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1.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92"/>
  </p:notesMasterIdLst>
  <p:sldIdLst>
    <p:sldId id="457" r:id="rId2"/>
    <p:sldId id="459" r:id="rId3"/>
    <p:sldId id="458" r:id="rId4"/>
    <p:sldId id="566" r:id="rId5"/>
    <p:sldId id="567" r:id="rId6"/>
    <p:sldId id="495" r:id="rId7"/>
    <p:sldId id="497" r:id="rId8"/>
    <p:sldId id="594" r:id="rId9"/>
    <p:sldId id="583" r:id="rId10"/>
    <p:sldId id="571" r:id="rId11"/>
    <p:sldId id="500" r:id="rId12"/>
    <p:sldId id="572" r:id="rId13"/>
    <p:sldId id="593" r:id="rId14"/>
    <p:sldId id="570" r:id="rId15"/>
    <p:sldId id="503" r:id="rId16"/>
    <p:sldId id="505" r:id="rId17"/>
    <p:sldId id="595" r:id="rId18"/>
    <p:sldId id="575" r:id="rId19"/>
    <p:sldId id="506" r:id="rId20"/>
    <p:sldId id="507" r:id="rId21"/>
    <p:sldId id="596" r:id="rId22"/>
    <p:sldId id="508" r:id="rId23"/>
    <p:sldId id="509" r:id="rId24"/>
    <p:sldId id="577" r:id="rId25"/>
    <p:sldId id="510" r:id="rId26"/>
    <p:sldId id="576" r:id="rId27"/>
    <p:sldId id="511" r:id="rId28"/>
    <p:sldId id="597" r:id="rId29"/>
    <p:sldId id="512" r:id="rId30"/>
    <p:sldId id="514" r:id="rId31"/>
    <p:sldId id="513" r:id="rId32"/>
    <p:sldId id="515" r:id="rId33"/>
    <p:sldId id="516" r:id="rId34"/>
    <p:sldId id="598" r:id="rId35"/>
    <p:sldId id="518" r:id="rId36"/>
    <p:sldId id="584" r:id="rId37"/>
    <p:sldId id="521" r:id="rId38"/>
    <p:sldId id="522" r:id="rId39"/>
    <p:sldId id="524" r:id="rId40"/>
    <p:sldId id="523" r:id="rId41"/>
    <p:sldId id="525" r:id="rId42"/>
    <p:sldId id="526" r:id="rId43"/>
    <p:sldId id="585" r:id="rId44"/>
    <p:sldId id="528" r:id="rId45"/>
    <p:sldId id="529" r:id="rId46"/>
    <p:sldId id="578" r:id="rId47"/>
    <p:sldId id="527" r:id="rId48"/>
    <p:sldId id="602" r:id="rId49"/>
    <p:sldId id="531" r:id="rId50"/>
    <p:sldId id="599" r:id="rId51"/>
    <p:sldId id="606" r:id="rId52"/>
    <p:sldId id="533" r:id="rId53"/>
    <p:sldId id="534" r:id="rId54"/>
    <p:sldId id="536" r:id="rId55"/>
    <p:sldId id="537" r:id="rId56"/>
    <p:sldId id="538" r:id="rId57"/>
    <p:sldId id="590" r:id="rId58"/>
    <p:sldId id="607" r:id="rId59"/>
    <p:sldId id="586" r:id="rId60"/>
    <p:sldId id="539" r:id="rId61"/>
    <p:sldId id="587" r:id="rId62"/>
    <p:sldId id="608" r:id="rId63"/>
    <p:sldId id="540" r:id="rId64"/>
    <p:sldId id="541" r:id="rId65"/>
    <p:sldId id="542" r:id="rId66"/>
    <p:sldId id="543" r:id="rId67"/>
    <p:sldId id="544" r:id="rId68"/>
    <p:sldId id="545" r:id="rId69"/>
    <p:sldId id="546" r:id="rId70"/>
    <p:sldId id="547" r:id="rId71"/>
    <p:sldId id="548" r:id="rId72"/>
    <p:sldId id="549" r:id="rId73"/>
    <p:sldId id="550" r:id="rId74"/>
    <p:sldId id="591" r:id="rId75"/>
    <p:sldId id="551" r:id="rId76"/>
    <p:sldId id="552" r:id="rId77"/>
    <p:sldId id="592" r:id="rId78"/>
    <p:sldId id="553" r:id="rId79"/>
    <p:sldId id="554" r:id="rId80"/>
    <p:sldId id="555" r:id="rId81"/>
    <p:sldId id="556" r:id="rId82"/>
    <p:sldId id="557" r:id="rId83"/>
    <p:sldId id="558" r:id="rId84"/>
    <p:sldId id="604" r:id="rId85"/>
    <p:sldId id="603" r:id="rId86"/>
    <p:sldId id="562" r:id="rId87"/>
    <p:sldId id="563" r:id="rId88"/>
    <p:sldId id="564" r:id="rId89"/>
    <p:sldId id="559" r:id="rId90"/>
    <p:sldId id="492" r:id="rId91"/>
  </p:sldIdLst>
  <p:sldSz cx="9144000" cy="6858000" type="screen4x3"/>
  <p:notesSz cx="7099300" cy="102235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0">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7" autoAdjust="0"/>
    <p:restoredTop sz="94671" autoAdjust="0"/>
  </p:normalViewPr>
  <p:slideViewPr>
    <p:cSldViewPr snapToGrid="0">
      <p:cViewPr varScale="1">
        <p:scale>
          <a:sx n="125" d="100"/>
          <a:sy n="125" d="100"/>
        </p:scale>
        <p:origin x="1542" y="108"/>
      </p:cViewPr>
      <p:guideLst>
        <p:guide orient="horz" pos="2160"/>
        <p:guide pos="2880"/>
      </p:guideLst>
    </p:cSldViewPr>
  </p:slideViewPr>
  <p:notesTextViewPr>
    <p:cViewPr>
      <p:scale>
        <a:sx n="1" d="1"/>
        <a:sy n="1" d="1"/>
      </p:scale>
      <p:origin x="0" y="0"/>
    </p:cViewPr>
  </p:notesTextViewPr>
  <p:sorterViewPr>
    <p:cViewPr varScale="1">
      <p:scale>
        <a:sx n="1" d="1"/>
        <a:sy n="1" d="1"/>
      </p:scale>
      <p:origin x="0" y="-13764"/>
    </p:cViewPr>
  </p:sorterViewPr>
  <p:notesViewPr>
    <p:cSldViewPr snapToGrid="0">
      <p:cViewPr varScale="1">
        <p:scale>
          <a:sx n="73" d="100"/>
          <a:sy n="73" d="100"/>
        </p:scale>
        <p:origin x="-2166" y="-114"/>
      </p:cViewPr>
      <p:guideLst>
        <p:guide orient="horz" pos="3220"/>
        <p:guide pos="2236"/>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US"/>
          </a:p>
        </p:txBody>
      </p:sp>
      <p:sp>
        <p:nvSpPr>
          <p:cNvPr id="3" name="Date Placeholder 2"/>
          <p:cNvSpPr>
            <a:spLocks noGrp="1"/>
          </p:cNvSpPr>
          <p:nvPr>
            <p:ph type="dt" idx="1"/>
          </p:nvPr>
        </p:nvSpPr>
        <p:spPr>
          <a:xfrm>
            <a:off x="4021294" y="0"/>
            <a:ext cx="3076363" cy="511175"/>
          </a:xfrm>
          <a:prstGeom prst="rect">
            <a:avLst/>
          </a:prstGeom>
        </p:spPr>
        <p:txBody>
          <a:bodyPr vert="horz" lIns="98984" tIns="49492" rIns="98984" bIns="49492" rtlCol="0"/>
          <a:lstStyle>
            <a:lvl1pPr algn="r">
              <a:defRPr sz="1300"/>
            </a:lvl1pPr>
          </a:lstStyle>
          <a:p>
            <a:fld id="{AB1D4467-F767-4192-8C2C-9C235F6643CF}" type="datetimeFigureOut">
              <a:rPr lang="en-US" smtClean="0"/>
              <a:pPr/>
              <a:t>10/8/2015</a:t>
            </a:fld>
            <a:endParaRPr lang="en-US"/>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8984" tIns="49492" rIns="98984" bIns="49492" rtlCol="0" anchor="ctr"/>
          <a:lstStyle/>
          <a:p>
            <a:endParaRPr lang="en-US"/>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8984" tIns="49492" rIns="98984" bIns="4949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10551"/>
            <a:ext cx="3076363" cy="511175"/>
          </a:xfrm>
          <a:prstGeom prst="rect">
            <a:avLst/>
          </a:prstGeom>
        </p:spPr>
        <p:txBody>
          <a:bodyPr vert="horz" lIns="98984" tIns="49492" rIns="98984" bIns="49492"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10551"/>
            <a:ext cx="3076363" cy="511175"/>
          </a:xfrm>
          <a:prstGeom prst="rect">
            <a:avLst/>
          </a:prstGeom>
        </p:spPr>
        <p:txBody>
          <a:bodyPr vert="horz" lIns="98984" tIns="49492" rIns="98984" bIns="49492" rtlCol="0" anchor="b"/>
          <a:lstStyle>
            <a:lvl1pPr algn="r">
              <a:defRPr sz="13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021137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10</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06010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11</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036153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12</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69556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13</a:t>
            </a:fld>
            <a:endParaRPr lang="el-GR"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28615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506" eaLnBrk="0" hangingPunct="0">
              <a:defRPr sz="1600">
                <a:solidFill>
                  <a:schemeClr val="tx1"/>
                </a:solidFill>
                <a:latin typeface="Arial" pitchFamily="34" charset="0"/>
              </a:defRPr>
            </a:lvl1pPr>
            <a:lvl2pPr marL="742880" indent="-285723" defTabSz="990506" eaLnBrk="0" hangingPunct="0">
              <a:defRPr sz="1600">
                <a:solidFill>
                  <a:schemeClr val="tx1"/>
                </a:solidFill>
                <a:latin typeface="Arial" pitchFamily="34" charset="0"/>
              </a:defRPr>
            </a:lvl2pPr>
            <a:lvl3pPr marL="1142892" indent="-228579" defTabSz="990506" eaLnBrk="0" hangingPunct="0">
              <a:defRPr sz="1600">
                <a:solidFill>
                  <a:schemeClr val="tx1"/>
                </a:solidFill>
                <a:latin typeface="Arial" pitchFamily="34" charset="0"/>
              </a:defRPr>
            </a:lvl3pPr>
            <a:lvl4pPr marL="1600049" indent="-228579" defTabSz="990506" eaLnBrk="0" hangingPunct="0">
              <a:defRPr sz="1600">
                <a:solidFill>
                  <a:schemeClr val="tx1"/>
                </a:solidFill>
                <a:latin typeface="Arial" pitchFamily="34" charset="0"/>
              </a:defRPr>
            </a:lvl4pPr>
            <a:lvl5pPr marL="2057205" indent="-228579" defTabSz="990506" eaLnBrk="0" hangingPunct="0">
              <a:defRPr sz="1600">
                <a:solidFill>
                  <a:schemeClr val="tx1"/>
                </a:solidFill>
                <a:latin typeface="Arial" pitchFamily="34" charset="0"/>
              </a:defRPr>
            </a:lvl5pPr>
            <a:lvl6pPr marL="2514362" indent="-228579" defTabSz="990506" eaLnBrk="0" fontAlgn="base" hangingPunct="0">
              <a:spcBef>
                <a:spcPct val="0"/>
              </a:spcBef>
              <a:spcAft>
                <a:spcPct val="0"/>
              </a:spcAft>
              <a:defRPr sz="1600">
                <a:solidFill>
                  <a:schemeClr val="tx1"/>
                </a:solidFill>
                <a:latin typeface="Arial" pitchFamily="34" charset="0"/>
              </a:defRPr>
            </a:lvl6pPr>
            <a:lvl7pPr marL="2971519" indent="-228579" defTabSz="990506" eaLnBrk="0" fontAlgn="base" hangingPunct="0">
              <a:spcBef>
                <a:spcPct val="0"/>
              </a:spcBef>
              <a:spcAft>
                <a:spcPct val="0"/>
              </a:spcAft>
              <a:defRPr sz="1600">
                <a:solidFill>
                  <a:schemeClr val="tx1"/>
                </a:solidFill>
                <a:latin typeface="Arial" pitchFamily="34" charset="0"/>
              </a:defRPr>
            </a:lvl7pPr>
            <a:lvl8pPr marL="3428675" indent="-228579" defTabSz="990506" eaLnBrk="0" fontAlgn="base" hangingPunct="0">
              <a:spcBef>
                <a:spcPct val="0"/>
              </a:spcBef>
              <a:spcAft>
                <a:spcPct val="0"/>
              </a:spcAft>
              <a:defRPr sz="1600">
                <a:solidFill>
                  <a:schemeClr val="tx1"/>
                </a:solidFill>
                <a:latin typeface="Arial" pitchFamily="34" charset="0"/>
              </a:defRPr>
            </a:lvl8pPr>
            <a:lvl9pPr marL="3885832" indent="-228579" defTabSz="990506" eaLnBrk="0" fontAlgn="base" hangingPunct="0">
              <a:spcBef>
                <a:spcPct val="0"/>
              </a:spcBef>
              <a:spcAft>
                <a:spcPct val="0"/>
              </a:spcAft>
              <a:defRPr sz="1600">
                <a:solidFill>
                  <a:schemeClr val="tx1"/>
                </a:solidFill>
                <a:latin typeface="Arial" pitchFamily="34" charset="0"/>
              </a:defRPr>
            </a:lvl9pPr>
          </a:lstStyle>
          <a:p>
            <a:fld id="{08457A4D-0C1A-454C-A595-425E79A91FE6}" type="slidenum">
              <a:rPr lang="el-GR" altLang="en-US" sz="1300">
                <a:latin typeface="Times New Roman" pitchFamily="18" charset="0"/>
              </a:rPr>
              <a:pPr/>
              <a:t>14</a:t>
            </a:fld>
            <a:endParaRPr lang="el-GR" altLang="en-US" sz="1300" dirty="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32739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56702FB3-FFC6-4CC5-A3DE-B9B6A7D25DC3}" type="slidenum">
              <a:rPr lang="el-GR" smtClean="0"/>
              <a:pPr/>
              <a:t>15</a:t>
            </a:fld>
            <a:endParaRPr lang="el-GR" smtClean="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867762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16</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11750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17</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14376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6DA158B1-0700-4C95-A986-4F98BD7091D3}" type="slidenum">
              <a:rPr lang="el-GR" smtClean="0"/>
              <a:pPr/>
              <a:t>18</a:t>
            </a:fld>
            <a:endParaRPr lang="el-GR" smtClean="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29924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FAFF47B-F18B-48F7-B9D7-E39217AB379F}" type="slidenum">
              <a:rPr lang="el-GR" smtClean="0"/>
              <a:pPr/>
              <a:t>19</a:t>
            </a:fld>
            <a:endParaRPr lang="el-GR"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22003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2</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913199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20</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504441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8EA17AF-B416-45D6-8B83-EE1C00ED81F0}" type="slidenum">
              <a:rPr lang="el-GR" smtClean="0"/>
              <a:pPr/>
              <a:t>21</a:t>
            </a:fld>
            <a:endParaRPr lang="el-GR" smtClean="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633962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E441D170-7655-43B7-A2C3-875CFEB793F9}" type="slidenum">
              <a:rPr lang="el-GR" smtClean="0"/>
              <a:pPr/>
              <a:t>22</a:t>
            </a:fld>
            <a:endParaRPr lang="el-GR" smtClean="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729567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604E818E-B825-4F98-98EE-FCAD4318A62D}" type="slidenum">
              <a:rPr lang="el-GR" smtClean="0"/>
              <a:pPr/>
              <a:t>23</a:t>
            </a:fld>
            <a:endParaRPr lang="el-GR" smtClean="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10448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24</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005734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25</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46250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ED2BC366-7DF5-4210-B622-29BDD475740A}" type="slidenum">
              <a:rPr lang="el-GR" smtClean="0"/>
              <a:pPr/>
              <a:t>26</a:t>
            </a:fld>
            <a:endParaRPr lang="el-GR" smtClean="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553927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528C39CD-7532-47AA-BB28-3E570E6137EC}" type="slidenum">
              <a:rPr lang="el-GR" smtClean="0"/>
              <a:pPr/>
              <a:t>27</a:t>
            </a:fld>
            <a:endParaRPr lang="el-GR" smtClean="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04376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28</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31240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D0303312-806A-461E-93E6-F3AFE26B2B2B}" type="slidenum">
              <a:rPr lang="el-GR" smtClean="0"/>
              <a:pPr/>
              <a:t>29</a:t>
            </a:fld>
            <a:endParaRPr lang="el-GR" smtClean="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30484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723E0A7-4384-4915-B7F8-C143483F7510}" type="slidenum">
              <a:rPr lang="el-GR" smtClean="0"/>
              <a:pPr/>
              <a:t>3</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322337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DD1CE49F-27C6-490B-BD72-A8F020D4A4B5}" type="slidenum">
              <a:rPr lang="el-GR" smtClean="0"/>
              <a:pPr/>
              <a:t>30</a:t>
            </a:fld>
            <a:endParaRPr lang="el-GR"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643888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0A47737-35E1-40A9-8AFA-CBEF4F41AEF1}" type="slidenum">
              <a:rPr lang="el-GR" smtClean="0"/>
              <a:pPr/>
              <a:t>31</a:t>
            </a:fld>
            <a:endParaRPr lang="el-GR"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029488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B132666C-5A68-4119-8452-B90F3A51B7B1}" type="slidenum">
              <a:rPr lang="el-GR" smtClean="0"/>
              <a:pPr/>
              <a:t>32</a:t>
            </a:fld>
            <a:endParaRPr lang="el-GR" smtClean="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845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064A535E-D5B1-4381-BC9F-DB7FCB513427}" type="slidenum">
              <a:rPr lang="el-GR" smtClean="0"/>
              <a:pPr/>
              <a:t>33</a:t>
            </a:fld>
            <a:endParaRPr lang="el-GR"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379593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BC060810-5B3B-495C-A700-9629DF1712DE}" type="slidenum">
              <a:rPr lang="el-GR" smtClean="0"/>
              <a:pPr/>
              <a:t>34</a:t>
            </a:fld>
            <a:endParaRPr lang="el-GR" smtClean="0"/>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004549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4131C4A8-863F-4D52-85FB-35F908A4F86F}" type="slidenum">
              <a:rPr lang="el-GR" smtClean="0"/>
              <a:pPr/>
              <a:t>35</a:t>
            </a:fld>
            <a:endParaRPr lang="el-GR"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644935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36</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2062830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9B29E326-ED65-4661-A053-1AD72C2F86FA}" type="slidenum">
              <a:rPr lang="el-GR" smtClean="0"/>
              <a:pPr/>
              <a:t>37</a:t>
            </a:fld>
            <a:endParaRPr lang="el-GR" smtClean="0"/>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85541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4668D49-0BF0-483E-9B01-0C1675C0B8B7}" type="slidenum">
              <a:rPr lang="el-GR" smtClean="0"/>
              <a:pPr/>
              <a:t>38</a:t>
            </a:fld>
            <a:endParaRPr lang="el-GR" smtClean="0"/>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764789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29608057-4194-4DF7-B6C8-E9355F9A4E7E}" type="slidenum">
              <a:rPr lang="el-GR" smtClean="0"/>
              <a:pPr/>
              <a:t>39</a:t>
            </a:fld>
            <a:endParaRPr lang="el-GR" smtClean="0"/>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626515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4</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275523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C28B4F54-48A5-4080-9FB0-A0397DE3299C}" type="slidenum">
              <a:rPr lang="el-GR" smtClean="0"/>
              <a:pPr/>
              <a:t>40</a:t>
            </a:fld>
            <a:endParaRPr lang="el-GR"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610034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CF3218-034E-409F-936D-F88A60B170D6}" type="slidenum">
              <a:rPr lang="el-GR" smtClean="0"/>
              <a:pPr/>
              <a:t>41</a:t>
            </a:fld>
            <a:endParaRPr lang="el-GR" smtClean="0"/>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048526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2F9FA8A0-C4C5-4743-8C38-269F82701CFF}" type="slidenum">
              <a:rPr lang="el-GR" smtClean="0"/>
              <a:pPr/>
              <a:t>42</a:t>
            </a:fld>
            <a:endParaRPr lang="el-GR"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061573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43</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0840618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D23DC38B-FE1E-47E7-A01D-78EFF16A6984}" type="slidenum">
              <a:rPr lang="el-GR" smtClean="0"/>
              <a:pPr/>
              <a:t>44</a:t>
            </a:fld>
            <a:endParaRPr lang="el-GR" smtClean="0"/>
          </a:p>
        </p:txBody>
      </p:sp>
      <p:sp>
        <p:nvSpPr>
          <p:cNvPr id="114691" name="Rectangle 2"/>
          <p:cNvSpPr>
            <a:spLocks noGrp="1" noRot="1" noChangeAspect="1" noChangeArrowheads="1" noTextEdit="1"/>
          </p:cNvSpPr>
          <p:nvPr>
            <p:ph type="sldImg"/>
          </p:nvPr>
        </p:nvSpPr>
        <p:spPr>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8101928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C513F820-6A6A-4526-AE4C-FB303AF29D9E}" type="slidenum">
              <a:rPr lang="el-GR" smtClean="0"/>
              <a:pPr/>
              <a:t>45</a:t>
            </a:fld>
            <a:endParaRPr lang="el-GR" smtClean="0"/>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373948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46</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8074696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2D63BB6F-2AAD-4D00-90AF-12DCE33BD057}" type="slidenum">
              <a:rPr lang="el-GR" smtClean="0"/>
              <a:pPr/>
              <a:t>47</a:t>
            </a:fld>
            <a:endParaRPr lang="el-GR" smtClean="0"/>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452549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48</a:t>
            </a:fld>
            <a:endParaRPr lang="el-GR" smtClean="0"/>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6688794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49</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90759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5</a:t>
            </a:fld>
            <a:endParaRPr lang="el-GR"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05100496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854FEC27-2F59-4456-B86B-EF29635AA861}" type="slidenum">
              <a:rPr lang="el-GR" smtClean="0"/>
              <a:pPr/>
              <a:t>50</a:t>
            </a:fld>
            <a:endParaRPr lang="el-GR"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5177694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51</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2994568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E24A83A2-E6E8-4540-A0F3-DC6C9B38110F}" type="slidenum">
              <a:rPr lang="el-GR" smtClean="0"/>
              <a:pPr/>
              <a:t>52</a:t>
            </a:fld>
            <a:endParaRPr lang="el-GR" smtClean="0"/>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5665395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7F8C030F-541D-490A-8AD7-8CE386E72632}" type="slidenum">
              <a:rPr lang="el-GR" smtClean="0"/>
              <a:pPr/>
              <a:t>53</a:t>
            </a:fld>
            <a:endParaRPr lang="el-GR" smtClean="0"/>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9394368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7BBAAC89-AD23-4843-A315-9C521146BB17}" type="slidenum">
              <a:rPr lang="el-GR" smtClean="0"/>
              <a:pPr/>
              <a:t>54</a:t>
            </a:fld>
            <a:endParaRPr lang="el-GR" smtClean="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3126638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55</a:t>
            </a:fld>
            <a:endParaRPr lang="el-GR" smtClean="0"/>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750327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94B59BB6-9049-44EA-85AE-670D6080777D}" type="slidenum">
              <a:rPr lang="el-GR" smtClean="0"/>
              <a:pPr/>
              <a:t>56</a:t>
            </a:fld>
            <a:endParaRPr lang="el-GR" smtClean="0"/>
          </a:p>
        </p:txBody>
      </p:sp>
      <p:sp>
        <p:nvSpPr>
          <p:cNvPr id="124931" name="Rectangle 2"/>
          <p:cNvSpPr>
            <a:spLocks noGrp="1" noRot="1" noChangeAspect="1" noChangeArrowheads="1" noTextEdit="1"/>
          </p:cNvSpPr>
          <p:nvPr>
            <p:ph type="sldImg"/>
          </p:nvPr>
        </p:nvSpPr>
        <p:spPr>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6251984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57</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9655614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58</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4746012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59</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35578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EB8A574-6053-44D8-972B-E6E01C5E72D8}" type="slidenum">
              <a:rPr lang="el-GR" smtClean="0"/>
              <a:pPr/>
              <a:t>6</a:t>
            </a:fld>
            <a:endParaRPr lang="el-GR"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5646597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60</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3159880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749DB30B-87FB-4F04-BF85-3D71B903F569}" type="slidenum">
              <a:rPr lang="el-GR" smtClean="0"/>
              <a:pPr/>
              <a:t>61</a:t>
            </a:fld>
            <a:endParaRPr lang="el-GR" smtClean="0"/>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6980411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1471719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83EC77EC-FB7D-41B3-912B-9A849286FAD1}" type="slidenum">
              <a:rPr lang="el-GR" smtClean="0"/>
              <a:pPr/>
              <a:t>63</a:t>
            </a:fld>
            <a:endParaRPr lang="el-GR" smtClean="0"/>
          </a:p>
        </p:txBody>
      </p:sp>
      <p:sp>
        <p:nvSpPr>
          <p:cNvPr id="126979" name="Rectangle 2"/>
          <p:cNvSpPr>
            <a:spLocks noGrp="1" noRot="1" noChangeAspect="1" noChangeArrowheads="1" noTextEdit="1"/>
          </p:cNvSpPr>
          <p:nvPr>
            <p:ph type="sldImg"/>
          </p:nvPr>
        </p:nvSpPr>
        <p:spPr>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9172125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77297565-C967-4979-8361-5621A87AC7FA}" type="slidenum">
              <a:rPr lang="el-GR" smtClean="0"/>
              <a:pPr/>
              <a:t>64</a:t>
            </a:fld>
            <a:endParaRPr lang="el-GR" smtClean="0"/>
          </a:p>
        </p:txBody>
      </p:sp>
      <p:sp>
        <p:nvSpPr>
          <p:cNvPr id="128003" name="Rectangle 2"/>
          <p:cNvSpPr>
            <a:spLocks noGrp="1" noRot="1" noChangeAspect="1" noChangeArrowheads="1" noTextEdit="1"/>
          </p:cNvSpPr>
          <p:nvPr>
            <p:ph type="sldImg"/>
          </p:nvPr>
        </p:nvSpPr>
        <p:spPr>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959741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B28A5776-4C19-4FB0-92A7-6E6C078F398A}" type="slidenum">
              <a:rPr lang="el-GR" smtClean="0"/>
              <a:pPr/>
              <a:t>65</a:t>
            </a:fld>
            <a:endParaRPr lang="el-GR" smtClean="0"/>
          </a:p>
        </p:txBody>
      </p:sp>
      <p:sp>
        <p:nvSpPr>
          <p:cNvPr id="129027" name="Rectangle 2"/>
          <p:cNvSpPr>
            <a:spLocks noGrp="1" noRot="1" noChangeAspect="1" noChangeArrowheads="1" noTextEdit="1"/>
          </p:cNvSpPr>
          <p:nvPr>
            <p:ph type="sldImg"/>
          </p:nvPr>
        </p:nvSpPr>
        <p:spPr>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4058921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0DF4AA42-91F9-4C3D-B529-1241F050310C}" type="slidenum">
              <a:rPr lang="el-GR" smtClean="0"/>
              <a:pPr/>
              <a:t>66</a:t>
            </a:fld>
            <a:endParaRPr lang="el-GR" smtClean="0"/>
          </a:p>
        </p:txBody>
      </p:sp>
      <p:sp>
        <p:nvSpPr>
          <p:cNvPr id="130051" name="Rectangle 2"/>
          <p:cNvSpPr>
            <a:spLocks noGrp="1" noRot="1" noChangeAspect="1" noChangeArrowheads="1" noTextEdit="1"/>
          </p:cNvSpPr>
          <p:nvPr>
            <p:ph type="sldImg"/>
          </p:nvPr>
        </p:nvSpPr>
        <p:spPr>
          <a:ln/>
        </p:spPr>
      </p:sp>
      <p:sp>
        <p:nvSpPr>
          <p:cNvPr id="1300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7302723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515A008E-2799-4CF9-AE15-B369B67539E3}" type="slidenum">
              <a:rPr lang="el-GR" smtClean="0"/>
              <a:pPr/>
              <a:t>67</a:t>
            </a:fld>
            <a:endParaRPr lang="el-GR" smtClean="0"/>
          </a:p>
        </p:txBody>
      </p:sp>
      <p:sp>
        <p:nvSpPr>
          <p:cNvPr id="131075" name="Rectangle 2"/>
          <p:cNvSpPr>
            <a:spLocks noGrp="1" noRot="1" noChangeAspect="1" noChangeArrowheads="1" noTextEdit="1"/>
          </p:cNvSpPr>
          <p:nvPr>
            <p:ph type="sldImg"/>
          </p:nvPr>
        </p:nvSpPr>
        <p:spPr>
          <a:ln/>
        </p:spPr>
      </p:sp>
      <p:sp>
        <p:nvSpPr>
          <p:cNvPr id="1310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5972376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08AEEC57-8547-4F14-8ACC-82B94C36FD2A}" type="slidenum">
              <a:rPr lang="el-GR" smtClean="0"/>
              <a:pPr/>
              <a:t>68</a:t>
            </a:fld>
            <a:endParaRPr lang="el-GR" smtClean="0"/>
          </a:p>
        </p:txBody>
      </p:sp>
      <p:sp>
        <p:nvSpPr>
          <p:cNvPr id="132099" name="Rectangle 2"/>
          <p:cNvSpPr>
            <a:spLocks noGrp="1" noRot="1" noChangeAspect="1" noChangeArrowheads="1" noTextEdit="1"/>
          </p:cNvSpPr>
          <p:nvPr>
            <p:ph type="sldImg"/>
          </p:nvPr>
        </p:nvSpPr>
        <p:spPr>
          <a:ln/>
        </p:spPr>
      </p:sp>
      <p:sp>
        <p:nvSpPr>
          <p:cNvPr id="1321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9360459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9C92A738-A9B3-4187-8B8A-FCB7034BAD62}" type="slidenum">
              <a:rPr lang="el-GR" smtClean="0"/>
              <a:pPr/>
              <a:t>69</a:t>
            </a:fld>
            <a:endParaRPr lang="el-GR" smtClean="0"/>
          </a:p>
        </p:txBody>
      </p:sp>
      <p:sp>
        <p:nvSpPr>
          <p:cNvPr id="133123" name="Rectangle 2"/>
          <p:cNvSpPr>
            <a:spLocks noGrp="1" noRot="1" noChangeAspect="1" noChangeArrowheads="1" noTextEdit="1"/>
          </p:cNvSpPr>
          <p:nvPr>
            <p:ph type="sldImg"/>
          </p:nvPr>
        </p:nvSpPr>
        <p:spPr>
          <a:ln/>
        </p:spPr>
      </p:sp>
      <p:sp>
        <p:nvSpPr>
          <p:cNvPr id="13312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20193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B6303DD-4DE0-4D46-A9BE-518FB5A67889}" type="slidenum">
              <a:rPr lang="el-GR" smtClean="0"/>
              <a:pPr/>
              <a:t>7</a:t>
            </a:fld>
            <a:endParaRPr lang="el-GR"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9971226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A30AAF81-F3D8-4948-8B33-9439C1D28FEA}" type="slidenum">
              <a:rPr lang="el-GR" smtClean="0"/>
              <a:pPr/>
              <a:t>70</a:t>
            </a:fld>
            <a:endParaRPr lang="el-GR" smtClean="0"/>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3794520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354A8764-61DD-4FEE-B1F8-8AEFA31BA911}" type="slidenum">
              <a:rPr lang="el-GR" smtClean="0"/>
              <a:pPr/>
              <a:t>71</a:t>
            </a:fld>
            <a:endParaRPr lang="el-GR" smtClean="0"/>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6338270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B9A5F8AE-4B9B-4F0D-8136-8FAEB53C8628}" type="slidenum">
              <a:rPr lang="el-GR" smtClean="0"/>
              <a:pPr/>
              <a:t>72</a:t>
            </a:fld>
            <a:endParaRPr lang="el-GR" smtClean="0"/>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7102855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p:spPr>
        <p:txBody>
          <a:bodyPr/>
          <a:lstStyle/>
          <a:p>
            <a:fld id="{67A67416-455B-45F1-BCFE-8DD170450086}" type="slidenum">
              <a:rPr lang="el-GR" smtClean="0"/>
              <a:pPr/>
              <a:t>73</a:t>
            </a:fld>
            <a:endParaRPr lang="el-GR" smtClean="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0286742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74</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5529395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EC8A5DAE-B49C-4411-AEF2-374AE7ABED3E}" type="slidenum">
              <a:rPr lang="el-GR" smtClean="0"/>
              <a:pPr/>
              <a:t>75</a:t>
            </a:fld>
            <a:endParaRPr lang="el-GR" smtClean="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0051342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76</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66455793"/>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p:spPr>
        <p:txBody>
          <a:bodyPr/>
          <a:lstStyle/>
          <a:p>
            <a:fld id="{AB25DE0F-0E16-47CC-97D4-023D6C374524}" type="slidenum">
              <a:rPr lang="el-GR" smtClean="0"/>
              <a:pPr/>
              <a:t>77</a:t>
            </a:fld>
            <a:endParaRPr lang="el-GR" smtClean="0"/>
          </a:p>
        </p:txBody>
      </p:sp>
      <p:sp>
        <p:nvSpPr>
          <p:cNvPr id="139267" name="Rectangle 2"/>
          <p:cNvSpPr>
            <a:spLocks noGrp="1" noRot="1" noChangeAspect="1" noChangeArrowheads="1" noTextEdit="1"/>
          </p:cNvSpPr>
          <p:nvPr>
            <p:ph type="sldImg"/>
          </p:nvPr>
        </p:nvSpPr>
        <p:spPr>
          <a:ln/>
        </p:spPr>
      </p:sp>
      <p:sp>
        <p:nvSpPr>
          <p:cNvPr id="13926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5270668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p>
            <a:fld id="{B1399557-367C-4055-A4EF-77734A51EA79}" type="slidenum">
              <a:rPr lang="el-GR" smtClean="0"/>
              <a:pPr/>
              <a:t>78</a:t>
            </a:fld>
            <a:endParaRPr lang="el-GR" smtClean="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36480212"/>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p:spPr>
        <p:txBody>
          <a:bodyPr/>
          <a:lstStyle/>
          <a:p>
            <a:fld id="{8ABEC7C3-3A4D-407E-8E84-813BF7BB35BD}" type="slidenum">
              <a:rPr lang="el-GR" smtClean="0"/>
              <a:pPr/>
              <a:t>79</a:t>
            </a:fld>
            <a:endParaRPr lang="el-GR" smtClean="0"/>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05782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8</a:t>
            </a:fld>
            <a:endParaRPr lang="el-GR" smtClean="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9194731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p:spPr>
        <p:txBody>
          <a:bodyPr/>
          <a:lstStyle/>
          <a:p>
            <a:fld id="{A5C25092-E63B-4B16-9E50-D11C57576358}" type="slidenum">
              <a:rPr lang="el-GR" smtClean="0"/>
              <a:pPr/>
              <a:t>80</a:t>
            </a:fld>
            <a:endParaRPr lang="el-GR" smtClean="0"/>
          </a:p>
        </p:txBody>
      </p:sp>
      <p:sp>
        <p:nvSpPr>
          <p:cNvPr id="142339" name="Rectangle 2"/>
          <p:cNvSpPr>
            <a:spLocks noGrp="1" noRot="1" noChangeAspect="1" noChangeArrowheads="1" noTextEdit="1"/>
          </p:cNvSpPr>
          <p:nvPr>
            <p:ph type="sldImg"/>
          </p:nvPr>
        </p:nvSpPr>
        <p:spPr>
          <a:ln/>
        </p:spPr>
      </p:sp>
      <p:sp>
        <p:nvSpPr>
          <p:cNvPr id="1423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5945171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E468D5F2-3B20-4157-8838-17BA7DB2F971}" type="slidenum">
              <a:rPr lang="el-GR" smtClean="0"/>
              <a:pPr/>
              <a:t>81</a:t>
            </a:fld>
            <a:endParaRPr lang="el-GR" smtClean="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48238409"/>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7DEFDEC9-6FE8-4ACC-A946-BDDB5E653ED9}" type="slidenum">
              <a:rPr lang="el-GR" smtClean="0"/>
              <a:pPr/>
              <a:t>82</a:t>
            </a:fld>
            <a:endParaRPr lang="el-GR" smtClean="0"/>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848528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p:spPr>
        <p:txBody>
          <a:bodyPr/>
          <a:lstStyle/>
          <a:p>
            <a:fld id="{2CE9FDE8-7B29-4050-A152-D074BE076CE2}" type="slidenum">
              <a:rPr lang="el-GR" smtClean="0"/>
              <a:pPr/>
              <a:t>83</a:t>
            </a:fld>
            <a:endParaRPr lang="el-GR" smtClean="0"/>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2154590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84</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5570597"/>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85</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0497468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06DC8C73-FBF3-45A1-990F-215AEEC8C799}" type="slidenum">
              <a:rPr lang="el-GR" smtClean="0"/>
              <a:pPr/>
              <a:t>86</a:t>
            </a:fld>
            <a:endParaRPr lang="el-GR" smtClean="0"/>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54165173"/>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87</a:t>
            </a:fld>
            <a:endParaRPr lang="el-GR" smtClean="0"/>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42826921"/>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88</a:t>
            </a:fld>
            <a:endParaRPr lang="el-GR" smtClean="0"/>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006156884"/>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65977483-1DDF-4FB0-BECA-7BA8A31E2992}" type="slidenum">
              <a:rPr lang="el-GR" smtClean="0"/>
              <a:pPr/>
              <a:t>89</a:t>
            </a:fld>
            <a:endParaRPr lang="el-GR"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33531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9</a:t>
            </a:fld>
            <a:endParaRPr lang="el-GR" smtClean="0"/>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18109828"/>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90</a:t>
            </a:fld>
            <a:endParaRPr lang="el-GR"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6197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C8965-12A5-42B6-9587-775B0C92BBE0}" type="datetime1">
              <a:rPr lang="en-US" smtClean="0"/>
              <a:pPr/>
              <a:t>10/8/2015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4F8C0-775D-4C86-9912-48CE32DF3814}" type="datetime1">
              <a:rPr lang="en-US" smtClean="0"/>
              <a:pPr/>
              <a:t>10/8/2015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891709-3B43-46B9-9561-13844D15F033}" type="datetime1">
              <a:rPr lang="en-US" smtClean="0"/>
              <a:pPr/>
              <a:t>10/8/2015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E7DE42-E6E6-41B3-97AE-B6CA5833C18A}" type="datetime1">
              <a:rPr lang="en-US" smtClean="0"/>
              <a:pPr/>
              <a:t>10/8/2015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10/8/2015</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F4101F-9917-4AB4-85A1-8A5B41A96093}" type="datetime1">
              <a:rPr lang="en-US" smtClean="0"/>
              <a:pPr/>
              <a:t>10/8/2015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D01F15-B326-4CB5-BB3A-483D5BD187D7}" type="datetime1">
              <a:rPr lang="en-US" smtClean="0"/>
              <a:pPr/>
              <a:t>10/8/2015</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B30E4B-7F52-4321-8DA4-44A83280689A}" type="datetime1">
              <a:rPr lang="en-US" smtClean="0"/>
              <a:pPr/>
              <a:t>10/8/2015</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r>
              <a:rPr lang="en-US" dirty="0" err="1" smtClean="0"/>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10/8/2015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10/8/2015</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10/8/2015</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2.e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emf"/><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4.emf"/><Relationship Id="rId4" Type="http://schemas.openxmlformats.org/officeDocument/2006/relationships/oleObject" Target="../embeddings/oleObject6.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5.emf"/><Relationship Id="rId4" Type="http://schemas.openxmlformats.org/officeDocument/2006/relationships/oleObject" Target="../embeddings/oleObject7.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3075" name="Footer Placeholder 2"/>
          <p:cNvSpPr>
            <a:spLocks noGrp="1"/>
          </p:cNvSpPr>
          <p:nvPr>
            <p:ph type="ftr" sz="quarter" idx="11"/>
          </p:nvPr>
        </p:nvSpPr>
        <p:spPr>
          <a:noFill/>
        </p:spPr>
        <p:txBody>
          <a:bodyPr/>
          <a:lstStyle/>
          <a:p>
            <a:r>
              <a:rPr lang="el-GR" altLang="en-US" smtClean="0"/>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smtClean="0"/>
          </a:p>
        </p:txBody>
      </p:sp>
      <p:sp>
        <p:nvSpPr>
          <p:cNvPr id="3077" name="Text Box 4"/>
          <p:cNvSpPr txBox="1">
            <a:spLocks noChangeArrowheads="1"/>
          </p:cNvSpPr>
          <p:nvPr/>
        </p:nvSpPr>
        <p:spPr bwMode="auto">
          <a:xfrm>
            <a:off x="457200" y="2372360"/>
            <a:ext cx="8089900" cy="1754326"/>
          </a:xfrm>
          <a:prstGeom prst="rect">
            <a:avLst/>
          </a:prstGeom>
          <a:noFill/>
          <a:ln w="9525">
            <a:noFill/>
            <a:miter lim="800000"/>
            <a:headEnd/>
            <a:tailEnd/>
          </a:ln>
        </p:spPr>
        <p:txBody>
          <a:bodyPr wrap="square">
            <a:spAutoFit/>
          </a:bodyPr>
          <a:lstStyle/>
          <a:p>
            <a:pPr algn="ctr" eaLnBrk="0" hangingPunct="0">
              <a:spcBef>
                <a:spcPct val="50000"/>
              </a:spcBef>
            </a:pPr>
            <a:r>
              <a:rPr lang="el-GR" sz="5400" dirty="0" smtClean="0">
                <a:solidFill>
                  <a:schemeClr val="accent6">
                    <a:lumMod val="75000"/>
                  </a:schemeClr>
                </a:solidFill>
                <a:latin typeface="+mj-lt"/>
                <a:ea typeface="+mj-ea"/>
                <a:cs typeface="+mj-cs"/>
              </a:rPr>
              <a:t>Το Μοντέλο Οντοτήτων-Συσχετ</a:t>
            </a:r>
            <a:r>
              <a:rPr lang="el-GR" sz="5400" dirty="0">
                <a:solidFill>
                  <a:schemeClr val="accent6">
                    <a:lumMod val="75000"/>
                  </a:schemeClr>
                </a:solidFill>
                <a:latin typeface="+mj-lt"/>
                <a:ea typeface="+mj-ea"/>
                <a:cs typeface="+mj-cs"/>
              </a:rPr>
              <a:t>ί</a:t>
            </a:r>
            <a:r>
              <a:rPr lang="el-GR" sz="5400" dirty="0" smtClean="0">
                <a:solidFill>
                  <a:schemeClr val="accent6">
                    <a:lumMod val="75000"/>
                  </a:schemeClr>
                </a:solidFill>
                <a:latin typeface="+mj-lt"/>
                <a:ea typeface="+mj-ea"/>
                <a:cs typeface="+mj-cs"/>
              </a:rPr>
              <a:t>σεων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10</a:t>
            </a:fld>
            <a:endParaRPr lang="el-GR" altLang="en-US" dirty="0" smtClean="0"/>
          </a:p>
        </p:txBody>
      </p:sp>
      <p:sp>
        <p:nvSpPr>
          <p:cNvPr id="10246" name="Text Box 3"/>
          <p:cNvSpPr txBox="1">
            <a:spLocks noChangeArrowheads="1"/>
          </p:cNvSpPr>
          <p:nvPr/>
        </p:nvSpPr>
        <p:spPr bwMode="auto">
          <a:xfrm>
            <a:off x="395288" y="1631951"/>
            <a:ext cx="8431212" cy="3539430"/>
          </a:xfrm>
          <a:prstGeom prst="rect">
            <a:avLst/>
          </a:prstGeom>
          <a:noFill/>
          <a:ln w="9525">
            <a:noFill/>
            <a:miter lim="800000"/>
            <a:headEnd/>
            <a:tailEnd/>
          </a:ln>
        </p:spPr>
        <p:txBody>
          <a:bodyPr wrap="square">
            <a:spAutoFit/>
          </a:bodyPr>
          <a:lstStyle/>
          <a:p>
            <a:pPr algn="ctr" eaLnBrk="0" hangingPunct="0">
              <a:spcBef>
                <a:spcPct val="50000"/>
              </a:spcBef>
            </a:pPr>
            <a:endParaRPr lang="el-GR" sz="800" dirty="0">
              <a:latin typeface="Calibri" pitchFamily="34" charset="0"/>
              <a:ea typeface="Calibri" pitchFamily="34" charset="0"/>
              <a:cs typeface="Calibri" pitchFamily="34" charset="0"/>
            </a:endParaRPr>
          </a:p>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a:solidFill>
                  <a:schemeClr val="accent6">
                    <a:lumMod val="75000"/>
                  </a:schemeClr>
                </a:solidFill>
                <a:latin typeface="Calibri" pitchFamily="34" charset="0"/>
                <a:ea typeface="Calibri" pitchFamily="34" charset="0"/>
                <a:cs typeface="Calibri" pitchFamily="34" charset="0"/>
              </a:rPr>
              <a:t>Μοντελοποίηση </a:t>
            </a:r>
            <a:r>
              <a:rPr lang="en-US" sz="2400" b="1" dirty="0">
                <a:solidFill>
                  <a:schemeClr val="accent6">
                    <a:lumMod val="75000"/>
                  </a:schemeClr>
                </a:solidFill>
                <a:latin typeface="Calibri" pitchFamily="34" charset="0"/>
                <a:ea typeface="Calibri" pitchFamily="34" charset="0"/>
                <a:cs typeface="Calibri" pitchFamily="34" charset="0"/>
              </a:rPr>
              <a:t>(conceptual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(α) Δεδομένα </a:t>
            </a:r>
            <a:r>
              <a:rPr lang="el-GR" sz="2000" dirty="0">
                <a:solidFill>
                  <a:schemeClr val="tx2">
                    <a:lumMod val="50000"/>
                  </a:schemeClr>
                </a:solidFill>
                <a:latin typeface="Calibri" pitchFamily="34" charset="0"/>
                <a:ea typeface="Calibri" pitchFamily="34" charset="0"/>
                <a:cs typeface="Calibri" pitchFamily="34" charset="0"/>
              </a:rPr>
              <a:t>(οντότητες και συσχετίσεις) που θα αποθηκευτούν </a:t>
            </a:r>
            <a:r>
              <a:rPr lang="el-GR" sz="2000" dirty="0" smtClean="0">
                <a:solidFill>
                  <a:schemeClr val="tx2">
                    <a:lumMod val="50000"/>
                  </a:schemeClr>
                </a:solidFill>
                <a:latin typeface="Calibri" pitchFamily="34" charset="0"/>
                <a:ea typeface="Calibri" pitchFamily="34" charset="0"/>
                <a:cs typeface="Calibri" pitchFamily="34" charset="0"/>
              </a:rPr>
              <a:t>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(β) Τι </a:t>
            </a:r>
            <a:r>
              <a:rPr lang="el-GR" sz="2000" dirty="0">
                <a:solidFill>
                  <a:schemeClr val="tx2">
                    <a:lumMod val="50000"/>
                  </a:schemeClr>
                </a:solidFill>
                <a:latin typeface="Calibri" pitchFamily="34" charset="0"/>
                <a:ea typeface="Calibri" pitchFamily="34" charset="0"/>
                <a:cs typeface="Calibri" pitchFamily="34" charset="0"/>
              </a:rPr>
              <a:t>είδους πληροφορία για αυτά θα αποθηκεύσουμε</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(γ) Περιορισμοί </a:t>
            </a:r>
            <a:r>
              <a:rPr lang="el-GR" sz="2000" dirty="0">
                <a:solidFill>
                  <a:schemeClr val="tx2">
                    <a:lumMod val="50000"/>
                  </a:schemeClr>
                </a:solidFill>
                <a:latin typeface="Calibri" pitchFamily="34" charset="0"/>
                <a:ea typeface="Calibri" pitchFamily="34" charset="0"/>
                <a:cs typeface="Calibri" pitchFamily="34" charset="0"/>
              </a:rPr>
              <a:t>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Σχήμα </a:t>
            </a:r>
            <a:r>
              <a:rPr lang="el-GR" sz="2400" dirty="0" err="1">
                <a:solidFill>
                  <a:schemeClr val="tx2">
                    <a:lumMod val="50000"/>
                  </a:schemeClr>
                </a:solidFill>
                <a:latin typeface="Calibri" pitchFamily="34" charset="0"/>
                <a:ea typeface="Calibri" pitchFamily="34" charset="0"/>
                <a:cs typeface="Calibri" pitchFamily="34" charset="0"/>
              </a:rPr>
              <a:t>βδ</a:t>
            </a: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10247" name="Text Box 4"/>
          <p:cNvSpPr txBox="1">
            <a:spLocks noChangeArrowheads="1"/>
          </p:cNvSpPr>
          <p:nvPr/>
        </p:nvSpPr>
        <p:spPr bwMode="auto">
          <a:xfrm>
            <a:off x="4632325" y="5043179"/>
            <a:ext cx="2836546" cy="461665"/>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μοντέλου Ο/Σ</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58671162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11</a:t>
            </a:fld>
            <a:endParaRPr lang="el-GR" altLang="en-US" smtClean="0"/>
          </a:p>
        </p:txBody>
      </p:sp>
      <p:sp>
        <p:nvSpPr>
          <p:cNvPr id="11270" name="Text Box 3"/>
          <p:cNvSpPr txBox="1">
            <a:spLocks noChangeArrowheads="1"/>
          </p:cNvSpPr>
          <p:nvPr/>
        </p:nvSpPr>
        <p:spPr bwMode="auto">
          <a:xfrm>
            <a:off x="423863" y="1423990"/>
            <a:ext cx="8153400" cy="3139321"/>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3</a:t>
            </a:r>
            <a:r>
              <a:rPr lang="el-GR" sz="2400" b="1" dirty="0">
                <a:solidFill>
                  <a:schemeClr val="accent6">
                    <a:lumMod val="75000"/>
                  </a:schemeClr>
                </a:solidFill>
                <a:latin typeface="Calibri" pitchFamily="34" charset="0"/>
                <a:ea typeface="Calibri" pitchFamily="34" charset="0"/>
                <a:cs typeface="Calibri" pitchFamily="34" charset="0"/>
              </a:rPr>
              <a:t>.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σε ένα σχήμα στο μοντέλο δεδομένων του επιλεγμένου ΣΔΒΔ</a:t>
            </a:r>
          </a:p>
          <a:p>
            <a:pPr algn="just" eaLnBrk="0" hangingPunct="0">
              <a:spcBef>
                <a:spcPct val="50000"/>
              </a:spcBef>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(επίσης </a:t>
            </a:r>
            <a:r>
              <a:rPr lang="el-GR" sz="2000" dirty="0" err="1" smtClean="0">
                <a:solidFill>
                  <a:schemeClr val="tx2">
                    <a:lumMod val="50000"/>
                  </a:schemeClr>
                </a:solidFill>
                <a:latin typeface="Calibri" pitchFamily="34" charset="0"/>
                <a:ea typeface="Calibri" pitchFamily="34" charset="0"/>
                <a:cs typeface="Calibri" pitchFamily="34" charset="0"/>
              </a:rPr>
              <a:t>Κανονικοποίηση</a:t>
            </a:r>
            <a:r>
              <a:rPr lang="el-GR" sz="2000"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	Βελτίωση Σχήματος </a:t>
            </a:r>
            <a:r>
              <a:rPr lang="en-US" sz="2000" dirty="0">
                <a:solidFill>
                  <a:schemeClr val="tx2">
                    <a:lumMod val="50000"/>
                  </a:schemeClr>
                </a:solidFill>
                <a:latin typeface="Calibri" pitchFamily="34" charset="0"/>
                <a:ea typeface="Calibri" pitchFamily="34" charset="0"/>
                <a:cs typeface="Calibri" pitchFamily="34" charset="0"/>
              </a:rPr>
              <a:t>(Schema Refinement</a:t>
            </a:r>
            <a:r>
              <a:rPr lang="en-US" sz="2000" dirty="0" smtClean="0">
                <a:solidFill>
                  <a:schemeClr val="tx2">
                    <a:lumMod val="50000"/>
                  </a:schemeClr>
                </a:solidFill>
                <a:latin typeface="Calibri" pitchFamily="34" charset="0"/>
                <a:ea typeface="Calibri" pitchFamily="34" charset="0"/>
                <a:cs typeface="Calibri" pitchFamily="34" charset="0"/>
              </a:rPr>
              <a:t>)</a:t>
            </a:r>
            <a:endParaRPr lang="el-GR" sz="1800" b="1" dirty="0">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5598452" y="4503412"/>
            <a:ext cx="2764346" cy="830997"/>
          </a:xfrm>
          <a:prstGeom prst="rect">
            <a:avLst/>
          </a:prstGeom>
          <a:solidFill>
            <a:schemeClr val="accent6">
              <a:lumMod val="20000"/>
              <a:lumOff val="80000"/>
            </a:schemeClr>
          </a:solidFill>
          <a:ln w="9525">
            <a:noFill/>
            <a:miter lim="800000"/>
            <a:headEnd/>
            <a:tailEnd/>
          </a:ln>
        </p:spPr>
        <p:txBody>
          <a:bodyPr wrap="none">
            <a:spAutoFit/>
          </a:bodyPr>
          <a:lstStyle/>
          <a:p>
            <a:r>
              <a:rPr lang="el-GR" sz="2400" b="1" dirty="0">
                <a:solidFill>
                  <a:schemeClr val="accent3">
                    <a:lumMod val="75000"/>
                  </a:schemeClr>
                </a:solidFill>
              </a:rPr>
              <a:t>χρήση </a:t>
            </a:r>
            <a:r>
              <a:rPr lang="el-GR" sz="2400" b="1" dirty="0" smtClean="0">
                <a:solidFill>
                  <a:schemeClr val="accent3">
                    <a:lumMod val="75000"/>
                  </a:schemeClr>
                </a:solidFill>
              </a:rPr>
              <a:t>σχεσιακού</a:t>
            </a:r>
            <a:endParaRPr lang="el-GR" sz="2400" b="1" dirty="0">
              <a:solidFill>
                <a:schemeClr val="accent3">
                  <a:lumMod val="75000"/>
                </a:schemeClr>
              </a:solidFill>
            </a:endParaRPr>
          </a:p>
          <a:p>
            <a:r>
              <a:rPr lang="el-GR" sz="2400" b="1" dirty="0" smtClean="0">
                <a:solidFill>
                  <a:schemeClr val="accent3">
                    <a:lumMod val="75000"/>
                  </a:schemeClr>
                </a:solidFill>
              </a:rPr>
              <a:t>μοντέλου</a:t>
            </a:r>
            <a:r>
              <a:rPr lang="en-US" sz="2400" b="1" dirty="0" smtClean="0">
                <a:solidFill>
                  <a:schemeClr val="accent3">
                    <a:lumMod val="75000"/>
                  </a:schemeClr>
                </a:solidFill>
              </a:rPr>
              <a:t> </a:t>
            </a:r>
            <a:r>
              <a:rPr lang="en-US" sz="2400" b="1" dirty="0">
                <a:solidFill>
                  <a:schemeClr val="accent3">
                    <a:lumMod val="75000"/>
                  </a:schemeClr>
                </a:solidFill>
              </a:rPr>
              <a:t>(</a:t>
            </a:r>
            <a:r>
              <a:rPr lang="el-GR" sz="2400" b="1" dirty="0">
                <a:solidFill>
                  <a:schemeClr val="accent3">
                    <a:lumMod val="75000"/>
                  </a:schemeClr>
                </a:solidFill>
              </a:rPr>
              <a:t>πίνακες)</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12</a:t>
            </a:fld>
            <a:endParaRPr lang="el-GR" altLang="en-US" smtClean="0"/>
          </a:p>
        </p:txBody>
      </p:sp>
      <p:sp>
        <p:nvSpPr>
          <p:cNvPr id="11270" name="Text Box 3"/>
          <p:cNvSpPr txBox="1">
            <a:spLocks noChangeArrowheads="1"/>
          </p:cNvSpPr>
          <p:nvPr/>
        </p:nvSpPr>
        <p:spPr bwMode="auto">
          <a:xfrm>
            <a:off x="495300" y="2427290"/>
            <a:ext cx="8153400" cy="1292662"/>
          </a:xfrm>
          <a:prstGeom prst="rect">
            <a:avLst/>
          </a:prstGeom>
          <a:noFill/>
          <a:ln w="9525">
            <a:noFill/>
            <a:miter lim="800000"/>
            <a:headEnd/>
            <a:tailEnd/>
          </a:ln>
        </p:spPr>
        <p:txBody>
          <a:bodyPr>
            <a:spAutoFit/>
          </a:bodyPr>
          <a:lstStyle/>
          <a:p>
            <a:pPr algn="just"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4</a:t>
            </a:r>
            <a:r>
              <a:rPr lang="el-GR" sz="2400" b="1" dirty="0">
                <a:solidFill>
                  <a:schemeClr val="accent6">
                    <a:lumMod val="75000"/>
                  </a:schemeClr>
                </a:solidFill>
                <a:latin typeface="Calibri" pitchFamily="34" charset="0"/>
                <a:ea typeface="Calibri" pitchFamily="34" charset="0"/>
                <a:cs typeface="Calibri" pitchFamily="34" charset="0"/>
              </a:rPr>
              <a:t>. Φυσικός Σχεδιασμός (</a:t>
            </a:r>
            <a:r>
              <a:rPr lang="en-US" sz="2400" b="1" dirty="0">
                <a:solidFill>
                  <a:schemeClr val="accent6">
                    <a:lumMod val="75000"/>
                  </a:schemeClr>
                </a:solidFill>
                <a:latin typeface="Calibri" pitchFamily="34" charset="0"/>
                <a:ea typeface="Calibri" pitchFamily="34" charset="0"/>
                <a:cs typeface="Calibri" pitchFamily="34" charset="0"/>
              </a:rPr>
              <a:t>Physical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Οι εσωτερικές δομές αποθήκευσης και οργανώσεις </a:t>
            </a:r>
            <a:r>
              <a:rPr lang="el-GR" sz="1800" dirty="0" smtClean="0">
                <a:latin typeface="Calibri" pitchFamily="34" charset="0"/>
                <a:ea typeface="Calibri" pitchFamily="34" charset="0"/>
                <a:cs typeface="Calibri" pitchFamily="34" charset="0"/>
              </a:rPr>
              <a:t>αρχείων καθώς και τα ευρετήρια</a:t>
            </a:r>
            <a:endParaRPr lang="en-US" sz="1800" dirty="0">
              <a:latin typeface="Calibri" pitchFamily="34" charset="0"/>
              <a:ea typeface="Calibri" pitchFamily="34" charset="0"/>
              <a:cs typeface="Calibri" pitchFamily="34" charset="0"/>
            </a:endParaRPr>
          </a:p>
          <a:p>
            <a:pPr algn="just" eaLnBrk="0" hangingPunct="0">
              <a:spcBef>
                <a:spcPct val="50000"/>
              </a:spcBef>
            </a:pPr>
            <a:r>
              <a:rPr lang="en-US" sz="1800" dirty="0">
                <a:latin typeface="Calibri" pitchFamily="34" charset="0"/>
                <a:ea typeface="Calibri" pitchFamily="34" charset="0"/>
                <a:cs typeface="Calibri" pitchFamily="34" charset="0"/>
              </a:rPr>
              <a:t>	</a:t>
            </a:r>
            <a:r>
              <a:rPr lang="el-GR" sz="1800" b="1" dirty="0">
                <a:latin typeface="Calibri" pitchFamily="34" charset="0"/>
                <a:ea typeface="Calibri" pitchFamily="34" charset="0"/>
                <a:cs typeface="Calibri" pitchFamily="34" charset="0"/>
              </a:rPr>
              <a:t>Σχεδιασμός Ασφάλειας</a:t>
            </a:r>
            <a:r>
              <a:rPr lang="el-GR" sz="1800" dirty="0">
                <a:latin typeface="Calibri" pitchFamily="34" charset="0"/>
                <a:ea typeface="Calibri" pitchFamily="34" charset="0"/>
                <a:cs typeface="Calibri" pitchFamily="34" charset="0"/>
              </a:rPr>
              <a:t> </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23041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smtClean="0"/>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13</a:t>
            </a:fld>
            <a:endParaRPr lang="el-GR" altLang="en-US" smtClean="0"/>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49" name="Object 1"/>
          <p:cNvGraphicFramePr>
            <a:graphicFrameLocks noChangeAspect="1"/>
          </p:cNvGraphicFramePr>
          <p:nvPr/>
        </p:nvGraphicFramePr>
        <p:xfrm>
          <a:off x="281163" y="1828800"/>
          <a:ext cx="8667397" cy="3949700"/>
        </p:xfrm>
        <a:graphic>
          <a:graphicData uri="http://schemas.openxmlformats.org/presentationml/2006/ole">
            <mc:AlternateContent xmlns:mc="http://schemas.openxmlformats.org/markup-compatibility/2006">
              <mc:Choice xmlns:v="urn:schemas-microsoft-com:vml" Requires="v">
                <p:oleObj spid="_x0000_s2063" name="Visio" r:id="rId4" imgW="5926337" imgH="2697776" progId="Visio.Drawing.11">
                  <p:embed/>
                </p:oleObj>
              </mc:Choice>
              <mc:Fallback>
                <p:oleObj name="Visio" r:id="rId4" imgW="5926337" imgH="2697776"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163" y="1828800"/>
                        <a:ext cx="8667397" cy="394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30410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14</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57200" y="1668780"/>
            <a:ext cx="835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smtClean="0">
                <a:solidFill>
                  <a:schemeClr val="tx2">
                    <a:lumMod val="50000"/>
                  </a:schemeClr>
                </a:solidFill>
                <a:latin typeface="+mn-lt"/>
              </a:rPr>
              <a:t>Μοντέλο : (1) δομικά </a:t>
            </a:r>
            <a:r>
              <a:rPr lang="el-GR" altLang="en-US" sz="2000" dirty="0">
                <a:solidFill>
                  <a:schemeClr val="tx2">
                    <a:lumMod val="50000"/>
                  </a:schemeClr>
                </a:solidFill>
                <a:latin typeface="+mn-lt"/>
              </a:rPr>
              <a:t>στοιχεία </a:t>
            </a:r>
            <a:r>
              <a:rPr lang="el-GR" altLang="en-US" sz="2000" dirty="0" smtClean="0">
                <a:solidFill>
                  <a:schemeClr val="tx2">
                    <a:lumMod val="50000"/>
                  </a:schemeClr>
                </a:solidFill>
                <a:latin typeface="+mn-lt"/>
              </a:rPr>
              <a:t> </a:t>
            </a:r>
          </a:p>
          <a:p>
            <a:pPr>
              <a:spcBef>
                <a:spcPct val="50000"/>
              </a:spcBef>
            </a:pPr>
            <a:r>
              <a:rPr lang="el-GR" altLang="en-US" sz="2000" dirty="0" smtClean="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3352800" y="1676400"/>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a:xfrm>
            <a:off x="457200" y="115446"/>
            <a:ext cx="8229600" cy="1143000"/>
          </a:xfrm>
        </p:spPr>
        <p:txBody>
          <a:bodyPr/>
          <a:lstStyle/>
          <a:p>
            <a:r>
              <a:rPr lang="el-GR" dirty="0" smtClean="0">
                <a:solidFill>
                  <a:schemeClr val="accent6">
                    <a:lumMod val="75000"/>
                  </a:schemeClr>
                </a:solidFill>
              </a:rPr>
              <a:t>Σχήμα και Στιγμιότυπο </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324425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3973"/>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397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97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397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39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p:bldP spid="83973" grpId="0"/>
      <p:bldP spid="83974" grpId="0"/>
      <p:bldP spid="83975" grpId="0" animBg="1"/>
      <p:bldP spid="83976" grpId="0" animBg="1"/>
      <p:bldP spid="8397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smtClean="0"/>
              <a:t>Ευαγγελία Πιτουρά</a:t>
            </a:r>
          </a:p>
        </p:txBody>
      </p:sp>
      <p:sp>
        <p:nvSpPr>
          <p:cNvPr id="13316" name="Slide Number Placeholder 4"/>
          <p:cNvSpPr>
            <a:spLocks noGrp="1"/>
          </p:cNvSpPr>
          <p:nvPr>
            <p:ph type="sldNum" sz="quarter" idx="12"/>
          </p:nvPr>
        </p:nvSpPr>
        <p:spPr>
          <a:noFill/>
        </p:spPr>
        <p:txBody>
          <a:bodyPr/>
          <a:lstStyle/>
          <a:p>
            <a:fld id="{4538421E-2A2A-41A5-A4BC-4DD6BE1EF663}" type="slidenum">
              <a:rPr lang="el-GR" altLang="en-US" smtClean="0"/>
              <a:pPr/>
              <a:t>15</a:t>
            </a:fld>
            <a:endParaRPr lang="el-GR" altLang="en-US" smtClean="0"/>
          </a:p>
        </p:txBody>
      </p:sp>
      <p:sp>
        <p:nvSpPr>
          <p:cNvPr id="13318" name="Text Box 3"/>
          <p:cNvSpPr txBox="1">
            <a:spLocks noChangeArrowheads="1"/>
          </p:cNvSpPr>
          <p:nvPr/>
        </p:nvSpPr>
        <p:spPr bwMode="auto">
          <a:xfrm>
            <a:off x="469900" y="2184400"/>
            <a:ext cx="8407401" cy="3323987"/>
          </a:xfrm>
          <a:prstGeom prst="rect">
            <a:avLst/>
          </a:prstGeom>
          <a:noFill/>
          <a:ln w="9525">
            <a:noFill/>
            <a:miter lim="800000"/>
            <a:headEnd/>
            <a:tailEnd/>
          </a:ln>
        </p:spPr>
        <p:txBody>
          <a:bodyPr wrap="square">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Μοντέλο Οντοτήτων/Συσχετίσεων </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accent6">
                    <a:lumMod val="75000"/>
                  </a:schemeClr>
                </a:solidFill>
                <a:latin typeface="Calibri" pitchFamily="34" charset="0"/>
                <a:ea typeface="Calibri" pitchFamily="34" charset="0"/>
                <a:cs typeface="Calibri" pitchFamily="34" charset="0"/>
              </a:rPr>
              <a:t>Ο/Σ) - </a:t>
            </a:r>
            <a:r>
              <a:rPr lang="en-US" sz="2800" dirty="0" smtClean="0">
                <a:solidFill>
                  <a:schemeClr val="accent6">
                    <a:lumMod val="75000"/>
                  </a:schemeClr>
                </a:solidFill>
                <a:latin typeface="Calibri" pitchFamily="34" charset="0"/>
                <a:ea typeface="Calibri" pitchFamily="34" charset="0"/>
                <a:cs typeface="Calibri" pitchFamily="34" charset="0"/>
              </a:rPr>
              <a:t>Entity-Relationship </a:t>
            </a:r>
            <a:r>
              <a:rPr lang="en-US" sz="2800" dirty="0">
                <a:solidFill>
                  <a:schemeClr val="accent6">
                    <a:lumMod val="75000"/>
                  </a:schemeClr>
                </a:solidFill>
                <a:latin typeface="Calibri" pitchFamily="34" charset="0"/>
                <a:ea typeface="Calibri" pitchFamily="34" charset="0"/>
                <a:cs typeface="Calibri" pitchFamily="34" charset="0"/>
              </a:rPr>
              <a:t>Model (ER</a:t>
            </a:r>
            <a:r>
              <a:rPr lang="en-US" sz="2800" dirty="0" smtClean="0">
                <a:solidFill>
                  <a:schemeClr val="accent6">
                    <a:lumMod val="75000"/>
                  </a:schemeClr>
                </a:solidFill>
                <a:latin typeface="Calibri" pitchFamily="34" charset="0"/>
                <a:ea typeface="Calibri" pitchFamily="34" charset="0"/>
                <a:cs typeface="Calibri" pitchFamily="34" charset="0"/>
              </a:rPr>
              <a:t>)</a:t>
            </a:r>
            <a:endParaRPr lang="el-GR" sz="2800" dirty="0">
              <a:solidFill>
                <a:srgbClr val="FF0000"/>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800" dirty="0">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Γραφικό μοντέλο</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Δύο βασικά δομικά στοιχεία</a:t>
            </a:r>
            <a:r>
              <a:rPr lang="en-US" sz="2800" dirty="0">
                <a:solidFill>
                  <a:schemeClr val="tx2">
                    <a:lumMod val="50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έννοιες</a:t>
            </a:r>
            <a:r>
              <a:rPr lang="en-US" sz="28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Οντότητες και Συσχετίσεις</a:t>
            </a:r>
          </a:p>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Περιγραφή του σχήματος</a:t>
            </a:r>
          </a:p>
        </p:txBody>
      </p:sp>
      <p:sp>
        <p:nvSpPr>
          <p:cNvPr id="7" name="Title 6"/>
          <p:cNvSpPr>
            <a:spLocks noGrp="1"/>
          </p:cNvSpPr>
          <p:nvPr>
            <p:ph type="title"/>
          </p:nvPr>
        </p:nvSpPr>
        <p:spPr>
          <a:xfrm>
            <a:off x="533400" y="439738"/>
            <a:ext cx="8229600" cy="1143000"/>
          </a:xfrm>
        </p:spPr>
        <p:txBody>
          <a:bodyPr>
            <a:normAutofit fontScale="90000"/>
          </a:bodyPr>
          <a:lstStyle/>
          <a:p>
            <a:r>
              <a:rPr lang="el-GR" dirty="0" smtClean="0">
                <a:solidFill>
                  <a:schemeClr val="accent6">
                    <a:lumMod val="75000"/>
                  </a:schemeClr>
                </a:solidFill>
                <a:latin typeface="Calibri" pitchFamily="34" charset="0"/>
                <a:ea typeface="Calibri" pitchFamily="34" charset="0"/>
                <a:cs typeface="Calibri" pitchFamily="34" charset="0"/>
              </a:rPr>
              <a:t>Εννοιολογικός σχεδιασμός με το Μοντέλο Οντοτήτων/Συσχετίσεων</a:t>
            </a:r>
            <a:endParaRPr lang="el-GR" dirty="0"/>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16</a:t>
            </a:fld>
            <a:endParaRPr lang="el-GR" altLang="en-US" smtClean="0"/>
          </a:p>
        </p:txBody>
      </p:sp>
      <p:sp>
        <p:nvSpPr>
          <p:cNvPr id="18" name="TextBox 17"/>
          <p:cNvSpPr txBox="1"/>
          <p:nvPr/>
        </p:nvSpPr>
        <p:spPr>
          <a:xfrm>
            <a:off x="457200" y="1590676"/>
            <a:ext cx="8382000" cy="2246769"/>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smtClean="0">
                <a:solidFill>
                  <a:schemeClr val="accent6">
                    <a:lumMod val="75000"/>
                  </a:schemeClr>
                </a:solidFill>
                <a:latin typeface="Calibri" pitchFamily="34" charset="0"/>
                <a:ea typeface="Calibri" pitchFamily="34" charset="0"/>
                <a:cs typeface="Calibri" pitchFamily="34" charset="0"/>
              </a:rPr>
              <a:t>οντότητα</a:t>
            </a:r>
            <a:r>
              <a:rPr lang="el-GR" sz="2800" dirty="0" smtClean="0">
                <a:solidFill>
                  <a:schemeClr val="tx2">
                    <a:lumMod val="50000"/>
                  </a:schemeClr>
                </a:solidFill>
                <a:latin typeface="Calibri" pitchFamily="34" charset="0"/>
                <a:ea typeface="Calibri" pitchFamily="34" charset="0"/>
                <a:cs typeface="Calibri" pitchFamily="34" charset="0"/>
              </a:rPr>
              <a:t> αντιστοιχεί σε </a:t>
            </a:r>
            <a:r>
              <a:rPr lang="el-GR" sz="2800" dirty="0">
                <a:solidFill>
                  <a:schemeClr val="tx2">
                    <a:lumMod val="50000"/>
                  </a:schemeClr>
                </a:solidFill>
                <a:latin typeface="Calibri" pitchFamily="34" charset="0"/>
                <a:ea typeface="Calibri" pitchFamily="34" charset="0"/>
                <a:cs typeface="Calibri" pitchFamily="34" charset="0"/>
              </a:rPr>
              <a:t>έ</a:t>
            </a:r>
            <a:r>
              <a:rPr lang="el-GR" sz="2800" dirty="0" smtClean="0">
                <a:solidFill>
                  <a:schemeClr val="tx2">
                    <a:lumMod val="50000"/>
                  </a:schemeClr>
                </a:solidFill>
                <a:latin typeface="Calibri" pitchFamily="34" charset="0"/>
                <a:ea typeface="Calibri" pitchFamily="34" charset="0"/>
                <a:cs typeface="Calibri" pitchFamily="34" charset="0"/>
              </a:rPr>
              <a:t>να αντικείμενο/πρόσωπο/πράγμα/έννοια </a:t>
            </a:r>
            <a:r>
              <a:rPr lang="el-GR" sz="2800" dirty="0">
                <a:solidFill>
                  <a:schemeClr val="tx2">
                    <a:lumMod val="50000"/>
                  </a:schemeClr>
                </a:solidFill>
                <a:latin typeface="Calibri" pitchFamily="34" charset="0"/>
                <a:ea typeface="Calibri" pitchFamily="34" charset="0"/>
                <a:cs typeface="Calibri" pitchFamily="34" charset="0"/>
              </a:rPr>
              <a:t>του πραγματικού </a:t>
            </a:r>
            <a:r>
              <a:rPr lang="el-GR" sz="2800" dirty="0" smtClean="0">
                <a:solidFill>
                  <a:schemeClr val="tx2">
                    <a:lumMod val="50000"/>
                  </a:schemeClr>
                </a:solidFill>
                <a:latin typeface="Calibri" pitchFamily="34" charset="0"/>
                <a:ea typeface="Calibri" pitchFamily="34" charset="0"/>
                <a:cs typeface="Calibri" pitchFamily="34" charset="0"/>
              </a:rPr>
              <a:t>κόσμου (ουσιαστικό):</a:t>
            </a:r>
          </a:p>
          <a:p>
            <a:pPr algn="just"/>
            <a:endParaRPr lang="el-GR" sz="800" dirty="0">
              <a:solidFill>
                <a:schemeClr val="tx2">
                  <a:lumMod val="50000"/>
                </a:schemeClr>
              </a:solidFill>
              <a:latin typeface="Calibri" pitchFamily="34" charset="0"/>
              <a:ea typeface="Calibri" pitchFamily="34" charset="0"/>
              <a:cs typeface="Calibri" pitchFamily="34" charset="0"/>
            </a:endParaRPr>
          </a:p>
          <a:p>
            <a:pPr algn="just"/>
            <a:r>
              <a:rPr lang="el-GR" sz="2400" i="1" dirty="0">
                <a:solidFill>
                  <a:schemeClr val="tx2">
                    <a:lumMod val="50000"/>
                  </a:schemeClr>
                </a:solidFill>
                <a:latin typeface="Calibri" pitchFamily="34" charset="0"/>
                <a:ea typeface="Calibri" pitchFamily="34" charset="0"/>
                <a:cs typeface="Calibri" pitchFamily="34" charset="0"/>
              </a:rPr>
              <a:t>β</a:t>
            </a:r>
            <a:r>
              <a:rPr lang="el-GR" sz="2400" i="1" dirty="0" smtClean="0">
                <a:solidFill>
                  <a:schemeClr val="tx2">
                    <a:lumMod val="50000"/>
                  </a:schemeClr>
                </a:solidFill>
                <a:latin typeface="Calibri" pitchFamily="34" charset="0"/>
                <a:ea typeface="Calibri" pitchFamily="34" charset="0"/>
                <a:cs typeface="Calibri" pitchFamily="34" charset="0"/>
              </a:rPr>
              <a:t>ιβλίο</a:t>
            </a:r>
            <a:r>
              <a:rPr lang="el-GR" sz="2400" i="1" dirty="0">
                <a:solidFill>
                  <a:schemeClr val="tx2">
                    <a:lumMod val="50000"/>
                  </a:schemeClr>
                </a:solidFill>
                <a:latin typeface="Calibri" pitchFamily="34" charset="0"/>
                <a:ea typeface="Calibri" pitchFamily="34" charset="0"/>
                <a:cs typeface="Calibri" pitchFamily="34" charset="0"/>
              </a:rPr>
              <a:t>, φοιτητής, μάθημα, υπάλληλος, πιστωτική-κάρτα, </a:t>
            </a:r>
            <a:r>
              <a:rPr lang="el-GR" sz="2400" i="1" dirty="0" smtClean="0">
                <a:solidFill>
                  <a:schemeClr val="tx2">
                    <a:lumMod val="50000"/>
                  </a:schemeClr>
                </a:solidFill>
                <a:latin typeface="Calibri" pitchFamily="34" charset="0"/>
                <a:ea typeface="Calibri" pitchFamily="34" charset="0"/>
                <a:cs typeface="Calibri" pitchFamily="34" charset="0"/>
              </a:rPr>
              <a:t>τραπεζικός-λογαριασμός</a:t>
            </a:r>
            <a:endParaRPr lang="el-GR" sz="2400" i="1" dirty="0">
              <a:solidFill>
                <a:schemeClr val="tx2">
                  <a:lumMod val="50000"/>
                </a:schemeClr>
              </a:solidFill>
              <a:latin typeface="Calibri" pitchFamily="34" charset="0"/>
              <a:ea typeface="Calibri" pitchFamily="34" charset="0"/>
              <a:cs typeface="Calibri" pitchFamily="34" charset="0"/>
            </a:endParaRP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Οντότητες-Συσχετίσεις</a:t>
            </a:r>
            <a:endParaRPr lang="en-US" dirty="0">
              <a:solidFill>
                <a:schemeClr val="accent6">
                  <a:lumMod val="75000"/>
                </a:schemeClr>
              </a:solidFill>
            </a:endParaRPr>
          </a:p>
        </p:txBody>
      </p:sp>
      <p:sp>
        <p:nvSpPr>
          <p:cNvPr id="15" name="TextBox 14"/>
          <p:cNvSpPr txBox="1"/>
          <p:nvPr/>
        </p:nvSpPr>
        <p:spPr>
          <a:xfrm>
            <a:off x="431800" y="4101306"/>
            <a:ext cx="8229600" cy="1692771"/>
          </a:xfrm>
          <a:prstGeom prst="rect">
            <a:avLst/>
          </a:prstGeom>
          <a:noFill/>
        </p:spPr>
        <p:txBody>
          <a:bodyPr wrap="square">
            <a:spAutoFit/>
          </a:bodyPr>
          <a:lstStyle/>
          <a:p>
            <a:pPr algn="just"/>
            <a:r>
              <a:rPr lang="el-GR" sz="2800" dirty="0" smtClean="0">
                <a:solidFill>
                  <a:schemeClr val="tx2">
                    <a:lumMod val="50000"/>
                  </a:schemeClr>
                </a:solidFill>
                <a:latin typeface="Calibri" pitchFamily="34" charset="0"/>
                <a:ea typeface="Calibri" pitchFamily="34" charset="0"/>
                <a:cs typeface="Calibri" pitchFamily="34" charset="0"/>
              </a:rPr>
              <a:t>Μια </a:t>
            </a:r>
            <a:r>
              <a:rPr lang="el-GR" sz="2800" i="1" dirty="0">
                <a:solidFill>
                  <a:schemeClr val="accent6">
                    <a:lumMod val="75000"/>
                  </a:schemeClr>
                </a:solidFill>
                <a:latin typeface="Calibri" pitchFamily="34" charset="0"/>
                <a:ea typeface="Calibri" pitchFamily="34" charset="0"/>
                <a:cs typeface="Calibri" pitchFamily="34" charset="0"/>
              </a:rPr>
              <a:t>συσχέτιση</a:t>
            </a:r>
            <a:r>
              <a:rPr lang="el-GR" sz="2800" dirty="0" smtClean="0">
                <a:solidFill>
                  <a:schemeClr val="tx2">
                    <a:lumMod val="50000"/>
                  </a:schemeClr>
                </a:solidFill>
                <a:latin typeface="Calibri" pitchFamily="34" charset="0"/>
                <a:ea typeface="Calibri" pitchFamily="34" charset="0"/>
                <a:cs typeface="Calibri" pitchFamily="34" charset="0"/>
              </a:rPr>
              <a:t> σε μια διασύνδεση </a:t>
            </a:r>
            <a:r>
              <a:rPr lang="el-GR" sz="2800" dirty="0">
                <a:solidFill>
                  <a:schemeClr val="tx2">
                    <a:lumMod val="50000"/>
                  </a:schemeClr>
                </a:solidFill>
                <a:latin typeface="Calibri" pitchFamily="34" charset="0"/>
                <a:ea typeface="Calibri" pitchFamily="34" charset="0"/>
                <a:cs typeface="Calibri" pitchFamily="34" charset="0"/>
              </a:rPr>
              <a:t>μεταξύ δύο ή περισσότερων </a:t>
            </a:r>
            <a:r>
              <a:rPr lang="el-GR" sz="2800" dirty="0" smtClean="0">
                <a:solidFill>
                  <a:schemeClr val="tx2">
                    <a:lumMod val="50000"/>
                  </a:schemeClr>
                </a:solidFill>
                <a:latin typeface="Calibri" pitchFamily="34" charset="0"/>
                <a:ea typeface="Calibri" pitchFamily="34" charset="0"/>
                <a:cs typeface="Calibri" pitchFamily="34" charset="0"/>
              </a:rPr>
              <a:t>οντοτήτων (ρήμα):</a:t>
            </a:r>
            <a:endParaRPr lang="el-GR" sz="2800" dirty="0">
              <a:solidFill>
                <a:schemeClr val="tx2">
                  <a:lumMod val="50000"/>
                </a:schemeClr>
              </a:solidFill>
              <a:latin typeface="Calibri" pitchFamily="34" charset="0"/>
              <a:ea typeface="Calibri" pitchFamily="34" charset="0"/>
              <a:cs typeface="Calibri" pitchFamily="34" charset="0"/>
            </a:endParaRPr>
          </a:p>
          <a:p>
            <a:pPr algn="just"/>
            <a:r>
              <a:rPr lang="el-GR" sz="2400" i="1" dirty="0">
                <a:solidFill>
                  <a:schemeClr val="tx2">
                    <a:lumMod val="50000"/>
                  </a:schemeClr>
                </a:solidFill>
                <a:latin typeface="Calibri" pitchFamily="34" charset="0"/>
                <a:ea typeface="Calibri" pitchFamily="34" charset="0"/>
                <a:cs typeface="Calibri" pitchFamily="34" charset="0"/>
              </a:rPr>
              <a:t>φοιτητής-δανείζεται-βιβλίο, </a:t>
            </a:r>
            <a:r>
              <a:rPr lang="el-GR" sz="2400" i="1" dirty="0" smtClean="0">
                <a:solidFill>
                  <a:schemeClr val="tx2">
                    <a:lumMod val="50000"/>
                  </a:schemeClr>
                </a:solidFill>
                <a:latin typeface="Calibri" pitchFamily="34" charset="0"/>
                <a:ea typeface="Calibri" pitchFamily="34" charset="0"/>
                <a:cs typeface="Calibri" pitchFamily="34" charset="0"/>
              </a:rPr>
              <a:t>φοιτητής-γράφεται-μάθημα, υπάλληλος-δουλεύει-τμήμα, πελάτης-έχει-λογαριασμό,  </a:t>
            </a:r>
            <a:r>
              <a:rPr lang="el-GR" sz="2400" i="1" dirty="0">
                <a:solidFill>
                  <a:schemeClr val="tx2">
                    <a:lumMod val="50000"/>
                  </a:schemeClr>
                </a:solidFill>
                <a:latin typeface="Calibri" pitchFamily="34" charset="0"/>
                <a:ea typeface="Calibri" pitchFamily="34" charset="0"/>
                <a:cs typeface="Calibri" pitchFamily="34" charset="0"/>
              </a:rPr>
              <a:t>κλπ</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17</a:t>
            </a:fld>
            <a:endParaRPr lang="el-GR" altLang="en-US" smtClean="0"/>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Το</a:t>
            </a:r>
            <a:r>
              <a:rPr lang="en-US" dirty="0" smtClean="0">
                <a:solidFill>
                  <a:schemeClr val="accent6">
                    <a:lumMod val="75000"/>
                  </a:schemeClr>
                </a:solidFill>
              </a:rPr>
              <a:t> </a:t>
            </a:r>
            <a:r>
              <a:rPr lang="el-GR" dirty="0" smtClean="0">
                <a:solidFill>
                  <a:schemeClr val="accent6">
                    <a:lumMod val="75000"/>
                  </a:schemeClr>
                </a:solidFill>
              </a:rPr>
              <a:t>μοντέλο Ο/Σ συνοπτικά</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1985" name="Object 1"/>
          <p:cNvGraphicFramePr>
            <a:graphicFrameLocks noChangeAspect="1"/>
          </p:cNvGraphicFramePr>
          <p:nvPr/>
        </p:nvGraphicFramePr>
        <p:xfrm>
          <a:off x="482600" y="2171699"/>
          <a:ext cx="7855340" cy="2751675"/>
        </p:xfrm>
        <a:graphic>
          <a:graphicData uri="http://schemas.openxmlformats.org/presentationml/2006/ole">
            <mc:AlternateContent xmlns:mc="http://schemas.openxmlformats.org/markup-compatibility/2006">
              <mc:Choice xmlns:v="urn:schemas-microsoft-com:vml" Requires="v">
                <p:oleObj spid="_x0000_s41999" name="Visio" r:id="rId4" imgW="6402418" imgH="2239275" progId="Visio.Drawing.11">
                  <p:embed/>
                </p:oleObj>
              </mc:Choice>
              <mc:Fallback>
                <p:oleObj name="Visio" r:id="rId4" imgW="6402418" imgH="2239275"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2600" y="2171699"/>
                        <a:ext cx="7855340" cy="2751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393700" y="5029200"/>
            <a:ext cx="8013700" cy="1015663"/>
          </a:xfrm>
          <a:prstGeom prst="rect">
            <a:avLst/>
          </a:prstGeom>
          <a:noFill/>
        </p:spPr>
        <p:txBody>
          <a:bodyPr wrap="square" rtlCol="0">
            <a:spAutoFit/>
          </a:bodyPr>
          <a:lstStyle/>
          <a:p>
            <a:pPr>
              <a:buFont typeface="Wingdings" pitchFamily="2" charset="2"/>
              <a:buChar char="ü"/>
            </a:pPr>
            <a:r>
              <a:rPr lang="el-GR" sz="2000" dirty="0" smtClean="0"/>
              <a:t> Οντότητες – παραλληλόγραμμα</a:t>
            </a:r>
          </a:p>
          <a:p>
            <a:pPr>
              <a:buFont typeface="Wingdings" pitchFamily="2" charset="2"/>
              <a:buChar char="ü"/>
            </a:pPr>
            <a:r>
              <a:rPr lang="el-GR" sz="2000" dirty="0" smtClean="0"/>
              <a:t> Συσχετίσεις – ρόμβοι</a:t>
            </a:r>
          </a:p>
          <a:p>
            <a:pPr>
              <a:buFont typeface="Wingdings" pitchFamily="2" charset="2"/>
              <a:buChar char="ü"/>
            </a:pPr>
            <a:r>
              <a:rPr lang="el-GR" sz="2000" dirty="0" smtClean="0"/>
              <a:t> Γνωρίσματα </a:t>
            </a:r>
            <a:r>
              <a:rPr lang="en-US" sz="2000" dirty="0" smtClean="0"/>
              <a:t>(</a:t>
            </a:r>
            <a:r>
              <a:rPr lang="el-GR" sz="2000" dirty="0" smtClean="0"/>
              <a:t>πληροφορία για οντότητες/συσχετίσεις) - ελλείψεις</a:t>
            </a:r>
            <a:endParaRPr lang="el-GR" sz="2000" dirty="0"/>
          </a:p>
        </p:txBody>
      </p:sp>
      <p:sp>
        <p:nvSpPr>
          <p:cNvPr id="11" name="TextBox 10"/>
          <p:cNvSpPr txBox="1"/>
          <p:nvPr/>
        </p:nvSpPr>
        <p:spPr>
          <a:xfrm>
            <a:off x="520700" y="1219200"/>
            <a:ext cx="7975600" cy="923330"/>
          </a:xfrm>
          <a:prstGeom prst="rect">
            <a:avLst/>
          </a:prstGeom>
          <a:noFill/>
        </p:spPr>
        <p:txBody>
          <a:bodyPr wrap="square" rtlCol="0">
            <a:spAutoFit/>
          </a:bodyPr>
          <a:lstStyle/>
          <a:p>
            <a:pPr algn="just"/>
            <a:r>
              <a:rPr lang="el-GR" dirty="0" smtClean="0"/>
              <a:t>Μια βάση δεδομένων με πληροφορίες για κινηματογραφικές ταινίες με πληροφορίες για ηθοποιούς και ταινίες καθώς και για το ποιος ηθοποιός παίζει σε μια ταινία.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smtClean="0"/>
              <a:t>Ευαγγελία Πιτουρά</a:t>
            </a:r>
          </a:p>
        </p:txBody>
      </p:sp>
      <p:sp>
        <p:nvSpPr>
          <p:cNvPr id="15364" name="Slide Number Placeholder 4"/>
          <p:cNvSpPr>
            <a:spLocks noGrp="1"/>
          </p:cNvSpPr>
          <p:nvPr>
            <p:ph type="sldNum" sz="quarter" idx="12"/>
          </p:nvPr>
        </p:nvSpPr>
        <p:spPr>
          <a:noFill/>
        </p:spPr>
        <p:txBody>
          <a:bodyPr/>
          <a:lstStyle/>
          <a:p>
            <a:fld id="{D9AEB73D-26FD-4A58-96BC-BFB84CA7360B}" type="slidenum">
              <a:rPr lang="el-GR" altLang="en-US" smtClean="0"/>
              <a:pPr/>
              <a:t>18</a:t>
            </a:fld>
            <a:endParaRPr lang="el-GR" altLang="en-US" smtClean="0"/>
          </a:p>
        </p:txBody>
      </p:sp>
      <p:sp>
        <p:nvSpPr>
          <p:cNvPr id="16399" name="Text Box 6"/>
          <p:cNvSpPr txBox="1">
            <a:spLocks noChangeArrowheads="1"/>
          </p:cNvSpPr>
          <p:nvPr/>
        </p:nvSpPr>
        <p:spPr bwMode="auto">
          <a:xfrm>
            <a:off x="596900" y="2388394"/>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smtClean="0">
                <a:solidFill>
                  <a:schemeClr val="accent6">
                    <a:lumMod val="75000"/>
                  </a:schemeClr>
                </a:solidFill>
                <a:latin typeface="Calibri" pitchFamily="34" charset="0"/>
                <a:ea typeface="Calibri" pitchFamily="34" charset="0"/>
                <a:cs typeface="Calibri" pitchFamily="34" charset="0"/>
              </a:rPr>
              <a:t>Τύπος </a:t>
            </a:r>
            <a:r>
              <a:rPr lang="el-GR" sz="2400" dirty="0">
                <a:solidFill>
                  <a:schemeClr val="accent6">
                    <a:lumMod val="75000"/>
                  </a:schemeClr>
                </a:solidFill>
                <a:latin typeface="Calibri" pitchFamily="34" charset="0"/>
                <a:ea typeface="Calibri" pitchFamily="34" charset="0"/>
                <a:cs typeface="Calibri" pitchFamily="34" charset="0"/>
              </a:rPr>
              <a:t>οντοτήτων</a:t>
            </a:r>
            <a:r>
              <a:rPr lang="el-GR" sz="2000" dirty="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accent6">
                    <a:lumMod val="75000"/>
                  </a:schemeClr>
                </a:solidFill>
                <a:latin typeface="Calibri" pitchFamily="34" charset="0"/>
                <a:ea typeface="Calibri" pitchFamily="34" charset="0"/>
                <a:cs typeface="Calibri" pitchFamily="34" charset="0"/>
              </a:rPr>
              <a:t> (</a:t>
            </a:r>
            <a:r>
              <a:rPr lang="en-US" sz="2000" dirty="0" smtClean="0">
                <a:solidFill>
                  <a:schemeClr val="accent6">
                    <a:lumMod val="75000"/>
                  </a:schemeClr>
                </a:solidFill>
                <a:latin typeface="Calibri" pitchFamily="34" charset="0"/>
                <a:ea typeface="Calibri" pitchFamily="34" charset="0"/>
                <a:cs typeface="Calibri" pitchFamily="34" charset="0"/>
              </a:rPr>
              <a:t>entity type)</a:t>
            </a:r>
            <a:endParaRPr lang="el-GR" sz="2000" dirty="0">
              <a:solidFill>
                <a:schemeClr val="accent6">
                  <a:lumMod val="75000"/>
                </a:schemeClr>
              </a:solidFill>
              <a:latin typeface="Calibri" pitchFamily="34" charset="0"/>
              <a:ea typeface="Calibri" pitchFamily="34" charset="0"/>
              <a:cs typeface="Calibri" pitchFamily="34" charset="0"/>
            </a:endParaRP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Ορίζει ένα σύνολο από οντότητες που έχουν τα ίδια γνωρίσματα</a:t>
            </a:r>
          </a:p>
          <a:p>
            <a:pPr marL="342900" indent="-342900"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Περιγράφεται από ένα όνομα και μια λίστα γνωρισμάτων</a:t>
            </a:r>
          </a:p>
        </p:txBody>
      </p:sp>
      <p:sp>
        <p:nvSpPr>
          <p:cNvPr id="15368" name="Text Box 7"/>
          <p:cNvSpPr txBox="1">
            <a:spLocks noChangeArrowheads="1"/>
          </p:cNvSpPr>
          <p:nvPr/>
        </p:nvSpPr>
        <p:spPr bwMode="auto">
          <a:xfrm>
            <a:off x="4686300" y="2448720"/>
            <a:ext cx="3657600" cy="366713"/>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sz="1800" b="1" i="1" dirty="0">
                <a:latin typeface="Calibri" pitchFamily="34" charset="0"/>
                <a:ea typeface="Calibri" pitchFamily="34" charset="0"/>
                <a:cs typeface="Calibri" pitchFamily="34" charset="0"/>
              </a:rPr>
              <a:t>Περιγράφει το σχήμα ή πρόθεση</a:t>
            </a:r>
            <a:endParaRPr lang="el-GR" sz="2400" b="1" i="1" dirty="0">
              <a:latin typeface="Calibri" pitchFamily="34" charset="0"/>
              <a:ea typeface="Calibri" pitchFamily="34" charset="0"/>
              <a:cs typeface="Calibri" pitchFamily="34" charset="0"/>
            </a:endParaRPr>
          </a:p>
        </p:txBody>
      </p:sp>
      <p:sp>
        <p:nvSpPr>
          <p:cNvPr id="15370" name="Text Box 11"/>
          <p:cNvSpPr txBox="1">
            <a:spLocks noChangeArrowheads="1"/>
          </p:cNvSpPr>
          <p:nvPr/>
        </p:nvSpPr>
        <p:spPr bwMode="auto">
          <a:xfrm>
            <a:off x="711200" y="4178299"/>
            <a:ext cx="8077200" cy="1384995"/>
          </a:xfrm>
          <a:prstGeom prst="rect">
            <a:avLst/>
          </a:prstGeom>
          <a:noFill/>
          <a:ln w="9525">
            <a:noFill/>
            <a:miter lim="800000"/>
            <a:headEnd/>
            <a:tailEnd/>
          </a:ln>
        </p:spPr>
        <p:txBody>
          <a:bodyPr>
            <a:spAutoFit/>
          </a:bodyPr>
          <a:lstStyle/>
          <a:p>
            <a:pPr marL="342900" indent="-342900" eaLnBrk="0" hangingPunct="0">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Οντότητα</a:t>
            </a: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Ένα συγκεκριμένο αντικείμενο με φυσική </a:t>
            </a:r>
            <a:r>
              <a:rPr lang="el-GR" sz="2000" dirty="0" smtClean="0">
                <a:solidFill>
                  <a:schemeClr val="tx2">
                    <a:lumMod val="50000"/>
                  </a:schemeClr>
                </a:solidFill>
                <a:latin typeface="Calibri" pitchFamily="34" charset="0"/>
                <a:ea typeface="Calibri" pitchFamily="34" charset="0"/>
                <a:cs typeface="Calibri" pitchFamily="34" charset="0"/>
              </a:rPr>
              <a:t>ύπαρξη</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Μια συγκεκριμένη οντότητα έχει μια τιμή για καθένα από τα γνωρίσματα</a:t>
            </a:r>
            <a:endParaRPr lang="el-GR" sz="1800" dirty="0">
              <a:solidFill>
                <a:schemeClr val="tx2">
                  <a:lumMod val="50000"/>
                </a:schemeClr>
              </a:solidFill>
              <a:latin typeface="Calibri" pitchFamily="34" charset="0"/>
              <a:ea typeface="Calibri" pitchFamily="34" charset="0"/>
              <a:cs typeface="Calibri" pitchFamily="34" charset="0"/>
            </a:endParaRPr>
          </a:p>
        </p:txBody>
      </p:sp>
      <p:sp>
        <p:nvSpPr>
          <p:cNvPr id="15371" name="Text Box 13"/>
          <p:cNvSpPr txBox="1">
            <a:spLocks noChangeArrowheads="1"/>
          </p:cNvSpPr>
          <p:nvPr/>
        </p:nvSpPr>
        <p:spPr bwMode="auto">
          <a:xfrm>
            <a:off x="4686300" y="4253707"/>
            <a:ext cx="3657600" cy="366712"/>
          </a:xfrm>
          <a:prstGeom prst="rect">
            <a:avLst/>
          </a:prstGeom>
          <a:solidFill>
            <a:schemeClr val="bg1">
              <a:lumMod val="95000"/>
            </a:schemeClr>
          </a:solidFill>
          <a:ln w="9525">
            <a:noFill/>
            <a:miter lim="800000"/>
            <a:headEnd/>
            <a:tailEnd/>
          </a:ln>
        </p:spPr>
        <p:txBody>
          <a:bodyPr>
            <a:spAutoFit/>
          </a:bodyPr>
          <a:lstStyle/>
          <a:p>
            <a:pPr eaLnBrk="0" hangingPunct="0">
              <a:spcBef>
                <a:spcPct val="50000"/>
              </a:spcBef>
            </a:pPr>
            <a:r>
              <a:rPr lang="el-GR" b="1" i="1" dirty="0">
                <a:latin typeface="Calibri" pitchFamily="34" charset="0"/>
                <a:ea typeface="Calibri" pitchFamily="34" charset="0"/>
                <a:cs typeface="Calibri" pitchFamily="34" charset="0"/>
              </a:rPr>
              <a:t>Σύνολο οντοτήτων - ανάπτυξη</a:t>
            </a:r>
          </a:p>
        </p:txBody>
      </p:sp>
      <p:sp>
        <p:nvSpPr>
          <p:cNvPr id="13"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10" name="TextBox 9"/>
          <p:cNvSpPr txBox="1"/>
          <p:nvPr/>
        </p:nvSpPr>
        <p:spPr>
          <a:xfrm>
            <a:off x="647700" y="1460500"/>
            <a:ext cx="7658100" cy="461665"/>
          </a:xfrm>
          <a:prstGeom prst="rect">
            <a:avLst/>
          </a:prstGeom>
          <a:noFill/>
        </p:spPr>
        <p:txBody>
          <a:bodyPr wrap="square" rtlCol="0">
            <a:spAutoFit/>
          </a:bodyPr>
          <a:lstStyle/>
          <a:p>
            <a:r>
              <a:rPr lang="el-GR" sz="2400" dirty="0" smtClean="0">
                <a:solidFill>
                  <a:schemeClr val="accent6">
                    <a:lumMod val="75000"/>
                  </a:schemeClr>
                </a:solidFill>
                <a:latin typeface="Calibri" pitchFamily="34" charset="0"/>
                <a:ea typeface="Calibri" pitchFamily="34" charset="0"/>
                <a:cs typeface="Calibri" pitchFamily="34" charset="0"/>
              </a:rPr>
              <a:t>Γνώρισμα/Πεδίο (</a:t>
            </a:r>
            <a:r>
              <a:rPr lang="en-US" sz="2400" dirty="0" smtClean="0">
                <a:solidFill>
                  <a:schemeClr val="accent6">
                    <a:lumMod val="75000"/>
                  </a:schemeClr>
                </a:solidFill>
                <a:latin typeface="Calibri" pitchFamily="34" charset="0"/>
                <a:ea typeface="Calibri" pitchFamily="34" charset="0"/>
                <a:cs typeface="Calibri" pitchFamily="34" charset="0"/>
              </a:rPr>
              <a:t>attribute):</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solidFill>
                  <a:schemeClr val="tx2">
                    <a:lumMod val="50000"/>
                  </a:schemeClr>
                </a:solidFill>
                <a:latin typeface="Calibri" pitchFamily="34" charset="0"/>
                <a:ea typeface="Calibri" pitchFamily="34" charset="0"/>
                <a:cs typeface="Calibri" pitchFamily="34" charset="0"/>
              </a:rPr>
              <a:t>ιδιότητες, χαρακτηριστικά </a:t>
            </a:r>
            <a:r>
              <a:rPr lang="en-US" sz="2000" dirty="0" smtClean="0">
                <a:solidFill>
                  <a:schemeClr val="tx2">
                    <a:lumMod val="50000"/>
                  </a:schemeClr>
                </a:solidFill>
                <a:latin typeface="Calibri" pitchFamily="34" charset="0"/>
                <a:ea typeface="Calibri" pitchFamily="34" charset="0"/>
                <a:cs typeface="Calibri" pitchFamily="34" charset="0"/>
              </a:rPr>
              <a:t> </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50049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smtClean="0"/>
              <a:t>Ευαγγελία Πιτουρά</a:t>
            </a:r>
          </a:p>
        </p:txBody>
      </p:sp>
      <p:sp>
        <p:nvSpPr>
          <p:cNvPr id="16388" name="Slide Number Placeholder 4"/>
          <p:cNvSpPr>
            <a:spLocks noGrp="1"/>
          </p:cNvSpPr>
          <p:nvPr>
            <p:ph type="sldNum" sz="quarter" idx="12"/>
          </p:nvPr>
        </p:nvSpPr>
        <p:spPr>
          <a:noFill/>
        </p:spPr>
        <p:txBody>
          <a:bodyPr/>
          <a:lstStyle/>
          <a:p>
            <a:fld id="{4E009826-24AA-4F47-A5E7-9F93FAEA0C23}" type="slidenum">
              <a:rPr lang="el-GR" altLang="en-US" smtClean="0"/>
              <a:pPr/>
              <a:t>19</a:t>
            </a:fld>
            <a:endParaRPr lang="el-GR" altLang="en-US" smtClean="0"/>
          </a:p>
        </p:txBody>
      </p:sp>
      <p:grpSp>
        <p:nvGrpSpPr>
          <p:cNvPr id="2" name="Group 3"/>
          <p:cNvGrpSpPr>
            <a:grpSpLocks/>
          </p:cNvGrpSpPr>
          <p:nvPr/>
        </p:nvGrpSpPr>
        <p:grpSpPr bwMode="auto">
          <a:xfrm>
            <a:off x="684213" y="1844675"/>
            <a:ext cx="4267200" cy="457200"/>
            <a:chOff x="480" y="1296"/>
            <a:chExt cx="2688" cy="288"/>
          </a:xfrm>
        </p:grpSpPr>
        <p:sp>
          <p:nvSpPr>
            <p:cNvPr id="16415" name="Text Box 4"/>
            <p:cNvSpPr txBox="1">
              <a:spLocks noChangeArrowheads="1"/>
            </p:cNvSpPr>
            <p:nvPr/>
          </p:nvSpPr>
          <p:spPr bwMode="auto">
            <a:xfrm>
              <a:off x="480" y="1296"/>
              <a:ext cx="134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latin typeface="Comic Sans MS" pitchFamily="66" charset="0"/>
                </a:rPr>
                <a:t> </a:t>
              </a:r>
              <a:r>
                <a:rPr lang="el-GR" b="1" dirty="0">
                  <a:solidFill>
                    <a:schemeClr val="accent6">
                      <a:lumMod val="75000"/>
                    </a:schemeClr>
                  </a:solidFill>
                </a:rPr>
                <a:t>Τύπος Οντοτήτων</a:t>
              </a:r>
            </a:p>
          </p:txBody>
        </p:sp>
        <p:sp>
          <p:nvSpPr>
            <p:cNvPr id="16416" name="Rectangle 5"/>
            <p:cNvSpPr>
              <a:spLocks noChangeArrowheads="1"/>
            </p:cNvSpPr>
            <p:nvPr/>
          </p:nvSpPr>
          <p:spPr bwMode="auto">
            <a:xfrm>
              <a:off x="1872" y="1344"/>
              <a:ext cx="1296" cy="240"/>
            </a:xfrm>
            <a:prstGeom prst="rect">
              <a:avLst/>
            </a:prstGeom>
            <a:noFill/>
            <a:ln w="9525">
              <a:solidFill>
                <a:schemeClr val="tx1"/>
              </a:solidFill>
              <a:miter lim="800000"/>
              <a:headEnd/>
              <a:tailEnd/>
            </a:ln>
          </p:spPr>
          <p:txBody>
            <a:bodyPr wrap="none" anchor="ctr"/>
            <a:lstStyle/>
            <a:p>
              <a:endParaRPr lang="el-GR"/>
            </a:p>
          </p:txBody>
        </p:sp>
      </p:grpSp>
      <p:grpSp>
        <p:nvGrpSpPr>
          <p:cNvPr id="3" name="Group 6"/>
          <p:cNvGrpSpPr>
            <a:grpSpLocks/>
          </p:cNvGrpSpPr>
          <p:nvPr/>
        </p:nvGrpSpPr>
        <p:grpSpPr bwMode="auto">
          <a:xfrm>
            <a:off x="5292725" y="1844675"/>
            <a:ext cx="2971800" cy="381000"/>
            <a:chOff x="3264" y="1296"/>
            <a:chExt cx="1872" cy="240"/>
          </a:xfrm>
        </p:grpSpPr>
        <p:sp>
          <p:nvSpPr>
            <p:cNvPr id="16413" name="Text Box 7"/>
            <p:cNvSpPr txBox="1">
              <a:spLocks noChangeArrowheads="1"/>
            </p:cNvSpPr>
            <p:nvPr/>
          </p:nvSpPr>
          <p:spPr bwMode="auto">
            <a:xfrm>
              <a:off x="3264" y="1296"/>
              <a:ext cx="1104" cy="233"/>
            </a:xfrm>
            <a:prstGeom prst="rect">
              <a:avLst/>
            </a:prstGeom>
            <a:noFill/>
            <a:ln w="9525">
              <a:noFill/>
              <a:miter lim="800000"/>
              <a:headEnd/>
              <a:tailEnd/>
            </a:ln>
          </p:spPr>
          <p:txBody>
            <a:bodyPr>
              <a:spAutoFit/>
            </a:bodyPr>
            <a:lstStyle/>
            <a:p>
              <a:pPr eaLnBrk="0" hangingPunct="0">
                <a:spcBef>
                  <a:spcPct val="50000"/>
                </a:spcBef>
                <a:buClr>
                  <a:schemeClr val="tx1"/>
                </a:buClr>
              </a:pPr>
              <a:r>
                <a:rPr lang="el-GR" b="1" dirty="0">
                  <a:solidFill>
                    <a:schemeClr val="accent6">
                      <a:lumMod val="75000"/>
                    </a:schemeClr>
                  </a:solidFill>
                </a:rPr>
                <a:t>Γνώρισμα</a:t>
              </a:r>
            </a:p>
          </p:txBody>
        </p:sp>
        <p:sp>
          <p:nvSpPr>
            <p:cNvPr id="16414" name="Oval 8"/>
            <p:cNvSpPr>
              <a:spLocks noChangeArrowheads="1"/>
            </p:cNvSpPr>
            <p:nvPr/>
          </p:nvSpPr>
          <p:spPr bwMode="auto">
            <a:xfrm>
              <a:off x="4176" y="1392"/>
              <a:ext cx="960" cy="144"/>
            </a:xfrm>
            <a:prstGeom prst="ellipse">
              <a:avLst/>
            </a:prstGeom>
            <a:noFill/>
            <a:ln w="9525">
              <a:solidFill>
                <a:schemeClr val="tx1"/>
              </a:solidFill>
              <a:round/>
              <a:headEnd/>
              <a:tailEnd/>
            </a:ln>
          </p:spPr>
          <p:txBody>
            <a:bodyPr wrap="none" anchor="ctr"/>
            <a:lstStyle/>
            <a:p>
              <a:endParaRPr lang="el-GR"/>
            </a:p>
          </p:txBody>
        </p:sp>
      </p:grpSp>
      <p:sp>
        <p:nvSpPr>
          <p:cNvPr id="16392" name="Text Box 9"/>
          <p:cNvSpPr txBox="1">
            <a:spLocks noChangeArrowheads="1"/>
          </p:cNvSpPr>
          <p:nvPr/>
        </p:nvSpPr>
        <p:spPr bwMode="auto">
          <a:xfrm>
            <a:off x="3851275" y="2636838"/>
            <a:ext cx="1752600" cy="461665"/>
          </a:xfrm>
          <a:prstGeom prst="rect">
            <a:avLst/>
          </a:prstGeom>
          <a:noFill/>
          <a:ln w="9525">
            <a:noFill/>
            <a:miter lim="800000"/>
            <a:headEnd/>
            <a:tailEnd/>
          </a:ln>
        </p:spPr>
        <p:txBody>
          <a:bodyPr>
            <a:spAutoFit/>
          </a:bodyPr>
          <a:lstStyle/>
          <a:p>
            <a:pPr eaLnBrk="0" hangingPunct="0">
              <a:spcBef>
                <a:spcPct val="50000"/>
              </a:spcBef>
            </a:pPr>
            <a:r>
              <a:rPr lang="el-GR" sz="2400" i="1" dirty="0"/>
              <a:t>Παράδειγμα</a:t>
            </a:r>
          </a:p>
        </p:txBody>
      </p:sp>
      <p:grpSp>
        <p:nvGrpSpPr>
          <p:cNvPr id="4" name="Group 10"/>
          <p:cNvGrpSpPr>
            <a:grpSpLocks/>
          </p:cNvGrpSpPr>
          <p:nvPr/>
        </p:nvGrpSpPr>
        <p:grpSpPr bwMode="auto">
          <a:xfrm>
            <a:off x="1619250" y="4868863"/>
            <a:ext cx="2743200" cy="381000"/>
            <a:chOff x="1200" y="2640"/>
            <a:chExt cx="1728" cy="240"/>
          </a:xfrm>
        </p:grpSpPr>
        <p:sp>
          <p:nvSpPr>
            <p:cNvPr id="16411" name="Rectangle 11"/>
            <p:cNvSpPr>
              <a:spLocks noChangeArrowheads="1"/>
            </p:cNvSpPr>
            <p:nvPr/>
          </p:nvSpPr>
          <p:spPr bwMode="auto">
            <a:xfrm>
              <a:off x="1200" y="2640"/>
              <a:ext cx="1008" cy="240"/>
            </a:xfrm>
            <a:prstGeom prst="rect">
              <a:avLst/>
            </a:prstGeom>
            <a:noFill/>
            <a:ln w="9525">
              <a:solidFill>
                <a:schemeClr val="tx1"/>
              </a:solidFill>
              <a:miter lim="800000"/>
              <a:headEnd/>
              <a:tailEnd/>
            </a:ln>
          </p:spPr>
          <p:txBody>
            <a:bodyPr wrap="none" anchor="ctr"/>
            <a:lstStyle/>
            <a:p>
              <a:endParaRPr lang="el-GR"/>
            </a:p>
          </p:txBody>
        </p:sp>
        <p:sp>
          <p:nvSpPr>
            <p:cNvPr id="16412" name="Text Box 12"/>
            <p:cNvSpPr txBox="1">
              <a:spLocks noChangeArrowheads="1"/>
            </p:cNvSpPr>
            <p:nvPr/>
          </p:nvSpPr>
          <p:spPr bwMode="auto">
            <a:xfrm>
              <a:off x="1344" y="2640"/>
              <a:ext cx="158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ΤΑΙΝΙΑ</a:t>
              </a:r>
            </a:p>
          </p:txBody>
        </p:sp>
      </p:grpSp>
      <p:sp>
        <p:nvSpPr>
          <p:cNvPr id="16394" name="Oval 13"/>
          <p:cNvSpPr>
            <a:spLocks noChangeArrowheads="1"/>
          </p:cNvSpPr>
          <p:nvPr/>
        </p:nvSpPr>
        <p:spPr bwMode="auto">
          <a:xfrm>
            <a:off x="684213" y="5589588"/>
            <a:ext cx="1066800" cy="457200"/>
          </a:xfrm>
          <a:prstGeom prst="ellipse">
            <a:avLst/>
          </a:prstGeom>
          <a:noFill/>
          <a:ln w="9525">
            <a:solidFill>
              <a:schemeClr val="tx1"/>
            </a:solidFill>
            <a:round/>
            <a:headEnd/>
            <a:tailEnd/>
          </a:ln>
        </p:spPr>
        <p:txBody>
          <a:bodyPr wrap="none" anchor="ctr"/>
          <a:lstStyle/>
          <a:p>
            <a:endParaRPr lang="el-GR"/>
          </a:p>
        </p:txBody>
      </p:sp>
      <p:sp>
        <p:nvSpPr>
          <p:cNvPr id="16395" name="Text Box 14"/>
          <p:cNvSpPr txBox="1">
            <a:spLocks noChangeArrowheads="1"/>
          </p:cNvSpPr>
          <p:nvPr/>
        </p:nvSpPr>
        <p:spPr bwMode="auto">
          <a:xfrm>
            <a:off x="755650" y="5661025"/>
            <a:ext cx="16764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Τίτλος</a:t>
            </a:r>
            <a:endParaRPr lang="el-GR" sz="2400">
              <a:latin typeface="Times New Roman" pitchFamily="18" charset="0"/>
            </a:endParaRPr>
          </a:p>
        </p:txBody>
      </p:sp>
      <p:grpSp>
        <p:nvGrpSpPr>
          <p:cNvPr id="5" name="Group 15"/>
          <p:cNvGrpSpPr>
            <a:grpSpLocks/>
          </p:cNvGrpSpPr>
          <p:nvPr/>
        </p:nvGrpSpPr>
        <p:grpSpPr bwMode="auto">
          <a:xfrm>
            <a:off x="2771775" y="5589588"/>
            <a:ext cx="1905000" cy="381000"/>
            <a:chOff x="2112" y="3264"/>
            <a:chExt cx="1200" cy="240"/>
          </a:xfrm>
        </p:grpSpPr>
        <p:sp>
          <p:nvSpPr>
            <p:cNvPr id="16409" name="Oval 16"/>
            <p:cNvSpPr>
              <a:spLocks noChangeArrowheads="1"/>
            </p:cNvSpPr>
            <p:nvPr/>
          </p:nvSpPr>
          <p:spPr bwMode="auto">
            <a:xfrm>
              <a:off x="2112" y="3312"/>
              <a:ext cx="912" cy="192"/>
            </a:xfrm>
            <a:prstGeom prst="ellipse">
              <a:avLst/>
            </a:prstGeom>
            <a:noFill/>
            <a:ln w="9525">
              <a:solidFill>
                <a:schemeClr val="tx1"/>
              </a:solidFill>
              <a:round/>
              <a:headEnd/>
              <a:tailEnd/>
            </a:ln>
          </p:spPr>
          <p:txBody>
            <a:bodyPr wrap="none" anchor="ctr"/>
            <a:lstStyle/>
            <a:p>
              <a:endParaRPr lang="el-GR"/>
            </a:p>
          </p:txBody>
        </p:sp>
        <p:sp>
          <p:nvSpPr>
            <p:cNvPr id="16410" name="Text Box 17"/>
            <p:cNvSpPr txBox="1">
              <a:spLocks noChangeArrowheads="1"/>
            </p:cNvSpPr>
            <p:nvPr/>
          </p:nvSpPr>
          <p:spPr bwMode="auto">
            <a:xfrm>
              <a:off x="2208" y="3264"/>
              <a:ext cx="1104" cy="231"/>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Διάρκεια</a:t>
              </a:r>
              <a:endParaRPr lang="el-GR" sz="2400">
                <a:latin typeface="Times New Roman" pitchFamily="18" charset="0"/>
              </a:endParaRPr>
            </a:p>
          </p:txBody>
        </p:sp>
      </p:grpSp>
      <p:sp>
        <p:nvSpPr>
          <p:cNvPr id="16397" name="Oval 18"/>
          <p:cNvSpPr>
            <a:spLocks noChangeArrowheads="1"/>
          </p:cNvSpPr>
          <p:nvPr/>
        </p:nvSpPr>
        <p:spPr bwMode="auto">
          <a:xfrm>
            <a:off x="468313" y="4149725"/>
            <a:ext cx="1366837" cy="376238"/>
          </a:xfrm>
          <a:prstGeom prst="ellipse">
            <a:avLst/>
          </a:prstGeom>
          <a:noFill/>
          <a:ln w="9525">
            <a:solidFill>
              <a:schemeClr val="tx1"/>
            </a:solidFill>
            <a:round/>
            <a:headEnd/>
            <a:tailEnd/>
          </a:ln>
        </p:spPr>
        <p:txBody>
          <a:bodyPr wrap="none" anchor="ctr"/>
          <a:lstStyle/>
          <a:p>
            <a:endParaRPr lang="el-GR"/>
          </a:p>
        </p:txBody>
      </p:sp>
      <p:sp>
        <p:nvSpPr>
          <p:cNvPr id="16398" name="Text Box 19"/>
          <p:cNvSpPr txBox="1">
            <a:spLocks noChangeArrowheads="1"/>
          </p:cNvSpPr>
          <p:nvPr/>
        </p:nvSpPr>
        <p:spPr bwMode="auto">
          <a:xfrm>
            <a:off x="684213" y="4149725"/>
            <a:ext cx="1219200" cy="366713"/>
          </a:xfrm>
          <a:prstGeom prst="rect">
            <a:avLst/>
          </a:prstGeom>
          <a:noFill/>
          <a:ln w="9525">
            <a:noFill/>
            <a:miter lim="800000"/>
            <a:headEnd/>
            <a:tailEnd/>
          </a:ln>
        </p:spPr>
        <p:txBody>
          <a:bodyPr>
            <a:spAutoFit/>
          </a:bodyPr>
          <a:lstStyle/>
          <a:p>
            <a:pPr eaLnBrk="0" hangingPunct="0">
              <a:spcBef>
                <a:spcPct val="50000"/>
              </a:spcBef>
            </a:pPr>
            <a:r>
              <a:rPr lang="el-GR" sz="1800">
                <a:latin typeface="Times New Roman" pitchFamily="18" charset="0"/>
              </a:rPr>
              <a:t>Χρόνος</a:t>
            </a:r>
            <a:endParaRPr lang="el-GR" sz="2400">
              <a:latin typeface="Times New Roman" pitchFamily="18" charset="0"/>
            </a:endParaRPr>
          </a:p>
        </p:txBody>
      </p:sp>
      <p:sp>
        <p:nvSpPr>
          <p:cNvPr id="16399" name="Oval 20"/>
          <p:cNvSpPr>
            <a:spLocks noChangeArrowheads="1"/>
          </p:cNvSpPr>
          <p:nvPr/>
        </p:nvSpPr>
        <p:spPr bwMode="auto">
          <a:xfrm>
            <a:off x="2916238" y="4221163"/>
            <a:ext cx="1219200" cy="381000"/>
          </a:xfrm>
          <a:prstGeom prst="ellipse">
            <a:avLst/>
          </a:prstGeom>
          <a:noFill/>
          <a:ln w="9525">
            <a:solidFill>
              <a:schemeClr val="tx1"/>
            </a:solidFill>
            <a:round/>
            <a:headEnd/>
            <a:tailEnd/>
          </a:ln>
        </p:spPr>
        <p:txBody>
          <a:bodyPr wrap="none" anchor="ctr"/>
          <a:lstStyle/>
          <a:p>
            <a:endParaRPr lang="el-GR"/>
          </a:p>
        </p:txBody>
      </p:sp>
      <p:sp>
        <p:nvSpPr>
          <p:cNvPr id="16400" name="Text Box 21"/>
          <p:cNvSpPr txBox="1">
            <a:spLocks noChangeArrowheads="1"/>
          </p:cNvSpPr>
          <p:nvPr/>
        </p:nvSpPr>
        <p:spPr bwMode="auto">
          <a:xfrm>
            <a:off x="3059113" y="4221163"/>
            <a:ext cx="2057400" cy="366712"/>
          </a:xfrm>
          <a:prstGeom prst="rect">
            <a:avLst/>
          </a:prstGeom>
          <a:noFill/>
          <a:ln w="9525">
            <a:noFill/>
            <a:miter lim="800000"/>
            <a:headEnd/>
            <a:tailEnd/>
          </a:ln>
        </p:spPr>
        <p:txBody>
          <a:bodyPr>
            <a:spAutoFit/>
          </a:bodyPr>
          <a:lstStyle/>
          <a:p>
            <a:pPr eaLnBrk="0" hangingPunct="0">
              <a:spcBef>
                <a:spcPct val="50000"/>
              </a:spcBef>
            </a:pPr>
            <a:r>
              <a:rPr lang="el-GR" sz="1800" dirty="0">
                <a:latin typeface="Times New Roman" pitchFamily="18" charset="0"/>
              </a:rPr>
              <a:t>Είδος</a:t>
            </a:r>
            <a:endParaRPr lang="el-GR" sz="2400" dirty="0">
              <a:latin typeface="Times New Roman" pitchFamily="18" charset="0"/>
            </a:endParaRPr>
          </a:p>
        </p:txBody>
      </p:sp>
      <p:sp>
        <p:nvSpPr>
          <p:cNvPr id="16401" name="Line 22"/>
          <p:cNvSpPr>
            <a:spLocks noChangeShapeType="1"/>
          </p:cNvSpPr>
          <p:nvPr/>
        </p:nvSpPr>
        <p:spPr bwMode="auto">
          <a:xfrm>
            <a:off x="1758950" y="4454525"/>
            <a:ext cx="457200" cy="381000"/>
          </a:xfrm>
          <a:prstGeom prst="line">
            <a:avLst/>
          </a:prstGeom>
          <a:noFill/>
          <a:ln w="9525">
            <a:solidFill>
              <a:schemeClr val="tx1"/>
            </a:solidFill>
            <a:round/>
            <a:headEnd/>
            <a:tailEnd/>
          </a:ln>
        </p:spPr>
        <p:txBody>
          <a:bodyPr wrap="none" anchor="ctr"/>
          <a:lstStyle/>
          <a:p>
            <a:endParaRPr lang="el-GR"/>
          </a:p>
        </p:txBody>
      </p:sp>
      <p:sp>
        <p:nvSpPr>
          <p:cNvPr id="16402" name="Line 23"/>
          <p:cNvSpPr>
            <a:spLocks noChangeShapeType="1"/>
          </p:cNvSpPr>
          <p:nvPr/>
        </p:nvSpPr>
        <p:spPr bwMode="auto">
          <a:xfrm flipH="1">
            <a:off x="1619250" y="5300663"/>
            <a:ext cx="381000" cy="304800"/>
          </a:xfrm>
          <a:prstGeom prst="line">
            <a:avLst/>
          </a:prstGeom>
          <a:noFill/>
          <a:ln w="9525">
            <a:solidFill>
              <a:schemeClr val="tx1"/>
            </a:solidFill>
            <a:round/>
            <a:headEnd/>
            <a:tailEnd/>
          </a:ln>
        </p:spPr>
        <p:txBody>
          <a:bodyPr wrap="none" anchor="ctr"/>
          <a:lstStyle/>
          <a:p>
            <a:endParaRPr lang="el-GR"/>
          </a:p>
        </p:txBody>
      </p:sp>
      <p:sp>
        <p:nvSpPr>
          <p:cNvPr id="16403" name="Line 24"/>
          <p:cNvSpPr>
            <a:spLocks noChangeShapeType="1"/>
          </p:cNvSpPr>
          <p:nvPr/>
        </p:nvSpPr>
        <p:spPr bwMode="auto">
          <a:xfrm flipV="1">
            <a:off x="2916238" y="4581525"/>
            <a:ext cx="304800" cy="228600"/>
          </a:xfrm>
          <a:prstGeom prst="line">
            <a:avLst/>
          </a:prstGeom>
          <a:noFill/>
          <a:ln w="9525">
            <a:solidFill>
              <a:schemeClr val="tx1"/>
            </a:solidFill>
            <a:round/>
            <a:headEnd/>
            <a:tailEnd/>
          </a:ln>
        </p:spPr>
        <p:txBody>
          <a:bodyPr wrap="none" anchor="ctr"/>
          <a:lstStyle/>
          <a:p>
            <a:endParaRPr lang="el-GR"/>
          </a:p>
        </p:txBody>
      </p:sp>
      <p:sp>
        <p:nvSpPr>
          <p:cNvPr id="16404" name="Line 25"/>
          <p:cNvSpPr>
            <a:spLocks noChangeShapeType="1"/>
          </p:cNvSpPr>
          <p:nvPr/>
        </p:nvSpPr>
        <p:spPr bwMode="auto">
          <a:xfrm>
            <a:off x="2843213" y="5300663"/>
            <a:ext cx="457200" cy="381000"/>
          </a:xfrm>
          <a:prstGeom prst="line">
            <a:avLst/>
          </a:prstGeom>
          <a:noFill/>
          <a:ln w="9525">
            <a:solidFill>
              <a:schemeClr val="tx1"/>
            </a:solidFill>
            <a:round/>
            <a:headEnd/>
            <a:tailEnd/>
          </a:ln>
        </p:spPr>
        <p:txBody>
          <a:bodyPr wrap="none" anchor="ctr"/>
          <a:lstStyle/>
          <a:p>
            <a:endParaRPr lang="el-GR"/>
          </a:p>
        </p:txBody>
      </p:sp>
      <p:sp>
        <p:nvSpPr>
          <p:cNvPr id="16405" name="Text Box 26"/>
          <p:cNvSpPr txBox="1">
            <a:spLocks noChangeArrowheads="1"/>
          </p:cNvSpPr>
          <p:nvPr/>
        </p:nvSpPr>
        <p:spPr bwMode="auto">
          <a:xfrm>
            <a:off x="4495800" y="3886200"/>
            <a:ext cx="4419600" cy="914400"/>
          </a:xfrm>
          <a:prstGeom prst="rect">
            <a:avLst/>
          </a:prstGeom>
          <a:noFill/>
          <a:ln w="9525">
            <a:noFill/>
            <a:miter lim="800000"/>
            <a:headEnd/>
            <a:tailEnd/>
          </a:ln>
        </p:spPr>
        <p:txBody>
          <a:bodyPr>
            <a:spAutoFit/>
          </a:bodyPr>
          <a:lstStyle/>
          <a:p>
            <a:pPr eaLnBrk="0" hangingPunct="0">
              <a:spcBef>
                <a:spcPct val="50000"/>
              </a:spcBef>
            </a:pPr>
            <a:r>
              <a:rPr lang="en-US" sz="1800">
                <a:latin typeface="Times New Roman" pitchFamily="18" charset="0"/>
              </a:rPr>
              <a:t>Gone with the Wind, 1939, 231, color</a:t>
            </a:r>
          </a:p>
          <a:p>
            <a:pPr eaLnBrk="0" hangingPunct="0">
              <a:spcBef>
                <a:spcPct val="50000"/>
              </a:spcBef>
            </a:pPr>
            <a:endParaRPr lang="el-GR" sz="2400">
              <a:latin typeface="Times New Roman" pitchFamily="18" charset="0"/>
            </a:endParaRPr>
          </a:p>
        </p:txBody>
      </p:sp>
      <p:sp>
        <p:nvSpPr>
          <p:cNvPr id="16406" name="Text Box 27"/>
          <p:cNvSpPr txBox="1">
            <a:spLocks noChangeArrowheads="1"/>
          </p:cNvSpPr>
          <p:nvPr/>
        </p:nvSpPr>
        <p:spPr bwMode="auto">
          <a:xfrm>
            <a:off x="1208088" y="3344863"/>
            <a:ext cx="2147887" cy="396875"/>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el-GR" sz="2000" b="1" i="1" dirty="0">
                <a:solidFill>
                  <a:schemeClr val="tx2">
                    <a:lumMod val="50000"/>
                  </a:schemeClr>
                </a:solidFill>
              </a:rPr>
              <a:t>Τύπος οντοτήτων</a:t>
            </a:r>
          </a:p>
        </p:txBody>
      </p:sp>
      <p:sp>
        <p:nvSpPr>
          <p:cNvPr id="16407" name="Text Box 28"/>
          <p:cNvSpPr txBox="1">
            <a:spLocks noChangeArrowheads="1"/>
          </p:cNvSpPr>
          <p:nvPr/>
        </p:nvSpPr>
        <p:spPr bwMode="auto">
          <a:xfrm>
            <a:off x="6443663" y="3357563"/>
            <a:ext cx="1295400" cy="396875"/>
          </a:xfrm>
          <a:prstGeom prst="rect">
            <a:avLst/>
          </a:prstGeom>
          <a:solidFill>
            <a:schemeClr val="accent2">
              <a:lumMod val="20000"/>
              <a:lumOff val="80000"/>
            </a:schemeClr>
          </a:solidFill>
          <a:ln w="9525">
            <a:noFill/>
            <a:miter lim="800000"/>
            <a:headEnd/>
            <a:tailEnd/>
          </a:ln>
        </p:spPr>
        <p:txBody>
          <a:bodyPr>
            <a:spAutoFit/>
          </a:bodyPr>
          <a:lstStyle/>
          <a:p>
            <a:pPr eaLnBrk="0" hangingPunct="0">
              <a:spcBef>
                <a:spcPct val="50000"/>
              </a:spcBef>
            </a:pPr>
            <a:r>
              <a:rPr lang="el-GR" sz="2000" b="1" i="1" dirty="0">
                <a:solidFill>
                  <a:schemeClr val="tx2">
                    <a:lumMod val="50000"/>
                  </a:schemeClr>
                </a:solidFill>
              </a:rPr>
              <a:t>Οντότητα</a:t>
            </a:r>
          </a:p>
        </p:txBody>
      </p:sp>
      <p:sp>
        <p:nvSpPr>
          <p:cNvPr id="16408" name="Text Box 29"/>
          <p:cNvSpPr txBox="1">
            <a:spLocks noChangeArrowheads="1"/>
          </p:cNvSpPr>
          <p:nvPr/>
        </p:nvSpPr>
        <p:spPr bwMode="auto">
          <a:xfrm>
            <a:off x="4362451" y="4797425"/>
            <a:ext cx="4457700" cy="646331"/>
          </a:xfrm>
          <a:prstGeom prst="rect">
            <a:avLst/>
          </a:prstGeom>
          <a:solidFill>
            <a:schemeClr val="bg1">
              <a:lumMod val="95000"/>
            </a:schemeClr>
          </a:solidFill>
          <a:ln w="9525">
            <a:noFill/>
            <a:miter lim="800000"/>
            <a:headEnd/>
            <a:tailEnd/>
          </a:ln>
        </p:spPr>
        <p:txBody>
          <a:bodyPr wrap="square">
            <a:spAutoFit/>
          </a:bodyPr>
          <a:lstStyle/>
          <a:p>
            <a:pPr algn="just" eaLnBrk="0" hangingPunct="0">
              <a:spcBef>
                <a:spcPct val="50000"/>
              </a:spcBef>
            </a:pPr>
            <a:r>
              <a:rPr lang="el-GR" sz="1800" i="1" dirty="0">
                <a:solidFill>
                  <a:schemeClr val="tx1">
                    <a:lumMod val="95000"/>
                    <a:lumOff val="5000"/>
                  </a:schemeClr>
                </a:solidFill>
              </a:rPr>
              <a:t>Γενικά, οι οντότητες αντιστοιχούν σε </a:t>
            </a:r>
            <a:r>
              <a:rPr lang="el-GR" sz="1800" i="1" u="sng" dirty="0">
                <a:solidFill>
                  <a:schemeClr val="tx1">
                    <a:lumMod val="95000"/>
                    <a:lumOff val="5000"/>
                  </a:schemeClr>
                </a:solidFill>
              </a:rPr>
              <a:t>διακριτά αντικείμενα</a:t>
            </a:r>
            <a:r>
              <a:rPr lang="el-GR" sz="1800" i="1" dirty="0">
                <a:solidFill>
                  <a:schemeClr val="tx1">
                    <a:lumMod val="95000"/>
                    <a:lumOff val="5000"/>
                  </a:schemeClr>
                </a:solidFill>
              </a:rPr>
              <a:t> του πραγματικού κόσμου</a:t>
            </a:r>
          </a:p>
        </p:txBody>
      </p:sp>
      <p:sp>
        <p:nvSpPr>
          <p:cNvPr id="34"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Οντότητες</a:t>
            </a:r>
            <a:endParaRPr lang="en-US" dirty="0">
              <a:solidFill>
                <a:schemeClr val="accent6">
                  <a:lumMod val="75000"/>
                </a:schemeClr>
              </a:solidFill>
            </a:endParaRPr>
          </a:p>
        </p:txBody>
      </p:sp>
      <p:sp>
        <p:nvSpPr>
          <p:cNvPr id="3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2</a:t>
            </a:fld>
            <a:endParaRPr lang="el-GR" altLang="en-US" smtClean="0"/>
          </a:p>
        </p:txBody>
      </p:sp>
      <p:sp>
        <p:nvSpPr>
          <p:cNvPr id="5126" name="TextBox 8"/>
          <p:cNvSpPr txBox="1">
            <a:spLocks noChangeArrowheads="1"/>
          </p:cNvSpPr>
          <p:nvPr/>
        </p:nvSpPr>
        <p:spPr bwMode="auto">
          <a:xfrm>
            <a:off x="785813" y="2098675"/>
            <a:ext cx="7088187" cy="2062103"/>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smtClean="0">
                <a:solidFill>
                  <a:schemeClr val="tx2">
                    <a:lumMod val="75000"/>
                  </a:schemeClr>
                </a:solidFill>
              </a:rPr>
              <a:t>Σχεδιασμός</a:t>
            </a:r>
          </a:p>
          <a:p>
            <a:pPr marL="971550" lvl="1" indent="-514350">
              <a:buFont typeface="+mj-lt"/>
              <a:buAutoNum type="romanUcPeriod"/>
            </a:pPr>
            <a:r>
              <a:rPr lang="el-GR" sz="3200" dirty="0" smtClean="0">
                <a:solidFill>
                  <a:schemeClr val="tx2">
                    <a:lumMod val="75000"/>
                  </a:schemeClr>
                </a:solidFill>
              </a:rPr>
              <a:t>Μοντελοποίηση</a:t>
            </a:r>
            <a:endParaRPr lang="el-GR" sz="3200" dirty="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Το (βασικό) Μοντέλο Οντοτήτων-Συσχετίσεων</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6" name="Date Placeholder 1"/>
          <p:cNvSpPr>
            <a:spLocks noGrp="1"/>
          </p:cNvSpPr>
          <p:nvPr>
            <p:ph type="dt" sz="quarter" idx="10"/>
          </p:nvPr>
        </p:nvSpPr>
        <p:spPr>
          <a:xfrm>
            <a:off x="444500" y="63309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20</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5"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grpSp>
        <p:nvGrpSpPr>
          <p:cNvPr id="32"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35"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38"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
        <p:nvSpPr>
          <p:cNvPr id="4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3"/>
          <p:cNvSpPr>
            <a:spLocks noGrp="1"/>
          </p:cNvSpPr>
          <p:nvPr>
            <p:ph type="ftr" sz="quarter" idx="11"/>
          </p:nvPr>
        </p:nvSpPr>
        <p:spPr>
          <a:noFill/>
        </p:spPr>
        <p:txBody>
          <a:bodyPr/>
          <a:lstStyle/>
          <a:p>
            <a:r>
              <a:rPr lang="el-GR" altLang="en-US" smtClean="0"/>
              <a:t>Ευαγγελία Πιτουρά</a:t>
            </a:r>
          </a:p>
        </p:txBody>
      </p:sp>
      <p:sp>
        <p:nvSpPr>
          <p:cNvPr id="17412" name="Slide Number Placeholder 4"/>
          <p:cNvSpPr>
            <a:spLocks noGrp="1"/>
          </p:cNvSpPr>
          <p:nvPr>
            <p:ph type="sldNum" sz="quarter" idx="12"/>
          </p:nvPr>
        </p:nvSpPr>
        <p:spPr>
          <a:noFill/>
        </p:spPr>
        <p:txBody>
          <a:bodyPr/>
          <a:lstStyle/>
          <a:p>
            <a:fld id="{32894F2D-FE93-4428-9778-738EF57AFA53}" type="slidenum">
              <a:rPr lang="el-GR" altLang="en-US" smtClean="0"/>
              <a:pPr/>
              <a:t>21</a:t>
            </a:fld>
            <a:endParaRPr lang="el-GR" altLang="en-US" smtClean="0"/>
          </a:p>
        </p:txBody>
      </p:sp>
      <p:sp>
        <p:nvSpPr>
          <p:cNvPr id="17414" name="Text Box 3"/>
          <p:cNvSpPr txBox="1">
            <a:spLocks noChangeArrowheads="1"/>
          </p:cNvSpPr>
          <p:nvPr/>
        </p:nvSpPr>
        <p:spPr bwMode="auto">
          <a:xfrm>
            <a:off x="381000" y="1358900"/>
            <a:ext cx="6019800" cy="2816156"/>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n-US" sz="2400" dirty="0">
                <a:solidFill>
                  <a:srgbClr val="FF00FF"/>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απλά </a:t>
            </a:r>
            <a:r>
              <a:rPr lang="el-GR" sz="2400" dirty="0">
                <a:solidFill>
                  <a:schemeClr val="accent6">
                    <a:lumMod val="75000"/>
                  </a:schemeClr>
                </a:solidFill>
                <a:latin typeface="Calibri" pitchFamily="34" charset="0"/>
                <a:ea typeface="Calibri" pitchFamily="34" charset="0"/>
                <a:cs typeface="Calibri" pitchFamily="34" charset="0"/>
              </a:rPr>
              <a:t>ή </a:t>
            </a:r>
            <a:r>
              <a:rPr lang="el-GR" sz="2400" dirty="0" smtClean="0">
                <a:solidFill>
                  <a:schemeClr val="accent6">
                    <a:lumMod val="75000"/>
                  </a:schemeClr>
                </a:solidFill>
                <a:latin typeface="Calibri" pitchFamily="34" charset="0"/>
                <a:ea typeface="Calibri" pitchFamily="34" charset="0"/>
                <a:cs typeface="Calibri" pitchFamily="34" charset="0"/>
              </a:rPr>
              <a:t>ατομικά </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simple)</a:t>
            </a:r>
            <a:r>
              <a:rPr lang="el-GR" sz="2400" dirty="0" smtClean="0">
                <a:solidFill>
                  <a:schemeClr val="accent6">
                    <a:lumMod val="75000"/>
                  </a:schemeClr>
                </a:solidFill>
                <a:latin typeface="Calibri" pitchFamily="34" charset="0"/>
                <a:ea typeface="Calibri" pitchFamily="34" charset="0"/>
                <a:cs typeface="Calibri" pitchFamily="34" charset="0"/>
              </a:rPr>
              <a:t>    </a:t>
            </a:r>
            <a:endParaRPr lang="el-GR" sz="24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Clr>
                <a:schemeClr val="accent6">
                  <a:lumMod val="75000"/>
                </a:schemeClr>
              </a:buClr>
              <a:buFont typeface="Wingdings" pitchFamily="2" charset="2"/>
              <a:buChar char="§"/>
            </a:pPr>
            <a:r>
              <a:rPr lang="en-US"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σύνθετα</a:t>
            </a:r>
            <a:r>
              <a:rPr lang="en-US" sz="2400" dirty="0" smtClean="0">
                <a:solidFill>
                  <a:schemeClr val="accent6">
                    <a:lumMod val="75000"/>
                  </a:schemeClr>
                </a:solidFill>
                <a:latin typeface="Calibri" pitchFamily="34" charset="0"/>
                <a:ea typeface="Calibri" pitchFamily="34" charset="0"/>
                <a:cs typeface="Calibri" pitchFamily="34" charset="0"/>
              </a:rPr>
              <a:t> (composite)</a:t>
            </a:r>
            <a:endParaRPr lang="el-GR" sz="1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l-GR" i="1" dirty="0">
                <a:latin typeface="Calibri" pitchFamily="34" charset="0"/>
                <a:ea typeface="Calibri" pitchFamily="34" charset="0"/>
                <a:cs typeface="Calibri" pitchFamily="34" charset="0"/>
              </a:rPr>
              <a:t>   </a:t>
            </a:r>
            <a:r>
              <a:rPr lang="el-GR" b="1"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συνένωση των τιμών των απλών γνωρισμάτων που το   </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αποτελούν</a:t>
            </a:r>
          </a:p>
          <a:p>
            <a:pPr eaLnBrk="0" hangingPunct="0">
              <a:spcBef>
                <a:spcPct val="50000"/>
              </a:spcBef>
            </a:pPr>
            <a:r>
              <a:rPr lang="el-GR" dirty="0">
                <a:latin typeface="Calibri" pitchFamily="34" charset="0"/>
                <a:ea typeface="Calibri" pitchFamily="34" charset="0"/>
                <a:cs typeface="Calibri" pitchFamily="34" charset="0"/>
              </a:rPr>
              <a:t>   ιεραρχία</a:t>
            </a:r>
          </a:p>
          <a:p>
            <a:pPr eaLnBrk="0" hangingPunct="0">
              <a:spcBef>
                <a:spcPct val="50000"/>
              </a:spcBef>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χρήσιμα </a:t>
            </a:r>
            <a:r>
              <a:rPr lang="el-GR" dirty="0">
                <a:latin typeface="Calibri" pitchFamily="34" charset="0"/>
                <a:ea typeface="Calibri" pitchFamily="34" charset="0"/>
                <a:cs typeface="Calibri" pitchFamily="34" charset="0"/>
              </a:rPr>
              <a:t>όταν γίνεται </a:t>
            </a:r>
            <a:r>
              <a:rPr lang="el-GR" dirty="0" smtClean="0">
                <a:latin typeface="Calibri" pitchFamily="34" charset="0"/>
                <a:ea typeface="Calibri" pitchFamily="34" charset="0"/>
                <a:cs typeface="Calibri" pitchFamily="34" charset="0"/>
              </a:rPr>
              <a:t>αναφορά τόσο </a:t>
            </a:r>
            <a:r>
              <a:rPr lang="el-GR" dirty="0">
                <a:latin typeface="Calibri" pitchFamily="34" charset="0"/>
                <a:ea typeface="Calibri" pitchFamily="34" charset="0"/>
                <a:cs typeface="Calibri" pitchFamily="34" charset="0"/>
              </a:rPr>
              <a:t>στα </a:t>
            </a:r>
            <a:r>
              <a:rPr lang="el-GR" i="1" dirty="0">
                <a:latin typeface="Calibri" pitchFamily="34" charset="0"/>
                <a:ea typeface="Calibri" pitchFamily="34" charset="0"/>
                <a:cs typeface="Calibri" pitchFamily="34" charset="0"/>
              </a:rPr>
              <a:t>επιμέρους</a:t>
            </a:r>
            <a:r>
              <a:rPr lang="el-GR" dirty="0">
                <a:latin typeface="Calibri" pitchFamily="34" charset="0"/>
                <a:ea typeface="Calibri" pitchFamily="34" charset="0"/>
                <a:cs typeface="Calibri" pitchFamily="34" charset="0"/>
              </a:rPr>
              <a:t> γνωρίσματα</a:t>
            </a:r>
            <a:r>
              <a:rPr lang="en-US"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όσο και ενιαία σε αυτό</a:t>
            </a:r>
            <a:endParaRPr lang="el-GR" dirty="0">
              <a:latin typeface="Calibri" pitchFamily="34" charset="0"/>
              <a:ea typeface="Calibri" pitchFamily="34" charset="0"/>
              <a:cs typeface="Calibri" pitchFamily="34" charset="0"/>
            </a:endParaRPr>
          </a:p>
        </p:txBody>
      </p:sp>
      <p:sp>
        <p:nvSpPr>
          <p:cNvPr id="17415" name="Oval 4"/>
          <p:cNvSpPr>
            <a:spLocks noChangeArrowheads="1"/>
          </p:cNvSpPr>
          <p:nvPr/>
        </p:nvSpPr>
        <p:spPr bwMode="auto">
          <a:xfrm>
            <a:off x="7308850" y="3644900"/>
            <a:ext cx="1143000" cy="304800"/>
          </a:xfrm>
          <a:prstGeom prst="ellipse">
            <a:avLst/>
          </a:prstGeom>
          <a:noFill/>
          <a:ln w="9525">
            <a:solidFill>
              <a:schemeClr val="tx1"/>
            </a:solidFill>
            <a:round/>
            <a:headEnd/>
            <a:tailEnd/>
          </a:ln>
        </p:spPr>
        <p:txBody>
          <a:bodyPr wrap="none" anchor="ctr"/>
          <a:lstStyle/>
          <a:p>
            <a:endParaRPr lang="el-GR"/>
          </a:p>
        </p:txBody>
      </p:sp>
      <p:sp>
        <p:nvSpPr>
          <p:cNvPr id="17416" name="Oval 5"/>
          <p:cNvSpPr>
            <a:spLocks noChangeArrowheads="1"/>
          </p:cNvSpPr>
          <p:nvPr/>
        </p:nvSpPr>
        <p:spPr bwMode="auto">
          <a:xfrm>
            <a:off x="7315200" y="2971800"/>
            <a:ext cx="762000" cy="228600"/>
          </a:xfrm>
          <a:prstGeom prst="ellipse">
            <a:avLst/>
          </a:prstGeom>
          <a:noFill/>
          <a:ln w="9525">
            <a:solidFill>
              <a:schemeClr val="tx1"/>
            </a:solidFill>
            <a:round/>
            <a:headEnd/>
            <a:tailEnd/>
          </a:ln>
        </p:spPr>
        <p:txBody>
          <a:bodyPr wrap="none" anchor="ctr"/>
          <a:lstStyle/>
          <a:p>
            <a:endParaRPr lang="el-GR"/>
          </a:p>
        </p:txBody>
      </p:sp>
      <p:sp>
        <p:nvSpPr>
          <p:cNvPr id="17417" name="Oval 6"/>
          <p:cNvSpPr>
            <a:spLocks noChangeArrowheads="1"/>
          </p:cNvSpPr>
          <p:nvPr/>
        </p:nvSpPr>
        <p:spPr bwMode="auto">
          <a:xfrm>
            <a:off x="8153400" y="3048000"/>
            <a:ext cx="762000" cy="228600"/>
          </a:xfrm>
          <a:prstGeom prst="ellipse">
            <a:avLst/>
          </a:prstGeom>
          <a:noFill/>
          <a:ln w="9525">
            <a:solidFill>
              <a:schemeClr val="tx1"/>
            </a:solidFill>
            <a:round/>
            <a:headEnd/>
            <a:tailEnd/>
          </a:ln>
        </p:spPr>
        <p:txBody>
          <a:bodyPr wrap="none" anchor="ctr"/>
          <a:lstStyle/>
          <a:p>
            <a:endParaRPr lang="el-GR"/>
          </a:p>
        </p:txBody>
      </p:sp>
      <p:sp>
        <p:nvSpPr>
          <p:cNvPr id="17418" name="Line 7"/>
          <p:cNvSpPr>
            <a:spLocks noChangeShapeType="1"/>
          </p:cNvSpPr>
          <p:nvPr/>
        </p:nvSpPr>
        <p:spPr bwMode="auto">
          <a:xfrm>
            <a:off x="6858000" y="3352800"/>
            <a:ext cx="533400" cy="304800"/>
          </a:xfrm>
          <a:prstGeom prst="line">
            <a:avLst/>
          </a:prstGeom>
          <a:noFill/>
          <a:ln w="9525">
            <a:solidFill>
              <a:schemeClr val="tx1"/>
            </a:solidFill>
            <a:round/>
            <a:headEnd/>
            <a:tailEnd/>
          </a:ln>
        </p:spPr>
        <p:txBody>
          <a:bodyPr wrap="none" anchor="ctr"/>
          <a:lstStyle/>
          <a:p>
            <a:endParaRPr lang="el-GR"/>
          </a:p>
        </p:txBody>
      </p:sp>
      <p:sp>
        <p:nvSpPr>
          <p:cNvPr id="17419" name="Line 8"/>
          <p:cNvSpPr>
            <a:spLocks noChangeShapeType="1"/>
          </p:cNvSpPr>
          <p:nvPr/>
        </p:nvSpPr>
        <p:spPr bwMode="auto">
          <a:xfrm flipH="1">
            <a:off x="8077200" y="3276600"/>
            <a:ext cx="533400" cy="228600"/>
          </a:xfrm>
          <a:prstGeom prst="line">
            <a:avLst/>
          </a:prstGeom>
          <a:noFill/>
          <a:ln w="9525">
            <a:solidFill>
              <a:schemeClr val="tx1"/>
            </a:solidFill>
            <a:round/>
            <a:headEnd/>
            <a:tailEnd/>
          </a:ln>
        </p:spPr>
        <p:txBody>
          <a:bodyPr wrap="none" anchor="ctr"/>
          <a:lstStyle/>
          <a:p>
            <a:endParaRPr lang="el-GR"/>
          </a:p>
        </p:txBody>
      </p:sp>
      <p:sp>
        <p:nvSpPr>
          <p:cNvPr id="17420" name="Oval 9"/>
          <p:cNvSpPr>
            <a:spLocks noChangeArrowheads="1"/>
          </p:cNvSpPr>
          <p:nvPr/>
        </p:nvSpPr>
        <p:spPr bwMode="auto">
          <a:xfrm>
            <a:off x="6324600" y="3124200"/>
            <a:ext cx="762000" cy="228600"/>
          </a:xfrm>
          <a:prstGeom prst="ellipse">
            <a:avLst/>
          </a:prstGeom>
          <a:noFill/>
          <a:ln w="9525">
            <a:solidFill>
              <a:schemeClr val="tx1"/>
            </a:solidFill>
            <a:round/>
            <a:headEnd/>
            <a:tailEnd/>
          </a:ln>
        </p:spPr>
        <p:txBody>
          <a:bodyPr wrap="none" anchor="ctr"/>
          <a:lstStyle/>
          <a:p>
            <a:endParaRPr lang="el-GR"/>
          </a:p>
        </p:txBody>
      </p:sp>
      <p:sp>
        <p:nvSpPr>
          <p:cNvPr id="17421" name="Line 10"/>
          <p:cNvSpPr>
            <a:spLocks noChangeShapeType="1"/>
          </p:cNvSpPr>
          <p:nvPr/>
        </p:nvSpPr>
        <p:spPr bwMode="auto">
          <a:xfrm>
            <a:off x="7696200" y="3276600"/>
            <a:ext cx="0" cy="228600"/>
          </a:xfrm>
          <a:prstGeom prst="line">
            <a:avLst/>
          </a:prstGeom>
          <a:noFill/>
          <a:ln w="9525">
            <a:solidFill>
              <a:schemeClr val="tx1"/>
            </a:solidFill>
            <a:round/>
            <a:headEnd/>
            <a:tailEnd/>
          </a:ln>
        </p:spPr>
        <p:txBody>
          <a:bodyPr wrap="none" anchor="ctr"/>
          <a:lstStyle/>
          <a:p>
            <a:endParaRPr lang="el-GR"/>
          </a:p>
        </p:txBody>
      </p:sp>
      <p:grpSp>
        <p:nvGrpSpPr>
          <p:cNvPr id="2" name="Group 11"/>
          <p:cNvGrpSpPr>
            <a:grpSpLocks/>
          </p:cNvGrpSpPr>
          <p:nvPr/>
        </p:nvGrpSpPr>
        <p:grpSpPr bwMode="auto">
          <a:xfrm>
            <a:off x="3810000" y="4800600"/>
            <a:ext cx="1752600" cy="381000"/>
            <a:chOff x="1200" y="2976"/>
            <a:chExt cx="1104" cy="240"/>
          </a:xfrm>
        </p:grpSpPr>
        <p:sp>
          <p:nvSpPr>
            <p:cNvPr id="17436"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17437" name="Text Box 13"/>
            <p:cNvSpPr txBox="1">
              <a:spLocks noChangeArrowheads="1"/>
            </p:cNvSpPr>
            <p:nvPr/>
          </p:nvSpPr>
          <p:spPr bwMode="auto">
            <a:xfrm>
              <a:off x="1440" y="2976"/>
              <a:ext cx="864" cy="213"/>
            </a:xfrm>
            <a:prstGeom prst="rect">
              <a:avLst/>
            </a:prstGeom>
            <a:noFill/>
            <a:ln w="9525">
              <a:noFill/>
              <a:miter lim="800000"/>
              <a:headEnd/>
              <a:tailEnd/>
            </a:ln>
          </p:spPr>
          <p:txBody>
            <a:bodyPr>
              <a:spAutoFit/>
            </a:bodyPr>
            <a:lstStyle/>
            <a:p>
              <a:pPr eaLnBrk="0" hangingPunct="0">
                <a:spcBef>
                  <a:spcPct val="50000"/>
                </a:spcBef>
              </a:pPr>
              <a:r>
                <a:rPr lang="el-GR" sz="1600"/>
                <a:t>Διεύθυνση</a:t>
              </a:r>
            </a:p>
          </p:txBody>
        </p:sp>
      </p:grpSp>
      <p:grpSp>
        <p:nvGrpSpPr>
          <p:cNvPr id="3" name="Group 14"/>
          <p:cNvGrpSpPr>
            <a:grpSpLocks/>
          </p:cNvGrpSpPr>
          <p:nvPr/>
        </p:nvGrpSpPr>
        <p:grpSpPr bwMode="auto">
          <a:xfrm>
            <a:off x="5638800" y="5334009"/>
            <a:ext cx="1371600" cy="338138"/>
            <a:chOff x="2880" y="3600"/>
            <a:chExt cx="864" cy="213"/>
          </a:xfrm>
        </p:grpSpPr>
        <p:sp>
          <p:nvSpPr>
            <p:cNvPr id="17434"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17435" name="Text Box 16"/>
            <p:cNvSpPr txBox="1">
              <a:spLocks noChangeArrowheads="1"/>
            </p:cNvSpPr>
            <p:nvPr/>
          </p:nvSpPr>
          <p:spPr bwMode="auto">
            <a:xfrm>
              <a:off x="3120" y="3600"/>
              <a:ext cx="432" cy="213"/>
            </a:xfrm>
            <a:prstGeom prst="rect">
              <a:avLst/>
            </a:prstGeom>
            <a:noFill/>
            <a:ln w="9525">
              <a:noFill/>
              <a:miter lim="800000"/>
              <a:headEnd/>
              <a:tailEnd/>
            </a:ln>
          </p:spPr>
          <p:txBody>
            <a:bodyPr>
              <a:spAutoFit/>
            </a:bodyPr>
            <a:lstStyle/>
            <a:p>
              <a:pPr eaLnBrk="0" hangingPunct="0">
                <a:spcBef>
                  <a:spcPct val="50000"/>
                </a:spcBef>
              </a:pPr>
              <a:r>
                <a:rPr lang="el-GR" sz="1600"/>
                <a:t>Οδός</a:t>
              </a:r>
            </a:p>
          </p:txBody>
        </p:sp>
      </p:grpSp>
      <p:grpSp>
        <p:nvGrpSpPr>
          <p:cNvPr id="4" name="Group 20"/>
          <p:cNvGrpSpPr>
            <a:grpSpLocks/>
          </p:cNvGrpSpPr>
          <p:nvPr/>
        </p:nvGrpSpPr>
        <p:grpSpPr bwMode="auto">
          <a:xfrm>
            <a:off x="4114800" y="5638800"/>
            <a:ext cx="1219200" cy="381000"/>
            <a:chOff x="1968" y="3648"/>
            <a:chExt cx="768" cy="240"/>
          </a:xfrm>
        </p:grpSpPr>
        <p:sp>
          <p:nvSpPr>
            <p:cNvPr id="17430"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17431"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a:t>Αριθμός</a:t>
              </a:r>
            </a:p>
          </p:txBody>
        </p:sp>
      </p:grpSp>
      <p:sp>
        <p:nvSpPr>
          <p:cNvPr id="17427" name="Line 24"/>
          <p:cNvSpPr>
            <a:spLocks noChangeShapeType="1"/>
          </p:cNvSpPr>
          <p:nvPr/>
        </p:nvSpPr>
        <p:spPr bwMode="auto">
          <a:xfrm>
            <a:off x="4495800" y="5181600"/>
            <a:ext cx="76200" cy="457200"/>
          </a:xfrm>
          <a:prstGeom prst="line">
            <a:avLst/>
          </a:prstGeom>
          <a:noFill/>
          <a:ln w="9525">
            <a:solidFill>
              <a:schemeClr val="tx1"/>
            </a:solidFill>
            <a:round/>
            <a:headEnd/>
            <a:tailEnd/>
          </a:ln>
        </p:spPr>
        <p:txBody>
          <a:bodyPr wrap="none" anchor="ctr"/>
          <a:lstStyle/>
          <a:p>
            <a:endParaRPr lang="el-GR"/>
          </a:p>
        </p:txBody>
      </p:sp>
      <p:sp>
        <p:nvSpPr>
          <p:cNvPr id="17428" name="Line 25"/>
          <p:cNvSpPr>
            <a:spLocks noChangeShapeType="1"/>
          </p:cNvSpPr>
          <p:nvPr/>
        </p:nvSpPr>
        <p:spPr bwMode="auto">
          <a:xfrm>
            <a:off x="5410200" y="5105400"/>
            <a:ext cx="685800" cy="228600"/>
          </a:xfrm>
          <a:prstGeom prst="line">
            <a:avLst/>
          </a:prstGeom>
          <a:noFill/>
          <a:ln w="9525">
            <a:solidFill>
              <a:schemeClr val="tx1"/>
            </a:solidFill>
            <a:round/>
            <a:headEnd/>
            <a:tailEnd/>
          </a:ln>
        </p:spPr>
        <p:txBody>
          <a:bodyPr wrap="none" anchor="ctr"/>
          <a:lstStyle/>
          <a:p>
            <a:endParaRPr lang="el-GR"/>
          </a:p>
        </p:txBody>
      </p:sp>
      <p:sp>
        <p:nvSpPr>
          <p:cNvPr id="17429" name="Line 26"/>
          <p:cNvSpPr>
            <a:spLocks noChangeShapeType="1"/>
          </p:cNvSpPr>
          <p:nvPr/>
        </p:nvSpPr>
        <p:spPr bwMode="auto">
          <a:xfrm>
            <a:off x="4648200" y="4419600"/>
            <a:ext cx="0" cy="381000"/>
          </a:xfrm>
          <a:prstGeom prst="line">
            <a:avLst/>
          </a:prstGeom>
          <a:noFill/>
          <a:ln w="9525">
            <a:solidFill>
              <a:schemeClr val="tx1"/>
            </a:solidFill>
            <a:round/>
            <a:headEnd/>
            <a:tailEnd/>
          </a:ln>
        </p:spPr>
        <p:txBody>
          <a:bodyPr wrap="none" anchor="ctr"/>
          <a:lstStyle/>
          <a:p>
            <a:endParaRPr lang="el-GR"/>
          </a:p>
        </p:txBody>
      </p:sp>
      <p:sp>
        <p:nvSpPr>
          <p:cNvPr id="31"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grpSp>
        <p:nvGrpSpPr>
          <p:cNvPr id="5" name="Group 11"/>
          <p:cNvGrpSpPr>
            <a:grpSpLocks/>
          </p:cNvGrpSpPr>
          <p:nvPr/>
        </p:nvGrpSpPr>
        <p:grpSpPr bwMode="auto">
          <a:xfrm>
            <a:off x="508000" y="4660894"/>
            <a:ext cx="1980096" cy="455543"/>
            <a:chOff x="1200" y="2976"/>
            <a:chExt cx="1056" cy="240"/>
          </a:xfrm>
        </p:grpSpPr>
        <p:sp>
          <p:nvSpPr>
            <p:cNvPr id="33" name="Oval 12"/>
            <p:cNvSpPr>
              <a:spLocks noChangeArrowheads="1"/>
            </p:cNvSpPr>
            <p:nvPr/>
          </p:nvSpPr>
          <p:spPr bwMode="auto">
            <a:xfrm>
              <a:off x="1200" y="2976"/>
              <a:ext cx="1056" cy="240"/>
            </a:xfrm>
            <a:prstGeom prst="ellipse">
              <a:avLst/>
            </a:prstGeom>
            <a:noFill/>
            <a:ln w="9525">
              <a:solidFill>
                <a:schemeClr val="tx1"/>
              </a:solidFill>
              <a:round/>
              <a:headEnd/>
              <a:tailEnd/>
            </a:ln>
          </p:spPr>
          <p:txBody>
            <a:bodyPr wrap="none" anchor="ctr"/>
            <a:lstStyle/>
            <a:p>
              <a:endParaRPr lang="el-GR" sz="1600"/>
            </a:p>
          </p:txBody>
        </p:sp>
        <p:sp>
          <p:nvSpPr>
            <p:cNvPr id="34" name="Text Box 13"/>
            <p:cNvSpPr txBox="1">
              <a:spLocks noChangeArrowheads="1"/>
            </p:cNvSpPr>
            <p:nvPr/>
          </p:nvSpPr>
          <p:spPr bwMode="auto">
            <a:xfrm>
              <a:off x="1305" y="3002"/>
              <a:ext cx="864" cy="178"/>
            </a:xfrm>
            <a:prstGeom prst="rect">
              <a:avLst/>
            </a:prstGeom>
            <a:noFill/>
            <a:ln w="9525">
              <a:noFill/>
              <a:miter lim="800000"/>
              <a:headEnd/>
              <a:tailEnd/>
            </a:ln>
          </p:spPr>
          <p:txBody>
            <a:bodyPr>
              <a:spAutoFit/>
            </a:bodyPr>
            <a:lstStyle/>
            <a:p>
              <a:pPr eaLnBrk="0" hangingPunct="0">
                <a:spcBef>
                  <a:spcPct val="50000"/>
                </a:spcBef>
              </a:pPr>
              <a:r>
                <a:rPr lang="el-GR" sz="1600" dirty="0" smtClean="0"/>
                <a:t>Ονοματεπώνυμο</a:t>
              </a:r>
              <a:endParaRPr lang="el-GR" sz="1600" dirty="0"/>
            </a:p>
          </p:txBody>
        </p:sp>
      </p:grpSp>
      <p:grpSp>
        <p:nvGrpSpPr>
          <p:cNvPr id="6" name="Group 14"/>
          <p:cNvGrpSpPr>
            <a:grpSpLocks/>
          </p:cNvGrpSpPr>
          <p:nvPr/>
        </p:nvGrpSpPr>
        <p:grpSpPr bwMode="auto">
          <a:xfrm>
            <a:off x="2679700" y="5321309"/>
            <a:ext cx="1371600" cy="338138"/>
            <a:chOff x="2880" y="3592"/>
            <a:chExt cx="864" cy="213"/>
          </a:xfrm>
        </p:grpSpPr>
        <p:sp>
          <p:nvSpPr>
            <p:cNvPr id="36" name="Oval 15"/>
            <p:cNvSpPr>
              <a:spLocks noChangeArrowheads="1"/>
            </p:cNvSpPr>
            <p:nvPr/>
          </p:nvSpPr>
          <p:spPr bwMode="auto">
            <a:xfrm>
              <a:off x="2880" y="3600"/>
              <a:ext cx="864" cy="192"/>
            </a:xfrm>
            <a:prstGeom prst="ellipse">
              <a:avLst/>
            </a:prstGeom>
            <a:noFill/>
            <a:ln w="9525">
              <a:solidFill>
                <a:schemeClr val="tx1"/>
              </a:solidFill>
              <a:round/>
              <a:headEnd/>
              <a:tailEnd/>
            </a:ln>
          </p:spPr>
          <p:txBody>
            <a:bodyPr wrap="none" anchor="ctr"/>
            <a:lstStyle/>
            <a:p>
              <a:endParaRPr lang="el-GR" sz="1600"/>
            </a:p>
          </p:txBody>
        </p:sp>
        <p:sp>
          <p:nvSpPr>
            <p:cNvPr id="37" name="Text Box 16"/>
            <p:cNvSpPr txBox="1">
              <a:spLocks noChangeArrowheads="1"/>
            </p:cNvSpPr>
            <p:nvPr/>
          </p:nvSpPr>
          <p:spPr bwMode="auto">
            <a:xfrm>
              <a:off x="3016" y="3592"/>
              <a:ext cx="616" cy="213"/>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Επώνυμο</a:t>
              </a:r>
              <a:endParaRPr lang="el-GR" sz="1600" dirty="0"/>
            </a:p>
          </p:txBody>
        </p:sp>
      </p:grpSp>
      <p:grpSp>
        <p:nvGrpSpPr>
          <p:cNvPr id="7" name="Group 20"/>
          <p:cNvGrpSpPr>
            <a:grpSpLocks/>
          </p:cNvGrpSpPr>
          <p:nvPr/>
        </p:nvGrpSpPr>
        <p:grpSpPr bwMode="auto">
          <a:xfrm>
            <a:off x="1155700" y="5638800"/>
            <a:ext cx="1219200" cy="381000"/>
            <a:chOff x="1968" y="3648"/>
            <a:chExt cx="768" cy="240"/>
          </a:xfrm>
        </p:grpSpPr>
        <p:sp>
          <p:nvSpPr>
            <p:cNvPr id="39" name="Oval 21"/>
            <p:cNvSpPr>
              <a:spLocks noChangeArrowheads="1"/>
            </p:cNvSpPr>
            <p:nvPr/>
          </p:nvSpPr>
          <p:spPr bwMode="auto">
            <a:xfrm>
              <a:off x="1968" y="3648"/>
              <a:ext cx="768" cy="240"/>
            </a:xfrm>
            <a:prstGeom prst="ellipse">
              <a:avLst/>
            </a:prstGeom>
            <a:noFill/>
            <a:ln w="9525">
              <a:solidFill>
                <a:schemeClr val="tx1"/>
              </a:solidFill>
              <a:round/>
              <a:headEnd/>
              <a:tailEnd/>
            </a:ln>
          </p:spPr>
          <p:txBody>
            <a:bodyPr wrap="none" anchor="ctr"/>
            <a:lstStyle/>
            <a:p>
              <a:endParaRPr lang="el-GR" sz="1600"/>
            </a:p>
          </p:txBody>
        </p:sp>
        <p:sp>
          <p:nvSpPr>
            <p:cNvPr id="40" name="Text Box 22"/>
            <p:cNvSpPr txBox="1">
              <a:spLocks noChangeArrowheads="1"/>
            </p:cNvSpPr>
            <p:nvPr/>
          </p:nvSpPr>
          <p:spPr bwMode="auto">
            <a:xfrm>
              <a:off x="2064" y="3648"/>
              <a:ext cx="576" cy="213"/>
            </a:xfrm>
            <a:prstGeom prst="rect">
              <a:avLst/>
            </a:prstGeom>
            <a:noFill/>
            <a:ln w="9525">
              <a:noFill/>
              <a:miter lim="800000"/>
              <a:headEnd/>
              <a:tailEnd/>
            </a:ln>
          </p:spPr>
          <p:txBody>
            <a:bodyPr>
              <a:spAutoFit/>
            </a:bodyPr>
            <a:lstStyle/>
            <a:p>
              <a:pPr eaLnBrk="0" hangingPunct="0">
                <a:spcBef>
                  <a:spcPct val="50000"/>
                </a:spcBef>
              </a:pPr>
              <a:r>
                <a:rPr lang="el-GR" sz="1600" dirty="0" smtClean="0"/>
                <a:t>Όνομα</a:t>
              </a:r>
              <a:endParaRPr lang="el-GR" sz="1600" dirty="0"/>
            </a:p>
          </p:txBody>
        </p:sp>
      </p:grpSp>
      <p:sp>
        <p:nvSpPr>
          <p:cNvPr id="41" name="Line 24"/>
          <p:cNvSpPr>
            <a:spLocks noChangeShapeType="1"/>
          </p:cNvSpPr>
          <p:nvPr/>
        </p:nvSpPr>
        <p:spPr bwMode="auto">
          <a:xfrm>
            <a:off x="1536700" y="5181600"/>
            <a:ext cx="76200" cy="457200"/>
          </a:xfrm>
          <a:prstGeom prst="line">
            <a:avLst/>
          </a:prstGeom>
          <a:noFill/>
          <a:ln w="9525">
            <a:solidFill>
              <a:schemeClr val="tx1"/>
            </a:solidFill>
            <a:round/>
            <a:headEnd/>
            <a:tailEnd/>
          </a:ln>
        </p:spPr>
        <p:txBody>
          <a:bodyPr wrap="none" anchor="ctr"/>
          <a:lstStyle/>
          <a:p>
            <a:endParaRPr lang="el-GR"/>
          </a:p>
        </p:txBody>
      </p:sp>
      <p:sp>
        <p:nvSpPr>
          <p:cNvPr id="42" name="Line 25"/>
          <p:cNvSpPr>
            <a:spLocks noChangeShapeType="1"/>
          </p:cNvSpPr>
          <p:nvPr/>
        </p:nvSpPr>
        <p:spPr bwMode="auto">
          <a:xfrm>
            <a:off x="2451100" y="5105400"/>
            <a:ext cx="685800" cy="228600"/>
          </a:xfrm>
          <a:prstGeom prst="line">
            <a:avLst/>
          </a:prstGeom>
          <a:noFill/>
          <a:ln w="9525">
            <a:solidFill>
              <a:schemeClr val="tx1"/>
            </a:solidFill>
            <a:round/>
            <a:headEnd/>
            <a:tailEnd/>
          </a:ln>
        </p:spPr>
        <p:txBody>
          <a:bodyPr wrap="none" anchor="ctr"/>
          <a:lstStyle/>
          <a:p>
            <a:endParaRPr lang="el-GR"/>
          </a:p>
        </p:txBody>
      </p:sp>
      <p:sp>
        <p:nvSpPr>
          <p:cNvPr id="43" name="Line 26"/>
          <p:cNvSpPr>
            <a:spLocks noChangeShapeType="1"/>
          </p:cNvSpPr>
          <p:nvPr/>
        </p:nvSpPr>
        <p:spPr bwMode="auto">
          <a:xfrm>
            <a:off x="1701800" y="4254500"/>
            <a:ext cx="0" cy="381000"/>
          </a:xfrm>
          <a:prstGeom prst="line">
            <a:avLst/>
          </a:prstGeom>
          <a:noFill/>
          <a:ln w="9525">
            <a:solidFill>
              <a:schemeClr val="tx1"/>
            </a:solidFill>
            <a:round/>
            <a:headEnd/>
            <a:tailEnd/>
          </a:ln>
        </p:spPr>
        <p:txBody>
          <a:bodyPr wrap="none" anchor="ctr"/>
          <a:lstStyle/>
          <a:p>
            <a:endParaRPr lang="el-GR"/>
          </a:p>
        </p:txBody>
      </p:sp>
      <p:sp>
        <p:nvSpPr>
          <p:cNvPr id="4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Footer Placeholder 3"/>
          <p:cNvSpPr>
            <a:spLocks noGrp="1"/>
          </p:cNvSpPr>
          <p:nvPr>
            <p:ph type="ftr" sz="quarter" idx="11"/>
          </p:nvPr>
        </p:nvSpPr>
        <p:spPr>
          <a:noFill/>
        </p:spPr>
        <p:txBody>
          <a:bodyPr/>
          <a:lstStyle/>
          <a:p>
            <a:r>
              <a:rPr lang="el-GR" altLang="en-US" smtClean="0"/>
              <a:t>Ευαγγελία Πιτουρά</a:t>
            </a:r>
          </a:p>
        </p:txBody>
      </p:sp>
      <p:sp>
        <p:nvSpPr>
          <p:cNvPr id="18436" name="Slide Number Placeholder 4"/>
          <p:cNvSpPr>
            <a:spLocks noGrp="1"/>
          </p:cNvSpPr>
          <p:nvPr>
            <p:ph type="sldNum" sz="quarter" idx="12"/>
          </p:nvPr>
        </p:nvSpPr>
        <p:spPr>
          <a:noFill/>
        </p:spPr>
        <p:txBody>
          <a:bodyPr/>
          <a:lstStyle/>
          <a:p>
            <a:fld id="{AA4B25D6-3AF1-421F-8F47-B78454CA9290}" type="slidenum">
              <a:rPr lang="el-GR" altLang="en-US" smtClean="0"/>
              <a:pPr/>
              <a:t>22</a:t>
            </a:fld>
            <a:endParaRPr lang="el-GR" altLang="en-US" smtClean="0"/>
          </a:p>
        </p:txBody>
      </p:sp>
      <p:sp>
        <p:nvSpPr>
          <p:cNvPr id="18438" name="Text Box 3"/>
          <p:cNvSpPr txBox="1">
            <a:spLocks noChangeArrowheads="1"/>
          </p:cNvSpPr>
          <p:nvPr/>
        </p:nvSpPr>
        <p:spPr bwMode="auto">
          <a:xfrm>
            <a:off x="533400" y="2057400"/>
            <a:ext cx="6400800" cy="1323439"/>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20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μονότιμα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(single value)</a:t>
            </a:r>
            <a:r>
              <a:rPr lang="el-GR" sz="2400" dirty="0">
                <a:solidFill>
                  <a:schemeClr val="accent6">
                    <a:lumMod val="75000"/>
                  </a:schemeClr>
                </a:solidFill>
                <a:latin typeface="Calibri" pitchFamily="34" charset="0"/>
                <a:ea typeface="Calibri" pitchFamily="34" charset="0"/>
                <a:cs typeface="Calibri" pitchFamily="34" charset="0"/>
              </a:rPr>
              <a:t>		</a:t>
            </a:r>
          </a:p>
          <a:p>
            <a:pPr eaLnBrk="0" hangingPunct="0">
              <a:spcBef>
                <a:spcPct val="50000"/>
              </a:spcBef>
              <a:buClr>
                <a:schemeClr val="accent6">
                  <a:lumMod val="75000"/>
                </a:schemeClr>
              </a:buClr>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err="1">
                <a:solidFill>
                  <a:schemeClr val="accent6">
                    <a:lumMod val="75000"/>
                  </a:schemeClr>
                </a:solidFill>
                <a:latin typeface="Calibri" pitchFamily="34" charset="0"/>
                <a:ea typeface="Calibri" pitchFamily="34" charset="0"/>
                <a:cs typeface="Calibri" pitchFamily="34" charset="0"/>
              </a:rPr>
              <a:t>πλειότιμα</a:t>
            </a:r>
            <a:r>
              <a:rPr lang="el-GR" sz="2400" dirty="0">
                <a:solidFill>
                  <a:schemeClr val="accent6">
                    <a:lumMod val="75000"/>
                  </a:schemeClr>
                </a:solidFill>
                <a:latin typeface="Calibri" pitchFamily="34" charset="0"/>
                <a:ea typeface="Calibri" pitchFamily="34" charset="0"/>
                <a:cs typeface="Calibri" pitchFamily="34" charset="0"/>
              </a:rPr>
              <a:t>   </a:t>
            </a:r>
            <a:r>
              <a:rPr lang="en-US" sz="2400" dirty="0" smtClean="0">
                <a:solidFill>
                  <a:schemeClr val="accent6">
                    <a:lumMod val="75000"/>
                  </a:schemeClr>
                </a:solidFill>
                <a:latin typeface="Calibri" pitchFamily="34" charset="0"/>
                <a:ea typeface="Calibri" pitchFamily="34" charset="0"/>
                <a:cs typeface="Calibri" pitchFamily="34" charset="0"/>
              </a:rPr>
              <a:t>(multi-value) </a:t>
            </a:r>
            <a:r>
              <a:rPr lang="el-GR" sz="2000" i="1" dirty="0" smtClean="0">
                <a:latin typeface="Calibri" pitchFamily="34" charset="0"/>
                <a:ea typeface="Calibri" pitchFamily="34" charset="0"/>
                <a:cs typeface="Calibri" pitchFamily="34" charset="0"/>
              </a:rPr>
              <a:t>σύνολο </a:t>
            </a:r>
            <a:r>
              <a:rPr lang="el-GR" sz="2000" i="1" dirty="0">
                <a:latin typeface="Calibri" pitchFamily="34" charset="0"/>
                <a:ea typeface="Calibri" pitchFamily="34" charset="0"/>
                <a:cs typeface="Calibri" pitchFamily="34" charset="0"/>
              </a:rPr>
              <a:t>από τιμές (κάτω-πάνω όριο)</a:t>
            </a:r>
            <a:endParaRPr lang="el-GR" sz="2000" dirty="0">
              <a:solidFill>
                <a:srgbClr val="FF00FF"/>
              </a:solidFill>
              <a:latin typeface="Calibri" pitchFamily="34" charset="0"/>
              <a:ea typeface="Calibri" pitchFamily="34" charset="0"/>
              <a:cs typeface="Calibri" pitchFamily="34" charset="0"/>
            </a:endParaRPr>
          </a:p>
        </p:txBody>
      </p:sp>
      <p:sp>
        <p:nvSpPr>
          <p:cNvPr id="18439" name="Oval 4"/>
          <p:cNvSpPr>
            <a:spLocks noChangeArrowheads="1"/>
          </p:cNvSpPr>
          <p:nvPr/>
        </p:nvSpPr>
        <p:spPr bwMode="auto">
          <a:xfrm>
            <a:off x="7137400" y="2222500"/>
            <a:ext cx="914400" cy="304800"/>
          </a:xfrm>
          <a:prstGeom prst="ellipse">
            <a:avLst/>
          </a:prstGeom>
          <a:noFill/>
          <a:ln w="9525">
            <a:solidFill>
              <a:schemeClr val="tx1"/>
            </a:solidFill>
            <a:round/>
            <a:headEnd/>
            <a:tailEnd/>
          </a:ln>
        </p:spPr>
        <p:txBody>
          <a:bodyPr wrap="none" anchor="ctr"/>
          <a:lstStyle/>
          <a:p>
            <a:endParaRPr lang="el-GR"/>
          </a:p>
        </p:txBody>
      </p:sp>
      <p:sp>
        <p:nvSpPr>
          <p:cNvPr id="18440" name="Oval 5"/>
          <p:cNvSpPr>
            <a:spLocks noChangeArrowheads="1"/>
          </p:cNvSpPr>
          <p:nvPr/>
        </p:nvSpPr>
        <p:spPr bwMode="auto">
          <a:xfrm>
            <a:off x="7086600" y="2743200"/>
            <a:ext cx="1295400" cy="304800"/>
          </a:xfrm>
          <a:prstGeom prst="ellipse">
            <a:avLst/>
          </a:prstGeom>
          <a:noFill/>
          <a:ln w="9525">
            <a:solidFill>
              <a:schemeClr val="tx1"/>
            </a:solidFill>
            <a:round/>
            <a:headEnd/>
            <a:tailEnd/>
          </a:ln>
        </p:spPr>
        <p:txBody>
          <a:bodyPr wrap="none" anchor="ctr"/>
          <a:lstStyle/>
          <a:p>
            <a:endParaRPr lang="el-GR"/>
          </a:p>
        </p:txBody>
      </p:sp>
      <p:sp>
        <p:nvSpPr>
          <p:cNvPr id="18441" name="Oval 6"/>
          <p:cNvSpPr>
            <a:spLocks noChangeArrowheads="1"/>
          </p:cNvSpPr>
          <p:nvPr/>
        </p:nvSpPr>
        <p:spPr bwMode="auto">
          <a:xfrm>
            <a:off x="7239000" y="2819400"/>
            <a:ext cx="990600" cy="152400"/>
          </a:xfrm>
          <a:prstGeom prst="ellipse">
            <a:avLst/>
          </a:prstGeom>
          <a:noFill/>
          <a:ln w="9525">
            <a:solidFill>
              <a:schemeClr val="tx1"/>
            </a:solidFill>
            <a:round/>
            <a:headEnd/>
            <a:tailEnd/>
          </a:ln>
        </p:spPr>
        <p:txBody>
          <a:bodyPr wrap="none" anchor="ctr"/>
          <a:lstStyle/>
          <a:p>
            <a:endParaRPr lang="el-GR"/>
          </a:p>
        </p:txBody>
      </p:sp>
      <p:sp>
        <p:nvSpPr>
          <p:cNvPr id="18442" name="Text Box 7"/>
          <p:cNvSpPr txBox="1">
            <a:spLocks noChangeArrowheads="1"/>
          </p:cNvSpPr>
          <p:nvPr/>
        </p:nvSpPr>
        <p:spPr bwMode="auto">
          <a:xfrm>
            <a:off x="2057400" y="4267200"/>
            <a:ext cx="1066800" cy="336550"/>
          </a:xfrm>
          <a:prstGeom prst="rect">
            <a:avLst/>
          </a:prstGeom>
          <a:noFill/>
          <a:ln w="9525">
            <a:noFill/>
            <a:miter lim="800000"/>
            <a:headEnd/>
            <a:tailEnd/>
          </a:ln>
        </p:spPr>
        <p:txBody>
          <a:bodyPr>
            <a:spAutoFit/>
          </a:bodyPr>
          <a:lstStyle/>
          <a:p>
            <a:pPr eaLnBrk="0" hangingPunct="0">
              <a:spcBef>
                <a:spcPct val="50000"/>
              </a:spcBef>
            </a:pPr>
            <a:r>
              <a:rPr lang="el-GR" sz="1600"/>
              <a:t>τηλέφωνο</a:t>
            </a:r>
          </a:p>
        </p:txBody>
      </p:sp>
      <p:sp>
        <p:nvSpPr>
          <p:cNvPr id="18443" name="Oval 8"/>
          <p:cNvSpPr>
            <a:spLocks noChangeArrowheads="1"/>
          </p:cNvSpPr>
          <p:nvPr/>
        </p:nvSpPr>
        <p:spPr bwMode="auto">
          <a:xfrm>
            <a:off x="1752600" y="4191000"/>
            <a:ext cx="1828800" cy="457200"/>
          </a:xfrm>
          <a:prstGeom prst="ellipse">
            <a:avLst/>
          </a:prstGeom>
          <a:noFill/>
          <a:ln w="9525">
            <a:solidFill>
              <a:schemeClr val="tx1"/>
            </a:solidFill>
            <a:round/>
            <a:headEnd/>
            <a:tailEnd/>
          </a:ln>
        </p:spPr>
        <p:txBody>
          <a:bodyPr wrap="none" anchor="ctr"/>
          <a:lstStyle/>
          <a:p>
            <a:endParaRPr lang="el-GR"/>
          </a:p>
        </p:txBody>
      </p:sp>
      <p:sp>
        <p:nvSpPr>
          <p:cNvPr id="18444" name="Oval 9"/>
          <p:cNvSpPr>
            <a:spLocks noChangeArrowheads="1"/>
          </p:cNvSpPr>
          <p:nvPr/>
        </p:nvSpPr>
        <p:spPr bwMode="auto">
          <a:xfrm>
            <a:off x="1524000" y="4114800"/>
            <a:ext cx="2209800" cy="609600"/>
          </a:xfrm>
          <a:prstGeom prst="ellipse">
            <a:avLst/>
          </a:prstGeom>
          <a:noFill/>
          <a:ln w="9525">
            <a:solidFill>
              <a:schemeClr val="tx1"/>
            </a:solidFill>
            <a:round/>
            <a:headEnd/>
            <a:tailEnd/>
          </a:ln>
        </p:spPr>
        <p:txBody>
          <a:bodyPr wrap="none" anchor="ctr"/>
          <a:lstStyle/>
          <a:p>
            <a:endParaRPr lang="el-GR"/>
          </a:p>
        </p:txBody>
      </p:sp>
      <p:sp>
        <p:nvSpPr>
          <p:cNvPr id="18445" name="Line 10"/>
          <p:cNvSpPr>
            <a:spLocks noChangeShapeType="1"/>
          </p:cNvSpPr>
          <p:nvPr/>
        </p:nvSpPr>
        <p:spPr bwMode="auto">
          <a:xfrm>
            <a:off x="2514600" y="3581400"/>
            <a:ext cx="0" cy="533400"/>
          </a:xfrm>
          <a:prstGeom prst="line">
            <a:avLst/>
          </a:prstGeom>
          <a:noFill/>
          <a:ln w="9525">
            <a:solidFill>
              <a:schemeClr val="tx1"/>
            </a:solidFill>
            <a:round/>
            <a:headEnd/>
            <a:tailEnd/>
          </a:ln>
        </p:spPr>
        <p:txBody>
          <a:bodyPr wrap="none" anchor="ctr"/>
          <a:lstStyle/>
          <a:p>
            <a:endParaRPr lang="el-GR"/>
          </a:p>
        </p:txBody>
      </p:sp>
      <p:sp>
        <p:nvSpPr>
          <p:cNvPr id="15" name="Title 1"/>
          <p:cNvSpPr txBox="1">
            <a:spLocks/>
          </p:cNvSpPr>
          <p:nvPr/>
        </p:nvSpPr>
        <p:spPr>
          <a:xfrm>
            <a:off x="4826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sp>
        <p:nvSpPr>
          <p:cNvPr id="13"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3"/>
          <p:cNvSpPr>
            <a:spLocks noGrp="1"/>
          </p:cNvSpPr>
          <p:nvPr>
            <p:ph type="ftr" sz="quarter" idx="11"/>
          </p:nvPr>
        </p:nvSpPr>
        <p:spPr>
          <a:noFill/>
        </p:spPr>
        <p:txBody>
          <a:bodyPr/>
          <a:lstStyle/>
          <a:p>
            <a:r>
              <a:rPr lang="el-GR" altLang="en-US" smtClean="0"/>
              <a:t>Ευαγγελία Πιτουρά</a:t>
            </a:r>
          </a:p>
        </p:txBody>
      </p:sp>
      <p:sp>
        <p:nvSpPr>
          <p:cNvPr id="19460" name="Slide Number Placeholder 4"/>
          <p:cNvSpPr>
            <a:spLocks noGrp="1"/>
          </p:cNvSpPr>
          <p:nvPr>
            <p:ph type="sldNum" sz="quarter" idx="12"/>
          </p:nvPr>
        </p:nvSpPr>
        <p:spPr>
          <a:noFill/>
        </p:spPr>
        <p:txBody>
          <a:bodyPr/>
          <a:lstStyle/>
          <a:p>
            <a:fld id="{BD5725A5-6A97-4193-AD31-C4CB1B38528E}" type="slidenum">
              <a:rPr lang="el-GR" altLang="en-US" smtClean="0"/>
              <a:pPr/>
              <a:t>23</a:t>
            </a:fld>
            <a:endParaRPr lang="el-GR" altLang="en-US" smtClean="0"/>
          </a:p>
        </p:txBody>
      </p:sp>
      <p:sp>
        <p:nvSpPr>
          <p:cNvPr id="19462" name="Text Box 3"/>
          <p:cNvSpPr txBox="1">
            <a:spLocks noChangeArrowheads="1"/>
          </p:cNvSpPr>
          <p:nvPr/>
        </p:nvSpPr>
        <p:spPr bwMode="auto">
          <a:xfrm>
            <a:off x="533400" y="1828800"/>
            <a:ext cx="6019800" cy="1292225"/>
          </a:xfrm>
          <a:prstGeom prst="rect">
            <a:avLst/>
          </a:prstGeom>
          <a:noFill/>
          <a:ln w="9525">
            <a:noFill/>
            <a:miter lim="800000"/>
            <a:headEnd/>
            <a:tailEnd/>
          </a:ln>
        </p:spPr>
        <p:txBody>
          <a:bodyPr>
            <a:spAutoFit/>
          </a:bodyPr>
          <a:lstStyle/>
          <a:p>
            <a:pPr eaLnBrk="0" hangingPunct="0">
              <a:spcBef>
                <a:spcPct val="50000"/>
              </a:spcBef>
              <a:buClr>
                <a:schemeClr val="accent6">
                  <a:lumMod val="75000"/>
                </a:schemeClr>
              </a:buClr>
              <a:buFont typeface="Wingdings" pitchFamily="2" charset="2"/>
              <a:buChar char="§"/>
            </a:pPr>
            <a:r>
              <a:rPr lang="el-GR" sz="1800" dirty="0">
                <a:solidFill>
                  <a:schemeClr val="accent6">
                    <a:lumMod val="7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παραγόμενα  </a:t>
            </a:r>
            <a:r>
              <a:rPr lang="en-US" sz="2400" dirty="0" smtClean="0">
                <a:solidFill>
                  <a:schemeClr val="accent6">
                    <a:lumMod val="75000"/>
                  </a:schemeClr>
                </a:solidFill>
                <a:latin typeface="Calibri" pitchFamily="34" charset="0"/>
                <a:ea typeface="Calibri" pitchFamily="34" charset="0"/>
                <a:cs typeface="Calibri" pitchFamily="34" charset="0"/>
              </a:rPr>
              <a:t>(derived) </a:t>
            </a:r>
            <a:r>
              <a:rPr lang="el-GR" sz="2400" dirty="0" smtClean="0">
                <a:solidFill>
                  <a:schemeClr val="accent6">
                    <a:lumMod val="75000"/>
                  </a:schemeClr>
                </a:solidFill>
                <a:latin typeface="Calibri" pitchFamily="34" charset="0"/>
                <a:ea typeface="Calibri" pitchFamily="34" charset="0"/>
                <a:cs typeface="Calibri" pitchFamily="34" charset="0"/>
              </a:rPr>
              <a:t> </a:t>
            </a:r>
            <a:r>
              <a:rPr lang="el-GR" sz="1800" dirty="0">
                <a:latin typeface="Calibri" pitchFamily="34" charset="0"/>
                <a:ea typeface="Calibri" pitchFamily="34" charset="0"/>
                <a:cs typeface="Calibri" pitchFamily="34" charset="0"/>
              </a:rPr>
              <a:t>μπορεί να υπολογιστεί από 		σχετιζόμενες οντότητες ή γνωρίσματα</a:t>
            </a:r>
          </a:p>
          <a:p>
            <a:pPr eaLnBrk="0" hangingPunct="0">
              <a:spcBef>
                <a:spcPct val="50000"/>
              </a:spcBef>
              <a:buClr>
                <a:schemeClr val="accent6">
                  <a:lumMod val="75000"/>
                </a:schemeClr>
              </a:buClr>
              <a:buFont typeface="Wingdings" pitchFamily="2" charset="2"/>
              <a:buChar char="§"/>
            </a:pPr>
            <a:r>
              <a:rPr lang="el-GR" sz="1800" dirty="0">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αποθηκευμένα</a:t>
            </a:r>
          </a:p>
        </p:txBody>
      </p:sp>
      <p:sp>
        <p:nvSpPr>
          <p:cNvPr id="19463" name="Oval 4"/>
          <p:cNvSpPr>
            <a:spLocks noChangeArrowheads="1"/>
          </p:cNvSpPr>
          <p:nvPr/>
        </p:nvSpPr>
        <p:spPr bwMode="auto">
          <a:xfrm>
            <a:off x="6583363" y="1958975"/>
            <a:ext cx="914400" cy="304800"/>
          </a:xfrm>
          <a:prstGeom prst="ellipse">
            <a:avLst/>
          </a:prstGeom>
          <a:noFill/>
          <a:ln w="9525">
            <a:solidFill>
              <a:schemeClr val="tx1"/>
            </a:solidFill>
            <a:prstDash val="dash"/>
            <a:round/>
            <a:headEnd/>
            <a:tailEnd/>
          </a:ln>
        </p:spPr>
        <p:txBody>
          <a:bodyPr wrap="none" anchor="ctr"/>
          <a:lstStyle/>
          <a:p>
            <a:endParaRPr lang="el-GR"/>
          </a:p>
        </p:txBody>
      </p:sp>
      <p:sp>
        <p:nvSpPr>
          <p:cNvPr id="19464" name="Rectangle 5"/>
          <p:cNvSpPr>
            <a:spLocks noChangeArrowheads="1"/>
          </p:cNvSpPr>
          <p:nvPr/>
        </p:nvSpPr>
        <p:spPr bwMode="auto">
          <a:xfrm>
            <a:off x="1905000" y="4343400"/>
            <a:ext cx="1752600" cy="304800"/>
          </a:xfrm>
          <a:prstGeom prst="rect">
            <a:avLst/>
          </a:prstGeom>
          <a:noFill/>
          <a:ln w="9525">
            <a:solidFill>
              <a:schemeClr val="tx1"/>
            </a:solidFill>
            <a:miter lim="800000"/>
            <a:headEnd/>
            <a:tailEnd/>
          </a:ln>
        </p:spPr>
        <p:txBody>
          <a:bodyPr wrap="none" anchor="ctr"/>
          <a:lstStyle/>
          <a:p>
            <a:endParaRPr lang="el-GR"/>
          </a:p>
        </p:txBody>
      </p:sp>
      <p:sp>
        <p:nvSpPr>
          <p:cNvPr id="19465" name="Text Box 6"/>
          <p:cNvSpPr txBox="1">
            <a:spLocks noChangeArrowheads="1"/>
          </p:cNvSpPr>
          <p:nvPr/>
        </p:nvSpPr>
        <p:spPr bwMode="auto">
          <a:xfrm>
            <a:off x="2124075" y="4292600"/>
            <a:ext cx="1447800" cy="366713"/>
          </a:xfrm>
          <a:prstGeom prst="rect">
            <a:avLst/>
          </a:prstGeom>
          <a:noFill/>
          <a:ln w="9525">
            <a:noFill/>
            <a:miter lim="800000"/>
            <a:headEnd/>
            <a:tailEnd/>
          </a:ln>
        </p:spPr>
        <p:txBody>
          <a:bodyPr>
            <a:spAutoFit/>
          </a:bodyPr>
          <a:lstStyle/>
          <a:p>
            <a:pPr eaLnBrk="0" hangingPunct="0">
              <a:spcBef>
                <a:spcPct val="50000"/>
              </a:spcBef>
            </a:pPr>
            <a:r>
              <a:rPr lang="el-GR" sz="1800"/>
              <a:t>ΗΘΟΠΟΙΟΣ</a:t>
            </a:r>
            <a:endParaRPr lang="el-GR" sz="2400"/>
          </a:p>
        </p:txBody>
      </p:sp>
      <p:grpSp>
        <p:nvGrpSpPr>
          <p:cNvPr id="2" name="Group 7"/>
          <p:cNvGrpSpPr>
            <a:grpSpLocks/>
          </p:cNvGrpSpPr>
          <p:nvPr/>
        </p:nvGrpSpPr>
        <p:grpSpPr bwMode="auto">
          <a:xfrm>
            <a:off x="533400" y="5105400"/>
            <a:ext cx="2514600" cy="381000"/>
            <a:chOff x="720" y="3312"/>
            <a:chExt cx="1584" cy="240"/>
          </a:xfrm>
        </p:grpSpPr>
        <p:sp>
          <p:nvSpPr>
            <p:cNvPr id="19474" name="Oval 8"/>
            <p:cNvSpPr>
              <a:spLocks noChangeArrowheads="1"/>
            </p:cNvSpPr>
            <p:nvPr/>
          </p:nvSpPr>
          <p:spPr bwMode="auto">
            <a:xfrm>
              <a:off x="720" y="3312"/>
              <a:ext cx="1440" cy="240"/>
            </a:xfrm>
            <a:prstGeom prst="ellipse">
              <a:avLst/>
            </a:prstGeom>
            <a:noFill/>
            <a:ln w="9525">
              <a:solidFill>
                <a:schemeClr val="tx1"/>
              </a:solidFill>
              <a:round/>
              <a:headEnd/>
              <a:tailEnd/>
            </a:ln>
          </p:spPr>
          <p:txBody>
            <a:bodyPr wrap="none" anchor="ctr"/>
            <a:lstStyle/>
            <a:p>
              <a:endParaRPr lang="el-GR"/>
            </a:p>
          </p:txBody>
        </p:sp>
        <p:sp>
          <p:nvSpPr>
            <p:cNvPr id="19475" name="Text Box 9"/>
            <p:cNvSpPr txBox="1">
              <a:spLocks noChangeArrowheads="1"/>
            </p:cNvSpPr>
            <p:nvPr/>
          </p:nvSpPr>
          <p:spPr bwMode="auto">
            <a:xfrm>
              <a:off x="912" y="3312"/>
              <a:ext cx="1392" cy="231"/>
            </a:xfrm>
            <a:prstGeom prst="rect">
              <a:avLst/>
            </a:prstGeom>
            <a:noFill/>
            <a:ln w="9525">
              <a:noFill/>
              <a:miter lim="800000"/>
              <a:headEnd/>
              <a:tailEnd/>
            </a:ln>
          </p:spPr>
          <p:txBody>
            <a:bodyPr>
              <a:spAutoFit/>
            </a:bodyPr>
            <a:lstStyle/>
            <a:p>
              <a:pPr eaLnBrk="0" hangingPunct="0">
                <a:spcBef>
                  <a:spcPct val="50000"/>
                </a:spcBef>
              </a:pPr>
              <a:r>
                <a:rPr lang="el-GR" sz="1800"/>
                <a:t>Ημερ. Γέννησης</a:t>
              </a:r>
              <a:endParaRPr lang="el-GR" sz="2400"/>
            </a:p>
          </p:txBody>
        </p:sp>
      </p:grpSp>
      <p:grpSp>
        <p:nvGrpSpPr>
          <p:cNvPr id="3" name="Group 10"/>
          <p:cNvGrpSpPr>
            <a:grpSpLocks/>
          </p:cNvGrpSpPr>
          <p:nvPr/>
        </p:nvGrpSpPr>
        <p:grpSpPr bwMode="auto">
          <a:xfrm>
            <a:off x="3429000" y="5029200"/>
            <a:ext cx="2590800" cy="381000"/>
            <a:chOff x="3072" y="3456"/>
            <a:chExt cx="1632" cy="240"/>
          </a:xfrm>
        </p:grpSpPr>
        <p:sp>
          <p:nvSpPr>
            <p:cNvPr id="19472" name="Oval 11"/>
            <p:cNvSpPr>
              <a:spLocks noChangeArrowheads="1"/>
            </p:cNvSpPr>
            <p:nvPr/>
          </p:nvSpPr>
          <p:spPr bwMode="auto">
            <a:xfrm>
              <a:off x="3072" y="3456"/>
              <a:ext cx="960" cy="240"/>
            </a:xfrm>
            <a:prstGeom prst="ellipse">
              <a:avLst/>
            </a:prstGeom>
            <a:noFill/>
            <a:ln w="9525">
              <a:solidFill>
                <a:schemeClr val="tx1"/>
              </a:solidFill>
              <a:prstDash val="lgDash"/>
              <a:round/>
              <a:headEnd/>
              <a:tailEnd/>
            </a:ln>
          </p:spPr>
          <p:txBody>
            <a:bodyPr wrap="none" anchor="ctr"/>
            <a:lstStyle/>
            <a:p>
              <a:endParaRPr lang="el-GR"/>
            </a:p>
          </p:txBody>
        </p:sp>
        <p:sp>
          <p:nvSpPr>
            <p:cNvPr id="19473" name="Text Box 12"/>
            <p:cNvSpPr txBox="1">
              <a:spLocks noChangeArrowheads="1"/>
            </p:cNvSpPr>
            <p:nvPr/>
          </p:nvSpPr>
          <p:spPr bwMode="auto">
            <a:xfrm>
              <a:off x="3264" y="3456"/>
              <a:ext cx="1440" cy="231"/>
            </a:xfrm>
            <a:prstGeom prst="rect">
              <a:avLst/>
            </a:prstGeom>
            <a:noFill/>
            <a:ln w="9525">
              <a:noFill/>
              <a:miter lim="800000"/>
              <a:headEnd/>
              <a:tailEnd/>
            </a:ln>
          </p:spPr>
          <p:txBody>
            <a:bodyPr>
              <a:spAutoFit/>
            </a:bodyPr>
            <a:lstStyle/>
            <a:p>
              <a:pPr eaLnBrk="0" hangingPunct="0">
                <a:spcBef>
                  <a:spcPct val="50000"/>
                </a:spcBef>
              </a:pPr>
              <a:r>
                <a:rPr lang="el-GR" sz="1800"/>
                <a:t>Ηλικία</a:t>
              </a:r>
              <a:endParaRPr lang="el-GR" sz="2400"/>
            </a:p>
          </p:txBody>
        </p:sp>
      </p:grpSp>
      <p:sp>
        <p:nvSpPr>
          <p:cNvPr id="19468" name="Line 13"/>
          <p:cNvSpPr>
            <a:spLocks noChangeShapeType="1"/>
          </p:cNvSpPr>
          <p:nvPr/>
        </p:nvSpPr>
        <p:spPr bwMode="auto">
          <a:xfrm flipH="1">
            <a:off x="1905000" y="4648200"/>
            <a:ext cx="381000" cy="457200"/>
          </a:xfrm>
          <a:prstGeom prst="line">
            <a:avLst/>
          </a:prstGeom>
          <a:noFill/>
          <a:ln w="9525">
            <a:solidFill>
              <a:schemeClr val="tx1"/>
            </a:solidFill>
            <a:round/>
            <a:headEnd/>
            <a:tailEnd/>
          </a:ln>
        </p:spPr>
        <p:txBody>
          <a:bodyPr wrap="none" anchor="ctr"/>
          <a:lstStyle/>
          <a:p>
            <a:endParaRPr lang="el-GR"/>
          </a:p>
        </p:txBody>
      </p:sp>
      <p:sp>
        <p:nvSpPr>
          <p:cNvPr id="19469" name="Line 14"/>
          <p:cNvSpPr>
            <a:spLocks noChangeShapeType="1"/>
          </p:cNvSpPr>
          <p:nvPr/>
        </p:nvSpPr>
        <p:spPr bwMode="auto">
          <a:xfrm>
            <a:off x="3276600" y="4648200"/>
            <a:ext cx="609600" cy="381000"/>
          </a:xfrm>
          <a:prstGeom prst="line">
            <a:avLst/>
          </a:prstGeom>
          <a:noFill/>
          <a:ln w="9525">
            <a:solidFill>
              <a:schemeClr val="tx1"/>
            </a:solidFill>
            <a:round/>
            <a:headEnd/>
            <a:tailEnd/>
          </a:ln>
        </p:spPr>
        <p:txBody>
          <a:bodyPr wrap="none" anchor="ctr"/>
          <a:lstStyle/>
          <a:p>
            <a:endParaRPr lang="el-GR"/>
          </a:p>
        </p:txBody>
      </p:sp>
      <p:sp>
        <p:nvSpPr>
          <p:cNvPr id="19470" name="Line 15"/>
          <p:cNvSpPr>
            <a:spLocks noChangeShapeType="1"/>
          </p:cNvSpPr>
          <p:nvPr/>
        </p:nvSpPr>
        <p:spPr bwMode="auto">
          <a:xfrm>
            <a:off x="2819400" y="4648200"/>
            <a:ext cx="152400" cy="381000"/>
          </a:xfrm>
          <a:prstGeom prst="line">
            <a:avLst/>
          </a:prstGeom>
          <a:noFill/>
          <a:ln w="9525">
            <a:solidFill>
              <a:schemeClr val="tx1"/>
            </a:solidFill>
            <a:round/>
            <a:headEnd/>
            <a:tailEnd/>
          </a:ln>
        </p:spPr>
        <p:txBody>
          <a:bodyPr wrap="none" anchor="ctr"/>
          <a:lstStyle/>
          <a:p>
            <a:endParaRPr lang="el-GR"/>
          </a:p>
        </p:txBody>
      </p:sp>
      <p:sp>
        <p:nvSpPr>
          <p:cNvPr id="19471" name="Text Box 16"/>
          <p:cNvSpPr txBox="1">
            <a:spLocks noChangeArrowheads="1"/>
          </p:cNvSpPr>
          <p:nvPr/>
        </p:nvSpPr>
        <p:spPr bwMode="auto">
          <a:xfrm>
            <a:off x="4805363" y="4172634"/>
            <a:ext cx="3810000" cy="646331"/>
          </a:xfrm>
          <a:prstGeom prst="rect">
            <a:avLst/>
          </a:prstGeom>
          <a:noFill/>
          <a:ln w="9525">
            <a:noFill/>
            <a:miter lim="800000"/>
            <a:headEnd/>
            <a:tailEnd/>
          </a:ln>
        </p:spPr>
        <p:txBody>
          <a:bodyPr>
            <a:spAutoFit/>
          </a:bodyPr>
          <a:lstStyle/>
          <a:p>
            <a:pPr algn="just" eaLnBrk="0" hangingPunct="0">
              <a:spcBef>
                <a:spcPct val="50000"/>
              </a:spcBef>
            </a:pPr>
            <a:r>
              <a:rPr lang="el-GR" dirty="0"/>
              <a:t>π.χ., αριθμός εργαζομένων σε ένα Τμήμα</a:t>
            </a:r>
          </a:p>
        </p:txBody>
      </p:sp>
      <p:sp>
        <p:nvSpPr>
          <p:cNvPr id="20" name="Title 1"/>
          <p:cNvSpPr txBox="1">
            <a:spLocks/>
          </p:cNvSpPr>
          <p:nvPr/>
        </p:nvSpPr>
        <p:spPr>
          <a:xfrm>
            <a:off x="457200" y="1984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smtClean="0">
                <a:solidFill>
                  <a:schemeClr val="accent6">
                    <a:lumMod val="75000"/>
                  </a:schemeClr>
                </a:solidFill>
              </a:rPr>
              <a:t>Είδη Γνωρισμάτων</a:t>
            </a:r>
            <a:endParaRPr lang="en-US" dirty="0">
              <a:solidFill>
                <a:schemeClr val="accent6">
                  <a:lumMod val="75000"/>
                </a:schemeClr>
              </a:solidFill>
            </a:endParaRP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24</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Τύποι οντοτήτων και γνωρίσματα</a:t>
            </a:r>
            <a:endParaRPr lang="el-GR" sz="2000" b="1" dirty="0">
              <a:solidFill>
                <a:schemeClr val="accent4">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25</a:t>
            </a:fld>
            <a:endParaRPr lang="el-GR" altLang="en-US" smtClean="0"/>
          </a:p>
        </p:txBody>
      </p:sp>
      <p:sp>
        <p:nvSpPr>
          <p:cNvPr id="20489" name="Text Box 6"/>
          <p:cNvSpPr txBox="1">
            <a:spLocks noChangeArrowheads="1"/>
          </p:cNvSpPr>
          <p:nvPr/>
        </p:nvSpPr>
        <p:spPr bwMode="auto">
          <a:xfrm>
            <a:off x="442913" y="2014538"/>
            <a:ext cx="7704137"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1">
                    <a:lumMod val="50000"/>
                  </a:schemeClr>
                </a:solidFill>
                <a:latin typeface="Calibri" pitchFamily="34" charset="0"/>
                <a:ea typeface="Calibri" pitchFamily="34" charset="0"/>
                <a:cs typeface="Calibri" pitchFamily="34" charset="0"/>
              </a:rPr>
              <a:t>Κάθε γνώρισμα ενός τύπου οντοτήτων </a:t>
            </a:r>
            <a:r>
              <a:rPr lang="el-GR" sz="2800" dirty="0" smtClean="0">
                <a:solidFill>
                  <a:schemeClr val="accent1">
                    <a:lumMod val="50000"/>
                  </a:schemeClr>
                </a:solidFill>
                <a:latin typeface="Calibri" pitchFamily="34" charset="0"/>
                <a:ea typeface="Calibri" pitchFamily="34" charset="0"/>
                <a:cs typeface="Calibri" pitchFamily="34" charset="0"/>
              </a:rPr>
              <a:t>συνδέεται με ένα </a:t>
            </a:r>
            <a:r>
              <a:rPr lang="el-GR" sz="2800" b="1" dirty="0" smtClean="0">
                <a:solidFill>
                  <a:schemeClr val="accent6">
                    <a:lumMod val="75000"/>
                  </a:schemeClr>
                </a:solidFill>
                <a:latin typeface="Calibri" pitchFamily="34" charset="0"/>
                <a:ea typeface="Calibri" pitchFamily="34" charset="0"/>
                <a:cs typeface="Calibri" pitchFamily="34" charset="0"/>
              </a:rPr>
              <a:t>σύνολο τιμών </a:t>
            </a:r>
            <a:r>
              <a:rPr lang="el-GR" sz="2800" dirty="0" smtClean="0">
                <a:solidFill>
                  <a:schemeClr val="accent1">
                    <a:lumMod val="50000"/>
                  </a:schemeClr>
                </a:solidFill>
                <a:latin typeface="Calibri" pitchFamily="34" charset="0"/>
                <a:ea typeface="Calibri" pitchFamily="34" charset="0"/>
                <a:cs typeface="Calibri" pitchFamily="34" charset="0"/>
              </a:rPr>
              <a:t>ή  </a:t>
            </a:r>
            <a:r>
              <a:rPr lang="el-GR" sz="2800" b="1" dirty="0" smtClean="0">
                <a:solidFill>
                  <a:schemeClr val="accent6">
                    <a:lumMod val="75000"/>
                  </a:schemeClr>
                </a:solidFill>
                <a:latin typeface="Calibri" pitchFamily="34" charset="0"/>
                <a:ea typeface="Calibri" pitchFamily="34" charset="0"/>
                <a:cs typeface="Calibri" pitchFamily="34" charset="0"/>
              </a:rPr>
              <a:t>πεδίο </a:t>
            </a:r>
            <a:r>
              <a:rPr lang="el-GR" sz="2800" b="1" dirty="0">
                <a:solidFill>
                  <a:schemeClr val="accent6">
                    <a:lumMod val="75000"/>
                  </a:schemeClr>
                </a:solidFill>
                <a:latin typeface="Calibri" pitchFamily="34" charset="0"/>
                <a:ea typeface="Calibri" pitchFamily="34" charset="0"/>
                <a:cs typeface="Calibri" pitchFamily="34" charset="0"/>
              </a:rPr>
              <a:t>ορισμού </a:t>
            </a:r>
            <a:r>
              <a:rPr lang="en-US" sz="2800" b="1" dirty="0" smtClean="0">
                <a:solidFill>
                  <a:schemeClr val="accent6">
                    <a:lumMod val="75000"/>
                  </a:schemeClr>
                </a:solidFill>
                <a:latin typeface="Calibri" pitchFamily="34" charset="0"/>
                <a:ea typeface="Calibri" pitchFamily="34" charset="0"/>
                <a:cs typeface="Calibri" pitchFamily="34" charset="0"/>
              </a:rPr>
              <a:t>(value domain) </a:t>
            </a:r>
            <a:r>
              <a:rPr lang="el-GR" sz="2800" dirty="0" smtClean="0">
                <a:solidFill>
                  <a:schemeClr val="accent1">
                    <a:lumMod val="50000"/>
                  </a:schemeClr>
                </a:solidFill>
                <a:latin typeface="Calibri" pitchFamily="34" charset="0"/>
                <a:ea typeface="Calibri" pitchFamily="34" charset="0"/>
                <a:cs typeface="Calibri" pitchFamily="34" charset="0"/>
              </a:rPr>
              <a:t>που </a:t>
            </a:r>
            <a:r>
              <a:rPr lang="el-GR" sz="2800" dirty="0">
                <a:solidFill>
                  <a:schemeClr val="accent1">
                    <a:lumMod val="50000"/>
                  </a:schemeClr>
                </a:solidFill>
                <a:latin typeface="Calibri" pitchFamily="34" charset="0"/>
                <a:ea typeface="Calibri" pitchFamily="34" charset="0"/>
                <a:cs typeface="Calibri" pitchFamily="34" charset="0"/>
              </a:rPr>
              <a:t>προσδιορίζει τις τιμές που μπορεί να πάρει ένα γνώρισμα</a:t>
            </a:r>
          </a:p>
        </p:txBody>
      </p:sp>
      <p:sp>
        <p:nvSpPr>
          <p:cNvPr id="2" name="Title 1"/>
          <p:cNvSpPr>
            <a:spLocks noGrp="1"/>
          </p:cNvSpPr>
          <p:nvPr>
            <p:ph type="title"/>
          </p:nvPr>
        </p:nvSpPr>
        <p:spPr>
          <a:xfrm>
            <a:off x="495300" y="160338"/>
            <a:ext cx="8229600" cy="1143000"/>
          </a:xfrm>
        </p:spPr>
        <p:txBody>
          <a:bodyPr/>
          <a:lstStyle/>
          <a:p>
            <a:r>
              <a:rPr lang="el-GR" dirty="0" smtClean="0">
                <a:solidFill>
                  <a:schemeClr val="accent6">
                    <a:lumMod val="75000"/>
                  </a:schemeClr>
                </a:solidFill>
              </a:rPr>
              <a:t>Πεδίο Ορισμού </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60990AB-35D0-4DA5-AF9B-60DD224C3182}" type="slidenum">
              <a:rPr lang="el-GR" altLang="en-US" smtClean="0"/>
              <a:pPr/>
              <a:t>26</a:t>
            </a:fld>
            <a:endParaRPr lang="el-GR" altLang="en-US" smtClean="0"/>
          </a:p>
        </p:txBody>
      </p:sp>
      <p:sp>
        <p:nvSpPr>
          <p:cNvPr id="20486" name="Text Box 3"/>
          <p:cNvSpPr txBox="1">
            <a:spLocks noChangeArrowheads="1"/>
          </p:cNvSpPr>
          <p:nvPr/>
        </p:nvSpPr>
        <p:spPr bwMode="auto">
          <a:xfrm>
            <a:off x="420688" y="1539875"/>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Γενικά</a:t>
            </a:r>
            <a:r>
              <a:rPr lang="el-GR" sz="2400" dirty="0">
                <a:latin typeface="Calibri" pitchFamily="34" charset="0"/>
                <a:ea typeface="Calibri" pitchFamily="34" charset="0"/>
                <a:cs typeface="Calibri" pitchFamily="34" charset="0"/>
              </a:rPr>
              <a:t>, ένα (</a:t>
            </a:r>
            <a:r>
              <a:rPr lang="el-GR" sz="2400" dirty="0" err="1">
                <a:latin typeface="Calibri" pitchFamily="34" charset="0"/>
                <a:ea typeface="Calibri" pitchFamily="34" charset="0"/>
                <a:cs typeface="Calibri" pitchFamily="34" charset="0"/>
              </a:rPr>
              <a:t>μονότιμο</a:t>
            </a:r>
            <a:r>
              <a:rPr lang="el-GR" sz="2400" dirty="0">
                <a:latin typeface="Calibri" pitchFamily="34" charset="0"/>
                <a:ea typeface="Calibri" pitchFamily="34" charset="0"/>
                <a:cs typeface="Calibri" pitchFamily="34" charset="0"/>
              </a:rPr>
              <a:t> ή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Α ενός τύπου </a:t>
            </a:r>
            <a:r>
              <a:rPr lang="el-GR" sz="2400" i="1" dirty="0">
                <a:solidFill>
                  <a:schemeClr val="bg1">
                    <a:lumMod val="50000"/>
                  </a:schemeClr>
                </a:solidFill>
                <a:latin typeface="Calibri" pitchFamily="34" charset="0"/>
                <a:ea typeface="Calibri" pitchFamily="34" charset="0"/>
                <a:cs typeface="Calibri" pitchFamily="34" charset="0"/>
              </a:rPr>
              <a:t>οντοτήτων Ε</a:t>
            </a:r>
            <a:r>
              <a:rPr lang="el-GR" sz="2400" i="1" dirty="0">
                <a:solidFill>
                  <a:schemeClr val="accent4">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με </a:t>
            </a:r>
            <a:r>
              <a:rPr lang="el-GR" sz="2400" i="1" dirty="0">
                <a:solidFill>
                  <a:schemeClr val="bg1">
                    <a:lumMod val="50000"/>
                  </a:schemeClr>
                </a:solidFill>
                <a:latin typeface="Calibri" pitchFamily="34" charset="0"/>
                <a:ea typeface="Calibri" pitchFamily="34" charset="0"/>
                <a:cs typeface="Calibri" pitchFamily="34" charset="0"/>
              </a:rPr>
              <a:t>πεδίο τιμών </a:t>
            </a:r>
            <a:r>
              <a:rPr lang="en-US" sz="2400" i="1" dirty="0">
                <a:solidFill>
                  <a:schemeClr val="bg1">
                    <a:lumMod val="50000"/>
                  </a:schemeClr>
                </a:solidFill>
                <a:latin typeface="Calibri" pitchFamily="34" charset="0"/>
                <a:ea typeface="Calibri" pitchFamily="34" charset="0"/>
                <a:cs typeface="Calibri" pitchFamily="34" charset="0"/>
              </a:rPr>
              <a:t>V </a:t>
            </a:r>
            <a:r>
              <a:rPr lang="el-GR" sz="2400" dirty="0">
                <a:latin typeface="Calibri" pitchFamily="34" charset="0"/>
                <a:ea typeface="Calibri" pitchFamily="34" charset="0"/>
                <a:cs typeface="Calibri" pitchFamily="34" charset="0"/>
              </a:rPr>
              <a:t>μπορεί να οριστεί ως μια </a:t>
            </a:r>
            <a:r>
              <a:rPr lang="el-GR" sz="2400" i="1" dirty="0">
                <a:solidFill>
                  <a:schemeClr val="accent3">
                    <a:lumMod val="75000"/>
                  </a:schemeClr>
                </a:solidFill>
                <a:latin typeface="Calibri" pitchFamily="34" charset="0"/>
                <a:ea typeface="Calibri" pitchFamily="34" charset="0"/>
                <a:cs typeface="Calibri" pitchFamily="34" charset="0"/>
              </a:rPr>
              <a:t>συνάρτηση</a:t>
            </a:r>
            <a:r>
              <a:rPr lang="el-GR" sz="2400" dirty="0">
                <a:latin typeface="Calibri" pitchFamily="34" charset="0"/>
                <a:ea typeface="Calibri" pitchFamily="34" charset="0"/>
                <a:cs typeface="Calibri" pitchFamily="34" charset="0"/>
              </a:rPr>
              <a:t> από το Ε στο </a:t>
            </a:r>
            <a:r>
              <a:rPr lang="el-GR" sz="2400" dirty="0" err="1">
                <a:latin typeface="Calibri" pitchFamily="34" charset="0"/>
                <a:ea typeface="Calibri" pitchFamily="34" charset="0"/>
                <a:cs typeface="Calibri" pitchFamily="34" charset="0"/>
              </a:rPr>
              <a:t>δυναμοσύνολο</a:t>
            </a:r>
            <a:r>
              <a:rPr lang="el-GR" sz="2400" dirty="0">
                <a:latin typeface="Calibri" pitchFamily="34" charset="0"/>
                <a:ea typeface="Calibri" pitchFamily="34" charset="0"/>
                <a:cs typeface="Calibri" pitchFamily="34" charset="0"/>
              </a:rPr>
              <a:t> (P) του </a:t>
            </a:r>
            <a:r>
              <a:rPr lang="en-US" sz="2400" dirty="0">
                <a:latin typeface="Calibri" pitchFamily="34" charset="0"/>
                <a:ea typeface="Calibri" pitchFamily="34" charset="0"/>
                <a:cs typeface="Calibri" pitchFamily="34" charset="0"/>
              </a:rPr>
              <a:t>V</a:t>
            </a:r>
            <a:endParaRPr lang="el-GR" sz="2400" dirty="0">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		Α :  Ε </a:t>
            </a:r>
            <a:r>
              <a:rPr lang="el-GR" sz="2400" dirty="0">
                <a:latin typeface="Calibri" pitchFamily="34" charset="0"/>
                <a:ea typeface="Calibri" pitchFamily="34" charset="0"/>
                <a:cs typeface="Calibri" pitchFamily="34" charset="0"/>
                <a:sym typeface="Symbol" pitchFamily="18" charset="2"/>
              </a:rPr>
              <a:t> </a:t>
            </a:r>
            <a:r>
              <a:rPr lang="el-GR" sz="2400" dirty="0">
                <a:latin typeface="Calibri" pitchFamily="34" charset="0"/>
                <a:ea typeface="Calibri" pitchFamily="34" charset="0"/>
                <a:cs typeface="Calibri" pitchFamily="34" charset="0"/>
              </a:rPr>
              <a:t>P(V)</a:t>
            </a:r>
          </a:p>
        </p:txBody>
      </p:sp>
      <p:sp>
        <p:nvSpPr>
          <p:cNvPr id="20487" name="Text Box 4"/>
          <p:cNvSpPr txBox="1">
            <a:spLocks noChangeArrowheads="1"/>
          </p:cNvSpPr>
          <p:nvPr/>
        </p:nvSpPr>
        <p:spPr bwMode="auto">
          <a:xfrm>
            <a:off x="522288" y="3606799"/>
            <a:ext cx="7885112" cy="1754326"/>
          </a:xfrm>
          <a:prstGeom prst="rect">
            <a:avLst/>
          </a:prstGeom>
          <a:noFill/>
          <a:ln w="9525">
            <a:noFill/>
            <a:miter lim="800000"/>
            <a:headEnd/>
            <a:tailEnd/>
          </a:ln>
        </p:spPr>
        <p:txBody>
          <a:bodyPr wrap="square">
            <a:spAutoFit/>
          </a:bodyPr>
          <a:lstStyle/>
          <a:p>
            <a:pPr algn="just" eaLnBrk="0" hangingPunct="0">
              <a:spcBef>
                <a:spcPct val="50000"/>
              </a:spcBef>
            </a:pPr>
            <a:r>
              <a:rPr lang="el-GR" sz="2400" i="1" dirty="0" err="1" smtClean="0">
                <a:solidFill>
                  <a:schemeClr val="accent3">
                    <a:lumMod val="75000"/>
                  </a:schemeClr>
                </a:solidFill>
                <a:latin typeface="Calibri" pitchFamily="34" charset="0"/>
                <a:ea typeface="Calibri" pitchFamily="34" charset="0"/>
                <a:cs typeface="Calibri" pitchFamily="34" charset="0"/>
              </a:rPr>
              <a:t>μονότιμα</a:t>
            </a:r>
            <a:r>
              <a:rPr lang="el-GR" sz="2400" i="1" dirty="0" smtClean="0">
                <a:solidFill>
                  <a:schemeClr val="accent3">
                    <a:lumMod val="75000"/>
                  </a:schemeClr>
                </a:solidFill>
                <a:latin typeface="Calibri" pitchFamily="34" charset="0"/>
                <a:ea typeface="Calibri" pitchFamily="34" charset="0"/>
                <a:cs typeface="Calibri" pitchFamily="34" charset="0"/>
              </a:rPr>
              <a:t> </a:t>
            </a:r>
            <a:r>
              <a:rPr lang="el-GR" sz="2400" i="1" dirty="0">
                <a:solidFill>
                  <a:schemeClr val="accent3">
                    <a:lumMod val="75000"/>
                  </a:schemeClr>
                </a:solidFill>
                <a:latin typeface="Calibri" pitchFamily="34" charset="0"/>
                <a:ea typeface="Calibri" pitchFamily="34" charset="0"/>
                <a:cs typeface="Calibri" pitchFamily="34" charset="0"/>
              </a:rPr>
              <a:t>– μονοσύνολα</a:t>
            </a:r>
            <a:r>
              <a:rPr lang="el-GR" sz="2400" dirty="0">
                <a:latin typeface="Calibri" pitchFamily="34" charset="0"/>
                <a:ea typeface="Calibri" pitchFamily="34" charset="0"/>
                <a:cs typeface="Calibri" pitchFamily="34" charset="0"/>
              </a:rPr>
              <a:t>, σύνολο από ένα στοιχείο</a:t>
            </a:r>
          </a:p>
          <a:p>
            <a:pPr algn="just" eaLnBrk="0" hangingPunct="0">
              <a:spcBef>
                <a:spcPct val="50000"/>
              </a:spcBef>
            </a:pPr>
            <a:r>
              <a:rPr lang="el-GR" sz="2400" i="1" dirty="0" smtClean="0">
                <a:solidFill>
                  <a:schemeClr val="accent3">
                    <a:lumMod val="75000"/>
                  </a:schemeClr>
                </a:solidFill>
                <a:latin typeface="Calibri" pitchFamily="34" charset="0"/>
                <a:ea typeface="Calibri" pitchFamily="34" charset="0"/>
                <a:cs typeface="Calibri" pitchFamily="34" charset="0"/>
              </a:rPr>
              <a:t>σύνθετα </a:t>
            </a:r>
            <a:r>
              <a:rPr lang="el-GR" sz="2400" i="1" dirty="0">
                <a:solidFill>
                  <a:schemeClr val="accent3">
                    <a:lumMod val="75000"/>
                  </a:schemeClr>
                </a:solidFill>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καρτεσιανό γινόμενο  </a:t>
            </a:r>
            <a:r>
              <a:rPr lang="en-US" sz="2400" dirty="0">
                <a:latin typeface="Calibri" pitchFamily="34" charset="0"/>
                <a:ea typeface="Calibri" pitchFamily="34" charset="0"/>
                <a:cs typeface="Calibri" pitchFamily="34" charset="0"/>
              </a:rPr>
              <a:t>P(V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x P(V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x … P(</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 – όπου </a:t>
            </a:r>
            <a:r>
              <a:rPr lang="en-US" sz="2400" dirty="0">
                <a:latin typeface="Calibri" pitchFamily="34" charset="0"/>
                <a:ea typeface="Calibri" pitchFamily="34" charset="0"/>
                <a:cs typeface="Calibri" pitchFamily="34" charset="0"/>
              </a:rPr>
              <a:t>V</a:t>
            </a:r>
            <a:r>
              <a:rPr lang="en-US" sz="2400" baseline="-25000" dirty="0">
                <a:latin typeface="Calibri" pitchFamily="34" charset="0"/>
                <a:ea typeface="Calibri" pitchFamily="34" charset="0"/>
                <a:cs typeface="Calibri" pitchFamily="34" charset="0"/>
              </a:rPr>
              <a:t>1</a:t>
            </a:r>
            <a:r>
              <a:rPr lang="en-US" sz="2400" dirty="0">
                <a:latin typeface="Calibri" pitchFamily="34" charset="0"/>
                <a:ea typeface="Calibri" pitchFamily="34" charset="0"/>
                <a:cs typeface="Calibri" pitchFamily="34" charset="0"/>
              </a:rPr>
              <a:t>, V</a:t>
            </a:r>
            <a:r>
              <a:rPr lang="en-US" sz="2400" baseline="-25000" dirty="0">
                <a:latin typeface="Calibri" pitchFamily="34" charset="0"/>
                <a:ea typeface="Calibri" pitchFamily="34" charset="0"/>
                <a:cs typeface="Calibri" pitchFamily="34" charset="0"/>
              </a:rPr>
              <a:t>2</a:t>
            </a:r>
            <a:r>
              <a:rPr lang="en-US" sz="2400" dirty="0">
                <a:latin typeface="Calibri" pitchFamily="34" charset="0"/>
                <a:ea typeface="Calibri" pitchFamily="34" charset="0"/>
                <a:cs typeface="Calibri" pitchFamily="34" charset="0"/>
              </a:rPr>
              <a:t>, …, </a:t>
            </a:r>
            <a:r>
              <a:rPr lang="en-US" sz="2400" dirty="0" err="1">
                <a:latin typeface="Calibri" pitchFamily="34" charset="0"/>
                <a:ea typeface="Calibri" pitchFamily="34" charset="0"/>
                <a:cs typeface="Calibri" pitchFamily="34" charset="0"/>
              </a:rPr>
              <a:t>V</a:t>
            </a:r>
            <a:r>
              <a:rPr lang="en-US" sz="2400" baseline="-25000" dirty="0" err="1">
                <a:latin typeface="Calibri" pitchFamily="34" charset="0"/>
                <a:ea typeface="Calibri" pitchFamily="34" charset="0"/>
                <a:cs typeface="Calibri" pitchFamily="34" charset="0"/>
              </a:rPr>
              <a:t>n</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τα πεδία τιμών των απλών συστατικών γνωρισμάτων του Α</a:t>
            </a:r>
          </a:p>
        </p:txBody>
      </p:sp>
      <p:sp>
        <p:nvSpPr>
          <p:cNvPr id="2" name="Title 1"/>
          <p:cNvSpPr>
            <a:spLocks noGrp="1"/>
          </p:cNvSpPr>
          <p:nvPr>
            <p:ph type="title"/>
          </p:nvPr>
        </p:nvSpPr>
        <p:spPr>
          <a:xfrm>
            <a:off x="469900" y="185738"/>
            <a:ext cx="8229600" cy="1143000"/>
          </a:xfrm>
        </p:spPr>
        <p:txBody>
          <a:bodyPr/>
          <a:lstStyle/>
          <a:p>
            <a:r>
              <a:rPr lang="el-GR" dirty="0" smtClean="0">
                <a:solidFill>
                  <a:schemeClr val="accent6">
                    <a:lumMod val="75000"/>
                  </a:schemeClr>
                </a:solidFill>
              </a:rPr>
              <a:t>Πεδίο Τιμών</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859560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smtClean="0"/>
              <a:t>Ευαγγελία Πιτουρά</a:t>
            </a:r>
          </a:p>
        </p:txBody>
      </p:sp>
      <p:sp>
        <p:nvSpPr>
          <p:cNvPr id="21508" name="Slide Number Placeholder 4"/>
          <p:cNvSpPr>
            <a:spLocks noGrp="1"/>
          </p:cNvSpPr>
          <p:nvPr>
            <p:ph type="sldNum" sz="quarter" idx="12"/>
          </p:nvPr>
        </p:nvSpPr>
        <p:spPr>
          <a:noFill/>
        </p:spPr>
        <p:txBody>
          <a:bodyPr/>
          <a:lstStyle/>
          <a:p>
            <a:fld id="{49507D76-4DFF-4A61-82E4-43A3B0734CA8}" type="slidenum">
              <a:rPr lang="el-GR" altLang="en-US" smtClean="0"/>
              <a:pPr/>
              <a:t>27</a:t>
            </a:fld>
            <a:endParaRPr lang="el-GR" altLang="en-US" smtClean="0"/>
          </a:p>
        </p:txBody>
      </p:sp>
      <p:sp>
        <p:nvSpPr>
          <p:cNvPr id="21510" name="Text Box 3"/>
          <p:cNvSpPr txBox="1">
            <a:spLocks noChangeArrowheads="1"/>
          </p:cNvSpPr>
          <p:nvPr/>
        </p:nvSpPr>
        <p:spPr bwMode="auto">
          <a:xfrm>
            <a:off x="1201738" y="1775470"/>
            <a:ext cx="5859462" cy="461665"/>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ü"/>
            </a:pPr>
            <a:r>
              <a:rPr lang="el-GR" sz="2400" dirty="0" smtClean="0">
                <a:latin typeface="Calibri" pitchFamily="34" charset="0"/>
                <a:ea typeface="Calibri" pitchFamily="34" charset="0"/>
                <a:cs typeface="Calibri" pitchFamily="34" charset="0"/>
              </a:rPr>
              <a:t> Ειδική τιμή για ένα γνώρισμα </a:t>
            </a:r>
            <a:endParaRPr lang="el-GR" sz="2400" dirty="0">
              <a:latin typeface="Calibri" pitchFamily="34" charset="0"/>
              <a:ea typeface="Calibri" pitchFamily="34" charset="0"/>
              <a:cs typeface="Calibri" pitchFamily="34" charset="0"/>
            </a:endParaRPr>
          </a:p>
        </p:txBody>
      </p:sp>
      <p:sp>
        <p:nvSpPr>
          <p:cNvPr id="21512" name="Text Box 5"/>
          <p:cNvSpPr txBox="1">
            <a:spLocks noChangeArrowheads="1"/>
          </p:cNvSpPr>
          <p:nvPr/>
        </p:nvSpPr>
        <p:spPr bwMode="auto">
          <a:xfrm>
            <a:off x="903288" y="2819400"/>
            <a:ext cx="7162800" cy="2862322"/>
          </a:xfrm>
          <a:prstGeom prst="rect">
            <a:avLst/>
          </a:prstGeom>
          <a:noFill/>
          <a:ln w="9525">
            <a:noFill/>
            <a:miter lim="800000"/>
            <a:headEnd/>
            <a:tailEnd/>
          </a:ln>
        </p:spPr>
        <p:txBody>
          <a:bodyPr>
            <a:spAutoFit/>
          </a:bodyPr>
          <a:lstStyle/>
          <a:p>
            <a:pPr algn="just" eaLnBrk="0" hangingPunct="0">
              <a:spcBef>
                <a:spcPct val="50000"/>
              </a:spcBef>
              <a:buSzPct val="120000"/>
              <a:buFont typeface="Courier New" pitchFamily="49" charset="0"/>
              <a:buChar char="o"/>
            </a:pPr>
            <a:r>
              <a:rPr lang="el-GR" sz="2400" dirty="0">
                <a:latin typeface="Calibri" pitchFamily="34" charset="0"/>
                <a:ea typeface="Calibri" pitchFamily="34" charset="0"/>
                <a:cs typeface="Calibri" pitchFamily="34" charset="0"/>
              </a:rPr>
              <a:t> Δεν υπάρχει δυνατή τιμή </a:t>
            </a:r>
            <a:r>
              <a:rPr lang="el-GR" sz="2400" dirty="0" smtClean="0">
                <a:latin typeface="Calibri" pitchFamily="34" charset="0"/>
                <a:ea typeface="Calibri" pitchFamily="34" charset="0"/>
                <a:cs typeface="Calibri" pitchFamily="34" charset="0"/>
              </a:rPr>
              <a:t>(</a:t>
            </a:r>
            <a:r>
              <a:rPr lang="en-US" sz="2400" dirty="0" smtClean="0">
                <a:latin typeface="Calibri" pitchFamily="34" charset="0"/>
                <a:ea typeface="Calibri" pitchFamily="34" charset="0"/>
                <a:cs typeface="Calibri" pitchFamily="34" charset="0"/>
              </a:rPr>
              <a:t>not applicable</a:t>
            </a:r>
            <a:r>
              <a:rPr lang="el-GR" sz="2400" dirty="0" smtClean="0">
                <a:latin typeface="Calibri" pitchFamily="34" charset="0"/>
                <a:ea typeface="Calibri" pitchFamily="34" charset="0"/>
                <a:cs typeface="Calibri" pitchFamily="34" charset="0"/>
              </a:rPr>
              <a:t>)</a:t>
            </a:r>
          </a:p>
          <a:p>
            <a:pPr algn="just" eaLnBrk="0" hangingPunct="0">
              <a:spcBef>
                <a:spcPct val="50000"/>
              </a:spcBef>
              <a:buSzPct val="120000"/>
              <a:buFont typeface="Courier New" pitchFamily="49" charset="0"/>
              <a:buChar char="o"/>
            </a:pPr>
            <a:r>
              <a:rPr lang="el-GR" sz="2400" dirty="0" smtClean="0">
                <a:latin typeface="Calibri" pitchFamily="34" charset="0"/>
                <a:ea typeface="Calibri" pitchFamily="34" charset="0"/>
                <a:cs typeface="Calibri" pitchFamily="34" charset="0"/>
              </a:rPr>
              <a:t> Μπορεί να υπάρχει δυνατή τιμή</a:t>
            </a:r>
          </a:p>
          <a:p>
            <a:pPr algn="just" eaLnBrk="0" hangingPunct="0">
              <a:spcBef>
                <a:spcPct val="50000"/>
              </a:spcBef>
              <a:buSzPct val="120000"/>
            </a:pPr>
            <a:r>
              <a:rPr lang="el-GR" sz="2400" dirty="0">
                <a:latin typeface="Calibri" pitchFamily="34" charset="0"/>
                <a:ea typeface="Calibri" pitchFamily="34" charset="0"/>
                <a:cs typeface="Calibri" pitchFamily="34" charset="0"/>
              </a:rPr>
              <a:t>	-- ξέρουμε ότι υπάρχει  </a:t>
            </a:r>
            <a:r>
              <a:rPr lang="el-GR" sz="2400" dirty="0" smtClean="0">
                <a:latin typeface="Calibri" pitchFamily="34" charset="0"/>
                <a:ea typeface="Calibri" pitchFamily="34" charset="0"/>
                <a:cs typeface="Calibri" pitchFamily="34" charset="0"/>
              </a:rPr>
              <a:t>αλλά δεν είναι γνωστή (</a:t>
            </a:r>
            <a:r>
              <a:rPr lang="en-US" sz="2400" dirty="0">
                <a:latin typeface="Calibri" pitchFamily="34" charset="0"/>
                <a:ea typeface="Calibri" pitchFamily="34" charset="0"/>
                <a:cs typeface="Calibri" pitchFamily="34" charset="0"/>
              </a:rPr>
              <a:t>missing)</a:t>
            </a:r>
            <a:r>
              <a:rPr lang="el-GR" sz="2400" dirty="0">
                <a:latin typeface="Calibri" pitchFamily="34" charset="0"/>
                <a:ea typeface="Calibri" pitchFamily="34" charset="0"/>
                <a:cs typeface="Calibri" pitchFamily="34" charset="0"/>
              </a:rPr>
              <a:t> </a:t>
            </a:r>
            <a:r>
              <a:rPr lang="en-US" sz="2400" dirty="0">
                <a:latin typeface="Calibri" pitchFamily="34" charset="0"/>
                <a:ea typeface="Calibri" pitchFamily="34" charset="0"/>
                <a:cs typeface="Calibri" pitchFamily="34" charset="0"/>
              </a:rPr>
              <a:t>(</a:t>
            </a:r>
            <a:r>
              <a:rPr lang="el-GR" sz="2400" dirty="0">
                <a:latin typeface="Calibri" pitchFamily="34" charset="0"/>
                <a:ea typeface="Calibri" pitchFamily="34" charset="0"/>
                <a:cs typeface="Calibri" pitchFamily="34" charset="0"/>
              </a:rPr>
              <a:t>πχ έτος γέννησης)</a:t>
            </a:r>
          </a:p>
          <a:p>
            <a:pPr algn="just" eaLnBrk="0" hangingPunct="0">
              <a:spcBef>
                <a:spcPct val="50000"/>
              </a:spcBef>
              <a:buSzPct val="120000"/>
            </a:pPr>
            <a:r>
              <a:rPr lang="el-GR" sz="2400" dirty="0">
                <a:latin typeface="Calibri" pitchFamily="34" charset="0"/>
                <a:ea typeface="Calibri" pitchFamily="34" charset="0"/>
                <a:cs typeface="Calibri" pitchFamily="34" charset="0"/>
              </a:rPr>
              <a:t>	-- δεν ξέρουμε αν υπάρχει </a:t>
            </a:r>
            <a:r>
              <a:rPr lang="el-GR" sz="2400" dirty="0" smtClean="0">
                <a:latin typeface="Calibri" pitchFamily="34" charset="0"/>
                <a:ea typeface="Calibri" pitchFamily="34" charset="0"/>
                <a:cs typeface="Calibri" pitchFamily="34" charset="0"/>
              </a:rPr>
              <a:t>(</a:t>
            </a:r>
            <a:r>
              <a:rPr lang="en-US" sz="2400" dirty="0" smtClean="0">
                <a:latin typeface="Calibri" pitchFamily="34" charset="0"/>
                <a:ea typeface="Calibri" pitchFamily="34" charset="0"/>
                <a:cs typeface="Calibri" pitchFamily="34" charset="0"/>
              </a:rPr>
              <a:t>not known</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(πχ τηλέφωνο)</a:t>
            </a:r>
          </a:p>
        </p:txBody>
      </p:sp>
      <p:sp>
        <p:nvSpPr>
          <p:cNvPr id="2" name="Title 1"/>
          <p:cNvSpPr>
            <a:spLocks noGrp="1"/>
          </p:cNvSpPr>
          <p:nvPr>
            <p:ph type="title"/>
          </p:nvPr>
        </p:nvSpPr>
        <p:spPr/>
        <p:txBody>
          <a:bodyPr/>
          <a:lstStyle/>
          <a:p>
            <a:r>
              <a:rPr lang="el-GR" dirty="0" smtClean="0">
                <a:solidFill>
                  <a:schemeClr val="accent6">
                    <a:lumMod val="75000"/>
                  </a:schemeClr>
                </a:solidFill>
              </a:rPr>
              <a:t>Η τιμή </a:t>
            </a:r>
            <a:r>
              <a:rPr lang="en-US" dirty="0" smtClean="0">
                <a:solidFill>
                  <a:schemeClr val="accent6">
                    <a:lumMod val="75000"/>
                  </a:schemeClr>
                </a:solidFill>
              </a:rPr>
              <a:t>null</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28</a:t>
            </a:fld>
            <a:endParaRPr lang="el-GR" altLang="en-US" dirty="0" smtClean="0"/>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1986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198657" name="Object 1"/>
          <p:cNvGraphicFramePr>
            <a:graphicFrameLocks noChangeAspect="1"/>
          </p:cNvGraphicFramePr>
          <p:nvPr/>
        </p:nvGraphicFramePr>
        <p:xfrm>
          <a:off x="292099" y="1866900"/>
          <a:ext cx="8512781" cy="4025900"/>
        </p:xfrm>
        <a:graphic>
          <a:graphicData uri="http://schemas.openxmlformats.org/presentationml/2006/ole">
            <mc:AlternateContent xmlns:mc="http://schemas.openxmlformats.org/markup-compatibility/2006">
              <mc:Choice xmlns:v="urn:schemas-microsoft-com:vml" Requires="v">
                <p:oleObj spid="_x0000_s198686" name="Visio" r:id="rId4" imgW="6658666" imgH="3151412" progId="Visio.Drawing.11">
                  <p:embed/>
                </p:oleObj>
              </mc:Choice>
              <mc:Fallback>
                <p:oleObj name="Visio" r:id="rId4" imgW="6658666" imgH="3151412"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099" y="1866900"/>
                        <a:ext cx="8512781" cy="402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itle 1"/>
          <p:cNvSpPr>
            <a:spLocks noGrp="1"/>
          </p:cNvSpPr>
          <p:nvPr>
            <p:ph type="title"/>
          </p:nvPr>
        </p:nvSpPr>
        <p:spPr>
          <a:xfrm>
            <a:off x="266700" y="558800"/>
            <a:ext cx="3225800" cy="909638"/>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graphicFrame>
        <p:nvGraphicFramePr>
          <p:cNvPr id="198659" name="Object 3"/>
          <p:cNvGraphicFramePr>
            <a:graphicFrameLocks noChangeAspect="1"/>
          </p:cNvGraphicFramePr>
          <p:nvPr/>
        </p:nvGraphicFramePr>
        <p:xfrm>
          <a:off x="4589674" y="406400"/>
          <a:ext cx="4206227" cy="1473200"/>
        </p:xfrm>
        <a:graphic>
          <a:graphicData uri="http://schemas.openxmlformats.org/presentationml/2006/ole">
            <mc:AlternateContent xmlns:mc="http://schemas.openxmlformats.org/markup-compatibility/2006">
              <mc:Choice xmlns:v="urn:schemas-microsoft-com:vml" Requires="v">
                <p:oleObj spid="_x0000_s198687" name="Visio" r:id="rId6" imgW="6402418" imgH="2239275" progId="Visio.Drawing.11">
                  <p:embed/>
                </p:oleObj>
              </mc:Choice>
              <mc:Fallback>
                <p:oleObj name="Visio" r:id="rId6" imgW="6402418" imgH="2239275" progId="Visio.Drawing.11">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89674" y="406400"/>
                        <a:ext cx="4206227" cy="147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87833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3"/>
          <p:cNvSpPr>
            <a:spLocks noGrp="1"/>
          </p:cNvSpPr>
          <p:nvPr>
            <p:ph type="ftr" sz="quarter" idx="11"/>
          </p:nvPr>
        </p:nvSpPr>
        <p:spPr>
          <a:noFill/>
        </p:spPr>
        <p:txBody>
          <a:bodyPr/>
          <a:lstStyle/>
          <a:p>
            <a:r>
              <a:rPr lang="el-GR" altLang="en-US" smtClean="0"/>
              <a:t>Ευαγγελία Πιτουρά</a:t>
            </a:r>
          </a:p>
        </p:txBody>
      </p:sp>
      <p:sp>
        <p:nvSpPr>
          <p:cNvPr id="22532" name="Slide Number Placeholder 4"/>
          <p:cNvSpPr>
            <a:spLocks noGrp="1"/>
          </p:cNvSpPr>
          <p:nvPr>
            <p:ph type="sldNum" sz="quarter" idx="12"/>
          </p:nvPr>
        </p:nvSpPr>
        <p:spPr>
          <a:noFill/>
        </p:spPr>
        <p:txBody>
          <a:bodyPr/>
          <a:lstStyle/>
          <a:p>
            <a:fld id="{819EF60B-203A-4425-AFD6-1D9DD659184E}" type="slidenum">
              <a:rPr lang="el-GR" altLang="en-US" smtClean="0"/>
              <a:pPr/>
              <a:t>29</a:t>
            </a:fld>
            <a:endParaRPr lang="el-GR" altLang="en-US" smtClean="0"/>
          </a:p>
        </p:txBody>
      </p:sp>
      <p:sp>
        <p:nvSpPr>
          <p:cNvPr id="22534" name="Text Box 3"/>
          <p:cNvSpPr txBox="1">
            <a:spLocks noChangeArrowheads="1"/>
          </p:cNvSpPr>
          <p:nvPr/>
        </p:nvSpPr>
        <p:spPr bwMode="auto">
          <a:xfrm>
            <a:off x="533400" y="1651000"/>
            <a:ext cx="8077200" cy="523220"/>
          </a:xfrm>
          <a:prstGeom prst="rect">
            <a:avLst/>
          </a:prstGeom>
          <a:noFill/>
          <a:ln w="9525">
            <a:noFill/>
            <a:miter lim="800000"/>
            <a:headEnd/>
            <a:tailEnd/>
          </a:ln>
        </p:spPr>
        <p:txBody>
          <a:bodyPr>
            <a:spAutoFit/>
          </a:bodyPr>
          <a:lstStyle/>
          <a:p>
            <a:pPr eaLnBrk="0" hangingPunct="0">
              <a:spcBef>
                <a:spcPct val="50000"/>
              </a:spcBef>
            </a:pPr>
            <a:r>
              <a:rPr lang="el-GR" sz="2800" dirty="0" smtClean="0">
                <a:solidFill>
                  <a:schemeClr val="accent6">
                    <a:lumMod val="75000"/>
                  </a:schemeClr>
                </a:solidFill>
                <a:ea typeface="Calibri" pitchFamily="34" charset="0"/>
                <a:cs typeface="Calibri" pitchFamily="34" charset="0"/>
              </a:rPr>
              <a:t>Περιορισμός </a:t>
            </a:r>
            <a:r>
              <a:rPr lang="el-GR" sz="2800" dirty="0">
                <a:solidFill>
                  <a:schemeClr val="accent6">
                    <a:lumMod val="75000"/>
                  </a:schemeClr>
                </a:solidFill>
                <a:ea typeface="Calibri" pitchFamily="34" charset="0"/>
                <a:cs typeface="Calibri" pitchFamily="34" charset="0"/>
              </a:rPr>
              <a:t>κλειδιού ή </a:t>
            </a:r>
            <a:r>
              <a:rPr lang="el-GR" sz="2800" dirty="0" smtClean="0">
                <a:solidFill>
                  <a:schemeClr val="accent6">
                    <a:lumMod val="75000"/>
                  </a:schemeClr>
                </a:solidFill>
                <a:ea typeface="Calibri" pitchFamily="34" charset="0"/>
                <a:cs typeface="Calibri" pitchFamily="34" charset="0"/>
              </a:rPr>
              <a:t>μοναδικότητας</a:t>
            </a:r>
            <a:endParaRPr lang="el-GR" sz="2800" dirty="0">
              <a:solidFill>
                <a:schemeClr val="accent6">
                  <a:lumMod val="75000"/>
                </a:schemeClr>
              </a:solidFill>
              <a:ea typeface="Calibri" pitchFamily="34" charset="0"/>
              <a:cs typeface="Calibri" pitchFamily="34" charset="0"/>
            </a:endParaRPr>
          </a:p>
        </p:txBody>
      </p:sp>
      <p:sp>
        <p:nvSpPr>
          <p:cNvPr id="22535" name="Text Box 4"/>
          <p:cNvSpPr txBox="1">
            <a:spLocks noChangeArrowheads="1"/>
          </p:cNvSpPr>
          <p:nvPr/>
        </p:nvSpPr>
        <p:spPr bwMode="auto">
          <a:xfrm>
            <a:off x="493713" y="2489200"/>
            <a:ext cx="8001000" cy="2739211"/>
          </a:xfrm>
          <a:prstGeom prst="rect">
            <a:avLst/>
          </a:prstGeom>
          <a:noFill/>
          <a:ln w="9525">
            <a:noFill/>
            <a:miter lim="800000"/>
            <a:headEnd/>
            <a:tailEnd/>
          </a:ln>
        </p:spPr>
        <p:txBody>
          <a:bodyPr>
            <a:spAutoFit/>
          </a:bodyPr>
          <a:lstStyle/>
          <a:p>
            <a:pPr algn="just" eaLnBrk="0" hangingPunct="0">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(υπέρ)-κλειδί</a:t>
            </a:r>
            <a:r>
              <a:rPr lang="el-GR" sz="2400" dirty="0" smtClean="0">
                <a:solidFill>
                  <a:schemeClr val="tx2">
                    <a:lumMod val="50000"/>
                  </a:schemeClr>
                </a:solidFill>
                <a:latin typeface="Calibri" pitchFamily="34" charset="0"/>
                <a:ea typeface="Calibri" pitchFamily="34" charset="0"/>
                <a:cs typeface="Calibri" pitchFamily="34" charset="0"/>
              </a:rPr>
              <a:t> είναι ένα σύνολο από γνωρίσματα τέτοια ώστε δεν μπορεί να υπάρχουν δυο οντότητες με την ίδια τιμή σε αυτά</a:t>
            </a:r>
          </a:p>
          <a:p>
            <a:pPr algn="just" eaLnBrk="0" hangingPunct="0">
              <a:spcBef>
                <a:spcPct val="50000"/>
              </a:spcBef>
            </a:pPr>
            <a:endParaRPr lang="el-GR" sz="2400" dirty="0" smtClean="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Δηλαδή, οι </a:t>
            </a:r>
            <a:r>
              <a:rPr lang="el-GR" sz="2400" dirty="0">
                <a:solidFill>
                  <a:schemeClr val="tx2">
                    <a:lumMod val="50000"/>
                  </a:schemeClr>
                </a:solidFill>
                <a:latin typeface="Calibri" pitchFamily="34" charset="0"/>
                <a:ea typeface="Calibri" pitchFamily="34" charset="0"/>
                <a:cs typeface="Calibri" pitchFamily="34" charset="0"/>
              </a:rPr>
              <a:t>τιμές </a:t>
            </a:r>
            <a:r>
              <a:rPr lang="el-GR" sz="2400" dirty="0" smtClean="0">
                <a:solidFill>
                  <a:schemeClr val="tx2">
                    <a:lumMod val="50000"/>
                  </a:schemeClr>
                </a:solidFill>
                <a:latin typeface="Calibri" pitchFamily="34" charset="0"/>
                <a:ea typeface="Calibri" pitchFamily="34" charset="0"/>
                <a:cs typeface="Calibri" pitchFamily="34" charset="0"/>
              </a:rPr>
              <a:t>στα γνωρίσματα του κλειδιού προσδιορίζουν </a:t>
            </a:r>
            <a:r>
              <a:rPr lang="el-GR" sz="2400" dirty="0">
                <a:solidFill>
                  <a:schemeClr val="tx2">
                    <a:lumMod val="50000"/>
                  </a:schemeClr>
                </a:solidFill>
                <a:latin typeface="Calibri" pitchFamily="34" charset="0"/>
                <a:ea typeface="Calibri" pitchFamily="34" charset="0"/>
                <a:cs typeface="Calibri" pitchFamily="34" charset="0"/>
              </a:rPr>
              <a:t>μία οντότητα </a:t>
            </a:r>
            <a:r>
              <a:rPr lang="el-GR" sz="2400" u="sng" dirty="0" smtClean="0">
                <a:solidFill>
                  <a:schemeClr val="tx2">
                    <a:lumMod val="50000"/>
                  </a:schemeClr>
                </a:solidFill>
                <a:latin typeface="Calibri" pitchFamily="34" charset="0"/>
                <a:ea typeface="Calibri" pitchFamily="34" charset="0"/>
                <a:cs typeface="Calibri" pitchFamily="34" charset="0"/>
              </a:rPr>
              <a:t>μοναδικά</a:t>
            </a:r>
            <a:endParaRPr lang="el-GR" sz="2400" u="sng" dirty="0">
              <a:solidFill>
                <a:schemeClr val="tx2">
                  <a:lumMod val="50000"/>
                </a:schemeClr>
              </a:solidFill>
              <a:latin typeface="Calibri" pitchFamily="34" charset="0"/>
              <a:ea typeface="Calibri" pitchFamily="34" charset="0"/>
              <a:cs typeface="Calibri" pitchFamily="34" charset="0"/>
            </a:endParaRPr>
          </a:p>
        </p:txBody>
      </p:sp>
      <p:sp>
        <p:nvSpPr>
          <p:cNvPr id="22536" name="Text Box 5"/>
          <p:cNvSpPr txBox="1">
            <a:spLocks noChangeArrowheads="1"/>
          </p:cNvSpPr>
          <p:nvPr/>
        </p:nvSpPr>
        <p:spPr bwMode="auto">
          <a:xfrm>
            <a:off x="1052513" y="5233988"/>
            <a:ext cx="6983412"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ΠΡΟΣΟΧΗ</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το κλειδί είναι </a:t>
            </a:r>
            <a:r>
              <a:rPr lang="el-GR" sz="2000" b="1" i="1" dirty="0">
                <a:solidFill>
                  <a:schemeClr val="tx2">
                    <a:lumMod val="50000"/>
                  </a:schemeClr>
                </a:solidFill>
                <a:latin typeface="Calibri" pitchFamily="34" charset="0"/>
                <a:ea typeface="Calibri" pitchFamily="34" charset="0"/>
                <a:cs typeface="Calibri" pitchFamily="34" charset="0"/>
              </a:rPr>
              <a:t>σύνολο</a:t>
            </a:r>
            <a:r>
              <a:rPr lang="el-GR" sz="2000" dirty="0">
                <a:solidFill>
                  <a:schemeClr val="tx2">
                    <a:lumMod val="50000"/>
                  </a:schemeClr>
                </a:solidFill>
                <a:latin typeface="Calibri" pitchFamily="34" charset="0"/>
                <a:ea typeface="Calibri" pitchFamily="34" charset="0"/>
                <a:cs typeface="Calibri" pitchFamily="34" charset="0"/>
              </a:rPr>
              <a:t> γνωρισμάτων</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 (</a:t>
            </a:r>
            <a:r>
              <a:rPr lang="en-US" dirty="0" smtClean="0">
                <a:solidFill>
                  <a:schemeClr val="accent6">
                    <a:lumMod val="75000"/>
                  </a:schemeClr>
                </a:solidFill>
              </a:rPr>
              <a:t>key)</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Footer Placeholder 3"/>
          <p:cNvSpPr>
            <a:spLocks noGrp="1"/>
          </p:cNvSpPr>
          <p:nvPr>
            <p:ph type="ftr" sz="quarter" idx="11"/>
          </p:nvPr>
        </p:nvSpPr>
        <p:spPr>
          <a:noFill/>
        </p:spPr>
        <p:txBody>
          <a:bodyPr/>
          <a:lstStyle/>
          <a:p>
            <a:r>
              <a:rPr lang="el-GR" altLang="en-US" smtClean="0"/>
              <a:t>Ευαγγελία Πιτουρά</a:t>
            </a:r>
          </a:p>
        </p:txBody>
      </p:sp>
      <p:sp>
        <p:nvSpPr>
          <p:cNvPr id="4100" name="Slide Number Placeholder 4"/>
          <p:cNvSpPr>
            <a:spLocks noGrp="1"/>
          </p:cNvSpPr>
          <p:nvPr>
            <p:ph type="sldNum" sz="quarter" idx="12"/>
          </p:nvPr>
        </p:nvSpPr>
        <p:spPr>
          <a:noFill/>
        </p:spPr>
        <p:txBody>
          <a:bodyPr/>
          <a:lstStyle/>
          <a:p>
            <a:fld id="{C050E6B5-43E1-4C08-BD3A-1AB6EBB574E8}" type="slidenum">
              <a:rPr lang="el-GR" altLang="en-US" smtClean="0"/>
              <a:pPr/>
              <a:t>3</a:t>
            </a:fld>
            <a:endParaRPr lang="el-GR" altLang="en-US" smtClean="0"/>
          </a:p>
        </p:txBody>
      </p:sp>
      <p:sp>
        <p:nvSpPr>
          <p:cNvPr id="87043" name="Text Box 3"/>
          <p:cNvSpPr txBox="1">
            <a:spLocks noChangeArrowheads="1"/>
          </p:cNvSpPr>
          <p:nvPr/>
        </p:nvSpPr>
        <p:spPr bwMode="auto">
          <a:xfrm>
            <a:off x="457200" y="1295400"/>
            <a:ext cx="7594600" cy="461665"/>
          </a:xfrm>
          <a:prstGeom prst="rect">
            <a:avLst/>
          </a:prstGeom>
          <a:solidFill>
            <a:schemeClr val="accent6">
              <a:lumMod val="20000"/>
              <a:lumOff val="80000"/>
            </a:schemeClr>
          </a:solidFill>
          <a:ln w="19050">
            <a:noFill/>
            <a:miter lim="800000"/>
            <a:headEnd/>
            <a:tailEnd/>
          </a:ln>
        </p:spPr>
        <p:txBody>
          <a:bodyPr wrap="square">
            <a:spAutoFit/>
          </a:bodyPr>
          <a:lstStyle/>
          <a:p>
            <a:pPr algn="just" eaLnBrk="0" hangingPunct="0">
              <a:spcBef>
                <a:spcPct val="50000"/>
              </a:spcBef>
            </a:pPr>
            <a:r>
              <a:rPr lang="el-GR" sz="2400" dirty="0">
                <a:solidFill>
                  <a:schemeClr val="accent6">
                    <a:lumMod val="75000"/>
                  </a:schemeClr>
                </a:solidFill>
              </a:rPr>
              <a:t>Βάση Δεδομένων</a:t>
            </a:r>
            <a:r>
              <a:rPr lang="el-GR" sz="2400" dirty="0">
                <a:solidFill>
                  <a:schemeClr val="tx2">
                    <a:lumMod val="75000"/>
                  </a:schemeClr>
                </a:solidFill>
              </a:rPr>
              <a:t>: συλλογή από </a:t>
            </a:r>
            <a:r>
              <a:rPr lang="el-GR" sz="2400" i="1" dirty="0">
                <a:solidFill>
                  <a:schemeClr val="tx2">
                    <a:lumMod val="75000"/>
                  </a:schemeClr>
                </a:solidFill>
              </a:rPr>
              <a:t>σχετιζόμενα</a:t>
            </a:r>
            <a:r>
              <a:rPr lang="el-GR" sz="2400" dirty="0">
                <a:solidFill>
                  <a:schemeClr val="tx2">
                    <a:lumMod val="75000"/>
                  </a:schemeClr>
                </a:solidFill>
              </a:rPr>
              <a:t> δεδομένα</a:t>
            </a:r>
          </a:p>
        </p:txBody>
      </p:sp>
      <p:sp>
        <p:nvSpPr>
          <p:cNvPr id="9" name="Title 1"/>
          <p:cNvSpPr txBox="1">
            <a:spLocks/>
          </p:cNvSpPr>
          <p:nvPr/>
        </p:nvSpPr>
        <p:spPr>
          <a:xfrm>
            <a:off x="228600" y="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solidFill>
                <a:latin typeface="+mj-lt"/>
                <a:ea typeface="+mj-ea"/>
                <a:cs typeface="+mj-cs"/>
              </a:rPr>
              <a:t>Βασικές Έννοιες</a:t>
            </a:r>
            <a:endParaRPr kumimoji="0" lang="el-GR" sz="4400" b="0" i="0" u="none" strike="noStrike" kern="1200" cap="none" spc="0" normalizeH="0" baseline="0" noProof="0" dirty="0">
              <a:ln>
                <a:noFill/>
              </a:ln>
              <a:solidFill>
                <a:schemeClr val="accent6"/>
              </a:solidFill>
              <a:effectLst/>
              <a:uLnTx/>
              <a:uFillTx/>
              <a:latin typeface="+mj-lt"/>
              <a:ea typeface="+mj-ea"/>
              <a:cs typeface="+mj-cs"/>
            </a:endParaRPr>
          </a:p>
        </p:txBody>
      </p:sp>
      <p:sp>
        <p:nvSpPr>
          <p:cNvPr id="10" name="Text Box 4"/>
          <p:cNvSpPr txBox="1">
            <a:spLocks noChangeArrowheads="1"/>
          </p:cNvSpPr>
          <p:nvPr/>
        </p:nvSpPr>
        <p:spPr bwMode="auto">
          <a:xfrm>
            <a:off x="442913" y="1968500"/>
            <a:ext cx="7608887" cy="1569660"/>
          </a:xfrm>
          <a:prstGeom prst="rect">
            <a:avLst/>
          </a:prstGeom>
          <a:solidFill>
            <a:schemeClr val="accent1">
              <a:lumMod val="20000"/>
              <a:lumOff val="80000"/>
            </a:schemeClr>
          </a:solid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rPr>
              <a:t>Σύστημα Διαχείρισης Βάσεων Δεδομένων (ΣΔΒΔ): </a:t>
            </a:r>
            <a:r>
              <a:rPr lang="en-US" sz="2400" b="1" dirty="0" smtClean="0">
                <a:solidFill>
                  <a:schemeClr val="accent6">
                    <a:lumMod val="75000"/>
                  </a:schemeClr>
                </a:solidFill>
              </a:rPr>
              <a:t>Database Management System (DBMS) </a:t>
            </a:r>
            <a:r>
              <a:rPr lang="el-GR" sz="2400" dirty="0" smtClean="0">
                <a:solidFill>
                  <a:schemeClr val="tx2">
                    <a:lumMod val="75000"/>
                  </a:schemeClr>
                </a:solidFill>
              </a:rPr>
              <a:t>λογισμικό </a:t>
            </a:r>
            <a:r>
              <a:rPr lang="en-US" sz="2400" dirty="0">
                <a:solidFill>
                  <a:schemeClr val="tx2">
                    <a:lumMod val="75000"/>
                  </a:schemeClr>
                </a:solidFill>
              </a:rPr>
              <a:t>(</a:t>
            </a:r>
            <a:r>
              <a:rPr lang="el-GR" sz="2400" dirty="0">
                <a:solidFill>
                  <a:schemeClr val="tx2">
                    <a:lumMod val="75000"/>
                  </a:schemeClr>
                </a:solidFill>
              </a:rPr>
              <a:t>σύνολο από προγράμματα) για </a:t>
            </a:r>
            <a:r>
              <a:rPr lang="el-GR" sz="2400" dirty="0" smtClean="0">
                <a:solidFill>
                  <a:schemeClr val="tx2">
                    <a:lumMod val="75000"/>
                  </a:schemeClr>
                </a:solidFill>
              </a:rPr>
              <a:t>τη δημιουργία </a:t>
            </a:r>
            <a:r>
              <a:rPr lang="el-GR" sz="2400" dirty="0">
                <a:solidFill>
                  <a:schemeClr val="tx2">
                    <a:lumMod val="75000"/>
                  </a:schemeClr>
                </a:solidFill>
              </a:rPr>
              <a:t>και χρήση μιας βάσης δεδομένων</a:t>
            </a:r>
          </a:p>
        </p:txBody>
      </p:sp>
      <p:sp>
        <p:nvSpPr>
          <p:cNvPr id="14" name="AutoShape 8"/>
          <p:cNvSpPr>
            <a:spLocks noChangeArrowheads="1"/>
          </p:cNvSpPr>
          <p:nvPr/>
        </p:nvSpPr>
        <p:spPr bwMode="auto">
          <a:xfrm>
            <a:off x="4936174" y="5104425"/>
            <a:ext cx="676274" cy="488950"/>
          </a:xfrm>
          <a:prstGeom prst="can">
            <a:avLst>
              <a:gd name="adj" fmla="val 25000"/>
            </a:avLst>
          </a:prstGeom>
          <a:solidFill>
            <a:schemeClr val="accent1"/>
          </a:solidFill>
          <a:ln w="9525">
            <a:solidFill>
              <a:schemeClr val="tx1"/>
            </a:solidFill>
            <a:round/>
            <a:headEnd/>
            <a:tailEnd/>
          </a:ln>
        </p:spPr>
        <p:txBody>
          <a:bodyPr wrap="none" anchor="ctr"/>
          <a:lstStyle/>
          <a:p>
            <a:endParaRPr lang="el-GR"/>
          </a:p>
        </p:txBody>
      </p:sp>
      <p:sp>
        <p:nvSpPr>
          <p:cNvPr id="15" name="Rectangle 9"/>
          <p:cNvSpPr>
            <a:spLocks noChangeArrowheads="1"/>
          </p:cNvSpPr>
          <p:nvPr/>
        </p:nvSpPr>
        <p:spPr bwMode="auto">
          <a:xfrm>
            <a:off x="4575811" y="4223362"/>
            <a:ext cx="1296987" cy="504825"/>
          </a:xfrm>
          <a:prstGeom prst="rect">
            <a:avLst/>
          </a:prstGeom>
          <a:solidFill>
            <a:schemeClr val="accent1"/>
          </a:solidFill>
          <a:ln w="9525">
            <a:solidFill>
              <a:schemeClr val="tx1"/>
            </a:solidFill>
            <a:miter lim="800000"/>
            <a:headEnd/>
            <a:tailEnd/>
          </a:ln>
        </p:spPr>
        <p:txBody>
          <a:bodyPr wrap="none" anchor="ctr"/>
          <a:lstStyle/>
          <a:p>
            <a:endParaRPr lang="el-GR"/>
          </a:p>
        </p:txBody>
      </p:sp>
      <p:sp>
        <p:nvSpPr>
          <p:cNvPr id="16" name="Rectangle 10"/>
          <p:cNvSpPr>
            <a:spLocks noChangeArrowheads="1"/>
          </p:cNvSpPr>
          <p:nvPr/>
        </p:nvSpPr>
        <p:spPr bwMode="auto">
          <a:xfrm>
            <a:off x="4036854" y="3844742"/>
            <a:ext cx="2374900" cy="1943100"/>
          </a:xfrm>
          <a:prstGeom prst="rect">
            <a:avLst/>
          </a:prstGeom>
          <a:noFill/>
          <a:ln w="9525">
            <a:solidFill>
              <a:schemeClr val="tx1"/>
            </a:solidFill>
            <a:miter lim="800000"/>
            <a:headEnd/>
            <a:tailEnd/>
          </a:ln>
        </p:spPr>
        <p:txBody>
          <a:bodyPr wrap="none" anchor="ctr"/>
          <a:lstStyle/>
          <a:p>
            <a:endParaRPr lang="el-GR"/>
          </a:p>
        </p:txBody>
      </p:sp>
      <p:sp>
        <p:nvSpPr>
          <p:cNvPr id="17" name="Text Box 11"/>
          <p:cNvSpPr txBox="1">
            <a:spLocks noChangeArrowheads="1"/>
          </p:cNvSpPr>
          <p:nvPr/>
        </p:nvSpPr>
        <p:spPr bwMode="auto">
          <a:xfrm>
            <a:off x="5002848" y="5231424"/>
            <a:ext cx="723901" cy="304800"/>
          </a:xfrm>
          <a:prstGeom prst="rect">
            <a:avLst/>
          </a:prstGeom>
          <a:noFill/>
          <a:ln w="9525">
            <a:noFill/>
            <a:miter lim="800000"/>
            <a:headEnd/>
            <a:tailEnd/>
          </a:ln>
        </p:spPr>
        <p:txBody>
          <a:bodyPr wrap="square">
            <a:spAutoFit/>
          </a:bodyPr>
          <a:lstStyle/>
          <a:p>
            <a:pPr eaLnBrk="0" hangingPunct="0">
              <a:spcBef>
                <a:spcPct val="50000"/>
              </a:spcBef>
            </a:pPr>
            <a:r>
              <a:rPr lang="en-US" sz="1400" dirty="0"/>
              <a:t>  </a:t>
            </a:r>
            <a:r>
              <a:rPr lang="el-GR" sz="1400" dirty="0"/>
              <a:t>ΒΔ</a:t>
            </a:r>
          </a:p>
        </p:txBody>
      </p:sp>
      <p:sp>
        <p:nvSpPr>
          <p:cNvPr id="18" name="Text Box 12"/>
          <p:cNvSpPr txBox="1">
            <a:spLocks noChangeArrowheads="1"/>
          </p:cNvSpPr>
          <p:nvPr/>
        </p:nvSpPr>
        <p:spPr bwMode="auto">
          <a:xfrm>
            <a:off x="4720275" y="4291624"/>
            <a:ext cx="1031874" cy="373063"/>
          </a:xfrm>
          <a:prstGeom prst="rect">
            <a:avLst/>
          </a:prstGeom>
          <a:noFill/>
          <a:ln w="9525">
            <a:noFill/>
            <a:miter lim="800000"/>
            <a:headEnd/>
            <a:tailEnd/>
          </a:ln>
        </p:spPr>
        <p:txBody>
          <a:bodyPr wrap="square">
            <a:spAutoFit/>
          </a:bodyPr>
          <a:lstStyle/>
          <a:p>
            <a:pPr algn="ctr" eaLnBrk="0" hangingPunct="0">
              <a:spcBef>
                <a:spcPct val="50000"/>
              </a:spcBef>
            </a:pPr>
            <a:r>
              <a:rPr lang="en-US" dirty="0"/>
              <a:t> </a:t>
            </a:r>
            <a:r>
              <a:rPr lang="el-GR" dirty="0"/>
              <a:t>ΣΔΒΔ</a:t>
            </a:r>
          </a:p>
        </p:txBody>
      </p:sp>
      <p:sp>
        <p:nvSpPr>
          <p:cNvPr id="19" name="Text Box 13"/>
          <p:cNvSpPr txBox="1">
            <a:spLocks noChangeArrowheads="1"/>
          </p:cNvSpPr>
          <p:nvPr/>
        </p:nvSpPr>
        <p:spPr bwMode="auto">
          <a:xfrm>
            <a:off x="1517492" y="4401161"/>
            <a:ext cx="2428874" cy="830263"/>
          </a:xfrm>
          <a:prstGeom prst="rect">
            <a:avLst/>
          </a:prstGeom>
          <a:noFill/>
          <a:ln w="9525">
            <a:noFill/>
            <a:miter lim="800000"/>
            <a:headEnd/>
            <a:tailEnd/>
          </a:ln>
        </p:spPr>
        <p:txBody>
          <a:bodyPr wrap="square">
            <a:spAutoFit/>
          </a:bodyPr>
          <a:lstStyle/>
          <a:p>
            <a:pPr eaLnBrk="0" hangingPunct="0">
              <a:spcBef>
                <a:spcPct val="50000"/>
              </a:spcBef>
            </a:pPr>
            <a:r>
              <a:rPr lang="el-GR" sz="2400" b="1" dirty="0">
                <a:solidFill>
                  <a:schemeClr val="accent6">
                    <a:lumMod val="75000"/>
                  </a:schemeClr>
                </a:solidFill>
              </a:rPr>
              <a:t>Σύστημα Βάσεων Δεδομένων</a:t>
            </a:r>
          </a:p>
        </p:txBody>
      </p:sp>
      <p:sp>
        <p:nvSpPr>
          <p:cNvPr id="13" name="Line 14"/>
          <p:cNvSpPr>
            <a:spLocks noChangeShapeType="1"/>
          </p:cNvSpPr>
          <p:nvPr/>
        </p:nvSpPr>
        <p:spPr bwMode="auto">
          <a:xfrm flipH="1">
            <a:off x="5294948" y="4771048"/>
            <a:ext cx="1" cy="295275"/>
          </a:xfrm>
          <a:prstGeom prst="line">
            <a:avLst/>
          </a:prstGeom>
          <a:noFill/>
          <a:ln w="9525">
            <a:solidFill>
              <a:schemeClr val="tx1"/>
            </a:solidFill>
            <a:round/>
            <a:headEnd type="triangle" w="med" len="med"/>
            <a:tailEnd type="triangle" w="med" len="med"/>
          </a:ln>
        </p:spPr>
        <p:txBody>
          <a:bodyPr/>
          <a:lstStyle/>
          <a:p>
            <a:endParaRPr lang="el-GR"/>
          </a:p>
        </p:txBody>
      </p:sp>
      <p:sp>
        <p:nvSpPr>
          <p:cNvPr id="2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3"/>
                                        </p:tgtEl>
                                        <p:attrNameLst>
                                          <p:attrName>style.visibility</p:attrName>
                                        </p:attrNameLst>
                                      </p:cBhvr>
                                      <p:to>
                                        <p:strVal val="visible"/>
                                      </p:to>
                                    </p:set>
                                    <p:anim calcmode="lin" valueType="num">
                                      <p:cBhvr additive="base">
                                        <p:cTn id="7" dur="500" fill="hold"/>
                                        <p:tgtEl>
                                          <p:spTgt spid="87043"/>
                                        </p:tgtEl>
                                        <p:attrNameLst>
                                          <p:attrName>ppt_x</p:attrName>
                                        </p:attrNameLst>
                                      </p:cBhvr>
                                      <p:tavLst>
                                        <p:tav tm="0">
                                          <p:val>
                                            <p:strVal val="0-#ppt_w/2"/>
                                          </p:val>
                                        </p:tav>
                                        <p:tav tm="100000">
                                          <p:val>
                                            <p:strVal val="#ppt_x"/>
                                          </p:val>
                                        </p:tav>
                                      </p:tavLst>
                                    </p:anim>
                                    <p:anim calcmode="lin" valueType="num">
                                      <p:cBhvr additive="base">
                                        <p:cTn id="8" dur="500" fill="hold"/>
                                        <p:tgtEl>
                                          <p:spTgt spid="8704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animBg="1" autoUpdateAnimBg="0"/>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smtClean="0"/>
              <a:t>Ευαγγελία Πιτουρά</a:t>
            </a:r>
          </a:p>
        </p:txBody>
      </p:sp>
      <p:sp>
        <p:nvSpPr>
          <p:cNvPr id="24580" name="Slide Number Placeholder 4"/>
          <p:cNvSpPr>
            <a:spLocks noGrp="1"/>
          </p:cNvSpPr>
          <p:nvPr>
            <p:ph type="sldNum" sz="quarter" idx="12"/>
          </p:nvPr>
        </p:nvSpPr>
        <p:spPr>
          <a:noFill/>
        </p:spPr>
        <p:txBody>
          <a:bodyPr/>
          <a:lstStyle/>
          <a:p>
            <a:fld id="{087A4B97-14E3-451A-9EC2-61638377E3CA}" type="slidenum">
              <a:rPr lang="el-GR" altLang="en-US" smtClean="0"/>
              <a:pPr/>
              <a:t>30</a:t>
            </a:fld>
            <a:endParaRPr lang="el-GR" altLang="en-US" smtClean="0"/>
          </a:p>
        </p:txBody>
      </p:sp>
      <p:sp>
        <p:nvSpPr>
          <p:cNvPr id="24582" name="Text Box 3"/>
          <p:cNvSpPr txBox="1">
            <a:spLocks noChangeArrowheads="1"/>
          </p:cNvSpPr>
          <p:nvPr/>
        </p:nvSpPr>
        <p:spPr bwMode="auto">
          <a:xfrm>
            <a:off x="508000" y="5219700"/>
            <a:ext cx="7924800" cy="830997"/>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Κάθε υπερσύνολο ενός (υπέρ) κλειδιού είναι επίσης (υπέρ)-κλειδί</a:t>
            </a:r>
            <a:endParaRPr lang="el-GR" sz="2400" dirty="0">
              <a:latin typeface="Calibri" pitchFamily="34" charset="0"/>
              <a:ea typeface="Calibri" pitchFamily="34" charset="0"/>
              <a:cs typeface="Calibri" pitchFamily="34" charset="0"/>
            </a:endParaRPr>
          </a:p>
        </p:txBody>
      </p:sp>
      <p:grpSp>
        <p:nvGrpSpPr>
          <p:cNvPr id="2" name="Group 4"/>
          <p:cNvGrpSpPr>
            <a:grpSpLocks/>
          </p:cNvGrpSpPr>
          <p:nvPr/>
        </p:nvGrpSpPr>
        <p:grpSpPr bwMode="auto">
          <a:xfrm>
            <a:off x="2006600" y="2362200"/>
            <a:ext cx="3429000" cy="1143000"/>
            <a:chOff x="768" y="2064"/>
            <a:chExt cx="2160" cy="720"/>
          </a:xfrm>
        </p:grpSpPr>
        <p:sp>
          <p:nvSpPr>
            <p:cNvPr id="24585" name="Rectangle 5"/>
            <p:cNvSpPr>
              <a:spLocks noChangeArrowheads="1"/>
            </p:cNvSpPr>
            <p:nvPr/>
          </p:nvSpPr>
          <p:spPr bwMode="auto">
            <a:xfrm>
              <a:off x="1440" y="2064"/>
              <a:ext cx="1152" cy="240"/>
            </a:xfrm>
            <a:prstGeom prst="rect">
              <a:avLst/>
            </a:prstGeom>
            <a:noFill/>
            <a:ln w="9525">
              <a:solidFill>
                <a:schemeClr val="tx1"/>
              </a:solidFill>
              <a:miter lim="800000"/>
              <a:headEnd/>
              <a:tailEnd/>
            </a:ln>
          </p:spPr>
          <p:txBody>
            <a:bodyPr wrap="none" anchor="ctr"/>
            <a:lstStyle/>
            <a:p>
              <a:endParaRPr lang="el-GR"/>
            </a:p>
          </p:txBody>
        </p:sp>
        <p:sp>
          <p:nvSpPr>
            <p:cNvPr id="24586" name="Oval 6"/>
            <p:cNvSpPr>
              <a:spLocks noChangeArrowheads="1"/>
            </p:cNvSpPr>
            <p:nvPr/>
          </p:nvSpPr>
          <p:spPr bwMode="auto">
            <a:xfrm>
              <a:off x="768" y="2640"/>
              <a:ext cx="672" cy="144"/>
            </a:xfrm>
            <a:prstGeom prst="ellipse">
              <a:avLst/>
            </a:prstGeom>
            <a:noFill/>
            <a:ln w="9525">
              <a:solidFill>
                <a:schemeClr val="tx1"/>
              </a:solidFill>
              <a:round/>
              <a:headEnd/>
              <a:tailEnd/>
            </a:ln>
          </p:spPr>
          <p:txBody>
            <a:bodyPr wrap="none" anchor="ctr"/>
            <a:lstStyle/>
            <a:p>
              <a:endParaRPr lang="el-GR"/>
            </a:p>
          </p:txBody>
        </p:sp>
        <p:sp>
          <p:nvSpPr>
            <p:cNvPr id="24587" name="Oval 7"/>
            <p:cNvSpPr>
              <a:spLocks noChangeArrowheads="1"/>
            </p:cNvSpPr>
            <p:nvPr/>
          </p:nvSpPr>
          <p:spPr bwMode="auto">
            <a:xfrm>
              <a:off x="2208" y="2640"/>
              <a:ext cx="720" cy="144"/>
            </a:xfrm>
            <a:prstGeom prst="ellipse">
              <a:avLst/>
            </a:prstGeom>
            <a:noFill/>
            <a:ln w="9525">
              <a:solidFill>
                <a:schemeClr val="tx1"/>
              </a:solidFill>
              <a:round/>
              <a:headEnd/>
              <a:tailEnd/>
            </a:ln>
          </p:spPr>
          <p:txBody>
            <a:bodyPr wrap="none" anchor="ctr"/>
            <a:lstStyle/>
            <a:p>
              <a:endParaRPr lang="el-GR"/>
            </a:p>
          </p:txBody>
        </p:sp>
        <p:sp>
          <p:nvSpPr>
            <p:cNvPr id="24588" name="Line 8"/>
            <p:cNvSpPr>
              <a:spLocks noChangeShapeType="1"/>
            </p:cNvSpPr>
            <p:nvPr/>
          </p:nvSpPr>
          <p:spPr bwMode="auto">
            <a:xfrm flipH="1">
              <a:off x="1200" y="2304"/>
              <a:ext cx="480" cy="336"/>
            </a:xfrm>
            <a:prstGeom prst="line">
              <a:avLst/>
            </a:prstGeom>
            <a:noFill/>
            <a:ln w="9525">
              <a:solidFill>
                <a:schemeClr val="tx1"/>
              </a:solidFill>
              <a:round/>
              <a:headEnd/>
              <a:tailEnd/>
            </a:ln>
          </p:spPr>
          <p:txBody>
            <a:bodyPr wrap="none" anchor="ctr"/>
            <a:lstStyle/>
            <a:p>
              <a:endParaRPr lang="el-GR"/>
            </a:p>
          </p:txBody>
        </p:sp>
        <p:sp>
          <p:nvSpPr>
            <p:cNvPr id="24589" name="Line 9"/>
            <p:cNvSpPr>
              <a:spLocks noChangeShapeType="1"/>
            </p:cNvSpPr>
            <p:nvPr/>
          </p:nvSpPr>
          <p:spPr bwMode="auto">
            <a:xfrm>
              <a:off x="2256" y="2304"/>
              <a:ext cx="240" cy="336"/>
            </a:xfrm>
            <a:prstGeom prst="line">
              <a:avLst/>
            </a:prstGeom>
            <a:noFill/>
            <a:ln w="9525">
              <a:solidFill>
                <a:schemeClr val="tx1"/>
              </a:solidFill>
              <a:round/>
              <a:headEnd/>
              <a:tailEnd/>
            </a:ln>
          </p:spPr>
          <p:txBody>
            <a:bodyPr wrap="none" anchor="ctr"/>
            <a:lstStyle/>
            <a:p>
              <a:endParaRPr lang="el-GR"/>
            </a:p>
          </p:txBody>
        </p:sp>
        <p:sp>
          <p:nvSpPr>
            <p:cNvPr id="24590" name="Line 10"/>
            <p:cNvSpPr>
              <a:spLocks noChangeShapeType="1"/>
            </p:cNvSpPr>
            <p:nvPr/>
          </p:nvSpPr>
          <p:spPr bwMode="auto">
            <a:xfrm>
              <a:off x="912" y="2736"/>
              <a:ext cx="336" cy="0"/>
            </a:xfrm>
            <a:prstGeom prst="line">
              <a:avLst/>
            </a:prstGeom>
            <a:noFill/>
            <a:ln w="9525">
              <a:solidFill>
                <a:schemeClr val="tx1"/>
              </a:solidFill>
              <a:round/>
              <a:headEnd/>
              <a:tailEnd/>
            </a:ln>
          </p:spPr>
          <p:txBody>
            <a:bodyPr wrap="none" anchor="ctr"/>
            <a:lstStyle/>
            <a:p>
              <a:endParaRPr lang="el-GR"/>
            </a:p>
          </p:txBody>
        </p:sp>
        <p:sp>
          <p:nvSpPr>
            <p:cNvPr id="24591" name="Line 11"/>
            <p:cNvSpPr>
              <a:spLocks noChangeShapeType="1"/>
            </p:cNvSpPr>
            <p:nvPr/>
          </p:nvSpPr>
          <p:spPr bwMode="auto">
            <a:xfrm>
              <a:off x="2352" y="2736"/>
              <a:ext cx="336" cy="0"/>
            </a:xfrm>
            <a:prstGeom prst="line">
              <a:avLst/>
            </a:prstGeom>
            <a:noFill/>
            <a:ln w="9525">
              <a:solidFill>
                <a:schemeClr val="tx1"/>
              </a:solidFill>
              <a:round/>
              <a:headEnd/>
              <a:tailEnd/>
            </a:ln>
          </p:spPr>
          <p:txBody>
            <a:bodyPr wrap="none" anchor="ctr"/>
            <a:lstStyle/>
            <a:p>
              <a:endParaRPr lang="el-GR"/>
            </a:p>
          </p:txBody>
        </p:sp>
        <p:sp>
          <p:nvSpPr>
            <p:cNvPr id="24592" name="Line 12"/>
            <p:cNvSpPr>
              <a:spLocks noChangeShapeType="1"/>
            </p:cNvSpPr>
            <p:nvPr/>
          </p:nvSpPr>
          <p:spPr bwMode="auto">
            <a:xfrm flipH="1">
              <a:off x="1824" y="2304"/>
              <a:ext cx="96" cy="384"/>
            </a:xfrm>
            <a:prstGeom prst="line">
              <a:avLst/>
            </a:prstGeom>
            <a:noFill/>
            <a:ln w="9525">
              <a:solidFill>
                <a:schemeClr val="tx1"/>
              </a:solidFill>
              <a:round/>
              <a:headEnd/>
              <a:tailEnd/>
            </a:ln>
          </p:spPr>
          <p:txBody>
            <a:bodyPr wrap="none" anchor="ctr"/>
            <a:lstStyle/>
            <a:p>
              <a:endParaRPr lang="el-GR"/>
            </a:p>
          </p:txBody>
        </p:sp>
        <p:sp>
          <p:nvSpPr>
            <p:cNvPr id="24593" name="Oval 13"/>
            <p:cNvSpPr>
              <a:spLocks noChangeArrowheads="1"/>
            </p:cNvSpPr>
            <p:nvPr/>
          </p:nvSpPr>
          <p:spPr bwMode="auto">
            <a:xfrm>
              <a:off x="1536" y="2688"/>
              <a:ext cx="528" cy="96"/>
            </a:xfrm>
            <a:prstGeom prst="ellipse">
              <a:avLst/>
            </a:prstGeom>
            <a:noFill/>
            <a:ln w="9525">
              <a:solidFill>
                <a:schemeClr val="tx1"/>
              </a:solidFill>
              <a:round/>
              <a:headEnd/>
              <a:tailEnd/>
            </a:ln>
          </p:spPr>
          <p:txBody>
            <a:bodyPr wrap="none" anchor="ctr"/>
            <a:lstStyle/>
            <a:p>
              <a:endParaRPr lang="el-GR"/>
            </a:p>
          </p:txBody>
        </p:sp>
      </p:grpSp>
      <p:sp>
        <p:nvSpPr>
          <p:cNvPr id="24584" name="Text Box 15"/>
          <p:cNvSpPr txBox="1">
            <a:spLocks noChangeArrowheads="1"/>
          </p:cNvSpPr>
          <p:nvPr/>
        </p:nvSpPr>
        <p:spPr bwMode="auto">
          <a:xfrm>
            <a:off x="387350" y="3860800"/>
            <a:ext cx="80772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Προσοχή: ο περιορισμός κλειδιού είναι </a:t>
            </a:r>
            <a:r>
              <a:rPr lang="el-GR" sz="2400" u="sng" dirty="0">
                <a:latin typeface="Calibri" pitchFamily="34" charset="0"/>
                <a:ea typeface="Calibri" pitchFamily="34" charset="0"/>
                <a:cs typeface="Calibri" pitchFamily="34" charset="0"/>
              </a:rPr>
              <a:t>μέρος του σχήματος</a:t>
            </a:r>
            <a:r>
              <a:rPr lang="el-GR" sz="2400" dirty="0">
                <a:latin typeface="Calibri" pitchFamily="34" charset="0"/>
                <a:ea typeface="Calibri" pitchFamily="34" charset="0"/>
                <a:cs typeface="Calibri" pitchFamily="34" charset="0"/>
              </a:rPr>
              <a:t>, </a:t>
            </a:r>
            <a:r>
              <a:rPr lang="el-GR" sz="2400" i="1" dirty="0">
                <a:latin typeface="Calibri" pitchFamily="34" charset="0"/>
                <a:ea typeface="Calibri" pitchFamily="34" charset="0"/>
                <a:cs typeface="Calibri" pitchFamily="34" charset="0"/>
              </a:rPr>
              <a:t>δηλαδή;</a:t>
            </a:r>
          </a:p>
        </p:txBody>
      </p:sp>
      <p:sp>
        <p:nvSpPr>
          <p:cNvPr id="3" name="Title 2"/>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18" name="TextBox 17"/>
          <p:cNvSpPr txBox="1"/>
          <p:nvPr/>
        </p:nvSpPr>
        <p:spPr>
          <a:xfrm>
            <a:off x="571500" y="1524000"/>
            <a:ext cx="3136900" cy="523220"/>
          </a:xfrm>
          <a:prstGeom prst="rect">
            <a:avLst/>
          </a:prstGeom>
          <a:noFill/>
        </p:spPr>
        <p:txBody>
          <a:bodyPr wrap="square" rtlCol="0">
            <a:spAutoFit/>
          </a:bodyPr>
          <a:lstStyle/>
          <a:p>
            <a:r>
              <a:rPr lang="el-GR" sz="2800" dirty="0" smtClean="0"/>
              <a:t>Συμβολισμός</a:t>
            </a:r>
            <a:endParaRPr lang="el-GR" sz="2800" dirty="0"/>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smtClean="0"/>
              <a:t>Ευαγγελία Πιτουρά</a:t>
            </a:r>
          </a:p>
        </p:txBody>
      </p:sp>
      <p:sp>
        <p:nvSpPr>
          <p:cNvPr id="23556" name="Slide Number Placeholder 4"/>
          <p:cNvSpPr>
            <a:spLocks noGrp="1"/>
          </p:cNvSpPr>
          <p:nvPr>
            <p:ph type="sldNum" sz="quarter" idx="12"/>
          </p:nvPr>
        </p:nvSpPr>
        <p:spPr>
          <a:noFill/>
        </p:spPr>
        <p:txBody>
          <a:bodyPr/>
          <a:lstStyle/>
          <a:p>
            <a:fld id="{033C71DA-F201-4FF9-A7C1-C03AC96C90F9}" type="slidenum">
              <a:rPr lang="el-GR" altLang="en-US" smtClean="0"/>
              <a:pPr/>
              <a:t>31</a:t>
            </a:fld>
            <a:endParaRPr lang="el-GR" altLang="en-US" smtClean="0"/>
          </a:p>
        </p:txBody>
      </p:sp>
      <p:sp>
        <p:nvSpPr>
          <p:cNvPr id="23558" name="Text Box 3"/>
          <p:cNvSpPr txBox="1">
            <a:spLocks noChangeArrowheads="1"/>
          </p:cNvSpPr>
          <p:nvPr/>
        </p:nvSpPr>
        <p:spPr bwMode="auto">
          <a:xfrm>
            <a:off x="539750" y="1654175"/>
            <a:ext cx="8001000" cy="3970318"/>
          </a:xfrm>
          <a:prstGeom prst="rect">
            <a:avLst/>
          </a:prstGeom>
          <a:noFill/>
          <a:ln w="9525">
            <a:noFill/>
            <a:miter lim="800000"/>
            <a:headEnd/>
            <a:tailEnd/>
          </a:ln>
        </p:spPr>
        <p:txBody>
          <a:bodyPr>
            <a:spAutoFit/>
          </a:bodyPr>
          <a:lstStyle/>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Κλειδί </a:t>
            </a:r>
            <a:r>
              <a:rPr lang="el-GR" sz="2800" dirty="0" smtClean="0">
                <a:solidFill>
                  <a:srgbClr val="002060"/>
                </a:solidFill>
                <a:latin typeface="Calibri" pitchFamily="34" charset="0"/>
                <a:ea typeface="Calibri" pitchFamily="34" charset="0"/>
                <a:cs typeface="Calibri" pitchFamily="34" charset="0"/>
              </a:rPr>
              <a:t>ή</a:t>
            </a:r>
            <a:r>
              <a:rPr lang="el-GR" sz="2800" dirty="0" smtClean="0">
                <a:solidFill>
                  <a:schemeClr val="accent6">
                    <a:lumMod val="75000"/>
                  </a:schemeClr>
                </a:solidFill>
                <a:latin typeface="Calibri" pitchFamily="34" charset="0"/>
                <a:ea typeface="Calibri" pitchFamily="34" charset="0"/>
                <a:cs typeface="Calibri" pitchFamily="34" charset="0"/>
              </a:rPr>
              <a:t> </a:t>
            </a:r>
            <a:r>
              <a:rPr lang="el-GR" sz="2800" dirty="0" err="1" smtClean="0">
                <a:solidFill>
                  <a:schemeClr val="accent6">
                    <a:lumMod val="75000"/>
                  </a:schemeClr>
                </a:solidFill>
                <a:latin typeface="Calibri" pitchFamily="34" charset="0"/>
                <a:ea typeface="Calibri" pitchFamily="34" charset="0"/>
                <a:cs typeface="Calibri" pitchFamily="34" charset="0"/>
              </a:rPr>
              <a:t>Υπερκλειδί</a:t>
            </a:r>
            <a:r>
              <a:rPr lang="en-US" sz="2800" dirty="0" smtClean="0">
                <a:solidFill>
                  <a:schemeClr val="accent6">
                    <a:lumMod val="75000"/>
                  </a:schemeClr>
                </a:solidFill>
                <a:latin typeface="Calibri" pitchFamily="34" charset="0"/>
                <a:ea typeface="Calibri" pitchFamily="34" charset="0"/>
                <a:cs typeface="Calibri" pitchFamily="34" charset="0"/>
              </a:rPr>
              <a:t> </a:t>
            </a:r>
            <a:r>
              <a:rPr lang="en-US" sz="2800" dirty="0">
                <a:solidFill>
                  <a:schemeClr val="accent6">
                    <a:lumMod val="75000"/>
                  </a:schemeClr>
                </a:solidFill>
                <a:latin typeface="Calibri" pitchFamily="34" charset="0"/>
                <a:ea typeface="Calibri" pitchFamily="34" charset="0"/>
                <a:cs typeface="Calibri" pitchFamily="34" charset="0"/>
              </a:rPr>
              <a:t>(</a:t>
            </a:r>
            <a:r>
              <a:rPr lang="en-US" sz="2800" dirty="0" err="1" smtClean="0">
                <a:solidFill>
                  <a:schemeClr val="accent6">
                    <a:lumMod val="75000"/>
                  </a:schemeClr>
                </a:solidFill>
                <a:latin typeface="Calibri" pitchFamily="34" charset="0"/>
                <a:ea typeface="Calibri" pitchFamily="34" charset="0"/>
                <a:cs typeface="Calibri" pitchFamily="34" charset="0"/>
              </a:rPr>
              <a:t>superkey</a:t>
            </a:r>
            <a:r>
              <a:rPr lang="en-US"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σύνολο </a:t>
            </a:r>
            <a:r>
              <a:rPr lang="el-GR" sz="2800" dirty="0">
                <a:solidFill>
                  <a:schemeClr val="tx2">
                    <a:lumMod val="50000"/>
                  </a:schemeClr>
                </a:solidFill>
                <a:latin typeface="Calibri" pitchFamily="34" charset="0"/>
                <a:ea typeface="Calibri" pitchFamily="34" charset="0"/>
                <a:cs typeface="Calibri" pitchFamily="34" charset="0"/>
              </a:rPr>
              <a:t>από ένα ή περισσότερα γνωρίσματα που προσδιορίζουν μοναδικά μια οντότητα  </a:t>
            </a: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Υποψήφιο κλειδί (</a:t>
            </a:r>
            <a:r>
              <a:rPr lang="en-US" sz="2800" dirty="0">
                <a:solidFill>
                  <a:schemeClr val="accent6">
                    <a:lumMod val="75000"/>
                  </a:schemeClr>
                </a:solidFill>
                <a:latin typeface="Calibri" pitchFamily="34" charset="0"/>
                <a:ea typeface="Calibri" pitchFamily="34" charset="0"/>
                <a:cs typeface="Calibri" pitchFamily="34" charset="0"/>
              </a:rPr>
              <a:t>candidate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accent6">
                    <a:lumMod val="75000"/>
                  </a:schemeClr>
                </a:solidFill>
                <a:latin typeface="Calibri" pitchFamily="34" charset="0"/>
                <a:ea typeface="Calibri" pitchFamily="34" charset="0"/>
                <a:cs typeface="Calibri" pitchFamily="34" charset="0"/>
              </a:rPr>
              <a:t> </a:t>
            </a:r>
            <a:r>
              <a:rPr lang="el-GR" sz="2800" b="1" i="1" dirty="0">
                <a:solidFill>
                  <a:schemeClr val="tx2">
                    <a:lumMod val="50000"/>
                  </a:schemeClr>
                </a:solidFill>
                <a:latin typeface="Calibri" pitchFamily="34" charset="0"/>
                <a:ea typeface="Calibri" pitchFamily="34" charset="0"/>
                <a:cs typeface="Calibri" pitchFamily="34" charset="0"/>
              </a:rPr>
              <a:t>ελάχιστο</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 κλειδί, </a:t>
            </a:r>
            <a:r>
              <a:rPr lang="el-GR" sz="2800" dirty="0">
                <a:solidFill>
                  <a:schemeClr val="tx2">
                    <a:lumMod val="50000"/>
                  </a:schemeClr>
                </a:solidFill>
                <a:latin typeface="Calibri" pitchFamily="34" charset="0"/>
                <a:ea typeface="Calibri" pitchFamily="34" charset="0"/>
                <a:cs typeface="Calibri" pitchFamily="34" charset="0"/>
              </a:rPr>
              <a:t>δηλαδή, </a:t>
            </a:r>
            <a:r>
              <a:rPr lang="el-GR" sz="2800" dirty="0" smtClean="0">
                <a:solidFill>
                  <a:schemeClr val="tx2">
                    <a:lumMod val="50000"/>
                  </a:schemeClr>
                </a:solidFill>
                <a:latin typeface="Calibri" pitchFamily="34" charset="0"/>
                <a:ea typeface="Calibri" pitchFamily="34" charset="0"/>
                <a:cs typeface="Calibri" pitchFamily="34" charset="0"/>
              </a:rPr>
              <a:t>ένα κλειδί που αν </a:t>
            </a:r>
            <a:r>
              <a:rPr lang="el-GR" sz="2800" dirty="0">
                <a:solidFill>
                  <a:schemeClr val="tx2">
                    <a:lumMod val="50000"/>
                  </a:schemeClr>
                </a:solidFill>
                <a:latin typeface="Calibri" pitchFamily="34" charset="0"/>
                <a:ea typeface="Calibri" pitchFamily="34" charset="0"/>
                <a:cs typeface="Calibri" pitchFamily="34" charset="0"/>
              </a:rPr>
              <a:t>αφαιρέσουμε ένα </a:t>
            </a:r>
            <a:r>
              <a:rPr lang="el-GR" sz="2800" dirty="0" smtClean="0">
                <a:solidFill>
                  <a:schemeClr val="tx2">
                    <a:lumMod val="50000"/>
                  </a:schemeClr>
                </a:solidFill>
                <a:latin typeface="Calibri" pitchFamily="34" charset="0"/>
                <a:ea typeface="Calibri" pitchFamily="34" charset="0"/>
                <a:cs typeface="Calibri" pitchFamily="34" charset="0"/>
              </a:rPr>
              <a:t>από τα γνώρισμα του παύει </a:t>
            </a:r>
            <a:r>
              <a:rPr lang="el-GR" sz="2800" dirty="0">
                <a:solidFill>
                  <a:schemeClr val="tx2">
                    <a:lumMod val="50000"/>
                  </a:schemeClr>
                </a:solidFill>
                <a:latin typeface="Calibri" pitchFamily="34" charset="0"/>
                <a:ea typeface="Calibri" pitchFamily="34" charset="0"/>
                <a:cs typeface="Calibri" pitchFamily="34" charset="0"/>
              </a:rPr>
              <a:t>να είναι </a:t>
            </a:r>
            <a:r>
              <a:rPr lang="el-GR" sz="2800" dirty="0" smtClean="0">
                <a:solidFill>
                  <a:schemeClr val="tx2">
                    <a:lumMod val="50000"/>
                  </a:schemeClr>
                </a:solidFill>
                <a:latin typeface="Calibri" pitchFamily="34" charset="0"/>
                <a:ea typeface="Calibri" pitchFamily="34" charset="0"/>
                <a:cs typeface="Calibri" pitchFamily="34" charset="0"/>
              </a:rPr>
              <a:t>κλειδί</a:t>
            </a:r>
            <a:endParaRPr lang="el-GR" sz="28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SzPct val="115000"/>
              <a:buFont typeface="Wingdings" pitchFamily="2" charset="2"/>
              <a:buChar char="§"/>
            </a:pPr>
            <a:r>
              <a:rPr lang="el-GR" sz="2800" b="1"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Πρωτεύον κλειδί</a:t>
            </a:r>
            <a:r>
              <a:rPr lang="en-US" sz="2800" dirty="0">
                <a:solidFill>
                  <a:schemeClr val="accent6">
                    <a:lumMod val="75000"/>
                  </a:schemeClr>
                </a:solidFill>
                <a:latin typeface="Calibri" pitchFamily="34" charset="0"/>
                <a:ea typeface="Calibri" pitchFamily="34" charset="0"/>
                <a:cs typeface="Calibri" pitchFamily="34" charset="0"/>
              </a:rPr>
              <a:t> (primary key)</a:t>
            </a:r>
            <a:r>
              <a:rPr lang="el-GR" sz="2800" b="1"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το υποψήφιο κλειδί που επιλέγουμε </a:t>
            </a:r>
          </a:p>
        </p:txBody>
      </p:sp>
      <p:sp>
        <p:nvSpPr>
          <p:cNvPr id="2" name="Title 1"/>
          <p:cNvSpPr>
            <a:spLocks noGrp="1"/>
          </p:cNvSpPr>
          <p:nvPr>
            <p:ph type="title"/>
          </p:nvPr>
        </p:nvSpPr>
        <p:spPr/>
        <p:txBody>
          <a:bodyPr/>
          <a:lstStyle/>
          <a:p>
            <a:r>
              <a:rPr lang="el-GR" dirty="0" smtClean="0">
                <a:solidFill>
                  <a:schemeClr val="accent6">
                    <a:lumMod val="75000"/>
                  </a:schemeClr>
                </a:solidFill>
              </a:rPr>
              <a:t>Κλειδί</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smtClean="0"/>
              <a:t>Ευαγγελία Πιτουρά</a:t>
            </a:r>
          </a:p>
        </p:txBody>
      </p:sp>
      <p:sp>
        <p:nvSpPr>
          <p:cNvPr id="25604" name="Slide Number Placeholder 4"/>
          <p:cNvSpPr>
            <a:spLocks noGrp="1"/>
          </p:cNvSpPr>
          <p:nvPr>
            <p:ph type="sldNum" sz="quarter" idx="12"/>
          </p:nvPr>
        </p:nvSpPr>
        <p:spPr>
          <a:noFill/>
        </p:spPr>
        <p:txBody>
          <a:bodyPr/>
          <a:lstStyle/>
          <a:p>
            <a:fld id="{88D242C1-2EA9-4606-A832-ED8588534F0C}" type="slidenum">
              <a:rPr lang="el-GR" altLang="en-US" smtClean="0"/>
              <a:pPr/>
              <a:t>32</a:t>
            </a:fld>
            <a:endParaRPr lang="el-GR" altLang="en-US" smtClean="0"/>
          </a:p>
        </p:txBody>
      </p:sp>
      <p:sp>
        <p:nvSpPr>
          <p:cNvPr id="7" name="Text Box 3"/>
          <p:cNvSpPr txBox="1">
            <a:spLocks noChangeArrowheads="1"/>
          </p:cNvSpPr>
          <p:nvPr/>
        </p:nvSpPr>
        <p:spPr bwMode="auto">
          <a:xfrm>
            <a:off x="433388" y="1917700"/>
            <a:ext cx="8353425" cy="3277820"/>
          </a:xfrm>
          <a:prstGeom prst="rect">
            <a:avLst/>
          </a:prstGeom>
          <a:noFill/>
          <a:ln w="9525">
            <a:noFill/>
            <a:miter lim="800000"/>
            <a:headEnd/>
            <a:tailEnd/>
          </a:ln>
        </p:spPr>
        <p:txBody>
          <a:bodyPr>
            <a:spAutoFit/>
          </a:bodyPr>
          <a:lstStyle/>
          <a:p>
            <a:pPr algn="just" eaLnBrk="0" hangingPunct="0">
              <a:spcBef>
                <a:spcPct val="50000"/>
              </a:spcBef>
            </a:pPr>
            <a:r>
              <a:rPr lang="el-GR" sz="3600" dirty="0" smtClean="0">
                <a:solidFill>
                  <a:schemeClr val="accent6">
                    <a:lumMod val="75000"/>
                  </a:schemeClr>
                </a:solidFill>
                <a:latin typeface="Calibri" pitchFamily="34" charset="0"/>
                <a:ea typeface="Calibri" pitchFamily="34" charset="0"/>
                <a:cs typeface="Calibri" pitchFamily="34" charset="0"/>
              </a:rPr>
              <a:t>Τι είδαμε μέχρι τώρα:</a:t>
            </a:r>
          </a:p>
          <a:p>
            <a:pPr algn="just" eaLnBrk="0" hangingPunct="0">
              <a:spcBef>
                <a:spcPct val="50000"/>
              </a:spcBef>
            </a:pPr>
            <a:endParaRPr lang="el-GR" b="1" dirty="0" smtClean="0">
              <a:solidFill>
                <a:schemeClr val="accent6">
                  <a:lumMod val="75000"/>
                </a:schemeClr>
              </a:solidFill>
              <a:latin typeface="Calibri" pitchFamily="34" charset="0"/>
              <a:ea typeface="Calibri" pitchFamily="34" charset="0"/>
              <a:cs typeface="Calibri" pitchFamily="34" charset="0"/>
            </a:endParaRP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Τύπος οντότητας – οντότητα</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Είδη γνωρισμάτων</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Πεδίο ορισμού ενός γνωρίσματος, </a:t>
            </a:r>
            <a:r>
              <a:rPr lang="en-US" sz="2400" dirty="0" smtClean="0">
                <a:solidFill>
                  <a:srgbClr val="002060"/>
                </a:solidFill>
                <a:latin typeface="Calibri" pitchFamily="34" charset="0"/>
                <a:ea typeface="Calibri" pitchFamily="34" charset="0"/>
                <a:cs typeface="Calibri" pitchFamily="34" charset="0"/>
              </a:rPr>
              <a:t>null</a:t>
            </a:r>
          </a:p>
          <a:p>
            <a:pPr lvl="1" algn="just" eaLnBrk="0" hangingPunct="0">
              <a:spcBef>
                <a:spcPct val="50000"/>
              </a:spcBef>
              <a:buFont typeface="Wingdings" pitchFamily="2" charset="2"/>
              <a:buChar char="ü"/>
            </a:pPr>
            <a:r>
              <a:rPr lang="el-GR" sz="2400" dirty="0" smtClean="0">
                <a:solidFill>
                  <a:srgbClr val="002060"/>
                </a:solidFill>
                <a:latin typeface="Calibri" pitchFamily="34" charset="0"/>
                <a:ea typeface="Calibri" pitchFamily="34" charset="0"/>
                <a:cs typeface="Calibri" pitchFamily="34" charset="0"/>
              </a:rPr>
              <a:t> Περιορισμός του κλειδιού</a:t>
            </a:r>
            <a:endParaRPr lang="el-GR" sz="2400" dirty="0">
              <a:solidFill>
                <a:srgbClr val="002060"/>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469900" y="469900"/>
            <a:ext cx="8229600" cy="1143000"/>
          </a:xfrm>
        </p:spPr>
        <p:txBody>
          <a:bodyPr/>
          <a:lstStyle/>
          <a:p>
            <a:r>
              <a:rPr lang="el-GR" dirty="0" smtClean="0">
                <a:solidFill>
                  <a:schemeClr val="accent6">
                    <a:lumMod val="75000"/>
                  </a:schemeClr>
                </a:solidFill>
              </a:rPr>
              <a:t>Επανάληψη</a:t>
            </a:r>
            <a:endParaRPr lang="el-GR"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Footer Placeholder 3"/>
          <p:cNvSpPr>
            <a:spLocks noGrp="1"/>
          </p:cNvSpPr>
          <p:nvPr>
            <p:ph type="ftr" sz="quarter" idx="11"/>
          </p:nvPr>
        </p:nvSpPr>
        <p:spPr>
          <a:noFill/>
        </p:spPr>
        <p:txBody>
          <a:bodyPr/>
          <a:lstStyle/>
          <a:p>
            <a:r>
              <a:rPr lang="el-GR" altLang="en-US" smtClean="0"/>
              <a:t>Ευαγγελία Πιτουρά</a:t>
            </a:r>
          </a:p>
        </p:txBody>
      </p:sp>
      <p:sp>
        <p:nvSpPr>
          <p:cNvPr id="26628" name="Slide Number Placeholder 4"/>
          <p:cNvSpPr>
            <a:spLocks noGrp="1"/>
          </p:cNvSpPr>
          <p:nvPr>
            <p:ph type="sldNum" sz="quarter" idx="12"/>
          </p:nvPr>
        </p:nvSpPr>
        <p:spPr>
          <a:noFill/>
        </p:spPr>
        <p:txBody>
          <a:bodyPr/>
          <a:lstStyle/>
          <a:p>
            <a:fld id="{60216FCB-A6CB-472D-A29A-6F000E2BB699}" type="slidenum">
              <a:rPr lang="el-GR" altLang="en-US" smtClean="0"/>
              <a:pPr/>
              <a:t>33</a:t>
            </a:fld>
            <a:endParaRPr lang="el-GR" altLang="en-US" smtClean="0"/>
          </a:p>
        </p:txBody>
      </p:sp>
      <p:sp>
        <p:nvSpPr>
          <p:cNvPr id="26629" name="Rectangle 2"/>
          <p:cNvSpPr>
            <a:spLocks noGrp="1" noChangeArrowheads="1"/>
          </p:cNvSpPr>
          <p:nvPr>
            <p:ph type="title"/>
          </p:nvPr>
        </p:nvSpPr>
        <p:spPr/>
        <p:txBody>
          <a:bodyPr/>
          <a:lstStyle/>
          <a:p>
            <a:pPr eaLnBrk="1" hangingPunct="1"/>
            <a:r>
              <a:rPr lang="el-GR" dirty="0" smtClean="0">
                <a:solidFill>
                  <a:schemeClr val="accent6">
                    <a:lumMod val="75000"/>
                  </a:schemeClr>
                </a:solidFill>
              </a:rPr>
              <a:t>Συσχετίσεις </a:t>
            </a:r>
          </a:p>
        </p:txBody>
      </p:sp>
      <p:sp>
        <p:nvSpPr>
          <p:cNvPr id="26630" name="Text Box 3"/>
          <p:cNvSpPr txBox="1">
            <a:spLocks noChangeArrowheads="1"/>
          </p:cNvSpPr>
          <p:nvPr/>
        </p:nvSpPr>
        <p:spPr bwMode="auto">
          <a:xfrm>
            <a:off x="111760" y="2056775"/>
            <a:ext cx="4477703" cy="1015663"/>
          </a:xfrm>
          <a:prstGeom prst="rect">
            <a:avLst/>
          </a:prstGeom>
          <a:noFill/>
          <a:ln w="9525">
            <a:noFill/>
            <a:miter lim="800000"/>
            <a:headEnd/>
            <a:tailEnd/>
          </a:ln>
        </p:spPr>
        <p:txBody>
          <a:bodyPr wrap="square">
            <a:spAutoFit/>
          </a:bodyPr>
          <a:lstStyle/>
          <a:p>
            <a:pPr algn="just" eaLnBrk="0" hangingPunct="0">
              <a:spcBef>
                <a:spcPct val="50000"/>
              </a:spcBef>
            </a:pPr>
            <a:r>
              <a:rPr lang="el-GR" sz="2000" i="1" dirty="0">
                <a:solidFill>
                  <a:schemeClr val="accent6">
                    <a:lumMod val="75000"/>
                  </a:schemeClr>
                </a:solidFill>
                <a:latin typeface="Calibri" pitchFamily="34" charset="0"/>
                <a:ea typeface="Calibri" pitchFamily="34" charset="0"/>
                <a:cs typeface="Calibri" pitchFamily="34" charset="0"/>
              </a:rPr>
              <a:t>Τύπος (ή σύνολο) </a:t>
            </a:r>
            <a:r>
              <a:rPr lang="el-GR" sz="2000" i="1" dirty="0" smtClean="0">
                <a:solidFill>
                  <a:schemeClr val="accent6">
                    <a:lumMod val="75000"/>
                  </a:schemeClr>
                </a:solidFill>
                <a:latin typeface="Calibri" pitchFamily="34" charset="0"/>
                <a:ea typeface="Calibri" pitchFamily="34" charset="0"/>
                <a:cs typeface="Calibri" pitchFamily="34" charset="0"/>
              </a:rPr>
              <a:t>συσχέτισης </a:t>
            </a:r>
            <a:r>
              <a:rPr lang="el-GR" sz="2000" i="1" dirty="0" smtClean="0">
                <a:latin typeface="Calibri" pitchFamily="34" charset="0"/>
                <a:ea typeface="Calibri" pitchFamily="34" charset="0"/>
                <a:cs typeface="Calibri" pitchFamily="34" charset="0"/>
              </a:rPr>
              <a:t>μεταξύ </a:t>
            </a:r>
            <a:r>
              <a:rPr lang="en-US" sz="2000" i="1" dirty="0" smtClean="0">
                <a:latin typeface="Calibri" pitchFamily="34" charset="0"/>
                <a:ea typeface="Calibri" pitchFamily="34" charset="0"/>
                <a:cs typeface="Calibri" pitchFamily="34" charset="0"/>
              </a:rPr>
              <a:t>n </a:t>
            </a:r>
            <a:r>
              <a:rPr lang="el-GR" sz="2000" i="1" dirty="0" smtClean="0">
                <a:latin typeface="Calibri" pitchFamily="34" charset="0"/>
                <a:ea typeface="Calibri" pitchFamily="34" charset="0"/>
                <a:cs typeface="Calibri" pitchFamily="34" charset="0"/>
              </a:rPr>
              <a:t>τύπων οντοτήτων</a:t>
            </a:r>
            <a:r>
              <a:rPr lang="el-GR" sz="2000" dirty="0" smtClean="0">
                <a:latin typeface="Calibri" pitchFamily="34" charset="0"/>
                <a:ea typeface="Calibri" pitchFamily="34" charset="0"/>
                <a:cs typeface="Calibri" pitchFamily="34" charset="0"/>
              </a:rPr>
              <a:t>:</a:t>
            </a:r>
            <a:r>
              <a:rPr lang="el-GR" sz="2000" dirty="0" smtClean="0">
                <a:solidFill>
                  <a:schemeClr val="accent6">
                    <a:lumMod val="75000"/>
                  </a:schemeClr>
                </a:solidFill>
                <a:latin typeface="Calibri" pitchFamily="34" charset="0"/>
                <a:ea typeface="Calibri" pitchFamily="34" charset="0"/>
                <a:cs typeface="Calibri" pitchFamily="34" charset="0"/>
              </a:rPr>
              <a:t> </a:t>
            </a:r>
            <a:r>
              <a:rPr lang="el-GR" sz="2000" dirty="0" smtClean="0">
                <a:latin typeface="Calibri" pitchFamily="34" charset="0"/>
                <a:ea typeface="Calibri" pitchFamily="34" charset="0"/>
                <a:cs typeface="Calibri" pitchFamily="34" charset="0"/>
              </a:rPr>
              <a:t>ορίζει </a:t>
            </a:r>
            <a:r>
              <a:rPr lang="el-GR" sz="2000" dirty="0">
                <a:latin typeface="Calibri" pitchFamily="34" charset="0"/>
                <a:ea typeface="Calibri" pitchFamily="34" charset="0"/>
                <a:cs typeface="Calibri" pitchFamily="34" charset="0"/>
              </a:rPr>
              <a:t>μια σύνδεση (σχέση) μεταξύ </a:t>
            </a:r>
            <a:r>
              <a:rPr lang="el-GR" sz="2000" dirty="0" smtClean="0">
                <a:latin typeface="Calibri" pitchFamily="34" charset="0"/>
                <a:ea typeface="Calibri" pitchFamily="34" charset="0"/>
                <a:cs typeface="Calibri" pitchFamily="34" charset="0"/>
              </a:rPr>
              <a:t>τους </a:t>
            </a:r>
            <a:r>
              <a:rPr lang="en-US" sz="2000" dirty="0" smtClean="0">
                <a:latin typeface="Calibri" pitchFamily="34" charset="0"/>
                <a:ea typeface="Calibri" pitchFamily="34" charset="0"/>
                <a:cs typeface="Calibri" pitchFamily="34" charset="0"/>
              </a:rPr>
              <a:t>(</a:t>
            </a:r>
            <a:r>
              <a:rPr lang="el-GR" sz="2000" dirty="0" smtClean="0">
                <a:latin typeface="Calibri" pitchFamily="34" charset="0"/>
                <a:ea typeface="Calibri" pitchFamily="34" charset="0"/>
                <a:cs typeface="Calibri" pitchFamily="34" charset="0"/>
              </a:rPr>
              <a:t>συνήθως </a:t>
            </a:r>
            <a:r>
              <a:rPr lang="en-US" sz="2000" dirty="0" smtClean="0">
                <a:latin typeface="Calibri" pitchFamily="34" charset="0"/>
                <a:ea typeface="Calibri" pitchFamily="34" charset="0"/>
                <a:cs typeface="Calibri" pitchFamily="34" charset="0"/>
              </a:rPr>
              <a:t>n = 2)</a:t>
            </a:r>
            <a:endParaRPr lang="el-GR" sz="2000" dirty="0">
              <a:latin typeface="Calibri" pitchFamily="34" charset="0"/>
              <a:ea typeface="Calibri" pitchFamily="34" charset="0"/>
              <a:cs typeface="Calibri" pitchFamily="34" charset="0"/>
            </a:endParaRPr>
          </a:p>
        </p:txBody>
      </p:sp>
      <p:sp>
        <p:nvSpPr>
          <p:cNvPr id="26638" name="Text Box 11"/>
          <p:cNvSpPr txBox="1">
            <a:spLocks noChangeArrowheads="1"/>
          </p:cNvSpPr>
          <p:nvPr/>
        </p:nvSpPr>
        <p:spPr bwMode="auto">
          <a:xfrm>
            <a:off x="1104106" y="3488079"/>
            <a:ext cx="2973387" cy="396875"/>
          </a:xfrm>
          <a:prstGeom prst="rect">
            <a:avLst/>
          </a:prstGeom>
          <a:solidFill>
            <a:schemeClr val="accent2"/>
          </a:solidFill>
          <a:ln w="9525">
            <a:noFill/>
            <a:miter lim="800000"/>
            <a:headEnd/>
            <a:tailEnd/>
          </a:ln>
        </p:spPr>
        <p:txBody>
          <a:bodyPr wrap="square">
            <a:spAutoFit/>
          </a:bodyPr>
          <a:lstStyle/>
          <a:p>
            <a:pPr eaLnBrk="0" hangingPunct="0">
              <a:spcBef>
                <a:spcPct val="50000"/>
              </a:spcBef>
            </a:pPr>
            <a:r>
              <a:rPr lang="el-GR" sz="2000" b="1" i="1" dirty="0">
                <a:solidFill>
                  <a:schemeClr val="bg1"/>
                </a:solidFill>
                <a:latin typeface="Calibri" pitchFamily="34" charset="0"/>
                <a:ea typeface="Calibri" pitchFamily="34" charset="0"/>
                <a:cs typeface="Calibri" pitchFamily="34" charset="0"/>
              </a:rPr>
              <a:t>Στιγμιότυπο Συσχέτισης</a:t>
            </a:r>
          </a:p>
        </p:txBody>
      </p:sp>
      <p:sp>
        <p:nvSpPr>
          <p:cNvPr id="27663" name="Text Box 12"/>
          <p:cNvSpPr txBox="1">
            <a:spLocks noChangeArrowheads="1"/>
          </p:cNvSpPr>
          <p:nvPr/>
        </p:nvSpPr>
        <p:spPr bwMode="auto">
          <a:xfrm>
            <a:off x="239712" y="3983300"/>
            <a:ext cx="8332787" cy="1615827"/>
          </a:xfrm>
          <a:prstGeom prst="rect">
            <a:avLst/>
          </a:prstGeom>
          <a:noFill/>
          <a:ln w="9525">
            <a:noFill/>
            <a:miter lim="800000"/>
            <a:headEnd/>
            <a:tailEnd/>
          </a:ln>
        </p:spPr>
        <p:txBody>
          <a:bodyPr wrap="square">
            <a:spAutoFit/>
          </a:bodyPr>
          <a:lstStyle/>
          <a:p>
            <a:pPr algn="just" eaLnBrk="0" hangingPunct="0">
              <a:spcBef>
                <a:spcPct val="50000"/>
              </a:spcBef>
            </a:pPr>
            <a:r>
              <a:rPr lang="el-GR" dirty="0" smtClean="0"/>
              <a:t>Ένα σύνολο συσχετίσεων </a:t>
            </a:r>
            <a:r>
              <a:rPr lang="en-US" i="1" dirty="0" smtClean="0"/>
              <a:t>R</a:t>
            </a:r>
            <a:r>
              <a:rPr lang="el-GR" dirty="0" smtClean="0"/>
              <a:t> αποτελείται από στιγμιότυπα συσχετίσεων όπου κάθε </a:t>
            </a:r>
            <a:r>
              <a:rPr lang="el-GR" i="1" dirty="0" smtClean="0"/>
              <a:t>στιγμιότυπο συσχέτισης</a:t>
            </a:r>
            <a:r>
              <a:rPr lang="el-GR" dirty="0" smtClean="0"/>
              <a:t> </a:t>
            </a:r>
            <a:r>
              <a:rPr lang="en-US" i="1" dirty="0" smtClean="0"/>
              <a:t>r</a:t>
            </a:r>
            <a:r>
              <a:rPr lang="en-US" dirty="0" smtClean="0"/>
              <a:t> </a:t>
            </a:r>
            <a:r>
              <a:rPr lang="el-GR" dirty="0" smtClean="0"/>
              <a:t>είναι μια </a:t>
            </a:r>
            <a:r>
              <a:rPr lang="en-US" i="1" dirty="0" smtClean="0"/>
              <a:t>n</a:t>
            </a:r>
            <a:r>
              <a:rPr lang="en-US" dirty="0" smtClean="0"/>
              <a:t>-</a:t>
            </a:r>
            <a:r>
              <a:rPr lang="el-GR" dirty="0" smtClean="0"/>
              <a:t>τιμή ή </a:t>
            </a:r>
            <a:r>
              <a:rPr lang="el-GR" i="1" dirty="0" smtClean="0"/>
              <a:t>πλειάδα</a:t>
            </a:r>
            <a:r>
              <a:rPr lang="el-GR" dirty="0" smtClean="0"/>
              <a:t>,  </a:t>
            </a:r>
            <a:r>
              <a:rPr lang="en-US" i="1" dirty="0" smtClean="0"/>
              <a:t>r</a:t>
            </a:r>
            <a:r>
              <a:rPr lang="en-US" dirty="0" smtClean="0"/>
              <a:t> </a:t>
            </a:r>
            <a:r>
              <a:rPr lang="el-GR" dirty="0" smtClean="0"/>
              <a:t>= </a:t>
            </a:r>
            <a:r>
              <a:rPr lang="en-US" dirty="0" smtClean="0"/>
              <a:t>(</a:t>
            </a:r>
            <a:r>
              <a:rPr lang="en-US" i="1" dirty="0" smtClean="0"/>
              <a:t>e</a:t>
            </a:r>
            <a:r>
              <a:rPr lang="en-US" i="1" baseline="-25000" dirty="0" smtClean="0"/>
              <a:t>1</a:t>
            </a:r>
            <a:r>
              <a:rPr lang="en-US" dirty="0" smtClean="0"/>
              <a:t>, </a:t>
            </a:r>
            <a:r>
              <a:rPr lang="en-US" i="1" dirty="0" smtClean="0"/>
              <a:t>e</a:t>
            </a:r>
            <a:r>
              <a:rPr lang="en-US" i="1" baseline="-25000" dirty="0" smtClean="0"/>
              <a:t>2</a:t>
            </a:r>
            <a:r>
              <a:rPr lang="en-US" dirty="0" smtClean="0"/>
              <a:t>, …, </a:t>
            </a:r>
            <a:r>
              <a:rPr lang="en-US" i="1" dirty="0" smtClean="0"/>
              <a:t>e</a:t>
            </a:r>
            <a:r>
              <a:rPr lang="en-US" i="1" baseline="-25000" dirty="0" smtClean="0"/>
              <a:t>n</a:t>
            </a:r>
            <a:r>
              <a:rPr lang="en-US" i="1" dirty="0" smtClean="0"/>
              <a:t>)</a:t>
            </a:r>
            <a:r>
              <a:rPr lang="el-GR" dirty="0" smtClean="0"/>
              <a:t>,  όπου </a:t>
            </a:r>
            <a:r>
              <a:rPr lang="en-US" i="1" dirty="0" smtClean="0"/>
              <a:t>e</a:t>
            </a:r>
            <a:r>
              <a:rPr lang="en-US" i="1" baseline="-25000" dirty="0" smtClean="0"/>
              <a:t>1</a:t>
            </a:r>
            <a:r>
              <a:rPr lang="en-US" dirty="0" smtClean="0"/>
              <a:t> </a:t>
            </a:r>
            <a:r>
              <a:rPr lang="en-US" dirty="0" smtClean="0">
                <a:sym typeface="Symbol"/>
              </a:rPr>
              <a:t></a:t>
            </a:r>
            <a:r>
              <a:rPr lang="en-US" dirty="0" smtClean="0"/>
              <a:t> </a:t>
            </a:r>
            <a:r>
              <a:rPr lang="en-US" i="1" dirty="0" smtClean="0"/>
              <a:t>E</a:t>
            </a:r>
            <a:r>
              <a:rPr lang="en-US" i="1" baseline="-25000" dirty="0" smtClean="0"/>
              <a:t>1</a:t>
            </a:r>
            <a:r>
              <a:rPr lang="en-US" dirty="0" smtClean="0"/>
              <a:t>, </a:t>
            </a:r>
            <a:r>
              <a:rPr lang="en-US" i="1" dirty="0" smtClean="0"/>
              <a:t>e</a:t>
            </a:r>
            <a:r>
              <a:rPr lang="el-GR" i="1" baseline="-25000" dirty="0" smtClean="0"/>
              <a:t>2</a:t>
            </a:r>
            <a:r>
              <a:rPr lang="el-GR" dirty="0" smtClean="0"/>
              <a:t> </a:t>
            </a:r>
            <a:r>
              <a:rPr lang="en-US" dirty="0" smtClean="0">
                <a:sym typeface="Symbol"/>
              </a:rPr>
              <a:t></a:t>
            </a:r>
            <a:r>
              <a:rPr lang="en-US" dirty="0" smtClean="0"/>
              <a:t> </a:t>
            </a:r>
            <a:r>
              <a:rPr lang="en-US" i="1" dirty="0" smtClean="0"/>
              <a:t>E</a:t>
            </a:r>
            <a:r>
              <a:rPr lang="el-GR" i="1" baseline="-25000" dirty="0" smtClean="0"/>
              <a:t>2</a:t>
            </a:r>
            <a:r>
              <a:rPr lang="en-US" dirty="0" smtClean="0"/>
              <a:t> …,  </a:t>
            </a:r>
            <a:r>
              <a:rPr lang="en-US" i="1" dirty="0" smtClean="0"/>
              <a:t>e</a:t>
            </a:r>
            <a:r>
              <a:rPr lang="en-US" i="1" baseline="-25000" dirty="0" smtClean="0"/>
              <a:t>n</a:t>
            </a:r>
            <a:r>
              <a:rPr lang="en-US" dirty="0" smtClean="0"/>
              <a:t> </a:t>
            </a:r>
            <a:r>
              <a:rPr lang="en-US" dirty="0" smtClean="0">
                <a:sym typeface="Symbol"/>
              </a:rPr>
              <a:t></a:t>
            </a:r>
            <a:r>
              <a:rPr lang="en-US" dirty="0" smtClean="0"/>
              <a:t> </a:t>
            </a:r>
            <a:r>
              <a:rPr lang="en-US" i="1" dirty="0" smtClean="0"/>
              <a:t>E</a:t>
            </a:r>
            <a:r>
              <a:rPr lang="en-US" i="1" baseline="-25000" dirty="0" smtClean="0"/>
              <a:t>n</a:t>
            </a:r>
            <a:endParaRPr lang="el-GR" i="1" baseline="-25000" dirty="0" smtClean="0"/>
          </a:p>
          <a:p>
            <a:pPr algn="just" eaLnBrk="0" hangingPunct="0">
              <a:spcBef>
                <a:spcPct val="50000"/>
              </a:spcBef>
            </a:pPr>
            <a:r>
              <a:rPr lang="el-GR" dirty="0" smtClean="0"/>
              <a:t>Στιγμιότυπο συσχέτισης: (</a:t>
            </a:r>
            <a:r>
              <a:rPr lang="en-US" dirty="0" smtClean="0">
                <a:solidFill>
                  <a:schemeClr val="accent6">
                    <a:lumMod val="75000"/>
                  </a:schemeClr>
                </a:solidFill>
              </a:rPr>
              <a:t>(George Clooney, (6, May, 1961), Male, American</a:t>
            </a:r>
            <a:r>
              <a:rPr lang="en-US" dirty="0" smtClean="0"/>
              <a:t>), (</a:t>
            </a:r>
            <a:r>
              <a:rPr lang="en-US" dirty="0" smtClean="0">
                <a:solidFill>
                  <a:schemeClr val="accent3">
                    <a:lumMod val="75000"/>
                  </a:schemeClr>
                </a:solidFill>
              </a:rPr>
              <a:t>Gravity, 2013, {science-fiction, drama, thriller}, 91)</a:t>
            </a:r>
            <a:r>
              <a:rPr lang="el-GR" dirty="0" smtClean="0"/>
              <a:t>)</a:t>
            </a:r>
            <a:endParaRPr lang="el-GR" sz="1800" dirty="0">
              <a:latin typeface="Calibri" pitchFamily="34" charset="0"/>
              <a:ea typeface="Calibri" pitchFamily="34" charset="0"/>
              <a:cs typeface="Calibri" pitchFamily="34" charset="0"/>
            </a:endParaRPr>
          </a:p>
        </p:txBody>
      </p:sp>
      <p:sp>
        <p:nvSpPr>
          <p:cNvPr id="26643" name="Text Box 16"/>
          <p:cNvSpPr txBox="1">
            <a:spLocks noChangeArrowheads="1"/>
          </p:cNvSpPr>
          <p:nvPr/>
        </p:nvSpPr>
        <p:spPr bwMode="auto">
          <a:xfrm>
            <a:off x="1304132" y="1512888"/>
            <a:ext cx="2438400" cy="396875"/>
          </a:xfrm>
          <a:prstGeom prst="rect">
            <a:avLst/>
          </a:prstGeom>
          <a:solidFill>
            <a:schemeClr val="accent2"/>
          </a:solidFill>
          <a:ln w="9525">
            <a:noFill/>
            <a:miter lim="800000"/>
            <a:headEnd/>
            <a:tailEnd/>
          </a:ln>
        </p:spPr>
        <p:txBody>
          <a:bodyPr>
            <a:spAutoFit/>
          </a:bodyPr>
          <a:lstStyle/>
          <a:p>
            <a:pPr eaLnBrk="0" hangingPunct="0">
              <a:spcBef>
                <a:spcPct val="50000"/>
              </a:spcBef>
            </a:pPr>
            <a:r>
              <a:rPr lang="el-GR" sz="2000" b="1" i="1">
                <a:solidFill>
                  <a:schemeClr val="bg1"/>
                </a:solidFill>
                <a:latin typeface="Calibri" pitchFamily="34" charset="0"/>
                <a:ea typeface="Calibri" pitchFamily="34" charset="0"/>
                <a:cs typeface="Calibri" pitchFamily="34" charset="0"/>
              </a:rPr>
              <a:t>Τύπος Συσχέτισης</a:t>
            </a:r>
          </a:p>
        </p:txBody>
      </p:sp>
      <p:sp>
        <p:nvSpPr>
          <p:cNvPr id="19"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graphicFrame>
        <p:nvGraphicFramePr>
          <p:cNvPr id="222209" name="Object 1"/>
          <p:cNvGraphicFramePr>
            <a:graphicFrameLocks noChangeAspect="1"/>
          </p:cNvGraphicFramePr>
          <p:nvPr/>
        </p:nvGraphicFramePr>
        <p:xfrm>
          <a:off x="4589463" y="1193800"/>
          <a:ext cx="4206875" cy="1473200"/>
        </p:xfrm>
        <a:graphic>
          <a:graphicData uri="http://schemas.openxmlformats.org/presentationml/2006/ole">
            <mc:AlternateContent xmlns:mc="http://schemas.openxmlformats.org/markup-compatibility/2006">
              <mc:Choice xmlns:v="urn:schemas-microsoft-com:vml" Requires="v">
                <p:oleObj spid="_x0000_s222223" name="Visio" r:id="rId4" imgW="6402418" imgH="2239275" progId="Visio.Drawing.11">
                  <p:embed/>
                </p:oleObj>
              </mc:Choice>
              <mc:Fallback>
                <p:oleObj name="Visio" r:id="rId4" imgW="6402418" imgH="2239275"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9463" y="1193800"/>
                        <a:ext cx="4206875" cy="1473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3"/>
          <p:cNvSpPr txBox="1">
            <a:spLocks noChangeArrowheads="1"/>
          </p:cNvSpPr>
          <p:nvPr/>
        </p:nvSpPr>
        <p:spPr bwMode="auto">
          <a:xfrm>
            <a:off x="239712" y="5697473"/>
            <a:ext cx="7848600" cy="40011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ea typeface="Calibri" pitchFamily="34" charset="0"/>
                <a:cs typeface="Calibri" pitchFamily="34" charset="0"/>
              </a:rPr>
              <a:t>Οι τύποι συσχετίσεων μπορεί να έχουν και </a:t>
            </a:r>
            <a:r>
              <a:rPr lang="el-GR" sz="2000" dirty="0">
                <a:solidFill>
                  <a:schemeClr val="accent6">
                    <a:lumMod val="75000"/>
                  </a:schemeClr>
                </a:solidFill>
                <a:latin typeface="Calibri" pitchFamily="34" charset="0"/>
                <a:ea typeface="Calibri" pitchFamily="34" charset="0"/>
                <a:cs typeface="Calibri" pitchFamily="34" charset="0"/>
              </a:rPr>
              <a:t>γνωρίσματα</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Footer Placeholder 3"/>
          <p:cNvSpPr>
            <a:spLocks noGrp="1"/>
          </p:cNvSpPr>
          <p:nvPr>
            <p:ph type="ftr" sz="quarter" idx="11"/>
          </p:nvPr>
        </p:nvSpPr>
        <p:spPr>
          <a:noFill/>
        </p:spPr>
        <p:txBody>
          <a:bodyPr/>
          <a:lstStyle/>
          <a:p>
            <a:r>
              <a:rPr lang="el-GR" altLang="en-US" smtClean="0"/>
              <a:t>Ευαγγελία Πιτουρά</a:t>
            </a:r>
          </a:p>
        </p:txBody>
      </p:sp>
      <p:sp>
        <p:nvSpPr>
          <p:cNvPr id="27652" name="Slide Number Placeholder 4"/>
          <p:cNvSpPr>
            <a:spLocks noGrp="1"/>
          </p:cNvSpPr>
          <p:nvPr>
            <p:ph type="sldNum" sz="quarter" idx="12"/>
          </p:nvPr>
        </p:nvSpPr>
        <p:spPr>
          <a:noFill/>
        </p:spPr>
        <p:txBody>
          <a:bodyPr/>
          <a:lstStyle/>
          <a:p>
            <a:fld id="{FF8C3DF1-0E36-4940-85F7-8CD51193FD62}" type="slidenum">
              <a:rPr lang="el-GR" altLang="en-US" smtClean="0"/>
              <a:pPr/>
              <a:t>34</a:t>
            </a:fld>
            <a:endParaRPr lang="el-GR" altLang="en-US" smtClean="0"/>
          </a:p>
        </p:txBody>
      </p:sp>
      <p:sp>
        <p:nvSpPr>
          <p:cNvPr id="4" name="Title 3"/>
          <p:cNvSpPr>
            <a:spLocks noGrp="1"/>
          </p:cNvSpPr>
          <p:nvPr>
            <p:ph type="title"/>
          </p:nvPr>
        </p:nvSpPr>
        <p:spPr>
          <a:xfrm>
            <a:off x="463550" y="53822"/>
            <a:ext cx="8229600" cy="1143000"/>
          </a:xfrm>
        </p:spPr>
        <p:txBody>
          <a:bodyPr/>
          <a:lstStyle/>
          <a:p>
            <a:r>
              <a:rPr lang="el-GR" dirty="0" smtClean="0">
                <a:solidFill>
                  <a:schemeClr val="accent6">
                    <a:lumMod val="75000"/>
                  </a:schemeClr>
                </a:solidFill>
              </a:rPr>
              <a:t>Στιγμιότυπο συνόλου συσχετίσεων</a:t>
            </a:r>
            <a:endParaRPr lang="en-US" dirty="0">
              <a:solidFill>
                <a:schemeClr val="accent6">
                  <a:lumMod val="75000"/>
                </a:schemeClr>
              </a:solidFill>
            </a:endParaRPr>
          </a:p>
        </p:txBody>
      </p:sp>
      <p:sp>
        <p:nvSpPr>
          <p:cNvPr id="202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2753" name="Object 1"/>
          <p:cNvGraphicFramePr>
            <a:graphicFrameLocks noChangeAspect="1"/>
          </p:cNvGraphicFramePr>
          <p:nvPr/>
        </p:nvGraphicFramePr>
        <p:xfrm>
          <a:off x="1308100" y="1803400"/>
          <a:ext cx="6435476" cy="3403600"/>
        </p:xfrm>
        <a:graphic>
          <a:graphicData uri="http://schemas.openxmlformats.org/presentationml/2006/ole">
            <mc:AlternateContent xmlns:mc="http://schemas.openxmlformats.org/markup-compatibility/2006">
              <mc:Choice xmlns:v="urn:schemas-microsoft-com:vml" Requires="v">
                <p:oleObj spid="_x0000_s202767" name="Visio" r:id="rId4" imgW="6011034" imgH="3184915" progId="Visio.Drawing.11">
                  <p:embed/>
                </p:oleObj>
              </mc:Choice>
              <mc:Fallback>
                <p:oleObj name="Visio" r:id="rId4" imgW="6011034" imgH="3184915"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8100" y="1803400"/>
                        <a:ext cx="6435476" cy="340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
        <p:nvSpPr>
          <p:cNvPr id="8" name="TextBox 7"/>
          <p:cNvSpPr txBox="1"/>
          <p:nvPr/>
        </p:nvSpPr>
        <p:spPr>
          <a:xfrm>
            <a:off x="393700" y="5334000"/>
            <a:ext cx="8369300" cy="707886"/>
          </a:xfrm>
          <a:prstGeom prst="rect">
            <a:avLst/>
          </a:prstGeom>
          <a:noFill/>
        </p:spPr>
        <p:txBody>
          <a:bodyPr wrap="square" rtlCol="0">
            <a:spAutoFit/>
          </a:bodyPr>
          <a:lstStyle/>
          <a:p>
            <a:pPr algn="just">
              <a:spcBef>
                <a:spcPct val="50000"/>
              </a:spcBef>
            </a:pPr>
            <a:r>
              <a:rPr lang="el-GR" sz="2000" dirty="0" smtClean="0"/>
              <a:t>Μαθηματικά, ένας τύπος συσχέτισης </a:t>
            </a:r>
            <a:r>
              <a:rPr lang="en-US" sz="2000" i="1" dirty="0" smtClean="0"/>
              <a:t>R</a:t>
            </a:r>
            <a:r>
              <a:rPr lang="en-US" sz="2000" dirty="0" smtClean="0"/>
              <a:t> </a:t>
            </a:r>
            <a:r>
              <a:rPr lang="el-GR" sz="2000" dirty="0" smtClean="0"/>
              <a:t>ορίζει ένα υποσύνολο του καρτεσιανού γινομένου </a:t>
            </a:r>
            <a:r>
              <a:rPr lang="el-GR" sz="2000" i="1" dirty="0" smtClean="0"/>
              <a:t>Ε</a:t>
            </a:r>
            <a:r>
              <a:rPr lang="el-GR" sz="2000" i="1" baseline="-25000" dirty="0" smtClean="0"/>
              <a:t>1</a:t>
            </a:r>
            <a:r>
              <a:rPr lang="en-US" sz="2000" dirty="0" smtClean="0"/>
              <a:t> x </a:t>
            </a:r>
            <a:r>
              <a:rPr lang="el-GR" sz="2000" i="1" dirty="0" smtClean="0"/>
              <a:t>Ε</a:t>
            </a:r>
            <a:r>
              <a:rPr lang="en-US" sz="2000" i="1" baseline="-25000" dirty="0" smtClean="0"/>
              <a:t>2</a:t>
            </a:r>
            <a:r>
              <a:rPr lang="en-US" sz="2000" dirty="0" smtClean="0"/>
              <a:t> x … x </a:t>
            </a:r>
            <a:r>
              <a:rPr lang="el-GR" sz="2000" i="1" dirty="0" smtClean="0"/>
              <a:t>Ε</a:t>
            </a:r>
            <a:r>
              <a:rPr lang="en-US" sz="2000" i="1" baseline="-25000" dirty="0" smtClean="0"/>
              <a:t>n</a:t>
            </a:r>
            <a:r>
              <a:rPr lang="el-GR" sz="2000" dirty="0" smtClean="0"/>
              <a:t>.</a:t>
            </a:r>
            <a:r>
              <a:rPr lang="el-GR" sz="2000" dirty="0" smtClean="0">
                <a:solidFill>
                  <a:schemeClr val="tx2">
                    <a:lumMod val="50000"/>
                  </a:schemeClr>
                </a:solidFill>
                <a:latin typeface="Calibri" pitchFamily="34" charset="0"/>
                <a:ea typeface="Calibri" pitchFamily="34" charset="0"/>
                <a:cs typeface="Calibri" pitchFamily="34" charset="0"/>
              </a:rPr>
              <a:t>:  </a:t>
            </a:r>
            <a:r>
              <a:rPr lang="en-US" sz="2000" dirty="0" smtClean="0">
                <a:solidFill>
                  <a:schemeClr val="tx2">
                    <a:lumMod val="50000"/>
                  </a:schemeClr>
                </a:solidFill>
                <a:latin typeface="Calibri" pitchFamily="34" charset="0"/>
                <a:ea typeface="Calibri" pitchFamily="34" charset="0"/>
                <a:cs typeface="Calibri" pitchFamily="34" charset="0"/>
              </a:rPr>
              <a:t>R </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1</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x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2</a:t>
            </a:r>
            <a:r>
              <a:rPr lang="en-US" sz="2000" dirty="0" smtClean="0">
                <a:solidFill>
                  <a:schemeClr val="tx2">
                    <a:lumMod val="50000"/>
                  </a:schemeClr>
                </a:solidFill>
                <a:latin typeface="Calibri" pitchFamily="34" charset="0"/>
                <a:ea typeface="Calibri" pitchFamily="34" charset="0"/>
                <a:cs typeface="Calibri" pitchFamily="34" charset="0"/>
                <a:sym typeface="Symbol" pitchFamily="18" charset="2"/>
              </a:rPr>
              <a:t> x … E</a:t>
            </a:r>
            <a:r>
              <a:rPr lang="en-US" sz="2000" baseline="-25000" dirty="0" smtClean="0">
                <a:solidFill>
                  <a:schemeClr val="tx2">
                    <a:lumMod val="50000"/>
                  </a:schemeClr>
                </a:solidFill>
                <a:latin typeface="Calibri" pitchFamily="34" charset="0"/>
                <a:ea typeface="Calibri" pitchFamily="34" charset="0"/>
                <a:cs typeface="Calibri" pitchFamily="34" charset="0"/>
                <a:sym typeface="Symbol" pitchFamily="18" charset="2"/>
              </a:rPr>
              <a:t>n</a:t>
            </a:r>
            <a:endParaRPr lang="el-GR" sz="2000" dirty="0"/>
          </a:p>
        </p:txBody>
      </p:sp>
      <p:sp>
        <p:nvSpPr>
          <p:cNvPr id="9" name="Text Box 3"/>
          <p:cNvSpPr txBox="1">
            <a:spLocks noChangeArrowheads="1"/>
          </p:cNvSpPr>
          <p:nvPr/>
        </p:nvSpPr>
        <p:spPr bwMode="auto">
          <a:xfrm>
            <a:off x="728980" y="1260322"/>
            <a:ext cx="78486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Οι τύποι συσχετίσεων μπορεί να έχουν και </a:t>
            </a:r>
            <a:r>
              <a:rPr lang="el-GR" sz="2400" dirty="0">
                <a:solidFill>
                  <a:schemeClr val="accent6">
                    <a:lumMod val="75000"/>
                  </a:schemeClr>
                </a:solidFill>
                <a:latin typeface="Calibri" pitchFamily="34" charset="0"/>
                <a:ea typeface="Calibri" pitchFamily="34" charset="0"/>
                <a:cs typeface="Calibri" pitchFamily="34" charset="0"/>
              </a:rPr>
              <a:t>γνωρίσματα</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4"/>
          <p:cNvSpPr>
            <a:spLocks noGrp="1"/>
          </p:cNvSpPr>
          <p:nvPr>
            <p:ph type="ftr" sz="quarter" idx="11"/>
          </p:nvPr>
        </p:nvSpPr>
        <p:spPr>
          <a:noFill/>
        </p:spPr>
        <p:txBody>
          <a:bodyPr/>
          <a:lstStyle/>
          <a:p>
            <a:r>
              <a:rPr lang="el-GR" altLang="en-US" smtClean="0"/>
              <a:t>Ευαγγελία Πιτουρά</a:t>
            </a:r>
          </a:p>
        </p:txBody>
      </p:sp>
      <p:sp>
        <p:nvSpPr>
          <p:cNvPr id="28676" name="Slide Number Placeholder 5"/>
          <p:cNvSpPr>
            <a:spLocks noGrp="1"/>
          </p:cNvSpPr>
          <p:nvPr>
            <p:ph type="sldNum" sz="quarter" idx="12"/>
          </p:nvPr>
        </p:nvSpPr>
        <p:spPr>
          <a:noFill/>
        </p:spPr>
        <p:txBody>
          <a:bodyPr/>
          <a:lstStyle/>
          <a:p>
            <a:fld id="{9AE25C6C-6FEA-4DAD-807A-5AC53E8D9CBF}" type="slidenum">
              <a:rPr lang="el-GR" altLang="en-US" smtClean="0"/>
              <a:pPr/>
              <a:t>35</a:t>
            </a:fld>
            <a:endParaRPr lang="el-GR" altLang="en-US" smtClean="0"/>
          </a:p>
        </p:txBody>
      </p:sp>
      <p:sp>
        <p:nvSpPr>
          <p:cNvPr id="28678" name="Text Box 3"/>
          <p:cNvSpPr txBox="1">
            <a:spLocks noChangeArrowheads="1"/>
          </p:cNvSpPr>
          <p:nvPr/>
        </p:nvSpPr>
        <p:spPr bwMode="auto">
          <a:xfrm>
            <a:off x="900113" y="1557338"/>
            <a:ext cx="5183187" cy="396875"/>
          </a:xfrm>
          <a:prstGeom prst="rect">
            <a:avLst/>
          </a:prstGeom>
          <a:noFill/>
          <a:ln w="9525">
            <a:noFill/>
            <a:miter lim="800000"/>
            <a:headEnd/>
            <a:tailEnd/>
          </a:ln>
        </p:spPr>
        <p:txBody>
          <a:bodyPr>
            <a:spAutoFit/>
          </a:bodyPr>
          <a:lstStyle/>
          <a:p>
            <a:pPr eaLnBrk="0" hangingPunct="0">
              <a:spcBef>
                <a:spcPct val="50000"/>
              </a:spcBef>
            </a:pPr>
            <a:r>
              <a:rPr lang="el-GR" sz="2000" dirty="0"/>
              <a:t>Παράδειγμα: Βιβλίο - Συγγραφέας</a:t>
            </a:r>
          </a:p>
        </p:txBody>
      </p:sp>
      <p:grpSp>
        <p:nvGrpSpPr>
          <p:cNvPr id="2" name="Group 4"/>
          <p:cNvGrpSpPr>
            <a:grpSpLocks/>
          </p:cNvGrpSpPr>
          <p:nvPr/>
        </p:nvGrpSpPr>
        <p:grpSpPr bwMode="auto">
          <a:xfrm>
            <a:off x="762000" y="2667000"/>
            <a:ext cx="7315200" cy="1143000"/>
            <a:chOff x="672" y="2064"/>
            <a:chExt cx="4608" cy="720"/>
          </a:xfrm>
        </p:grpSpPr>
        <p:sp>
          <p:nvSpPr>
            <p:cNvPr id="28700" name="AutoShape 5"/>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28701" name="AutoShape 6"/>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28702" name="AutoShape 7"/>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28703" name="Text Box 8"/>
            <p:cNvSpPr txBox="1">
              <a:spLocks noChangeArrowheads="1"/>
            </p:cNvSpPr>
            <p:nvPr/>
          </p:nvSpPr>
          <p:spPr bwMode="auto">
            <a:xfrm>
              <a:off x="816" y="2304"/>
              <a:ext cx="1344" cy="231"/>
            </a:xfrm>
            <a:prstGeom prst="rect">
              <a:avLst/>
            </a:prstGeom>
            <a:noFill/>
            <a:ln w="9525">
              <a:noFill/>
              <a:miter lim="800000"/>
              <a:headEnd/>
              <a:tailEnd/>
            </a:ln>
          </p:spPr>
          <p:txBody>
            <a:bodyPr>
              <a:spAutoFit/>
            </a:bodyPr>
            <a:lstStyle/>
            <a:p>
              <a:pPr eaLnBrk="0" hangingPunct="0">
                <a:spcBef>
                  <a:spcPct val="50000"/>
                </a:spcBef>
              </a:pPr>
              <a:r>
                <a:rPr lang="el-GR" sz="1800"/>
                <a:t>ΣΥΓΓΡΑΦΕΑΣ</a:t>
              </a:r>
            </a:p>
          </p:txBody>
        </p:sp>
        <p:sp>
          <p:nvSpPr>
            <p:cNvPr id="28704" name="Text Box 9"/>
            <p:cNvSpPr txBox="1">
              <a:spLocks noChangeArrowheads="1"/>
            </p:cNvSpPr>
            <p:nvPr/>
          </p:nvSpPr>
          <p:spPr bwMode="auto">
            <a:xfrm>
              <a:off x="2784" y="2256"/>
              <a:ext cx="1296" cy="231"/>
            </a:xfrm>
            <a:prstGeom prst="rect">
              <a:avLst/>
            </a:prstGeom>
            <a:noFill/>
            <a:ln w="9525">
              <a:noFill/>
              <a:miter lim="800000"/>
              <a:headEnd/>
              <a:tailEnd/>
            </a:ln>
          </p:spPr>
          <p:txBody>
            <a:bodyPr>
              <a:spAutoFit/>
            </a:bodyPr>
            <a:lstStyle/>
            <a:p>
              <a:pPr eaLnBrk="0" hangingPunct="0">
                <a:spcBef>
                  <a:spcPct val="50000"/>
                </a:spcBef>
              </a:pPr>
              <a:r>
                <a:rPr lang="el-GR" sz="1800"/>
                <a:t>ΓΡΑΦΕΙ</a:t>
              </a:r>
            </a:p>
          </p:txBody>
        </p:sp>
        <p:sp>
          <p:nvSpPr>
            <p:cNvPr id="28705" name="Text Box 10"/>
            <p:cNvSpPr txBox="1">
              <a:spLocks noChangeArrowheads="1"/>
            </p:cNvSpPr>
            <p:nvPr/>
          </p:nvSpPr>
          <p:spPr bwMode="auto">
            <a:xfrm>
              <a:off x="4080" y="2256"/>
              <a:ext cx="1008" cy="231"/>
            </a:xfrm>
            <a:prstGeom prst="rect">
              <a:avLst/>
            </a:prstGeom>
            <a:noFill/>
            <a:ln w="9525">
              <a:noFill/>
              <a:miter lim="800000"/>
              <a:headEnd/>
              <a:tailEnd/>
            </a:ln>
          </p:spPr>
          <p:txBody>
            <a:bodyPr>
              <a:spAutoFit/>
            </a:bodyPr>
            <a:lstStyle/>
            <a:p>
              <a:pPr eaLnBrk="0" hangingPunct="0">
                <a:spcBef>
                  <a:spcPct val="50000"/>
                </a:spcBef>
              </a:pPr>
              <a:r>
                <a:rPr lang="el-GR" sz="1800"/>
                <a:t>ΒΙΒΛΙΟ</a:t>
              </a:r>
            </a:p>
          </p:txBody>
        </p:sp>
        <p:sp>
          <p:nvSpPr>
            <p:cNvPr id="28706" name="Line 11"/>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28680" name="Line 12"/>
          <p:cNvSpPr>
            <a:spLocks noChangeShapeType="1"/>
          </p:cNvSpPr>
          <p:nvPr/>
        </p:nvSpPr>
        <p:spPr bwMode="auto">
          <a:xfrm>
            <a:off x="5486400" y="3200400"/>
            <a:ext cx="609600" cy="0"/>
          </a:xfrm>
          <a:prstGeom prst="line">
            <a:avLst/>
          </a:prstGeom>
          <a:noFill/>
          <a:ln w="9525">
            <a:solidFill>
              <a:schemeClr val="tx1"/>
            </a:solidFill>
            <a:round/>
            <a:headEnd/>
            <a:tailEnd/>
          </a:ln>
        </p:spPr>
        <p:txBody>
          <a:bodyPr wrap="none" anchor="ctr"/>
          <a:lstStyle/>
          <a:p>
            <a:endParaRPr lang="el-GR"/>
          </a:p>
        </p:txBody>
      </p:sp>
      <p:sp>
        <p:nvSpPr>
          <p:cNvPr id="28681" name="Text Box 13"/>
          <p:cNvSpPr txBox="1">
            <a:spLocks noChangeArrowheads="1"/>
          </p:cNvSpPr>
          <p:nvPr/>
        </p:nvSpPr>
        <p:spPr bwMode="auto">
          <a:xfrm>
            <a:off x="755650" y="3933825"/>
            <a:ext cx="1368425" cy="304800"/>
          </a:xfrm>
          <a:prstGeom prst="rect">
            <a:avLst/>
          </a:prstGeom>
          <a:noFill/>
          <a:ln w="9525">
            <a:noFill/>
            <a:miter lim="800000"/>
            <a:headEnd/>
            <a:tailEnd/>
          </a:ln>
        </p:spPr>
        <p:txBody>
          <a:bodyPr>
            <a:spAutoFit/>
          </a:bodyPr>
          <a:lstStyle/>
          <a:p>
            <a:pPr eaLnBrk="0" hangingPunct="0">
              <a:spcBef>
                <a:spcPct val="50000"/>
              </a:spcBef>
            </a:pPr>
            <a:r>
              <a:rPr lang="el-GR" sz="1400" u="sng"/>
              <a:t>Όνομα</a:t>
            </a:r>
          </a:p>
        </p:txBody>
      </p:sp>
      <p:sp>
        <p:nvSpPr>
          <p:cNvPr id="28682" name="Text Box 14"/>
          <p:cNvSpPr txBox="1">
            <a:spLocks noChangeArrowheads="1"/>
          </p:cNvSpPr>
          <p:nvPr/>
        </p:nvSpPr>
        <p:spPr bwMode="auto">
          <a:xfrm>
            <a:off x="2124075" y="2492375"/>
            <a:ext cx="1511300" cy="304800"/>
          </a:xfrm>
          <a:prstGeom prst="rect">
            <a:avLst/>
          </a:prstGeom>
          <a:noFill/>
          <a:ln w="9525">
            <a:noFill/>
            <a:miter lim="800000"/>
            <a:headEnd/>
            <a:tailEnd/>
          </a:ln>
        </p:spPr>
        <p:txBody>
          <a:bodyPr>
            <a:spAutoFit/>
          </a:bodyPr>
          <a:lstStyle/>
          <a:p>
            <a:pPr eaLnBrk="0" hangingPunct="0">
              <a:spcBef>
                <a:spcPct val="50000"/>
              </a:spcBef>
            </a:pPr>
            <a:r>
              <a:rPr lang="el-GR" sz="1400"/>
              <a:t>Τόπος-Γέννησης</a:t>
            </a:r>
          </a:p>
        </p:txBody>
      </p:sp>
      <p:sp>
        <p:nvSpPr>
          <p:cNvPr id="28683" name="Text Box 15"/>
          <p:cNvSpPr txBox="1">
            <a:spLocks noChangeArrowheads="1"/>
          </p:cNvSpPr>
          <p:nvPr/>
        </p:nvSpPr>
        <p:spPr bwMode="auto">
          <a:xfrm>
            <a:off x="5580063" y="2276475"/>
            <a:ext cx="1512887" cy="304800"/>
          </a:xfrm>
          <a:prstGeom prst="rect">
            <a:avLst/>
          </a:prstGeom>
          <a:noFill/>
          <a:ln w="9525">
            <a:noFill/>
            <a:miter lim="800000"/>
            <a:headEnd/>
            <a:tailEnd/>
          </a:ln>
        </p:spPr>
        <p:txBody>
          <a:bodyPr>
            <a:spAutoFit/>
          </a:bodyPr>
          <a:lstStyle/>
          <a:p>
            <a:pPr eaLnBrk="0" hangingPunct="0">
              <a:spcBef>
                <a:spcPct val="50000"/>
              </a:spcBef>
            </a:pPr>
            <a:r>
              <a:rPr lang="el-GR" sz="1400"/>
              <a:t>Τίτλος</a:t>
            </a:r>
          </a:p>
        </p:txBody>
      </p:sp>
      <p:sp>
        <p:nvSpPr>
          <p:cNvPr id="28684" name="Text Box 16"/>
          <p:cNvSpPr txBox="1">
            <a:spLocks noChangeArrowheads="1"/>
          </p:cNvSpPr>
          <p:nvPr/>
        </p:nvSpPr>
        <p:spPr bwMode="auto">
          <a:xfrm>
            <a:off x="6443663" y="3644900"/>
            <a:ext cx="1944687" cy="304800"/>
          </a:xfrm>
          <a:prstGeom prst="rect">
            <a:avLst/>
          </a:prstGeom>
          <a:noFill/>
          <a:ln w="9525">
            <a:noFill/>
            <a:miter lim="800000"/>
            <a:headEnd/>
            <a:tailEnd/>
          </a:ln>
        </p:spPr>
        <p:txBody>
          <a:bodyPr>
            <a:spAutoFit/>
          </a:bodyPr>
          <a:lstStyle/>
          <a:p>
            <a:pPr eaLnBrk="0" hangingPunct="0">
              <a:spcBef>
                <a:spcPct val="50000"/>
              </a:spcBef>
            </a:pPr>
            <a:r>
              <a:rPr lang="en-US" sz="1400" u="sng"/>
              <a:t>ISBN</a:t>
            </a:r>
            <a:endParaRPr lang="el-GR" sz="1400" u="sng"/>
          </a:p>
        </p:txBody>
      </p:sp>
      <p:sp>
        <p:nvSpPr>
          <p:cNvPr id="28685" name="AutoShape 17"/>
          <p:cNvSpPr>
            <a:spLocks noChangeArrowheads="1"/>
          </p:cNvSpPr>
          <p:nvPr/>
        </p:nvSpPr>
        <p:spPr bwMode="auto">
          <a:xfrm>
            <a:off x="755650" y="393382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6" name="AutoShape 18"/>
          <p:cNvSpPr>
            <a:spLocks noChangeArrowheads="1"/>
          </p:cNvSpPr>
          <p:nvPr/>
        </p:nvSpPr>
        <p:spPr bwMode="auto">
          <a:xfrm>
            <a:off x="2051050" y="2492375"/>
            <a:ext cx="1512888"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7" name="AutoShape 19"/>
          <p:cNvSpPr>
            <a:spLocks noChangeArrowheads="1"/>
          </p:cNvSpPr>
          <p:nvPr/>
        </p:nvSpPr>
        <p:spPr bwMode="auto">
          <a:xfrm>
            <a:off x="5580063" y="2276475"/>
            <a:ext cx="720725" cy="287338"/>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8" name="AutoShape 20"/>
          <p:cNvSpPr>
            <a:spLocks noChangeArrowheads="1"/>
          </p:cNvSpPr>
          <p:nvPr/>
        </p:nvSpPr>
        <p:spPr bwMode="auto">
          <a:xfrm>
            <a:off x="6372225" y="3644900"/>
            <a:ext cx="792163" cy="358775"/>
          </a:xfrm>
          <a:prstGeom prst="roundRect">
            <a:avLst>
              <a:gd name="adj" fmla="val 16667"/>
            </a:avLst>
          </a:prstGeom>
          <a:noFill/>
          <a:ln w="9525">
            <a:solidFill>
              <a:schemeClr val="tx1"/>
            </a:solidFill>
            <a:round/>
            <a:headEnd/>
            <a:tailEnd/>
          </a:ln>
        </p:spPr>
        <p:txBody>
          <a:bodyPr wrap="none" anchor="ctr"/>
          <a:lstStyle/>
          <a:p>
            <a:endParaRPr lang="el-GR"/>
          </a:p>
        </p:txBody>
      </p:sp>
      <p:sp>
        <p:nvSpPr>
          <p:cNvPr id="28689" name="Line 21"/>
          <p:cNvSpPr>
            <a:spLocks noChangeShapeType="1"/>
          </p:cNvSpPr>
          <p:nvPr/>
        </p:nvSpPr>
        <p:spPr bwMode="auto">
          <a:xfrm flipH="1">
            <a:off x="1187450" y="3716338"/>
            <a:ext cx="215900" cy="215900"/>
          </a:xfrm>
          <a:prstGeom prst="line">
            <a:avLst/>
          </a:prstGeom>
          <a:noFill/>
          <a:ln w="9525">
            <a:solidFill>
              <a:schemeClr val="tx1"/>
            </a:solidFill>
            <a:round/>
            <a:headEnd/>
            <a:tailEnd/>
          </a:ln>
        </p:spPr>
        <p:txBody>
          <a:bodyPr/>
          <a:lstStyle/>
          <a:p>
            <a:endParaRPr lang="el-GR"/>
          </a:p>
        </p:txBody>
      </p:sp>
      <p:sp>
        <p:nvSpPr>
          <p:cNvPr id="28690" name="Line 22"/>
          <p:cNvSpPr>
            <a:spLocks noChangeShapeType="1"/>
          </p:cNvSpPr>
          <p:nvPr/>
        </p:nvSpPr>
        <p:spPr bwMode="auto">
          <a:xfrm flipV="1">
            <a:off x="2411413" y="2781300"/>
            <a:ext cx="215900" cy="142875"/>
          </a:xfrm>
          <a:prstGeom prst="line">
            <a:avLst/>
          </a:prstGeom>
          <a:noFill/>
          <a:ln w="9525">
            <a:solidFill>
              <a:schemeClr val="tx1"/>
            </a:solidFill>
            <a:round/>
            <a:headEnd/>
            <a:tailEnd/>
          </a:ln>
        </p:spPr>
        <p:txBody>
          <a:bodyPr/>
          <a:lstStyle/>
          <a:p>
            <a:endParaRPr lang="el-GR"/>
          </a:p>
        </p:txBody>
      </p:sp>
      <p:sp>
        <p:nvSpPr>
          <p:cNvPr id="28691" name="Line 23"/>
          <p:cNvSpPr>
            <a:spLocks noChangeShapeType="1"/>
          </p:cNvSpPr>
          <p:nvPr/>
        </p:nvSpPr>
        <p:spPr bwMode="auto">
          <a:xfrm>
            <a:off x="6084888" y="2565400"/>
            <a:ext cx="358775" cy="287338"/>
          </a:xfrm>
          <a:prstGeom prst="line">
            <a:avLst/>
          </a:prstGeom>
          <a:noFill/>
          <a:ln w="9525">
            <a:solidFill>
              <a:schemeClr val="tx1"/>
            </a:solidFill>
            <a:round/>
            <a:headEnd/>
            <a:tailEnd/>
          </a:ln>
        </p:spPr>
        <p:txBody>
          <a:bodyPr/>
          <a:lstStyle/>
          <a:p>
            <a:endParaRPr lang="el-GR"/>
          </a:p>
        </p:txBody>
      </p:sp>
      <p:sp>
        <p:nvSpPr>
          <p:cNvPr id="28692" name="Line 24"/>
          <p:cNvSpPr>
            <a:spLocks noChangeShapeType="1"/>
          </p:cNvSpPr>
          <p:nvPr/>
        </p:nvSpPr>
        <p:spPr bwMode="auto">
          <a:xfrm flipH="1">
            <a:off x="6659563" y="3429000"/>
            <a:ext cx="73025" cy="215900"/>
          </a:xfrm>
          <a:prstGeom prst="line">
            <a:avLst/>
          </a:prstGeom>
          <a:noFill/>
          <a:ln w="9525">
            <a:solidFill>
              <a:schemeClr val="tx1"/>
            </a:solidFill>
            <a:round/>
            <a:headEnd/>
            <a:tailEnd/>
          </a:ln>
        </p:spPr>
        <p:txBody>
          <a:bodyPr/>
          <a:lstStyle/>
          <a:p>
            <a:endParaRPr lang="el-GR"/>
          </a:p>
        </p:txBody>
      </p:sp>
      <p:sp>
        <p:nvSpPr>
          <p:cNvPr id="28693" name="Text Box 25"/>
          <p:cNvSpPr txBox="1">
            <a:spLocks noChangeArrowheads="1"/>
          </p:cNvSpPr>
          <p:nvPr/>
        </p:nvSpPr>
        <p:spPr bwMode="auto">
          <a:xfrm>
            <a:off x="1258888" y="5084763"/>
            <a:ext cx="2520950" cy="701675"/>
          </a:xfrm>
          <a:prstGeom prst="rect">
            <a:avLst/>
          </a:prstGeom>
          <a:noFill/>
          <a:ln w="9525">
            <a:noFill/>
            <a:miter lim="800000"/>
            <a:headEnd/>
            <a:tailEnd/>
          </a:ln>
        </p:spPr>
        <p:txBody>
          <a:bodyPr>
            <a:spAutoFit/>
          </a:bodyPr>
          <a:lstStyle/>
          <a:p>
            <a:pPr eaLnBrk="0" hangingPunct="0">
              <a:spcBef>
                <a:spcPct val="50000"/>
              </a:spcBef>
            </a:pPr>
            <a:r>
              <a:rPr lang="el-GR" sz="1000" b="1"/>
              <a:t>Ρέα Γαλανάκη Ηράκλειο</a:t>
            </a:r>
          </a:p>
          <a:p>
            <a:pPr eaLnBrk="0" hangingPunct="0">
              <a:spcBef>
                <a:spcPct val="50000"/>
              </a:spcBef>
            </a:pPr>
            <a:r>
              <a:rPr lang="el-GR" sz="1000" b="1"/>
              <a:t>Ιωάννα Καρυστιάνη Χανιά</a:t>
            </a:r>
          </a:p>
          <a:p>
            <a:pPr eaLnBrk="0" hangingPunct="0">
              <a:spcBef>
                <a:spcPct val="50000"/>
              </a:spcBef>
            </a:pPr>
            <a:r>
              <a:rPr lang="el-GR" sz="1000" b="1"/>
              <a:t>Πέτρος Τατσόπουλος Ρέθυμνο</a:t>
            </a:r>
          </a:p>
        </p:txBody>
      </p:sp>
      <p:sp>
        <p:nvSpPr>
          <p:cNvPr id="28694" name="Text Box 26"/>
          <p:cNvSpPr txBox="1">
            <a:spLocks noChangeArrowheads="1"/>
          </p:cNvSpPr>
          <p:nvPr/>
        </p:nvSpPr>
        <p:spPr bwMode="auto">
          <a:xfrm>
            <a:off x="4716463" y="4724400"/>
            <a:ext cx="3382962" cy="930275"/>
          </a:xfrm>
          <a:prstGeom prst="rect">
            <a:avLst/>
          </a:prstGeom>
          <a:noFill/>
          <a:ln w="9525">
            <a:noFill/>
            <a:miter lim="800000"/>
            <a:headEnd/>
            <a:tailEnd/>
          </a:ln>
        </p:spPr>
        <p:txBody>
          <a:bodyPr>
            <a:spAutoFit/>
          </a:bodyPr>
          <a:lstStyle/>
          <a:p>
            <a:pPr eaLnBrk="0" hangingPunct="0">
              <a:spcBef>
                <a:spcPct val="50000"/>
              </a:spcBef>
            </a:pPr>
            <a:r>
              <a:rPr lang="el-GR" sz="1000" b="1"/>
              <a:t>960-03-3343-2 Ο Αιώνας των Λαβυρίνθων</a:t>
            </a:r>
          </a:p>
          <a:p>
            <a:pPr eaLnBrk="0" hangingPunct="0">
              <a:spcBef>
                <a:spcPct val="50000"/>
              </a:spcBef>
            </a:pPr>
            <a:r>
              <a:rPr lang="el-GR" sz="1000" b="1"/>
              <a:t>960-03-2985-0 Οι Ανήλικοι</a:t>
            </a:r>
          </a:p>
          <a:p>
            <a:pPr eaLnBrk="0" hangingPunct="0">
              <a:spcBef>
                <a:spcPct val="50000"/>
              </a:spcBef>
            </a:pPr>
            <a:r>
              <a:rPr lang="el-GR" sz="1000" b="1"/>
              <a:t>960-03-3544-3 Ο Άγιος της Μοναξιάς</a:t>
            </a:r>
          </a:p>
          <a:p>
            <a:pPr eaLnBrk="0" hangingPunct="0">
              <a:spcBef>
                <a:spcPct val="50000"/>
              </a:spcBef>
            </a:pPr>
            <a:r>
              <a:rPr lang="el-GR" sz="1000" b="1"/>
              <a:t>960-03-2986-9 Η Καρδιά του Κτήνους</a:t>
            </a:r>
          </a:p>
        </p:txBody>
      </p:sp>
      <p:sp>
        <p:nvSpPr>
          <p:cNvPr id="28695" name="Text Box 27"/>
          <p:cNvSpPr txBox="1">
            <a:spLocks noChangeArrowheads="1"/>
          </p:cNvSpPr>
          <p:nvPr/>
        </p:nvSpPr>
        <p:spPr bwMode="auto">
          <a:xfrm>
            <a:off x="395288" y="4652963"/>
            <a:ext cx="3673475" cy="274637"/>
          </a:xfrm>
          <a:prstGeom prst="rect">
            <a:avLst/>
          </a:prstGeom>
          <a:noFill/>
          <a:ln w="9525">
            <a:noFill/>
            <a:miter lim="800000"/>
            <a:headEnd/>
            <a:tailEnd/>
          </a:ln>
        </p:spPr>
        <p:txBody>
          <a:bodyPr>
            <a:spAutoFit/>
          </a:bodyPr>
          <a:lstStyle/>
          <a:p>
            <a:pPr eaLnBrk="0" hangingPunct="0">
              <a:spcBef>
                <a:spcPct val="50000"/>
              </a:spcBef>
            </a:pPr>
            <a:r>
              <a:rPr lang="el-GR" sz="1200" dirty="0"/>
              <a:t>Στιγμιότυπο – Σύνολο Οντοτήτων Συγγραφέας</a:t>
            </a:r>
          </a:p>
        </p:txBody>
      </p:sp>
      <p:sp>
        <p:nvSpPr>
          <p:cNvPr id="28696" name="Line 29"/>
          <p:cNvSpPr>
            <a:spLocks noChangeShapeType="1"/>
          </p:cNvSpPr>
          <p:nvPr/>
        </p:nvSpPr>
        <p:spPr bwMode="auto">
          <a:xfrm flipV="1">
            <a:off x="2843213" y="4868863"/>
            <a:ext cx="1873250" cy="288925"/>
          </a:xfrm>
          <a:prstGeom prst="line">
            <a:avLst/>
          </a:prstGeom>
          <a:noFill/>
          <a:ln w="9525">
            <a:solidFill>
              <a:schemeClr val="tx1"/>
            </a:solidFill>
            <a:round/>
            <a:headEnd/>
            <a:tailEnd/>
          </a:ln>
        </p:spPr>
        <p:txBody>
          <a:bodyPr/>
          <a:lstStyle/>
          <a:p>
            <a:endParaRPr lang="el-GR"/>
          </a:p>
        </p:txBody>
      </p:sp>
      <p:sp>
        <p:nvSpPr>
          <p:cNvPr id="28697" name="Line 30"/>
          <p:cNvSpPr>
            <a:spLocks noChangeShapeType="1"/>
          </p:cNvSpPr>
          <p:nvPr/>
        </p:nvSpPr>
        <p:spPr bwMode="auto">
          <a:xfrm flipV="1">
            <a:off x="2987675" y="5300663"/>
            <a:ext cx="1728788" cy="73025"/>
          </a:xfrm>
          <a:prstGeom prst="line">
            <a:avLst/>
          </a:prstGeom>
          <a:noFill/>
          <a:ln w="9525">
            <a:solidFill>
              <a:schemeClr val="tx1"/>
            </a:solidFill>
            <a:round/>
            <a:headEnd/>
            <a:tailEnd/>
          </a:ln>
        </p:spPr>
        <p:txBody>
          <a:bodyPr/>
          <a:lstStyle/>
          <a:p>
            <a:endParaRPr lang="el-GR"/>
          </a:p>
        </p:txBody>
      </p:sp>
      <p:sp>
        <p:nvSpPr>
          <p:cNvPr id="28698" name="Line 31"/>
          <p:cNvSpPr>
            <a:spLocks noChangeShapeType="1"/>
          </p:cNvSpPr>
          <p:nvPr/>
        </p:nvSpPr>
        <p:spPr bwMode="auto">
          <a:xfrm flipV="1">
            <a:off x="3276600" y="5084763"/>
            <a:ext cx="1439863" cy="576262"/>
          </a:xfrm>
          <a:prstGeom prst="line">
            <a:avLst/>
          </a:prstGeom>
          <a:noFill/>
          <a:ln w="9525">
            <a:solidFill>
              <a:schemeClr val="tx1"/>
            </a:solidFill>
            <a:round/>
            <a:headEnd/>
            <a:tailEnd/>
          </a:ln>
        </p:spPr>
        <p:txBody>
          <a:bodyPr/>
          <a:lstStyle/>
          <a:p>
            <a:endParaRPr lang="el-GR"/>
          </a:p>
        </p:txBody>
      </p:sp>
      <p:sp>
        <p:nvSpPr>
          <p:cNvPr id="28699" name="Line 32"/>
          <p:cNvSpPr>
            <a:spLocks noChangeShapeType="1"/>
          </p:cNvSpPr>
          <p:nvPr/>
        </p:nvSpPr>
        <p:spPr bwMode="auto">
          <a:xfrm flipV="1">
            <a:off x="3492500" y="5516563"/>
            <a:ext cx="1223963" cy="144462"/>
          </a:xfrm>
          <a:prstGeom prst="line">
            <a:avLst/>
          </a:prstGeom>
          <a:noFill/>
          <a:ln w="9525">
            <a:solidFill>
              <a:schemeClr val="tx1"/>
            </a:solidFill>
            <a:round/>
            <a:headEnd/>
            <a:tailEnd/>
          </a:ln>
        </p:spPr>
        <p:txBody>
          <a:bodyPr/>
          <a:lstStyle/>
          <a:p>
            <a:endParaRPr lang="el-GR"/>
          </a:p>
        </p:txBody>
      </p:sp>
      <p:sp>
        <p:nvSpPr>
          <p:cNvPr id="3" name="Title 2"/>
          <p:cNvSpPr>
            <a:spLocks noGrp="1"/>
          </p:cNvSpPr>
          <p:nvPr>
            <p:ph type="title"/>
          </p:nvPr>
        </p:nvSpPr>
        <p:spPr/>
        <p:txBody>
          <a:bodyPr/>
          <a:lstStyle/>
          <a:p>
            <a:r>
              <a:rPr lang="el-GR" dirty="0" smtClean="0">
                <a:solidFill>
                  <a:schemeClr val="accent6">
                    <a:lumMod val="75000"/>
                  </a:schemeClr>
                </a:solidFill>
              </a:rPr>
              <a:t>Συσχετίσεις</a:t>
            </a:r>
            <a:endParaRPr lang="en-US" dirty="0">
              <a:solidFill>
                <a:schemeClr val="accent6">
                  <a:lumMod val="75000"/>
                </a:schemeClr>
              </a:solidFill>
            </a:endParaRPr>
          </a:p>
        </p:txBody>
      </p:sp>
      <p:sp>
        <p:nvSpPr>
          <p:cNvPr id="34"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36</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buFont typeface="Wingdings" pitchFamily="2" charset="2"/>
              <a:buChar char="ü"/>
            </a:pPr>
            <a:r>
              <a:rPr lang="el-GR" sz="2000" b="1" dirty="0" smtClean="0">
                <a:solidFill>
                  <a:schemeClr val="accent4">
                    <a:lumMod val="75000"/>
                  </a:schemeClr>
                </a:solidFill>
              </a:rPr>
              <a:t> συσχετίσεις</a:t>
            </a:r>
            <a:endParaRPr lang="el-GR" sz="2000" b="1" dirty="0">
              <a:solidFill>
                <a:schemeClr val="accent4">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smtClean="0"/>
              <a:t>Ευαγγελία Πιτουρά</a:t>
            </a:r>
          </a:p>
        </p:txBody>
      </p:sp>
      <p:sp>
        <p:nvSpPr>
          <p:cNvPr id="31748" name="Slide Number Placeholder 4"/>
          <p:cNvSpPr>
            <a:spLocks noGrp="1"/>
          </p:cNvSpPr>
          <p:nvPr>
            <p:ph type="sldNum" sz="quarter" idx="12"/>
          </p:nvPr>
        </p:nvSpPr>
        <p:spPr>
          <a:noFill/>
        </p:spPr>
        <p:txBody>
          <a:bodyPr/>
          <a:lstStyle/>
          <a:p>
            <a:fld id="{7CED029B-35CA-4540-8C6C-47AEE400336E}" type="slidenum">
              <a:rPr lang="el-GR" altLang="en-US" smtClean="0"/>
              <a:pPr/>
              <a:t>37</a:t>
            </a:fld>
            <a:endParaRPr lang="el-GR" altLang="en-US" smtClean="0"/>
          </a:p>
        </p:txBody>
      </p:sp>
      <p:sp>
        <p:nvSpPr>
          <p:cNvPr id="31750" name="Text Box 3"/>
          <p:cNvSpPr txBox="1">
            <a:spLocks noChangeArrowheads="1"/>
          </p:cNvSpPr>
          <p:nvPr/>
        </p:nvSpPr>
        <p:spPr bwMode="auto">
          <a:xfrm>
            <a:off x="419100" y="2006600"/>
            <a:ext cx="8274050" cy="2062103"/>
          </a:xfrm>
          <a:prstGeom prst="rect">
            <a:avLst/>
          </a:prstGeom>
          <a:noFill/>
          <a:ln w="9525">
            <a:noFill/>
            <a:miter lim="800000"/>
            <a:headEnd/>
            <a:tailEnd/>
          </a:ln>
        </p:spPr>
        <p:txBody>
          <a:bodyPr wrap="square">
            <a:spAutoFit/>
          </a:bodyPr>
          <a:lstStyle/>
          <a:p>
            <a:pPr eaLnBrk="0" hangingPunct="0">
              <a:spcBef>
                <a:spcPct val="50000"/>
              </a:spcBef>
            </a:pPr>
            <a:r>
              <a:rPr lang="el-GR" sz="3200" dirty="0">
                <a:solidFill>
                  <a:schemeClr val="accent6">
                    <a:lumMod val="75000"/>
                  </a:schemeClr>
                </a:solidFill>
                <a:latin typeface="Calibri" pitchFamily="34" charset="0"/>
                <a:ea typeface="Calibri" pitchFamily="34" charset="0"/>
                <a:cs typeface="Calibri" pitchFamily="34" charset="0"/>
              </a:rPr>
              <a:t>Βαθμός</a:t>
            </a:r>
            <a:r>
              <a:rPr lang="el-GR" sz="32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ενός τύπου συσχέτισης </a:t>
            </a:r>
            <a:r>
              <a:rPr lang="el-GR" sz="2400" dirty="0" smtClean="0">
                <a:latin typeface="Calibri" pitchFamily="34" charset="0"/>
                <a:ea typeface="Calibri" pitchFamily="34" charset="0"/>
                <a:cs typeface="Calibri" pitchFamily="34" charset="0"/>
              </a:rPr>
              <a:t>(</a:t>
            </a:r>
            <a:r>
              <a:rPr lang="en-US" sz="2400" dirty="0" smtClean="0">
                <a:latin typeface="Calibri" pitchFamily="34" charset="0"/>
                <a:ea typeface="Calibri" pitchFamily="34" charset="0"/>
                <a:cs typeface="Calibri" pitchFamily="34" charset="0"/>
              </a:rPr>
              <a:t>degree</a:t>
            </a:r>
            <a:r>
              <a:rPr lang="el-GR" sz="2400" dirty="0" smtClean="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πλήθος των τύπων οντοτήτων που συμμετέχουν </a:t>
            </a:r>
            <a:endParaRPr lang="el-GR" sz="2400" dirty="0" smtClean="0">
              <a:latin typeface="Calibri" pitchFamily="34" charset="0"/>
              <a:ea typeface="Calibri" pitchFamily="34" charset="0"/>
              <a:cs typeface="Calibri" pitchFamily="34" charset="0"/>
            </a:endParaRPr>
          </a:p>
          <a:p>
            <a:pPr eaLnBrk="0" hangingPunct="0">
              <a:spcBef>
                <a:spcPct val="50000"/>
              </a:spcBef>
            </a:pPr>
            <a:endParaRPr lang="el-GR" sz="2400" dirty="0" smtClean="0">
              <a:latin typeface="Calibri" pitchFamily="34" charset="0"/>
              <a:ea typeface="Calibri" pitchFamily="34" charset="0"/>
              <a:cs typeface="Calibri" pitchFamily="34" charset="0"/>
            </a:endParaRPr>
          </a:p>
          <a:p>
            <a:pPr eaLnBrk="0" hangingPunct="0">
              <a:spcBef>
                <a:spcPct val="50000"/>
              </a:spcBef>
            </a:pPr>
            <a:r>
              <a:rPr lang="el-GR" sz="2400" dirty="0" smtClean="0">
                <a:latin typeface="Calibri" pitchFamily="34" charset="0"/>
                <a:ea typeface="Calibri" pitchFamily="34" charset="0"/>
                <a:cs typeface="Calibri" pitchFamily="34" charset="0"/>
              </a:rPr>
              <a:t>Συνήθως δυαδικές συσχετίσεις, δηλαδή, συσχετίσεις βαθμού 2</a:t>
            </a:r>
            <a:endParaRPr lang="el-GR" sz="2400" dirty="0">
              <a:latin typeface="Calibri" pitchFamily="34" charset="0"/>
              <a:ea typeface="Calibri" pitchFamily="34" charset="0"/>
              <a:cs typeface="Calibri" pitchFamily="34" charset="0"/>
            </a:endParaRPr>
          </a:p>
        </p:txBody>
      </p:sp>
      <p:sp>
        <p:nvSpPr>
          <p:cNvPr id="31751" name="Text Box 4"/>
          <p:cNvSpPr txBox="1">
            <a:spLocks noChangeArrowheads="1"/>
          </p:cNvSpPr>
          <p:nvPr/>
        </p:nvSpPr>
        <p:spPr bwMode="auto">
          <a:xfrm>
            <a:off x="1593850" y="4445000"/>
            <a:ext cx="5562600" cy="369332"/>
          </a:xfrm>
          <a:prstGeom prst="rect">
            <a:avLst/>
          </a:prstGeom>
          <a:noFill/>
          <a:ln w="9525">
            <a:noFill/>
            <a:miter lim="800000"/>
            <a:headEnd/>
            <a:tailEnd/>
          </a:ln>
        </p:spPr>
        <p:txBody>
          <a:bodyPr>
            <a:spAutoFit/>
          </a:bodyPr>
          <a:lstStyle/>
          <a:p>
            <a:pPr eaLnBrk="0" hangingPunct="0">
              <a:spcBef>
                <a:spcPct val="50000"/>
              </a:spcBef>
            </a:pPr>
            <a:r>
              <a:rPr lang="el-GR" i="1" dirty="0"/>
              <a:t>Παράδειγμα – βιβλίο, εκδότης, συγγραφέας</a:t>
            </a:r>
          </a:p>
        </p:txBody>
      </p:sp>
      <p:sp>
        <p:nvSpPr>
          <p:cNvPr id="9" name="Title 2"/>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Βαθμός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Footer Placeholder 3"/>
          <p:cNvSpPr>
            <a:spLocks noGrp="1"/>
          </p:cNvSpPr>
          <p:nvPr>
            <p:ph type="ftr" sz="quarter" idx="11"/>
          </p:nvPr>
        </p:nvSpPr>
        <p:spPr>
          <a:noFill/>
        </p:spPr>
        <p:txBody>
          <a:bodyPr/>
          <a:lstStyle/>
          <a:p>
            <a:r>
              <a:rPr lang="el-GR" altLang="en-US" smtClean="0"/>
              <a:t>Ευαγγελία Πιτουρά</a:t>
            </a:r>
          </a:p>
        </p:txBody>
      </p:sp>
      <p:sp>
        <p:nvSpPr>
          <p:cNvPr id="32772" name="Slide Number Placeholder 4"/>
          <p:cNvSpPr>
            <a:spLocks noGrp="1"/>
          </p:cNvSpPr>
          <p:nvPr>
            <p:ph type="sldNum" sz="quarter" idx="12"/>
          </p:nvPr>
        </p:nvSpPr>
        <p:spPr>
          <a:noFill/>
        </p:spPr>
        <p:txBody>
          <a:bodyPr/>
          <a:lstStyle/>
          <a:p>
            <a:fld id="{B61D4BE7-7738-4484-A97B-67AA5A941089}" type="slidenum">
              <a:rPr lang="el-GR" altLang="en-US" smtClean="0"/>
              <a:pPr/>
              <a:t>38</a:t>
            </a:fld>
            <a:endParaRPr lang="el-GR" altLang="en-US" smtClean="0"/>
          </a:p>
        </p:txBody>
      </p:sp>
      <p:sp>
        <p:nvSpPr>
          <p:cNvPr id="32774" name="Text Box 3"/>
          <p:cNvSpPr txBox="1">
            <a:spLocks noChangeArrowheads="1"/>
          </p:cNvSpPr>
          <p:nvPr/>
        </p:nvSpPr>
        <p:spPr bwMode="auto">
          <a:xfrm>
            <a:off x="762000" y="1981200"/>
            <a:ext cx="7848600" cy="519113"/>
          </a:xfrm>
          <a:prstGeom prst="rect">
            <a:avLst/>
          </a:prstGeom>
          <a:noFill/>
          <a:ln w="9525">
            <a:noFill/>
            <a:miter lim="800000"/>
            <a:headEnd/>
            <a:tailEnd/>
          </a:ln>
        </p:spPr>
        <p:txBody>
          <a:bodyPr>
            <a:spAutoFit/>
          </a:bodyPr>
          <a:lstStyle/>
          <a:p>
            <a:pPr eaLnBrk="0" hangingPunct="0">
              <a:spcBef>
                <a:spcPct val="50000"/>
              </a:spcBef>
            </a:pPr>
            <a:r>
              <a:rPr lang="en-US" sz="2800" dirty="0" smtClean="0">
                <a:solidFill>
                  <a:schemeClr val="accent6">
                    <a:lumMod val="75000"/>
                  </a:schemeClr>
                </a:solidFill>
                <a:latin typeface="Calibri" pitchFamily="34" charset="0"/>
                <a:ea typeface="Calibri" pitchFamily="34" charset="0"/>
                <a:cs typeface="Calibri" pitchFamily="34" charset="0"/>
              </a:rPr>
              <a:t>Cardinality constraint</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32775" name="Text Box 4"/>
          <p:cNvSpPr txBox="1">
            <a:spLocks noChangeArrowheads="1"/>
          </p:cNvSpPr>
          <p:nvPr/>
        </p:nvSpPr>
        <p:spPr bwMode="auto">
          <a:xfrm>
            <a:off x="762000" y="2819400"/>
            <a:ext cx="7391400" cy="138430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Για ένα τύπο συσχετίσεων</a:t>
            </a:r>
          </a:p>
          <a:p>
            <a:pPr algn="just" eaLnBrk="0" hangingPunct="0">
              <a:spcBef>
                <a:spcPct val="50000"/>
              </a:spcBef>
            </a:pPr>
            <a:r>
              <a:rPr lang="el-GR" sz="2400" i="1" dirty="0">
                <a:latin typeface="Calibri" pitchFamily="34" charset="0"/>
                <a:ea typeface="Calibri" pitchFamily="34" charset="0"/>
                <a:cs typeface="Calibri" pitchFamily="34" charset="0"/>
              </a:rPr>
              <a:t>σε πόσες </a:t>
            </a:r>
            <a:r>
              <a:rPr lang="el-GR" sz="2400" dirty="0">
                <a:latin typeface="Calibri" pitchFamily="34" charset="0"/>
                <a:ea typeface="Calibri" pitchFamily="34" charset="0"/>
                <a:cs typeface="Calibri" pitchFamily="34" charset="0"/>
              </a:rPr>
              <a:t>συσχετίσεις (στιγμιότυπα συσχετίσεων) </a:t>
            </a:r>
            <a:r>
              <a:rPr lang="el-GR" sz="2400" i="1" dirty="0">
                <a:latin typeface="Calibri" pitchFamily="34" charset="0"/>
                <a:ea typeface="Calibri" pitchFamily="34" charset="0"/>
                <a:cs typeface="Calibri" pitchFamily="34" charset="0"/>
              </a:rPr>
              <a:t>μια οντότητα</a:t>
            </a:r>
            <a:r>
              <a:rPr lang="el-GR" sz="2400" dirty="0">
                <a:latin typeface="Calibri" pitchFamily="34" charset="0"/>
                <a:ea typeface="Calibri" pitchFamily="34" charset="0"/>
                <a:cs typeface="Calibri" pitchFamily="34" charset="0"/>
              </a:rPr>
              <a:t> μπορεί να συμμετέχει</a:t>
            </a:r>
          </a:p>
        </p:txBody>
      </p:sp>
      <p:sp>
        <p:nvSpPr>
          <p:cNvPr id="2" name="Title 1"/>
          <p:cNvSpPr>
            <a:spLocks noGrp="1"/>
          </p:cNvSpPr>
          <p:nvPr>
            <p:ph type="title"/>
          </p:nvPr>
        </p:nvSpPr>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Footer Placeholder 3"/>
          <p:cNvSpPr>
            <a:spLocks noGrp="1"/>
          </p:cNvSpPr>
          <p:nvPr>
            <p:ph type="ftr" sz="quarter" idx="11"/>
          </p:nvPr>
        </p:nvSpPr>
        <p:spPr>
          <a:noFill/>
        </p:spPr>
        <p:txBody>
          <a:bodyPr/>
          <a:lstStyle/>
          <a:p>
            <a:r>
              <a:rPr lang="el-GR" altLang="en-US" smtClean="0"/>
              <a:t>Ευαγγελία Πιτουρά</a:t>
            </a:r>
          </a:p>
        </p:txBody>
      </p:sp>
      <p:sp>
        <p:nvSpPr>
          <p:cNvPr id="34820" name="Slide Number Placeholder 4"/>
          <p:cNvSpPr>
            <a:spLocks noGrp="1"/>
          </p:cNvSpPr>
          <p:nvPr>
            <p:ph type="sldNum" sz="quarter" idx="12"/>
          </p:nvPr>
        </p:nvSpPr>
        <p:spPr>
          <a:noFill/>
        </p:spPr>
        <p:txBody>
          <a:bodyPr/>
          <a:lstStyle/>
          <a:p>
            <a:fld id="{E6BE2BF6-624F-4068-82D9-7188F7A88867}" type="slidenum">
              <a:rPr lang="el-GR" altLang="en-US" smtClean="0"/>
              <a:pPr/>
              <a:t>39</a:t>
            </a:fld>
            <a:endParaRPr lang="el-GR" altLang="en-US" smtClean="0"/>
          </a:p>
        </p:txBody>
      </p:sp>
      <p:sp>
        <p:nvSpPr>
          <p:cNvPr id="34822" name="Text Box 3"/>
          <p:cNvSpPr txBox="1">
            <a:spLocks noChangeArrowheads="1"/>
          </p:cNvSpPr>
          <p:nvPr/>
        </p:nvSpPr>
        <p:spPr bwMode="auto">
          <a:xfrm>
            <a:off x="611188" y="1628775"/>
            <a:ext cx="5562600" cy="2738438"/>
          </a:xfrm>
          <a:prstGeom prst="rect">
            <a:avLst/>
          </a:prstGeom>
          <a:noFill/>
          <a:ln w="9525">
            <a:noFill/>
            <a:miter lim="800000"/>
            <a:headEnd/>
            <a:tailEnd/>
          </a:ln>
        </p:spPr>
        <p:txBody>
          <a:bodyPr>
            <a:spAutoFit/>
          </a:bodyPr>
          <a:lstStyle/>
          <a:p>
            <a:pPr algn="just" eaLnBrk="0" hangingPunct="0">
              <a:spcBef>
                <a:spcPct val="50000"/>
              </a:spcBef>
            </a:pPr>
            <a:r>
              <a:rPr lang="el-GR" sz="2800">
                <a:latin typeface="Calibri" pitchFamily="34" charset="0"/>
                <a:ea typeface="Calibri" pitchFamily="34" charset="0"/>
                <a:cs typeface="Calibri" pitchFamily="34" charset="0"/>
              </a:rPr>
              <a:t>Για δυαδικές συσχετίσεις</a:t>
            </a:r>
            <a:r>
              <a:rPr lang="el-GR" sz="2400">
                <a:latin typeface="Calibri" pitchFamily="34" charset="0"/>
                <a:ea typeface="Calibri" pitchFamily="34" charset="0"/>
                <a:cs typeface="Calibri" pitchFamily="34" charset="0"/>
              </a:rPr>
              <a:t> </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ένα-προς-ένα 1:1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ένα-προς-πολλά 1:Ν</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πολλά-προς-ένα Ν:1</a:t>
            </a:r>
          </a:p>
          <a:p>
            <a:pPr algn="just" eaLnBrk="0" hangingPunct="0">
              <a:spcBef>
                <a:spcPct val="50000"/>
              </a:spcBef>
              <a:buClr>
                <a:schemeClr val="tx1"/>
              </a:buClr>
              <a:buSzPct val="110000"/>
              <a:buFont typeface="Wingdings" pitchFamily="2" charset="2"/>
              <a:buChar char="§"/>
            </a:pPr>
            <a:r>
              <a:rPr lang="el-GR" sz="2400">
                <a:latin typeface="Calibri" pitchFamily="34" charset="0"/>
                <a:ea typeface="Calibri" pitchFamily="34" charset="0"/>
                <a:cs typeface="Calibri" pitchFamily="34" charset="0"/>
              </a:rPr>
              <a:t> πολλά-προς-πολλά Ν:Μ</a:t>
            </a:r>
          </a:p>
        </p:txBody>
      </p:sp>
      <p:sp>
        <p:nvSpPr>
          <p:cNvPr id="34823" name="Text Box 4"/>
          <p:cNvSpPr txBox="1">
            <a:spLocks noChangeArrowheads="1"/>
          </p:cNvSpPr>
          <p:nvPr/>
        </p:nvSpPr>
        <p:spPr bwMode="auto">
          <a:xfrm>
            <a:off x="539750" y="4652963"/>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omic Sans MS" pitchFamily="66" charset="0"/>
              </a:rPr>
              <a:t>Παράδειγμα - Συμβολισμός</a:t>
            </a:r>
          </a:p>
        </p:txBody>
      </p:sp>
      <p:grpSp>
        <p:nvGrpSpPr>
          <p:cNvPr id="2" name="Group 5"/>
          <p:cNvGrpSpPr>
            <a:grpSpLocks/>
          </p:cNvGrpSpPr>
          <p:nvPr/>
        </p:nvGrpSpPr>
        <p:grpSpPr bwMode="auto">
          <a:xfrm>
            <a:off x="611188" y="4941888"/>
            <a:ext cx="7315200" cy="1143000"/>
            <a:chOff x="672" y="2064"/>
            <a:chExt cx="4608" cy="720"/>
          </a:xfrm>
        </p:grpSpPr>
        <p:grpSp>
          <p:nvGrpSpPr>
            <p:cNvPr id="3" name="Group 6"/>
            <p:cNvGrpSpPr>
              <a:grpSpLocks/>
            </p:cNvGrpSpPr>
            <p:nvPr/>
          </p:nvGrpSpPr>
          <p:grpSpPr bwMode="auto">
            <a:xfrm>
              <a:off x="672" y="2064"/>
              <a:ext cx="4608" cy="720"/>
              <a:chOff x="672" y="2064"/>
              <a:chExt cx="4608" cy="720"/>
            </a:xfrm>
          </p:grpSpPr>
          <p:sp>
            <p:nvSpPr>
              <p:cNvPr id="34827" name="AutoShape 7"/>
              <p:cNvSpPr>
                <a:spLocks noChangeArrowheads="1"/>
              </p:cNvSpPr>
              <p:nvPr/>
            </p:nvSpPr>
            <p:spPr bwMode="auto">
              <a:xfrm>
                <a:off x="4032" y="2208"/>
                <a:ext cx="1248" cy="336"/>
              </a:xfrm>
              <a:prstGeom prst="flowChartProcess">
                <a:avLst/>
              </a:prstGeom>
              <a:noFill/>
              <a:ln w="9525">
                <a:solidFill>
                  <a:schemeClr val="tx1"/>
                </a:solidFill>
                <a:miter lim="800000"/>
                <a:headEnd/>
                <a:tailEnd/>
              </a:ln>
            </p:spPr>
            <p:txBody>
              <a:bodyPr wrap="none" anchor="ctr"/>
              <a:lstStyle/>
              <a:p>
                <a:endParaRPr lang="el-GR"/>
              </a:p>
            </p:txBody>
          </p:sp>
          <p:sp>
            <p:nvSpPr>
              <p:cNvPr id="34828" name="AutoShape 8"/>
              <p:cNvSpPr>
                <a:spLocks noChangeArrowheads="1"/>
              </p:cNvSpPr>
              <p:nvPr/>
            </p:nvSpPr>
            <p:spPr bwMode="auto">
              <a:xfrm>
                <a:off x="2640" y="2064"/>
                <a:ext cx="960" cy="720"/>
              </a:xfrm>
              <a:prstGeom prst="flowChartDecision">
                <a:avLst/>
              </a:prstGeom>
              <a:noFill/>
              <a:ln w="9525">
                <a:solidFill>
                  <a:schemeClr val="tx1"/>
                </a:solidFill>
                <a:miter lim="800000"/>
                <a:headEnd/>
                <a:tailEnd/>
              </a:ln>
            </p:spPr>
            <p:txBody>
              <a:bodyPr wrap="none" anchor="ctr"/>
              <a:lstStyle/>
              <a:p>
                <a:endParaRPr lang="el-GR"/>
              </a:p>
            </p:txBody>
          </p:sp>
          <p:sp>
            <p:nvSpPr>
              <p:cNvPr id="34829" name="AutoShape 9"/>
              <p:cNvSpPr>
                <a:spLocks noChangeArrowheads="1"/>
              </p:cNvSpPr>
              <p:nvPr/>
            </p:nvSpPr>
            <p:spPr bwMode="auto">
              <a:xfrm>
                <a:off x="672" y="2256"/>
                <a:ext cx="1248" cy="432"/>
              </a:xfrm>
              <a:prstGeom prst="flowChartProcess">
                <a:avLst/>
              </a:prstGeom>
              <a:noFill/>
              <a:ln w="9525">
                <a:solidFill>
                  <a:schemeClr val="tx1"/>
                </a:solidFill>
                <a:miter lim="800000"/>
                <a:headEnd/>
                <a:tailEnd/>
              </a:ln>
            </p:spPr>
            <p:txBody>
              <a:bodyPr wrap="none" anchor="ctr"/>
              <a:lstStyle/>
              <a:p>
                <a:endParaRPr lang="el-GR"/>
              </a:p>
            </p:txBody>
          </p:sp>
          <p:sp>
            <p:nvSpPr>
              <p:cNvPr id="34830" name="Text Box 10"/>
              <p:cNvSpPr txBox="1">
                <a:spLocks noChangeArrowheads="1"/>
              </p:cNvSpPr>
              <p:nvPr/>
            </p:nvSpPr>
            <p:spPr bwMode="auto">
              <a:xfrm>
                <a:off x="816" y="2304"/>
                <a:ext cx="1344"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ΤΑΙΝΙΑ</a:t>
                </a:r>
              </a:p>
            </p:txBody>
          </p:sp>
          <p:sp>
            <p:nvSpPr>
              <p:cNvPr id="34831" name="Text Box 11"/>
              <p:cNvSpPr txBox="1">
                <a:spLocks noChangeArrowheads="1"/>
              </p:cNvSpPr>
              <p:nvPr/>
            </p:nvSpPr>
            <p:spPr bwMode="auto">
              <a:xfrm>
                <a:off x="2784" y="2256"/>
                <a:ext cx="1296"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ΠΑΙΖΕΙ</a:t>
                </a:r>
              </a:p>
            </p:txBody>
          </p:sp>
          <p:sp>
            <p:nvSpPr>
              <p:cNvPr id="34832" name="Text Box 12"/>
              <p:cNvSpPr txBox="1">
                <a:spLocks noChangeArrowheads="1"/>
              </p:cNvSpPr>
              <p:nvPr/>
            </p:nvSpPr>
            <p:spPr bwMode="auto">
              <a:xfrm>
                <a:off x="4080" y="2256"/>
                <a:ext cx="1008" cy="250"/>
              </a:xfrm>
              <a:prstGeom prst="rect">
                <a:avLst/>
              </a:prstGeom>
              <a:noFill/>
              <a:ln w="9525">
                <a:noFill/>
                <a:miter lim="800000"/>
                <a:headEnd/>
                <a:tailEnd/>
              </a:ln>
            </p:spPr>
            <p:txBody>
              <a:bodyPr>
                <a:spAutoFit/>
              </a:bodyPr>
              <a:lstStyle/>
              <a:p>
                <a:pPr eaLnBrk="0" hangingPunct="0">
                  <a:spcBef>
                    <a:spcPct val="50000"/>
                  </a:spcBef>
                </a:pPr>
                <a:r>
                  <a:rPr lang="el-GR" sz="2000">
                    <a:latin typeface="Times New Roman" pitchFamily="18" charset="0"/>
                  </a:rPr>
                  <a:t>ΗΘΟΠΟΙΟΣ</a:t>
                </a:r>
              </a:p>
            </p:txBody>
          </p:sp>
          <p:sp>
            <p:nvSpPr>
              <p:cNvPr id="34833" name="Line 13"/>
              <p:cNvSpPr>
                <a:spLocks noChangeShapeType="1"/>
              </p:cNvSpPr>
              <p:nvPr/>
            </p:nvSpPr>
            <p:spPr bwMode="auto">
              <a:xfrm>
                <a:off x="1920" y="2400"/>
                <a:ext cx="720" cy="0"/>
              </a:xfrm>
              <a:prstGeom prst="line">
                <a:avLst/>
              </a:prstGeom>
              <a:noFill/>
              <a:ln w="9525">
                <a:solidFill>
                  <a:schemeClr val="tx1"/>
                </a:solidFill>
                <a:round/>
                <a:headEnd/>
                <a:tailEnd/>
              </a:ln>
            </p:spPr>
            <p:txBody>
              <a:bodyPr wrap="none" anchor="ctr"/>
              <a:lstStyle/>
              <a:p>
                <a:endParaRPr lang="el-GR"/>
              </a:p>
            </p:txBody>
          </p:sp>
        </p:grpSp>
        <p:sp>
          <p:nvSpPr>
            <p:cNvPr id="34826" name="Line 14"/>
            <p:cNvSpPr>
              <a:spLocks noChangeShapeType="1"/>
            </p:cNvSpPr>
            <p:nvPr/>
          </p:nvSpPr>
          <p:spPr bwMode="auto">
            <a:xfrm>
              <a:off x="3648" y="2400"/>
              <a:ext cx="384" cy="0"/>
            </a:xfrm>
            <a:prstGeom prst="line">
              <a:avLst/>
            </a:prstGeom>
            <a:noFill/>
            <a:ln w="9525">
              <a:solidFill>
                <a:schemeClr val="tx1"/>
              </a:solidFill>
              <a:round/>
              <a:headEnd/>
              <a:tailEnd/>
            </a:ln>
          </p:spPr>
          <p:txBody>
            <a:bodyPr wrap="none" anchor="ctr"/>
            <a:lstStyle/>
            <a:p>
              <a:endParaRPr lang="el-GR"/>
            </a:p>
          </p:txBody>
        </p:sp>
      </p:grpSp>
      <p:sp>
        <p:nvSpPr>
          <p:cNvPr id="1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1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smtClean="0"/>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4</a:t>
            </a:fld>
            <a:endParaRPr lang="el-GR" altLang="en-US" smtClean="0"/>
          </a:p>
        </p:txBody>
      </p:sp>
      <p:sp>
        <p:nvSpPr>
          <p:cNvPr id="82947" name="Text Box 3"/>
          <p:cNvSpPr txBox="1">
            <a:spLocks noChangeArrowheads="1"/>
          </p:cNvSpPr>
          <p:nvPr/>
        </p:nvSpPr>
        <p:spPr bwMode="auto">
          <a:xfrm>
            <a:off x="318294" y="4032250"/>
            <a:ext cx="83566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solidFill>
                  <a:schemeClr val="tx2">
                    <a:lumMod val="50000"/>
                  </a:schemeClr>
                </a:solidFill>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a:t>
            </a: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smtClean="0">
                <a:solidFill>
                  <a:schemeClr val="accent6">
                    <a:lumMod val="75000"/>
                  </a:schemeClr>
                </a:solidFill>
                <a:latin typeface="Calibri" pitchFamily="34" charset="0"/>
                <a:ea typeface="Calibri" pitchFamily="34" charset="0"/>
                <a:cs typeface="Calibri" pitchFamily="34" charset="0"/>
              </a:rPr>
              <a:t>Σχήμα (</a:t>
            </a:r>
            <a:r>
              <a:rPr lang="en-US" sz="2800" dirty="0" smtClean="0">
                <a:solidFill>
                  <a:schemeClr val="accent6">
                    <a:lumMod val="75000"/>
                  </a:schemeClr>
                </a:solidFill>
                <a:latin typeface="Calibri" pitchFamily="34" charset="0"/>
                <a:ea typeface="Calibri" pitchFamily="34" charset="0"/>
                <a:cs typeface="Calibri" pitchFamily="34" charset="0"/>
              </a:rPr>
              <a:t>database schema)</a:t>
            </a:r>
            <a:r>
              <a:rPr lang="el-GR" sz="2800" dirty="0" smtClean="0">
                <a:solidFill>
                  <a:schemeClr val="accent6">
                    <a:lumMod val="75000"/>
                  </a:schemeClr>
                </a:solidFill>
                <a:latin typeface="Calibri" pitchFamily="34" charset="0"/>
                <a:ea typeface="Calibri" pitchFamily="34" charset="0"/>
                <a:cs typeface="Calibri" pitchFamily="34" charset="0"/>
              </a:rPr>
              <a:t>:</a:t>
            </a:r>
            <a:r>
              <a:rPr lang="el-GR" sz="2800" dirty="0" smtClean="0">
                <a:solidFill>
                  <a:schemeClr val="tx2">
                    <a:lumMod val="50000"/>
                  </a:schemeClr>
                </a:solidFill>
                <a:latin typeface="Calibri" pitchFamily="34" charset="0"/>
                <a:ea typeface="Calibri" pitchFamily="34" charset="0"/>
                <a:cs typeface="Calibri" pitchFamily="34" charset="0"/>
              </a:rPr>
              <a:t> </a:t>
            </a:r>
            <a:r>
              <a:rPr lang="el-GR" sz="2800" dirty="0">
                <a:solidFill>
                  <a:schemeClr val="tx2">
                    <a:lumMod val="50000"/>
                  </a:schemeClr>
                </a:solidFill>
                <a:latin typeface="Calibri" pitchFamily="34" charset="0"/>
                <a:ea typeface="Calibri" pitchFamily="34" charset="0"/>
                <a:cs typeface="Calibri" pitchFamily="34" charset="0"/>
              </a:rPr>
              <a:t>η περιγραφή της δομής της πληροφορίας που είναι αποθηκευμένη στη </a:t>
            </a:r>
            <a:r>
              <a:rPr lang="el-GR" sz="2800" dirty="0" err="1">
                <a:solidFill>
                  <a:schemeClr val="tx2">
                    <a:lumMod val="50000"/>
                  </a:schemeClr>
                </a:solidFill>
                <a:latin typeface="Calibri" pitchFamily="34" charset="0"/>
                <a:ea typeface="Calibri" pitchFamily="34" charset="0"/>
                <a:cs typeface="Calibri" pitchFamily="34" charset="0"/>
              </a:rPr>
              <a:t>βδ</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tx2">
                    <a:lumMod val="50000"/>
                  </a:schemeClr>
                </a:solidFill>
                <a:latin typeface="Calibri" pitchFamily="34" charset="0"/>
                <a:ea typeface="Calibri" pitchFamily="34" charset="0"/>
                <a:cs typeface="Calibri" pitchFamily="34" charset="0"/>
              </a:rPr>
              <a:t>καθώς και των περιορισμών ακεραιότητας με τη χρήση ενός </a:t>
            </a:r>
            <a:r>
              <a:rPr lang="el-GR" sz="2800" i="1" dirty="0" smtClean="0">
                <a:solidFill>
                  <a:schemeClr val="tx2">
                    <a:lumMod val="50000"/>
                  </a:schemeClr>
                </a:solidFill>
                <a:latin typeface="Calibri" pitchFamily="34" charset="0"/>
                <a:ea typeface="Calibri" pitchFamily="34" charset="0"/>
                <a:cs typeface="Calibri" pitchFamily="34" charset="0"/>
              </a:rPr>
              <a:t>μοντέλου δεδομένων</a:t>
            </a:r>
            <a:r>
              <a:rPr lang="en-US" sz="2800" i="1" dirty="0" smtClean="0">
                <a:solidFill>
                  <a:schemeClr val="tx2">
                    <a:lumMod val="50000"/>
                  </a:schemeClr>
                </a:solidFill>
                <a:latin typeface="Calibri" pitchFamily="34" charset="0"/>
                <a:ea typeface="Calibri" pitchFamily="34" charset="0"/>
                <a:cs typeface="Calibri" pitchFamily="34" charset="0"/>
              </a:rPr>
              <a:t> </a:t>
            </a:r>
            <a:endParaRPr lang="el-GR" sz="2800" i="1" dirty="0">
              <a:solidFill>
                <a:schemeClr val="tx2">
                  <a:lumMod val="50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241300" y="361044"/>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ooter Placeholder 3"/>
          <p:cNvSpPr>
            <a:spLocks noGrp="1"/>
          </p:cNvSpPr>
          <p:nvPr>
            <p:ph type="ftr" sz="quarter" idx="11"/>
          </p:nvPr>
        </p:nvSpPr>
        <p:spPr>
          <a:noFill/>
        </p:spPr>
        <p:txBody>
          <a:bodyPr/>
          <a:lstStyle/>
          <a:p>
            <a:r>
              <a:rPr lang="el-GR" altLang="en-US" smtClean="0"/>
              <a:t>Ευαγγελία Πιτουρά</a:t>
            </a:r>
          </a:p>
        </p:txBody>
      </p:sp>
      <p:sp>
        <p:nvSpPr>
          <p:cNvPr id="33796" name="Slide Number Placeholder 4"/>
          <p:cNvSpPr>
            <a:spLocks noGrp="1"/>
          </p:cNvSpPr>
          <p:nvPr>
            <p:ph type="sldNum" sz="quarter" idx="12"/>
          </p:nvPr>
        </p:nvSpPr>
        <p:spPr>
          <a:noFill/>
        </p:spPr>
        <p:txBody>
          <a:bodyPr/>
          <a:lstStyle/>
          <a:p>
            <a:fld id="{123172E9-69CF-4396-8023-B261CA42F6F7}" type="slidenum">
              <a:rPr lang="el-GR" altLang="en-US" smtClean="0"/>
              <a:pPr/>
              <a:t>40</a:t>
            </a:fld>
            <a:endParaRPr lang="el-GR" altLang="en-US" smtClean="0"/>
          </a:p>
        </p:txBody>
      </p:sp>
      <p:sp>
        <p:nvSpPr>
          <p:cNvPr id="33798" name="Oval 3"/>
          <p:cNvSpPr>
            <a:spLocks noChangeArrowheads="1"/>
          </p:cNvSpPr>
          <p:nvPr/>
        </p:nvSpPr>
        <p:spPr bwMode="auto">
          <a:xfrm>
            <a:off x="15271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799" name="Oval 4"/>
          <p:cNvSpPr>
            <a:spLocks noChangeArrowheads="1"/>
          </p:cNvSpPr>
          <p:nvPr/>
        </p:nvSpPr>
        <p:spPr bwMode="auto">
          <a:xfrm>
            <a:off x="2441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0" name="Oval 5"/>
          <p:cNvSpPr>
            <a:spLocks noChangeArrowheads="1"/>
          </p:cNvSpPr>
          <p:nvPr/>
        </p:nvSpPr>
        <p:spPr bwMode="auto">
          <a:xfrm>
            <a:off x="2441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1" name="Oval 6"/>
          <p:cNvSpPr>
            <a:spLocks noChangeArrowheads="1"/>
          </p:cNvSpPr>
          <p:nvPr/>
        </p:nvSpPr>
        <p:spPr bwMode="auto">
          <a:xfrm>
            <a:off x="2441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2" name="Oval 7"/>
          <p:cNvSpPr>
            <a:spLocks noChangeArrowheads="1"/>
          </p:cNvSpPr>
          <p:nvPr/>
        </p:nvSpPr>
        <p:spPr bwMode="auto">
          <a:xfrm>
            <a:off x="2441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3" name="Oval 8"/>
          <p:cNvSpPr>
            <a:spLocks noChangeArrowheads="1"/>
          </p:cNvSpPr>
          <p:nvPr/>
        </p:nvSpPr>
        <p:spPr bwMode="auto">
          <a:xfrm>
            <a:off x="3736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4" name="Oval 9"/>
          <p:cNvSpPr>
            <a:spLocks noChangeArrowheads="1"/>
          </p:cNvSpPr>
          <p:nvPr/>
        </p:nvSpPr>
        <p:spPr bwMode="auto">
          <a:xfrm>
            <a:off x="47275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5" name="Oval 10"/>
          <p:cNvSpPr>
            <a:spLocks noChangeArrowheads="1"/>
          </p:cNvSpPr>
          <p:nvPr/>
        </p:nvSpPr>
        <p:spPr bwMode="auto">
          <a:xfrm>
            <a:off x="3736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6" name="Oval 11"/>
          <p:cNvSpPr>
            <a:spLocks noChangeArrowheads="1"/>
          </p:cNvSpPr>
          <p:nvPr/>
        </p:nvSpPr>
        <p:spPr bwMode="auto">
          <a:xfrm>
            <a:off x="15271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7" name="Oval 12"/>
          <p:cNvSpPr>
            <a:spLocks noChangeArrowheads="1"/>
          </p:cNvSpPr>
          <p:nvPr/>
        </p:nvSpPr>
        <p:spPr bwMode="auto">
          <a:xfrm>
            <a:off x="47275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8" name="Oval 13"/>
          <p:cNvSpPr>
            <a:spLocks noChangeArrowheads="1"/>
          </p:cNvSpPr>
          <p:nvPr/>
        </p:nvSpPr>
        <p:spPr bwMode="auto">
          <a:xfrm>
            <a:off x="3736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09" name="Oval 14"/>
          <p:cNvSpPr>
            <a:spLocks noChangeArrowheads="1"/>
          </p:cNvSpPr>
          <p:nvPr/>
        </p:nvSpPr>
        <p:spPr bwMode="auto">
          <a:xfrm>
            <a:off x="47275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0" name="Oval 15"/>
          <p:cNvSpPr>
            <a:spLocks noChangeArrowheads="1"/>
          </p:cNvSpPr>
          <p:nvPr/>
        </p:nvSpPr>
        <p:spPr bwMode="auto">
          <a:xfrm>
            <a:off x="6022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1" name="Oval 16"/>
          <p:cNvSpPr>
            <a:spLocks noChangeArrowheads="1"/>
          </p:cNvSpPr>
          <p:nvPr/>
        </p:nvSpPr>
        <p:spPr bwMode="auto">
          <a:xfrm>
            <a:off x="60229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2" name="Oval 17"/>
          <p:cNvSpPr>
            <a:spLocks noChangeArrowheads="1"/>
          </p:cNvSpPr>
          <p:nvPr/>
        </p:nvSpPr>
        <p:spPr bwMode="auto">
          <a:xfrm>
            <a:off x="60229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3" name="Oval 18"/>
          <p:cNvSpPr>
            <a:spLocks noChangeArrowheads="1"/>
          </p:cNvSpPr>
          <p:nvPr/>
        </p:nvSpPr>
        <p:spPr bwMode="auto">
          <a:xfrm>
            <a:off x="60229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4" name="Oval 19"/>
          <p:cNvSpPr>
            <a:spLocks noChangeArrowheads="1"/>
          </p:cNvSpPr>
          <p:nvPr/>
        </p:nvSpPr>
        <p:spPr bwMode="auto">
          <a:xfrm>
            <a:off x="69373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5" name="Oval 20"/>
          <p:cNvSpPr>
            <a:spLocks noChangeArrowheads="1"/>
          </p:cNvSpPr>
          <p:nvPr/>
        </p:nvSpPr>
        <p:spPr bwMode="auto">
          <a:xfrm>
            <a:off x="69373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6" name="Oval 21"/>
          <p:cNvSpPr>
            <a:spLocks noChangeArrowheads="1"/>
          </p:cNvSpPr>
          <p:nvPr/>
        </p:nvSpPr>
        <p:spPr bwMode="auto">
          <a:xfrm>
            <a:off x="6937375" y="30305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7" name="Oval 22"/>
          <p:cNvSpPr>
            <a:spLocks noChangeArrowheads="1"/>
          </p:cNvSpPr>
          <p:nvPr/>
        </p:nvSpPr>
        <p:spPr bwMode="auto">
          <a:xfrm>
            <a:off x="6937375" y="2573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8" name="Oval 23"/>
          <p:cNvSpPr>
            <a:spLocks noChangeArrowheads="1"/>
          </p:cNvSpPr>
          <p:nvPr/>
        </p:nvSpPr>
        <p:spPr bwMode="auto">
          <a:xfrm>
            <a:off x="15271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19" name="Oval 24"/>
          <p:cNvSpPr>
            <a:spLocks noChangeArrowheads="1"/>
          </p:cNvSpPr>
          <p:nvPr/>
        </p:nvSpPr>
        <p:spPr bwMode="auto">
          <a:xfrm>
            <a:off x="15271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0" name="Oval 25"/>
          <p:cNvSpPr>
            <a:spLocks noChangeArrowheads="1"/>
          </p:cNvSpPr>
          <p:nvPr/>
        </p:nvSpPr>
        <p:spPr bwMode="auto">
          <a:xfrm>
            <a:off x="15271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1" name="Oval 26"/>
          <p:cNvSpPr>
            <a:spLocks noChangeArrowheads="1"/>
          </p:cNvSpPr>
          <p:nvPr/>
        </p:nvSpPr>
        <p:spPr bwMode="auto">
          <a:xfrm>
            <a:off x="1527175" y="34877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2" name="Oval 27"/>
          <p:cNvSpPr>
            <a:spLocks noChangeArrowheads="1"/>
          </p:cNvSpPr>
          <p:nvPr/>
        </p:nvSpPr>
        <p:spPr bwMode="auto">
          <a:xfrm>
            <a:off x="47275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3" name="Oval 28"/>
          <p:cNvSpPr>
            <a:spLocks noChangeArrowheads="1"/>
          </p:cNvSpPr>
          <p:nvPr/>
        </p:nvSpPr>
        <p:spPr bwMode="auto">
          <a:xfrm>
            <a:off x="3736975" y="39449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4" name="Oval 29"/>
          <p:cNvSpPr>
            <a:spLocks noChangeArrowheads="1"/>
          </p:cNvSpPr>
          <p:nvPr/>
        </p:nvSpPr>
        <p:spPr bwMode="auto">
          <a:xfrm>
            <a:off x="3736975" y="48593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5" name="Oval 30"/>
          <p:cNvSpPr>
            <a:spLocks noChangeArrowheads="1"/>
          </p:cNvSpPr>
          <p:nvPr/>
        </p:nvSpPr>
        <p:spPr bwMode="auto">
          <a:xfrm>
            <a:off x="24415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3826" name="Oval 31"/>
          <p:cNvSpPr>
            <a:spLocks noChangeArrowheads="1"/>
          </p:cNvSpPr>
          <p:nvPr/>
        </p:nvSpPr>
        <p:spPr bwMode="auto">
          <a:xfrm>
            <a:off x="3736975" y="4402138"/>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217120" name="Line 32"/>
          <p:cNvSpPr>
            <a:spLocks noChangeShapeType="1"/>
          </p:cNvSpPr>
          <p:nvPr/>
        </p:nvSpPr>
        <p:spPr bwMode="auto">
          <a:xfrm>
            <a:off x="1755775" y="2801938"/>
            <a:ext cx="685800" cy="838200"/>
          </a:xfrm>
          <a:prstGeom prst="line">
            <a:avLst/>
          </a:prstGeom>
          <a:noFill/>
          <a:ln w="9525">
            <a:solidFill>
              <a:schemeClr val="tx1"/>
            </a:solidFill>
            <a:round/>
            <a:headEnd/>
            <a:tailEnd/>
          </a:ln>
        </p:spPr>
        <p:txBody>
          <a:bodyPr/>
          <a:lstStyle/>
          <a:p>
            <a:endParaRPr lang="el-GR"/>
          </a:p>
        </p:txBody>
      </p:sp>
      <p:grpSp>
        <p:nvGrpSpPr>
          <p:cNvPr id="2" name="Group 33"/>
          <p:cNvGrpSpPr>
            <a:grpSpLocks/>
          </p:cNvGrpSpPr>
          <p:nvPr/>
        </p:nvGrpSpPr>
        <p:grpSpPr bwMode="auto">
          <a:xfrm>
            <a:off x="1755775" y="2725738"/>
            <a:ext cx="762000" cy="838200"/>
            <a:chOff x="1152" y="1536"/>
            <a:chExt cx="480" cy="528"/>
          </a:xfrm>
        </p:grpSpPr>
        <p:sp>
          <p:nvSpPr>
            <p:cNvPr id="33856" name="Line 34"/>
            <p:cNvSpPr>
              <a:spLocks noChangeShapeType="1"/>
            </p:cNvSpPr>
            <p:nvPr/>
          </p:nvSpPr>
          <p:spPr bwMode="auto">
            <a:xfrm>
              <a:off x="1152" y="1536"/>
              <a:ext cx="432" cy="0"/>
            </a:xfrm>
            <a:prstGeom prst="line">
              <a:avLst/>
            </a:prstGeom>
            <a:noFill/>
            <a:ln w="9525">
              <a:solidFill>
                <a:schemeClr val="tx1"/>
              </a:solidFill>
              <a:round/>
              <a:headEnd/>
              <a:tailEnd/>
            </a:ln>
          </p:spPr>
          <p:txBody>
            <a:bodyPr/>
            <a:lstStyle/>
            <a:p>
              <a:endParaRPr lang="el-GR"/>
            </a:p>
          </p:txBody>
        </p:sp>
        <p:sp>
          <p:nvSpPr>
            <p:cNvPr id="33857" name="Line 35"/>
            <p:cNvSpPr>
              <a:spLocks noChangeShapeType="1"/>
            </p:cNvSpPr>
            <p:nvPr/>
          </p:nvSpPr>
          <p:spPr bwMode="auto">
            <a:xfrm flipV="1">
              <a:off x="1152" y="1584"/>
              <a:ext cx="432" cy="240"/>
            </a:xfrm>
            <a:prstGeom prst="line">
              <a:avLst/>
            </a:prstGeom>
            <a:noFill/>
            <a:ln w="9525">
              <a:solidFill>
                <a:schemeClr val="tx1"/>
              </a:solidFill>
              <a:round/>
              <a:headEnd/>
              <a:tailEnd/>
            </a:ln>
          </p:spPr>
          <p:txBody>
            <a:bodyPr/>
            <a:lstStyle/>
            <a:p>
              <a:endParaRPr lang="el-GR"/>
            </a:p>
          </p:txBody>
        </p:sp>
        <p:sp>
          <p:nvSpPr>
            <p:cNvPr id="33858" name="Line 36"/>
            <p:cNvSpPr>
              <a:spLocks noChangeShapeType="1"/>
            </p:cNvSpPr>
            <p:nvPr/>
          </p:nvSpPr>
          <p:spPr bwMode="auto">
            <a:xfrm flipV="1">
              <a:off x="1152" y="1584"/>
              <a:ext cx="480" cy="480"/>
            </a:xfrm>
            <a:prstGeom prst="line">
              <a:avLst/>
            </a:prstGeom>
            <a:noFill/>
            <a:ln w="9525">
              <a:solidFill>
                <a:schemeClr val="tx1"/>
              </a:solidFill>
              <a:round/>
              <a:headEnd/>
              <a:tailEnd/>
            </a:ln>
          </p:spPr>
          <p:txBody>
            <a:bodyPr/>
            <a:lstStyle/>
            <a:p>
              <a:endParaRPr lang="el-GR"/>
            </a:p>
          </p:txBody>
        </p:sp>
      </p:grpSp>
      <p:grpSp>
        <p:nvGrpSpPr>
          <p:cNvPr id="3" name="Group 37"/>
          <p:cNvGrpSpPr>
            <a:grpSpLocks/>
          </p:cNvGrpSpPr>
          <p:nvPr/>
        </p:nvGrpSpPr>
        <p:grpSpPr bwMode="auto">
          <a:xfrm>
            <a:off x="1755775" y="3182938"/>
            <a:ext cx="762000" cy="1828800"/>
            <a:chOff x="1152" y="1824"/>
            <a:chExt cx="480" cy="1152"/>
          </a:xfrm>
        </p:grpSpPr>
        <p:sp>
          <p:nvSpPr>
            <p:cNvPr id="33853" name="Line 38"/>
            <p:cNvSpPr>
              <a:spLocks noChangeShapeType="1"/>
            </p:cNvSpPr>
            <p:nvPr/>
          </p:nvSpPr>
          <p:spPr bwMode="auto">
            <a:xfrm>
              <a:off x="1152" y="1824"/>
              <a:ext cx="432" cy="816"/>
            </a:xfrm>
            <a:prstGeom prst="line">
              <a:avLst/>
            </a:prstGeom>
            <a:noFill/>
            <a:ln w="9525">
              <a:solidFill>
                <a:schemeClr val="tx1"/>
              </a:solidFill>
              <a:round/>
              <a:headEnd/>
              <a:tailEnd/>
            </a:ln>
          </p:spPr>
          <p:txBody>
            <a:bodyPr/>
            <a:lstStyle/>
            <a:p>
              <a:endParaRPr lang="el-GR"/>
            </a:p>
          </p:txBody>
        </p:sp>
        <p:sp>
          <p:nvSpPr>
            <p:cNvPr id="33854" name="Line 39"/>
            <p:cNvSpPr>
              <a:spLocks noChangeShapeType="1"/>
            </p:cNvSpPr>
            <p:nvPr/>
          </p:nvSpPr>
          <p:spPr bwMode="auto">
            <a:xfrm>
              <a:off x="1152" y="2688"/>
              <a:ext cx="432" cy="0"/>
            </a:xfrm>
            <a:prstGeom prst="line">
              <a:avLst/>
            </a:prstGeom>
            <a:noFill/>
            <a:ln w="9525">
              <a:solidFill>
                <a:schemeClr val="tx1"/>
              </a:solidFill>
              <a:round/>
              <a:headEnd/>
              <a:tailEnd/>
            </a:ln>
          </p:spPr>
          <p:txBody>
            <a:bodyPr/>
            <a:lstStyle/>
            <a:p>
              <a:endParaRPr lang="el-GR"/>
            </a:p>
          </p:txBody>
        </p:sp>
        <p:sp>
          <p:nvSpPr>
            <p:cNvPr id="33855" name="Line 40"/>
            <p:cNvSpPr>
              <a:spLocks noChangeShapeType="1"/>
            </p:cNvSpPr>
            <p:nvPr/>
          </p:nvSpPr>
          <p:spPr bwMode="auto">
            <a:xfrm flipV="1">
              <a:off x="1152" y="2736"/>
              <a:ext cx="480" cy="240"/>
            </a:xfrm>
            <a:prstGeom prst="line">
              <a:avLst/>
            </a:prstGeom>
            <a:noFill/>
            <a:ln w="9525">
              <a:solidFill>
                <a:schemeClr val="tx1"/>
              </a:solidFill>
              <a:round/>
              <a:headEnd/>
              <a:tailEnd/>
            </a:ln>
          </p:spPr>
          <p:txBody>
            <a:bodyPr/>
            <a:lstStyle/>
            <a:p>
              <a:endParaRPr lang="el-GR"/>
            </a:p>
          </p:txBody>
        </p:sp>
      </p:grpSp>
      <p:grpSp>
        <p:nvGrpSpPr>
          <p:cNvPr id="4" name="Group 41"/>
          <p:cNvGrpSpPr>
            <a:grpSpLocks/>
          </p:cNvGrpSpPr>
          <p:nvPr/>
        </p:nvGrpSpPr>
        <p:grpSpPr bwMode="auto">
          <a:xfrm>
            <a:off x="1679575" y="3211513"/>
            <a:ext cx="803275" cy="1647825"/>
            <a:chOff x="1104" y="1824"/>
            <a:chExt cx="528" cy="1056"/>
          </a:xfrm>
        </p:grpSpPr>
        <p:sp>
          <p:nvSpPr>
            <p:cNvPr id="33851" name="Line 42"/>
            <p:cNvSpPr>
              <a:spLocks noChangeShapeType="1"/>
            </p:cNvSpPr>
            <p:nvPr/>
          </p:nvSpPr>
          <p:spPr bwMode="auto">
            <a:xfrm flipV="1">
              <a:off x="1152" y="1824"/>
              <a:ext cx="432" cy="288"/>
            </a:xfrm>
            <a:prstGeom prst="line">
              <a:avLst/>
            </a:prstGeom>
            <a:noFill/>
            <a:ln w="9525">
              <a:solidFill>
                <a:schemeClr val="tx1"/>
              </a:solidFill>
              <a:round/>
              <a:headEnd/>
              <a:tailEnd/>
            </a:ln>
          </p:spPr>
          <p:txBody>
            <a:bodyPr/>
            <a:lstStyle/>
            <a:p>
              <a:endParaRPr lang="el-GR"/>
            </a:p>
          </p:txBody>
        </p:sp>
        <p:sp>
          <p:nvSpPr>
            <p:cNvPr id="33852" name="Line 43"/>
            <p:cNvSpPr>
              <a:spLocks noChangeShapeType="1"/>
            </p:cNvSpPr>
            <p:nvPr/>
          </p:nvSpPr>
          <p:spPr bwMode="auto">
            <a:xfrm flipV="1">
              <a:off x="1104" y="1824"/>
              <a:ext cx="528" cy="1056"/>
            </a:xfrm>
            <a:prstGeom prst="line">
              <a:avLst/>
            </a:prstGeom>
            <a:noFill/>
            <a:ln w="9525">
              <a:solidFill>
                <a:schemeClr val="tx1"/>
              </a:solidFill>
              <a:round/>
              <a:headEnd/>
              <a:tailEnd/>
            </a:ln>
          </p:spPr>
          <p:txBody>
            <a:bodyPr/>
            <a:lstStyle/>
            <a:p>
              <a:endParaRPr lang="el-GR"/>
            </a:p>
          </p:txBody>
        </p:sp>
      </p:grpSp>
      <p:grpSp>
        <p:nvGrpSpPr>
          <p:cNvPr id="5" name="Group 44"/>
          <p:cNvGrpSpPr>
            <a:grpSpLocks/>
          </p:cNvGrpSpPr>
          <p:nvPr/>
        </p:nvGrpSpPr>
        <p:grpSpPr bwMode="auto">
          <a:xfrm>
            <a:off x="1755775" y="3640138"/>
            <a:ext cx="685800" cy="1295400"/>
            <a:chOff x="1152" y="2112"/>
            <a:chExt cx="432" cy="816"/>
          </a:xfrm>
        </p:grpSpPr>
        <p:sp>
          <p:nvSpPr>
            <p:cNvPr id="33849" name="Line 45"/>
            <p:cNvSpPr>
              <a:spLocks noChangeShapeType="1"/>
            </p:cNvSpPr>
            <p:nvPr/>
          </p:nvSpPr>
          <p:spPr bwMode="auto">
            <a:xfrm flipV="1">
              <a:off x="1152" y="2400"/>
              <a:ext cx="432" cy="528"/>
            </a:xfrm>
            <a:prstGeom prst="line">
              <a:avLst/>
            </a:prstGeom>
            <a:noFill/>
            <a:ln w="9525">
              <a:solidFill>
                <a:schemeClr val="tx1"/>
              </a:solidFill>
              <a:round/>
              <a:headEnd/>
              <a:tailEnd/>
            </a:ln>
          </p:spPr>
          <p:txBody>
            <a:bodyPr/>
            <a:lstStyle/>
            <a:p>
              <a:endParaRPr lang="el-GR"/>
            </a:p>
          </p:txBody>
        </p:sp>
        <p:sp>
          <p:nvSpPr>
            <p:cNvPr id="33850" name="Line 46"/>
            <p:cNvSpPr>
              <a:spLocks noChangeShapeType="1"/>
            </p:cNvSpPr>
            <p:nvPr/>
          </p:nvSpPr>
          <p:spPr bwMode="auto">
            <a:xfrm flipH="1" flipV="1">
              <a:off x="1152" y="2112"/>
              <a:ext cx="432" cy="240"/>
            </a:xfrm>
            <a:prstGeom prst="line">
              <a:avLst/>
            </a:prstGeom>
            <a:noFill/>
            <a:ln w="9525">
              <a:solidFill>
                <a:schemeClr val="tx1"/>
              </a:solidFill>
              <a:round/>
              <a:headEnd/>
              <a:tailEnd/>
            </a:ln>
          </p:spPr>
          <p:txBody>
            <a:bodyPr/>
            <a:lstStyle/>
            <a:p>
              <a:endParaRPr lang="el-GR"/>
            </a:p>
          </p:txBody>
        </p:sp>
      </p:grpSp>
      <p:grpSp>
        <p:nvGrpSpPr>
          <p:cNvPr id="6" name="Group 47"/>
          <p:cNvGrpSpPr>
            <a:grpSpLocks/>
          </p:cNvGrpSpPr>
          <p:nvPr/>
        </p:nvGrpSpPr>
        <p:grpSpPr bwMode="auto">
          <a:xfrm>
            <a:off x="3965575" y="2649538"/>
            <a:ext cx="762000" cy="533400"/>
            <a:chOff x="2544" y="1488"/>
            <a:chExt cx="480" cy="336"/>
          </a:xfrm>
        </p:grpSpPr>
        <p:sp>
          <p:nvSpPr>
            <p:cNvPr id="33847" name="Line 48"/>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33848" name="Line 49"/>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sp>
        <p:nvSpPr>
          <p:cNvPr id="217138" name="Line 50"/>
          <p:cNvSpPr>
            <a:spLocks noChangeShapeType="1"/>
          </p:cNvSpPr>
          <p:nvPr/>
        </p:nvSpPr>
        <p:spPr bwMode="auto">
          <a:xfrm flipV="1">
            <a:off x="3965575" y="3182938"/>
            <a:ext cx="762000" cy="457200"/>
          </a:xfrm>
          <a:prstGeom prst="line">
            <a:avLst/>
          </a:prstGeom>
          <a:noFill/>
          <a:ln w="9525">
            <a:solidFill>
              <a:schemeClr val="tx1"/>
            </a:solidFill>
            <a:round/>
            <a:headEnd/>
            <a:tailEnd/>
          </a:ln>
        </p:spPr>
        <p:txBody>
          <a:bodyPr/>
          <a:lstStyle/>
          <a:p>
            <a:endParaRPr lang="el-GR"/>
          </a:p>
        </p:txBody>
      </p:sp>
      <p:grpSp>
        <p:nvGrpSpPr>
          <p:cNvPr id="7" name="Group 51"/>
          <p:cNvGrpSpPr>
            <a:grpSpLocks/>
          </p:cNvGrpSpPr>
          <p:nvPr/>
        </p:nvGrpSpPr>
        <p:grpSpPr bwMode="auto">
          <a:xfrm>
            <a:off x="3965575" y="4021138"/>
            <a:ext cx="762000" cy="533400"/>
            <a:chOff x="2544" y="2352"/>
            <a:chExt cx="480" cy="336"/>
          </a:xfrm>
        </p:grpSpPr>
        <p:sp>
          <p:nvSpPr>
            <p:cNvPr id="33845" name="Line 52"/>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33846" name="Line 53"/>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17142" name="Line 54"/>
          <p:cNvSpPr>
            <a:spLocks noChangeShapeType="1"/>
          </p:cNvSpPr>
          <p:nvPr/>
        </p:nvSpPr>
        <p:spPr bwMode="auto">
          <a:xfrm>
            <a:off x="6251575" y="2725738"/>
            <a:ext cx="685800" cy="0"/>
          </a:xfrm>
          <a:prstGeom prst="line">
            <a:avLst/>
          </a:prstGeom>
          <a:noFill/>
          <a:ln w="9525">
            <a:solidFill>
              <a:schemeClr val="tx1"/>
            </a:solidFill>
            <a:round/>
            <a:headEnd/>
            <a:tailEnd/>
          </a:ln>
        </p:spPr>
        <p:txBody>
          <a:bodyPr/>
          <a:lstStyle/>
          <a:p>
            <a:endParaRPr lang="el-GR"/>
          </a:p>
        </p:txBody>
      </p:sp>
      <p:sp>
        <p:nvSpPr>
          <p:cNvPr id="217143" name="Line 55"/>
          <p:cNvSpPr>
            <a:spLocks noChangeShapeType="1"/>
          </p:cNvSpPr>
          <p:nvPr/>
        </p:nvSpPr>
        <p:spPr bwMode="auto">
          <a:xfrm>
            <a:off x="6251575" y="3182938"/>
            <a:ext cx="685800" cy="457200"/>
          </a:xfrm>
          <a:prstGeom prst="line">
            <a:avLst/>
          </a:prstGeom>
          <a:noFill/>
          <a:ln w="9525">
            <a:solidFill>
              <a:schemeClr val="tx1"/>
            </a:solidFill>
            <a:round/>
            <a:headEnd/>
            <a:tailEnd/>
          </a:ln>
        </p:spPr>
        <p:txBody>
          <a:bodyPr/>
          <a:lstStyle/>
          <a:p>
            <a:endParaRPr lang="el-GR"/>
          </a:p>
        </p:txBody>
      </p:sp>
      <p:sp>
        <p:nvSpPr>
          <p:cNvPr id="217144" name="Line 56"/>
          <p:cNvSpPr>
            <a:spLocks noChangeShapeType="1"/>
          </p:cNvSpPr>
          <p:nvPr/>
        </p:nvSpPr>
        <p:spPr bwMode="auto">
          <a:xfrm flipV="1">
            <a:off x="6251575" y="3182938"/>
            <a:ext cx="685800" cy="914400"/>
          </a:xfrm>
          <a:prstGeom prst="line">
            <a:avLst/>
          </a:prstGeom>
          <a:noFill/>
          <a:ln w="9525">
            <a:solidFill>
              <a:schemeClr val="tx1"/>
            </a:solidFill>
            <a:round/>
            <a:headEnd/>
            <a:tailEnd/>
          </a:ln>
        </p:spPr>
        <p:txBody>
          <a:bodyPr/>
          <a:lstStyle/>
          <a:p>
            <a:endParaRPr lang="el-GR"/>
          </a:p>
        </p:txBody>
      </p:sp>
      <p:sp>
        <p:nvSpPr>
          <p:cNvPr id="33838" name="Text Box 57"/>
          <p:cNvSpPr txBox="1">
            <a:spLocks noChangeArrowheads="1"/>
          </p:cNvSpPr>
          <p:nvPr/>
        </p:nvSpPr>
        <p:spPr bwMode="auto">
          <a:xfrm>
            <a:off x="611188" y="5445125"/>
            <a:ext cx="7627937" cy="366713"/>
          </a:xfrm>
          <a:prstGeom prst="rect">
            <a:avLst/>
          </a:prstGeom>
          <a:noFill/>
          <a:ln w="9525">
            <a:noFill/>
            <a:miter lim="800000"/>
            <a:headEnd/>
            <a:tailEnd/>
          </a:ln>
        </p:spPr>
        <p:txBody>
          <a:bodyPr>
            <a:spAutoFit/>
          </a:bodyPr>
          <a:lstStyle/>
          <a:p>
            <a:pPr eaLnBrk="0" hangingPunct="0"/>
            <a:r>
              <a:rPr lang="el-GR" sz="1800" dirty="0"/>
              <a:t>Πολλά-προς-Πολλά</a:t>
            </a:r>
            <a:r>
              <a:rPr lang="en-US" sz="1800" dirty="0"/>
              <a:t>	    </a:t>
            </a:r>
            <a:r>
              <a:rPr lang="en-US" sz="1800" dirty="0" smtClean="0"/>
              <a:t>	</a:t>
            </a:r>
            <a:r>
              <a:rPr lang="el-GR" sz="1800" dirty="0" smtClean="0"/>
              <a:t>          Πολλά-προς-Ένα</a:t>
            </a:r>
            <a:r>
              <a:rPr lang="en-US" sz="1800" dirty="0" smtClean="0"/>
              <a:t>			</a:t>
            </a:r>
            <a:r>
              <a:rPr lang="en-US" sz="1800" dirty="0"/>
              <a:t>	</a:t>
            </a:r>
            <a:r>
              <a:rPr lang="el-GR" sz="1800" dirty="0"/>
              <a:t>Ένα-προς-Ένα</a:t>
            </a:r>
            <a:endParaRPr lang="en-US" sz="1800" dirty="0"/>
          </a:p>
        </p:txBody>
      </p:sp>
      <p:sp>
        <p:nvSpPr>
          <p:cNvPr id="33839" name="Oval 58"/>
          <p:cNvSpPr>
            <a:spLocks noChangeArrowheads="1"/>
          </p:cNvSpPr>
          <p:nvPr/>
        </p:nvSpPr>
        <p:spPr bwMode="auto">
          <a:xfrm>
            <a:off x="133032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0" name="Oval 59"/>
          <p:cNvSpPr>
            <a:spLocks noChangeArrowheads="1"/>
          </p:cNvSpPr>
          <p:nvPr/>
        </p:nvSpPr>
        <p:spPr bwMode="auto">
          <a:xfrm>
            <a:off x="2266950"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1" name="Oval 60"/>
          <p:cNvSpPr>
            <a:spLocks noChangeArrowheads="1"/>
          </p:cNvSpPr>
          <p:nvPr/>
        </p:nvSpPr>
        <p:spPr bwMode="auto">
          <a:xfrm>
            <a:off x="35623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2" name="Oval 61"/>
          <p:cNvSpPr>
            <a:spLocks noChangeArrowheads="1"/>
          </p:cNvSpPr>
          <p:nvPr/>
        </p:nvSpPr>
        <p:spPr bwMode="auto">
          <a:xfrm>
            <a:off x="4570413" y="2347913"/>
            <a:ext cx="647700" cy="3024187"/>
          </a:xfrm>
          <a:prstGeom prst="ellipse">
            <a:avLst/>
          </a:prstGeom>
          <a:noFill/>
          <a:ln w="9525">
            <a:solidFill>
              <a:schemeClr val="tx1"/>
            </a:solidFill>
            <a:round/>
            <a:headEnd/>
            <a:tailEnd/>
          </a:ln>
        </p:spPr>
        <p:txBody>
          <a:bodyPr wrap="none" anchor="ctr"/>
          <a:lstStyle/>
          <a:p>
            <a:endParaRPr lang="el-GR"/>
          </a:p>
        </p:txBody>
      </p:sp>
      <p:sp>
        <p:nvSpPr>
          <p:cNvPr id="33843" name="Oval 62"/>
          <p:cNvSpPr>
            <a:spLocks noChangeArrowheads="1"/>
          </p:cNvSpPr>
          <p:nvPr/>
        </p:nvSpPr>
        <p:spPr bwMode="auto">
          <a:xfrm>
            <a:off x="5794375" y="2276475"/>
            <a:ext cx="647700" cy="3024188"/>
          </a:xfrm>
          <a:prstGeom prst="ellipse">
            <a:avLst/>
          </a:prstGeom>
          <a:noFill/>
          <a:ln w="9525">
            <a:solidFill>
              <a:schemeClr val="tx1"/>
            </a:solidFill>
            <a:round/>
            <a:headEnd/>
            <a:tailEnd/>
          </a:ln>
        </p:spPr>
        <p:txBody>
          <a:bodyPr wrap="none" anchor="ctr"/>
          <a:lstStyle/>
          <a:p>
            <a:endParaRPr lang="el-GR"/>
          </a:p>
        </p:txBody>
      </p:sp>
      <p:sp>
        <p:nvSpPr>
          <p:cNvPr id="33844" name="Oval 63"/>
          <p:cNvSpPr>
            <a:spLocks noChangeArrowheads="1"/>
          </p:cNvSpPr>
          <p:nvPr/>
        </p:nvSpPr>
        <p:spPr bwMode="auto">
          <a:xfrm>
            <a:off x="6731000" y="2276475"/>
            <a:ext cx="647700" cy="3024188"/>
          </a:xfrm>
          <a:prstGeom prst="ellipse">
            <a:avLst/>
          </a:prstGeom>
          <a:noFill/>
          <a:ln w="9525">
            <a:solidFill>
              <a:schemeClr val="tx1"/>
            </a:solidFill>
            <a:round/>
            <a:headEnd/>
            <a:tailEnd/>
          </a:ln>
        </p:spPr>
        <p:txBody>
          <a:bodyPr wrap="none" anchor="ctr"/>
          <a:lstStyle/>
          <a:p>
            <a:endParaRPr lang="el-GR"/>
          </a:p>
        </p:txBody>
      </p:sp>
      <p:sp>
        <p:nvSpPr>
          <p:cNvPr id="6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6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17120"/>
                                        </p:tgtEl>
                                        <p:attrNameLst>
                                          <p:attrName>style.visibility</p:attrName>
                                        </p:attrNameLst>
                                      </p:cBhvr>
                                      <p:to>
                                        <p:strVal val="visible"/>
                                      </p:to>
                                    </p:set>
                                    <p:anim calcmode="lin" valueType="num">
                                      <p:cBhvr additive="base">
                                        <p:cTn id="17" dur="500" fill="hold"/>
                                        <p:tgtEl>
                                          <p:spTgt spid="217120"/>
                                        </p:tgtEl>
                                        <p:attrNameLst>
                                          <p:attrName>ppt_x</p:attrName>
                                        </p:attrNameLst>
                                      </p:cBhvr>
                                      <p:tavLst>
                                        <p:tav tm="0">
                                          <p:val>
                                            <p:strVal val="0-#ppt_w/2"/>
                                          </p:val>
                                        </p:tav>
                                        <p:tav tm="100000">
                                          <p:val>
                                            <p:strVal val="#ppt_x"/>
                                          </p:val>
                                        </p:tav>
                                      </p:tavLst>
                                    </p:anim>
                                    <p:anim calcmode="lin" valueType="num">
                                      <p:cBhvr additive="base">
                                        <p:cTn id="18" dur="500" fill="hold"/>
                                        <p:tgtEl>
                                          <p:spTgt spid="21712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nodeType="afterEffect">
                                  <p:stCondLst>
                                    <p:cond delay="100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0-#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nodeType="afterEffect">
                                  <p:stCondLst>
                                    <p:cond delay="100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0-#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par>
                          <p:cTn id="29" fill="hold">
                            <p:stCondLst>
                              <p:cond delay="7500"/>
                            </p:stCondLst>
                            <p:childTnLst>
                              <p:par>
                                <p:cTn id="30" presetID="2" presetClass="entr" presetSubtype="8" fill="hold" nodeType="afterEffect">
                                  <p:stCondLst>
                                    <p:cond delay="100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par>
                          <p:cTn id="34" fill="hold">
                            <p:stCondLst>
                              <p:cond delay="9000"/>
                            </p:stCondLst>
                            <p:childTnLst>
                              <p:par>
                                <p:cTn id="35" presetID="2" presetClass="entr" presetSubtype="8" fill="hold" grpId="0" nodeType="afterEffect">
                                  <p:stCondLst>
                                    <p:cond delay="1000"/>
                                  </p:stCondLst>
                                  <p:childTnLst>
                                    <p:set>
                                      <p:cBhvr>
                                        <p:cTn id="36" dur="1" fill="hold">
                                          <p:stCondLst>
                                            <p:cond delay="0"/>
                                          </p:stCondLst>
                                        </p:cTn>
                                        <p:tgtEl>
                                          <p:spTgt spid="217138"/>
                                        </p:tgtEl>
                                        <p:attrNameLst>
                                          <p:attrName>style.visibility</p:attrName>
                                        </p:attrNameLst>
                                      </p:cBhvr>
                                      <p:to>
                                        <p:strVal val="visible"/>
                                      </p:to>
                                    </p:set>
                                    <p:anim calcmode="lin" valueType="num">
                                      <p:cBhvr additive="base">
                                        <p:cTn id="37" dur="500" fill="hold"/>
                                        <p:tgtEl>
                                          <p:spTgt spid="217138"/>
                                        </p:tgtEl>
                                        <p:attrNameLst>
                                          <p:attrName>ppt_x</p:attrName>
                                        </p:attrNameLst>
                                      </p:cBhvr>
                                      <p:tavLst>
                                        <p:tav tm="0">
                                          <p:val>
                                            <p:strVal val="0-#ppt_w/2"/>
                                          </p:val>
                                        </p:tav>
                                        <p:tav tm="100000">
                                          <p:val>
                                            <p:strVal val="#ppt_x"/>
                                          </p:val>
                                        </p:tav>
                                      </p:tavLst>
                                    </p:anim>
                                    <p:anim calcmode="lin" valueType="num">
                                      <p:cBhvr additive="base">
                                        <p:cTn id="38" dur="500" fill="hold"/>
                                        <p:tgtEl>
                                          <p:spTgt spid="217138"/>
                                        </p:tgtEl>
                                        <p:attrNameLst>
                                          <p:attrName>ppt_y</p:attrName>
                                        </p:attrNameLst>
                                      </p:cBhvr>
                                      <p:tavLst>
                                        <p:tav tm="0">
                                          <p:val>
                                            <p:strVal val="#ppt_y"/>
                                          </p:val>
                                        </p:tav>
                                        <p:tav tm="100000">
                                          <p:val>
                                            <p:strVal val="#ppt_y"/>
                                          </p:val>
                                        </p:tav>
                                      </p:tavLst>
                                    </p:anim>
                                  </p:childTnLst>
                                </p:cTn>
                              </p:par>
                            </p:childTnLst>
                          </p:cTn>
                        </p:par>
                        <p:par>
                          <p:cTn id="39" fill="hold">
                            <p:stCondLst>
                              <p:cond delay="10500"/>
                            </p:stCondLst>
                            <p:childTnLst>
                              <p:par>
                                <p:cTn id="40" presetID="2" presetClass="entr" presetSubtype="8" fill="hold" nodeType="afterEffect">
                                  <p:stCondLst>
                                    <p:cond delay="1000"/>
                                  </p:stCondLst>
                                  <p:childTnLst>
                                    <p:set>
                                      <p:cBhvr>
                                        <p:cTn id="41" dur="1" fill="hold">
                                          <p:stCondLst>
                                            <p:cond delay="0"/>
                                          </p:stCondLst>
                                        </p:cTn>
                                        <p:tgtEl>
                                          <p:spTgt spid="7"/>
                                        </p:tgtEl>
                                        <p:attrNameLst>
                                          <p:attrName>style.visibility</p:attrName>
                                        </p:attrNameLst>
                                      </p:cBhvr>
                                      <p:to>
                                        <p:strVal val="visible"/>
                                      </p:to>
                                    </p:set>
                                    <p:anim calcmode="lin" valueType="num">
                                      <p:cBhvr additive="base">
                                        <p:cTn id="42" dur="500" fill="hold"/>
                                        <p:tgtEl>
                                          <p:spTgt spid="7"/>
                                        </p:tgtEl>
                                        <p:attrNameLst>
                                          <p:attrName>ppt_x</p:attrName>
                                        </p:attrNameLst>
                                      </p:cBhvr>
                                      <p:tavLst>
                                        <p:tav tm="0">
                                          <p:val>
                                            <p:strVal val="0-#ppt_w/2"/>
                                          </p:val>
                                        </p:tav>
                                        <p:tav tm="100000">
                                          <p:val>
                                            <p:strVal val="#ppt_x"/>
                                          </p:val>
                                        </p:tav>
                                      </p:tavLst>
                                    </p:anim>
                                    <p:anim calcmode="lin" valueType="num">
                                      <p:cBhvr additive="base">
                                        <p:cTn id="43" dur="500" fill="hold"/>
                                        <p:tgtEl>
                                          <p:spTgt spid="7"/>
                                        </p:tgtEl>
                                        <p:attrNameLst>
                                          <p:attrName>ppt_y</p:attrName>
                                        </p:attrNameLst>
                                      </p:cBhvr>
                                      <p:tavLst>
                                        <p:tav tm="0">
                                          <p:val>
                                            <p:strVal val="#ppt_y"/>
                                          </p:val>
                                        </p:tav>
                                        <p:tav tm="100000">
                                          <p:val>
                                            <p:strVal val="#ppt_y"/>
                                          </p:val>
                                        </p:tav>
                                      </p:tavLst>
                                    </p:anim>
                                  </p:childTnLst>
                                </p:cTn>
                              </p:par>
                            </p:childTnLst>
                          </p:cTn>
                        </p:par>
                        <p:par>
                          <p:cTn id="44" fill="hold">
                            <p:stCondLst>
                              <p:cond delay="12000"/>
                            </p:stCondLst>
                            <p:childTnLst>
                              <p:par>
                                <p:cTn id="45" presetID="2" presetClass="entr" presetSubtype="8" fill="hold" grpId="0" nodeType="afterEffect">
                                  <p:stCondLst>
                                    <p:cond delay="1000"/>
                                  </p:stCondLst>
                                  <p:childTnLst>
                                    <p:set>
                                      <p:cBhvr>
                                        <p:cTn id="46" dur="1" fill="hold">
                                          <p:stCondLst>
                                            <p:cond delay="0"/>
                                          </p:stCondLst>
                                        </p:cTn>
                                        <p:tgtEl>
                                          <p:spTgt spid="217142"/>
                                        </p:tgtEl>
                                        <p:attrNameLst>
                                          <p:attrName>style.visibility</p:attrName>
                                        </p:attrNameLst>
                                      </p:cBhvr>
                                      <p:to>
                                        <p:strVal val="visible"/>
                                      </p:to>
                                    </p:set>
                                    <p:anim calcmode="lin" valueType="num">
                                      <p:cBhvr additive="base">
                                        <p:cTn id="47" dur="500" fill="hold"/>
                                        <p:tgtEl>
                                          <p:spTgt spid="217142"/>
                                        </p:tgtEl>
                                        <p:attrNameLst>
                                          <p:attrName>ppt_x</p:attrName>
                                        </p:attrNameLst>
                                      </p:cBhvr>
                                      <p:tavLst>
                                        <p:tav tm="0">
                                          <p:val>
                                            <p:strVal val="0-#ppt_w/2"/>
                                          </p:val>
                                        </p:tav>
                                        <p:tav tm="100000">
                                          <p:val>
                                            <p:strVal val="#ppt_x"/>
                                          </p:val>
                                        </p:tav>
                                      </p:tavLst>
                                    </p:anim>
                                    <p:anim calcmode="lin" valueType="num">
                                      <p:cBhvr additive="base">
                                        <p:cTn id="48" dur="500" fill="hold"/>
                                        <p:tgtEl>
                                          <p:spTgt spid="217142"/>
                                        </p:tgtEl>
                                        <p:attrNameLst>
                                          <p:attrName>ppt_y</p:attrName>
                                        </p:attrNameLst>
                                      </p:cBhvr>
                                      <p:tavLst>
                                        <p:tav tm="0">
                                          <p:val>
                                            <p:strVal val="#ppt_y"/>
                                          </p:val>
                                        </p:tav>
                                        <p:tav tm="100000">
                                          <p:val>
                                            <p:strVal val="#ppt_y"/>
                                          </p:val>
                                        </p:tav>
                                      </p:tavLst>
                                    </p:anim>
                                  </p:childTnLst>
                                </p:cTn>
                              </p:par>
                            </p:childTnLst>
                          </p:cTn>
                        </p:par>
                        <p:par>
                          <p:cTn id="49" fill="hold">
                            <p:stCondLst>
                              <p:cond delay="13500"/>
                            </p:stCondLst>
                            <p:childTnLst>
                              <p:par>
                                <p:cTn id="50" presetID="2" presetClass="entr" presetSubtype="8" fill="hold" grpId="0" nodeType="afterEffect">
                                  <p:stCondLst>
                                    <p:cond delay="1000"/>
                                  </p:stCondLst>
                                  <p:childTnLst>
                                    <p:set>
                                      <p:cBhvr>
                                        <p:cTn id="51" dur="1" fill="hold">
                                          <p:stCondLst>
                                            <p:cond delay="0"/>
                                          </p:stCondLst>
                                        </p:cTn>
                                        <p:tgtEl>
                                          <p:spTgt spid="217143"/>
                                        </p:tgtEl>
                                        <p:attrNameLst>
                                          <p:attrName>style.visibility</p:attrName>
                                        </p:attrNameLst>
                                      </p:cBhvr>
                                      <p:to>
                                        <p:strVal val="visible"/>
                                      </p:to>
                                    </p:set>
                                    <p:anim calcmode="lin" valueType="num">
                                      <p:cBhvr additive="base">
                                        <p:cTn id="52" dur="500" fill="hold"/>
                                        <p:tgtEl>
                                          <p:spTgt spid="217143"/>
                                        </p:tgtEl>
                                        <p:attrNameLst>
                                          <p:attrName>ppt_x</p:attrName>
                                        </p:attrNameLst>
                                      </p:cBhvr>
                                      <p:tavLst>
                                        <p:tav tm="0">
                                          <p:val>
                                            <p:strVal val="0-#ppt_w/2"/>
                                          </p:val>
                                        </p:tav>
                                        <p:tav tm="100000">
                                          <p:val>
                                            <p:strVal val="#ppt_x"/>
                                          </p:val>
                                        </p:tav>
                                      </p:tavLst>
                                    </p:anim>
                                    <p:anim calcmode="lin" valueType="num">
                                      <p:cBhvr additive="base">
                                        <p:cTn id="53" dur="500" fill="hold"/>
                                        <p:tgtEl>
                                          <p:spTgt spid="217143"/>
                                        </p:tgtEl>
                                        <p:attrNameLst>
                                          <p:attrName>ppt_y</p:attrName>
                                        </p:attrNameLst>
                                      </p:cBhvr>
                                      <p:tavLst>
                                        <p:tav tm="0">
                                          <p:val>
                                            <p:strVal val="#ppt_y"/>
                                          </p:val>
                                        </p:tav>
                                        <p:tav tm="100000">
                                          <p:val>
                                            <p:strVal val="#ppt_y"/>
                                          </p:val>
                                        </p:tav>
                                      </p:tavLst>
                                    </p:anim>
                                  </p:childTnLst>
                                </p:cTn>
                              </p:par>
                            </p:childTnLst>
                          </p:cTn>
                        </p:par>
                        <p:par>
                          <p:cTn id="54" fill="hold">
                            <p:stCondLst>
                              <p:cond delay="15000"/>
                            </p:stCondLst>
                            <p:childTnLst>
                              <p:par>
                                <p:cTn id="55" presetID="2" presetClass="entr" presetSubtype="8" fill="hold" grpId="0" nodeType="afterEffect">
                                  <p:stCondLst>
                                    <p:cond delay="1000"/>
                                  </p:stCondLst>
                                  <p:childTnLst>
                                    <p:set>
                                      <p:cBhvr>
                                        <p:cTn id="56" dur="1" fill="hold">
                                          <p:stCondLst>
                                            <p:cond delay="0"/>
                                          </p:stCondLst>
                                        </p:cTn>
                                        <p:tgtEl>
                                          <p:spTgt spid="217144"/>
                                        </p:tgtEl>
                                        <p:attrNameLst>
                                          <p:attrName>style.visibility</p:attrName>
                                        </p:attrNameLst>
                                      </p:cBhvr>
                                      <p:to>
                                        <p:strVal val="visible"/>
                                      </p:to>
                                    </p:set>
                                    <p:anim calcmode="lin" valueType="num">
                                      <p:cBhvr additive="base">
                                        <p:cTn id="57" dur="500" fill="hold"/>
                                        <p:tgtEl>
                                          <p:spTgt spid="217144"/>
                                        </p:tgtEl>
                                        <p:attrNameLst>
                                          <p:attrName>ppt_x</p:attrName>
                                        </p:attrNameLst>
                                      </p:cBhvr>
                                      <p:tavLst>
                                        <p:tav tm="0">
                                          <p:val>
                                            <p:strVal val="0-#ppt_w/2"/>
                                          </p:val>
                                        </p:tav>
                                        <p:tav tm="100000">
                                          <p:val>
                                            <p:strVal val="#ppt_x"/>
                                          </p:val>
                                        </p:tav>
                                      </p:tavLst>
                                    </p:anim>
                                    <p:anim calcmode="lin" valueType="num">
                                      <p:cBhvr additive="base">
                                        <p:cTn id="58" dur="500" fill="hold"/>
                                        <p:tgtEl>
                                          <p:spTgt spid="2171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120" grpId="0" animBg="1"/>
      <p:bldP spid="217138" grpId="0" animBg="1"/>
      <p:bldP spid="217142" grpId="0" animBg="1"/>
      <p:bldP spid="217143" grpId="0" animBg="1"/>
      <p:bldP spid="21714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smtClean="0"/>
              <a:t>Ευαγγελία Πιτουρά</a:t>
            </a:r>
          </a:p>
        </p:txBody>
      </p:sp>
      <p:sp>
        <p:nvSpPr>
          <p:cNvPr id="35844" name="Slide Number Placeholder 4"/>
          <p:cNvSpPr>
            <a:spLocks noGrp="1"/>
          </p:cNvSpPr>
          <p:nvPr>
            <p:ph type="sldNum" sz="quarter" idx="12"/>
          </p:nvPr>
        </p:nvSpPr>
        <p:spPr>
          <a:noFill/>
        </p:spPr>
        <p:txBody>
          <a:bodyPr/>
          <a:lstStyle/>
          <a:p>
            <a:fld id="{D4701B81-FE76-4770-A57B-EEF09006BDB4}" type="slidenum">
              <a:rPr lang="el-GR" altLang="en-US" smtClean="0"/>
              <a:pPr/>
              <a:t>41</a:t>
            </a:fld>
            <a:endParaRPr lang="el-GR" altLang="en-US" smtClean="0"/>
          </a:p>
        </p:txBody>
      </p:sp>
      <p:sp>
        <p:nvSpPr>
          <p:cNvPr id="35846" name="Text Box 3"/>
          <p:cNvSpPr txBox="1">
            <a:spLocks noChangeArrowheads="1"/>
          </p:cNvSpPr>
          <p:nvPr/>
        </p:nvSpPr>
        <p:spPr bwMode="auto">
          <a:xfrm>
            <a:off x="1331913" y="1484313"/>
            <a:ext cx="5562600" cy="457200"/>
          </a:xfrm>
          <a:prstGeom prst="rect">
            <a:avLst/>
          </a:prstGeom>
          <a:noFill/>
          <a:ln w="9525">
            <a:noFill/>
            <a:miter lim="800000"/>
            <a:headEnd/>
            <a:tailEnd/>
          </a:ln>
        </p:spPr>
        <p:txBody>
          <a:bodyPr>
            <a:spAutoFit/>
          </a:bodyPr>
          <a:lstStyle/>
          <a:p>
            <a:pPr algn="ctr" eaLnBrk="0" hangingPunct="0">
              <a:spcBef>
                <a:spcPct val="50000"/>
              </a:spcBef>
            </a:pPr>
            <a:r>
              <a:rPr lang="el-GR" sz="2400">
                <a:latin typeface="Calibri" pitchFamily="34" charset="0"/>
                <a:ea typeface="Calibri" pitchFamily="34" charset="0"/>
                <a:cs typeface="Calibri" pitchFamily="34" charset="0"/>
              </a:rPr>
              <a:t>Ένα-προς-Πολλά 1:Ν</a:t>
            </a:r>
          </a:p>
        </p:txBody>
      </p:sp>
      <p:sp>
        <p:nvSpPr>
          <p:cNvPr id="35847" name="Text Box 4"/>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5848" name="AutoShape 5"/>
          <p:cNvSpPr>
            <a:spLocks noChangeArrowheads="1"/>
          </p:cNvSpPr>
          <p:nvPr/>
        </p:nvSpPr>
        <p:spPr bwMode="auto">
          <a:xfrm>
            <a:off x="5675313" y="3860800"/>
            <a:ext cx="2136775" cy="401638"/>
          </a:xfrm>
          <a:prstGeom prst="flowChartProcess">
            <a:avLst/>
          </a:prstGeom>
          <a:noFill/>
          <a:ln w="9525">
            <a:solidFill>
              <a:schemeClr val="tx1"/>
            </a:solidFill>
            <a:miter lim="800000"/>
            <a:headEnd/>
            <a:tailEnd/>
          </a:ln>
        </p:spPr>
        <p:txBody>
          <a:bodyPr wrap="none" anchor="ctr"/>
          <a:lstStyle/>
          <a:p>
            <a:endParaRPr lang="el-GR"/>
          </a:p>
        </p:txBody>
      </p:sp>
      <p:sp>
        <p:nvSpPr>
          <p:cNvPr id="35849" name="AutoShape 6"/>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0" name="AutoShape 7"/>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5851" name="Text Box 8"/>
          <p:cNvSpPr txBox="1">
            <a:spLocks noChangeArrowheads="1"/>
          </p:cNvSpPr>
          <p:nvPr/>
        </p:nvSpPr>
        <p:spPr bwMode="auto">
          <a:xfrm>
            <a:off x="1173163" y="3954463"/>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5852" name="Text Box 9"/>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53" name="Text Box 10"/>
          <p:cNvSpPr txBox="1">
            <a:spLocks noChangeArrowheads="1"/>
          </p:cNvSpPr>
          <p:nvPr/>
        </p:nvSpPr>
        <p:spPr bwMode="auto">
          <a:xfrm>
            <a:off x="5743575" y="3860800"/>
            <a:ext cx="2141538"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54" name="Line 11"/>
          <p:cNvSpPr>
            <a:spLocks noChangeShapeType="1"/>
          </p:cNvSpPr>
          <p:nvPr/>
        </p:nvSpPr>
        <p:spPr bwMode="auto">
          <a:xfrm>
            <a:off x="5076825" y="4076700"/>
            <a:ext cx="576263" cy="0"/>
          </a:xfrm>
          <a:prstGeom prst="line">
            <a:avLst/>
          </a:prstGeom>
          <a:noFill/>
          <a:ln w="38100">
            <a:solidFill>
              <a:srgbClr val="FF0000"/>
            </a:solidFill>
            <a:round/>
            <a:headEnd type="triangle" w="med" len="med"/>
            <a:tailEnd/>
          </a:ln>
        </p:spPr>
        <p:txBody>
          <a:bodyPr/>
          <a:lstStyle/>
          <a:p>
            <a:endParaRPr lang="el-GR"/>
          </a:p>
        </p:txBody>
      </p:sp>
      <p:sp>
        <p:nvSpPr>
          <p:cNvPr id="35855" name="Text Box 12"/>
          <p:cNvSpPr txBox="1">
            <a:spLocks noChangeArrowheads="1"/>
          </p:cNvSpPr>
          <p:nvPr/>
        </p:nvSpPr>
        <p:spPr bwMode="auto">
          <a:xfrm>
            <a:off x="250825" y="5229225"/>
            <a:ext cx="8713788" cy="784225"/>
          </a:xfrm>
          <a:prstGeom prst="rect">
            <a:avLst/>
          </a:prstGeom>
          <a:noFill/>
          <a:ln w="9525">
            <a:noFill/>
            <a:miter lim="800000"/>
            <a:headEnd/>
            <a:tailEnd/>
          </a:ln>
        </p:spPr>
        <p:txBody>
          <a:bodyPr>
            <a:spAutoFit/>
          </a:bodyPr>
          <a:lstStyle/>
          <a:p>
            <a:pPr algn="just" eaLnBrk="0" hangingPunct="0">
              <a:spcBef>
                <a:spcPct val="50000"/>
              </a:spcBef>
            </a:pPr>
            <a:r>
              <a:rPr lang="el-GR" sz="1800" dirty="0">
                <a:latin typeface="Calibri" pitchFamily="34" charset="0"/>
                <a:ea typeface="Calibri" pitchFamily="34" charset="0"/>
                <a:cs typeface="Calibri" pitchFamily="34" charset="0"/>
              </a:rPr>
              <a:t>Ένα Τμήμα έχει πολλούς Υπαλλήλους αλλά ένας Υπάλληλος ανήκει μόνο σε ένα Τμήμα </a:t>
            </a:r>
            <a:endParaRPr lang="en-US" sz="1800" dirty="0">
              <a:latin typeface="Calibri" pitchFamily="34" charset="0"/>
              <a:ea typeface="Calibri" pitchFamily="34" charset="0"/>
              <a:cs typeface="Calibri" pitchFamily="34" charset="0"/>
            </a:endParaRPr>
          </a:p>
          <a:p>
            <a:pPr algn="just" eaLnBrk="0" hangingPunct="0">
              <a:spcBef>
                <a:spcPct val="50000"/>
              </a:spcBef>
            </a:pPr>
            <a:r>
              <a:rPr lang="el-GR" sz="1800" dirty="0">
                <a:latin typeface="Calibri" pitchFamily="34" charset="0"/>
                <a:ea typeface="Calibri" pitchFamily="34" charset="0"/>
                <a:cs typeface="Calibri" pitchFamily="34" charset="0"/>
              </a:rPr>
              <a:t>Προσοχή: πόσες φορές ένα Τμήμα/Υπάλληλος εμφανίζεται στη συσχέτιση</a:t>
            </a:r>
          </a:p>
        </p:txBody>
      </p:sp>
      <p:sp>
        <p:nvSpPr>
          <p:cNvPr id="35856" name="Text Box 13"/>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5857" name="AutoShape 14"/>
          <p:cNvSpPr>
            <a:spLocks noChangeArrowheads="1"/>
          </p:cNvSpPr>
          <p:nvPr/>
        </p:nvSpPr>
        <p:spPr bwMode="auto">
          <a:xfrm>
            <a:off x="5603875" y="2751138"/>
            <a:ext cx="2063750" cy="390525"/>
          </a:xfrm>
          <a:prstGeom prst="flowChartProcess">
            <a:avLst/>
          </a:prstGeom>
          <a:noFill/>
          <a:ln w="9525">
            <a:solidFill>
              <a:schemeClr val="tx1"/>
            </a:solidFill>
            <a:miter lim="800000"/>
            <a:headEnd/>
            <a:tailEnd/>
          </a:ln>
        </p:spPr>
        <p:txBody>
          <a:bodyPr wrap="none" anchor="ctr"/>
          <a:lstStyle/>
          <a:p>
            <a:endParaRPr lang="el-GR"/>
          </a:p>
        </p:txBody>
      </p:sp>
      <p:sp>
        <p:nvSpPr>
          <p:cNvPr id="35858" name="AutoShape 15"/>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5859" name="AutoShape 16"/>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5860" name="Text Box 17"/>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dirty="0"/>
              <a:t>ΤΜΗΜΑ</a:t>
            </a:r>
          </a:p>
        </p:txBody>
      </p:sp>
      <p:sp>
        <p:nvSpPr>
          <p:cNvPr id="35861" name="Text Box 18"/>
          <p:cNvSpPr txBox="1">
            <a:spLocks noChangeArrowheads="1"/>
          </p:cNvSpPr>
          <p:nvPr/>
        </p:nvSpPr>
        <p:spPr bwMode="auto">
          <a:xfrm>
            <a:off x="3857625" y="2813050"/>
            <a:ext cx="1814513"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5862" name="Text Box 19"/>
          <p:cNvSpPr txBox="1">
            <a:spLocks noChangeArrowheads="1"/>
          </p:cNvSpPr>
          <p:nvPr/>
        </p:nvSpPr>
        <p:spPr bwMode="auto">
          <a:xfrm>
            <a:off x="5672138" y="2781300"/>
            <a:ext cx="1995487" cy="396875"/>
          </a:xfrm>
          <a:prstGeom prst="rect">
            <a:avLst/>
          </a:prstGeom>
          <a:noFill/>
          <a:ln w="9525">
            <a:noFill/>
            <a:miter lim="800000"/>
            <a:headEnd/>
            <a:tailEnd/>
          </a:ln>
        </p:spPr>
        <p:txBody>
          <a:bodyPr>
            <a:spAutoFit/>
          </a:bodyPr>
          <a:lstStyle/>
          <a:p>
            <a:pPr algn="ctr" eaLnBrk="0" hangingPunct="0">
              <a:spcBef>
                <a:spcPct val="50000"/>
              </a:spcBef>
            </a:pPr>
            <a:r>
              <a:rPr lang="el-GR" sz="2000" dirty="0"/>
              <a:t>ΥΠΑΛΛΗΛΟΣ</a:t>
            </a:r>
          </a:p>
        </p:txBody>
      </p:sp>
      <p:sp>
        <p:nvSpPr>
          <p:cNvPr id="35863" name="Line 20"/>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5864" name="Line 21"/>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5865" name="Text Box 22"/>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5866" name="Line 23"/>
          <p:cNvSpPr>
            <a:spLocks noChangeShapeType="1"/>
          </p:cNvSpPr>
          <p:nvPr/>
        </p:nvSpPr>
        <p:spPr bwMode="auto">
          <a:xfrm>
            <a:off x="2771775" y="4149725"/>
            <a:ext cx="863600" cy="0"/>
          </a:xfrm>
          <a:prstGeom prst="line">
            <a:avLst/>
          </a:prstGeom>
          <a:noFill/>
          <a:ln w="9525">
            <a:solidFill>
              <a:schemeClr val="tx1"/>
            </a:solidFill>
            <a:round/>
            <a:headEnd/>
            <a:tailEnd/>
          </a:ln>
        </p:spPr>
        <p:txBody>
          <a:bodyPr/>
          <a:lstStyle/>
          <a:p>
            <a:endParaRPr lang="el-GR"/>
          </a:p>
        </p:txBody>
      </p:sp>
      <p:sp>
        <p:nvSpPr>
          <p:cNvPr id="35867" name="Text Box 24"/>
          <p:cNvSpPr txBox="1">
            <a:spLocks noChangeArrowheads="1"/>
          </p:cNvSpPr>
          <p:nvPr/>
        </p:nvSpPr>
        <p:spPr bwMode="auto">
          <a:xfrm>
            <a:off x="4787900" y="4559300"/>
            <a:ext cx="1498600" cy="553998"/>
          </a:xfrm>
          <a:prstGeom prst="rect">
            <a:avLst/>
          </a:prstGeom>
          <a:noFill/>
          <a:ln w="9525">
            <a:noFill/>
            <a:miter lim="800000"/>
            <a:headEnd/>
            <a:tailEnd/>
          </a:ln>
        </p:spPr>
        <p:txBody>
          <a:bodyPr wrap="square">
            <a:spAutoFit/>
          </a:bodyPr>
          <a:lstStyle/>
          <a:p>
            <a:pPr algn="just">
              <a:spcBef>
                <a:spcPct val="50000"/>
              </a:spcBef>
            </a:pPr>
            <a:r>
              <a:rPr lang="el-GR" sz="1000" b="1">
                <a:solidFill>
                  <a:schemeClr val="accent2">
                    <a:lumMod val="75000"/>
                  </a:schemeClr>
                </a:solidFill>
              </a:rPr>
              <a:t>Ένας υπάλληλος εμφανίζεται μόνο μια φορά στη συσχέτιση</a:t>
            </a:r>
          </a:p>
        </p:txBody>
      </p:sp>
      <p:sp>
        <p:nvSpPr>
          <p:cNvPr id="35868" name="Text Box 25"/>
          <p:cNvSpPr txBox="1">
            <a:spLocks noChangeArrowheads="1"/>
          </p:cNvSpPr>
          <p:nvPr/>
        </p:nvSpPr>
        <p:spPr bwMode="auto">
          <a:xfrm>
            <a:off x="2555874" y="4570342"/>
            <a:ext cx="2097159" cy="553998"/>
          </a:xfrm>
          <a:prstGeom prst="rect">
            <a:avLst/>
          </a:prstGeom>
          <a:noFill/>
          <a:ln w="9525">
            <a:noFill/>
            <a:miter lim="800000"/>
            <a:headEnd/>
            <a:tailEnd/>
          </a:ln>
        </p:spPr>
        <p:txBody>
          <a:bodyPr wrap="square">
            <a:spAutoFit/>
          </a:bodyPr>
          <a:lstStyle/>
          <a:p>
            <a:pPr algn="just">
              <a:spcBef>
                <a:spcPct val="50000"/>
              </a:spcBef>
            </a:pPr>
            <a:r>
              <a:rPr lang="el-GR" sz="1000" b="1" dirty="0">
                <a:solidFill>
                  <a:schemeClr val="accent2">
                    <a:lumMod val="75000"/>
                  </a:schemeClr>
                </a:solidFill>
              </a:rPr>
              <a:t>Ένα τμήμα μπορεί να εμφανίζεται πολλές φορές στη συσχέτιση (μια για κάθε υπάλληλο που έχει)</a:t>
            </a:r>
          </a:p>
        </p:txBody>
      </p:sp>
      <p:sp>
        <p:nvSpPr>
          <p:cNvPr id="30"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2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smtClean="0"/>
              <a:t>Ευαγγελία Πιτουρά</a:t>
            </a:r>
          </a:p>
        </p:txBody>
      </p:sp>
      <p:sp>
        <p:nvSpPr>
          <p:cNvPr id="36868" name="Slide Number Placeholder 4"/>
          <p:cNvSpPr>
            <a:spLocks noGrp="1"/>
          </p:cNvSpPr>
          <p:nvPr>
            <p:ph type="sldNum" sz="quarter" idx="12"/>
          </p:nvPr>
        </p:nvSpPr>
        <p:spPr>
          <a:noFill/>
        </p:spPr>
        <p:txBody>
          <a:bodyPr/>
          <a:lstStyle/>
          <a:p>
            <a:fld id="{DE1CBEEB-7F48-4257-B5E5-A4CAF4C18D9E}" type="slidenum">
              <a:rPr lang="el-GR" altLang="en-US" smtClean="0"/>
              <a:pPr/>
              <a:t>42</a:t>
            </a:fld>
            <a:endParaRPr lang="el-GR" altLang="en-US" smtClean="0"/>
          </a:p>
        </p:txBody>
      </p:sp>
      <p:sp>
        <p:nvSpPr>
          <p:cNvPr id="36870" name="Text Box 3"/>
          <p:cNvSpPr txBox="1">
            <a:spLocks noChangeArrowheads="1"/>
          </p:cNvSpPr>
          <p:nvPr/>
        </p:nvSpPr>
        <p:spPr bwMode="auto">
          <a:xfrm>
            <a:off x="323850" y="1844675"/>
            <a:ext cx="3733800" cy="396875"/>
          </a:xfrm>
          <a:prstGeom prst="rect">
            <a:avLst/>
          </a:prstGeom>
          <a:noFill/>
          <a:ln w="9525">
            <a:noFill/>
            <a:miter lim="800000"/>
            <a:headEnd/>
            <a:tailEnd/>
          </a:ln>
        </p:spPr>
        <p:txBody>
          <a:bodyPr>
            <a:spAutoFit/>
          </a:bodyPr>
          <a:lstStyle/>
          <a:p>
            <a:pPr algn="just" eaLnBrk="0" hangingPunct="0">
              <a:spcBef>
                <a:spcPct val="50000"/>
              </a:spcBef>
            </a:pPr>
            <a:r>
              <a:rPr lang="el-GR" sz="2000">
                <a:latin typeface="Calibri" pitchFamily="34" charset="0"/>
                <a:ea typeface="Calibri" pitchFamily="34" charset="0"/>
                <a:cs typeface="Calibri" pitchFamily="34" charset="0"/>
              </a:rPr>
              <a:t>Παράδειγμα - Συμβολισμοί</a:t>
            </a:r>
          </a:p>
        </p:txBody>
      </p:sp>
      <p:sp>
        <p:nvSpPr>
          <p:cNvPr id="36871" name="AutoShape 4"/>
          <p:cNvSpPr>
            <a:spLocks noChangeArrowheads="1"/>
          </p:cNvSpPr>
          <p:nvPr/>
        </p:nvSpPr>
        <p:spPr bwMode="auto">
          <a:xfrm>
            <a:off x="5675313" y="3789363"/>
            <a:ext cx="2425700" cy="473075"/>
          </a:xfrm>
          <a:prstGeom prst="flowChartProcess">
            <a:avLst/>
          </a:prstGeom>
          <a:noFill/>
          <a:ln w="9525">
            <a:solidFill>
              <a:schemeClr val="tx1"/>
            </a:solidFill>
            <a:miter lim="800000"/>
            <a:headEnd/>
            <a:tailEnd/>
          </a:ln>
        </p:spPr>
        <p:txBody>
          <a:bodyPr wrap="none" anchor="ctr"/>
          <a:lstStyle/>
          <a:p>
            <a:endParaRPr lang="el-GR"/>
          </a:p>
        </p:txBody>
      </p:sp>
      <p:sp>
        <p:nvSpPr>
          <p:cNvPr id="36872" name="AutoShape 5"/>
          <p:cNvSpPr>
            <a:spLocks noChangeArrowheads="1"/>
          </p:cNvSpPr>
          <p:nvPr/>
        </p:nvSpPr>
        <p:spPr bwMode="auto">
          <a:xfrm>
            <a:off x="3727450" y="36449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73" name="AutoShape 6"/>
          <p:cNvSpPr>
            <a:spLocks noChangeArrowheads="1"/>
          </p:cNvSpPr>
          <p:nvPr/>
        </p:nvSpPr>
        <p:spPr bwMode="auto">
          <a:xfrm>
            <a:off x="971550" y="3892550"/>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74" name="Text Box 7"/>
          <p:cNvSpPr txBox="1">
            <a:spLocks noChangeArrowheads="1"/>
          </p:cNvSpPr>
          <p:nvPr/>
        </p:nvSpPr>
        <p:spPr bwMode="auto">
          <a:xfrm>
            <a:off x="1187450" y="3933825"/>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75" name="Text Box 8"/>
          <p:cNvSpPr txBox="1">
            <a:spLocks noChangeArrowheads="1"/>
          </p:cNvSpPr>
          <p:nvPr/>
        </p:nvSpPr>
        <p:spPr bwMode="auto">
          <a:xfrm>
            <a:off x="3929063" y="3892550"/>
            <a:ext cx="1814512" cy="396875"/>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76" name="Text Box 9"/>
          <p:cNvSpPr txBox="1">
            <a:spLocks noChangeArrowheads="1"/>
          </p:cNvSpPr>
          <p:nvPr/>
        </p:nvSpPr>
        <p:spPr bwMode="auto">
          <a:xfrm>
            <a:off x="5940425" y="3860800"/>
            <a:ext cx="2068513"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77" name="Line 10"/>
          <p:cNvSpPr>
            <a:spLocks noChangeShapeType="1"/>
          </p:cNvSpPr>
          <p:nvPr/>
        </p:nvSpPr>
        <p:spPr bwMode="auto">
          <a:xfrm>
            <a:off x="5075238" y="4076700"/>
            <a:ext cx="576262" cy="0"/>
          </a:xfrm>
          <a:prstGeom prst="line">
            <a:avLst/>
          </a:prstGeom>
          <a:noFill/>
          <a:ln w="9525">
            <a:solidFill>
              <a:schemeClr val="tx1"/>
            </a:solidFill>
            <a:round/>
            <a:headEnd/>
            <a:tailEnd/>
          </a:ln>
        </p:spPr>
        <p:txBody>
          <a:bodyPr/>
          <a:lstStyle/>
          <a:p>
            <a:endParaRPr lang="el-GR"/>
          </a:p>
        </p:txBody>
      </p:sp>
      <p:sp>
        <p:nvSpPr>
          <p:cNvPr id="36878" name="Text Box 11"/>
          <p:cNvSpPr txBox="1">
            <a:spLocks noChangeArrowheads="1"/>
          </p:cNvSpPr>
          <p:nvPr/>
        </p:nvSpPr>
        <p:spPr bwMode="auto">
          <a:xfrm>
            <a:off x="2987675"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1</a:t>
            </a:r>
          </a:p>
        </p:txBody>
      </p:sp>
      <p:sp>
        <p:nvSpPr>
          <p:cNvPr id="36879" name="AutoShape 12"/>
          <p:cNvSpPr>
            <a:spLocks noChangeArrowheads="1"/>
          </p:cNvSpPr>
          <p:nvPr/>
        </p:nvSpPr>
        <p:spPr bwMode="auto">
          <a:xfrm>
            <a:off x="5603875" y="2781300"/>
            <a:ext cx="2497138" cy="401638"/>
          </a:xfrm>
          <a:prstGeom prst="flowChartProcess">
            <a:avLst/>
          </a:prstGeom>
          <a:noFill/>
          <a:ln w="9525">
            <a:solidFill>
              <a:schemeClr val="tx1"/>
            </a:solidFill>
            <a:miter lim="800000"/>
            <a:headEnd/>
            <a:tailEnd/>
          </a:ln>
        </p:spPr>
        <p:txBody>
          <a:bodyPr wrap="none" anchor="ctr"/>
          <a:lstStyle/>
          <a:p>
            <a:endParaRPr lang="el-GR"/>
          </a:p>
        </p:txBody>
      </p:sp>
      <p:sp>
        <p:nvSpPr>
          <p:cNvPr id="36880" name="AutoShape 13"/>
          <p:cNvSpPr>
            <a:spLocks noChangeArrowheads="1"/>
          </p:cNvSpPr>
          <p:nvPr/>
        </p:nvSpPr>
        <p:spPr bwMode="auto">
          <a:xfrm>
            <a:off x="3656013" y="2565400"/>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81" name="AutoShape 14"/>
          <p:cNvSpPr>
            <a:spLocks noChangeArrowheads="1"/>
          </p:cNvSpPr>
          <p:nvPr/>
        </p:nvSpPr>
        <p:spPr bwMode="auto">
          <a:xfrm>
            <a:off x="900113" y="2813050"/>
            <a:ext cx="1747837" cy="555625"/>
          </a:xfrm>
          <a:prstGeom prst="flowChartProcess">
            <a:avLst/>
          </a:prstGeom>
          <a:noFill/>
          <a:ln w="9525">
            <a:solidFill>
              <a:schemeClr val="tx1"/>
            </a:solidFill>
            <a:miter lim="800000"/>
            <a:headEnd/>
            <a:tailEnd/>
          </a:ln>
        </p:spPr>
        <p:txBody>
          <a:bodyPr wrap="none" anchor="ctr"/>
          <a:lstStyle/>
          <a:p>
            <a:endParaRPr lang="el-GR"/>
          </a:p>
        </p:txBody>
      </p:sp>
      <p:sp>
        <p:nvSpPr>
          <p:cNvPr id="36882" name="Text Box 15"/>
          <p:cNvSpPr txBox="1">
            <a:spLocks noChangeArrowheads="1"/>
          </p:cNvSpPr>
          <p:nvPr/>
        </p:nvSpPr>
        <p:spPr bwMode="auto">
          <a:xfrm>
            <a:off x="1101725" y="2874963"/>
            <a:ext cx="1881188"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83" name="Text Box 16"/>
          <p:cNvSpPr txBox="1">
            <a:spLocks noChangeArrowheads="1"/>
          </p:cNvSpPr>
          <p:nvPr/>
        </p:nvSpPr>
        <p:spPr bwMode="auto">
          <a:xfrm>
            <a:off x="3857625" y="2813050"/>
            <a:ext cx="1814513"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84" name="Text Box 17"/>
          <p:cNvSpPr txBox="1">
            <a:spLocks noChangeArrowheads="1"/>
          </p:cNvSpPr>
          <p:nvPr/>
        </p:nvSpPr>
        <p:spPr bwMode="auto">
          <a:xfrm>
            <a:off x="5867400" y="2781300"/>
            <a:ext cx="2068513" cy="396875"/>
          </a:xfrm>
          <a:prstGeom prst="rect">
            <a:avLst/>
          </a:prstGeom>
          <a:noFill/>
          <a:ln w="9525">
            <a:noFill/>
            <a:miter lim="800000"/>
            <a:headEnd/>
            <a:tailEnd/>
          </a:ln>
        </p:spPr>
        <p:txBody>
          <a:bodyPr>
            <a:spAutoFit/>
          </a:bodyPr>
          <a:lstStyle/>
          <a:p>
            <a:pPr eaLnBrk="0" hangingPunct="0">
              <a:spcBef>
                <a:spcPct val="50000"/>
              </a:spcBef>
            </a:pPr>
            <a:r>
              <a:rPr lang="el-GR" sz="2000" dirty="0"/>
              <a:t>ΥΠΑΛΛΗΛΟΣ</a:t>
            </a:r>
          </a:p>
        </p:txBody>
      </p:sp>
      <p:sp>
        <p:nvSpPr>
          <p:cNvPr id="36885" name="Line 18"/>
          <p:cNvSpPr>
            <a:spLocks noChangeShapeType="1"/>
          </p:cNvSpPr>
          <p:nvPr/>
        </p:nvSpPr>
        <p:spPr bwMode="auto">
          <a:xfrm>
            <a:off x="2647950" y="2998788"/>
            <a:ext cx="1008063" cy="0"/>
          </a:xfrm>
          <a:prstGeom prst="line">
            <a:avLst/>
          </a:prstGeom>
          <a:noFill/>
          <a:ln w="9525">
            <a:solidFill>
              <a:schemeClr val="tx1"/>
            </a:solidFill>
            <a:round/>
            <a:headEnd/>
            <a:tailEnd/>
          </a:ln>
        </p:spPr>
        <p:txBody>
          <a:bodyPr wrap="none" anchor="ctr"/>
          <a:lstStyle/>
          <a:p>
            <a:endParaRPr lang="el-GR"/>
          </a:p>
        </p:txBody>
      </p:sp>
      <p:sp>
        <p:nvSpPr>
          <p:cNvPr id="36886" name="Line 19"/>
          <p:cNvSpPr>
            <a:spLocks noChangeShapeType="1"/>
          </p:cNvSpPr>
          <p:nvPr/>
        </p:nvSpPr>
        <p:spPr bwMode="auto">
          <a:xfrm>
            <a:off x="4994275" y="2998788"/>
            <a:ext cx="536575" cy="0"/>
          </a:xfrm>
          <a:prstGeom prst="line">
            <a:avLst/>
          </a:prstGeom>
          <a:noFill/>
          <a:ln w="9525">
            <a:solidFill>
              <a:schemeClr val="tx1"/>
            </a:solidFill>
            <a:round/>
            <a:headEnd/>
            <a:tailEnd/>
          </a:ln>
        </p:spPr>
        <p:txBody>
          <a:bodyPr wrap="none" anchor="ctr"/>
          <a:lstStyle/>
          <a:p>
            <a:endParaRPr lang="el-GR"/>
          </a:p>
        </p:txBody>
      </p:sp>
      <p:sp>
        <p:nvSpPr>
          <p:cNvPr id="36887" name="Text Box 20"/>
          <p:cNvSpPr txBox="1">
            <a:spLocks noChangeArrowheads="1"/>
          </p:cNvSpPr>
          <p:nvPr/>
        </p:nvSpPr>
        <p:spPr bwMode="auto">
          <a:xfrm>
            <a:off x="5003800" y="2565400"/>
            <a:ext cx="576263" cy="396875"/>
          </a:xfrm>
          <a:prstGeom prst="rect">
            <a:avLst/>
          </a:prstGeom>
          <a:noFill/>
          <a:ln w="9525">
            <a:noFill/>
            <a:miter lim="800000"/>
            <a:headEnd/>
            <a:tailEnd/>
          </a:ln>
        </p:spPr>
        <p:txBody>
          <a:bodyPr>
            <a:spAutoFit/>
          </a:bodyPr>
          <a:lstStyle/>
          <a:p>
            <a:pPr eaLnBrk="0" hangingPunct="0">
              <a:spcBef>
                <a:spcPct val="50000"/>
              </a:spcBef>
            </a:pPr>
            <a:r>
              <a:rPr lang="el-GR" sz="2000" b="1">
                <a:solidFill>
                  <a:srgbClr val="FF0000"/>
                </a:solidFill>
                <a:latin typeface="Comic Sans MS" pitchFamily="66" charset="0"/>
              </a:rPr>
              <a:t>Ν</a:t>
            </a:r>
          </a:p>
        </p:txBody>
      </p:sp>
      <p:sp>
        <p:nvSpPr>
          <p:cNvPr id="36888" name="Line 21"/>
          <p:cNvSpPr>
            <a:spLocks noChangeShapeType="1"/>
          </p:cNvSpPr>
          <p:nvPr/>
        </p:nvSpPr>
        <p:spPr bwMode="auto">
          <a:xfrm>
            <a:off x="2771775" y="4076700"/>
            <a:ext cx="936625" cy="0"/>
          </a:xfrm>
          <a:prstGeom prst="line">
            <a:avLst/>
          </a:prstGeom>
          <a:noFill/>
          <a:ln w="9525">
            <a:solidFill>
              <a:schemeClr val="tx1"/>
            </a:solidFill>
            <a:round/>
            <a:headEnd/>
            <a:tailEnd/>
          </a:ln>
        </p:spPr>
        <p:txBody>
          <a:bodyPr/>
          <a:lstStyle/>
          <a:p>
            <a:endParaRPr lang="el-GR"/>
          </a:p>
        </p:txBody>
      </p:sp>
      <p:sp>
        <p:nvSpPr>
          <p:cNvPr id="36889" name="Text Box 22"/>
          <p:cNvSpPr txBox="1">
            <a:spLocks noChangeArrowheads="1"/>
          </p:cNvSpPr>
          <p:nvPr/>
        </p:nvSpPr>
        <p:spPr bwMode="auto">
          <a:xfrm>
            <a:off x="4716463" y="3644900"/>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0" name="Text Box 23"/>
          <p:cNvSpPr txBox="1">
            <a:spLocks noChangeArrowheads="1"/>
          </p:cNvSpPr>
          <p:nvPr/>
        </p:nvSpPr>
        <p:spPr bwMode="auto">
          <a:xfrm>
            <a:off x="2771775" y="3716338"/>
            <a:ext cx="1368425" cy="304800"/>
          </a:xfrm>
          <a:prstGeom prst="rect">
            <a:avLst/>
          </a:prstGeom>
          <a:noFill/>
          <a:ln w="9525">
            <a:noFill/>
            <a:miter lim="800000"/>
            <a:headEnd/>
            <a:tailEnd/>
          </a:ln>
        </p:spPr>
        <p:txBody>
          <a:bodyPr>
            <a:spAutoFit/>
          </a:bodyPr>
          <a:lstStyle/>
          <a:p>
            <a:pPr>
              <a:spcBef>
                <a:spcPct val="50000"/>
              </a:spcBef>
            </a:pPr>
            <a:r>
              <a:rPr lang="en-US" sz="1400">
                <a:solidFill>
                  <a:srgbClr val="FF0000"/>
                </a:solidFill>
              </a:rPr>
              <a:t>(min, max)</a:t>
            </a:r>
            <a:endParaRPr lang="el-GR" sz="1400">
              <a:solidFill>
                <a:srgbClr val="FF0000"/>
              </a:solidFill>
            </a:endParaRPr>
          </a:p>
        </p:txBody>
      </p:sp>
      <p:sp>
        <p:nvSpPr>
          <p:cNvPr id="36891" name="Text Box 24"/>
          <p:cNvSpPr txBox="1">
            <a:spLocks noChangeArrowheads="1"/>
          </p:cNvSpPr>
          <p:nvPr/>
        </p:nvSpPr>
        <p:spPr bwMode="auto">
          <a:xfrm>
            <a:off x="2771775"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Ν</a:t>
            </a:r>
            <a:r>
              <a:rPr lang="en-US" sz="1800">
                <a:latin typeface="Comic Sans MS" pitchFamily="66" charset="0"/>
              </a:rPr>
              <a:t>)</a:t>
            </a:r>
            <a:endParaRPr lang="el-GR" sz="1800">
              <a:latin typeface="Comic Sans MS" pitchFamily="66" charset="0"/>
            </a:endParaRPr>
          </a:p>
        </p:txBody>
      </p:sp>
      <p:sp>
        <p:nvSpPr>
          <p:cNvPr id="36892" name="Text Box 25"/>
          <p:cNvSpPr txBox="1">
            <a:spLocks noChangeArrowheads="1"/>
          </p:cNvSpPr>
          <p:nvPr/>
        </p:nvSpPr>
        <p:spPr bwMode="auto">
          <a:xfrm>
            <a:off x="4787900" y="4292600"/>
            <a:ext cx="1008063" cy="366713"/>
          </a:xfrm>
          <a:prstGeom prst="rect">
            <a:avLst/>
          </a:prstGeom>
          <a:noFill/>
          <a:ln w="9525">
            <a:noFill/>
            <a:miter lim="800000"/>
            <a:headEnd/>
            <a:tailEnd/>
          </a:ln>
        </p:spPr>
        <p:txBody>
          <a:bodyPr>
            <a:spAutoFit/>
          </a:bodyPr>
          <a:lstStyle/>
          <a:p>
            <a:pPr>
              <a:spcBef>
                <a:spcPct val="50000"/>
              </a:spcBef>
            </a:pPr>
            <a:r>
              <a:rPr lang="en-US" sz="1800">
                <a:latin typeface="Comic Sans MS" pitchFamily="66" charset="0"/>
              </a:rPr>
              <a:t>(0, </a:t>
            </a:r>
            <a:r>
              <a:rPr lang="el-GR" sz="1800">
                <a:latin typeface="Comic Sans MS" pitchFamily="66" charset="0"/>
              </a:rPr>
              <a:t>1</a:t>
            </a:r>
            <a:r>
              <a:rPr lang="en-US" sz="1800">
                <a:latin typeface="Comic Sans MS" pitchFamily="66" charset="0"/>
              </a:rPr>
              <a:t>)</a:t>
            </a:r>
            <a:endParaRPr lang="el-GR" sz="1800">
              <a:latin typeface="Comic Sans MS" pitchFamily="66" charset="0"/>
            </a:endParaRPr>
          </a:p>
        </p:txBody>
      </p:sp>
      <p:sp>
        <p:nvSpPr>
          <p:cNvPr id="36893" name="AutoShape 26"/>
          <p:cNvSpPr>
            <a:spLocks noChangeArrowheads="1"/>
          </p:cNvSpPr>
          <p:nvPr/>
        </p:nvSpPr>
        <p:spPr bwMode="auto">
          <a:xfrm>
            <a:off x="5545138" y="5064125"/>
            <a:ext cx="2497137" cy="401638"/>
          </a:xfrm>
          <a:prstGeom prst="flowChartProcess">
            <a:avLst/>
          </a:prstGeom>
          <a:noFill/>
          <a:ln w="9525">
            <a:solidFill>
              <a:schemeClr val="tx1"/>
            </a:solidFill>
            <a:miter lim="800000"/>
            <a:headEnd/>
            <a:tailEnd/>
          </a:ln>
        </p:spPr>
        <p:txBody>
          <a:bodyPr wrap="none" anchor="ctr"/>
          <a:lstStyle/>
          <a:p>
            <a:endParaRPr lang="el-GR"/>
          </a:p>
        </p:txBody>
      </p:sp>
      <p:sp>
        <p:nvSpPr>
          <p:cNvPr id="36894" name="AutoShape 27"/>
          <p:cNvSpPr>
            <a:spLocks noChangeArrowheads="1"/>
          </p:cNvSpPr>
          <p:nvPr/>
        </p:nvSpPr>
        <p:spPr bwMode="auto">
          <a:xfrm>
            <a:off x="3597275" y="4848225"/>
            <a:ext cx="1343025" cy="927100"/>
          </a:xfrm>
          <a:prstGeom prst="flowChartDecision">
            <a:avLst/>
          </a:prstGeom>
          <a:noFill/>
          <a:ln w="9525">
            <a:solidFill>
              <a:schemeClr val="tx1"/>
            </a:solidFill>
            <a:miter lim="800000"/>
            <a:headEnd/>
            <a:tailEnd/>
          </a:ln>
        </p:spPr>
        <p:txBody>
          <a:bodyPr wrap="none" anchor="ctr"/>
          <a:lstStyle/>
          <a:p>
            <a:endParaRPr lang="el-GR"/>
          </a:p>
        </p:txBody>
      </p:sp>
      <p:sp>
        <p:nvSpPr>
          <p:cNvPr id="36895" name="AutoShape 28"/>
          <p:cNvSpPr>
            <a:spLocks noChangeArrowheads="1"/>
          </p:cNvSpPr>
          <p:nvPr/>
        </p:nvSpPr>
        <p:spPr bwMode="auto">
          <a:xfrm>
            <a:off x="841375" y="5095875"/>
            <a:ext cx="1747838" cy="555625"/>
          </a:xfrm>
          <a:prstGeom prst="flowChartProcess">
            <a:avLst/>
          </a:prstGeom>
          <a:noFill/>
          <a:ln w="9525">
            <a:solidFill>
              <a:schemeClr val="tx1"/>
            </a:solidFill>
            <a:miter lim="800000"/>
            <a:headEnd/>
            <a:tailEnd/>
          </a:ln>
        </p:spPr>
        <p:txBody>
          <a:bodyPr wrap="none" anchor="ctr"/>
          <a:lstStyle/>
          <a:p>
            <a:endParaRPr lang="el-GR"/>
          </a:p>
        </p:txBody>
      </p:sp>
      <p:sp>
        <p:nvSpPr>
          <p:cNvPr id="36896" name="Text Box 29"/>
          <p:cNvSpPr txBox="1">
            <a:spLocks noChangeArrowheads="1"/>
          </p:cNvSpPr>
          <p:nvPr/>
        </p:nvSpPr>
        <p:spPr bwMode="auto">
          <a:xfrm>
            <a:off x="1042988" y="5157788"/>
            <a:ext cx="1881187" cy="396875"/>
          </a:xfrm>
          <a:prstGeom prst="rect">
            <a:avLst/>
          </a:prstGeom>
          <a:noFill/>
          <a:ln w="9525">
            <a:noFill/>
            <a:miter lim="800000"/>
            <a:headEnd/>
            <a:tailEnd/>
          </a:ln>
        </p:spPr>
        <p:txBody>
          <a:bodyPr>
            <a:spAutoFit/>
          </a:bodyPr>
          <a:lstStyle/>
          <a:p>
            <a:pPr eaLnBrk="0" hangingPunct="0">
              <a:spcBef>
                <a:spcPct val="50000"/>
              </a:spcBef>
            </a:pPr>
            <a:r>
              <a:rPr lang="el-GR" sz="2000"/>
              <a:t>ΤΜΗΜΑ</a:t>
            </a:r>
          </a:p>
        </p:txBody>
      </p:sp>
      <p:sp>
        <p:nvSpPr>
          <p:cNvPr id="36897" name="Text Box 30"/>
          <p:cNvSpPr txBox="1">
            <a:spLocks noChangeArrowheads="1"/>
          </p:cNvSpPr>
          <p:nvPr/>
        </p:nvSpPr>
        <p:spPr bwMode="auto">
          <a:xfrm>
            <a:off x="3798888" y="5095875"/>
            <a:ext cx="1814512" cy="398463"/>
          </a:xfrm>
          <a:prstGeom prst="rect">
            <a:avLst/>
          </a:prstGeom>
          <a:noFill/>
          <a:ln w="9525">
            <a:noFill/>
            <a:miter lim="800000"/>
            <a:headEnd/>
            <a:tailEnd/>
          </a:ln>
        </p:spPr>
        <p:txBody>
          <a:bodyPr>
            <a:spAutoFit/>
          </a:bodyPr>
          <a:lstStyle/>
          <a:p>
            <a:pPr eaLnBrk="0" hangingPunct="0">
              <a:spcBef>
                <a:spcPct val="50000"/>
              </a:spcBef>
            </a:pPr>
            <a:r>
              <a:rPr lang="el-GR" sz="2000"/>
              <a:t>ΕΧΕΙ</a:t>
            </a:r>
          </a:p>
        </p:txBody>
      </p:sp>
      <p:sp>
        <p:nvSpPr>
          <p:cNvPr id="36898" name="Text Box 31"/>
          <p:cNvSpPr txBox="1">
            <a:spLocks noChangeArrowheads="1"/>
          </p:cNvSpPr>
          <p:nvPr/>
        </p:nvSpPr>
        <p:spPr bwMode="auto">
          <a:xfrm>
            <a:off x="5808663" y="5064125"/>
            <a:ext cx="2068512" cy="396875"/>
          </a:xfrm>
          <a:prstGeom prst="rect">
            <a:avLst/>
          </a:prstGeom>
          <a:noFill/>
          <a:ln w="9525">
            <a:noFill/>
            <a:miter lim="800000"/>
            <a:headEnd/>
            <a:tailEnd/>
          </a:ln>
        </p:spPr>
        <p:txBody>
          <a:bodyPr>
            <a:spAutoFit/>
          </a:bodyPr>
          <a:lstStyle/>
          <a:p>
            <a:pPr eaLnBrk="0" hangingPunct="0">
              <a:spcBef>
                <a:spcPct val="50000"/>
              </a:spcBef>
            </a:pPr>
            <a:r>
              <a:rPr lang="el-GR" sz="2000"/>
              <a:t>ΥΠΑΛΛΗΛΟΣ</a:t>
            </a:r>
          </a:p>
        </p:txBody>
      </p:sp>
      <p:sp>
        <p:nvSpPr>
          <p:cNvPr id="36899" name="Line 32"/>
          <p:cNvSpPr>
            <a:spLocks noChangeShapeType="1"/>
          </p:cNvSpPr>
          <p:nvPr/>
        </p:nvSpPr>
        <p:spPr bwMode="auto">
          <a:xfrm>
            <a:off x="2589213" y="5281613"/>
            <a:ext cx="1008062" cy="0"/>
          </a:xfrm>
          <a:prstGeom prst="line">
            <a:avLst/>
          </a:prstGeom>
          <a:noFill/>
          <a:ln w="9525">
            <a:solidFill>
              <a:schemeClr val="tx1"/>
            </a:solidFill>
            <a:round/>
            <a:headEnd/>
            <a:tailEnd/>
          </a:ln>
        </p:spPr>
        <p:txBody>
          <a:bodyPr wrap="none" anchor="ctr"/>
          <a:lstStyle/>
          <a:p>
            <a:endParaRPr lang="el-GR"/>
          </a:p>
        </p:txBody>
      </p:sp>
      <p:sp>
        <p:nvSpPr>
          <p:cNvPr id="36900" name="Line 33"/>
          <p:cNvSpPr>
            <a:spLocks noChangeShapeType="1"/>
          </p:cNvSpPr>
          <p:nvPr/>
        </p:nvSpPr>
        <p:spPr bwMode="auto">
          <a:xfrm>
            <a:off x="4935538" y="5281613"/>
            <a:ext cx="536575" cy="0"/>
          </a:xfrm>
          <a:prstGeom prst="line">
            <a:avLst/>
          </a:prstGeom>
          <a:noFill/>
          <a:ln w="19050">
            <a:solidFill>
              <a:srgbClr val="FF0000"/>
            </a:solidFill>
            <a:round/>
            <a:headEnd type="triangle" w="med" len="med"/>
            <a:tailEnd/>
          </a:ln>
        </p:spPr>
        <p:txBody>
          <a:bodyPr wrap="none" anchor="ctr"/>
          <a:lstStyle/>
          <a:p>
            <a:endParaRPr lang="el-GR"/>
          </a:p>
        </p:txBody>
      </p:sp>
      <p:sp>
        <p:nvSpPr>
          <p:cNvPr id="38"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Λόγος </a:t>
            </a:r>
            <a:r>
              <a:rPr lang="el-GR" dirty="0" err="1" smtClean="0">
                <a:solidFill>
                  <a:schemeClr val="accent6">
                    <a:lumMod val="75000"/>
                  </a:schemeClr>
                </a:solidFill>
              </a:rPr>
              <a:t>Πληθικότητας</a:t>
            </a:r>
            <a:endParaRPr lang="en-US" dirty="0">
              <a:solidFill>
                <a:schemeClr val="accent6">
                  <a:lumMod val="75000"/>
                </a:schemeClr>
              </a:solidFill>
            </a:endParaRPr>
          </a:p>
        </p:txBody>
      </p:sp>
      <p:sp>
        <p:nvSpPr>
          <p:cNvPr id="3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43</a:t>
            </a:fld>
            <a:endParaRPr lang="el-GR" altLang="en-US" dirty="0" smtClean="0"/>
          </a:p>
        </p:txBody>
      </p:sp>
      <p:sp>
        <p:nvSpPr>
          <p:cNvPr id="40966" name="Text Box 3"/>
          <p:cNvSpPr txBox="1">
            <a:spLocks noChangeArrowheads="1"/>
          </p:cNvSpPr>
          <p:nvPr/>
        </p:nvSpPr>
        <p:spPr bwMode="auto">
          <a:xfrm>
            <a:off x="404811" y="950912"/>
            <a:ext cx="8345489" cy="4585871"/>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αξιολογήσεις εστιατορίων από χρήστες. </a:t>
            </a:r>
          </a:p>
          <a:p>
            <a:pPr algn="just"/>
            <a:endParaRPr lang="en-US" sz="24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a:xfrm>
            <a:off x="393700" y="0"/>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7" name="TextBox 6"/>
          <p:cNvSpPr txBox="1"/>
          <p:nvPr/>
        </p:nvSpPr>
        <p:spPr>
          <a:xfrm>
            <a:off x="2946400" y="5689600"/>
            <a:ext cx="5676900" cy="400110"/>
          </a:xfrm>
          <a:prstGeom prst="rect">
            <a:avLst/>
          </a:prstGeom>
          <a:noFill/>
        </p:spPr>
        <p:txBody>
          <a:bodyPr wrap="square" rtlCol="0">
            <a:spAutoFit/>
          </a:bodyPr>
          <a:lstStyle/>
          <a:p>
            <a:pPr algn="r">
              <a:buFont typeface="Wingdings" pitchFamily="2" charset="2"/>
              <a:buChar char="ü"/>
            </a:pPr>
            <a:r>
              <a:rPr lang="el-GR" sz="2000" b="1" dirty="0" smtClean="0">
                <a:solidFill>
                  <a:schemeClr val="accent4">
                    <a:lumMod val="75000"/>
                  </a:schemeClr>
                </a:solidFill>
              </a:rPr>
              <a:t> </a:t>
            </a:r>
            <a:r>
              <a:rPr lang="el-GR" sz="2000" b="1" dirty="0" err="1" smtClean="0">
                <a:solidFill>
                  <a:schemeClr val="accent4">
                    <a:lumMod val="75000"/>
                  </a:schemeClr>
                </a:solidFill>
              </a:rPr>
              <a:t>πληθικότητες</a:t>
            </a:r>
            <a:endParaRPr lang="el-GR" sz="2000" b="1" dirty="0">
              <a:solidFill>
                <a:schemeClr val="accent4">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3"/>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4"/>
          <p:cNvSpPr>
            <a:spLocks noGrp="1"/>
          </p:cNvSpPr>
          <p:nvPr>
            <p:ph type="sldNum" sz="quarter" idx="12"/>
          </p:nvPr>
        </p:nvSpPr>
        <p:spPr>
          <a:noFill/>
        </p:spPr>
        <p:txBody>
          <a:bodyPr/>
          <a:lstStyle/>
          <a:p>
            <a:fld id="{394DD49F-E306-4F69-B164-2F9B08F742CA}" type="slidenum">
              <a:rPr lang="el-GR" altLang="en-US" smtClean="0"/>
              <a:pPr/>
              <a:t>44</a:t>
            </a:fld>
            <a:endParaRPr lang="el-GR" altLang="en-US" smtClean="0"/>
          </a:p>
        </p:txBody>
      </p:sp>
      <p:sp>
        <p:nvSpPr>
          <p:cNvPr id="38918" name="Text Box 3"/>
          <p:cNvSpPr txBox="1">
            <a:spLocks noChangeArrowheads="1"/>
          </p:cNvSpPr>
          <p:nvPr/>
        </p:nvSpPr>
        <p:spPr bwMode="auto">
          <a:xfrm>
            <a:off x="431800" y="1473200"/>
            <a:ext cx="8356600" cy="1754326"/>
          </a:xfrm>
          <a:prstGeom prst="rect">
            <a:avLst/>
          </a:prstGeom>
          <a:noFill/>
          <a:ln w="9525">
            <a:noFill/>
            <a:miter lim="800000"/>
            <a:headEnd/>
            <a:tailEnd/>
          </a:ln>
        </p:spPr>
        <p:txBody>
          <a:bodyPr wrap="square">
            <a:spAutoFit/>
          </a:bodyPr>
          <a:lstStyle/>
          <a:p>
            <a:pPr algn="just" eaLnBrk="0" hangingPunct="0">
              <a:spcBef>
                <a:spcPct val="50000"/>
              </a:spcBef>
            </a:pPr>
            <a:r>
              <a:rPr lang="en-US" sz="2400" dirty="0" smtClean="0">
                <a:solidFill>
                  <a:schemeClr val="accent6">
                    <a:lumMod val="75000"/>
                  </a:schemeClr>
                </a:solidFill>
                <a:latin typeface="Calibri" pitchFamily="34" charset="0"/>
                <a:ea typeface="Calibri" pitchFamily="34" charset="0"/>
                <a:cs typeface="Calibri" pitchFamily="34" charset="0"/>
              </a:rPr>
              <a:t>Participation constraint</a:t>
            </a:r>
          </a:p>
          <a:p>
            <a:pPr algn="just" eaLnBrk="0" hangingPunct="0">
              <a:spcBef>
                <a:spcPct val="50000"/>
              </a:spcBef>
            </a:pPr>
            <a:r>
              <a:rPr lang="el-GR" sz="2400" dirty="0" smtClean="0">
                <a:latin typeface="Calibri" pitchFamily="34" charset="0"/>
                <a:ea typeface="Calibri" pitchFamily="34" charset="0"/>
                <a:cs typeface="Calibri" pitchFamily="34" charset="0"/>
              </a:rPr>
              <a:t>Η </a:t>
            </a:r>
            <a:r>
              <a:rPr lang="el-GR" sz="2400" dirty="0">
                <a:latin typeface="Calibri" pitchFamily="34" charset="0"/>
                <a:ea typeface="Calibri" pitchFamily="34" charset="0"/>
                <a:cs typeface="Calibri" pitchFamily="34" charset="0"/>
              </a:rPr>
              <a:t>συμμετοχή ενός συνόλου οντοτήτων Ε σε ένα σύνολο συσχετίσεων </a:t>
            </a:r>
            <a:r>
              <a:rPr lang="en-US" sz="2400" dirty="0">
                <a:latin typeface="Calibri" pitchFamily="34" charset="0"/>
                <a:ea typeface="Calibri" pitchFamily="34" charset="0"/>
                <a:cs typeface="Calibri" pitchFamily="34" charset="0"/>
              </a:rPr>
              <a:t>R </a:t>
            </a:r>
            <a:r>
              <a:rPr lang="el-GR" sz="2400" dirty="0" smtClean="0">
                <a:latin typeface="Calibri" pitchFamily="34" charset="0"/>
                <a:ea typeface="Calibri" pitchFamily="34" charset="0"/>
                <a:cs typeface="Calibri" pitchFamily="34" charset="0"/>
              </a:rPr>
              <a:t>είναι</a:t>
            </a:r>
            <a:r>
              <a:rPr lang="en-US" sz="2400" dirty="0" smtClean="0">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ολική</a:t>
            </a:r>
            <a:r>
              <a:rPr lang="en-US" sz="2400" dirty="0">
                <a:latin typeface="Calibri" pitchFamily="34" charset="0"/>
                <a:ea typeface="Calibri" pitchFamily="34" charset="0"/>
                <a:cs typeface="Calibri" pitchFamily="34" charset="0"/>
              </a:rPr>
              <a:t> αν κάθε οντότητα του Ε συμμετέχει τουλάχιστον σε μια συσχέτιση στο R</a:t>
            </a:r>
            <a:endParaRPr lang="el-GR" sz="2400" dirty="0">
              <a:latin typeface="Calibri" pitchFamily="34" charset="0"/>
              <a:ea typeface="Calibri" pitchFamily="34" charset="0"/>
              <a:cs typeface="Calibri" pitchFamily="34" charset="0"/>
            </a:endParaRPr>
          </a:p>
        </p:txBody>
      </p:sp>
      <p:sp>
        <p:nvSpPr>
          <p:cNvPr id="38919" name="Text Box 4"/>
          <p:cNvSpPr txBox="1">
            <a:spLocks noChangeArrowheads="1"/>
          </p:cNvSpPr>
          <p:nvPr/>
        </p:nvSpPr>
        <p:spPr bwMode="auto">
          <a:xfrm>
            <a:off x="457200" y="4800600"/>
            <a:ext cx="77724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Αν κάποιες οντότητες του Ε δεν συμμετέχουν στο </a:t>
            </a:r>
            <a:r>
              <a:rPr lang="en-US" sz="2400" dirty="0">
                <a:latin typeface="Calibri" pitchFamily="34" charset="0"/>
                <a:ea typeface="Calibri" pitchFamily="34" charset="0"/>
                <a:cs typeface="Calibri" pitchFamily="34" charset="0"/>
              </a:rPr>
              <a:t>R </a:t>
            </a:r>
            <a:r>
              <a:rPr lang="el-GR" sz="2400" dirty="0">
                <a:latin typeface="Calibri" pitchFamily="34" charset="0"/>
                <a:ea typeface="Calibri" pitchFamily="34" charset="0"/>
                <a:cs typeface="Calibri" pitchFamily="34" charset="0"/>
              </a:rPr>
              <a:t>τότε </a:t>
            </a:r>
            <a:r>
              <a:rPr lang="el-GR" sz="2400" b="1" dirty="0">
                <a:solidFill>
                  <a:schemeClr val="accent6">
                    <a:lumMod val="75000"/>
                  </a:schemeClr>
                </a:solidFill>
                <a:latin typeface="Calibri" pitchFamily="34" charset="0"/>
                <a:ea typeface="Calibri" pitchFamily="34" charset="0"/>
                <a:cs typeface="Calibri" pitchFamily="34" charset="0"/>
              </a:rPr>
              <a:t>μερική</a:t>
            </a:r>
            <a:endParaRPr lang="el-GR" sz="2400" dirty="0">
              <a:solidFill>
                <a:schemeClr val="accent6">
                  <a:lumMod val="75000"/>
                </a:schemeClr>
              </a:solidFill>
              <a:latin typeface="Calibri" pitchFamily="34" charset="0"/>
              <a:ea typeface="Calibri" pitchFamily="34" charset="0"/>
              <a:cs typeface="Calibri" pitchFamily="34" charset="0"/>
            </a:endParaRPr>
          </a:p>
        </p:txBody>
      </p:sp>
      <p:sp>
        <p:nvSpPr>
          <p:cNvPr id="38920" name="Rectangle 5"/>
          <p:cNvSpPr>
            <a:spLocks noChangeArrowheads="1"/>
          </p:cNvSpPr>
          <p:nvPr/>
        </p:nvSpPr>
        <p:spPr bwMode="auto">
          <a:xfrm>
            <a:off x="1828800" y="3657600"/>
            <a:ext cx="1143000" cy="304800"/>
          </a:xfrm>
          <a:prstGeom prst="rect">
            <a:avLst/>
          </a:prstGeom>
          <a:noFill/>
          <a:ln w="9525">
            <a:solidFill>
              <a:schemeClr val="tx1"/>
            </a:solidFill>
            <a:miter lim="800000"/>
            <a:headEnd/>
            <a:tailEnd/>
          </a:ln>
        </p:spPr>
        <p:txBody>
          <a:bodyPr wrap="none" anchor="ctr"/>
          <a:lstStyle/>
          <a:p>
            <a:endParaRPr lang="el-GR"/>
          </a:p>
        </p:txBody>
      </p:sp>
      <p:sp>
        <p:nvSpPr>
          <p:cNvPr id="38921" name="AutoShape 6"/>
          <p:cNvSpPr>
            <a:spLocks noChangeArrowheads="1"/>
          </p:cNvSpPr>
          <p:nvPr/>
        </p:nvSpPr>
        <p:spPr bwMode="auto">
          <a:xfrm>
            <a:off x="4267200" y="3429000"/>
            <a:ext cx="762000" cy="914400"/>
          </a:xfrm>
          <a:prstGeom prst="flowChartDecision">
            <a:avLst/>
          </a:prstGeom>
          <a:noFill/>
          <a:ln w="9525">
            <a:solidFill>
              <a:schemeClr val="tx1"/>
            </a:solidFill>
            <a:miter lim="800000"/>
            <a:headEnd/>
            <a:tailEnd/>
          </a:ln>
        </p:spPr>
        <p:txBody>
          <a:bodyPr wrap="none" anchor="ctr"/>
          <a:lstStyle/>
          <a:p>
            <a:endParaRPr lang="el-GR"/>
          </a:p>
        </p:txBody>
      </p:sp>
      <p:sp>
        <p:nvSpPr>
          <p:cNvPr id="38922" name="Line 7"/>
          <p:cNvSpPr>
            <a:spLocks noChangeShapeType="1"/>
          </p:cNvSpPr>
          <p:nvPr/>
        </p:nvSpPr>
        <p:spPr bwMode="auto">
          <a:xfrm>
            <a:off x="3048000" y="3810000"/>
            <a:ext cx="1219200" cy="0"/>
          </a:xfrm>
          <a:prstGeom prst="line">
            <a:avLst/>
          </a:prstGeom>
          <a:noFill/>
          <a:ln w="9525">
            <a:solidFill>
              <a:schemeClr val="tx1"/>
            </a:solidFill>
            <a:round/>
            <a:headEnd/>
            <a:tailEnd/>
          </a:ln>
        </p:spPr>
        <p:txBody>
          <a:bodyPr wrap="none" anchor="ctr"/>
          <a:lstStyle/>
          <a:p>
            <a:endParaRPr lang="el-GR"/>
          </a:p>
        </p:txBody>
      </p:sp>
      <p:sp>
        <p:nvSpPr>
          <p:cNvPr id="38923" name="Line 8"/>
          <p:cNvSpPr>
            <a:spLocks noChangeShapeType="1"/>
          </p:cNvSpPr>
          <p:nvPr/>
        </p:nvSpPr>
        <p:spPr bwMode="auto">
          <a:xfrm>
            <a:off x="3048000" y="3886200"/>
            <a:ext cx="1219200" cy="0"/>
          </a:xfrm>
          <a:prstGeom prst="line">
            <a:avLst/>
          </a:prstGeom>
          <a:noFill/>
          <a:ln w="9525">
            <a:solidFill>
              <a:schemeClr val="tx1"/>
            </a:solidFill>
            <a:round/>
            <a:headEnd/>
            <a:tailEnd/>
          </a:ln>
        </p:spPr>
        <p:txBody>
          <a:bodyPr wrap="none" anchor="ctr"/>
          <a:lstStyle/>
          <a:p>
            <a:endParaRPr lang="el-GR"/>
          </a:p>
        </p:txBody>
      </p:sp>
      <p:sp>
        <p:nvSpPr>
          <p:cNvPr id="2" name="Title 1"/>
          <p:cNvSpPr>
            <a:spLocks noGrp="1"/>
          </p:cNvSpPr>
          <p:nvPr>
            <p:ph type="title"/>
          </p:nvPr>
        </p:nvSpPr>
        <p:spPr>
          <a:xfrm>
            <a:off x="457200" y="198438"/>
            <a:ext cx="8229600" cy="1143000"/>
          </a:xfrm>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Footer Placeholder 3"/>
          <p:cNvSpPr>
            <a:spLocks noGrp="1"/>
          </p:cNvSpPr>
          <p:nvPr>
            <p:ph type="ftr" sz="quarter" idx="11"/>
          </p:nvPr>
        </p:nvSpPr>
        <p:spPr>
          <a:noFill/>
        </p:spPr>
        <p:txBody>
          <a:bodyPr/>
          <a:lstStyle/>
          <a:p>
            <a:r>
              <a:rPr lang="el-GR" altLang="en-US" smtClean="0"/>
              <a:t>Ευαγγελία Πιτουρά</a:t>
            </a:r>
          </a:p>
        </p:txBody>
      </p:sp>
      <p:sp>
        <p:nvSpPr>
          <p:cNvPr id="39940" name="Slide Number Placeholder 4"/>
          <p:cNvSpPr>
            <a:spLocks noGrp="1"/>
          </p:cNvSpPr>
          <p:nvPr>
            <p:ph type="sldNum" sz="quarter" idx="12"/>
          </p:nvPr>
        </p:nvSpPr>
        <p:spPr>
          <a:noFill/>
        </p:spPr>
        <p:txBody>
          <a:bodyPr/>
          <a:lstStyle/>
          <a:p>
            <a:fld id="{F4796B3C-8FB7-447D-8FB2-BEC5B51E49D5}" type="slidenum">
              <a:rPr lang="el-GR" altLang="en-US" smtClean="0"/>
              <a:pPr/>
              <a:t>45</a:t>
            </a:fld>
            <a:endParaRPr lang="el-GR" altLang="en-US" smtClean="0"/>
          </a:p>
        </p:txBody>
      </p:sp>
      <p:sp>
        <p:nvSpPr>
          <p:cNvPr id="39942" name="Oval 3"/>
          <p:cNvSpPr>
            <a:spLocks noChangeArrowheads="1"/>
          </p:cNvSpPr>
          <p:nvPr/>
        </p:nvSpPr>
        <p:spPr bwMode="auto">
          <a:xfrm>
            <a:off x="15271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3" name="Oval 4"/>
          <p:cNvSpPr>
            <a:spLocks noChangeArrowheads="1"/>
          </p:cNvSpPr>
          <p:nvPr/>
        </p:nvSpPr>
        <p:spPr bwMode="auto">
          <a:xfrm>
            <a:off x="2441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4" name="Oval 5"/>
          <p:cNvSpPr>
            <a:spLocks noChangeArrowheads="1"/>
          </p:cNvSpPr>
          <p:nvPr/>
        </p:nvSpPr>
        <p:spPr bwMode="auto">
          <a:xfrm>
            <a:off x="2441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5" name="Oval 6"/>
          <p:cNvSpPr>
            <a:spLocks noChangeArrowheads="1"/>
          </p:cNvSpPr>
          <p:nvPr/>
        </p:nvSpPr>
        <p:spPr bwMode="auto">
          <a:xfrm>
            <a:off x="2441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6" name="Oval 7"/>
          <p:cNvSpPr>
            <a:spLocks noChangeArrowheads="1"/>
          </p:cNvSpPr>
          <p:nvPr/>
        </p:nvSpPr>
        <p:spPr bwMode="auto">
          <a:xfrm>
            <a:off x="2441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7" name="Oval 8"/>
          <p:cNvSpPr>
            <a:spLocks noChangeArrowheads="1"/>
          </p:cNvSpPr>
          <p:nvPr/>
        </p:nvSpPr>
        <p:spPr bwMode="auto">
          <a:xfrm>
            <a:off x="3736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8" name="Oval 9"/>
          <p:cNvSpPr>
            <a:spLocks noChangeArrowheads="1"/>
          </p:cNvSpPr>
          <p:nvPr/>
        </p:nvSpPr>
        <p:spPr bwMode="auto">
          <a:xfrm>
            <a:off x="47275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49" name="Oval 10"/>
          <p:cNvSpPr>
            <a:spLocks noChangeArrowheads="1"/>
          </p:cNvSpPr>
          <p:nvPr/>
        </p:nvSpPr>
        <p:spPr bwMode="auto">
          <a:xfrm>
            <a:off x="3736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0" name="Oval 11"/>
          <p:cNvSpPr>
            <a:spLocks noChangeArrowheads="1"/>
          </p:cNvSpPr>
          <p:nvPr/>
        </p:nvSpPr>
        <p:spPr bwMode="auto">
          <a:xfrm>
            <a:off x="15271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1" name="Oval 12"/>
          <p:cNvSpPr>
            <a:spLocks noChangeArrowheads="1"/>
          </p:cNvSpPr>
          <p:nvPr/>
        </p:nvSpPr>
        <p:spPr bwMode="auto">
          <a:xfrm>
            <a:off x="47275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2" name="Oval 13"/>
          <p:cNvSpPr>
            <a:spLocks noChangeArrowheads="1"/>
          </p:cNvSpPr>
          <p:nvPr/>
        </p:nvSpPr>
        <p:spPr bwMode="auto">
          <a:xfrm>
            <a:off x="3736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3" name="Oval 14"/>
          <p:cNvSpPr>
            <a:spLocks noChangeArrowheads="1"/>
          </p:cNvSpPr>
          <p:nvPr/>
        </p:nvSpPr>
        <p:spPr bwMode="auto">
          <a:xfrm>
            <a:off x="47275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4" name="Oval 15"/>
          <p:cNvSpPr>
            <a:spLocks noChangeArrowheads="1"/>
          </p:cNvSpPr>
          <p:nvPr/>
        </p:nvSpPr>
        <p:spPr bwMode="auto">
          <a:xfrm>
            <a:off x="6022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5" name="Oval 16"/>
          <p:cNvSpPr>
            <a:spLocks noChangeArrowheads="1"/>
          </p:cNvSpPr>
          <p:nvPr/>
        </p:nvSpPr>
        <p:spPr bwMode="auto">
          <a:xfrm>
            <a:off x="60229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6" name="Oval 17"/>
          <p:cNvSpPr>
            <a:spLocks noChangeArrowheads="1"/>
          </p:cNvSpPr>
          <p:nvPr/>
        </p:nvSpPr>
        <p:spPr bwMode="auto">
          <a:xfrm>
            <a:off x="60229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7" name="Oval 18"/>
          <p:cNvSpPr>
            <a:spLocks noChangeArrowheads="1"/>
          </p:cNvSpPr>
          <p:nvPr/>
        </p:nvSpPr>
        <p:spPr bwMode="auto">
          <a:xfrm>
            <a:off x="60229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8" name="Oval 19"/>
          <p:cNvSpPr>
            <a:spLocks noChangeArrowheads="1"/>
          </p:cNvSpPr>
          <p:nvPr/>
        </p:nvSpPr>
        <p:spPr bwMode="auto">
          <a:xfrm>
            <a:off x="69373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59" name="Oval 20"/>
          <p:cNvSpPr>
            <a:spLocks noChangeArrowheads="1"/>
          </p:cNvSpPr>
          <p:nvPr/>
        </p:nvSpPr>
        <p:spPr bwMode="auto">
          <a:xfrm>
            <a:off x="69373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0" name="Oval 21"/>
          <p:cNvSpPr>
            <a:spLocks noChangeArrowheads="1"/>
          </p:cNvSpPr>
          <p:nvPr/>
        </p:nvSpPr>
        <p:spPr bwMode="auto">
          <a:xfrm>
            <a:off x="6937375" y="31019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1" name="Oval 22"/>
          <p:cNvSpPr>
            <a:spLocks noChangeArrowheads="1"/>
          </p:cNvSpPr>
          <p:nvPr/>
        </p:nvSpPr>
        <p:spPr bwMode="auto">
          <a:xfrm>
            <a:off x="6937375" y="2644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2" name="Oval 23"/>
          <p:cNvSpPr>
            <a:spLocks noChangeArrowheads="1"/>
          </p:cNvSpPr>
          <p:nvPr/>
        </p:nvSpPr>
        <p:spPr bwMode="auto">
          <a:xfrm>
            <a:off x="15271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3" name="Oval 24"/>
          <p:cNvSpPr>
            <a:spLocks noChangeArrowheads="1"/>
          </p:cNvSpPr>
          <p:nvPr/>
        </p:nvSpPr>
        <p:spPr bwMode="auto">
          <a:xfrm>
            <a:off x="15271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4" name="Oval 25"/>
          <p:cNvSpPr>
            <a:spLocks noChangeArrowheads="1"/>
          </p:cNvSpPr>
          <p:nvPr/>
        </p:nvSpPr>
        <p:spPr bwMode="auto">
          <a:xfrm>
            <a:off x="15271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5" name="Oval 26"/>
          <p:cNvSpPr>
            <a:spLocks noChangeArrowheads="1"/>
          </p:cNvSpPr>
          <p:nvPr/>
        </p:nvSpPr>
        <p:spPr bwMode="auto">
          <a:xfrm>
            <a:off x="1527175" y="35591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6" name="Oval 27"/>
          <p:cNvSpPr>
            <a:spLocks noChangeArrowheads="1"/>
          </p:cNvSpPr>
          <p:nvPr/>
        </p:nvSpPr>
        <p:spPr bwMode="auto">
          <a:xfrm>
            <a:off x="47275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7" name="Oval 28"/>
          <p:cNvSpPr>
            <a:spLocks noChangeArrowheads="1"/>
          </p:cNvSpPr>
          <p:nvPr/>
        </p:nvSpPr>
        <p:spPr bwMode="auto">
          <a:xfrm>
            <a:off x="3736975" y="40163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8" name="Oval 29"/>
          <p:cNvSpPr>
            <a:spLocks noChangeArrowheads="1"/>
          </p:cNvSpPr>
          <p:nvPr/>
        </p:nvSpPr>
        <p:spPr bwMode="auto">
          <a:xfrm>
            <a:off x="3736975" y="49307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69" name="Oval 30"/>
          <p:cNvSpPr>
            <a:spLocks noChangeArrowheads="1"/>
          </p:cNvSpPr>
          <p:nvPr/>
        </p:nvSpPr>
        <p:spPr bwMode="auto">
          <a:xfrm>
            <a:off x="24415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70" name="Oval 31"/>
          <p:cNvSpPr>
            <a:spLocks noChangeArrowheads="1"/>
          </p:cNvSpPr>
          <p:nvPr/>
        </p:nvSpPr>
        <p:spPr bwMode="auto">
          <a:xfrm>
            <a:off x="3736975" y="4473575"/>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grpSp>
        <p:nvGrpSpPr>
          <p:cNvPr id="2" name="Group 32"/>
          <p:cNvGrpSpPr>
            <a:grpSpLocks/>
          </p:cNvGrpSpPr>
          <p:nvPr/>
        </p:nvGrpSpPr>
        <p:grpSpPr bwMode="auto">
          <a:xfrm>
            <a:off x="3965575" y="2720975"/>
            <a:ext cx="762000" cy="533400"/>
            <a:chOff x="2544" y="1488"/>
            <a:chExt cx="480" cy="336"/>
          </a:xfrm>
        </p:grpSpPr>
        <p:sp>
          <p:nvSpPr>
            <p:cNvPr id="40006" name="Line 33"/>
            <p:cNvSpPr>
              <a:spLocks noChangeShapeType="1"/>
            </p:cNvSpPr>
            <p:nvPr/>
          </p:nvSpPr>
          <p:spPr bwMode="auto">
            <a:xfrm>
              <a:off x="2544" y="1488"/>
              <a:ext cx="480" cy="0"/>
            </a:xfrm>
            <a:prstGeom prst="line">
              <a:avLst/>
            </a:prstGeom>
            <a:noFill/>
            <a:ln w="9525">
              <a:solidFill>
                <a:schemeClr val="tx1"/>
              </a:solidFill>
              <a:round/>
              <a:headEnd/>
              <a:tailEnd/>
            </a:ln>
          </p:spPr>
          <p:txBody>
            <a:bodyPr/>
            <a:lstStyle/>
            <a:p>
              <a:endParaRPr lang="el-GR"/>
            </a:p>
          </p:txBody>
        </p:sp>
        <p:sp>
          <p:nvSpPr>
            <p:cNvPr id="40007" name="Line 34"/>
            <p:cNvSpPr>
              <a:spLocks noChangeShapeType="1"/>
            </p:cNvSpPr>
            <p:nvPr/>
          </p:nvSpPr>
          <p:spPr bwMode="auto">
            <a:xfrm flipV="1">
              <a:off x="2544" y="1536"/>
              <a:ext cx="480" cy="288"/>
            </a:xfrm>
            <a:prstGeom prst="line">
              <a:avLst/>
            </a:prstGeom>
            <a:noFill/>
            <a:ln w="9525">
              <a:solidFill>
                <a:schemeClr val="tx1"/>
              </a:solidFill>
              <a:round/>
              <a:headEnd/>
              <a:tailEnd/>
            </a:ln>
          </p:spPr>
          <p:txBody>
            <a:bodyPr/>
            <a:lstStyle/>
            <a:p>
              <a:endParaRPr lang="el-GR"/>
            </a:p>
          </p:txBody>
        </p:sp>
      </p:grpSp>
      <p:grpSp>
        <p:nvGrpSpPr>
          <p:cNvPr id="3" name="Group 35"/>
          <p:cNvGrpSpPr>
            <a:grpSpLocks/>
          </p:cNvGrpSpPr>
          <p:nvPr/>
        </p:nvGrpSpPr>
        <p:grpSpPr bwMode="auto">
          <a:xfrm>
            <a:off x="3965575" y="4092575"/>
            <a:ext cx="762000" cy="533400"/>
            <a:chOff x="2544" y="2352"/>
            <a:chExt cx="480" cy="336"/>
          </a:xfrm>
        </p:grpSpPr>
        <p:sp>
          <p:nvSpPr>
            <p:cNvPr id="40004" name="Line 36"/>
            <p:cNvSpPr>
              <a:spLocks noChangeShapeType="1"/>
            </p:cNvSpPr>
            <p:nvPr/>
          </p:nvSpPr>
          <p:spPr bwMode="auto">
            <a:xfrm flipV="1">
              <a:off x="2544" y="2400"/>
              <a:ext cx="480" cy="288"/>
            </a:xfrm>
            <a:prstGeom prst="line">
              <a:avLst/>
            </a:prstGeom>
            <a:noFill/>
            <a:ln w="9525">
              <a:solidFill>
                <a:schemeClr val="tx1"/>
              </a:solidFill>
              <a:round/>
              <a:headEnd/>
              <a:tailEnd/>
            </a:ln>
          </p:spPr>
          <p:txBody>
            <a:bodyPr/>
            <a:lstStyle/>
            <a:p>
              <a:endParaRPr lang="el-GR"/>
            </a:p>
          </p:txBody>
        </p:sp>
        <p:sp>
          <p:nvSpPr>
            <p:cNvPr id="40005" name="Line 37"/>
            <p:cNvSpPr>
              <a:spLocks noChangeShapeType="1"/>
            </p:cNvSpPr>
            <p:nvPr/>
          </p:nvSpPr>
          <p:spPr bwMode="auto">
            <a:xfrm flipV="1">
              <a:off x="2544" y="2352"/>
              <a:ext cx="480" cy="48"/>
            </a:xfrm>
            <a:prstGeom prst="line">
              <a:avLst/>
            </a:prstGeom>
            <a:noFill/>
            <a:ln w="9525">
              <a:solidFill>
                <a:schemeClr val="tx1"/>
              </a:solidFill>
              <a:round/>
              <a:headEnd/>
              <a:tailEnd/>
            </a:ln>
          </p:spPr>
          <p:txBody>
            <a:bodyPr/>
            <a:lstStyle/>
            <a:p>
              <a:endParaRPr lang="el-GR"/>
            </a:p>
          </p:txBody>
        </p:sp>
      </p:grpSp>
      <p:sp>
        <p:nvSpPr>
          <p:cNvPr id="228390" name="Line 38"/>
          <p:cNvSpPr>
            <a:spLocks noChangeShapeType="1"/>
          </p:cNvSpPr>
          <p:nvPr/>
        </p:nvSpPr>
        <p:spPr bwMode="auto">
          <a:xfrm>
            <a:off x="6251575" y="2797175"/>
            <a:ext cx="685800" cy="0"/>
          </a:xfrm>
          <a:prstGeom prst="line">
            <a:avLst/>
          </a:prstGeom>
          <a:noFill/>
          <a:ln w="9525">
            <a:solidFill>
              <a:schemeClr val="tx1"/>
            </a:solidFill>
            <a:round/>
            <a:headEnd/>
            <a:tailEnd/>
          </a:ln>
        </p:spPr>
        <p:txBody>
          <a:bodyPr/>
          <a:lstStyle/>
          <a:p>
            <a:endParaRPr lang="el-GR"/>
          </a:p>
        </p:txBody>
      </p:sp>
      <p:sp>
        <p:nvSpPr>
          <p:cNvPr id="228391" name="Line 39"/>
          <p:cNvSpPr>
            <a:spLocks noChangeShapeType="1"/>
          </p:cNvSpPr>
          <p:nvPr/>
        </p:nvSpPr>
        <p:spPr bwMode="auto">
          <a:xfrm>
            <a:off x="6251575" y="3254375"/>
            <a:ext cx="685800" cy="457200"/>
          </a:xfrm>
          <a:prstGeom prst="line">
            <a:avLst/>
          </a:prstGeom>
          <a:noFill/>
          <a:ln w="9525">
            <a:solidFill>
              <a:schemeClr val="tx1"/>
            </a:solidFill>
            <a:round/>
            <a:headEnd/>
            <a:tailEnd/>
          </a:ln>
        </p:spPr>
        <p:txBody>
          <a:bodyPr/>
          <a:lstStyle/>
          <a:p>
            <a:endParaRPr lang="el-GR"/>
          </a:p>
        </p:txBody>
      </p:sp>
      <p:sp>
        <p:nvSpPr>
          <p:cNvPr id="228392" name="Line 40"/>
          <p:cNvSpPr>
            <a:spLocks noChangeShapeType="1"/>
          </p:cNvSpPr>
          <p:nvPr/>
        </p:nvSpPr>
        <p:spPr bwMode="auto">
          <a:xfrm flipV="1">
            <a:off x="6251575" y="3254375"/>
            <a:ext cx="685800" cy="914400"/>
          </a:xfrm>
          <a:prstGeom prst="line">
            <a:avLst/>
          </a:prstGeom>
          <a:noFill/>
          <a:ln w="9525">
            <a:solidFill>
              <a:schemeClr val="tx1"/>
            </a:solidFill>
            <a:round/>
            <a:headEnd/>
            <a:tailEnd/>
          </a:ln>
        </p:spPr>
        <p:txBody>
          <a:bodyPr/>
          <a:lstStyle/>
          <a:p>
            <a:endParaRPr lang="el-GR"/>
          </a:p>
        </p:txBody>
      </p:sp>
      <p:sp>
        <p:nvSpPr>
          <p:cNvPr id="39976" name="Text Box 41"/>
          <p:cNvSpPr txBox="1">
            <a:spLocks noChangeArrowheads="1"/>
          </p:cNvSpPr>
          <p:nvPr/>
        </p:nvSpPr>
        <p:spPr bwMode="auto">
          <a:xfrm>
            <a:off x="250824" y="5516563"/>
            <a:ext cx="8588375" cy="523220"/>
          </a:xfrm>
          <a:prstGeom prst="rect">
            <a:avLst/>
          </a:prstGeom>
          <a:noFill/>
          <a:ln w="9525">
            <a:noFill/>
            <a:miter lim="800000"/>
            <a:headEnd/>
            <a:tailEnd/>
          </a:ln>
        </p:spPr>
        <p:txBody>
          <a:bodyPr wrap="square">
            <a:spAutoFit/>
          </a:bodyPr>
          <a:lstStyle/>
          <a:p>
            <a:pPr eaLnBrk="0" hangingPunct="0"/>
            <a:r>
              <a:rPr lang="el-GR" sz="1400" dirty="0"/>
              <a:t>   </a:t>
            </a:r>
            <a:r>
              <a:rPr lang="el-GR" sz="1400" b="1" dirty="0"/>
              <a:t>Ολική Συμμετοχή για το Ε1</a:t>
            </a:r>
            <a:r>
              <a:rPr lang="en-US" sz="1400" b="1" dirty="0"/>
              <a:t>     </a:t>
            </a:r>
            <a:r>
              <a:rPr lang="el-GR" sz="1400" b="1" dirty="0"/>
              <a:t> </a:t>
            </a:r>
            <a:r>
              <a:rPr lang="en-US" sz="1400" b="1" dirty="0" smtClean="0"/>
              <a:t>	</a:t>
            </a:r>
            <a:r>
              <a:rPr lang="el-GR" sz="1400" b="1" dirty="0" smtClean="0"/>
              <a:t>Ολική </a:t>
            </a:r>
            <a:r>
              <a:rPr lang="el-GR" sz="1400" b="1" dirty="0"/>
              <a:t>Συμμετοχή για το Ε2  </a:t>
            </a:r>
            <a:r>
              <a:rPr lang="en-US" sz="1400" b="1" dirty="0"/>
              <a:t> </a:t>
            </a:r>
            <a:r>
              <a:rPr lang="en-US" sz="1400" b="1" dirty="0" smtClean="0"/>
              <a:t>	</a:t>
            </a:r>
            <a:r>
              <a:rPr lang="el-GR" sz="1400" b="1" dirty="0" smtClean="0"/>
              <a:t> </a:t>
            </a:r>
            <a:r>
              <a:rPr lang="el-GR" sz="1400" b="1" dirty="0"/>
              <a:t>Ολική Συμμετοχή και για το Ε1 </a:t>
            </a:r>
            <a:r>
              <a:rPr lang="en-US" sz="1400" b="1" dirty="0"/>
              <a:t> </a:t>
            </a:r>
            <a:r>
              <a:rPr lang="el-GR" sz="1400" b="1" dirty="0" smtClean="0"/>
              <a:t>και </a:t>
            </a:r>
            <a:r>
              <a:rPr lang="el-GR" sz="1400" b="1" dirty="0"/>
              <a:t>για το Ε2</a:t>
            </a:r>
            <a:r>
              <a:rPr lang="en-US" sz="1400" dirty="0"/>
              <a:t>	</a:t>
            </a:r>
          </a:p>
        </p:txBody>
      </p:sp>
      <p:sp>
        <p:nvSpPr>
          <p:cNvPr id="39977" name="Oval 42"/>
          <p:cNvSpPr>
            <a:spLocks noChangeArrowheads="1"/>
          </p:cNvSpPr>
          <p:nvPr/>
        </p:nvSpPr>
        <p:spPr bwMode="auto">
          <a:xfrm>
            <a:off x="133032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8" name="Oval 43"/>
          <p:cNvSpPr>
            <a:spLocks noChangeArrowheads="1"/>
          </p:cNvSpPr>
          <p:nvPr/>
        </p:nvSpPr>
        <p:spPr bwMode="auto">
          <a:xfrm>
            <a:off x="226695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79" name="Oval 44"/>
          <p:cNvSpPr>
            <a:spLocks noChangeArrowheads="1"/>
          </p:cNvSpPr>
          <p:nvPr/>
        </p:nvSpPr>
        <p:spPr bwMode="auto">
          <a:xfrm>
            <a:off x="3562350"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0" name="Oval 45"/>
          <p:cNvSpPr>
            <a:spLocks noChangeArrowheads="1"/>
          </p:cNvSpPr>
          <p:nvPr/>
        </p:nvSpPr>
        <p:spPr bwMode="auto">
          <a:xfrm>
            <a:off x="4570413" y="2419350"/>
            <a:ext cx="647700" cy="3024188"/>
          </a:xfrm>
          <a:prstGeom prst="ellipse">
            <a:avLst/>
          </a:prstGeom>
          <a:noFill/>
          <a:ln w="9525">
            <a:solidFill>
              <a:schemeClr val="tx1"/>
            </a:solidFill>
            <a:round/>
            <a:headEnd/>
            <a:tailEnd/>
          </a:ln>
        </p:spPr>
        <p:txBody>
          <a:bodyPr wrap="none" anchor="ctr"/>
          <a:lstStyle/>
          <a:p>
            <a:endParaRPr lang="el-GR"/>
          </a:p>
        </p:txBody>
      </p:sp>
      <p:sp>
        <p:nvSpPr>
          <p:cNvPr id="39981" name="Oval 46"/>
          <p:cNvSpPr>
            <a:spLocks noChangeArrowheads="1"/>
          </p:cNvSpPr>
          <p:nvPr/>
        </p:nvSpPr>
        <p:spPr bwMode="auto">
          <a:xfrm>
            <a:off x="5794375"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2" name="Oval 47"/>
          <p:cNvSpPr>
            <a:spLocks noChangeArrowheads="1"/>
          </p:cNvSpPr>
          <p:nvPr/>
        </p:nvSpPr>
        <p:spPr bwMode="auto">
          <a:xfrm>
            <a:off x="6731000" y="2347913"/>
            <a:ext cx="647700" cy="3024187"/>
          </a:xfrm>
          <a:prstGeom prst="ellipse">
            <a:avLst/>
          </a:prstGeom>
          <a:noFill/>
          <a:ln w="9525">
            <a:solidFill>
              <a:schemeClr val="tx1"/>
            </a:solidFill>
            <a:round/>
            <a:headEnd/>
            <a:tailEnd/>
          </a:ln>
        </p:spPr>
        <p:txBody>
          <a:bodyPr wrap="none" anchor="ctr"/>
          <a:lstStyle/>
          <a:p>
            <a:endParaRPr lang="el-GR"/>
          </a:p>
        </p:txBody>
      </p:sp>
      <p:sp>
        <p:nvSpPr>
          <p:cNvPr id="39983" name="Line 48"/>
          <p:cNvSpPr>
            <a:spLocks noChangeShapeType="1"/>
          </p:cNvSpPr>
          <p:nvPr/>
        </p:nvSpPr>
        <p:spPr bwMode="auto">
          <a:xfrm>
            <a:off x="1762125" y="2708275"/>
            <a:ext cx="649288" cy="71438"/>
          </a:xfrm>
          <a:prstGeom prst="line">
            <a:avLst/>
          </a:prstGeom>
          <a:noFill/>
          <a:ln w="9525">
            <a:solidFill>
              <a:schemeClr val="tx1"/>
            </a:solidFill>
            <a:round/>
            <a:headEnd/>
            <a:tailEnd/>
          </a:ln>
        </p:spPr>
        <p:txBody>
          <a:bodyPr/>
          <a:lstStyle/>
          <a:p>
            <a:endParaRPr lang="el-GR"/>
          </a:p>
        </p:txBody>
      </p:sp>
      <p:sp>
        <p:nvSpPr>
          <p:cNvPr id="39984" name="Line 49"/>
          <p:cNvSpPr>
            <a:spLocks noChangeShapeType="1"/>
          </p:cNvSpPr>
          <p:nvPr/>
        </p:nvSpPr>
        <p:spPr bwMode="auto">
          <a:xfrm>
            <a:off x="1762125" y="3282950"/>
            <a:ext cx="649288" cy="433388"/>
          </a:xfrm>
          <a:prstGeom prst="line">
            <a:avLst/>
          </a:prstGeom>
          <a:noFill/>
          <a:ln w="9525">
            <a:solidFill>
              <a:schemeClr val="tx1"/>
            </a:solidFill>
            <a:round/>
            <a:headEnd/>
            <a:tailEnd/>
          </a:ln>
        </p:spPr>
        <p:txBody>
          <a:bodyPr/>
          <a:lstStyle/>
          <a:p>
            <a:endParaRPr lang="el-GR"/>
          </a:p>
        </p:txBody>
      </p:sp>
      <p:sp>
        <p:nvSpPr>
          <p:cNvPr id="39985" name="Line 50"/>
          <p:cNvSpPr>
            <a:spLocks noChangeShapeType="1"/>
          </p:cNvSpPr>
          <p:nvPr/>
        </p:nvSpPr>
        <p:spPr bwMode="auto">
          <a:xfrm>
            <a:off x="1762125" y="2779713"/>
            <a:ext cx="720725" cy="792162"/>
          </a:xfrm>
          <a:prstGeom prst="line">
            <a:avLst/>
          </a:prstGeom>
          <a:noFill/>
          <a:ln w="9525">
            <a:solidFill>
              <a:schemeClr val="tx1"/>
            </a:solidFill>
            <a:round/>
            <a:headEnd/>
            <a:tailEnd/>
          </a:ln>
        </p:spPr>
        <p:txBody>
          <a:bodyPr/>
          <a:lstStyle/>
          <a:p>
            <a:endParaRPr lang="el-GR"/>
          </a:p>
        </p:txBody>
      </p:sp>
      <p:sp>
        <p:nvSpPr>
          <p:cNvPr id="39986" name="Line 51"/>
          <p:cNvSpPr>
            <a:spLocks noChangeShapeType="1"/>
          </p:cNvSpPr>
          <p:nvPr/>
        </p:nvSpPr>
        <p:spPr bwMode="auto">
          <a:xfrm flipV="1">
            <a:off x="1762125" y="3787775"/>
            <a:ext cx="649288" cy="360363"/>
          </a:xfrm>
          <a:prstGeom prst="line">
            <a:avLst/>
          </a:prstGeom>
          <a:noFill/>
          <a:ln w="9525">
            <a:solidFill>
              <a:schemeClr val="tx1"/>
            </a:solidFill>
            <a:round/>
            <a:headEnd/>
            <a:tailEnd/>
          </a:ln>
        </p:spPr>
        <p:txBody>
          <a:bodyPr/>
          <a:lstStyle/>
          <a:p>
            <a:endParaRPr lang="el-GR"/>
          </a:p>
        </p:txBody>
      </p:sp>
      <p:sp>
        <p:nvSpPr>
          <p:cNvPr id="39987" name="Line 52"/>
          <p:cNvSpPr>
            <a:spLocks noChangeShapeType="1"/>
          </p:cNvSpPr>
          <p:nvPr/>
        </p:nvSpPr>
        <p:spPr bwMode="auto">
          <a:xfrm>
            <a:off x="1762125" y="3716338"/>
            <a:ext cx="649288" cy="358775"/>
          </a:xfrm>
          <a:prstGeom prst="line">
            <a:avLst/>
          </a:prstGeom>
          <a:noFill/>
          <a:ln w="9525">
            <a:solidFill>
              <a:schemeClr val="tx1"/>
            </a:solidFill>
            <a:round/>
            <a:headEnd/>
            <a:tailEnd/>
          </a:ln>
        </p:spPr>
        <p:txBody>
          <a:bodyPr/>
          <a:lstStyle/>
          <a:p>
            <a:endParaRPr lang="el-GR"/>
          </a:p>
        </p:txBody>
      </p:sp>
      <p:sp>
        <p:nvSpPr>
          <p:cNvPr id="39988" name="Line 53"/>
          <p:cNvSpPr>
            <a:spLocks noChangeShapeType="1"/>
          </p:cNvSpPr>
          <p:nvPr/>
        </p:nvSpPr>
        <p:spPr bwMode="auto">
          <a:xfrm flipV="1">
            <a:off x="1762125" y="4219575"/>
            <a:ext cx="649288" cy="288925"/>
          </a:xfrm>
          <a:prstGeom prst="line">
            <a:avLst/>
          </a:prstGeom>
          <a:noFill/>
          <a:ln w="9525">
            <a:solidFill>
              <a:schemeClr val="tx1"/>
            </a:solidFill>
            <a:round/>
            <a:headEnd/>
            <a:tailEnd/>
          </a:ln>
        </p:spPr>
        <p:txBody>
          <a:bodyPr/>
          <a:lstStyle/>
          <a:p>
            <a:endParaRPr lang="el-GR"/>
          </a:p>
        </p:txBody>
      </p:sp>
      <p:sp>
        <p:nvSpPr>
          <p:cNvPr id="39989" name="Line 54"/>
          <p:cNvSpPr>
            <a:spLocks noChangeShapeType="1"/>
          </p:cNvSpPr>
          <p:nvPr/>
        </p:nvSpPr>
        <p:spPr bwMode="auto">
          <a:xfrm flipV="1">
            <a:off x="1762125" y="4219575"/>
            <a:ext cx="720725" cy="792163"/>
          </a:xfrm>
          <a:prstGeom prst="line">
            <a:avLst/>
          </a:prstGeom>
          <a:noFill/>
          <a:ln w="9525">
            <a:solidFill>
              <a:schemeClr val="tx1"/>
            </a:solidFill>
            <a:round/>
            <a:headEnd/>
            <a:tailEnd/>
          </a:ln>
        </p:spPr>
        <p:txBody>
          <a:bodyPr/>
          <a:lstStyle/>
          <a:p>
            <a:endParaRPr lang="el-GR"/>
          </a:p>
        </p:txBody>
      </p:sp>
      <p:sp>
        <p:nvSpPr>
          <p:cNvPr id="39990" name="Line 55"/>
          <p:cNvSpPr>
            <a:spLocks noChangeShapeType="1"/>
          </p:cNvSpPr>
          <p:nvPr/>
        </p:nvSpPr>
        <p:spPr bwMode="auto">
          <a:xfrm flipV="1">
            <a:off x="1690688" y="3787775"/>
            <a:ext cx="792162" cy="647700"/>
          </a:xfrm>
          <a:prstGeom prst="line">
            <a:avLst/>
          </a:prstGeom>
          <a:noFill/>
          <a:ln w="9525">
            <a:solidFill>
              <a:schemeClr val="tx1"/>
            </a:solidFill>
            <a:round/>
            <a:headEnd/>
            <a:tailEnd/>
          </a:ln>
        </p:spPr>
        <p:txBody>
          <a:bodyPr/>
          <a:lstStyle/>
          <a:p>
            <a:endParaRPr lang="el-GR"/>
          </a:p>
        </p:txBody>
      </p:sp>
      <p:sp>
        <p:nvSpPr>
          <p:cNvPr id="39991" name="Line 56"/>
          <p:cNvSpPr>
            <a:spLocks noChangeShapeType="1"/>
          </p:cNvSpPr>
          <p:nvPr/>
        </p:nvSpPr>
        <p:spPr bwMode="auto">
          <a:xfrm flipH="1">
            <a:off x="3922713" y="3282950"/>
            <a:ext cx="792162" cy="1225550"/>
          </a:xfrm>
          <a:prstGeom prst="line">
            <a:avLst/>
          </a:prstGeom>
          <a:noFill/>
          <a:ln w="9525">
            <a:solidFill>
              <a:schemeClr val="tx1"/>
            </a:solidFill>
            <a:round/>
            <a:headEnd/>
            <a:tailEnd/>
          </a:ln>
        </p:spPr>
        <p:txBody>
          <a:bodyPr/>
          <a:lstStyle/>
          <a:p>
            <a:endParaRPr lang="el-GR"/>
          </a:p>
        </p:txBody>
      </p:sp>
      <p:sp>
        <p:nvSpPr>
          <p:cNvPr id="39992" name="Line 57"/>
          <p:cNvSpPr>
            <a:spLocks noChangeShapeType="1"/>
          </p:cNvSpPr>
          <p:nvPr/>
        </p:nvSpPr>
        <p:spPr bwMode="auto">
          <a:xfrm flipH="1" flipV="1">
            <a:off x="3922713" y="2851150"/>
            <a:ext cx="792162" cy="360363"/>
          </a:xfrm>
          <a:prstGeom prst="line">
            <a:avLst/>
          </a:prstGeom>
          <a:noFill/>
          <a:ln w="9525">
            <a:solidFill>
              <a:schemeClr val="tx1"/>
            </a:solidFill>
            <a:round/>
            <a:headEnd/>
            <a:tailEnd/>
          </a:ln>
        </p:spPr>
        <p:txBody>
          <a:bodyPr/>
          <a:lstStyle/>
          <a:p>
            <a:endParaRPr lang="el-GR"/>
          </a:p>
        </p:txBody>
      </p:sp>
      <p:sp>
        <p:nvSpPr>
          <p:cNvPr id="39993" name="Line 58"/>
          <p:cNvSpPr>
            <a:spLocks noChangeShapeType="1"/>
          </p:cNvSpPr>
          <p:nvPr/>
        </p:nvSpPr>
        <p:spPr bwMode="auto">
          <a:xfrm flipH="1">
            <a:off x="3922713" y="3716338"/>
            <a:ext cx="792162" cy="287337"/>
          </a:xfrm>
          <a:prstGeom prst="line">
            <a:avLst/>
          </a:prstGeom>
          <a:noFill/>
          <a:ln w="9525">
            <a:solidFill>
              <a:schemeClr val="tx1"/>
            </a:solidFill>
            <a:round/>
            <a:headEnd/>
            <a:tailEnd/>
          </a:ln>
        </p:spPr>
        <p:txBody>
          <a:bodyPr/>
          <a:lstStyle/>
          <a:p>
            <a:endParaRPr lang="el-GR"/>
          </a:p>
        </p:txBody>
      </p:sp>
      <p:sp>
        <p:nvSpPr>
          <p:cNvPr id="39994" name="Text Box 59"/>
          <p:cNvSpPr txBox="1">
            <a:spLocks noChangeArrowheads="1"/>
          </p:cNvSpPr>
          <p:nvPr/>
        </p:nvSpPr>
        <p:spPr bwMode="auto">
          <a:xfrm>
            <a:off x="852488" y="1916113"/>
            <a:ext cx="2376487" cy="366712"/>
          </a:xfrm>
          <a:prstGeom prst="rect">
            <a:avLst/>
          </a:prstGeom>
          <a:noFill/>
          <a:ln w="9525">
            <a:noFill/>
            <a:miter lim="800000"/>
            <a:headEnd/>
            <a:tailEnd/>
          </a:ln>
        </p:spPr>
        <p:txBody>
          <a:bodyPr>
            <a:spAutoFit/>
          </a:bodyPr>
          <a:lstStyle/>
          <a:p>
            <a:pPr>
              <a:spcBef>
                <a:spcPct val="50000"/>
              </a:spcBef>
            </a:pPr>
            <a:r>
              <a:rPr lang="el-GR" sz="1800" dirty="0"/>
              <a:t>         Ε1		Ε2</a:t>
            </a:r>
          </a:p>
        </p:txBody>
      </p:sp>
      <p:sp>
        <p:nvSpPr>
          <p:cNvPr id="39995" name="Line 60"/>
          <p:cNvSpPr>
            <a:spLocks noChangeShapeType="1"/>
          </p:cNvSpPr>
          <p:nvPr/>
        </p:nvSpPr>
        <p:spPr bwMode="auto">
          <a:xfrm>
            <a:off x="6299200" y="3211513"/>
            <a:ext cx="647700" cy="0"/>
          </a:xfrm>
          <a:prstGeom prst="line">
            <a:avLst/>
          </a:prstGeom>
          <a:noFill/>
          <a:ln w="9525">
            <a:solidFill>
              <a:schemeClr val="tx1"/>
            </a:solidFill>
            <a:round/>
            <a:headEnd/>
            <a:tailEnd/>
          </a:ln>
        </p:spPr>
        <p:txBody>
          <a:bodyPr/>
          <a:lstStyle/>
          <a:p>
            <a:endParaRPr lang="el-GR"/>
          </a:p>
        </p:txBody>
      </p:sp>
      <p:sp>
        <p:nvSpPr>
          <p:cNvPr id="39996" name="Line 61"/>
          <p:cNvSpPr>
            <a:spLocks noChangeShapeType="1"/>
          </p:cNvSpPr>
          <p:nvPr/>
        </p:nvSpPr>
        <p:spPr bwMode="auto">
          <a:xfrm flipV="1">
            <a:off x="6227763" y="2851150"/>
            <a:ext cx="719137" cy="720725"/>
          </a:xfrm>
          <a:prstGeom prst="line">
            <a:avLst/>
          </a:prstGeom>
          <a:noFill/>
          <a:ln w="9525">
            <a:solidFill>
              <a:schemeClr val="tx1"/>
            </a:solidFill>
            <a:round/>
            <a:headEnd/>
            <a:tailEnd/>
          </a:ln>
        </p:spPr>
        <p:txBody>
          <a:bodyPr/>
          <a:lstStyle/>
          <a:p>
            <a:endParaRPr lang="el-GR"/>
          </a:p>
        </p:txBody>
      </p:sp>
      <p:sp>
        <p:nvSpPr>
          <p:cNvPr id="39997" name="Oval 62"/>
          <p:cNvSpPr>
            <a:spLocks noChangeArrowheads="1"/>
          </p:cNvSpPr>
          <p:nvPr/>
        </p:nvSpPr>
        <p:spPr bwMode="auto">
          <a:xfrm>
            <a:off x="6011863" y="45085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8" name="Oval 63"/>
          <p:cNvSpPr>
            <a:spLocks noChangeArrowheads="1"/>
          </p:cNvSpPr>
          <p:nvPr/>
        </p:nvSpPr>
        <p:spPr bwMode="auto">
          <a:xfrm>
            <a:off x="6011863" y="4940300"/>
            <a:ext cx="228600" cy="228600"/>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39999" name="Line 64"/>
          <p:cNvSpPr>
            <a:spLocks noChangeShapeType="1"/>
          </p:cNvSpPr>
          <p:nvPr/>
        </p:nvSpPr>
        <p:spPr bwMode="auto">
          <a:xfrm flipH="1">
            <a:off x="6227763" y="3716338"/>
            <a:ext cx="719137" cy="792162"/>
          </a:xfrm>
          <a:prstGeom prst="line">
            <a:avLst/>
          </a:prstGeom>
          <a:noFill/>
          <a:ln w="9525">
            <a:solidFill>
              <a:schemeClr val="tx1"/>
            </a:solidFill>
            <a:round/>
            <a:headEnd/>
            <a:tailEnd/>
          </a:ln>
        </p:spPr>
        <p:txBody>
          <a:bodyPr/>
          <a:lstStyle/>
          <a:p>
            <a:endParaRPr lang="el-GR"/>
          </a:p>
        </p:txBody>
      </p:sp>
      <p:sp>
        <p:nvSpPr>
          <p:cNvPr id="40000" name="Line 65"/>
          <p:cNvSpPr>
            <a:spLocks noChangeShapeType="1"/>
          </p:cNvSpPr>
          <p:nvPr/>
        </p:nvSpPr>
        <p:spPr bwMode="auto">
          <a:xfrm flipH="1" flipV="1">
            <a:off x="6300788" y="3716338"/>
            <a:ext cx="646112" cy="431800"/>
          </a:xfrm>
          <a:prstGeom prst="line">
            <a:avLst/>
          </a:prstGeom>
          <a:noFill/>
          <a:ln w="9525">
            <a:solidFill>
              <a:schemeClr val="tx1"/>
            </a:solidFill>
            <a:round/>
            <a:headEnd/>
            <a:tailEnd/>
          </a:ln>
        </p:spPr>
        <p:txBody>
          <a:bodyPr/>
          <a:lstStyle/>
          <a:p>
            <a:endParaRPr lang="el-GR"/>
          </a:p>
        </p:txBody>
      </p:sp>
      <p:sp>
        <p:nvSpPr>
          <p:cNvPr id="40001" name="Line 66"/>
          <p:cNvSpPr>
            <a:spLocks noChangeShapeType="1"/>
          </p:cNvSpPr>
          <p:nvPr/>
        </p:nvSpPr>
        <p:spPr bwMode="auto">
          <a:xfrm flipH="1">
            <a:off x="6227763" y="4219575"/>
            <a:ext cx="719137" cy="720725"/>
          </a:xfrm>
          <a:prstGeom prst="line">
            <a:avLst/>
          </a:prstGeom>
          <a:noFill/>
          <a:ln w="9525">
            <a:solidFill>
              <a:schemeClr val="tx1"/>
            </a:solidFill>
            <a:round/>
            <a:headEnd/>
            <a:tailEnd/>
          </a:ln>
        </p:spPr>
        <p:txBody>
          <a:bodyPr/>
          <a:lstStyle/>
          <a:p>
            <a:endParaRPr lang="el-GR"/>
          </a:p>
        </p:txBody>
      </p:sp>
      <p:sp>
        <p:nvSpPr>
          <p:cNvPr id="40002" name="Text Box 67"/>
          <p:cNvSpPr txBox="1">
            <a:spLocks noChangeArrowheads="1"/>
          </p:cNvSpPr>
          <p:nvPr/>
        </p:nvSpPr>
        <p:spPr bwMode="auto">
          <a:xfrm>
            <a:off x="3727450" y="19288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0003" name="Text Box 68"/>
          <p:cNvSpPr txBox="1">
            <a:spLocks noChangeArrowheads="1"/>
          </p:cNvSpPr>
          <p:nvPr/>
        </p:nvSpPr>
        <p:spPr bwMode="auto">
          <a:xfrm>
            <a:off x="5875338" y="1916113"/>
            <a:ext cx="1943100" cy="366712"/>
          </a:xfrm>
          <a:prstGeom prst="rect">
            <a:avLst/>
          </a:prstGeom>
          <a:noFill/>
          <a:ln w="9525">
            <a:noFill/>
            <a:miter lim="800000"/>
            <a:headEnd/>
            <a:tailEnd/>
          </a:ln>
        </p:spPr>
        <p:txBody>
          <a:bodyPr>
            <a:spAutoFit/>
          </a:bodyPr>
          <a:lstStyle/>
          <a:p>
            <a:pPr>
              <a:spcBef>
                <a:spcPct val="50000"/>
              </a:spcBef>
            </a:pPr>
            <a:r>
              <a:rPr lang="el-GR" sz="1800" dirty="0"/>
              <a:t>Ε1	    Ε2</a:t>
            </a:r>
          </a:p>
        </p:txBody>
      </p:sp>
      <p:sp>
        <p:nvSpPr>
          <p:cNvPr id="4" name="Title 3"/>
          <p:cNvSpPr>
            <a:spLocks noGrp="1"/>
          </p:cNvSpPr>
          <p:nvPr>
            <p:ph type="title"/>
          </p:nvPr>
        </p:nvSpPr>
        <p:spPr/>
        <p:txBody>
          <a:bodyPr/>
          <a:lstStyle/>
          <a:p>
            <a:r>
              <a:rPr lang="el-GR" dirty="0" smtClean="0">
                <a:solidFill>
                  <a:schemeClr val="accent6">
                    <a:lumMod val="75000"/>
                  </a:schemeClr>
                </a:solidFill>
              </a:rPr>
              <a:t>Ολική Συμμετοχή</a:t>
            </a:r>
            <a:endParaRPr lang="en-US" dirty="0">
              <a:solidFill>
                <a:schemeClr val="accent6">
                  <a:lumMod val="75000"/>
                </a:schemeClr>
              </a:solidFill>
            </a:endParaRPr>
          </a:p>
        </p:txBody>
      </p:sp>
      <p:sp>
        <p:nvSpPr>
          <p:cNvPr id="71"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100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8" fill="hold" nodeType="afterEffect">
                                  <p:stCondLst>
                                    <p:cond delay="100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0-#ppt_w/2"/>
                                          </p:val>
                                        </p:tav>
                                        <p:tav tm="100000">
                                          <p:val>
                                            <p:strVal val="#ppt_x"/>
                                          </p:val>
                                        </p:tav>
                                      </p:tavLst>
                                    </p:anim>
                                    <p:anim calcmode="lin" valueType="num">
                                      <p:cBhvr additive="base">
                                        <p:cTn id="13" dur="500" fill="hold"/>
                                        <p:tgtEl>
                                          <p:spTgt spid="3"/>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1000"/>
                                  </p:stCondLst>
                                  <p:childTnLst>
                                    <p:set>
                                      <p:cBhvr>
                                        <p:cTn id="16" dur="1" fill="hold">
                                          <p:stCondLst>
                                            <p:cond delay="0"/>
                                          </p:stCondLst>
                                        </p:cTn>
                                        <p:tgtEl>
                                          <p:spTgt spid="228390"/>
                                        </p:tgtEl>
                                        <p:attrNameLst>
                                          <p:attrName>style.visibility</p:attrName>
                                        </p:attrNameLst>
                                      </p:cBhvr>
                                      <p:to>
                                        <p:strVal val="visible"/>
                                      </p:to>
                                    </p:set>
                                    <p:anim calcmode="lin" valueType="num">
                                      <p:cBhvr additive="base">
                                        <p:cTn id="17" dur="500" fill="hold"/>
                                        <p:tgtEl>
                                          <p:spTgt spid="228390"/>
                                        </p:tgtEl>
                                        <p:attrNameLst>
                                          <p:attrName>ppt_x</p:attrName>
                                        </p:attrNameLst>
                                      </p:cBhvr>
                                      <p:tavLst>
                                        <p:tav tm="0">
                                          <p:val>
                                            <p:strVal val="0-#ppt_w/2"/>
                                          </p:val>
                                        </p:tav>
                                        <p:tav tm="100000">
                                          <p:val>
                                            <p:strVal val="#ppt_x"/>
                                          </p:val>
                                        </p:tav>
                                      </p:tavLst>
                                    </p:anim>
                                    <p:anim calcmode="lin" valueType="num">
                                      <p:cBhvr additive="base">
                                        <p:cTn id="18" dur="500" fill="hold"/>
                                        <p:tgtEl>
                                          <p:spTgt spid="228390"/>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8" fill="hold" grpId="0" nodeType="afterEffect">
                                  <p:stCondLst>
                                    <p:cond delay="1000"/>
                                  </p:stCondLst>
                                  <p:childTnLst>
                                    <p:set>
                                      <p:cBhvr>
                                        <p:cTn id="21" dur="1" fill="hold">
                                          <p:stCondLst>
                                            <p:cond delay="0"/>
                                          </p:stCondLst>
                                        </p:cTn>
                                        <p:tgtEl>
                                          <p:spTgt spid="228391"/>
                                        </p:tgtEl>
                                        <p:attrNameLst>
                                          <p:attrName>style.visibility</p:attrName>
                                        </p:attrNameLst>
                                      </p:cBhvr>
                                      <p:to>
                                        <p:strVal val="visible"/>
                                      </p:to>
                                    </p:set>
                                    <p:anim calcmode="lin" valueType="num">
                                      <p:cBhvr additive="base">
                                        <p:cTn id="22" dur="500" fill="hold"/>
                                        <p:tgtEl>
                                          <p:spTgt spid="228391"/>
                                        </p:tgtEl>
                                        <p:attrNameLst>
                                          <p:attrName>ppt_x</p:attrName>
                                        </p:attrNameLst>
                                      </p:cBhvr>
                                      <p:tavLst>
                                        <p:tav tm="0">
                                          <p:val>
                                            <p:strVal val="0-#ppt_w/2"/>
                                          </p:val>
                                        </p:tav>
                                        <p:tav tm="100000">
                                          <p:val>
                                            <p:strVal val="#ppt_x"/>
                                          </p:val>
                                        </p:tav>
                                      </p:tavLst>
                                    </p:anim>
                                    <p:anim calcmode="lin" valueType="num">
                                      <p:cBhvr additive="base">
                                        <p:cTn id="23" dur="500" fill="hold"/>
                                        <p:tgtEl>
                                          <p:spTgt spid="228391"/>
                                        </p:tgtEl>
                                        <p:attrNameLst>
                                          <p:attrName>ppt_y</p:attrName>
                                        </p:attrNameLst>
                                      </p:cBhvr>
                                      <p:tavLst>
                                        <p:tav tm="0">
                                          <p:val>
                                            <p:strVal val="#ppt_y"/>
                                          </p:val>
                                        </p:tav>
                                        <p:tav tm="100000">
                                          <p:val>
                                            <p:strVal val="#ppt_y"/>
                                          </p:val>
                                        </p:tav>
                                      </p:tavLst>
                                    </p:anim>
                                  </p:childTnLst>
                                </p:cTn>
                              </p:par>
                            </p:childTnLst>
                          </p:cTn>
                        </p:par>
                        <p:par>
                          <p:cTn id="24" fill="hold">
                            <p:stCondLst>
                              <p:cond delay="6000"/>
                            </p:stCondLst>
                            <p:childTnLst>
                              <p:par>
                                <p:cTn id="25" presetID="2" presetClass="entr" presetSubtype="8" fill="hold" grpId="0" nodeType="afterEffect">
                                  <p:stCondLst>
                                    <p:cond delay="1000"/>
                                  </p:stCondLst>
                                  <p:childTnLst>
                                    <p:set>
                                      <p:cBhvr>
                                        <p:cTn id="26" dur="1" fill="hold">
                                          <p:stCondLst>
                                            <p:cond delay="0"/>
                                          </p:stCondLst>
                                        </p:cTn>
                                        <p:tgtEl>
                                          <p:spTgt spid="228392"/>
                                        </p:tgtEl>
                                        <p:attrNameLst>
                                          <p:attrName>style.visibility</p:attrName>
                                        </p:attrNameLst>
                                      </p:cBhvr>
                                      <p:to>
                                        <p:strVal val="visible"/>
                                      </p:to>
                                    </p:set>
                                    <p:anim calcmode="lin" valueType="num">
                                      <p:cBhvr additive="base">
                                        <p:cTn id="27" dur="500" fill="hold"/>
                                        <p:tgtEl>
                                          <p:spTgt spid="228392"/>
                                        </p:tgtEl>
                                        <p:attrNameLst>
                                          <p:attrName>ppt_x</p:attrName>
                                        </p:attrNameLst>
                                      </p:cBhvr>
                                      <p:tavLst>
                                        <p:tav tm="0">
                                          <p:val>
                                            <p:strVal val="0-#ppt_w/2"/>
                                          </p:val>
                                        </p:tav>
                                        <p:tav tm="100000">
                                          <p:val>
                                            <p:strVal val="#ppt_x"/>
                                          </p:val>
                                        </p:tav>
                                      </p:tavLst>
                                    </p:anim>
                                    <p:anim calcmode="lin" valueType="num">
                                      <p:cBhvr additive="base">
                                        <p:cTn id="28" dur="500" fill="hold"/>
                                        <p:tgtEl>
                                          <p:spTgt spid="22839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90" grpId="0" animBg="1"/>
      <p:bldP spid="228391" grpId="0" animBg="1"/>
      <p:bldP spid="228392"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46</a:t>
            </a:fld>
            <a:endParaRPr lang="el-GR" altLang="en-US" smtClean="0"/>
          </a:p>
        </p:txBody>
      </p:sp>
      <p:sp>
        <p:nvSpPr>
          <p:cNvPr id="40966" name="Text Box 3"/>
          <p:cNvSpPr txBox="1">
            <a:spLocks noChangeArrowheads="1"/>
          </p:cNvSpPr>
          <p:nvPr/>
        </p:nvSpPr>
        <p:spPr bwMode="auto">
          <a:xfrm>
            <a:off x="366711" y="1077913"/>
            <a:ext cx="8207375" cy="4154984"/>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Θέλουμε να κατασκευάσουμε μια </a:t>
            </a:r>
            <a:r>
              <a:rPr lang="el-GR" sz="2400" dirty="0" err="1" smtClean="0">
                <a:latin typeface="Calibri" pitchFamily="34" charset="0"/>
                <a:ea typeface="Calibri" pitchFamily="34" charset="0"/>
                <a:cs typeface="Calibri" pitchFamily="34" charset="0"/>
              </a:rPr>
              <a:t>βδ</a:t>
            </a:r>
            <a:r>
              <a:rPr lang="el-GR" sz="2400" dirty="0" smtClean="0">
                <a:latin typeface="Calibri" pitchFamily="34" charset="0"/>
                <a:ea typeface="Calibri" pitchFamily="34" charset="0"/>
                <a:cs typeface="Calibri" pitchFamily="34" charset="0"/>
              </a:rPr>
              <a:t> για δρομολόγια τρένων.</a:t>
            </a:r>
          </a:p>
          <a:p>
            <a:pPr algn="just" eaLnBrk="0" hangingPunct="0">
              <a:spcBef>
                <a:spcPct val="50000"/>
              </a:spcBef>
            </a:pPr>
            <a:r>
              <a:rPr lang="el-GR" sz="2400" dirty="0" smtClean="0">
                <a:latin typeface="Calibri" pitchFamily="34" charset="0"/>
                <a:ea typeface="Calibri" pitchFamily="34" charset="0"/>
                <a:cs typeface="Calibri" pitchFamily="34" charset="0"/>
              </a:rPr>
              <a:t>Ένα  δρομολόγιο </a:t>
            </a:r>
            <a:r>
              <a:rPr lang="el-GR" sz="2400" dirty="0" smtClean="0">
                <a:solidFill>
                  <a:schemeClr val="accent6">
                    <a:lumMod val="75000"/>
                  </a:schemeClr>
                </a:solidFill>
                <a:latin typeface="Calibri" pitchFamily="34" charset="0"/>
                <a:ea typeface="Calibri" pitchFamily="34" charset="0"/>
                <a:cs typeface="Calibri" pitchFamily="34" charset="0"/>
              </a:rPr>
              <a:t>περνά </a:t>
            </a:r>
            <a:r>
              <a:rPr lang="el-GR" sz="2400" dirty="0" smtClean="0">
                <a:latin typeface="Calibri" pitchFamily="34" charset="0"/>
                <a:ea typeface="Calibri" pitchFamily="34" charset="0"/>
                <a:cs typeface="Calibri" pitchFamily="34" charset="0"/>
              </a:rPr>
              <a:t>από σταθμούς.</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σταθμός</a:t>
            </a:r>
            <a:r>
              <a:rPr lang="el-GR" sz="2400" dirty="0" smtClean="0">
                <a:latin typeface="Calibri" pitchFamily="34" charset="0"/>
                <a:ea typeface="Calibri" pitchFamily="34" charset="0"/>
                <a:cs typeface="Calibri" pitchFamily="34" charset="0"/>
              </a:rPr>
              <a:t> έχει ένα (μοναδικό) όνομα και διεύθυνση.</a:t>
            </a:r>
          </a:p>
          <a:p>
            <a:pPr algn="just" eaLnBrk="0" hangingPunct="0">
              <a:spcBef>
                <a:spcPct val="50000"/>
              </a:spcBef>
            </a:pPr>
            <a:r>
              <a:rPr lang="el-GR" sz="2400" dirty="0" smtClean="0">
                <a:latin typeface="Calibri" pitchFamily="34" charset="0"/>
                <a:ea typeface="Calibri" pitchFamily="34" charset="0"/>
                <a:cs typeface="Calibri" pitchFamily="34" charset="0"/>
              </a:rPr>
              <a:t>Κάθε </a:t>
            </a:r>
            <a:r>
              <a:rPr lang="el-GR" sz="2400" i="1" dirty="0" smtClean="0">
                <a:solidFill>
                  <a:schemeClr val="accent6">
                    <a:lumMod val="75000"/>
                  </a:schemeClr>
                </a:solidFill>
                <a:latin typeface="Calibri" pitchFamily="34" charset="0"/>
                <a:ea typeface="Calibri" pitchFamily="34" charset="0"/>
                <a:cs typeface="Calibri" pitchFamily="34" charset="0"/>
              </a:rPr>
              <a:t>δρομολόγιο</a:t>
            </a:r>
            <a:r>
              <a:rPr lang="el-GR" sz="2400" dirty="0" smtClean="0">
                <a:solidFill>
                  <a:srgbClr val="FF9933"/>
                </a:solidFill>
                <a:latin typeface="Calibri" pitchFamily="34" charset="0"/>
                <a:ea typeface="Calibri" pitchFamily="34" charset="0"/>
                <a:cs typeface="Calibri" pitchFamily="34" charset="0"/>
              </a:rPr>
              <a:t> </a:t>
            </a:r>
            <a:r>
              <a:rPr lang="el-GR" sz="2400" dirty="0" smtClean="0">
                <a:latin typeface="Calibri" pitchFamily="34" charset="0"/>
                <a:ea typeface="Calibri" pitchFamily="34" charset="0"/>
                <a:cs typeface="Calibri" pitchFamily="34" charset="0"/>
              </a:rPr>
              <a:t>χαρακτηρίζεται από ένα (μοναδικό) αριθμό, έχει ένα σταθμό προορισμό, ένα σταθμό αφετηρία, καθώς και ένα χρόνο αναχώρησης από την αφετηρία και ένα χρόνο άφιξης στον προορισμό.</a:t>
            </a:r>
          </a:p>
          <a:p>
            <a:pPr algn="just" eaLnBrk="0" hangingPunct="0">
              <a:spcBef>
                <a:spcPct val="50000"/>
              </a:spcBef>
            </a:pPr>
            <a:r>
              <a:rPr lang="el-GR" sz="2400" dirty="0" smtClean="0">
                <a:latin typeface="Calibri" pitchFamily="34" charset="0"/>
                <a:ea typeface="Calibri" pitchFamily="34" charset="0"/>
                <a:cs typeface="Calibri" pitchFamily="34" charset="0"/>
              </a:rPr>
              <a:t>Επίσης, κάθε δρομολόγιο έχει </a:t>
            </a:r>
            <a:r>
              <a:rPr lang="el-GR" sz="2400" i="1" dirty="0" smtClean="0">
                <a:latin typeface="Calibri" pitchFamily="34" charset="0"/>
                <a:ea typeface="Calibri" pitchFamily="34" charset="0"/>
                <a:cs typeface="Calibri" pitchFamily="34" charset="0"/>
              </a:rPr>
              <a:t>τουλάχιστον έναν </a:t>
            </a:r>
            <a:r>
              <a:rPr lang="el-GR" sz="2400" dirty="0" smtClean="0">
                <a:latin typeface="Calibri" pitchFamily="34" charset="0"/>
                <a:ea typeface="Calibri" pitchFamily="34" charset="0"/>
                <a:cs typeface="Calibri" pitchFamily="34" charset="0"/>
              </a:rPr>
              <a:t>ενδιάμεσο σταθμό καθώς και ένα χρόνο άφιξης σε αυτόν.</a:t>
            </a:r>
            <a:endParaRPr lang="el-GR" sz="24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185738"/>
            <a:ext cx="8229600" cy="1143000"/>
          </a:xfrm>
        </p:spPr>
        <p:txBody>
          <a:bodyPr/>
          <a:lstStyle/>
          <a:p>
            <a:r>
              <a:rPr lang="el-GR" dirty="0" smtClean="0">
                <a:solidFill>
                  <a:schemeClr val="accent6">
                    <a:lumMod val="75000"/>
                  </a:schemeClr>
                </a:solidFill>
              </a:rPr>
              <a:t>Παράδειγμα</a:t>
            </a:r>
            <a:endParaRPr lang="en-US" dirty="0">
              <a:solidFill>
                <a:schemeClr val="accent6">
                  <a:lumMod val="75000"/>
                </a:schemeClr>
              </a:solidFill>
            </a:endParaRPr>
          </a:p>
        </p:txBody>
      </p:sp>
      <p:sp>
        <p:nvSpPr>
          <p:cNvPr id="3" name="Rectangle 2"/>
          <p:cNvSpPr/>
          <p:nvPr/>
        </p:nvSpPr>
        <p:spPr>
          <a:xfrm>
            <a:off x="366710" y="5385297"/>
            <a:ext cx="8358190" cy="707886"/>
          </a:xfrm>
          <a:prstGeom prst="rect">
            <a:avLst/>
          </a:prstGeom>
        </p:spPr>
        <p:txBody>
          <a:bodyPr wrap="square">
            <a:spAutoFit/>
          </a:bodyPr>
          <a:lstStyle/>
          <a:p>
            <a:pPr marL="342900" indent="-342900" algn="just" eaLnBrk="0" hangingPunct="0">
              <a:spcBef>
                <a:spcPct val="50000"/>
              </a:spcBef>
              <a:buFont typeface="Wingdings" panose="05000000000000000000" pitchFamily="2" charset="2"/>
              <a:buChar char="ü"/>
            </a:pPr>
            <a:r>
              <a:rPr lang="el-GR" sz="2000" b="1" dirty="0" smtClean="0">
                <a:solidFill>
                  <a:schemeClr val="accent3">
                    <a:lumMod val="50000"/>
                  </a:schemeClr>
                </a:solidFill>
                <a:latin typeface="Calibri" pitchFamily="34" charset="0"/>
                <a:ea typeface="Calibri" pitchFamily="34" charset="0"/>
                <a:cs typeface="Calibri" pitchFamily="34" charset="0"/>
              </a:rPr>
              <a:t>Τι </a:t>
            </a:r>
            <a:r>
              <a:rPr lang="el-GR" sz="2000" b="1" dirty="0">
                <a:solidFill>
                  <a:schemeClr val="accent3">
                    <a:lumMod val="50000"/>
                  </a:schemeClr>
                </a:solidFill>
                <a:latin typeface="Calibri" pitchFamily="34" charset="0"/>
                <a:ea typeface="Calibri" pitchFamily="34" charset="0"/>
                <a:cs typeface="Calibri" pitchFamily="34" charset="0"/>
              </a:rPr>
              <a:t>αλλάζει αν αντί για </a:t>
            </a:r>
            <a:r>
              <a:rPr lang="el-GR" sz="2000" b="1" i="1" dirty="0">
                <a:solidFill>
                  <a:schemeClr val="accent3">
                    <a:lumMod val="50000"/>
                  </a:schemeClr>
                </a:solidFill>
                <a:latin typeface="Calibri" pitchFamily="34" charset="0"/>
                <a:ea typeface="Calibri" pitchFamily="34" charset="0"/>
                <a:cs typeface="Calibri" pitchFamily="34" charset="0"/>
              </a:rPr>
              <a:t>«έναν τουλάχιστον»</a:t>
            </a:r>
            <a:r>
              <a:rPr lang="el-GR" sz="2000" b="1" dirty="0">
                <a:solidFill>
                  <a:schemeClr val="accent3">
                    <a:lumMod val="50000"/>
                  </a:schemeClr>
                </a:solidFill>
                <a:latin typeface="Calibri" pitchFamily="34" charset="0"/>
                <a:ea typeface="Calibri" pitchFamily="34" charset="0"/>
                <a:cs typeface="Calibri" pitchFamily="34" charset="0"/>
              </a:rPr>
              <a:t> ενδιάμεσο σταθμό, έχουμε </a:t>
            </a:r>
            <a:r>
              <a:rPr lang="el-GR" sz="2000" b="1" i="1" dirty="0">
                <a:solidFill>
                  <a:schemeClr val="accent3">
                    <a:lumMod val="50000"/>
                  </a:schemeClr>
                </a:solidFill>
                <a:latin typeface="Calibri" pitchFamily="34" charset="0"/>
                <a:ea typeface="Calibri" pitchFamily="34" charset="0"/>
                <a:cs typeface="Calibri" pitchFamily="34" charset="0"/>
              </a:rPr>
              <a:t>«μηδέν ή περισσότερους»</a:t>
            </a: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38042065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ooter Placeholder 3"/>
          <p:cNvSpPr>
            <a:spLocks noGrp="1"/>
          </p:cNvSpPr>
          <p:nvPr>
            <p:ph type="ftr" sz="quarter" idx="11"/>
          </p:nvPr>
        </p:nvSpPr>
        <p:spPr>
          <a:noFill/>
        </p:spPr>
        <p:txBody>
          <a:bodyPr/>
          <a:lstStyle/>
          <a:p>
            <a:r>
              <a:rPr lang="el-GR" altLang="en-US" smtClean="0"/>
              <a:t>Ευαγγελία Πιτουρά</a:t>
            </a:r>
          </a:p>
        </p:txBody>
      </p:sp>
      <p:sp>
        <p:nvSpPr>
          <p:cNvPr id="37892" name="Slide Number Placeholder 4"/>
          <p:cNvSpPr>
            <a:spLocks noGrp="1"/>
          </p:cNvSpPr>
          <p:nvPr>
            <p:ph type="sldNum" sz="quarter" idx="12"/>
          </p:nvPr>
        </p:nvSpPr>
        <p:spPr>
          <a:noFill/>
        </p:spPr>
        <p:txBody>
          <a:bodyPr/>
          <a:lstStyle/>
          <a:p>
            <a:fld id="{D8AE11C9-334C-4EAF-883E-AF998FEE5E42}" type="slidenum">
              <a:rPr lang="el-GR" altLang="en-US" smtClean="0"/>
              <a:pPr/>
              <a:t>47</a:t>
            </a:fld>
            <a:endParaRPr lang="el-GR" altLang="en-US" smtClean="0"/>
          </a:p>
        </p:txBody>
      </p:sp>
      <p:sp>
        <p:nvSpPr>
          <p:cNvPr id="37894" name="Text Box 3"/>
          <p:cNvSpPr txBox="1">
            <a:spLocks noChangeArrowheads="1"/>
          </p:cNvSpPr>
          <p:nvPr/>
        </p:nvSpPr>
        <p:spPr bwMode="auto">
          <a:xfrm>
            <a:off x="774700" y="1562100"/>
            <a:ext cx="7848600" cy="4572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Οι τύποι συσχετίσεων μπορεί να έχουν και </a:t>
            </a:r>
            <a:r>
              <a:rPr lang="el-GR" sz="2400" dirty="0">
                <a:solidFill>
                  <a:schemeClr val="accent6">
                    <a:lumMod val="75000"/>
                  </a:schemeClr>
                </a:solidFill>
                <a:latin typeface="Calibri" pitchFamily="34" charset="0"/>
                <a:ea typeface="Calibri" pitchFamily="34" charset="0"/>
                <a:cs typeface="Calibri" pitchFamily="34" charset="0"/>
              </a:rPr>
              <a:t>γνωρίσματα</a:t>
            </a:r>
          </a:p>
        </p:txBody>
      </p:sp>
      <p:sp>
        <p:nvSpPr>
          <p:cNvPr id="37895" name="Text Box 4"/>
          <p:cNvSpPr txBox="1">
            <a:spLocks noChangeArrowheads="1"/>
          </p:cNvSpPr>
          <p:nvPr/>
        </p:nvSpPr>
        <p:spPr bwMode="auto">
          <a:xfrm>
            <a:off x="1574800" y="2286000"/>
            <a:ext cx="64008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Παράδειγμα (ώρες απασχόλησης, ημερομηνία έναρξης)</a:t>
            </a:r>
          </a:p>
        </p:txBody>
      </p:sp>
      <p:sp>
        <p:nvSpPr>
          <p:cNvPr id="37896" name="Text Box 5"/>
          <p:cNvSpPr txBox="1">
            <a:spLocks noChangeArrowheads="1"/>
          </p:cNvSpPr>
          <p:nvPr/>
        </p:nvSpPr>
        <p:spPr bwMode="auto">
          <a:xfrm>
            <a:off x="774700" y="3111500"/>
            <a:ext cx="7848600" cy="830263"/>
          </a:xfrm>
          <a:prstGeom prst="rect">
            <a:avLst/>
          </a:prstGeom>
          <a:noFill/>
          <a:ln w="9525">
            <a:noFill/>
            <a:miter lim="800000"/>
            <a:headEnd/>
            <a:tailEnd/>
          </a:ln>
        </p:spPr>
        <p:txBody>
          <a:bodyPr>
            <a:spAutoFit/>
          </a:bodyPr>
          <a:lstStyle/>
          <a:p>
            <a:pPr eaLnBrk="0" hangingPunct="0">
              <a:spcBef>
                <a:spcPct val="50000"/>
              </a:spcBef>
            </a:pPr>
            <a:r>
              <a:rPr lang="el-GR" sz="2400" dirty="0">
                <a:ea typeface="Calibri" pitchFamily="34" charset="0"/>
                <a:cs typeface="Calibri" pitchFamily="34" charset="0"/>
              </a:rPr>
              <a:t>Πότε είναι αυτό καλή επιλογή αντί της δημιουργίας νέου τύπου οντοτήτων;</a:t>
            </a:r>
          </a:p>
        </p:txBody>
      </p:sp>
      <p:sp>
        <p:nvSpPr>
          <p:cNvPr id="37897" name="Text Box 6"/>
          <p:cNvSpPr txBox="1">
            <a:spLocks noChangeArrowheads="1"/>
          </p:cNvSpPr>
          <p:nvPr/>
        </p:nvSpPr>
        <p:spPr bwMode="auto">
          <a:xfrm>
            <a:off x="723900" y="4445000"/>
            <a:ext cx="8077200" cy="101600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 Μπορεί να μεταφερθούν σε κάποια από τις οντότητες;</a:t>
            </a:r>
          </a:p>
          <a:p>
            <a:pPr eaLnBrk="0" hangingPunct="0">
              <a:spcBef>
                <a:spcPct val="50000"/>
              </a:spcBef>
            </a:pPr>
            <a:r>
              <a:rPr lang="el-GR" sz="2400" dirty="0">
                <a:latin typeface="Calibri" pitchFamily="34" charset="0"/>
                <a:ea typeface="Calibri" pitchFamily="34" charset="0"/>
                <a:cs typeface="Calibri" pitchFamily="34" charset="0"/>
              </a:rPr>
              <a:t>		(1:1, 1:Ν, Μ:Ν)</a:t>
            </a:r>
          </a:p>
        </p:txBody>
      </p:sp>
      <p:sp>
        <p:nvSpPr>
          <p:cNvPr id="37898" name="Text Box 7"/>
          <p:cNvSpPr txBox="1">
            <a:spLocks noChangeArrowheads="1"/>
          </p:cNvSpPr>
          <p:nvPr/>
        </p:nvSpPr>
        <p:spPr bwMode="auto">
          <a:xfrm>
            <a:off x="3665538" y="3603625"/>
            <a:ext cx="3816350" cy="366713"/>
          </a:xfrm>
          <a:prstGeom prst="rect">
            <a:avLst/>
          </a:prstGeom>
          <a:noFill/>
          <a:ln w="9525">
            <a:noFill/>
            <a:miter lim="800000"/>
            <a:headEnd/>
            <a:tailEnd/>
          </a:ln>
        </p:spPr>
        <p:txBody>
          <a:bodyPr>
            <a:spAutoFit/>
          </a:bodyPr>
          <a:lstStyle/>
          <a:p>
            <a:pPr eaLnBrk="0" hangingPunct="0">
              <a:spcBef>
                <a:spcPct val="50000"/>
              </a:spcBef>
            </a:pPr>
            <a:r>
              <a:rPr lang="en-US" sz="1800" i="1" dirty="0"/>
              <a:t>(</a:t>
            </a:r>
            <a:r>
              <a:rPr lang="el-GR" sz="1800" i="1" dirty="0"/>
              <a:t>ταινία, ηθοποιός, ρόλος)</a:t>
            </a:r>
          </a:p>
        </p:txBody>
      </p:sp>
      <p:sp>
        <p:nvSpPr>
          <p:cNvPr id="37899" name="Text Box 8"/>
          <p:cNvSpPr txBox="1">
            <a:spLocks noChangeArrowheads="1"/>
          </p:cNvSpPr>
          <p:nvPr/>
        </p:nvSpPr>
        <p:spPr bwMode="auto">
          <a:xfrm>
            <a:off x="4618038" y="5005388"/>
            <a:ext cx="4176712" cy="366712"/>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a:t>
            </a:r>
            <a:r>
              <a:rPr lang="el-GR" i="1" dirty="0" smtClean="0"/>
              <a:t>Σχολή</a:t>
            </a:r>
            <a:r>
              <a:rPr lang="el-GR" sz="1800" i="1" dirty="0" smtClean="0"/>
              <a:t>, </a:t>
            </a:r>
            <a:r>
              <a:rPr lang="el-GR" sz="1800" i="1" dirty="0">
                <a:solidFill>
                  <a:schemeClr val="accent6">
                    <a:lumMod val="75000"/>
                  </a:schemeClr>
                </a:solidFill>
              </a:rPr>
              <a:t>Έτος Εγγραφής</a:t>
            </a:r>
            <a:r>
              <a:rPr lang="el-GR" sz="1800" i="1" dirty="0"/>
              <a:t>)</a:t>
            </a:r>
          </a:p>
        </p:txBody>
      </p:sp>
      <p:sp>
        <p:nvSpPr>
          <p:cNvPr id="37900" name="Text Box 9"/>
          <p:cNvSpPr txBox="1">
            <a:spLocks noChangeArrowheads="1"/>
          </p:cNvSpPr>
          <p:nvPr/>
        </p:nvSpPr>
        <p:spPr bwMode="auto">
          <a:xfrm>
            <a:off x="4656138" y="5480050"/>
            <a:ext cx="4176712" cy="366713"/>
          </a:xfrm>
          <a:prstGeom prst="rect">
            <a:avLst/>
          </a:prstGeom>
          <a:noFill/>
          <a:ln w="9525">
            <a:noFill/>
            <a:miter lim="800000"/>
            <a:headEnd/>
            <a:tailEnd/>
          </a:ln>
        </p:spPr>
        <p:txBody>
          <a:bodyPr>
            <a:spAutoFit/>
          </a:bodyPr>
          <a:lstStyle/>
          <a:p>
            <a:pPr eaLnBrk="0" hangingPunct="0">
              <a:spcBef>
                <a:spcPct val="50000"/>
              </a:spcBef>
            </a:pPr>
            <a:r>
              <a:rPr lang="el-GR" sz="1800" i="1" dirty="0"/>
              <a:t>(Φοιτητής, Μάθημα, </a:t>
            </a:r>
            <a:r>
              <a:rPr lang="el-GR" sz="1800" i="1" dirty="0">
                <a:solidFill>
                  <a:schemeClr val="accent6">
                    <a:lumMod val="75000"/>
                  </a:schemeClr>
                </a:solidFill>
              </a:rPr>
              <a:t>Βαθμός</a:t>
            </a:r>
            <a:r>
              <a:rPr lang="el-GR" sz="1800" i="1" dirty="0"/>
              <a:t>)</a:t>
            </a:r>
          </a:p>
        </p:txBody>
      </p:sp>
      <p:sp>
        <p:nvSpPr>
          <p:cNvPr id="2" name="Title 1"/>
          <p:cNvSpPr>
            <a:spLocks noGrp="1"/>
          </p:cNvSpPr>
          <p:nvPr>
            <p:ph type="title"/>
          </p:nvPr>
        </p:nvSpPr>
        <p:spPr/>
        <p:txBody>
          <a:bodyPr/>
          <a:lstStyle/>
          <a:p>
            <a:r>
              <a:rPr lang="el-GR" dirty="0" smtClean="0">
                <a:solidFill>
                  <a:schemeClr val="accent6">
                    <a:lumMod val="75000"/>
                  </a:schemeClr>
                </a:solidFill>
              </a:rPr>
              <a:t>Γνωρίσματα Συσχετίσεων</a:t>
            </a:r>
            <a:endParaRPr lang="en-US"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smtClean="0"/>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48</a:t>
            </a:fld>
            <a:endParaRPr lang="el-GR" altLang="en-US" dirty="0" smtClean="0"/>
          </a:p>
        </p:txBody>
      </p:sp>
      <p:sp>
        <p:nvSpPr>
          <p:cNvPr id="71686" name="Text Box 3"/>
          <p:cNvSpPr txBox="1">
            <a:spLocks noChangeArrowheads="1"/>
          </p:cNvSpPr>
          <p:nvPr/>
        </p:nvSpPr>
        <p:spPr bwMode="auto">
          <a:xfrm>
            <a:off x="357187" y="1455738"/>
            <a:ext cx="8431213" cy="4524315"/>
          </a:xfrm>
          <a:prstGeom prst="rect">
            <a:avLst/>
          </a:prstGeom>
          <a:noFill/>
          <a:ln w="9525">
            <a:noFill/>
            <a:miter lim="800000"/>
            <a:headEnd/>
            <a:tailEnd/>
          </a:ln>
        </p:spPr>
        <p:txBody>
          <a:bodyPr wrap="square">
            <a:spAutoFit/>
          </a:bodyPr>
          <a:lstStyle/>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Θεωρείστε μια βάση δεδομένων για το πρόγραμμα σπουδών για ένα πανεπιστήμιο που να περιέχει τις παρακάτω πληροφορίες</a:t>
            </a:r>
            <a:r>
              <a:rPr lang="el-GR" sz="1800" dirty="0" smtClean="0">
                <a:solidFill>
                  <a:schemeClr val="tx2">
                    <a:lumMod val="75000"/>
                  </a:schemeClr>
                </a:solidFill>
                <a:latin typeface="Calibri" pitchFamily="34" charset="0"/>
                <a:ea typeface="Calibri" pitchFamily="34" charset="0"/>
                <a:cs typeface="Calibri" pitchFamily="34" charset="0"/>
              </a:rPr>
              <a:t>:</a:t>
            </a:r>
            <a:endParaRPr lang="el-GR" dirty="0" smtClean="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το όνομα</a:t>
            </a:r>
            <a:r>
              <a:rPr lang="el-GR" sz="1800" dirty="0">
                <a:solidFill>
                  <a:schemeClr val="tx2">
                    <a:lumMod val="75000"/>
                  </a:schemeClr>
                </a:solidFill>
                <a:latin typeface="Calibri" pitchFamily="34" charset="0"/>
                <a:ea typeface="Calibri" pitchFamily="34" charset="0"/>
                <a:cs typeface="Calibri" pitchFamily="34" charset="0"/>
              </a:rPr>
              <a:t>, διεύθυνση</a:t>
            </a:r>
            <a:r>
              <a:rPr lang="en-US" sz="1800" dirty="0">
                <a:solidFill>
                  <a:schemeClr val="tx2">
                    <a:lumMod val="75000"/>
                  </a:schemeClr>
                </a:solidFill>
                <a:latin typeface="Calibri" pitchFamily="34" charset="0"/>
                <a:ea typeface="Calibri" pitchFamily="34" charset="0"/>
                <a:cs typeface="Calibri" pitchFamily="34" charset="0"/>
              </a:rPr>
              <a:t>,</a:t>
            </a:r>
            <a:r>
              <a:rPr lang="el-GR" sz="1800" dirty="0">
                <a:solidFill>
                  <a:schemeClr val="tx2">
                    <a:lumMod val="75000"/>
                  </a:schemeClr>
                </a:solidFill>
                <a:latin typeface="Calibri" pitchFamily="34" charset="0"/>
                <a:ea typeface="Calibri" pitchFamily="34" charset="0"/>
                <a:cs typeface="Calibri" pitchFamily="34" charset="0"/>
              </a:rPr>
              <a:t> αριθμό ταυτότητας (που είναι μοναδικός) </a:t>
            </a:r>
            <a:r>
              <a:rPr lang="el-GR" sz="1800" dirty="0" smtClean="0">
                <a:solidFill>
                  <a:schemeClr val="tx2">
                    <a:lumMod val="75000"/>
                  </a:schemeClr>
                </a:solidFill>
                <a:latin typeface="Calibri" pitchFamily="34" charset="0"/>
                <a:ea typeface="Calibri" pitchFamily="34" charset="0"/>
                <a:cs typeface="Calibri" pitchFamily="34" charset="0"/>
              </a:rPr>
              <a:t>για τους </a:t>
            </a:r>
            <a:r>
              <a:rPr lang="el-GR" i="1" dirty="0">
                <a:solidFill>
                  <a:schemeClr val="accent6">
                    <a:lumMod val="75000"/>
                  </a:schemeClr>
                </a:solidFill>
                <a:latin typeface="Calibri" pitchFamily="34" charset="0"/>
                <a:ea typeface="Calibri" pitchFamily="34" charset="0"/>
                <a:cs typeface="Calibri" pitchFamily="34" charset="0"/>
              </a:rPr>
              <a:t>κ</a:t>
            </a:r>
            <a:r>
              <a:rPr lang="el-GR" sz="1800" i="1" dirty="0" smtClean="0">
                <a:solidFill>
                  <a:schemeClr val="accent6">
                    <a:lumMod val="75000"/>
                  </a:schemeClr>
                </a:solidFill>
                <a:latin typeface="Calibri" pitchFamily="34" charset="0"/>
                <a:ea typeface="Calibri" pitchFamily="34" charset="0"/>
                <a:cs typeface="Calibri" pitchFamily="34" charset="0"/>
              </a:rPr>
              <a:t>αθηγητές </a:t>
            </a:r>
            <a:endParaRPr lang="el-GR" sz="1800" i="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solidFill>
                  <a:schemeClr val="tx2">
                    <a:lumMod val="75000"/>
                  </a:schemeClr>
                </a:solidFill>
                <a:latin typeface="Calibri" pitchFamily="34" charset="0"/>
                <a:ea typeface="Calibri" pitchFamily="34" charset="0"/>
                <a:cs typeface="Calibri" pitchFamily="34" charset="0"/>
              </a:rPr>
              <a:t> </a:t>
            </a:r>
            <a:r>
              <a:rPr lang="el-GR" sz="1800" dirty="0" smtClean="0">
                <a:solidFill>
                  <a:schemeClr val="tx2">
                    <a:lumMod val="75000"/>
                  </a:schemeClr>
                </a:solidFill>
                <a:latin typeface="Calibri" pitchFamily="34" charset="0"/>
                <a:ea typeface="Calibri" pitchFamily="34" charset="0"/>
                <a:cs typeface="Calibri" pitchFamily="34" charset="0"/>
              </a:rPr>
              <a:t>το όνομα</a:t>
            </a:r>
            <a:r>
              <a:rPr lang="el-GR" sz="1800" dirty="0">
                <a:solidFill>
                  <a:schemeClr val="tx2">
                    <a:lumMod val="75000"/>
                  </a:schemeClr>
                </a:solidFill>
                <a:latin typeface="Calibri" pitchFamily="34" charset="0"/>
                <a:ea typeface="Calibri" pitchFamily="34" charset="0"/>
                <a:cs typeface="Calibri" pitchFamily="34" charset="0"/>
              </a:rPr>
              <a:t>, κωδικό (που είναι μοναδικός), μονάδες, εξάμηνο για </a:t>
            </a:r>
            <a:r>
              <a:rPr lang="el-GR" sz="1800" dirty="0" smtClean="0">
                <a:solidFill>
                  <a:schemeClr val="tx2">
                    <a:lumMod val="75000"/>
                  </a:schemeClr>
                </a:solidFill>
                <a:latin typeface="Calibri" pitchFamily="34" charset="0"/>
                <a:ea typeface="Calibri" pitchFamily="34" charset="0"/>
                <a:cs typeface="Calibri" pitchFamily="34" charset="0"/>
              </a:rPr>
              <a:t>τα </a:t>
            </a:r>
            <a:r>
              <a:rPr lang="el-GR" i="1" dirty="0" smtClean="0">
                <a:solidFill>
                  <a:schemeClr val="accent6">
                    <a:lumMod val="75000"/>
                  </a:schemeClr>
                </a:solidFill>
                <a:latin typeface="Calibri" pitchFamily="34" charset="0"/>
                <a:ea typeface="Calibri" pitchFamily="34" charset="0"/>
                <a:cs typeface="Calibri" pitchFamily="34" charset="0"/>
              </a:rPr>
              <a:t>μαθήματα </a:t>
            </a:r>
          </a:p>
          <a:p>
            <a:pPr algn="just" eaLnBrk="0" hangingPunct="0">
              <a:spcBef>
                <a:spcPct val="50000"/>
              </a:spcBef>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ποιοι καθηγητές </a:t>
            </a:r>
            <a:r>
              <a:rPr lang="el-GR" i="1" dirty="0" smtClean="0">
                <a:solidFill>
                  <a:schemeClr val="accent6">
                    <a:lumMod val="75000"/>
                  </a:schemeClr>
                </a:solidFill>
                <a:latin typeface="Calibri" pitchFamily="34" charset="0"/>
                <a:ea typeface="Calibri" pitchFamily="34" charset="0"/>
                <a:cs typeface="Calibri" pitchFamily="34" charset="0"/>
              </a:rPr>
              <a:t>διδάσκουν</a:t>
            </a:r>
            <a:r>
              <a:rPr lang="el-GR" dirty="0" smtClean="0">
                <a:solidFill>
                  <a:schemeClr val="tx2">
                    <a:lumMod val="75000"/>
                  </a:schemeClr>
                </a:solidFill>
                <a:latin typeface="Calibri" pitchFamily="34" charset="0"/>
                <a:ea typeface="Calibri" pitchFamily="34" charset="0"/>
                <a:cs typeface="Calibri" pitchFamily="34" charset="0"/>
              </a:rPr>
              <a:t> ποια μαθήματα</a:t>
            </a:r>
            <a:endParaRPr lang="el-GR" sz="1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dirty="0">
                <a:solidFill>
                  <a:schemeClr val="tx2">
                    <a:lumMod val="75000"/>
                  </a:schemeClr>
                </a:solidFill>
                <a:latin typeface="Calibri" pitchFamily="34" charset="0"/>
                <a:ea typeface="Calibri" pitchFamily="34" charset="0"/>
                <a:cs typeface="Calibri" pitchFamily="34" charset="0"/>
              </a:rPr>
              <a:t>Υποθέστε ότι καταγράφεται μόνο </a:t>
            </a:r>
            <a:r>
              <a:rPr lang="el-GR" dirty="0" smtClean="0">
                <a:solidFill>
                  <a:schemeClr val="tx2">
                    <a:lumMod val="75000"/>
                  </a:schemeClr>
                </a:solidFill>
                <a:latin typeface="Calibri" pitchFamily="34" charset="0"/>
                <a:ea typeface="Calibri" pitchFamily="34" charset="0"/>
                <a:cs typeface="Calibri" pitchFamily="34" charset="0"/>
              </a:rPr>
              <a:t>μια</a:t>
            </a:r>
            <a:r>
              <a:rPr lang="el-GR" sz="1800" dirty="0" smtClean="0">
                <a:solidFill>
                  <a:schemeClr val="tx2">
                    <a:lumMod val="75000"/>
                  </a:schemeClr>
                </a:solidFill>
                <a:latin typeface="Calibri" pitchFamily="34" charset="0"/>
                <a:ea typeface="Calibri" pitchFamily="34" charset="0"/>
                <a:cs typeface="Calibri" pitchFamily="34" charset="0"/>
              </a:rPr>
              <a:t> ανάθεση </a:t>
            </a:r>
            <a:r>
              <a:rPr lang="el-GR" sz="1800" dirty="0">
                <a:solidFill>
                  <a:schemeClr val="tx2">
                    <a:lumMod val="75000"/>
                  </a:schemeClr>
                </a:solidFill>
                <a:latin typeface="Calibri" pitchFamily="34" charset="0"/>
                <a:ea typeface="Calibri" pitchFamily="34" charset="0"/>
                <a:cs typeface="Calibri" pitchFamily="34" charset="0"/>
              </a:rPr>
              <a:t>μαθημάτων (διδασκαλία) </a:t>
            </a:r>
            <a:r>
              <a:rPr lang="el-GR" sz="1800" dirty="0" smtClean="0">
                <a:solidFill>
                  <a:schemeClr val="tx2">
                    <a:lumMod val="75000"/>
                  </a:schemeClr>
                </a:solidFill>
                <a:latin typeface="Calibri" pitchFamily="34" charset="0"/>
                <a:ea typeface="Calibri" pitchFamily="34" charset="0"/>
                <a:cs typeface="Calibri" pitchFamily="34" charset="0"/>
              </a:rPr>
              <a:t>(πχ. η ανάθεση στο </a:t>
            </a:r>
            <a:r>
              <a:rPr lang="el-GR" sz="1800" dirty="0">
                <a:solidFill>
                  <a:schemeClr val="tx2">
                    <a:lumMod val="75000"/>
                  </a:schemeClr>
                </a:solidFill>
                <a:latin typeface="Calibri" pitchFamily="34" charset="0"/>
                <a:ea typeface="Calibri" pitchFamily="34" charset="0"/>
                <a:cs typeface="Calibri" pitchFamily="34" charset="0"/>
              </a:rPr>
              <a:t>τρέχων </a:t>
            </a:r>
            <a:r>
              <a:rPr lang="el-GR" sz="1800" dirty="0" smtClean="0">
                <a:solidFill>
                  <a:schemeClr val="tx2">
                    <a:lumMod val="75000"/>
                  </a:schemeClr>
                </a:solidFill>
                <a:latin typeface="Calibri" pitchFamily="34" charset="0"/>
                <a:ea typeface="Calibri" pitchFamily="34" charset="0"/>
                <a:cs typeface="Calibri" pitchFamily="34" charset="0"/>
              </a:rPr>
              <a:t> ακαδη</a:t>
            </a:r>
            <a:r>
              <a:rPr lang="el-GR" dirty="0" smtClean="0">
                <a:solidFill>
                  <a:schemeClr val="tx2">
                    <a:lumMod val="75000"/>
                  </a:schemeClr>
                </a:solidFill>
                <a:latin typeface="Calibri" pitchFamily="34" charset="0"/>
                <a:ea typeface="Calibri" pitchFamily="34" charset="0"/>
                <a:cs typeface="Calibri" pitchFamily="34" charset="0"/>
              </a:rPr>
              <a:t>μαϊκό έτος)</a:t>
            </a:r>
            <a:endParaRPr lang="el-GR" sz="1800" i="1"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dirty="0" smtClean="0">
                <a:solidFill>
                  <a:schemeClr val="tx2">
                    <a:lumMod val="75000"/>
                  </a:schemeClr>
                </a:solidFill>
                <a:latin typeface="Calibri" pitchFamily="34" charset="0"/>
                <a:ea typeface="Calibri" pitchFamily="34" charset="0"/>
                <a:cs typeface="Calibri" pitchFamily="34" charset="0"/>
              </a:rPr>
              <a:t>Προσδιορίστε τις</a:t>
            </a:r>
            <a:r>
              <a:rPr lang="el-GR" sz="1800" dirty="0" smtClean="0">
                <a:solidFill>
                  <a:schemeClr val="tx2">
                    <a:lumMod val="75000"/>
                  </a:schemeClr>
                </a:solidFill>
                <a:latin typeface="Calibri" pitchFamily="34" charset="0"/>
                <a:ea typeface="Calibri" pitchFamily="34" charset="0"/>
                <a:cs typeface="Calibri" pitchFamily="34" charset="0"/>
              </a:rPr>
              <a:t> </a:t>
            </a:r>
            <a:r>
              <a:rPr lang="el-GR" sz="1800" dirty="0" err="1">
                <a:solidFill>
                  <a:schemeClr val="tx2">
                    <a:lumMod val="75000"/>
                  </a:schemeClr>
                </a:solidFill>
                <a:latin typeface="Calibri" pitchFamily="34" charset="0"/>
                <a:ea typeface="Calibri" pitchFamily="34" charset="0"/>
                <a:cs typeface="Calibri" pitchFamily="34" charset="0"/>
              </a:rPr>
              <a:t>πληθικότητες</a:t>
            </a:r>
            <a:r>
              <a:rPr lang="el-GR" sz="1800" dirty="0">
                <a:solidFill>
                  <a:schemeClr val="tx2">
                    <a:lumMod val="75000"/>
                  </a:schemeClr>
                </a:solidFill>
                <a:latin typeface="Calibri" pitchFamily="34" charset="0"/>
                <a:ea typeface="Calibri" pitchFamily="34" charset="0"/>
                <a:cs typeface="Calibri" pitchFamily="34" charset="0"/>
              </a:rPr>
              <a:t>/συμμετοχές όταν:</a:t>
            </a:r>
            <a:endParaRPr lang="en-US" sz="800" dirty="0">
              <a:solidFill>
                <a:schemeClr val="tx2">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1</a:t>
            </a:r>
            <a:r>
              <a:rPr lang="el-GR" sz="1800" dirty="0">
                <a:solidFill>
                  <a:schemeClr val="tx2">
                    <a:lumMod val="75000"/>
                  </a:schemeClr>
                </a:solidFill>
                <a:latin typeface="Calibri" pitchFamily="34" charset="0"/>
                <a:ea typeface="Calibri" pitchFamily="34" charset="0"/>
                <a:cs typeface="Calibri" pitchFamily="34" charset="0"/>
              </a:rPr>
              <a:t>. Κάθε καθηγητής πρέπει να διδάσκει </a:t>
            </a:r>
            <a:r>
              <a:rPr lang="el-GR" sz="1800" i="1" dirty="0">
                <a:solidFill>
                  <a:schemeClr val="tx2">
                    <a:lumMod val="75000"/>
                  </a:schemeClr>
                </a:solidFill>
                <a:latin typeface="Calibri" pitchFamily="34" charset="0"/>
                <a:ea typeface="Calibri" pitchFamily="34" charset="0"/>
                <a:cs typeface="Calibri" pitchFamily="34" charset="0"/>
              </a:rPr>
              <a:t>τουλάχιστον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2</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a:t>
            </a:r>
          </a:p>
          <a:p>
            <a:pPr algn="just" eaLnBrk="0" hangingPunct="0">
              <a:spcBef>
                <a:spcPct val="50000"/>
              </a:spcBef>
            </a:pPr>
            <a:r>
              <a:rPr lang="el-GR" sz="1800" b="1" dirty="0">
                <a:solidFill>
                  <a:schemeClr val="tx2">
                    <a:lumMod val="75000"/>
                  </a:schemeClr>
                </a:solidFill>
                <a:latin typeface="Calibri" pitchFamily="34" charset="0"/>
                <a:ea typeface="Calibri" pitchFamily="34" charset="0"/>
                <a:cs typeface="Calibri" pitchFamily="34" charset="0"/>
              </a:rPr>
              <a:t>3</a:t>
            </a:r>
            <a:r>
              <a:rPr lang="el-GR" sz="1800" dirty="0">
                <a:solidFill>
                  <a:schemeClr val="tx2">
                    <a:lumMod val="75000"/>
                  </a:schemeClr>
                </a:solidFill>
                <a:latin typeface="Calibri" pitchFamily="34" charset="0"/>
                <a:ea typeface="Calibri" pitchFamily="34" charset="0"/>
                <a:cs typeface="Calibri" pitchFamily="34" charset="0"/>
              </a:rPr>
              <a:t>. Κάθε καθηγητής διδάσκει </a:t>
            </a:r>
            <a:r>
              <a:rPr lang="el-GR" sz="1800" i="1" dirty="0">
                <a:solidFill>
                  <a:schemeClr val="tx2">
                    <a:lumMod val="75000"/>
                  </a:schemeClr>
                </a:solidFill>
                <a:latin typeface="Calibri" pitchFamily="34" charset="0"/>
                <a:ea typeface="Calibri" pitchFamily="34" charset="0"/>
                <a:cs typeface="Calibri" pitchFamily="34" charset="0"/>
              </a:rPr>
              <a:t>ακριβώς ένα</a:t>
            </a:r>
            <a:r>
              <a:rPr lang="el-GR" sz="1800" dirty="0">
                <a:solidFill>
                  <a:schemeClr val="tx2">
                    <a:lumMod val="75000"/>
                  </a:schemeClr>
                </a:solidFill>
                <a:latin typeface="Calibri" pitchFamily="34" charset="0"/>
                <a:ea typeface="Calibri" pitchFamily="34" charset="0"/>
                <a:cs typeface="Calibri" pitchFamily="34" charset="0"/>
              </a:rPr>
              <a:t> μάθημα και </a:t>
            </a:r>
            <a:r>
              <a:rPr lang="el-GR" sz="1800" i="1" dirty="0">
                <a:solidFill>
                  <a:schemeClr val="tx2">
                    <a:lumMod val="75000"/>
                  </a:schemeClr>
                </a:solidFill>
                <a:latin typeface="Calibri" pitchFamily="34" charset="0"/>
                <a:ea typeface="Calibri" pitchFamily="34" charset="0"/>
                <a:cs typeface="Calibri" pitchFamily="34" charset="0"/>
              </a:rPr>
              <a:t>κάθε μάθημα πρέπει να διδάσκεται</a:t>
            </a:r>
            <a:r>
              <a:rPr lang="el-GR" sz="1800" dirty="0">
                <a:solidFill>
                  <a:schemeClr val="tx2">
                    <a:lumMod val="75000"/>
                  </a:schemeClr>
                </a:solidFill>
                <a:latin typeface="Calibri" pitchFamily="34" charset="0"/>
                <a:ea typeface="Calibri" pitchFamily="34" charset="0"/>
                <a:cs typeface="Calibri" pitchFamily="34" charset="0"/>
              </a:rPr>
              <a:t> από κάποιον καθηγητή.</a:t>
            </a:r>
          </a:p>
        </p:txBody>
      </p:sp>
      <p:sp>
        <p:nvSpPr>
          <p:cNvPr id="7" name="Title 6"/>
          <p:cNvSpPr>
            <a:spLocks noGrp="1"/>
          </p:cNvSpPr>
          <p:nvPr>
            <p:ph type="title"/>
          </p:nvPr>
        </p:nvSpPr>
        <p:spPr>
          <a:xfrm>
            <a:off x="330200" y="279400"/>
            <a:ext cx="8229600" cy="1143000"/>
          </a:xfrm>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a:t>
            </a:r>
            <a:r>
              <a:rPr lang="el-GR" sz="2700" dirty="0" err="1" smtClean="0">
                <a:solidFill>
                  <a:schemeClr val="accent6">
                    <a:lumMod val="75000"/>
                  </a:schemeClr>
                </a:solidFill>
              </a:rPr>
              <a:t>πληθικότητες</a:t>
            </a:r>
            <a:r>
              <a:rPr lang="el-GR" sz="2700" dirty="0" smtClean="0">
                <a:solidFill>
                  <a:schemeClr val="accent6">
                    <a:lumMod val="75000"/>
                  </a:schemeClr>
                </a:solidFill>
              </a:rPr>
              <a:t>, συμμετοχές)</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49</a:t>
            </a:fld>
            <a:endParaRPr lang="el-GR" altLang="en-US" smtClean="0"/>
          </a:p>
        </p:txBody>
      </p:sp>
      <p:sp>
        <p:nvSpPr>
          <p:cNvPr id="41990" name="Text Box 3"/>
          <p:cNvSpPr txBox="1">
            <a:spLocks noChangeArrowheads="1"/>
          </p:cNvSpPr>
          <p:nvPr/>
        </p:nvSpPr>
        <p:spPr bwMode="auto">
          <a:xfrm>
            <a:off x="395288" y="1628775"/>
            <a:ext cx="8221662" cy="1384300"/>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Αναδρομικές (τύποι) συσχετίσεις</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smtClean="0">
                <a:solidFill>
                  <a:schemeClr val="accent6">
                    <a:lumMod val="75000"/>
                  </a:schemeClr>
                </a:solidFill>
                <a:latin typeface="Calibri" pitchFamily="34" charset="0"/>
                <a:ea typeface="Calibri" pitchFamily="34" charset="0"/>
                <a:cs typeface="Calibri" pitchFamily="34" charset="0"/>
              </a:rPr>
              <a:t>(</a:t>
            </a:r>
            <a:r>
              <a:rPr lang="en-US" sz="2400" dirty="0" smtClean="0">
                <a:solidFill>
                  <a:schemeClr val="accent6">
                    <a:lumMod val="75000"/>
                  </a:schemeClr>
                </a:solidFill>
                <a:latin typeface="Calibri" pitchFamily="34" charset="0"/>
                <a:ea typeface="Calibri" pitchFamily="34" charset="0"/>
                <a:cs typeface="Calibri" pitchFamily="34" charset="0"/>
              </a:rPr>
              <a:t>Recursive relationships)</a:t>
            </a:r>
            <a:endParaRPr lang="el-GR" sz="2400"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400" dirty="0">
                <a:latin typeface="Calibri" pitchFamily="34" charset="0"/>
                <a:ea typeface="Calibri" pitchFamily="34" charset="0"/>
                <a:cs typeface="Calibri" pitchFamily="34" charset="0"/>
              </a:rPr>
              <a:t>όταν ο ίδιος τύπος συμμετέχει περισσότερες από μια φορές σε μια συσχέτιση</a:t>
            </a:r>
          </a:p>
        </p:txBody>
      </p:sp>
      <p:sp>
        <p:nvSpPr>
          <p:cNvPr id="41991" name="Text Box 4"/>
          <p:cNvSpPr txBox="1">
            <a:spLocks noChangeArrowheads="1"/>
          </p:cNvSpPr>
          <p:nvPr/>
        </p:nvSpPr>
        <p:spPr bwMode="auto">
          <a:xfrm>
            <a:off x="395288" y="3429000"/>
            <a:ext cx="8077200" cy="830263"/>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Ένας τύπος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που συμμετέχει σε μια σχέση </a:t>
            </a:r>
            <a:r>
              <a:rPr lang="el-GR" sz="2400" dirty="0" smtClean="0">
                <a:latin typeface="Calibri" pitchFamily="34" charset="0"/>
                <a:ea typeface="Calibri" pitchFamily="34" charset="0"/>
                <a:cs typeface="Calibri" pitchFamily="34" charset="0"/>
              </a:rPr>
              <a:t>παίζει </a:t>
            </a:r>
            <a:r>
              <a:rPr lang="el-GR" sz="2400" dirty="0">
                <a:latin typeface="Calibri" pitchFamily="34" charset="0"/>
                <a:ea typeface="Calibri" pitchFamily="34" charset="0"/>
                <a:cs typeface="Calibri" pitchFamily="34" charset="0"/>
              </a:rPr>
              <a:t>ένα συγκεκριμένο </a:t>
            </a:r>
            <a:r>
              <a:rPr lang="el-GR" sz="2400" b="1" dirty="0">
                <a:solidFill>
                  <a:schemeClr val="accent6">
                    <a:lumMod val="75000"/>
                  </a:schemeClr>
                </a:solidFill>
                <a:latin typeface="Calibri" pitchFamily="34" charset="0"/>
                <a:ea typeface="Calibri" pitchFamily="34" charset="0"/>
                <a:cs typeface="Calibri" pitchFamily="34" charset="0"/>
              </a:rPr>
              <a:t>ρόλο</a:t>
            </a:r>
            <a:r>
              <a:rPr lang="el-GR" sz="2400" dirty="0">
                <a:latin typeface="Calibri" pitchFamily="34" charset="0"/>
                <a:ea typeface="Calibri" pitchFamily="34" charset="0"/>
                <a:cs typeface="Calibri" pitchFamily="34" charset="0"/>
              </a:rPr>
              <a:t> </a:t>
            </a:r>
          </a:p>
        </p:txBody>
      </p:sp>
      <p:sp>
        <p:nvSpPr>
          <p:cNvPr id="41992" name="Text Box 5"/>
          <p:cNvSpPr txBox="1">
            <a:spLocks noChangeArrowheads="1"/>
          </p:cNvSpPr>
          <p:nvPr/>
        </p:nvSpPr>
        <p:spPr bwMode="auto">
          <a:xfrm>
            <a:off x="1042988" y="4652963"/>
            <a:ext cx="7345362" cy="830997"/>
          </a:xfrm>
          <a:prstGeom prst="rect">
            <a:avLst/>
          </a:prstGeom>
          <a:noFill/>
          <a:ln w="9525">
            <a:noFill/>
            <a:miter lim="800000"/>
            <a:headEnd/>
            <a:tailEnd/>
          </a:ln>
        </p:spPr>
        <p:txBody>
          <a:bodyPr>
            <a:spAutoFit/>
          </a:bodyPr>
          <a:lstStyle/>
          <a:p>
            <a:pPr eaLnBrk="0" hangingPunct="0">
              <a:spcBef>
                <a:spcPct val="50000"/>
              </a:spcBef>
            </a:pPr>
            <a:r>
              <a:rPr lang="el-GR" sz="2400" i="1" dirty="0" smtClean="0">
                <a:solidFill>
                  <a:schemeClr val="accent1">
                    <a:lumMod val="50000"/>
                  </a:schemeClr>
                </a:solidFill>
                <a:latin typeface="Calibri" pitchFamily="34" charset="0"/>
                <a:ea typeface="Calibri" pitchFamily="34" charset="0"/>
                <a:cs typeface="Calibri" pitchFamily="34" charset="0"/>
              </a:rPr>
              <a:t>Παράδειγμα: Θέλουμε να εκφράσουμε το γεγονός ότι μια ταινία αποτελεί συνέχεια μιας άλλης</a:t>
            </a:r>
            <a:endParaRPr lang="el-GR" sz="2400" i="1" dirty="0">
              <a:solidFill>
                <a:schemeClr val="accent1">
                  <a:lumMod val="50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Αναδρομικές Συσχετίσεις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dirty="0" smtClean="0"/>
              <a:t>Ευαγγελία </a:t>
            </a:r>
            <a:r>
              <a:rPr lang="el-GR" altLang="en-US" dirty="0" err="1" smtClean="0"/>
              <a:t>Πιτουρά</a:t>
            </a:r>
            <a:endParaRPr lang="el-GR" altLang="en-US" dirty="0" smtClean="0"/>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5</a:t>
            </a:fld>
            <a:endParaRPr lang="el-GR" altLang="en-US" dirty="0" smtClean="0"/>
          </a:p>
        </p:txBody>
      </p:sp>
      <p:sp>
        <p:nvSpPr>
          <p:cNvPr id="82949" name="Text Box 5"/>
          <p:cNvSpPr txBox="1">
            <a:spLocks noChangeArrowheads="1"/>
          </p:cNvSpPr>
          <p:nvPr/>
        </p:nvSpPr>
        <p:spPr bwMode="auto">
          <a:xfrm>
            <a:off x="469900" y="1240155"/>
            <a:ext cx="8216900" cy="4708981"/>
          </a:xfrm>
          <a:prstGeom prst="rect">
            <a:avLst/>
          </a:prstGeom>
          <a:noFill/>
          <a:ln w="9525">
            <a:noFill/>
            <a:miter lim="800000"/>
            <a:headEnd/>
            <a:tailEnd/>
          </a:ln>
        </p:spPr>
        <p:txBody>
          <a:bodyPr>
            <a:spAutoFit/>
          </a:bodyPr>
          <a:lstStyle/>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Υψηλού επιπέδου (εννοιολογικά) </a:t>
            </a:r>
            <a:r>
              <a:rPr lang="el-GR" sz="2800" dirty="0" smtClean="0">
                <a:solidFill>
                  <a:schemeClr val="accent6">
                    <a:lumMod val="75000"/>
                  </a:schemeClr>
                </a:solidFill>
                <a:latin typeface="Calibri" pitchFamily="34" charset="0"/>
                <a:ea typeface="Calibri" pitchFamily="34" charset="0"/>
                <a:cs typeface="Calibri" pitchFamily="34" charset="0"/>
              </a:rPr>
              <a:t>μοντέλα </a:t>
            </a:r>
            <a:r>
              <a:rPr lang="en-US" sz="2800" dirty="0" smtClean="0">
                <a:solidFill>
                  <a:schemeClr val="accent6">
                    <a:lumMod val="75000"/>
                  </a:schemeClr>
                </a:solidFill>
                <a:latin typeface="Calibri" pitchFamily="34" charset="0"/>
                <a:ea typeface="Calibri" pitchFamily="34" charset="0"/>
                <a:cs typeface="Calibri" pitchFamily="34" charset="0"/>
              </a:rPr>
              <a:t>(conceptual modeling)</a:t>
            </a:r>
            <a:endParaRPr lang="el-GR" sz="2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Υψηλού </a:t>
            </a:r>
            <a:r>
              <a:rPr lang="el-GR" sz="2400" dirty="0">
                <a:solidFill>
                  <a:schemeClr val="tx2">
                    <a:lumMod val="50000"/>
                  </a:schemeClr>
                </a:solidFill>
                <a:latin typeface="Calibri" pitchFamily="34" charset="0"/>
                <a:ea typeface="Calibri" pitchFamily="34" charset="0"/>
                <a:cs typeface="Calibri" pitchFamily="34" charset="0"/>
              </a:rPr>
              <a:t>επιπέδου, περισσότερο αφηρημένη περιγραφή της </a:t>
            </a:r>
            <a:r>
              <a:rPr lang="en-US" sz="2400" dirty="0" smtClean="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tx2">
                    <a:lumMod val="50000"/>
                  </a:schemeClr>
                </a:solidFill>
                <a:latin typeface="Calibri" pitchFamily="34" charset="0"/>
                <a:ea typeface="Calibri" pitchFamily="34" charset="0"/>
                <a:cs typeface="Calibri" pitchFamily="34" charset="0"/>
              </a:rPr>
              <a:t>δομής </a:t>
            </a:r>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Μοντέλο </a:t>
            </a:r>
            <a:r>
              <a:rPr lang="el-GR" sz="2400" dirty="0">
                <a:solidFill>
                  <a:schemeClr val="accent3">
                    <a:lumMod val="75000"/>
                  </a:schemeClr>
                </a:solidFill>
                <a:latin typeface="Calibri" pitchFamily="34" charset="0"/>
                <a:ea typeface="Calibri" pitchFamily="34" charset="0"/>
                <a:cs typeface="Calibri" pitchFamily="34" charset="0"/>
              </a:rPr>
              <a:t>Οντοτήτων/Συσχετίσεων</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Παραστατικά μοντέλα ή μοντέλα υλοποίησης ή λογικά </a:t>
            </a:r>
            <a:r>
              <a:rPr lang="el-GR" sz="2800" dirty="0" smtClean="0">
                <a:solidFill>
                  <a:schemeClr val="accent6">
                    <a:lumMod val="75000"/>
                  </a:schemeClr>
                </a:solidFill>
                <a:latin typeface="Calibri" pitchFamily="34" charset="0"/>
                <a:ea typeface="Calibri" pitchFamily="34" charset="0"/>
                <a:cs typeface="Calibri" pitchFamily="34" charset="0"/>
              </a:rPr>
              <a:t>μοντέλα</a:t>
            </a:r>
            <a:r>
              <a:rPr lang="en-US" sz="2800" dirty="0" smtClean="0">
                <a:solidFill>
                  <a:schemeClr val="accent6">
                    <a:lumMod val="75000"/>
                  </a:schemeClr>
                </a:solidFill>
                <a:latin typeface="Calibri" pitchFamily="34" charset="0"/>
                <a:ea typeface="Calibri" pitchFamily="34" charset="0"/>
                <a:cs typeface="Calibri" pitchFamily="34" charset="0"/>
              </a:rPr>
              <a:t> </a:t>
            </a:r>
            <a:endParaRPr lang="el-GR" sz="2800"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smtClean="0">
                <a:solidFill>
                  <a:schemeClr val="accent3">
                    <a:lumMod val="75000"/>
                  </a:schemeClr>
                </a:solidFill>
                <a:latin typeface="Calibri" pitchFamily="34" charset="0"/>
                <a:ea typeface="Calibri" pitchFamily="34" charset="0"/>
                <a:cs typeface="Calibri" pitchFamily="34" charset="0"/>
              </a:rPr>
              <a:t>Σχεσιακό Μοντέλο</a:t>
            </a:r>
            <a:r>
              <a:rPr lang="el-GR" sz="2400" dirty="0">
                <a:solidFill>
                  <a:schemeClr val="tx2">
                    <a:lumMod val="50000"/>
                  </a:schemeClr>
                </a:solidFill>
                <a:latin typeface="Calibri" pitchFamily="34" charset="0"/>
                <a:ea typeface="Calibri" pitchFamily="34" charset="0"/>
                <a:cs typeface="Calibri" pitchFamily="34" charset="0"/>
              </a:rPr>
              <a:t>, Ιεραρχικό Μοντέλο, Δικτυωτό Μοντέλο</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800" dirty="0">
                <a:solidFill>
                  <a:schemeClr val="accent6">
                    <a:lumMod val="75000"/>
                  </a:schemeClr>
                </a:solidFill>
                <a:latin typeface="Calibri" pitchFamily="34" charset="0"/>
                <a:ea typeface="Calibri" pitchFamily="34" charset="0"/>
                <a:cs typeface="Calibri" pitchFamily="34" charset="0"/>
              </a:rPr>
              <a:t>Χαμηλού επιπέδου ή φυσικά </a:t>
            </a:r>
            <a:r>
              <a:rPr lang="el-GR" sz="2800" dirty="0" smtClean="0">
                <a:solidFill>
                  <a:schemeClr val="accent6">
                    <a:lumMod val="75000"/>
                  </a:schemeClr>
                </a:solidFill>
                <a:latin typeface="Calibri" pitchFamily="34" charset="0"/>
                <a:ea typeface="Calibri" pitchFamily="34" charset="0"/>
                <a:cs typeface="Calibri" pitchFamily="34" charset="0"/>
              </a:rPr>
              <a:t>μοντέλα</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419894" y="160338"/>
            <a:ext cx="8229600" cy="1143000"/>
          </a:xfrm>
        </p:spPr>
        <p:txBody>
          <a:bodyPr/>
          <a:lstStyle/>
          <a:p>
            <a:r>
              <a:rPr lang="el-GR" dirty="0" smtClean="0">
                <a:solidFill>
                  <a:schemeClr val="accent6">
                    <a:lumMod val="75000"/>
                  </a:schemeClr>
                </a:solidFill>
              </a:rPr>
              <a:t>Μοντελοποίηση</a:t>
            </a:r>
            <a:endParaRPr lang="el-GR"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1868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smtClean="0"/>
              <a:t>Ευαγγελία Πιτουρά</a:t>
            </a:r>
          </a:p>
        </p:txBody>
      </p:sp>
      <p:sp>
        <p:nvSpPr>
          <p:cNvPr id="41988" name="Slide Number Placeholder 4"/>
          <p:cNvSpPr>
            <a:spLocks noGrp="1"/>
          </p:cNvSpPr>
          <p:nvPr>
            <p:ph type="sldNum" sz="quarter" idx="12"/>
          </p:nvPr>
        </p:nvSpPr>
        <p:spPr>
          <a:noFill/>
        </p:spPr>
        <p:txBody>
          <a:bodyPr/>
          <a:lstStyle/>
          <a:p>
            <a:fld id="{997FDADE-C539-4DFA-B124-5C97EB37EAFD}" type="slidenum">
              <a:rPr lang="el-GR" altLang="en-US" smtClean="0"/>
              <a:pPr/>
              <a:t>50</a:t>
            </a:fld>
            <a:endParaRPr lang="el-GR" altLang="en-US" smtClean="0"/>
          </a:p>
        </p:txBody>
      </p:sp>
      <p:sp>
        <p:nvSpPr>
          <p:cNvPr id="2" name="Title 1"/>
          <p:cNvSpPr>
            <a:spLocks noGrp="1"/>
          </p:cNvSpPr>
          <p:nvPr>
            <p:ph type="title"/>
          </p:nvPr>
        </p:nvSpPr>
        <p:spPr/>
        <p:txBody>
          <a:bodyPr>
            <a:normAutofit fontScale="90000"/>
          </a:bodyPr>
          <a:lstStyle/>
          <a:p>
            <a:r>
              <a:rPr lang="el-GR" dirty="0" smtClean="0">
                <a:solidFill>
                  <a:schemeClr val="accent6">
                    <a:lumMod val="75000"/>
                  </a:schemeClr>
                </a:solidFill>
              </a:rPr>
              <a:t>Αναδρομικές Συσχετίσεις: παράδειγμα</a:t>
            </a:r>
            <a:endParaRPr lang="en-US" dirty="0">
              <a:solidFill>
                <a:schemeClr val="accent6">
                  <a:lumMod val="75000"/>
                </a:schemeClr>
              </a:solidFill>
            </a:endParaRPr>
          </a:p>
        </p:txBody>
      </p:sp>
      <p:sp>
        <p:nvSpPr>
          <p:cNvPr id="2048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4801" name="Object 1"/>
          <p:cNvGraphicFramePr>
            <a:graphicFrameLocks noChangeAspect="1"/>
          </p:cNvGraphicFramePr>
          <p:nvPr/>
        </p:nvGraphicFramePr>
        <p:xfrm>
          <a:off x="1054100" y="2036213"/>
          <a:ext cx="6692900" cy="3751897"/>
        </p:xfrm>
        <a:graphic>
          <a:graphicData uri="http://schemas.openxmlformats.org/presentationml/2006/ole">
            <mc:AlternateContent xmlns:mc="http://schemas.openxmlformats.org/markup-compatibility/2006">
              <mc:Choice xmlns:v="urn:schemas-microsoft-com:vml" Requires="v">
                <p:oleObj spid="_x0000_s204815" name="Visio" r:id="rId4" imgW="6178269" imgH="3458610" progId="Visio.Drawing.11">
                  <p:embed/>
                </p:oleObj>
              </mc:Choice>
              <mc:Fallback>
                <p:oleObj name="Visio" r:id="rId4" imgW="6178269" imgH="3458610"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4100" y="2036213"/>
                        <a:ext cx="6692900" cy="37518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51</a:t>
            </a:fld>
            <a:endParaRPr lang="el-GR" altLang="en-US" smtClean="0"/>
          </a:p>
        </p:txBody>
      </p:sp>
      <p:sp>
        <p:nvSpPr>
          <p:cNvPr id="2" name="Title 1"/>
          <p:cNvSpPr>
            <a:spLocks noGrp="1"/>
          </p:cNvSpPr>
          <p:nvPr>
            <p:ph type="title"/>
          </p:nvPr>
        </p:nvSpPr>
        <p:spPr/>
        <p:txBody>
          <a:bodyPr>
            <a:normAutofit/>
          </a:bodyPr>
          <a:lstStyle/>
          <a:p>
            <a:r>
              <a:rPr lang="el-GR" dirty="0" smtClean="0">
                <a:solidFill>
                  <a:schemeClr val="accent6">
                    <a:lumMod val="75000"/>
                  </a:schemeClr>
                </a:solidFill>
              </a:rPr>
              <a:t>Παράδειγμα </a:t>
            </a:r>
            <a:r>
              <a:rPr lang="el-GR" sz="2700" dirty="0" smtClean="0">
                <a:solidFill>
                  <a:schemeClr val="accent6">
                    <a:lumMod val="75000"/>
                  </a:schemeClr>
                </a:solidFill>
              </a:rPr>
              <a:t>(αναδρομική συσχέτιση)</a:t>
            </a:r>
            <a:endParaRPr lang="en-US" sz="2700" dirty="0">
              <a:solidFill>
                <a:schemeClr val="accent6">
                  <a:lumMod val="75000"/>
                </a:schemeClr>
              </a:solidFill>
            </a:endParaRPr>
          </a:p>
        </p:txBody>
      </p:sp>
      <p:sp>
        <p:nvSpPr>
          <p:cNvPr id="354305" name="Rectangle 1"/>
          <p:cNvSpPr>
            <a:spLocks noChangeArrowheads="1"/>
          </p:cNvSpPr>
          <p:nvPr/>
        </p:nvSpPr>
        <p:spPr bwMode="auto">
          <a:xfrm>
            <a:off x="558800" y="1928843"/>
            <a:ext cx="7658100" cy="30162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a:t>
            </a:r>
            <a:r>
              <a:rPr lang="el-GR" sz="2000" i="1" dirty="0" smtClean="0">
                <a:solidFill>
                  <a:schemeClr val="accent6">
                    <a:lumMod val="75000"/>
                  </a:schemeClr>
                </a:solidFill>
                <a:latin typeface="Calibri" pitchFamily="34" charset="0"/>
                <a:ea typeface="Calibri" pitchFamily="34" charset="0"/>
                <a:cs typeface="Calibri" pitchFamily="34" charset="0"/>
              </a:rPr>
              <a:t>πόλεις</a:t>
            </a:r>
            <a:r>
              <a:rPr lang="el-GR" sz="2000" dirty="0" smtClean="0">
                <a:solidFill>
                  <a:schemeClr val="accent1">
                    <a:lumMod val="50000"/>
                  </a:schemeClr>
                </a:solidFill>
                <a:latin typeface="Calibri" pitchFamily="34" charset="0"/>
                <a:ea typeface="Calibri" pitchFamily="34" charset="0"/>
                <a:cs typeface="Calibri" pitchFamily="34" charset="0"/>
              </a:rPr>
              <a:t> και </a:t>
            </a:r>
            <a:r>
              <a:rPr lang="el-GR" sz="2000" i="1" dirty="0" smtClean="0">
                <a:solidFill>
                  <a:schemeClr val="accent6">
                    <a:lumMod val="75000"/>
                  </a:schemeClr>
                </a:solidFill>
                <a:latin typeface="Calibri" pitchFamily="34" charset="0"/>
                <a:ea typeface="Calibri" pitchFamily="34" charset="0"/>
                <a:cs typeface="Calibri" pitchFamily="34" charset="0"/>
              </a:rPr>
              <a:t>αποστάσεις</a:t>
            </a:r>
            <a:r>
              <a:rPr lang="el-GR" sz="2000" dirty="0" smtClean="0">
                <a:solidFill>
                  <a:schemeClr val="accent1">
                    <a:lumMod val="50000"/>
                  </a:schemeClr>
                </a:solidFill>
                <a:latin typeface="Calibri" pitchFamily="34" charset="0"/>
                <a:ea typeface="Calibri" pitchFamily="34" charset="0"/>
                <a:cs typeface="Calibri" pitchFamily="34" charset="0"/>
              </a:rPr>
              <a:t>. </a:t>
            </a: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Συγκεκριμένα, θέλουμε να διατηρούμε το όνομα (που είναι μοναδικό) και τον πληθυσμό κάθε πόλης και την χιλιομετρική απόσταση ανάμεσα σε δύο πόλεις.</a:t>
            </a:r>
          </a:p>
          <a:p>
            <a:pPr marR="0" lvl="0" indent="0" algn="just" eaLnBrk="0" fontAlgn="base" hangingPunct="0">
              <a:lnSpc>
                <a:spcPct val="100000"/>
              </a:lnSpc>
              <a:spcBef>
                <a:spcPct val="50000"/>
              </a:spcBef>
              <a:spcAft>
                <a:spcPct val="0"/>
              </a:spcAft>
              <a:buClrTx/>
              <a:buSzTx/>
              <a:tabLst/>
            </a:pPr>
            <a:endParaRPr lang="el-GR" sz="20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2000" dirty="0" smtClean="0">
                <a:solidFill>
                  <a:schemeClr val="accent1">
                    <a:lumMod val="50000"/>
                  </a:schemeClr>
                </a:solidFill>
                <a:latin typeface="Calibri" pitchFamily="34" charset="0"/>
                <a:ea typeface="Calibri" pitchFamily="34" charset="0"/>
                <a:cs typeface="Calibri" pitchFamily="34" charset="0"/>
              </a:rPr>
              <a:t>Δώστε ένα κατάλληλο διάγραμμα Οντοτήτων-Συσχετίσεων - συμπεριλάβετε όλους τους περιορισμούς ακεραιότητας.</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Footer Placeholder 3"/>
          <p:cNvSpPr>
            <a:spLocks noGrp="1"/>
          </p:cNvSpPr>
          <p:nvPr>
            <p:ph type="ftr" sz="quarter" idx="11"/>
          </p:nvPr>
        </p:nvSpPr>
        <p:spPr>
          <a:noFill/>
        </p:spPr>
        <p:txBody>
          <a:bodyPr/>
          <a:lstStyle/>
          <a:p>
            <a:r>
              <a:rPr lang="el-GR" altLang="en-US" smtClean="0"/>
              <a:t>Ευαγγελία Πιτουρά</a:t>
            </a:r>
          </a:p>
        </p:txBody>
      </p:sp>
      <p:sp>
        <p:nvSpPr>
          <p:cNvPr id="44036" name="Slide Number Placeholder 4"/>
          <p:cNvSpPr>
            <a:spLocks noGrp="1"/>
          </p:cNvSpPr>
          <p:nvPr>
            <p:ph type="sldNum" sz="quarter" idx="12"/>
          </p:nvPr>
        </p:nvSpPr>
        <p:spPr>
          <a:noFill/>
        </p:spPr>
        <p:txBody>
          <a:bodyPr/>
          <a:lstStyle/>
          <a:p>
            <a:fld id="{4DC46F15-339C-43C5-9E7A-E9E76AB57A8E}" type="slidenum">
              <a:rPr lang="el-GR" altLang="en-US" smtClean="0"/>
              <a:pPr/>
              <a:t>52</a:t>
            </a:fld>
            <a:endParaRPr lang="el-GR" altLang="en-US" smtClean="0"/>
          </a:p>
        </p:txBody>
      </p:sp>
      <p:sp>
        <p:nvSpPr>
          <p:cNvPr id="44038" name="Text Box 3"/>
          <p:cNvSpPr txBox="1">
            <a:spLocks noChangeArrowheads="1"/>
          </p:cNvSpPr>
          <p:nvPr/>
        </p:nvSpPr>
        <p:spPr bwMode="auto">
          <a:xfrm>
            <a:off x="590550" y="1514475"/>
            <a:ext cx="78486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Μη</a:t>
            </a:r>
            <a:r>
              <a:rPr lang="el-GR" sz="2400" dirty="0">
                <a:solidFill>
                  <a:schemeClr val="accent6">
                    <a:lumMod val="75000"/>
                  </a:schemeClr>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ισχυροί </a:t>
            </a:r>
            <a:r>
              <a:rPr lang="el-GR" sz="2400" dirty="0">
                <a:latin typeface="Calibri" pitchFamily="34" charset="0"/>
                <a:ea typeface="Calibri" pitchFamily="34" charset="0"/>
                <a:cs typeface="Calibri" pitchFamily="34" charset="0"/>
              </a:rPr>
              <a:t>ή </a:t>
            </a:r>
            <a:r>
              <a:rPr lang="el-GR" sz="2400" b="1" dirty="0">
                <a:solidFill>
                  <a:schemeClr val="accent6">
                    <a:lumMod val="75000"/>
                  </a:schemeClr>
                </a:solidFill>
                <a:latin typeface="Calibri" pitchFamily="34" charset="0"/>
                <a:ea typeface="Calibri" pitchFamily="34" charset="0"/>
                <a:cs typeface="Calibri" pitchFamily="34" charset="0"/>
              </a:rPr>
              <a:t>ασθενείς</a:t>
            </a:r>
            <a:r>
              <a:rPr lang="el-GR" sz="2400" b="1" dirty="0">
                <a:solidFill>
                  <a:srgbClr val="FF00FF"/>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ή</a:t>
            </a:r>
            <a:r>
              <a:rPr lang="el-GR" sz="2400" b="1" dirty="0">
                <a:solidFill>
                  <a:srgbClr val="FF00FF"/>
                </a:solidFill>
                <a:latin typeface="Calibri" pitchFamily="34" charset="0"/>
                <a:ea typeface="Calibri" pitchFamily="34" charset="0"/>
                <a:cs typeface="Calibri" pitchFamily="34" charset="0"/>
              </a:rPr>
              <a:t> </a:t>
            </a:r>
            <a:r>
              <a:rPr lang="el-GR" sz="2400" b="1" dirty="0">
                <a:solidFill>
                  <a:schemeClr val="accent6">
                    <a:lumMod val="75000"/>
                  </a:schemeClr>
                </a:solidFill>
                <a:latin typeface="Calibri" pitchFamily="34" charset="0"/>
                <a:ea typeface="Calibri" pitchFamily="34" charset="0"/>
                <a:cs typeface="Calibri" pitchFamily="34" charset="0"/>
              </a:rPr>
              <a:t>αδύναμοι (</a:t>
            </a:r>
            <a:r>
              <a:rPr lang="en-US" sz="2400" b="1" dirty="0">
                <a:solidFill>
                  <a:schemeClr val="accent6">
                    <a:lumMod val="75000"/>
                  </a:schemeClr>
                </a:solidFill>
                <a:latin typeface="Calibri" pitchFamily="34" charset="0"/>
                <a:ea typeface="Calibri" pitchFamily="34" charset="0"/>
                <a:cs typeface="Calibri" pitchFamily="34" charset="0"/>
              </a:rPr>
              <a:t>weak) </a:t>
            </a:r>
            <a:r>
              <a:rPr lang="el-GR" sz="2400" b="1" dirty="0">
                <a:solidFill>
                  <a:schemeClr val="accent6">
                    <a:lumMod val="75000"/>
                  </a:schemeClr>
                </a:solidFill>
                <a:latin typeface="Calibri" pitchFamily="34" charset="0"/>
                <a:ea typeface="Calibri" pitchFamily="34" charset="0"/>
                <a:cs typeface="Calibri" pitchFamily="34" charset="0"/>
              </a:rPr>
              <a:t>τύποι</a:t>
            </a:r>
            <a:r>
              <a:rPr lang="el-GR" sz="2400" dirty="0">
                <a:solidFill>
                  <a:schemeClr val="accent6">
                    <a:lumMod val="75000"/>
                  </a:schemeClr>
                </a:solidFill>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οντοτήτων</a:t>
            </a:r>
          </a:p>
        </p:txBody>
      </p:sp>
      <p:sp>
        <p:nvSpPr>
          <p:cNvPr id="44039" name="Text Box 4"/>
          <p:cNvSpPr txBox="1">
            <a:spLocks noChangeArrowheads="1"/>
          </p:cNvSpPr>
          <p:nvPr/>
        </p:nvSpPr>
        <p:spPr bwMode="auto">
          <a:xfrm>
            <a:off x="603250" y="2141538"/>
            <a:ext cx="7848600" cy="831850"/>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Όταν μια οντότητα δεν έχει αρκετά γνωρίσματα για να σχηματίσει πρωτεύον κλειδί</a:t>
            </a:r>
          </a:p>
        </p:txBody>
      </p:sp>
      <p:sp>
        <p:nvSpPr>
          <p:cNvPr id="44040" name="Text Box 5"/>
          <p:cNvSpPr txBox="1">
            <a:spLocks noChangeArrowheads="1"/>
          </p:cNvSpPr>
          <p:nvPr/>
        </p:nvSpPr>
        <p:spPr bwMode="auto">
          <a:xfrm>
            <a:off x="228601" y="2997200"/>
            <a:ext cx="8267700" cy="3170099"/>
          </a:xfrm>
          <a:prstGeom prst="rect">
            <a:avLst/>
          </a:prstGeom>
          <a:noFill/>
          <a:ln w="9525">
            <a:noFill/>
            <a:miter lim="800000"/>
            <a:headEnd/>
            <a:tailEnd/>
          </a:ln>
        </p:spPr>
        <p:txBody>
          <a:bodyPr wrap="square">
            <a:spAutoFit/>
          </a:bodyPr>
          <a:lstStyle/>
          <a:p>
            <a:pPr algn="just" eaLnBrk="0" hangingPunct="0">
              <a:spcBef>
                <a:spcPct val="50000"/>
              </a:spcBef>
            </a:pPr>
            <a:r>
              <a:rPr lang="el-GR" sz="2000" i="1" dirty="0">
                <a:latin typeface="Calibri" pitchFamily="34" charset="0"/>
                <a:ea typeface="Calibri" pitchFamily="34" charset="0"/>
                <a:cs typeface="Calibri" pitchFamily="34" charset="0"/>
              </a:rPr>
              <a:t>Παράδειγμα (τμήματα μαθημάτων)</a:t>
            </a:r>
          </a:p>
          <a:p>
            <a:pPr algn="just" eaLnBrk="0" hangingPunct="0">
              <a:spcBef>
                <a:spcPct val="50000"/>
              </a:spcBef>
              <a:buFont typeface="Wingdings" pitchFamily="2" charset="2"/>
              <a:buChar char="§"/>
            </a:pPr>
            <a:r>
              <a:rPr lang="el-GR" dirty="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Ένα </a:t>
            </a:r>
            <a:r>
              <a:rPr lang="el-GR" dirty="0" smtClean="0">
                <a:solidFill>
                  <a:schemeClr val="accent6">
                    <a:lumMod val="75000"/>
                  </a:schemeClr>
                </a:solidFill>
                <a:latin typeface="Calibri" pitchFamily="34" charset="0"/>
                <a:ea typeface="Calibri" pitchFamily="34" charset="0"/>
                <a:cs typeface="Calibri" pitchFamily="34" charset="0"/>
              </a:rPr>
              <a:t>μάθημα</a:t>
            </a:r>
            <a:r>
              <a:rPr lang="el-GR" dirty="0" smtClean="0">
                <a:latin typeface="Calibri" pitchFamily="34" charset="0"/>
                <a:ea typeface="Calibri" pitchFamily="34" charset="0"/>
                <a:cs typeface="Calibri" pitchFamily="34" charset="0"/>
              </a:rPr>
              <a:t> έχει έναν μοναδικό κωδικό, διδακτικές μονάδες και ένα όνομα</a:t>
            </a: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Κάποια μαθήματα </a:t>
            </a:r>
            <a:r>
              <a:rPr lang="el-GR" dirty="0">
                <a:latin typeface="Calibri" pitchFamily="34" charset="0"/>
                <a:ea typeface="Calibri" pitchFamily="34" charset="0"/>
                <a:cs typeface="Calibri" pitchFamily="34" charset="0"/>
              </a:rPr>
              <a:t>έχουν </a:t>
            </a:r>
            <a:r>
              <a:rPr lang="el-GR" dirty="0" smtClean="0">
                <a:solidFill>
                  <a:schemeClr val="accent6">
                    <a:lumMod val="75000"/>
                  </a:schemeClr>
                </a:solidFill>
                <a:latin typeface="Calibri" pitchFamily="34" charset="0"/>
                <a:ea typeface="Calibri" pitchFamily="34" charset="0"/>
                <a:cs typeface="Calibri" pitchFamily="34" charset="0"/>
              </a:rPr>
              <a:t>τμήματα</a:t>
            </a:r>
            <a:r>
              <a:rPr lang="el-GR" dirty="0">
                <a:latin typeface="Calibri" pitchFamily="34" charset="0"/>
                <a:ea typeface="Calibri" pitchFamily="34" charset="0"/>
                <a:cs typeface="Calibri" pitchFamily="34" charset="0"/>
              </a:rPr>
              <a:t>, τα οποία προσδιορίζονται από έναν αριθμό </a:t>
            </a:r>
            <a:r>
              <a:rPr lang="el-GR" dirty="0" smtClean="0">
                <a:latin typeface="Calibri" pitchFamily="34" charset="0"/>
                <a:ea typeface="Calibri" pitchFamily="34" charset="0"/>
                <a:cs typeface="Calibri" pitchFamily="34" charset="0"/>
              </a:rPr>
              <a:t>(π.χ., </a:t>
            </a:r>
            <a:r>
              <a:rPr lang="el-GR" dirty="0">
                <a:latin typeface="Calibri" pitchFamily="34" charset="0"/>
                <a:ea typeface="Calibri" pitchFamily="34" charset="0"/>
                <a:cs typeface="Calibri" pitchFamily="34" charset="0"/>
              </a:rPr>
              <a:t>1</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2</a:t>
            </a:r>
            <a:r>
              <a:rPr lang="el-GR" baseline="30000" dirty="0">
                <a:latin typeface="Calibri" pitchFamily="34" charset="0"/>
                <a:ea typeface="Calibri" pitchFamily="34" charset="0"/>
                <a:cs typeface="Calibri" pitchFamily="34" charset="0"/>
              </a:rPr>
              <a:t>ο</a:t>
            </a:r>
            <a:r>
              <a:rPr lang="el-GR" dirty="0">
                <a:latin typeface="Calibri" pitchFamily="34" charset="0"/>
                <a:ea typeface="Calibri" pitchFamily="34" charset="0"/>
                <a:cs typeface="Calibri" pitchFamily="34" charset="0"/>
              </a:rPr>
              <a:t> Τμήμα, κλπ), που είναι μοναδικός </a:t>
            </a:r>
            <a:r>
              <a:rPr lang="el-GR" dirty="0" smtClean="0">
                <a:latin typeface="Calibri" pitchFamily="34" charset="0"/>
                <a:ea typeface="Calibri" pitchFamily="34" charset="0"/>
                <a:cs typeface="Calibri" pitchFamily="34" charset="0"/>
              </a:rPr>
              <a:t>ανά </a:t>
            </a:r>
            <a:r>
              <a:rPr lang="el-GR" dirty="0">
                <a:latin typeface="Calibri" pitchFamily="34" charset="0"/>
                <a:ea typeface="Calibri" pitchFamily="34" charset="0"/>
                <a:cs typeface="Calibri" pitchFamily="34" charset="0"/>
              </a:rPr>
              <a:t>τμήμα μαθήματος</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αλλά </a:t>
            </a:r>
            <a:r>
              <a:rPr lang="el-GR" dirty="0" smtClean="0">
                <a:latin typeface="Calibri" pitchFamily="34" charset="0"/>
                <a:ea typeface="Calibri" pitchFamily="34" charset="0"/>
                <a:cs typeface="Calibri" pitchFamily="34" charset="0"/>
              </a:rPr>
              <a:t>υπάρχουν τμήματα </a:t>
            </a:r>
            <a:r>
              <a:rPr lang="el-GR" dirty="0">
                <a:latin typeface="Calibri" pitchFamily="34" charset="0"/>
                <a:ea typeface="Calibri" pitchFamily="34" charset="0"/>
                <a:cs typeface="Calibri" pitchFamily="34" charset="0"/>
              </a:rPr>
              <a:t>με τον ίδιο αριθμό σε διαφορετικά </a:t>
            </a:r>
            <a:r>
              <a:rPr lang="el-GR" dirty="0" smtClean="0">
                <a:latin typeface="Calibri" pitchFamily="34" charset="0"/>
                <a:ea typeface="Calibri" pitchFamily="34" charset="0"/>
                <a:cs typeface="Calibri" pitchFamily="34" charset="0"/>
              </a:rPr>
              <a:t>μαθήματα. Κάθε τμήμα γίνεται σε μια αίθουσα</a:t>
            </a:r>
            <a:r>
              <a:rPr lang="en-US" dirty="0" smtClean="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διδασκαλίας.</a:t>
            </a:r>
            <a:endParaRPr lang="en-US" dirty="0">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Ένας </a:t>
            </a:r>
            <a:r>
              <a:rPr lang="el-GR" dirty="0" smtClean="0">
                <a:solidFill>
                  <a:schemeClr val="accent6">
                    <a:lumMod val="75000"/>
                  </a:schemeClr>
                </a:solidFill>
                <a:latin typeface="Calibri" pitchFamily="34" charset="0"/>
                <a:ea typeface="Calibri" pitchFamily="34" charset="0"/>
                <a:cs typeface="Calibri" pitchFamily="34" charset="0"/>
              </a:rPr>
              <a:t>καθηγητής</a:t>
            </a:r>
            <a:r>
              <a:rPr lang="el-GR" dirty="0" smtClean="0">
                <a:latin typeface="Calibri" pitchFamily="34" charset="0"/>
                <a:ea typeface="Calibri" pitchFamily="34" charset="0"/>
                <a:cs typeface="Calibri" pitchFamily="34" charset="0"/>
              </a:rPr>
              <a:t> χαρακτηρίζεται από τον ΑΤ (που είναι μοναδικός) και το όνομά του.</a:t>
            </a:r>
          </a:p>
          <a:p>
            <a:pPr algn="just" eaLnBrk="0" hangingPunct="0">
              <a:spcBef>
                <a:spcPct val="50000"/>
              </a:spcBef>
              <a:buFont typeface="Wingdings" pitchFamily="2" charset="2"/>
              <a:buChar char="§"/>
            </a:pPr>
            <a:r>
              <a:rPr lang="el-GR" dirty="0" smtClean="0">
                <a:latin typeface="Calibri" pitchFamily="34" charset="0"/>
                <a:ea typeface="Calibri" pitchFamily="34" charset="0"/>
                <a:cs typeface="Calibri" pitchFamily="34" charset="0"/>
              </a:rPr>
              <a:t>  Ένας καθηγητής </a:t>
            </a:r>
            <a:r>
              <a:rPr lang="el-GR" dirty="0" smtClean="0">
                <a:solidFill>
                  <a:schemeClr val="accent6">
                    <a:lumMod val="75000"/>
                  </a:schemeClr>
                </a:solidFill>
                <a:latin typeface="Calibri" pitchFamily="34" charset="0"/>
                <a:ea typeface="Calibri" pitchFamily="34" charset="0"/>
                <a:cs typeface="Calibri" pitchFamily="34" charset="0"/>
              </a:rPr>
              <a:t>διδάσκει</a:t>
            </a:r>
            <a:r>
              <a:rPr lang="el-GR" dirty="0" smtClean="0">
                <a:latin typeface="Calibri" pitchFamily="34" charset="0"/>
                <a:ea typeface="Calibri" pitchFamily="34" charset="0"/>
                <a:cs typeface="Calibri" pitchFamily="34" charset="0"/>
              </a:rPr>
              <a:t> ένα τμήμα ενός μαθήματος. Τμήματα του ίδιου μαθήματος μπορεί να διδάσκονται από διαφορετικούς καθηγητές.</a:t>
            </a:r>
            <a:endParaRPr lang="el-GR" dirty="0" smtClean="0">
              <a:solidFill>
                <a:schemeClr val="accent6">
                  <a:lumMod val="75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Footer Placeholder 3"/>
          <p:cNvSpPr>
            <a:spLocks noGrp="1"/>
          </p:cNvSpPr>
          <p:nvPr>
            <p:ph type="ftr" sz="quarter" idx="11"/>
          </p:nvPr>
        </p:nvSpPr>
        <p:spPr>
          <a:noFill/>
        </p:spPr>
        <p:txBody>
          <a:bodyPr/>
          <a:lstStyle/>
          <a:p>
            <a:r>
              <a:rPr lang="el-GR" altLang="en-US" smtClean="0"/>
              <a:t>Ευαγγελία Πιτουρά</a:t>
            </a:r>
          </a:p>
        </p:txBody>
      </p:sp>
      <p:sp>
        <p:nvSpPr>
          <p:cNvPr id="45060" name="Slide Number Placeholder 4"/>
          <p:cNvSpPr>
            <a:spLocks noGrp="1"/>
          </p:cNvSpPr>
          <p:nvPr>
            <p:ph type="sldNum" sz="quarter" idx="12"/>
          </p:nvPr>
        </p:nvSpPr>
        <p:spPr>
          <a:noFill/>
        </p:spPr>
        <p:txBody>
          <a:bodyPr/>
          <a:lstStyle/>
          <a:p>
            <a:fld id="{2338B528-E331-4639-A051-B99D45BD5BF5}" type="slidenum">
              <a:rPr lang="el-GR" altLang="en-US" smtClean="0"/>
              <a:pPr/>
              <a:t>53</a:t>
            </a:fld>
            <a:endParaRPr lang="el-GR" altLang="en-US" smtClean="0"/>
          </a:p>
        </p:txBody>
      </p:sp>
      <p:sp>
        <p:nvSpPr>
          <p:cNvPr id="45062" name="Text Box 3"/>
          <p:cNvSpPr txBox="1">
            <a:spLocks noChangeArrowheads="1"/>
          </p:cNvSpPr>
          <p:nvPr/>
        </p:nvSpPr>
        <p:spPr bwMode="auto">
          <a:xfrm>
            <a:off x="304800" y="1905000"/>
            <a:ext cx="8382000" cy="1754188"/>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Μια ασθενής οντότητα Ε πρέπει να συμμετέχει με </a:t>
            </a:r>
            <a:r>
              <a:rPr lang="el-GR" sz="2400" i="1" dirty="0">
                <a:latin typeface="Calibri" pitchFamily="34" charset="0"/>
                <a:ea typeface="Calibri" pitchFamily="34" charset="0"/>
                <a:cs typeface="Calibri" pitchFamily="34" charset="0"/>
              </a:rPr>
              <a:t>ολική συμμετοχή</a:t>
            </a:r>
            <a:r>
              <a:rPr lang="el-GR" sz="2400" dirty="0">
                <a:latin typeface="Calibri" pitchFamily="34" charset="0"/>
                <a:ea typeface="Calibri" pitchFamily="34" charset="0"/>
                <a:cs typeface="Calibri" pitchFamily="34" charset="0"/>
              </a:rPr>
              <a:t> σε μια </a:t>
            </a:r>
            <a:r>
              <a:rPr lang="el-GR" sz="2400" i="1" dirty="0">
                <a:latin typeface="Calibri" pitchFamily="34" charset="0"/>
                <a:ea typeface="Calibri" pitchFamily="34" charset="0"/>
                <a:cs typeface="Calibri" pitchFamily="34" charset="0"/>
              </a:rPr>
              <a:t>ένα-προς-πολλά</a:t>
            </a:r>
            <a:r>
              <a:rPr lang="el-GR" sz="2400" dirty="0">
                <a:latin typeface="Calibri" pitchFamily="34" charset="0"/>
                <a:ea typeface="Calibri" pitchFamily="34" charset="0"/>
                <a:cs typeface="Calibri" pitchFamily="34" charset="0"/>
              </a:rPr>
              <a:t> συσχέτιση R </a:t>
            </a:r>
            <a:r>
              <a:rPr lang="el-GR" sz="2400" dirty="0" smtClean="0">
                <a:latin typeface="Calibri" pitchFamily="34" charset="0"/>
                <a:ea typeface="Calibri" pitchFamily="34" charset="0"/>
                <a:cs typeface="Calibri" pitchFamily="34" charset="0"/>
              </a:rPr>
              <a:t>με ένα </a:t>
            </a:r>
            <a:r>
              <a:rPr lang="en-US" sz="2400" dirty="0" err="1" smtClean="0">
                <a:latin typeface="Calibri" pitchFamily="34" charset="0"/>
                <a:ea typeface="Calibri" pitchFamily="34" charset="0"/>
                <a:cs typeface="Calibri" pitchFamily="34" charset="0"/>
              </a:rPr>
              <a:t>τύ</a:t>
            </a:r>
            <a:r>
              <a:rPr lang="en-US" sz="2400" dirty="0" smtClean="0">
                <a:latin typeface="Calibri" pitchFamily="34" charset="0"/>
                <a:ea typeface="Calibri" pitchFamily="34" charset="0"/>
                <a:cs typeface="Calibri" pitchFamily="34" charset="0"/>
              </a:rPr>
              <a:t>πο </a:t>
            </a:r>
            <a:r>
              <a:rPr lang="en-US" sz="2400" dirty="0">
                <a:latin typeface="Calibri" pitchFamily="34" charset="0"/>
                <a:ea typeface="Calibri" pitchFamily="34" charset="0"/>
                <a:cs typeface="Calibri" pitchFamily="34" charset="0"/>
              </a:rPr>
              <a:t>οντοτήτων F </a:t>
            </a:r>
            <a:endParaRPr lang="el-GR" sz="2400" dirty="0">
              <a:latin typeface="Calibri" pitchFamily="34" charset="0"/>
              <a:ea typeface="Calibri" pitchFamily="34" charset="0"/>
              <a:cs typeface="Calibri" pitchFamily="34" charset="0"/>
            </a:endParaRPr>
          </a:p>
          <a:p>
            <a:pPr eaLnBrk="0" hangingPunct="0">
              <a:spcBef>
                <a:spcPct val="50000"/>
              </a:spcBef>
            </a:pPr>
            <a:r>
              <a:rPr lang="el-GR" sz="2400" dirty="0">
                <a:latin typeface="Calibri" pitchFamily="34" charset="0"/>
                <a:ea typeface="Calibri" pitchFamily="34" charset="0"/>
                <a:cs typeface="Calibri" pitchFamily="34" charset="0"/>
              </a:rPr>
              <a:t>R: </a:t>
            </a:r>
            <a:r>
              <a:rPr lang="el-GR" sz="2400" dirty="0">
                <a:solidFill>
                  <a:schemeClr val="accent6">
                    <a:lumMod val="75000"/>
                  </a:schemeClr>
                </a:solidFill>
                <a:latin typeface="Calibri" pitchFamily="34" charset="0"/>
                <a:ea typeface="Calibri" pitchFamily="34" charset="0"/>
                <a:cs typeface="Calibri" pitchFamily="34" charset="0"/>
              </a:rPr>
              <a:t>προσδιορίζουσα συσχέτιση, </a:t>
            </a:r>
            <a:r>
              <a:rPr lang="en-US" sz="2400" dirty="0">
                <a:latin typeface="Calibri" pitchFamily="34" charset="0"/>
                <a:ea typeface="Calibri" pitchFamily="34" charset="0"/>
                <a:cs typeface="Calibri" pitchFamily="34" charset="0"/>
              </a:rPr>
              <a:t>F:</a:t>
            </a:r>
            <a:r>
              <a:rPr lang="en-US" sz="2400" dirty="0">
                <a:solidFill>
                  <a:srgbClr val="FF00FF"/>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προσδιορίζων ιδιοκτήτης</a:t>
            </a:r>
            <a:endParaRPr lang="el-GR" sz="2400" i="1" dirty="0">
              <a:solidFill>
                <a:schemeClr val="accent6">
                  <a:lumMod val="75000"/>
                </a:schemeClr>
              </a:solidFill>
              <a:latin typeface="Calibri" pitchFamily="34" charset="0"/>
              <a:ea typeface="Calibri" pitchFamily="34" charset="0"/>
              <a:cs typeface="Calibri" pitchFamily="34" charset="0"/>
            </a:endParaRPr>
          </a:p>
        </p:txBody>
      </p:sp>
      <p:sp>
        <p:nvSpPr>
          <p:cNvPr id="45063" name="Text Box 4"/>
          <p:cNvSpPr txBox="1">
            <a:spLocks noChangeArrowheads="1"/>
          </p:cNvSpPr>
          <p:nvPr/>
        </p:nvSpPr>
        <p:spPr bwMode="auto">
          <a:xfrm>
            <a:off x="609600" y="4114800"/>
            <a:ext cx="7924800" cy="10160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Προσδιορίζεται μοναδικά από </a:t>
            </a:r>
          </a:p>
          <a:p>
            <a:pPr eaLnBrk="0" hangingPunct="0">
              <a:spcBef>
                <a:spcPct val="50000"/>
              </a:spcBef>
            </a:pPr>
            <a:r>
              <a:rPr lang="el-GR" sz="2400">
                <a:latin typeface="Calibri" pitchFamily="34" charset="0"/>
                <a:ea typeface="Calibri" pitchFamily="34" charset="0"/>
                <a:cs typeface="Calibri" pitchFamily="34" charset="0"/>
              </a:rPr>
              <a:t>	μερικό κλειδί (γνωρίσματα της Ε) + κλειδί της </a:t>
            </a:r>
            <a:r>
              <a:rPr lang="en-US" sz="2400">
                <a:latin typeface="Calibri" pitchFamily="34" charset="0"/>
                <a:ea typeface="Calibri" pitchFamily="34" charset="0"/>
                <a:cs typeface="Calibri" pitchFamily="34" charset="0"/>
              </a:rPr>
              <a:t>F</a:t>
            </a:r>
            <a:endParaRPr lang="el-GR" sz="2400">
              <a:latin typeface="Calibri" pitchFamily="34" charset="0"/>
              <a:ea typeface="Calibri" pitchFamily="34" charset="0"/>
              <a:cs typeface="Calibri" pitchFamily="34" charset="0"/>
            </a:endParaRPr>
          </a:p>
        </p:txBody>
      </p:sp>
      <p:sp>
        <p:nvSpPr>
          <p:cNvPr id="45064" name="Text Box 5"/>
          <p:cNvSpPr txBox="1">
            <a:spLocks noChangeArrowheads="1"/>
          </p:cNvSpPr>
          <p:nvPr/>
        </p:nvSpPr>
        <p:spPr bwMode="auto">
          <a:xfrm>
            <a:off x="1828800" y="5410200"/>
            <a:ext cx="4953000" cy="396875"/>
          </a:xfrm>
          <a:prstGeom prst="rect">
            <a:avLst/>
          </a:prstGeom>
          <a:noFill/>
          <a:ln w="9525">
            <a:noFill/>
            <a:miter lim="800000"/>
            <a:headEnd/>
            <a:tailEnd/>
          </a:ln>
        </p:spPr>
        <p:txBody>
          <a:bodyPr>
            <a:spAutoFit/>
          </a:bodyPr>
          <a:lstStyle/>
          <a:p>
            <a:pPr eaLnBrk="0" hangingPunct="0">
              <a:spcBef>
                <a:spcPct val="50000"/>
              </a:spcBef>
            </a:pPr>
            <a:r>
              <a:rPr lang="el-GR" sz="2000">
                <a:latin typeface="Calibri" pitchFamily="34" charset="0"/>
                <a:ea typeface="Calibri" pitchFamily="34" charset="0"/>
                <a:cs typeface="Calibri" pitchFamily="34" charset="0"/>
              </a:rPr>
              <a:t>Συμβολισμός</a:t>
            </a:r>
          </a:p>
        </p:txBody>
      </p:sp>
      <p:sp>
        <p:nvSpPr>
          <p:cNvPr id="45065" name="Rectangle 6"/>
          <p:cNvSpPr>
            <a:spLocks noChangeArrowheads="1"/>
          </p:cNvSpPr>
          <p:nvPr/>
        </p:nvSpPr>
        <p:spPr bwMode="auto">
          <a:xfrm>
            <a:off x="990600" y="4673600"/>
            <a:ext cx="6375400" cy="457200"/>
          </a:xfrm>
          <a:prstGeom prst="rect">
            <a:avLst/>
          </a:prstGeom>
          <a:noFill/>
          <a:ln w="9525">
            <a:solidFill>
              <a:schemeClr val="tx1"/>
            </a:solidFill>
            <a:miter lim="800000"/>
            <a:headEnd/>
            <a:tailEnd/>
          </a:ln>
        </p:spPr>
        <p:txBody>
          <a:bodyPr wrap="none" anchor="ctr"/>
          <a:lstStyle/>
          <a:p>
            <a:endParaRPr lang="el-G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Footer Placeholder 3"/>
          <p:cNvSpPr>
            <a:spLocks noGrp="1"/>
          </p:cNvSpPr>
          <p:nvPr>
            <p:ph type="ftr" sz="quarter" idx="11"/>
          </p:nvPr>
        </p:nvSpPr>
        <p:spPr>
          <a:noFill/>
        </p:spPr>
        <p:txBody>
          <a:bodyPr/>
          <a:lstStyle/>
          <a:p>
            <a:r>
              <a:rPr lang="el-GR" altLang="en-US" smtClean="0"/>
              <a:t>Ευαγγελία Πιτουρά</a:t>
            </a:r>
          </a:p>
        </p:txBody>
      </p:sp>
      <p:sp>
        <p:nvSpPr>
          <p:cNvPr id="47108" name="Slide Number Placeholder 4"/>
          <p:cNvSpPr>
            <a:spLocks noGrp="1"/>
          </p:cNvSpPr>
          <p:nvPr>
            <p:ph type="sldNum" sz="quarter" idx="12"/>
          </p:nvPr>
        </p:nvSpPr>
        <p:spPr>
          <a:noFill/>
        </p:spPr>
        <p:txBody>
          <a:bodyPr/>
          <a:lstStyle/>
          <a:p>
            <a:fld id="{53398E45-E788-444E-89DD-594BBC398CBB}" type="slidenum">
              <a:rPr lang="el-GR" altLang="en-US" smtClean="0"/>
              <a:pPr/>
              <a:t>54</a:t>
            </a:fld>
            <a:endParaRPr lang="el-GR" altLang="en-US" smtClean="0"/>
          </a:p>
        </p:txBody>
      </p:sp>
      <p:sp>
        <p:nvSpPr>
          <p:cNvPr id="47110" name="Text Box 3"/>
          <p:cNvSpPr txBox="1">
            <a:spLocks noChangeArrowheads="1"/>
          </p:cNvSpPr>
          <p:nvPr/>
        </p:nvSpPr>
        <p:spPr bwMode="auto">
          <a:xfrm>
            <a:off x="611188" y="1916113"/>
            <a:ext cx="8077200" cy="1384300"/>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
            </a:pPr>
            <a:r>
              <a:rPr lang="el-GR" sz="2400" dirty="0">
                <a:latin typeface="Calibri" pitchFamily="34" charset="0"/>
                <a:ea typeface="Calibri" pitchFamily="34" charset="0"/>
                <a:cs typeface="Calibri" pitchFamily="34" charset="0"/>
              </a:rPr>
              <a:t> Μπορεί επίσης να αναπαρασταθούν ως ένα σύνθετο, </a:t>
            </a:r>
            <a:r>
              <a:rPr lang="el-GR" sz="2400" dirty="0" err="1">
                <a:latin typeface="Calibri" pitchFamily="34" charset="0"/>
                <a:ea typeface="Calibri" pitchFamily="34" charset="0"/>
                <a:cs typeface="Calibri" pitchFamily="34" charset="0"/>
              </a:rPr>
              <a:t>πλειότιμο</a:t>
            </a:r>
            <a:r>
              <a:rPr lang="el-GR" sz="2400" dirty="0">
                <a:latin typeface="Calibri" pitchFamily="34" charset="0"/>
                <a:ea typeface="Calibri" pitchFamily="34" charset="0"/>
                <a:cs typeface="Calibri" pitchFamily="34" charset="0"/>
              </a:rPr>
              <a:t> γνώρισμα της κυρίαρχης οντότητας</a:t>
            </a:r>
          </a:p>
          <a:p>
            <a:pPr eaLnBrk="0" hangingPunct="0">
              <a:spcBef>
                <a:spcPct val="50000"/>
              </a:spcBef>
              <a:buFont typeface="Wingdings" pitchFamily="2" charset="2"/>
              <a:buChar char="§"/>
            </a:pPr>
            <a:r>
              <a:rPr lang="el-GR" sz="2400" dirty="0" smtClean="0">
                <a:latin typeface="Calibri" pitchFamily="34" charset="0"/>
                <a:ea typeface="Calibri" pitchFamily="34" charset="0"/>
                <a:cs typeface="Calibri" pitchFamily="34" charset="0"/>
              </a:rPr>
              <a:t> Πότε </a:t>
            </a:r>
            <a:r>
              <a:rPr lang="el-GR" sz="2400" dirty="0">
                <a:latin typeface="Calibri" pitchFamily="34" charset="0"/>
                <a:ea typeface="Calibri" pitchFamily="34" charset="0"/>
                <a:cs typeface="Calibri" pitchFamily="34" charset="0"/>
              </a:rPr>
              <a:t>όχι; </a:t>
            </a:r>
          </a:p>
        </p:txBody>
      </p:sp>
      <p:sp>
        <p:nvSpPr>
          <p:cNvPr id="47111" name="Text Box 4"/>
          <p:cNvSpPr txBox="1">
            <a:spLocks noChangeArrowheads="1"/>
          </p:cNvSpPr>
          <p:nvPr/>
        </p:nvSpPr>
        <p:spPr bwMode="auto">
          <a:xfrm>
            <a:off x="2057400" y="3124200"/>
            <a:ext cx="4419600" cy="1768475"/>
          </a:xfrm>
          <a:prstGeom prst="rect">
            <a:avLst/>
          </a:prstGeom>
          <a:noFill/>
          <a:ln w="9525">
            <a:noFill/>
            <a:miter lim="800000"/>
            <a:headEnd/>
            <a:tailEnd/>
          </a:ln>
        </p:spPr>
        <p:txBody>
          <a:bodyPr>
            <a:spAutoFit/>
          </a:bodyPr>
          <a:lstStyle/>
          <a:p>
            <a:pPr eaLnBrk="0" hangingPunct="0">
              <a:spcBef>
                <a:spcPct val="50000"/>
              </a:spcBef>
              <a:buFontTx/>
              <a:buChar char="•"/>
            </a:pPr>
            <a:r>
              <a:rPr lang="el-GR" sz="2000">
                <a:latin typeface="Calibri" pitchFamily="34" charset="0"/>
                <a:ea typeface="Calibri" pitchFamily="34" charset="0"/>
                <a:cs typeface="Calibri" pitchFamily="34" charset="0"/>
              </a:rPr>
              <a:t> Πολλά γνωρίσματα</a:t>
            </a:r>
          </a:p>
          <a:p>
            <a:pPr eaLnBrk="0" hangingPunct="0">
              <a:spcBef>
                <a:spcPct val="50000"/>
              </a:spcBef>
              <a:buFontTx/>
              <a:buChar char="•"/>
            </a:pPr>
            <a:r>
              <a:rPr lang="el-GR" sz="2000">
                <a:latin typeface="Calibri" pitchFamily="34" charset="0"/>
                <a:ea typeface="Calibri" pitchFamily="34" charset="0"/>
                <a:cs typeface="Calibri" pitchFamily="34" charset="0"/>
              </a:rPr>
              <a:t> Ανεξάρτητες συμμετοχές</a:t>
            </a:r>
            <a:endParaRPr lang="en-US" sz="2000">
              <a:latin typeface="Calibri" pitchFamily="34" charset="0"/>
              <a:ea typeface="Calibri" pitchFamily="34" charset="0"/>
              <a:cs typeface="Calibri" pitchFamily="34" charset="0"/>
            </a:endParaRPr>
          </a:p>
          <a:p>
            <a:pPr eaLnBrk="0" hangingPunct="0">
              <a:spcBef>
                <a:spcPct val="50000"/>
              </a:spcBef>
            </a:pPr>
            <a:r>
              <a:rPr lang="en-US" sz="2000">
                <a:latin typeface="Calibri" pitchFamily="34" charset="0"/>
                <a:ea typeface="Calibri" pitchFamily="34" charset="0"/>
                <a:cs typeface="Calibri" pitchFamily="34" charset="0"/>
              </a:rPr>
              <a:t>   </a:t>
            </a:r>
            <a:r>
              <a:rPr lang="el-GR" sz="2000">
                <a:latin typeface="Calibri" pitchFamily="34" charset="0"/>
                <a:ea typeface="Calibri" pitchFamily="34" charset="0"/>
                <a:cs typeface="Calibri" pitchFamily="34" charset="0"/>
              </a:rPr>
              <a:t>σε συσχετίσεις </a:t>
            </a:r>
          </a:p>
          <a:p>
            <a:pPr eaLnBrk="0" hangingPunct="0">
              <a:spcBef>
                <a:spcPct val="50000"/>
              </a:spcBef>
              <a:buFontTx/>
              <a:buChar char="•"/>
            </a:pPr>
            <a:r>
              <a:rPr lang="el-GR" sz="2000">
                <a:latin typeface="Calibri" pitchFamily="34" charset="0"/>
                <a:ea typeface="Calibri" pitchFamily="34" charset="0"/>
                <a:cs typeface="Calibri" pitchFamily="34" charset="0"/>
              </a:rPr>
              <a:t> Επιπλέον περιορισμούς</a:t>
            </a:r>
          </a:p>
        </p:txBody>
      </p:sp>
      <p:sp>
        <p:nvSpPr>
          <p:cNvPr id="47112" name="Text Box 5"/>
          <p:cNvSpPr txBox="1">
            <a:spLocks noChangeArrowheads="1"/>
          </p:cNvSpPr>
          <p:nvPr/>
        </p:nvSpPr>
        <p:spPr bwMode="auto">
          <a:xfrm>
            <a:off x="685800" y="4953000"/>
            <a:ext cx="7315200" cy="1016000"/>
          </a:xfrm>
          <a:prstGeom prst="rect">
            <a:avLst/>
          </a:prstGeom>
          <a:noFill/>
          <a:ln w="9525">
            <a:noFill/>
            <a:miter lim="800000"/>
            <a:headEnd/>
            <a:tailEnd/>
          </a:ln>
        </p:spPr>
        <p:txBody>
          <a:bodyPr>
            <a:spAutoFit/>
          </a:bodyPr>
          <a:lstStyle/>
          <a:p>
            <a:pPr eaLnBrk="0" hangingPunct="0">
              <a:spcBef>
                <a:spcPct val="50000"/>
              </a:spcBef>
              <a:buFontTx/>
              <a:buChar char="•"/>
            </a:pPr>
            <a:r>
              <a:rPr lang="el-GR" sz="2400">
                <a:latin typeface="Calibri" pitchFamily="34" charset="0"/>
                <a:ea typeface="Calibri" pitchFamily="34" charset="0"/>
                <a:cs typeface="Calibri" pitchFamily="34" charset="0"/>
              </a:rPr>
              <a:t> παραπάνω από έναν προσδιορίζοντες τύπους</a:t>
            </a:r>
          </a:p>
          <a:p>
            <a:pPr eaLnBrk="0" hangingPunct="0">
              <a:spcBef>
                <a:spcPct val="50000"/>
              </a:spcBef>
              <a:buFontTx/>
              <a:buChar char="•"/>
            </a:pPr>
            <a:r>
              <a:rPr lang="el-GR" sz="2400">
                <a:latin typeface="Calibri" pitchFamily="34" charset="0"/>
                <a:ea typeface="Calibri" pitchFamily="34" charset="0"/>
                <a:cs typeface="Calibri" pitchFamily="34" charset="0"/>
              </a:rPr>
              <a:t> κλειδί, αν ο προσδιορίζοντας ιδιοκτήτης ασθενής;</a:t>
            </a:r>
          </a:p>
        </p:txBody>
      </p:sp>
      <p:sp>
        <p:nvSpPr>
          <p:cNvPr id="47113" name="Text Box 6"/>
          <p:cNvSpPr txBox="1">
            <a:spLocks noChangeArrowheads="1"/>
          </p:cNvSpPr>
          <p:nvPr/>
        </p:nvSpPr>
        <p:spPr bwMode="auto">
          <a:xfrm>
            <a:off x="5292725" y="3213100"/>
            <a:ext cx="2303463" cy="707886"/>
          </a:xfrm>
          <a:prstGeom prst="rect">
            <a:avLst/>
          </a:prstGeom>
          <a:noFill/>
          <a:ln w="9525">
            <a:noFill/>
            <a:miter lim="800000"/>
            <a:headEnd/>
            <a:tailEnd/>
          </a:ln>
        </p:spPr>
        <p:txBody>
          <a:bodyPr>
            <a:spAutoFit/>
          </a:bodyPr>
          <a:lstStyle/>
          <a:p>
            <a:pPr eaLnBrk="0" hangingPunct="0">
              <a:spcBef>
                <a:spcPct val="50000"/>
              </a:spcBef>
            </a:pPr>
            <a:r>
              <a:rPr lang="el-GR" sz="2000" dirty="0"/>
              <a:t>(εργαζόμενος, εξαρτώμενος μέλος)</a:t>
            </a:r>
          </a:p>
        </p:txBody>
      </p:sp>
      <p:sp>
        <p:nvSpPr>
          <p:cNvPr id="2" name="Title 1"/>
          <p:cNvSpPr>
            <a:spLocks noGrp="1"/>
          </p:cNvSpPr>
          <p:nvPr>
            <p:ph type="title"/>
          </p:nvPr>
        </p:nvSpPr>
        <p:spPr/>
        <p:txBody>
          <a:bodyPr/>
          <a:lstStyle/>
          <a:p>
            <a:r>
              <a:rPr lang="el-GR" dirty="0" smtClean="0">
                <a:solidFill>
                  <a:schemeClr val="accent6">
                    <a:lumMod val="75000"/>
                  </a:schemeClr>
                </a:solidFill>
              </a:rPr>
              <a:t>Ασθενείς Τύποι Οντοτήτων</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55</a:t>
            </a:fld>
            <a:endParaRPr lang="el-GR" altLang="en-US" smtClean="0"/>
          </a:p>
        </p:txBody>
      </p:sp>
      <p:sp>
        <p:nvSpPr>
          <p:cNvPr id="48134" name="TextBox 6"/>
          <p:cNvSpPr txBox="1">
            <a:spLocks noChangeArrowheads="1"/>
          </p:cNvSpPr>
          <p:nvPr/>
        </p:nvSpPr>
        <p:spPr bwMode="auto">
          <a:xfrm>
            <a:off x="228600" y="850899"/>
            <a:ext cx="8610600" cy="5478423"/>
          </a:xfrm>
          <a:prstGeom prst="rect">
            <a:avLst/>
          </a:prstGeom>
          <a:noFill/>
          <a:ln w="9525">
            <a:noFill/>
            <a:miter lim="800000"/>
            <a:headEnd/>
            <a:tailEnd/>
          </a:ln>
        </p:spPr>
        <p:txBody>
          <a:bodyPr wrap="square">
            <a:spAutoFit/>
          </a:bodyPr>
          <a:lstStyle/>
          <a:p>
            <a:pPr algn="just"/>
            <a:r>
              <a:rPr lang="el-GR" dirty="0">
                <a:solidFill>
                  <a:schemeClr val="tx2">
                    <a:lumMod val="75000"/>
                  </a:schemeClr>
                </a:solidFill>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solidFill>
                  <a:schemeClr val="accent6">
                    <a:lumMod val="75000"/>
                  </a:schemeClr>
                </a:solidFill>
                <a:latin typeface="Calibri" pitchFamily="34" charset="0"/>
                <a:ea typeface="Calibri" pitchFamily="34" charset="0"/>
                <a:cs typeface="Calibri" pitchFamily="34" charset="0"/>
              </a:rPr>
              <a:t>προτιμήσεις φοιτητών για φαγητά που σερβίρουν εστιατόρια</a:t>
            </a:r>
            <a:r>
              <a:rPr lang="el-GR" dirty="0">
                <a:solidFill>
                  <a:schemeClr val="accent6">
                    <a:lumMod val="75000"/>
                  </a:schemeClr>
                </a:solidFill>
                <a:latin typeface="Calibri" pitchFamily="34" charset="0"/>
                <a:ea typeface="Calibri" pitchFamily="34" charset="0"/>
                <a:cs typeface="Calibri" pitchFamily="34" charset="0"/>
              </a:rPr>
              <a:t>.</a:t>
            </a:r>
            <a:r>
              <a:rPr lang="el-GR" i="1"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 </a:t>
            </a:r>
            <a:endParaRPr lang="el-GR" sz="1600" i="1" dirty="0">
              <a:solidFill>
                <a:schemeClr val="tx2">
                  <a:lumMod val="75000"/>
                </a:schemeClr>
              </a:solidFill>
              <a:latin typeface="Calibri" pitchFamily="34" charset="0"/>
              <a:ea typeface="Calibri" pitchFamily="34" charset="0"/>
              <a:cs typeface="Calibri" pitchFamily="34" charset="0"/>
            </a:endParaRPr>
          </a:p>
          <a:p>
            <a:pPr algn="just"/>
            <a:endParaRPr lang="el-GR" sz="800"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solidFill>
                  <a:schemeClr val="tx2">
                    <a:lumMod val="75000"/>
                  </a:schemeClr>
                </a:solidFill>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solidFill>
                  <a:schemeClr val="tx2">
                    <a:lumMod val="75000"/>
                  </a:schemeClr>
                </a:solidFill>
                <a:latin typeface="Calibri" pitchFamily="34" charset="0"/>
                <a:ea typeface="Calibri" pitchFamily="34" charset="0"/>
                <a:cs typeface="Calibri" pitchFamily="34" charset="0"/>
              </a:rPr>
              <a:t> έχει ένα όνομα (που είναι μοναδικό) και μια διεύθυνση. </a:t>
            </a:r>
            <a:endParaRPr lang="el-GR" dirty="0" smtClean="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smtClean="0">
                <a:solidFill>
                  <a:schemeClr val="tx2">
                    <a:lumMod val="75000"/>
                  </a:schemeClr>
                </a:solidFill>
                <a:latin typeface="Calibri" pitchFamily="34" charset="0"/>
                <a:ea typeface="Calibri" pitchFamily="34" charset="0"/>
                <a:cs typeface="Calibri" pitchFamily="34" charset="0"/>
              </a:rPr>
              <a:t> Ένα εστιατόριο </a:t>
            </a:r>
            <a:r>
              <a:rPr lang="el-GR" dirty="0" smtClean="0">
                <a:solidFill>
                  <a:schemeClr val="accent6">
                    <a:lumMod val="75000"/>
                  </a:schemeClr>
                </a:solidFill>
                <a:latin typeface="Calibri" pitchFamily="34" charset="0"/>
                <a:ea typeface="Calibri" pitchFamily="34" charset="0"/>
                <a:cs typeface="Calibri" pitchFamily="34" charset="0"/>
              </a:rPr>
              <a:t>σερβίρει</a:t>
            </a:r>
            <a:r>
              <a:rPr lang="el-GR" dirty="0" smtClean="0">
                <a:solidFill>
                  <a:schemeClr val="tx2">
                    <a:lumMod val="75000"/>
                  </a:schemeClr>
                </a:solidFill>
                <a:latin typeface="Calibri" pitchFamily="34" charset="0"/>
                <a:ea typeface="Calibri" pitchFamily="34" charset="0"/>
                <a:cs typeface="Calibri" pitchFamily="34" charset="0"/>
              </a:rPr>
              <a:t> φαγητά.</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 </a:t>
            </a:r>
            <a:r>
              <a:rPr lang="el-GR" dirty="0">
                <a:solidFill>
                  <a:schemeClr val="tx2">
                    <a:lumMod val="75000"/>
                  </a:schemeClr>
                </a:solidFill>
                <a:latin typeface="Calibri" pitchFamily="34" charset="0"/>
                <a:ea typeface="Calibri" pitchFamily="34" charset="0"/>
                <a:cs typeface="Calibri" pitchFamily="34" charset="0"/>
              </a:rPr>
              <a:t>έχει ένα όνομα και μια </a:t>
            </a:r>
            <a:r>
              <a:rPr lang="el-GR" dirty="0" smtClean="0">
                <a:solidFill>
                  <a:schemeClr val="tx2">
                    <a:lumMod val="75000"/>
                  </a:schemeClr>
                </a:solidFill>
                <a:latin typeface="Calibri" pitchFamily="34" charset="0"/>
                <a:ea typeface="Calibri" pitchFamily="34" charset="0"/>
                <a:cs typeface="Calibri" pitchFamily="34" charset="0"/>
              </a:rPr>
              <a:t>τιμή. Το όνομα του φαγητού είναι μοναδικό σε κάθε εστιατόριο, αλλά </a:t>
            </a:r>
            <a:r>
              <a:rPr lang="el-GR" i="1" dirty="0" smtClean="0">
                <a:solidFill>
                  <a:schemeClr val="tx2">
                    <a:lumMod val="75000"/>
                  </a:schemeClr>
                </a:solidFill>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i="1" dirty="0" smtClean="0">
                <a:solidFill>
                  <a:schemeClr val="tx2">
                    <a:lumMod val="75000"/>
                  </a:schemeClr>
                </a:solidFill>
                <a:latin typeface="Calibri" pitchFamily="34" charset="0"/>
                <a:ea typeface="Calibri" pitchFamily="34" charset="0"/>
                <a:cs typeface="Calibri" pitchFamily="34" charset="0"/>
              </a:rPr>
              <a:t> </a:t>
            </a:r>
            <a:r>
              <a:rPr lang="el-GR" dirty="0" smtClean="0">
                <a:solidFill>
                  <a:schemeClr val="tx2">
                    <a:lumMod val="75000"/>
                  </a:schemeClr>
                </a:solidFill>
                <a:latin typeface="Calibri" pitchFamily="34" charset="0"/>
                <a:ea typeface="Calibri" pitchFamily="34" charset="0"/>
                <a:cs typeface="Calibri" pitchFamily="34" charset="0"/>
              </a:rPr>
              <a:t>Σε ένα φοιτητή </a:t>
            </a:r>
            <a:r>
              <a:rPr lang="el-GR" dirty="0" smtClean="0">
                <a:solidFill>
                  <a:schemeClr val="accent6">
                    <a:lumMod val="75000"/>
                  </a:schemeClr>
                </a:solidFill>
                <a:latin typeface="Calibri" pitchFamily="34" charset="0"/>
                <a:ea typeface="Calibri" pitchFamily="34" charset="0"/>
                <a:cs typeface="Calibri" pitchFamily="34" charset="0"/>
              </a:rPr>
              <a:t>αρέσει</a:t>
            </a:r>
            <a:r>
              <a:rPr lang="el-GR" dirty="0" smtClean="0">
                <a:solidFill>
                  <a:schemeClr val="tx2">
                    <a:lumMod val="75000"/>
                  </a:schemeClr>
                </a:solidFill>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a:t>
            </a:r>
            <a:r>
              <a:rPr lang="el-GR" dirty="0" err="1" smtClean="0">
                <a:solidFill>
                  <a:schemeClr val="tx2">
                    <a:lumMod val="75000"/>
                  </a:schemeClr>
                </a:solidFill>
                <a:latin typeface="Calibri" pitchFamily="34" charset="0"/>
                <a:ea typeface="Calibri" pitchFamily="34" charset="0"/>
                <a:cs typeface="Calibri" pitchFamily="34" charset="0"/>
              </a:rPr>
              <a:t>Πληροφορικόπουλου</a:t>
            </a:r>
            <a:r>
              <a:rPr lang="el-GR" dirty="0" smtClean="0">
                <a:solidFill>
                  <a:schemeClr val="tx2">
                    <a:lumMod val="75000"/>
                  </a:schemeClr>
                </a:solidFill>
                <a:latin typeface="Calibri" pitchFamily="34" charset="0"/>
                <a:ea typeface="Calibri" pitchFamily="34" charset="0"/>
                <a:cs typeface="Calibri" pitchFamily="34" charset="0"/>
              </a:rPr>
              <a:t> αρέσει η «Καρμπονάρα» που σερβίρει το εστιατόριο «</a:t>
            </a:r>
            <a:r>
              <a:rPr lang="en-US" dirty="0" smtClean="0">
                <a:solidFill>
                  <a:schemeClr val="tx2">
                    <a:lumMod val="75000"/>
                  </a:schemeClr>
                </a:solidFill>
                <a:latin typeface="Calibri" pitchFamily="34" charset="0"/>
                <a:ea typeface="Calibri" pitchFamily="34" charset="0"/>
                <a:cs typeface="Calibri" pitchFamily="34" charset="0"/>
              </a:rPr>
              <a:t>La </a:t>
            </a:r>
            <a:r>
              <a:rPr lang="en-US" dirty="0" err="1" smtClean="0">
                <a:solidFill>
                  <a:schemeClr val="tx2">
                    <a:lumMod val="75000"/>
                  </a:schemeClr>
                </a:solidFill>
                <a:latin typeface="Calibri" pitchFamily="34" charset="0"/>
                <a:ea typeface="Calibri" pitchFamily="34" charset="0"/>
                <a:cs typeface="Calibri" pitchFamily="34" charset="0"/>
              </a:rPr>
              <a:t>Trattoria</a:t>
            </a:r>
            <a:r>
              <a:rPr lang="el-GR" dirty="0" smtClean="0">
                <a:solidFill>
                  <a:schemeClr val="tx2">
                    <a:lumMod val="75000"/>
                  </a:schemeClr>
                </a:solidFill>
                <a:latin typeface="Calibri" pitchFamily="34" charset="0"/>
                <a:ea typeface="Calibri" pitchFamily="34" charset="0"/>
                <a:cs typeface="Calibri" pitchFamily="34" charset="0"/>
              </a:rPr>
              <a:t>» (αλλά πιθανών όχι η «Καρμπονάρα» που σερβίρει το εστιατόριο «</a:t>
            </a:r>
            <a:r>
              <a:rPr lang="en-US" dirty="0" smtClean="0">
                <a:solidFill>
                  <a:schemeClr val="tx2">
                    <a:lumMod val="75000"/>
                  </a:schemeClr>
                </a:solidFill>
                <a:latin typeface="Calibri" pitchFamily="34" charset="0"/>
                <a:ea typeface="Calibri" pitchFamily="34" charset="0"/>
                <a:cs typeface="Calibri" pitchFamily="34" charset="0"/>
              </a:rPr>
              <a:t>Il </a:t>
            </a:r>
            <a:r>
              <a:rPr lang="en-US" dirty="0" err="1" smtClean="0">
                <a:solidFill>
                  <a:schemeClr val="tx2">
                    <a:lumMod val="75000"/>
                  </a:schemeClr>
                </a:solidFill>
                <a:latin typeface="Calibri" pitchFamily="34" charset="0"/>
                <a:ea typeface="Calibri" pitchFamily="34" charset="0"/>
                <a:cs typeface="Calibri" pitchFamily="34" charset="0"/>
              </a:rPr>
              <a:t>Forno</a:t>
            </a:r>
            <a:r>
              <a:rPr lang="el-GR" dirty="0" smtClean="0">
                <a:solidFill>
                  <a:schemeClr val="tx2">
                    <a:lumMod val="75000"/>
                  </a:schemeClr>
                </a:solidFill>
                <a:latin typeface="Calibri" pitchFamily="34" charset="0"/>
                <a:ea typeface="Calibri" pitchFamily="34" charset="0"/>
                <a:cs typeface="Calibri" pitchFamily="34" charset="0"/>
              </a:rPr>
              <a:t>»), ενώ στη φοιτήτρια Μαρία </a:t>
            </a:r>
            <a:r>
              <a:rPr lang="el-GR" dirty="0" err="1" smtClean="0">
                <a:solidFill>
                  <a:schemeClr val="tx2">
                    <a:lumMod val="75000"/>
                  </a:schemeClr>
                </a:solidFill>
                <a:latin typeface="Calibri" pitchFamily="34" charset="0"/>
                <a:ea typeface="Calibri" pitchFamily="34" charset="0"/>
                <a:cs typeface="Calibri" pitchFamily="34" charset="0"/>
              </a:rPr>
              <a:t>Βασεδοπούλου</a:t>
            </a:r>
            <a:r>
              <a:rPr lang="el-GR" dirty="0" smtClean="0">
                <a:solidFill>
                  <a:schemeClr val="tx2">
                    <a:lumMod val="75000"/>
                  </a:schemeClr>
                </a:solidFill>
                <a:latin typeface="Calibri" pitchFamily="34" charset="0"/>
                <a:ea typeface="Calibri" pitchFamily="34" charset="0"/>
                <a:cs typeface="Calibri" pitchFamily="34" charset="0"/>
              </a:rPr>
              <a:t> αρέσει ο «Μουσακάς» που σερβίρει  το εστιατόριο «Θωμάς».</a:t>
            </a:r>
            <a:endParaRPr lang="el-GR"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Η </a:t>
            </a:r>
            <a:r>
              <a:rPr lang="el-GR" i="1" dirty="0">
                <a:solidFill>
                  <a:schemeClr val="tx2">
                    <a:lumMod val="75000"/>
                  </a:schemeClr>
                </a:solidFill>
                <a:latin typeface="Calibri" pitchFamily="34" charset="0"/>
                <a:ea typeface="Calibri" pitchFamily="34" charset="0"/>
                <a:cs typeface="Calibri" pitchFamily="34" charset="0"/>
              </a:rPr>
              <a:t>τιμή</a:t>
            </a:r>
            <a:r>
              <a:rPr lang="el-GR" dirty="0">
                <a:solidFill>
                  <a:schemeClr val="tx2">
                    <a:lumMod val="75000"/>
                  </a:schemeClr>
                </a:solidFill>
                <a:latin typeface="Calibri" pitchFamily="34" charset="0"/>
                <a:ea typeface="Calibri" pitchFamily="34" charset="0"/>
                <a:cs typeface="Calibri" pitchFamily="34" charset="0"/>
              </a:rPr>
              <a:t> του φαγητού μπορεί να είναι διαφορετική σε κάθε εστιατόριο. </a:t>
            </a:r>
            <a:endParaRPr lang="el-GR" i="1" dirty="0">
              <a:solidFill>
                <a:schemeClr val="tx2">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dirty="0">
                <a:solidFill>
                  <a:schemeClr val="tx2">
                    <a:lumMod val="75000"/>
                  </a:schemeClr>
                </a:solidFill>
                <a:latin typeface="Calibri" pitchFamily="34" charset="0"/>
                <a:ea typeface="Calibri" pitchFamily="34" charset="0"/>
                <a:cs typeface="Calibri" pitchFamily="34" charset="0"/>
              </a:rPr>
              <a:t> </a:t>
            </a:r>
            <a:r>
              <a:rPr lang="el-GR" dirty="0">
                <a:solidFill>
                  <a:schemeClr val="accent3">
                    <a:lumMod val="75000"/>
                  </a:schemeClr>
                </a:solidFill>
                <a:latin typeface="Calibri" pitchFamily="34" charset="0"/>
                <a:ea typeface="Calibri" pitchFamily="34" charset="0"/>
                <a:cs typeface="Calibri" pitchFamily="34" charset="0"/>
              </a:rPr>
              <a:t>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solidFill>
                  <a:schemeClr val="accent3">
                    <a:lumMod val="75000"/>
                  </a:schemeClr>
                </a:solidFill>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κανέναν φοιτητή.</a:t>
            </a:r>
          </a:p>
        </p:txBody>
      </p:sp>
      <p:sp>
        <p:nvSpPr>
          <p:cNvPr id="2" name="Title 1"/>
          <p:cNvSpPr>
            <a:spLocks noGrp="1"/>
          </p:cNvSpPr>
          <p:nvPr>
            <p:ph type="title"/>
          </p:nvPr>
        </p:nvSpPr>
        <p:spPr>
          <a:xfrm>
            <a:off x="3810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5"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Footer Placeholder 3"/>
          <p:cNvSpPr>
            <a:spLocks noGrp="1"/>
          </p:cNvSpPr>
          <p:nvPr>
            <p:ph type="ftr" sz="quarter" idx="11"/>
          </p:nvPr>
        </p:nvSpPr>
        <p:spPr>
          <a:noFill/>
        </p:spPr>
        <p:txBody>
          <a:bodyPr/>
          <a:lstStyle/>
          <a:p>
            <a:r>
              <a:rPr lang="el-GR" altLang="en-US" smtClean="0"/>
              <a:t>Ευαγγελία Πιτουρά</a:t>
            </a:r>
          </a:p>
        </p:txBody>
      </p:sp>
      <p:sp>
        <p:nvSpPr>
          <p:cNvPr id="49156" name="Slide Number Placeholder 4"/>
          <p:cNvSpPr>
            <a:spLocks noGrp="1"/>
          </p:cNvSpPr>
          <p:nvPr>
            <p:ph type="sldNum" sz="quarter" idx="12"/>
          </p:nvPr>
        </p:nvSpPr>
        <p:spPr>
          <a:noFill/>
        </p:spPr>
        <p:txBody>
          <a:bodyPr/>
          <a:lstStyle/>
          <a:p>
            <a:fld id="{CCA3C01F-147E-47F6-8245-95A57FA74C4D}" type="slidenum">
              <a:rPr lang="el-GR" altLang="en-US" smtClean="0"/>
              <a:pPr/>
              <a:t>56</a:t>
            </a:fld>
            <a:endParaRPr lang="el-GR" altLang="en-US" smtClean="0"/>
          </a:p>
        </p:txBody>
      </p:sp>
      <p:sp>
        <p:nvSpPr>
          <p:cNvPr id="49158" name="Text Box 3"/>
          <p:cNvSpPr txBox="1">
            <a:spLocks noChangeArrowheads="1"/>
          </p:cNvSpPr>
          <p:nvPr/>
        </p:nvSpPr>
        <p:spPr bwMode="auto">
          <a:xfrm>
            <a:off x="903288" y="1722438"/>
            <a:ext cx="7377112" cy="376396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Οντότητες: </a:t>
            </a:r>
            <a:r>
              <a:rPr lang="el-GR" sz="2000" dirty="0">
                <a:solidFill>
                  <a:schemeClr val="accent6">
                    <a:lumMod val="75000"/>
                  </a:schemeClr>
                </a:solidFill>
                <a:latin typeface="Calibri" pitchFamily="34" charset="0"/>
                <a:ea typeface="Calibri" pitchFamily="34" charset="0"/>
                <a:cs typeface="Calibri" pitchFamily="34" charset="0"/>
              </a:rPr>
              <a:t>Πρωτάθλημα</a:t>
            </a: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a:solidFill>
                  <a:schemeClr val="accent6">
                    <a:lumMod val="75000"/>
                  </a:schemeClr>
                </a:solidFill>
                <a:latin typeface="Calibri" pitchFamily="34" charset="0"/>
                <a:ea typeface="Calibri" pitchFamily="34" charset="0"/>
                <a:cs typeface="Calibri" pitchFamily="34" charset="0"/>
              </a:rPr>
              <a:t>Ομάδες</a:t>
            </a:r>
            <a:r>
              <a:rPr lang="el-GR" sz="2000" dirty="0">
                <a:solidFill>
                  <a:schemeClr val="accent1">
                    <a:lumMod val="50000"/>
                  </a:schemeClr>
                </a:solidFill>
                <a:latin typeface="Calibri" pitchFamily="34" charset="0"/>
                <a:ea typeface="Calibri" pitchFamily="34" charset="0"/>
                <a:cs typeface="Calibri" pitchFamily="34" charset="0"/>
              </a:rPr>
              <a:t> και </a:t>
            </a:r>
            <a:r>
              <a:rPr lang="el-GR" sz="2000" dirty="0">
                <a:solidFill>
                  <a:schemeClr val="accent6">
                    <a:lumMod val="75000"/>
                  </a:schemeClr>
                </a:solidFill>
                <a:latin typeface="Calibri" pitchFamily="34" charset="0"/>
                <a:ea typeface="Calibri" pitchFamily="34" charset="0"/>
                <a:cs typeface="Calibri" pitchFamily="34" charset="0"/>
              </a:rPr>
              <a:t>Παίκτες</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a:t>
            </a:r>
            <a:r>
              <a:rPr lang="el-GR" sz="2000" dirty="0" smtClean="0">
                <a:solidFill>
                  <a:schemeClr val="accent1">
                    <a:lumMod val="50000"/>
                  </a:schemeClr>
                </a:solidFill>
                <a:latin typeface="Calibri" pitchFamily="34" charset="0"/>
                <a:ea typeface="Calibri" pitchFamily="34" charset="0"/>
                <a:cs typeface="Calibri" pitchFamily="34" charset="0"/>
              </a:rPr>
              <a:t>Για τα πρωταθλήματα και τις ομάδες έχουμε το όνομα τους και για τους παίκτες τον αριθμό τους</a:t>
            </a:r>
          </a:p>
          <a:p>
            <a:pPr algn="just" eaLnBrk="0" hangingPunct="0">
              <a:spcBef>
                <a:spcPct val="50000"/>
              </a:spcBef>
              <a:buFont typeface="Wingdings" pitchFamily="2" charset="2"/>
              <a:buChar char="§"/>
            </a:pPr>
            <a:r>
              <a:rPr lang="el-GR" sz="2000" dirty="0" smtClean="0">
                <a:solidFill>
                  <a:schemeClr val="accent1">
                    <a:lumMod val="50000"/>
                  </a:schemeClr>
                </a:solidFill>
                <a:latin typeface="Calibri" pitchFamily="34" charset="0"/>
                <a:ea typeface="Calibri" pitchFamily="34" charset="0"/>
                <a:cs typeface="Calibri" pitchFamily="34" charset="0"/>
              </a:rPr>
              <a:t>  Τα </a:t>
            </a:r>
            <a:r>
              <a:rPr lang="el-GR" sz="2000" dirty="0">
                <a:solidFill>
                  <a:schemeClr val="accent1">
                    <a:lumMod val="50000"/>
                  </a:schemeClr>
                </a:solidFill>
                <a:latin typeface="Calibri" pitchFamily="34" charset="0"/>
                <a:ea typeface="Calibri" pitchFamily="34" charset="0"/>
                <a:cs typeface="Calibri" pitchFamily="34" charset="0"/>
              </a:rPr>
              <a:t>ονόματα των πρωταθλημάτων είναι μοναδικά.</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κανένα πρωτάθλημα δε συμμετέχουν δυο ομάδες με το ίδιο όνομα, αλλά μπορεί να υπάρχουν ομάδες με το ίδιο όνομα σε διαφορετικά πρωταθλήματα</a:t>
            </a:r>
          </a:p>
          <a:p>
            <a:pPr algn="just" eaLnBrk="0" hangingPunct="0">
              <a:spcBef>
                <a:spcPct val="50000"/>
              </a:spcBef>
              <a:buFont typeface="Wingdings" pitchFamily="2" charset="2"/>
              <a:buChar char="§"/>
            </a:pPr>
            <a:r>
              <a:rPr lang="el-GR" sz="2000" dirty="0">
                <a:solidFill>
                  <a:schemeClr val="accent1">
                    <a:lumMod val="50000"/>
                  </a:schemeClr>
                </a:solidFill>
                <a:latin typeface="Calibri" pitchFamily="34" charset="0"/>
                <a:ea typeface="Calibri" pitchFamily="34" charset="0"/>
                <a:cs typeface="Calibri" pitchFamily="34" charset="0"/>
              </a:rPr>
              <a:t>  Σε καμιά ομάδα δεν υπάρχουν παίκτες με το ίδιο νούμερο. Ωστόσο, μπορεί να υπάρχουν παίκτες με το ίδιο νούμερο σε διαφορετικές ομάδες.</a:t>
            </a:r>
          </a:p>
        </p:txBody>
      </p:sp>
      <p:sp>
        <p:nvSpPr>
          <p:cNvPr id="2" name="Title 1"/>
          <p:cNvSpPr>
            <a:spLocks noGrp="1"/>
          </p:cNvSpPr>
          <p:nvPr>
            <p:ph type="title"/>
          </p:nvPr>
        </p:nvSpPr>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(ασθενείς οντότητες)</a:t>
            </a:r>
            <a:endParaRPr lang="en-US" sz="2400"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57</a:t>
            </a:fld>
            <a:endParaRPr lang="el-GR" altLang="en-US" smtClean="0"/>
          </a:p>
        </p:txBody>
      </p:sp>
      <p:sp>
        <p:nvSpPr>
          <p:cNvPr id="7" name="Title 1"/>
          <p:cNvSpPr txBox="1">
            <a:spLocks/>
          </p:cNvSpPr>
          <p:nvPr/>
        </p:nvSpPr>
        <p:spPr>
          <a:xfrm>
            <a:off x="355600" y="2365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a:solidFill>
                  <a:schemeClr val="accent6">
                    <a:lumMod val="75000"/>
                  </a:schemeClr>
                </a:solidFill>
                <a:latin typeface="+mj-lt"/>
                <a:ea typeface="+mj-ea"/>
                <a:cs typeface="+mj-cs"/>
              </a:rPr>
              <a:t>Περίληψη</a:t>
            </a:r>
          </a:p>
        </p:txBody>
      </p:sp>
      <p:sp>
        <p:nvSpPr>
          <p:cNvPr id="8" name="TextBox 7"/>
          <p:cNvSpPr txBox="1"/>
          <p:nvPr/>
        </p:nvSpPr>
        <p:spPr>
          <a:xfrm>
            <a:off x="558800" y="1951048"/>
            <a:ext cx="8280400" cy="1938992"/>
          </a:xfrm>
          <a:prstGeom prst="rect">
            <a:avLst/>
          </a:prstGeom>
          <a:noFill/>
        </p:spPr>
        <p:txBody>
          <a:bodyPr wrap="square" rtlCol="0">
            <a:spAutoFit/>
          </a:bodyPr>
          <a:lstStyle/>
          <a:p>
            <a:r>
              <a:rPr lang="el-GR" sz="2000" b="1" dirty="0" smtClean="0">
                <a:solidFill>
                  <a:schemeClr val="tx2">
                    <a:lumMod val="75000"/>
                  </a:schemeClr>
                </a:solidFill>
              </a:rPr>
              <a:t>Τύποι Οντοτήτων – σύνολο οντοτήτων</a:t>
            </a:r>
          </a:p>
          <a:p>
            <a:endParaRPr lang="el-GR" sz="2000" b="1" dirty="0">
              <a:solidFill>
                <a:schemeClr val="tx2">
                  <a:lumMod val="75000"/>
                </a:schemeClr>
              </a:solidFill>
            </a:endParaRPr>
          </a:p>
          <a:p>
            <a:endParaRPr lang="el-GR" sz="2000" b="1" dirty="0" smtClean="0">
              <a:solidFill>
                <a:schemeClr val="tx2">
                  <a:lumMod val="75000"/>
                </a:schemeClr>
              </a:solidFill>
            </a:endParaRPr>
          </a:p>
          <a:p>
            <a:r>
              <a:rPr lang="el-GR" sz="2000" dirty="0" smtClean="0">
                <a:solidFill>
                  <a:schemeClr val="tx2">
                    <a:lumMod val="75000"/>
                  </a:schemeClr>
                </a:solidFill>
              </a:rPr>
              <a:t>	Είδη γνωρισμάτων</a:t>
            </a:r>
          </a:p>
          <a:p>
            <a:r>
              <a:rPr lang="el-GR" sz="2000" dirty="0" smtClean="0">
                <a:solidFill>
                  <a:schemeClr val="tx2">
                    <a:lumMod val="75000"/>
                  </a:schemeClr>
                </a:solidFill>
              </a:rPr>
              <a:t>	Πεδίο τιμής γνωρισμάτων και η τιμή </a:t>
            </a:r>
            <a:r>
              <a:rPr lang="en-US" sz="2000" dirty="0" smtClean="0">
                <a:solidFill>
                  <a:schemeClr val="tx2">
                    <a:lumMod val="75000"/>
                  </a:schemeClr>
                </a:solidFill>
              </a:rPr>
              <a:t>null</a:t>
            </a:r>
            <a:endParaRPr lang="el-GR" sz="2000" dirty="0" smtClean="0">
              <a:solidFill>
                <a:schemeClr val="tx2">
                  <a:lumMod val="75000"/>
                </a:schemeClr>
              </a:solidFill>
            </a:endParaRPr>
          </a:p>
          <a:p>
            <a:r>
              <a:rPr lang="el-GR" sz="2000" dirty="0" smtClean="0">
                <a:solidFill>
                  <a:schemeClr val="tx2">
                    <a:lumMod val="75000"/>
                  </a:schemeClr>
                </a:solidFill>
              </a:rPr>
              <a:t>	</a:t>
            </a:r>
            <a:r>
              <a:rPr lang="el-GR" sz="2000" dirty="0" smtClean="0">
                <a:solidFill>
                  <a:schemeClr val="accent3">
                    <a:lumMod val="75000"/>
                  </a:schemeClr>
                </a:solidFill>
              </a:rPr>
              <a:t>Περιορισμός κλειδιού</a:t>
            </a:r>
          </a:p>
        </p:txBody>
      </p:sp>
      <p:sp>
        <p:nvSpPr>
          <p:cNvPr id="9" name="Date Placeholder 2"/>
          <p:cNvSpPr>
            <a:spLocks noGrp="1"/>
          </p:cNvSpPr>
          <p:nvPr>
            <p:ph type="dt" sz="quarter" idx="10"/>
          </p:nvPr>
        </p:nvSpPr>
        <p:spPr>
          <a:xfrm>
            <a:off x="558800" y="6492875"/>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58</a:t>
            </a:fld>
            <a:endParaRPr lang="el-GR" altLang="en-US" smtClean="0"/>
          </a:p>
        </p:txBody>
      </p:sp>
      <p:sp>
        <p:nvSpPr>
          <p:cNvPr id="7" name="Title 1"/>
          <p:cNvSpPr txBox="1">
            <a:spLocks/>
          </p:cNvSpPr>
          <p:nvPr/>
        </p:nvSpPr>
        <p:spPr>
          <a:xfrm>
            <a:off x="406400" y="30798"/>
            <a:ext cx="8229600" cy="1143000"/>
          </a:xfrm>
          <a:prstGeom prst="rect">
            <a:avLst/>
          </a:prstGeom>
        </p:spPr>
        <p:txBody>
          <a:bodyPr vert="horz" lIns="91440" tIns="45720" rIns="91440" bIns="45720" rtlCol="0" anchor="ctr">
            <a:normAutofit/>
          </a:bodyPr>
          <a:lstStyle/>
          <a:p>
            <a:pPr algn="ctr" defTabSz="914400">
              <a:spcBef>
                <a:spcPct val="0"/>
              </a:spcBef>
              <a:defRPr/>
            </a:pPr>
            <a:r>
              <a:rPr lang="el-GR" sz="4400" dirty="0">
                <a:solidFill>
                  <a:schemeClr val="accent6">
                    <a:lumMod val="75000"/>
                  </a:schemeClr>
                </a:solidFill>
                <a:latin typeface="+mj-lt"/>
                <a:ea typeface="+mj-ea"/>
                <a:cs typeface="+mj-cs"/>
              </a:rPr>
              <a:t>Περίληψη</a:t>
            </a:r>
          </a:p>
        </p:txBody>
      </p:sp>
      <p:sp>
        <p:nvSpPr>
          <p:cNvPr id="8" name="TextBox 7"/>
          <p:cNvSpPr txBox="1"/>
          <p:nvPr/>
        </p:nvSpPr>
        <p:spPr>
          <a:xfrm>
            <a:off x="406400" y="1173798"/>
            <a:ext cx="8280400" cy="5047536"/>
          </a:xfrm>
          <a:prstGeom prst="rect">
            <a:avLst/>
          </a:prstGeom>
          <a:noFill/>
        </p:spPr>
        <p:txBody>
          <a:bodyPr wrap="square" rtlCol="0">
            <a:spAutoFit/>
          </a:bodyPr>
          <a:lstStyle/>
          <a:p>
            <a:r>
              <a:rPr lang="el-GR" sz="2000" b="1" dirty="0" smtClean="0">
                <a:solidFill>
                  <a:schemeClr val="tx2">
                    <a:lumMod val="75000"/>
                  </a:schemeClr>
                </a:solidFill>
              </a:rPr>
              <a:t>Τύποι Συσχετίσεων – στιγμιότυπα συσχετίσεων</a:t>
            </a:r>
          </a:p>
          <a:p>
            <a:endParaRPr lang="el-GR" sz="2000" b="1" dirty="0" smtClean="0">
              <a:solidFill>
                <a:schemeClr val="tx2">
                  <a:lumMod val="75000"/>
                </a:schemeClr>
              </a:solidFill>
            </a:endParaRPr>
          </a:p>
          <a:p>
            <a:r>
              <a:rPr lang="el-GR" sz="2000" dirty="0" smtClean="0">
                <a:solidFill>
                  <a:schemeClr val="accent3">
                    <a:lumMod val="75000"/>
                  </a:schemeClr>
                </a:solidFill>
              </a:rPr>
              <a:t>Δομικοί περιορισμοί</a:t>
            </a:r>
          </a:p>
          <a:p>
            <a:endParaRPr lang="el-GR" sz="2000" dirty="0" smtClean="0">
              <a:solidFill>
                <a:schemeClr val="accent3">
                  <a:lumMod val="75000"/>
                </a:schemeClr>
              </a:solidFill>
            </a:endParaRPr>
          </a:p>
          <a:p>
            <a:pPr>
              <a:buFont typeface="Wingdings" pitchFamily="2" charset="2"/>
              <a:buChar char="v"/>
            </a:pPr>
            <a:r>
              <a:rPr lang="el-GR" sz="2000" i="1" dirty="0" smtClean="0">
                <a:solidFill>
                  <a:schemeClr val="accent3">
                    <a:lumMod val="75000"/>
                  </a:schemeClr>
                </a:solidFill>
              </a:rPr>
              <a:t>  περιορισμοί </a:t>
            </a:r>
            <a:r>
              <a:rPr lang="el-GR" sz="2000" i="1" dirty="0" err="1" smtClean="0">
                <a:solidFill>
                  <a:schemeClr val="accent3">
                    <a:lumMod val="75000"/>
                  </a:schemeClr>
                </a:solidFill>
              </a:rPr>
              <a:t>πληθικότητας</a:t>
            </a:r>
            <a:r>
              <a:rPr lang="el-GR" sz="2000" i="1" dirty="0" smtClean="0">
                <a:solidFill>
                  <a:schemeClr val="accent3">
                    <a:lumMod val="75000"/>
                  </a:schemeClr>
                </a:solidFill>
              </a:rPr>
              <a:t>: </a:t>
            </a:r>
            <a:r>
              <a:rPr lang="el-GR" dirty="0" smtClean="0"/>
              <a:t>καθορίζουν το μέγιστο αριθμό των στιγμιότυπων μιας συσχέτισης στο οποίο μπορεί να συμμετέχει μία συγκεκριμένη οντότητα (για δυαδικές 1-1, 1-Ν, Ν-1, Ν-Μ)</a:t>
            </a:r>
          </a:p>
          <a:p>
            <a:endParaRPr lang="el-GR" dirty="0" smtClean="0">
              <a:solidFill>
                <a:schemeClr val="tx2">
                  <a:lumMod val="75000"/>
                </a:schemeClr>
              </a:solidFill>
            </a:endParaRPr>
          </a:p>
          <a:p>
            <a:pPr>
              <a:buFont typeface="Wingdings" pitchFamily="2" charset="2"/>
              <a:buChar char="v"/>
            </a:pPr>
            <a:r>
              <a:rPr lang="el-GR" sz="2000" i="1" dirty="0" smtClean="0">
                <a:solidFill>
                  <a:schemeClr val="accent3">
                    <a:lumMod val="75000"/>
                  </a:schemeClr>
                </a:solidFill>
              </a:rPr>
              <a:t>  περιορισμοί συμμετοχής:  </a:t>
            </a:r>
            <a:r>
              <a:rPr lang="el-GR" i="1" dirty="0" smtClean="0">
                <a:solidFill>
                  <a:schemeClr val="tx2">
                    <a:lumMod val="60000"/>
                    <a:lumOff val="40000"/>
                  </a:schemeClr>
                </a:solidFill>
              </a:rPr>
              <a:t>ολική</a:t>
            </a:r>
            <a:r>
              <a:rPr lang="el-GR" dirty="0" smtClean="0">
                <a:solidFill>
                  <a:schemeClr val="tx2">
                    <a:lumMod val="75000"/>
                  </a:schemeClr>
                </a:solidFill>
              </a:rPr>
              <a:t> </a:t>
            </a:r>
            <a:r>
              <a:rPr lang="en-US" dirty="0" smtClean="0"/>
              <a:t> </a:t>
            </a:r>
            <a:r>
              <a:rPr lang="el-GR" dirty="0" smtClean="0"/>
              <a:t>όταν κάθε οντότητα συμμετέχει σε ένα τουλάχιστον στιγμιότυπο της συσχέτισης, </a:t>
            </a:r>
            <a:r>
              <a:rPr lang="el-GR" i="1" dirty="0" smtClean="0">
                <a:solidFill>
                  <a:schemeClr val="tx2">
                    <a:lumMod val="60000"/>
                    <a:lumOff val="40000"/>
                  </a:schemeClr>
                </a:solidFill>
              </a:rPr>
              <a:t>μερική</a:t>
            </a:r>
            <a:r>
              <a:rPr lang="el-GR" i="1" dirty="0" smtClean="0">
                <a:solidFill>
                  <a:schemeClr val="tx2">
                    <a:lumMod val="75000"/>
                  </a:schemeClr>
                </a:solidFill>
              </a:rPr>
              <a:t> </a:t>
            </a:r>
            <a:r>
              <a:rPr lang="el-GR" dirty="0" smtClean="0"/>
              <a:t>αλλιώς </a:t>
            </a:r>
          </a:p>
          <a:p>
            <a:endParaRPr lang="el-GR" sz="800" dirty="0" smtClean="0"/>
          </a:p>
          <a:p>
            <a:r>
              <a:rPr lang="el-GR" dirty="0" smtClean="0"/>
              <a:t>ολική ονομάζεται και </a:t>
            </a:r>
            <a:r>
              <a:rPr lang="el-GR" i="1" dirty="0" smtClean="0">
                <a:solidFill>
                  <a:schemeClr val="tx2">
                    <a:lumMod val="60000"/>
                    <a:lumOff val="40000"/>
                  </a:schemeClr>
                </a:solidFill>
              </a:rPr>
              <a:t>εξάρτηση ύπαρξης</a:t>
            </a:r>
            <a:r>
              <a:rPr lang="el-GR" dirty="0" smtClean="0"/>
              <a:t>, γιατί  η ύπαρξη μια οντότητας 	εξαρτάται ή όχι από το αν αυτή σχετίζεται με μια άλλη οντότητα μέσω του 	τύπου της συσχέτισης. </a:t>
            </a:r>
            <a:endParaRPr lang="el-GR" dirty="0" smtClean="0">
              <a:solidFill>
                <a:schemeClr val="tx2">
                  <a:lumMod val="75000"/>
                </a:schemeClr>
              </a:solidFill>
            </a:endParaRPr>
          </a:p>
          <a:p>
            <a:endParaRPr lang="el-GR" sz="1600" dirty="0" smtClean="0">
              <a:solidFill>
                <a:schemeClr val="tx2">
                  <a:lumMod val="75000"/>
                </a:schemeClr>
              </a:solidFill>
            </a:endParaRPr>
          </a:p>
          <a:p>
            <a:endParaRPr lang="el-GR" sz="1600" dirty="0" smtClean="0">
              <a:solidFill>
                <a:schemeClr val="tx2">
                  <a:lumMod val="75000"/>
                </a:schemeClr>
              </a:solidFill>
            </a:endParaRPr>
          </a:p>
          <a:p>
            <a:r>
              <a:rPr lang="el-GR" dirty="0" smtClean="0">
                <a:solidFill>
                  <a:schemeClr val="tx2">
                    <a:lumMod val="75000"/>
                  </a:schemeClr>
                </a:solidFill>
              </a:rPr>
              <a:t>Αναδρομικές συσχετίσεις</a:t>
            </a:r>
          </a:p>
          <a:p>
            <a:r>
              <a:rPr lang="el-GR" dirty="0" smtClean="0">
                <a:solidFill>
                  <a:schemeClr val="tx2">
                    <a:lumMod val="75000"/>
                  </a:schemeClr>
                </a:solidFill>
              </a:rPr>
              <a:t>Γνωρίσματα συσχετίσεων</a:t>
            </a:r>
          </a:p>
          <a:p>
            <a:r>
              <a:rPr lang="el-GR" dirty="0" smtClean="0">
                <a:solidFill>
                  <a:schemeClr val="tx2">
                    <a:lumMod val="75000"/>
                  </a:schemeClr>
                </a:solidFill>
              </a:rPr>
              <a:t>Ασθενείς Οντότητες</a:t>
            </a:r>
            <a:endParaRPr lang="el-GR" dirty="0">
              <a:solidFill>
                <a:schemeClr val="tx2">
                  <a:lumMod val="75000"/>
                </a:schemeClr>
              </a:solidFill>
            </a:endParaRPr>
          </a:p>
        </p:txBody>
      </p:sp>
      <p:sp>
        <p:nvSpPr>
          <p:cNvPr id="9" name="Date Placeholder 2"/>
          <p:cNvSpPr>
            <a:spLocks noGrp="1"/>
          </p:cNvSpPr>
          <p:nvPr>
            <p:ph type="dt" sz="quarter" idx="10"/>
          </p:nvPr>
        </p:nvSpPr>
        <p:spPr>
          <a:xfrm>
            <a:off x="165100" y="6340475"/>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smtClean="0"/>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59</a:t>
            </a:fld>
            <a:endParaRPr lang="el-GR" altLang="en-US" dirty="0" smtClean="0"/>
          </a:p>
        </p:txBody>
      </p:sp>
      <p:sp>
        <p:nvSpPr>
          <p:cNvPr id="5126" name="TextBox 8"/>
          <p:cNvSpPr txBox="1">
            <a:spLocks noChangeArrowheads="1"/>
          </p:cNvSpPr>
          <p:nvPr/>
        </p:nvSpPr>
        <p:spPr bwMode="auto">
          <a:xfrm>
            <a:off x="874713" y="1819275"/>
            <a:ext cx="7088187" cy="2554545"/>
          </a:xfrm>
          <a:prstGeom prst="rect">
            <a:avLst/>
          </a:prstGeom>
          <a:noFill/>
          <a:ln w="9525">
            <a:noFill/>
            <a:miter lim="800000"/>
            <a:headEnd/>
            <a:tailEnd/>
          </a:ln>
        </p:spPr>
        <p:txBody>
          <a:bodyPr wrap="square">
            <a:spAutoFit/>
          </a:bodyPr>
          <a:lstStyle/>
          <a:p>
            <a:pPr lvl="1"/>
            <a:endParaRPr lang="el-GR" sz="3200" dirty="0" smtClean="0">
              <a:solidFill>
                <a:schemeClr val="tx2">
                  <a:lumMod val="75000"/>
                </a:schemeClr>
              </a:solidFill>
            </a:endParaRPr>
          </a:p>
          <a:p>
            <a:pPr marL="1028700" lvl="1" indent="-571500">
              <a:buFont typeface="+mj-lt"/>
              <a:buAutoNum type="romanUcPeriod"/>
            </a:pPr>
            <a:r>
              <a:rPr lang="el-GR" sz="3200" dirty="0" smtClean="0">
                <a:solidFill>
                  <a:schemeClr val="tx2">
                    <a:lumMod val="75000"/>
                  </a:schemeClr>
                </a:solidFill>
              </a:rPr>
              <a:t>Συσχετίσεις βαθμού &gt; 2 </a:t>
            </a:r>
            <a:endParaRPr lang="el-GR" sz="3200" i="1" dirty="0" smtClean="0">
              <a:solidFill>
                <a:schemeClr val="accent6">
                  <a:lumMod val="75000"/>
                </a:schemeClr>
              </a:solidFill>
            </a:endParaRPr>
          </a:p>
          <a:p>
            <a:pPr marL="1028700" lvl="1" indent="-571500">
              <a:buFont typeface="+mj-lt"/>
              <a:buAutoNum type="romanUcPeriod"/>
            </a:pPr>
            <a:r>
              <a:rPr lang="el-GR" sz="3200" dirty="0" smtClean="0">
                <a:solidFill>
                  <a:schemeClr val="tx2">
                    <a:lumMod val="75000"/>
                  </a:schemeClr>
                </a:solidFill>
              </a:rPr>
              <a:t>Μερικά στοιχεία για το επεκταμένο Μοντέλο Οντοτήτων-Συσχετίσεων</a:t>
            </a:r>
          </a:p>
        </p:txBody>
      </p:sp>
      <p:sp>
        <p:nvSpPr>
          <p:cNvPr id="7" name="Title 1"/>
          <p:cNvSpPr txBox="1">
            <a:spLocks/>
          </p:cNvSpPr>
          <p:nvPr/>
        </p:nvSpPr>
        <p:spPr>
          <a:xfrm>
            <a:off x="355600" y="6048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smtClean="0">
                <a:solidFill>
                  <a:schemeClr val="accent6">
                    <a:lumMod val="75000"/>
                  </a:schemeClr>
                </a:solidFill>
                <a:latin typeface="+mj-lt"/>
                <a:ea typeface="+mj-ea"/>
                <a:cs typeface="+mj-cs"/>
              </a:rPr>
              <a:t>Τι άλλο θα δούμε σήμερα</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smtClean="0"/>
              <a:t>Ευαγγελία Πιτουρά</a:t>
            </a:r>
          </a:p>
        </p:txBody>
      </p:sp>
      <p:sp>
        <p:nvSpPr>
          <p:cNvPr id="6148" name="Slide Number Placeholder 4"/>
          <p:cNvSpPr>
            <a:spLocks noGrp="1"/>
          </p:cNvSpPr>
          <p:nvPr>
            <p:ph type="sldNum" sz="quarter" idx="12"/>
          </p:nvPr>
        </p:nvSpPr>
        <p:spPr>
          <a:noFill/>
        </p:spPr>
        <p:txBody>
          <a:bodyPr/>
          <a:lstStyle/>
          <a:p>
            <a:fld id="{6BAB658E-FBF8-4F30-9460-674DF3556B5A}" type="slidenum">
              <a:rPr lang="el-GR" altLang="en-US" smtClean="0"/>
              <a:pPr/>
              <a:t>6</a:t>
            </a:fld>
            <a:endParaRPr lang="el-GR" altLang="en-US" smtClean="0"/>
          </a:p>
        </p:txBody>
      </p:sp>
      <p:sp>
        <p:nvSpPr>
          <p:cNvPr id="6149" name="Rectangle 57"/>
          <p:cNvSpPr>
            <a:spLocks noChangeArrowheads="1"/>
          </p:cNvSpPr>
          <p:nvPr/>
        </p:nvSpPr>
        <p:spPr bwMode="auto">
          <a:xfrm>
            <a:off x="3698875" y="3867933"/>
            <a:ext cx="3887788" cy="647700"/>
          </a:xfrm>
          <a:prstGeom prst="rect">
            <a:avLst/>
          </a:prstGeom>
          <a:solidFill>
            <a:schemeClr val="accent6">
              <a:lumMod val="20000"/>
              <a:lumOff val="80000"/>
            </a:schemeClr>
          </a:solidFill>
          <a:ln w="9525">
            <a:noFill/>
            <a:miter lim="800000"/>
            <a:headEnd/>
            <a:tailEnd/>
          </a:ln>
        </p:spPr>
        <p:txBody>
          <a:bodyPr wrap="none" anchor="ctr"/>
          <a:lstStyle/>
          <a:p>
            <a:endParaRPr lang="el-GR"/>
          </a:p>
        </p:txBody>
      </p:sp>
      <p:sp>
        <p:nvSpPr>
          <p:cNvPr id="6150" name="Rectangle 52"/>
          <p:cNvSpPr>
            <a:spLocks noChangeArrowheads="1"/>
          </p:cNvSpPr>
          <p:nvPr/>
        </p:nvSpPr>
        <p:spPr bwMode="auto">
          <a:xfrm>
            <a:off x="3695700" y="2834471"/>
            <a:ext cx="3794125" cy="647700"/>
          </a:xfrm>
          <a:prstGeom prst="rect">
            <a:avLst/>
          </a:prstGeom>
          <a:solidFill>
            <a:schemeClr val="accent3">
              <a:lumMod val="40000"/>
              <a:lumOff val="60000"/>
            </a:schemeClr>
          </a:solidFill>
          <a:ln w="9525">
            <a:noFill/>
            <a:miter lim="800000"/>
            <a:headEnd/>
            <a:tailEnd/>
          </a:ln>
        </p:spPr>
        <p:txBody>
          <a:bodyPr wrap="none" anchor="ctr"/>
          <a:lstStyle/>
          <a:p>
            <a:endParaRPr lang="el-GR"/>
          </a:p>
        </p:txBody>
      </p:sp>
      <p:sp>
        <p:nvSpPr>
          <p:cNvPr id="6151" name="Rectangle 45"/>
          <p:cNvSpPr>
            <a:spLocks noChangeArrowheads="1"/>
          </p:cNvSpPr>
          <p:nvPr/>
        </p:nvSpPr>
        <p:spPr bwMode="auto">
          <a:xfrm>
            <a:off x="2916238" y="1557338"/>
            <a:ext cx="5688012" cy="719137"/>
          </a:xfrm>
          <a:prstGeom prst="rect">
            <a:avLst/>
          </a:prstGeom>
          <a:solidFill>
            <a:schemeClr val="accent4">
              <a:lumMod val="20000"/>
              <a:lumOff val="80000"/>
            </a:schemeClr>
          </a:solidFill>
          <a:ln w="9525">
            <a:noFill/>
            <a:miter lim="800000"/>
            <a:headEnd/>
            <a:tailEnd/>
          </a:ln>
        </p:spPr>
        <p:txBody>
          <a:bodyPr wrap="none" anchor="ctr"/>
          <a:lstStyle/>
          <a:p>
            <a:endParaRPr lang="el-GR"/>
          </a:p>
        </p:txBody>
      </p:sp>
      <p:sp>
        <p:nvSpPr>
          <p:cNvPr id="6153" name="AutoShape 6"/>
          <p:cNvSpPr>
            <a:spLocks noChangeArrowheads="1"/>
          </p:cNvSpPr>
          <p:nvPr/>
        </p:nvSpPr>
        <p:spPr bwMode="auto">
          <a:xfrm>
            <a:off x="4462463" y="4731533"/>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6154" name="Text Box 9"/>
          <p:cNvSpPr txBox="1">
            <a:spLocks noChangeArrowheads="1"/>
          </p:cNvSpPr>
          <p:nvPr/>
        </p:nvSpPr>
        <p:spPr bwMode="auto">
          <a:xfrm>
            <a:off x="3843338" y="3947308"/>
            <a:ext cx="3455987" cy="400050"/>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l-GR" sz="2000" b="1" dirty="0"/>
              <a:t>Εσωτερικό (ή φυσικό) Σχήμα</a:t>
            </a:r>
          </a:p>
        </p:txBody>
      </p:sp>
      <p:sp>
        <p:nvSpPr>
          <p:cNvPr id="6155" name="Text Box 10"/>
          <p:cNvSpPr txBox="1">
            <a:spLocks noChangeArrowheads="1"/>
          </p:cNvSpPr>
          <p:nvPr/>
        </p:nvSpPr>
        <p:spPr bwMode="auto">
          <a:xfrm>
            <a:off x="4178300" y="2928133"/>
            <a:ext cx="2808288" cy="396875"/>
          </a:xfrm>
          <a:prstGeom prst="rect">
            <a:avLst/>
          </a:prstGeom>
          <a:noFill/>
          <a:ln w="9525">
            <a:noFill/>
            <a:miter lim="800000"/>
            <a:headEnd/>
            <a:tailEnd/>
          </a:ln>
        </p:spPr>
        <p:txBody>
          <a:bodyPr wrap="square">
            <a:spAutoFit/>
          </a:bodyPr>
          <a:lstStyle/>
          <a:p>
            <a:pPr eaLnBrk="0" hangingPunct="0">
              <a:spcBef>
                <a:spcPct val="50000"/>
              </a:spcBef>
            </a:pPr>
            <a:r>
              <a:rPr lang="el-GR" sz="2000" b="1" dirty="0"/>
              <a:t>Εννοιολογικό Σχήμα</a:t>
            </a:r>
          </a:p>
        </p:txBody>
      </p:sp>
      <p:sp>
        <p:nvSpPr>
          <p:cNvPr id="6156" name="Rectangle 12"/>
          <p:cNvSpPr>
            <a:spLocks noChangeArrowheads="1"/>
          </p:cNvSpPr>
          <p:nvPr/>
        </p:nvSpPr>
        <p:spPr bwMode="auto">
          <a:xfrm>
            <a:off x="4178300" y="2928133"/>
            <a:ext cx="2667000" cy="396875"/>
          </a:xfrm>
          <a:prstGeom prst="rect">
            <a:avLst/>
          </a:prstGeom>
          <a:noFill/>
          <a:ln w="9525">
            <a:solidFill>
              <a:schemeClr val="tx1"/>
            </a:solidFill>
            <a:miter lim="800000"/>
            <a:headEnd/>
            <a:tailEnd/>
          </a:ln>
        </p:spPr>
        <p:txBody>
          <a:bodyPr wrap="none" anchor="ctr"/>
          <a:lstStyle/>
          <a:p>
            <a:endParaRPr lang="el-GR"/>
          </a:p>
        </p:txBody>
      </p:sp>
      <p:sp>
        <p:nvSpPr>
          <p:cNvPr id="6157" name="Text Box 13"/>
          <p:cNvSpPr txBox="1">
            <a:spLocks noChangeArrowheads="1"/>
          </p:cNvSpPr>
          <p:nvPr/>
        </p:nvSpPr>
        <p:spPr bwMode="auto">
          <a:xfrm>
            <a:off x="2987675" y="1773238"/>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6158" name="Rectangle 14"/>
          <p:cNvSpPr>
            <a:spLocks noChangeArrowheads="1"/>
          </p:cNvSpPr>
          <p:nvPr/>
        </p:nvSpPr>
        <p:spPr bwMode="auto">
          <a:xfrm>
            <a:off x="2987675" y="1773238"/>
            <a:ext cx="2209800" cy="396875"/>
          </a:xfrm>
          <a:prstGeom prst="rect">
            <a:avLst/>
          </a:prstGeom>
          <a:noFill/>
          <a:ln w="9525">
            <a:solidFill>
              <a:schemeClr val="tx1"/>
            </a:solidFill>
            <a:miter lim="800000"/>
            <a:headEnd/>
            <a:tailEnd/>
          </a:ln>
        </p:spPr>
        <p:txBody>
          <a:bodyPr wrap="none" anchor="ctr"/>
          <a:lstStyle/>
          <a:p>
            <a:endParaRPr lang="el-GR" dirty="0"/>
          </a:p>
        </p:txBody>
      </p:sp>
      <p:sp>
        <p:nvSpPr>
          <p:cNvPr id="6159" name="Text Box 15"/>
          <p:cNvSpPr txBox="1">
            <a:spLocks noChangeArrowheads="1"/>
          </p:cNvSpPr>
          <p:nvPr/>
        </p:nvSpPr>
        <p:spPr bwMode="auto">
          <a:xfrm>
            <a:off x="6084888" y="1773238"/>
            <a:ext cx="24384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a:t>
            </a:r>
            <a:r>
              <a:rPr lang="en-US" sz="2000" b="1" dirty="0"/>
              <a:t>n</a:t>
            </a:r>
            <a:endParaRPr lang="el-GR" sz="2000" b="1" dirty="0"/>
          </a:p>
        </p:txBody>
      </p:sp>
      <p:sp>
        <p:nvSpPr>
          <p:cNvPr id="6160" name="Rectangle 16"/>
          <p:cNvSpPr>
            <a:spLocks noChangeArrowheads="1"/>
          </p:cNvSpPr>
          <p:nvPr/>
        </p:nvSpPr>
        <p:spPr bwMode="auto">
          <a:xfrm>
            <a:off x="6084888" y="1773238"/>
            <a:ext cx="2209800" cy="396875"/>
          </a:xfrm>
          <a:prstGeom prst="rect">
            <a:avLst/>
          </a:prstGeom>
          <a:noFill/>
          <a:ln w="9525">
            <a:solidFill>
              <a:schemeClr val="tx1"/>
            </a:solidFill>
            <a:miter lim="800000"/>
            <a:headEnd/>
            <a:tailEnd/>
          </a:ln>
        </p:spPr>
        <p:txBody>
          <a:bodyPr wrap="none" anchor="ctr"/>
          <a:lstStyle/>
          <a:p>
            <a:endParaRPr lang="el-GR"/>
          </a:p>
        </p:txBody>
      </p:sp>
      <p:sp>
        <p:nvSpPr>
          <p:cNvPr id="6161" name="Line 26"/>
          <p:cNvSpPr>
            <a:spLocks noChangeShapeType="1"/>
          </p:cNvSpPr>
          <p:nvPr/>
        </p:nvSpPr>
        <p:spPr bwMode="auto">
          <a:xfrm flipH="1">
            <a:off x="6157912" y="2246854"/>
            <a:ext cx="563563" cy="554037"/>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2" name="Line 27"/>
          <p:cNvSpPr>
            <a:spLocks noChangeShapeType="1"/>
          </p:cNvSpPr>
          <p:nvPr/>
        </p:nvSpPr>
        <p:spPr bwMode="auto">
          <a:xfrm>
            <a:off x="3695700" y="2328863"/>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3" name="Line 28"/>
          <p:cNvSpPr>
            <a:spLocks noChangeShapeType="1"/>
          </p:cNvSpPr>
          <p:nvPr/>
        </p:nvSpPr>
        <p:spPr bwMode="auto">
          <a:xfrm flipH="1">
            <a:off x="5571330" y="3448854"/>
            <a:ext cx="6509" cy="411945"/>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6164" name="Text Box 29"/>
          <p:cNvSpPr txBox="1">
            <a:spLocks noChangeArrowheads="1"/>
          </p:cNvSpPr>
          <p:nvPr/>
        </p:nvSpPr>
        <p:spPr bwMode="auto">
          <a:xfrm>
            <a:off x="6846888" y="3471471"/>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5" name="Text Box 30"/>
          <p:cNvSpPr txBox="1">
            <a:spLocks noChangeArrowheads="1"/>
          </p:cNvSpPr>
          <p:nvPr/>
        </p:nvSpPr>
        <p:spPr bwMode="auto">
          <a:xfrm>
            <a:off x="6706235" y="2357247"/>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t>Απεικόνιση </a:t>
            </a:r>
            <a:endParaRPr lang="el-GR" sz="2000" i="1" dirty="0"/>
          </a:p>
        </p:txBody>
      </p:sp>
      <p:sp>
        <p:nvSpPr>
          <p:cNvPr id="6166" name="Text Box 35"/>
          <p:cNvSpPr txBox="1">
            <a:spLocks noChangeArrowheads="1"/>
          </p:cNvSpPr>
          <p:nvPr/>
        </p:nvSpPr>
        <p:spPr bwMode="auto">
          <a:xfrm>
            <a:off x="395288" y="5734050"/>
            <a:ext cx="8137525" cy="584775"/>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1600" dirty="0"/>
              <a:t> Η περιγραφή της βάσης δεδομένων περιλαμβάνει ένα σχήμα για καθένα από τα επίπεδα αφαίρεσης</a:t>
            </a:r>
          </a:p>
        </p:txBody>
      </p:sp>
      <p:sp>
        <p:nvSpPr>
          <p:cNvPr id="6167" name="Text Box 36"/>
          <p:cNvSpPr txBox="1">
            <a:spLocks noChangeArrowheads="1"/>
          </p:cNvSpPr>
          <p:nvPr/>
        </p:nvSpPr>
        <p:spPr bwMode="auto">
          <a:xfrm>
            <a:off x="5364163" y="1773238"/>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6168" name="Text Box 43"/>
          <p:cNvSpPr txBox="1">
            <a:spLocks noChangeArrowheads="1"/>
          </p:cNvSpPr>
          <p:nvPr/>
        </p:nvSpPr>
        <p:spPr bwMode="auto">
          <a:xfrm>
            <a:off x="323850" y="1360488"/>
            <a:ext cx="2449513" cy="915987"/>
          </a:xfrm>
          <a:prstGeom prst="rect">
            <a:avLst/>
          </a:prstGeom>
          <a:solidFill>
            <a:schemeClr val="accent4">
              <a:lumMod val="20000"/>
              <a:lumOff val="8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πως βλέπουν οι χρήστες τα δεδομένα</a:t>
            </a:r>
            <a:endParaRPr lang="en-US" sz="1800" dirty="0">
              <a:latin typeface="Calibri" pitchFamily="34" charset="0"/>
              <a:ea typeface="Calibri" pitchFamily="34" charset="0"/>
              <a:cs typeface="Calibri" pitchFamily="34" charset="0"/>
            </a:endParaRPr>
          </a:p>
        </p:txBody>
      </p:sp>
      <p:sp>
        <p:nvSpPr>
          <p:cNvPr id="6169" name="Text Box 53"/>
          <p:cNvSpPr txBox="1">
            <a:spLocks noChangeArrowheads="1"/>
          </p:cNvSpPr>
          <p:nvPr/>
        </p:nvSpPr>
        <p:spPr bwMode="auto">
          <a:xfrm>
            <a:off x="262732" y="2830121"/>
            <a:ext cx="2449512" cy="641350"/>
          </a:xfrm>
          <a:prstGeom prst="rect">
            <a:avLst/>
          </a:prstGeom>
          <a:solidFill>
            <a:schemeClr val="accent3">
              <a:lumMod val="40000"/>
              <a:lumOff val="60000"/>
            </a:schemeClr>
          </a:solidFill>
          <a:ln w="9525">
            <a:noFill/>
            <a:miter lim="800000"/>
            <a:headEnd/>
            <a:tailEnd/>
          </a:ln>
        </p:spPr>
        <p:txBody>
          <a:bodyPr>
            <a:spAutoFit/>
          </a:bodyPr>
          <a:lstStyle/>
          <a:p>
            <a:pPr>
              <a:spcBef>
                <a:spcPct val="50000"/>
              </a:spcBef>
            </a:pPr>
            <a:r>
              <a:rPr lang="el-GR" sz="1800" dirty="0">
                <a:latin typeface="Calibri" pitchFamily="34" charset="0"/>
                <a:ea typeface="Calibri" pitchFamily="34" charset="0"/>
                <a:cs typeface="Calibri" pitchFamily="34" charset="0"/>
              </a:rPr>
              <a:t>Περιγράφει τη λογική δομή</a:t>
            </a:r>
            <a:endParaRPr lang="en-US" sz="1800" dirty="0">
              <a:latin typeface="Calibri" pitchFamily="34" charset="0"/>
              <a:ea typeface="Calibri" pitchFamily="34" charset="0"/>
              <a:cs typeface="Calibri" pitchFamily="34" charset="0"/>
            </a:endParaRPr>
          </a:p>
        </p:txBody>
      </p:sp>
      <p:sp>
        <p:nvSpPr>
          <p:cNvPr id="6170" name="Text Box 56"/>
          <p:cNvSpPr txBox="1">
            <a:spLocks noChangeArrowheads="1"/>
          </p:cNvSpPr>
          <p:nvPr/>
        </p:nvSpPr>
        <p:spPr bwMode="auto">
          <a:xfrm>
            <a:off x="250825" y="3860800"/>
            <a:ext cx="2449513" cy="1190625"/>
          </a:xfrm>
          <a:prstGeom prst="rect">
            <a:avLst/>
          </a:prstGeom>
          <a:solidFill>
            <a:schemeClr val="accent6">
              <a:lumMod val="20000"/>
              <a:lumOff val="80000"/>
            </a:schemeClr>
          </a:solidFill>
          <a:ln w="9525">
            <a:noFill/>
            <a:miter lim="800000"/>
            <a:headEnd/>
            <a:tailEnd/>
          </a:ln>
        </p:spPr>
        <p:txBody>
          <a:bodyPr>
            <a:spAutoFit/>
          </a:bodyPr>
          <a:lstStyle/>
          <a:p>
            <a:pPr>
              <a:spcBef>
                <a:spcPct val="50000"/>
              </a:spcBef>
            </a:pPr>
            <a:r>
              <a:rPr lang="el-GR" sz="1800">
                <a:latin typeface="Calibri" pitchFamily="34" charset="0"/>
                <a:ea typeface="Calibri" pitchFamily="34" charset="0"/>
                <a:cs typeface="Calibri" pitchFamily="34" charset="0"/>
              </a:rPr>
              <a:t>Περιγράφει την υλοποίηση (τα αρχεία και τα ευρετήρια που χρησιμοποιούνται)</a:t>
            </a:r>
            <a:endParaRPr lang="en-US" sz="1800">
              <a:latin typeface="Calibri" pitchFamily="34" charset="0"/>
              <a:ea typeface="Calibri" pitchFamily="34" charset="0"/>
              <a:cs typeface="Calibri" pitchFamily="34" charset="0"/>
            </a:endParaRPr>
          </a:p>
        </p:txBody>
      </p:sp>
      <p:sp>
        <p:nvSpPr>
          <p:cNvPr id="6171" name="Text Box 58"/>
          <p:cNvSpPr txBox="1">
            <a:spLocks noChangeArrowheads="1"/>
          </p:cNvSpPr>
          <p:nvPr/>
        </p:nvSpPr>
        <p:spPr bwMode="auto">
          <a:xfrm>
            <a:off x="4424363" y="5045858"/>
            <a:ext cx="2303462" cy="366713"/>
          </a:xfrm>
          <a:prstGeom prst="rect">
            <a:avLst/>
          </a:prstGeom>
          <a:noFill/>
          <a:ln w="9525">
            <a:noFill/>
            <a:miter lim="800000"/>
            <a:headEnd/>
            <a:tailEnd/>
          </a:ln>
        </p:spPr>
        <p:txBody>
          <a:bodyPr>
            <a:spAutoFit/>
          </a:bodyPr>
          <a:lstStyle/>
          <a:p>
            <a:pPr algn="ctr">
              <a:spcBef>
                <a:spcPct val="50000"/>
              </a:spcBef>
            </a:pPr>
            <a:r>
              <a:rPr lang="el-GR" sz="1800"/>
              <a:t> ΒΔ</a:t>
            </a:r>
            <a:endParaRPr lang="en-US" sz="1800"/>
          </a:p>
        </p:txBody>
      </p:sp>
      <p:sp>
        <p:nvSpPr>
          <p:cNvPr id="2" name="Title 1"/>
          <p:cNvSpPr>
            <a:spLocks noGrp="1"/>
          </p:cNvSpPr>
          <p:nvPr>
            <p:ph type="title"/>
          </p:nvPr>
        </p:nvSpPr>
        <p:spPr>
          <a:xfrm>
            <a:off x="448469" y="93664"/>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
        <p:nvSpPr>
          <p:cNvPr id="27"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60</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539750" y="2349500"/>
            <a:ext cx="1581150" cy="369332"/>
          </a:xfrm>
          <a:prstGeom prst="rect">
            <a:avLst/>
          </a:prstGeom>
          <a:noFill/>
          <a:ln w="9525">
            <a:noFill/>
            <a:miter lim="800000"/>
            <a:headEnd/>
            <a:tailEnd/>
          </a:ln>
        </p:spPr>
        <p:txBody>
          <a:bodyPr wrap="square">
            <a:spAutoFit/>
          </a:bodyPr>
          <a:lstStyle/>
          <a:p>
            <a:pPr algn="ctr" eaLnBrk="0" hangingPunct="0">
              <a:spcBef>
                <a:spcPct val="50000"/>
              </a:spcBef>
            </a:pPr>
            <a:r>
              <a:rPr lang="el-GR" sz="1800" b="1" dirty="0"/>
              <a:t>ΗΘΟΠΟΙΟΣ</a:t>
            </a:r>
          </a:p>
        </p:txBody>
      </p:sp>
      <p:sp>
        <p:nvSpPr>
          <p:cNvPr id="50183" name="Text Box 4"/>
          <p:cNvSpPr txBox="1">
            <a:spLocks noChangeArrowheads="1"/>
          </p:cNvSpPr>
          <p:nvPr/>
        </p:nvSpPr>
        <p:spPr bwMode="auto">
          <a:xfrm>
            <a:off x="5253038" y="2327275"/>
            <a:ext cx="1828800" cy="366713"/>
          </a:xfrm>
          <a:prstGeom prst="rect">
            <a:avLst/>
          </a:prstGeom>
          <a:noFill/>
          <a:ln w="9525">
            <a:noFill/>
            <a:miter lim="800000"/>
            <a:headEnd/>
            <a:tailEnd/>
          </a:ln>
        </p:spPr>
        <p:txBody>
          <a:bodyPr>
            <a:spAutoFit/>
          </a:bodyPr>
          <a:lstStyle/>
          <a:p>
            <a:pPr eaLnBrk="0" hangingPunct="0">
              <a:spcBef>
                <a:spcPct val="50000"/>
              </a:spcBef>
            </a:pPr>
            <a:r>
              <a:rPr lang="el-GR" sz="1800" b="1"/>
              <a:t>ΤΑΙΝΙΑ</a:t>
            </a:r>
          </a:p>
        </p:txBody>
      </p:sp>
      <p:sp>
        <p:nvSpPr>
          <p:cNvPr id="50184" name="Text Box 5"/>
          <p:cNvSpPr txBox="1">
            <a:spLocks noChangeArrowheads="1"/>
          </p:cNvSpPr>
          <p:nvPr/>
        </p:nvSpPr>
        <p:spPr bwMode="auto">
          <a:xfrm>
            <a:off x="2890838" y="3927475"/>
            <a:ext cx="2133600" cy="641350"/>
          </a:xfrm>
          <a:prstGeom prst="rect">
            <a:avLst/>
          </a:prstGeom>
          <a:noFill/>
          <a:ln w="9525">
            <a:noFill/>
            <a:miter lim="800000"/>
            <a:headEnd/>
            <a:tailEnd/>
          </a:ln>
        </p:spPr>
        <p:txBody>
          <a:bodyPr>
            <a:spAutoFit/>
          </a:bodyPr>
          <a:lstStyle/>
          <a:p>
            <a:pPr eaLnBrk="0" hangingPunct="0">
              <a:spcBef>
                <a:spcPct val="50000"/>
              </a:spcBef>
            </a:pPr>
            <a:r>
              <a:rPr lang="el-GR" sz="1800" b="1"/>
              <a:t>ΕΤΑΙΡΕΙΑ ΠΑΡΑΓΩΓΗΣ</a:t>
            </a:r>
          </a:p>
        </p:txBody>
      </p:sp>
      <p:sp>
        <p:nvSpPr>
          <p:cNvPr id="50185" name="Rectangle 6"/>
          <p:cNvSpPr>
            <a:spLocks noChangeArrowheads="1"/>
          </p:cNvSpPr>
          <p:nvPr/>
        </p:nvSpPr>
        <p:spPr bwMode="auto">
          <a:xfrm>
            <a:off x="611188" y="22764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2814638" y="38512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176838" y="21748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2890838" y="18700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128838" y="25558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4719638" y="25558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3729038" y="31654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119438" y="2349500"/>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0193" name="Text Box 14"/>
          <p:cNvSpPr txBox="1">
            <a:spLocks noChangeArrowheads="1"/>
          </p:cNvSpPr>
          <p:nvPr/>
        </p:nvSpPr>
        <p:spPr bwMode="auto">
          <a:xfrm>
            <a:off x="455613" y="5127625"/>
            <a:ext cx="4495800" cy="366713"/>
          </a:xfrm>
          <a:prstGeom prst="rect">
            <a:avLst/>
          </a:prstGeom>
          <a:noFill/>
          <a:ln w="9525">
            <a:noFill/>
            <a:miter lim="800000"/>
            <a:headEnd/>
            <a:tailEnd/>
          </a:ln>
        </p:spPr>
        <p:txBody>
          <a:bodyPr>
            <a:spAutoFit/>
          </a:bodyPr>
          <a:lstStyle/>
          <a:p>
            <a:pPr eaLnBrk="0" hangingPunct="0">
              <a:spcBef>
                <a:spcPct val="50000"/>
              </a:spcBef>
            </a:pPr>
            <a:r>
              <a:rPr lang="el-GR" sz="1800" dirty="0" smtClean="0"/>
              <a:t>Επίσης, (1 1 </a:t>
            </a:r>
            <a:r>
              <a:rPr lang="el-GR" sz="1800" dirty="0" err="1" smtClean="0"/>
              <a:t>1</a:t>
            </a:r>
            <a:r>
              <a:rPr lang="el-GR" sz="1800" dirty="0" smtClean="0"/>
              <a:t>) (1 1 Ν) , …, </a:t>
            </a:r>
            <a:endParaRPr lang="el-GR" sz="1800" dirty="0"/>
          </a:p>
        </p:txBody>
      </p:sp>
      <p:sp>
        <p:nvSpPr>
          <p:cNvPr id="50194" name="Text Box 15"/>
          <p:cNvSpPr txBox="1">
            <a:spLocks noChangeArrowheads="1"/>
          </p:cNvSpPr>
          <p:nvPr/>
        </p:nvSpPr>
        <p:spPr bwMode="auto">
          <a:xfrm>
            <a:off x="4851400" y="3014663"/>
            <a:ext cx="4038600" cy="1754326"/>
          </a:xfrm>
          <a:prstGeom prst="rect">
            <a:avLst/>
          </a:prstGeom>
          <a:noFill/>
          <a:ln w="9525">
            <a:noFill/>
            <a:miter lim="800000"/>
            <a:headEnd/>
            <a:tailEnd/>
          </a:ln>
        </p:spPr>
        <p:txBody>
          <a:bodyPr>
            <a:spAutoFit/>
          </a:bodyPr>
          <a:lstStyle/>
          <a:p>
            <a:pPr algn="just" eaLnBrk="0" hangingPunct="0">
              <a:spcBef>
                <a:spcPct val="50000"/>
              </a:spcBef>
            </a:pPr>
            <a:r>
              <a:rPr lang="el-GR" sz="1800" b="1" dirty="0">
                <a:solidFill>
                  <a:schemeClr val="accent6">
                    <a:lumMod val="75000"/>
                  </a:schemeClr>
                </a:solidFill>
                <a:latin typeface="Calibri" pitchFamily="34" charset="0"/>
                <a:ea typeface="Calibri" pitchFamily="34" charset="0"/>
                <a:cs typeface="Calibri" pitchFamily="34" charset="0"/>
              </a:rPr>
              <a:t>Αν το 1 είναι στην πλευρά του τύπου Ε</a:t>
            </a:r>
            <a:r>
              <a:rPr lang="el-GR" sz="1800" dirty="0">
                <a:solidFill>
                  <a:schemeClr val="accent6">
                    <a:lumMod val="75000"/>
                  </a:schemeClr>
                </a:solidFill>
                <a:latin typeface="Calibri" pitchFamily="34" charset="0"/>
                <a:ea typeface="Calibri" pitchFamily="34" charset="0"/>
                <a:cs typeface="Calibri" pitchFamily="34" charset="0"/>
              </a:rPr>
              <a:t>, </a:t>
            </a:r>
            <a:r>
              <a:rPr lang="el-GR" sz="1800" dirty="0">
                <a:solidFill>
                  <a:schemeClr val="bg2">
                    <a:lumMod val="10000"/>
                  </a:schemeClr>
                </a:solidFill>
                <a:latin typeface="Calibri" pitchFamily="34" charset="0"/>
                <a:ea typeface="Calibri" pitchFamily="34" charset="0"/>
                <a:cs typeface="Calibri" pitchFamily="34" charset="0"/>
              </a:rPr>
              <a:t>αυτό σημαίνει ότι αν επιλέξουμε μια οντότητα από καθένα από τα άλλα σύνολα οντοτήτων, αυτές </a:t>
            </a:r>
            <a:r>
              <a:rPr lang="el-GR" sz="1800" i="1" u="sng" dirty="0" smtClean="0">
                <a:solidFill>
                  <a:schemeClr val="bg2">
                    <a:lumMod val="10000"/>
                  </a:schemeClr>
                </a:solidFill>
                <a:latin typeface="Calibri" pitchFamily="34" charset="0"/>
                <a:ea typeface="Calibri" pitchFamily="34" charset="0"/>
                <a:cs typeface="Calibri" pitchFamily="34" charset="0"/>
              </a:rPr>
              <a:t>(και οι δύο μαζί)</a:t>
            </a:r>
            <a:r>
              <a:rPr lang="el-GR" sz="1800" i="1" dirty="0" smtClean="0">
                <a:solidFill>
                  <a:schemeClr val="bg2">
                    <a:lumMod val="10000"/>
                  </a:schemeClr>
                </a:solidFill>
                <a:latin typeface="Calibri" pitchFamily="34" charset="0"/>
                <a:ea typeface="Calibri" pitchFamily="34" charset="0"/>
                <a:cs typeface="Calibri" pitchFamily="34" charset="0"/>
              </a:rPr>
              <a:t> </a:t>
            </a:r>
            <a:r>
              <a:rPr lang="el-GR" sz="1800" dirty="0" smtClean="0">
                <a:solidFill>
                  <a:schemeClr val="bg2">
                    <a:lumMod val="10000"/>
                  </a:schemeClr>
                </a:solidFill>
                <a:latin typeface="Calibri" pitchFamily="34" charset="0"/>
                <a:ea typeface="Calibri" pitchFamily="34" charset="0"/>
                <a:cs typeface="Calibri" pitchFamily="34" charset="0"/>
              </a:rPr>
              <a:t>συσχετίζονται </a:t>
            </a:r>
            <a:r>
              <a:rPr lang="el-GR" sz="1800" dirty="0">
                <a:solidFill>
                  <a:schemeClr val="bg2">
                    <a:lumMod val="10000"/>
                  </a:schemeClr>
                </a:solidFill>
                <a:latin typeface="Calibri" pitchFamily="34" charset="0"/>
                <a:ea typeface="Calibri" pitchFamily="34" charset="0"/>
                <a:cs typeface="Calibri" pitchFamily="34" charset="0"/>
              </a:rPr>
              <a:t>με μια μόνο οντότητα του Ε</a:t>
            </a:r>
          </a:p>
        </p:txBody>
      </p:sp>
      <p:sp>
        <p:nvSpPr>
          <p:cNvPr id="50195" name="Text Box 16"/>
          <p:cNvSpPr txBox="1">
            <a:spLocks noChangeArrowheads="1"/>
          </p:cNvSpPr>
          <p:nvPr/>
        </p:nvSpPr>
        <p:spPr bwMode="auto">
          <a:xfrm>
            <a:off x="2325688" y="2035175"/>
            <a:ext cx="863600" cy="396875"/>
          </a:xfrm>
          <a:prstGeom prst="rect">
            <a:avLst/>
          </a:prstGeom>
          <a:noFill/>
          <a:ln w="9525">
            <a:noFill/>
            <a:miter lim="800000"/>
            <a:headEnd/>
            <a:tailEnd/>
          </a:ln>
        </p:spPr>
        <p:txBody>
          <a:bodyPr>
            <a:spAutoFit/>
          </a:bodyPr>
          <a:lstStyle/>
          <a:p>
            <a:pPr eaLnBrk="0" hangingPunct="0">
              <a:spcBef>
                <a:spcPct val="50000"/>
              </a:spcBef>
            </a:pPr>
            <a:r>
              <a:rPr lang="en-US" sz="2000" dirty="0">
                <a:solidFill>
                  <a:srgbClr val="009900"/>
                </a:solidFill>
              </a:rPr>
              <a:t>M</a:t>
            </a:r>
            <a:endParaRPr lang="el-GR" sz="2000" baseline="30000" dirty="0">
              <a:solidFill>
                <a:srgbClr val="009900"/>
              </a:solidFill>
            </a:endParaRPr>
          </a:p>
        </p:txBody>
      </p:sp>
      <p:sp>
        <p:nvSpPr>
          <p:cNvPr id="50196" name="Text Box 17"/>
          <p:cNvSpPr txBox="1">
            <a:spLocks noChangeArrowheads="1"/>
          </p:cNvSpPr>
          <p:nvPr/>
        </p:nvSpPr>
        <p:spPr bwMode="auto">
          <a:xfrm>
            <a:off x="4572000" y="2060575"/>
            <a:ext cx="504825"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09900"/>
                </a:solidFill>
              </a:rPr>
              <a:t>N</a:t>
            </a:r>
            <a:endParaRPr lang="el-GR" sz="2000">
              <a:solidFill>
                <a:srgbClr val="009900"/>
              </a:solidFill>
            </a:endParaRPr>
          </a:p>
        </p:txBody>
      </p:sp>
      <p:sp>
        <p:nvSpPr>
          <p:cNvPr id="50197" name="Text Box 18"/>
          <p:cNvSpPr txBox="1">
            <a:spLocks noChangeArrowheads="1"/>
          </p:cNvSpPr>
          <p:nvPr/>
        </p:nvSpPr>
        <p:spPr bwMode="auto">
          <a:xfrm>
            <a:off x="3122613" y="3127375"/>
            <a:ext cx="504825" cy="396875"/>
          </a:xfrm>
          <a:prstGeom prst="rect">
            <a:avLst/>
          </a:prstGeom>
          <a:noFill/>
          <a:ln w="9525">
            <a:noFill/>
            <a:miter lim="800000"/>
            <a:headEnd/>
            <a:tailEnd/>
          </a:ln>
        </p:spPr>
        <p:txBody>
          <a:bodyPr>
            <a:spAutoFit/>
          </a:bodyPr>
          <a:lstStyle/>
          <a:p>
            <a:pPr eaLnBrk="0" hangingPunct="0">
              <a:spcBef>
                <a:spcPct val="50000"/>
              </a:spcBef>
            </a:pPr>
            <a:r>
              <a:rPr lang="en-US" sz="2000">
                <a:solidFill>
                  <a:srgbClr val="009900"/>
                </a:solidFill>
              </a:rPr>
              <a:t>1</a:t>
            </a:r>
            <a:endParaRPr lang="el-GR" sz="2000">
              <a:solidFill>
                <a:srgbClr val="009900"/>
              </a:solidFill>
            </a:endParaRPr>
          </a:p>
        </p:txBody>
      </p:sp>
      <p:sp>
        <p:nvSpPr>
          <p:cNvPr id="50198" name="Text Box 20"/>
          <p:cNvSpPr txBox="1">
            <a:spLocks noChangeArrowheads="1"/>
          </p:cNvSpPr>
          <p:nvPr/>
        </p:nvSpPr>
        <p:spPr bwMode="auto">
          <a:xfrm>
            <a:off x="263525" y="1547813"/>
            <a:ext cx="6985000" cy="369887"/>
          </a:xfrm>
          <a:prstGeom prst="rect">
            <a:avLst/>
          </a:prstGeom>
          <a:noFill/>
          <a:ln w="9525">
            <a:noFill/>
            <a:miter lim="800000"/>
            <a:headEnd/>
            <a:tailEnd/>
          </a:ln>
        </p:spPr>
        <p:txBody>
          <a:bodyPr>
            <a:spAutoFit/>
          </a:bodyPr>
          <a:lstStyle/>
          <a:p>
            <a:pPr>
              <a:spcBef>
                <a:spcPct val="50000"/>
              </a:spcBef>
            </a:pPr>
            <a:r>
              <a:rPr lang="el-GR" sz="1800" dirty="0" smtClean="0">
                <a:solidFill>
                  <a:schemeClr val="accent3">
                    <a:lumMod val="75000"/>
                  </a:schemeClr>
                </a:solidFill>
                <a:ea typeface="Calibri" pitchFamily="34" charset="0"/>
                <a:cs typeface="Calibri" pitchFamily="34" charset="0"/>
              </a:rPr>
              <a:t>Οι περιορισμοί </a:t>
            </a:r>
            <a:r>
              <a:rPr lang="el-GR" sz="1800" dirty="0" err="1">
                <a:solidFill>
                  <a:schemeClr val="accent3">
                    <a:lumMod val="75000"/>
                  </a:schemeClr>
                </a:solidFill>
                <a:ea typeface="Calibri" pitchFamily="34" charset="0"/>
                <a:cs typeface="Calibri" pitchFamily="34" charset="0"/>
              </a:rPr>
              <a:t>πληθικότητας</a:t>
            </a:r>
            <a:r>
              <a:rPr lang="el-GR" sz="1800" dirty="0">
                <a:solidFill>
                  <a:schemeClr val="accent3">
                    <a:lumMod val="75000"/>
                  </a:schemeClr>
                </a:solidFill>
                <a:ea typeface="Calibri" pitchFamily="34" charset="0"/>
                <a:cs typeface="Calibri" pitchFamily="34" charset="0"/>
              </a:rPr>
              <a:t> </a:t>
            </a:r>
            <a:r>
              <a:rPr lang="el-GR" sz="1800" dirty="0" smtClean="0">
                <a:solidFill>
                  <a:schemeClr val="accent3">
                    <a:lumMod val="75000"/>
                  </a:schemeClr>
                </a:solidFill>
                <a:ea typeface="Calibri" pitchFamily="34" charset="0"/>
                <a:cs typeface="Calibri" pitchFamily="34" charset="0"/>
              </a:rPr>
              <a:t>διαφέρουν </a:t>
            </a:r>
            <a:r>
              <a:rPr lang="el-GR" sz="1800" dirty="0">
                <a:solidFill>
                  <a:schemeClr val="accent3">
                    <a:lumMod val="75000"/>
                  </a:schemeClr>
                </a:solidFill>
                <a:ea typeface="Calibri" pitchFamily="34" charset="0"/>
                <a:cs typeface="Calibri" pitchFamily="34" charset="0"/>
              </a:rPr>
              <a:t>από τις δυαδικές </a:t>
            </a:r>
            <a:r>
              <a:rPr lang="el-GR" sz="1800" dirty="0" smtClean="0">
                <a:solidFill>
                  <a:schemeClr val="accent3">
                    <a:lumMod val="75000"/>
                  </a:schemeClr>
                </a:solidFill>
                <a:ea typeface="Calibri" pitchFamily="34" charset="0"/>
                <a:cs typeface="Calibri" pitchFamily="34" charset="0"/>
              </a:rPr>
              <a:t>συσχετίσεις</a:t>
            </a:r>
            <a:endParaRPr lang="el-GR" sz="1800" dirty="0">
              <a:solidFill>
                <a:schemeClr val="accent3">
                  <a:lumMod val="75000"/>
                </a:schemeClr>
              </a:solidFill>
              <a:ea typeface="Calibri" pitchFamily="34" charset="0"/>
              <a:cs typeface="Calibri" pitchFamily="34" charset="0"/>
            </a:endParaRPr>
          </a:p>
        </p:txBody>
      </p:sp>
      <p:sp>
        <p:nvSpPr>
          <p:cNvPr id="50199" name="Text Box 31"/>
          <p:cNvSpPr txBox="1">
            <a:spLocks noChangeArrowheads="1"/>
          </p:cNvSpPr>
          <p:nvPr/>
        </p:nvSpPr>
        <p:spPr bwMode="auto">
          <a:xfrm>
            <a:off x="5080001" y="4868863"/>
            <a:ext cx="3379788" cy="954107"/>
          </a:xfrm>
          <a:prstGeom prst="rect">
            <a:avLst/>
          </a:prstGeom>
          <a:noFill/>
          <a:ln w="9525">
            <a:noFill/>
            <a:miter lim="800000"/>
            <a:headEnd/>
            <a:tailEnd/>
          </a:ln>
        </p:spPr>
        <p:txBody>
          <a:bodyPr wrap="square">
            <a:spAutoFit/>
          </a:bodyPr>
          <a:lstStyle/>
          <a:p>
            <a:pPr algn="just">
              <a:spcBef>
                <a:spcPct val="50000"/>
              </a:spcBef>
            </a:pPr>
            <a:r>
              <a:rPr lang="el-GR" sz="1400" dirty="0">
                <a:solidFill>
                  <a:schemeClr val="bg2">
                    <a:lumMod val="10000"/>
                  </a:schemeClr>
                </a:solidFill>
              </a:rPr>
              <a:t>Ένας ηθοποιός υπογράφει συμβόλαιο για μια ταινία με μία μοναδική εταιρεία </a:t>
            </a:r>
            <a:r>
              <a:rPr lang="el-GR" sz="1400" dirty="0" smtClean="0">
                <a:solidFill>
                  <a:schemeClr val="bg2">
                    <a:lumMod val="10000"/>
                  </a:schemeClr>
                </a:solidFill>
              </a:rPr>
              <a:t>παραγωγής - Συνδυασμός </a:t>
            </a:r>
            <a:r>
              <a:rPr lang="el-GR" sz="1400" dirty="0">
                <a:solidFill>
                  <a:schemeClr val="bg2">
                    <a:lumMod val="10000"/>
                  </a:schemeClr>
                </a:solidFill>
              </a:rPr>
              <a:t>(η, τ) με ένα μοναδικό ε</a:t>
            </a:r>
          </a:p>
        </p:txBody>
      </p:sp>
      <p:sp>
        <p:nvSpPr>
          <p:cNvPr id="24"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Footer Placeholder 3"/>
          <p:cNvSpPr>
            <a:spLocks noGrp="1"/>
          </p:cNvSpPr>
          <p:nvPr>
            <p:ph type="ftr" sz="quarter" idx="11"/>
          </p:nvPr>
        </p:nvSpPr>
        <p:spPr>
          <a:noFill/>
        </p:spPr>
        <p:txBody>
          <a:bodyPr/>
          <a:lstStyle/>
          <a:p>
            <a:r>
              <a:rPr lang="el-GR" altLang="en-US" smtClean="0"/>
              <a:t>Ευαγγελία Πιτουρά</a:t>
            </a:r>
          </a:p>
        </p:txBody>
      </p:sp>
      <p:sp>
        <p:nvSpPr>
          <p:cNvPr id="50180" name="Slide Number Placeholder 4"/>
          <p:cNvSpPr>
            <a:spLocks noGrp="1"/>
          </p:cNvSpPr>
          <p:nvPr>
            <p:ph type="sldNum" sz="quarter" idx="12"/>
          </p:nvPr>
        </p:nvSpPr>
        <p:spPr>
          <a:noFill/>
        </p:spPr>
        <p:txBody>
          <a:bodyPr/>
          <a:lstStyle/>
          <a:p>
            <a:fld id="{C730CFC1-EEA4-4173-A743-1422B24A3CE3}" type="slidenum">
              <a:rPr lang="el-GR" altLang="en-US" smtClean="0"/>
              <a:pPr/>
              <a:t>61</a:t>
            </a:fld>
            <a:endParaRPr lang="el-GR" altLang="en-US" smtClean="0"/>
          </a:p>
        </p:txBody>
      </p:sp>
      <p:sp>
        <p:nvSpPr>
          <p:cNvPr id="5018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0182" name="Text Box 3"/>
          <p:cNvSpPr txBox="1">
            <a:spLocks noChangeArrowheads="1"/>
          </p:cNvSpPr>
          <p:nvPr/>
        </p:nvSpPr>
        <p:spPr bwMode="auto">
          <a:xfrm>
            <a:off x="984250" y="2844800"/>
            <a:ext cx="1581150" cy="369332"/>
          </a:xfrm>
          <a:prstGeom prst="rect">
            <a:avLst/>
          </a:prstGeom>
          <a:noFill/>
          <a:ln w="9525">
            <a:noFill/>
            <a:miter lim="800000"/>
            <a:headEnd/>
            <a:tailEnd/>
          </a:ln>
        </p:spPr>
        <p:txBody>
          <a:bodyPr wrap="square">
            <a:spAutoFit/>
          </a:bodyPr>
          <a:lstStyle/>
          <a:p>
            <a:pPr algn="ctr" eaLnBrk="0" hangingPunct="0">
              <a:spcBef>
                <a:spcPct val="50000"/>
              </a:spcBef>
            </a:pPr>
            <a:r>
              <a:rPr lang="el-GR" sz="1800" b="1" dirty="0"/>
              <a:t>ΗΘΟΠΟΙΟΣ</a:t>
            </a:r>
          </a:p>
        </p:txBody>
      </p:sp>
      <p:sp>
        <p:nvSpPr>
          <p:cNvPr id="50183" name="Text Box 4"/>
          <p:cNvSpPr txBox="1">
            <a:spLocks noChangeArrowheads="1"/>
          </p:cNvSpPr>
          <p:nvPr/>
        </p:nvSpPr>
        <p:spPr bwMode="auto">
          <a:xfrm>
            <a:off x="5697538" y="2822575"/>
            <a:ext cx="1828800" cy="366713"/>
          </a:xfrm>
          <a:prstGeom prst="rect">
            <a:avLst/>
          </a:prstGeom>
          <a:noFill/>
          <a:ln w="9525">
            <a:noFill/>
            <a:miter lim="800000"/>
            <a:headEnd/>
            <a:tailEnd/>
          </a:ln>
        </p:spPr>
        <p:txBody>
          <a:bodyPr>
            <a:spAutoFit/>
          </a:bodyPr>
          <a:lstStyle/>
          <a:p>
            <a:pPr eaLnBrk="0" hangingPunct="0">
              <a:spcBef>
                <a:spcPct val="50000"/>
              </a:spcBef>
            </a:pPr>
            <a:r>
              <a:rPr lang="el-GR" sz="1800" b="1"/>
              <a:t>ΤΑΙΝΙΑ</a:t>
            </a:r>
          </a:p>
        </p:txBody>
      </p:sp>
      <p:sp>
        <p:nvSpPr>
          <p:cNvPr id="50184" name="Text Box 5"/>
          <p:cNvSpPr txBox="1">
            <a:spLocks noChangeArrowheads="1"/>
          </p:cNvSpPr>
          <p:nvPr/>
        </p:nvSpPr>
        <p:spPr bwMode="auto">
          <a:xfrm>
            <a:off x="3335338" y="4422775"/>
            <a:ext cx="2133600" cy="641350"/>
          </a:xfrm>
          <a:prstGeom prst="rect">
            <a:avLst/>
          </a:prstGeom>
          <a:noFill/>
          <a:ln w="9525">
            <a:noFill/>
            <a:miter lim="800000"/>
            <a:headEnd/>
            <a:tailEnd/>
          </a:ln>
        </p:spPr>
        <p:txBody>
          <a:bodyPr>
            <a:spAutoFit/>
          </a:bodyPr>
          <a:lstStyle/>
          <a:p>
            <a:pPr eaLnBrk="0" hangingPunct="0">
              <a:spcBef>
                <a:spcPct val="50000"/>
              </a:spcBef>
            </a:pPr>
            <a:r>
              <a:rPr lang="el-GR" sz="1800" b="1"/>
              <a:t>ΕΤΑΙΡΕΙΑ ΠΑΡΑΓΩΓΗΣ</a:t>
            </a:r>
          </a:p>
        </p:txBody>
      </p:sp>
      <p:sp>
        <p:nvSpPr>
          <p:cNvPr id="50185" name="Rectangle 6"/>
          <p:cNvSpPr>
            <a:spLocks noChangeArrowheads="1"/>
          </p:cNvSpPr>
          <p:nvPr/>
        </p:nvSpPr>
        <p:spPr bwMode="auto">
          <a:xfrm>
            <a:off x="1055688" y="2771775"/>
            <a:ext cx="1524000" cy="533400"/>
          </a:xfrm>
          <a:prstGeom prst="rect">
            <a:avLst/>
          </a:prstGeom>
          <a:noFill/>
          <a:ln w="9525">
            <a:solidFill>
              <a:schemeClr val="tx1"/>
            </a:solidFill>
            <a:miter lim="800000"/>
            <a:headEnd/>
            <a:tailEnd/>
          </a:ln>
        </p:spPr>
        <p:txBody>
          <a:bodyPr wrap="none" anchor="ctr"/>
          <a:lstStyle/>
          <a:p>
            <a:endParaRPr lang="el-GR"/>
          </a:p>
        </p:txBody>
      </p:sp>
      <p:sp>
        <p:nvSpPr>
          <p:cNvPr id="50186" name="Rectangle 7"/>
          <p:cNvSpPr>
            <a:spLocks noChangeArrowheads="1"/>
          </p:cNvSpPr>
          <p:nvPr/>
        </p:nvSpPr>
        <p:spPr bwMode="auto">
          <a:xfrm>
            <a:off x="3259138" y="4346575"/>
            <a:ext cx="1676400" cy="914400"/>
          </a:xfrm>
          <a:prstGeom prst="rect">
            <a:avLst/>
          </a:prstGeom>
          <a:noFill/>
          <a:ln w="9525">
            <a:solidFill>
              <a:schemeClr val="tx1"/>
            </a:solidFill>
            <a:miter lim="800000"/>
            <a:headEnd/>
            <a:tailEnd/>
          </a:ln>
        </p:spPr>
        <p:txBody>
          <a:bodyPr wrap="none" anchor="ctr"/>
          <a:lstStyle/>
          <a:p>
            <a:endParaRPr lang="el-GR"/>
          </a:p>
        </p:txBody>
      </p:sp>
      <p:sp>
        <p:nvSpPr>
          <p:cNvPr id="50187" name="Rectangle 8"/>
          <p:cNvSpPr>
            <a:spLocks noChangeArrowheads="1"/>
          </p:cNvSpPr>
          <p:nvPr/>
        </p:nvSpPr>
        <p:spPr bwMode="auto">
          <a:xfrm>
            <a:off x="5621338" y="2670175"/>
            <a:ext cx="1371600" cy="533400"/>
          </a:xfrm>
          <a:prstGeom prst="rect">
            <a:avLst/>
          </a:prstGeom>
          <a:noFill/>
          <a:ln w="9525">
            <a:solidFill>
              <a:schemeClr val="tx1"/>
            </a:solidFill>
            <a:miter lim="800000"/>
            <a:headEnd/>
            <a:tailEnd/>
          </a:ln>
        </p:spPr>
        <p:txBody>
          <a:bodyPr wrap="none" anchor="ctr"/>
          <a:lstStyle/>
          <a:p>
            <a:endParaRPr lang="el-GR"/>
          </a:p>
        </p:txBody>
      </p:sp>
      <p:sp>
        <p:nvSpPr>
          <p:cNvPr id="50188" name="AutoShape 9"/>
          <p:cNvSpPr>
            <a:spLocks noChangeArrowheads="1"/>
          </p:cNvSpPr>
          <p:nvPr/>
        </p:nvSpPr>
        <p:spPr bwMode="auto">
          <a:xfrm>
            <a:off x="3335338" y="2365375"/>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0189" name="Line 10"/>
          <p:cNvSpPr>
            <a:spLocks noChangeShapeType="1"/>
          </p:cNvSpPr>
          <p:nvPr/>
        </p:nvSpPr>
        <p:spPr bwMode="auto">
          <a:xfrm>
            <a:off x="2573338" y="3051175"/>
            <a:ext cx="762000" cy="0"/>
          </a:xfrm>
          <a:prstGeom prst="line">
            <a:avLst/>
          </a:prstGeom>
          <a:noFill/>
          <a:ln w="12700">
            <a:solidFill>
              <a:schemeClr val="tx1"/>
            </a:solidFill>
            <a:round/>
            <a:headEnd/>
            <a:tailEnd/>
          </a:ln>
        </p:spPr>
        <p:txBody>
          <a:bodyPr wrap="none" anchor="ctr"/>
          <a:lstStyle/>
          <a:p>
            <a:endParaRPr lang="el-GR"/>
          </a:p>
        </p:txBody>
      </p:sp>
      <p:sp>
        <p:nvSpPr>
          <p:cNvPr id="50190" name="Line 11"/>
          <p:cNvSpPr>
            <a:spLocks noChangeShapeType="1"/>
          </p:cNvSpPr>
          <p:nvPr/>
        </p:nvSpPr>
        <p:spPr bwMode="auto">
          <a:xfrm>
            <a:off x="5164138" y="3051175"/>
            <a:ext cx="381000" cy="0"/>
          </a:xfrm>
          <a:prstGeom prst="line">
            <a:avLst/>
          </a:prstGeom>
          <a:noFill/>
          <a:ln w="12700">
            <a:solidFill>
              <a:schemeClr val="tx1"/>
            </a:solidFill>
            <a:round/>
            <a:headEnd/>
            <a:tailEnd/>
          </a:ln>
        </p:spPr>
        <p:txBody>
          <a:bodyPr wrap="none" anchor="ctr"/>
          <a:lstStyle/>
          <a:p>
            <a:endParaRPr lang="el-GR"/>
          </a:p>
        </p:txBody>
      </p:sp>
      <p:sp>
        <p:nvSpPr>
          <p:cNvPr id="50191" name="Line 12"/>
          <p:cNvSpPr>
            <a:spLocks noChangeShapeType="1"/>
          </p:cNvSpPr>
          <p:nvPr/>
        </p:nvSpPr>
        <p:spPr bwMode="auto">
          <a:xfrm>
            <a:off x="4173538" y="3660775"/>
            <a:ext cx="0" cy="685800"/>
          </a:xfrm>
          <a:prstGeom prst="line">
            <a:avLst/>
          </a:prstGeom>
          <a:noFill/>
          <a:ln w="12700">
            <a:solidFill>
              <a:schemeClr val="tx1"/>
            </a:solidFill>
            <a:round/>
            <a:headEnd/>
            <a:tailEnd/>
          </a:ln>
        </p:spPr>
        <p:txBody>
          <a:bodyPr wrap="none" anchor="ctr"/>
          <a:lstStyle/>
          <a:p>
            <a:endParaRPr lang="el-GR"/>
          </a:p>
        </p:txBody>
      </p:sp>
      <p:sp>
        <p:nvSpPr>
          <p:cNvPr id="50192" name="Text Box 13"/>
          <p:cNvSpPr txBox="1">
            <a:spLocks noChangeArrowheads="1"/>
          </p:cNvSpPr>
          <p:nvPr/>
        </p:nvSpPr>
        <p:spPr bwMode="auto">
          <a:xfrm>
            <a:off x="3563938" y="2844800"/>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0195" name="Text Box 16"/>
          <p:cNvSpPr txBox="1">
            <a:spLocks noChangeArrowheads="1"/>
          </p:cNvSpPr>
          <p:nvPr/>
        </p:nvSpPr>
        <p:spPr bwMode="auto">
          <a:xfrm>
            <a:off x="2770188" y="2530475"/>
            <a:ext cx="863600"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Μ</a:t>
            </a:r>
            <a:endParaRPr lang="el-GR" sz="2000" baseline="30000" dirty="0">
              <a:solidFill>
                <a:srgbClr val="009900"/>
              </a:solidFill>
            </a:endParaRPr>
          </a:p>
        </p:txBody>
      </p:sp>
      <p:sp>
        <p:nvSpPr>
          <p:cNvPr id="50196" name="Text Box 17"/>
          <p:cNvSpPr txBox="1">
            <a:spLocks noChangeArrowheads="1"/>
          </p:cNvSpPr>
          <p:nvPr/>
        </p:nvSpPr>
        <p:spPr bwMode="auto">
          <a:xfrm>
            <a:off x="5016500" y="25558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50197" name="Text Box 18"/>
          <p:cNvSpPr txBox="1">
            <a:spLocks noChangeArrowheads="1"/>
          </p:cNvSpPr>
          <p:nvPr/>
        </p:nvSpPr>
        <p:spPr bwMode="auto">
          <a:xfrm>
            <a:off x="3567113" y="3622675"/>
            <a:ext cx="504825" cy="396875"/>
          </a:xfrm>
          <a:prstGeom prst="rect">
            <a:avLst/>
          </a:prstGeom>
          <a:noFill/>
          <a:ln w="9525">
            <a:noFill/>
            <a:miter lim="800000"/>
            <a:headEnd/>
            <a:tailEnd/>
          </a:ln>
        </p:spPr>
        <p:txBody>
          <a:bodyPr>
            <a:spAutoFit/>
          </a:bodyPr>
          <a:lstStyle/>
          <a:p>
            <a:pPr eaLnBrk="0" hangingPunct="0">
              <a:spcBef>
                <a:spcPct val="50000"/>
              </a:spcBef>
            </a:pPr>
            <a:r>
              <a:rPr lang="el-GR" sz="2000" dirty="0" smtClean="0">
                <a:solidFill>
                  <a:srgbClr val="009900"/>
                </a:solidFill>
              </a:rPr>
              <a:t>1</a:t>
            </a:r>
            <a:endParaRPr lang="el-GR" sz="2000" dirty="0">
              <a:solidFill>
                <a:srgbClr val="009900"/>
              </a:solidFill>
            </a:endParaRPr>
          </a:p>
        </p:txBody>
      </p:sp>
      <p:sp>
        <p:nvSpPr>
          <p:cNvPr id="24" name="TextBox 23"/>
          <p:cNvSpPr txBox="1"/>
          <p:nvPr/>
        </p:nvSpPr>
        <p:spPr>
          <a:xfrm>
            <a:off x="5511800" y="4800600"/>
            <a:ext cx="3035300" cy="400110"/>
          </a:xfrm>
          <a:prstGeom prst="rect">
            <a:avLst/>
          </a:prstGeom>
          <a:noFill/>
        </p:spPr>
        <p:txBody>
          <a:bodyPr wrap="square" rtlCol="0">
            <a:spAutoFit/>
          </a:bodyPr>
          <a:lstStyle/>
          <a:p>
            <a:r>
              <a:rPr lang="el-GR" sz="2000" dirty="0" smtClean="0"/>
              <a:t>Τι σημαίνει το παραπάνω;</a:t>
            </a:r>
            <a:endParaRPr lang="el-GR" sz="2000" dirty="0"/>
          </a:p>
        </p:txBody>
      </p:sp>
      <p:sp>
        <p:nvSpPr>
          <p:cNvPr id="21"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3" name="Rectangle 6"/>
          <p:cNvSpPr>
            <a:spLocks noGrp="1" noChangeArrowheads="1"/>
          </p:cNvSpPr>
          <p:nvPr>
            <p:ph type="ftr" sz="quarter" idx="11"/>
          </p:nvPr>
        </p:nvSpPr>
        <p:spPr>
          <a:noFill/>
        </p:spPr>
        <p:txBody>
          <a:bodyPr/>
          <a:lstStyle/>
          <a:p>
            <a:r>
              <a:rPr lang="el-GR" altLang="en-US"/>
              <a:t>Ευαγγελία Πιτουρά</a:t>
            </a:r>
          </a:p>
        </p:txBody>
      </p:sp>
      <p:sp>
        <p:nvSpPr>
          <p:cNvPr id="51204" name="Rectangle 7"/>
          <p:cNvSpPr>
            <a:spLocks noGrp="1" noChangeArrowheads="1"/>
          </p:cNvSpPr>
          <p:nvPr>
            <p:ph type="sldNum" sz="quarter" idx="12"/>
          </p:nvPr>
        </p:nvSpPr>
        <p:spPr>
          <a:noFill/>
        </p:spPr>
        <p:txBody>
          <a:bodyPr/>
          <a:lstStyle/>
          <a:p>
            <a:fld id="{FD129475-429B-4A2F-8520-E8CF61E59D33}" type="slidenum">
              <a:rPr lang="el-GR" altLang="en-US" smtClean="0"/>
              <a:pPr/>
              <a:t>62</a:t>
            </a:fld>
            <a:endParaRPr lang="el-GR" altLang="en-US" smtClean="0"/>
          </a:p>
        </p:txBody>
      </p:sp>
      <p:sp>
        <p:nvSpPr>
          <p:cNvPr id="51205" name="Rectangle 2"/>
          <p:cNvSpPr>
            <a:spLocks noChangeArrowheads="1"/>
          </p:cNvSpPr>
          <p:nvPr/>
        </p:nvSpPr>
        <p:spPr bwMode="auto">
          <a:xfrm>
            <a:off x="2411413" y="4254500"/>
            <a:ext cx="1290637" cy="433388"/>
          </a:xfrm>
          <a:prstGeom prst="rect">
            <a:avLst/>
          </a:prstGeom>
          <a:noFill/>
          <a:ln w="9525">
            <a:solidFill>
              <a:schemeClr val="tx1"/>
            </a:solidFill>
            <a:miter lim="800000"/>
            <a:headEnd/>
            <a:tailEnd/>
          </a:ln>
        </p:spPr>
        <p:txBody>
          <a:bodyPr wrap="none" anchor="ctr"/>
          <a:lstStyle/>
          <a:p>
            <a:endParaRPr lang="el-GR"/>
          </a:p>
        </p:txBody>
      </p:sp>
      <p:sp>
        <p:nvSpPr>
          <p:cNvPr id="51207" name="AutoShape 4"/>
          <p:cNvSpPr>
            <a:spLocks noChangeArrowheads="1"/>
          </p:cNvSpPr>
          <p:nvPr/>
        </p:nvSpPr>
        <p:spPr bwMode="auto">
          <a:xfrm>
            <a:off x="4356100" y="2781300"/>
            <a:ext cx="1154113" cy="528638"/>
          </a:xfrm>
          <a:prstGeom prst="flowChartProcess">
            <a:avLst/>
          </a:prstGeom>
          <a:noFill/>
          <a:ln w="9525">
            <a:solidFill>
              <a:schemeClr val="tx1"/>
            </a:solidFill>
            <a:miter lim="800000"/>
            <a:headEnd/>
            <a:tailEnd/>
          </a:ln>
        </p:spPr>
        <p:txBody>
          <a:bodyPr wrap="none" anchor="ctr"/>
          <a:lstStyle/>
          <a:p>
            <a:endParaRPr lang="el-GR"/>
          </a:p>
        </p:txBody>
      </p:sp>
      <p:sp>
        <p:nvSpPr>
          <p:cNvPr id="51208" name="AutoShape 5"/>
          <p:cNvSpPr>
            <a:spLocks noChangeArrowheads="1"/>
          </p:cNvSpPr>
          <p:nvPr/>
        </p:nvSpPr>
        <p:spPr bwMode="auto">
          <a:xfrm>
            <a:off x="2482850" y="2422525"/>
            <a:ext cx="1223963" cy="1285875"/>
          </a:xfrm>
          <a:prstGeom prst="flowChartDecision">
            <a:avLst/>
          </a:prstGeom>
          <a:noFill/>
          <a:ln w="9525">
            <a:solidFill>
              <a:schemeClr val="tx1"/>
            </a:solidFill>
            <a:miter lim="800000"/>
            <a:headEnd/>
            <a:tailEnd/>
          </a:ln>
        </p:spPr>
        <p:txBody>
          <a:bodyPr wrap="none" anchor="ctr"/>
          <a:lstStyle/>
          <a:p>
            <a:endParaRPr lang="el-GR"/>
          </a:p>
        </p:txBody>
      </p:sp>
      <p:sp>
        <p:nvSpPr>
          <p:cNvPr id="51209" name="AutoShape 6"/>
          <p:cNvSpPr>
            <a:spLocks noChangeArrowheads="1"/>
          </p:cNvSpPr>
          <p:nvPr/>
        </p:nvSpPr>
        <p:spPr bwMode="auto">
          <a:xfrm>
            <a:off x="395288" y="2852738"/>
            <a:ext cx="1366837" cy="539750"/>
          </a:xfrm>
          <a:prstGeom prst="flowChartProcess">
            <a:avLst/>
          </a:prstGeom>
          <a:noFill/>
          <a:ln w="9525">
            <a:solidFill>
              <a:schemeClr val="tx1"/>
            </a:solidFill>
            <a:miter lim="800000"/>
            <a:headEnd/>
            <a:tailEnd/>
          </a:ln>
        </p:spPr>
        <p:txBody>
          <a:bodyPr wrap="none" anchor="ctr"/>
          <a:lstStyle/>
          <a:p>
            <a:endParaRPr lang="el-GR"/>
          </a:p>
        </p:txBody>
      </p:sp>
      <p:sp>
        <p:nvSpPr>
          <p:cNvPr id="51210" name="Text Box 7"/>
          <p:cNvSpPr txBox="1">
            <a:spLocks noChangeArrowheads="1"/>
          </p:cNvSpPr>
          <p:nvPr/>
        </p:nvSpPr>
        <p:spPr bwMode="auto">
          <a:xfrm>
            <a:off x="395288" y="2924175"/>
            <a:ext cx="1439862" cy="253916"/>
          </a:xfrm>
          <a:prstGeom prst="rect">
            <a:avLst/>
          </a:prstGeom>
          <a:noFill/>
          <a:ln w="9525">
            <a:noFill/>
            <a:miter lim="800000"/>
            <a:headEnd/>
            <a:tailEnd/>
          </a:ln>
        </p:spPr>
        <p:txBody>
          <a:bodyPr>
            <a:spAutoFit/>
          </a:bodyPr>
          <a:lstStyle/>
          <a:p>
            <a:pPr eaLnBrk="0" hangingPunct="0">
              <a:spcBef>
                <a:spcPct val="50000"/>
              </a:spcBef>
            </a:pPr>
            <a:r>
              <a:rPr lang="el-GR" sz="1050" dirty="0"/>
              <a:t>ΠΡΟΜΗΘΕΥΤΗΣ</a:t>
            </a:r>
            <a:endParaRPr lang="el-GR" sz="1050" baseline="-25000" dirty="0"/>
          </a:p>
        </p:txBody>
      </p:sp>
      <p:sp>
        <p:nvSpPr>
          <p:cNvPr id="51211" name="Text Box 8"/>
          <p:cNvSpPr txBox="1">
            <a:spLocks noChangeArrowheads="1"/>
          </p:cNvSpPr>
          <p:nvPr/>
        </p:nvSpPr>
        <p:spPr bwMode="auto">
          <a:xfrm>
            <a:off x="2516188" y="2871788"/>
            <a:ext cx="1295400" cy="253916"/>
          </a:xfrm>
          <a:prstGeom prst="rect">
            <a:avLst/>
          </a:prstGeom>
          <a:noFill/>
          <a:ln w="9525">
            <a:noFill/>
            <a:miter lim="800000"/>
            <a:headEnd/>
            <a:tailEnd/>
          </a:ln>
        </p:spPr>
        <p:txBody>
          <a:bodyPr>
            <a:spAutoFit/>
          </a:bodyPr>
          <a:lstStyle/>
          <a:p>
            <a:pPr eaLnBrk="0" hangingPunct="0">
              <a:spcBef>
                <a:spcPct val="50000"/>
              </a:spcBef>
            </a:pPr>
            <a:r>
              <a:rPr lang="el-GR" sz="1050"/>
              <a:t>ΠΡΟΜΗΘΕΥΕΙ</a:t>
            </a:r>
          </a:p>
        </p:txBody>
      </p:sp>
      <p:sp>
        <p:nvSpPr>
          <p:cNvPr id="51212" name="Text Box 9"/>
          <p:cNvSpPr txBox="1">
            <a:spLocks noChangeArrowheads="1"/>
          </p:cNvSpPr>
          <p:nvPr/>
        </p:nvSpPr>
        <p:spPr bwMode="auto">
          <a:xfrm>
            <a:off x="2408238" y="4324350"/>
            <a:ext cx="1657350" cy="253916"/>
          </a:xfrm>
          <a:prstGeom prst="rect">
            <a:avLst/>
          </a:prstGeom>
          <a:noFill/>
          <a:ln w="9525">
            <a:noFill/>
            <a:miter lim="800000"/>
            <a:headEnd/>
            <a:tailEnd/>
          </a:ln>
        </p:spPr>
        <p:txBody>
          <a:bodyPr>
            <a:spAutoFit/>
          </a:bodyPr>
          <a:lstStyle/>
          <a:p>
            <a:pPr eaLnBrk="0" hangingPunct="0">
              <a:spcBef>
                <a:spcPct val="50000"/>
              </a:spcBef>
            </a:pPr>
            <a:r>
              <a:rPr lang="el-GR" sz="1050" dirty="0"/>
              <a:t>ΕΞΑΡΤΗΜΑ</a:t>
            </a:r>
            <a:endParaRPr lang="el-GR" sz="1050" baseline="-25000" dirty="0"/>
          </a:p>
        </p:txBody>
      </p:sp>
      <p:sp>
        <p:nvSpPr>
          <p:cNvPr id="51213" name="Line 10"/>
          <p:cNvSpPr>
            <a:spLocks noChangeShapeType="1"/>
          </p:cNvSpPr>
          <p:nvPr/>
        </p:nvSpPr>
        <p:spPr bwMode="auto">
          <a:xfrm>
            <a:off x="1762125" y="3070225"/>
            <a:ext cx="720725" cy="0"/>
          </a:xfrm>
          <a:prstGeom prst="line">
            <a:avLst/>
          </a:prstGeom>
          <a:noFill/>
          <a:ln w="9525">
            <a:solidFill>
              <a:schemeClr val="tx1"/>
            </a:solidFill>
            <a:round/>
            <a:headEnd/>
            <a:tailEnd/>
          </a:ln>
        </p:spPr>
        <p:txBody>
          <a:bodyPr wrap="none" anchor="ctr"/>
          <a:lstStyle/>
          <a:p>
            <a:endParaRPr lang="el-GR"/>
          </a:p>
        </p:txBody>
      </p:sp>
      <p:sp>
        <p:nvSpPr>
          <p:cNvPr id="51214" name="Line 11"/>
          <p:cNvSpPr>
            <a:spLocks noChangeShapeType="1"/>
          </p:cNvSpPr>
          <p:nvPr/>
        </p:nvSpPr>
        <p:spPr bwMode="auto">
          <a:xfrm>
            <a:off x="3706813" y="3070225"/>
            <a:ext cx="647700" cy="0"/>
          </a:xfrm>
          <a:prstGeom prst="line">
            <a:avLst/>
          </a:prstGeom>
          <a:noFill/>
          <a:ln w="9525">
            <a:solidFill>
              <a:schemeClr val="tx1"/>
            </a:solidFill>
            <a:round/>
            <a:headEnd/>
            <a:tailEnd/>
          </a:ln>
        </p:spPr>
        <p:txBody>
          <a:bodyPr wrap="none" anchor="ctr"/>
          <a:lstStyle/>
          <a:p>
            <a:endParaRPr lang="el-GR"/>
          </a:p>
        </p:txBody>
      </p:sp>
      <p:sp>
        <p:nvSpPr>
          <p:cNvPr id="51215" name="Oval 12"/>
          <p:cNvSpPr>
            <a:spLocks noChangeArrowheads="1"/>
          </p:cNvSpPr>
          <p:nvPr/>
        </p:nvSpPr>
        <p:spPr bwMode="auto">
          <a:xfrm>
            <a:off x="898525" y="1928813"/>
            <a:ext cx="1106488" cy="492125"/>
          </a:xfrm>
          <a:prstGeom prst="ellips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1063625" y="1954213"/>
            <a:ext cx="9540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προμηθευτή</a:t>
            </a:r>
          </a:p>
        </p:txBody>
      </p:sp>
      <p:sp>
        <p:nvSpPr>
          <p:cNvPr id="51217" name="Oval 14"/>
          <p:cNvSpPr>
            <a:spLocks noChangeArrowheads="1"/>
          </p:cNvSpPr>
          <p:nvPr/>
        </p:nvSpPr>
        <p:spPr bwMode="auto">
          <a:xfrm>
            <a:off x="898525" y="3933825"/>
            <a:ext cx="865188" cy="431800"/>
          </a:xfrm>
          <a:prstGeom prst="ellipse">
            <a:avLst/>
          </a:prstGeom>
          <a:noFill/>
          <a:ln w="9525">
            <a:solidFill>
              <a:schemeClr val="tx1"/>
            </a:solidFill>
            <a:round/>
            <a:headEnd/>
            <a:tailEnd/>
          </a:ln>
        </p:spPr>
        <p:txBody>
          <a:bodyPr wrap="none" anchor="ctr"/>
          <a:lstStyle/>
          <a:p>
            <a:endParaRPr lang="el-GR"/>
          </a:p>
        </p:txBody>
      </p:sp>
      <p:sp>
        <p:nvSpPr>
          <p:cNvPr id="51218" name="Text Box 15"/>
          <p:cNvSpPr txBox="1">
            <a:spLocks noChangeArrowheads="1"/>
          </p:cNvSpPr>
          <p:nvPr/>
        </p:nvSpPr>
        <p:spPr bwMode="auto">
          <a:xfrm>
            <a:off x="1114425" y="3933825"/>
            <a:ext cx="504825" cy="366713"/>
          </a:xfrm>
          <a:prstGeom prst="rect">
            <a:avLst/>
          </a:prstGeom>
          <a:noFill/>
          <a:ln w="9525">
            <a:noFill/>
            <a:miter lim="800000"/>
            <a:headEnd/>
            <a:tailEnd/>
          </a:ln>
        </p:spPr>
        <p:txBody>
          <a:bodyPr>
            <a:spAutoFit/>
          </a:bodyPr>
          <a:lstStyle/>
          <a:p>
            <a:pPr>
              <a:spcBef>
                <a:spcPct val="50000"/>
              </a:spcBef>
            </a:pPr>
            <a:r>
              <a:rPr lang="en-US" sz="1800"/>
              <a:t>B</a:t>
            </a:r>
            <a:endParaRPr lang="el-GR" sz="1800"/>
          </a:p>
        </p:txBody>
      </p:sp>
      <p:sp>
        <p:nvSpPr>
          <p:cNvPr id="51219" name="Line 16"/>
          <p:cNvSpPr>
            <a:spLocks noChangeShapeType="1"/>
          </p:cNvSpPr>
          <p:nvPr/>
        </p:nvSpPr>
        <p:spPr bwMode="auto">
          <a:xfrm flipH="1">
            <a:off x="1330325" y="2422525"/>
            <a:ext cx="71438" cy="358775"/>
          </a:xfrm>
          <a:prstGeom prst="line">
            <a:avLst/>
          </a:prstGeom>
          <a:noFill/>
          <a:ln w="9525">
            <a:solidFill>
              <a:schemeClr val="tx1"/>
            </a:solidFill>
            <a:round/>
            <a:headEnd/>
            <a:tailEnd/>
          </a:ln>
        </p:spPr>
        <p:txBody>
          <a:bodyPr/>
          <a:lstStyle/>
          <a:p>
            <a:endParaRPr lang="el-GR"/>
          </a:p>
        </p:txBody>
      </p:sp>
      <p:sp>
        <p:nvSpPr>
          <p:cNvPr id="51220" name="Line 17"/>
          <p:cNvSpPr>
            <a:spLocks noChangeShapeType="1"/>
          </p:cNvSpPr>
          <p:nvPr/>
        </p:nvSpPr>
        <p:spPr bwMode="auto">
          <a:xfrm>
            <a:off x="1042988" y="3430588"/>
            <a:ext cx="287337" cy="503237"/>
          </a:xfrm>
          <a:prstGeom prst="line">
            <a:avLst/>
          </a:prstGeom>
          <a:noFill/>
          <a:ln w="9525">
            <a:solidFill>
              <a:schemeClr val="tx1"/>
            </a:solidFill>
            <a:round/>
            <a:headEnd/>
            <a:tailEnd/>
          </a:ln>
        </p:spPr>
        <p:txBody>
          <a:bodyPr/>
          <a:lstStyle/>
          <a:p>
            <a:endParaRPr lang="el-GR"/>
          </a:p>
        </p:txBody>
      </p:sp>
      <p:sp>
        <p:nvSpPr>
          <p:cNvPr id="51221" name="Oval 18"/>
          <p:cNvSpPr>
            <a:spLocks noChangeArrowheads="1"/>
          </p:cNvSpPr>
          <p:nvPr/>
        </p:nvSpPr>
        <p:spPr bwMode="auto">
          <a:xfrm>
            <a:off x="4354513" y="1989138"/>
            <a:ext cx="865187" cy="431800"/>
          </a:xfrm>
          <a:prstGeom prst="ellipse">
            <a:avLst/>
          </a:prstGeom>
          <a:noFill/>
          <a:ln w="9525">
            <a:solidFill>
              <a:schemeClr val="tx1"/>
            </a:solidFill>
            <a:round/>
            <a:headEnd/>
            <a:tailEnd/>
          </a:ln>
        </p:spPr>
        <p:txBody>
          <a:bodyPr wrap="none" anchor="ctr"/>
          <a:lstStyle/>
          <a:p>
            <a:endParaRPr lang="el-GR"/>
          </a:p>
        </p:txBody>
      </p:sp>
      <p:sp>
        <p:nvSpPr>
          <p:cNvPr id="51222" name="Oval 19"/>
          <p:cNvSpPr>
            <a:spLocks noChangeArrowheads="1"/>
          </p:cNvSpPr>
          <p:nvPr/>
        </p:nvSpPr>
        <p:spPr bwMode="auto">
          <a:xfrm>
            <a:off x="4067175" y="3717925"/>
            <a:ext cx="865188" cy="431800"/>
          </a:xfrm>
          <a:prstGeom prst="ellipse">
            <a:avLst/>
          </a:prstGeom>
          <a:noFill/>
          <a:ln w="9525">
            <a:solidFill>
              <a:schemeClr val="tx1"/>
            </a:solidFill>
            <a:round/>
            <a:headEnd/>
            <a:tailEnd/>
          </a:ln>
        </p:spPr>
        <p:txBody>
          <a:bodyPr wrap="none" anchor="ctr"/>
          <a:lstStyle/>
          <a:p>
            <a:endParaRPr lang="el-GR"/>
          </a:p>
        </p:txBody>
      </p:sp>
      <p:sp>
        <p:nvSpPr>
          <p:cNvPr id="51223" name="Line 20"/>
          <p:cNvSpPr>
            <a:spLocks noChangeShapeType="1"/>
          </p:cNvSpPr>
          <p:nvPr/>
        </p:nvSpPr>
        <p:spPr bwMode="auto">
          <a:xfrm flipH="1">
            <a:off x="4786313" y="2422525"/>
            <a:ext cx="73025" cy="358775"/>
          </a:xfrm>
          <a:prstGeom prst="line">
            <a:avLst/>
          </a:prstGeom>
          <a:noFill/>
          <a:ln w="9525">
            <a:solidFill>
              <a:schemeClr val="tx1"/>
            </a:solidFill>
            <a:round/>
            <a:headEnd/>
            <a:tailEnd/>
          </a:ln>
        </p:spPr>
        <p:txBody>
          <a:bodyPr/>
          <a:lstStyle/>
          <a:p>
            <a:endParaRPr lang="el-GR"/>
          </a:p>
        </p:txBody>
      </p:sp>
      <p:sp>
        <p:nvSpPr>
          <p:cNvPr id="51224" name="Line 21"/>
          <p:cNvSpPr>
            <a:spLocks noChangeShapeType="1"/>
          </p:cNvSpPr>
          <p:nvPr/>
        </p:nvSpPr>
        <p:spPr bwMode="auto">
          <a:xfrm flipH="1">
            <a:off x="4643438" y="3430588"/>
            <a:ext cx="142875" cy="287337"/>
          </a:xfrm>
          <a:prstGeom prst="line">
            <a:avLst/>
          </a:prstGeom>
          <a:noFill/>
          <a:ln w="9525">
            <a:solidFill>
              <a:schemeClr val="tx1"/>
            </a:solidFill>
            <a:round/>
            <a:headEnd/>
            <a:tailEnd/>
          </a:ln>
        </p:spPr>
        <p:txBody>
          <a:bodyPr/>
          <a:lstStyle/>
          <a:p>
            <a:endParaRPr lang="el-GR"/>
          </a:p>
        </p:txBody>
      </p:sp>
      <p:sp>
        <p:nvSpPr>
          <p:cNvPr id="51225" name="Text Box 22"/>
          <p:cNvSpPr txBox="1">
            <a:spLocks noChangeArrowheads="1"/>
          </p:cNvSpPr>
          <p:nvPr/>
        </p:nvSpPr>
        <p:spPr bwMode="auto">
          <a:xfrm>
            <a:off x="4557713" y="1989138"/>
            <a:ext cx="647700"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έργου</a:t>
            </a:r>
          </a:p>
        </p:txBody>
      </p:sp>
      <p:sp>
        <p:nvSpPr>
          <p:cNvPr id="51226" name="Text Box 23"/>
          <p:cNvSpPr txBox="1">
            <a:spLocks noChangeArrowheads="1"/>
          </p:cNvSpPr>
          <p:nvPr/>
        </p:nvSpPr>
        <p:spPr bwMode="auto">
          <a:xfrm>
            <a:off x="4283075" y="3717925"/>
            <a:ext cx="649288" cy="366713"/>
          </a:xfrm>
          <a:prstGeom prst="rect">
            <a:avLst/>
          </a:prstGeom>
          <a:noFill/>
          <a:ln w="9525">
            <a:noFill/>
            <a:miter lim="800000"/>
            <a:headEnd/>
            <a:tailEnd/>
          </a:ln>
        </p:spPr>
        <p:txBody>
          <a:bodyPr>
            <a:spAutoFit/>
          </a:bodyPr>
          <a:lstStyle/>
          <a:p>
            <a:pPr>
              <a:spcBef>
                <a:spcPct val="50000"/>
              </a:spcBef>
            </a:pPr>
            <a:r>
              <a:rPr lang="en-US" sz="1800"/>
              <a:t>D</a:t>
            </a:r>
            <a:endParaRPr lang="el-GR" sz="1800"/>
          </a:p>
        </p:txBody>
      </p:sp>
      <p:sp>
        <p:nvSpPr>
          <p:cNvPr id="51227" name="Oval 24"/>
          <p:cNvSpPr>
            <a:spLocks noChangeArrowheads="1"/>
          </p:cNvSpPr>
          <p:nvPr/>
        </p:nvSpPr>
        <p:spPr bwMode="auto">
          <a:xfrm>
            <a:off x="2667000" y="1728788"/>
            <a:ext cx="865188" cy="431800"/>
          </a:xfrm>
          <a:prstGeom prst="ellipse">
            <a:avLst/>
          </a:prstGeom>
          <a:noFill/>
          <a:ln w="9525">
            <a:solidFill>
              <a:schemeClr val="tx1"/>
            </a:solidFill>
            <a:round/>
            <a:headEnd/>
            <a:tailEnd/>
          </a:ln>
        </p:spPr>
        <p:txBody>
          <a:bodyPr wrap="none" anchor="ctr"/>
          <a:lstStyle/>
          <a:p>
            <a:endParaRPr lang="el-GR"/>
          </a:p>
        </p:txBody>
      </p:sp>
      <p:sp>
        <p:nvSpPr>
          <p:cNvPr id="51228" name="Text Box 25"/>
          <p:cNvSpPr txBox="1">
            <a:spLocks noChangeArrowheads="1"/>
          </p:cNvSpPr>
          <p:nvPr/>
        </p:nvSpPr>
        <p:spPr bwMode="auto">
          <a:xfrm>
            <a:off x="2874963" y="1835150"/>
            <a:ext cx="576262" cy="304800"/>
          </a:xfrm>
          <a:prstGeom prst="rect">
            <a:avLst/>
          </a:prstGeom>
          <a:noFill/>
          <a:ln w="9525">
            <a:noFill/>
            <a:miter lim="800000"/>
            <a:headEnd/>
            <a:tailEnd/>
          </a:ln>
        </p:spPr>
        <p:txBody>
          <a:bodyPr>
            <a:spAutoFit/>
          </a:bodyPr>
          <a:lstStyle/>
          <a:p>
            <a:pPr>
              <a:spcBef>
                <a:spcPct val="50000"/>
              </a:spcBef>
            </a:pPr>
            <a:r>
              <a:rPr lang="el-GR" sz="1400">
                <a:solidFill>
                  <a:srgbClr val="800000"/>
                </a:solidFill>
              </a:rPr>
              <a:t>τιμή</a:t>
            </a:r>
          </a:p>
        </p:txBody>
      </p:sp>
      <p:sp>
        <p:nvSpPr>
          <p:cNvPr id="51229" name="Line 26"/>
          <p:cNvSpPr>
            <a:spLocks noChangeShapeType="1"/>
          </p:cNvSpPr>
          <p:nvPr/>
        </p:nvSpPr>
        <p:spPr bwMode="auto">
          <a:xfrm>
            <a:off x="3059113" y="2205038"/>
            <a:ext cx="0" cy="215900"/>
          </a:xfrm>
          <a:prstGeom prst="line">
            <a:avLst/>
          </a:prstGeom>
          <a:noFill/>
          <a:ln w="9525">
            <a:solidFill>
              <a:schemeClr val="tx1"/>
            </a:solidFill>
            <a:round/>
            <a:headEnd/>
            <a:tailEnd/>
          </a:ln>
        </p:spPr>
        <p:txBody>
          <a:bodyPr/>
          <a:lstStyle/>
          <a:p>
            <a:endParaRPr lang="el-GR"/>
          </a:p>
        </p:txBody>
      </p:sp>
      <p:sp>
        <p:nvSpPr>
          <p:cNvPr id="51230" name="Text Box 27"/>
          <p:cNvSpPr txBox="1">
            <a:spLocks noChangeArrowheads="1"/>
          </p:cNvSpPr>
          <p:nvPr/>
        </p:nvSpPr>
        <p:spPr bwMode="auto">
          <a:xfrm>
            <a:off x="4500563" y="2852738"/>
            <a:ext cx="1081087" cy="253916"/>
          </a:xfrm>
          <a:prstGeom prst="rect">
            <a:avLst/>
          </a:prstGeom>
          <a:noFill/>
          <a:ln w="9525">
            <a:noFill/>
            <a:miter lim="800000"/>
            <a:headEnd/>
            <a:tailEnd/>
          </a:ln>
        </p:spPr>
        <p:txBody>
          <a:bodyPr>
            <a:spAutoFit/>
          </a:bodyPr>
          <a:lstStyle/>
          <a:p>
            <a:pPr>
              <a:spcBef>
                <a:spcPct val="50000"/>
              </a:spcBef>
            </a:pPr>
            <a:r>
              <a:rPr lang="el-GR" sz="1050"/>
              <a:t>ΕΡΓΟ</a:t>
            </a:r>
          </a:p>
        </p:txBody>
      </p:sp>
      <p:sp>
        <p:nvSpPr>
          <p:cNvPr id="51231" name="Oval 28"/>
          <p:cNvSpPr>
            <a:spLocks noChangeArrowheads="1"/>
          </p:cNvSpPr>
          <p:nvPr/>
        </p:nvSpPr>
        <p:spPr bwMode="auto">
          <a:xfrm>
            <a:off x="3509963" y="4878388"/>
            <a:ext cx="865187" cy="431800"/>
          </a:xfrm>
          <a:prstGeom prst="ellipse">
            <a:avLst/>
          </a:prstGeom>
          <a:noFill/>
          <a:ln w="9525">
            <a:solidFill>
              <a:schemeClr val="tx1"/>
            </a:solidFill>
            <a:round/>
            <a:headEnd/>
            <a:tailEnd/>
          </a:ln>
        </p:spPr>
        <p:txBody>
          <a:bodyPr wrap="none" anchor="ctr"/>
          <a:lstStyle/>
          <a:p>
            <a:endParaRPr lang="el-GR"/>
          </a:p>
        </p:txBody>
      </p:sp>
      <p:sp>
        <p:nvSpPr>
          <p:cNvPr id="51232" name="Text Box 29"/>
          <p:cNvSpPr txBox="1">
            <a:spLocks noChangeArrowheads="1"/>
          </p:cNvSpPr>
          <p:nvPr/>
        </p:nvSpPr>
        <p:spPr bwMode="auto">
          <a:xfrm>
            <a:off x="3524250" y="4886325"/>
            <a:ext cx="992188" cy="396875"/>
          </a:xfrm>
          <a:prstGeom prst="rect">
            <a:avLst/>
          </a:prstGeom>
          <a:noFill/>
          <a:ln w="9525">
            <a:noFill/>
            <a:miter lim="800000"/>
            <a:headEnd/>
            <a:tailEnd/>
          </a:ln>
        </p:spPr>
        <p:txBody>
          <a:bodyPr>
            <a:spAutoFit/>
          </a:bodyPr>
          <a:lstStyle/>
          <a:p>
            <a:pPr>
              <a:spcBef>
                <a:spcPct val="50000"/>
              </a:spcBef>
            </a:pPr>
            <a:r>
              <a:rPr lang="en-US" sz="1000" u="sng"/>
              <a:t>ID-</a:t>
            </a:r>
            <a:r>
              <a:rPr lang="el-GR" sz="1000" u="sng"/>
              <a:t>εξαρτήματος</a:t>
            </a:r>
          </a:p>
        </p:txBody>
      </p:sp>
      <p:sp>
        <p:nvSpPr>
          <p:cNvPr id="51233" name="Line 30"/>
          <p:cNvSpPr>
            <a:spLocks noChangeShapeType="1"/>
          </p:cNvSpPr>
          <p:nvPr/>
        </p:nvSpPr>
        <p:spPr bwMode="auto">
          <a:xfrm>
            <a:off x="3441700" y="4692650"/>
            <a:ext cx="233363" cy="206375"/>
          </a:xfrm>
          <a:prstGeom prst="line">
            <a:avLst/>
          </a:prstGeom>
          <a:noFill/>
          <a:ln w="9525">
            <a:solidFill>
              <a:schemeClr val="tx1"/>
            </a:solidFill>
            <a:round/>
            <a:headEnd/>
            <a:tailEnd/>
          </a:ln>
        </p:spPr>
        <p:txBody>
          <a:bodyPr/>
          <a:lstStyle/>
          <a:p>
            <a:endParaRPr lang="el-GR"/>
          </a:p>
        </p:txBody>
      </p:sp>
      <p:sp>
        <p:nvSpPr>
          <p:cNvPr id="40" name="TextBox 39"/>
          <p:cNvSpPr txBox="1"/>
          <p:nvPr/>
        </p:nvSpPr>
        <p:spPr>
          <a:xfrm>
            <a:off x="5652120" y="1844824"/>
            <a:ext cx="3024336" cy="646331"/>
          </a:xfrm>
          <a:prstGeom prst="rect">
            <a:avLst/>
          </a:prstGeom>
          <a:noFill/>
        </p:spPr>
        <p:txBody>
          <a:bodyPr wrap="square" rtlCol="0">
            <a:spAutoFit/>
          </a:bodyPr>
          <a:lstStyle/>
          <a:p>
            <a:pPr algn="just"/>
            <a:r>
              <a:rPr lang="el-GR" dirty="0" smtClean="0">
                <a:solidFill>
                  <a:schemeClr val="tx2">
                    <a:lumMod val="50000"/>
                  </a:schemeClr>
                </a:solidFill>
                <a:latin typeface="Calibri" pitchFamily="34" charset="0"/>
                <a:cs typeface="Calibri" pitchFamily="34" charset="0"/>
              </a:rPr>
              <a:t>Παρατήρηση για το </a:t>
            </a:r>
            <a:r>
              <a:rPr lang="el-GR" dirty="0" smtClean="0">
                <a:solidFill>
                  <a:schemeClr val="accent6">
                    <a:lumMod val="75000"/>
                  </a:schemeClr>
                </a:solidFill>
                <a:latin typeface="Calibri" pitchFamily="34" charset="0"/>
                <a:cs typeface="Calibri" pitchFamily="34" charset="0"/>
              </a:rPr>
              <a:t>συμβολισμό στο </a:t>
            </a:r>
            <a:r>
              <a:rPr lang="en-US" dirty="0" smtClean="0">
                <a:solidFill>
                  <a:schemeClr val="accent6">
                    <a:lumMod val="75000"/>
                  </a:schemeClr>
                </a:solidFill>
                <a:latin typeface="Calibri" pitchFamily="34" charset="0"/>
                <a:cs typeface="Calibri" pitchFamily="34" charset="0"/>
              </a:rPr>
              <a:t>“cow book”</a:t>
            </a:r>
            <a:endParaRPr lang="el-GR" dirty="0">
              <a:solidFill>
                <a:schemeClr val="accent6">
                  <a:lumMod val="75000"/>
                </a:schemeClr>
              </a:solidFill>
              <a:latin typeface="Calibri" pitchFamily="34" charset="0"/>
              <a:cs typeface="Calibri" pitchFamily="34" charset="0"/>
            </a:endParaRPr>
          </a:p>
        </p:txBody>
      </p:sp>
      <p:cxnSp>
        <p:nvCxnSpPr>
          <p:cNvPr id="42" name="Straight Arrow Connector 41"/>
          <p:cNvCxnSpPr/>
          <p:nvPr/>
        </p:nvCxnSpPr>
        <p:spPr>
          <a:xfrm flipV="1">
            <a:off x="3131840" y="3789040"/>
            <a:ext cx="0" cy="43204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40152" y="2790379"/>
            <a:ext cx="2736304" cy="1477328"/>
          </a:xfrm>
          <a:prstGeom prst="rect">
            <a:avLst/>
          </a:prstGeom>
          <a:noFill/>
        </p:spPr>
        <p:txBody>
          <a:bodyPr wrap="square" rtlCol="0">
            <a:spAutoFit/>
          </a:bodyPr>
          <a:lstStyle/>
          <a:p>
            <a:pPr algn="just">
              <a:spcBef>
                <a:spcPct val="50000"/>
              </a:spcBef>
            </a:pPr>
            <a:r>
              <a:rPr lang="el-GR" dirty="0" smtClean="0">
                <a:solidFill>
                  <a:schemeClr val="tx2">
                    <a:lumMod val="50000"/>
                  </a:schemeClr>
                </a:solidFill>
                <a:latin typeface="Calibri" pitchFamily="34" charset="0"/>
                <a:cs typeface="Calibri" pitchFamily="34" charset="0"/>
              </a:rPr>
              <a:t>Ο συμβολισμός με το «βέλος» σημαίνει ότι το εξάρτημα προσδιορίζει μοναδικά τον προμηθευτή και το έργο</a:t>
            </a:r>
            <a:endParaRPr lang="el-GR" dirty="0">
              <a:solidFill>
                <a:schemeClr val="tx2">
                  <a:lumMod val="50000"/>
                </a:schemeClr>
              </a:solidFill>
              <a:latin typeface="Calibri" pitchFamily="34" charset="0"/>
              <a:cs typeface="Calibri" pitchFamily="34" charset="0"/>
            </a:endParaRPr>
          </a:p>
        </p:txBody>
      </p:sp>
      <p:sp>
        <p:nvSpPr>
          <p:cNvPr id="37" name="TextBox 36"/>
          <p:cNvSpPr txBox="1"/>
          <p:nvPr/>
        </p:nvSpPr>
        <p:spPr>
          <a:xfrm>
            <a:off x="4932363" y="4471194"/>
            <a:ext cx="3960117" cy="923330"/>
          </a:xfrm>
          <a:prstGeom prst="rect">
            <a:avLst/>
          </a:prstGeom>
          <a:noFill/>
          <a:ln>
            <a:solidFill>
              <a:schemeClr val="tx1"/>
            </a:solidFill>
            <a:prstDash val="dash"/>
          </a:ln>
        </p:spPr>
        <p:txBody>
          <a:bodyPr wrap="square" rtlCol="0">
            <a:spAutoFit/>
          </a:bodyPr>
          <a:lstStyle/>
          <a:p>
            <a:r>
              <a:rPr lang="el-GR" dirty="0" smtClean="0">
                <a:solidFill>
                  <a:schemeClr val="accent2">
                    <a:lumMod val="75000"/>
                  </a:schemeClr>
                </a:solidFill>
                <a:latin typeface="Calibri" pitchFamily="34" charset="0"/>
                <a:cs typeface="Calibri" pitchFamily="34" charset="0"/>
              </a:rPr>
              <a:t>Ο συμβολισμός αυτός για τριαδικές συσχετικές δεν εκφράζει το ίδιο με τον συμβολισμό που χρησιμοποιεί 1-Ν-Μ</a:t>
            </a:r>
            <a:endParaRPr lang="el-GR" dirty="0">
              <a:solidFill>
                <a:schemeClr val="accent2">
                  <a:lumMod val="75000"/>
                </a:schemeClr>
              </a:solidFill>
              <a:latin typeface="Calibri" pitchFamily="34" charset="0"/>
              <a:cs typeface="Calibri" pitchFamily="34" charset="0"/>
            </a:endParaRPr>
          </a:p>
        </p:txBody>
      </p:sp>
      <p:sp>
        <p:nvSpPr>
          <p:cNvPr id="39" name="Title 1"/>
          <p:cNvSpPr>
            <a:spLocks noGrp="1"/>
          </p:cNvSpPr>
          <p:nvPr>
            <p:ph type="title"/>
          </p:nvPr>
        </p:nvSpPr>
        <p:spPr>
          <a:xfrm>
            <a:off x="457200" y="274638"/>
            <a:ext cx="8229600" cy="1143000"/>
          </a:xfrm>
        </p:spPr>
        <p:txBody>
          <a:bodyPr/>
          <a:lstStyle/>
          <a:p>
            <a:r>
              <a:rPr lang="el-GR" dirty="0" smtClean="0">
                <a:solidFill>
                  <a:schemeClr val="accent6">
                    <a:lumMod val="75000"/>
                  </a:schemeClr>
                </a:solidFill>
              </a:rPr>
              <a:t>Τριαδικές Συσχετίσεις</a:t>
            </a:r>
            <a:endParaRPr lang="en-US" dirty="0">
              <a:solidFill>
                <a:schemeClr val="accent6">
                  <a:lumMod val="75000"/>
                </a:schemeClr>
              </a:solidFill>
            </a:endParaRPr>
          </a:p>
        </p:txBody>
      </p:sp>
      <p:sp>
        <p:nvSpPr>
          <p:cNvPr id="38"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n-US" altLang="en-US" dirty="0"/>
              <a:t>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44542056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Footer Placeholder 3"/>
          <p:cNvSpPr>
            <a:spLocks noGrp="1"/>
          </p:cNvSpPr>
          <p:nvPr>
            <p:ph type="ftr" sz="quarter" idx="11"/>
          </p:nvPr>
        </p:nvSpPr>
        <p:spPr>
          <a:noFill/>
        </p:spPr>
        <p:txBody>
          <a:bodyPr/>
          <a:lstStyle/>
          <a:p>
            <a:r>
              <a:rPr lang="el-GR" altLang="en-US" smtClean="0"/>
              <a:t>Ευαγγελία Πιτουρά</a:t>
            </a:r>
          </a:p>
        </p:txBody>
      </p:sp>
      <p:sp>
        <p:nvSpPr>
          <p:cNvPr id="51204" name="Slide Number Placeholder 4"/>
          <p:cNvSpPr>
            <a:spLocks noGrp="1"/>
          </p:cNvSpPr>
          <p:nvPr>
            <p:ph type="sldNum" sz="quarter" idx="12"/>
          </p:nvPr>
        </p:nvSpPr>
        <p:spPr>
          <a:noFill/>
        </p:spPr>
        <p:txBody>
          <a:bodyPr/>
          <a:lstStyle/>
          <a:p>
            <a:fld id="{14A52220-3631-44A1-BDEC-EDE0B2B68BDE}" type="slidenum">
              <a:rPr lang="el-GR" altLang="en-US" smtClean="0"/>
              <a:pPr/>
              <a:t>63</a:t>
            </a:fld>
            <a:endParaRPr lang="el-GR" altLang="en-US" smtClean="0"/>
          </a:p>
        </p:txBody>
      </p:sp>
      <p:sp>
        <p:nvSpPr>
          <p:cNvPr id="51206" name="Text Box 3"/>
          <p:cNvSpPr txBox="1">
            <a:spLocks noChangeArrowheads="1"/>
          </p:cNvSpPr>
          <p:nvPr/>
        </p:nvSpPr>
        <p:spPr bwMode="auto">
          <a:xfrm>
            <a:off x="242888" y="1743075"/>
            <a:ext cx="7275512" cy="830997"/>
          </a:xfrm>
          <a:prstGeom prst="rect">
            <a:avLst/>
          </a:prstGeom>
          <a:noFill/>
          <a:ln w="9525">
            <a:noFill/>
            <a:miter lim="800000"/>
            <a:headEnd/>
            <a:tailEnd/>
          </a:ln>
        </p:spPr>
        <p:txBody>
          <a:bodyPr wrap="square">
            <a:spAutoFit/>
          </a:bodyPr>
          <a:lstStyle/>
          <a:p>
            <a:pPr eaLnBrk="0" hangingPunct="0">
              <a:spcBef>
                <a:spcPct val="50000"/>
              </a:spcBef>
            </a:pPr>
            <a:r>
              <a:rPr lang="el-GR" sz="2400" b="1" i="1" dirty="0" smtClean="0">
                <a:solidFill>
                  <a:schemeClr val="tx2">
                    <a:lumMod val="75000"/>
                  </a:schemeClr>
                </a:solidFill>
              </a:rPr>
              <a:t>ΑΣΚΗΣΗ:</a:t>
            </a:r>
            <a:r>
              <a:rPr lang="el-GR" sz="2400" dirty="0" smtClean="0">
                <a:solidFill>
                  <a:schemeClr val="tx2">
                    <a:lumMod val="75000"/>
                  </a:schemeClr>
                </a:solidFill>
              </a:rPr>
              <a:t> Πως </a:t>
            </a:r>
            <a:r>
              <a:rPr lang="el-GR" sz="2400" dirty="0">
                <a:solidFill>
                  <a:schemeClr val="tx2">
                    <a:lumMod val="75000"/>
                  </a:schemeClr>
                </a:solidFill>
              </a:rPr>
              <a:t>θα μετατρέψουμε το παρακάτω </a:t>
            </a:r>
            <a:r>
              <a:rPr lang="el-GR" sz="2400" dirty="0" smtClean="0">
                <a:solidFill>
                  <a:schemeClr val="tx2">
                    <a:lumMod val="75000"/>
                  </a:schemeClr>
                </a:solidFill>
              </a:rPr>
              <a:t>σε ένα σχήμα που έχει μόνο δυαδικές συσχετίσεις;</a:t>
            </a:r>
            <a:endParaRPr lang="el-GR" sz="2400" dirty="0">
              <a:solidFill>
                <a:schemeClr val="tx2">
                  <a:lumMod val="75000"/>
                </a:schemeClr>
              </a:solidFill>
            </a:endParaRPr>
          </a:p>
        </p:txBody>
      </p:sp>
      <p:sp>
        <p:nvSpPr>
          <p:cNvPr id="51207" name="Text Box 4"/>
          <p:cNvSpPr txBox="1">
            <a:spLocks noChangeArrowheads="1"/>
          </p:cNvSpPr>
          <p:nvPr/>
        </p:nvSpPr>
        <p:spPr bwMode="auto">
          <a:xfrm>
            <a:off x="1958975" y="3817938"/>
            <a:ext cx="1752600" cy="304800"/>
          </a:xfrm>
          <a:prstGeom prst="rect">
            <a:avLst/>
          </a:prstGeom>
          <a:noFill/>
          <a:ln w="9525">
            <a:noFill/>
            <a:miter lim="800000"/>
            <a:headEnd/>
            <a:tailEnd/>
          </a:ln>
        </p:spPr>
        <p:txBody>
          <a:bodyPr>
            <a:spAutoFit/>
          </a:bodyPr>
          <a:lstStyle/>
          <a:p>
            <a:pPr eaLnBrk="0" hangingPunct="0">
              <a:spcBef>
                <a:spcPct val="50000"/>
              </a:spcBef>
            </a:pPr>
            <a:r>
              <a:rPr lang="el-GR" sz="1400" b="1"/>
              <a:t>ΗΘΟΠΟΙΟΣ</a:t>
            </a:r>
          </a:p>
        </p:txBody>
      </p:sp>
      <p:sp>
        <p:nvSpPr>
          <p:cNvPr id="51208" name="Text Box 5"/>
          <p:cNvSpPr txBox="1">
            <a:spLocks noChangeArrowheads="1"/>
          </p:cNvSpPr>
          <p:nvPr/>
        </p:nvSpPr>
        <p:spPr bwMode="auto">
          <a:xfrm>
            <a:off x="6462713" y="3771900"/>
            <a:ext cx="1233487"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a:t>ΤΑΙΝΙΑ</a:t>
            </a:r>
          </a:p>
        </p:txBody>
      </p:sp>
      <p:sp>
        <p:nvSpPr>
          <p:cNvPr id="51209" name="Text Box 6"/>
          <p:cNvSpPr txBox="1">
            <a:spLocks noChangeArrowheads="1"/>
          </p:cNvSpPr>
          <p:nvPr/>
        </p:nvSpPr>
        <p:spPr bwMode="auto">
          <a:xfrm>
            <a:off x="4033838" y="5534025"/>
            <a:ext cx="2133600" cy="307777"/>
          </a:xfrm>
          <a:prstGeom prst="rect">
            <a:avLst/>
          </a:prstGeom>
          <a:noFill/>
          <a:ln w="9525">
            <a:noFill/>
            <a:miter lim="800000"/>
            <a:headEnd/>
            <a:tailEnd/>
          </a:ln>
        </p:spPr>
        <p:txBody>
          <a:bodyPr>
            <a:spAutoFit/>
          </a:bodyPr>
          <a:lstStyle/>
          <a:p>
            <a:pPr eaLnBrk="0" hangingPunct="0">
              <a:spcBef>
                <a:spcPct val="50000"/>
              </a:spcBef>
            </a:pPr>
            <a:r>
              <a:rPr lang="el-GR" sz="1400" b="1" dirty="0"/>
              <a:t>ΕΤΑΙΡΕΙΑ ΠΑΡΑΓΩΓΗΣ</a:t>
            </a:r>
          </a:p>
        </p:txBody>
      </p:sp>
      <p:sp>
        <p:nvSpPr>
          <p:cNvPr id="51210" name="Rectangle 7"/>
          <p:cNvSpPr>
            <a:spLocks noChangeArrowheads="1"/>
          </p:cNvSpPr>
          <p:nvPr/>
        </p:nvSpPr>
        <p:spPr bwMode="auto">
          <a:xfrm>
            <a:off x="1814513" y="3721100"/>
            <a:ext cx="1524000" cy="533400"/>
          </a:xfrm>
          <a:prstGeom prst="rect">
            <a:avLst/>
          </a:prstGeom>
          <a:noFill/>
          <a:ln w="9525">
            <a:solidFill>
              <a:schemeClr val="tx1"/>
            </a:solidFill>
            <a:miter lim="800000"/>
            <a:headEnd/>
            <a:tailEnd/>
          </a:ln>
        </p:spPr>
        <p:txBody>
          <a:bodyPr wrap="none" anchor="ctr"/>
          <a:lstStyle/>
          <a:p>
            <a:endParaRPr lang="el-GR"/>
          </a:p>
        </p:txBody>
      </p:sp>
      <p:sp>
        <p:nvSpPr>
          <p:cNvPr id="51211" name="Rectangle 8"/>
          <p:cNvSpPr>
            <a:spLocks noChangeArrowheads="1"/>
          </p:cNvSpPr>
          <p:nvPr/>
        </p:nvSpPr>
        <p:spPr bwMode="auto">
          <a:xfrm>
            <a:off x="4024313" y="5321300"/>
            <a:ext cx="1792288" cy="698500"/>
          </a:xfrm>
          <a:prstGeom prst="rect">
            <a:avLst/>
          </a:prstGeom>
          <a:noFill/>
          <a:ln w="9525">
            <a:solidFill>
              <a:schemeClr val="tx1"/>
            </a:solidFill>
            <a:miter lim="800000"/>
            <a:headEnd/>
            <a:tailEnd/>
          </a:ln>
        </p:spPr>
        <p:txBody>
          <a:bodyPr wrap="none" anchor="ctr"/>
          <a:lstStyle/>
          <a:p>
            <a:endParaRPr lang="el-GR"/>
          </a:p>
        </p:txBody>
      </p:sp>
      <p:sp>
        <p:nvSpPr>
          <p:cNvPr id="51212" name="Rectangle 9"/>
          <p:cNvSpPr>
            <a:spLocks noChangeArrowheads="1"/>
          </p:cNvSpPr>
          <p:nvPr/>
        </p:nvSpPr>
        <p:spPr bwMode="auto">
          <a:xfrm>
            <a:off x="6386513" y="3644900"/>
            <a:ext cx="1371600" cy="533400"/>
          </a:xfrm>
          <a:prstGeom prst="rect">
            <a:avLst/>
          </a:prstGeom>
          <a:noFill/>
          <a:ln w="9525">
            <a:solidFill>
              <a:schemeClr val="tx1"/>
            </a:solidFill>
            <a:miter lim="800000"/>
            <a:headEnd/>
            <a:tailEnd/>
          </a:ln>
        </p:spPr>
        <p:txBody>
          <a:bodyPr wrap="none" anchor="ctr"/>
          <a:lstStyle/>
          <a:p>
            <a:endParaRPr lang="el-GR"/>
          </a:p>
        </p:txBody>
      </p:sp>
      <p:sp>
        <p:nvSpPr>
          <p:cNvPr id="51213" name="AutoShape 10"/>
          <p:cNvSpPr>
            <a:spLocks noChangeArrowheads="1"/>
          </p:cNvSpPr>
          <p:nvPr/>
        </p:nvSpPr>
        <p:spPr bwMode="auto">
          <a:xfrm>
            <a:off x="4100513" y="3340100"/>
            <a:ext cx="1752600" cy="1295400"/>
          </a:xfrm>
          <a:prstGeom prst="diamond">
            <a:avLst/>
          </a:prstGeom>
          <a:noFill/>
          <a:ln w="9525">
            <a:solidFill>
              <a:schemeClr val="tx1"/>
            </a:solidFill>
            <a:miter lim="800000"/>
            <a:headEnd/>
            <a:tailEnd/>
          </a:ln>
        </p:spPr>
        <p:txBody>
          <a:bodyPr wrap="none" anchor="ctr"/>
          <a:lstStyle/>
          <a:p>
            <a:endParaRPr lang="el-GR"/>
          </a:p>
        </p:txBody>
      </p:sp>
      <p:sp>
        <p:nvSpPr>
          <p:cNvPr id="51214" name="Line 11"/>
          <p:cNvSpPr>
            <a:spLocks noChangeShapeType="1"/>
          </p:cNvSpPr>
          <p:nvPr/>
        </p:nvSpPr>
        <p:spPr bwMode="auto">
          <a:xfrm>
            <a:off x="3338513" y="4025900"/>
            <a:ext cx="762000" cy="0"/>
          </a:xfrm>
          <a:prstGeom prst="line">
            <a:avLst/>
          </a:prstGeom>
          <a:noFill/>
          <a:ln w="9525">
            <a:solidFill>
              <a:schemeClr val="tx1"/>
            </a:solidFill>
            <a:round/>
            <a:headEnd/>
            <a:tailEnd/>
          </a:ln>
        </p:spPr>
        <p:txBody>
          <a:bodyPr wrap="none" anchor="ctr"/>
          <a:lstStyle/>
          <a:p>
            <a:endParaRPr lang="el-GR"/>
          </a:p>
        </p:txBody>
      </p:sp>
      <p:sp>
        <p:nvSpPr>
          <p:cNvPr id="51215" name="Line 12"/>
          <p:cNvSpPr>
            <a:spLocks noChangeShapeType="1"/>
          </p:cNvSpPr>
          <p:nvPr/>
        </p:nvSpPr>
        <p:spPr bwMode="auto">
          <a:xfrm>
            <a:off x="5929313" y="4025900"/>
            <a:ext cx="381000" cy="0"/>
          </a:xfrm>
          <a:prstGeom prst="line">
            <a:avLst/>
          </a:prstGeom>
          <a:noFill/>
          <a:ln w="9525">
            <a:solidFill>
              <a:schemeClr val="tx1"/>
            </a:solidFill>
            <a:round/>
            <a:headEnd/>
            <a:tailEnd/>
          </a:ln>
        </p:spPr>
        <p:txBody>
          <a:bodyPr wrap="none" anchor="ctr"/>
          <a:lstStyle/>
          <a:p>
            <a:endParaRPr lang="el-GR"/>
          </a:p>
        </p:txBody>
      </p:sp>
      <p:sp>
        <p:nvSpPr>
          <p:cNvPr id="51216" name="Text Box 13"/>
          <p:cNvSpPr txBox="1">
            <a:spLocks noChangeArrowheads="1"/>
          </p:cNvSpPr>
          <p:nvPr/>
        </p:nvSpPr>
        <p:spPr bwMode="auto">
          <a:xfrm>
            <a:off x="4329113" y="3721100"/>
            <a:ext cx="1524000" cy="304800"/>
          </a:xfrm>
          <a:prstGeom prst="rect">
            <a:avLst/>
          </a:prstGeom>
          <a:noFill/>
          <a:ln w="9525">
            <a:noFill/>
            <a:miter lim="800000"/>
            <a:headEnd/>
            <a:tailEnd/>
          </a:ln>
        </p:spPr>
        <p:txBody>
          <a:bodyPr>
            <a:spAutoFit/>
          </a:bodyPr>
          <a:lstStyle/>
          <a:p>
            <a:pPr eaLnBrk="0" hangingPunct="0">
              <a:spcBef>
                <a:spcPct val="50000"/>
              </a:spcBef>
            </a:pPr>
            <a:r>
              <a:rPr lang="el-GR" sz="1400" b="1"/>
              <a:t>ΣΥΜΒΟΛΑΙΟ</a:t>
            </a:r>
          </a:p>
        </p:txBody>
      </p:sp>
      <p:grpSp>
        <p:nvGrpSpPr>
          <p:cNvPr id="2" name="Group 14"/>
          <p:cNvGrpSpPr>
            <a:grpSpLocks/>
          </p:cNvGrpSpPr>
          <p:nvPr/>
        </p:nvGrpSpPr>
        <p:grpSpPr bwMode="auto">
          <a:xfrm>
            <a:off x="2443163" y="5381625"/>
            <a:ext cx="1223962" cy="287338"/>
            <a:chOff x="2971" y="3067"/>
            <a:chExt cx="771" cy="181"/>
          </a:xfrm>
        </p:grpSpPr>
        <p:sp>
          <p:nvSpPr>
            <p:cNvPr id="51235" name="Oval 1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1236" name="Text Box 16"/>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t>Όνομα-εταιρείας</a:t>
              </a:r>
            </a:p>
          </p:txBody>
        </p:sp>
      </p:grpSp>
      <p:grpSp>
        <p:nvGrpSpPr>
          <p:cNvPr id="3" name="Group 17"/>
          <p:cNvGrpSpPr>
            <a:grpSpLocks/>
          </p:cNvGrpSpPr>
          <p:nvPr/>
        </p:nvGrpSpPr>
        <p:grpSpPr bwMode="auto">
          <a:xfrm>
            <a:off x="7221538" y="2954338"/>
            <a:ext cx="1223962" cy="287337"/>
            <a:chOff x="431" y="1480"/>
            <a:chExt cx="771" cy="181"/>
          </a:xfrm>
        </p:grpSpPr>
        <p:sp>
          <p:nvSpPr>
            <p:cNvPr id="51233" name="Oval 18"/>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4" name="Text Box 19"/>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Όνομα-ταινίας</a:t>
              </a:r>
            </a:p>
          </p:txBody>
        </p:sp>
      </p:grpSp>
      <p:grpSp>
        <p:nvGrpSpPr>
          <p:cNvPr id="4" name="Group 20"/>
          <p:cNvGrpSpPr>
            <a:grpSpLocks/>
          </p:cNvGrpSpPr>
          <p:nvPr/>
        </p:nvGrpSpPr>
        <p:grpSpPr bwMode="auto">
          <a:xfrm>
            <a:off x="1820863" y="3170238"/>
            <a:ext cx="1223962" cy="287337"/>
            <a:chOff x="431" y="1480"/>
            <a:chExt cx="771" cy="181"/>
          </a:xfrm>
        </p:grpSpPr>
        <p:sp>
          <p:nvSpPr>
            <p:cNvPr id="51231" name="Oval 21"/>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1232" name="Text Box 22"/>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dirty="0"/>
                <a:t>Όνομα-ηθοποιού</a:t>
              </a:r>
            </a:p>
          </p:txBody>
        </p:sp>
      </p:grpSp>
      <p:sp>
        <p:nvSpPr>
          <p:cNvPr id="51220" name="Line 23"/>
          <p:cNvSpPr>
            <a:spLocks noChangeShapeType="1"/>
          </p:cNvSpPr>
          <p:nvPr/>
        </p:nvSpPr>
        <p:spPr bwMode="auto">
          <a:xfrm>
            <a:off x="2468563" y="3457575"/>
            <a:ext cx="144462" cy="215900"/>
          </a:xfrm>
          <a:prstGeom prst="line">
            <a:avLst/>
          </a:prstGeom>
          <a:noFill/>
          <a:ln w="9525">
            <a:solidFill>
              <a:schemeClr val="tx1"/>
            </a:solidFill>
            <a:round/>
            <a:headEnd/>
            <a:tailEnd/>
          </a:ln>
        </p:spPr>
        <p:txBody>
          <a:bodyPr/>
          <a:lstStyle/>
          <a:p>
            <a:endParaRPr lang="el-GR"/>
          </a:p>
        </p:txBody>
      </p:sp>
      <p:sp>
        <p:nvSpPr>
          <p:cNvPr id="51221" name="Line 24"/>
          <p:cNvSpPr>
            <a:spLocks noChangeShapeType="1"/>
          </p:cNvSpPr>
          <p:nvPr/>
        </p:nvSpPr>
        <p:spPr bwMode="auto">
          <a:xfrm>
            <a:off x="3587750" y="5618163"/>
            <a:ext cx="431800" cy="144462"/>
          </a:xfrm>
          <a:prstGeom prst="line">
            <a:avLst/>
          </a:prstGeom>
          <a:noFill/>
          <a:ln w="9525">
            <a:solidFill>
              <a:schemeClr val="tx1"/>
            </a:solidFill>
            <a:round/>
            <a:headEnd/>
            <a:tailEnd/>
          </a:ln>
        </p:spPr>
        <p:txBody>
          <a:bodyPr/>
          <a:lstStyle/>
          <a:p>
            <a:endParaRPr lang="el-GR"/>
          </a:p>
        </p:txBody>
      </p:sp>
      <p:sp>
        <p:nvSpPr>
          <p:cNvPr id="51222" name="Line 25"/>
          <p:cNvSpPr>
            <a:spLocks noChangeShapeType="1"/>
          </p:cNvSpPr>
          <p:nvPr/>
        </p:nvSpPr>
        <p:spPr bwMode="auto">
          <a:xfrm flipH="1">
            <a:off x="7366000" y="3241675"/>
            <a:ext cx="287338" cy="360363"/>
          </a:xfrm>
          <a:prstGeom prst="line">
            <a:avLst/>
          </a:prstGeom>
          <a:noFill/>
          <a:ln w="9525">
            <a:solidFill>
              <a:schemeClr val="tx1"/>
            </a:solidFill>
            <a:round/>
            <a:headEnd/>
            <a:tailEnd/>
          </a:ln>
        </p:spPr>
        <p:txBody>
          <a:bodyPr/>
          <a:lstStyle/>
          <a:p>
            <a:endParaRPr lang="el-GR"/>
          </a:p>
        </p:txBody>
      </p:sp>
      <p:grpSp>
        <p:nvGrpSpPr>
          <p:cNvPr id="5" name="Group 26"/>
          <p:cNvGrpSpPr>
            <a:grpSpLocks/>
          </p:cNvGrpSpPr>
          <p:nvPr/>
        </p:nvGrpSpPr>
        <p:grpSpPr bwMode="auto">
          <a:xfrm>
            <a:off x="5132388" y="2738438"/>
            <a:ext cx="936625" cy="215900"/>
            <a:chOff x="2290" y="1253"/>
            <a:chExt cx="590" cy="136"/>
          </a:xfrm>
        </p:grpSpPr>
        <p:sp>
          <p:nvSpPr>
            <p:cNvPr id="51229" name="Oval 27"/>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1230" name="Text Box 28"/>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t>αμοιβή</a:t>
              </a:r>
            </a:p>
          </p:txBody>
        </p:sp>
      </p:grpSp>
      <p:sp>
        <p:nvSpPr>
          <p:cNvPr id="51224" name="Line 29"/>
          <p:cNvSpPr>
            <a:spLocks noChangeShapeType="1"/>
          </p:cNvSpPr>
          <p:nvPr/>
        </p:nvSpPr>
        <p:spPr bwMode="auto">
          <a:xfrm flipH="1">
            <a:off x="5060950" y="2954338"/>
            <a:ext cx="287338" cy="431800"/>
          </a:xfrm>
          <a:prstGeom prst="line">
            <a:avLst/>
          </a:prstGeom>
          <a:noFill/>
          <a:ln w="9525">
            <a:solidFill>
              <a:schemeClr val="tx1"/>
            </a:solidFill>
            <a:round/>
            <a:headEnd/>
            <a:tailEnd/>
          </a:ln>
        </p:spPr>
        <p:txBody>
          <a:bodyPr/>
          <a:lstStyle/>
          <a:p>
            <a:endParaRPr lang="el-GR"/>
          </a:p>
        </p:txBody>
      </p:sp>
      <p:sp>
        <p:nvSpPr>
          <p:cNvPr id="51225" name="Line 30"/>
          <p:cNvSpPr>
            <a:spLocks noChangeShapeType="1"/>
          </p:cNvSpPr>
          <p:nvPr/>
        </p:nvSpPr>
        <p:spPr bwMode="auto">
          <a:xfrm>
            <a:off x="4983163" y="4683125"/>
            <a:ext cx="0" cy="649288"/>
          </a:xfrm>
          <a:prstGeom prst="line">
            <a:avLst/>
          </a:prstGeom>
          <a:noFill/>
          <a:ln w="9525">
            <a:solidFill>
              <a:schemeClr val="tx1"/>
            </a:solidFill>
            <a:round/>
            <a:headEnd/>
            <a:tailEnd/>
          </a:ln>
        </p:spPr>
        <p:txBody>
          <a:bodyPr/>
          <a:lstStyle/>
          <a:p>
            <a:endParaRPr lang="el-GR"/>
          </a:p>
        </p:txBody>
      </p:sp>
      <p:sp>
        <p:nvSpPr>
          <p:cNvPr id="51226" name="Text Box 32"/>
          <p:cNvSpPr txBox="1">
            <a:spLocks noChangeArrowheads="1"/>
          </p:cNvSpPr>
          <p:nvPr/>
        </p:nvSpPr>
        <p:spPr bwMode="auto">
          <a:xfrm>
            <a:off x="3614738" y="3459163"/>
            <a:ext cx="431800" cy="366712"/>
          </a:xfrm>
          <a:prstGeom prst="rect">
            <a:avLst/>
          </a:prstGeom>
          <a:noFill/>
          <a:ln w="9525">
            <a:noFill/>
            <a:miter lim="800000"/>
            <a:headEnd/>
            <a:tailEnd/>
          </a:ln>
        </p:spPr>
        <p:txBody>
          <a:bodyPr>
            <a:spAutoFit/>
          </a:bodyPr>
          <a:lstStyle/>
          <a:p>
            <a:pPr>
              <a:spcBef>
                <a:spcPct val="50000"/>
              </a:spcBef>
            </a:pPr>
            <a:r>
              <a:rPr lang="el-GR" sz="1800"/>
              <a:t>Μ</a:t>
            </a:r>
          </a:p>
        </p:txBody>
      </p:sp>
      <p:sp>
        <p:nvSpPr>
          <p:cNvPr id="51227" name="Text Box 33"/>
          <p:cNvSpPr txBox="1">
            <a:spLocks noChangeArrowheads="1"/>
          </p:cNvSpPr>
          <p:nvPr/>
        </p:nvSpPr>
        <p:spPr bwMode="auto">
          <a:xfrm>
            <a:off x="5846763" y="3459163"/>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1228" name="Text Box 34"/>
          <p:cNvSpPr txBox="1">
            <a:spLocks noChangeArrowheads="1"/>
          </p:cNvSpPr>
          <p:nvPr/>
        </p:nvSpPr>
        <p:spPr bwMode="auto">
          <a:xfrm>
            <a:off x="4262438" y="4683125"/>
            <a:ext cx="431800" cy="366713"/>
          </a:xfrm>
          <a:prstGeom prst="rect">
            <a:avLst/>
          </a:prstGeom>
          <a:noFill/>
          <a:ln w="9525">
            <a:noFill/>
            <a:miter lim="800000"/>
            <a:headEnd/>
            <a:tailEnd/>
          </a:ln>
        </p:spPr>
        <p:txBody>
          <a:bodyPr>
            <a:spAutoFit/>
          </a:bodyPr>
          <a:lstStyle/>
          <a:p>
            <a:pPr>
              <a:spcBef>
                <a:spcPct val="50000"/>
              </a:spcBef>
            </a:pPr>
            <a:r>
              <a:rPr lang="el-GR" sz="1800" dirty="0"/>
              <a:t>1</a:t>
            </a:r>
          </a:p>
        </p:txBody>
      </p:sp>
      <p:sp>
        <p:nvSpPr>
          <p:cNvPr id="3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3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Footer Placeholder 3"/>
          <p:cNvSpPr>
            <a:spLocks noGrp="1"/>
          </p:cNvSpPr>
          <p:nvPr>
            <p:ph type="ftr" sz="quarter" idx="11"/>
          </p:nvPr>
        </p:nvSpPr>
        <p:spPr>
          <a:xfrm>
            <a:off x="3059113" y="6453188"/>
            <a:ext cx="2952750" cy="196850"/>
          </a:xfrm>
          <a:noFill/>
        </p:spPr>
        <p:txBody>
          <a:bodyPr/>
          <a:lstStyle/>
          <a:p>
            <a:r>
              <a:rPr lang="el-GR" altLang="en-US" smtClean="0"/>
              <a:t>Ευαγγελία Πιτουρά</a:t>
            </a:r>
          </a:p>
        </p:txBody>
      </p:sp>
      <p:sp>
        <p:nvSpPr>
          <p:cNvPr id="52228" name="Slide Number Placeholder 4"/>
          <p:cNvSpPr>
            <a:spLocks noGrp="1"/>
          </p:cNvSpPr>
          <p:nvPr>
            <p:ph type="sldNum" sz="quarter" idx="12"/>
          </p:nvPr>
        </p:nvSpPr>
        <p:spPr>
          <a:noFill/>
        </p:spPr>
        <p:txBody>
          <a:bodyPr/>
          <a:lstStyle/>
          <a:p>
            <a:fld id="{26ACEEF7-AE20-4E35-A064-E9E74D5B0C9F}" type="slidenum">
              <a:rPr lang="el-GR" altLang="en-US" smtClean="0"/>
              <a:pPr/>
              <a:t>64</a:t>
            </a:fld>
            <a:endParaRPr lang="el-GR" altLang="en-US" smtClean="0"/>
          </a:p>
        </p:txBody>
      </p:sp>
      <p:sp>
        <p:nvSpPr>
          <p:cNvPr id="52230" name="Text Box 3"/>
          <p:cNvSpPr txBox="1">
            <a:spLocks noChangeArrowheads="1"/>
          </p:cNvSpPr>
          <p:nvPr/>
        </p:nvSpPr>
        <p:spPr bwMode="auto">
          <a:xfrm>
            <a:off x="684213" y="2781300"/>
            <a:ext cx="1752600" cy="304800"/>
          </a:xfrm>
          <a:prstGeom prst="rect">
            <a:avLst/>
          </a:prstGeom>
          <a:noFill/>
          <a:ln w="9525">
            <a:noFill/>
            <a:miter lim="800000"/>
            <a:headEnd/>
            <a:tailEnd/>
          </a:ln>
        </p:spPr>
        <p:txBody>
          <a:bodyPr>
            <a:spAutoFit/>
          </a:bodyPr>
          <a:lstStyle/>
          <a:p>
            <a:pPr eaLnBrk="0" hangingPunct="0">
              <a:spcBef>
                <a:spcPct val="50000"/>
              </a:spcBef>
            </a:pPr>
            <a:r>
              <a:rPr lang="el-GR" sz="1400" b="1"/>
              <a:t>ΗΘΟΠΟΙΟΣ</a:t>
            </a:r>
          </a:p>
        </p:txBody>
      </p:sp>
      <p:sp>
        <p:nvSpPr>
          <p:cNvPr id="52231" name="Text Box 4"/>
          <p:cNvSpPr txBox="1">
            <a:spLocks noChangeArrowheads="1"/>
          </p:cNvSpPr>
          <p:nvPr/>
        </p:nvSpPr>
        <p:spPr bwMode="auto">
          <a:xfrm>
            <a:off x="6156325" y="2794000"/>
            <a:ext cx="1196975" cy="307777"/>
          </a:xfrm>
          <a:prstGeom prst="rect">
            <a:avLst/>
          </a:prstGeom>
          <a:noFill/>
          <a:ln w="9525">
            <a:noFill/>
            <a:miter lim="800000"/>
            <a:headEnd/>
            <a:tailEnd/>
          </a:ln>
        </p:spPr>
        <p:txBody>
          <a:bodyPr wrap="square">
            <a:spAutoFit/>
          </a:bodyPr>
          <a:lstStyle/>
          <a:p>
            <a:pPr algn="ctr" eaLnBrk="0" hangingPunct="0">
              <a:spcBef>
                <a:spcPct val="50000"/>
              </a:spcBef>
            </a:pPr>
            <a:r>
              <a:rPr lang="el-GR" sz="1400" b="1" dirty="0"/>
              <a:t>ΤΑΙΝΙΑ</a:t>
            </a:r>
          </a:p>
        </p:txBody>
      </p:sp>
      <p:sp>
        <p:nvSpPr>
          <p:cNvPr id="52232" name="Rectangle 5"/>
          <p:cNvSpPr>
            <a:spLocks noChangeArrowheads="1"/>
          </p:cNvSpPr>
          <p:nvPr/>
        </p:nvSpPr>
        <p:spPr bwMode="auto">
          <a:xfrm>
            <a:off x="609600" y="2635250"/>
            <a:ext cx="1524000" cy="533400"/>
          </a:xfrm>
          <a:prstGeom prst="rect">
            <a:avLst/>
          </a:prstGeom>
          <a:noFill/>
          <a:ln w="9525">
            <a:solidFill>
              <a:schemeClr val="tx1"/>
            </a:solidFill>
            <a:miter lim="800000"/>
            <a:headEnd/>
            <a:tailEnd/>
          </a:ln>
        </p:spPr>
        <p:txBody>
          <a:bodyPr wrap="none" anchor="ctr"/>
          <a:lstStyle/>
          <a:p>
            <a:endParaRPr lang="el-GR"/>
          </a:p>
        </p:txBody>
      </p:sp>
      <p:grpSp>
        <p:nvGrpSpPr>
          <p:cNvPr id="2" name="Group 6"/>
          <p:cNvGrpSpPr>
            <a:grpSpLocks/>
          </p:cNvGrpSpPr>
          <p:nvPr/>
        </p:nvGrpSpPr>
        <p:grpSpPr bwMode="auto">
          <a:xfrm>
            <a:off x="3132138" y="4483100"/>
            <a:ext cx="2049462" cy="801688"/>
            <a:chOff x="1882" y="1253"/>
            <a:chExt cx="1345" cy="576"/>
          </a:xfrm>
        </p:grpSpPr>
        <p:sp>
          <p:nvSpPr>
            <p:cNvPr id="52270" name="Text Box 7"/>
            <p:cNvSpPr txBox="1">
              <a:spLocks noChangeArrowheads="1"/>
            </p:cNvSpPr>
            <p:nvPr/>
          </p:nvSpPr>
          <p:spPr bwMode="auto">
            <a:xfrm>
              <a:off x="1883" y="1399"/>
              <a:ext cx="1344" cy="199"/>
            </a:xfrm>
            <a:prstGeom prst="rect">
              <a:avLst/>
            </a:prstGeom>
            <a:noFill/>
            <a:ln w="9525">
              <a:noFill/>
              <a:miter lim="800000"/>
              <a:headEnd/>
              <a:tailEnd/>
            </a:ln>
          </p:spPr>
          <p:txBody>
            <a:bodyPr>
              <a:spAutoFit/>
            </a:bodyPr>
            <a:lstStyle/>
            <a:p>
              <a:pPr eaLnBrk="0" hangingPunct="0">
                <a:spcBef>
                  <a:spcPct val="50000"/>
                </a:spcBef>
              </a:pPr>
              <a:r>
                <a:rPr lang="el-GR" sz="1200" b="1" dirty="0"/>
                <a:t>ΕΤΑΙΡΕΙΑ ΠΑΡΑΓΩΓΗΣ</a:t>
              </a:r>
            </a:p>
          </p:txBody>
        </p:sp>
        <p:sp>
          <p:nvSpPr>
            <p:cNvPr id="52271" name="Rectangle 8"/>
            <p:cNvSpPr>
              <a:spLocks noChangeArrowheads="1"/>
            </p:cNvSpPr>
            <p:nvPr/>
          </p:nvSpPr>
          <p:spPr bwMode="auto">
            <a:xfrm>
              <a:off x="1882" y="1253"/>
              <a:ext cx="1056" cy="576"/>
            </a:xfrm>
            <a:prstGeom prst="rect">
              <a:avLst/>
            </a:prstGeom>
            <a:noFill/>
            <a:ln w="9525">
              <a:solidFill>
                <a:schemeClr val="tx1"/>
              </a:solidFill>
              <a:miter lim="800000"/>
              <a:headEnd/>
              <a:tailEnd/>
            </a:ln>
          </p:spPr>
          <p:txBody>
            <a:bodyPr wrap="none" anchor="ctr"/>
            <a:lstStyle/>
            <a:p>
              <a:endParaRPr lang="el-GR"/>
            </a:p>
          </p:txBody>
        </p:sp>
      </p:grpSp>
      <p:sp>
        <p:nvSpPr>
          <p:cNvPr id="52234" name="Rectangle 9"/>
          <p:cNvSpPr>
            <a:spLocks noChangeArrowheads="1"/>
          </p:cNvSpPr>
          <p:nvPr/>
        </p:nvSpPr>
        <p:spPr bwMode="auto">
          <a:xfrm>
            <a:off x="6156325" y="2714625"/>
            <a:ext cx="1371600" cy="533400"/>
          </a:xfrm>
          <a:prstGeom prst="rect">
            <a:avLst/>
          </a:prstGeom>
          <a:noFill/>
          <a:ln w="9525">
            <a:solidFill>
              <a:schemeClr val="tx1"/>
            </a:solidFill>
            <a:miter lim="800000"/>
            <a:headEnd/>
            <a:tailEnd/>
          </a:ln>
        </p:spPr>
        <p:txBody>
          <a:bodyPr wrap="none" anchor="ctr"/>
          <a:lstStyle/>
          <a:p>
            <a:endParaRPr lang="el-GR"/>
          </a:p>
        </p:txBody>
      </p:sp>
      <p:sp>
        <p:nvSpPr>
          <p:cNvPr id="52235" name="AutoShape 10"/>
          <p:cNvSpPr>
            <a:spLocks noChangeArrowheads="1"/>
          </p:cNvSpPr>
          <p:nvPr/>
        </p:nvSpPr>
        <p:spPr bwMode="auto">
          <a:xfrm>
            <a:off x="611188"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6" name="AutoShape 11"/>
          <p:cNvSpPr>
            <a:spLocks noChangeArrowheads="1"/>
          </p:cNvSpPr>
          <p:nvPr/>
        </p:nvSpPr>
        <p:spPr bwMode="auto">
          <a:xfrm>
            <a:off x="3276600" y="2205038"/>
            <a:ext cx="1727200" cy="1439862"/>
          </a:xfrm>
          <a:prstGeom prst="diamond">
            <a:avLst/>
          </a:prstGeom>
          <a:noFill/>
          <a:ln w="9525">
            <a:solidFill>
              <a:schemeClr val="tx1"/>
            </a:solidFill>
            <a:miter lim="800000"/>
            <a:headEnd/>
            <a:tailEnd/>
          </a:ln>
        </p:spPr>
        <p:txBody>
          <a:bodyPr wrap="none" anchor="ctr"/>
          <a:lstStyle/>
          <a:p>
            <a:endParaRPr lang="el-GR"/>
          </a:p>
        </p:txBody>
      </p:sp>
      <p:sp>
        <p:nvSpPr>
          <p:cNvPr id="52237" name="AutoShape 12"/>
          <p:cNvSpPr>
            <a:spLocks noChangeArrowheads="1"/>
          </p:cNvSpPr>
          <p:nvPr/>
        </p:nvSpPr>
        <p:spPr bwMode="auto">
          <a:xfrm>
            <a:off x="6156325" y="408305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2238" name="Line 13"/>
          <p:cNvSpPr>
            <a:spLocks noChangeShapeType="1"/>
          </p:cNvSpPr>
          <p:nvPr/>
        </p:nvSpPr>
        <p:spPr bwMode="auto">
          <a:xfrm flipV="1">
            <a:off x="1258888" y="3290888"/>
            <a:ext cx="0" cy="720725"/>
          </a:xfrm>
          <a:prstGeom prst="line">
            <a:avLst/>
          </a:prstGeom>
          <a:noFill/>
          <a:ln w="3175">
            <a:solidFill>
              <a:schemeClr val="tx1"/>
            </a:solidFill>
            <a:round/>
            <a:headEnd/>
            <a:tailEnd/>
          </a:ln>
        </p:spPr>
        <p:txBody>
          <a:bodyPr/>
          <a:lstStyle/>
          <a:p>
            <a:endParaRPr lang="el-GR"/>
          </a:p>
        </p:txBody>
      </p:sp>
      <p:sp>
        <p:nvSpPr>
          <p:cNvPr id="52239" name="Line 14"/>
          <p:cNvSpPr>
            <a:spLocks noChangeShapeType="1"/>
          </p:cNvSpPr>
          <p:nvPr/>
        </p:nvSpPr>
        <p:spPr bwMode="auto">
          <a:xfrm flipH="1">
            <a:off x="1979613" y="4730750"/>
            <a:ext cx="1079500" cy="0"/>
          </a:xfrm>
          <a:prstGeom prst="line">
            <a:avLst/>
          </a:prstGeom>
          <a:noFill/>
          <a:ln w="9525">
            <a:solidFill>
              <a:schemeClr val="tx1"/>
            </a:solidFill>
            <a:round/>
            <a:headEnd/>
            <a:tailEnd/>
          </a:ln>
        </p:spPr>
        <p:txBody>
          <a:bodyPr/>
          <a:lstStyle/>
          <a:p>
            <a:endParaRPr lang="el-GR"/>
          </a:p>
        </p:txBody>
      </p:sp>
      <p:sp>
        <p:nvSpPr>
          <p:cNvPr id="52240" name="Line 15"/>
          <p:cNvSpPr>
            <a:spLocks noChangeShapeType="1"/>
          </p:cNvSpPr>
          <p:nvPr/>
        </p:nvSpPr>
        <p:spPr bwMode="auto">
          <a:xfrm>
            <a:off x="2195513" y="2930525"/>
            <a:ext cx="1081087" cy="0"/>
          </a:xfrm>
          <a:prstGeom prst="line">
            <a:avLst/>
          </a:prstGeom>
          <a:noFill/>
          <a:ln w="9525">
            <a:solidFill>
              <a:schemeClr val="tx1"/>
            </a:solidFill>
            <a:round/>
            <a:headEnd/>
            <a:tailEnd/>
          </a:ln>
        </p:spPr>
        <p:txBody>
          <a:bodyPr/>
          <a:lstStyle/>
          <a:p>
            <a:endParaRPr lang="el-GR"/>
          </a:p>
        </p:txBody>
      </p:sp>
      <p:sp>
        <p:nvSpPr>
          <p:cNvPr id="52241" name="Line 16"/>
          <p:cNvSpPr>
            <a:spLocks noChangeShapeType="1"/>
          </p:cNvSpPr>
          <p:nvPr/>
        </p:nvSpPr>
        <p:spPr bwMode="auto">
          <a:xfrm>
            <a:off x="5003800" y="2924175"/>
            <a:ext cx="1152525" cy="6350"/>
          </a:xfrm>
          <a:prstGeom prst="line">
            <a:avLst/>
          </a:prstGeom>
          <a:noFill/>
          <a:ln w="9525">
            <a:solidFill>
              <a:schemeClr val="tx1"/>
            </a:solidFill>
            <a:round/>
            <a:headEnd/>
            <a:tailEnd/>
          </a:ln>
        </p:spPr>
        <p:txBody>
          <a:bodyPr/>
          <a:lstStyle/>
          <a:p>
            <a:endParaRPr lang="el-GR"/>
          </a:p>
        </p:txBody>
      </p:sp>
      <p:sp>
        <p:nvSpPr>
          <p:cNvPr id="52242" name="Line 17"/>
          <p:cNvSpPr>
            <a:spLocks noChangeShapeType="1"/>
          </p:cNvSpPr>
          <p:nvPr/>
        </p:nvSpPr>
        <p:spPr bwMode="auto">
          <a:xfrm>
            <a:off x="6804025" y="3290888"/>
            <a:ext cx="0" cy="792162"/>
          </a:xfrm>
          <a:prstGeom prst="line">
            <a:avLst/>
          </a:prstGeom>
          <a:noFill/>
          <a:ln w="9525">
            <a:solidFill>
              <a:schemeClr val="tx1"/>
            </a:solidFill>
            <a:round/>
            <a:headEnd/>
            <a:tailEnd/>
          </a:ln>
        </p:spPr>
        <p:txBody>
          <a:bodyPr/>
          <a:lstStyle/>
          <a:p>
            <a:endParaRPr lang="el-GR"/>
          </a:p>
        </p:txBody>
      </p:sp>
      <p:sp>
        <p:nvSpPr>
          <p:cNvPr id="52243" name="Line 18"/>
          <p:cNvSpPr>
            <a:spLocks noChangeShapeType="1"/>
          </p:cNvSpPr>
          <p:nvPr/>
        </p:nvSpPr>
        <p:spPr bwMode="auto">
          <a:xfrm>
            <a:off x="4787900" y="4730750"/>
            <a:ext cx="1296988" cy="0"/>
          </a:xfrm>
          <a:prstGeom prst="line">
            <a:avLst/>
          </a:prstGeom>
          <a:noFill/>
          <a:ln w="9525">
            <a:solidFill>
              <a:schemeClr val="tx1"/>
            </a:solidFill>
            <a:round/>
            <a:headEnd/>
            <a:tailEnd/>
          </a:ln>
        </p:spPr>
        <p:txBody>
          <a:bodyPr/>
          <a:lstStyle/>
          <a:p>
            <a:endParaRPr lang="el-GR"/>
          </a:p>
        </p:txBody>
      </p:sp>
      <p:sp>
        <p:nvSpPr>
          <p:cNvPr id="47124" name="Text Box 19"/>
          <p:cNvSpPr txBox="1">
            <a:spLocks noChangeArrowheads="1"/>
          </p:cNvSpPr>
          <p:nvPr/>
        </p:nvSpPr>
        <p:spPr bwMode="auto">
          <a:xfrm>
            <a:off x="4716463" y="5229225"/>
            <a:ext cx="4283075" cy="1169551"/>
          </a:xfrm>
          <a:prstGeom prst="rect">
            <a:avLst/>
          </a:prstGeom>
          <a:noFill/>
          <a:ln w="9525">
            <a:noFill/>
            <a:miter lim="800000"/>
            <a:headEnd/>
            <a:tailEnd/>
          </a:ln>
        </p:spPr>
        <p:txBody>
          <a:bodyPr>
            <a:spAutoFit/>
          </a:bodyPr>
          <a:lstStyle/>
          <a:p>
            <a:pPr>
              <a:spcBef>
                <a:spcPct val="50000"/>
              </a:spcBef>
            </a:pPr>
            <a:r>
              <a:rPr lang="el-GR" sz="1400" dirty="0">
                <a:solidFill>
                  <a:schemeClr val="bg2">
                    <a:lumMod val="10000"/>
                  </a:schemeClr>
                </a:solidFill>
                <a:ea typeface="Calibri" pitchFamily="34" charset="0"/>
                <a:cs typeface="Calibri" pitchFamily="34" charset="0"/>
              </a:rPr>
              <a:t>η2 τ1 ε1</a:t>
            </a:r>
            <a:r>
              <a:rPr lang="en-US" sz="1400" dirty="0">
                <a:solidFill>
                  <a:schemeClr val="bg2">
                    <a:lumMod val="10000"/>
                  </a:schemeClr>
                </a:solidFill>
                <a:ea typeface="Calibri" pitchFamily="34" charset="0"/>
                <a:cs typeface="Calibri" pitchFamily="34" charset="0"/>
              </a:rPr>
              <a:t>;</a:t>
            </a:r>
            <a:r>
              <a:rPr lang="el-GR" sz="1400" dirty="0">
                <a:solidFill>
                  <a:schemeClr val="bg2">
                    <a:lumMod val="10000"/>
                  </a:schemeClr>
                </a:solidFill>
                <a:ea typeface="Calibri" pitchFamily="34" charset="0"/>
                <a:cs typeface="Calibri" pitchFamily="34" charset="0"/>
              </a:rPr>
              <a:t> Ενώ δεν υπάρχει</a:t>
            </a:r>
          </a:p>
          <a:p>
            <a:pPr>
              <a:spcBef>
                <a:spcPct val="50000"/>
              </a:spcBef>
            </a:pPr>
            <a:r>
              <a:rPr lang="el-GR" sz="1400" dirty="0">
                <a:solidFill>
                  <a:schemeClr val="accent2">
                    <a:lumMod val="75000"/>
                  </a:schemeClr>
                </a:solidFill>
                <a:ea typeface="Calibri" pitchFamily="34" charset="0"/>
                <a:cs typeface="Calibri" pitchFamily="34" charset="0"/>
              </a:rPr>
              <a:t>Κοιτάζοντας τα στοιχεία δεν ξέρουμε με </a:t>
            </a:r>
            <a:r>
              <a:rPr lang="el-GR" sz="1400" u="sng" dirty="0">
                <a:solidFill>
                  <a:schemeClr val="accent2">
                    <a:lumMod val="75000"/>
                  </a:schemeClr>
                </a:solidFill>
                <a:ea typeface="Calibri" pitchFamily="34" charset="0"/>
                <a:cs typeface="Calibri" pitchFamily="34" charset="0"/>
              </a:rPr>
              <a:t>ποια εταιρεία έκανε συμβόλαιο ο η2 για την ταινία τ1</a:t>
            </a:r>
          </a:p>
          <a:p>
            <a:pPr>
              <a:spcBef>
                <a:spcPct val="50000"/>
              </a:spcBef>
            </a:pPr>
            <a:r>
              <a:rPr lang="el-GR" sz="1400" b="1" i="1" dirty="0">
                <a:solidFill>
                  <a:schemeClr val="bg2">
                    <a:lumMod val="10000"/>
                  </a:schemeClr>
                </a:solidFill>
                <a:ea typeface="Calibri" pitchFamily="34" charset="0"/>
                <a:cs typeface="Calibri" pitchFamily="34" charset="0"/>
              </a:rPr>
              <a:t>Δηλαδή, δεν είναι ισοδύναμη της τριαδικής</a:t>
            </a:r>
          </a:p>
        </p:txBody>
      </p:sp>
      <p:sp>
        <p:nvSpPr>
          <p:cNvPr id="52245" name="Text Box 20"/>
          <p:cNvSpPr txBox="1">
            <a:spLocks noChangeArrowheads="1"/>
          </p:cNvSpPr>
          <p:nvPr/>
        </p:nvSpPr>
        <p:spPr bwMode="auto">
          <a:xfrm>
            <a:off x="3419475" y="2781300"/>
            <a:ext cx="1582738" cy="304800"/>
          </a:xfrm>
          <a:prstGeom prst="rect">
            <a:avLst/>
          </a:prstGeom>
          <a:noFill/>
          <a:ln w="9525">
            <a:noFill/>
            <a:miter lim="800000"/>
            <a:headEnd/>
            <a:tailEnd/>
          </a:ln>
        </p:spPr>
        <p:txBody>
          <a:bodyPr>
            <a:spAutoFit/>
          </a:bodyPr>
          <a:lstStyle/>
          <a:p>
            <a:pPr>
              <a:spcBef>
                <a:spcPct val="50000"/>
              </a:spcBef>
            </a:pPr>
            <a:r>
              <a:rPr lang="el-GR" sz="1400"/>
              <a:t>ΣΥΜΜΕΤΕΧΕΙ</a:t>
            </a:r>
          </a:p>
        </p:txBody>
      </p:sp>
      <p:sp>
        <p:nvSpPr>
          <p:cNvPr id="52246" name="Text Box 21"/>
          <p:cNvSpPr txBox="1">
            <a:spLocks noChangeArrowheads="1"/>
          </p:cNvSpPr>
          <p:nvPr/>
        </p:nvSpPr>
        <p:spPr bwMode="auto">
          <a:xfrm>
            <a:off x="6372225" y="4514850"/>
            <a:ext cx="1368425" cy="304800"/>
          </a:xfrm>
          <a:prstGeom prst="rect">
            <a:avLst/>
          </a:prstGeom>
          <a:noFill/>
          <a:ln w="9525">
            <a:noFill/>
            <a:miter lim="800000"/>
            <a:headEnd/>
            <a:tailEnd/>
          </a:ln>
        </p:spPr>
        <p:txBody>
          <a:bodyPr>
            <a:spAutoFit/>
          </a:bodyPr>
          <a:lstStyle/>
          <a:p>
            <a:pPr>
              <a:spcBef>
                <a:spcPct val="50000"/>
              </a:spcBef>
            </a:pPr>
            <a:r>
              <a:rPr lang="el-GR" sz="1400"/>
              <a:t>ΠΑΡΑΓΕΙ</a:t>
            </a:r>
          </a:p>
        </p:txBody>
      </p:sp>
      <p:sp>
        <p:nvSpPr>
          <p:cNvPr id="52247" name="Text Box 22"/>
          <p:cNvSpPr txBox="1">
            <a:spLocks noChangeArrowheads="1"/>
          </p:cNvSpPr>
          <p:nvPr/>
        </p:nvSpPr>
        <p:spPr bwMode="auto">
          <a:xfrm>
            <a:off x="712788" y="4584700"/>
            <a:ext cx="1584325" cy="304800"/>
          </a:xfrm>
          <a:prstGeom prst="rect">
            <a:avLst/>
          </a:prstGeom>
          <a:noFill/>
          <a:ln w="9525">
            <a:noFill/>
            <a:miter lim="800000"/>
            <a:headEnd/>
            <a:tailEnd/>
          </a:ln>
        </p:spPr>
        <p:txBody>
          <a:bodyPr>
            <a:spAutoFit/>
          </a:bodyPr>
          <a:lstStyle/>
          <a:p>
            <a:pPr>
              <a:spcBef>
                <a:spcPct val="50000"/>
              </a:spcBef>
            </a:pPr>
            <a:r>
              <a:rPr lang="el-GR" sz="1400" dirty="0"/>
              <a:t>ΜΙΣΘΩΝΕΙ</a:t>
            </a:r>
          </a:p>
        </p:txBody>
      </p:sp>
      <p:grpSp>
        <p:nvGrpSpPr>
          <p:cNvPr id="3" name="Group 23"/>
          <p:cNvGrpSpPr>
            <a:grpSpLocks/>
          </p:cNvGrpSpPr>
          <p:nvPr/>
        </p:nvGrpSpPr>
        <p:grpSpPr bwMode="auto">
          <a:xfrm>
            <a:off x="3132138" y="5732463"/>
            <a:ext cx="1223962" cy="287337"/>
            <a:chOff x="2971" y="3067"/>
            <a:chExt cx="771" cy="181"/>
          </a:xfrm>
        </p:grpSpPr>
        <p:sp>
          <p:nvSpPr>
            <p:cNvPr id="52268" name="Oval 24"/>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2269" name="Text Box 25"/>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t>Όνομα-εταιρείας</a:t>
              </a:r>
            </a:p>
          </p:txBody>
        </p:sp>
      </p:grpSp>
      <p:grpSp>
        <p:nvGrpSpPr>
          <p:cNvPr id="4" name="Group 26"/>
          <p:cNvGrpSpPr>
            <a:grpSpLocks/>
          </p:cNvGrpSpPr>
          <p:nvPr/>
        </p:nvGrpSpPr>
        <p:grpSpPr bwMode="auto">
          <a:xfrm>
            <a:off x="7667625" y="2787650"/>
            <a:ext cx="1223963" cy="287338"/>
            <a:chOff x="431" y="1480"/>
            <a:chExt cx="771" cy="181"/>
          </a:xfrm>
        </p:grpSpPr>
        <p:sp>
          <p:nvSpPr>
            <p:cNvPr id="52266" name="Oval 27"/>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7" name="Text Box 28"/>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Όνομα-ταινίας</a:t>
              </a:r>
            </a:p>
          </p:txBody>
        </p:sp>
      </p:grpSp>
      <p:grpSp>
        <p:nvGrpSpPr>
          <p:cNvPr id="5" name="Group 29"/>
          <p:cNvGrpSpPr>
            <a:grpSpLocks/>
          </p:cNvGrpSpPr>
          <p:nvPr/>
        </p:nvGrpSpPr>
        <p:grpSpPr bwMode="auto">
          <a:xfrm>
            <a:off x="539750" y="1922463"/>
            <a:ext cx="1223963" cy="287337"/>
            <a:chOff x="431" y="1480"/>
            <a:chExt cx="771" cy="181"/>
          </a:xfrm>
        </p:grpSpPr>
        <p:sp>
          <p:nvSpPr>
            <p:cNvPr id="52264" name="Oval 30"/>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2265" name="Text Box 31"/>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t>Όνομα-ηθοποιού</a:t>
              </a:r>
            </a:p>
          </p:txBody>
        </p:sp>
      </p:grpSp>
      <p:grpSp>
        <p:nvGrpSpPr>
          <p:cNvPr id="6" name="Group 32"/>
          <p:cNvGrpSpPr>
            <a:grpSpLocks/>
          </p:cNvGrpSpPr>
          <p:nvPr/>
        </p:nvGrpSpPr>
        <p:grpSpPr bwMode="auto">
          <a:xfrm>
            <a:off x="1835150" y="4011613"/>
            <a:ext cx="936625" cy="215900"/>
            <a:chOff x="2290" y="1253"/>
            <a:chExt cx="590" cy="136"/>
          </a:xfrm>
        </p:grpSpPr>
        <p:sp>
          <p:nvSpPr>
            <p:cNvPr id="52262" name="Oval 33"/>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2263" name="Text Box 34"/>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grpSp>
      <p:sp>
        <p:nvSpPr>
          <p:cNvPr id="52252" name="Line 35"/>
          <p:cNvSpPr>
            <a:spLocks noChangeShapeType="1"/>
          </p:cNvSpPr>
          <p:nvPr/>
        </p:nvSpPr>
        <p:spPr bwMode="auto">
          <a:xfrm>
            <a:off x="1258888" y="2211388"/>
            <a:ext cx="217487" cy="358775"/>
          </a:xfrm>
          <a:prstGeom prst="line">
            <a:avLst/>
          </a:prstGeom>
          <a:noFill/>
          <a:ln w="9525">
            <a:solidFill>
              <a:schemeClr val="tx1"/>
            </a:solidFill>
            <a:round/>
            <a:headEnd/>
            <a:tailEnd/>
          </a:ln>
        </p:spPr>
        <p:txBody>
          <a:bodyPr/>
          <a:lstStyle/>
          <a:p>
            <a:endParaRPr lang="el-GR"/>
          </a:p>
        </p:txBody>
      </p:sp>
      <p:sp>
        <p:nvSpPr>
          <p:cNvPr id="52253" name="Line 36"/>
          <p:cNvSpPr>
            <a:spLocks noChangeShapeType="1"/>
          </p:cNvSpPr>
          <p:nvPr/>
        </p:nvSpPr>
        <p:spPr bwMode="auto">
          <a:xfrm flipV="1">
            <a:off x="7524750" y="2930525"/>
            <a:ext cx="142875" cy="73025"/>
          </a:xfrm>
          <a:prstGeom prst="line">
            <a:avLst/>
          </a:prstGeom>
          <a:noFill/>
          <a:ln w="9525">
            <a:solidFill>
              <a:schemeClr val="tx1"/>
            </a:solidFill>
            <a:round/>
            <a:headEnd/>
            <a:tailEnd/>
          </a:ln>
        </p:spPr>
        <p:txBody>
          <a:bodyPr/>
          <a:lstStyle/>
          <a:p>
            <a:endParaRPr lang="el-GR"/>
          </a:p>
        </p:txBody>
      </p:sp>
      <p:sp>
        <p:nvSpPr>
          <p:cNvPr id="52254" name="Line 37"/>
          <p:cNvSpPr>
            <a:spLocks noChangeShapeType="1"/>
          </p:cNvSpPr>
          <p:nvPr/>
        </p:nvSpPr>
        <p:spPr bwMode="auto">
          <a:xfrm>
            <a:off x="3492500" y="5300663"/>
            <a:ext cx="287338" cy="431800"/>
          </a:xfrm>
          <a:prstGeom prst="line">
            <a:avLst/>
          </a:prstGeom>
          <a:noFill/>
          <a:ln w="9525">
            <a:solidFill>
              <a:schemeClr val="tx1"/>
            </a:solidFill>
            <a:round/>
            <a:headEnd/>
            <a:tailEnd/>
          </a:ln>
        </p:spPr>
        <p:txBody>
          <a:bodyPr/>
          <a:lstStyle/>
          <a:p>
            <a:endParaRPr lang="el-GR"/>
          </a:p>
        </p:txBody>
      </p:sp>
      <p:sp>
        <p:nvSpPr>
          <p:cNvPr id="52255" name="Line 38"/>
          <p:cNvSpPr>
            <a:spLocks noChangeShapeType="1"/>
          </p:cNvSpPr>
          <p:nvPr/>
        </p:nvSpPr>
        <p:spPr bwMode="auto">
          <a:xfrm flipH="1">
            <a:off x="1692275" y="4227513"/>
            <a:ext cx="215900" cy="215900"/>
          </a:xfrm>
          <a:prstGeom prst="line">
            <a:avLst/>
          </a:prstGeom>
          <a:noFill/>
          <a:ln w="9525">
            <a:solidFill>
              <a:schemeClr val="tx1"/>
            </a:solidFill>
            <a:round/>
            <a:headEnd/>
            <a:tailEnd/>
          </a:ln>
        </p:spPr>
        <p:txBody>
          <a:bodyPr/>
          <a:lstStyle/>
          <a:p>
            <a:endParaRPr lang="el-GR"/>
          </a:p>
        </p:txBody>
      </p:sp>
      <p:sp>
        <p:nvSpPr>
          <p:cNvPr id="52256" name="Text Box 39"/>
          <p:cNvSpPr txBox="1">
            <a:spLocks noChangeArrowheads="1"/>
          </p:cNvSpPr>
          <p:nvPr/>
        </p:nvSpPr>
        <p:spPr bwMode="auto">
          <a:xfrm>
            <a:off x="153988" y="366713"/>
            <a:ext cx="1662112" cy="461665"/>
          </a:xfrm>
          <a:prstGeom prst="rect">
            <a:avLst/>
          </a:prstGeom>
          <a:noFill/>
          <a:ln w="9525">
            <a:noFill/>
            <a:miter lim="800000"/>
            <a:headEnd/>
            <a:tailEnd/>
          </a:ln>
        </p:spPr>
        <p:txBody>
          <a:bodyPr wrap="square">
            <a:spAutoFit/>
          </a:bodyPr>
          <a:lstStyle/>
          <a:p>
            <a:pPr eaLnBrk="0" hangingPunct="0">
              <a:spcBef>
                <a:spcPct val="50000"/>
              </a:spcBef>
            </a:pPr>
            <a:r>
              <a:rPr lang="el-GR" sz="1200" dirty="0">
                <a:solidFill>
                  <a:schemeClr val="bg2">
                    <a:lumMod val="10000"/>
                  </a:schemeClr>
                </a:solidFill>
              </a:rPr>
              <a:t>Ένα στιγμιότυπο της </a:t>
            </a:r>
            <a:r>
              <a:rPr lang="el-GR" sz="1200" dirty="0" smtClean="0">
                <a:solidFill>
                  <a:schemeClr val="bg2">
                    <a:lumMod val="10000"/>
                  </a:schemeClr>
                </a:solidFill>
              </a:rPr>
              <a:t>τριαδική </a:t>
            </a:r>
            <a:r>
              <a:rPr lang="el-GR" sz="1200" dirty="0">
                <a:solidFill>
                  <a:schemeClr val="bg2">
                    <a:lumMod val="10000"/>
                  </a:schemeClr>
                </a:solidFill>
              </a:rPr>
              <a:t>συσχέτισης:</a:t>
            </a:r>
          </a:p>
        </p:txBody>
      </p:sp>
      <p:sp>
        <p:nvSpPr>
          <p:cNvPr id="52257" name="Text Box 40"/>
          <p:cNvSpPr txBox="1">
            <a:spLocks noChangeArrowheads="1"/>
          </p:cNvSpPr>
          <p:nvPr/>
        </p:nvSpPr>
        <p:spPr bwMode="auto">
          <a:xfrm>
            <a:off x="1809750" y="374650"/>
            <a:ext cx="1943100" cy="1277273"/>
          </a:xfrm>
          <a:prstGeom prst="rect">
            <a:avLst/>
          </a:prstGeom>
          <a:noFill/>
          <a:ln w="9525">
            <a:noFill/>
            <a:miter lim="800000"/>
            <a:headEnd/>
            <a:tailEnd/>
          </a:ln>
        </p:spPr>
        <p:txBody>
          <a:bodyPr>
            <a:spAutoFit/>
          </a:bodyPr>
          <a:lstStyle/>
          <a:p>
            <a:pPr eaLnBrk="0" hangingPunct="0">
              <a:spcBef>
                <a:spcPct val="50000"/>
              </a:spcBef>
            </a:pPr>
            <a:r>
              <a:rPr lang="el-GR" sz="1400" dirty="0"/>
              <a:t>η</a:t>
            </a:r>
            <a:r>
              <a:rPr lang="en-US" sz="1400" dirty="0"/>
              <a:t>1 </a:t>
            </a:r>
            <a:r>
              <a:rPr lang="el-GR" sz="1400" dirty="0"/>
              <a:t>   τ</a:t>
            </a:r>
            <a:r>
              <a:rPr lang="en-US" sz="1400" dirty="0"/>
              <a:t>1 </a:t>
            </a:r>
            <a:r>
              <a:rPr lang="el-GR" sz="1400" dirty="0"/>
              <a:t>  ε</a:t>
            </a:r>
            <a:r>
              <a:rPr lang="en-US" sz="1400" dirty="0"/>
              <a:t>1   </a:t>
            </a:r>
            <a:r>
              <a:rPr lang="el-GR" sz="1400" b="1" dirty="0" smtClean="0">
                <a:solidFill>
                  <a:srgbClr val="009900"/>
                </a:solidFill>
              </a:rPr>
              <a:t>{</a:t>
            </a:r>
            <a:r>
              <a:rPr lang="el-GR" sz="1400" b="1" dirty="0">
                <a:solidFill>
                  <a:srgbClr val="009900"/>
                </a:solidFill>
              </a:rPr>
              <a:t>σ</a:t>
            </a:r>
            <a:r>
              <a:rPr lang="en-US" sz="1400" b="1" dirty="0">
                <a:solidFill>
                  <a:srgbClr val="009900"/>
                </a:solidFill>
              </a:rPr>
              <a:t>1</a:t>
            </a:r>
            <a:r>
              <a:rPr lang="el-GR" sz="1400" b="1" dirty="0">
                <a:solidFill>
                  <a:srgbClr val="009900"/>
                </a:solidFill>
              </a:rPr>
              <a:t>}</a:t>
            </a:r>
            <a:endParaRPr lang="en-US" sz="1400" dirty="0">
              <a:solidFill>
                <a:srgbClr val="009900"/>
              </a:solidFill>
            </a:endParaRPr>
          </a:p>
          <a:p>
            <a:pPr eaLnBrk="0" hangingPunct="0">
              <a:spcBef>
                <a:spcPct val="50000"/>
              </a:spcBef>
            </a:pPr>
            <a:r>
              <a:rPr lang="el-GR" sz="1400" dirty="0"/>
              <a:t>η2</a:t>
            </a:r>
            <a:r>
              <a:rPr lang="en-US" sz="1400" dirty="0"/>
              <a:t> </a:t>
            </a:r>
            <a:r>
              <a:rPr lang="el-GR" sz="1400" dirty="0"/>
              <a:t>   τ1</a:t>
            </a:r>
            <a:r>
              <a:rPr lang="en-US" sz="1400" dirty="0"/>
              <a:t> </a:t>
            </a:r>
            <a:r>
              <a:rPr lang="el-GR" sz="1400" dirty="0"/>
              <a:t>  ε2</a:t>
            </a:r>
            <a:r>
              <a:rPr lang="en-US" sz="1400" dirty="0"/>
              <a:t>   </a:t>
            </a:r>
            <a:r>
              <a:rPr lang="el-GR" sz="1400" b="1" dirty="0">
                <a:solidFill>
                  <a:srgbClr val="009900"/>
                </a:solidFill>
              </a:rPr>
              <a:t>{σ</a:t>
            </a:r>
            <a:r>
              <a:rPr lang="en-US" sz="1400" b="1" dirty="0">
                <a:solidFill>
                  <a:srgbClr val="009900"/>
                </a:solidFill>
              </a:rPr>
              <a:t>2</a:t>
            </a:r>
            <a:r>
              <a:rPr lang="el-GR" sz="1400" b="1" dirty="0">
                <a:solidFill>
                  <a:srgbClr val="009900"/>
                </a:solidFill>
              </a:rPr>
              <a:t>}</a:t>
            </a:r>
            <a:endParaRPr lang="en-US" sz="1400" b="1" dirty="0"/>
          </a:p>
          <a:p>
            <a:pPr eaLnBrk="0" hangingPunct="0">
              <a:spcBef>
                <a:spcPct val="50000"/>
              </a:spcBef>
            </a:pPr>
            <a:r>
              <a:rPr lang="el-GR" sz="1400" dirty="0"/>
              <a:t>η2    τ3</a:t>
            </a:r>
            <a:r>
              <a:rPr lang="en-US" sz="1400" dirty="0"/>
              <a:t> </a:t>
            </a:r>
            <a:r>
              <a:rPr lang="el-GR" sz="1400" dirty="0"/>
              <a:t>  ε</a:t>
            </a:r>
            <a:r>
              <a:rPr lang="en-US" sz="1400" dirty="0"/>
              <a:t>1  </a:t>
            </a:r>
            <a:r>
              <a:rPr lang="el-GR" sz="1400" dirty="0"/>
              <a:t> </a:t>
            </a:r>
            <a:r>
              <a:rPr lang="el-GR" sz="1400" b="1" dirty="0">
                <a:solidFill>
                  <a:srgbClr val="009900"/>
                </a:solidFill>
              </a:rPr>
              <a:t>{σ</a:t>
            </a:r>
            <a:r>
              <a:rPr lang="en-US" sz="1400" b="1" dirty="0">
                <a:solidFill>
                  <a:srgbClr val="009900"/>
                </a:solidFill>
              </a:rPr>
              <a:t>3</a:t>
            </a:r>
            <a:r>
              <a:rPr lang="el-GR" sz="1400" b="1" dirty="0">
                <a:solidFill>
                  <a:srgbClr val="009900"/>
                </a:solidFill>
              </a:rPr>
              <a:t>}</a:t>
            </a:r>
          </a:p>
          <a:p>
            <a:pPr algn="ctr" eaLnBrk="0" hangingPunct="0">
              <a:spcBef>
                <a:spcPct val="50000"/>
              </a:spcBef>
            </a:pPr>
            <a:r>
              <a:rPr lang="el-GR" sz="1400" b="1" dirty="0">
                <a:solidFill>
                  <a:srgbClr val="009900"/>
                </a:solidFill>
              </a:rPr>
              <a:t>...</a:t>
            </a:r>
            <a:r>
              <a:rPr lang="en-US" sz="1400" dirty="0"/>
              <a:t> </a:t>
            </a:r>
            <a:endParaRPr lang="el-GR" sz="1400" dirty="0"/>
          </a:p>
        </p:txBody>
      </p:sp>
      <p:sp>
        <p:nvSpPr>
          <p:cNvPr id="52258" name="Text Box 41"/>
          <p:cNvSpPr txBox="1">
            <a:spLocks noChangeArrowheads="1"/>
          </p:cNvSpPr>
          <p:nvPr/>
        </p:nvSpPr>
        <p:spPr bwMode="auto">
          <a:xfrm>
            <a:off x="3059113" y="1700213"/>
            <a:ext cx="1079500" cy="954107"/>
          </a:xfrm>
          <a:prstGeom prst="rect">
            <a:avLst/>
          </a:prstGeom>
          <a:noFill/>
          <a:ln w="9525">
            <a:noFill/>
            <a:miter lim="800000"/>
            <a:headEnd/>
            <a:tailEnd/>
          </a:ln>
        </p:spPr>
        <p:txBody>
          <a:bodyPr>
            <a:spAutoFit/>
          </a:bodyPr>
          <a:lstStyle/>
          <a:p>
            <a:pPr>
              <a:spcBef>
                <a:spcPct val="50000"/>
              </a:spcBef>
            </a:pPr>
            <a:r>
              <a:rPr lang="el-GR" sz="1400" dirty="0"/>
              <a:t>η1 τ1</a:t>
            </a:r>
          </a:p>
          <a:p>
            <a:pPr>
              <a:spcBef>
                <a:spcPct val="50000"/>
              </a:spcBef>
            </a:pPr>
            <a:r>
              <a:rPr lang="el-GR" sz="1400" dirty="0">
                <a:solidFill>
                  <a:schemeClr val="tx2">
                    <a:lumMod val="40000"/>
                    <a:lumOff val="60000"/>
                  </a:schemeClr>
                </a:solidFill>
              </a:rPr>
              <a:t>η2 τ1</a:t>
            </a:r>
          </a:p>
          <a:p>
            <a:pPr>
              <a:spcBef>
                <a:spcPct val="50000"/>
              </a:spcBef>
            </a:pPr>
            <a:r>
              <a:rPr lang="el-GR" sz="1400" dirty="0"/>
              <a:t>η2 τ3</a:t>
            </a:r>
          </a:p>
        </p:txBody>
      </p:sp>
      <p:sp>
        <p:nvSpPr>
          <p:cNvPr id="52259" name="Text Box 42"/>
          <p:cNvSpPr txBox="1">
            <a:spLocks noChangeArrowheads="1"/>
          </p:cNvSpPr>
          <p:nvPr/>
        </p:nvSpPr>
        <p:spPr bwMode="auto">
          <a:xfrm>
            <a:off x="7380288" y="3500438"/>
            <a:ext cx="863600" cy="954107"/>
          </a:xfrm>
          <a:prstGeom prst="rect">
            <a:avLst/>
          </a:prstGeom>
          <a:noFill/>
          <a:ln w="9525">
            <a:noFill/>
            <a:miter lim="800000"/>
            <a:headEnd/>
            <a:tailEnd/>
          </a:ln>
        </p:spPr>
        <p:txBody>
          <a:bodyPr>
            <a:spAutoFit/>
          </a:bodyPr>
          <a:lstStyle/>
          <a:p>
            <a:pPr>
              <a:spcBef>
                <a:spcPct val="50000"/>
              </a:spcBef>
            </a:pPr>
            <a:r>
              <a:rPr lang="el-GR" sz="1400" dirty="0">
                <a:solidFill>
                  <a:schemeClr val="tx2">
                    <a:lumMod val="40000"/>
                    <a:lumOff val="60000"/>
                  </a:schemeClr>
                </a:solidFill>
              </a:rPr>
              <a:t>τ1 ε1</a:t>
            </a:r>
          </a:p>
          <a:p>
            <a:pPr>
              <a:spcBef>
                <a:spcPct val="50000"/>
              </a:spcBef>
            </a:pPr>
            <a:r>
              <a:rPr lang="el-GR" sz="1400" dirty="0">
                <a:solidFill>
                  <a:schemeClr val="tx2">
                    <a:lumMod val="40000"/>
                    <a:lumOff val="60000"/>
                  </a:schemeClr>
                </a:solidFill>
              </a:rPr>
              <a:t>τ1 ε2</a:t>
            </a:r>
          </a:p>
          <a:p>
            <a:pPr>
              <a:spcBef>
                <a:spcPct val="50000"/>
              </a:spcBef>
            </a:pPr>
            <a:r>
              <a:rPr lang="el-GR" sz="1400" dirty="0"/>
              <a:t>τ3 ε1</a:t>
            </a:r>
          </a:p>
        </p:txBody>
      </p:sp>
      <p:sp>
        <p:nvSpPr>
          <p:cNvPr id="52260" name="Text Box 43"/>
          <p:cNvSpPr txBox="1">
            <a:spLocks noChangeArrowheads="1"/>
          </p:cNvSpPr>
          <p:nvPr/>
        </p:nvSpPr>
        <p:spPr bwMode="auto">
          <a:xfrm>
            <a:off x="250825" y="5013325"/>
            <a:ext cx="865188" cy="954107"/>
          </a:xfrm>
          <a:prstGeom prst="rect">
            <a:avLst/>
          </a:prstGeom>
          <a:noFill/>
          <a:ln w="9525">
            <a:noFill/>
            <a:miter lim="800000"/>
            <a:headEnd/>
            <a:tailEnd/>
          </a:ln>
        </p:spPr>
        <p:txBody>
          <a:bodyPr>
            <a:spAutoFit/>
          </a:bodyPr>
          <a:lstStyle/>
          <a:p>
            <a:pPr>
              <a:spcBef>
                <a:spcPct val="50000"/>
              </a:spcBef>
            </a:pPr>
            <a:r>
              <a:rPr lang="el-GR" sz="1400" dirty="0"/>
              <a:t>η1 ε1</a:t>
            </a:r>
          </a:p>
          <a:p>
            <a:pPr>
              <a:spcBef>
                <a:spcPct val="50000"/>
              </a:spcBef>
            </a:pPr>
            <a:r>
              <a:rPr lang="el-GR" sz="1400" dirty="0">
                <a:solidFill>
                  <a:schemeClr val="tx2">
                    <a:lumMod val="40000"/>
                    <a:lumOff val="60000"/>
                  </a:schemeClr>
                </a:solidFill>
              </a:rPr>
              <a:t>η2 ε2</a:t>
            </a:r>
          </a:p>
          <a:p>
            <a:pPr>
              <a:spcBef>
                <a:spcPct val="50000"/>
              </a:spcBef>
            </a:pPr>
            <a:r>
              <a:rPr lang="el-GR" sz="1400" dirty="0">
                <a:solidFill>
                  <a:schemeClr val="tx2">
                    <a:lumMod val="40000"/>
                    <a:lumOff val="60000"/>
                  </a:schemeClr>
                </a:solidFill>
              </a:rPr>
              <a:t>η2 ε1</a:t>
            </a:r>
          </a:p>
        </p:txBody>
      </p:sp>
      <p:sp>
        <p:nvSpPr>
          <p:cNvPr id="48" name="TextBox 47"/>
          <p:cNvSpPr txBox="1"/>
          <p:nvPr/>
        </p:nvSpPr>
        <p:spPr>
          <a:xfrm>
            <a:off x="4297362" y="584200"/>
            <a:ext cx="4516438" cy="1115318"/>
          </a:xfrm>
          <a:prstGeom prst="rect">
            <a:avLst/>
          </a:prstGeom>
          <a:noFill/>
        </p:spPr>
        <p:txBody>
          <a:bodyPr wrap="square">
            <a:spAutoFit/>
          </a:bodyPr>
          <a:lstStyle/>
          <a:p>
            <a:r>
              <a:rPr lang="el-GR" sz="3200" i="1" dirty="0">
                <a:solidFill>
                  <a:schemeClr val="accent6">
                    <a:lumMod val="75000"/>
                  </a:schemeClr>
                </a:solidFill>
                <a:latin typeface="Calibri" pitchFamily="34" charset="0"/>
                <a:ea typeface="Calibri" pitchFamily="34" charset="0"/>
                <a:cs typeface="Calibri" pitchFamily="34" charset="0"/>
              </a:rPr>
              <a:t>Το παρακάτω δεν αρκεί. Γιατί;</a:t>
            </a:r>
          </a:p>
        </p:txBody>
      </p:sp>
      <p:sp>
        <p:nvSpPr>
          <p:cNvPr id="4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Footer Placeholder 3"/>
          <p:cNvSpPr>
            <a:spLocks noGrp="1"/>
          </p:cNvSpPr>
          <p:nvPr>
            <p:ph type="ftr" sz="quarter" idx="11"/>
          </p:nvPr>
        </p:nvSpPr>
        <p:spPr>
          <a:noFill/>
        </p:spPr>
        <p:txBody>
          <a:bodyPr/>
          <a:lstStyle/>
          <a:p>
            <a:r>
              <a:rPr lang="el-GR" altLang="en-US" smtClean="0"/>
              <a:t>Ευαγγελία Πιτουρά</a:t>
            </a:r>
          </a:p>
        </p:txBody>
      </p:sp>
      <p:sp>
        <p:nvSpPr>
          <p:cNvPr id="53252" name="Slide Number Placeholder 4"/>
          <p:cNvSpPr>
            <a:spLocks noGrp="1"/>
          </p:cNvSpPr>
          <p:nvPr>
            <p:ph type="sldNum" sz="quarter" idx="12"/>
          </p:nvPr>
        </p:nvSpPr>
        <p:spPr>
          <a:noFill/>
        </p:spPr>
        <p:txBody>
          <a:bodyPr/>
          <a:lstStyle/>
          <a:p>
            <a:fld id="{6137FA96-0BA7-4F90-8D46-E2C1E4D2983B}" type="slidenum">
              <a:rPr lang="el-GR" altLang="en-US" smtClean="0"/>
              <a:pPr/>
              <a:t>65</a:t>
            </a:fld>
            <a:endParaRPr lang="el-GR" altLang="en-US" smtClean="0"/>
          </a:p>
        </p:txBody>
      </p:sp>
      <p:sp>
        <p:nvSpPr>
          <p:cNvPr id="53254" name="Text Box 3"/>
          <p:cNvSpPr txBox="1">
            <a:spLocks noChangeArrowheads="1"/>
          </p:cNvSpPr>
          <p:nvPr/>
        </p:nvSpPr>
        <p:spPr bwMode="auto">
          <a:xfrm>
            <a:off x="685800" y="2133600"/>
            <a:ext cx="1752600" cy="304800"/>
          </a:xfrm>
          <a:prstGeom prst="rect">
            <a:avLst/>
          </a:prstGeom>
          <a:noFill/>
          <a:ln w="9525">
            <a:noFill/>
            <a:miter lim="800000"/>
            <a:headEnd/>
            <a:tailEnd/>
          </a:ln>
        </p:spPr>
        <p:txBody>
          <a:bodyPr>
            <a:spAutoFit/>
          </a:bodyPr>
          <a:lstStyle/>
          <a:p>
            <a:pPr eaLnBrk="0" hangingPunct="0">
              <a:spcBef>
                <a:spcPct val="50000"/>
              </a:spcBef>
            </a:pPr>
            <a:r>
              <a:rPr lang="el-GR" sz="1400" dirty="0"/>
              <a:t>ΗΘΟΠΟΙΟΣ</a:t>
            </a:r>
          </a:p>
        </p:txBody>
      </p:sp>
      <p:sp>
        <p:nvSpPr>
          <p:cNvPr id="53255" name="Text Box 4"/>
          <p:cNvSpPr txBox="1">
            <a:spLocks noChangeArrowheads="1"/>
          </p:cNvSpPr>
          <p:nvPr/>
        </p:nvSpPr>
        <p:spPr bwMode="auto">
          <a:xfrm>
            <a:off x="5508625" y="2133600"/>
            <a:ext cx="1512888" cy="369332"/>
          </a:xfrm>
          <a:prstGeom prst="rect">
            <a:avLst/>
          </a:prstGeom>
          <a:noFill/>
          <a:ln w="9525">
            <a:noFill/>
            <a:miter lim="800000"/>
            <a:headEnd/>
            <a:tailEnd/>
          </a:ln>
        </p:spPr>
        <p:txBody>
          <a:bodyPr>
            <a:spAutoFit/>
          </a:bodyPr>
          <a:lstStyle/>
          <a:p>
            <a:pPr eaLnBrk="0" hangingPunct="0">
              <a:spcBef>
                <a:spcPct val="50000"/>
              </a:spcBef>
            </a:pPr>
            <a:r>
              <a:rPr lang="el-GR" dirty="0"/>
              <a:t>ΤΑΙΝΙΑ</a:t>
            </a:r>
          </a:p>
        </p:txBody>
      </p:sp>
      <p:sp>
        <p:nvSpPr>
          <p:cNvPr id="53256" name="Text Box 5"/>
          <p:cNvSpPr txBox="1">
            <a:spLocks noChangeArrowheads="1"/>
          </p:cNvSpPr>
          <p:nvPr/>
        </p:nvSpPr>
        <p:spPr bwMode="auto">
          <a:xfrm>
            <a:off x="3059113" y="2060575"/>
            <a:ext cx="2133600" cy="646331"/>
          </a:xfrm>
          <a:prstGeom prst="rect">
            <a:avLst/>
          </a:prstGeom>
          <a:noFill/>
          <a:ln w="9525">
            <a:noFill/>
            <a:miter lim="800000"/>
            <a:headEnd/>
            <a:tailEnd/>
          </a:ln>
        </p:spPr>
        <p:txBody>
          <a:bodyPr>
            <a:spAutoFit/>
          </a:bodyPr>
          <a:lstStyle/>
          <a:p>
            <a:pPr eaLnBrk="0" hangingPunct="0">
              <a:spcBef>
                <a:spcPct val="50000"/>
              </a:spcBef>
            </a:pPr>
            <a:r>
              <a:rPr lang="el-GR"/>
              <a:t>ΕΤΑΙΡΕΙΑ ΠΑΡΑΓΩΓΗΣ</a:t>
            </a:r>
          </a:p>
        </p:txBody>
      </p:sp>
      <p:sp>
        <p:nvSpPr>
          <p:cNvPr id="53257"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3258"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3259" name="Rectangle 8"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3260" name="Text Box 9"/>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dirty="0"/>
              <a:t>ΣΥΜΒΟΛΑΙΟ</a:t>
            </a:r>
          </a:p>
        </p:txBody>
      </p:sp>
      <p:sp>
        <p:nvSpPr>
          <p:cNvPr id="53261" name="AutoShape 10"/>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62" name="AutoShape 11"/>
          <p:cNvSpPr>
            <a:spLocks noChangeArrowheads="1"/>
          </p:cNvSpPr>
          <p:nvPr/>
        </p:nvSpPr>
        <p:spPr bwMode="auto">
          <a:xfrm>
            <a:off x="3203575" y="3284538"/>
            <a:ext cx="1655763" cy="1439862"/>
          </a:xfrm>
          <a:prstGeom prst="diamond">
            <a:avLst/>
          </a:prstGeom>
          <a:noFill/>
          <a:ln w="9525">
            <a:solidFill>
              <a:schemeClr val="tx1"/>
            </a:solidFill>
            <a:miter lim="800000"/>
            <a:headEnd/>
            <a:tailEnd/>
          </a:ln>
        </p:spPr>
        <p:txBody>
          <a:bodyPr wrap="none" anchor="ctr"/>
          <a:lstStyle/>
          <a:p>
            <a:endParaRPr lang="el-GR"/>
          </a:p>
        </p:txBody>
      </p:sp>
      <p:sp>
        <p:nvSpPr>
          <p:cNvPr id="53263" name="Line 12"/>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3264" name="Line 13"/>
          <p:cNvSpPr>
            <a:spLocks noChangeShapeType="1"/>
          </p:cNvSpPr>
          <p:nvPr/>
        </p:nvSpPr>
        <p:spPr bwMode="auto">
          <a:xfrm flipV="1">
            <a:off x="1331913" y="4941888"/>
            <a:ext cx="0" cy="792162"/>
          </a:xfrm>
          <a:prstGeom prst="line">
            <a:avLst/>
          </a:prstGeom>
          <a:noFill/>
          <a:ln w="9525">
            <a:solidFill>
              <a:schemeClr val="tx1"/>
            </a:solidFill>
            <a:round/>
            <a:headEnd/>
            <a:tailEnd/>
          </a:ln>
        </p:spPr>
        <p:txBody>
          <a:bodyPr/>
          <a:lstStyle/>
          <a:p>
            <a:endParaRPr lang="el-GR"/>
          </a:p>
        </p:txBody>
      </p:sp>
      <p:sp>
        <p:nvSpPr>
          <p:cNvPr id="53265" name="Line 14"/>
          <p:cNvSpPr>
            <a:spLocks noChangeShapeType="1"/>
          </p:cNvSpPr>
          <p:nvPr/>
        </p:nvSpPr>
        <p:spPr bwMode="auto">
          <a:xfrm flipV="1">
            <a:off x="1258888" y="2565400"/>
            <a:ext cx="0" cy="720725"/>
          </a:xfrm>
          <a:prstGeom prst="line">
            <a:avLst/>
          </a:prstGeom>
          <a:noFill/>
          <a:ln w="9525">
            <a:solidFill>
              <a:schemeClr val="tx1"/>
            </a:solidFill>
            <a:round/>
            <a:headEnd/>
            <a:tailEnd/>
          </a:ln>
        </p:spPr>
        <p:txBody>
          <a:bodyPr/>
          <a:lstStyle/>
          <a:p>
            <a:endParaRPr lang="el-GR"/>
          </a:p>
        </p:txBody>
      </p:sp>
      <p:sp>
        <p:nvSpPr>
          <p:cNvPr id="53266" name="Line 15"/>
          <p:cNvSpPr>
            <a:spLocks noChangeShapeType="1"/>
          </p:cNvSpPr>
          <p:nvPr/>
        </p:nvSpPr>
        <p:spPr bwMode="auto">
          <a:xfrm flipV="1">
            <a:off x="4067175" y="4797425"/>
            <a:ext cx="0" cy="503238"/>
          </a:xfrm>
          <a:prstGeom prst="line">
            <a:avLst/>
          </a:prstGeom>
          <a:noFill/>
          <a:ln w="9525">
            <a:solidFill>
              <a:schemeClr val="tx1"/>
            </a:solidFill>
            <a:round/>
            <a:headEnd/>
            <a:tailEnd/>
          </a:ln>
        </p:spPr>
        <p:txBody>
          <a:bodyPr/>
          <a:lstStyle/>
          <a:p>
            <a:endParaRPr lang="el-GR"/>
          </a:p>
        </p:txBody>
      </p:sp>
      <p:sp>
        <p:nvSpPr>
          <p:cNvPr id="53267" name="Line 16"/>
          <p:cNvSpPr>
            <a:spLocks noChangeShapeType="1"/>
          </p:cNvSpPr>
          <p:nvPr/>
        </p:nvSpPr>
        <p:spPr bwMode="auto">
          <a:xfrm flipV="1">
            <a:off x="3995738" y="2924175"/>
            <a:ext cx="0" cy="360363"/>
          </a:xfrm>
          <a:prstGeom prst="line">
            <a:avLst/>
          </a:prstGeom>
          <a:noFill/>
          <a:ln w="9525">
            <a:solidFill>
              <a:schemeClr val="tx1"/>
            </a:solidFill>
            <a:round/>
            <a:headEnd/>
            <a:tailEnd/>
          </a:ln>
        </p:spPr>
        <p:txBody>
          <a:bodyPr/>
          <a:lstStyle/>
          <a:p>
            <a:endParaRPr lang="el-GR"/>
          </a:p>
        </p:txBody>
      </p:sp>
      <p:sp>
        <p:nvSpPr>
          <p:cNvPr id="53268" name="Line 17"/>
          <p:cNvSpPr>
            <a:spLocks noChangeShapeType="1"/>
          </p:cNvSpPr>
          <p:nvPr/>
        </p:nvSpPr>
        <p:spPr bwMode="auto">
          <a:xfrm>
            <a:off x="4787900" y="5805488"/>
            <a:ext cx="1368425" cy="0"/>
          </a:xfrm>
          <a:prstGeom prst="line">
            <a:avLst/>
          </a:prstGeom>
          <a:noFill/>
          <a:ln w="9525">
            <a:solidFill>
              <a:schemeClr val="tx1"/>
            </a:solidFill>
            <a:round/>
            <a:headEnd/>
            <a:tailEnd/>
          </a:ln>
        </p:spPr>
        <p:txBody>
          <a:bodyPr/>
          <a:lstStyle/>
          <a:p>
            <a:endParaRPr lang="el-GR"/>
          </a:p>
        </p:txBody>
      </p:sp>
      <p:sp>
        <p:nvSpPr>
          <p:cNvPr id="53269" name="Text Box 18"/>
          <p:cNvSpPr txBox="1">
            <a:spLocks noChangeArrowheads="1"/>
          </p:cNvSpPr>
          <p:nvPr/>
        </p:nvSpPr>
        <p:spPr bwMode="auto">
          <a:xfrm>
            <a:off x="750888" y="3860800"/>
            <a:ext cx="1584325" cy="304800"/>
          </a:xfrm>
          <a:prstGeom prst="rect">
            <a:avLst/>
          </a:prstGeom>
          <a:noFill/>
          <a:ln w="9525">
            <a:noFill/>
            <a:miter lim="800000"/>
            <a:headEnd/>
            <a:tailEnd/>
          </a:ln>
        </p:spPr>
        <p:txBody>
          <a:bodyPr>
            <a:spAutoFit/>
          </a:bodyPr>
          <a:lstStyle/>
          <a:p>
            <a:pPr>
              <a:spcBef>
                <a:spcPct val="50000"/>
              </a:spcBef>
            </a:pPr>
            <a:r>
              <a:rPr lang="el-GR" sz="1400" dirty="0"/>
              <a:t>ΥΠΟΓΡΑΦΕΙ</a:t>
            </a:r>
          </a:p>
        </p:txBody>
      </p:sp>
      <p:sp>
        <p:nvSpPr>
          <p:cNvPr id="53270" name="Text Box 19"/>
          <p:cNvSpPr txBox="1">
            <a:spLocks noChangeArrowheads="1"/>
          </p:cNvSpPr>
          <p:nvPr/>
        </p:nvSpPr>
        <p:spPr bwMode="auto">
          <a:xfrm>
            <a:off x="3348038" y="3860800"/>
            <a:ext cx="1512887" cy="338554"/>
          </a:xfrm>
          <a:prstGeom prst="rect">
            <a:avLst/>
          </a:prstGeom>
          <a:noFill/>
          <a:ln w="9525">
            <a:noFill/>
            <a:miter lim="800000"/>
            <a:headEnd/>
            <a:tailEnd/>
          </a:ln>
        </p:spPr>
        <p:txBody>
          <a:bodyPr>
            <a:spAutoFit/>
          </a:bodyPr>
          <a:lstStyle/>
          <a:p>
            <a:pPr algn="ctr">
              <a:spcBef>
                <a:spcPct val="50000"/>
              </a:spcBef>
            </a:pPr>
            <a:r>
              <a:rPr lang="el-GR" sz="1600" dirty="0"/>
              <a:t>ΣΥΝΤΑΣΣΕΙ</a:t>
            </a:r>
          </a:p>
        </p:txBody>
      </p:sp>
      <p:sp>
        <p:nvSpPr>
          <p:cNvPr id="53271" name="Text Box 20"/>
          <p:cNvSpPr txBox="1">
            <a:spLocks noChangeArrowheads="1"/>
          </p:cNvSpPr>
          <p:nvPr/>
        </p:nvSpPr>
        <p:spPr bwMode="auto">
          <a:xfrm>
            <a:off x="5651501" y="3797299"/>
            <a:ext cx="1219200" cy="338554"/>
          </a:xfrm>
          <a:prstGeom prst="rect">
            <a:avLst/>
          </a:prstGeom>
          <a:noFill/>
          <a:ln w="9525">
            <a:noFill/>
            <a:miter lim="800000"/>
            <a:headEnd/>
            <a:tailEnd/>
          </a:ln>
        </p:spPr>
        <p:txBody>
          <a:bodyPr wrap="square">
            <a:spAutoFit/>
          </a:bodyPr>
          <a:lstStyle/>
          <a:p>
            <a:pPr algn="ctr">
              <a:spcBef>
                <a:spcPct val="50000"/>
              </a:spcBef>
            </a:pPr>
            <a:r>
              <a:rPr lang="el-GR" sz="1600" dirty="0"/>
              <a:t>ΑΦΟΡΑ</a:t>
            </a:r>
          </a:p>
        </p:txBody>
      </p:sp>
      <p:grpSp>
        <p:nvGrpSpPr>
          <p:cNvPr id="2" name="Group 21"/>
          <p:cNvGrpSpPr>
            <a:grpSpLocks/>
          </p:cNvGrpSpPr>
          <p:nvPr/>
        </p:nvGrpSpPr>
        <p:grpSpPr bwMode="auto">
          <a:xfrm>
            <a:off x="395288" y="1412875"/>
            <a:ext cx="1223962" cy="287338"/>
            <a:chOff x="431" y="1480"/>
            <a:chExt cx="771" cy="181"/>
          </a:xfrm>
        </p:grpSpPr>
        <p:sp>
          <p:nvSpPr>
            <p:cNvPr id="53305" name="Oval 22"/>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6" name="Text Box 23"/>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Όνομα-ηθοποιού</a:t>
              </a:r>
            </a:p>
          </p:txBody>
        </p:sp>
      </p:grpSp>
      <p:grpSp>
        <p:nvGrpSpPr>
          <p:cNvPr id="3" name="Group 24"/>
          <p:cNvGrpSpPr>
            <a:grpSpLocks/>
          </p:cNvGrpSpPr>
          <p:nvPr/>
        </p:nvGrpSpPr>
        <p:grpSpPr bwMode="auto">
          <a:xfrm>
            <a:off x="2555875" y="1484313"/>
            <a:ext cx="1223963" cy="287337"/>
            <a:chOff x="2971" y="3067"/>
            <a:chExt cx="771" cy="181"/>
          </a:xfrm>
        </p:grpSpPr>
        <p:sp>
          <p:nvSpPr>
            <p:cNvPr id="53303" name="Oval 25"/>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3304" name="Text Box 26"/>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Όνομα-εταιρείας</a:t>
              </a:r>
            </a:p>
          </p:txBody>
        </p:sp>
      </p:grpSp>
      <p:sp>
        <p:nvSpPr>
          <p:cNvPr id="53274" name="Line 27"/>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3275" name="Line 28"/>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3276" name="Text Box 29"/>
          <p:cNvSpPr txBox="1">
            <a:spLocks noChangeArrowheads="1"/>
          </p:cNvSpPr>
          <p:nvPr/>
        </p:nvSpPr>
        <p:spPr bwMode="auto">
          <a:xfrm>
            <a:off x="7164388" y="1854200"/>
            <a:ext cx="1814512" cy="3831818"/>
          </a:xfrm>
          <a:prstGeom prst="rect">
            <a:avLst/>
          </a:prstGeom>
          <a:noFill/>
          <a:ln w="9525">
            <a:noFill/>
            <a:miter lim="800000"/>
            <a:headEnd/>
            <a:tailEnd/>
          </a:ln>
        </p:spPr>
        <p:txBody>
          <a:bodyPr wrap="square">
            <a:spAutoFit/>
          </a:bodyPr>
          <a:lstStyle/>
          <a:p>
            <a:pPr>
              <a:spcBef>
                <a:spcPct val="50000"/>
              </a:spcBef>
            </a:pPr>
            <a:r>
              <a:rPr lang="el-GR" dirty="0">
                <a:latin typeface="Calibri" pitchFamily="34" charset="0"/>
                <a:ea typeface="Calibri" pitchFamily="34" charset="0"/>
                <a:cs typeface="Calibri" pitchFamily="34" charset="0"/>
              </a:rPr>
              <a:t>Μπορούμε </a:t>
            </a:r>
            <a:r>
              <a:rPr lang="el-GR" dirty="0" smtClean="0">
                <a:latin typeface="Calibri" pitchFamily="34" charset="0"/>
                <a:ea typeface="Calibri" pitchFamily="34" charset="0"/>
                <a:cs typeface="Calibri" pitchFamily="34" charset="0"/>
              </a:rPr>
              <a:t>να </a:t>
            </a:r>
            <a:r>
              <a:rPr lang="el-GR" dirty="0">
                <a:latin typeface="Calibri" pitchFamily="34" charset="0"/>
                <a:ea typeface="Calibri" pitchFamily="34" charset="0"/>
                <a:cs typeface="Calibri" pitchFamily="34" charset="0"/>
              </a:rPr>
              <a:t>εισάγουμε έναν «εικονικό» </a:t>
            </a:r>
            <a:r>
              <a:rPr lang="el-GR" dirty="0">
                <a:solidFill>
                  <a:schemeClr val="accent6">
                    <a:lumMod val="75000"/>
                  </a:schemeClr>
                </a:solidFill>
                <a:latin typeface="Calibri" pitchFamily="34" charset="0"/>
                <a:ea typeface="Calibri" pitchFamily="34" charset="0"/>
                <a:cs typeface="Calibri" pitchFamily="34" charset="0"/>
              </a:rPr>
              <a:t>ασθενή τύπο </a:t>
            </a:r>
            <a:r>
              <a:rPr lang="el-GR" dirty="0">
                <a:latin typeface="Calibri" pitchFamily="34" charset="0"/>
                <a:ea typeface="Calibri" pitchFamily="34" charset="0"/>
                <a:cs typeface="Calibri" pitchFamily="34" charset="0"/>
              </a:rPr>
              <a:t>οντοτήτων</a:t>
            </a:r>
          </a:p>
          <a:p>
            <a:pPr>
              <a:spcBef>
                <a:spcPct val="50000"/>
              </a:spcBef>
            </a:pPr>
            <a:r>
              <a:rPr lang="el-GR" dirty="0">
                <a:latin typeface="Calibri" pitchFamily="34" charset="0"/>
                <a:ea typeface="Calibri" pitchFamily="34" charset="0"/>
                <a:cs typeface="Calibri" pitchFamily="34" charset="0"/>
              </a:rPr>
              <a:t>Η καινούργια οντότητα είναι ασθενής (δεν τις αναθέτουμε κλειδί): προσδιορίζεται μοναδικά από τις άλλες</a:t>
            </a:r>
          </a:p>
        </p:txBody>
      </p:sp>
      <p:sp>
        <p:nvSpPr>
          <p:cNvPr id="53277" name="Rectangle 30"/>
          <p:cNvSpPr>
            <a:spLocks noChangeArrowheads="1"/>
          </p:cNvSpPr>
          <p:nvPr/>
        </p:nvSpPr>
        <p:spPr bwMode="auto">
          <a:xfrm>
            <a:off x="3132138" y="5300663"/>
            <a:ext cx="1655762" cy="865187"/>
          </a:xfrm>
          <a:prstGeom prst="rect">
            <a:avLst/>
          </a:prstGeom>
          <a:noFill/>
          <a:ln w="9525">
            <a:solidFill>
              <a:schemeClr val="tx1"/>
            </a:solidFill>
            <a:miter lim="800000"/>
            <a:headEnd/>
            <a:tailEnd/>
          </a:ln>
        </p:spPr>
        <p:txBody>
          <a:bodyPr wrap="none" anchor="ctr"/>
          <a:lstStyle/>
          <a:p>
            <a:endParaRPr lang="el-GR"/>
          </a:p>
        </p:txBody>
      </p:sp>
      <p:sp>
        <p:nvSpPr>
          <p:cNvPr id="53278" name="Rectangle 31"/>
          <p:cNvSpPr>
            <a:spLocks noChangeArrowheads="1"/>
          </p:cNvSpPr>
          <p:nvPr/>
        </p:nvSpPr>
        <p:spPr bwMode="auto">
          <a:xfrm>
            <a:off x="55086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3279" name="AutoShape 32"/>
          <p:cNvSpPr>
            <a:spLocks noChangeArrowheads="1"/>
          </p:cNvSpPr>
          <p:nvPr/>
        </p:nvSpPr>
        <p:spPr bwMode="auto">
          <a:xfrm>
            <a:off x="55086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3280" name="Line 33"/>
          <p:cNvSpPr>
            <a:spLocks noChangeShapeType="1"/>
          </p:cNvSpPr>
          <p:nvPr/>
        </p:nvSpPr>
        <p:spPr bwMode="auto">
          <a:xfrm flipV="1">
            <a:off x="6156325" y="4797425"/>
            <a:ext cx="0" cy="1008063"/>
          </a:xfrm>
          <a:prstGeom prst="line">
            <a:avLst/>
          </a:prstGeom>
          <a:noFill/>
          <a:ln w="9525">
            <a:solidFill>
              <a:schemeClr val="tx1"/>
            </a:solidFill>
            <a:round/>
            <a:headEnd/>
            <a:tailEnd/>
          </a:ln>
        </p:spPr>
        <p:txBody>
          <a:bodyPr/>
          <a:lstStyle/>
          <a:p>
            <a:endParaRPr lang="el-GR"/>
          </a:p>
        </p:txBody>
      </p:sp>
      <p:sp>
        <p:nvSpPr>
          <p:cNvPr id="53281" name="Line 34"/>
          <p:cNvSpPr>
            <a:spLocks noChangeShapeType="1"/>
          </p:cNvSpPr>
          <p:nvPr/>
        </p:nvSpPr>
        <p:spPr bwMode="auto">
          <a:xfrm flipV="1">
            <a:off x="6156325" y="2636838"/>
            <a:ext cx="0" cy="504825"/>
          </a:xfrm>
          <a:prstGeom prst="line">
            <a:avLst/>
          </a:prstGeom>
          <a:noFill/>
          <a:ln w="6350">
            <a:solidFill>
              <a:schemeClr val="tx1"/>
            </a:solidFill>
            <a:round/>
            <a:headEnd/>
            <a:tailEnd/>
          </a:ln>
        </p:spPr>
        <p:txBody>
          <a:bodyPr/>
          <a:lstStyle/>
          <a:p>
            <a:endParaRPr lang="el-GR"/>
          </a:p>
        </p:txBody>
      </p:sp>
      <p:grpSp>
        <p:nvGrpSpPr>
          <p:cNvPr id="4" name="Group 35"/>
          <p:cNvGrpSpPr>
            <a:grpSpLocks/>
          </p:cNvGrpSpPr>
          <p:nvPr/>
        </p:nvGrpSpPr>
        <p:grpSpPr bwMode="auto">
          <a:xfrm>
            <a:off x="4716463" y="1557338"/>
            <a:ext cx="1223962" cy="287337"/>
            <a:chOff x="431" y="1480"/>
            <a:chExt cx="771" cy="181"/>
          </a:xfrm>
        </p:grpSpPr>
        <p:sp>
          <p:nvSpPr>
            <p:cNvPr id="53301" name="Oval 3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3302" name="Text Box 3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Όνομα-ταινίας</a:t>
              </a:r>
            </a:p>
          </p:txBody>
        </p:sp>
      </p:grpSp>
      <p:sp>
        <p:nvSpPr>
          <p:cNvPr id="53283" name="Line 38"/>
          <p:cNvSpPr>
            <a:spLocks noChangeShapeType="1"/>
          </p:cNvSpPr>
          <p:nvPr/>
        </p:nvSpPr>
        <p:spPr bwMode="auto">
          <a:xfrm>
            <a:off x="5724525" y="1844675"/>
            <a:ext cx="287338" cy="215900"/>
          </a:xfrm>
          <a:prstGeom prst="line">
            <a:avLst/>
          </a:prstGeom>
          <a:noFill/>
          <a:ln w="9525">
            <a:solidFill>
              <a:schemeClr val="tx1"/>
            </a:solidFill>
            <a:round/>
            <a:headEnd/>
            <a:tailEnd/>
          </a:ln>
        </p:spPr>
        <p:txBody>
          <a:bodyPr/>
          <a:lstStyle/>
          <a:p>
            <a:endParaRPr lang="el-GR"/>
          </a:p>
        </p:txBody>
      </p:sp>
      <p:sp>
        <p:nvSpPr>
          <p:cNvPr id="53284" name="AutoShape 39"/>
          <p:cNvSpPr>
            <a:spLocks noChangeArrowheads="1"/>
          </p:cNvSpPr>
          <p:nvPr/>
        </p:nvSpPr>
        <p:spPr bwMode="auto">
          <a:xfrm>
            <a:off x="5364163" y="3141663"/>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85" name="Oval 40"/>
          <p:cNvSpPr>
            <a:spLocks noChangeArrowheads="1"/>
          </p:cNvSpPr>
          <p:nvPr/>
        </p:nvSpPr>
        <p:spPr bwMode="auto">
          <a:xfrm>
            <a:off x="4787900" y="5013325"/>
            <a:ext cx="720725" cy="287338"/>
          </a:xfrm>
          <a:prstGeom prst="ellipse">
            <a:avLst/>
          </a:prstGeom>
          <a:noFill/>
          <a:ln w="9525">
            <a:solidFill>
              <a:schemeClr val="tx1"/>
            </a:solidFill>
            <a:round/>
            <a:headEnd/>
            <a:tailEnd/>
          </a:ln>
        </p:spPr>
        <p:txBody>
          <a:bodyPr wrap="none" anchor="ctr"/>
          <a:lstStyle/>
          <a:p>
            <a:endParaRPr lang="el-GR"/>
          </a:p>
        </p:txBody>
      </p:sp>
      <p:sp>
        <p:nvSpPr>
          <p:cNvPr id="53286" name="Text Box 41"/>
          <p:cNvSpPr txBox="1">
            <a:spLocks noChangeArrowheads="1"/>
          </p:cNvSpPr>
          <p:nvPr/>
        </p:nvSpPr>
        <p:spPr bwMode="auto">
          <a:xfrm>
            <a:off x="4859338" y="5013325"/>
            <a:ext cx="863600" cy="214313"/>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sp>
        <p:nvSpPr>
          <p:cNvPr id="53287" name="Line 42"/>
          <p:cNvSpPr>
            <a:spLocks noChangeShapeType="1"/>
          </p:cNvSpPr>
          <p:nvPr/>
        </p:nvSpPr>
        <p:spPr bwMode="auto">
          <a:xfrm flipH="1">
            <a:off x="4787900" y="5300663"/>
            <a:ext cx="288925" cy="215900"/>
          </a:xfrm>
          <a:prstGeom prst="line">
            <a:avLst/>
          </a:prstGeom>
          <a:noFill/>
          <a:ln w="9525">
            <a:solidFill>
              <a:schemeClr val="tx1"/>
            </a:solidFill>
            <a:round/>
            <a:headEnd/>
            <a:tailEnd/>
          </a:ln>
        </p:spPr>
        <p:txBody>
          <a:bodyPr/>
          <a:lstStyle/>
          <a:p>
            <a:endParaRPr lang="el-GR"/>
          </a:p>
        </p:txBody>
      </p:sp>
      <p:sp>
        <p:nvSpPr>
          <p:cNvPr id="53288" name="Text Box 43"/>
          <p:cNvSpPr txBox="1">
            <a:spLocks noChangeArrowheads="1"/>
          </p:cNvSpPr>
          <p:nvPr/>
        </p:nvSpPr>
        <p:spPr bwMode="auto">
          <a:xfrm>
            <a:off x="6092825" y="5924550"/>
            <a:ext cx="2376488" cy="646331"/>
          </a:xfrm>
          <a:prstGeom prst="rect">
            <a:avLst/>
          </a:prstGeom>
          <a:noFill/>
          <a:ln w="9525">
            <a:noFill/>
            <a:miter lim="800000"/>
            <a:headEnd/>
            <a:tailEnd/>
          </a:ln>
        </p:spPr>
        <p:txBody>
          <a:bodyPr>
            <a:spAutoFit/>
          </a:bodyPr>
          <a:lstStyle/>
          <a:p>
            <a:pPr>
              <a:spcBef>
                <a:spcPct val="50000"/>
              </a:spcBef>
            </a:pPr>
            <a:r>
              <a:rPr lang="el-GR" dirty="0">
                <a:solidFill>
                  <a:schemeClr val="accent6">
                    <a:lumMod val="75000"/>
                  </a:schemeClr>
                </a:solidFill>
              </a:rPr>
              <a:t>Ποιο είναι το κλειδί του Συμβολαίου;</a:t>
            </a:r>
          </a:p>
        </p:txBody>
      </p:sp>
      <p:sp>
        <p:nvSpPr>
          <p:cNvPr id="53289" name="Line 44"/>
          <p:cNvSpPr>
            <a:spLocks noChangeShapeType="1"/>
          </p:cNvSpPr>
          <p:nvPr/>
        </p:nvSpPr>
        <p:spPr bwMode="auto">
          <a:xfrm>
            <a:off x="4787900" y="5734050"/>
            <a:ext cx="1296988" cy="0"/>
          </a:xfrm>
          <a:prstGeom prst="line">
            <a:avLst/>
          </a:prstGeom>
          <a:noFill/>
          <a:ln w="9525">
            <a:solidFill>
              <a:schemeClr val="tx1"/>
            </a:solidFill>
            <a:round/>
            <a:headEnd/>
            <a:tailEnd/>
          </a:ln>
        </p:spPr>
        <p:txBody>
          <a:bodyPr/>
          <a:lstStyle/>
          <a:p>
            <a:endParaRPr lang="el-GR"/>
          </a:p>
        </p:txBody>
      </p:sp>
      <p:sp>
        <p:nvSpPr>
          <p:cNvPr id="53290" name="Line 45"/>
          <p:cNvSpPr>
            <a:spLocks noChangeShapeType="1"/>
          </p:cNvSpPr>
          <p:nvPr/>
        </p:nvSpPr>
        <p:spPr bwMode="auto">
          <a:xfrm>
            <a:off x="6084888" y="4797425"/>
            <a:ext cx="0" cy="936625"/>
          </a:xfrm>
          <a:prstGeom prst="line">
            <a:avLst/>
          </a:prstGeom>
          <a:noFill/>
          <a:ln w="9525">
            <a:solidFill>
              <a:schemeClr val="tx1"/>
            </a:solidFill>
            <a:round/>
            <a:headEnd/>
            <a:tailEnd/>
          </a:ln>
        </p:spPr>
        <p:txBody>
          <a:bodyPr/>
          <a:lstStyle/>
          <a:p>
            <a:endParaRPr lang="el-GR"/>
          </a:p>
        </p:txBody>
      </p:sp>
      <p:sp>
        <p:nvSpPr>
          <p:cNvPr id="53291" name="Line 46"/>
          <p:cNvSpPr>
            <a:spLocks noChangeShapeType="1"/>
          </p:cNvSpPr>
          <p:nvPr/>
        </p:nvSpPr>
        <p:spPr bwMode="auto">
          <a:xfrm>
            <a:off x="1403350" y="4941888"/>
            <a:ext cx="0" cy="719137"/>
          </a:xfrm>
          <a:prstGeom prst="line">
            <a:avLst/>
          </a:prstGeom>
          <a:noFill/>
          <a:ln w="9525">
            <a:solidFill>
              <a:schemeClr val="tx1"/>
            </a:solidFill>
            <a:round/>
            <a:headEnd/>
            <a:tailEnd/>
          </a:ln>
        </p:spPr>
        <p:txBody>
          <a:bodyPr/>
          <a:lstStyle/>
          <a:p>
            <a:endParaRPr lang="el-GR"/>
          </a:p>
        </p:txBody>
      </p:sp>
      <p:sp>
        <p:nvSpPr>
          <p:cNvPr id="53292" name="Line 47"/>
          <p:cNvSpPr>
            <a:spLocks noChangeShapeType="1"/>
          </p:cNvSpPr>
          <p:nvPr/>
        </p:nvSpPr>
        <p:spPr bwMode="auto">
          <a:xfrm>
            <a:off x="1403350" y="5661025"/>
            <a:ext cx="1728788" cy="0"/>
          </a:xfrm>
          <a:prstGeom prst="line">
            <a:avLst/>
          </a:prstGeom>
          <a:noFill/>
          <a:ln w="9525">
            <a:solidFill>
              <a:schemeClr val="tx1"/>
            </a:solidFill>
            <a:round/>
            <a:headEnd/>
            <a:tailEnd/>
          </a:ln>
        </p:spPr>
        <p:txBody>
          <a:bodyPr/>
          <a:lstStyle/>
          <a:p>
            <a:endParaRPr lang="el-GR"/>
          </a:p>
        </p:txBody>
      </p:sp>
      <p:sp>
        <p:nvSpPr>
          <p:cNvPr id="53293" name="Line 48"/>
          <p:cNvSpPr>
            <a:spLocks noChangeShapeType="1"/>
          </p:cNvSpPr>
          <p:nvPr/>
        </p:nvSpPr>
        <p:spPr bwMode="auto">
          <a:xfrm>
            <a:off x="3995738" y="4797425"/>
            <a:ext cx="0" cy="503238"/>
          </a:xfrm>
          <a:prstGeom prst="line">
            <a:avLst/>
          </a:prstGeom>
          <a:noFill/>
          <a:ln w="9525">
            <a:solidFill>
              <a:schemeClr val="tx1"/>
            </a:solidFill>
            <a:round/>
            <a:headEnd/>
            <a:tailEnd/>
          </a:ln>
        </p:spPr>
        <p:txBody>
          <a:bodyPr/>
          <a:lstStyle/>
          <a:p>
            <a:endParaRPr lang="el-GR"/>
          </a:p>
        </p:txBody>
      </p:sp>
      <p:sp>
        <p:nvSpPr>
          <p:cNvPr id="53294" name="AutoShape 49"/>
          <p:cNvSpPr>
            <a:spLocks noChangeArrowheads="1"/>
          </p:cNvSpPr>
          <p:nvPr/>
        </p:nvSpPr>
        <p:spPr bwMode="auto">
          <a:xfrm>
            <a:off x="468313" y="3284538"/>
            <a:ext cx="1655762" cy="1584325"/>
          </a:xfrm>
          <a:prstGeom prst="diamond">
            <a:avLst/>
          </a:prstGeom>
          <a:noFill/>
          <a:ln w="9525">
            <a:solidFill>
              <a:schemeClr val="tx1"/>
            </a:solidFill>
            <a:miter lim="800000"/>
            <a:headEnd/>
            <a:tailEnd/>
          </a:ln>
        </p:spPr>
        <p:txBody>
          <a:bodyPr wrap="none" anchor="ctr"/>
          <a:lstStyle/>
          <a:p>
            <a:endParaRPr lang="el-GR"/>
          </a:p>
        </p:txBody>
      </p:sp>
      <p:sp>
        <p:nvSpPr>
          <p:cNvPr id="53295" name="Text Box 50"/>
          <p:cNvSpPr txBox="1">
            <a:spLocks noChangeArrowheads="1"/>
          </p:cNvSpPr>
          <p:nvPr/>
        </p:nvSpPr>
        <p:spPr bwMode="auto">
          <a:xfrm>
            <a:off x="1619250" y="2852738"/>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6" name="Text Box 51"/>
          <p:cNvSpPr txBox="1">
            <a:spLocks noChangeArrowheads="1"/>
          </p:cNvSpPr>
          <p:nvPr/>
        </p:nvSpPr>
        <p:spPr bwMode="auto">
          <a:xfrm>
            <a:off x="1692275" y="4941888"/>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53297" name="Text Box 52"/>
          <p:cNvSpPr txBox="1">
            <a:spLocks noChangeArrowheads="1"/>
          </p:cNvSpPr>
          <p:nvPr/>
        </p:nvSpPr>
        <p:spPr bwMode="auto">
          <a:xfrm>
            <a:off x="3203575" y="2997200"/>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8" name="Text Box 53"/>
          <p:cNvSpPr txBox="1">
            <a:spLocks noChangeArrowheads="1"/>
          </p:cNvSpPr>
          <p:nvPr/>
        </p:nvSpPr>
        <p:spPr bwMode="auto">
          <a:xfrm>
            <a:off x="6300788" y="2781300"/>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1</a:t>
            </a:r>
          </a:p>
        </p:txBody>
      </p:sp>
      <p:sp>
        <p:nvSpPr>
          <p:cNvPr id="53299" name="Text Box 54"/>
          <p:cNvSpPr txBox="1">
            <a:spLocks noChangeArrowheads="1"/>
          </p:cNvSpPr>
          <p:nvPr/>
        </p:nvSpPr>
        <p:spPr bwMode="auto">
          <a:xfrm>
            <a:off x="3132138" y="4652963"/>
            <a:ext cx="431800" cy="366712"/>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53300" name="Text Box 55"/>
          <p:cNvSpPr txBox="1">
            <a:spLocks noChangeArrowheads="1"/>
          </p:cNvSpPr>
          <p:nvPr/>
        </p:nvSpPr>
        <p:spPr bwMode="auto">
          <a:xfrm>
            <a:off x="6227763" y="5013325"/>
            <a:ext cx="431800" cy="366713"/>
          </a:xfrm>
          <a:prstGeom prst="rect">
            <a:avLst/>
          </a:prstGeom>
          <a:noFill/>
          <a:ln w="9525">
            <a:noFill/>
            <a:miter lim="800000"/>
            <a:headEnd/>
            <a:tailEnd/>
          </a:ln>
        </p:spPr>
        <p:txBody>
          <a:bodyPr>
            <a:spAutoFit/>
          </a:bodyPr>
          <a:lstStyle/>
          <a:p>
            <a:pPr>
              <a:spcBef>
                <a:spcPct val="50000"/>
              </a:spcBef>
            </a:pPr>
            <a:r>
              <a:rPr lang="el-GR" sz="1800">
                <a:latin typeface="Comic Sans MS" pitchFamily="66" charset="0"/>
              </a:rPr>
              <a:t>Ν</a:t>
            </a:r>
          </a:p>
        </p:txBody>
      </p:sp>
      <p:sp>
        <p:nvSpPr>
          <p:cNvPr id="61"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Footer Placeholder 3"/>
          <p:cNvSpPr>
            <a:spLocks noGrp="1"/>
          </p:cNvSpPr>
          <p:nvPr>
            <p:ph type="ftr" sz="quarter" idx="11"/>
          </p:nvPr>
        </p:nvSpPr>
        <p:spPr>
          <a:noFill/>
        </p:spPr>
        <p:txBody>
          <a:bodyPr/>
          <a:lstStyle/>
          <a:p>
            <a:r>
              <a:rPr lang="el-GR" altLang="en-US" smtClean="0"/>
              <a:t>Ευαγγελία Πιτουρά</a:t>
            </a:r>
          </a:p>
        </p:txBody>
      </p:sp>
      <p:sp>
        <p:nvSpPr>
          <p:cNvPr id="54276" name="Slide Number Placeholder 4"/>
          <p:cNvSpPr>
            <a:spLocks noGrp="1"/>
          </p:cNvSpPr>
          <p:nvPr>
            <p:ph type="sldNum" sz="quarter" idx="12"/>
          </p:nvPr>
        </p:nvSpPr>
        <p:spPr>
          <a:noFill/>
        </p:spPr>
        <p:txBody>
          <a:bodyPr/>
          <a:lstStyle/>
          <a:p>
            <a:fld id="{CE2CEDF6-3A44-478D-894E-657F9F5133E9}" type="slidenum">
              <a:rPr lang="el-GR" altLang="en-US" smtClean="0"/>
              <a:pPr/>
              <a:t>66</a:t>
            </a:fld>
            <a:endParaRPr lang="el-GR" altLang="en-US" smtClean="0"/>
          </a:p>
        </p:txBody>
      </p:sp>
      <p:sp>
        <p:nvSpPr>
          <p:cNvPr id="54278" name="AutoShape 3"/>
          <p:cNvSpPr>
            <a:spLocks noChangeArrowheads="1"/>
          </p:cNvSpPr>
          <p:nvPr/>
        </p:nvSpPr>
        <p:spPr bwMode="auto">
          <a:xfrm>
            <a:off x="2667000" y="1752600"/>
            <a:ext cx="1219200" cy="914400"/>
          </a:xfrm>
          <a:prstGeom prst="diamond">
            <a:avLst/>
          </a:prstGeom>
          <a:noFill/>
          <a:ln w="9525">
            <a:solidFill>
              <a:schemeClr val="tx1"/>
            </a:solidFill>
            <a:miter lim="800000"/>
            <a:headEnd/>
            <a:tailEnd/>
          </a:ln>
        </p:spPr>
        <p:txBody>
          <a:bodyPr wrap="none" anchor="ctr"/>
          <a:lstStyle/>
          <a:p>
            <a:endParaRPr lang="el-GR"/>
          </a:p>
        </p:txBody>
      </p:sp>
      <p:sp>
        <p:nvSpPr>
          <p:cNvPr id="54279" name="Rectangle 4"/>
          <p:cNvSpPr>
            <a:spLocks noChangeArrowheads="1"/>
          </p:cNvSpPr>
          <p:nvPr/>
        </p:nvSpPr>
        <p:spPr bwMode="auto">
          <a:xfrm>
            <a:off x="1066800" y="19812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0" name="Rectangle 5"/>
          <p:cNvSpPr>
            <a:spLocks noChangeArrowheads="1"/>
          </p:cNvSpPr>
          <p:nvPr/>
        </p:nvSpPr>
        <p:spPr bwMode="auto">
          <a:xfrm>
            <a:off x="4419600" y="1828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81" name="Rectangle 6"/>
          <p:cNvSpPr>
            <a:spLocks noChangeArrowheads="1"/>
          </p:cNvSpPr>
          <p:nvPr/>
        </p:nvSpPr>
        <p:spPr bwMode="auto">
          <a:xfrm>
            <a:off x="2743200" y="2971800"/>
            <a:ext cx="1066800" cy="533400"/>
          </a:xfrm>
          <a:prstGeom prst="rect">
            <a:avLst/>
          </a:prstGeom>
          <a:noFill/>
          <a:ln w="9525">
            <a:solidFill>
              <a:schemeClr val="tx1"/>
            </a:solidFill>
            <a:miter lim="800000"/>
            <a:headEnd/>
            <a:tailEnd/>
          </a:ln>
        </p:spPr>
        <p:txBody>
          <a:bodyPr wrap="none" anchor="ctr"/>
          <a:lstStyle/>
          <a:p>
            <a:endParaRPr lang="el-GR"/>
          </a:p>
        </p:txBody>
      </p:sp>
      <p:sp>
        <p:nvSpPr>
          <p:cNvPr id="54282" name="Text Box 7"/>
          <p:cNvSpPr txBox="1">
            <a:spLocks noChangeArrowheads="1"/>
          </p:cNvSpPr>
          <p:nvPr/>
        </p:nvSpPr>
        <p:spPr bwMode="auto">
          <a:xfrm>
            <a:off x="2971800" y="1981200"/>
            <a:ext cx="685800" cy="396875"/>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4283" name="Text Box 8"/>
          <p:cNvSpPr txBox="1">
            <a:spLocks noChangeArrowheads="1"/>
          </p:cNvSpPr>
          <p:nvPr/>
        </p:nvSpPr>
        <p:spPr bwMode="auto">
          <a:xfrm>
            <a:off x="1371600" y="20574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84" name="Text Box 9"/>
          <p:cNvSpPr txBox="1">
            <a:spLocks noChangeArrowheads="1"/>
          </p:cNvSpPr>
          <p:nvPr/>
        </p:nvSpPr>
        <p:spPr bwMode="auto">
          <a:xfrm>
            <a:off x="4495800" y="19050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85" name="Text Box 10"/>
          <p:cNvSpPr txBox="1">
            <a:spLocks noChangeArrowheads="1"/>
          </p:cNvSpPr>
          <p:nvPr/>
        </p:nvSpPr>
        <p:spPr bwMode="auto">
          <a:xfrm>
            <a:off x="3048000" y="30480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286" name="Line 11"/>
          <p:cNvSpPr>
            <a:spLocks noChangeShapeType="1"/>
          </p:cNvSpPr>
          <p:nvPr/>
        </p:nvSpPr>
        <p:spPr bwMode="auto">
          <a:xfrm>
            <a:off x="1981200" y="2209800"/>
            <a:ext cx="609600" cy="0"/>
          </a:xfrm>
          <a:prstGeom prst="line">
            <a:avLst/>
          </a:prstGeom>
          <a:noFill/>
          <a:ln w="9525">
            <a:solidFill>
              <a:schemeClr val="tx1"/>
            </a:solidFill>
            <a:round/>
            <a:headEnd/>
            <a:tailEnd/>
          </a:ln>
        </p:spPr>
        <p:txBody>
          <a:bodyPr wrap="none" anchor="ctr"/>
          <a:lstStyle/>
          <a:p>
            <a:endParaRPr lang="el-GR"/>
          </a:p>
        </p:txBody>
      </p:sp>
      <p:sp>
        <p:nvSpPr>
          <p:cNvPr id="54287" name="Line 12"/>
          <p:cNvSpPr>
            <a:spLocks noChangeShapeType="1"/>
          </p:cNvSpPr>
          <p:nvPr/>
        </p:nvSpPr>
        <p:spPr bwMode="auto">
          <a:xfrm>
            <a:off x="3962400" y="2209800"/>
            <a:ext cx="457200" cy="0"/>
          </a:xfrm>
          <a:prstGeom prst="line">
            <a:avLst/>
          </a:prstGeom>
          <a:noFill/>
          <a:ln w="9525">
            <a:solidFill>
              <a:schemeClr val="tx1"/>
            </a:solidFill>
            <a:round/>
            <a:headEnd/>
            <a:tailEnd/>
          </a:ln>
        </p:spPr>
        <p:txBody>
          <a:bodyPr wrap="none" anchor="ctr"/>
          <a:lstStyle/>
          <a:p>
            <a:endParaRPr lang="el-GR"/>
          </a:p>
        </p:txBody>
      </p:sp>
      <p:sp>
        <p:nvSpPr>
          <p:cNvPr id="54288" name="Line 13"/>
          <p:cNvSpPr>
            <a:spLocks noChangeShapeType="1"/>
          </p:cNvSpPr>
          <p:nvPr/>
        </p:nvSpPr>
        <p:spPr bwMode="auto">
          <a:xfrm>
            <a:off x="3276600" y="2667000"/>
            <a:ext cx="0" cy="304800"/>
          </a:xfrm>
          <a:prstGeom prst="line">
            <a:avLst/>
          </a:prstGeom>
          <a:noFill/>
          <a:ln w="9525">
            <a:solidFill>
              <a:schemeClr val="tx1"/>
            </a:solidFill>
            <a:round/>
            <a:headEnd/>
            <a:tailEnd/>
          </a:ln>
        </p:spPr>
        <p:txBody>
          <a:bodyPr wrap="none" anchor="ctr"/>
          <a:lstStyle/>
          <a:p>
            <a:endParaRPr lang="el-GR"/>
          </a:p>
        </p:txBody>
      </p:sp>
      <p:sp>
        <p:nvSpPr>
          <p:cNvPr id="54289" name="Rectangle 14"/>
          <p:cNvSpPr>
            <a:spLocks noChangeArrowheads="1"/>
          </p:cNvSpPr>
          <p:nvPr/>
        </p:nvSpPr>
        <p:spPr bwMode="auto">
          <a:xfrm>
            <a:off x="4953000" y="3962400"/>
            <a:ext cx="609600" cy="533400"/>
          </a:xfrm>
          <a:prstGeom prst="rect">
            <a:avLst/>
          </a:prstGeom>
          <a:noFill/>
          <a:ln w="9525">
            <a:solidFill>
              <a:schemeClr val="tx1"/>
            </a:solidFill>
            <a:miter lim="800000"/>
            <a:headEnd/>
            <a:tailEnd/>
          </a:ln>
        </p:spPr>
        <p:txBody>
          <a:bodyPr wrap="none" anchor="ctr"/>
          <a:lstStyle/>
          <a:p>
            <a:endParaRPr lang="el-GR"/>
          </a:p>
        </p:txBody>
      </p:sp>
      <p:sp>
        <p:nvSpPr>
          <p:cNvPr id="54290" name="Rectangle 15"/>
          <p:cNvSpPr>
            <a:spLocks noChangeArrowheads="1"/>
          </p:cNvSpPr>
          <p:nvPr/>
        </p:nvSpPr>
        <p:spPr bwMode="auto">
          <a:xfrm>
            <a:off x="304800" y="41148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1" name="Line 16"/>
          <p:cNvSpPr>
            <a:spLocks noChangeShapeType="1"/>
          </p:cNvSpPr>
          <p:nvPr/>
        </p:nvSpPr>
        <p:spPr bwMode="auto">
          <a:xfrm>
            <a:off x="1905000" y="5562600"/>
            <a:ext cx="0" cy="152400"/>
          </a:xfrm>
          <a:prstGeom prst="line">
            <a:avLst/>
          </a:prstGeom>
          <a:noFill/>
          <a:ln w="9525">
            <a:solidFill>
              <a:schemeClr val="tx1"/>
            </a:solidFill>
            <a:round/>
            <a:headEnd/>
            <a:tailEnd/>
          </a:ln>
        </p:spPr>
        <p:txBody>
          <a:bodyPr wrap="none" anchor="ctr"/>
          <a:lstStyle/>
          <a:p>
            <a:endParaRPr lang="el-GR"/>
          </a:p>
        </p:txBody>
      </p:sp>
      <p:sp>
        <p:nvSpPr>
          <p:cNvPr id="54292" name="Rectangle 17"/>
          <p:cNvSpPr>
            <a:spLocks noChangeArrowheads="1"/>
          </p:cNvSpPr>
          <p:nvPr/>
        </p:nvSpPr>
        <p:spPr bwMode="auto">
          <a:xfrm>
            <a:off x="2362200" y="4038600"/>
            <a:ext cx="838200" cy="533400"/>
          </a:xfrm>
          <a:prstGeom prst="rect">
            <a:avLst/>
          </a:prstGeom>
          <a:noFill/>
          <a:ln w="9525">
            <a:solidFill>
              <a:schemeClr val="tx1"/>
            </a:solidFill>
            <a:miter lim="800000"/>
            <a:headEnd/>
            <a:tailEnd/>
          </a:ln>
        </p:spPr>
        <p:txBody>
          <a:bodyPr wrap="none" anchor="ctr"/>
          <a:lstStyle/>
          <a:p>
            <a:endParaRPr lang="el-GR"/>
          </a:p>
        </p:txBody>
      </p:sp>
      <p:sp>
        <p:nvSpPr>
          <p:cNvPr id="54293" name="Text Box 18"/>
          <p:cNvSpPr txBox="1">
            <a:spLocks noChangeArrowheads="1"/>
          </p:cNvSpPr>
          <p:nvPr/>
        </p:nvSpPr>
        <p:spPr bwMode="auto">
          <a:xfrm>
            <a:off x="457200" y="41910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4294" name="Text Box 19"/>
          <p:cNvSpPr txBox="1">
            <a:spLocks noChangeArrowheads="1"/>
          </p:cNvSpPr>
          <p:nvPr/>
        </p:nvSpPr>
        <p:spPr bwMode="auto">
          <a:xfrm>
            <a:off x="2555875" y="4076700"/>
            <a:ext cx="990600" cy="396875"/>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4295" name="Rectangle 20" descr="Σκούρα διαγώνιος προς τα επάνω"/>
          <p:cNvSpPr>
            <a:spLocks noChangeArrowheads="1"/>
          </p:cNvSpPr>
          <p:nvPr/>
        </p:nvSpPr>
        <p:spPr bwMode="auto">
          <a:xfrm>
            <a:off x="2987675" y="5516563"/>
            <a:ext cx="990600" cy="457200"/>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4296" name="Line 21"/>
          <p:cNvSpPr>
            <a:spLocks noChangeShapeType="1"/>
          </p:cNvSpPr>
          <p:nvPr/>
        </p:nvSpPr>
        <p:spPr bwMode="auto">
          <a:xfrm>
            <a:off x="1219200" y="4419600"/>
            <a:ext cx="685800" cy="0"/>
          </a:xfrm>
          <a:prstGeom prst="line">
            <a:avLst/>
          </a:prstGeom>
          <a:noFill/>
          <a:ln w="9525">
            <a:solidFill>
              <a:schemeClr val="tx1"/>
            </a:solidFill>
            <a:round/>
            <a:headEnd/>
            <a:tailEnd/>
          </a:ln>
        </p:spPr>
        <p:txBody>
          <a:bodyPr wrap="none" anchor="ctr"/>
          <a:lstStyle/>
          <a:p>
            <a:endParaRPr lang="el-GR"/>
          </a:p>
        </p:txBody>
      </p:sp>
      <p:sp>
        <p:nvSpPr>
          <p:cNvPr id="54297" name="Line 22"/>
          <p:cNvSpPr>
            <a:spLocks noChangeShapeType="1"/>
          </p:cNvSpPr>
          <p:nvPr/>
        </p:nvSpPr>
        <p:spPr bwMode="auto">
          <a:xfrm>
            <a:off x="1905000" y="4419600"/>
            <a:ext cx="0" cy="228600"/>
          </a:xfrm>
          <a:prstGeom prst="line">
            <a:avLst/>
          </a:prstGeom>
          <a:noFill/>
          <a:ln w="9525">
            <a:solidFill>
              <a:schemeClr val="tx1"/>
            </a:solidFill>
            <a:round/>
            <a:headEnd/>
            <a:tailEnd/>
          </a:ln>
        </p:spPr>
        <p:txBody>
          <a:bodyPr wrap="none" anchor="ctr"/>
          <a:lstStyle/>
          <a:p>
            <a:endParaRPr lang="el-GR"/>
          </a:p>
        </p:txBody>
      </p:sp>
      <p:sp>
        <p:nvSpPr>
          <p:cNvPr id="54298" name="Line 23"/>
          <p:cNvSpPr>
            <a:spLocks noChangeShapeType="1"/>
          </p:cNvSpPr>
          <p:nvPr/>
        </p:nvSpPr>
        <p:spPr bwMode="auto">
          <a:xfrm>
            <a:off x="1905000" y="5715000"/>
            <a:ext cx="938213" cy="19050"/>
          </a:xfrm>
          <a:prstGeom prst="line">
            <a:avLst/>
          </a:prstGeom>
          <a:noFill/>
          <a:ln w="9525">
            <a:solidFill>
              <a:schemeClr val="tx1"/>
            </a:solidFill>
            <a:round/>
            <a:headEnd/>
            <a:tailEnd/>
          </a:ln>
        </p:spPr>
        <p:txBody>
          <a:bodyPr wrap="none" anchor="ctr"/>
          <a:lstStyle/>
          <a:p>
            <a:endParaRPr lang="el-GR"/>
          </a:p>
        </p:txBody>
      </p:sp>
      <p:sp>
        <p:nvSpPr>
          <p:cNvPr id="54299" name="Line 24"/>
          <p:cNvSpPr>
            <a:spLocks noChangeShapeType="1"/>
          </p:cNvSpPr>
          <p:nvPr/>
        </p:nvSpPr>
        <p:spPr bwMode="auto">
          <a:xfrm flipH="1">
            <a:off x="3492500" y="4876800"/>
            <a:ext cx="12700" cy="496888"/>
          </a:xfrm>
          <a:prstGeom prst="line">
            <a:avLst/>
          </a:prstGeom>
          <a:noFill/>
          <a:ln w="9525">
            <a:solidFill>
              <a:schemeClr val="tx1"/>
            </a:solidFill>
            <a:round/>
            <a:headEnd/>
            <a:tailEnd/>
          </a:ln>
        </p:spPr>
        <p:txBody>
          <a:bodyPr wrap="none" anchor="ctr"/>
          <a:lstStyle/>
          <a:p>
            <a:endParaRPr lang="el-GR"/>
          </a:p>
        </p:txBody>
      </p:sp>
      <p:sp>
        <p:nvSpPr>
          <p:cNvPr id="54300" name="Line 25"/>
          <p:cNvSpPr>
            <a:spLocks noChangeShapeType="1"/>
          </p:cNvSpPr>
          <p:nvPr/>
        </p:nvSpPr>
        <p:spPr bwMode="auto">
          <a:xfrm flipV="1">
            <a:off x="4140200" y="5715000"/>
            <a:ext cx="736600" cy="19050"/>
          </a:xfrm>
          <a:prstGeom prst="line">
            <a:avLst/>
          </a:prstGeom>
          <a:noFill/>
          <a:ln w="9525">
            <a:solidFill>
              <a:schemeClr val="tx1"/>
            </a:solidFill>
            <a:round/>
            <a:headEnd/>
            <a:tailEnd/>
          </a:ln>
        </p:spPr>
        <p:txBody>
          <a:bodyPr wrap="none" anchor="ctr"/>
          <a:lstStyle/>
          <a:p>
            <a:endParaRPr lang="el-GR"/>
          </a:p>
        </p:txBody>
      </p:sp>
      <p:sp>
        <p:nvSpPr>
          <p:cNvPr id="54301" name="Line 26"/>
          <p:cNvSpPr>
            <a:spLocks noChangeShapeType="1"/>
          </p:cNvSpPr>
          <p:nvPr/>
        </p:nvSpPr>
        <p:spPr bwMode="auto">
          <a:xfrm flipH="1" flipV="1">
            <a:off x="5410200" y="4572000"/>
            <a:ext cx="0" cy="609600"/>
          </a:xfrm>
          <a:prstGeom prst="line">
            <a:avLst/>
          </a:prstGeom>
          <a:noFill/>
          <a:ln w="6350">
            <a:solidFill>
              <a:schemeClr val="tx1"/>
            </a:solidFill>
            <a:round/>
            <a:headEnd/>
            <a:tailEnd/>
          </a:ln>
        </p:spPr>
        <p:txBody>
          <a:bodyPr wrap="none" anchor="ctr"/>
          <a:lstStyle/>
          <a:p>
            <a:endParaRPr lang="el-GR"/>
          </a:p>
        </p:txBody>
      </p:sp>
      <p:sp>
        <p:nvSpPr>
          <p:cNvPr id="54302" name="Text Box 27"/>
          <p:cNvSpPr txBox="1">
            <a:spLocks noChangeArrowheads="1"/>
          </p:cNvSpPr>
          <p:nvPr/>
        </p:nvSpPr>
        <p:spPr bwMode="auto">
          <a:xfrm>
            <a:off x="5029200" y="4038600"/>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4303" name="Text Box 28"/>
          <p:cNvSpPr txBox="1">
            <a:spLocks noChangeArrowheads="1"/>
          </p:cNvSpPr>
          <p:nvPr/>
        </p:nvSpPr>
        <p:spPr bwMode="auto">
          <a:xfrm>
            <a:off x="1600200" y="4876800"/>
            <a:ext cx="762000" cy="396875"/>
          </a:xfrm>
          <a:prstGeom prst="rect">
            <a:avLst/>
          </a:prstGeom>
          <a:noFill/>
          <a:ln w="9525">
            <a:noFill/>
            <a:miter lim="800000"/>
            <a:headEnd/>
            <a:tailEnd/>
          </a:ln>
        </p:spPr>
        <p:txBody>
          <a:bodyPr>
            <a:spAutoFit/>
          </a:bodyPr>
          <a:lstStyle/>
          <a:p>
            <a:pPr eaLnBrk="0" hangingPunct="0">
              <a:spcBef>
                <a:spcPct val="50000"/>
              </a:spcBef>
            </a:pPr>
            <a:r>
              <a:rPr lang="el-GR" sz="2000" b="1" dirty="0"/>
              <a:t>R1</a:t>
            </a:r>
          </a:p>
        </p:txBody>
      </p:sp>
      <p:sp>
        <p:nvSpPr>
          <p:cNvPr id="54304" name="Text Box 29"/>
          <p:cNvSpPr txBox="1">
            <a:spLocks noChangeArrowheads="1"/>
          </p:cNvSpPr>
          <p:nvPr/>
        </p:nvSpPr>
        <p:spPr bwMode="auto">
          <a:xfrm>
            <a:off x="3708400" y="46529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4305" name="Text Box 30"/>
          <p:cNvSpPr txBox="1">
            <a:spLocks noChangeArrowheads="1"/>
          </p:cNvSpPr>
          <p:nvPr/>
        </p:nvSpPr>
        <p:spPr bwMode="auto">
          <a:xfrm>
            <a:off x="5219700" y="5516563"/>
            <a:ext cx="838200" cy="396875"/>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4306" name="Text Box 31"/>
          <p:cNvSpPr txBox="1">
            <a:spLocks noChangeArrowheads="1"/>
          </p:cNvSpPr>
          <p:nvPr/>
        </p:nvSpPr>
        <p:spPr bwMode="auto">
          <a:xfrm>
            <a:off x="3276600" y="5516563"/>
            <a:ext cx="871538" cy="396875"/>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4307" name="Line 32"/>
          <p:cNvSpPr>
            <a:spLocks noChangeShapeType="1"/>
          </p:cNvSpPr>
          <p:nvPr/>
        </p:nvSpPr>
        <p:spPr bwMode="auto">
          <a:xfrm>
            <a:off x="3276600" y="4267200"/>
            <a:ext cx="762000" cy="0"/>
          </a:xfrm>
          <a:prstGeom prst="line">
            <a:avLst/>
          </a:prstGeom>
          <a:noFill/>
          <a:ln w="9525">
            <a:solidFill>
              <a:schemeClr val="tx1"/>
            </a:solidFill>
            <a:round/>
            <a:headEnd/>
            <a:tailEnd/>
          </a:ln>
        </p:spPr>
        <p:txBody>
          <a:bodyPr wrap="none" anchor="ctr"/>
          <a:lstStyle/>
          <a:p>
            <a:endParaRPr lang="el-GR"/>
          </a:p>
        </p:txBody>
      </p:sp>
      <p:sp>
        <p:nvSpPr>
          <p:cNvPr id="54308" name="Line 33"/>
          <p:cNvSpPr>
            <a:spLocks noChangeShapeType="1"/>
          </p:cNvSpPr>
          <p:nvPr/>
        </p:nvSpPr>
        <p:spPr bwMode="auto">
          <a:xfrm>
            <a:off x="4038600" y="4267200"/>
            <a:ext cx="0" cy="152400"/>
          </a:xfrm>
          <a:prstGeom prst="line">
            <a:avLst/>
          </a:prstGeom>
          <a:noFill/>
          <a:ln w="9525">
            <a:solidFill>
              <a:schemeClr val="tx1"/>
            </a:solidFill>
            <a:round/>
            <a:headEnd/>
            <a:tailEnd/>
          </a:ln>
        </p:spPr>
        <p:txBody>
          <a:bodyPr wrap="none" anchor="ctr"/>
          <a:lstStyle/>
          <a:p>
            <a:endParaRPr lang="el-GR"/>
          </a:p>
        </p:txBody>
      </p:sp>
      <p:sp>
        <p:nvSpPr>
          <p:cNvPr id="54309" name="Text Box 34"/>
          <p:cNvSpPr txBox="1">
            <a:spLocks noChangeArrowheads="1"/>
          </p:cNvSpPr>
          <p:nvPr/>
        </p:nvSpPr>
        <p:spPr bwMode="auto">
          <a:xfrm>
            <a:off x="5795962" y="2476500"/>
            <a:ext cx="3144838" cy="1815882"/>
          </a:xfrm>
          <a:prstGeom prst="rect">
            <a:avLst/>
          </a:prstGeom>
          <a:noFill/>
          <a:ln w="9525">
            <a:noFill/>
            <a:miter lim="800000"/>
            <a:headEnd/>
            <a:tailEnd/>
          </a:ln>
        </p:spPr>
        <p:txBody>
          <a:bodyPr wrap="square">
            <a:spAutoFit/>
          </a:bodyPr>
          <a:lstStyle/>
          <a:p>
            <a:pPr>
              <a:spcBef>
                <a:spcPct val="50000"/>
              </a:spcBef>
            </a:pPr>
            <a:r>
              <a:rPr lang="el-GR" sz="2800" dirty="0">
                <a:solidFill>
                  <a:schemeClr val="tx2">
                    <a:lumMod val="75000"/>
                  </a:schemeClr>
                </a:solidFill>
                <a:latin typeface="Calibri" pitchFamily="34" charset="0"/>
                <a:ea typeface="Calibri" pitchFamily="34" charset="0"/>
                <a:cs typeface="Calibri" pitchFamily="34" charset="0"/>
              </a:rPr>
              <a:t>Εισαγωγή «εικονικού» τύπου οντότητας για τη συσχέτιση</a:t>
            </a:r>
          </a:p>
        </p:txBody>
      </p:sp>
      <p:sp>
        <p:nvSpPr>
          <p:cNvPr id="54310" name="Rectangle 35"/>
          <p:cNvSpPr>
            <a:spLocks noChangeArrowheads="1"/>
          </p:cNvSpPr>
          <p:nvPr/>
        </p:nvSpPr>
        <p:spPr bwMode="auto">
          <a:xfrm>
            <a:off x="2916238" y="5445125"/>
            <a:ext cx="1150937" cy="576263"/>
          </a:xfrm>
          <a:prstGeom prst="rect">
            <a:avLst/>
          </a:prstGeom>
          <a:noFill/>
          <a:ln w="9525">
            <a:solidFill>
              <a:schemeClr val="tx1"/>
            </a:solidFill>
            <a:miter lim="800000"/>
            <a:headEnd/>
            <a:tailEnd/>
          </a:ln>
        </p:spPr>
        <p:txBody>
          <a:bodyPr wrap="none" anchor="ctr"/>
          <a:lstStyle/>
          <a:p>
            <a:endParaRPr lang="el-GR"/>
          </a:p>
        </p:txBody>
      </p:sp>
      <p:sp>
        <p:nvSpPr>
          <p:cNvPr id="54311" name="Oval 36"/>
          <p:cNvSpPr>
            <a:spLocks noChangeArrowheads="1"/>
          </p:cNvSpPr>
          <p:nvPr/>
        </p:nvSpPr>
        <p:spPr bwMode="auto">
          <a:xfrm>
            <a:off x="2627313" y="1341438"/>
            <a:ext cx="504825" cy="287337"/>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2" name="Line 37"/>
          <p:cNvSpPr>
            <a:spLocks noChangeShapeType="1"/>
          </p:cNvSpPr>
          <p:nvPr/>
        </p:nvSpPr>
        <p:spPr bwMode="auto">
          <a:xfrm>
            <a:off x="2916238" y="1628775"/>
            <a:ext cx="142875" cy="215900"/>
          </a:xfrm>
          <a:prstGeom prst="line">
            <a:avLst/>
          </a:prstGeom>
          <a:noFill/>
          <a:ln w="9525">
            <a:solidFill>
              <a:schemeClr val="tx1"/>
            </a:solidFill>
            <a:round/>
            <a:headEnd/>
            <a:tailEnd/>
          </a:ln>
        </p:spPr>
        <p:txBody>
          <a:bodyPr/>
          <a:lstStyle/>
          <a:p>
            <a:endParaRPr lang="el-GR"/>
          </a:p>
        </p:txBody>
      </p:sp>
      <p:sp>
        <p:nvSpPr>
          <p:cNvPr id="54313" name="Oval 38"/>
          <p:cNvSpPr>
            <a:spLocks noChangeArrowheads="1"/>
          </p:cNvSpPr>
          <p:nvPr/>
        </p:nvSpPr>
        <p:spPr bwMode="auto">
          <a:xfrm>
            <a:off x="4284663" y="5949950"/>
            <a:ext cx="504825" cy="287338"/>
          </a:xfrm>
          <a:prstGeom prst="ellipse">
            <a:avLst/>
          </a:prstGeom>
          <a:solidFill>
            <a:schemeClr val="accent1"/>
          </a:solidFill>
          <a:ln w="9525">
            <a:solidFill>
              <a:schemeClr val="tx1"/>
            </a:solidFill>
            <a:round/>
            <a:headEnd/>
            <a:tailEnd/>
          </a:ln>
        </p:spPr>
        <p:txBody>
          <a:bodyPr wrap="none" anchor="ctr"/>
          <a:lstStyle/>
          <a:p>
            <a:endParaRPr lang="el-GR"/>
          </a:p>
        </p:txBody>
      </p:sp>
      <p:sp>
        <p:nvSpPr>
          <p:cNvPr id="54314" name="Line 39"/>
          <p:cNvSpPr>
            <a:spLocks noChangeShapeType="1"/>
          </p:cNvSpPr>
          <p:nvPr/>
        </p:nvSpPr>
        <p:spPr bwMode="auto">
          <a:xfrm>
            <a:off x="4067175" y="5876925"/>
            <a:ext cx="288925" cy="73025"/>
          </a:xfrm>
          <a:prstGeom prst="line">
            <a:avLst/>
          </a:prstGeom>
          <a:noFill/>
          <a:ln w="9525">
            <a:solidFill>
              <a:schemeClr val="tx1"/>
            </a:solidFill>
            <a:round/>
            <a:headEnd/>
            <a:tailEnd/>
          </a:ln>
        </p:spPr>
        <p:txBody>
          <a:bodyPr/>
          <a:lstStyle/>
          <a:p>
            <a:endParaRPr lang="el-GR"/>
          </a:p>
        </p:txBody>
      </p:sp>
      <p:sp>
        <p:nvSpPr>
          <p:cNvPr id="54315" name="Text Box 40"/>
          <p:cNvSpPr txBox="1">
            <a:spLocks noChangeArrowheads="1"/>
          </p:cNvSpPr>
          <p:nvPr/>
        </p:nvSpPr>
        <p:spPr bwMode="auto">
          <a:xfrm>
            <a:off x="6084887" y="1842125"/>
            <a:ext cx="2161535" cy="587325"/>
          </a:xfrm>
          <a:prstGeom prst="rect">
            <a:avLst/>
          </a:prstGeom>
          <a:noFill/>
          <a:ln w="9525">
            <a:noFill/>
            <a:miter lim="800000"/>
            <a:headEnd/>
            <a:tailEnd/>
          </a:ln>
        </p:spPr>
        <p:txBody>
          <a:bodyPr wrap="square">
            <a:spAutoFit/>
          </a:bodyPr>
          <a:lstStyle/>
          <a:p>
            <a:pPr>
              <a:spcBef>
                <a:spcPct val="50000"/>
              </a:spcBef>
            </a:pPr>
            <a:r>
              <a:rPr lang="el-GR" sz="3200" dirty="0">
                <a:solidFill>
                  <a:schemeClr val="tx2">
                    <a:lumMod val="75000"/>
                  </a:schemeClr>
                </a:solidFill>
                <a:latin typeface="Calibri" pitchFamily="34" charset="0"/>
                <a:ea typeface="Calibri" pitchFamily="34" charset="0"/>
                <a:cs typeface="Calibri" pitchFamily="34" charset="0"/>
              </a:rPr>
              <a:t>Γενικά</a:t>
            </a:r>
          </a:p>
        </p:txBody>
      </p:sp>
      <p:grpSp>
        <p:nvGrpSpPr>
          <p:cNvPr id="2" name="Group 41"/>
          <p:cNvGrpSpPr>
            <a:grpSpLocks/>
          </p:cNvGrpSpPr>
          <p:nvPr/>
        </p:nvGrpSpPr>
        <p:grpSpPr bwMode="auto">
          <a:xfrm>
            <a:off x="1331913" y="4652963"/>
            <a:ext cx="1079500" cy="842962"/>
            <a:chOff x="4332" y="2795"/>
            <a:chExt cx="725" cy="621"/>
          </a:xfrm>
        </p:grpSpPr>
        <p:sp>
          <p:nvSpPr>
            <p:cNvPr id="54329" name="AutoShape 42"/>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30" name="AutoShape 43"/>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3" name="Group 44"/>
          <p:cNvGrpSpPr>
            <a:grpSpLocks/>
          </p:cNvGrpSpPr>
          <p:nvPr/>
        </p:nvGrpSpPr>
        <p:grpSpPr bwMode="auto">
          <a:xfrm>
            <a:off x="4932363" y="5229225"/>
            <a:ext cx="1150937" cy="985838"/>
            <a:chOff x="4332" y="2795"/>
            <a:chExt cx="725" cy="621"/>
          </a:xfrm>
        </p:grpSpPr>
        <p:sp>
          <p:nvSpPr>
            <p:cNvPr id="54327" name="AutoShape 45"/>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8" name="AutoShape 46"/>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grpSp>
        <p:nvGrpSpPr>
          <p:cNvPr id="4" name="Group 47"/>
          <p:cNvGrpSpPr>
            <a:grpSpLocks/>
          </p:cNvGrpSpPr>
          <p:nvPr/>
        </p:nvGrpSpPr>
        <p:grpSpPr bwMode="auto">
          <a:xfrm>
            <a:off x="3492500" y="4437063"/>
            <a:ext cx="1008063" cy="841375"/>
            <a:chOff x="4332" y="2795"/>
            <a:chExt cx="725" cy="621"/>
          </a:xfrm>
        </p:grpSpPr>
        <p:sp>
          <p:nvSpPr>
            <p:cNvPr id="54325" name="AutoShape 48"/>
            <p:cNvSpPr>
              <a:spLocks noChangeArrowheads="1"/>
            </p:cNvSpPr>
            <p:nvPr/>
          </p:nvSpPr>
          <p:spPr bwMode="auto">
            <a:xfrm>
              <a:off x="4332" y="2795"/>
              <a:ext cx="725" cy="621"/>
            </a:xfrm>
            <a:prstGeom prst="diamond">
              <a:avLst/>
            </a:prstGeom>
            <a:noFill/>
            <a:ln w="9525">
              <a:solidFill>
                <a:schemeClr val="tx1"/>
              </a:solidFill>
              <a:miter lim="800000"/>
              <a:headEnd/>
              <a:tailEnd/>
            </a:ln>
          </p:spPr>
          <p:txBody>
            <a:bodyPr wrap="none" anchor="ctr"/>
            <a:lstStyle/>
            <a:p>
              <a:endParaRPr lang="el-GR"/>
            </a:p>
          </p:txBody>
        </p:sp>
        <p:sp>
          <p:nvSpPr>
            <p:cNvPr id="54326" name="AutoShape 49"/>
            <p:cNvSpPr>
              <a:spLocks noChangeArrowheads="1"/>
            </p:cNvSpPr>
            <p:nvPr/>
          </p:nvSpPr>
          <p:spPr bwMode="auto">
            <a:xfrm>
              <a:off x="4422" y="2886"/>
              <a:ext cx="545" cy="453"/>
            </a:xfrm>
            <a:prstGeom prst="diamond">
              <a:avLst/>
            </a:prstGeom>
            <a:noFill/>
            <a:ln w="9525">
              <a:solidFill>
                <a:schemeClr val="tx1"/>
              </a:solidFill>
              <a:miter lim="800000"/>
              <a:headEnd/>
              <a:tailEnd/>
            </a:ln>
          </p:spPr>
          <p:txBody>
            <a:bodyPr wrap="none" anchor="ctr"/>
            <a:lstStyle/>
            <a:p>
              <a:endParaRPr lang="el-GR"/>
            </a:p>
          </p:txBody>
        </p:sp>
      </p:grpSp>
      <p:sp>
        <p:nvSpPr>
          <p:cNvPr id="54319" name="Line 50"/>
          <p:cNvSpPr>
            <a:spLocks noChangeShapeType="1"/>
          </p:cNvSpPr>
          <p:nvPr/>
        </p:nvSpPr>
        <p:spPr bwMode="auto">
          <a:xfrm>
            <a:off x="1835150" y="5516563"/>
            <a:ext cx="0" cy="288925"/>
          </a:xfrm>
          <a:prstGeom prst="line">
            <a:avLst/>
          </a:prstGeom>
          <a:noFill/>
          <a:ln w="9525">
            <a:solidFill>
              <a:schemeClr val="tx1"/>
            </a:solidFill>
            <a:round/>
            <a:headEnd/>
            <a:tailEnd/>
          </a:ln>
        </p:spPr>
        <p:txBody>
          <a:bodyPr/>
          <a:lstStyle/>
          <a:p>
            <a:endParaRPr lang="el-GR"/>
          </a:p>
        </p:txBody>
      </p:sp>
      <p:sp>
        <p:nvSpPr>
          <p:cNvPr id="54320" name="Line 51"/>
          <p:cNvSpPr>
            <a:spLocks noChangeShapeType="1"/>
          </p:cNvSpPr>
          <p:nvPr/>
        </p:nvSpPr>
        <p:spPr bwMode="auto">
          <a:xfrm>
            <a:off x="1835150" y="5805488"/>
            <a:ext cx="1008063" cy="0"/>
          </a:xfrm>
          <a:prstGeom prst="line">
            <a:avLst/>
          </a:prstGeom>
          <a:noFill/>
          <a:ln w="9525">
            <a:solidFill>
              <a:schemeClr val="tx1"/>
            </a:solidFill>
            <a:round/>
            <a:headEnd/>
            <a:tailEnd/>
          </a:ln>
        </p:spPr>
        <p:txBody>
          <a:bodyPr/>
          <a:lstStyle/>
          <a:p>
            <a:endParaRPr lang="el-GR"/>
          </a:p>
        </p:txBody>
      </p:sp>
      <p:sp>
        <p:nvSpPr>
          <p:cNvPr id="54321" name="Line 52"/>
          <p:cNvSpPr>
            <a:spLocks noChangeShapeType="1"/>
          </p:cNvSpPr>
          <p:nvPr/>
        </p:nvSpPr>
        <p:spPr bwMode="auto">
          <a:xfrm>
            <a:off x="3563938" y="4941888"/>
            <a:ext cx="0" cy="431800"/>
          </a:xfrm>
          <a:prstGeom prst="line">
            <a:avLst/>
          </a:prstGeom>
          <a:noFill/>
          <a:ln w="9525">
            <a:solidFill>
              <a:schemeClr val="tx1"/>
            </a:solidFill>
            <a:round/>
            <a:headEnd/>
            <a:tailEnd/>
          </a:ln>
        </p:spPr>
        <p:txBody>
          <a:bodyPr/>
          <a:lstStyle/>
          <a:p>
            <a:endParaRPr lang="el-GR"/>
          </a:p>
        </p:txBody>
      </p:sp>
      <p:sp>
        <p:nvSpPr>
          <p:cNvPr id="54322" name="Line 53"/>
          <p:cNvSpPr>
            <a:spLocks noChangeShapeType="1"/>
          </p:cNvSpPr>
          <p:nvPr/>
        </p:nvSpPr>
        <p:spPr bwMode="auto">
          <a:xfrm>
            <a:off x="4211638" y="5661025"/>
            <a:ext cx="647700" cy="0"/>
          </a:xfrm>
          <a:prstGeom prst="line">
            <a:avLst/>
          </a:prstGeom>
          <a:noFill/>
          <a:ln w="9525">
            <a:solidFill>
              <a:schemeClr val="tx1"/>
            </a:solidFill>
            <a:round/>
            <a:headEnd/>
            <a:tailEnd/>
          </a:ln>
        </p:spPr>
        <p:txBody>
          <a:bodyPr/>
          <a:lstStyle/>
          <a:p>
            <a:endParaRPr lang="el-GR"/>
          </a:p>
        </p:txBody>
      </p:sp>
      <p:sp>
        <p:nvSpPr>
          <p:cNvPr id="54323" name="Text Box 54"/>
          <p:cNvSpPr txBox="1">
            <a:spLocks noChangeArrowheads="1"/>
          </p:cNvSpPr>
          <p:nvPr/>
        </p:nvSpPr>
        <p:spPr bwMode="auto">
          <a:xfrm>
            <a:off x="6516688" y="3644900"/>
            <a:ext cx="1511300" cy="366713"/>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54324" name="Text Box 55"/>
          <p:cNvSpPr txBox="1">
            <a:spLocks noChangeArrowheads="1"/>
          </p:cNvSpPr>
          <p:nvPr/>
        </p:nvSpPr>
        <p:spPr bwMode="auto">
          <a:xfrm>
            <a:off x="2051050" y="1773238"/>
            <a:ext cx="433388" cy="366712"/>
          </a:xfrm>
          <a:prstGeom prst="rect">
            <a:avLst/>
          </a:prstGeom>
          <a:noFill/>
          <a:ln w="9525">
            <a:noFill/>
            <a:miter lim="800000"/>
            <a:headEnd/>
            <a:tailEnd/>
          </a:ln>
        </p:spPr>
        <p:txBody>
          <a:bodyPr>
            <a:spAutoFit/>
          </a:bodyPr>
          <a:lstStyle/>
          <a:p>
            <a:pPr>
              <a:spcBef>
                <a:spcPct val="50000"/>
              </a:spcBef>
            </a:pPr>
            <a:endParaRPr lang="en-US" sz="1800">
              <a:latin typeface="Comic Sans MS" pitchFamily="66" charset="0"/>
            </a:endParaRPr>
          </a:p>
        </p:txBody>
      </p:sp>
      <p:sp>
        <p:nvSpPr>
          <p:cNvPr id="60"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5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Footer Placeholder 3"/>
          <p:cNvSpPr>
            <a:spLocks noGrp="1"/>
          </p:cNvSpPr>
          <p:nvPr>
            <p:ph type="ftr" sz="quarter" idx="11"/>
          </p:nvPr>
        </p:nvSpPr>
        <p:spPr>
          <a:xfrm>
            <a:off x="3059113" y="6524625"/>
            <a:ext cx="2952750" cy="196850"/>
          </a:xfrm>
          <a:noFill/>
        </p:spPr>
        <p:txBody>
          <a:bodyPr/>
          <a:lstStyle/>
          <a:p>
            <a:r>
              <a:rPr lang="el-GR" altLang="en-US" smtClean="0"/>
              <a:t>Ευαγγελία Πιτουρά</a:t>
            </a:r>
          </a:p>
        </p:txBody>
      </p:sp>
      <p:sp>
        <p:nvSpPr>
          <p:cNvPr id="55300" name="Slide Number Placeholder 4"/>
          <p:cNvSpPr>
            <a:spLocks noGrp="1"/>
          </p:cNvSpPr>
          <p:nvPr>
            <p:ph type="sldNum" sz="quarter" idx="12"/>
          </p:nvPr>
        </p:nvSpPr>
        <p:spPr>
          <a:xfrm>
            <a:off x="6804025" y="6400800"/>
            <a:ext cx="2133600" cy="457200"/>
          </a:xfrm>
          <a:noFill/>
        </p:spPr>
        <p:txBody>
          <a:bodyPr/>
          <a:lstStyle/>
          <a:p>
            <a:fld id="{29D97529-5B2E-42BD-B16B-815ACB8A6D1B}" type="slidenum">
              <a:rPr lang="el-GR" altLang="en-US" smtClean="0"/>
              <a:pPr/>
              <a:t>67</a:t>
            </a:fld>
            <a:endParaRPr lang="el-GR" altLang="en-US" smtClean="0"/>
          </a:p>
        </p:txBody>
      </p:sp>
      <p:grpSp>
        <p:nvGrpSpPr>
          <p:cNvPr id="2" name="Group 4"/>
          <p:cNvGrpSpPr>
            <a:grpSpLocks/>
          </p:cNvGrpSpPr>
          <p:nvPr/>
        </p:nvGrpSpPr>
        <p:grpSpPr bwMode="auto">
          <a:xfrm>
            <a:off x="395288" y="2420938"/>
            <a:ext cx="5902325" cy="1752600"/>
            <a:chOff x="1610" y="2448"/>
            <a:chExt cx="3718" cy="1104"/>
          </a:xfrm>
        </p:grpSpPr>
        <p:sp>
          <p:nvSpPr>
            <p:cNvPr id="55339" name="AutoShape 5"/>
            <p:cNvSpPr>
              <a:spLocks noChangeArrowheads="1"/>
            </p:cNvSpPr>
            <p:nvPr/>
          </p:nvSpPr>
          <p:spPr bwMode="auto">
            <a:xfrm>
              <a:off x="2976" y="2448"/>
              <a:ext cx="768" cy="576"/>
            </a:xfrm>
            <a:prstGeom prst="diamond">
              <a:avLst/>
            </a:prstGeom>
            <a:noFill/>
            <a:ln w="9525">
              <a:solidFill>
                <a:schemeClr val="tx1"/>
              </a:solidFill>
              <a:miter lim="800000"/>
              <a:headEnd/>
              <a:tailEnd/>
            </a:ln>
          </p:spPr>
          <p:txBody>
            <a:bodyPr wrap="none" anchor="ctr"/>
            <a:lstStyle/>
            <a:p>
              <a:endParaRPr lang="el-GR"/>
            </a:p>
          </p:txBody>
        </p:sp>
        <p:sp>
          <p:nvSpPr>
            <p:cNvPr id="55340" name="Rectangle 6"/>
            <p:cNvSpPr>
              <a:spLocks noChangeArrowheads="1"/>
            </p:cNvSpPr>
            <p:nvPr/>
          </p:nvSpPr>
          <p:spPr bwMode="auto">
            <a:xfrm>
              <a:off x="1610" y="2523"/>
              <a:ext cx="768" cy="288"/>
            </a:xfrm>
            <a:prstGeom prst="rect">
              <a:avLst/>
            </a:prstGeom>
            <a:noFill/>
            <a:ln w="9525">
              <a:solidFill>
                <a:schemeClr val="tx1"/>
              </a:solidFill>
              <a:miter lim="800000"/>
              <a:headEnd/>
              <a:tailEnd/>
            </a:ln>
          </p:spPr>
          <p:txBody>
            <a:bodyPr wrap="none" anchor="ctr"/>
            <a:lstStyle/>
            <a:p>
              <a:endParaRPr lang="el-GR"/>
            </a:p>
          </p:txBody>
        </p:sp>
        <p:sp>
          <p:nvSpPr>
            <p:cNvPr id="55341" name="Rectangle 7"/>
            <p:cNvSpPr>
              <a:spLocks noChangeArrowheads="1"/>
            </p:cNvSpPr>
            <p:nvPr/>
          </p:nvSpPr>
          <p:spPr bwMode="auto">
            <a:xfrm>
              <a:off x="4464" y="2496"/>
              <a:ext cx="864" cy="336"/>
            </a:xfrm>
            <a:prstGeom prst="rect">
              <a:avLst/>
            </a:prstGeom>
            <a:noFill/>
            <a:ln w="9525">
              <a:solidFill>
                <a:schemeClr val="tx1"/>
              </a:solidFill>
              <a:miter lim="800000"/>
              <a:headEnd/>
              <a:tailEnd/>
            </a:ln>
          </p:spPr>
          <p:txBody>
            <a:bodyPr wrap="none" anchor="ctr"/>
            <a:lstStyle/>
            <a:p>
              <a:endParaRPr lang="el-GR"/>
            </a:p>
          </p:txBody>
        </p:sp>
        <p:sp>
          <p:nvSpPr>
            <p:cNvPr id="55342" name="Rectangle 8"/>
            <p:cNvSpPr>
              <a:spLocks noChangeArrowheads="1"/>
            </p:cNvSpPr>
            <p:nvPr/>
          </p:nvSpPr>
          <p:spPr bwMode="auto">
            <a:xfrm>
              <a:off x="2880" y="3216"/>
              <a:ext cx="912" cy="336"/>
            </a:xfrm>
            <a:prstGeom prst="rect">
              <a:avLst/>
            </a:prstGeom>
            <a:noFill/>
            <a:ln w="9525">
              <a:solidFill>
                <a:schemeClr val="tx1"/>
              </a:solidFill>
              <a:miter lim="800000"/>
              <a:headEnd/>
              <a:tailEnd/>
            </a:ln>
          </p:spPr>
          <p:txBody>
            <a:bodyPr wrap="none" anchor="ctr"/>
            <a:lstStyle/>
            <a:p>
              <a:endParaRPr lang="el-GR"/>
            </a:p>
          </p:txBody>
        </p:sp>
        <p:sp>
          <p:nvSpPr>
            <p:cNvPr id="55343" name="Text Box 9"/>
            <p:cNvSpPr txBox="1">
              <a:spLocks noChangeArrowheads="1"/>
            </p:cNvSpPr>
            <p:nvPr/>
          </p:nvSpPr>
          <p:spPr bwMode="auto">
            <a:xfrm>
              <a:off x="3216" y="2640"/>
              <a:ext cx="432" cy="250"/>
            </a:xfrm>
            <a:prstGeom prst="rect">
              <a:avLst/>
            </a:prstGeom>
            <a:noFill/>
            <a:ln w="9525">
              <a:noFill/>
              <a:miter lim="800000"/>
              <a:headEnd/>
              <a:tailEnd/>
            </a:ln>
          </p:spPr>
          <p:txBody>
            <a:bodyPr>
              <a:spAutoFit/>
            </a:bodyPr>
            <a:lstStyle/>
            <a:p>
              <a:pPr eaLnBrk="0" hangingPunct="0">
                <a:spcBef>
                  <a:spcPct val="50000"/>
                </a:spcBef>
              </a:pPr>
              <a:r>
                <a:rPr lang="en-US" sz="2000" b="1"/>
                <a:t>R</a:t>
              </a:r>
              <a:endParaRPr lang="el-GR" sz="2000" b="1"/>
            </a:p>
          </p:txBody>
        </p:sp>
        <p:sp>
          <p:nvSpPr>
            <p:cNvPr id="55344" name="Text Box 10"/>
            <p:cNvSpPr txBox="1">
              <a:spLocks noChangeArrowheads="1"/>
            </p:cNvSpPr>
            <p:nvPr/>
          </p:nvSpPr>
          <p:spPr bwMode="auto">
            <a:xfrm>
              <a:off x="1824" y="2544"/>
              <a:ext cx="480" cy="250"/>
            </a:xfrm>
            <a:prstGeom prst="rect">
              <a:avLst/>
            </a:prstGeom>
            <a:noFill/>
            <a:ln w="9525">
              <a:noFill/>
              <a:miter lim="800000"/>
              <a:headEnd/>
              <a:tailEnd/>
            </a:ln>
          </p:spPr>
          <p:txBody>
            <a:bodyPr>
              <a:spAutoFit/>
            </a:bodyPr>
            <a:lstStyle/>
            <a:p>
              <a:pPr eaLnBrk="0" hangingPunct="0">
                <a:spcBef>
                  <a:spcPct val="50000"/>
                </a:spcBef>
              </a:pPr>
              <a:r>
                <a:rPr lang="el-GR" sz="2000" b="1" dirty="0"/>
                <a:t>A</a:t>
              </a:r>
            </a:p>
          </p:txBody>
        </p:sp>
        <p:sp>
          <p:nvSpPr>
            <p:cNvPr id="55345" name="Text Box 11"/>
            <p:cNvSpPr txBox="1">
              <a:spLocks noChangeArrowheads="1"/>
            </p:cNvSpPr>
            <p:nvPr/>
          </p:nvSpPr>
          <p:spPr bwMode="auto">
            <a:xfrm>
              <a:off x="4608" y="2544"/>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46" name="Text Box 12"/>
            <p:cNvSpPr txBox="1">
              <a:spLocks noChangeArrowheads="1"/>
            </p:cNvSpPr>
            <p:nvPr/>
          </p:nvSpPr>
          <p:spPr bwMode="auto">
            <a:xfrm>
              <a:off x="3168" y="326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47" name="Line 13"/>
            <p:cNvSpPr>
              <a:spLocks noChangeShapeType="1"/>
            </p:cNvSpPr>
            <p:nvPr/>
          </p:nvSpPr>
          <p:spPr bwMode="auto">
            <a:xfrm>
              <a:off x="2400" y="2736"/>
              <a:ext cx="528" cy="0"/>
            </a:xfrm>
            <a:prstGeom prst="line">
              <a:avLst/>
            </a:prstGeom>
            <a:noFill/>
            <a:ln w="9525">
              <a:solidFill>
                <a:schemeClr val="tx1"/>
              </a:solidFill>
              <a:round/>
              <a:headEnd/>
              <a:tailEnd/>
            </a:ln>
          </p:spPr>
          <p:txBody>
            <a:bodyPr wrap="none" anchor="ctr"/>
            <a:lstStyle/>
            <a:p>
              <a:endParaRPr lang="el-GR"/>
            </a:p>
          </p:txBody>
        </p:sp>
        <p:sp>
          <p:nvSpPr>
            <p:cNvPr id="55348" name="Line 14"/>
            <p:cNvSpPr>
              <a:spLocks noChangeShapeType="1"/>
            </p:cNvSpPr>
            <p:nvPr/>
          </p:nvSpPr>
          <p:spPr bwMode="auto">
            <a:xfrm>
              <a:off x="3744" y="2736"/>
              <a:ext cx="672" cy="0"/>
            </a:xfrm>
            <a:prstGeom prst="line">
              <a:avLst/>
            </a:prstGeom>
            <a:noFill/>
            <a:ln w="9525">
              <a:solidFill>
                <a:schemeClr val="tx1"/>
              </a:solidFill>
              <a:round/>
              <a:headEnd/>
              <a:tailEnd/>
            </a:ln>
          </p:spPr>
          <p:txBody>
            <a:bodyPr wrap="none" anchor="ctr"/>
            <a:lstStyle/>
            <a:p>
              <a:endParaRPr lang="el-GR"/>
            </a:p>
          </p:txBody>
        </p:sp>
        <p:sp>
          <p:nvSpPr>
            <p:cNvPr id="55349" name="Line 15"/>
            <p:cNvSpPr>
              <a:spLocks noChangeShapeType="1"/>
            </p:cNvSpPr>
            <p:nvPr/>
          </p:nvSpPr>
          <p:spPr bwMode="auto">
            <a:xfrm>
              <a:off x="3360" y="3024"/>
              <a:ext cx="0" cy="144"/>
            </a:xfrm>
            <a:prstGeom prst="line">
              <a:avLst/>
            </a:prstGeom>
            <a:noFill/>
            <a:ln w="9525">
              <a:solidFill>
                <a:schemeClr val="tx1"/>
              </a:solidFill>
              <a:round/>
              <a:headEnd/>
              <a:tailEnd/>
            </a:ln>
          </p:spPr>
          <p:txBody>
            <a:bodyPr wrap="none" anchor="ctr"/>
            <a:lstStyle/>
            <a:p>
              <a:endParaRPr lang="el-GR"/>
            </a:p>
          </p:txBody>
        </p:sp>
      </p:grpSp>
      <p:sp>
        <p:nvSpPr>
          <p:cNvPr id="55304" name="Rectangle 16"/>
          <p:cNvSpPr>
            <a:spLocks noChangeArrowheads="1"/>
          </p:cNvSpPr>
          <p:nvPr/>
        </p:nvSpPr>
        <p:spPr bwMode="auto">
          <a:xfrm>
            <a:off x="6770688" y="2070101"/>
            <a:ext cx="2030412" cy="2222500"/>
          </a:xfrm>
          <a:prstGeom prst="rect">
            <a:avLst/>
          </a:prstGeom>
          <a:noFill/>
          <a:ln w="9525" cap="rnd">
            <a:solidFill>
              <a:schemeClr val="tx1"/>
            </a:solidFill>
            <a:prstDash val="sysDot"/>
            <a:miter lim="800000"/>
            <a:headEnd/>
            <a:tailEnd/>
          </a:ln>
        </p:spPr>
        <p:txBody>
          <a:bodyPr wrap="none" anchor="ctr"/>
          <a:lstStyle/>
          <a:p>
            <a:endParaRPr lang="el-GR"/>
          </a:p>
        </p:txBody>
      </p:sp>
      <p:sp>
        <p:nvSpPr>
          <p:cNvPr id="55305" name="Text Box 17"/>
          <p:cNvSpPr txBox="1">
            <a:spLocks noChangeArrowheads="1"/>
          </p:cNvSpPr>
          <p:nvPr/>
        </p:nvSpPr>
        <p:spPr bwMode="auto">
          <a:xfrm>
            <a:off x="6985000" y="2212975"/>
            <a:ext cx="2159000" cy="1924050"/>
          </a:xfrm>
          <a:prstGeom prst="rect">
            <a:avLst/>
          </a:prstGeom>
          <a:noFill/>
          <a:ln w="9525">
            <a:noFill/>
            <a:miter lim="800000"/>
            <a:headEnd/>
            <a:tailEnd/>
          </a:ln>
        </p:spPr>
        <p:txBody>
          <a:bodyPr>
            <a:spAutoFit/>
          </a:bodyPr>
          <a:lstStyle/>
          <a:p>
            <a:pPr eaLnBrk="0" hangingPunct="0">
              <a:spcBef>
                <a:spcPct val="50000"/>
              </a:spcBef>
            </a:pPr>
            <a:r>
              <a:rPr lang="en-US" sz="1800" dirty="0"/>
              <a:t>a1 b1 c1    </a:t>
            </a:r>
            <a:r>
              <a:rPr lang="en-US" sz="1800" b="1" dirty="0">
                <a:solidFill>
                  <a:srgbClr val="009900"/>
                </a:solidFill>
              </a:rPr>
              <a:t>e1</a:t>
            </a:r>
            <a:endParaRPr lang="en-US" sz="1800" dirty="0">
              <a:solidFill>
                <a:srgbClr val="009900"/>
              </a:solidFill>
            </a:endParaRPr>
          </a:p>
          <a:p>
            <a:pPr eaLnBrk="0" hangingPunct="0">
              <a:spcBef>
                <a:spcPct val="50000"/>
              </a:spcBef>
            </a:pPr>
            <a:r>
              <a:rPr lang="en-US" sz="1800" dirty="0"/>
              <a:t>a2 b2 c2   </a:t>
            </a:r>
            <a:r>
              <a:rPr lang="el-GR" sz="1800" dirty="0" smtClean="0"/>
              <a:t> </a:t>
            </a:r>
            <a:r>
              <a:rPr lang="en-US" sz="1800" b="1" dirty="0" smtClean="0">
                <a:solidFill>
                  <a:srgbClr val="009900"/>
                </a:solidFill>
              </a:rPr>
              <a:t>e2</a:t>
            </a:r>
            <a:endParaRPr lang="en-US" sz="1800" b="1" dirty="0"/>
          </a:p>
          <a:p>
            <a:pPr eaLnBrk="0" hangingPunct="0">
              <a:spcBef>
                <a:spcPct val="50000"/>
              </a:spcBef>
            </a:pPr>
            <a:r>
              <a:rPr lang="en-US" sz="1800" dirty="0"/>
              <a:t>a2 b3 c1    </a:t>
            </a:r>
            <a:r>
              <a:rPr lang="en-US" sz="1800" b="1" dirty="0" smtClean="0">
                <a:solidFill>
                  <a:srgbClr val="009900"/>
                </a:solidFill>
              </a:rPr>
              <a:t>e3</a:t>
            </a:r>
          </a:p>
          <a:p>
            <a:pPr algn="ctr" eaLnBrk="0" hangingPunct="0">
              <a:spcBef>
                <a:spcPct val="50000"/>
              </a:spcBef>
            </a:pPr>
            <a:r>
              <a:rPr lang="en-US" sz="1200" dirty="0" smtClean="0"/>
              <a:t>…</a:t>
            </a:r>
            <a:r>
              <a:rPr lang="en-US" sz="3200" dirty="0" smtClean="0"/>
              <a:t>   </a:t>
            </a:r>
            <a:endParaRPr lang="el-GR" sz="3200" dirty="0"/>
          </a:p>
        </p:txBody>
      </p:sp>
      <p:sp>
        <p:nvSpPr>
          <p:cNvPr id="55306" name="Text Box 18"/>
          <p:cNvSpPr txBox="1">
            <a:spLocks noChangeArrowheads="1"/>
          </p:cNvSpPr>
          <p:nvPr/>
        </p:nvSpPr>
        <p:spPr bwMode="auto">
          <a:xfrm>
            <a:off x="5576888" y="1625600"/>
            <a:ext cx="3325812" cy="369332"/>
          </a:xfrm>
          <a:prstGeom prst="rect">
            <a:avLst/>
          </a:prstGeom>
          <a:noFill/>
          <a:ln w="9525">
            <a:noFill/>
            <a:miter lim="800000"/>
            <a:headEnd/>
            <a:tailEnd/>
          </a:ln>
        </p:spPr>
        <p:txBody>
          <a:bodyPr wrap="square">
            <a:spAutoFit/>
          </a:bodyPr>
          <a:lstStyle/>
          <a:p>
            <a:pPr eaLnBrk="0" hangingPunct="0">
              <a:spcBef>
                <a:spcPct val="50000"/>
              </a:spcBef>
            </a:pPr>
            <a:r>
              <a:rPr lang="el-GR" dirty="0"/>
              <a:t>Ένα στιγμιότυπο της συσχέτισης:</a:t>
            </a:r>
          </a:p>
        </p:txBody>
      </p:sp>
      <p:sp>
        <p:nvSpPr>
          <p:cNvPr id="55307" name="Text Box 19"/>
          <p:cNvSpPr txBox="1">
            <a:spLocks noChangeArrowheads="1"/>
          </p:cNvSpPr>
          <p:nvPr/>
        </p:nvSpPr>
        <p:spPr bwMode="auto">
          <a:xfrm>
            <a:off x="430213" y="992188"/>
            <a:ext cx="5257800" cy="922337"/>
          </a:xfrm>
          <a:prstGeom prst="rect">
            <a:avLst/>
          </a:prstGeom>
          <a:noFill/>
          <a:ln w="9525">
            <a:noFill/>
            <a:miter lim="800000"/>
            <a:headEnd/>
            <a:tailEnd/>
          </a:ln>
        </p:spPr>
        <p:txBody>
          <a:bodyPr>
            <a:spAutoFit/>
          </a:bodyPr>
          <a:lstStyle/>
          <a:p>
            <a:pPr>
              <a:spcBef>
                <a:spcPct val="50000"/>
              </a:spcBef>
            </a:pPr>
            <a:r>
              <a:rPr lang="el-GR" sz="1800" dirty="0">
                <a:solidFill>
                  <a:schemeClr val="accent1">
                    <a:lumMod val="75000"/>
                  </a:schemeClr>
                </a:solidFill>
                <a:latin typeface="Calibri" pitchFamily="34" charset="0"/>
                <a:ea typeface="Calibri" pitchFamily="34" charset="0"/>
                <a:cs typeface="Calibri" pitchFamily="34" charset="0"/>
              </a:rPr>
              <a:t>Στην πράξη, μερικές φορές, αντί για «</a:t>
            </a:r>
            <a:r>
              <a:rPr lang="el-GR" sz="1800" dirty="0" smtClean="0">
                <a:solidFill>
                  <a:schemeClr val="accent1">
                    <a:lumMod val="75000"/>
                  </a:schemeClr>
                </a:solidFill>
                <a:latin typeface="Calibri" pitchFamily="34" charset="0"/>
                <a:ea typeface="Calibri" pitchFamily="34" charset="0"/>
                <a:cs typeface="Calibri" pitchFamily="34" charset="0"/>
              </a:rPr>
              <a:t>ασθενή» </a:t>
            </a:r>
            <a:r>
              <a:rPr lang="el-GR" sz="1800" dirty="0">
                <a:solidFill>
                  <a:schemeClr val="accent1">
                    <a:lumMod val="75000"/>
                  </a:schemeClr>
                </a:solidFill>
                <a:latin typeface="Calibri" pitchFamily="34" charset="0"/>
                <a:ea typeface="Calibri" pitchFamily="34" charset="0"/>
                <a:cs typeface="Calibri" pitchFamily="34" charset="0"/>
              </a:rPr>
              <a:t>οντότητα», </a:t>
            </a:r>
            <a:r>
              <a:rPr lang="el-GR" sz="1800" dirty="0" smtClean="0">
                <a:solidFill>
                  <a:schemeClr val="accent1">
                    <a:lumMod val="75000"/>
                  </a:schemeClr>
                </a:solidFill>
                <a:latin typeface="Calibri" pitchFamily="34" charset="0"/>
                <a:ea typeface="Calibri" pitchFamily="34" charset="0"/>
                <a:cs typeface="Calibri" pitchFamily="34" charset="0"/>
              </a:rPr>
              <a:t>ει</a:t>
            </a:r>
            <a:r>
              <a:rPr lang="el-GR" dirty="0" smtClean="0">
                <a:solidFill>
                  <a:schemeClr val="accent1">
                    <a:lumMod val="75000"/>
                  </a:schemeClr>
                </a:solidFill>
                <a:latin typeface="Calibri" pitchFamily="34" charset="0"/>
                <a:ea typeface="Calibri" pitchFamily="34" charset="0"/>
                <a:cs typeface="Calibri" pitchFamily="34" charset="0"/>
              </a:rPr>
              <a:t>σάγουμε</a:t>
            </a:r>
            <a:r>
              <a:rPr lang="el-GR" sz="1800" dirty="0" smtClean="0">
                <a:solidFill>
                  <a:schemeClr val="accent1">
                    <a:lumMod val="75000"/>
                  </a:schemeClr>
                </a:solidFill>
                <a:latin typeface="Calibri" pitchFamily="34" charset="0"/>
                <a:ea typeface="Calibri" pitchFamily="34" charset="0"/>
                <a:cs typeface="Calibri" pitchFamily="34" charset="0"/>
              </a:rPr>
              <a:t> </a:t>
            </a:r>
            <a:r>
              <a:rPr lang="el-GR" sz="1800" dirty="0">
                <a:solidFill>
                  <a:schemeClr val="accent1">
                    <a:lumMod val="75000"/>
                  </a:schemeClr>
                </a:solidFill>
                <a:latin typeface="Calibri" pitchFamily="34" charset="0"/>
                <a:ea typeface="Calibri" pitchFamily="34" charset="0"/>
                <a:cs typeface="Calibri" pitchFamily="34" charset="0"/>
              </a:rPr>
              <a:t>«</a:t>
            </a:r>
            <a:r>
              <a:rPr lang="el-GR" sz="1800" dirty="0" smtClean="0">
                <a:solidFill>
                  <a:schemeClr val="accent1">
                    <a:lumMod val="75000"/>
                  </a:schemeClr>
                </a:solidFill>
                <a:latin typeface="Calibri" pitchFamily="34" charset="0"/>
                <a:ea typeface="Calibri" pitchFamily="34" charset="0"/>
                <a:cs typeface="Calibri" pitchFamily="34" charset="0"/>
              </a:rPr>
              <a:t>τεχνητό» κλειδί </a:t>
            </a:r>
            <a:r>
              <a:rPr lang="el-GR" sz="1800" dirty="0">
                <a:solidFill>
                  <a:schemeClr val="accent1">
                    <a:lumMod val="75000"/>
                  </a:schemeClr>
                </a:solidFill>
                <a:latin typeface="Calibri" pitchFamily="34" charset="0"/>
                <a:ea typeface="Calibri" pitchFamily="34" charset="0"/>
                <a:cs typeface="Calibri" pitchFamily="34" charset="0"/>
              </a:rPr>
              <a:t>για </a:t>
            </a:r>
            <a:r>
              <a:rPr lang="el-GR" sz="1800" dirty="0" smtClean="0">
                <a:solidFill>
                  <a:schemeClr val="accent1">
                    <a:lumMod val="75000"/>
                  </a:schemeClr>
                </a:solidFill>
                <a:latin typeface="Calibri" pitchFamily="34" charset="0"/>
                <a:ea typeface="Calibri" pitchFamily="34" charset="0"/>
                <a:cs typeface="Calibri" pitchFamily="34" charset="0"/>
              </a:rPr>
              <a:t>την </a:t>
            </a:r>
            <a:r>
              <a:rPr lang="el-GR" sz="1800" dirty="0">
                <a:solidFill>
                  <a:schemeClr val="accent1">
                    <a:lumMod val="75000"/>
                  </a:schemeClr>
                </a:solidFill>
                <a:latin typeface="Calibri" pitchFamily="34" charset="0"/>
                <a:ea typeface="Calibri" pitchFamily="34" charset="0"/>
                <a:cs typeface="Calibri" pitchFamily="34" charset="0"/>
              </a:rPr>
              <a:t>συσχέτιση (πχ αριθμό συμβολαίου</a:t>
            </a:r>
            <a:r>
              <a:rPr lang="en-US" sz="1800" dirty="0">
                <a:solidFill>
                  <a:schemeClr val="accent1">
                    <a:lumMod val="75000"/>
                  </a:schemeClr>
                </a:solidFill>
                <a:latin typeface="Calibri" pitchFamily="34" charset="0"/>
                <a:ea typeface="Calibri" pitchFamily="34" charset="0"/>
                <a:cs typeface="Calibri" pitchFamily="34" charset="0"/>
              </a:rPr>
              <a:t>)</a:t>
            </a:r>
            <a:endParaRPr lang="el-GR" sz="1800" dirty="0">
              <a:solidFill>
                <a:schemeClr val="accent1">
                  <a:lumMod val="75000"/>
                </a:schemeClr>
              </a:solidFill>
              <a:latin typeface="Calibri" pitchFamily="34" charset="0"/>
              <a:ea typeface="Calibri" pitchFamily="34" charset="0"/>
              <a:cs typeface="Calibri" pitchFamily="34" charset="0"/>
            </a:endParaRPr>
          </a:p>
        </p:txBody>
      </p:sp>
      <p:grpSp>
        <p:nvGrpSpPr>
          <p:cNvPr id="3" name="Group 20"/>
          <p:cNvGrpSpPr>
            <a:grpSpLocks/>
          </p:cNvGrpSpPr>
          <p:nvPr/>
        </p:nvGrpSpPr>
        <p:grpSpPr bwMode="auto">
          <a:xfrm>
            <a:off x="1835150" y="4365625"/>
            <a:ext cx="5715000" cy="2162175"/>
            <a:chOff x="192" y="2478"/>
            <a:chExt cx="3600" cy="1362"/>
          </a:xfrm>
        </p:grpSpPr>
        <p:sp>
          <p:nvSpPr>
            <p:cNvPr id="55310" name="Rectangle 21"/>
            <p:cNvSpPr>
              <a:spLocks noChangeArrowheads="1"/>
            </p:cNvSpPr>
            <p:nvPr/>
          </p:nvSpPr>
          <p:spPr bwMode="auto">
            <a:xfrm>
              <a:off x="3120" y="2496"/>
              <a:ext cx="384" cy="336"/>
            </a:xfrm>
            <a:prstGeom prst="rect">
              <a:avLst/>
            </a:prstGeom>
            <a:noFill/>
            <a:ln w="9525">
              <a:solidFill>
                <a:schemeClr val="tx1"/>
              </a:solidFill>
              <a:miter lim="800000"/>
              <a:headEnd/>
              <a:tailEnd/>
            </a:ln>
          </p:spPr>
          <p:txBody>
            <a:bodyPr wrap="none" anchor="ctr"/>
            <a:lstStyle/>
            <a:p>
              <a:endParaRPr lang="el-GR"/>
            </a:p>
          </p:txBody>
        </p:sp>
        <p:sp>
          <p:nvSpPr>
            <p:cNvPr id="55311" name="Rectangle 22"/>
            <p:cNvSpPr>
              <a:spLocks noChangeArrowheads="1"/>
            </p:cNvSpPr>
            <p:nvPr/>
          </p:nvSpPr>
          <p:spPr bwMode="auto">
            <a:xfrm>
              <a:off x="192" y="2592"/>
              <a:ext cx="528" cy="336"/>
            </a:xfrm>
            <a:prstGeom prst="rect">
              <a:avLst/>
            </a:prstGeom>
            <a:noFill/>
            <a:ln w="9525">
              <a:solidFill>
                <a:schemeClr val="tx1"/>
              </a:solidFill>
              <a:miter lim="800000"/>
              <a:headEnd/>
              <a:tailEnd/>
            </a:ln>
          </p:spPr>
          <p:txBody>
            <a:bodyPr wrap="none" anchor="ctr"/>
            <a:lstStyle/>
            <a:p>
              <a:endParaRPr lang="el-GR"/>
            </a:p>
          </p:txBody>
        </p:sp>
        <p:sp>
          <p:nvSpPr>
            <p:cNvPr id="55312" name="AutoShape 23"/>
            <p:cNvSpPr>
              <a:spLocks noChangeArrowheads="1"/>
            </p:cNvSpPr>
            <p:nvPr/>
          </p:nvSpPr>
          <p:spPr bwMode="auto">
            <a:xfrm>
              <a:off x="2208" y="2784"/>
              <a:ext cx="720" cy="576"/>
            </a:xfrm>
            <a:prstGeom prst="diamond">
              <a:avLst/>
            </a:prstGeom>
            <a:noFill/>
            <a:ln w="9525">
              <a:solidFill>
                <a:schemeClr val="tx1"/>
              </a:solidFill>
              <a:miter lim="800000"/>
              <a:headEnd/>
              <a:tailEnd/>
            </a:ln>
          </p:spPr>
          <p:txBody>
            <a:bodyPr wrap="none" anchor="ctr"/>
            <a:lstStyle/>
            <a:p>
              <a:endParaRPr lang="el-GR"/>
            </a:p>
          </p:txBody>
        </p:sp>
        <p:sp>
          <p:nvSpPr>
            <p:cNvPr id="55313" name="Line 24"/>
            <p:cNvSpPr>
              <a:spLocks noChangeShapeType="1"/>
            </p:cNvSpPr>
            <p:nvPr/>
          </p:nvSpPr>
          <p:spPr bwMode="auto">
            <a:xfrm>
              <a:off x="1200" y="3504"/>
              <a:ext cx="0" cy="96"/>
            </a:xfrm>
            <a:prstGeom prst="line">
              <a:avLst/>
            </a:prstGeom>
            <a:noFill/>
            <a:ln w="9525">
              <a:solidFill>
                <a:schemeClr val="tx1"/>
              </a:solidFill>
              <a:round/>
              <a:headEnd/>
              <a:tailEnd/>
            </a:ln>
          </p:spPr>
          <p:txBody>
            <a:bodyPr wrap="none" anchor="ctr"/>
            <a:lstStyle/>
            <a:p>
              <a:endParaRPr lang="el-GR"/>
            </a:p>
          </p:txBody>
        </p:sp>
        <p:sp>
          <p:nvSpPr>
            <p:cNvPr id="55314" name="Rectangle 25"/>
            <p:cNvSpPr>
              <a:spLocks noChangeArrowheads="1"/>
            </p:cNvSpPr>
            <p:nvPr/>
          </p:nvSpPr>
          <p:spPr bwMode="auto">
            <a:xfrm>
              <a:off x="1488" y="2544"/>
              <a:ext cx="528" cy="336"/>
            </a:xfrm>
            <a:prstGeom prst="rect">
              <a:avLst/>
            </a:prstGeom>
            <a:noFill/>
            <a:ln w="9525">
              <a:solidFill>
                <a:schemeClr val="tx1"/>
              </a:solidFill>
              <a:miter lim="800000"/>
              <a:headEnd/>
              <a:tailEnd/>
            </a:ln>
          </p:spPr>
          <p:txBody>
            <a:bodyPr wrap="none" anchor="ctr"/>
            <a:lstStyle/>
            <a:p>
              <a:endParaRPr lang="el-GR"/>
            </a:p>
          </p:txBody>
        </p:sp>
        <p:sp>
          <p:nvSpPr>
            <p:cNvPr id="55315" name="AutoShape 26"/>
            <p:cNvSpPr>
              <a:spLocks noChangeArrowheads="1"/>
            </p:cNvSpPr>
            <p:nvPr/>
          </p:nvSpPr>
          <p:spPr bwMode="auto">
            <a:xfrm>
              <a:off x="816" y="2928"/>
              <a:ext cx="720" cy="576"/>
            </a:xfrm>
            <a:prstGeom prst="diamond">
              <a:avLst/>
            </a:prstGeom>
            <a:noFill/>
            <a:ln w="9525">
              <a:solidFill>
                <a:schemeClr val="tx1"/>
              </a:solidFill>
              <a:miter lim="800000"/>
              <a:headEnd/>
              <a:tailEnd/>
            </a:ln>
          </p:spPr>
          <p:txBody>
            <a:bodyPr wrap="none" anchor="ctr"/>
            <a:lstStyle/>
            <a:p>
              <a:endParaRPr lang="el-GR"/>
            </a:p>
          </p:txBody>
        </p:sp>
        <p:sp>
          <p:nvSpPr>
            <p:cNvPr id="55316" name="Text Box 27"/>
            <p:cNvSpPr txBox="1">
              <a:spLocks noChangeArrowheads="1"/>
            </p:cNvSpPr>
            <p:nvPr/>
          </p:nvSpPr>
          <p:spPr bwMode="auto">
            <a:xfrm>
              <a:off x="288" y="2640"/>
              <a:ext cx="480" cy="250"/>
            </a:xfrm>
            <a:prstGeom prst="rect">
              <a:avLst/>
            </a:prstGeom>
            <a:noFill/>
            <a:ln w="9525">
              <a:noFill/>
              <a:miter lim="800000"/>
              <a:headEnd/>
              <a:tailEnd/>
            </a:ln>
          </p:spPr>
          <p:txBody>
            <a:bodyPr>
              <a:spAutoFit/>
            </a:bodyPr>
            <a:lstStyle/>
            <a:p>
              <a:pPr eaLnBrk="0" hangingPunct="0">
                <a:spcBef>
                  <a:spcPct val="50000"/>
                </a:spcBef>
              </a:pPr>
              <a:r>
                <a:rPr lang="el-GR" sz="2000" b="1"/>
                <a:t>A</a:t>
              </a:r>
            </a:p>
          </p:txBody>
        </p:sp>
        <p:sp>
          <p:nvSpPr>
            <p:cNvPr id="55317" name="Text Box 28"/>
            <p:cNvSpPr txBox="1">
              <a:spLocks noChangeArrowheads="1"/>
            </p:cNvSpPr>
            <p:nvPr/>
          </p:nvSpPr>
          <p:spPr bwMode="auto">
            <a:xfrm>
              <a:off x="1610" y="2568"/>
              <a:ext cx="624" cy="250"/>
            </a:xfrm>
            <a:prstGeom prst="rect">
              <a:avLst/>
            </a:prstGeom>
            <a:noFill/>
            <a:ln w="9525">
              <a:noFill/>
              <a:miter lim="800000"/>
              <a:headEnd/>
              <a:tailEnd/>
            </a:ln>
          </p:spPr>
          <p:txBody>
            <a:bodyPr>
              <a:spAutoFit/>
            </a:bodyPr>
            <a:lstStyle/>
            <a:p>
              <a:pPr eaLnBrk="0" hangingPunct="0">
                <a:spcBef>
                  <a:spcPct val="50000"/>
                </a:spcBef>
              </a:pPr>
              <a:r>
                <a:rPr lang="el-GR" sz="2000" b="1"/>
                <a:t>B</a:t>
              </a:r>
            </a:p>
          </p:txBody>
        </p:sp>
        <p:sp>
          <p:nvSpPr>
            <p:cNvPr id="55318" name="Rectangle 29" descr="Σκούρα διαγώνιος προς τα επάνω"/>
            <p:cNvSpPr>
              <a:spLocks noChangeArrowheads="1"/>
            </p:cNvSpPr>
            <p:nvPr/>
          </p:nvSpPr>
          <p:spPr bwMode="auto">
            <a:xfrm>
              <a:off x="1872" y="3456"/>
              <a:ext cx="624" cy="288"/>
            </a:xfrm>
            <a:prstGeom prst="rect">
              <a:avLst/>
            </a:prstGeom>
            <a:pattFill prst="dkUpDiag">
              <a:fgClr>
                <a:srgbClr val="009900"/>
              </a:fgClr>
              <a:bgClr>
                <a:srgbClr val="FFFFFF"/>
              </a:bgClr>
            </a:pattFill>
            <a:ln w="9525">
              <a:solidFill>
                <a:schemeClr val="tx1"/>
              </a:solidFill>
              <a:miter lim="800000"/>
              <a:headEnd/>
              <a:tailEnd/>
            </a:ln>
          </p:spPr>
          <p:txBody>
            <a:bodyPr wrap="none" anchor="ctr"/>
            <a:lstStyle/>
            <a:p>
              <a:endParaRPr lang="el-GR"/>
            </a:p>
          </p:txBody>
        </p:sp>
        <p:sp>
          <p:nvSpPr>
            <p:cNvPr id="55319" name="Line 30"/>
            <p:cNvSpPr>
              <a:spLocks noChangeShapeType="1"/>
            </p:cNvSpPr>
            <p:nvPr/>
          </p:nvSpPr>
          <p:spPr bwMode="auto">
            <a:xfrm>
              <a:off x="768" y="2784"/>
              <a:ext cx="432" cy="0"/>
            </a:xfrm>
            <a:prstGeom prst="line">
              <a:avLst/>
            </a:prstGeom>
            <a:noFill/>
            <a:ln w="9525">
              <a:solidFill>
                <a:schemeClr val="tx1"/>
              </a:solidFill>
              <a:round/>
              <a:headEnd/>
              <a:tailEnd/>
            </a:ln>
          </p:spPr>
          <p:txBody>
            <a:bodyPr wrap="none" anchor="ctr"/>
            <a:lstStyle/>
            <a:p>
              <a:endParaRPr lang="el-GR"/>
            </a:p>
          </p:txBody>
        </p:sp>
        <p:sp>
          <p:nvSpPr>
            <p:cNvPr id="55320" name="Line 31"/>
            <p:cNvSpPr>
              <a:spLocks noChangeShapeType="1"/>
            </p:cNvSpPr>
            <p:nvPr/>
          </p:nvSpPr>
          <p:spPr bwMode="auto">
            <a:xfrm>
              <a:off x="1200" y="2784"/>
              <a:ext cx="0" cy="144"/>
            </a:xfrm>
            <a:prstGeom prst="line">
              <a:avLst/>
            </a:prstGeom>
            <a:noFill/>
            <a:ln w="9525">
              <a:solidFill>
                <a:schemeClr val="tx1"/>
              </a:solidFill>
              <a:round/>
              <a:headEnd/>
              <a:tailEnd/>
            </a:ln>
          </p:spPr>
          <p:txBody>
            <a:bodyPr wrap="none" anchor="ctr"/>
            <a:lstStyle/>
            <a:p>
              <a:endParaRPr lang="el-GR"/>
            </a:p>
          </p:txBody>
        </p:sp>
        <p:sp>
          <p:nvSpPr>
            <p:cNvPr id="55321" name="Line 32"/>
            <p:cNvSpPr>
              <a:spLocks noChangeShapeType="1"/>
            </p:cNvSpPr>
            <p:nvPr/>
          </p:nvSpPr>
          <p:spPr bwMode="auto">
            <a:xfrm>
              <a:off x="1200" y="3600"/>
              <a:ext cx="672" cy="0"/>
            </a:xfrm>
            <a:prstGeom prst="line">
              <a:avLst/>
            </a:prstGeom>
            <a:noFill/>
            <a:ln w="9525">
              <a:solidFill>
                <a:schemeClr val="tx1"/>
              </a:solidFill>
              <a:round/>
              <a:headEnd/>
              <a:tailEnd/>
            </a:ln>
          </p:spPr>
          <p:txBody>
            <a:bodyPr wrap="none" anchor="ctr"/>
            <a:lstStyle/>
            <a:p>
              <a:endParaRPr lang="el-GR"/>
            </a:p>
          </p:txBody>
        </p:sp>
        <p:sp>
          <p:nvSpPr>
            <p:cNvPr id="55322" name="Line 33"/>
            <p:cNvSpPr>
              <a:spLocks noChangeShapeType="1"/>
            </p:cNvSpPr>
            <p:nvPr/>
          </p:nvSpPr>
          <p:spPr bwMode="auto">
            <a:xfrm>
              <a:off x="2208" y="3072"/>
              <a:ext cx="0" cy="384"/>
            </a:xfrm>
            <a:prstGeom prst="line">
              <a:avLst/>
            </a:prstGeom>
            <a:noFill/>
            <a:ln w="9525">
              <a:solidFill>
                <a:schemeClr val="tx1"/>
              </a:solidFill>
              <a:round/>
              <a:headEnd/>
              <a:tailEnd/>
            </a:ln>
          </p:spPr>
          <p:txBody>
            <a:bodyPr wrap="none" anchor="ctr"/>
            <a:lstStyle/>
            <a:p>
              <a:endParaRPr lang="el-GR"/>
            </a:p>
          </p:txBody>
        </p:sp>
        <p:sp>
          <p:nvSpPr>
            <p:cNvPr id="55323" name="AutoShape 34"/>
            <p:cNvSpPr>
              <a:spLocks noChangeArrowheads="1"/>
            </p:cNvSpPr>
            <p:nvPr/>
          </p:nvSpPr>
          <p:spPr bwMode="auto">
            <a:xfrm>
              <a:off x="3072" y="3264"/>
              <a:ext cx="720" cy="576"/>
            </a:xfrm>
            <a:prstGeom prst="diamond">
              <a:avLst/>
            </a:prstGeom>
            <a:noFill/>
            <a:ln w="9525">
              <a:solidFill>
                <a:schemeClr val="tx1"/>
              </a:solidFill>
              <a:miter lim="800000"/>
              <a:headEnd/>
              <a:tailEnd/>
            </a:ln>
          </p:spPr>
          <p:txBody>
            <a:bodyPr wrap="none" anchor="ctr"/>
            <a:lstStyle/>
            <a:p>
              <a:endParaRPr lang="el-GR"/>
            </a:p>
          </p:txBody>
        </p:sp>
        <p:sp>
          <p:nvSpPr>
            <p:cNvPr id="55324" name="Line 35"/>
            <p:cNvSpPr>
              <a:spLocks noChangeShapeType="1"/>
            </p:cNvSpPr>
            <p:nvPr/>
          </p:nvSpPr>
          <p:spPr bwMode="auto">
            <a:xfrm>
              <a:off x="2544" y="3600"/>
              <a:ext cx="528" cy="0"/>
            </a:xfrm>
            <a:prstGeom prst="line">
              <a:avLst/>
            </a:prstGeom>
            <a:noFill/>
            <a:ln w="9525">
              <a:solidFill>
                <a:schemeClr val="tx1"/>
              </a:solidFill>
              <a:round/>
              <a:headEnd/>
              <a:tailEnd/>
            </a:ln>
          </p:spPr>
          <p:txBody>
            <a:bodyPr wrap="none" anchor="ctr"/>
            <a:lstStyle/>
            <a:p>
              <a:endParaRPr lang="el-GR"/>
            </a:p>
          </p:txBody>
        </p:sp>
        <p:sp>
          <p:nvSpPr>
            <p:cNvPr id="55325" name="Line 36"/>
            <p:cNvSpPr>
              <a:spLocks noChangeShapeType="1"/>
            </p:cNvSpPr>
            <p:nvPr/>
          </p:nvSpPr>
          <p:spPr bwMode="auto">
            <a:xfrm flipH="1" flipV="1">
              <a:off x="3408" y="2880"/>
              <a:ext cx="0" cy="384"/>
            </a:xfrm>
            <a:prstGeom prst="line">
              <a:avLst/>
            </a:prstGeom>
            <a:noFill/>
            <a:ln w="6350">
              <a:solidFill>
                <a:schemeClr val="tx1"/>
              </a:solidFill>
              <a:round/>
              <a:headEnd/>
              <a:tailEnd/>
            </a:ln>
          </p:spPr>
          <p:txBody>
            <a:bodyPr wrap="none" anchor="ctr"/>
            <a:lstStyle/>
            <a:p>
              <a:endParaRPr lang="el-GR"/>
            </a:p>
          </p:txBody>
        </p:sp>
        <p:sp>
          <p:nvSpPr>
            <p:cNvPr id="55326" name="Text Box 37"/>
            <p:cNvSpPr txBox="1">
              <a:spLocks noChangeArrowheads="1"/>
            </p:cNvSpPr>
            <p:nvPr/>
          </p:nvSpPr>
          <p:spPr bwMode="auto">
            <a:xfrm>
              <a:off x="3168" y="2544"/>
              <a:ext cx="528" cy="250"/>
            </a:xfrm>
            <a:prstGeom prst="rect">
              <a:avLst/>
            </a:prstGeom>
            <a:noFill/>
            <a:ln w="9525">
              <a:noFill/>
              <a:miter lim="800000"/>
              <a:headEnd/>
              <a:tailEnd/>
            </a:ln>
          </p:spPr>
          <p:txBody>
            <a:bodyPr>
              <a:spAutoFit/>
            </a:bodyPr>
            <a:lstStyle/>
            <a:p>
              <a:pPr eaLnBrk="0" hangingPunct="0">
                <a:spcBef>
                  <a:spcPct val="50000"/>
                </a:spcBef>
              </a:pPr>
              <a:r>
                <a:rPr lang="el-GR" sz="2000" b="1"/>
                <a:t>C</a:t>
              </a:r>
            </a:p>
          </p:txBody>
        </p:sp>
        <p:sp>
          <p:nvSpPr>
            <p:cNvPr id="55327" name="Text Box 38"/>
            <p:cNvSpPr txBox="1">
              <a:spLocks noChangeArrowheads="1"/>
            </p:cNvSpPr>
            <p:nvPr/>
          </p:nvSpPr>
          <p:spPr bwMode="auto">
            <a:xfrm>
              <a:off x="1008" y="3072"/>
              <a:ext cx="480" cy="250"/>
            </a:xfrm>
            <a:prstGeom prst="rect">
              <a:avLst/>
            </a:prstGeom>
            <a:noFill/>
            <a:ln w="9525">
              <a:noFill/>
              <a:miter lim="800000"/>
              <a:headEnd/>
              <a:tailEnd/>
            </a:ln>
          </p:spPr>
          <p:txBody>
            <a:bodyPr>
              <a:spAutoFit/>
            </a:bodyPr>
            <a:lstStyle/>
            <a:p>
              <a:pPr eaLnBrk="0" hangingPunct="0">
                <a:spcBef>
                  <a:spcPct val="50000"/>
                </a:spcBef>
              </a:pPr>
              <a:r>
                <a:rPr lang="el-GR" sz="2000" b="1"/>
                <a:t>R1</a:t>
              </a:r>
            </a:p>
          </p:txBody>
        </p:sp>
        <p:sp>
          <p:nvSpPr>
            <p:cNvPr id="55328" name="Text Box 39"/>
            <p:cNvSpPr txBox="1">
              <a:spLocks noChangeArrowheads="1"/>
            </p:cNvSpPr>
            <p:nvPr/>
          </p:nvSpPr>
          <p:spPr bwMode="auto">
            <a:xfrm>
              <a:off x="2400" y="2928"/>
              <a:ext cx="528" cy="250"/>
            </a:xfrm>
            <a:prstGeom prst="rect">
              <a:avLst/>
            </a:prstGeom>
            <a:noFill/>
            <a:ln w="9525">
              <a:noFill/>
              <a:miter lim="800000"/>
              <a:headEnd/>
              <a:tailEnd/>
            </a:ln>
          </p:spPr>
          <p:txBody>
            <a:bodyPr>
              <a:spAutoFit/>
            </a:bodyPr>
            <a:lstStyle/>
            <a:p>
              <a:pPr eaLnBrk="0" hangingPunct="0">
                <a:spcBef>
                  <a:spcPct val="50000"/>
                </a:spcBef>
              </a:pPr>
              <a:r>
                <a:rPr lang="el-GR" sz="2000" b="1"/>
                <a:t>R2</a:t>
              </a:r>
            </a:p>
          </p:txBody>
        </p:sp>
        <p:sp>
          <p:nvSpPr>
            <p:cNvPr id="55329" name="Text Box 40"/>
            <p:cNvSpPr txBox="1">
              <a:spLocks noChangeArrowheads="1"/>
            </p:cNvSpPr>
            <p:nvPr/>
          </p:nvSpPr>
          <p:spPr bwMode="auto">
            <a:xfrm>
              <a:off x="3216" y="3408"/>
              <a:ext cx="528" cy="250"/>
            </a:xfrm>
            <a:prstGeom prst="rect">
              <a:avLst/>
            </a:prstGeom>
            <a:noFill/>
            <a:ln w="9525">
              <a:noFill/>
              <a:miter lim="800000"/>
              <a:headEnd/>
              <a:tailEnd/>
            </a:ln>
          </p:spPr>
          <p:txBody>
            <a:bodyPr>
              <a:spAutoFit/>
            </a:bodyPr>
            <a:lstStyle/>
            <a:p>
              <a:pPr eaLnBrk="0" hangingPunct="0">
                <a:spcBef>
                  <a:spcPct val="50000"/>
                </a:spcBef>
              </a:pPr>
              <a:r>
                <a:rPr lang="el-GR" sz="2000" b="1"/>
                <a:t>R3</a:t>
              </a:r>
            </a:p>
          </p:txBody>
        </p:sp>
        <p:sp>
          <p:nvSpPr>
            <p:cNvPr id="55330" name="Text Box 41"/>
            <p:cNvSpPr txBox="1">
              <a:spLocks noChangeArrowheads="1"/>
            </p:cNvSpPr>
            <p:nvPr/>
          </p:nvSpPr>
          <p:spPr bwMode="auto">
            <a:xfrm>
              <a:off x="1968" y="3504"/>
              <a:ext cx="528" cy="250"/>
            </a:xfrm>
            <a:prstGeom prst="rect">
              <a:avLst/>
            </a:prstGeom>
            <a:noFill/>
            <a:ln w="9525">
              <a:noFill/>
              <a:miter lim="800000"/>
              <a:headEnd/>
              <a:tailEnd/>
            </a:ln>
          </p:spPr>
          <p:txBody>
            <a:bodyPr>
              <a:spAutoFit/>
            </a:bodyPr>
            <a:lstStyle/>
            <a:p>
              <a:pPr eaLnBrk="0" hangingPunct="0">
                <a:spcBef>
                  <a:spcPct val="50000"/>
                </a:spcBef>
              </a:pPr>
              <a:r>
                <a:rPr lang="el-GR" sz="2000" b="1"/>
                <a:t>E</a:t>
              </a:r>
            </a:p>
          </p:txBody>
        </p:sp>
        <p:sp>
          <p:nvSpPr>
            <p:cNvPr id="55331" name="Line 42"/>
            <p:cNvSpPr>
              <a:spLocks noChangeShapeType="1"/>
            </p:cNvSpPr>
            <p:nvPr/>
          </p:nvSpPr>
          <p:spPr bwMode="auto">
            <a:xfrm>
              <a:off x="2064" y="2688"/>
              <a:ext cx="480" cy="0"/>
            </a:xfrm>
            <a:prstGeom prst="line">
              <a:avLst/>
            </a:prstGeom>
            <a:noFill/>
            <a:ln w="9525">
              <a:solidFill>
                <a:schemeClr val="tx1"/>
              </a:solidFill>
              <a:round/>
              <a:headEnd/>
              <a:tailEnd/>
            </a:ln>
          </p:spPr>
          <p:txBody>
            <a:bodyPr wrap="none" anchor="ctr"/>
            <a:lstStyle/>
            <a:p>
              <a:endParaRPr lang="el-GR"/>
            </a:p>
          </p:txBody>
        </p:sp>
        <p:sp>
          <p:nvSpPr>
            <p:cNvPr id="55332" name="Line 43"/>
            <p:cNvSpPr>
              <a:spLocks noChangeShapeType="1"/>
            </p:cNvSpPr>
            <p:nvPr/>
          </p:nvSpPr>
          <p:spPr bwMode="auto">
            <a:xfrm>
              <a:off x="2544" y="2688"/>
              <a:ext cx="0" cy="96"/>
            </a:xfrm>
            <a:prstGeom prst="line">
              <a:avLst/>
            </a:prstGeom>
            <a:noFill/>
            <a:ln w="9525">
              <a:solidFill>
                <a:schemeClr val="tx1"/>
              </a:solidFill>
              <a:round/>
              <a:headEnd/>
              <a:tailEnd/>
            </a:ln>
          </p:spPr>
          <p:txBody>
            <a:bodyPr wrap="none" anchor="ctr"/>
            <a:lstStyle/>
            <a:p>
              <a:endParaRPr lang="el-GR"/>
            </a:p>
          </p:txBody>
        </p:sp>
        <p:sp>
          <p:nvSpPr>
            <p:cNvPr id="55333" name="Text Box 44"/>
            <p:cNvSpPr txBox="1">
              <a:spLocks noChangeArrowheads="1"/>
            </p:cNvSpPr>
            <p:nvPr/>
          </p:nvSpPr>
          <p:spPr bwMode="auto">
            <a:xfrm>
              <a:off x="1565"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4" name="Text Box 45"/>
            <p:cNvSpPr txBox="1">
              <a:spLocks noChangeArrowheads="1"/>
            </p:cNvSpPr>
            <p:nvPr/>
          </p:nvSpPr>
          <p:spPr bwMode="auto">
            <a:xfrm>
              <a:off x="1973" y="3203"/>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5" name="Text Box 46"/>
            <p:cNvSpPr txBox="1">
              <a:spLocks noChangeArrowheads="1"/>
            </p:cNvSpPr>
            <p:nvPr/>
          </p:nvSpPr>
          <p:spPr bwMode="auto">
            <a:xfrm>
              <a:off x="2789" y="3385"/>
              <a:ext cx="181" cy="154"/>
            </a:xfrm>
            <a:prstGeom prst="rect">
              <a:avLst/>
            </a:prstGeom>
            <a:noFill/>
            <a:ln w="9525">
              <a:noFill/>
              <a:miter lim="800000"/>
              <a:headEnd/>
              <a:tailEnd/>
            </a:ln>
          </p:spPr>
          <p:txBody>
            <a:bodyPr>
              <a:spAutoFit/>
            </a:bodyPr>
            <a:lstStyle/>
            <a:p>
              <a:pPr>
                <a:spcBef>
                  <a:spcPct val="50000"/>
                </a:spcBef>
              </a:pPr>
              <a:r>
                <a:rPr lang="el-GR" sz="1000" b="1"/>
                <a:t>Ν</a:t>
              </a:r>
            </a:p>
          </p:txBody>
        </p:sp>
        <p:sp>
          <p:nvSpPr>
            <p:cNvPr id="55336" name="Text Box 47"/>
            <p:cNvSpPr txBox="1">
              <a:spLocks noChangeArrowheads="1"/>
            </p:cNvSpPr>
            <p:nvPr/>
          </p:nvSpPr>
          <p:spPr bwMode="auto">
            <a:xfrm>
              <a:off x="975" y="2614"/>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7" name="Text Box 48"/>
            <p:cNvSpPr txBox="1">
              <a:spLocks noChangeArrowheads="1"/>
            </p:cNvSpPr>
            <p:nvPr/>
          </p:nvSpPr>
          <p:spPr bwMode="auto">
            <a:xfrm>
              <a:off x="2200" y="2478"/>
              <a:ext cx="181" cy="154"/>
            </a:xfrm>
            <a:prstGeom prst="rect">
              <a:avLst/>
            </a:prstGeom>
            <a:noFill/>
            <a:ln w="9525">
              <a:noFill/>
              <a:miter lim="800000"/>
              <a:headEnd/>
              <a:tailEnd/>
            </a:ln>
          </p:spPr>
          <p:txBody>
            <a:bodyPr>
              <a:spAutoFit/>
            </a:bodyPr>
            <a:lstStyle/>
            <a:p>
              <a:pPr>
                <a:spcBef>
                  <a:spcPct val="50000"/>
                </a:spcBef>
              </a:pPr>
              <a:r>
                <a:rPr lang="el-GR" sz="1000" b="1"/>
                <a:t>1</a:t>
              </a:r>
            </a:p>
          </p:txBody>
        </p:sp>
        <p:sp>
          <p:nvSpPr>
            <p:cNvPr id="55338" name="Text Box 49"/>
            <p:cNvSpPr txBox="1">
              <a:spLocks noChangeArrowheads="1"/>
            </p:cNvSpPr>
            <p:nvPr/>
          </p:nvSpPr>
          <p:spPr bwMode="auto">
            <a:xfrm>
              <a:off x="3470" y="3022"/>
              <a:ext cx="181" cy="154"/>
            </a:xfrm>
            <a:prstGeom prst="rect">
              <a:avLst/>
            </a:prstGeom>
            <a:noFill/>
            <a:ln w="9525">
              <a:noFill/>
              <a:miter lim="800000"/>
              <a:headEnd/>
              <a:tailEnd/>
            </a:ln>
          </p:spPr>
          <p:txBody>
            <a:bodyPr>
              <a:spAutoFit/>
            </a:bodyPr>
            <a:lstStyle/>
            <a:p>
              <a:pPr>
                <a:spcBef>
                  <a:spcPct val="50000"/>
                </a:spcBef>
              </a:pPr>
              <a:r>
                <a:rPr lang="el-GR" sz="1000" b="1"/>
                <a:t>1</a:t>
              </a:r>
            </a:p>
          </p:txBody>
        </p:sp>
      </p:grpSp>
      <p:sp>
        <p:nvSpPr>
          <p:cNvPr id="55309" name="Text Box 3"/>
          <p:cNvSpPr txBox="1">
            <a:spLocks noChangeArrowheads="1"/>
          </p:cNvSpPr>
          <p:nvPr/>
        </p:nvSpPr>
        <p:spPr bwMode="auto">
          <a:xfrm>
            <a:off x="107950" y="4005263"/>
            <a:ext cx="4648200" cy="338137"/>
          </a:xfrm>
          <a:prstGeom prst="rect">
            <a:avLst/>
          </a:prstGeom>
          <a:noFill/>
          <a:ln w="9525">
            <a:noFill/>
            <a:miter lim="800000"/>
            <a:headEnd/>
            <a:tailEnd/>
          </a:ln>
        </p:spPr>
        <p:txBody>
          <a:bodyPr>
            <a:spAutoFit/>
          </a:bodyPr>
          <a:lstStyle/>
          <a:p>
            <a:pPr eaLnBrk="0" hangingPunct="0">
              <a:spcBef>
                <a:spcPct val="50000"/>
              </a:spcBef>
            </a:pPr>
            <a:r>
              <a:rPr lang="el-GR">
                <a:latin typeface="Calibri" pitchFamily="34" charset="0"/>
                <a:ea typeface="Calibri" pitchFamily="34" charset="0"/>
                <a:cs typeface="Calibri" pitchFamily="34" charset="0"/>
              </a:rPr>
              <a:t>Μετατροπή σε</a:t>
            </a:r>
          </a:p>
        </p:txBody>
      </p:sp>
      <p:sp>
        <p:nvSpPr>
          <p:cNvPr id="55" name="Rectangle 2"/>
          <p:cNvSpPr>
            <a:spLocks noGrp="1" noChangeArrowheads="1"/>
          </p:cNvSpPr>
          <p:nvPr>
            <p:ph type="title"/>
          </p:nvPr>
        </p:nvSpPr>
        <p:spPr>
          <a:xfrm>
            <a:off x="317500" y="0"/>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a:t>
            </a:r>
            <a:r>
              <a:rPr lang="el-GR" sz="3600" dirty="0" smtClean="0">
                <a:solidFill>
                  <a:schemeClr val="accent6">
                    <a:lumMod val="75000"/>
                  </a:schemeClr>
                </a:solidFill>
              </a:rPr>
              <a:t>Μεγαλύτερο του </a:t>
            </a:r>
            <a:r>
              <a:rPr lang="el-GR" sz="3600" dirty="0" smtClean="0">
                <a:solidFill>
                  <a:schemeClr val="accent6">
                    <a:lumMod val="75000"/>
                  </a:schemeClr>
                </a:solidFill>
              </a:rPr>
              <a:t>Δύο</a:t>
            </a:r>
          </a:p>
        </p:txBody>
      </p:sp>
      <p:sp>
        <p:nvSpPr>
          <p:cNvPr id="5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Footer Placeholder 3"/>
          <p:cNvSpPr>
            <a:spLocks noGrp="1"/>
          </p:cNvSpPr>
          <p:nvPr>
            <p:ph type="ftr" sz="quarter" idx="11"/>
          </p:nvPr>
        </p:nvSpPr>
        <p:spPr>
          <a:noFill/>
        </p:spPr>
        <p:txBody>
          <a:bodyPr/>
          <a:lstStyle/>
          <a:p>
            <a:r>
              <a:rPr lang="el-GR" altLang="en-US" smtClean="0"/>
              <a:t>Ευαγγελία Πιτουρά</a:t>
            </a:r>
          </a:p>
        </p:txBody>
      </p:sp>
      <p:sp>
        <p:nvSpPr>
          <p:cNvPr id="56324" name="Slide Number Placeholder 4"/>
          <p:cNvSpPr>
            <a:spLocks noGrp="1"/>
          </p:cNvSpPr>
          <p:nvPr>
            <p:ph type="sldNum" sz="quarter" idx="12"/>
          </p:nvPr>
        </p:nvSpPr>
        <p:spPr>
          <a:noFill/>
        </p:spPr>
        <p:txBody>
          <a:bodyPr/>
          <a:lstStyle/>
          <a:p>
            <a:fld id="{DB6F31DD-AA75-41BF-908C-0528317C3BD4}" type="slidenum">
              <a:rPr lang="el-GR" altLang="en-US" smtClean="0"/>
              <a:pPr/>
              <a:t>68</a:t>
            </a:fld>
            <a:endParaRPr lang="el-GR" altLang="en-US" smtClean="0"/>
          </a:p>
        </p:txBody>
      </p:sp>
      <p:sp>
        <p:nvSpPr>
          <p:cNvPr id="56326" name="Text Box 3"/>
          <p:cNvSpPr txBox="1">
            <a:spLocks noChangeArrowheads="1"/>
          </p:cNvSpPr>
          <p:nvPr/>
        </p:nvSpPr>
        <p:spPr bwMode="auto">
          <a:xfrm>
            <a:off x="611188" y="2060575"/>
            <a:ext cx="1752600" cy="369332"/>
          </a:xfrm>
          <a:prstGeom prst="rect">
            <a:avLst/>
          </a:prstGeom>
          <a:noFill/>
          <a:ln w="9525">
            <a:noFill/>
            <a:miter lim="800000"/>
            <a:headEnd/>
            <a:tailEnd/>
          </a:ln>
        </p:spPr>
        <p:txBody>
          <a:bodyPr>
            <a:spAutoFit/>
          </a:bodyPr>
          <a:lstStyle/>
          <a:p>
            <a:pPr eaLnBrk="0" hangingPunct="0">
              <a:spcBef>
                <a:spcPct val="50000"/>
              </a:spcBef>
            </a:pPr>
            <a:r>
              <a:rPr lang="el-GR" b="1" dirty="0"/>
              <a:t>ΗΘΟΠΟΙΟΣ</a:t>
            </a:r>
          </a:p>
        </p:txBody>
      </p:sp>
      <p:sp>
        <p:nvSpPr>
          <p:cNvPr id="56327" name="Text Box 4"/>
          <p:cNvSpPr txBox="1">
            <a:spLocks noChangeArrowheads="1"/>
          </p:cNvSpPr>
          <p:nvPr/>
        </p:nvSpPr>
        <p:spPr bwMode="auto">
          <a:xfrm>
            <a:off x="6227763" y="2133600"/>
            <a:ext cx="1295400" cy="369332"/>
          </a:xfrm>
          <a:prstGeom prst="rect">
            <a:avLst/>
          </a:prstGeom>
          <a:noFill/>
          <a:ln w="9525">
            <a:noFill/>
            <a:miter lim="800000"/>
            <a:headEnd/>
            <a:tailEnd/>
          </a:ln>
        </p:spPr>
        <p:txBody>
          <a:bodyPr>
            <a:spAutoFit/>
          </a:bodyPr>
          <a:lstStyle/>
          <a:p>
            <a:pPr eaLnBrk="0" hangingPunct="0">
              <a:spcBef>
                <a:spcPct val="50000"/>
              </a:spcBef>
            </a:pPr>
            <a:r>
              <a:rPr lang="el-GR" b="1"/>
              <a:t>ΤΑΙΝΙΑ</a:t>
            </a:r>
          </a:p>
        </p:txBody>
      </p:sp>
      <p:sp>
        <p:nvSpPr>
          <p:cNvPr id="56328" name="Text Box 5"/>
          <p:cNvSpPr txBox="1">
            <a:spLocks noChangeArrowheads="1"/>
          </p:cNvSpPr>
          <p:nvPr/>
        </p:nvSpPr>
        <p:spPr bwMode="auto">
          <a:xfrm>
            <a:off x="3059113" y="2060575"/>
            <a:ext cx="2133600" cy="646331"/>
          </a:xfrm>
          <a:prstGeom prst="rect">
            <a:avLst/>
          </a:prstGeom>
          <a:noFill/>
          <a:ln w="9525">
            <a:noFill/>
            <a:miter lim="800000"/>
            <a:headEnd/>
            <a:tailEnd/>
          </a:ln>
        </p:spPr>
        <p:txBody>
          <a:bodyPr>
            <a:spAutoFit/>
          </a:bodyPr>
          <a:lstStyle/>
          <a:p>
            <a:pPr eaLnBrk="0" hangingPunct="0">
              <a:spcBef>
                <a:spcPct val="50000"/>
              </a:spcBef>
            </a:pPr>
            <a:r>
              <a:rPr lang="el-GR" b="1"/>
              <a:t>ΕΤΑΙΡΕΙΑ ΠΑΡΑΓΩΓΗΣ</a:t>
            </a:r>
          </a:p>
        </p:txBody>
      </p:sp>
      <p:sp>
        <p:nvSpPr>
          <p:cNvPr id="56329" name="Rectangle 6"/>
          <p:cNvSpPr>
            <a:spLocks noChangeArrowheads="1"/>
          </p:cNvSpPr>
          <p:nvPr/>
        </p:nvSpPr>
        <p:spPr bwMode="auto">
          <a:xfrm>
            <a:off x="609600" y="1981200"/>
            <a:ext cx="1524000" cy="533400"/>
          </a:xfrm>
          <a:prstGeom prst="rect">
            <a:avLst/>
          </a:prstGeom>
          <a:noFill/>
          <a:ln w="9525">
            <a:solidFill>
              <a:schemeClr val="tx1"/>
            </a:solidFill>
            <a:miter lim="800000"/>
            <a:headEnd/>
            <a:tailEnd/>
          </a:ln>
        </p:spPr>
        <p:txBody>
          <a:bodyPr wrap="none" anchor="ctr"/>
          <a:lstStyle/>
          <a:p>
            <a:endParaRPr lang="el-GR"/>
          </a:p>
        </p:txBody>
      </p:sp>
      <p:sp>
        <p:nvSpPr>
          <p:cNvPr id="56330" name="Rectangle 7"/>
          <p:cNvSpPr>
            <a:spLocks noChangeArrowheads="1"/>
          </p:cNvSpPr>
          <p:nvPr/>
        </p:nvSpPr>
        <p:spPr bwMode="auto">
          <a:xfrm>
            <a:off x="2987675" y="1989138"/>
            <a:ext cx="1676400" cy="914400"/>
          </a:xfrm>
          <a:prstGeom prst="rect">
            <a:avLst/>
          </a:prstGeom>
          <a:noFill/>
          <a:ln w="9525">
            <a:solidFill>
              <a:schemeClr val="tx1"/>
            </a:solidFill>
            <a:miter lim="800000"/>
            <a:headEnd/>
            <a:tailEnd/>
          </a:ln>
        </p:spPr>
        <p:txBody>
          <a:bodyPr wrap="none" anchor="ctr"/>
          <a:lstStyle/>
          <a:p>
            <a:endParaRPr lang="el-GR"/>
          </a:p>
        </p:txBody>
      </p:sp>
      <p:sp>
        <p:nvSpPr>
          <p:cNvPr id="56331" name="Rectangle 8"/>
          <p:cNvSpPr>
            <a:spLocks noChangeArrowheads="1"/>
          </p:cNvSpPr>
          <p:nvPr/>
        </p:nvSpPr>
        <p:spPr bwMode="auto">
          <a:xfrm>
            <a:off x="6156325" y="2060575"/>
            <a:ext cx="1371600" cy="533400"/>
          </a:xfrm>
          <a:prstGeom prst="rect">
            <a:avLst/>
          </a:prstGeom>
          <a:noFill/>
          <a:ln w="9525">
            <a:solidFill>
              <a:schemeClr val="tx1"/>
            </a:solidFill>
            <a:miter lim="800000"/>
            <a:headEnd/>
            <a:tailEnd/>
          </a:ln>
        </p:spPr>
        <p:txBody>
          <a:bodyPr wrap="none" anchor="ctr"/>
          <a:lstStyle/>
          <a:p>
            <a:endParaRPr lang="el-GR"/>
          </a:p>
        </p:txBody>
      </p:sp>
      <p:sp>
        <p:nvSpPr>
          <p:cNvPr id="56332" name="Rectangle 9" descr="Dark upward diagonal"/>
          <p:cNvSpPr>
            <a:spLocks noChangeArrowheads="1"/>
          </p:cNvSpPr>
          <p:nvPr/>
        </p:nvSpPr>
        <p:spPr bwMode="auto">
          <a:xfrm>
            <a:off x="3203575" y="5373688"/>
            <a:ext cx="1524000" cy="685800"/>
          </a:xfrm>
          <a:prstGeom prst="rect">
            <a:avLst/>
          </a:prstGeom>
          <a:noFill/>
          <a:ln w="9525">
            <a:solidFill>
              <a:schemeClr val="tx1"/>
            </a:solidFill>
            <a:miter lim="800000"/>
            <a:headEnd/>
            <a:tailEnd/>
          </a:ln>
        </p:spPr>
        <p:txBody>
          <a:bodyPr wrap="none" anchor="ctr"/>
          <a:lstStyle/>
          <a:p>
            <a:endParaRPr lang="el-GR"/>
          </a:p>
        </p:txBody>
      </p:sp>
      <p:sp>
        <p:nvSpPr>
          <p:cNvPr id="56333" name="Text Box 10"/>
          <p:cNvSpPr txBox="1">
            <a:spLocks noChangeArrowheads="1"/>
          </p:cNvSpPr>
          <p:nvPr/>
        </p:nvSpPr>
        <p:spPr bwMode="auto">
          <a:xfrm>
            <a:off x="3276600" y="5516563"/>
            <a:ext cx="1524000" cy="369332"/>
          </a:xfrm>
          <a:prstGeom prst="rect">
            <a:avLst/>
          </a:prstGeom>
          <a:noFill/>
          <a:ln w="9525">
            <a:noFill/>
            <a:miter lim="800000"/>
            <a:headEnd/>
            <a:tailEnd/>
          </a:ln>
        </p:spPr>
        <p:txBody>
          <a:bodyPr>
            <a:spAutoFit/>
          </a:bodyPr>
          <a:lstStyle/>
          <a:p>
            <a:pPr eaLnBrk="0" hangingPunct="0">
              <a:spcBef>
                <a:spcPct val="50000"/>
              </a:spcBef>
            </a:pPr>
            <a:r>
              <a:rPr lang="el-GR" b="1"/>
              <a:t>ΣΥΜΒΟΛΑΙΟ</a:t>
            </a:r>
          </a:p>
        </p:txBody>
      </p:sp>
      <p:sp>
        <p:nvSpPr>
          <p:cNvPr id="56334" name="AutoShape 11"/>
          <p:cNvSpPr>
            <a:spLocks noChangeArrowheads="1"/>
          </p:cNvSpPr>
          <p:nvPr/>
        </p:nvSpPr>
        <p:spPr bwMode="auto">
          <a:xfrm>
            <a:off x="611188" y="3429000"/>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6335" name="AutoShape 12"/>
          <p:cNvSpPr>
            <a:spLocks noChangeArrowheads="1"/>
          </p:cNvSpPr>
          <p:nvPr/>
        </p:nvSpPr>
        <p:spPr bwMode="auto">
          <a:xfrm>
            <a:off x="3203575" y="3284538"/>
            <a:ext cx="1511300" cy="1296987"/>
          </a:xfrm>
          <a:prstGeom prst="diamond">
            <a:avLst/>
          </a:prstGeom>
          <a:noFill/>
          <a:ln w="9525">
            <a:solidFill>
              <a:schemeClr val="tx1"/>
            </a:solidFill>
            <a:miter lim="800000"/>
            <a:headEnd/>
            <a:tailEnd/>
          </a:ln>
        </p:spPr>
        <p:txBody>
          <a:bodyPr wrap="none" anchor="ctr"/>
          <a:lstStyle/>
          <a:p>
            <a:endParaRPr lang="el-GR"/>
          </a:p>
        </p:txBody>
      </p:sp>
      <p:sp>
        <p:nvSpPr>
          <p:cNvPr id="56336" name="AutoShape 13"/>
          <p:cNvSpPr>
            <a:spLocks noChangeArrowheads="1"/>
          </p:cNvSpPr>
          <p:nvPr/>
        </p:nvSpPr>
        <p:spPr bwMode="auto">
          <a:xfrm>
            <a:off x="6156325" y="3284538"/>
            <a:ext cx="1368425" cy="1295400"/>
          </a:xfrm>
          <a:prstGeom prst="diamond">
            <a:avLst/>
          </a:prstGeom>
          <a:noFill/>
          <a:ln w="9525">
            <a:solidFill>
              <a:schemeClr val="tx1"/>
            </a:solidFill>
            <a:miter lim="800000"/>
            <a:headEnd/>
            <a:tailEnd/>
          </a:ln>
        </p:spPr>
        <p:txBody>
          <a:bodyPr wrap="none" anchor="ctr"/>
          <a:lstStyle/>
          <a:p>
            <a:endParaRPr lang="el-GR"/>
          </a:p>
        </p:txBody>
      </p:sp>
      <p:sp>
        <p:nvSpPr>
          <p:cNvPr id="56337" name="Line 14"/>
          <p:cNvSpPr>
            <a:spLocks noChangeShapeType="1"/>
          </p:cNvSpPr>
          <p:nvPr/>
        </p:nvSpPr>
        <p:spPr bwMode="auto">
          <a:xfrm flipH="1">
            <a:off x="1331913" y="5734050"/>
            <a:ext cx="1800225" cy="0"/>
          </a:xfrm>
          <a:prstGeom prst="line">
            <a:avLst/>
          </a:prstGeom>
          <a:noFill/>
          <a:ln w="9525">
            <a:solidFill>
              <a:schemeClr val="tx1"/>
            </a:solidFill>
            <a:round/>
            <a:headEnd/>
            <a:tailEnd/>
          </a:ln>
        </p:spPr>
        <p:txBody>
          <a:bodyPr/>
          <a:lstStyle/>
          <a:p>
            <a:endParaRPr lang="el-GR"/>
          </a:p>
        </p:txBody>
      </p:sp>
      <p:sp>
        <p:nvSpPr>
          <p:cNvPr id="56338" name="Line 15"/>
          <p:cNvSpPr>
            <a:spLocks noChangeShapeType="1"/>
          </p:cNvSpPr>
          <p:nvPr/>
        </p:nvSpPr>
        <p:spPr bwMode="auto">
          <a:xfrm flipV="1">
            <a:off x="1331913" y="4797425"/>
            <a:ext cx="0" cy="936625"/>
          </a:xfrm>
          <a:prstGeom prst="line">
            <a:avLst/>
          </a:prstGeom>
          <a:noFill/>
          <a:ln w="9525">
            <a:solidFill>
              <a:schemeClr val="tx1"/>
            </a:solidFill>
            <a:round/>
            <a:headEnd/>
            <a:tailEnd/>
          </a:ln>
        </p:spPr>
        <p:txBody>
          <a:bodyPr/>
          <a:lstStyle/>
          <a:p>
            <a:endParaRPr lang="el-GR"/>
          </a:p>
        </p:txBody>
      </p:sp>
      <p:sp>
        <p:nvSpPr>
          <p:cNvPr id="56339" name="Line 16"/>
          <p:cNvSpPr>
            <a:spLocks noChangeShapeType="1"/>
          </p:cNvSpPr>
          <p:nvPr/>
        </p:nvSpPr>
        <p:spPr bwMode="auto">
          <a:xfrm flipV="1">
            <a:off x="1258888" y="2636838"/>
            <a:ext cx="0" cy="720725"/>
          </a:xfrm>
          <a:prstGeom prst="line">
            <a:avLst/>
          </a:prstGeom>
          <a:noFill/>
          <a:ln w="9525">
            <a:solidFill>
              <a:schemeClr val="tx1"/>
            </a:solidFill>
            <a:round/>
            <a:headEnd/>
            <a:tailEnd/>
          </a:ln>
        </p:spPr>
        <p:txBody>
          <a:bodyPr/>
          <a:lstStyle/>
          <a:p>
            <a:endParaRPr lang="el-GR"/>
          </a:p>
        </p:txBody>
      </p:sp>
      <p:sp>
        <p:nvSpPr>
          <p:cNvPr id="56340" name="Line 17"/>
          <p:cNvSpPr>
            <a:spLocks noChangeShapeType="1"/>
          </p:cNvSpPr>
          <p:nvPr/>
        </p:nvSpPr>
        <p:spPr bwMode="auto">
          <a:xfrm flipV="1">
            <a:off x="3924300" y="4581525"/>
            <a:ext cx="0" cy="719138"/>
          </a:xfrm>
          <a:prstGeom prst="line">
            <a:avLst/>
          </a:prstGeom>
          <a:noFill/>
          <a:ln w="9525">
            <a:solidFill>
              <a:schemeClr val="tx1"/>
            </a:solidFill>
            <a:round/>
            <a:headEnd/>
            <a:tailEnd/>
          </a:ln>
        </p:spPr>
        <p:txBody>
          <a:bodyPr/>
          <a:lstStyle/>
          <a:p>
            <a:endParaRPr lang="el-GR"/>
          </a:p>
        </p:txBody>
      </p:sp>
      <p:sp>
        <p:nvSpPr>
          <p:cNvPr id="56341" name="Line 18"/>
          <p:cNvSpPr>
            <a:spLocks noChangeShapeType="1"/>
          </p:cNvSpPr>
          <p:nvPr/>
        </p:nvSpPr>
        <p:spPr bwMode="auto">
          <a:xfrm flipV="1">
            <a:off x="3995738" y="2924175"/>
            <a:ext cx="0" cy="288925"/>
          </a:xfrm>
          <a:prstGeom prst="line">
            <a:avLst/>
          </a:prstGeom>
          <a:noFill/>
          <a:ln w="3175">
            <a:solidFill>
              <a:schemeClr val="tx1"/>
            </a:solidFill>
            <a:round/>
            <a:headEnd/>
            <a:tailEnd/>
          </a:ln>
        </p:spPr>
        <p:txBody>
          <a:bodyPr/>
          <a:lstStyle/>
          <a:p>
            <a:endParaRPr lang="el-GR"/>
          </a:p>
        </p:txBody>
      </p:sp>
      <p:sp>
        <p:nvSpPr>
          <p:cNvPr id="56342" name="Line 19"/>
          <p:cNvSpPr>
            <a:spLocks noChangeShapeType="1"/>
          </p:cNvSpPr>
          <p:nvPr/>
        </p:nvSpPr>
        <p:spPr bwMode="auto">
          <a:xfrm>
            <a:off x="4787900" y="5805488"/>
            <a:ext cx="2016125" cy="0"/>
          </a:xfrm>
          <a:prstGeom prst="line">
            <a:avLst/>
          </a:prstGeom>
          <a:noFill/>
          <a:ln w="9525">
            <a:solidFill>
              <a:schemeClr val="tx1"/>
            </a:solidFill>
            <a:round/>
            <a:headEnd/>
            <a:tailEnd/>
          </a:ln>
        </p:spPr>
        <p:txBody>
          <a:bodyPr/>
          <a:lstStyle/>
          <a:p>
            <a:endParaRPr lang="el-GR"/>
          </a:p>
        </p:txBody>
      </p:sp>
      <p:sp>
        <p:nvSpPr>
          <p:cNvPr id="56343" name="Line 20"/>
          <p:cNvSpPr>
            <a:spLocks noChangeShapeType="1"/>
          </p:cNvSpPr>
          <p:nvPr/>
        </p:nvSpPr>
        <p:spPr bwMode="auto">
          <a:xfrm flipV="1">
            <a:off x="6804025" y="4652963"/>
            <a:ext cx="0" cy="1152525"/>
          </a:xfrm>
          <a:prstGeom prst="line">
            <a:avLst/>
          </a:prstGeom>
          <a:noFill/>
          <a:ln w="9525">
            <a:solidFill>
              <a:schemeClr val="tx1"/>
            </a:solidFill>
            <a:round/>
            <a:headEnd/>
            <a:tailEnd/>
          </a:ln>
        </p:spPr>
        <p:txBody>
          <a:bodyPr/>
          <a:lstStyle/>
          <a:p>
            <a:endParaRPr lang="el-GR"/>
          </a:p>
        </p:txBody>
      </p:sp>
      <p:sp>
        <p:nvSpPr>
          <p:cNvPr id="56344" name="Line 21"/>
          <p:cNvSpPr>
            <a:spLocks noChangeShapeType="1"/>
          </p:cNvSpPr>
          <p:nvPr/>
        </p:nvSpPr>
        <p:spPr bwMode="auto">
          <a:xfrm flipV="1">
            <a:off x="6877050" y="2708275"/>
            <a:ext cx="0" cy="504825"/>
          </a:xfrm>
          <a:prstGeom prst="line">
            <a:avLst/>
          </a:prstGeom>
          <a:noFill/>
          <a:ln w="3175">
            <a:solidFill>
              <a:schemeClr val="tx1"/>
            </a:solidFill>
            <a:round/>
            <a:headEnd/>
            <a:tailEnd/>
          </a:ln>
        </p:spPr>
        <p:txBody>
          <a:bodyPr/>
          <a:lstStyle/>
          <a:p>
            <a:endParaRPr lang="el-GR"/>
          </a:p>
        </p:txBody>
      </p:sp>
      <p:sp>
        <p:nvSpPr>
          <p:cNvPr id="56345" name="Text Box 22"/>
          <p:cNvSpPr txBox="1">
            <a:spLocks noChangeArrowheads="1"/>
          </p:cNvSpPr>
          <p:nvPr/>
        </p:nvSpPr>
        <p:spPr bwMode="auto">
          <a:xfrm>
            <a:off x="684213" y="3933825"/>
            <a:ext cx="1295400" cy="304800"/>
          </a:xfrm>
          <a:prstGeom prst="rect">
            <a:avLst/>
          </a:prstGeom>
          <a:noFill/>
          <a:ln w="9525">
            <a:noFill/>
            <a:miter lim="800000"/>
            <a:headEnd/>
            <a:tailEnd/>
          </a:ln>
        </p:spPr>
        <p:txBody>
          <a:bodyPr>
            <a:spAutoFit/>
          </a:bodyPr>
          <a:lstStyle/>
          <a:p>
            <a:pPr>
              <a:spcBef>
                <a:spcPct val="50000"/>
              </a:spcBef>
            </a:pPr>
            <a:r>
              <a:rPr lang="el-GR" sz="1400"/>
              <a:t>ΥΠΟΓΡΑΦΕΙ</a:t>
            </a:r>
          </a:p>
        </p:txBody>
      </p:sp>
      <p:sp>
        <p:nvSpPr>
          <p:cNvPr id="56346" name="Text Box 23"/>
          <p:cNvSpPr txBox="1">
            <a:spLocks noChangeArrowheads="1"/>
          </p:cNvSpPr>
          <p:nvPr/>
        </p:nvSpPr>
        <p:spPr bwMode="auto">
          <a:xfrm>
            <a:off x="3454400" y="3754438"/>
            <a:ext cx="1368425" cy="304800"/>
          </a:xfrm>
          <a:prstGeom prst="rect">
            <a:avLst/>
          </a:prstGeom>
          <a:noFill/>
          <a:ln w="9525">
            <a:noFill/>
            <a:miter lim="800000"/>
            <a:headEnd/>
            <a:tailEnd/>
          </a:ln>
        </p:spPr>
        <p:txBody>
          <a:bodyPr>
            <a:spAutoFit/>
          </a:bodyPr>
          <a:lstStyle/>
          <a:p>
            <a:pPr>
              <a:spcBef>
                <a:spcPct val="50000"/>
              </a:spcBef>
            </a:pPr>
            <a:r>
              <a:rPr lang="el-GR" sz="1400"/>
              <a:t>ΣΥΝΤΑΣΣΕΙ</a:t>
            </a:r>
          </a:p>
        </p:txBody>
      </p:sp>
      <p:sp>
        <p:nvSpPr>
          <p:cNvPr id="56347" name="Text Box 24"/>
          <p:cNvSpPr txBox="1">
            <a:spLocks noChangeArrowheads="1"/>
          </p:cNvSpPr>
          <p:nvPr/>
        </p:nvSpPr>
        <p:spPr bwMode="auto">
          <a:xfrm>
            <a:off x="6372225" y="3716338"/>
            <a:ext cx="1368425" cy="369332"/>
          </a:xfrm>
          <a:prstGeom prst="rect">
            <a:avLst/>
          </a:prstGeom>
          <a:noFill/>
          <a:ln w="9525">
            <a:noFill/>
            <a:miter lim="800000"/>
            <a:headEnd/>
            <a:tailEnd/>
          </a:ln>
        </p:spPr>
        <p:txBody>
          <a:bodyPr>
            <a:spAutoFit/>
          </a:bodyPr>
          <a:lstStyle/>
          <a:p>
            <a:pPr>
              <a:spcBef>
                <a:spcPct val="50000"/>
              </a:spcBef>
            </a:pPr>
            <a:r>
              <a:rPr lang="el-GR" dirty="0"/>
              <a:t>ΑΦΟΡΑ</a:t>
            </a:r>
          </a:p>
        </p:txBody>
      </p:sp>
      <p:grpSp>
        <p:nvGrpSpPr>
          <p:cNvPr id="2" name="Group 25"/>
          <p:cNvGrpSpPr>
            <a:grpSpLocks/>
          </p:cNvGrpSpPr>
          <p:nvPr/>
        </p:nvGrpSpPr>
        <p:grpSpPr bwMode="auto">
          <a:xfrm>
            <a:off x="395288" y="1412875"/>
            <a:ext cx="1223962" cy="287338"/>
            <a:chOff x="431" y="1480"/>
            <a:chExt cx="771" cy="181"/>
          </a:xfrm>
        </p:grpSpPr>
        <p:sp>
          <p:nvSpPr>
            <p:cNvPr id="56372" name="Oval 26"/>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6373" name="Text Box 27"/>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Όνομα-ηθοποιού</a:t>
              </a:r>
            </a:p>
          </p:txBody>
        </p:sp>
      </p:grpSp>
      <p:grpSp>
        <p:nvGrpSpPr>
          <p:cNvPr id="3" name="Group 28"/>
          <p:cNvGrpSpPr>
            <a:grpSpLocks/>
          </p:cNvGrpSpPr>
          <p:nvPr/>
        </p:nvGrpSpPr>
        <p:grpSpPr bwMode="auto">
          <a:xfrm>
            <a:off x="5364163" y="1557338"/>
            <a:ext cx="1223962" cy="287337"/>
            <a:chOff x="431" y="1480"/>
            <a:chExt cx="771" cy="181"/>
          </a:xfrm>
        </p:grpSpPr>
        <p:sp>
          <p:nvSpPr>
            <p:cNvPr id="56370" name="Oval 29"/>
            <p:cNvSpPr>
              <a:spLocks noChangeArrowheads="1"/>
            </p:cNvSpPr>
            <p:nvPr/>
          </p:nvSpPr>
          <p:spPr bwMode="auto">
            <a:xfrm>
              <a:off x="431" y="1480"/>
              <a:ext cx="771" cy="181"/>
            </a:xfrm>
            <a:prstGeom prst="ellipse">
              <a:avLst/>
            </a:prstGeom>
            <a:noFill/>
            <a:ln w="9525">
              <a:solidFill>
                <a:schemeClr val="tx1"/>
              </a:solidFill>
              <a:round/>
              <a:headEnd/>
              <a:tailEnd/>
            </a:ln>
          </p:spPr>
          <p:txBody>
            <a:bodyPr wrap="none" anchor="ctr"/>
            <a:lstStyle/>
            <a:p>
              <a:endParaRPr lang="el-GR"/>
            </a:p>
          </p:txBody>
        </p:sp>
        <p:sp>
          <p:nvSpPr>
            <p:cNvPr id="56371" name="Text Box 30"/>
            <p:cNvSpPr txBox="1">
              <a:spLocks noChangeArrowheads="1"/>
            </p:cNvSpPr>
            <p:nvPr/>
          </p:nvSpPr>
          <p:spPr bwMode="auto">
            <a:xfrm>
              <a:off x="431" y="1480"/>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Όνομα-ταινίας</a:t>
              </a:r>
            </a:p>
          </p:txBody>
        </p:sp>
      </p:grpSp>
      <p:grpSp>
        <p:nvGrpSpPr>
          <p:cNvPr id="4" name="Group 31"/>
          <p:cNvGrpSpPr>
            <a:grpSpLocks/>
          </p:cNvGrpSpPr>
          <p:nvPr/>
        </p:nvGrpSpPr>
        <p:grpSpPr bwMode="auto">
          <a:xfrm>
            <a:off x="2555875" y="1484313"/>
            <a:ext cx="1223963" cy="287337"/>
            <a:chOff x="2971" y="3067"/>
            <a:chExt cx="771" cy="181"/>
          </a:xfrm>
        </p:grpSpPr>
        <p:sp>
          <p:nvSpPr>
            <p:cNvPr id="56368" name="Oval 32"/>
            <p:cNvSpPr>
              <a:spLocks noChangeArrowheads="1"/>
            </p:cNvSpPr>
            <p:nvPr/>
          </p:nvSpPr>
          <p:spPr bwMode="auto">
            <a:xfrm>
              <a:off x="2971" y="3067"/>
              <a:ext cx="771" cy="181"/>
            </a:xfrm>
            <a:prstGeom prst="ellipse">
              <a:avLst/>
            </a:prstGeom>
            <a:noFill/>
            <a:ln w="9525">
              <a:solidFill>
                <a:schemeClr val="tx1"/>
              </a:solidFill>
              <a:round/>
              <a:headEnd/>
              <a:tailEnd/>
            </a:ln>
          </p:spPr>
          <p:txBody>
            <a:bodyPr wrap="none" anchor="ctr"/>
            <a:lstStyle/>
            <a:p>
              <a:endParaRPr lang="el-GR"/>
            </a:p>
          </p:txBody>
        </p:sp>
        <p:sp>
          <p:nvSpPr>
            <p:cNvPr id="56369" name="Text Box 33"/>
            <p:cNvSpPr txBox="1">
              <a:spLocks noChangeArrowheads="1"/>
            </p:cNvSpPr>
            <p:nvPr/>
          </p:nvSpPr>
          <p:spPr bwMode="auto">
            <a:xfrm>
              <a:off x="2971" y="3067"/>
              <a:ext cx="726" cy="154"/>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Όνομα-εταιρείας</a:t>
              </a:r>
            </a:p>
          </p:txBody>
        </p:sp>
      </p:grpSp>
      <p:sp>
        <p:nvSpPr>
          <p:cNvPr id="56351" name="Line 34"/>
          <p:cNvSpPr>
            <a:spLocks noChangeShapeType="1"/>
          </p:cNvSpPr>
          <p:nvPr/>
        </p:nvSpPr>
        <p:spPr bwMode="auto">
          <a:xfrm>
            <a:off x="900113" y="1700213"/>
            <a:ext cx="215900" cy="288925"/>
          </a:xfrm>
          <a:prstGeom prst="line">
            <a:avLst/>
          </a:prstGeom>
          <a:noFill/>
          <a:ln w="9525">
            <a:solidFill>
              <a:schemeClr val="tx1"/>
            </a:solidFill>
            <a:round/>
            <a:headEnd/>
            <a:tailEnd/>
          </a:ln>
        </p:spPr>
        <p:txBody>
          <a:bodyPr/>
          <a:lstStyle/>
          <a:p>
            <a:endParaRPr lang="el-GR"/>
          </a:p>
        </p:txBody>
      </p:sp>
      <p:sp>
        <p:nvSpPr>
          <p:cNvPr id="56352" name="Line 35"/>
          <p:cNvSpPr>
            <a:spLocks noChangeShapeType="1"/>
          </p:cNvSpPr>
          <p:nvPr/>
        </p:nvSpPr>
        <p:spPr bwMode="auto">
          <a:xfrm>
            <a:off x="3492500" y="1773238"/>
            <a:ext cx="142875" cy="215900"/>
          </a:xfrm>
          <a:prstGeom prst="line">
            <a:avLst/>
          </a:prstGeom>
          <a:noFill/>
          <a:ln w="9525">
            <a:solidFill>
              <a:schemeClr val="tx1"/>
            </a:solidFill>
            <a:round/>
            <a:headEnd/>
            <a:tailEnd/>
          </a:ln>
        </p:spPr>
        <p:txBody>
          <a:bodyPr/>
          <a:lstStyle/>
          <a:p>
            <a:endParaRPr lang="el-GR"/>
          </a:p>
        </p:txBody>
      </p:sp>
      <p:sp>
        <p:nvSpPr>
          <p:cNvPr id="56353" name="Line 36"/>
          <p:cNvSpPr>
            <a:spLocks noChangeShapeType="1"/>
          </p:cNvSpPr>
          <p:nvPr/>
        </p:nvSpPr>
        <p:spPr bwMode="auto">
          <a:xfrm>
            <a:off x="6372225" y="1844675"/>
            <a:ext cx="287338" cy="215900"/>
          </a:xfrm>
          <a:prstGeom prst="line">
            <a:avLst/>
          </a:prstGeom>
          <a:noFill/>
          <a:ln w="9525">
            <a:solidFill>
              <a:schemeClr val="tx1"/>
            </a:solidFill>
            <a:round/>
            <a:headEnd/>
            <a:tailEnd/>
          </a:ln>
        </p:spPr>
        <p:txBody>
          <a:bodyPr/>
          <a:lstStyle/>
          <a:p>
            <a:endParaRPr lang="el-GR"/>
          </a:p>
        </p:txBody>
      </p:sp>
      <p:grpSp>
        <p:nvGrpSpPr>
          <p:cNvPr id="5" name="Group 37"/>
          <p:cNvGrpSpPr>
            <a:grpSpLocks/>
          </p:cNvGrpSpPr>
          <p:nvPr/>
        </p:nvGrpSpPr>
        <p:grpSpPr bwMode="auto">
          <a:xfrm>
            <a:off x="4787900" y="5084763"/>
            <a:ext cx="936625" cy="215900"/>
            <a:chOff x="2290" y="1253"/>
            <a:chExt cx="590" cy="136"/>
          </a:xfrm>
        </p:grpSpPr>
        <p:sp>
          <p:nvSpPr>
            <p:cNvPr id="56366" name="Oval 38"/>
            <p:cNvSpPr>
              <a:spLocks noChangeArrowheads="1"/>
            </p:cNvSpPr>
            <p:nvPr/>
          </p:nvSpPr>
          <p:spPr bwMode="auto">
            <a:xfrm>
              <a:off x="2290" y="1253"/>
              <a:ext cx="454" cy="136"/>
            </a:xfrm>
            <a:prstGeom prst="ellipse">
              <a:avLst/>
            </a:prstGeom>
            <a:noFill/>
            <a:ln w="9525">
              <a:solidFill>
                <a:schemeClr val="tx1"/>
              </a:solidFill>
              <a:round/>
              <a:headEnd/>
              <a:tailEnd/>
            </a:ln>
          </p:spPr>
          <p:txBody>
            <a:bodyPr wrap="none" anchor="ctr"/>
            <a:lstStyle/>
            <a:p>
              <a:endParaRPr lang="el-GR"/>
            </a:p>
          </p:txBody>
        </p:sp>
        <p:sp>
          <p:nvSpPr>
            <p:cNvPr id="56367" name="Text Box 39"/>
            <p:cNvSpPr txBox="1">
              <a:spLocks noChangeArrowheads="1"/>
            </p:cNvSpPr>
            <p:nvPr/>
          </p:nvSpPr>
          <p:spPr bwMode="auto">
            <a:xfrm>
              <a:off x="2336" y="1253"/>
              <a:ext cx="544" cy="135"/>
            </a:xfrm>
            <a:prstGeom prst="rect">
              <a:avLst/>
            </a:prstGeom>
            <a:noFill/>
            <a:ln w="9525">
              <a:noFill/>
              <a:miter lim="800000"/>
              <a:headEnd/>
              <a:tailEnd/>
            </a:ln>
          </p:spPr>
          <p:txBody>
            <a:bodyPr>
              <a:spAutoFit/>
            </a:bodyPr>
            <a:lstStyle/>
            <a:p>
              <a:pPr>
                <a:spcBef>
                  <a:spcPct val="50000"/>
                </a:spcBef>
              </a:pPr>
              <a:r>
                <a:rPr lang="el-GR" sz="800">
                  <a:latin typeface="Comic Sans MS" pitchFamily="66" charset="0"/>
                </a:rPr>
                <a:t>αμοιβή</a:t>
              </a:r>
            </a:p>
          </p:txBody>
        </p:sp>
      </p:grpSp>
      <p:sp>
        <p:nvSpPr>
          <p:cNvPr id="56355" name="Line 40"/>
          <p:cNvSpPr>
            <a:spLocks noChangeShapeType="1"/>
          </p:cNvSpPr>
          <p:nvPr/>
        </p:nvSpPr>
        <p:spPr bwMode="auto">
          <a:xfrm flipH="1">
            <a:off x="4716463" y="5300663"/>
            <a:ext cx="360362" cy="288925"/>
          </a:xfrm>
          <a:prstGeom prst="line">
            <a:avLst/>
          </a:prstGeom>
          <a:noFill/>
          <a:ln w="9525">
            <a:solidFill>
              <a:schemeClr val="tx1"/>
            </a:solidFill>
            <a:round/>
            <a:headEnd/>
            <a:tailEnd/>
          </a:ln>
        </p:spPr>
        <p:txBody>
          <a:bodyPr/>
          <a:lstStyle/>
          <a:p>
            <a:endParaRPr lang="el-GR"/>
          </a:p>
        </p:txBody>
      </p:sp>
      <p:sp>
        <p:nvSpPr>
          <p:cNvPr id="56356" name="Oval 41"/>
          <p:cNvSpPr>
            <a:spLocks noChangeArrowheads="1"/>
          </p:cNvSpPr>
          <p:nvPr/>
        </p:nvSpPr>
        <p:spPr bwMode="auto">
          <a:xfrm>
            <a:off x="5292725" y="6092825"/>
            <a:ext cx="503238" cy="215900"/>
          </a:xfrm>
          <a:prstGeom prst="ellipse">
            <a:avLst/>
          </a:prstGeom>
          <a:noFill/>
          <a:ln w="9525">
            <a:solidFill>
              <a:schemeClr val="tx1"/>
            </a:solidFill>
            <a:round/>
            <a:headEnd/>
            <a:tailEnd/>
          </a:ln>
        </p:spPr>
        <p:txBody>
          <a:bodyPr wrap="none" anchor="ctr"/>
          <a:lstStyle/>
          <a:p>
            <a:endParaRPr lang="el-GR"/>
          </a:p>
        </p:txBody>
      </p:sp>
      <p:sp>
        <p:nvSpPr>
          <p:cNvPr id="56357" name="Text Box 42"/>
          <p:cNvSpPr txBox="1">
            <a:spLocks noChangeArrowheads="1"/>
          </p:cNvSpPr>
          <p:nvPr/>
        </p:nvSpPr>
        <p:spPr bwMode="auto">
          <a:xfrm>
            <a:off x="5364163" y="6092825"/>
            <a:ext cx="503237" cy="244475"/>
          </a:xfrm>
          <a:prstGeom prst="rect">
            <a:avLst/>
          </a:prstGeom>
          <a:noFill/>
          <a:ln w="9525">
            <a:noFill/>
            <a:miter lim="800000"/>
            <a:headEnd/>
            <a:tailEnd/>
          </a:ln>
        </p:spPr>
        <p:txBody>
          <a:bodyPr>
            <a:spAutoFit/>
          </a:bodyPr>
          <a:lstStyle/>
          <a:p>
            <a:pPr>
              <a:spcBef>
                <a:spcPct val="50000"/>
              </a:spcBef>
            </a:pPr>
            <a:r>
              <a:rPr lang="el-GR" sz="1000" u="sng">
                <a:latin typeface="Comic Sans MS" pitchFamily="66" charset="0"/>
              </a:rPr>
              <a:t>Σ</a:t>
            </a:r>
          </a:p>
        </p:txBody>
      </p:sp>
      <p:sp>
        <p:nvSpPr>
          <p:cNvPr id="56358" name="Line 43"/>
          <p:cNvSpPr>
            <a:spLocks noChangeShapeType="1"/>
          </p:cNvSpPr>
          <p:nvPr/>
        </p:nvSpPr>
        <p:spPr bwMode="auto">
          <a:xfrm>
            <a:off x="4716463" y="5949950"/>
            <a:ext cx="576262" cy="215900"/>
          </a:xfrm>
          <a:prstGeom prst="line">
            <a:avLst/>
          </a:prstGeom>
          <a:noFill/>
          <a:ln w="9525">
            <a:solidFill>
              <a:schemeClr val="tx1"/>
            </a:solidFill>
            <a:round/>
            <a:headEnd/>
            <a:tailEnd/>
          </a:ln>
        </p:spPr>
        <p:txBody>
          <a:bodyPr/>
          <a:lstStyle/>
          <a:p>
            <a:endParaRPr lang="el-GR"/>
          </a:p>
        </p:txBody>
      </p:sp>
      <p:sp>
        <p:nvSpPr>
          <p:cNvPr id="56359" name="Text Box 44"/>
          <p:cNvSpPr txBox="1">
            <a:spLocks noChangeArrowheads="1"/>
          </p:cNvSpPr>
          <p:nvPr/>
        </p:nvSpPr>
        <p:spPr bwMode="auto">
          <a:xfrm>
            <a:off x="4284663" y="4724400"/>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6360" name="Text Box 45"/>
          <p:cNvSpPr txBox="1">
            <a:spLocks noChangeArrowheads="1"/>
          </p:cNvSpPr>
          <p:nvPr/>
        </p:nvSpPr>
        <p:spPr bwMode="auto">
          <a:xfrm>
            <a:off x="4284663" y="2997200"/>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6361" name="Text Box 46"/>
          <p:cNvSpPr txBox="1">
            <a:spLocks noChangeArrowheads="1"/>
          </p:cNvSpPr>
          <p:nvPr/>
        </p:nvSpPr>
        <p:spPr bwMode="auto">
          <a:xfrm>
            <a:off x="5867400" y="5229225"/>
            <a:ext cx="431800" cy="366713"/>
          </a:xfrm>
          <a:prstGeom prst="rect">
            <a:avLst/>
          </a:prstGeom>
          <a:noFill/>
          <a:ln w="9525">
            <a:noFill/>
            <a:miter lim="800000"/>
            <a:headEnd/>
            <a:tailEnd/>
          </a:ln>
        </p:spPr>
        <p:txBody>
          <a:bodyPr>
            <a:spAutoFit/>
          </a:bodyPr>
          <a:lstStyle/>
          <a:p>
            <a:pPr>
              <a:spcBef>
                <a:spcPct val="50000"/>
              </a:spcBef>
            </a:pPr>
            <a:r>
              <a:rPr lang="el-GR" sz="1800"/>
              <a:t>Ν</a:t>
            </a:r>
          </a:p>
        </p:txBody>
      </p:sp>
      <p:sp>
        <p:nvSpPr>
          <p:cNvPr id="56362" name="Text Box 47"/>
          <p:cNvSpPr txBox="1">
            <a:spLocks noChangeArrowheads="1"/>
          </p:cNvSpPr>
          <p:nvPr/>
        </p:nvSpPr>
        <p:spPr bwMode="auto">
          <a:xfrm>
            <a:off x="1908175" y="5157788"/>
            <a:ext cx="431800" cy="366712"/>
          </a:xfrm>
          <a:prstGeom prst="rect">
            <a:avLst/>
          </a:prstGeom>
          <a:noFill/>
          <a:ln w="9525">
            <a:noFill/>
            <a:miter lim="800000"/>
            <a:headEnd/>
            <a:tailEnd/>
          </a:ln>
        </p:spPr>
        <p:txBody>
          <a:bodyPr>
            <a:spAutoFit/>
          </a:bodyPr>
          <a:lstStyle/>
          <a:p>
            <a:pPr>
              <a:spcBef>
                <a:spcPct val="50000"/>
              </a:spcBef>
            </a:pPr>
            <a:r>
              <a:rPr lang="el-GR" sz="1800"/>
              <a:t>Ν</a:t>
            </a:r>
          </a:p>
        </p:txBody>
      </p:sp>
      <p:sp>
        <p:nvSpPr>
          <p:cNvPr id="56363" name="Text Box 48"/>
          <p:cNvSpPr txBox="1">
            <a:spLocks noChangeArrowheads="1"/>
          </p:cNvSpPr>
          <p:nvPr/>
        </p:nvSpPr>
        <p:spPr bwMode="auto">
          <a:xfrm>
            <a:off x="1619250" y="2924175"/>
            <a:ext cx="431800" cy="366713"/>
          </a:xfrm>
          <a:prstGeom prst="rect">
            <a:avLst/>
          </a:prstGeom>
          <a:noFill/>
          <a:ln w="9525">
            <a:noFill/>
            <a:miter lim="800000"/>
            <a:headEnd/>
            <a:tailEnd/>
          </a:ln>
        </p:spPr>
        <p:txBody>
          <a:bodyPr>
            <a:spAutoFit/>
          </a:bodyPr>
          <a:lstStyle/>
          <a:p>
            <a:pPr>
              <a:spcBef>
                <a:spcPct val="50000"/>
              </a:spcBef>
            </a:pPr>
            <a:r>
              <a:rPr lang="el-GR" sz="1800"/>
              <a:t>1</a:t>
            </a:r>
          </a:p>
        </p:txBody>
      </p:sp>
      <p:sp>
        <p:nvSpPr>
          <p:cNvPr id="56364" name="Text Box 49"/>
          <p:cNvSpPr txBox="1">
            <a:spLocks noChangeArrowheads="1"/>
          </p:cNvSpPr>
          <p:nvPr/>
        </p:nvSpPr>
        <p:spPr bwMode="auto">
          <a:xfrm>
            <a:off x="6156325" y="2852738"/>
            <a:ext cx="431800" cy="366712"/>
          </a:xfrm>
          <a:prstGeom prst="rect">
            <a:avLst/>
          </a:prstGeom>
          <a:noFill/>
          <a:ln w="9525">
            <a:noFill/>
            <a:miter lim="800000"/>
            <a:headEnd/>
            <a:tailEnd/>
          </a:ln>
        </p:spPr>
        <p:txBody>
          <a:bodyPr>
            <a:spAutoFit/>
          </a:bodyPr>
          <a:lstStyle/>
          <a:p>
            <a:pPr>
              <a:spcBef>
                <a:spcPct val="50000"/>
              </a:spcBef>
            </a:pPr>
            <a:r>
              <a:rPr lang="el-GR" sz="1800"/>
              <a:t>1</a:t>
            </a:r>
          </a:p>
        </p:txBody>
      </p:sp>
      <p:sp>
        <p:nvSpPr>
          <p:cNvPr id="55" name="Rectangle 2"/>
          <p:cNvSpPr txBox="1">
            <a:spLocks noChangeArrowheads="1"/>
          </p:cNvSpPr>
          <p:nvPr/>
        </p:nvSpPr>
        <p:spPr>
          <a:xfrm>
            <a:off x="342900" y="0"/>
            <a:ext cx="8229600" cy="1782762"/>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3600" b="0" i="0" u="none" strike="noStrike" kern="1200" cap="none" spc="0" normalizeH="0" baseline="0" noProof="0" dirty="0" smtClean="0">
                <a:ln>
                  <a:noFill/>
                </a:ln>
                <a:solidFill>
                  <a:schemeClr val="accent6">
                    <a:lumMod val="75000"/>
                  </a:schemeClr>
                </a:solidFill>
                <a:effectLst/>
                <a:uLnTx/>
                <a:uFillTx/>
                <a:latin typeface="+mj-lt"/>
                <a:ea typeface="+mj-ea"/>
                <a:cs typeface="+mj-cs"/>
              </a:rPr>
              <a:t>Τύποι Συσχετίσεων με Βαθμό Μεγαλύτερο του Δύο</a:t>
            </a:r>
          </a:p>
        </p:txBody>
      </p:sp>
      <p:sp>
        <p:nvSpPr>
          <p:cNvPr id="5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Footer Placeholder 3"/>
          <p:cNvSpPr>
            <a:spLocks noGrp="1"/>
          </p:cNvSpPr>
          <p:nvPr>
            <p:ph type="ftr" sz="quarter" idx="11"/>
          </p:nvPr>
        </p:nvSpPr>
        <p:spPr>
          <a:noFill/>
        </p:spPr>
        <p:txBody>
          <a:bodyPr/>
          <a:lstStyle/>
          <a:p>
            <a:r>
              <a:rPr lang="el-GR" altLang="en-US" smtClean="0"/>
              <a:t>Ευαγγελία Πιτουρά</a:t>
            </a:r>
          </a:p>
        </p:txBody>
      </p:sp>
      <p:sp>
        <p:nvSpPr>
          <p:cNvPr id="57348" name="Slide Number Placeholder 4"/>
          <p:cNvSpPr>
            <a:spLocks noGrp="1"/>
          </p:cNvSpPr>
          <p:nvPr>
            <p:ph type="sldNum" sz="quarter" idx="12"/>
          </p:nvPr>
        </p:nvSpPr>
        <p:spPr>
          <a:noFill/>
        </p:spPr>
        <p:txBody>
          <a:bodyPr/>
          <a:lstStyle/>
          <a:p>
            <a:fld id="{8E9B5259-3CA7-46D0-8750-17A484B622C1}" type="slidenum">
              <a:rPr lang="el-GR" altLang="en-US" smtClean="0"/>
              <a:pPr/>
              <a:t>69</a:t>
            </a:fld>
            <a:endParaRPr lang="el-GR" altLang="en-US" smtClean="0"/>
          </a:p>
        </p:txBody>
      </p:sp>
      <p:sp>
        <p:nvSpPr>
          <p:cNvPr id="57350" name="Text Box 3"/>
          <p:cNvSpPr txBox="1">
            <a:spLocks noChangeArrowheads="1"/>
          </p:cNvSpPr>
          <p:nvPr/>
        </p:nvSpPr>
        <p:spPr bwMode="auto">
          <a:xfrm>
            <a:off x="1409700" y="2209800"/>
            <a:ext cx="5257800" cy="2123658"/>
          </a:xfrm>
          <a:prstGeom prst="rect">
            <a:avLst/>
          </a:prstGeom>
          <a:noFill/>
          <a:ln w="9525">
            <a:noFill/>
            <a:miter lim="800000"/>
            <a:headEnd/>
            <a:tailEnd/>
          </a:ln>
        </p:spPr>
        <p:txBody>
          <a:bodyPr>
            <a:spAutoFit/>
          </a:bodyPr>
          <a:lstStyle/>
          <a:p>
            <a:pPr eaLnBrk="0" hangingPunct="0">
              <a:spcBef>
                <a:spcPct val="50000"/>
              </a:spcBef>
            </a:pPr>
            <a:r>
              <a:rPr lang="el-GR" sz="2400" dirty="0"/>
              <a:t>Βαθμός &gt; 2</a:t>
            </a:r>
          </a:p>
          <a:p>
            <a:pPr eaLnBrk="0" hangingPunct="0">
              <a:spcBef>
                <a:spcPct val="50000"/>
              </a:spcBef>
              <a:buFontTx/>
              <a:buChar char="•"/>
            </a:pPr>
            <a:r>
              <a:rPr lang="el-GR" sz="2400" dirty="0"/>
              <a:t>  αποθήκευση</a:t>
            </a:r>
          </a:p>
          <a:p>
            <a:pPr eaLnBrk="0" hangingPunct="0">
              <a:spcBef>
                <a:spcPct val="50000"/>
              </a:spcBef>
              <a:buFontTx/>
              <a:buChar char="•"/>
            </a:pPr>
            <a:r>
              <a:rPr lang="el-GR" sz="2400" dirty="0"/>
              <a:t>  πολυπλοκότητα</a:t>
            </a:r>
          </a:p>
          <a:p>
            <a:pPr eaLnBrk="0" hangingPunct="0">
              <a:spcBef>
                <a:spcPct val="50000"/>
              </a:spcBef>
              <a:buFontTx/>
              <a:buChar char="•"/>
            </a:pPr>
            <a:r>
              <a:rPr lang="el-GR" sz="2400" dirty="0"/>
              <a:t>  περιορισμούς συμμετοχής</a:t>
            </a:r>
          </a:p>
        </p:txBody>
      </p:sp>
      <p:sp>
        <p:nvSpPr>
          <p:cNvPr id="8" name="Rectangle 2"/>
          <p:cNvSpPr>
            <a:spLocks noGrp="1" noChangeArrowheads="1"/>
          </p:cNvSpPr>
          <p:nvPr>
            <p:ph type="title"/>
          </p:nvPr>
        </p:nvSpPr>
        <p:spPr>
          <a:xfrm>
            <a:off x="317500" y="122238"/>
            <a:ext cx="8229600" cy="1782762"/>
          </a:xfrm>
        </p:spPr>
        <p:txBody>
          <a:bodyPr>
            <a:noAutofit/>
          </a:bodyPr>
          <a:lstStyle/>
          <a:p>
            <a:pPr algn="r" eaLnBrk="1" hangingPunct="1"/>
            <a:r>
              <a:rPr lang="el-GR" sz="3600" dirty="0" smtClean="0">
                <a:solidFill>
                  <a:schemeClr val="accent6">
                    <a:lumMod val="75000"/>
                  </a:schemeClr>
                </a:solidFill>
              </a:rPr>
              <a:t>Τύποι Συσχετίσεων με Βαθμό Μεγαλύτερο του Δύο</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noFill/>
        </p:spPr>
        <p:txBody>
          <a:bodyPr/>
          <a:lstStyle/>
          <a:p>
            <a:r>
              <a:rPr lang="el-GR" altLang="en-US" smtClean="0"/>
              <a:t>Ευαγγελία Πιτουρά</a:t>
            </a:r>
          </a:p>
        </p:txBody>
      </p:sp>
      <p:sp>
        <p:nvSpPr>
          <p:cNvPr id="8196" name="Slide Number Placeholder 4"/>
          <p:cNvSpPr>
            <a:spLocks noGrp="1"/>
          </p:cNvSpPr>
          <p:nvPr>
            <p:ph type="sldNum" sz="quarter" idx="12"/>
          </p:nvPr>
        </p:nvSpPr>
        <p:spPr>
          <a:noFill/>
        </p:spPr>
        <p:txBody>
          <a:bodyPr/>
          <a:lstStyle/>
          <a:p>
            <a:fld id="{D6456364-0E3A-4BDB-9865-05E7F9DBDF83}" type="slidenum">
              <a:rPr lang="el-GR" altLang="en-US" smtClean="0"/>
              <a:pPr/>
              <a:t>7</a:t>
            </a:fld>
            <a:endParaRPr lang="el-GR" altLang="en-US" smtClean="0"/>
          </a:p>
        </p:txBody>
      </p:sp>
      <p:sp>
        <p:nvSpPr>
          <p:cNvPr id="8210" name="Text Box 19"/>
          <p:cNvSpPr txBox="1">
            <a:spLocks noChangeArrowheads="1"/>
          </p:cNvSpPr>
          <p:nvPr/>
        </p:nvSpPr>
        <p:spPr bwMode="auto">
          <a:xfrm>
            <a:off x="410210" y="1011378"/>
            <a:ext cx="8137525" cy="707886"/>
          </a:xfrm>
          <a:prstGeom prst="rect">
            <a:avLst/>
          </a:prstGeom>
          <a:noFill/>
          <a:ln w="9525">
            <a:noFill/>
            <a:miter lim="800000"/>
            <a:headEnd/>
            <a:tailEnd/>
          </a:ln>
        </p:spPr>
        <p:txBody>
          <a:bodyPr>
            <a:spAutoFit/>
          </a:bodyPr>
          <a:lstStyle/>
          <a:p>
            <a:pPr>
              <a:spcBef>
                <a:spcPct val="50000"/>
              </a:spcBef>
              <a:buFont typeface="Wingdings" pitchFamily="2" charset="2"/>
              <a:buChar char="§"/>
            </a:pPr>
            <a:r>
              <a:rPr lang="el-GR" sz="2000" dirty="0"/>
              <a:t> </a:t>
            </a:r>
            <a:r>
              <a:rPr lang="en-US" sz="2000" dirty="0" smtClean="0"/>
              <a:t> </a:t>
            </a:r>
            <a:r>
              <a:rPr lang="el-GR" sz="2000" dirty="0" smtClean="0">
                <a:solidFill>
                  <a:schemeClr val="accent6">
                    <a:lumMod val="75000"/>
                  </a:schemeClr>
                </a:solidFill>
              </a:rPr>
              <a:t>Ανεξαρτησία </a:t>
            </a:r>
            <a:r>
              <a:rPr lang="el-GR" sz="2000" dirty="0">
                <a:solidFill>
                  <a:schemeClr val="accent6">
                    <a:lumMod val="75000"/>
                  </a:schemeClr>
                </a:solidFill>
              </a:rPr>
              <a:t>Δεδομένων</a:t>
            </a:r>
            <a:r>
              <a:rPr lang="el-GR" sz="2000" dirty="0"/>
              <a:t>: αλλαγή του σχήματος ενός επιπέδου </a:t>
            </a:r>
            <a:r>
              <a:rPr lang="el-GR" sz="2000" b="1" dirty="0"/>
              <a:t>χωρίς</a:t>
            </a:r>
            <a:r>
              <a:rPr lang="el-GR" sz="2000" dirty="0"/>
              <a:t> να αλλάξουμε το σχήμα του αμέσως υψηλότερου επιπέδου </a:t>
            </a:r>
          </a:p>
        </p:txBody>
      </p:sp>
      <p:sp>
        <p:nvSpPr>
          <p:cNvPr id="8198" name="AutoShape 6"/>
          <p:cNvSpPr>
            <a:spLocks noChangeArrowheads="1"/>
          </p:cNvSpPr>
          <p:nvPr/>
        </p:nvSpPr>
        <p:spPr bwMode="auto">
          <a:xfrm>
            <a:off x="4134646" y="5361876"/>
            <a:ext cx="2160587" cy="792163"/>
          </a:xfrm>
          <a:prstGeom prst="can">
            <a:avLst>
              <a:gd name="adj" fmla="val 25000"/>
            </a:avLst>
          </a:prstGeom>
          <a:noFill/>
          <a:ln w="9525">
            <a:solidFill>
              <a:schemeClr val="tx1"/>
            </a:solidFill>
            <a:round/>
            <a:headEnd/>
            <a:tailEnd/>
          </a:ln>
        </p:spPr>
        <p:txBody>
          <a:bodyPr wrap="none" anchor="ctr"/>
          <a:lstStyle/>
          <a:p>
            <a:endParaRPr lang="el-GR"/>
          </a:p>
        </p:txBody>
      </p:sp>
      <p:sp>
        <p:nvSpPr>
          <p:cNvPr id="8199" name="Text Box 8"/>
          <p:cNvSpPr txBox="1">
            <a:spLocks noChangeArrowheads="1"/>
          </p:cNvSpPr>
          <p:nvPr/>
        </p:nvSpPr>
        <p:spPr bwMode="auto">
          <a:xfrm>
            <a:off x="3875883" y="3765104"/>
            <a:ext cx="3733800" cy="396875"/>
          </a:xfrm>
          <a:prstGeom prst="rect">
            <a:avLst/>
          </a:prstGeom>
          <a:noFill/>
          <a:ln w="9525">
            <a:noFill/>
            <a:miter lim="800000"/>
            <a:headEnd/>
            <a:tailEnd/>
          </a:ln>
        </p:spPr>
        <p:txBody>
          <a:bodyPr>
            <a:spAutoFit/>
          </a:bodyPr>
          <a:lstStyle/>
          <a:p>
            <a:pPr eaLnBrk="0" hangingPunct="0">
              <a:spcBef>
                <a:spcPct val="50000"/>
              </a:spcBef>
            </a:pPr>
            <a:r>
              <a:rPr lang="el-GR" sz="2000" b="1"/>
              <a:t>Εννοιολογικό Σχήμα</a:t>
            </a:r>
          </a:p>
        </p:txBody>
      </p:sp>
      <p:sp>
        <p:nvSpPr>
          <p:cNvPr id="8200" name="Rectangle 9"/>
          <p:cNvSpPr>
            <a:spLocks noChangeArrowheads="1"/>
          </p:cNvSpPr>
          <p:nvPr/>
        </p:nvSpPr>
        <p:spPr bwMode="auto">
          <a:xfrm>
            <a:off x="3704433" y="3748976"/>
            <a:ext cx="2667000" cy="396875"/>
          </a:xfrm>
          <a:prstGeom prst="rect">
            <a:avLst/>
          </a:prstGeom>
          <a:noFill/>
          <a:ln w="9525">
            <a:solidFill>
              <a:schemeClr val="tx1"/>
            </a:solidFill>
            <a:miter lim="800000"/>
            <a:headEnd/>
            <a:tailEnd/>
          </a:ln>
        </p:spPr>
        <p:txBody>
          <a:bodyPr wrap="none" anchor="ctr"/>
          <a:lstStyle/>
          <a:p>
            <a:endParaRPr lang="el-GR"/>
          </a:p>
        </p:txBody>
      </p:sp>
      <p:sp>
        <p:nvSpPr>
          <p:cNvPr id="8201" name="Text Box 10"/>
          <p:cNvSpPr txBox="1">
            <a:spLocks noChangeArrowheads="1"/>
          </p:cNvSpPr>
          <p:nvPr/>
        </p:nvSpPr>
        <p:spPr bwMode="auto">
          <a:xfrm>
            <a:off x="3113883" y="2525014"/>
            <a:ext cx="3733800" cy="396875"/>
          </a:xfrm>
          <a:prstGeom prst="rect">
            <a:avLst/>
          </a:prstGeom>
          <a:noFill/>
          <a:ln w="9525">
            <a:noFill/>
            <a:miter lim="800000"/>
            <a:headEnd/>
            <a:tailEnd/>
          </a:ln>
        </p:spPr>
        <p:txBody>
          <a:bodyPr>
            <a:spAutoFit/>
          </a:bodyPr>
          <a:lstStyle/>
          <a:p>
            <a:pPr eaLnBrk="0" hangingPunct="0">
              <a:spcBef>
                <a:spcPct val="50000"/>
              </a:spcBef>
            </a:pPr>
            <a:r>
              <a:rPr lang="el-GR" sz="2000" b="1" dirty="0"/>
              <a:t>Εξωτερική Όψη 1</a:t>
            </a:r>
          </a:p>
        </p:txBody>
      </p:sp>
      <p:sp>
        <p:nvSpPr>
          <p:cNvPr id="8202" name="Rectangle 11"/>
          <p:cNvSpPr>
            <a:spLocks noChangeArrowheads="1"/>
          </p:cNvSpPr>
          <p:nvPr/>
        </p:nvSpPr>
        <p:spPr bwMode="auto">
          <a:xfrm>
            <a:off x="3113883" y="2525014"/>
            <a:ext cx="2209800" cy="396875"/>
          </a:xfrm>
          <a:prstGeom prst="rect">
            <a:avLst/>
          </a:prstGeom>
          <a:noFill/>
          <a:ln w="9525">
            <a:solidFill>
              <a:schemeClr val="tx1"/>
            </a:solidFill>
            <a:miter lim="800000"/>
            <a:headEnd/>
            <a:tailEnd/>
          </a:ln>
        </p:spPr>
        <p:txBody>
          <a:bodyPr wrap="none" anchor="ctr"/>
          <a:lstStyle/>
          <a:p>
            <a:endParaRPr lang="el-GR"/>
          </a:p>
        </p:txBody>
      </p:sp>
      <p:sp>
        <p:nvSpPr>
          <p:cNvPr id="8203" name="Text Box 12"/>
          <p:cNvSpPr txBox="1">
            <a:spLocks noChangeArrowheads="1"/>
          </p:cNvSpPr>
          <p:nvPr/>
        </p:nvSpPr>
        <p:spPr bwMode="auto">
          <a:xfrm>
            <a:off x="6211096" y="2525014"/>
            <a:ext cx="2438400" cy="396875"/>
          </a:xfrm>
          <a:prstGeom prst="rect">
            <a:avLst/>
          </a:prstGeom>
          <a:noFill/>
          <a:ln w="9525">
            <a:noFill/>
            <a:miter lim="800000"/>
            <a:headEnd/>
            <a:tailEnd/>
          </a:ln>
        </p:spPr>
        <p:txBody>
          <a:bodyPr>
            <a:spAutoFit/>
          </a:bodyPr>
          <a:lstStyle/>
          <a:p>
            <a:pPr eaLnBrk="0" hangingPunct="0">
              <a:spcBef>
                <a:spcPct val="50000"/>
              </a:spcBef>
            </a:pPr>
            <a:r>
              <a:rPr lang="el-GR" sz="2000" b="1"/>
              <a:t>Εξωτερική Όψη </a:t>
            </a:r>
            <a:r>
              <a:rPr lang="en-US" sz="2000" b="1"/>
              <a:t>n</a:t>
            </a:r>
            <a:endParaRPr lang="el-GR" sz="2000" b="1"/>
          </a:p>
        </p:txBody>
      </p:sp>
      <p:sp>
        <p:nvSpPr>
          <p:cNvPr id="8204" name="Rectangle 13"/>
          <p:cNvSpPr>
            <a:spLocks noChangeArrowheads="1"/>
          </p:cNvSpPr>
          <p:nvPr/>
        </p:nvSpPr>
        <p:spPr bwMode="auto">
          <a:xfrm>
            <a:off x="6211096" y="2525014"/>
            <a:ext cx="2209800" cy="396875"/>
          </a:xfrm>
          <a:prstGeom prst="rect">
            <a:avLst/>
          </a:prstGeom>
          <a:noFill/>
          <a:ln w="9525">
            <a:solidFill>
              <a:schemeClr val="tx1"/>
            </a:solidFill>
            <a:miter lim="800000"/>
            <a:headEnd/>
            <a:tailEnd/>
          </a:ln>
        </p:spPr>
        <p:txBody>
          <a:bodyPr wrap="none" anchor="ctr"/>
          <a:lstStyle/>
          <a:p>
            <a:endParaRPr lang="el-GR"/>
          </a:p>
        </p:txBody>
      </p:sp>
      <p:sp>
        <p:nvSpPr>
          <p:cNvPr id="8205" name="Line 14"/>
          <p:cNvSpPr>
            <a:spLocks noChangeShapeType="1"/>
          </p:cNvSpPr>
          <p:nvPr/>
        </p:nvSpPr>
        <p:spPr bwMode="auto">
          <a:xfrm flipH="1">
            <a:off x="5922171" y="3029839"/>
            <a:ext cx="609600" cy="6096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6" name="Line 15"/>
          <p:cNvSpPr>
            <a:spLocks noChangeShapeType="1"/>
          </p:cNvSpPr>
          <p:nvPr/>
        </p:nvSpPr>
        <p:spPr bwMode="auto">
          <a:xfrm>
            <a:off x="3834608" y="3029839"/>
            <a:ext cx="68580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7" name="Line 16"/>
          <p:cNvSpPr>
            <a:spLocks noChangeShapeType="1"/>
          </p:cNvSpPr>
          <p:nvPr/>
        </p:nvSpPr>
        <p:spPr bwMode="auto">
          <a:xfrm>
            <a:off x="4985546" y="4180776"/>
            <a:ext cx="0" cy="457200"/>
          </a:xfrm>
          <a:prstGeom prst="line">
            <a:avLst/>
          </a:prstGeom>
          <a:noFill/>
          <a:ln w="9525">
            <a:solidFill>
              <a:schemeClr val="tx1"/>
            </a:solidFill>
            <a:round/>
            <a:headEnd type="triangle" w="med" len="med"/>
            <a:tailEnd type="triangle" w="med" len="med"/>
          </a:ln>
        </p:spPr>
        <p:txBody>
          <a:bodyPr wrap="none" anchor="ctr"/>
          <a:lstStyle/>
          <a:p>
            <a:endParaRPr lang="el-GR"/>
          </a:p>
        </p:txBody>
      </p:sp>
      <p:sp>
        <p:nvSpPr>
          <p:cNvPr id="8208" name="Text Box 17"/>
          <p:cNvSpPr txBox="1">
            <a:spLocks noChangeArrowheads="1"/>
          </p:cNvSpPr>
          <p:nvPr/>
        </p:nvSpPr>
        <p:spPr bwMode="auto">
          <a:xfrm>
            <a:off x="6425408" y="4147439"/>
            <a:ext cx="2209800" cy="366712"/>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09" name="Text Box 18"/>
          <p:cNvSpPr txBox="1">
            <a:spLocks noChangeArrowheads="1"/>
          </p:cNvSpPr>
          <p:nvPr/>
        </p:nvSpPr>
        <p:spPr bwMode="auto">
          <a:xfrm>
            <a:off x="6477796" y="3215576"/>
            <a:ext cx="2209800" cy="366713"/>
          </a:xfrm>
          <a:prstGeom prst="rect">
            <a:avLst/>
          </a:prstGeom>
          <a:noFill/>
          <a:ln w="9525">
            <a:noFill/>
            <a:miter lim="800000"/>
            <a:headEnd/>
            <a:tailEnd/>
          </a:ln>
        </p:spPr>
        <p:txBody>
          <a:bodyPr>
            <a:spAutoFit/>
          </a:bodyPr>
          <a:lstStyle/>
          <a:p>
            <a:pPr eaLnBrk="0" hangingPunct="0">
              <a:spcBef>
                <a:spcPct val="50000"/>
              </a:spcBef>
            </a:pPr>
            <a:r>
              <a:rPr lang="el-GR" sz="1800" i="1" dirty="0">
                <a:solidFill>
                  <a:schemeClr val="accent2">
                    <a:lumMod val="75000"/>
                  </a:schemeClr>
                </a:solidFill>
              </a:rPr>
              <a:t>Απεικόνιση </a:t>
            </a:r>
            <a:endParaRPr lang="el-GR" sz="2000" i="1" dirty="0">
              <a:solidFill>
                <a:schemeClr val="accent2">
                  <a:lumMod val="75000"/>
                </a:schemeClr>
              </a:solidFill>
            </a:endParaRPr>
          </a:p>
        </p:txBody>
      </p:sp>
      <p:sp>
        <p:nvSpPr>
          <p:cNvPr id="8211" name="Text Box 20"/>
          <p:cNvSpPr txBox="1">
            <a:spLocks noChangeArrowheads="1"/>
          </p:cNvSpPr>
          <p:nvPr/>
        </p:nvSpPr>
        <p:spPr bwMode="auto">
          <a:xfrm>
            <a:off x="5490371" y="2525014"/>
            <a:ext cx="576262" cy="457200"/>
          </a:xfrm>
          <a:prstGeom prst="rect">
            <a:avLst/>
          </a:prstGeom>
          <a:noFill/>
          <a:ln w="9525">
            <a:noFill/>
            <a:miter lim="800000"/>
            <a:headEnd/>
            <a:tailEnd/>
          </a:ln>
        </p:spPr>
        <p:txBody>
          <a:bodyPr>
            <a:spAutoFit/>
          </a:bodyPr>
          <a:lstStyle/>
          <a:p>
            <a:pPr>
              <a:spcBef>
                <a:spcPct val="50000"/>
              </a:spcBef>
            </a:pPr>
            <a:r>
              <a:rPr lang="el-GR" sz="2400"/>
              <a:t>.. .</a:t>
            </a:r>
            <a:endParaRPr lang="en-US" sz="2400"/>
          </a:p>
        </p:txBody>
      </p:sp>
      <p:sp>
        <p:nvSpPr>
          <p:cNvPr id="8212" name="Text Box 21"/>
          <p:cNvSpPr txBox="1">
            <a:spLocks noChangeArrowheads="1"/>
          </p:cNvSpPr>
          <p:nvPr/>
        </p:nvSpPr>
        <p:spPr bwMode="auto">
          <a:xfrm>
            <a:off x="419897" y="2083748"/>
            <a:ext cx="2263775" cy="2062103"/>
          </a:xfrm>
          <a:prstGeom prst="rect">
            <a:avLst/>
          </a:prstGeom>
          <a:solidFill>
            <a:schemeClr val="bg1">
              <a:lumMod val="95000"/>
            </a:schemeClr>
          </a:solidFill>
          <a:ln w="9525">
            <a:noFill/>
            <a:miter lim="800000"/>
            <a:headEnd/>
            <a:tailEnd/>
          </a:ln>
        </p:spPr>
        <p:txBody>
          <a:bodyPr wrap="square">
            <a:spAutoFit/>
          </a:bodyPr>
          <a:lstStyle/>
          <a:p>
            <a:r>
              <a:rPr lang="el-GR" sz="1600" b="1" dirty="0">
                <a:solidFill>
                  <a:schemeClr val="accent6">
                    <a:lumMod val="50000"/>
                  </a:schemeClr>
                </a:solidFill>
              </a:rPr>
              <a:t>Λογική Ανεξαρτησία Δεδομένων</a:t>
            </a:r>
          </a:p>
          <a:p>
            <a:r>
              <a:rPr lang="el-GR" sz="1600" dirty="0" smtClean="0"/>
              <a:t>αλλαγή </a:t>
            </a:r>
            <a:r>
              <a:rPr lang="el-GR" sz="1600" dirty="0"/>
              <a:t>του εννοιολογικού δεν επηρεάζει τα εξωτερικά σχήματα ή τα προγράμματα εφαρμογών</a:t>
            </a:r>
          </a:p>
        </p:txBody>
      </p:sp>
      <p:sp>
        <p:nvSpPr>
          <p:cNvPr id="8213" name="Text Box 24"/>
          <p:cNvSpPr txBox="1">
            <a:spLocks noChangeArrowheads="1"/>
          </p:cNvSpPr>
          <p:nvPr/>
        </p:nvSpPr>
        <p:spPr bwMode="auto">
          <a:xfrm>
            <a:off x="4067971" y="5650801"/>
            <a:ext cx="2303462" cy="366713"/>
          </a:xfrm>
          <a:prstGeom prst="rect">
            <a:avLst/>
          </a:prstGeom>
          <a:noFill/>
          <a:ln w="9525">
            <a:noFill/>
            <a:miter lim="800000"/>
            <a:headEnd/>
            <a:tailEnd/>
          </a:ln>
        </p:spPr>
        <p:txBody>
          <a:bodyPr>
            <a:spAutoFit/>
          </a:bodyPr>
          <a:lstStyle/>
          <a:p>
            <a:pPr algn="ctr">
              <a:spcBef>
                <a:spcPct val="50000"/>
              </a:spcBef>
            </a:pPr>
            <a:r>
              <a:rPr lang="el-GR" sz="1800" dirty="0"/>
              <a:t> ΒΔ</a:t>
            </a:r>
            <a:endParaRPr lang="en-US" sz="1800" dirty="0"/>
          </a:p>
        </p:txBody>
      </p:sp>
      <p:sp>
        <p:nvSpPr>
          <p:cNvPr id="8214" name="Text Box 26"/>
          <p:cNvSpPr txBox="1">
            <a:spLocks noChangeArrowheads="1"/>
          </p:cNvSpPr>
          <p:nvPr/>
        </p:nvSpPr>
        <p:spPr bwMode="auto">
          <a:xfrm>
            <a:off x="410210" y="4407072"/>
            <a:ext cx="2317752" cy="1569660"/>
          </a:xfrm>
          <a:prstGeom prst="rect">
            <a:avLst/>
          </a:prstGeom>
          <a:solidFill>
            <a:schemeClr val="bg1">
              <a:lumMod val="95000"/>
            </a:schemeClr>
          </a:solidFill>
          <a:ln w="9525">
            <a:noFill/>
            <a:miter lim="800000"/>
            <a:headEnd/>
            <a:tailEnd/>
          </a:ln>
        </p:spPr>
        <p:txBody>
          <a:bodyPr wrap="square">
            <a:spAutoFit/>
          </a:bodyPr>
          <a:lstStyle/>
          <a:p>
            <a:r>
              <a:rPr lang="el-GR" sz="1600" b="1" dirty="0">
                <a:solidFill>
                  <a:schemeClr val="accent6">
                    <a:lumMod val="50000"/>
                  </a:schemeClr>
                </a:solidFill>
              </a:rPr>
              <a:t>Φυσική Ανεξαρτησία Δεδομένων</a:t>
            </a:r>
          </a:p>
          <a:p>
            <a:r>
              <a:rPr lang="el-GR" sz="1600" dirty="0" smtClean="0"/>
              <a:t>αλλαγή </a:t>
            </a:r>
            <a:r>
              <a:rPr lang="el-GR" sz="1600" dirty="0"/>
              <a:t>του </a:t>
            </a:r>
            <a:r>
              <a:rPr lang="el-GR" sz="1600" dirty="0" smtClean="0"/>
              <a:t>φυσικού </a:t>
            </a:r>
            <a:r>
              <a:rPr lang="el-GR" sz="1600" dirty="0"/>
              <a:t>σχήματος χωρίς να χρειάζεται αλλαγή του εννοιολογικού</a:t>
            </a:r>
            <a:endParaRPr lang="en-US" sz="1600" dirty="0"/>
          </a:p>
        </p:txBody>
      </p:sp>
      <p:sp>
        <p:nvSpPr>
          <p:cNvPr id="8215" name="Text Box 27"/>
          <p:cNvSpPr txBox="1">
            <a:spLocks noChangeArrowheads="1"/>
          </p:cNvSpPr>
          <p:nvPr/>
        </p:nvSpPr>
        <p:spPr bwMode="auto">
          <a:xfrm>
            <a:off x="3380266" y="4686936"/>
            <a:ext cx="3467417" cy="406400"/>
          </a:xfrm>
          <a:prstGeom prst="rect">
            <a:avLst/>
          </a:prstGeom>
          <a:noFill/>
          <a:ln w="9525">
            <a:solidFill>
              <a:schemeClr val="tx1"/>
            </a:solidFill>
            <a:miter lim="800000"/>
            <a:headEnd/>
            <a:tailEnd/>
          </a:ln>
        </p:spPr>
        <p:txBody>
          <a:bodyPr wrap="square">
            <a:spAutoFit/>
          </a:bodyPr>
          <a:lstStyle/>
          <a:p>
            <a:pPr eaLnBrk="0" hangingPunct="0">
              <a:spcBef>
                <a:spcPct val="50000"/>
              </a:spcBef>
            </a:pPr>
            <a:r>
              <a:rPr lang="el-GR" sz="2000" b="1" dirty="0"/>
              <a:t>Εσωτερικό (ή φυσικό) Σχήμα</a:t>
            </a:r>
          </a:p>
        </p:txBody>
      </p:sp>
      <p:sp>
        <p:nvSpPr>
          <p:cNvPr id="8216" name="Line 28"/>
          <p:cNvSpPr>
            <a:spLocks noChangeShapeType="1"/>
          </p:cNvSpPr>
          <p:nvPr/>
        </p:nvSpPr>
        <p:spPr bwMode="auto">
          <a:xfrm flipV="1">
            <a:off x="2877346" y="4407072"/>
            <a:ext cx="1257300" cy="157162"/>
          </a:xfrm>
          <a:prstGeom prst="line">
            <a:avLst/>
          </a:prstGeom>
          <a:noFill/>
          <a:ln w="76200">
            <a:solidFill>
              <a:schemeClr val="bg1">
                <a:lumMod val="85000"/>
              </a:schemeClr>
            </a:solidFill>
            <a:round/>
            <a:headEnd/>
            <a:tailEnd type="triangle" w="med" len="med"/>
          </a:ln>
        </p:spPr>
        <p:txBody>
          <a:bodyPr/>
          <a:lstStyle/>
          <a:p>
            <a:endParaRPr lang="el-GR"/>
          </a:p>
        </p:txBody>
      </p:sp>
      <p:sp>
        <p:nvSpPr>
          <p:cNvPr id="8217" name="Line 29"/>
          <p:cNvSpPr>
            <a:spLocks noChangeShapeType="1"/>
          </p:cNvSpPr>
          <p:nvPr/>
        </p:nvSpPr>
        <p:spPr bwMode="auto">
          <a:xfrm flipV="1">
            <a:off x="2864646" y="3190176"/>
            <a:ext cx="1008062" cy="142875"/>
          </a:xfrm>
          <a:prstGeom prst="line">
            <a:avLst/>
          </a:prstGeom>
          <a:noFill/>
          <a:ln w="76200">
            <a:solidFill>
              <a:schemeClr val="bg1">
                <a:lumMod val="85000"/>
              </a:schemeClr>
            </a:solidFill>
            <a:round/>
            <a:headEnd/>
            <a:tailEnd type="triangle" w="med" len="med"/>
          </a:ln>
        </p:spPr>
        <p:txBody>
          <a:bodyPr/>
          <a:lstStyle/>
          <a:p>
            <a:endParaRPr lang="el-GR"/>
          </a:p>
        </p:txBody>
      </p:sp>
      <p:sp>
        <p:nvSpPr>
          <p:cNvPr id="27" name="Title 1"/>
          <p:cNvSpPr>
            <a:spLocks noGrp="1"/>
          </p:cNvSpPr>
          <p:nvPr>
            <p:ph type="title"/>
          </p:nvPr>
        </p:nvSpPr>
        <p:spPr>
          <a:xfrm>
            <a:off x="495300" y="0"/>
            <a:ext cx="8229600" cy="1143000"/>
          </a:xfrm>
        </p:spPr>
        <p:txBody>
          <a:bodyPr/>
          <a:lstStyle/>
          <a:p>
            <a:r>
              <a:rPr lang="el-GR" dirty="0" smtClean="0">
                <a:solidFill>
                  <a:schemeClr val="accent6">
                    <a:lumMod val="75000"/>
                  </a:schemeClr>
                </a:solidFill>
              </a:rPr>
              <a:t>Η αρχιτεκτονική τριών επιπέδων</a:t>
            </a:r>
            <a:endParaRPr lang="en-US" dirty="0">
              <a:solidFill>
                <a:schemeClr val="accent6">
                  <a:lumMod val="75000"/>
                </a:schemeClr>
              </a:solidFill>
            </a:endParaRPr>
          </a:p>
        </p:txBody>
      </p:sp>
      <p:sp>
        <p:nvSpPr>
          <p:cNvPr id="25"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Footer Placeholder 3"/>
          <p:cNvSpPr>
            <a:spLocks noGrp="1"/>
          </p:cNvSpPr>
          <p:nvPr>
            <p:ph type="ftr" sz="quarter" idx="11"/>
          </p:nvPr>
        </p:nvSpPr>
        <p:spPr>
          <a:noFill/>
        </p:spPr>
        <p:txBody>
          <a:bodyPr/>
          <a:lstStyle/>
          <a:p>
            <a:r>
              <a:rPr lang="el-GR" altLang="en-US" smtClean="0"/>
              <a:t>Ευαγγελία Πιτουρά</a:t>
            </a:r>
          </a:p>
        </p:txBody>
      </p:sp>
      <p:sp>
        <p:nvSpPr>
          <p:cNvPr id="58372" name="Slide Number Placeholder 4"/>
          <p:cNvSpPr>
            <a:spLocks noGrp="1"/>
          </p:cNvSpPr>
          <p:nvPr>
            <p:ph type="sldNum" sz="quarter" idx="12"/>
          </p:nvPr>
        </p:nvSpPr>
        <p:spPr>
          <a:noFill/>
        </p:spPr>
        <p:txBody>
          <a:bodyPr/>
          <a:lstStyle/>
          <a:p>
            <a:fld id="{506C1002-801C-48CF-BEB5-F45E88D491DA}" type="slidenum">
              <a:rPr lang="el-GR" altLang="en-US" smtClean="0"/>
              <a:pPr/>
              <a:t>70</a:t>
            </a:fld>
            <a:endParaRPr lang="el-GR" altLang="en-US" smtClean="0"/>
          </a:p>
        </p:txBody>
      </p:sp>
      <p:sp>
        <p:nvSpPr>
          <p:cNvPr id="58374" name="Text Box 3"/>
          <p:cNvSpPr txBox="1">
            <a:spLocks noChangeArrowheads="1"/>
          </p:cNvSpPr>
          <p:nvPr/>
        </p:nvSpPr>
        <p:spPr bwMode="auto">
          <a:xfrm>
            <a:off x="646112" y="3009901"/>
            <a:ext cx="7659687" cy="848460"/>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v"/>
            </a:pPr>
            <a:r>
              <a:rPr lang="el-GR" sz="2400" dirty="0" smtClean="0"/>
              <a:t> Πρέπει </a:t>
            </a:r>
            <a:r>
              <a:rPr lang="el-GR" sz="2400" dirty="0"/>
              <a:t>να ακολουθεί πιστά τους περιορισμούς (</a:t>
            </a:r>
            <a:r>
              <a:rPr lang="en-US" sz="2400" dirty="0"/>
              <a:t>specifications)</a:t>
            </a:r>
            <a:endParaRPr lang="el-GR" sz="2400" dirty="0"/>
          </a:p>
        </p:txBody>
      </p:sp>
      <p:sp>
        <p:nvSpPr>
          <p:cNvPr id="58375" name="Text Box 4"/>
          <p:cNvSpPr txBox="1">
            <a:spLocks noChangeArrowheads="1"/>
          </p:cNvSpPr>
          <p:nvPr/>
        </p:nvSpPr>
        <p:spPr bwMode="auto">
          <a:xfrm>
            <a:off x="684213" y="3951288"/>
            <a:ext cx="7488237" cy="830997"/>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v"/>
            </a:pPr>
            <a:r>
              <a:rPr lang="el-GR" sz="2400" dirty="0" smtClean="0"/>
              <a:t> Αποφυγή Πλεονασμού </a:t>
            </a:r>
            <a:r>
              <a:rPr lang="el-GR" sz="2400" dirty="0"/>
              <a:t>(αποθηκευτικός χώρος, διατήρηση συνέπειας)</a:t>
            </a:r>
          </a:p>
        </p:txBody>
      </p:sp>
      <p:sp>
        <p:nvSpPr>
          <p:cNvPr id="58376" name="Text Box 5"/>
          <p:cNvSpPr txBox="1">
            <a:spLocks noChangeArrowheads="1"/>
          </p:cNvSpPr>
          <p:nvPr/>
        </p:nvSpPr>
        <p:spPr bwMode="auto">
          <a:xfrm>
            <a:off x="717550" y="4899025"/>
            <a:ext cx="7086600" cy="461665"/>
          </a:xfrm>
          <a:prstGeom prst="rect">
            <a:avLst/>
          </a:prstGeom>
          <a:noFill/>
          <a:ln w="9525">
            <a:noFill/>
            <a:miter lim="800000"/>
            <a:headEnd/>
            <a:tailEnd/>
          </a:ln>
        </p:spPr>
        <p:txBody>
          <a:bodyPr>
            <a:spAutoFit/>
          </a:bodyPr>
          <a:lstStyle/>
          <a:p>
            <a:pPr eaLnBrk="0" hangingPunct="0">
              <a:spcBef>
                <a:spcPct val="50000"/>
              </a:spcBef>
              <a:buFont typeface="Wingdings" pitchFamily="2" charset="2"/>
              <a:buChar char="v"/>
            </a:pPr>
            <a:r>
              <a:rPr lang="el-GR" sz="2400" dirty="0" smtClean="0"/>
              <a:t> Απλότητα</a:t>
            </a:r>
            <a:endParaRPr lang="el-GR" sz="2400" dirty="0"/>
          </a:p>
        </p:txBody>
      </p:sp>
      <p:sp>
        <p:nvSpPr>
          <p:cNvPr id="58377" name="Text Box 6"/>
          <p:cNvSpPr txBox="1">
            <a:spLocks noChangeArrowheads="1"/>
          </p:cNvSpPr>
          <p:nvPr/>
        </p:nvSpPr>
        <p:spPr bwMode="auto">
          <a:xfrm>
            <a:off x="628650" y="1506538"/>
            <a:ext cx="7345363" cy="1015663"/>
          </a:xfrm>
          <a:prstGeom prst="rect">
            <a:avLst/>
          </a:prstGeom>
          <a:noFill/>
          <a:ln w="9525">
            <a:noFill/>
            <a:miter lim="800000"/>
            <a:headEnd/>
            <a:tailEnd/>
          </a:ln>
        </p:spPr>
        <p:txBody>
          <a:bodyPr>
            <a:spAutoFit/>
          </a:bodyPr>
          <a:lstStyle/>
          <a:p>
            <a:pPr>
              <a:spcBef>
                <a:spcPct val="50000"/>
              </a:spcBef>
            </a:pPr>
            <a:r>
              <a:rPr lang="el-GR" sz="2400" dirty="0"/>
              <a:t>Υπάρχουν πολλά σχήματα Ο/Σ για ένα πρόβλημα</a:t>
            </a:r>
          </a:p>
          <a:p>
            <a:pPr>
              <a:spcBef>
                <a:spcPct val="50000"/>
              </a:spcBef>
            </a:pPr>
            <a:r>
              <a:rPr lang="el-GR" sz="2400" dirty="0" smtClean="0">
                <a:solidFill>
                  <a:schemeClr val="accent6">
                    <a:lumMod val="75000"/>
                  </a:schemeClr>
                </a:solidFill>
              </a:rPr>
              <a:t>Πότε ένα σχήμα είναι </a:t>
            </a:r>
            <a:r>
              <a:rPr lang="el-GR" sz="2400" dirty="0">
                <a:solidFill>
                  <a:schemeClr val="accent6">
                    <a:lumMod val="75000"/>
                  </a:schemeClr>
                </a:solidFill>
              </a:rPr>
              <a:t>«καλό»;</a:t>
            </a:r>
          </a:p>
        </p:txBody>
      </p:sp>
      <p:sp>
        <p:nvSpPr>
          <p:cNvPr id="10" name="Title 9"/>
          <p:cNvSpPr>
            <a:spLocks noGrp="1"/>
          </p:cNvSpPr>
          <p:nvPr>
            <p:ph type="title"/>
          </p:nvPr>
        </p:nvSpPr>
        <p:spPr/>
        <p:txBody>
          <a:bodyPr/>
          <a:lstStyle/>
          <a:p>
            <a:r>
              <a:rPr lang="el-GR" dirty="0" smtClean="0">
                <a:solidFill>
                  <a:schemeClr val="accent6">
                    <a:lumMod val="75000"/>
                  </a:schemeClr>
                </a:solidFill>
              </a:rPr>
              <a:t>Κριτήρια</a:t>
            </a:r>
            <a:endParaRPr lang="el-GR" dirty="0">
              <a:solidFill>
                <a:schemeClr val="accent6">
                  <a:lumMod val="75000"/>
                </a:schemeClr>
              </a:solidFill>
            </a:endParaRPr>
          </a:p>
        </p:txBody>
      </p:sp>
      <p:sp>
        <p:nvSpPr>
          <p:cNvPr id="11"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Footer Placeholder 3"/>
          <p:cNvSpPr>
            <a:spLocks noGrp="1"/>
          </p:cNvSpPr>
          <p:nvPr>
            <p:ph type="ftr" sz="quarter" idx="11"/>
          </p:nvPr>
        </p:nvSpPr>
        <p:spPr>
          <a:noFill/>
        </p:spPr>
        <p:txBody>
          <a:bodyPr/>
          <a:lstStyle/>
          <a:p>
            <a:r>
              <a:rPr lang="el-GR" altLang="en-US" smtClean="0"/>
              <a:t>Ευαγγελία Πιτουρά</a:t>
            </a:r>
          </a:p>
        </p:txBody>
      </p:sp>
      <p:sp>
        <p:nvSpPr>
          <p:cNvPr id="59396" name="Slide Number Placeholder 4"/>
          <p:cNvSpPr>
            <a:spLocks noGrp="1"/>
          </p:cNvSpPr>
          <p:nvPr>
            <p:ph type="sldNum" sz="quarter" idx="12"/>
          </p:nvPr>
        </p:nvSpPr>
        <p:spPr>
          <a:noFill/>
        </p:spPr>
        <p:txBody>
          <a:bodyPr/>
          <a:lstStyle/>
          <a:p>
            <a:fld id="{8F89E763-C84E-4315-9E21-A01B124A3728}" type="slidenum">
              <a:rPr lang="el-GR" altLang="en-US" smtClean="0"/>
              <a:pPr/>
              <a:t>71</a:t>
            </a:fld>
            <a:endParaRPr lang="el-GR" altLang="en-US" smtClean="0"/>
          </a:p>
        </p:txBody>
      </p:sp>
      <p:sp>
        <p:nvSpPr>
          <p:cNvPr id="59398" name="Text Box 3"/>
          <p:cNvSpPr txBox="1">
            <a:spLocks noChangeArrowheads="1"/>
          </p:cNvSpPr>
          <p:nvPr/>
        </p:nvSpPr>
        <p:spPr bwMode="auto">
          <a:xfrm>
            <a:off x="971550" y="1771650"/>
            <a:ext cx="7391400" cy="519113"/>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Επιλογή του κατάλληλου στοιχείου</a:t>
            </a:r>
          </a:p>
        </p:txBody>
      </p:sp>
      <p:sp>
        <p:nvSpPr>
          <p:cNvPr id="59399" name="Text Box 4"/>
          <p:cNvSpPr txBox="1">
            <a:spLocks noChangeArrowheads="1"/>
          </p:cNvSpPr>
          <p:nvPr/>
        </p:nvSpPr>
        <p:spPr bwMode="auto">
          <a:xfrm>
            <a:off x="755650" y="2635250"/>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1. Γνώρισμα ή Τύπο Οντοτήτων;</a:t>
            </a:r>
          </a:p>
        </p:txBody>
      </p:sp>
      <p:sp>
        <p:nvSpPr>
          <p:cNvPr id="59400" name="Text Box 5"/>
          <p:cNvSpPr txBox="1">
            <a:spLocks noChangeArrowheads="1"/>
          </p:cNvSpPr>
          <p:nvPr/>
        </p:nvSpPr>
        <p:spPr bwMode="auto">
          <a:xfrm>
            <a:off x="755650" y="3427413"/>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2. Πολλές δυαδικές συσχετίσεις ή μία συσχέτιση μεγαλύτερου βαθμού;</a:t>
            </a:r>
          </a:p>
        </p:txBody>
      </p:sp>
      <p:sp>
        <p:nvSpPr>
          <p:cNvPr id="59401" name="Text Box 6"/>
          <p:cNvSpPr txBox="1">
            <a:spLocks noChangeArrowheads="1"/>
          </p:cNvSpPr>
          <p:nvPr/>
        </p:nvSpPr>
        <p:spPr bwMode="auto">
          <a:xfrm>
            <a:off x="1331913" y="3068638"/>
            <a:ext cx="7345362" cy="366712"/>
          </a:xfrm>
          <a:prstGeom prst="rect">
            <a:avLst/>
          </a:prstGeom>
          <a:noFill/>
          <a:ln w="9525">
            <a:noFill/>
            <a:miter lim="800000"/>
            <a:headEnd/>
            <a:tailEnd/>
          </a:ln>
        </p:spPr>
        <p:txBody>
          <a:bodyPr>
            <a:spAutoFit/>
          </a:bodyPr>
          <a:lstStyle/>
          <a:p>
            <a:pPr eaLnBrk="0" hangingPunct="0">
              <a:spcBef>
                <a:spcPct val="50000"/>
              </a:spcBef>
            </a:pPr>
            <a:r>
              <a:rPr lang="el-GR" sz="1800" i="1">
                <a:latin typeface="Calibri" pitchFamily="34" charset="0"/>
                <a:ea typeface="Calibri" pitchFamily="34" charset="0"/>
                <a:cs typeface="Calibri" pitchFamily="34" charset="0"/>
              </a:rPr>
              <a:t>Φοιτητής – Μάθημα, Φοιτητής – Τμήμα, Φοιτητής - Διεύθυνση</a:t>
            </a:r>
          </a:p>
        </p:txBody>
      </p:sp>
      <p:sp>
        <p:nvSpPr>
          <p:cNvPr id="59402" name="Text Box 7"/>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59403" name="Text Box 8"/>
          <p:cNvSpPr txBox="1">
            <a:spLocks noChangeArrowheads="1"/>
          </p:cNvSpPr>
          <p:nvPr/>
        </p:nvSpPr>
        <p:spPr bwMode="auto">
          <a:xfrm>
            <a:off x="755650" y="4219575"/>
            <a:ext cx="6858000" cy="457200"/>
          </a:xfrm>
          <a:prstGeom prst="rect">
            <a:avLst/>
          </a:prstGeom>
          <a:noFill/>
          <a:ln w="9525">
            <a:noFill/>
            <a:miter lim="800000"/>
            <a:headEnd/>
            <a:tailEnd/>
          </a:ln>
        </p:spPr>
        <p:txBody>
          <a:bodyPr>
            <a:spAutoFit/>
          </a:bodyPr>
          <a:lstStyle/>
          <a:p>
            <a:pPr eaLnBrk="0" hangingPunct="0">
              <a:spcBef>
                <a:spcPct val="50000"/>
              </a:spcBef>
            </a:pPr>
            <a:r>
              <a:rPr lang="el-GR" sz="2400">
                <a:latin typeface="Calibri" pitchFamily="34" charset="0"/>
                <a:ea typeface="Calibri" pitchFamily="34" charset="0"/>
                <a:cs typeface="Calibri" pitchFamily="34" charset="0"/>
              </a:rPr>
              <a:t>3.  Οντότητα ή Συσχέτιση;</a:t>
            </a:r>
          </a:p>
        </p:txBody>
      </p:sp>
      <p:sp>
        <p:nvSpPr>
          <p:cNvPr id="59404" name="Text Box 9"/>
          <p:cNvSpPr txBox="1">
            <a:spLocks noChangeArrowheads="1"/>
          </p:cNvSpPr>
          <p:nvPr/>
        </p:nvSpPr>
        <p:spPr bwMode="auto">
          <a:xfrm>
            <a:off x="755650" y="4651375"/>
            <a:ext cx="7391400" cy="831850"/>
          </a:xfrm>
          <a:prstGeom prst="rect">
            <a:avLst/>
          </a:prstGeom>
          <a:noFill/>
          <a:ln w="9525">
            <a:noFill/>
            <a:miter lim="800000"/>
            <a:headEnd/>
            <a:tailEnd/>
          </a:ln>
        </p:spPr>
        <p:txBody>
          <a:bodyPr>
            <a:spAutoFit/>
          </a:bodyPr>
          <a:lstStyle/>
          <a:p>
            <a:pPr algn="just" eaLnBrk="0" hangingPunct="0">
              <a:spcBef>
                <a:spcPct val="50000"/>
              </a:spcBef>
            </a:pPr>
            <a:r>
              <a:rPr lang="el-GR" sz="2400" dirty="0" smtClean="0">
                <a:latin typeface="Calibri" pitchFamily="34" charset="0"/>
                <a:ea typeface="Calibri" pitchFamily="34" charset="0"/>
                <a:cs typeface="Calibri" pitchFamily="34" charset="0"/>
              </a:rPr>
              <a:t>4. Γνωρίσματα </a:t>
            </a:r>
            <a:r>
              <a:rPr lang="el-GR" sz="2400" dirty="0">
                <a:latin typeface="Calibri" pitchFamily="34" charset="0"/>
                <a:ea typeface="Calibri" pitchFamily="34" charset="0"/>
                <a:cs typeface="Calibri" pitchFamily="34" charset="0"/>
              </a:rPr>
              <a:t>συσχετίσεων (πότε μπορεί να μεταφερθούν στις συμμετέχουσες οντότητες;)</a:t>
            </a:r>
          </a:p>
        </p:txBody>
      </p:sp>
      <p:sp>
        <p:nvSpPr>
          <p:cNvPr id="59405" name="Text Box 10"/>
          <p:cNvSpPr txBox="1">
            <a:spLocks noChangeArrowheads="1"/>
          </p:cNvSpPr>
          <p:nvPr/>
        </p:nvSpPr>
        <p:spPr bwMode="auto">
          <a:xfrm>
            <a:off x="827088" y="5516563"/>
            <a:ext cx="7391400" cy="457200"/>
          </a:xfrm>
          <a:prstGeom prst="rect">
            <a:avLst/>
          </a:prstGeom>
          <a:noFill/>
          <a:ln w="9525">
            <a:noFill/>
            <a:miter lim="800000"/>
            <a:headEnd/>
            <a:tailEnd/>
          </a:ln>
        </p:spPr>
        <p:txBody>
          <a:bodyPr>
            <a:spAutoFit/>
          </a:bodyPr>
          <a:lstStyle/>
          <a:p>
            <a:pPr algn="just" eaLnBrk="0" hangingPunct="0">
              <a:spcBef>
                <a:spcPct val="50000"/>
              </a:spcBef>
            </a:pPr>
            <a:r>
              <a:rPr lang="el-GR" sz="2400">
                <a:latin typeface="Calibri" pitchFamily="34" charset="0"/>
                <a:ea typeface="Calibri" pitchFamily="34" charset="0"/>
                <a:cs typeface="Calibri" pitchFamily="34" charset="0"/>
              </a:rPr>
              <a:t>5. Χρήση ασθενούς οντότητας;</a:t>
            </a:r>
          </a:p>
        </p:txBody>
      </p:sp>
      <p:sp>
        <p:nvSpPr>
          <p:cNvPr id="14" name="Title 13"/>
          <p:cNvSpPr>
            <a:spLocks noGrp="1"/>
          </p:cNvSpPr>
          <p:nvPr>
            <p:ph type="title"/>
          </p:nvPr>
        </p:nvSpPr>
        <p:spPr/>
        <p:txBody>
          <a:bodyPr/>
          <a:lstStyle/>
          <a:p>
            <a:r>
              <a:rPr lang="el-GR" dirty="0" smtClean="0">
                <a:solidFill>
                  <a:schemeClr val="accent6">
                    <a:lumMod val="75000"/>
                  </a:schemeClr>
                </a:solidFill>
              </a:rPr>
              <a:t>Κριτήρια Σχεδιασμού</a:t>
            </a:r>
            <a:endParaRPr lang="el-GR" dirty="0">
              <a:solidFill>
                <a:schemeClr val="accent6">
                  <a:lumMod val="75000"/>
                </a:schemeClr>
              </a:solidFill>
            </a:endParaRPr>
          </a:p>
        </p:txBody>
      </p:sp>
      <p:sp>
        <p:nvSpPr>
          <p:cNvPr id="15"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Footer Placeholder 3"/>
          <p:cNvSpPr>
            <a:spLocks noGrp="1"/>
          </p:cNvSpPr>
          <p:nvPr>
            <p:ph type="ftr" sz="quarter" idx="11"/>
          </p:nvPr>
        </p:nvSpPr>
        <p:spPr>
          <a:noFill/>
        </p:spPr>
        <p:txBody>
          <a:bodyPr/>
          <a:lstStyle/>
          <a:p>
            <a:r>
              <a:rPr lang="el-GR" altLang="en-US" smtClean="0"/>
              <a:t>Ευαγγελία Πιτουρά</a:t>
            </a:r>
          </a:p>
        </p:txBody>
      </p:sp>
      <p:sp>
        <p:nvSpPr>
          <p:cNvPr id="60420" name="Slide Number Placeholder 4"/>
          <p:cNvSpPr>
            <a:spLocks noGrp="1"/>
          </p:cNvSpPr>
          <p:nvPr>
            <p:ph type="sldNum" sz="quarter" idx="12"/>
          </p:nvPr>
        </p:nvSpPr>
        <p:spPr>
          <a:noFill/>
        </p:spPr>
        <p:txBody>
          <a:bodyPr/>
          <a:lstStyle/>
          <a:p>
            <a:fld id="{23BBFE86-D0A8-46DE-9164-33C1DA94220D}" type="slidenum">
              <a:rPr lang="el-GR" altLang="en-US" smtClean="0"/>
              <a:pPr/>
              <a:t>72</a:t>
            </a:fld>
            <a:endParaRPr lang="el-GR" altLang="en-US" smtClean="0"/>
          </a:p>
        </p:txBody>
      </p:sp>
      <p:sp>
        <p:nvSpPr>
          <p:cNvPr id="60422" name="Text Box 3"/>
          <p:cNvSpPr txBox="1">
            <a:spLocks noChangeArrowheads="1"/>
          </p:cNvSpPr>
          <p:nvPr/>
        </p:nvSpPr>
        <p:spPr bwMode="auto">
          <a:xfrm>
            <a:off x="684213" y="1773238"/>
            <a:ext cx="6985000" cy="2862322"/>
          </a:xfrm>
          <a:prstGeom prst="rect">
            <a:avLst/>
          </a:prstGeom>
          <a:noFill/>
          <a:ln w="9525">
            <a:noFill/>
            <a:miter lim="800000"/>
            <a:headEnd/>
            <a:tailEnd/>
          </a:ln>
        </p:spPr>
        <p:txBody>
          <a:bodyPr>
            <a:spAutoFit/>
          </a:bodyPr>
          <a:lstStyle/>
          <a:p>
            <a:pPr>
              <a:spcBef>
                <a:spcPct val="50000"/>
              </a:spcBef>
            </a:pPr>
            <a:r>
              <a:rPr lang="el-GR" sz="2400" dirty="0" smtClean="0">
                <a:solidFill>
                  <a:schemeClr val="tx2">
                    <a:lumMod val="50000"/>
                  </a:schemeClr>
                </a:solidFill>
                <a:latin typeface="Calibri" pitchFamily="34" charset="0"/>
                <a:ea typeface="Calibri" pitchFamily="34" charset="0"/>
                <a:cs typeface="Calibri" pitchFamily="34" charset="0"/>
              </a:rPr>
              <a:t>Θα </a:t>
            </a:r>
            <a:r>
              <a:rPr lang="el-GR" sz="2400" dirty="0">
                <a:solidFill>
                  <a:schemeClr val="tx2">
                    <a:lumMod val="50000"/>
                  </a:schemeClr>
                </a:solidFill>
                <a:latin typeface="Calibri" pitchFamily="34" charset="0"/>
                <a:ea typeface="Calibri" pitchFamily="34" charset="0"/>
                <a:cs typeface="Calibri" pitchFamily="34" charset="0"/>
              </a:rPr>
              <a:t>δούμε μόνο τα </a:t>
            </a:r>
            <a:r>
              <a:rPr lang="el-GR" sz="2400" i="1" dirty="0">
                <a:solidFill>
                  <a:schemeClr val="tx2">
                    <a:lumMod val="50000"/>
                  </a:schemeClr>
                </a:solidFill>
                <a:latin typeface="Calibri" pitchFamily="34" charset="0"/>
                <a:ea typeface="Calibri" pitchFamily="34" charset="0"/>
                <a:cs typeface="Calibri" pitchFamily="34" charset="0"/>
              </a:rPr>
              <a:t>βασικά</a:t>
            </a:r>
            <a:r>
              <a:rPr lang="el-GR" sz="2400" dirty="0">
                <a:solidFill>
                  <a:schemeClr val="tx2">
                    <a:lumMod val="50000"/>
                  </a:schemeClr>
                </a:solidFill>
                <a:latin typeface="Calibri" pitchFamily="34" charset="0"/>
                <a:ea typeface="Calibri" pitchFamily="34" charset="0"/>
                <a:cs typeface="Calibri" pitchFamily="34" charset="0"/>
              </a:rPr>
              <a:t> για τις παρακάτω έννοιες: </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err="1">
                <a:solidFill>
                  <a:schemeClr val="tx2">
                    <a:lumMod val="50000"/>
                  </a:schemeClr>
                </a:solidFill>
                <a:latin typeface="Calibri" pitchFamily="34" charset="0"/>
                <a:ea typeface="Calibri" pitchFamily="34" charset="0"/>
                <a:cs typeface="Calibri" pitchFamily="34" charset="0"/>
              </a:rPr>
              <a:t>Υπερκλάση</a:t>
            </a:r>
            <a:r>
              <a:rPr lang="el-GR" sz="2400" dirty="0">
                <a:solidFill>
                  <a:schemeClr val="tx2">
                    <a:lumMod val="50000"/>
                  </a:schemeClr>
                </a:solidFill>
                <a:latin typeface="Calibri" pitchFamily="34" charset="0"/>
                <a:ea typeface="Calibri" pitchFamily="34" charset="0"/>
                <a:cs typeface="Calibri" pitchFamily="34" charset="0"/>
              </a:rPr>
              <a:t> (υποκλάση)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Γενίκευση (εξειδίκευση)</a:t>
            </a:r>
          </a:p>
          <a:p>
            <a:pPr lvl="1">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Κληρονομικότητα γνωρισμάτων και συσχετίσεων</a:t>
            </a:r>
          </a:p>
          <a:p>
            <a:endParaRPr lang="el-GR" sz="2400" dirty="0">
              <a:solidFill>
                <a:schemeClr val="tx2">
                  <a:lumMod val="50000"/>
                </a:schemeClr>
              </a:solidFill>
              <a:latin typeface="Calibri" pitchFamily="34" charset="0"/>
              <a:ea typeface="Calibri" pitchFamily="34" charset="0"/>
              <a:cs typeface="Calibri" pitchFamily="34" charset="0"/>
            </a:endParaRPr>
          </a:p>
          <a:p>
            <a:r>
              <a:rPr lang="el-GR" sz="2400" dirty="0">
                <a:solidFill>
                  <a:schemeClr val="tx2">
                    <a:lumMod val="50000"/>
                  </a:schemeClr>
                </a:solidFill>
                <a:latin typeface="Calibri" pitchFamily="34" charset="0"/>
                <a:ea typeface="Calibri" pitchFamily="34" charset="0"/>
                <a:cs typeface="Calibri" pitchFamily="34" charset="0"/>
              </a:rPr>
              <a:t>με ένα παράδειγμα</a:t>
            </a:r>
          </a:p>
        </p:txBody>
      </p:sp>
      <p:sp>
        <p:nvSpPr>
          <p:cNvPr id="7" name="Title 6"/>
          <p:cNvSpPr>
            <a:spLocks noGrp="1"/>
          </p:cNvSpPr>
          <p:nvPr>
            <p:ph type="title"/>
          </p:nvPr>
        </p:nvSpPr>
        <p:spPr/>
        <p:txBody>
          <a:bodyPr/>
          <a:lstStyle/>
          <a:p>
            <a:r>
              <a:rPr lang="el-GR" dirty="0" smtClean="0">
                <a:solidFill>
                  <a:schemeClr val="accent6">
                    <a:lumMod val="75000"/>
                  </a:schemeClr>
                </a:solidFill>
              </a:rPr>
              <a:t>Επεκταμένο Μοντέλο ΟΣ</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Footer Placeholder 3"/>
          <p:cNvSpPr>
            <a:spLocks noGrp="1"/>
          </p:cNvSpPr>
          <p:nvPr>
            <p:ph type="ftr" sz="quarter" idx="11"/>
          </p:nvPr>
        </p:nvSpPr>
        <p:spPr>
          <a:noFill/>
        </p:spPr>
        <p:txBody>
          <a:bodyPr/>
          <a:lstStyle/>
          <a:p>
            <a:r>
              <a:rPr lang="el-GR" altLang="en-US" smtClean="0"/>
              <a:t>Ευαγγελία Πιτουρά</a:t>
            </a:r>
          </a:p>
        </p:txBody>
      </p:sp>
      <p:sp>
        <p:nvSpPr>
          <p:cNvPr id="61444" name="Slide Number Placeholder 4"/>
          <p:cNvSpPr>
            <a:spLocks noGrp="1"/>
          </p:cNvSpPr>
          <p:nvPr>
            <p:ph type="sldNum" sz="quarter" idx="12"/>
          </p:nvPr>
        </p:nvSpPr>
        <p:spPr>
          <a:noFill/>
        </p:spPr>
        <p:txBody>
          <a:bodyPr/>
          <a:lstStyle/>
          <a:p>
            <a:fld id="{3354263E-E78A-45A9-972F-8C38471762C7}" type="slidenum">
              <a:rPr lang="el-GR" altLang="en-US" smtClean="0"/>
              <a:pPr/>
              <a:t>73</a:t>
            </a:fld>
            <a:endParaRPr lang="el-GR" altLang="en-US" smtClean="0"/>
          </a:p>
        </p:txBody>
      </p:sp>
      <p:sp>
        <p:nvSpPr>
          <p:cNvPr id="61446" name="Text Box 3"/>
          <p:cNvSpPr txBox="1">
            <a:spLocks noChangeArrowheads="1"/>
          </p:cNvSpPr>
          <p:nvPr/>
        </p:nvSpPr>
        <p:spPr bwMode="auto">
          <a:xfrm>
            <a:off x="446088" y="1560513"/>
            <a:ext cx="7777162" cy="4062651"/>
          </a:xfrm>
          <a:prstGeom prst="rect">
            <a:avLst/>
          </a:prstGeom>
          <a:noFill/>
          <a:ln w="9525">
            <a:noFill/>
            <a:miter lim="800000"/>
            <a:headEnd/>
            <a:tailEnd/>
          </a:ln>
        </p:spPr>
        <p:txBody>
          <a:bodyPr>
            <a:spAutoFit/>
          </a:bodyPr>
          <a:lstStyle/>
          <a:p>
            <a:pPr algn="just">
              <a:spcBef>
                <a:spcPct val="50000"/>
              </a:spcBef>
            </a:pPr>
            <a:r>
              <a:rPr lang="el-GR" sz="2800" dirty="0">
                <a:solidFill>
                  <a:schemeClr val="tx2">
                    <a:lumMod val="75000"/>
                  </a:schemeClr>
                </a:solidFill>
                <a:latin typeface="Calibri" pitchFamily="34" charset="0"/>
                <a:ea typeface="Calibri" pitchFamily="34" charset="0"/>
                <a:cs typeface="Calibri" pitchFamily="34" charset="0"/>
              </a:rPr>
              <a:t>Πότε</a:t>
            </a:r>
            <a:r>
              <a:rPr lang="el-GR" sz="2800" dirty="0" smtClean="0">
                <a:solidFill>
                  <a:schemeClr val="tx2">
                    <a:lumMod val="75000"/>
                  </a:schemeClr>
                </a:solidFill>
                <a:latin typeface="Calibri" pitchFamily="34" charset="0"/>
                <a:ea typeface="Calibri" pitchFamily="34" charset="0"/>
                <a:cs typeface="Calibri" pitchFamily="34" charset="0"/>
              </a:rPr>
              <a:t>;</a:t>
            </a: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γνωρίσματα που </a:t>
            </a:r>
            <a:r>
              <a:rPr lang="el-GR" sz="2000" i="1" dirty="0">
                <a:solidFill>
                  <a:schemeClr val="accent6">
                    <a:lumMod val="75000"/>
                  </a:schemeClr>
                </a:solidFill>
                <a:latin typeface="Calibri" pitchFamily="34" charset="0"/>
                <a:ea typeface="Calibri" pitchFamily="34" charset="0"/>
                <a:cs typeface="Calibri" pitchFamily="34" charset="0"/>
              </a:rPr>
              <a:t>αφορούν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buFont typeface="Wingdings" pitchFamily="2" charset="2"/>
              <a:buNone/>
            </a:pPr>
            <a:r>
              <a:rPr lang="el-GR" sz="2000" dirty="0">
                <a:solidFill>
                  <a:schemeClr val="tx2">
                    <a:lumMod val="75000"/>
                  </a:schemeClr>
                </a:solidFill>
                <a:latin typeface="Calibri" pitchFamily="34" charset="0"/>
                <a:ea typeface="Calibri" pitchFamily="34" charset="0"/>
                <a:cs typeface="Calibri" pitchFamily="34" charset="0"/>
              </a:rPr>
              <a:t>ή/και </a:t>
            </a:r>
          </a:p>
          <a:p>
            <a:pPr algn="just">
              <a:spcBef>
                <a:spcPct val="50000"/>
              </a:spcBef>
              <a:buFont typeface="Wingdings" pitchFamily="2" charset="2"/>
              <a:buChar char="§"/>
            </a:pPr>
            <a:r>
              <a:rPr lang="el-GR" sz="2000" dirty="0">
                <a:solidFill>
                  <a:schemeClr val="tx2">
                    <a:lumMod val="75000"/>
                  </a:schemeClr>
                </a:solidFill>
                <a:latin typeface="Calibri" pitchFamily="34" charset="0"/>
                <a:ea typeface="Calibri" pitchFamily="34" charset="0"/>
                <a:cs typeface="Calibri" pitchFamily="34" charset="0"/>
              </a:rPr>
              <a:t> Υπάρχουν συσχετίσεις στις οποίες </a:t>
            </a:r>
            <a:r>
              <a:rPr lang="el-GR" sz="2000" i="1" dirty="0">
                <a:solidFill>
                  <a:schemeClr val="accent6">
                    <a:lumMod val="75000"/>
                  </a:schemeClr>
                </a:solidFill>
                <a:latin typeface="Calibri" pitchFamily="34" charset="0"/>
                <a:ea typeface="Calibri" pitchFamily="34" charset="0"/>
                <a:cs typeface="Calibri" pitchFamily="34" charset="0"/>
              </a:rPr>
              <a:t>συμμετέχουν μόνο κάποιες </a:t>
            </a:r>
            <a:r>
              <a:rPr lang="el-GR" sz="2000" dirty="0">
                <a:solidFill>
                  <a:schemeClr val="tx2">
                    <a:lumMod val="75000"/>
                  </a:schemeClr>
                </a:solidFill>
                <a:latin typeface="Calibri" pitchFamily="34" charset="0"/>
                <a:ea typeface="Calibri" pitchFamily="34" charset="0"/>
                <a:cs typeface="Calibri" pitchFamily="34" charset="0"/>
              </a:rPr>
              <a:t>από τις οντότητες</a:t>
            </a:r>
          </a:p>
          <a:p>
            <a:pPr algn="just">
              <a:spcBef>
                <a:spcPct val="50000"/>
              </a:spcBef>
            </a:pPr>
            <a:endParaRPr lang="el-GR" sz="2000" dirty="0">
              <a:solidFill>
                <a:schemeClr val="tx2">
                  <a:lumMod val="75000"/>
                </a:schemeClr>
              </a:solidFill>
              <a:latin typeface="Calibri" pitchFamily="34" charset="0"/>
              <a:ea typeface="Calibri" pitchFamily="34" charset="0"/>
              <a:cs typeface="Calibri" pitchFamily="34" charset="0"/>
            </a:endParaRP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Παραδείγματα:</a:t>
            </a:r>
          </a:p>
          <a:p>
            <a:pPr algn="just">
              <a:spcBef>
                <a:spcPct val="50000"/>
              </a:spcBef>
            </a:pPr>
            <a:r>
              <a:rPr lang="el-GR" sz="2000" dirty="0" smtClean="0">
                <a:solidFill>
                  <a:schemeClr val="tx2">
                    <a:lumMod val="75000"/>
                  </a:schemeClr>
                </a:solidFill>
                <a:latin typeface="Calibri" pitchFamily="34" charset="0"/>
                <a:ea typeface="Calibri" pitchFamily="34" charset="0"/>
                <a:cs typeface="Calibri" pitchFamily="34" charset="0"/>
              </a:rPr>
              <a:t>Φοιτητής </a:t>
            </a:r>
            <a:r>
              <a:rPr lang="el-GR" sz="2000" dirty="0">
                <a:solidFill>
                  <a:schemeClr val="tx2">
                    <a:lumMod val="75000"/>
                  </a:schemeClr>
                </a:solidFill>
                <a:latin typeface="Calibri" pitchFamily="34" charset="0"/>
                <a:ea typeface="Calibri" pitchFamily="34" charset="0"/>
                <a:cs typeface="Calibri" pitchFamily="34" charset="0"/>
              </a:rPr>
              <a:t>(μεταπτυχιακός, προπτυχιακός)</a:t>
            </a:r>
          </a:p>
          <a:p>
            <a:pPr algn="just">
              <a:spcBef>
                <a:spcPct val="50000"/>
              </a:spcBef>
            </a:pPr>
            <a:r>
              <a:rPr lang="el-GR" sz="2000" dirty="0">
                <a:solidFill>
                  <a:schemeClr val="tx2">
                    <a:lumMod val="75000"/>
                  </a:schemeClr>
                </a:solidFill>
                <a:latin typeface="Calibri" pitchFamily="34" charset="0"/>
                <a:ea typeface="Calibri" pitchFamily="34" charset="0"/>
                <a:cs typeface="Calibri" pitchFamily="34" charset="0"/>
              </a:rPr>
              <a:t>Όχημα (επιβατικό, επαγγελματικό)</a:t>
            </a:r>
          </a:p>
        </p:txBody>
      </p:sp>
      <p:sp>
        <p:nvSpPr>
          <p:cNvPr id="7" name="Title 6"/>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400" b="0" i="0" u="none" strike="noStrike" kern="1200" cap="none" spc="0" normalizeH="0" baseline="0" noProof="0" dirty="0" smtClean="0">
                <a:ln>
                  <a:noFill/>
                </a:ln>
                <a:solidFill>
                  <a:schemeClr val="accent6">
                    <a:lumMod val="75000"/>
                  </a:schemeClr>
                </a:solidFill>
                <a:effectLst/>
                <a:uLnTx/>
                <a:uFillTx/>
                <a:latin typeface="+mj-lt"/>
                <a:ea typeface="+mj-ea"/>
                <a:cs typeface="+mj-cs"/>
              </a:rPr>
              <a:t>Κλάσεις</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74</a:t>
            </a:fld>
            <a:endParaRPr lang="el-GR" altLang="en-US" smtClean="0"/>
          </a:p>
        </p:txBody>
      </p:sp>
      <p:sp>
        <p:nvSpPr>
          <p:cNvPr id="62470" name="Rectangle 3"/>
          <p:cNvSpPr>
            <a:spLocks noChangeArrowheads="1"/>
          </p:cNvSpPr>
          <p:nvPr/>
        </p:nvSpPr>
        <p:spPr bwMode="auto">
          <a:xfrm>
            <a:off x="3482975" y="4368800"/>
            <a:ext cx="1724025" cy="461962"/>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5172075" y="5346700"/>
            <a:ext cx="1546225" cy="449263"/>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652713" y="2243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33"/>
            </a:xfrm>
            <a:prstGeom prst="rect">
              <a:avLst/>
            </a:prstGeom>
            <a:noFill/>
            <a:ln w="9525">
              <a:noFill/>
              <a:miter lim="800000"/>
              <a:headEnd/>
              <a:tailEnd/>
            </a:ln>
          </p:spPr>
          <p:txBody>
            <a:bodyPr>
              <a:spAutoFit/>
            </a:bodyPr>
            <a:lstStyle/>
            <a:p>
              <a:pPr eaLnBrk="0" hangingPunct="0">
                <a:spcBef>
                  <a:spcPct val="50000"/>
                </a:spcBef>
              </a:pPr>
              <a:r>
                <a:rPr lang="el-GR" dirty="0" smtClean="0"/>
                <a:t>Φοιτητής</a:t>
              </a:r>
              <a:endParaRPr lang="el-GR" dirty="0"/>
            </a:p>
          </p:txBody>
        </p:sp>
      </p:grpSp>
      <p:grpSp>
        <p:nvGrpSpPr>
          <p:cNvPr id="3" name="Group 8"/>
          <p:cNvGrpSpPr>
            <a:grpSpLocks/>
          </p:cNvGrpSpPr>
          <p:nvPr/>
        </p:nvGrpSpPr>
        <p:grpSpPr bwMode="auto">
          <a:xfrm>
            <a:off x="2797175" y="3106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565150" y="4475163"/>
            <a:ext cx="1939925" cy="369332"/>
          </a:xfrm>
          <a:prstGeom prst="rect">
            <a:avLst/>
          </a:prstGeom>
          <a:noFill/>
          <a:ln w="9525">
            <a:noFill/>
            <a:miter lim="800000"/>
            <a:headEnd/>
            <a:tailEnd/>
          </a:ln>
        </p:spPr>
        <p:txBody>
          <a:bodyPr>
            <a:spAutoFit/>
          </a:bodyPr>
          <a:lstStyle/>
          <a:p>
            <a:pPr eaLnBrk="0" hangingPunct="0">
              <a:spcBef>
                <a:spcPct val="50000"/>
              </a:spcBef>
            </a:pPr>
            <a:r>
              <a:rPr lang="el-GR" dirty="0" smtClean="0"/>
              <a:t>Μεταπτυχιακός</a:t>
            </a:r>
            <a:endParaRPr lang="el-GR" dirty="0"/>
          </a:p>
        </p:txBody>
      </p:sp>
      <p:sp>
        <p:nvSpPr>
          <p:cNvPr id="62475" name="Text Box 12"/>
          <p:cNvSpPr txBox="1">
            <a:spLocks noChangeArrowheads="1"/>
          </p:cNvSpPr>
          <p:nvPr/>
        </p:nvSpPr>
        <p:spPr bwMode="auto">
          <a:xfrm>
            <a:off x="3543300" y="4406899"/>
            <a:ext cx="1714500" cy="369332"/>
          </a:xfrm>
          <a:prstGeom prst="rect">
            <a:avLst/>
          </a:prstGeom>
          <a:noFill/>
          <a:ln w="9525">
            <a:noFill/>
            <a:miter lim="800000"/>
            <a:headEnd/>
            <a:tailEnd/>
          </a:ln>
        </p:spPr>
        <p:txBody>
          <a:bodyPr wrap="square">
            <a:spAutoFit/>
          </a:bodyPr>
          <a:lstStyle/>
          <a:p>
            <a:pPr eaLnBrk="0" hangingPunct="0">
              <a:spcBef>
                <a:spcPct val="50000"/>
              </a:spcBef>
            </a:pPr>
            <a:r>
              <a:rPr lang="el-GR" dirty="0" smtClean="0"/>
              <a:t>Προπτυχιακός</a:t>
            </a:r>
            <a:endParaRPr lang="el-GR" dirty="0"/>
          </a:p>
        </p:txBody>
      </p:sp>
      <p:sp>
        <p:nvSpPr>
          <p:cNvPr id="62476" name="Rectangle 13"/>
          <p:cNvSpPr>
            <a:spLocks noChangeArrowheads="1"/>
          </p:cNvSpPr>
          <p:nvPr/>
        </p:nvSpPr>
        <p:spPr bwMode="auto">
          <a:xfrm>
            <a:off x="571500" y="4475162"/>
            <a:ext cx="1665288" cy="503237"/>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428874" y="5067300"/>
            <a:ext cx="1406526" cy="9779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74938" y="5267325"/>
            <a:ext cx="1381125" cy="523220"/>
          </a:xfrm>
          <a:prstGeom prst="rect">
            <a:avLst/>
          </a:prstGeom>
          <a:noFill/>
          <a:ln w="9525">
            <a:noFill/>
            <a:miter lim="800000"/>
            <a:headEnd/>
            <a:tailEnd/>
          </a:ln>
        </p:spPr>
        <p:txBody>
          <a:bodyPr>
            <a:spAutoFit/>
          </a:bodyPr>
          <a:lstStyle/>
          <a:p>
            <a:pPr eaLnBrk="0" hangingPunct="0">
              <a:spcBef>
                <a:spcPct val="50000"/>
              </a:spcBef>
            </a:pPr>
            <a:r>
              <a:rPr lang="el-GR" sz="1400" dirty="0" smtClean="0"/>
              <a:t>Έχει-επιβλέποντα</a:t>
            </a:r>
            <a:endParaRPr lang="el-GR" sz="1400" dirty="0"/>
          </a:p>
        </p:txBody>
      </p:sp>
      <p:sp>
        <p:nvSpPr>
          <p:cNvPr id="62479" name="Text Box 16"/>
          <p:cNvSpPr txBox="1">
            <a:spLocks noChangeArrowheads="1"/>
          </p:cNvSpPr>
          <p:nvPr/>
        </p:nvSpPr>
        <p:spPr bwMode="auto">
          <a:xfrm>
            <a:off x="5156200" y="5397500"/>
            <a:ext cx="1816100" cy="400110"/>
          </a:xfrm>
          <a:prstGeom prst="rect">
            <a:avLst/>
          </a:prstGeom>
          <a:noFill/>
          <a:ln w="9525">
            <a:noFill/>
            <a:miter lim="800000"/>
            <a:headEnd/>
            <a:tailEnd/>
          </a:ln>
        </p:spPr>
        <p:txBody>
          <a:bodyPr wrap="square">
            <a:spAutoFit/>
          </a:bodyPr>
          <a:lstStyle/>
          <a:p>
            <a:pPr eaLnBrk="0" hangingPunct="0">
              <a:spcBef>
                <a:spcPct val="50000"/>
              </a:spcBef>
            </a:pPr>
            <a:r>
              <a:rPr lang="el-GR" sz="2000" dirty="0" smtClean="0"/>
              <a:t>Καθηγητή</a:t>
            </a:r>
            <a:endParaRPr lang="el-GR" sz="2000" dirty="0"/>
          </a:p>
        </p:txBody>
      </p:sp>
      <p:sp>
        <p:nvSpPr>
          <p:cNvPr id="62480" name="Line 17"/>
          <p:cNvSpPr>
            <a:spLocks noChangeShapeType="1"/>
          </p:cNvSpPr>
          <p:nvPr/>
        </p:nvSpPr>
        <p:spPr bwMode="auto">
          <a:xfrm flipH="1">
            <a:off x="1498601" y="4991100"/>
            <a:ext cx="3174" cy="558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501775" y="5549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868738" y="5581650"/>
            <a:ext cx="1295400" cy="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4699000" y="2260601"/>
            <a:ext cx="977900" cy="404812"/>
          </a:xfrm>
          <a:prstGeom prst="ellipse">
            <a:avLst/>
          </a:prstGeom>
          <a:noFill/>
          <a:ln w="9525">
            <a:solidFill>
              <a:schemeClr val="tx1"/>
            </a:solidFill>
            <a:round/>
            <a:headEnd/>
            <a:tailEnd/>
          </a:ln>
        </p:spPr>
        <p:txBody>
          <a:bodyPr wrap="none" anchor="ctr"/>
          <a:lstStyle/>
          <a:p>
            <a:endParaRPr lang="el-GR"/>
          </a:p>
        </p:txBody>
      </p:sp>
      <p:sp>
        <p:nvSpPr>
          <p:cNvPr id="62487" name="Text Box 24"/>
          <p:cNvSpPr txBox="1">
            <a:spLocks noChangeArrowheads="1"/>
          </p:cNvSpPr>
          <p:nvPr/>
        </p:nvSpPr>
        <p:spPr bwMode="auto">
          <a:xfrm>
            <a:off x="327025" y="1371600"/>
            <a:ext cx="8118475" cy="707886"/>
          </a:xfrm>
          <a:prstGeom prst="rect">
            <a:avLst/>
          </a:prstGeom>
          <a:noFill/>
          <a:ln w="9525">
            <a:noFill/>
            <a:miter lim="800000"/>
            <a:headEnd/>
            <a:tailEnd/>
          </a:ln>
        </p:spPr>
        <p:txBody>
          <a:bodyPr wrap="square">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Μια οντότητα  μπορεί να έχει τμήματα που ανήκουν σε παραπάνω από </a:t>
            </a:r>
            <a:r>
              <a:rPr lang="el-GR" sz="2000" dirty="0" smtClean="0">
                <a:solidFill>
                  <a:schemeClr val="tx2">
                    <a:lumMod val="50000"/>
                  </a:schemeClr>
                </a:solidFill>
                <a:latin typeface="Calibri" pitchFamily="34" charset="0"/>
                <a:ea typeface="Calibri" pitchFamily="34" charset="0"/>
                <a:cs typeface="Calibri" pitchFamily="34" charset="0"/>
              </a:rPr>
              <a:t>έναν </a:t>
            </a:r>
            <a:r>
              <a:rPr lang="el-GR" sz="2000" dirty="0">
                <a:solidFill>
                  <a:schemeClr val="tx2">
                    <a:lumMod val="50000"/>
                  </a:schemeClr>
                </a:solidFill>
                <a:latin typeface="Calibri" pitchFamily="34" charset="0"/>
                <a:ea typeface="Calibri" pitchFamily="34" charset="0"/>
                <a:cs typeface="Calibri" pitchFamily="34" charset="0"/>
              </a:rPr>
              <a:t>τύπο οντοτήτων. Τα τμήματα ενώνονται μέσω μιας </a:t>
            </a:r>
            <a:r>
              <a:rPr lang="en-US" sz="2000" dirty="0" err="1">
                <a:solidFill>
                  <a:schemeClr val="tx2">
                    <a:lumMod val="50000"/>
                  </a:schemeClr>
                </a:solidFill>
                <a:latin typeface="Calibri" pitchFamily="34" charset="0"/>
                <a:ea typeface="Calibri" pitchFamily="34" charset="0"/>
                <a:cs typeface="Calibri" pitchFamily="34" charset="0"/>
              </a:rPr>
              <a:t>isa</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ιεραρχίας</a:t>
            </a:r>
          </a:p>
        </p:txBody>
      </p:sp>
      <p:sp>
        <p:nvSpPr>
          <p:cNvPr id="62488" name="Line 25"/>
          <p:cNvSpPr>
            <a:spLocks noChangeShapeType="1"/>
          </p:cNvSpPr>
          <p:nvPr/>
        </p:nvSpPr>
        <p:spPr bwMode="auto">
          <a:xfrm>
            <a:off x="3302000" y="2746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573213" y="3756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444875" y="3756024"/>
            <a:ext cx="771525" cy="561975"/>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cxnSp>
        <p:nvCxnSpPr>
          <p:cNvPr id="41" name="Straight Connector 40"/>
          <p:cNvCxnSpPr>
            <a:stCxn id="62493" idx="3"/>
          </p:cNvCxnSpPr>
          <p:nvPr/>
        </p:nvCxnSpPr>
        <p:spPr>
          <a:xfrm>
            <a:off x="4100513" y="2471738"/>
            <a:ext cx="534987" cy="47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 Box 22"/>
          <p:cNvSpPr txBox="1">
            <a:spLocks noChangeArrowheads="1"/>
          </p:cNvSpPr>
          <p:nvPr/>
        </p:nvSpPr>
        <p:spPr bwMode="auto">
          <a:xfrm>
            <a:off x="4826000" y="2260600"/>
            <a:ext cx="927100" cy="400110"/>
          </a:xfrm>
          <a:prstGeom prst="rect">
            <a:avLst/>
          </a:prstGeom>
          <a:noFill/>
          <a:ln w="9525">
            <a:noFill/>
            <a:miter lim="800000"/>
            <a:headEnd/>
            <a:tailEnd/>
          </a:ln>
        </p:spPr>
        <p:txBody>
          <a:bodyPr wrap="square">
            <a:spAutoFit/>
          </a:bodyPr>
          <a:lstStyle/>
          <a:p>
            <a:pPr eaLnBrk="0" hangingPunct="0">
              <a:spcBef>
                <a:spcPct val="50000"/>
              </a:spcBef>
            </a:pPr>
            <a:r>
              <a:rPr lang="el-GR" sz="2000" u="sng" dirty="0" smtClean="0"/>
              <a:t>ΑΜ</a:t>
            </a:r>
            <a:endParaRPr lang="el-GR" sz="2000" u="sng" dirty="0"/>
          </a:p>
        </p:txBody>
      </p:sp>
      <p:sp>
        <p:nvSpPr>
          <p:cNvPr id="44" name="Text Box 22"/>
          <p:cNvSpPr txBox="1">
            <a:spLocks noChangeArrowheads="1"/>
          </p:cNvSpPr>
          <p:nvPr/>
        </p:nvSpPr>
        <p:spPr bwMode="auto">
          <a:xfrm>
            <a:off x="5638800" y="4102100"/>
            <a:ext cx="1346200" cy="338554"/>
          </a:xfrm>
          <a:prstGeom prst="rect">
            <a:avLst/>
          </a:prstGeom>
          <a:noFill/>
          <a:ln w="9525">
            <a:noFill/>
            <a:miter lim="800000"/>
            <a:headEnd/>
            <a:tailEnd/>
          </a:ln>
        </p:spPr>
        <p:txBody>
          <a:bodyPr wrap="square">
            <a:spAutoFit/>
          </a:bodyPr>
          <a:lstStyle/>
          <a:p>
            <a:pPr eaLnBrk="0" hangingPunct="0">
              <a:spcBef>
                <a:spcPct val="50000"/>
              </a:spcBef>
            </a:pPr>
            <a:r>
              <a:rPr lang="el-GR" sz="1600" dirty="0" smtClean="0"/>
              <a:t>Κατεύθυνση</a:t>
            </a:r>
            <a:endParaRPr lang="el-GR" sz="1600" dirty="0"/>
          </a:p>
        </p:txBody>
      </p:sp>
      <p:sp>
        <p:nvSpPr>
          <p:cNvPr id="45" name="Oval 21"/>
          <p:cNvSpPr>
            <a:spLocks noChangeArrowheads="1"/>
          </p:cNvSpPr>
          <p:nvPr/>
        </p:nvSpPr>
        <p:spPr bwMode="auto">
          <a:xfrm>
            <a:off x="5638800" y="4038600"/>
            <a:ext cx="1244600" cy="493713"/>
          </a:xfrm>
          <a:prstGeom prst="ellipse">
            <a:avLst/>
          </a:prstGeom>
          <a:noFill/>
          <a:ln w="9525">
            <a:solidFill>
              <a:schemeClr val="tx1"/>
            </a:solidFill>
            <a:round/>
            <a:headEnd/>
            <a:tailEnd/>
          </a:ln>
        </p:spPr>
        <p:txBody>
          <a:bodyPr wrap="none" anchor="ctr"/>
          <a:lstStyle/>
          <a:p>
            <a:endParaRPr lang="el-GR"/>
          </a:p>
        </p:txBody>
      </p:sp>
      <p:cxnSp>
        <p:nvCxnSpPr>
          <p:cNvPr id="47" name="Straight Connector 46"/>
          <p:cNvCxnSpPr>
            <a:stCxn id="62475" idx="3"/>
          </p:cNvCxnSpPr>
          <p:nvPr/>
        </p:nvCxnSpPr>
        <p:spPr>
          <a:xfrm flipV="1">
            <a:off x="5257800" y="4432300"/>
            <a:ext cx="444500" cy="15926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Footer Placeholder 3"/>
          <p:cNvSpPr>
            <a:spLocks noGrp="1"/>
          </p:cNvSpPr>
          <p:nvPr>
            <p:ph type="ftr" sz="quarter" idx="11"/>
          </p:nvPr>
        </p:nvSpPr>
        <p:spPr>
          <a:noFill/>
        </p:spPr>
        <p:txBody>
          <a:bodyPr/>
          <a:lstStyle/>
          <a:p>
            <a:r>
              <a:rPr lang="el-GR" altLang="en-US" smtClean="0"/>
              <a:t>Ευαγγελία Πιτουρά</a:t>
            </a:r>
          </a:p>
        </p:txBody>
      </p:sp>
      <p:sp>
        <p:nvSpPr>
          <p:cNvPr id="62468" name="Slide Number Placeholder 4"/>
          <p:cNvSpPr>
            <a:spLocks noGrp="1"/>
          </p:cNvSpPr>
          <p:nvPr>
            <p:ph type="sldNum" sz="quarter" idx="12"/>
          </p:nvPr>
        </p:nvSpPr>
        <p:spPr>
          <a:noFill/>
        </p:spPr>
        <p:txBody>
          <a:bodyPr/>
          <a:lstStyle/>
          <a:p>
            <a:fld id="{D4451AC8-3607-4481-A454-336624C31345}" type="slidenum">
              <a:rPr lang="el-GR" altLang="en-US" smtClean="0"/>
              <a:pPr/>
              <a:t>75</a:t>
            </a:fld>
            <a:endParaRPr lang="el-GR" altLang="en-US" smtClean="0"/>
          </a:p>
        </p:txBody>
      </p:sp>
      <p:sp>
        <p:nvSpPr>
          <p:cNvPr id="62470" name="Rectangle 3"/>
          <p:cNvSpPr>
            <a:spLocks noChangeArrowheads="1"/>
          </p:cNvSpPr>
          <p:nvPr/>
        </p:nvSpPr>
        <p:spPr bwMode="auto">
          <a:xfrm>
            <a:off x="3622675" y="3916363"/>
            <a:ext cx="2362200" cy="533400"/>
          </a:xfrm>
          <a:prstGeom prst="rect">
            <a:avLst/>
          </a:prstGeom>
          <a:noFill/>
          <a:ln w="9525">
            <a:solidFill>
              <a:schemeClr val="tx1"/>
            </a:solidFill>
            <a:miter lim="800000"/>
            <a:headEnd/>
            <a:tailEnd/>
          </a:ln>
        </p:spPr>
        <p:txBody>
          <a:bodyPr wrap="none" anchor="ctr"/>
          <a:lstStyle/>
          <a:p>
            <a:endParaRPr lang="el-GR"/>
          </a:p>
        </p:txBody>
      </p:sp>
      <p:sp>
        <p:nvSpPr>
          <p:cNvPr id="62471" name="Rectangle 4"/>
          <p:cNvSpPr>
            <a:spLocks noChangeArrowheads="1"/>
          </p:cNvSpPr>
          <p:nvPr/>
        </p:nvSpPr>
        <p:spPr bwMode="auto">
          <a:xfrm>
            <a:off x="4384675" y="5364163"/>
            <a:ext cx="1371600" cy="457200"/>
          </a:xfrm>
          <a:prstGeom prst="rect">
            <a:avLst/>
          </a:prstGeom>
          <a:noFill/>
          <a:ln w="9525">
            <a:solidFill>
              <a:schemeClr val="tx1"/>
            </a:solidFill>
            <a:miter lim="800000"/>
            <a:headEnd/>
            <a:tailEnd/>
          </a:ln>
        </p:spPr>
        <p:txBody>
          <a:bodyPr wrap="none" anchor="ctr"/>
          <a:lstStyle/>
          <a:p>
            <a:endParaRPr lang="el-GR"/>
          </a:p>
        </p:txBody>
      </p:sp>
      <p:grpSp>
        <p:nvGrpSpPr>
          <p:cNvPr id="2" name="Group 5"/>
          <p:cNvGrpSpPr>
            <a:grpSpLocks/>
          </p:cNvGrpSpPr>
          <p:nvPr/>
        </p:nvGrpSpPr>
        <p:grpSpPr bwMode="auto">
          <a:xfrm>
            <a:off x="2792413" y="1862138"/>
            <a:ext cx="1447800" cy="457200"/>
            <a:chOff x="1105" y="1480"/>
            <a:chExt cx="912" cy="288"/>
          </a:xfrm>
        </p:grpSpPr>
        <p:sp>
          <p:nvSpPr>
            <p:cNvPr id="62493" name="Rectangle 6"/>
            <p:cNvSpPr>
              <a:spLocks noChangeArrowheads="1"/>
            </p:cNvSpPr>
            <p:nvPr/>
          </p:nvSpPr>
          <p:spPr bwMode="auto">
            <a:xfrm>
              <a:off x="1105" y="1480"/>
              <a:ext cx="912" cy="288"/>
            </a:xfrm>
            <a:prstGeom prst="rect">
              <a:avLst/>
            </a:prstGeom>
            <a:noFill/>
            <a:ln w="9525">
              <a:solidFill>
                <a:schemeClr val="tx1"/>
              </a:solidFill>
              <a:miter lim="800000"/>
              <a:headEnd/>
              <a:tailEnd/>
            </a:ln>
          </p:spPr>
          <p:txBody>
            <a:bodyPr wrap="none" anchor="ctr"/>
            <a:lstStyle/>
            <a:p>
              <a:endParaRPr lang="el-GR"/>
            </a:p>
          </p:txBody>
        </p:sp>
        <p:sp>
          <p:nvSpPr>
            <p:cNvPr id="62494" name="Text Box 7"/>
            <p:cNvSpPr txBox="1">
              <a:spLocks noChangeArrowheads="1"/>
            </p:cNvSpPr>
            <p:nvPr/>
          </p:nvSpPr>
          <p:spPr bwMode="auto">
            <a:xfrm>
              <a:off x="1201" y="1480"/>
              <a:ext cx="720" cy="250"/>
            </a:xfrm>
            <a:prstGeom prst="rect">
              <a:avLst/>
            </a:prstGeom>
            <a:noFill/>
            <a:ln w="9525">
              <a:noFill/>
              <a:miter lim="800000"/>
              <a:headEnd/>
              <a:tailEnd/>
            </a:ln>
          </p:spPr>
          <p:txBody>
            <a:bodyPr>
              <a:spAutoFit/>
            </a:bodyPr>
            <a:lstStyle/>
            <a:p>
              <a:pPr eaLnBrk="0" hangingPunct="0">
                <a:spcBef>
                  <a:spcPct val="50000"/>
                </a:spcBef>
              </a:pPr>
              <a:r>
                <a:rPr lang="el-GR" sz="2000" dirty="0"/>
                <a:t>Ταινία</a:t>
              </a:r>
            </a:p>
          </p:txBody>
        </p:sp>
      </p:grpSp>
      <p:grpSp>
        <p:nvGrpSpPr>
          <p:cNvPr id="3" name="Group 8"/>
          <p:cNvGrpSpPr>
            <a:grpSpLocks/>
          </p:cNvGrpSpPr>
          <p:nvPr/>
        </p:nvGrpSpPr>
        <p:grpSpPr bwMode="auto">
          <a:xfrm>
            <a:off x="2936875" y="2725738"/>
            <a:ext cx="1663700" cy="609600"/>
            <a:chOff x="1383" y="2069"/>
            <a:chExt cx="1048" cy="384"/>
          </a:xfrm>
        </p:grpSpPr>
        <p:sp>
          <p:nvSpPr>
            <p:cNvPr id="62491" name="AutoShape 9"/>
            <p:cNvSpPr>
              <a:spLocks noChangeArrowheads="1"/>
            </p:cNvSpPr>
            <p:nvPr/>
          </p:nvSpPr>
          <p:spPr bwMode="auto">
            <a:xfrm>
              <a:off x="1383" y="2069"/>
              <a:ext cx="624" cy="384"/>
            </a:xfrm>
            <a:prstGeom prst="triangle">
              <a:avLst>
                <a:gd name="adj" fmla="val 50000"/>
              </a:avLst>
            </a:prstGeom>
            <a:noFill/>
            <a:ln w="9525">
              <a:solidFill>
                <a:schemeClr val="tx1"/>
              </a:solidFill>
              <a:miter lim="800000"/>
              <a:headEnd/>
              <a:tailEnd/>
            </a:ln>
          </p:spPr>
          <p:txBody>
            <a:bodyPr wrap="none" anchor="ctr"/>
            <a:lstStyle/>
            <a:p>
              <a:endParaRPr lang="el-GR"/>
            </a:p>
          </p:txBody>
        </p:sp>
        <p:sp>
          <p:nvSpPr>
            <p:cNvPr id="62492" name="Text Box 10"/>
            <p:cNvSpPr txBox="1">
              <a:spLocks noChangeArrowheads="1"/>
            </p:cNvSpPr>
            <p:nvPr/>
          </p:nvSpPr>
          <p:spPr bwMode="auto">
            <a:xfrm>
              <a:off x="1519" y="2160"/>
              <a:ext cx="912" cy="250"/>
            </a:xfrm>
            <a:prstGeom prst="rect">
              <a:avLst/>
            </a:prstGeom>
            <a:noFill/>
            <a:ln w="9525">
              <a:noFill/>
              <a:miter lim="800000"/>
              <a:headEnd/>
              <a:tailEnd/>
            </a:ln>
          </p:spPr>
          <p:txBody>
            <a:bodyPr>
              <a:spAutoFit/>
            </a:bodyPr>
            <a:lstStyle/>
            <a:p>
              <a:pPr eaLnBrk="0" hangingPunct="0">
                <a:spcBef>
                  <a:spcPct val="50000"/>
                </a:spcBef>
              </a:pPr>
              <a:r>
                <a:rPr lang="en-US" sz="2000"/>
                <a:t>isa</a:t>
              </a:r>
              <a:endParaRPr lang="el-GR" sz="2000"/>
            </a:p>
          </p:txBody>
        </p:sp>
      </p:grpSp>
      <p:sp>
        <p:nvSpPr>
          <p:cNvPr id="62474" name="Text Box 11"/>
          <p:cNvSpPr txBox="1">
            <a:spLocks noChangeArrowheads="1"/>
          </p:cNvSpPr>
          <p:nvPr/>
        </p:nvSpPr>
        <p:spPr bwMode="auto">
          <a:xfrm>
            <a:off x="704850" y="4094163"/>
            <a:ext cx="1939925" cy="369332"/>
          </a:xfrm>
          <a:prstGeom prst="rect">
            <a:avLst/>
          </a:prstGeom>
          <a:noFill/>
          <a:ln w="9525">
            <a:noFill/>
            <a:miter lim="800000"/>
            <a:headEnd/>
            <a:tailEnd/>
          </a:ln>
        </p:spPr>
        <p:txBody>
          <a:bodyPr>
            <a:spAutoFit/>
          </a:bodyPr>
          <a:lstStyle/>
          <a:p>
            <a:pPr eaLnBrk="0" hangingPunct="0">
              <a:spcBef>
                <a:spcPct val="50000"/>
              </a:spcBef>
            </a:pPr>
            <a:r>
              <a:rPr lang="en-US"/>
              <a:t>Book adaptation</a:t>
            </a:r>
            <a:endParaRPr lang="el-GR"/>
          </a:p>
        </p:txBody>
      </p:sp>
      <p:sp>
        <p:nvSpPr>
          <p:cNvPr id="62475" name="Text Box 12"/>
          <p:cNvSpPr txBox="1">
            <a:spLocks noChangeArrowheads="1"/>
          </p:cNvSpPr>
          <p:nvPr/>
        </p:nvSpPr>
        <p:spPr bwMode="auto">
          <a:xfrm>
            <a:off x="3683000" y="3965575"/>
            <a:ext cx="2895600" cy="396875"/>
          </a:xfrm>
          <a:prstGeom prst="rect">
            <a:avLst/>
          </a:prstGeom>
          <a:noFill/>
          <a:ln w="9525">
            <a:noFill/>
            <a:miter lim="800000"/>
            <a:headEnd/>
            <a:tailEnd/>
          </a:ln>
        </p:spPr>
        <p:txBody>
          <a:bodyPr>
            <a:spAutoFit/>
          </a:bodyPr>
          <a:lstStyle/>
          <a:p>
            <a:pPr eaLnBrk="0" hangingPunct="0">
              <a:spcBef>
                <a:spcPct val="50000"/>
              </a:spcBef>
            </a:pPr>
            <a:r>
              <a:rPr lang="en-US" sz="2000"/>
              <a:t>murder mystery</a:t>
            </a:r>
            <a:endParaRPr lang="el-GR" sz="2000"/>
          </a:p>
        </p:txBody>
      </p:sp>
      <p:sp>
        <p:nvSpPr>
          <p:cNvPr id="62476" name="Rectangle 13"/>
          <p:cNvSpPr>
            <a:spLocks noChangeArrowheads="1"/>
          </p:cNvSpPr>
          <p:nvPr/>
        </p:nvSpPr>
        <p:spPr bwMode="auto">
          <a:xfrm>
            <a:off x="776288" y="4094163"/>
            <a:ext cx="1600200" cy="457200"/>
          </a:xfrm>
          <a:prstGeom prst="rect">
            <a:avLst/>
          </a:prstGeom>
          <a:noFill/>
          <a:ln w="9525">
            <a:solidFill>
              <a:schemeClr val="tx1"/>
            </a:solidFill>
            <a:miter lim="800000"/>
            <a:headEnd/>
            <a:tailEnd/>
          </a:ln>
        </p:spPr>
        <p:txBody>
          <a:bodyPr wrap="none" anchor="ctr"/>
          <a:lstStyle/>
          <a:p>
            <a:endParaRPr lang="el-GR"/>
          </a:p>
        </p:txBody>
      </p:sp>
      <p:sp>
        <p:nvSpPr>
          <p:cNvPr id="62477" name="AutoShape 14"/>
          <p:cNvSpPr>
            <a:spLocks noChangeArrowheads="1"/>
          </p:cNvSpPr>
          <p:nvPr/>
        </p:nvSpPr>
        <p:spPr bwMode="auto">
          <a:xfrm>
            <a:off x="2632075" y="4822825"/>
            <a:ext cx="990600" cy="838200"/>
          </a:xfrm>
          <a:prstGeom prst="diamond">
            <a:avLst/>
          </a:prstGeom>
          <a:noFill/>
          <a:ln w="9525">
            <a:solidFill>
              <a:schemeClr val="tx1"/>
            </a:solidFill>
            <a:miter lim="800000"/>
            <a:headEnd/>
            <a:tailEnd/>
          </a:ln>
        </p:spPr>
        <p:txBody>
          <a:bodyPr wrap="none" anchor="ctr"/>
          <a:lstStyle/>
          <a:p>
            <a:endParaRPr lang="el-GR"/>
          </a:p>
        </p:txBody>
      </p:sp>
      <p:sp>
        <p:nvSpPr>
          <p:cNvPr id="62478" name="Text Box 15"/>
          <p:cNvSpPr txBox="1">
            <a:spLocks noChangeArrowheads="1"/>
          </p:cNvSpPr>
          <p:nvPr/>
        </p:nvSpPr>
        <p:spPr bwMode="auto">
          <a:xfrm>
            <a:off x="2649538" y="5102225"/>
            <a:ext cx="1381125" cy="304800"/>
          </a:xfrm>
          <a:prstGeom prst="rect">
            <a:avLst/>
          </a:prstGeom>
          <a:noFill/>
          <a:ln w="9525">
            <a:noFill/>
            <a:miter lim="800000"/>
            <a:headEnd/>
            <a:tailEnd/>
          </a:ln>
        </p:spPr>
        <p:txBody>
          <a:bodyPr>
            <a:spAutoFit/>
          </a:bodyPr>
          <a:lstStyle/>
          <a:p>
            <a:pPr eaLnBrk="0" hangingPunct="0">
              <a:spcBef>
                <a:spcPct val="50000"/>
              </a:spcBef>
            </a:pPr>
            <a:r>
              <a:rPr lang="el-GR" sz="1400"/>
              <a:t>βασίζεται</a:t>
            </a:r>
          </a:p>
        </p:txBody>
      </p:sp>
      <p:sp>
        <p:nvSpPr>
          <p:cNvPr id="62479" name="Text Box 16"/>
          <p:cNvSpPr txBox="1">
            <a:spLocks noChangeArrowheads="1"/>
          </p:cNvSpPr>
          <p:nvPr/>
        </p:nvSpPr>
        <p:spPr bwMode="auto">
          <a:xfrm>
            <a:off x="4445000" y="5413375"/>
            <a:ext cx="2209800" cy="396875"/>
          </a:xfrm>
          <a:prstGeom prst="rect">
            <a:avLst/>
          </a:prstGeom>
          <a:noFill/>
          <a:ln w="9525">
            <a:noFill/>
            <a:miter lim="800000"/>
            <a:headEnd/>
            <a:tailEnd/>
          </a:ln>
        </p:spPr>
        <p:txBody>
          <a:bodyPr>
            <a:spAutoFit/>
          </a:bodyPr>
          <a:lstStyle/>
          <a:p>
            <a:pPr eaLnBrk="0" hangingPunct="0">
              <a:spcBef>
                <a:spcPct val="50000"/>
              </a:spcBef>
            </a:pPr>
            <a:r>
              <a:rPr lang="el-GR" sz="2000"/>
              <a:t>Βιβλίο</a:t>
            </a:r>
          </a:p>
        </p:txBody>
      </p:sp>
      <p:sp>
        <p:nvSpPr>
          <p:cNvPr id="62480" name="Line 17"/>
          <p:cNvSpPr>
            <a:spLocks noChangeShapeType="1"/>
          </p:cNvSpPr>
          <p:nvPr/>
        </p:nvSpPr>
        <p:spPr bwMode="auto">
          <a:xfrm>
            <a:off x="1641475" y="4610100"/>
            <a:ext cx="0" cy="685800"/>
          </a:xfrm>
          <a:prstGeom prst="line">
            <a:avLst/>
          </a:prstGeom>
          <a:noFill/>
          <a:ln w="9525">
            <a:solidFill>
              <a:schemeClr val="tx1"/>
            </a:solidFill>
            <a:round/>
            <a:headEnd/>
            <a:tailEnd/>
          </a:ln>
        </p:spPr>
        <p:txBody>
          <a:bodyPr wrap="none" anchor="ctr"/>
          <a:lstStyle/>
          <a:p>
            <a:endParaRPr lang="el-GR"/>
          </a:p>
        </p:txBody>
      </p:sp>
      <p:sp>
        <p:nvSpPr>
          <p:cNvPr id="62481" name="Line 18"/>
          <p:cNvSpPr>
            <a:spLocks noChangeShapeType="1"/>
          </p:cNvSpPr>
          <p:nvPr/>
        </p:nvSpPr>
        <p:spPr bwMode="auto">
          <a:xfrm>
            <a:off x="1641475" y="5295900"/>
            <a:ext cx="914400" cy="0"/>
          </a:xfrm>
          <a:prstGeom prst="line">
            <a:avLst/>
          </a:prstGeom>
          <a:noFill/>
          <a:ln w="9525">
            <a:solidFill>
              <a:schemeClr val="tx1"/>
            </a:solidFill>
            <a:round/>
            <a:headEnd/>
            <a:tailEnd/>
          </a:ln>
        </p:spPr>
        <p:txBody>
          <a:bodyPr wrap="none" anchor="ctr"/>
          <a:lstStyle/>
          <a:p>
            <a:endParaRPr lang="el-GR"/>
          </a:p>
        </p:txBody>
      </p:sp>
      <p:sp>
        <p:nvSpPr>
          <p:cNvPr id="62482" name="Line 19"/>
          <p:cNvSpPr>
            <a:spLocks noChangeShapeType="1"/>
          </p:cNvSpPr>
          <p:nvPr/>
        </p:nvSpPr>
        <p:spPr bwMode="auto">
          <a:xfrm>
            <a:off x="3729038" y="5175250"/>
            <a:ext cx="1295400" cy="0"/>
          </a:xfrm>
          <a:prstGeom prst="line">
            <a:avLst/>
          </a:prstGeom>
          <a:noFill/>
          <a:ln w="9525">
            <a:solidFill>
              <a:schemeClr val="tx1"/>
            </a:solidFill>
            <a:round/>
            <a:headEnd/>
            <a:tailEnd/>
          </a:ln>
        </p:spPr>
        <p:txBody>
          <a:bodyPr wrap="none" anchor="ctr"/>
          <a:lstStyle/>
          <a:p>
            <a:endParaRPr lang="el-GR"/>
          </a:p>
        </p:txBody>
      </p:sp>
      <p:sp>
        <p:nvSpPr>
          <p:cNvPr id="62483" name="Line 20"/>
          <p:cNvSpPr>
            <a:spLocks noChangeShapeType="1"/>
          </p:cNvSpPr>
          <p:nvPr/>
        </p:nvSpPr>
        <p:spPr bwMode="auto">
          <a:xfrm>
            <a:off x="5024438" y="5175250"/>
            <a:ext cx="0" cy="152400"/>
          </a:xfrm>
          <a:prstGeom prst="line">
            <a:avLst/>
          </a:prstGeom>
          <a:noFill/>
          <a:ln w="9525">
            <a:solidFill>
              <a:schemeClr val="tx1"/>
            </a:solidFill>
            <a:round/>
            <a:headEnd/>
            <a:tailEnd/>
          </a:ln>
        </p:spPr>
        <p:txBody>
          <a:bodyPr wrap="none" anchor="ctr"/>
          <a:lstStyle/>
          <a:p>
            <a:endParaRPr lang="el-GR"/>
          </a:p>
        </p:txBody>
      </p:sp>
      <p:sp>
        <p:nvSpPr>
          <p:cNvPr id="62484" name="Oval 21"/>
          <p:cNvSpPr>
            <a:spLocks noChangeArrowheads="1"/>
          </p:cNvSpPr>
          <p:nvPr/>
        </p:nvSpPr>
        <p:spPr bwMode="auto">
          <a:xfrm>
            <a:off x="5816600" y="3059113"/>
            <a:ext cx="1676400" cy="457200"/>
          </a:xfrm>
          <a:prstGeom prst="ellipse">
            <a:avLst/>
          </a:prstGeom>
          <a:noFill/>
          <a:ln w="9525">
            <a:solidFill>
              <a:schemeClr val="tx1"/>
            </a:solidFill>
            <a:round/>
            <a:headEnd/>
            <a:tailEnd/>
          </a:ln>
        </p:spPr>
        <p:txBody>
          <a:bodyPr wrap="none" anchor="ctr"/>
          <a:lstStyle/>
          <a:p>
            <a:endParaRPr lang="el-GR"/>
          </a:p>
        </p:txBody>
      </p:sp>
      <p:sp>
        <p:nvSpPr>
          <p:cNvPr id="62485" name="Text Box 22"/>
          <p:cNvSpPr txBox="1">
            <a:spLocks noChangeArrowheads="1"/>
          </p:cNvSpPr>
          <p:nvPr/>
        </p:nvSpPr>
        <p:spPr bwMode="auto">
          <a:xfrm>
            <a:off x="6197600" y="3051175"/>
            <a:ext cx="1295400" cy="396875"/>
          </a:xfrm>
          <a:prstGeom prst="rect">
            <a:avLst/>
          </a:prstGeom>
          <a:noFill/>
          <a:ln w="9525">
            <a:noFill/>
            <a:miter lim="800000"/>
            <a:headEnd/>
            <a:tailEnd/>
          </a:ln>
        </p:spPr>
        <p:txBody>
          <a:bodyPr>
            <a:spAutoFit/>
          </a:bodyPr>
          <a:lstStyle/>
          <a:p>
            <a:pPr eaLnBrk="0" hangingPunct="0">
              <a:spcBef>
                <a:spcPct val="50000"/>
              </a:spcBef>
            </a:pPr>
            <a:r>
              <a:rPr lang="el-GR" sz="2000"/>
              <a:t>όπλο</a:t>
            </a:r>
          </a:p>
        </p:txBody>
      </p:sp>
      <p:sp>
        <p:nvSpPr>
          <p:cNvPr id="62486" name="Line 23"/>
          <p:cNvSpPr>
            <a:spLocks noChangeShapeType="1"/>
          </p:cNvSpPr>
          <p:nvPr/>
        </p:nvSpPr>
        <p:spPr bwMode="auto">
          <a:xfrm flipV="1">
            <a:off x="6045200" y="3508375"/>
            <a:ext cx="533400" cy="609600"/>
          </a:xfrm>
          <a:prstGeom prst="line">
            <a:avLst/>
          </a:prstGeom>
          <a:noFill/>
          <a:ln w="9525">
            <a:solidFill>
              <a:schemeClr val="tx1"/>
            </a:solidFill>
            <a:round/>
            <a:headEnd/>
            <a:tailEnd/>
          </a:ln>
        </p:spPr>
        <p:txBody>
          <a:bodyPr wrap="none" anchor="ctr"/>
          <a:lstStyle/>
          <a:p>
            <a:endParaRPr lang="el-GR"/>
          </a:p>
        </p:txBody>
      </p:sp>
      <p:sp>
        <p:nvSpPr>
          <p:cNvPr id="62488" name="Line 25"/>
          <p:cNvSpPr>
            <a:spLocks noChangeShapeType="1"/>
          </p:cNvSpPr>
          <p:nvPr/>
        </p:nvSpPr>
        <p:spPr bwMode="auto">
          <a:xfrm>
            <a:off x="3441700" y="2365375"/>
            <a:ext cx="0" cy="360363"/>
          </a:xfrm>
          <a:prstGeom prst="line">
            <a:avLst/>
          </a:prstGeom>
          <a:noFill/>
          <a:ln w="9525">
            <a:solidFill>
              <a:schemeClr val="tx1"/>
            </a:solidFill>
            <a:round/>
            <a:headEnd/>
            <a:tailEnd/>
          </a:ln>
        </p:spPr>
        <p:txBody>
          <a:bodyPr/>
          <a:lstStyle/>
          <a:p>
            <a:endParaRPr lang="el-GR"/>
          </a:p>
        </p:txBody>
      </p:sp>
      <p:sp>
        <p:nvSpPr>
          <p:cNvPr id="62489" name="Line 26"/>
          <p:cNvSpPr>
            <a:spLocks noChangeShapeType="1"/>
          </p:cNvSpPr>
          <p:nvPr/>
        </p:nvSpPr>
        <p:spPr bwMode="auto">
          <a:xfrm flipH="1">
            <a:off x="1712913" y="3375025"/>
            <a:ext cx="1511300" cy="647700"/>
          </a:xfrm>
          <a:prstGeom prst="line">
            <a:avLst/>
          </a:prstGeom>
          <a:noFill/>
          <a:ln w="9525">
            <a:solidFill>
              <a:schemeClr val="tx1"/>
            </a:solidFill>
            <a:round/>
            <a:headEnd/>
            <a:tailEnd/>
          </a:ln>
        </p:spPr>
        <p:txBody>
          <a:bodyPr/>
          <a:lstStyle/>
          <a:p>
            <a:endParaRPr lang="el-GR"/>
          </a:p>
        </p:txBody>
      </p:sp>
      <p:sp>
        <p:nvSpPr>
          <p:cNvPr id="62490" name="Line 27"/>
          <p:cNvSpPr>
            <a:spLocks noChangeShapeType="1"/>
          </p:cNvSpPr>
          <p:nvPr/>
        </p:nvSpPr>
        <p:spPr bwMode="auto">
          <a:xfrm>
            <a:off x="3584575" y="3375025"/>
            <a:ext cx="576263" cy="431800"/>
          </a:xfrm>
          <a:prstGeom prst="line">
            <a:avLst/>
          </a:prstGeom>
          <a:noFill/>
          <a:ln w="9525">
            <a:solidFill>
              <a:schemeClr val="tx1"/>
            </a:solidFill>
            <a:round/>
            <a:headEnd/>
            <a:tailEnd/>
          </a:ln>
        </p:spPr>
        <p:txBody>
          <a:bodyPr/>
          <a:lstStyle/>
          <a:p>
            <a:endParaRPr lang="el-GR"/>
          </a:p>
        </p:txBody>
      </p:sp>
      <p:sp>
        <p:nvSpPr>
          <p:cNvPr id="31" name="Title 30"/>
          <p:cNvSpPr>
            <a:spLocks noGrp="1"/>
          </p:cNvSpPr>
          <p:nvPr>
            <p:ph type="title"/>
          </p:nvPr>
        </p:nvSpPr>
        <p:spPr/>
        <p:txBody>
          <a:bodyPr/>
          <a:lstStyle/>
          <a:p>
            <a:r>
              <a:rPr lang="el-GR" dirty="0" smtClean="0">
                <a:solidFill>
                  <a:schemeClr val="accent6">
                    <a:lumMod val="75000"/>
                  </a:schemeClr>
                </a:solidFill>
              </a:rPr>
              <a:t>Ιεραρχία </a:t>
            </a:r>
            <a:r>
              <a:rPr lang="en-US" dirty="0" smtClean="0">
                <a:solidFill>
                  <a:schemeClr val="accent6">
                    <a:lumMod val="75000"/>
                  </a:schemeClr>
                </a:solidFill>
              </a:rPr>
              <a:t>ISA</a:t>
            </a:r>
            <a:endParaRPr lang="el-GR" dirty="0">
              <a:solidFill>
                <a:schemeClr val="accent6">
                  <a:lumMod val="75000"/>
                </a:schemeClr>
              </a:solidFill>
            </a:endParaRPr>
          </a:p>
        </p:txBody>
      </p:sp>
      <p:sp>
        <p:nvSpPr>
          <p:cNvPr id="30"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76</a:t>
            </a:fld>
            <a:endParaRPr lang="el-GR" altLang="en-US" smtClean="0"/>
          </a:p>
        </p:txBody>
      </p:sp>
      <p:sp>
        <p:nvSpPr>
          <p:cNvPr id="63502" name="Text Box 11"/>
          <p:cNvSpPr txBox="1">
            <a:spLocks noChangeArrowheads="1"/>
          </p:cNvSpPr>
          <p:nvPr/>
        </p:nvSpPr>
        <p:spPr bwMode="auto">
          <a:xfrm>
            <a:off x="273050" y="1519238"/>
            <a:ext cx="8401050" cy="3970318"/>
          </a:xfrm>
          <a:prstGeom prst="rect">
            <a:avLst/>
          </a:prstGeom>
          <a:noFill/>
          <a:ln w="9525">
            <a:noFill/>
            <a:miter lim="800000"/>
            <a:headEnd/>
            <a:tailEnd/>
          </a:ln>
        </p:spPr>
        <p:txBody>
          <a:bodyPr wrap="square">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Μια οντότητα μπορεί να περιλαμβάνει </a:t>
            </a:r>
            <a:r>
              <a:rPr lang="el-GR" sz="2400" i="1" dirty="0" smtClean="0">
                <a:solidFill>
                  <a:schemeClr val="tx2">
                    <a:lumMod val="50000"/>
                  </a:schemeClr>
                </a:solidFill>
                <a:latin typeface="Calibri" pitchFamily="34" charset="0"/>
                <a:ea typeface="Calibri" pitchFamily="34" charset="0"/>
                <a:cs typeface="Calibri" pitchFamily="34" charset="0"/>
              </a:rPr>
              <a:t>υπό-ομάδες</a:t>
            </a:r>
            <a:r>
              <a:rPr lang="el-GR" sz="2400" dirty="0" smtClean="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οντοτήτων οι οποίες διακρίνονται από </a:t>
            </a:r>
            <a:r>
              <a:rPr lang="el-GR" sz="2400" i="1" dirty="0">
                <a:solidFill>
                  <a:schemeClr val="accent6">
                    <a:lumMod val="75000"/>
                  </a:schemeClr>
                </a:solidFill>
                <a:latin typeface="Calibri" pitchFamily="34" charset="0"/>
                <a:ea typeface="Calibri" pitchFamily="34" charset="0"/>
                <a:cs typeface="Calibri" pitchFamily="34" charset="0"/>
              </a:rPr>
              <a:t>επιπρόσθετα</a:t>
            </a:r>
            <a:r>
              <a:rPr lang="el-GR" sz="2400" dirty="0">
                <a:solidFill>
                  <a:schemeClr val="accent6">
                    <a:lumMod val="75000"/>
                  </a:schemeClr>
                </a:solidFill>
                <a:latin typeface="Calibri" pitchFamily="34" charset="0"/>
                <a:ea typeface="Calibri" pitchFamily="34" charset="0"/>
                <a:cs typeface="Calibri" pitchFamily="34" charset="0"/>
              </a:rPr>
              <a:t> γνωρίσματα </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ταινία – ταινία κινουμένων σχεδίων)</a:t>
            </a:r>
          </a:p>
          <a:p>
            <a:pPr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Εξειδίκευση</a:t>
            </a:r>
            <a:r>
              <a:rPr lang="el-GR" sz="2400" dirty="0">
                <a:solidFill>
                  <a:schemeClr val="tx2">
                    <a:lumMod val="50000"/>
                  </a:schemeClr>
                </a:solidFill>
                <a:latin typeface="Calibri" pitchFamily="34" charset="0"/>
                <a:ea typeface="Calibri" pitchFamily="34" charset="0"/>
                <a:cs typeface="Calibri" pitchFamily="34" charset="0"/>
              </a:rPr>
              <a:t>: η διαδικασία προσδιορισμού </a:t>
            </a:r>
            <a:r>
              <a:rPr lang="el-GR" sz="2400" dirty="0" err="1">
                <a:solidFill>
                  <a:schemeClr val="tx2">
                    <a:lumMod val="50000"/>
                  </a:schemeClr>
                </a:solidFill>
                <a:latin typeface="Calibri" pitchFamily="34" charset="0"/>
                <a:ea typeface="Calibri" pitchFamily="34" charset="0"/>
                <a:cs typeface="Calibri" pitchFamily="34" charset="0"/>
              </a:rPr>
              <a:t>υπο</a:t>
            </a:r>
            <a:r>
              <a:rPr lang="el-GR" sz="2400" dirty="0">
                <a:solidFill>
                  <a:schemeClr val="tx2">
                    <a:lumMod val="50000"/>
                  </a:schemeClr>
                </a:solidFill>
                <a:latin typeface="Calibri" pitchFamily="34" charset="0"/>
                <a:ea typeface="Calibri" pitchFamily="34" charset="0"/>
                <a:cs typeface="Calibri" pitchFamily="34" charset="0"/>
              </a:rPr>
              <a:t>-ομάδων</a:t>
            </a:r>
          </a:p>
          <a:p>
            <a:pPr algn="just">
              <a:spcBef>
                <a:spcPct val="50000"/>
              </a:spcBef>
              <a:buFont typeface="Wingdings" pitchFamily="2" charset="2"/>
              <a:buNone/>
            </a:pP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Δημιουργεί ιεραρχίες εξειδίκευσης (είναι </a:t>
            </a:r>
            <a:r>
              <a:rPr lang="el-GR" sz="2400" dirty="0" smtClean="0">
                <a:solidFill>
                  <a:schemeClr val="tx2">
                    <a:lumMod val="50000"/>
                  </a:schemeClr>
                </a:solidFill>
                <a:latin typeface="Calibri" pitchFamily="34" charset="0"/>
                <a:ea typeface="Calibri" pitchFamily="34" charset="0"/>
                <a:cs typeface="Calibri" pitchFamily="34" charset="0"/>
              </a:rPr>
              <a:t>υπό-ομάδα</a:t>
            </a:r>
            <a:r>
              <a:rPr lang="el-GR" sz="2400" dirty="0">
                <a:solidFill>
                  <a:schemeClr val="tx2">
                    <a:lumMod val="50000"/>
                  </a:schemeClr>
                </a:solidFill>
                <a:latin typeface="Calibri" pitchFamily="34" charset="0"/>
                <a:ea typeface="Calibri" pitchFamily="34" charset="0"/>
                <a:cs typeface="Calibri" pitchFamily="34" charset="0"/>
              </a:rPr>
              <a:t>) (</a:t>
            </a:r>
            <a:r>
              <a:rPr lang="en-US" sz="2400" dirty="0" err="1" smtClean="0">
                <a:solidFill>
                  <a:schemeClr val="tx2">
                    <a:lumMod val="50000"/>
                  </a:schemeClr>
                </a:solidFill>
                <a:latin typeface="Calibri" pitchFamily="34" charset="0"/>
                <a:ea typeface="Calibri" pitchFamily="34" charset="0"/>
                <a:cs typeface="Calibri" pitchFamily="34" charset="0"/>
              </a:rPr>
              <a:t>IsA</a:t>
            </a:r>
            <a:r>
              <a:rPr lang="el-GR" sz="2400" dirty="0" smtClean="0">
                <a:solidFill>
                  <a:schemeClr val="tx2">
                    <a:lumMod val="50000"/>
                  </a:schemeClr>
                </a:solidFill>
                <a:latin typeface="Calibri" pitchFamily="34" charset="0"/>
                <a:ea typeface="Calibri" pitchFamily="34" charset="0"/>
                <a:cs typeface="Calibri" pitchFamily="34" charset="0"/>
              </a:rPr>
              <a:t>)</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σχέση </a:t>
            </a:r>
            <a:r>
              <a:rPr lang="en-US" sz="2400" dirty="0" err="1">
                <a:solidFill>
                  <a:schemeClr val="tx2">
                    <a:lumMod val="50000"/>
                  </a:schemeClr>
                </a:solidFill>
                <a:latin typeface="Calibri" pitchFamily="34" charset="0"/>
                <a:ea typeface="Calibri" pitchFamily="34" charset="0"/>
                <a:cs typeface="Calibri" pitchFamily="34" charset="0"/>
              </a:rPr>
              <a:t>IsA</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ορίζει επίσης μια σχέση </a:t>
            </a:r>
            <a:r>
              <a:rPr lang="el-GR" sz="2400" dirty="0" err="1">
                <a:solidFill>
                  <a:schemeClr val="tx2">
                    <a:lumMod val="50000"/>
                  </a:schemeClr>
                </a:solidFill>
                <a:latin typeface="Calibri" pitchFamily="34" charset="0"/>
                <a:ea typeface="Calibri" pitchFamily="34" charset="0"/>
                <a:cs typeface="Calibri" pitchFamily="34" charset="0"/>
              </a:rPr>
              <a:t>υπερκλάσης</a:t>
            </a:r>
            <a:r>
              <a:rPr lang="el-GR" sz="2400" dirty="0">
                <a:solidFill>
                  <a:schemeClr val="tx2">
                    <a:lumMod val="50000"/>
                  </a:schemeClr>
                </a:solidFill>
                <a:latin typeface="Calibri" pitchFamily="34" charset="0"/>
                <a:ea typeface="Calibri" pitchFamily="34" charset="0"/>
                <a:cs typeface="Calibri" pitchFamily="34" charset="0"/>
              </a:rPr>
              <a:t>/υποκλάσης</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Footer Placeholder 3"/>
          <p:cNvSpPr>
            <a:spLocks noGrp="1"/>
          </p:cNvSpPr>
          <p:nvPr>
            <p:ph type="ftr" sz="quarter" idx="11"/>
          </p:nvPr>
        </p:nvSpPr>
        <p:spPr>
          <a:noFill/>
        </p:spPr>
        <p:txBody>
          <a:bodyPr/>
          <a:lstStyle/>
          <a:p>
            <a:r>
              <a:rPr lang="el-GR" altLang="en-US" smtClean="0"/>
              <a:t>Ευαγγελία Πιτουρά</a:t>
            </a:r>
          </a:p>
        </p:txBody>
      </p:sp>
      <p:sp>
        <p:nvSpPr>
          <p:cNvPr id="63492" name="Slide Number Placeholder 4"/>
          <p:cNvSpPr>
            <a:spLocks noGrp="1"/>
          </p:cNvSpPr>
          <p:nvPr>
            <p:ph type="sldNum" sz="quarter" idx="12"/>
          </p:nvPr>
        </p:nvSpPr>
        <p:spPr>
          <a:noFill/>
        </p:spPr>
        <p:txBody>
          <a:bodyPr/>
          <a:lstStyle/>
          <a:p>
            <a:fld id="{EBEDCF20-9BC2-4364-B158-EC6C14969185}" type="slidenum">
              <a:rPr lang="el-GR" altLang="en-US" smtClean="0"/>
              <a:pPr/>
              <a:t>77</a:t>
            </a:fld>
            <a:endParaRPr lang="el-GR" altLang="en-US" smtClean="0"/>
          </a:p>
        </p:txBody>
      </p:sp>
      <p:sp>
        <p:nvSpPr>
          <p:cNvPr id="63494" name="Text Box 3"/>
          <p:cNvSpPr txBox="1">
            <a:spLocks noChangeArrowheads="1"/>
          </p:cNvSpPr>
          <p:nvPr/>
        </p:nvSpPr>
        <p:spPr bwMode="auto">
          <a:xfrm>
            <a:off x="3757613"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495" name="AutoShape 4"/>
          <p:cNvSpPr>
            <a:spLocks noChangeArrowheads="1"/>
          </p:cNvSpPr>
          <p:nvPr/>
        </p:nvSpPr>
        <p:spPr bwMode="auto">
          <a:xfrm rot="10800000">
            <a:off x="3468688" y="2947988"/>
            <a:ext cx="990600" cy="533400"/>
          </a:xfrm>
          <a:prstGeom prst="flowChartMerge">
            <a:avLst/>
          </a:prstGeom>
          <a:noFill/>
          <a:ln w="9525">
            <a:solidFill>
              <a:schemeClr val="tx1"/>
            </a:solidFill>
            <a:miter lim="800000"/>
            <a:headEnd/>
            <a:tailEnd/>
          </a:ln>
        </p:spPr>
        <p:txBody>
          <a:bodyPr wrap="none" anchor="ctr"/>
          <a:lstStyle/>
          <a:p>
            <a:endParaRPr lang="el-GR"/>
          </a:p>
        </p:txBody>
      </p:sp>
      <p:sp>
        <p:nvSpPr>
          <p:cNvPr id="63496" name="Text Box 5"/>
          <p:cNvSpPr txBox="1">
            <a:spLocks noChangeArrowheads="1"/>
          </p:cNvSpPr>
          <p:nvPr/>
        </p:nvSpPr>
        <p:spPr bwMode="auto">
          <a:xfrm>
            <a:off x="3773488" y="3070225"/>
            <a:ext cx="762000" cy="400110"/>
          </a:xfrm>
          <a:prstGeom prst="rect">
            <a:avLst/>
          </a:prstGeom>
          <a:noFill/>
          <a:ln w="9525">
            <a:noFill/>
            <a:miter lim="800000"/>
            <a:headEnd/>
            <a:tailEnd/>
          </a:ln>
        </p:spPr>
        <p:txBody>
          <a:bodyPr>
            <a:spAutoFit/>
          </a:bodyPr>
          <a:lstStyle/>
          <a:p>
            <a:pPr eaLnBrk="0" hangingPunct="0">
              <a:spcBef>
                <a:spcPct val="50000"/>
              </a:spcBef>
            </a:pPr>
            <a:r>
              <a:rPr lang="en-US" sz="2000" b="1" dirty="0" err="1">
                <a:solidFill>
                  <a:schemeClr val="accent6">
                    <a:lumMod val="75000"/>
                  </a:schemeClr>
                </a:solidFill>
              </a:rPr>
              <a:t>isa</a:t>
            </a:r>
            <a:endParaRPr lang="el-GR" sz="2000" dirty="0">
              <a:solidFill>
                <a:schemeClr val="accent6">
                  <a:lumMod val="75000"/>
                </a:schemeClr>
              </a:solidFill>
            </a:endParaRPr>
          </a:p>
        </p:txBody>
      </p:sp>
      <p:sp>
        <p:nvSpPr>
          <p:cNvPr id="63497" name="Rectangle 6"/>
          <p:cNvSpPr>
            <a:spLocks noChangeArrowheads="1"/>
          </p:cNvSpPr>
          <p:nvPr/>
        </p:nvSpPr>
        <p:spPr bwMode="auto">
          <a:xfrm>
            <a:off x="3470275"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498" name="Rectangle 7"/>
          <p:cNvSpPr>
            <a:spLocks noChangeArrowheads="1"/>
          </p:cNvSpPr>
          <p:nvPr/>
        </p:nvSpPr>
        <p:spPr bwMode="auto">
          <a:xfrm>
            <a:off x="3397250"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499" name="Line 8"/>
          <p:cNvSpPr>
            <a:spLocks noChangeShapeType="1"/>
          </p:cNvSpPr>
          <p:nvPr/>
        </p:nvSpPr>
        <p:spPr bwMode="auto">
          <a:xfrm>
            <a:off x="3973513" y="2587625"/>
            <a:ext cx="0" cy="360363"/>
          </a:xfrm>
          <a:prstGeom prst="line">
            <a:avLst/>
          </a:prstGeom>
          <a:noFill/>
          <a:ln w="9525">
            <a:solidFill>
              <a:schemeClr val="tx1"/>
            </a:solidFill>
            <a:round/>
            <a:headEnd/>
            <a:tailEnd/>
          </a:ln>
        </p:spPr>
        <p:txBody>
          <a:bodyPr wrap="none" anchor="ctr"/>
          <a:lstStyle/>
          <a:p>
            <a:endParaRPr lang="el-GR"/>
          </a:p>
        </p:txBody>
      </p:sp>
      <p:sp>
        <p:nvSpPr>
          <p:cNvPr id="63500" name="Line 9"/>
          <p:cNvSpPr>
            <a:spLocks noChangeShapeType="1"/>
          </p:cNvSpPr>
          <p:nvPr/>
        </p:nvSpPr>
        <p:spPr bwMode="auto">
          <a:xfrm>
            <a:off x="3973513" y="3524250"/>
            <a:ext cx="0" cy="381000"/>
          </a:xfrm>
          <a:prstGeom prst="line">
            <a:avLst/>
          </a:prstGeom>
          <a:noFill/>
          <a:ln w="9525">
            <a:solidFill>
              <a:schemeClr val="tx1"/>
            </a:solidFill>
            <a:round/>
            <a:headEnd/>
            <a:tailEnd/>
          </a:ln>
        </p:spPr>
        <p:txBody>
          <a:bodyPr wrap="none" anchor="ctr"/>
          <a:lstStyle/>
          <a:p>
            <a:endParaRPr lang="el-GR"/>
          </a:p>
        </p:txBody>
      </p:sp>
      <p:sp>
        <p:nvSpPr>
          <p:cNvPr id="63501" name="Text Box 10"/>
          <p:cNvSpPr txBox="1">
            <a:spLocks noChangeArrowheads="1"/>
          </p:cNvSpPr>
          <p:nvPr/>
        </p:nvSpPr>
        <p:spPr bwMode="auto">
          <a:xfrm>
            <a:off x="3686175"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03" name="Text Box 12"/>
          <p:cNvSpPr txBox="1">
            <a:spLocks noChangeArrowheads="1"/>
          </p:cNvSpPr>
          <p:nvPr/>
        </p:nvSpPr>
        <p:spPr bwMode="auto">
          <a:xfrm>
            <a:off x="266700" y="4775200"/>
            <a:ext cx="8421688" cy="1477328"/>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Τα </a:t>
            </a:r>
            <a:r>
              <a:rPr lang="en-US" sz="2000" dirty="0">
                <a:solidFill>
                  <a:schemeClr val="tx2">
                    <a:lumMod val="50000"/>
                  </a:schemeClr>
                </a:solidFill>
                <a:latin typeface="Calibri" pitchFamily="34" charset="0"/>
                <a:ea typeface="Calibri" pitchFamily="34" charset="0"/>
                <a:cs typeface="Calibri" pitchFamily="34" charset="0"/>
              </a:rPr>
              <a:t>cartoons, murder</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mysteries  </a:t>
            </a:r>
            <a:r>
              <a:rPr lang="el-GR" sz="2000" dirty="0">
                <a:solidFill>
                  <a:schemeClr val="tx2">
                    <a:lumMod val="50000"/>
                  </a:schemeClr>
                </a:solidFill>
                <a:latin typeface="Calibri" pitchFamily="34" charset="0"/>
                <a:ea typeface="Calibri" pitchFamily="34" charset="0"/>
                <a:cs typeface="Calibri" pitchFamily="34" charset="0"/>
              </a:rPr>
              <a:t>ορίζουν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-ομάδες (</a:t>
            </a:r>
            <a:r>
              <a:rPr lang="el-GR" sz="2000" dirty="0" err="1">
                <a:solidFill>
                  <a:schemeClr val="tx2">
                    <a:lumMod val="50000"/>
                  </a:schemeClr>
                </a:solidFill>
                <a:latin typeface="Calibri" pitchFamily="34" charset="0"/>
                <a:ea typeface="Calibri" pitchFamily="34" charset="0"/>
                <a:cs typeface="Calibri" pitchFamily="34" charset="0"/>
              </a:rPr>
              <a:t>υπο</a:t>
            </a:r>
            <a:r>
              <a:rPr lang="el-GR" sz="2000" dirty="0">
                <a:solidFill>
                  <a:schemeClr val="tx2">
                    <a:lumMod val="50000"/>
                  </a:schemeClr>
                </a:solidFill>
                <a:latin typeface="Calibri" pitchFamily="34" charset="0"/>
                <a:ea typeface="Calibri" pitchFamily="34" charset="0"/>
                <a:cs typeface="Calibri" pitchFamily="34" charset="0"/>
              </a:rPr>
              <a:t>-κλάσεις) των ταινιών</a:t>
            </a:r>
          </a:p>
          <a:p>
            <a:pPr algn="just">
              <a:spcBef>
                <a:spcPct val="50000"/>
              </a:spcBef>
              <a:buFont typeface="Wingdings" pitchFamily="2" charset="2"/>
              <a:buChar char="ü"/>
            </a:pPr>
            <a:r>
              <a:rPr lang="el-GR" sz="2000" dirty="0" smtClean="0">
                <a:solidFill>
                  <a:schemeClr val="tx2">
                    <a:lumMod val="50000"/>
                  </a:schemeClr>
                </a:solidFill>
                <a:latin typeface="Calibri" pitchFamily="34" charset="0"/>
                <a:ea typeface="Calibri" pitchFamily="34" charset="0"/>
                <a:cs typeface="Calibri" pitchFamily="34" charset="0"/>
              </a:rPr>
              <a:t> Περιλαμβάνουν </a:t>
            </a:r>
            <a:r>
              <a:rPr lang="el-GR" sz="2000" dirty="0">
                <a:solidFill>
                  <a:schemeClr val="tx2">
                    <a:lumMod val="50000"/>
                  </a:schemeClr>
                </a:solidFill>
                <a:latin typeface="Calibri" pitchFamily="34" charset="0"/>
                <a:ea typeface="Calibri" pitchFamily="34" charset="0"/>
                <a:cs typeface="Calibri" pitchFamily="34" charset="0"/>
              </a:rPr>
              <a:t>όλα τα γνωρίσματα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  ιδιαίτερα γνωρίσματα ή συσχετίσεις</a:t>
            </a:r>
          </a:p>
        </p:txBody>
      </p:sp>
      <p:sp>
        <p:nvSpPr>
          <p:cNvPr id="63504" name="Text Box 13"/>
          <p:cNvSpPr txBox="1">
            <a:spLocks noChangeArrowheads="1"/>
          </p:cNvSpPr>
          <p:nvPr/>
        </p:nvSpPr>
        <p:spPr bwMode="auto">
          <a:xfrm>
            <a:off x="312738" y="1493839"/>
            <a:ext cx="3890962" cy="400110"/>
          </a:xfrm>
          <a:prstGeom prst="rect">
            <a:avLst/>
          </a:prstGeom>
          <a:noFill/>
          <a:ln w="9525">
            <a:noFill/>
            <a:miter lim="800000"/>
            <a:headEnd/>
            <a:tailEnd/>
          </a:ln>
        </p:spPr>
        <p:txBody>
          <a:bodyPr wrap="square">
            <a:spAutoFit/>
          </a:bodyPr>
          <a:lstStyle/>
          <a:p>
            <a:pPr>
              <a:spcBef>
                <a:spcPct val="50000"/>
              </a:spcBef>
            </a:pPr>
            <a:r>
              <a:rPr lang="el-GR" sz="2000" b="1" i="1" dirty="0">
                <a:solidFill>
                  <a:schemeClr val="accent6">
                    <a:lumMod val="75000"/>
                  </a:schemeClr>
                </a:solidFill>
              </a:rPr>
              <a:t>Συμβολισμός βιβλίου:</a:t>
            </a:r>
          </a:p>
        </p:txBody>
      </p:sp>
      <p:sp>
        <p:nvSpPr>
          <p:cNvPr id="63505" name="Text Box 14"/>
          <p:cNvSpPr txBox="1">
            <a:spLocks noChangeArrowheads="1"/>
          </p:cNvSpPr>
          <p:nvPr/>
        </p:nvSpPr>
        <p:spPr bwMode="auto">
          <a:xfrm>
            <a:off x="5557838" y="2155825"/>
            <a:ext cx="71913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3506" name="Rectangle 15"/>
          <p:cNvSpPr>
            <a:spLocks noChangeArrowheads="1"/>
          </p:cNvSpPr>
          <p:nvPr/>
        </p:nvSpPr>
        <p:spPr bwMode="auto">
          <a:xfrm>
            <a:off x="5270500" y="2155825"/>
            <a:ext cx="1295400" cy="412750"/>
          </a:xfrm>
          <a:prstGeom prst="rect">
            <a:avLst/>
          </a:prstGeom>
          <a:noFill/>
          <a:ln w="9525">
            <a:solidFill>
              <a:schemeClr val="tx1"/>
            </a:solidFill>
            <a:miter lim="800000"/>
            <a:headEnd/>
            <a:tailEnd/>
          </a:ln>
        </p:spPr>
        <p:txBody>
          <a:bodyPr wrap="none" anchor="ctr"/>
          <a:lstStyle/>
          <a:p>
            <a:endParaRPr lang="el-GR"/>
          </a:p>
        </p:txBody>
      </p:sp>
      <p:sp>
        <p:nvSpPr>
          <p:cNvPr id="63507" name="Rectangle 16"/>
          <p:cNvSpPr>
            <a:spLocks noChangeArrowheads="1"/>
          </p:cNvSpPr>
          <p:nvPr/>
        </p:nvSpPr>
        <p:spPr bwMode="auto">
          <a:xfrm>
            <a:off x="5197475" y="3956050"/>
            <a:ext cx="1225550" cy="431800"/>
          </a:xfrm>
          <a:prstGeom prst="rect">
            <a:avLst/>
          </a:prstGeom>
          <a:noFill/>
          <a:ln w="9525">
            <a:solidFill>
              <a:schemeClr val="tx1"/>
            </a:solidFill>
            <a:miter lim="800000"/>
            <a:headEnd/>
            <a:tailEnd/>
          </a:ln>
        </p:spPr>
        <p:txBody>
          <a:bodyPr wrap="none" anchor="ctr"/>
          <a:lstStyle/>
          <a:p>
            <a:endParaRPr lang="el-GR"/>
          </a:p>
        </p:txBody>
      </p:sp>
      <p:sp>
        <p:nvSpPr>
          <p:cNvPr id="63508" name="Line 17"/>
          <p:cNvSpPr>
            <a:spLocks noChangeShapeType="1"/>
          </p:cNvSpPr>
          <p:nvPr/>
        </p:nvSpPr>
        <p:spPr bwMode="auto">
          <a:xfrm>
            <a:off x="5773738" y="2587625"/>
            <a:ext cx="0" cy="381000"/>
          </a:xfrm>
          <a:prstGeom prst="line">
            <a:avLst/>
          </a:prstGeom>
          <a:noFill/>
          <a:ln w="9525">
            <a:solidFill>
              <a:schemeClr val="tx1"/>
            </a:solidFill>
            <a:round/>
            <a:headEnd/>
            <a:tailEnd/>
          </a:ln>
        </p:spPr>
        <p:txBody>
          <a:bodyPr wrap="none" anchor="ctr"/>
          <a:lstStyle/>
          <a:p>
            <a:endParaRPr lang="el-GR"/>
          </a:p>
        </p:txBody>
      </p:sp>
      <p:sp>
        <p:nvSpPr>
          <p:cNvPr id="63509" name="Text Box 18"/>
          <p:cNvSpPr txBox="1">
            <a:spLocks noChangeArrowheads="1"/>
          </p:cNvSpPr>
          <p:nvPr/>
        </p:nvSpPr>
        <p:spPr bwMode="auto">
          <a:xfrm>
            <a:off x="5486400" y="3956050"/>
            <a:ext cx="108108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3510" name="Oval 19"/>
          <p:cNvSpPr>
            <a:spLocks noChangeArrowheads="1"/>
          </p:cNvSpPr>
          <p:nvPr/>
        </p:nvSpPr>
        <p:spPr bwMode="auto">
          <a:xfrm>
            <a:off x="5557838" y="3019425"/>
            <a:ext cx="360362" cy="360363"/>
          </a:xfrm>
          <a:prstGeom prst="ellipse">
            <a:avLst/>
          </a:prstGeom>
          <a:noFill/>
          <a:ln w="9525">
            <a:solidFill>
              <a:schemeClr val="tx1"/>
            </a:solidFill>
            <a:round/>
            <a:headEnd/>
            <a:tailEnd/>
          </a:ln>
        </p:spPr>
        <p:txBody>
          <a:bodyPr wrap="none" anchor="ctr"/>
          <a:lstStyle/>
          <a:p>
            <a:endParaRPr lang="el-GR"/>
          </a:p>
        </p:txBody>
      </p:sp>
      <p:sp>
        <p:nvSpPr>
          <p:cNvPr id="63511" name="Text Box 20"/>
          <p:cNvSpPr txBox="1">
            <a:spLocks noChangeArrowheads="1"/>
          </p:cNvSpPr>
          <p:nvPr/>
        </p:nvSpPr>
        <p:spPr bwMode="auto">
          <a:xfrm>
            <a:off x="5557838" y="3019425"/>
            <a:ext cx="431800" cy="366713"/>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3512" name="Line 21"/>
          <p:cNvSpPr>
            <a:spLocks noChangeShapeType="1"/>
          </p:cNvSpPr>
          <p:nvPr/>
        </p:nvSpPr>
        <p:spPr bwMode="auto">
          <a:xfrm>
            <a:off x="5773738" y="3379788"/>
            <a:ext cx="0" cy="576262"/>
          </a:xfrm>
          <a:prstGeom prst="line">
            <a:avLst/>
          </a:prstGeom>
          <a:noFill/>
          <a:ln w="9525">
            <a:solidFill>
              <a:schemeClr val="tx1"/>
            </a:solidFill>
            <a:round/>
            <a:headEnd/>
            <a:tailEnd/>
          </a:ln>
        </p:spPr>
        <p:txBody>
          <a:bodyPr/>
          <a:lstStyle/>
          <a:p>
            <a:endParaRPr lang="el-GR"/>
          </a:p>
        </p:txBody>
      </p:sp>
      <p:sp>
        <p:nvSpPr>
          <p:cNvPr id="63513" name="Freeform 22"/>
          <p:cNvSpPr>
            <a:spLocks/>
          </p:cNvSpPr>
          <p:nvPr/>
        </p:nvSpPr>
        <p:spPr bwMode="auto">
          <a:xfrm>
            <a:off x="5629275" y="3451225"/>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3514" name="Text Box 23"/>
          <p:cNvSpPr txBox="1">
            <a:spLocks noChangeArrowheads="1"/>
          </p:cNvSpPr>
          <p:nvPr/>
        </p:nvSpPr>
        <p:spPr bwMode="auto">
          <a:xfrm>
            <a:off x="1549400" y="2130425"/>
            <a:ext cx="1439863" cy="366713"/>
          </a:xfrm>
          <a:prstGeom prst="rect">
            <a:avLst/>
          </a:prstGeom>
          <a:noFill/>
          <a:ln w="9525">
            <a:noFill/>
            <a:miter lim="800000"/>
            <a:headEnd/>
            <a:tailEnd/>
          </a:ln>
        </p:spPr>
        <p:txBody>
          <a:bodyPr>
            <a:spAutoFit/>
          </a:bodyPr>
          <a:lstStyle/>
          <a:p>
            <a:pPr>
              <a:spcBef>
                <a:spcPct val="50000"/>
              </a:spcBef>
            </a:pPr>
            <a:r>
              <a:rPr lang="el-GR" sz="1800" dirty="0" err="1"/>
              <a:t>υπερκλάση</a:t>
            </a:r>
            <a:endParaRPr lang="el-GR" sz="1800" dirty="0"/>
          </a:p>
        </p:txBody>
      </p:sp>
      <p:sp>
        <p:nvSpPr>
          <p:cNvPr id="63515" name="Text Box 24"/>
          <p:cNvSpPr txBox="1">
            <a:spLocks noChangeArrowheads="1"/>
          </p:cNvSpPr>
          <p:nvPr/>
        </p:nvSpPr>
        <p:spPr bwMode="auto">
          <a:xfrm>
            <a:off x="1536700" y="4019550"/>
            <a:ext cx="1439863" cy="366713"/>
          </a:xfrm>
          <a:prstGeom prst="rect">
            <a:avLst/>
          </a:prstGeom>
          <a:noFill/>
          <a:ln w="9525">
            <a:noFill/>
            <a:miter lim="800000"/>
            <a:headEnd/>
            <a:tailEnd/>
          </a:ln>
        </p:spPr>
        <p:txBody>
          <a:bodyPr>
            <a:spAutoFit/>
          </a:bodyPr>
          <a:lstStyle/>
          <a:p>
            <a:pPr>
              <a:spcBef>
                <a:spcPct val="50000"/>
              </a:spcBef>
            </a:pPr>
            <a:r>
              <a:rPr lang="el-GR" sz="1800" dirty="0"/>
              <a:t>υποκλάση</a:t>
            </a:r>
          </a:p>
        </p:txBody>
      </p:sp>
      <p:sp>
        <p:nvSpPr>
          <p:cNvPr id="28" name="Title 27"/>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2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Footer Placeholder 3"/>
          <p:cNvSpPr>
            <a:spLocks noGrp="1"/>
          </p:cNvSpPr>
          <p:nvPr>
            <p:ph type="ftr" sz="quarter" idx="11"/>
          </p:nvPr>
        </p:nvSpPr>
        <p:spPr>
          <a:noFill/>
        </p:spPr>
        <p:txBody>
          <a:bodyPr/>
          <a:lstStyle/>
          <a:p>
            <a:r>
              <a:rPr lang="el-GR" altLang="en-US" smtClean="0"/>
              <a:t>Ευαγγελία Πιτουρά</a:t>
            </a:r>
          </a:p>
        </p:txBody>
      </p:sp>
      <p:sp>
        <p:nvSpPr>
          <p:cNvPr id="64516" name="Slide Number Placeholder 4"/>
          <p:cNvSpPr>
            <a:spLocks noGrp="1"/>
          </p:cNvSpPr>
          <p:nvPr>
            <p:ph type="sldNum" sz="quarter" idx="12"/>
          </p:nvPr>
        </p:nvSpPr>
        <p:spPr>
          <a:noFill/>
        </p:spPr>
        <p:txBody>
          <a:bodyPr/>
          <a:lstStyle/>
          <a:p>
            <a:fld id="{E78E6FE2-2510-4A9C-AB0D-589F992E691B}" type="slidenum">
              <a:rPr lang="el-GR" altLang="en-US" smtClean="0"/>
              <a:pPr/>
              <a:t>78</a:t>
            </a:fld>
            <a:endParaRPr lang="el-GR" altLang="en-US" smtClean="0"/>
          </a:p>
        </p:txBody>
      </p:sp>
      <p:sp>
        <p:nvSpPr>
          <p:cNvPr id="64518" name="Text Box 3"/>
          <p:cNvSpPr txBox="1">
            <a:spLocks noChangeArrowheads="1"/>
          </p:cNvSpPr>
          <p:nvPr/>
        </p:nvSpPr>
        <p:spPr bwMode="auto">
          <a:xfrm>
            <a:off x="539750" y="1828800"/>
            <a:ext cx="8134350" cy="3970318"/>
          </a:xfrm>
          <a:prstGeom prst="rect">
            <a:avLst/>
          </a:prstGeom>
          <a:noFill/>
          <a:ln w="9525">
            <a:noFill/>
            <a:miter lim="800000"/>
            <a:headEnd/>
            <a:tailEnd/>
          </a:ln>
        </p:spPr>
        <p:txBody>
          <a:bodyPr wrap="square">
            <a:spAutoFit/>
          </a:bodyPr>
          <a:lstStyle/>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Τα </a:t>
            </a:r>
            <a:r>
              <a:rPr lang="el-GR" sz="2400" i="1" dirty="0">
                <a:solidFill>
                  <a:schemeClr val="accent6">
                    <a:lumMod val="50000"/>
                  </a:schemeClr>
                </a:solidFill>
                <a:latin typeface="Calibri" pitchFamily="34" charset="0"/>
                <a:ea typeface="Calibri" pitchFamily="34" charset="0"/>
                <a:cs typeface="Calibri" pitchFamily="34" charset="0"/>
              </a:rPr>
              <a:t>γνωρίσματα</a:t>
            </a:r>
            <a:r>
              <a:rPr lang="el-GR" sz="2400" dirty="0">
                <a:solidFill>
                  <a:schemeClr val="tx2">
                    <a:lumMod val="50000"/>
                  </a:schemeClr>
                </a:solidFill>
                <a:latin typeface="Calibri" pitchFamily="34" charset="0"/>
                <a:ea typeface="Calibri" pitchFamily="34" charset="0"/>
                <a:cs typeface="Calibri" pitchFamily="34" charset="0"/>
              </a:rPr>
              <a:t> των οντοτήτων που υπάρχουν στα υψηλότερα επίπεδα </a:t>
            </a:r>
            <a:r>
              <a:rPr lang="el-GR" sz="2400" i="1" dirty="0">
                <a:solidFill>
                  <a:schemeClr val="accent6">
                    <a:lumMod val="50000"/>
                  </a:schemeClr>
                </a:solidFill>
                <a:latin typeface="Calibri" pitchFamily="34" charset="0"/>
                <a:ea typeface="Calibri" pitchFamily="34" charset="0"/>
                <a:cs typeface="Calibri" pitchFamily="34" charset="0"/>
              </a:rPr>
              <a:t>κληρονομούνται</a:t>
            </a:r>
            <a:r>
              <a:rPr lang="el-GR" sz="2400" dirty="0">
                <a:solidFill>
                  <a:schemeClr val="tx2">
                    <a:lumMod val="50000"/>
                  </a:schemeClr>
                </a:solidFill>
                <a:latin typeface="Calibri" pitchFamily="34" charset="0"/>
                <a:ea typeface="Calibri" pitchFamily="34" charset="0"/>
                <a:cs typeface="Calibri" pitchFamily="34" charset="0"/>
              </a:rPr>
              <a:t> από τις οντότητες που βρίσκονται στα χαμηλότερα </a:t>
            </a:r>
            <a:r>
              <a:rPr lang="el-GR" sz="2400" dirty="0" smtClean="0">
                <a:solidFill>
                  <a:schemeClr val="tx2">
                    <a:lumMod val="50000"/>
                  </a:schemeClr>
                </a:solidFill>
                <a:latin typeface="Calibri" pitchFamily="34" charset="0"/>
                <a:ea typeface="Calibri" pitchFamily="34" charset="0"/>
                <a:cs typeface="Calibri" pitchFamily="34" charset="0"/>
              </a:rPr>
              <a:t>επίπεδα</a:t>
            </a:r>
            <a:endParaRPr lang="el-GR" sz="2400" dirty="0">
              <a:solidFill>
                <a:schemeClr val="tx2">
                  <a:lumMod val="50000"/>
                </a:schemeClr>
              </a:solidFill>
              <a:latin typeface="Calibri" pitchFamily="34" charset="0"/>
              <a:ea typeface="Calibri" pitchFamily="34" charset="0"/>
              <a:cs typeface="Calibri" pitchFamily="34" charset="0"/>
            </a:endParaRPr>
          </a:p>
          <a:p>
            <a:pPr marL="457200" indent="-457200" algn="just">
              <a:spcBef>
                <a:spcPct val="50000"/>
              </a:spcBef>
              <a:buFont typeface="Wingdings" pitchFamily="2" charset="2"/>
              <a:buAutoNum type="arabicPeriod"/>
            </a:pPr>
            <a:r>
              <a:rPr lang="el-GR" sz="2400" dirty="0">
                <a:solidFill>
                  <a:schemeClr val="tx2">
                    <a:lumMod val="50000"/>
                  </a:schemeClr>
                </a:solidFill>
                <a:latin typeface="Calibri" pitchFamily="34" charset="0"/>
                <a:ea typeface="Calibri" pitchFamily="34" charset="0"/>
                <a:cs typeface="Calibri" pitchFamily="34" charset="0"/>
              </a:rPr>
              <a:t>Επίσης, </a:t>
            </a:r>
            <a:r>
              <a:rPr lang="el-GR" sz="2400" i="1" dirty="0">
                <a:solidFill>
                  <a:schemeClr val="accent6">
                    <a:lumMod val="50000"/>
                  </a:schemeClr>
                </a:solidFill>
                <a:latin typeface="Calibri" pitchFamily="34" charset="0"/>
                <a:ea typeface="Calibri" pitchFamily="34" charset="0"/>
                <a:cs typeface="Calibri" pitchFamily="34" charset="0"/>
              </a:rPr>
              <a:t>κληρονομείται η συμμετοχή </a:t>
            </a:r>
            <a:r>
              <a:rPr lang="el-GR" sz="2400" dirty="0">
                <a:solidFill>
                  <a:schemeClr val="tx2">
                    <a:lumMod val="50000"/>
                  </a:schemeClr>
                </a:solidFill>
                <a:latin typeface="Calibri" pitchFamily="34" charset="0"/>
                <a:ea typeface="Calibri" pitchFamily="34" charset="0"/>
                <a:cs typeface="Calibri" pitchFamily="34" charset="0"/>
              </a:rPr>
              <a:t>σε συσχετίσεις με τους ίδιους περιορισμούς</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(δηλαδή, κληρονομεί </a:t>
            </a:r>
            <a:r>
              <a:rPr lang="el-GR" sz="2400" i="1" dirty="0">
                <a:solidFill>
                  <a:schemeClr val="tx2">
                    <a:lumMod val="50000"/>
                  </a:schemeClr>
                </a:solidFill>
                <a:latin typeface="Calibri" pitchFamily="34" charset="0"/>
                <a:ea typeface="Calibri" pitchFamily="34" charset="0"/>
                <a:cs typeface="Calibri" pitchFamily="34" charset="0"/>
              </a:rPr>
              <a:t>όλα τα στιγμιότυπα</a:t>
            </a:r>
            <a:r>
              <a:rPr lang="el-GR" sz="2400" dirty="0">
                <a:solidFill>
                  <a:schemeClr val="tx2">
                    <a:lumMod val="50000"/>
                  </a:schemeClr>
                </a:solidFill>
                <a:latin typeface="Calibri" pitchFamily="34" charset="0"/>
                <a:ea typeface="Calibri" pitchFamily="34" charset="0"/>
                <a:cs typeface="Calibri" pitchFamily="34" charset="0"/>
              </a:rPr>
              <a:t> των συσχετίσεων για τους τύπους των συσχετίσεων στους οποίους συμμετέχει η </a:t>
            </a:r>
            <a:r>
              <a:rPr lang="el-GR" sz="2400" dirty="0" smtClean="0">
                <a:solidFill>
                  <a:schemeClr val="tx2">
                    <a:lumMod val="50000"/>
                  </a:schemeClr>
                </a:solidFill>
                <a:latin typeface="Calibri" pitchFamily="34" charset="0"/>
                <a:ea typeface="Calibri" pitchFamily="34" charset="0"/>
                <a:cs typeface="Calibri" pitchFamily="34" charset="0"/>
              </a:rPr>
              <a:t>υπέρ-κλάση</a:t>
            </a:r>
            <a:r>
              <a:rPr lang="el-GR" sz="2400" dirty="0">
                <a:solidFill>
                  <a:schemeClr val="tx2">
                    <a:lumMod val="50000"/>
                  </a:schemeClr>
                </a:solidFill>
                <a:latin typeface="Calibri" pitchFamily="34" charset="0"/>
                <a:ea typeface="Calibri" pitchFamily="34" charset="0"/>
                <a:cs typeface="Calibri" pitchFamily="34" charset="0"/>
              </a:rPr>
              <a:t>)</a:t>
            </a:r>
          </a:p>
          <a:p>
            <a:pPr marL="457200" indent="-457200"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	για παράδειγμα της συσχέτισης ΠΑΙΖΕΙ</a:t>
            </a:r>
          </a:p>
        </p:txBody>
      </p:sp>
      <p:sp>
        <p:nvSpPr>
          <p:cNvPr id="7" name="Title 6"/>
          <p:cNvSpPr>
            <a:spLocks noGrp="1"/>
          </p:cNvSpPr>
          <p:nvPr>
            <p:ph type="title"/>
          </p:nvPr>
        </p:nvSpPr>
        <p:spPr/>
        <p:txBody>
          <a:bodyPr/>
          <a:lstStyle/>
          <a:p>
            <a:r>
              <a:rPr lang="el-GR" dirty="0" smtClean="0">
                <a:solidFill>
                  <a:schemeClr val="accent6">
                    <a:lumMod val="75000"/>
                  </a:schemeClr>
                </a:solidFill>
              </a:rPr>
              <a:t>Κληρονομικότητα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Footer Placeholder 3"/>
          <p:cNvSpPr>
            <a:spLocks noGrp="1"/>
          </p:cNvSpPr>
          <p:nvPr>
            <p:ph type="ftr" sz="quarter" idx="11"/>
          </p:nvPr>
        </p:nvSpPr>
        <p:spPr>
          <a:noFill/>
        </p:spPr>
        <p:txBody>
          <a:bodyPr/>
          <a:lstStyle/>
          <a:p>
            <a:r>
              <a:rPr lang="el-GR" altLang="en-US" smtClean="0"/>
              <a:t>Ευαγγελία Πιτουρά</a:t>
            </a:r>
          </a:p>
        </p:txBody>
      </p:sp>
      <p:sp>
        <p:nvSpPr>
          <p:cNvPr id="65540" name="Slide Number Placeholder 4"/>
          <p:cNvSpPr>
            <a:spLocks noGrp="1"/>
          </p:cNvSpPr>
          <p:nvPr>
            <p:ph type="sldNum" sz="quarter" idx="12"/>
          </p:nvPr>
        </p:nvSpPr>
        <p:spPr>
          <a:noFill/>
        </p:spPr>
        <p:txBody>
          <a:bodyPr/>
          <a:lstStyle/>
          <a:p>
            <a:fld id="{AF85F733-F610-41C9-B291-B89A3B270755}" type="slidenum">
              <a:rPr lang="el-GR" altLang="en-US" smtClean="0"/>
              <a:pPr/>
              <a:t>79</a:t>
            </a:fld>
            <a:endParaRPr lang="el-GR" altLang="en-US" smtClean="0"/>
          </a:p>
        </p:txBody>
      </p:sp>
      <p:sp>
        <p:nvSpPr>
          <p:cNvPr id="65542" name="Text Box 3"/>
          <p:cNvSpPr txBox="1">
            <a:spLocks noChangeArrowheads="1"/>
          </p:cNvSpPr>
          <p:nvPr/>
        </p:nvSpPr>
        <p:spPr bwMode="auto">
          <a:xfrm>
            <a:off x="539750" y="2276475"/>
            <a:ext cx="8261350" cy="3108543"/>
          </a:xfrm>
          <a:prstGeom prst="rect">
            <a:avLst/>
          </a:prstGeom>
          <a:noFill/>
          <a:ln w="9525">
            <a:noFill/>
            <a:miter lim="800000"/>
            <a:headEnd/>
            <a:tailEnd/>
          </a:ln>
        </p:spPr>
        <p:txBody>
          <a:bodyPr wrap="square">
            <a:spAutoFit/>
          </a:bodyPr>
          <a:lstStyle/>
          <a:p>
            <a:pPr algn="just">
              <a:spcBef>
                <a:spcPct val="50000"/>
              </a:spcBef>
              <a:buFont typeface="Wingdings" pitchFamily="2" charset="2"/>
              <a:buChar char="§"/>
            </a:pPr>
            <a:r>
              <a:rPr lang="el-GR" sz="2800" dirty="0">
                <a:solidFill>
                  <a:schemeClr val="tx2">
                    <a:lumMod val="50000"/>
                  </a:schemeClr>
                </a:solidFill>
                <a:latin typeface="Calibri" pitchFamily="34" charset="0"/>
                <a:ea typeface="Calibri" pitchFamily="34" charset="0"/>
                <a:cs typeface="Calibri" pitchFamily="34" charset="0"/>
              </a:rPr>
              <a:t> Το σύνολο των οντοτήτων που ανήκουν σε μια </a:t>
            </a:r>
            <a:r>
              <a:rPr lang="el-GR" sz="2800" dirty="0" smtClean="0">
                <a:solidFill>
                  <a:schemeClr val="tx2">
                    <a:lumMod val="50000"/>
                  </a:schemeClr>
                </a:solidFill>
                <a:latin typeface="Calibri" pitchFamily="34" charset="0"/>
                <a:ea typeface="Calibri" pitchFamily="34" charset="0"/>
                <a:cs typeface="Calibri" pitchFamily="34" charset="0"/>
              </a:rPr>
              <a:t>υπό-κλάση </a:t>
            </a:r>
            <a:r>
              <a:rPr lang="el-GR" sz="2800" dirty="0">
                <a:solidFill>
                  <a:schemeClr val="tx2">
                    <a:lumMod val="50000"/>
                  </a:schemeClr>
                </a:solidFill>
                <a:latin typeface="Calibri" pitchFamily="34" charset="0"/>
                <a:ea typeface="Calibri" pitchFamily="34" charset="0"/>
                <a:cs typeface="Calibri" pitchFamily="34" charset="0"/>
              </a:rPr>
              <a:t>είναι </a:t>
            </a:r>
            <a:r>
              <a:rPr lang="el-GR" sz="2800" i="1" dirty="0">
                <a:solidFill>
                  <a:schemeClr val="accent6">
                    <a:lumMod val="75000"/>
                  </a:schemeClr>
                </a:solidFill>
                <a:latin typeface="Calibri" pitchFamily="34" charset="0"/>
                <a:ea typeface="Calibri" pitchFamily="34" charset="0"/>
                <a:cs typeface="Calibri" pitchFamily="34" charset="0"/>
              </a:rPr>
              <a:t>υποσύνολο</a:t>
            </a:r>
            <a:r>
              <a:rPr lang="el-GR" sz="2800" dirty="0">
                <a:solidFill>
                  <a:schemeClr val="tx2">
                    <a:lumMod val="50000"/>
                  </a:schemeClr>
                </a:solidFill>
                <a:latin typeface="Calibri" pitchFamily="34" charset="0"/>
                <a:ea typeface="Calibri" pitchFamily="34" charset="0"/>
                <a:cs typeface="Calibri" pitchFamily="34" charset="0"/>
              </a:rPr>
              <a:t> των οντοτήτων που ανήκουν στην </a:t>
            </a:r>
            <a:r>
              <a:rPr lang="el-GR" sz="2800" dirty="0" smtClean="0">
                <a:solidFill>
                  <a:schemeClr val="tx2">
                    <a:lumMod val="50000"/>
                  </a:schemeClr>
                </a:solidFill>
                <a:latin typeface="Calibri" pitchFamily="34" charset="0"/>
                <a:ea typeface="Calibri" pitchFamily="34" charset="0"/>
                <a:cs typeface="Calibri" pitchFamily="34" charset="0"/>
              </a:rPr>
              <a:t>υπέρ-κλάση</a:t>
            </a:r>
            <a:endParaRPr lang="el-GR" sz="28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800" dirty="0">
                <a:solidFill>
                  <a:schemeClr val="tx2">
                    <a:lumMod val="50000"/>
                  </a:schemeClr>
                </a:solidFill>
                <a:latin typeface="Calibri" pitchFamily="34" charset="0"/>
                <a:ea typeface="Calibri" pitchFamily="34" charset="0"/>
                <a:cs typeface="Calibri" pitchFamily="34" charset="0"/>
              </a:rPr>
              <a:t>	Δηλαδή, κάθε ταινία </a:t>
            </a:r>
            <a:r>
              <a:rPr lang="en-US" sz="2800" dirty="0">
                <a:solidFill>
                  <a:schemeClr val="tx2">
                    <a:lumMod val="50000"/>
                  </a:schemeClr>
                </a:solidFill>
                <a:latin typeface="Calibri" pitchFamily="34" charset="0"/>
                <a:ea typeface="Calibri" pitchFamily="34" charset="0"/>
                <a:cs typeface="Calibri" pitchFamily="34" charset="0"/>
              </a:rPr>
              <a:t>murder mystery </a:t>
            </a:r>
            <a:r>
              <a:rPr lang="el-GR" sz="2800" dirty="0">
                <a:solidFill>
                  <a:schemeClr val="tx2">
                    <a:lumMod val="50000"/>
                  </a:schemeClr>
                </a:solidFill>
                <a:latin typeface="Calibri" pitchFamily="34" charset="0"/>
                <a:ea typeface="Calibri" pitchFamily="34" charset="0"/>
                <a:cs typeface="Calibri" pitchFamily="34" charset="0"/>
              </a:rPr>
              <a:t>είναι και ταινία</a:t>
            </a:r>
          </a:p>
          <a:p>
            <a:pPr algn="just">
              <a:spcBef>
                <a:spcPct val="50000"/>
              </a:spcBef>
              <a:buClr>
                <a:schemeClr val="accent6">
                  <a:lumMod val="75000"/>
                </a:schemeClr>
              </a:buClr>
              <a:buFont typeface="Wingdings" pitchFamily="2" charset="2"/>
              <a:buChar char="ü"/>
            </a:pPr>
            <a:r>
              <a:rPr lang="en-US" sz="2800" dirty="0">
                <a:solidFill>
                  <a:schemeClr val="tx2">
                    <a:lumMod val="50000"/>
                  </a:schemeClr>
                </a:solidFill>
                <a:latin typeface="Calibri" pitchFamily="34" charset="0"/>
                <a:ea typeface="Calibri" pitchFamily="34" charset="0"/>
                <a:cs typeface="Calibri" pitchFamily="34" charset="0"/>
              </a:rPr>
              <a:t>	</a:t>
            </a:r>
            <a:r>
              <a:rPr lang="el-GR" sz="2800" dirty="0" smtClean="0">
                <a:solidFill>
                  <a:schemeClr val="accent6">
                    <a:lumMod val="75000"/>
                  </a:schemeClr>
                </a:solidFill>
                <a:latin typeface="Calibri" pitchFamily="34" charset="0"/>
                <a:ea typeface="Calibri" pitchFamily="34" charset="0"/>
                <a:cs typeface="Calibri" pitchFamily="34" charset="0"/>
              </a:rPr>
              <a:t>η </a:t>
            </a:r>
            <a:r>
              <a:rPr lang="el-GR" sz="2800" i="1" u="sng" dirty="0">
                <a:solidFill>
                  <a:schemeClr val="accent6">
                    <a:lumMod val="75000"/>
                  </a:schemeClr>
                </a:solidFill>
                <a:latin typeface="Calibri" pitchFamily="34" charset="0"/>
                <a:ea typeface="Calibri" pitchFamily="34" charset="0"/>
                <a:cs typeface="Calibri" pitchFamily="34" charset="0"/>
              </a:rPr>
              <a:t>ίδια</a:t>
            </a:r>
            <a:r>
              <a:rPr lang="el-GR" sz="2800" dirty="0">
                <a:solidFill>
                  <a:schemeClr val="accent6">
                    <a:lumMod val="75000"/>
                  </a:schemeClr>
                </a:solidFill>
                <a:latin typeface="Calibri" pitchFamily="34" charset="0"/>
                <a:ea typeface="Calibri" pitchFamily="34" charset="0"/>
                <a:cs typeface="Calibri" pitchFamily="34" charset="0"/>
              </a:rPr>
              <a:t> οντότητα ανήκει και στους δύο </a:t>
            </a:r>
            <a:r>
              <a:rPr lang="el-GR" sz="2800" dirty="0" smtClean="0">
                <a:solidFill>
                  <a:schemeClr val="accent6">
                    <a:lumMod val="75000"/>
                  </a:schemeClr>
                </a:solidFill>
                <a:latin typeface="Calibri" pitchFamily="34" charset="0"/>
                <a:ea typeface="Calibri" pitchFamily="34" charset="0"/>
                <a:cs typeface="Calibri" pitchFamily="34" charset="0"/>
              </a:rPr>
              <a:t>τύπους</a:t>
            </a:r>
            <a:endParaRPr lang="el-GR" sz="2800" dirty="0">
              <a:solidFill>
                <a:schemeClr val="accent6">
                  <a:lumMod val="7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smtClean="0"/>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8</a:t>
            </a:fld>
            <a:endParaRPr lang="el-GR" altLang="en-US" smtClean="0"/>
          </a:p>
        </p:txBody>
      </p:sp>
      <p:sp>
        <p:nvSpPr>
          <p:cNvPr id="10246" name="Text Box 3"/>
          <p:cNvSpPr txBox="1">
            <a:spLocks noChangeArrowheads="1"/>
          </p:cNvSpPr>
          <p:nvPr/>
        </p:nvSpPr>
        <p:spPr bwMode="auto">
          <a:xfrm>
            <a:off x="458788" y="1708150"/>
            <a:ext cx="8153400" cy="4154984"/>
          </a:xfrm>
          <a:prstGeom prst="rect">
            <a:avLst/>
          </a:prstGeom>
          <a:noFill/>
          <a:ln w="9525">
            <a:noFill/>
            <a:miter lim="800000"/>
            <a:headEnd/>
            <a:tailEnd/>
          </a:ln>
        </p:spPr>
        <p:txBody>
          <a:bodyPr>
            <a:spAutoFit/>
          </a:bodyPr>
          <a:lstStyle/>
          <a:p>
            <a:pPr eaLnBrk="0" hangingPunct="0">
              <a:spcBef>
                <a:spcPct val="50000"/>
              </a:spcBef>
            </a:pPr>
            <a:r>
              <a:rPr lang="el-GR" sz="2400" b="1" dirty="0" smtClean="0">
                <a:solidFill>
                  <a:schemeClr val="accent6">
                    <a:lumMod val="75000"/>
                  </a:schemeClr>
                </a:solidFill>
                <a:latin typeface="Calibri" pitchFamily="34" charset="0"/>
                <a:ea typeface="Calibri" pitchFamily="34" charset="0"/>
                <a:cs typeface="Calibri" pitchFamily="34" charset="0"/>
              </a:rPr>
              <a:t>1</a:t>
            </a:r>
            <a:r>
              <a:rPr lang="el-GR" sz="2400" b="1" dirty="0">
                <a:solidFill>
                  <a:schemeClr val="accent6">
                    <a:lumMod val="75000"/>
                  </a:schemeClr>
                </a:solidFill>
                <a:latin typeface="Calibri" pitchFamily="34" charset="0"/>
                <a:ea typeface="Calibri" pitchFamily="34" charset="0"/>
                <a:cs typeface="Calibri" pitchFamily="34" charset="0"/>
              </a:rPr>
              <a:t>.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Απαιτήσεις για τα δεδομένα</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Τι </a:t>
            </a:r>
            <a:r>
              <a:rPr lang="el-GR" sz="2000" dirty="0">
                <a:solidFill>
                  <a:schemeClr val="tx2">
                    <a:lumMod val="50000"/>
                  </a:schemeClr>
                </a:solidFill>
                <a:latin typeface="Calibri" pitchFamily="34" charset="0"/>
                <a:ea typeface="Calibri" pitchFamily="34" charset="0"/>
                <a:cs typeface="Calibri" pitchFamily="34" charset="0"/>
              </a:rPr>
              <a:t>δεδομένα θα </a:t>
            </a:r>
            <a:r>
              <a:rPr lang="el-GR" sz="2000" dirty="0" smtClean="0">
                <a:solidFill>
                  <a:schemeClr val="tx2">
                    <a:lumMod val="50000"/>
                  </a:schemeClr>
                </a:solidFill>
                <a:latin typeface="Calibri" pitchFamily="34" charset="0"/>
                <a:ea typeface="Calibri" pitchFamily="34" charset="0"/>
                <a:cs typeface="Calibri" pitchFamily="34" charset="0"/>
              </a:rPr>
              <a:t>αποθηκευτούν</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Περιορισμοί</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Λειτουργικές απαιτήσεις </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Ποιες </a:t>
            </a:r>
            <a:r>
              <a:rPr lang="el-GR" sz="2000" dirty="0">
                <a:solidFill>
                  <a:schemeClr val="tx2">
                    <a:lumMod val="50000"/>
                  </a:schemeClr>
                </a:solidFill>
                <a:latin typeface="Calibri" pitchFamily="34" charset="0"/>
                <a:ea typeface="Calibri" pitchFamily="34" charset="0"/>
                <a:cs typeface="Calibri" pitchFamily="34" charset="0"/>
              </a:rPr>
              <a:t>εφαρμογές θα κτιστούν πάνω στα </a:t>
            </a:r>
            <a:r>
              <a:rPr lang="el-GR" sz="2000" dirty="0" smtClean="0">
                <a:solidFill>
                  <a:schemeClr val="tx2">
                    <a:lumMod val="50000"/>
                  </a:schemeClr>
                </a:solidFill>
                <a:latin typeface="Calibri" pitchFamily="34" charset="0"/>
                <a:ea typeface="Calibri" pitchFamily="34" charset="0"/>
                <a:cs typeface="Calibri" pitchFamily="34" charset="0"/>
              </a:rPr>
              <a:t>δεδομένα</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	Ποιες </a:t>
            </a:r>
            <a:r>
              <a:rPr lang="el-GR" sz="2000" dirty="0">
                <a:solidFill>
                  <a:schemeClr val="tx2">
                    <a:lumMod val="50000"/>
                  </a:schemeClr>
                </a:solidFill>
                <a:latin typeface="Calibri" pitchFamily="34" charset="0"/>
                <a:ea typeface="Calibri" pitchFamily="34" charset="0"/>
                <a:cs typeface="Calibri" pitchFamily="34" charset="0"/>
              </a:rPr>
              <a:t>λειτουργίες είναι συχνές</a:t>
            </a:r>
          </a:p>
          <a:p>
            <a:pPr algn="just" eaLnBrk="0" hangingPunct="0">
              <a:spcBef>
                <a:spcPct val="50000"/>
              </a:spcBef>
            </a:pPr>
            <a:r>
              <a:rPr lang="el-GR" sz="2000" dirty="0" smtClean="0">
                <a:solidFill>
                  <a:schemeClr val="tx2">
                    <a:lumMod val="50000"/>
                  </a:schemeClr>
                </a:solidFill>
                <a:latin typeface="Calibri" pitchFamily="34" charset="0"/>
                <a:ea typeface="Calibri" pitchFamily="34" charset="0"/>
                <a:cs typeface="Calibri" pitchFamily="34" charset="0"/>
              </a:rPr>
              <a:t>Περισσότερα στη τεχνολογία λογισμικού</a:t>
            </a:r>
          </a:p>
          <a:p>
            <a:pPr algn="just" eaLnBrk="0" hangingPunct="0">
              <a:spcBef>
                <a:spcPct val="50000"/>
              </a:spcBef>
            </a:pPr>
            <a:r>
              <a:rPr lang="el-GR" sz="2000" b="1" i="1" dirty="0" smtClean="0">
                <a:solidFill>
                  <a:schemeClr val="accent3">
                    <a:lumMod val="75000"/>
                  </a:schemeClr>
                </a:solidFill>
                <a:latin typeface="Calibri" pitchFamily="34" charset="0"/>
                <a:ea typeface="Calibri" pitchFamily="34" charset="0"/>
                <a:cs typeface="Calibri" pitchFamily="34" charset="0"/>
              </a:rPr>
              <a:t>Περιγραφή σε φυσική γλώσσα</a:t>
            </a:r>
            <a:endParaRPr lang="el-GR" sz="2000" b="1" i="1" dirty="0">
              <a:solidFill>
                <a:schemeClr val="accent3">
                  <a:lumMod val="75000"/>
                </a:schemeClr>
              </a:solidFill>
              <a:latin typeface="Calibri" pitchFamily="34" charset="0"/>
              <a:ea typeface="Calibri" pitchFamily="34" charset="0"/>
              <a:cs typeface="Calibri" pitchFamily="34" charset="0"/>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Footer Placeholder 3"/>
          <p:cNvSpPr>
            <a:spLocks noGrp="1"/>
          </p:cNvSpPr>
          <p:nvPr>
            <p:ph type="ftr" sz="quarter" idx="11"/>
          </p:nvPr>
        </p:nvSpPr>
        <p:spPr>
          <a:noFill/>
        </p:spPr>
        <p:txBody>
          <a:bodyPr/>
          <a:lstStyle/>
          <a:p>
            <a:r>
              <a:rPr lang="el-GR" altLang="en-US" smtClean="0"/>
              <a:t>Ευαγγελία Πιτουρά</a:t>
            </a:r>
          </a:p>
        </p:txBody>
      </p:sp>
      <p:sp>
        <p:nvSpPr>
          <p:cNvPr id="66564" name="Slide Number Placeholder 4"/>
          <p:cNvSpPr>
            <a:spLocks noGrp="1"/>
          </p:cNvSpPr>
          <p:nvPr>
            <p:ph type="sldNum" sz="quarter" idx="12"/>
          </p:nvPr>
        </p:nvSpPr>
        <p:spPr>
          <a:noFill/>
        </p:spPr>
        <p:txBody>
          <a:bodyPr/>
          <a:lstStyle/>
          <a:p>
            <a:fld id="{22DF68A2-5167-48FF-935A-3D89A9325720}" type="slidenum">
              <a:rPr lang="el-GR" altLang="en-US" smtClean="0"/>
              <a:pPr/>
              <a:t>80</a:t>
            </a:fld>
            <a:endParaRPr lang="el-GR" altLang="en-US" smtClean="0"/>
          </a:p>
        </p:txBody>
      </p:sp>
      <p:sp>
        <p:nvSpPr>
          <p:cNvPr id="64518" name="Text Box 3"/>
          <p:cNvSpPr txBox="1">
            <a:spLocks noChangeArrowheads="1"/>
          </p:cNvSpPr>
          <p:nvPr/>
        </p:nvSpPr>
        <p:spPr bwMode="auto">
          <a:xfrm>
            <a:off x="412750" y="1290638"/>
            <a:ext cx="8286750" cy="1985962"/>
          </a:xfrm>
          <a:prstGeom prst="rect">
            <a:avLst/>
          </a:prstGeom>
          <a:noFill/>
          <a:ln w="9525">
            <a:noFill/>
            <a:miter lim="800000"/>
            <a:headEnd/>
            <a:tailEnd/>
          </a:ln>
        </p:spPr>
        <p:txBody>
          <a:bodyPr wrap="square">
            <a:spAutoFit/>
          </a:bodyPr>
          <a:lstStyle/>
          <a:p>
            <a:pPr algn="ctr">
              <a:spcBef>
                <a:spcPct val="50000"/>
              </a:spcBef>
              <a:buClr>
                <a:schemeClr val="tx1"/>
              </a:buClr>
              <a:buFont typeface="Wingdings" pitchFamily="2" charset="2"/>
              <a:buNone/>
            </a:pPr>
            <a:r>
              <a:rPr lang="el-GR" sz="2400" dirty="0" smtClean="0">
                <a:solidFill>
                  <a:schemeClr val="accent6">
                    <a:lumMod val="75000"/>
                  </a:schemeClr>
                </a:solidFill>
                <a:ea typeface="Calibri" pitchFamily="34" charset="0"/>
                <a:cs typeface="Calibri" pitchFamily="34" charset="0"/>
              </a:rPr>
              <a:t>Περιορισμοί επικάλυψης  (</a:t>
            </a:r>
            <a:r>
              <a:rPr lang="en-US" sz="2400" dirty="0" smtClean="0">
                <a:solidFill>
                  <a:schemeClr val="accent6">
                    <a:lumMod val="75000"/>
                  </a:schemeClr>
                </a:solidFill>
                <a:ea typeface="Calibri" pitchFamily="34" charset="0"/>
                <a:cs typeface="Calibri" pitchFamily="34" charset="0"/>
              </a:rPr>
              <a:t>overlap constraint)</a:t>
            </a:r>
            <a:endParaRPr lang="el-GR" sz="2400" dirty="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Στη γενική περίπτωση, </a:t>
            </a:r>
            <a:r>
              <a:rPr lang="el-GR" sz="2000" dirty="0" smtClean="0">
                <a:solidFill>
                  <a:schemeClr val="tx2">
                    <a:lumMod val="50000"/>
                  </a:schemeClr>
                </a:solidFill>
                <a:ea typeface="Calibri" pitchFamily="34" charset="0"/>
                <a:cs typeface="Calibri" pitchFamily="34" charset="0"/>
              </a:rPr>
              <a:t>μια </a:t>
            </a:r>
            <a:r>
              <a:rPr lang="el-GR" sz="2000" dirty="0">
                <a:solidFill>
                  <a:schemeClr val="tx2">
                    <a:lumMod val="50000"/>
                  </a:schemeClr>
                </a:solidFill>
                <a:ea typeface="Calibri" pitchFamily="34" charset="0"/>
                <a:cs typeface="Calibri" pitchFamily="34" charset="0"/>
              </a:rPr>
              <a:t>οντότητα </a:t>
            </a:r>
            <a:r>
              <a:rPr lang="el-GR" sz="2000" dirty="0" smtClean="0">
                <a:solidFill>
                  <a:schemeClr val="tx2">
                    <a:lumMod val="50000"/>
                  </a:schemeClr>
                </a:solidFill>
                <a:ea typeface="Calibri" pitchFamily="34" charset="0"/>
                <a:cs typeface="Calibri" pitchFamily="34" charset="0"/>
              </a:rPr>
              <a:t>μπορεί να </a:t>
            </a:r>
            <a:r>
              <a:rPr lang="el-GR" sz="2000" dirty="0">
                <a:solidFill>
                  <a:schemeClr val="tx2">
                    <a:lumMod val="50000"/>
                  </a:schemeClr>
                </a:solidFill>
                <a:ea typeface="Calibri" pitchFamily="34" charset="0"/>
                <a:cs typeface="Calibri" pitchFamily="34" charset="0"/>
              </a:rPr>
              <a:t>ανήκει σε </a:t>
            </a:r>
            <a:r>
              <a:rPr lang="el-GR" sz="2000" i="1" dirty="0">
                <a:solidFill>
                  <a:schemeClr val="tx2">
                    <a:lumMod val="50000"/>
                  </a:schemeClr>
                </a:solidFill>
                <a:ea typeface="Calibri" pitchFamily="34" charset="0"/>
                <a:cs typeface="Calibri" pitchFamily="34" charset="0"/>
              </a:rPr>
              <a:t>παραπάνω από μια</a:t>
            </a:r>
            <a:r>
              <a:rPr lang="el-GR" sz="2000" dirty="0">
                <a:solidFill>
                  <a:schemeClr val="tx2">
                    <a:lumMod val="50000"/>
                  </a:schemeClr>
                </a:solidFill>
                <a:ea typeface="Calibri" pitchFamily="34" charset="0"/>
                <a:cs typeface="Calibri" pitchFamily="34" charset="0"/>
              </a:rPr>
              <a:t> υποκλάσεις (</a:t>
            </a:r>
            <a:r>
              <a:rPr lang="el-GR" sz="2000" dirty="0" err="1">
                <a:solidFill>
                  <a:schemeClr val="tx2">
                    <a:lumMod val="50000"/>
                  </a:schemeClr>
                </a:solidFill>
                <a:ea typeface="Calibri" pitchFamily="34" charset="0"/>
                <a:cs typeface="Calibri" pitchFamily="34" charset="0"/>
              </a:rPr>
              <a:t>murder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mystery</a:t>
            </a:r>
            <a:r>
              <a:rPr lang="el-GR" sz="2000" dirty="0">
                <a:solidFill>
                  <a:schemeClr val="tx2">
                    <a:lumMod val="50000"/>
                  </a:schemeClr>
                </a:solidFill>
                <a:ea typeface="Calibri" pitchFamily="34" charset="0"/>
                <a:cs typeface="Calibri" pitchFamily="34" charset="0"/>
              </a:rPr>
              <a:t> + </a:t>
            </a:r>
            <a:r>
              <a:rPr lang="el-GR" sz="2000" dirty="0" err="1">
                <a:solidFill>
                  <a:schemeClr val="tx2">
                    <a:lumMod val="50000"/>
                  </a:schemeClr>
                </a:solidFill>
                <a:ea typeface="Calibri" pitchFamily="34" charset="0"/>
                <a:cs typeface="Calibri" pitchFamily="34" charset="0"/>
              </a:rPr>
              <a:t>cartoon</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Roger</a:t>
            </a:r>
            <a:r>
              <a:rPr lang="el-GR" sz="2000" dirty="0">
                <a:solidFill>
                  <a:schemeClr val="tx2">
                    <a:lumMod val="50000"/>
                  </a:schemeClr>
                </a:solidFill>
                <a:ea typeface="Calibri" pitchFamily="34" charset="0"/>
                <a:cs typeface="Calibri" pitchFamily="34" charset="0"/>
              </a:rPr>
              <a:t> </a:t>
            </a:r>
            <a:r>
              <a:rPr lang="el-GR" sz="2000" dirty="0" err="1">
                <a:solidFill>
                  <a:schemeClr val="tx2">
                    <a:lumMod val="50000"/>
                  </a:schemeClr>
                </a:solidFill>
                <a:ea typeface="Calibri" pitchFamily="34" charset="0"/>
                <a:cs typeface="Calibri" pitchFamily="34" charset="0"/>
              </a:rPr>
              <a:t>Rabbit</a:t>
            </a:r>
            <a:r>
              <a:rPr lang="el-GR" sz="2000" dirty="0" smtClean="0">
                <a:solidFill>
                  <a:schemeClr val="tx2">
                    <a:lumMod val="50000"/>
                  </a:schemeClr>
                </a:solidFill>
                <a:ea typeface="Calibri" pitchFamily="34" charset="0"/>
                <a:cs typeface="Calibri" pitchFamily="34" charset="0"/>
              </a:rPr>
              <a:t>)</a:t>
            </a:r>
            <a:endParaRPr lang="el-GR" sz="2000" dirty="0">
              <a:solidFill>
                <a:schemeClr val="tx2">
                  <a:lumMod val="50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a:solidFill>
                  <a:schemeClr val="tx2">
                    <a:lumMod val="50000"/>
                  </a:schemeClr>
                </a:solidFill>
                <a:ea typeface="Calibri" pitchFamily="34" charset="0"/>
                <a:cs typeface="Calibri" pitchFamily="34" charset="0"/>
              </a:rPr>
              <a:t>Συμβολισμός - </a:t>
            </a:r>
            <a:r>
              <a:rPr lang="en-US" sz="2000" b="1" dirty="0">
                <a:solidFill>
                  <a:schemeClr val="accent6">
                    <a:lumMod val="75000"/>
                  </a:schemeClr>
                </a:solidFill>
                <a:ea typeface="Calibri" pitchFamily="34" charset="0"/>
                <a:cs typeface="Calibri" pitchFamily="34" charset="0"/>
              </a:rPr>
              <a:t>d</a:t>
            </a:r>
            <a:r>
              <a:rPr lang="en-US" sz="2000" dirty="0">
                <a:solidFill>
                  <a:schemeClr val="tx2">
                    <a:lumMod val="50000"/>
                  </a:schemeClr>
                </a:solidFill>
                <a:ea typeface="Calibri" pitchFamily="34" charset="0"/>
                <a:cs typeface="Calibri" pitchFamily="34" charset="0"/>
              </a:rPr>
              <a:t>: disjoint </a:t>
            </a:r>
            <a:r>
              <a:rPr lang="el-GR" sz="2000" dirty="0">
                <a:solidFill>
                  <a:schemeClr val="tx2">
                    <a:lumMod val="50000"/>
                  </a:schemeClr>
                </a:solidFill>
                <a:ea typeface="Calibri" pitchFamily="34" charset="0"/>
                <a:cs typeface="Calibri" pitchFamily="34" charset="0"/>
              </a:rPr>
              <a:t>(ανήκει σε μία το πολύ) </a:t>
            </a:r>
            <a:r>
              <a:rPr lang="en-US" sz="2000" b="1" dirty="0">
                <a:solidFill>
                  <a:schemeClr val="accent6">
                    <a:lumMod val="75000"/>
                  </a:schemeClr>
                </a:solidFill>
                <a:ea typeface="Calibri" pitchFamily="34" charset="0"/>
                <a:cs typeface="Calibri" pitchFamily="34" charset="0"/>
              </a:rPr>
              <a:t>o</a:t>
            </a:r>
            <a:r>
              <a:rPr lang="en-US" sz="2000" dirty="0">
                <a:solidFill>
                  <a:schemeClr val="tx2">
                    <a:lumMod val="50000"/>
                  </a:schemeClr>
                </a:solidFill>
                <a:ea typeface="Calibri" pitchFamily="34" charset="0"/>
                <a:cs typeface="Calibri" pitchFamily="34" charset="0"/>
              </a:rPr>
              <a:t>: overlap</a:t>
            </a:r>
            <a:r>
              <a:rPr lang="el-GR" sz="2000" dirty="0">
                <a:solidFill>
                  <a:schemeClr val="tx2">
                    <a:lumMod val="50000"/>
                  </a:schemeClr>
                </a:solidFill>
                <a:ea typeface="Calibri" pitchFamily="34" charset="0"/>
                <a:cs typeface="Calibri" pitchFamily="34" charset="0"/>
              </a:rPr>
              <a:t> (μπορεί να ανήκει σε παραπάνω από μία)</a:t>
            </a:r>
          </a:p>
        </p:txBody>
      </p:sp>
      <p:sp>
        <p:nvSpPr>
          <p:cNvPr id="66567" name="Text Box 4"/>
          <p:cNvSpPr txBox="1">
            <a:spLocks noChangeArrowheads="1"/>
          </p:cNvSpPr>
          <p:nvPr/>
        </p:nvSpPr>
        <p:spPr bwMode="auto">
          <a:xfrm>
            <a:off x="2051050" y="3789363"/>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68" name="Rectangle 5"/>
          <p:cNvSpPr>
            <a:spLocks noChangeArrowheads="1"/>
          </p:cNvSpPr>
          <p:nvPr/>
        </p:nvSpPr>
        <p:spPr bwMode="auto">
          <a:xfrm>
            <a:off x="1763713" y="3789363"/>
            <a:ext cx="1295400" cy="412750"/>
          </a:xfrm>
          <a:prstGeom prst="rect">
            <a:avLst/>
          </a:prstGeom>
          <a:noFill/>
          <a:ln w="9525">
            <a:solidFill>
              <a:schemeClr val="tx1"/>
            </a:solidFill>
            <a:miter lim="800000"/>
            <a:headEnd/>
            <a:tailEnd/>
          </a:ln>
        </p:spPr>
        <p:txBody>
          <a:bodyPr wrap="none" anchor="ctr"/>
          <a:lstStyle/>
          <a:p>
            <a:endParaRPr lang="el-GR"/>
          </a:p>
        </p:txBody>
      </p:sp>
      <p:sp>
        <p:nvSpPr>
          <p:cNvPr id="66569" name="Rectangle 6"/>
          <p:cNvSpPr>
            <a:spLocks noChangeArrowheads="1"/>
          </p:cNvSpPr>
          <p:nvPr/>
        </p:nvSpPr>
        <p:spPr bwMode="auto">
          <a:xfrm>
            <a:off x="755650"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0" name="Line 7"/>
          <p:cNvSpPr>
            <a:spLocks noChangeShapeType="1"/>
          </p:cNvSpPr>
          <p:nvPr/>
        </p:nvSpPr>
        <p:spPr bwMode="auto">
          <a:xfrm>
            <a:off x="2266950" y="4221163"/>
            <a:ext cx="0" cy="381000"/>
          </a:xfrm>
          <a:prstGeom prst="line">
            <a:avLst/>
          </a:prstGeom>
          <a:noFill/>
          <a:ln w="9525">
            <a:solidFill>
              <a:schemeClr val="tx1"/>
            </a:solidFill>
            <a:round/>
            <a:headEnd/>
            <a:tailEnd/>
          </a:ln>
        </p:spPr>
        <p:txBody>
          <a:bodyPr wrap="none" anchor="ctr"/>
          <a:lstStyle/>
          <a:p>
            <a:endParaRPr lang="el-GR"/>
          </a:p>
        </p:txBody>
      </p:sp>
      <p:sp>
        <p:nvSpPr>
          <p:cNvPr id="66571" name="Text Box 8"/>
          <p:cNvSpPr txBox="1">
            <a:spLocks noChangeArrowheads="1"/>
          </p:cNvSpPr>
          <p:nvPr/>
        </p:nvSpPr>
        <p:spPr bwMode="auto">
          <a:xfrm>
            <a:off x="971550" y="5589588"/>
            <a:ext cx="1081088"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72" name="Oval 9"/>
          <p:cNvSpPr>
            <a:spLocks noChangeArrowheads="1"/>
          </p:cNvSpPr>
          <p:nvPr/>
        </p:nvSpPr>
        <p:spPr bwMode="auto">
          <a:xfrm>
            <a:off x="2051050" y="4652963"/>
            <a:ext cx="360363" cy="360362"/>
          </a:xfrm>
          <a:prstGeom prst="ellipse">
            <a:avLst/>
          </a:prstGeom>
          <a:noFill/>
          <a:ln w="9525">
            <a:solidFill>
              <a:schemeClr val="tx1"/>
            </a:solidFill>
            <a:round/>
            <a:headEnd/>
            <a:tailEnd/>
          </a:ln>
        </p:spPr>
        <p:txBody>
          <a:bodyPr wrap="none" anchor="ctr"/>
          <a:lstStyle/>
          <a:p>
            <a:endParaRPr lang="el-GR"/>
          </a:p>
        </p:txBody>
      </p:sp>
      <p:sp>
        <p:nvSpPr>
          <p:cNvPr id="66573" name="Text Box 10"/>
          <p:cNvSpPr txBox="1">
            <a:spLocks noChangeArrowheads="1"/>
          </p:cNvSpPr>
          <p:nvPr/>
        </p:nvSpPr>
        <p:spPr bwMode="auto">
          <a:xfrm>
            <a:off x="2051050" y="4652963"/>
            <a:ext cx="431800" cy="366712"/>
          </a:xfrm>
          <a:prstGeom prst="rect">
            <a:avLst/>
          </a:prstGeom>
          <a:noFill/>
          <a:ln w="9525">
            <a:noFill/>
            <a:miter lim="800000"/>
            <a:headEnd/>
            <a:tailEnd/>
          </a:ln>
        </p:spPr>
        <p:txBody>
          <a:bodyPr>
            <a:spAutoFit/>
          </a:bodyPr>
          <a:lstStyle/>
          <a:p>
            <a:pPr>
              <a:spcBef>
                <a:spcPct val="50000"/>
              </a:spcBef>
            </a:pPr>
            <a:r>
              <a:rPr lang="en-US" sz="1800" b="1" dirty="0">
                <a:solidFill>
                  <a:schemeClr val="accent6">
                    <a:lumMod val="75000"/>
                  </a:schemeClr>
                </a:solidFill>
              </a:rPr>
              <a:t>d</a:t>
            </a:r>
            <a:endParaRPr lang="el-GR" sz="1800" b="1" dirty="0">
              <a:solidFill>
                <a:schemeClr val="accent6">
                  <a:lumMod val="75000"/>
                </a:schemeClr>
              </a:solidFill>
            </a:endParaRPr>
          </a:p>
        </p:txBody>
      </p:sp>
      <p:sp>
        <p:nvSpPr>
          <p:cNvPr id="66574" name="Line 11"/>
          <p:cNvSpPr>
            <a:spLocks noChangeShapeType="1"/>
          </p:cNvSpPr>
          <p:nvPr/>
        </p:nvSpPr>
        <p:spPr bwMode="auto">
          <a:xfrm flipH="1">
            <a:off x="1331913" y="5013325"/>
            <a:ext cx="719137" cy="574675"/>
          </a:xfrm>
          <a:prstGeom prst="line">
            <a:avLst/>
          </a:prstGeom>
          <a:noFill/>
          <a:ln w="9525">
            <a:solidFill>
              <a:schemeClr val="tx1"/>
            </a:solidFill>
            <a:round/>
            <a:headEnd/>
            <a:tailEnd/>
          </a:ln>
        </p:spPr>
        <p:txBody>
          <a:bodyPr/>
          <a:lstStyle/>
          <a:p>
            <a:endParaRPr lang="el-GR"/>
          </a:p>
        </p:txBody>
      </p:sp>
      <p:sp>
        <p:nvSpPr>
          <p:cNvPr id="66575" name="Rectangle 12"/>
          <p:cNvSpPr>
            <a:spLocks noChangeArrowheads="1"/>
          </p:cNvSpPr>
          <p:nvPr/>
        </p:nvSpPr>
        <p:spPr bwMode="auto">
          <a:xfrm>
            <a:off x="2411413" y="5589588"/>
            <a:ext cx="1225550" cy="431800"/>
          </a:xfrm>
          <a:prstGeom prst="rect">
            <a:avLst/>
          </a:prstGeom>
          <a:noFill/>
          <a:ln w="9525">
            <a:solidFill>
              <a:schemeClr val="tx1"/>
            </a:solidFill>
            <a:miter lim="800000"/>
            <a:headEnd/>
            <a:tailEnd/>
          </a:ln>
        </p:spPr>
        <p:txBody>
          <a:bodyPr wrap="none" anchor="ctr"/>
          <a:lstStyle/>
          <a:p>
            <a:endParaRPr lang="el-GR"/>
          </a:p>
        </p:txBody>
      </p:sp>
      <p:sp>
        <p:nvSpPr>
          <p:cNvPr id="66576" name="Text Box 13"/>
          <p:cNvSpPr txBox="1">
            <a:spLocks noChangeArrowheads="1"/>
          </p:cNvSpPr>
          <p:nvPr/>
        </p:nvSpPr>
        <p:spPr bwMode="auto">
          <a:xfrm>
            <a:off x="2627313" y="5589588"/>
            <a:ext cx="1081087"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77" name="Line 14"/>
          <p:cNvSpPr>
            <a:spLocks noChangeShapeType="1"/>
          </p:cNvSpPr>
          <p:nvPr/>
        </p:nvSpPr>
        <p:spPr bwMode="auto">
          <a:xfrm>
            <a:off x="2411413" y="5013325"/>
            <a:ext cx="647700" cy="576263"/>
          </a:xfrm>
          <a:prstGeom prst="line">
            <a:avLst/>
          </a:prstGeom>
          <a:noFill/>
          <a:ln w="9525">
            <a:solidFill>
              <a:schemeClr val="tx1"/>
            </a:solidFill>
            <a:round/>
            <a:headEnd/>
            <a:tailEnd/>
          </a:ln>
        </p:spPr>
        <p:txBody>
          <a:bodyPr/>
          <a:lstStyle/>
          <a:p>
            <a:endParaRPr lang="el-GR"/>
          </a:p>
        </p:txBody>
      </p:sp>
      <p:sp>
        <p:nvSpPr>
          <p:cNvPr id="66578" name="Freeform 15"/>
          <p:cNvSpPr>
            <a:spLocks/>
          </p:cNvSpPr>
          <p:nvPr/>
        </p:nvSpPr>
        <p:spPr bwMode="auto">
          <a:xfrm>
            <a:off x="1552575" y="5153025"/>
            <a:ext cx="379413"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79" name="Freeform 16"/>
          <p:cNvSpPr>
            <a:spLocks/>
          </p:cNvSpPr>
          <p:nvPr/>
        </p:nvSpPr>
        <p:spPr bwMode="auto">
          <a:xfrm>
            <a:off x="2447925" y="5143500"/>
            <a:ext cx="369888"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66580" name="Text Box 17"/>
          <p:cNvSpPr txBox="1">
            <a:spLocks noChangeArrowheads="1"/>
          </p:cNvSpPr>
          <p:nvPr/>
        </p:nvSpPr>
        <p:spPr bwMode="auto">
          <a:xfrm>
            <a:off x="6011863" y="3860800"/>
            <a:ext cx="719137"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6581" name="Rectangle 18"/>
          <p:cNvSpPr>
            <a:spLocks noChangeArrowheads="1"/>
          </p:cNvSpPr>
          <p:nvPr/>
        </p:nvSpPr>
        <p:spPr bwMode="auto">
          <a:xfrm>
            <a:off x="5724525"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6582" name="Rectangle 19"/>
          <p:cNvSpPr>
            <a:spLocks noChangeArrowheads="1"/>
          </p:cNvSpPr>
          <p:nvPr/>
        </p:nvSpPr>
        <p:spPr bwMode="auto">
          <a:xfrm>
            <a:off x="47164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3" name="Line 20"/>
          <p:cNvSpPr>
            <a:spLocks noChangeShapeType="1"/>
          </p:cNvSpPr>
          <p:nvPr/>
        </p:nvSpPr>
        <p:spPr bwMode="auto">
          <a:xfrm>
            <a:off x="6227763" y="4292600"/>
            <a:ext cx="0" cy="381000"/>
          </a:xfrm>
          <a:prstGeom prst="line">
            <a:avLst/>
          </a:prstGeom>
          <a:noFill/>
          <a:ln w="9525">
            <a:solidFill>
              <a:schemeClr val="tx1"/>
            </a:solidFill>
            <a:round/>
            <a:headEnd/>
            <a:tailEnd/>
          </a:ln>
        </p:spPr>
        <p:txBody>
          <a:bodyPr wrap="none" anchor="ctr"/>
          <a:lstStyle/>
          <a:p>
            <a:endParaRPr lang="el-GR"/>
          </a:p>
        </p:txBody>
      </p:sp>
      <p:sp>
        <p:nvSpPr>
          <p:cNvPr id="66584" name="Text Box 21"/>
          <p:cNvSpPr txBox="1">
            <a:spLocks noChangeArrowheads="1"/>
          </p:cNvSpPr>
          <p:nvPr/>
        </p:nvSpPr>
        <p:spPr bwMode="auto">
          <a:xfrm>
            <a:off x="4932363"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6585" name="Oval 22"/>
          <p:cNvSpPr>
            <a:spLocks noChangeArrowheads="1"/>
          </p:cNvSpPr>
          <p:nvPr/>
        </p:nvSpPr>
        <p:spPr bwMode="auto">
          <a:xfrm>
            <a:off x="6011863" y="4724400"/>
            <a:ext cx="360362" cy="360363"/>
          </a:xfrm>
          <a:prstGeom prst="ellipse">
            <a:avLst/>
          </a:prstGeom>
          <a:noFill/>
          <a:ln w="9525">
            <a:solidFill>
              <a:schemeClr val="tx1"/>
            </a:solidFill>
            <a:round/>
            <a:headEnd/>
            <a:tailEnd/>
          </a:ln>
        </p:spPr>
        <p:txBody>
          <a:bodyPr wrap="none" anchor="ctr"/>
          <a:lstStyle/>
          <a:p>
            <a:endParaRPr lang="el-GR"/>
          </a:p>
        </p:txBody>
      </p:sp>
      <p:sp>
        <p:nvSpPr>
          <p:cNvPr id="66586" name="Text Box 23"/>
          <p:cNvSpPr txBox="1">
            <a:spLocks noChangeArrowheads="1"/>
          </p:cNvSpPr>
          <p:nvPr/>
        </p:nvSpPr>
        <p:spPr bwMode="auto">
          <a:xfrm>
            <a:off x="6011863" y="4724400"/>
            <a:ext cx="431800" cy="366713"/>
          </a:xfrm>
          <a:prstGeom prst="rect">
            <a:avLst/>
          </a:prstGeom>
          <a:noFill/>
          <a:ln w="9525">
            <a:noFill/>
            <a:miter lim="800000"/>
            <a:headEnd/>
            <a:tailEnd/>
          </a:ln>
        </p:spPr>
        <p:txBody>
          <a:bodyPr>
            <a:spAutoFit/>
          </a:bodyPr>
          <a:lstStyle/>
          <a:p>
            <a:pPr>
              <a:spcBef>
                <a:spcPct val="50000"/>
              </a:spcBef>
            </a:pPr>
            <a:r>
              <a:rPr lang="en-US" sz="1800" b="1">
                <a:solidFill>
                  <a:schemeClr val="accent6">
                    <a:lumMod val="75000"/>
                  </a:schemeClr>
                </a:solidFill>
              </a:rPr>
              <a:t>o</a:t>
            </a:r>
            <a:endParaRPr lang="el-GR" sz="1800" b="1">
              <a:solidFill>
                <a:schemeClr val="accent6">
                  <a:lumMod val="75000"/>
                </a:schemeClr>
              </a:solidFill>
            </a:endParaRPr>
          </a:p>
        </p:txBody>
      </p:sp>
      <p:sp>
        <p:nvSpPr>
          <p:cNvPr id="66587" name="Line 24"/>
          <p:cNvSpPr>
            <a:spLocks noChangeShapeType="1"/>
          </p:cNvSpPr>
          <p:nvPr/>
        </p:nvSpPr>
        <p:spPr bwMode="auto">
          <a:xfrm flipH="1">
            <a:off x="5292725" y="5084763"/>
            <a:ext cx="719138" cy="574675"/>
          </a:xfrm>
          <a:prstGeom prst="line">
            <a:avLst/>
          </a:prstGeom>
          <a:noFill/>
          <a:ln w="9525">
            <a:solidFill>
              <a:schemeClr val="tx1"/>
            </a:solidFill>
            <a:round/>
            <a:headEnd/>
            <a:tailEnd/>
          </a:ln>
        </p:spPr>
        <p:txBody>
          <a:bodyPr/>
          <a:lstStyle/>
          <a:p>
            <a:endParaRPr lang="el-GR"/>
          </a:p>
        </p:txBody>
      </p:sp>
      <p:sp>
        <p:nvSpPr>
          <p:cNvPr id="66588" name="Rectangle 25"/>
          <p:cNvSpPr>
            <a:spLocks noChangeArrowheads="1"/>
          </p:cNvSpPr>
          <p:nvPr/>
        </p:nvSpPr>
        <p:spPr bwMode="auto">
          <a:xfrm>
            <a:off x="6372225"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6589" name="Text Box 26"/>
          <p:cNvSpPr txBox="1">
            <a:spLocks noChangeArrowheads="1"/>
          </p:cNvSpPr>
          <p:nvPr/>
        </p:nvSpPr>
        <p:spPr bwMode="auto">
          <a:xfrm>
            <a:off x="6588125" y="5661025"/>
            <a:ext cx="1081088" cy="396875"/>
          </a:xfrm>
          <a:prstGeom prst="rect">
            <a:avLst/>
          </a:prstGeom>
          <a:noFill/>
          <a:ln w="9525">
            <a:noFill/>
            <a:miter lim="800000"/>
            <a:headEnd/>
            <a:tailEnd/>
          </a:ln>
        </p:spPr>
        <p:txBody>
          <a:bodyPr>
            <a:spAutoFit/>
          </a:bodyPr>
          <a:lstStyle/>
          <a:p>
            <a:pPr eaLnBrk="0" hangingPunct="0">
              <a:spcBef>
                <a:spcPct val="50000"/>
              </a:spcBef>
            </a:pPr>
            <a:r>
              <a:rPr lang="en-US" sz="2000"/>
              <a:t>B</a:t>
            </a:r>
            <a:endParaRPr lang="el-GR" sz="2000"/>
          </a:p>
        </p:txBody>
      </p:sp>
      <p:sp>
        <p:nvSpPr>
          <p:cNvPr id="66590" name="Line 27"/>
          <p:cNvSpPr>
            <a:spLocks noChangeShapeType="1"/>
          </p:cNvSpPr>
          <p:nvPr/>
        </p:nvSpPr>
        <p:spPr bwMode="auto">
          <a:xfrm>
            <a:off x="6372225" y="5084763"/>
            <a:ext cx="647700" cy="576262"/>
          </a:xfrm>
          <a:prstGeom prst="line">
            <a:avLst/>
          </a:prstGeom>
          <a:noFill/>
          <a:ln w="9525">
            <a:solidFill>
              <a:schemeClr val="tx1"/>
            </a:solidFill>
            <a:round/>
            <a:headEnd/>
            <a:tailEnd/>
          </a:ln>
        </p:spPr>
        <p:txBody>
          <a:bodyPr/>
          <a:lstStyle/>
          <a:p>
            <a:endParaRPr lang="el-GR"/>
          </a:p>
        </p:txBody>
      </p:sp>
      <p:sp>
        <p:nvSpPr>
          <p:cNvPr id="66591" name="Freeform 28"/>
          <p:cNvSpPr>
            <a:spLocks/>
          </p:cNvSpPr>
          <p:nvPr/>
        </p:nvSpPr>
        <p:spPr bwMode="auto">
          <a:xfrm>
            <a:off x="5513388" y="5224463"/>
            <a:ext cx="379412" cy="228600"/>
          </a:xfrm>
          <a:custGeom>
            <a:avLst/>
            <a:gdLst>
              <a:gd name="T0" fmla="*/ 0 w 239"/>
              <a:gd name="T1" fmla="*/ 0 h 144"/>
              <a:gd name="T2" fmla="*/ 2147483647 w 239"/>
              <a:gd name="T3" fmla="*/ 2147483647 h 144"/>
              <a:gd name="T4" fmla="*/ 2147483647 w 239"/>
              <a:gd name="T5" fmla="*/ 2147483647 h 144"/>
              <a:gd name="T6" fmla="*/ 2147483647 w 239"/>
              <a:gd name="T7" fmla="*/ 2147483647 h 144"/>
              <a:gd name="T8" fmla="*/ 2147483647 w 239"/>
              <a:gd name="T9" fmla="*/ 2147483647 h 144"/>
              <a:gd name="T10" fmla="*/ 2147483647 w 239"/>
              <a:gd name="T11" fmla="*/ 2147483647 h 144"/>
              <a:gd name="T12" fmla="*/ 2147483647 w 239"/>
              <a:gd name="T13" fmla="*/ 2147483647 h 144"/>
              <a:gd name="T14" fmla="*/ 0 60000 65536"/>
              <a:gd name="T15" fmla="*/ 0 60000 65536"/>
              <a:gd name="T16" fmla="*/ 0 60000 65536"/>
              <a:gd name="T17" fmla="*/ 0 60000 65536"/>
              <a:gd name="T18" fmla="*/ 0 60000 65536"/>
              <a:gd name="T19" fmla="*/ 0 60000 65536"/>
              <a:gd name="T20" fmla="*/ 0 60000 65536"/>
              <a:gd name="T21" fmla="*/ 0 w 239"/>
              <a:gd name="T22" fmla="*/ 0 h 144"/>
              <a:gd name="T23" fmla="*/ 239 w 239"/>
              <a:gd name="T24" fmla="*/ 144 h 1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9" h="144">
                <a:moveTo>
                  <a:pt x="0" y="0"/>
                </a:moveTo>
                <a:cubicBezTo>
                  <a:pt x="8" y="31"/>
                  <a:pt x="0" y="66"/>
                  <a:pt x="12" y="96"/>
                </a:cubicBezTo>
                <a:cubicBezTo>
                  <a:pt x="18" y="112"/>
                  <a:pt x="32" y="127"/>
                  <a:pt x="48" y="132"/>
                </a:cubicBezTo>
                <a:cubicBezTo>
                  <a:pt x="60" y="136"/>
                  <a:pt x="84" y="144"/>
                  <a:pt x="84" y="144"/>
                </a:cubicBezTo>
                <a:cubicBezTo>
                  <a:pt x="120" y="142"/>
                  <a:pt x="156" y="142"/>
                  <a:pt x="192" y="138"/>
                </a:cubicBezTo>
                <a:cubicBezTo>
                  <a:pt x="205" y="136"/>
                  <a:pt x="228" y="126"/>
                  <a:pt x="228" y="126"/>
                </a:cubicBezTo>
                <a:cubicBezTo>
                  <a:pt x="239" y="93"/>
                  <a:pt x="234" y="114"/>
                  <a:pt x="234" y="60"/>
                </a:cubicBezTo>
              </a:path>
            </a:pathLst>
          </a:custGeom>
          <a:noFill/>
          <a:ln w="9525">
            <a:solidFill>
              <a:schemeClr val="tx1"/>
            </a:solidFill>
            <a:round/>
            <a:headEnd/>
            <a:tailEnd/>
          </a:ln>
        </p:spPr>
        <p:txBody>
          <a:bodyPr/>
          <a:lstStyle/>
          <a:p>
            <a:endParaRPr lang="el-GR"/>
          </a:p>
        </p:txBody>
      </p:sp>
      <p:sp>
        <p:nvSpPr>
          <p:cNvPr id="66592" name="Freeform 29"/>
          <p:cNvSpPr>
            <a:spLocks/>
          </p:cNvSpPr>
          <p:nvPr/>
        </p:nvSpPr>
        <p:spPr bwMode="auto">
          <a:xfrm>
            <a:off x="6408738" y="5214938"/>
            <a:ext cx="369887" cy="174625"/>
          </a:xfrm>
          <a:custGeom>
            <a:avLst/>
            <a:gdLst>
              <a:gd name="T0" fmla="*/ 0 w 233"/>
              <a:gd name="T1" fmla="*/ 2147483647 h 110"/>
              <a:gd name="T2" fmla="*/ 2147483647 w 233"/>
              <a:gd name="T3" fmla="*/ 2147483647 h 110"/>
              <a:gd name="T4" fmla="*/ 2147483647 w 233"/>
              <a:gd name="T5" fmla="*/ 2147483647 h 110"/>
              <a:gd name="T6" fmla="*/ 2147483647 w 233"/>
              <a:gd name="T7" fmla="*/ 2147483647 h 110"/>
              <a:gd name="T8" fmla="*/ 2147483647 w 233"/>
              <a:gd name="T9" fmla="*/ 0 h 110"/>
              <a:gd name="T10" fmla="*/ 0 60000 65536"/>
              <a:gd name="T11" fmla="*/ 0 60000 65536"/>
              <a:gd name="T12" fmla="*/ 0 60000 65536"/>
              <a:gd name="T13" fmla="*/ 0 60000 65536"/>
              <a:gd name="T14" fmla="*/ 0 60000 65536"/>
              <a:gd name="T15" fmla="*/ 0 w 233"/>
              <a:gd name="T16" fmla="*/ 0 h 110"/>
              <a:gd name="T17" fmla="*/ 233 w 233"/>
              <a:gd name="T18" fmla="*/ 110 h 110"/>
            </a:gdLst>
            <a:ahLst/>
            <a:cxnLst>
              <a:cxn ang="T10">
                <a:pos x="T0" y="T1"/>
              </a:cxn>
              <a:cxn ang="T11">
                <a:pos x="T2" y="T3"/>
              </a:cxn>
              <a:cxn ang="T12">
                <a:pos x="T4" y="T5"/>
              </a:cxn>
              <a:cxn ang="T13">
                <a:pos x="T6" y="T7"/>
              </a:cxn>
              <a:cxn ang="T14">
                <a:pos x="T8" y="T9"/>
              </a:cxn>
            </a:cxnLst>
            <a:rect l="T15" t="T16" r="T17" b="T18"/>
            <a:pathLst>
              <a:path w="233" h="110">
                <a:moveTo>
                  <a:pt x="0" y="30"/>
                </a:moveTo>
                <a:cubicBezTo>
                  <a:pt x="27" y="66"/>
                  <a:pt x="10" y="48"/>
                  <a:pt x="54" y="78"/>
                </a:cubicBezTo>
                <a:cubicBezTo>
                  <a:pt x="65" y="85"/>
                  <a:pt x="78" y="86"/>
                  <a:pt x="90" y="90"/>
                </a:cubicBezTo>
                <a:cubicBezTo>
                  <a:pt x="96" y="92"/>
                  <a:pt x="108" y="96"/>
                  <a:pt x="108" y="96"/>
                </a:cubicBezTo>
                <a:cubicBezTo>
                  <a:pt x="233" y="89"/>
                  <a:pt x="216" y="110"/>
                  <a:pt x="216" y="0"/>
                </a:cubicBezTo>
              </a:path>
            </a:pathLst>
          </a:custGeom>
          <a:noFill/>
          <a:ln w="9525">
            <a:solidFill>
              <a:schemeClr val="tx1"/>
            </a:solidFill>
            <a:round/>
            <a:headEnd/>
            <a:tailEnd/>
          </a:ln>
        </p:spPr>
        <p:txBody>
          <a:bodyPr/>
          <a:lstStyle/>
          <a:p>
            <a:endParaRPr lang="el-GR"/>
          </a:p>
        </p:txBody>
      </p:sp>
      <p:sp>
        <p:nvSpPr>
          <p:cNvPr id="34"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33"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Footer Placeholder 3"/>
          <p:cNvSpPr>
            <a:spLocks noGrp="1"/>
          </p:cNvSpPr>
          <p:nvPr>
            <p:ph type="ftr" sz="quarter" idx="11"/>
          </p:nvPr>
        </p:nvSpPr>
        <p:spPr>
          <a:noFill/>
        </p:spPr>
        <p:txBody>
          <a:bodyPr/>
          <a:lstStyle/>
          <a:p>
            <a:r>
              <a:rPr lang="el-GR" altLang="en-US" smtClean="0"/>
              <a:t>Ευαγγελία Πιτουρά</a:t>
            </a:r>
          </a:p>
        </p:txBody>
      </p:sp>
      <p:sp>
        <p:nvSpPr>
          <p:cNvPr id="67588" name="Slide Number Placeholder 4"/>
          <p:cNvSpPr>
            <a:spLocks noGrp="1"/>
          </p:cNvSpPr>
          <p:nvPr>
            <p:ph type="sldNum" sz="quarter" idx="12"/>
          </p:nvPr>
        </p:nvSpPr>
        <p:spPr>
          <a:noFill/>
        </p:spPr>
        <p:txBody>
          <a:bodyPr/>
          <a:lstStyle/>
          <a:p>
            <a:fld id="{4A763153-39E8-4B00-9B5E-0596E96C5830}" type="slidenum">
              <a:rPr lang="el-GR" altLang="en-US" smtClean="0"/>
              <a:pPr/>
              <a:t>81</a:t>
            </a:fld>
            <a:endParaRPr lang="el-GR" altLang="en-US" smtClean="0"/>
          </a:p>
        </p:txBody>
      </p:sp>
      <p:sp>
        <p:nvSpPr>
          <p:cNvPr id="67590" name="Text Box 3"/>
          <p:cNvSpPr txBox="1">
            <a:spLocks noChangeArrowheads="1"/>
          </p:cNvSpPr>
          <p:nvPr/>
        </p:nvSpPr>
        <p:spPr bwMode="auto">
          <a:xfrm>
            <a:off x="468313" y="1484313"/>
            <a:ext cx="8135937" cy="2831544"/>
          </a:xfrm>
          <a:prstGeom prst="rect">
            <a:avLst/>
          </a:prstGeom>
          <a:noFill/>
          <a:ln w="9525">
            <a:noFill/>
            <a:miter lim="800000"/>
            <a:headEnd/>
            <a:tailEnd/>
          </a:ln>
        </p:spPr>
        <p:txBody>
          <a:bodyPr>
            <a:spAutoFit/>
          </a:bodyPr>
          <a:lstStyle/>
          <a:p>
            <a:pPr algn="ctr">
              <a:spcBef>
                <a:spcPct val="50000"/>
              </a:spcBef>
              <a:buClr>
                <a:schemeClr val="tx1"/>
              </a:buClr>
            </a:pPr>
            <a:r>
              <a:rPr lang="el-GR" sz="2400" dirty="0" smtClean="0">
                <a:solidFill>
                  <a:schemeClr val="accent6">
                    <a:lumMod val="75000"/>
                  </a:schemeClr>
                </a:solidFill>
                <a:ea typeface="Calibri" pitchFamily="34" charset="0"/>
                <a:cs typeface="Calibri" pitchFamily="34" charset="0"/>
              </a:rPr>
              <a:t>Περιορισμοί κάλυψης ή συμμετοχής  (</a:t>
            </a:r>
            <a:r>
              <a:rPr lang="en-US" sz="2400" dirty="0" smtClean="0">
                <a:solidFill>
                  <a:schemeClr val="accent6">
                    <a:lumMod val="75000"/>
                  </a:schemeClr>
                </a:solidFill>
                <a:ea typeface="Calibri" pitchFamily="34" charset="0"/>
                <a:cs typeface="Calibri" pitchFamily="34" charset="0"/>
              </a:rPr>
              <a:t>covering/completeness constraint)</a:t>
            </a:r>
            <a:endParaRPr lang="el-GR" sz="2400" dirty="0" smtClean="0">
              <a:solidFill>
                <a:schemeClr val="accent6">
                  <a:lumMod val="75000"/>
                </a:schemeClr>
              </a:solidFill>
              <a:ea typeface="Calibri" pitchFamily="34" charset="0"/>
              <a:cs typeface="Calibri" pitchFamily="34" charset="0"/>
            </a:endParaRPr>
          </a:p>
          <a:p>
            <a:pPr algn="just">
              <a:spcBef>
                <a:spcPct val="50000"/>
              </a:spcBef>
              <a:buClr>
                <a:schemeClr val="tx1"/>
              </a:buClr>
              <a:buFont typeface="Wingdings" pitchFamily="2" charset="2"/>
              <a:buNone/>
            </a:pPr>
            <a:r>
              <a:rPr lang="el-GR" sz="2000" dirty="0" smtClean="0">
                <a:solidFill>
                  <a:schemeClr val="tx2">
                    <a:lumMod val="50000"/>
                  </a:schemeClr>
                </a:solidFill>
                <a:latin typeface="Calibri" pitchFamily="34" charset="0"/>
                <a:ea typeface="Calibri" pitchFamily="34" charset="0"/>
                <a:cs typeface="Calibri" pitchFamily="34" charset="0"/>
              </a:rPr>
              <a:t>Στη </a:t>
            </a:r>
            <a:r>
              <a:rPr lang="el-GR" sz="2000" dirty="0">
                <a:solidFill>
                  <a:schemeClr val="tx2">
                    <a:lumMod val="50000"/>
                  </a:schemeClr>
                </a:solidFill>
                <a:latin typeface="Calibri" pitchFamily="34" charset="0"/>
                <a:ea typeface="Calibri" pitchFamily="34" charset="0"/>
                <a:cs typeface="Calibri" pitchFamily="34" charset="0"/>
              </a:rPr>
              <a:t>γενική περίπτωση δεν είναι απαραίτητο κάθε οντότητα μιας </a:t>
            </a:r>
            <a:r>
              <a:rPr lang="el-GR" sz="2000" dirty="0" smtClean="0">
                <a:solidFill>
                  <a:schemeClr val="tx2">
                    <a:lumMod val="50000"/>
                  </a:schemeClr>
                </a:solidFill>
                <a:latin typeface="Calibri" pitchFamily="34" charset="0"/>
                <a:ea typeface="Calibri" pitchFamily="34" charset="0"/>
                <a:cs typeface="Calibri" pitchFamily="34" charset="0"/>
              </a:rPr>
              <a:t>υπέρ-κλάσης </a:t>
            </a:r>
            <a:r>
              <a:rPr lang="el-GR" sz="2000" dirty="0">
                <a:solidFill>
                  <a:schemeClr val="tx2">
                    <a:lumMod val="50000"/>
                  </a:schemeClr>
                </a:solidFill>
                <a:latin typeface="Calibri" pitchFamily="34" charset="0"/>
                <a:ea typeface="Calibri" pitchFamily="34" charset="0"/>
                <a:cs typeface="Calibri" pitchFamily="34" charset="0"/>
              </a:rPr>
              <a:t>να είναι μέλος μιας υποκλάσης</a:t>
            </a:r>
            <a:r>
              <a:rPr lang="en-US" sz="2000" dirty="0">
                <a:solidFill>
                  <a:schemeClr val="tx2">
                    <a:lumMod val="50000"/>
                  </a:schemeClr>
                </a:solidFill>
                <a:latin typeface="Calibri" pitchFamily="34" charset="0"/>
                <a:ea typeface="Calibri" pitchFamily="34" charset="0"/>
                <a:cs typeface="Calibri" pitchFamily="34" charset="0"/>
              </a:rPr>
              <a:t> (covering</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completeness constraint)</a:t>
            </a:r>
          </a:p>
          <a:p>
            <a:pPr algn="just">
              <a:spcBef>
                <a:spcPct val="50000"/>
              </a:spcBef>
              <a:buClr>
                <a:schemeClr val="tx1"/>
              </a:buClr>
              <a:buFont typeface="Courier New" pitchFamily="49" charset="0"/>
              <a:buChar char="o"/>
            </a:pP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ολική</a:t>
            </a:r>
            <a:r>
              <a:rPr lang="en-US" sz="2000" i="1" dirty="0" smtClean="0">
                <a:solidFill>
                  <a:schemeClr val="accent6">
                    <a:lumMod val="75000"/>
                  </a:schemeClr>
                </a:solidFill>
                <a:latin typeface="Calibri" pitchFamily="34" charset="0"/>
                <a:ea typeface="Calibri" pitchFamily="34" charset="0"/>
                <a:cs typeface="Calibri" pitchFamily="34" charset="0"/>
              </a:rPr>
              <a:t> </a:t>
            </a:r>
            <a:r>
              <a:rPr lang="el-GR" sz="2000" i="1" dirty="0" smtClean="0">
                <a:solidFill>
                  <a:schemeClr val="accent6">
                    <a:lumMod val="75000"/>
                  </a:schemeClr>
                </a:solidFill>
                <a:latin typeface="Calibri" pitchFamily="34" charset="0"/>
                <a:ea typeface="Calibri" pitchFamily="34" charset="0"/>
                <a:cs typeface="Calibri" pitchFamily="34" charset="0"/>
              </a:rPr>
              <a:t>συμμετοχή (εξειδίκευση)</a:t>
            </a:r>
            <a:r>
              <a:rPr lang="en-US" sz="2000" dirty="0" smtClean="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κάθε οντότητα της </a:t>
            </a:r>
            <a:r>
              <a:rPr lang="el-GR" sz="2000" dirty="0" err="1">
                <a:solidFill>
                  <a:schemeClr val="tx2">
                    <a:lumMod val="50000"/>
                  </a:schemeClr>
                </a:solidFill>
                <a:latin typeface="Calibri" pitchFamily="34" charset="0"/>
                <a:ea typeface="Calibri" pitchFamily="34" charset="0"/>
                <a:cs typeface="Calibri" pitchFamily="34" charset="0"/>
              </a:rPr>
              <a:t>υπερκλάσης</a:t>
            </a:r>
            <a:r>
              <a:rPr lang="el-GR" sz="2000" dirty="0">
                <a:solidFill>
                  <a:schemeClr val="tx2">
                    <a:lumMod val="50000"/>
                  </a:schemeClr>
                </a:solidFill>
                <a:latin typeface="Calibri" pitchFamily="34" charset="0"/>
                <a:ea typeface="Calibri" pitchFamily="34" charset="0"/>
                <a:cs typeface="Calibri" pitchFamily="34" charset="0"/>
              </a:rPr>
              <a:t> είναι μέλος κάποιας υποκλάσης</a:t>
            </a:r>
          </a:p>
          <a:p>
            <a:pPr algn="just">
              <a:spcBef>
                <a:spcPct val="50000"/>
              </a:spcBef>
              <a:buClr>
                <a:schemeClr val="tx1"/>
              </a:buClr>
              <a:buFont typeface="Courier New" pitchFamily="49" charset="0"/>
              <a:buChar char="o"/>
            </a:pPr>
            <a:r>
              <a:rPr lang="el-GR" sz="2000" dirty="0" smtClean="0">
                <a:solidFill>
                  <a:schemeClr val="tx2">
                    <a:lumMod val="50000"/>
                  </a:schemeClr>
                </a:solidFill>
                <a:latin typeface="Calibri" pitchFamily="34" charset="0"/>
                <a:ea typeface="Calibri" pitchFamily="34" charset="0"/>
                <a:cs typeface="Calibri" pitchFamily="34" charset="0"/>
              </a:rPr>
              <a:t> αλλιώς</a:t>
            </a:r>
            <a:r>
              <a:rPr lang="el-GR" sz="2000" dirty="0">
                <a:solidFill>
                  <a:schemeClr val="tx2">
                    <a:lumMod val="50000"/>
                  </a:schemeClr>
                </a:solidFill>
                <a:latin typeface="Calibri" pitchFamily="34" charset="0"/>
                <a:ea typeface="Calibri" pitchFamily="34" charset="0"/>
                <a:cs typeface="Calibri" pitchFamily="34" charset="0"/>
              </a:rPr>
              <a:t>, </a:t>
            </a:r>
            <a:r>
              <a:rPr lang="el-GR" sz="2000" i="1" dirty="0">
                <a:solidFill>
                  <a:schemeClr val="accent6">
                    <a:lumMod val="75000"/>
                  </a:schemeClr>
                </a:solidFill>
                <a:latin typeface="Calibri" pitchFamily="34" charset="0"/>
                <a:ea typeface="Calibri" pitchFamily="34" charset="0"/>
                <a:cs typeface="Calibri" pitchFamily="34" charset="0"/>
              </a:rPr>
              <a:t>μερική εξειδίκευση</a:t>
            </a:r>
          </a:p>
        </p:txBody>
      </p:sp>
      <p:sp>
        <p:nvSpPr>
          <p:cNvPr id="67591" name="Text Box 4"/>
          <p:cNvSpPr txBox="1">
            <a:spLocks noChangeArrowheads="1"/>
          </p:cNvSpPr>
          <p:nvPr/>
        </p:nvSpPr>
        <p:spPr bwMode="auto">
          <a:xfrm>
            <a:off x="6372225" y="3860800"/>
            <a:ext cx="719138" cy="396875"/>
          </a:xfrm>
          <a:prstGeom prst="rect">
            <a:avLst/>
          </a:prstGeom>
          <a:noFill/>
          <a:ln w="9525">
            <a:noFill/>
            <a:miter lim="800000"/>
            <a:headEnd/>
            <a:tailEnd/>
          </a:ln>
        </p:spPr>
        <p:txBody>
          <a:bodyPr>
            <a:spAutoFit/>
          </a:bodyPr>
          <a:lstStyle/>
          <a:p>
            <a:pPr eaLnBrk="0" hangingPunct="0">
              <a:spcBef>
                <a:spcPct val="50000"/>
              </a:spcBef>
            </a:pPr>
            <a:r>
              <a:rPr lang="en-US" sz="2000"/>
              <a:t>D</a:t>
            </a:r>
            <a:endParaRPr lang="el-GR" sz="2000"/>
          </a:p>
        </p:txBody>
      </p:sp>
      <p:sp>
        <p:nvSpPr>
          <p:cNvPr id="67592" name="Rectangle 5"/>
          <p:cNvSpPr>
            <a:spLocks noChangeArrowheads="1"/>
          </p:cNvSpPr>
          <p:nvPr/>
        </p:nvSpPr>
        <p:spPr bwMode="auto">
          <a:xfrm>
            <a:off x="6084888" y="3860800"/>
            <a:ext cx="1295400" cy="412750"/>
          </a:xfrm>
          <a:prstGeom prst="rect">
            <a:avLst/>
          </a:prstGeom>
          <a:noFill/>
          <a:ln w="9525">
            <a:solidFill>
              <a:schemeClr val="tx1"/>
            </a:solidFill>
            <a:miter lim="800000"/>
            <a:headEnd/>
            <a:tailEnd/>
          </a:ln>
        </p:spPr>
        <p:txBody>
          <a:bodyPr wrap="none" anchor="ctr"/>
          <a:lstStyle/>
          <a:p>
            <a:endParaRPr lang="el-GR"/>
          </a:p>
        </p:txBody>
      </p:sp>
      <p:sp>
        <p:nvSpPr>
          <p:cNvPr id="67593" name="Rectangle 6"/>
          <p:cNvSpPr>
            <a:spLocks noChangeArrowheads="1"/>
          </p:cNvSpPr>
          <p:nvPr/>
        </p:nvSpPr>
        <p:spPr bwMode="auto">
          <a:xfrm>
            <a:off x="6011863" y="5661025"/>
            <a:ext cx="1225550" cy="431800"/>
          </a:xfrm>
          <a:prstGeom prst="rect">
            <a:avLst/>
          </a:prstGeom>
          <a:noFill/>
          <a:ln w="9525">
            <a:solidFill>
              <a:schemeClr val="tx1"/>
            </a:solidFill>
            <a:miter lim="800000"/>
            <a:headEnd/>
            <a:tailEnd/>
          </a:ln>
        </p:spPr>
        <p:txBody>
          <a:bodyPr wrap="none" anchor="ctr"/>
          <a:lstStyle/>
          <a:p>
            <a:endParaRPr lang="el-GR"/>
          </a:p>
        </p:txBody>
      </p:sp>
      <p:sp>
        <p:nvSpPr>
          <p:cNvPr id="67594" name="Line 7"/>
          <p:cNvSpPr>
            <a:spLocks noChangeShapeType="1"/>
          </p:cNvSpPr>
          <p:nvPr/>
        </p:nvSpPr>
        <p:spPr bwMode="auto">
          <a:xfrm>
            <a:off x="6588125" y="4292600"/>
            <a:ext cx="0" cy="381000"/>
          </a:xfrm>
          <a:prstGeom prst="line">
            <a:avLst/>
          </a:prstGeom>
          <a:noFill/>
          <a:ln w="9525">
            <a:solidFill>
              <a:schemeClr val="tx1"/>
            </a:solidFill>
            <a:round/>
            <a:headEnd/>
            <a:tailEnd/>
          </a:ln>
        </p:spPr>
        <p:txBody>
          <a:bodyPr wrap="none" anchor="ctr"/>
          <a:lstStyle/>
          <a:p>
            <a:endParaRPr lang="el-GR"/>
          </a:p>
        </p:txBody>
      </p:sp>
      <p:sp>
        <p:nvSpPr>
          <p:cNvPr id="67595" name="Text Box 8"/>
          <p:cNvSpPr txBox="1">
            <a:spLocks noChangeArrowheads="1"/>
          </p:cNvSpPr>
          <p:nvPr/>
        </p:nvSpPr>
        <p:spPr bwMode="auto">
          <a:xfrm>
            <a:off x="6300788" y="5661025"/>
            <a:ext cx="1081087" cy="396875"/>
          </a:xfrm>
          <a:prstGeom prst="rect">
            <a:avLst/>
          </a:prstGeom>
          <a:noFill/>
          <a:ln w="9525">
            <a:noFill/>
            <a:miter lim="800000"/>
            <a:headEnd/>
            <a:tailEnd/>
          </a:ln>
        </p:spPr>
        <p:txBody>
          <a:bodyPr>
            <a:spAutoFit/>
          </a:bodyPr>
          <a:lstStyle/>
          <a:p>
            <a:pPr eaLnBrk="0" hangingPunct="0">
              <a:spcBef>
                <a:spcPct val="50000"/>
              </a:spcBef>
            </a:pPr>
            <a:r>
              <a:rPr lang="en-US" sz="2000"/>
              <a:t>C</a:t>
            </a:r>
            <a:endParaRPr lang="el-GR" sz="2000"/>
          </a:p>
        </p:txBody>
      </p:sp>
      <p:sp>
        <p:nvSpPr>
          <p:cNvPr id="67596" name="Oval 9"/>
          <p:cNvSpPr>
            <a:spLocks noChangeArrowheads="1"/>
          </p:cNvSpPr>
          <p:nvPr/>
        </p:nvSpPr>
        <p:spPr bwMode="auto">
          <a:xfrm>
            <a:off x="6372225" y="4724400"/>
            <a:ext cx="360363" cy="360363"/>
          </a:xfrm>
          <a:prstGeom prst="ellipse">
            <a:avLst/>
          </a:prstGeom>
          <a:noFill/>
          <a:ln w="9525">
            <a:solidFill>
              <a:schemeClr val="tx1"/>
            </a:solidFill>
            <a:round/>
            <a:headEnd/>
            <a:tailEnd/>
          </a:ln>
        </p:spPr>
        <p:txBody>
          <a:bodyPr wrap="none" anchor="ctr"/>
          <a:lstStyle/>
          <a:p>
            <a:endParaRPr lang="el-GR"/>
          </a:p>
        </p:txBody>
      </p:sp>
      <p:sp>
        <p:nvSpPr>
          <p:cNvPr id="67597" name="Text Box 10"/>
          <p:cNvSpPr txBox="1">
            <a:spLocks noChangeArrowheads="1"/>
          </p:cNvSpPr>
          <p:nvPr/>
        </p:nvSpPr>
        <p:spPr bwMode="auto">
          <a:xfrm>
            <a:off x="6372225" y="4724400"/>
            <a:ext cx="431800" cy="366713"/>
          </a:xfrm>
          <a:prstGeom prst="rect">
            <a:avLst/>
          </a:prstGeom>
          <a:noFill/>
          <a:ln w="9525">
            <a:noFill/>
            <a:miter lim="800000"/>
            <a:headEnd/>
            <a:tailEnd/>
          </a:ln>
        </p:spPr>
        <p:txBody>
          <a:bodyPr>
            <a:spAutoFit/>
          </a:bodyPr>
          <a:lstStyle/>
          <a:p>
            <a:pPr>
              <a:spcBef>
                <a:spcPct val="50000"/>
              </a:spcBef>
            </a:pPr>
            <a:r>
              <a:rPr lang="en-US" sz="1800" b="1"/>
              <a:t>d</a:t>
            </a:r>
            <a:endParaRPr lang="el-GR" sz="1800" b="1"/>
          </a:p>
        </p:txBody>
      </p:sp>
      <p:sp>
        <p:nvSpPr>
          <p:cNvPr id="67598" name="Line 11"/>
          <p:cNvSpPr>
            <a:spLocks noChangeShapeType="1"/>
          </p:cNvSpPr>
          <p:nvPr/>
        </p:nvSpPr>
        <p:spPr bwMode="auto">
          <a:xfrm>
            <a:off x="6588125" y="5084763"/>
            <a:ext cx="0" cy="576262"/>
          </a:xfrm>
          <a:prstGeom prst="line">
            <a:avLst/>
          </a:prstGeom>
          <a:noFill/>
          <a:ln w="9525">
            <a:solidFill>
              <a:schemeClr val="tx1"/>
            </a:solidFill>
            <a:round/>
            <a:headEnd/>
            <a:tailEnd/>
          </a:ln>
        </p:spPr>
        <p:txBody>
          <a:bodyPr/>
          <a:lstStyle/>
          <a:p>
            <a:endParaRPr lang="el-GR"/>
          </a:p>
        </p:txBody>
      </p:sp>
      <p:sp>
        <p:nvSpPr>
          <p:cNvPr id="67599" name="Freeform 12"/>
          <p:cNvSpPr>
            <a:spLocks/>
          </p:cNvSpPr>
          <p:nvPr/>
        </p:nvSpPr>
        <p:spPr bwMode="auto">
          <a:xfrm>
            <a:off x="6443663" y="5156200"/>
            <a:ext cx="288925" cy="155575"/>
          </a:xfrm>
          <a:custGeom>
            <a:avLst/>
            <a:gdLst>
              <a:gd name="T0" fmla="*/ 0 w 272"/>
              <a:gd name="T1" fmla="*/ 2147483647 h 189"/>
              <a:gd name="T2" fmla="*/ 2147483647 w 272"/>
              <a:gd name="T3" fmla="*/ 2147483647 h 189"/>
              <a:gd name="T4" fmla="*/ 2147483647 w 272"/>
              <a:gd name="T5" fmla="*/ 0 h 189"/>
              <a:gd name="T6" fmla="*/ 0 60000 65536"/>
              <a:gd name="T7" fmla="*/ 0 60000 65536"/>
              <a:gd name="T8" fmla="*/ 0 60000 65536"/>
              <a:gd name="T9" fmla="*/ 0 w 272"/>
              <a:gd name="T10" fmla="*/ 0 h 189"/>
              <a:gd name="T11" fmla="*/ 272 w 272"/>
              <a:gd name="T12" fmla="*/ 189 h 189"/>
            </a:gdLst>
            <a:ahLst/>
            <a:cxnLst>
              <a:cxn ang="T6">
                <a:pos x="T0" y="T1"/>
              </a:cxn>
              <a:cxn ang="T7">
                <a:pos x="T2" y="T3"/>
              </a:cxn>
              <a:cxn ang="T8">
                <a:pos x="T4" y="T5"/>
              </a:cxn>
            </a:cxnLst>
            <a:rect l="T9" t="T10" r="T11" b="T12"/>
            <a:pathLst>
              <a:path w="272" h="189">
                <a:moveTo>
                  <a:pt x="0" y="45"/>
                </a:moveTo>
                <a:cubicBezTo>
                  <a:pt x="45" y="117"/>
                  <a:pt x="91" y="189"/>
                  <a:pt x="136" y="182"/>
                </a:cubicBezTo>
                <a:cubicBezTo>
                  <a:pt x="181" y="175"/>
                  <a:pt x="249" y="30"/>
                  <a:pt x="272" y="0"/>
                </a:cubicBezTo>
              </a:path>
            </a:pathLst>
          </a:custGeom>
          <a:noFill/>
          <a:ln w="9525">
            <a:solidFill>
              <a:schemeClr val="tx1"/>
            </a:solidFill>
            <a:round/>
            <a:headEnd/>
            <a:tailEnd/>
          </a:ln>
        </p:spPr>
        <p:txBody>
          <a:bodyPr/>
          <a:lstStyle/>
          <a:p>
            <a:endParaRPr lang="el-GR"/>
          </a:p>
        </p:txBody>
      </p:sp>
      <p:sp>
        <p:nvSpPr>
          <p:cNvPr id="67600" name="Line 13"/>
          <p:cNvSpPr>
            <a:spLocks noChangeShapeType="1"/>
          </p:cNvSpPr>
          <p:nvPr/>
        </p:nvSpPr>
        <p:spPr bwMode="auto">
          <a:xfrm>
            <a:off x="6516688" y="4292600"/>
            <a:ext cx="0" cy="431800"/>
          </a:xfrm>
          <a:prstGeom prst="line">
            <a:avLst/>
          </a:prstGeom>
          <a:noFill/>
          <a:ln w="9525">
            <a:solidFill>
              <a:schemeClr val="tx1"/>
            </a:solidFill>
            <a:round/>
            <a:headEnd/>
            <a:tailEnd/>
          </a:ln>
        </p:spPr>
        <p:txBody>
          <a:bodyPr/>
          <a:lstStyle/>
          <a:p>
            <a:endParaRPr lang="el-GR"/>
          </a:p>
        </p:txBody>
      </p:sp>
      <p:sp>
        <p:nvSpPr>
          <p:cNvPr id="67601" name="Text Box 14"/>
          <p:cNvSpPr txBox="1">
            <a:spLocks noChangeArrowheads="1"/>
          </p:cNvSpPr>
          <p:nvPr/>
        </p:nvSpPr>
        <p:spPr bwMode="auto">
          <a:xfrm>
            <a:off x="684213" y="4584701"/>
            <a:ext cx="4560887" cy="1015663"/>
          </a:xfrm>
          <a:prstGeom prst="rect">
            <a:avLst/>
          </a:prstGeom>
          <a:noFill/>
          <a:ln w="9525">
            <a:noFill/>
            <a:miter lim="800000"/>
            <a:headEnd/>
            <a:tailEnd/>
          </a:ln>
        </p:spPr>
        <p:txBody>
          <a:bodyPr wrap="square">
            <a:spAutoFit/>
          </a:bodyPr>
          <a:lstStyle/>
          <a:p>
            <a:pPr algn="just">
              <a:spcBef>
                <a:spcPct val="50000"/>
              </a:spcBef>
            </a:pPr>
            <a:r>
              <a:rPr lang="el-GR" sz="2000" dirty="0">
                <a:solidFill>
                  <a:schemeClr val="accent3">
                    <a:lumMod val="75000"/>
                  </a:schemeClr>
                </a:solidFill>
                <a:latin typeface="Calibri" pitchFamily="34" charset="0"/>
                <a:ea typeface="Calibri" pitchFamily="34" charset="0"/>
                <a:cs typeface="Calibri" pitchFamily="34" charset="0"/>
              </a:rPr>
              <a:t>Οι δυο περιορισμοί είναι ανεξάρτητοι, άρα συνολικά έχουμε 4 διαφορετικούς τύπους εξειδίκευσης</a:t>
            </a:r>
          </a:p>
        </p:txBody>
      </p:sp>
      <p:sp>
        <p:nvSpPr>
          <p:cNvPr id="20" name="Title 6"/>
          <p:cNvSpPr>
            <a:spLocks noGrp="1"/>
          </p:cNvSpPr>
          <p:nvPr>
            <p:ph type="title"/>
          </p:nvPr>
        </p:nvSpPr>
        <p:spPr>
          <a:xfrm>
            <a:off x="393700" y="198438"/>
            <a:ext cx="8229600" cy="1143000"/>
          </a:xfrm>
        </p:spPr>
        <p:txBody>
          <a:bodyPr/>
          <a:lstStyle/>
          <a:p>
            <a:r>
              <a:rPr lang="el-GR" dirty="0" smtClean="0">
                <a:solidFill>
                  <a:schemeClr val="accent6">
                    <a:lumMod val="75000"/>
                  </a:schemeClr>
                </a:solidFill>
              </a:rPr>
              <a:t>Συμμετοχή σε στιγμιότυπα</a:t>
            </a:r>
            <a:endParaRPr lang="el-GR"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Footer Placeholder 3"/>
          <p:cNvSpPr>
            <a:spLocks noGrp="1"/>
          </p:cNvSpPr>
          <p:nvPr>
            <p:ph type="ftr" sz="quarter" idx="11"/>
          </p:nvPr>
        </p:nvSpPr>
        <p:spPr>
          <a:noFill/>
        </p:spPr>
        <p:txBody>
          <a:bodyPr/>
          <a:lstStyle/>
          <a:p>
            <a:r>
              <a:rPr lang="el-GR" altLang="en-US" smtClean="0"/>
              <a:t>Ευαγγελία Πιτουρά</a:t>
            </a:r>
          </a:p>
        </p:txBody>
      </p:sp>
      <p:sp>
        <p:nvSpPr>
          <p:cNvPr id="68612" name="Slide Number Placeholder 4"/>
          <p:cNvSpPr>
            <a:spLocks noGrp="1"/>
          </p:cNvSpPr>
          <p:nvPr>
            <p:ph type="sldNum" sz="quarter" idx="12"/>
          </p:nvPr>
        </p:nvSpPr>
        <p:spPr>
          <a:noFill/>
        </p:spPr>
        <p:txBody>
          <a:bodyPr/>
          <a:lstStyle/>
          <a:p>
            <a:fld id="{FC2A5372-706D-4E09-8EE4-90EA5194A5DA}" type="slidenum">
              <a:rPr lang="el-GR" altLang="en-US" smtClean="0"/>
              <a:pPr/>
              <a:t>82</a:t>
            </a:fld>
            <a:endParaRPr lang="el-GR" altLang="en-US" smtClean="0"/>
          </a:p>
        </p:txBody>
      </p:sp>
      <p:sp>
        <p:nvSpPr>
          <p:cNvPr id="68614" name="Text Box 3"/>
          <p:cNvSpPr txBox="1">
            <a:spLocks noChangeArrowheads="1"/>
          </p:cNvSpPr>
          <p:nvPr/>
        </p:nvSpPr>
        <p:spPr bwMode="auto">
          <a:xfrm>
            <a:off x="404813" y="1689100"/>
            <a:ext cx="8280400" cy="3970318"/>
          </a:xfrm>
          <a:prstGeom prst="rect">
            <a:avLst/>
          </a:prstGeom>
          <a:noFill/>
          <a:ln w="9525">
            <a:noFill/>
            <a:miter lim="800000"/>
            <a:headEnd/>
            <a:tailEnd/>
          </a:ln>
        </p:spPr>
        <p:txBody>
          <a:bodyPr>
            <a:spAutoFit/>
          </a:bodyPr>
          <a:lstStyle/>
          <a:p>
            <a:pPr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Μια οντότητα μπορεί να </a:t>
            </a:r>
            <a:r>
              <a:rPr lang="el-GR" sz="2400" dirty="0">
                <a:solidFill>
                  <a:schemeClr val="accent3">
                    <a:lumMod val="75000"/>
                  </a:schemeClr>
                </a:solidFill>
                <a:latin typeface="Calibri" pitchFamily="34" charset="0"/>
                <a:ea typeface="Calibri" pitchFamily="34" charset="0"/>
                <a:cs typeface="Calibri" pitchFamily="34" charset="0"/>
              </a:rPr>
              <a:t>έχει </a:t>
            </a:r>
            <a:r>
              <a:rPr lang="el-GR" sz="2400" i="1" dirty="0">
                <a:solidFill>
                  <a:schemeClr val="accent3">
                    <a:lumMod val="75000"/>
                  </a:schemeClr>
                </a:solidFill>
                <a:latin typeface="Calibri" pitchFamily="34" charset="0"/>
                <a:ea typeface="Calibri" pitchFamily="34" charset="0"/>
                <a:cs typeface="Calibri" pitchFamily="34" charset="0"/>
              </a:rPr>
              <a:t>παραπάνω από μια</a:t>
            </a:r>
            <a:r>
              <a:rPr lang="el-GR" sz="2400" dirty="0">
                <a:solidFill>
                  <a:schemeClr val="accent3">
                    <a:lumMod val="75000"/>
                  </a:schemeClr>
                </a:solidFill>
                <a:latin typeface="Calibri" pitchFamily="34" charset="0"/>
                <a:ea typeface="Calibri" pitchFamily="34" charset="0"/>
                <a:cs typeface="Calibri" pitchFamily="34" charset="0"/>
              </a:rPr>
              <a:t> εξειδικεύσεις</a:t>
            </a:r>
          </a:p>
          <a:p>
            <a:pPr lvl="1"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Για παράδειγμα ένας Εργαζόμενος μπορεί να είναι: </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Γραμματέας, Τεχνικός, Μηχανικός</a:t>
            </a:r>
          </a:p>
          <a:p>
            <a:pPr lvl="2" algn="just">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Ωρομίσθιος, Μισθωτός</a:t>
            </a:r>
          </a:p>
          <a:p>
            <a:endParaRPr lang="el-GR" sz="2400" dirty="0">
              <a:solidFill>
                <a:schemeClr val="tx2">
                  <a:lumMod val="50000"/>
                </a:schemeClr>
              </a:solidFill>
              <a:latin typeface="Calibri" pitchFamily="34" charset="0"/>
              <a:ea typeface="Calibri" pitchFamily="34" charset="0"/>
              <a:cs typeface="Calibri" pitchFamily="34" charset="0"/>
            </a:endParaRPr>
          </a:p>
          <a:p>
            <a:pPr>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Η εξειδίκευση μπορεί να εφαρμοστεί </a:t>
            </a:r>
            <a:r>
              <a:rPr lang="el-GR" sz="2400" i="1" dirty="0">
                <a:solidFill>
                  <a:schemeClr val="accent3">
                    <a:lumMod val="75000"/>
                  </a:schemeClr>
                </a:solidFill>
                <a:latin typeface="Calibri" pitchFamily="34" charset="0"/>
                <a:ea typeface="Calibri" pitchFamily="34" charset="0"/>
                <a:cs typeface="Calibri" pitchFamily="34" charset="0"/>
              </a:rPr>
              <a:t>επαναληπτικά</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a:p>
            <a:pPr lvl="1">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Ο Μηχανικός μπορεί να είναι Ηλεκτρονικός ή Μηχανολόγος</a:t>
            </a:r>
          </a:p>
          <a:p>
            <a:pPr>
              <a:buFont typeface="Wingdings" pitchFamily="2" charset="2"/>
              <a:buChar char="§"/>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Εξειδίκευση</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Footer Placeholder 3"/>
          <p:cNvSpPr>
            <a:spLocks noGrp="1"/>
          </p:cNvSpPr>
          <p:nvPr>
            <p:ph type="ftr" sz="quarter" idx="11"/>
          </p:nvPr>
        </p:nvSpPr>
        <p:spPr>
          <a:noFill/>
        </p:spPr>
        <p:txBody>
          <a:bodyPr/>
          <a:lstStyle/>
          <a:p>
            <a:r>
              <a:rPr lang="el-GR" altLang="en-US" smtClean="0"/>
              <a:t>Ευαγγελία Πιτουρά</a:t>
            </a:r>
          </a:p>
        </p:txBody>
      </p:sp>
      <p:sp>
        <p:nvSpPr>
          <p:cNvPr id="69636" name="Slide Number Placeholder 4"/>
          <p:cNvSpPr>
            <a:spLocks noGrp="1"/>
          </p:cNvSpPr>
          <p:nvPr>
            <p:ph type="sldNum" sz="quarter" idx="12"/>
          </p:nvPr>
        </p:nvSpPr>
        <p:spPr>
          <a:noFill/>
        </p:spPr>
        <p:txBody>
          <a:bodyPr/>
          <a:lstStyle/>
          <a:p>
            <a:fld id="{56EEC587-E5BB-4A15-B2A4-01CCEE572C83}" type="slidenum">
              <a:rPr lang="el-GR" altLang="en-US" smtClean="0"/>
              <a:pPr/>
              <a:t>83</a:t>
            </a:fld>
            <a:endParaRPr lang="el-GR" altLang="en-US" smtClean="0"/>
          </a:p>
        </p:txBody>
      </p:sp>
      <p:sp>
        <p:nvSpPr>
          <p:cNvPr id="69638" name="Text Box 3"/>
          <p:cNvSpPr txBox="1">
            <a:spLocks noChangeArrowheads="1"/>
          </p:cNvSpPr>
          <p:nvPr/>
        </p:nvSpPr>
        <p:spPr bwMode="auto">
          <a:xfrm>
            <a:off x="539750" y="2060575"/>
            <a:ext cx="7488238" cy="2492990"/>
          </a:xfrm>
          <a:prstGeom prst="rect">
            <a:avLst/>
          </a:prstGeom>
          <a:noFill/>
          <a:ln w="9525">
            <a:noFill/>
            <a:miter lim="800000"/>
            <a:headEnd/>
            <a:tailEnd/>
          </a:ln>
        </p:spPr>
        <p:txBody>
          <a:bodyPr>
            <a:spAutoFit/>
          </a:bodyPr>
          <a:lstStyle/>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Η εξειδίκευση αντιστοιχεί σε </a:t>
            </a:r>
            <a:r>
              <a:rPr lang="en-US" sz="2400" i="1" dirty="0">
                <a:solidFill>
                  <a:schemeClr val="accent3">
                    <a:lumMod val="75000"/>
                  </a:schemeClr>
                </a:solidFill>
                <a:latin typeface="Calibri" pitchFamily="34" charset="0"/>
                <a:ea typeface="Calibri" pitchFamily="34" charset="0"/>
                <a:cs typeface="Calibri" pitchFamily="34" charset="0"/>
              </a:rPr>
              <a:t>top-down</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σχεδιασμό </a:t>
            </a:r>
          </a:p>
          <a:p>
            <a:pPr algn="just">
              <a:spcBef>
                <a:spcPct val="50000"/>
              </a:spcBef>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a:p>
            <a:pPr algn="just">
              <a:spcBef>
                <a:spcPct val="50000"/>
              </a:spcBef>
              <a:buFont typeface="Wingdings" pitchFamily="2" charset="2"/>
              <a:buNone/>
            </a:pPr>
            <a:r>
              <a:rPr lang="el-GR" sz="2400" dirty="0">
                <a:solidFill>
                  <a:schemeClr val="tx2">
                    <a:lumMod val="50000"/>
                  </a:schemeClr>
                </a:solidFill>
                <a:latin typeface="Calibri" pitchFamily="34" charset="0"/>
                <a:ea typeface="Calibri" pitchFamily="34" charset="0"/>
                <a:cs typeface="Calibri" pitchFamily="34" charset="0"/>
              </a:rPr>
              <a:t>Γενίκευση</a:t>
            </a:r>
            <a:r>
              <a:rPr lang="en-US" sz="2400" dirty="0">
                <a:solidFill>
                  <a:schemeClr val="tx2">
                    <a:lumMod val="50000"/>
                  </a:schemeClr>
                </a:solidFill>
                <a:latin typeface="Calibri" pitchFamily="34" charset="0"/>
                <a:ea typeface="Calibri" pitchFamily="34" charset="0"/>
                <a:cs typeface="Calibri" pitchFamily="34" charset="0"/>
              </a:rPr>
              <a:t>: </a:t>
            </a:r>
            <a:r>
              <a:rPr lang="en-US" sz="2400" i="1" dirty="0">
                <a:solidFill>
                  <a:schemeClr val="accent3">
                    <a:lumMod val="75000"/>
                  </a:schemeClr>
                </a:solidFill>
                <a:latin typeface="Calibri" pitchFamily="34" charset="0"/>
                <a:ea typeface="Calibri" pitchFamily="34" charset="0"/>
                <a:cs typeface="Calibri" pitchFamily="34" charset="0"/>
              </a:rPr>
              <a:t>bottom-up</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σύνθεση όλων των οντοτήτων με βάση τα κοινά τους γνωρίσματα</a:t>
            </a:r>
          </a:p>
          <a:p>
            <a:pPr lvl="1" algn="just">
              <a:spcBef>
                <a:spcPct val="50000"/>
              </a:spcBef>
              <a:buFont typeface="Wingdings" pitchFamily="2" charset="2"/>
              <a:buNone/>
            </a:pP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smtClean="0">
                <a:solidFill>
                  <a:schemeClr val="accent6">
                    <a:lumMod val="75000"/>
                  </a:schemeClr>
                </a:solidFill>
              </a:rPr>
              <a:t>Γενίκευση</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84</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957235"/>
            <a:ext cx="8636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γυμναστήριο</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εργαζόμενος</a:t>
            </a:r>
            <a:r>
              <a:rPr lang="el-GR" sz="1600" dirty="0" smtClean="0">
                <a:solidFill>
                  <a:schemeClr val="accent1">
                    <a:lumMod val="50000"/>
                  </a:schemeClr>
                </a:solidFill>
                <a:latin typeface="Calibri" pitchFamily="34" charset="0"/>
                <a:ea typeface="Calibri" pitchFamily="34" charset="0"/>
                <a:cs typeface="Calibri" pitchFamily="34" charset="0"/>
              </a:rPr>
              <a:t> έχει ένα μοναδικό  ΑΤ και επίσης αποθηκεύουμε και το όνομά του.</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Ένας εργαζόμενος μπορεί να </a:t>
            </a:r>
            <a:r>
              <a:rPr lang="el-GR" sz="1600" i="1" dirty="0" smtClean="0">
                <a:solidFill>
                  <a:schemeClr val="accent6">
                    <a:lumMod val="75000"/>
                  </a:schemeClr>
                </a:solidFill>
                <a:latin typeface="Calibri" pitchFamily="34" charset="0"/>
                <a:ea typeface="Calibri" pitchFamily="34" charset="0"/>
                <a:cs typeface="Calibri" pitchFamily="34" charset="0"/>
              </a:rPr>
              <a:t>δουλεύει</a:t>
            </a:r>
            <a:r>
              <a:rPr lang="el-GR" sz="1600" dirty="0" smtClean="0">
                <a:solidFill>
                  <a:schemeClr val="accent1">
                    <a:lumMod val="50000"/>
                  </a:schemeClr>
                </a:solidFill>
                <a:latin typeface="Calibri" pitchFamily="34" charset="0"/>
                <a:ea typeface="Calibri" pitchFamily="34" charset="0"/>
                <a:cs typeface="Calibri" pitchFamily="34" charset="0"/>
              </a:rPr>
              <a:t> σε πολλά γυμναστήρια.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στο γυμναστήριο με όνομα «Παγούρι Χ». </a:t>
            </a:r>
            <a:r>
              <a:rPr lang="el-GR" sz="1600" dirty="0" smtClean="0">
                <a:solidFill>
                  <a:schemeClr val="accent1">
                    <a:lumMod val="50000"/>
                  </a:schemeClr>
                </a:solidFill>
                <a:latin typeface="Calibri" pitchFamily="34" charset="0"/>
                <a:ea typeface="Calibri" pitchFamily="34" charset="0"/>
                <a:cs typeface="Calibri" pitchFamily="34" charset="0"/>
              </a:rPr>
              <a:t>Για κάθε εργαζόμενο, καταγράφουμε και το ποσοστό του χρόνου  που δουλεύει σε ένα γυμναστήριο. </a:t>
            </a:r>
            <a:r>
              <a:rPr lang="el-GR" sz="1400" dirty="0" smtClean="0">
                <a:solidFill>
                  <a:schemeClr val="accent1">
                    <a:lumMod val="50000"/>
                  </a:schemeClr>
                </a:solidFill>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smtClean="0">
                <a:solidFill>
                  <a:schemeClr val="accent1">
                    <a:lumMod val="50000"/>
                  </a:schemeClr>
                </a:solidFill>
                <a:latin typeface="Calibri" pitchFamily="34" charset="0"/>
                <a:ea typeface="Calibri" pitchFamily="34" charset="0"/>
                <a:cs typeface="Calibri" pitchFamily="34" charset="0"/>
              </a:rPr>
              <a:t>Ioannina</a:t>
            </a:r>
            <a:r>
              <a:rPr lang="en-US" sz="1400" dirty="0" smtClean="0">
                <a:solidFill>
                  <a:schemeClr val="accent1">
                    <a:lumMod val="50000"/>
                  </a:schemeClr>
                </a:solidFill>
                <a:latin typeface="Calibri" pitchFamily="34" charset="0"/>
                <a:ea typeface="Calibri" pitchFamily="34" charset="0"/>
                <a:cs typeface="Calibri" pitchFamily="34" charset="0"/>
              </a:rPr>
              <a:t> Fitness</a:t>
            </a:r>
            <a:r>
              <a:rPr lang="el-GR" sz="1400" dirty="0" smtClean="0">
                <a:solidFill>
                  <a:schemeClr val="accent1">
                    <a:lumMod val="50000"/>
                  </a:schemeClr>
                </a:solidFill>
                <a:latin typeface="Calibri" pitchFamily="34" charset="0"/>
                <a:ea typeface="Calibri" pitchFamily="34" charset="0"/>
                <a:cs typeface="Calibri" pitchFamily="34" charset="0"/>
              </a:rPr>
              <a:t>» και 50% στο γυμναστήριο «Παγούρι Χ».</a:t>
            </a:r>
          </a:p>
          <a:p>
            <a:pPr algn="just" eaLnBrk="0" fontAlgn="base" hangingPunct="0">
              <a:spcBef>
                <a:spcPct val="50000"/>
              </a:spcBef>
              <a:spcAft>
                <a:spcPct val="0"/>
              </a:spcAft>
              <a:buFont typeface="Wingdings" pitchFamily="2" charset="2"/>
              <a:buChar char="§"/>
            </a:pPr>
            <a:r>
              <a:rPr lang="el-GR" sz="14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smtClean="0">
                <a:solidFill>
                  <a:schemeClr val="accent6">
                    <a:lumMod val="75000"/>
                  </a:schemeClr>
                </a:solidFill>
                <a:latin typeface="Calibri" pitchFamily="34" charset="0"/>
                <a:ea typeface="Calibri" pitchFamily="34" charset="0"/>
                <a:cs typeface="Calibri" pitchFamily="34" charset="0"/>
              </a:rPr>
              <a:t>ειδικότητες</a:t>
            </a:r>
            <a:r>
              <a:rPr lang="el-GR" sz="1600" dirty="0" smtClean="0">
                <a:solidFill>
                  <a:schemeClr val="accent1">
                    <a:lumMod val="50000"/>
                  </a:schemeClr>
                </a:solidFill>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Κάθε διευθυντής </a:t>
            </a:r>
            <a:r>
              <a:rPr lang="el-GR" sz="1600" i="1" dirty="0" smtClean="0">
                <a:solidFill>
                  <a:schemeClr val="accent6">
                    <a:lumMod val="75000"/>
                  </a:schemeClr>
                </a:solidFill>
                <a:latin typeface="Calibri" pitchFamily="34" charset="0"/>
                <a:ea typeface="Calibri" pitchFamily="34" charset="0"/>
                <a:cs typeface="Calibri" pitchFamily="34" charset="0"/>
              </a:rPr>
              <a:t>διευθύνει </a:t>
            </a:r>
            <a:r>
              <a:rPr lang="el-GR" sz="1600" dirty="0" smtClean="0">
                <a:solidFill>
                  <a:schemeClr val="accent1">
                    <a:lumMod val="50000"/>
                  </a:schemeClr>
                </a:solidFill>
                <a:latin typeface="Calibri" pitchFamily="34" charset="0"/>
                <a:ea typeface="Calibri" pitchFamily="34" charset="0"/>
                <a:cs typeface="Calibri" pitchFamily="34" charset="0"/>
              </a:rPr>
              <a:t>ένα ή περισσότερα γυμναστήρια. Κάθε γυμναστήριο έχει ακριβώς έναν διευθυντή.</a:t>
            </a:r>
          </a:p>
          <a:p>
            <a:pPr algn="just" eaLnBrk="0" fontAlgn="base" hangingPunct="0">
              <a:spcBef>
                <a:spcPct val="50000"/>
              </a:spcBef>
              <a:spcAft>
                <a:spcPct val="0"/>
              </a:spcAft>
              <a:buFont typeface="Wingdings" pitchFamily="2" charset="2"/>
              <a:buChar char="§"/>
            </a:pPr>
            <a:r>
              <a:rPr lang="el-GR" sz="1600" dirty="0" smtClean="0">
                <a:solidFill>
                  <a:schemeClr val="accent1">
                    <a:lumMod val="50000"/>
                  </a:schemeClr>
                </a:solidFill>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smtClean="0">
                <a:solidFill>
                  <a:schemeClr val="accent1">
                    <a:lumMod val="50000"/>
                  </a:schemeClr>
                </a:solidFill>
                <a:latin typeface="Calibri" pitchFamily="34" charset="0"/>
                <a:ea typeface="Calibri" pitchFamily="34" charset="0"/>
                <a:cs typeface="Calibri" pitchFamily="34" charset="0"/>
              </a:rPr>
              <a:t>yoga</a:t>
            </a:r>
            <a:r>
              <a:rPr lang="el-GR" sz="1600" dirty="0" smtClean="0">
                <a:solidFill>
                  <a:schemeClr val="accent1">
                    <a:lumMod val="50000"/>
                  </a:schemeClr>
                </a:solidFill>
                <a:latin typeface="Calibri" pitchFamily="34" charset="0"/>
                <a:ea typeface="Calibri" pitchFamily="34" charset="0"/>
                <a:cs typeface="Calibri" pitchFamily="34" charset="0"/>
              </a:rPr>
              <a:t>, αεροβική, κλπ).</a:t>
            </a:r>
          </a:p>
          <a:p>
            <a:pPr algn="just" eaLnBrk="0" fontAlgn="base" hangingPunct="0">
              <a:spcBef>
                <a:spcPct val="50000"/>
              </a:spcBef>
              <a:spcAft>
                <a:spcPct val="0"/>
              </a:spcAft>
            </a:pPr>
            <a:r>
              <a:rPr lang="el-GR" sz="1600" dirty="0" smtClean="0">
                <a:solidFill>
                  <a:schemeClr val="accent1">
                    <a:lumMod val="50000"/>
                  </a:schemeClr>
                </a:solidFill>
                <a:latin typeface="Calibri" pitchFamily="34" charset="0"/>
                <a:ea typeface="Calibri" pitchFamily="34" charset="0"/>
                <a:cs typeface="Calibri" pitchFamily="34" charset="0"/>
              </a:rPr>
              <a:t>Σχεδιάστε ένα κατάλληλο μοντέλο Οντοτήτων/Συσχετίσεων. </a:t>
            </a:r>
          </a:p>
        </p:txBody>
      </p:sp>
      <p:sp>
        <p:nvSpPr>
          <p:cNvPr id="10"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12"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85</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82600" y="0"/>
            <a:ext cx="8229600" cy="1143000"/>
          </a:xfrm>
        </p:spPr>
        <p:txBody>
          <a:bodyPr/>
          <a:lstStyle/>
          <a:p>
            <a:r>
              <a:rPr lang="el-GR" dirty="0" smtClean="0">
                <a:solidFill>
                  <a:schemeClr val="accent6">
                    <a:lumMod val="75000"/>
                  </a:schemeClr>
                </a:solidFill>
              </a:rPr>
              <a:t>Παράδειγμα </a:t>
            </a:r>
            <a:r>
              <a:rPr lang="el-GR" sz="2400" dirty="0" smtClean="0">
                <a:solidFill>
                  <a:schemeClr val="accent6">
                    <a:lumMod val="75000"/>
                  </a:schemeClr>
                </a:solidFill>
              </a:rPr>
              <a:t>(ιεραρχίες)</a:t>
            </a:r>
            <a:endParaRPr lang="el-GR" sz="2400" dirty="0">
              <a:solidFill>
                <a:schemeClr val="accent6">
                  <a:lumMod val="75000"/>
                </a:schemeClr>
              </a:solidFill>
            </a:endParaRPr>
          </a:p>
        </p:txBody>
      </p:sp>
      <p:sp>
        <p:nvSpPr>
          <p:cNvPr id="265217" name="Rectangle 1"/>
          <p:cNvSpPr>
            <a:spLocks noChangeArrowheads="1"/>
          </p:cNvSpPr>
          <p:nvPr/>
        </p:nvSpPr>
        <p:spPr bwMode="auto">
          <a:xfrm>
            <a:off x="368300" y="1104451"/>
            <a:ext cx="8255000"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Θεωρείστε μια βάση δεδομένων που διατηρεί πληροφορίες για συλλόγους ενός Πανεπιστημίου</a:t>
            </a:r>
            <a:r>
              <a:rPr lang="en-US" sz="1600" dirty="0" smtClean="0">
                <a:solidFill>
                  <a:schemeClr val="accent1">
                    <a:lumMod val="50000"/>
                  </a:schemeClr>
                </a:solidFill>
                <a:latin typeface="Calibri" pitchFamily="34" charset="0"/>
                <a:ea typeface="Calibri" pitchFamily="34" charset="0"/>
                <a:cs typeface="Calibri" pitchFamily="34" charset="0"/>
              </a:rPr>
              <a:t>, </a:t>
            </a:r>
            <a:r>
              <a:rPr lang="el-GR" sz="1600" dirty="0" smtClean="0">
                <a:solidFill>
                  <a:schemeClr val="accent1">
                    <a:lumMod val="50000"/>
                  </a:schemeClr>
                </a:solidFill>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a:t>
            </a:r>
            <a:r>
              <a:rPr lang="el-GR" sz="1600" i="1" dirty="0" smtClean="0">
                <a:solidFill>
                  <a:schemeClr val="accent6">
                    <a:lumMod val="75000"/>
                  </a:schemeClr>
                </a:solidFill>
                <a:latin typeface="Calibri" pitchFamily="34" charset="0"/>
                <a:ea typeface="Calibri" pitchFamily="34" charset="0"/>
                <a:cs typeface="Calibri" pitchFamily="34" charset="0"/>
              </a:rPr>
              <a:t>σύλλογος</a:t>
            </a:r>
            <a:r>
              <a:rPr lang="el-GR" sz="1600" dirty="0" smtClean="0">
                <a:solidFill>
                  <a:schemeClr val="accent1">
                    <a:lumMod val="50000"/>
                  </a:schemeClr>
                </a:solidFill>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Οι φοιτητές </a:t>
            </a:r>
            <a:r>
              <a:rPr lang="el-GR" sz="1600" i="1" dirty="0" smtClean="0">
                <a:solidFill>
                  <a:schemeClr val="accent6">
                    <a:lumMod val="75000"/>
                  </a:schemeClr>
                </a:solidFill>
                <a:latin typeface="Calibri" pitchFamily="34" charset="0"/>
                <a:ea typeface="Calibri" pitchFamily="34" charset="0"/>
                <a:cs typeface="Calibri" pitchFamily="34" charset="0"/>
              </a:rPr>
              <a:t>ανήκουν</a:t>
            </a:r>
            <a:r>
              <a:rPr lang="el-GR" sz="1600" dirty="0" smtClean="0">
                <a:solidFill>
                  <a:schemeClr val="accent1">
                    <a:lumMod val="50000"/>
                  </a:schemeClr>
                </a:solidFill>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 </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Για κάθε </a:t>
            </a:r>
            <a:r>
              <a:rPr lang="el-GR" sz="1600" i="1" dirty="0" smtClean="0">
                <a:solidFill>
                  <a:schemeClr val="accent6">
                    <a:lumMod val="75000"/>
                  </a:schemeClr>
                </a:solidFill>
                <a:latin typeface="Calibri" pitchFamily="34" charset="0"/>
                <a:ea typeface="Calibri" pitchFamily="34" charset="0"/>
                <a:cs typeface="Calibri" pitchFamily="34" charset="0"/>
              </a:rPr>
              <a:t>φοιτητή</a:t>
            </a:r>
            <a:r>
              <a:rPr lang="el-GR" sz="1600" dirty="0" smtClean="0">
                <a:solidFill>
                  <a:schemeClr val="accent1">
                    <a:lumMod val="50000"/>
                  </a:schemeClr>
                </a:solidFill>
                <a:latin typeface="Calibri" pitchFamily="34" charset="0"/>
                <a:ea typeface="Calibri" pitchFamily="34" charset="0"/>
                <a:cs typeface="Calibri" pitchFamily="34" charset="0"/>
              </a:rPr>
              <a:t> έχουμε επίσης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a:t>
            </a:r>
            <a:r>
              <a:rPr lang="el-GR" sz="1600" i="1" dirty="0" smtClean="0">
                <a:solidFill>
                  <a:schemeClr val="accent6">
                    <a:lumMod val="75000"/>
                  </a:schemeClr>
                </a:solidFill>
                <a:latin typeface="Calibri" pitchFamily="34" charset="0"/>
                <a:ea typeface="Calibri" pitchFamily="34" charset="0"/>
                <a:cs typeface="Calibri" pitchFamily="34" charset="0"/>
              </a:rPr>
              <a:t>καθηγητής</a:t>
            </a:r>
            <a:r>
              <a:rPr lang="el-GR" sz="1600" dirty="0" smtClean="0">
                <a:solidFill>
                  <a:schemeClr val="accent1">
                    <a:lumMod val="50000"/>
                  </a:schemeClr>
                </a:solidFill>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Ένας καθηγητής είναι είτε </a:t>
            </a:r>
            <a:r>
              <a:rPr lang="el-GR" sz="1600" i="1" dirty="0" smtClean="0">
                <a:solidFill>
                  <a:schemeClr val="accent6">
                    <a:lumMod val="75000"/>
                  </a:schemeClr>
                </a:solidFill>
                <a:latin typeface="Calibri" pitchFamily="34" charset="0"/>
                <a:ea typeface="Calibri" pitchFamily="34" charset="0"/>
                <a:cs typeface="Calibri" pitchFamily="34" charset="0"/>
              </a:rPr>
              <a:t>μερικής</a:t>
            </a:r>
            <a:r>
              <a:rPr lang="el-GR" sz="1600" dirty="0" smtClean="0">
                <a:solidFill>
                  <a:schemeClr val="accent1">
                    <a:lumMod val="50000"/>
                  </a:schemeClr>
                </a:solidFill>
                <a:latin typeface="Calibri" pitchFamily="34" charset="0"/>
                <a:ea typeface="Calibri" pitchFamily="34" charset="0"/>
                <a:cs typeface="Calibri" pitchFamily="34" charset="0"/>
              </a:rPr>
              <a:t> είτε </a:t>
            </a:r>
            <a:r>
              <a:rPr lang="el-GR" sz="1600" i="1" dirty="0" smtClean="0">
                <a:solidFill>
                  <a:schemeClr val="accent6">
                    <a:lumMod val="75000"/>
                  </a:schemeClr>
                </a:solidFill>
                <a:latin typeface="Calibri" pitchFamily="34" charset="0"/>
                <a:ea typeface="Calibri" pitchFamily="34" charset="0"/>
                <a:cs typeface="Calibri" pitchFamily="34" charset="0"/>
              </a:rPr>
              <a:t>ολικής</a:t>
            </a:r>
            <a:r>
              <a:rPr lang="el-GR" sz="1600" dirty="0" smtClean="0">
                <a:solidFill>
                  <a:schemeClr val="accent1">
                    <a:lumMod val="50000"/>
                  </a:schemeClr>
                </a:solidFill>
                <a:latin typeface="Calibri" pitchFamily="34" charset="0"/>
                <a:ea typeface="Calibri" pitchFamily="34" charset="0"/>
                <a:cs typeface="Calibri" pitchFamily="34" charset="0"/>
              </a:rPr>
              <a:t> απασχόλησης</a:t>
            </a:r>
            <a:r>
              <a:rPr lang="en-US" sz="1600" dirty="0" smtClean="0">
                <a:solidFill>
                  <a:schemeClr val="accent1">
                    <a:lumMod val="50000"/>
                  </a:schemeClr>
                </a:solidFill>
                <a:latin typeface="Calibri" pitchFamily="34" charset="0"/>
                <a:ea typeface="Calibri" pitchFamily="34" charset="0"/>
                <a:cs typeface="Calibri" pitchFamily="34" charset="0"/>
              </a:rPr>
              <a:t>.</a:t>
            </a:r>
            <a:r>
              <a:rPr lang="el-GR" sz="1600" dirty="0" smtClean="0">
                <a:solidFill>
                  <a:schemeClr val="accent1">
                    <a:lumMod val="50000"/>
                  </a:schemeClr>
                </a:solidFill>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ολικής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smtClean="0">
                <a:solidFill>
                  <a:schemeClr val="accent1">
                    <a:lumMod val="50000"/>
                  </a:schemeClr>
                </a:solidFill>
                <a:latin typeface="Calibri" pitchFamily="34" charset="0"/>
                <a:ea typeface="Calibri" pitchFamily="34" charset="0"/>
                <a:cs typeface="Calibri" pitchFamily="34" charset="0"/>
              </a:rPr>
              <a:t> Κάθε σύλλογος έχει ακριβώς έναν καθηγητή ως </a:t>
            </a:r>
            <a:r>
              <a:rPr lang="el-GR" sz="1600" i="1" dirty="0" smtClean="0">
                <a:solidFill>
                  <a:schemeClr val="accent6">
                    <a:lumMod val="75000"/>
                  </a:schemeClr>
                </a:solidFill>
                <a:latin typeface="Calibri" pitchFamily="34" charset="0"/>
                <a:ea typeface="Calibri" pitchFamily="34" charset="0"/>
                <a:cs typeface="Calibri" pitchFamily="34" charset="0"/>
              </a:rPr>
              <a:t>σύμβουλο</a:t>
            </a:r>
            <a:r>
              <a:rPr lang="el-GR" sz="1600" dirty="0" smtClean="0">
                <a:solidFill>
                  <a:schemeClr val="accent1">
                    <a:lumMod val="50000"/>
                  </a:schemeClr>
                </a:solidFill>
                <a:latin typeface="Calibri" pitchFamily="34" charset="0"/>
                <a:ea typeface="Calibri" pitchFamily="34" charset="0"/>
                <a:cs typeface="Calibri" pitchFamily="34" charset="0"/>
              </a:rPr>
              <a:t>, ο οποίος πρέπει να είναι καθηγητής ολικής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smtClean="0">
              <a:solidFill>
                <a:schemeClr val="accent1">
                  <a:lumMod val="50000"/>
                </a:schemeClr>
              </a:solidFill>
              <a:latin typeface="Calibri" pitchFamily="34" charset="0"/>
              <a:ea typeface="Calibri" pitchFamily="34" charset="0"/>
              <a:cs typeface="Calibri" pitchFamily="34" charset="0"/>
            </a:endParaRP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Δώστε ένα μοντέλο Οντοτήτων/Συσχετίσεων.</a:t>
            </a:r>
          </a:p>
          <a:p>
            <a:pPr marR="0" lvl="0" indent="0" algn="just" eaLnBrk="0" fontAlgn="base" hangingPunct="0">
              <a:lnSpc>
                <a:spcPct val="100000"/>
              </a:lnSpc>
              <a:spcBef>
                <a:spcPct val="50000"/>
              </a:spcBef>
              <a:spcAft>
                <a:spcPct val="0"/>
              </a:spcAft>
              <a:buClrTx/>
              <a:buSzTx/>
              <a:tabLst/>
            </a:pPr>
            <a:r>
              <a:rPr lang="el-GR" sz="1600" dirty="0" smtClean="0">
                <a:solidFill>
                  <a:schemeClr val="accent1">
                    <a:lumMod val="50000"/>
                  </a:schemeClr>
                </a:solidFill>
                <a:latin typeface="Calibri" pitchFamily="34" charset="0"/>
                <a:ea typeface="Calibri" pitchFamily="34" charset="0"/>
                <a:cs typeface="Calibri" pitchFamily="34" charset="0"/>
              </a:rPr>
              <a:t>Τι αλλάζει στο μοντέλο Οντοτήτων/Συσχετίσεων και τι στο σχεσιακό μοντέλο αν δεν ισχύει ο περιορισμός ότι ο σύμβουλος καθηγητής πρέπει να είναι ολικής απασχόλησης </a:t>
            </a: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Footer Placeholder 3"/>
          <p:cNvSpPr>
            <a:spLocks noGrp="1"/>
          </p:cNvSpPr>
          <p:nvPr>
            <p:ph type="ftr" sz="quarter" idx="11"/>
          </p:nvPr>
        </p:nvSpPr>
        <p:spPr>
          <a:noFill/>
        </p:spPr>
        <p:txBody>
          <a:bodyPr/>
          <a:lstStyle/>
          <a:p>
            <a:r>
              <a:rPr lang="el-GR" altLang="en-US" smtClean="0"/>
              <a:t>Ευαγγελία Πιτουρά</a:t>
            </a:r>
          </a:p>
        </p:txBody>
      </p:sp>
      <p:sp>
        <p:nvSpPr>
          <p:cNvPr id="73732" name="Slide Number Placeholder 4"/>
          <p:cNvSpPr>
            <a:spLocks noGrp="1"/>
          </p:cNvSpPr>
          <p:nvPr>
            <p:ph type="sldNum" sz="quarter" idx="12"/>
          </p:nvPr>
        </p:nvSpPr>
        <p:spPr>
          <a:noFill/>
        </p:spPr>
        <p:txBody>
          <a:bodyPr/>
          <a:lstStyle/>
          <a:p>
            <a:fld id="{321B29F1-8A55-487B-965B-A1F91C115EC5}" type="slidenum">
              <a:rPr lang="el-GR" altLang="en-US" smtClean="0"/>
              <a:pPr/>
              <a:t>86</a:t>
            </a:fld>
            <a:endParaRPr lang="el-GR" altLang="en-US" smtClean="0"/>
          </a:p>
        </p:txBody>
      </p:sp>
      <p:sp>
        <p:nvSpPr>
          <p:cNvPr id="73734"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3735" name="Text Box 4"/>
          <p:cNvSpPr txBox="1">
            <a:spLocks noChangeArrowheads="1"/>
          </p:cNvSpPr>
          <p:nvPr/>
        </p:nvSpPr>
        <p:spPr bwMode="auto">
          <a:xfrm>
            <a:off x="241300" y="1387475"/>
            <a:ext cx="8642350" cy="4770537"/>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ένα συνεργείο αυτοκινήτων, στην οποία διατηρούμε </a:t>
            </a:r>
            <a:r>
              <a:rPr lang="el-GR" sz="1600" dirty="0" smtClean="0">
                <a:solidFill>
                  <a:schemeClr val="accent1">
                    <a:lumMod val="75000"/>
                  </a:schemeClr>
                </a:solidFill>
                <a:latin typeface="Calibri" pitchFamily="34" charset="0"/>
                <a:ea typeface="Calibri" pitchFamily="34" charset="0"/>
                <a:cs typeface="Calibri" pitchFamily="34" charset="0"/>
              </a:rPr>
              <a:t>πληροφορία για επισκευές αυτοκινήτων: </a:t>
            </a:r>
            <a:endParaRPr lang="el-GR"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πελάτη</a:t>
            </a:r>
            <a:r>
              <a:rPr lang="el-GR" sz="1600" dirty="0">
                <a:solidFill>
                  <a:schemeClr val="accent1">
                    <a:lumMod val="75000"/>
                  </a:schemeClr>
                </a:solidFill>
                <a:latin typeface="Calibri" pitchFamily="34" charset="0"/>
                <a:ea typeface="Calibri" pitchFamily="34" charset="0"/>
                <a:cs typeface="Calibri" pitchFamily="34" charset="0"/>
              </a:rPr>
              <a:t>, καταγράφουμε το (μοναδικό) όνομά του, τη διεύθυνσή του, και ένα τηλέφωνο επικοινωνίας. </a:t>
            </a: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αυτοκίνητ</a:t>
            </a:r>
            <a:r>
              <a:rPr lang="el-GR" sz="1600" dirty="0">
                <a:solidFill>
                  <a:schemeClr val="accent1">
                    <a:lumMod val="75000"/>
                  </a:schemeClr>
                </a:solidFill>
                <a:latin typeface="Calibri" pitchFamily="34" charset="0"/>
                <a:ea typeface="Calibri" pitchFamily="34" charset="0"/>
                <a:cs typeface="Calibri" pitchFamily="34" charset="0"/>
              </a:rPr>
              <a:t>ο έχουμε το μοναδικό αριθμό πινακίδων του, τη μάρκα </a:t>
            </a:r>
            <a:r>
              <a:rPr lang="en-US" sz="1600" dirty="0">
                <a:solidFill>
                  <a:schemeClr val="accent1">
                    <a:lumMod val="75000"/>
                  </a:schemeClr>
                </a:solidFill>
                <a:latin typeface="Calibri" pitchFamily="34" charset="0"/>
                <a:ea typeface="Calibri" pitchFamily="34" charset="0"/>
                <a:cs typeface="Calibri" pitchFamily="34" charset="0"/>
              </a:rPr>
              <a:t>(</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a:solidFill>
                  <a:schemeClr val="accent1">
                    <a:lumMod val="75000"/>
                  </a:schemeClr>
                </a:solidFill>
                <a:latin typeface="Calibri" pitchFamily="34" charset="0"/>
                <a:ea typeface="Calibri" pitchFamily="34" charset="0"/>
                <a:cs typeface="Calibri" pitchFamily="34" charset="0"/>
              </a:rPr>
              <a:t>FIAT, BMW)</a:t>
            </a:r>
            <a:r>
              <a:rPr lang="el-GR" sz="1600" dirty="0">
                <a:solidFill>
                  <a:schemeClr val="accent1">
                    <a:lumMod val="75000"/>
                  </a:schemeClr>
                </a:solidFill>
                <a:latin typeface="Calibri" pitchFamily="34" charset="0"/>
                <a:ea typeface="Calibri" pitchFamily="34" charset="0"/>
                <a:cs typeface="Calibri" pitchFamily="34" charset="0"/>
              </a:rPr>
              <a:t> και το μοντέλο του</a:t>
            </a: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πχ, </a:t>
            </a:r>
            <a:r>
              <a:rPr lang="en-US" sz="1600" dirty="0" err="1">
                <a:solidFill>
                  <a:schemeClr val="accent1">
                    <a:lumMod val="75000"/>
                  </a:schemeClr>
                </a:solidFill>
                <a:latin typeface="Calibri" pitchFamily="34" charset="0"/>
                <a:ea typeface="Calibri" pitchFamily="34" charset="0"/>
                <a:cs typeface="Calibri" pitchFamily="34" charset="0"/>
              </a:rPr>
              <a:t>Punto</a:t>
            </a:r>
            <a:r>
              <a:rPr lang="en-US" sz="1600" dirty="0">
                <a:solidFill>
                  <a:schemeClr val="accent1">
                    <a:lumMod val="75000"/>
                  </a:schemeClr>
                </a:solidFill>
                <a:latin typeface="Calibri" pitchFamily="34" charset="0"/>
                <a:ea typeface="Calibri" pitchFamily="34" charset="0"/>
                <a:cs typeface="Calibri" pitchFamily="34" charset="0"/>
              </a:rPr>
              <a:t>, Polo</a:t>
            </a:r>
            <a:r>
              <a:rPr lang="en-US" sz="1600" dirty="0" smtClean="0">
                <a:solidFill>
                  <a:schemeClr val="accent1">
                    <a:lumMod val="75000"/>
                  </a:schemeClr>
                </a:solidFill>
                <a:latin typeface="Calibri" pitchFamily="34" charset="0"/>
                <a:ea typeface="Calibri" pitchFamily="34" charset="0"/>
                <a:cs typeface="Calibri" pitchFamily="34" charset="0"/>
              </a:rPr>
              <a:t>)</a:t>
            </a:r>
            <a:r>
              <a:rPr lang="el-GR" sz="1600" dirty="0" smtClean="0">
                <a:solidFill>
                  <a:schemeClr val="accent1">
                    <a:lumMod val="75000"/>
                  </a:schemeClr>
                </a:solidFill>
                <a:latin typeface="Calibri" pitchFamily="34" charset="0"/>
                <a:ea typeface="Calibri" pitchFamily="34" charset="0"/>
                <a:cs typeface="Calibri" pitchFamily="34" charset="0"/>
              </a:rPr>
              <a:t> καθώς και τον πελάτη που είναι ιδιοκτήτης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Για κάθε </a:t>
            </a:r>
            <a:r>
              <a:rPr lang="el-GR" sz="1600" i="1" dirty="0">
                <a:solidFill>
                  <a:schemeClr val="accent6">
                    <a:lumMod val="75000"/>
                  </a:schemeClr>
                </a:solidFill>
                <a:latin typeface="Calibri" pitchFamily="34" charset="0"/>
                <a:ea typeface="Calibri" pitchFamily="34" charset="0"/>
                <a:cs typeface="Calibri" pitchFamily="34" charset="0"/>
              </a:rPr>
              <a:t>επισκευή</a:t>
            </a:r>
            <a:r>
              <a:rPr lang="el-GR" sz="1600" dirty="0">
                <a:solidFill>
                  <a:schemeClr val="accent1">
                    <a:lumMod val="75000"/>
                  </a:schemeClr>
                </a:solidFill>
                <a:latin typeface="Calibri" pitchFamily="34" charset="0"/>
                <a:ea typeface="Calibri" pitchFamily="34" charset="0"/>
                <a:cs typeface="Calibri" pitchFamily="34" charset="0"/>
              </a:rPr>
              <a:t>, αποθηκεύουμε μια περιγραφή της εργασίας που έγινε (έως 200 χαρακτήρες), την ημερομηνία, και το συνολικό κόστος.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dirty="0">
                <a:solidFill>
                  <a:schemeClr val="accent1">
                    <a:lumMod val="75000"/>
                  </a:schemeClr>
                </a:solidFill>
                <a:latin typeface="Calibri" pitchFamily="34" charset="0"/>
                <a:ea typeface="Calibri" pitchFamily="34" charset="0"/>
                <a:cs typeface="Calibri" pitchFamily="34" charset="0"/>
              </a:rPr>
              <a:t>Μια επισκευή περιλαμβάνει αλλαγή μηδέν ή περισσοτέρων </a:t>
            </a:r>
            <a:r>
              <a:rPr lang="el-GR" sz="1600" i="1" dirty="0">
                <a:solidFill>
                  <a:schemeClr val="accent6">
                    <a:lumMod val="75000"/>
                  </a:schemeClr>
                </a:solidFill>
                <a:latin typeface="Calibri" pitchFamily="34" charset="0"/>
                <a:ea typeface="Calibri" pitchFamily="34" charset="0"/>
                <a:cs typeface="Calibri" pitchFamily="34" charset="0"/>
              </a:rPr>
              <a:t>εξαρτημάτων</a:t>
            </a:r>
            <a:r>
              <a:rPr lang="el-GR" sz="1600" dirty="0">
                <a:solidFill>
                  <a:schemeClr val="accent1">
                    <a:lumMod val="75000"/>
                  </a:schemeClr>
                </a:solidFill>
                <a:latin typeface="Calibri" pitchFamily="34" charset="0"/>
                <a:ea typeface="Calibri" pitchFamily="34" charset="0"/>
                <a:cs typeface="Calibri" pitchFamily="34" charset="0"/>
              </a:rPr>
              <a:t> (π.χ., μπαταρία, τακάκια, κλπ). Για κάθε εξάρτημα καταγράφουμε το μοναδικό αριθμός εξαρτήματος, το όνομα του εξαρτήματος και το κόστος του. </a:t>
            </a: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3">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smtClean="0">
                <a:solidFill>
                  <a:schemeClr val="accent3">
                    <a:lumMod val="75000"/>
                  </a:schemeClr>
                </a:solidFill>
                <a:latin typeface="Calibri" pitchFamily="34" charset="0"/>
                <a:ea typeface="Calibri" pitchFamily="34" charset="0"/>
                <a:cs typeface="Calibri" pitchFamily="34" charset="0"/>
              </a:rPr>
              <a:t>  Σε ένα </a:t>
            </a:r>
            <a:r>
              <a:rPr lang="el-GR" sz="1600" dirty="0">
                <a:solidFill>
                  <a:schemeClr val="accent3">
                    <a:lumMod val="75000"/>
                  </a:schemeClr>
                </a:solidFill>
                <a:latin typeface="Calibri" pitchFamily="34" charset="0"/>
                <a:ea typeface="Calibri" pitchFamily="34" charset="0"/>
                <a:cs typeface="Calibri" pitchFamily="34" charset="0"/>
              </a:rPr>
              <a:t>αυτοκίνητο γίνονται μία ή περισσότερες επισκευές.</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πελάτης είναι </a:t>
            </a:r>
            <a:r>
              <a:rPr lang="el-GR" sz="1600" i="1" dirty="0" smtClean="0">
                <a:solidFill>
                  <a:schemeClr val="accent3">
                    <a:lumMod val="75000"/>
                  </a:schemeClr>
                </a:solidFill>
                <a:latin typeface="Calibri" pitchFamily="34" charset="0"/>
                <a:ea typeface="Calibri" pitchFamily="34" charset="0"/>
                <a:cs typeface="Calibri" pitchFamily="34" charset="0"/>
              </a:rPr>
              <a:t>ιδιοκτήτης</a:t>
            </a:r>
            <a:r>
              <a:rPr lang="el-GR" sz="1600" dirty="0" smtClean="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ενός ή περισσοτέρων αυτοκινήτων.</a:t>
            </a:r>
          </a:p>
          <a:p>
            <a:pPr algn="just">
              <a:buFont typeface="Wingdings" pitchFamily="2" charset="2"/>
              <a:buChar char="§"/>
            </a:pPr>
            <a:r>
              <a:rPr lang="en-US" sz="1600" dirty="0">
                <a:solidFill>
                  <a:schemeClr val="accent3">
                    <a:lumMod val="75000"/>
                  </a:schemeClr>
                </a:solidFill>
                <a:latin typeface="Calibri" pitchFamily="34" charset="0"/>
                <a:ea typeface="Calibri" pitchFamily="34" charset="0"/>
                <a:cs typeface="Calibri" pitchFamily="34" charset="0"/>
              </a:rPr>
              <a:t> </a:t>
            </a:r>
            <a:r>
              <a:rPr lang="el-GR" sz="1600" dirty="0">
                <a:solidFill>
                  <a:schemeClr val="accent3">
                    <a:lumMod val="75000"/>
                  </a:schemeClr>
                </a:solidFill>
                <a:latin typeface="Calibri" pitchFamily="34" charset="0"/>
                <a:ea typeface="Calibri" pitchFamily="34" charset="0"/>
                <a:cs typeface="Calibri" pitchFamily="34" charset="0"/>
              </a:rPr>
              <a:t>Κάθε αυτοκίνητο έχει ένα μοναδικό </a:t>
            </a:r>
            <a:r>
              <a:rPr lang="el-GR" sz="1600" dirty="0" smtClean="0">
                <a:solidFill>
                  <a:schemeClr val="accent3">
                    <a:lumMod val="75000"/>
                  </a:schemeClr>
                </a:solidFill>
                <a:latin typeface="Calibri" pitchFamily="34" charset="0"/>
                <a:ea typeface="Calibri" pitchFamily="34" charset="0"/>
                <a:cs typeface="Calibri" pitchFamily="34" charset="0"/>
              </a:rPr>
              <a:t>ιδιοκτήτη </a:t>
            </a:r>
            <a:r>
              <a:rPr lang="el-GR" sz="1600" dirty="0">
                <a:solidFill>
                  <a:schemeClr val="accent3">
                    <a:lumMod val="75000"/>
                  </a:schemeClr>
                </a:solidFill>
                <a:latin typeface="Calibri" pitchFamily="34" charset="0"/>
                <a:ea typeface="Calibri" pitchFamily="34" charset="0"/>
                <a:cs typeface="Calibri" pitchFamily="34" charset="0"/>
              </a:rPr>
              <a:t>(αγνοούμε συν-ιδιοκτησίες αυτοκινήτων</a:t>
            </a:r>
            <a:r>
              <a:rPr lang="el-GR" sz="1600" dirty="0" smtClean="0">
                <a:solidFill>
                  <a:schemeClr val="accent3">
                    <a:lumMod val="75000"/>
                  </a:schemeClr>
                </a:solidFill>
                <a:latin typeface="Calibri" pitchFamily="34" charset="0"/>
                <a:ea typeface="Calibri" pitchFamily="34" charset="0"/>
                <a:cs typeface="Calibri" pitchFamily="34" charset="0"/>
              </a:rPr>
              <a:t>).</a:t>
            </a:r>
          </a:p>
          <a:p>
            <a:pPr algn="just">
              <a:buFont typeface="Wingdings" pitchFamily="2" charset="2"/>
              <a:buChar char="§"/>
            </a:pPr>
            <a:endParaRPr lang="el-GR" sz="1600" dirty="0" smtClean="0">
              <a:solidFill>
                <a:schemeClr val="accent1">
                  <a:lumMod val="75000"/>
                </a:schemeClr>
              </a:solidFill>
              <a:latin typeface="Calibri" pitchFamily="34" charset="0"/>
              <a:ea typeface="Calibri" pitchFamily="34" charset="0"/>
              <a:cs typeface="Calibri" pitchFamily="34" charset="0"/>
            </a:endParaRPr>
          </a:p>
          <a:p>
            <a:pPr algn="just"/>
            <a:r>
              <a:rPr lang="el-GR" sz="1600" dirty="0" smtClean="0">
                <a:solidFill>
                  <a:schemeClr val="accent1">
                    <a:lumMod val="75000"/>
                  </a:schemeClr>
                </a:solidFill>
                <a:latin typeface="Calibri" pitchFamily="34" charset="0"/>
                <a:ea typeface="Calibri" pitchFamily="34" charset="0"/>
                <a:cs typeface="Calibri" pitchFamily="34" charset="0"/>
              </a:rPr>
              <a:t>Τι αλλάζει αν:</a:t>
            </a: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b="1" i="1" dirty="0">
                <a:solidFill>
                  <a:schemeClr val="accent1">
                    <a:lumMod val="75000"/>
                  </a:schemeClr>
                </a:solidFill>
                <a:latin typeface="Calibri" pitchFamily="34" charset="0"/>
                <a:ea typeface="Calibri" pitchFamily="34" charset="0"/>
                <a:cs typeface="Calibri" pitchFamily="34" charset="0"/>
              </a:rPr>
              <a:t> </a:t>
            </a:r>
            <a:r>
              <a:rPr lang="el-GR" sz="1600" b="1" i="1" dirty="0">
                <a:solidFill>
                  <a:schemeClr val="accent1">
                    <a:lumMod val="75000"/>
                  </a:schemeClr>
                </a:solidFill>
                <a:latin typeface="Calibri" pitchFamily="34" charset="0"/>
                <a:ea typeface="Calibri" pitchFamily="34" charset="0"/>
                <a:cs typeface="Calibri" pitchFamily="34" charset="0"/>
              </a:rPr>
              <a:t>Σε κάθε αυτοκίνητο μπορεί να γίνεται μόνο μια επισκευή σε μια συγκεκριμένη ημερομηνία.</a:t>
            </a:r>
          </a:p>
        </p:txBody>
      </p:sp>
      <p:sp>
        <p:nvSpPr>
          <p:cNvPr id="8" name="Title 7"/>
          <p:cNvSpPr>
            <a:spLocks noGrp="1"/>
          </p:cNvSpPr>
          <p:nvPr>
            <p:ph type="title"/>
          </p:nvPr>
        </p:nvSpPr>
        <p:spPr/>
        <p:txBody>
          <a:bodyPr/>
          <a:lstStyle/>
          <a:p>
            <a:r>
              <a:rPr lang="el-GR" dirty="0" smtClean="0">
                <a:solidFill>
                  <a:schemeClr val="accent6">
                    <a:lumMod val="75000"/>
                  </a:schemeClr>
                </a:solidFill>
              </a:rPr>
              <a:t>Άσκηση Ι</a:t>
            </a:r>
            <a:endParaRPr lang="el-GR"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smtClean="0"/>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87</a:t>
            </a:fld>
            <a:endParaRPr lang="el-GR" altLang="en-US" smtClean="0"/>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74759" name="Text Box 4"/>
          <p:cNvSpPr txBox="1">
            <a:spLocks noChangeArrowheads="1"/>
          </p:cNvSpPr>
          <p:nvPr/>
        </p:nvSpPr>
        <p:spPr bwMode="auto">
          <a:xfrm>
            <a:off x="192088" y="1519238"/>
            <a:ext cx="8712200" cy="4339650"/>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Στους παγκόσμιους κολυμβητικούς αγώνες του 2009 στη Ρώμη υπάρχουν πολλά ατομικά αγωνίσματα. Θέλουμε να σχεδιάσουμε μια βάση δεδομένων για αυτά τα αγωνίσματα στην οποία θα καταγράφετε η εξής πληροφορία.</a:t>
            </a: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αγώνισμα</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Ελεύθερο Γυναικών 100μ, Πεταλούδα Ανδρών 200μ κλπ). Για κάθε αγώνισμα, θέλουμε να καταγράψουμε το παγκόσμιο ρεκόρ, το ρεκόρ αγώνων και το όνομα του νικητή στους αγώνες (αυτού που πήρε το χρυσό μετάλλιο).</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αγώνισμα έχει έναν αριθμό από </a:t>
            </a:r>
            <a:r>
              <a:rPr lang="el-GR" sz="1600" i="1" dirty="0">
                <a:solidFill>
                  <a:schemeClr val="accent6">
                    <a:lumMod val="75000"/>
                  </a:schemeClr>
                </a:solidFill>
                <a:latin typeface="Calibri" pitchFamily="34" charset="0"/>
                <a:ea typeface="Calibri" pitchFamily="34" charset="0"/>
                <a:cs typeface="Calibri" pitchFamily="34" charset="0"/>
              </a:rPr>
              <a:t>κούρσες</a:t>
            </a:r>
            <a:r>
              <a:rPr lang="el-GR" sz="1600" dirty="0">
                <a:solidFill>
                  <a:schemeClr val="accent1">
                    <a:lumMod val="75000"/>
                  </a:schemeClr>
                </a:solidFill>
                <a:latin typeface="Calibri" pitchFamily="34" charset="0"/>
                <a:ea typeface="Calibri" pitchFamily="34" charset="0"/>
                <a:cs typeface="Calibri" pitchFamily="34" charset="0"/>
              </a:rPr>
              <a:t>. Κάθε κούρσα έχει και ένα  όνομα (πχ τελικός, ημιτελικός, 1η προκριματική σειρά, κλπ). Για κάθε κούρσα θέλουμε να καταγράψουμε την ημερομηνία και την ώρα διεξαγωγής της.</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κολυμβητής</a:t>
            </a:r>
            <a:r>
              <a:rPr lang="el-GR" sz="1600" dirty="0">
                <a:solidFill>
                  <a:schemeClr val="accent1">
                    <a:lumMod val="75000"/>
                  </a:schemeClr>
                </a:solidFill>
                <a:latin typeface="Calibri" pitchFamily="34" charset="0"/>
                <a:ea typeface="Calibri" pitchFamily="34" charset="0"/>
                <a:cs typeface="Calibri" pitchFamily="34" charset="0"/>
              </a:rPr>
              <a:t> έχει ένα μοναδικό όνομα (πχ Michael </a:t>
            </a:r>
            <a:r>
              <a:rPr lang="el-GR" sz="1600" dirty="0" err="1">
                <a:solidFill>
                  <a:schemeClr val="accent1">
                    <a:lumMod val="75000"/>
                  </a:schemeClr>
                </a:solidFill>
                <a:latin typeface="Calibri" pitchFamily="34" charset="0"/>
                <a:ea typeface="Calibri" pitchFamily="34" charset="0"/>
                <a:cs typeface="Calibri" pitchFamily="34" charset="0"/>
              </a:rPr>
              <a:t>Phelps</a:t>
            </a:r>
            <a:r>
              <a:rPr lang="el-GR" sz="1600" dirty="0">
                <a:solidFill>
                  <a:schemeClr val="accent1">
                    <a:lumMod val="75000"/>
                  </a:schemeClr>
                </a:solidFill>
                <a:latin typeface="Calibri" pitchFamily="34" charset="0"/>
                <a:ea typeface="Calibri" pitchFamily="34" charset="0"/>
                <a:cs typeface="Calibri" pitchFamily="34" charset="0"/>
              </a:rPr>
              <a:t>). Για κάθε αθλητή καταγράφουμε επίσης την ηλικία του και τη χώρα καταγωγής του.</a:t>
            </a: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l-GR" sz="1600" dirty="0">
                <a:solidFill>
                  <a:schemeClr val="accent1">
                    <a:lumMod val="75000"/>
                  </a:schemeClr>
                </a:solidFill>
                <a:latin typeface="Calibri" pitchFamily="34" charset="0"/>
                <a:ea typeface="Calibri" pitchFamily="34" charset="0"/>
                <a:cs typeface="Calibri" pitchFamily="34" charset="0"/>
              </a:rPr>
              <a:t> Κάθε κολυμβητής </a:t>
            </a:r>
            <a:r>
              <a:rPr lang="el-GR" sz="1600" i="1" dirty="0">
                <a:solidFill>
                  <a:schemeClr val="accent6">
                    <a:lumMod val="75000"/>
                  </a:schemeClr>
                </a:solidFill>
                <a:latin typeface="Calibri" pitchFamily="34" charset="0"/>
                <a:ea typeface="Calibri" pitchFamily="34" charset="0"/>
                <a:cs typeface="Calibri" pitchFamily="34" charset="0"/>
              </a:rPr>
              <a:t>αγωνίζεται</a:t>
            </a:r>
            <a:r>
              <a:rPr lang="el-GR" sz="1600" dirty="0">
                <a:solidFill>
                  <a:schemeClr val="accent1">
                    <a:lumMod val="75000"/>
                  </a:schemeClr>
                </a:solidFill>
                <a:latin typeface="Calibri" pitchFamily="34" charset="0"/>
                <a:ea typeface="Calibri" pitchFamily="34" charset="0"/>
                <a:cs typeface="Calibri" pitchFamily="34" charset="0"/>
              </a:rPr>
              <a:t> σε μία ή παραπάνω κούρσες και θέλουμε να καταγράψουμε το χρόνο που κάνει σε κάθε κούρσα που συμμετέχει</a:t>
            </a:r>
            <a:r>
              <a:rPr lang="el-GR" sz="1800" dirty="0">
                <a:latin typeface="Calibri" pitchFamily="34" charset="0"/>
                <a:ea typeface="Calibri" pitchFamily="34" charset="0"/>
                <a:cs typeface="Calibri" pitchFamily="34" charset="0"/>
              </a:rPr>
              <a:t>.</a:t>
            </a:r>
          </a:p>
        </p:txBody>
      </p:sp>
      <p:sp>
        <p:nvSpPr>
          <p:cNvPr id="8" name="Title 7"/>
          <p:cNvSpPr>
            <a:spLocks noGrp="1"/>
          </p:cNvSpPr>
          <p:nvPr>
            <p:ph type="title"/>
          </p:nvPr>
        </p:nvSpPr>
        <p:spPr/>
        <p:txBody>
          <a:bodyPr/>
          <a:lstStyle/>
          <a:p>
            <a:r>
              <a:rPr lang="el-GR" dirty="0" smtClean="0">
                <a:solidFill>
                  <a:schemeClr val="accent6">
                    <a:lumMod val="75000"/>
                  </a:schemeClr>
                </a:solidFill>
              </a:rPr>
              <a:t>Άσκηση ΙΙ</a:t>
            </a:r>
            <a:endParaRPr lang="el-GR"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smtClean="0"/>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88</a:t>
            </a:fld>
            <a:endParaRPr lang="el-GR" altLang="en-US" smtClean="0"/>
          </a:p>
        </p:txBody>
      </p:sp>
      <p:sp>
        <p:nvSpPr>
          <p:cNvPr id="75782" name="Text Box 3"/>
          <p:cNvSpPr txBox="1">
            <a:spLocks noChangeArrowheads="1"/>
          </p:cNvSpPr>
          <p:nvPr/>
        </p:nvSpPr>
        <p:spPr bwMode="auto">
          <a:xfrm>
            <a:off x="407988" y="1552575"/>
            <a:ext cx="8207375" cy="4124206"/>
          </a:xfrm>
          <a:prstGeom prst="rect">
            <a:avLst/>
          </a:prstGeom>
          <a:noFill/>
          <a:ln w="9525">
            <a:noFill/>
            <a:miter lim="800000"/>
            <a:headEnd/>
            <a:tailEnd/>
          </a:ln>
        </p:spPr>
        <p:txBody>
          <a:bodyPr>
            <a:spAutoFit/>
          </a:bodyPr>
          <a:lstStyle/>
          <a:p>
            <a:pPr algn="just"/>
            <a:r>
              <a:rPr lang="el-GR" sz="1600" dirty="0">
                <a:solidFill>
                  <a:schemeClr val="accent1">
                    <a:lumMod val="75000"/>
                  </a:schemeClr>
                </a:solidFill>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solidFill>
                <a:schemeClr val="accent1">
                  <a:lumMod val="75000"/>
                </a:schemeClr>
              </a:solidFill>
              <a:latin typeface="Calibri" pitchFamily="34" charset="0"/>
              <a:ea typeface="Calibri" pitchFamily="34" charset="0"/>
              <a:cs typeface="Calibri" pitchFamily="34" charset="0"/>
            </a:endParaRPr>
          </a:p>
          <a:p>
            <a:pPr algn="just"/>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i="1"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Ηθοποιούς</a:t>
            </a:r>
            <a:r>
              <a:rPr lang="el-GR" sz="1600" dirty="0">
                <a:solidFill>
                  <a:schemeClr val="accent1">
                    <a:lumMod val="75000"/>
                  </a:schemeClr>
                </a:solidFill>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Τηλεοπτικές Σειρές</a:t>
            </a:r>
            <a:r>
              <a:rPr lang="el-GR" sz="1600" dirty="0">
                <a:solidFill>
                  <a:schemeClr val="accent1">
                    <a:lumMod val="75000"/>
                  </a:schemeClr>
                </a:solidFill>
                <a:latin typeface="Calibri" pitchFamily="34" charset="0"/>
                <a:ea typeface="Calibri" pitchFamily="34" charset="0"/>
                <a:cs typeface="Calibri" pitchFamily="34" charset="0"/>
              </a:rPr>
              <a:t>: τον τίτλο, τα χρόνια που προβάλλονται (πχ, 2005, 2006, 2010) και το κανάλι που τις προβάλλει.</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Επεισόδια</a:t>
            </a:r>
            <a:r>
              <a:rPr lang="el-GR" sz="1600" dirty="0">
                <a:solidFill>
                  <a:schemeClr val="accent1">
                    <a:lumMod val="75000"/>
                  </a:schemeClr>
                </a:solidFill>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και μια ημερομηνία προβολής. </a:t>
            </a:r>
            <a:endParaRPr lang="en-US"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endParaRPr lang="el-GR" sz="1600" dirty="0">
              <a:solidFill>
                <a:schemeClr val="accent1">
                  <a:lumMod val="75000"/>
                </a:schemeClr>
              </a:solidFill>
              <a:latin typeface="Calibri" pitchFamily="34" charset="0"/>
              <a:ea typeface="Calibri" pitchFamily="34" charset="0"/>
              <a:cs typeface="Calibri" pitchFamily="34" charset="0"/>
            </a:endParaRPr>
          </a:p>
          <a:p>
            <a:pPr algn="just">
              <a:buFont typeface="Wingdings" pitchFamily="2" charset="2"/>
              <a:buChar char="§"/>
            </a:pPr>
            <a:r>
              <a:rPr lang="en-US" sz="1600" dirty="0">
                <a:solidFill>
                  <a:schemeClr val="accent1">
                    <a:lumMod val="75000"/>
                  </a:schemeClr>
                </a:solidFill>
                <a:latin typeface="Calibri" pitchFamily="34" charset="0"/>
                <a:ea typeface="Calibri" pitchFamily="34" charset="0"/>
                <a:cs typeface="Calibri" pitchFamily="34" charset="0"/>
              </a:rPr>
              <a:t> </a:t>
            </a:r>
            <a:r>
              <a:rPr lang="el-GR" sz="1600" i="1" dirty="0">
                <a:solidFill>
                  <a:schemeClr val="accent6">
                    <a:lumMod val="75000"/>
                  </a:schemeClr>
                </a:solidFill>
                <a:latin typeface="Calibri" pitchFamily="34" charset="0"/>
                <a:ea typeface="Calibri" pitchFamily="34" charset="0"/>
                <a:cs typeface="Calibri" pitchFamily="34" charset="0"/>
              </a:rPr>
              <a:t>Εμφανίσεις Ηθοποιού – Ρόλοι</a:t>
            </a:r>
            <a:r>
              <a:rPr lang="el-GR" sz="1600" dirty="0">
                <a:solidFill>
                  <a:schemeClr val="accent1">
                    <a:lumMod val="75000"/>
                  </a:schemeClr>
                </a:solidFill>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solidFill>
                  <a:schemeClr val="accent1">
                    <a:lumMod val="75000"/>
                  </a:schemeClr>
                </a:solidFill>
                <a:latin typeface="Calibri" pitchFamily="34" charset="0"/>
                <a:ea typeface="Calibri" pitchFamily="34" charset="0"/>
                <a:cs typeface="Calibri" pitchFamily="34" charset="0"/>
              </a:rPr>
              <a:t>Ζουμπουλία</a:t>
            </a:r>
            <a:r>
              <a:rPr lang="el-GR" sz="1600" dirty="0">
                <a:solidFill>
                  <a:schemeClr val="accent1">
                    <a:lumMod val="75000"/>
                  </a:schemeClr>
                </a:solidFill>
                <a:latin typeface="Calibri" pitchFamily="34" charset="0"/>
                <a:ea typeface="Calibri" pitchFamily="34" charset="0"/>
                <a:cs typeface="Calibri" pitchFamily="34" charset="0"/>
              </a:rPr>
              <a:t>») που μπορεί να είναι διαφορετικός σε κάθε επεισόδιο.</a:t>
            </a:r>
          </a:p>
        </p:txBody>
      </p:sp>
      <p:sp>
        <p:nvSpPr>
          <p:cNvPr id="7" name="Title 6"/>
          <p:cNvSpPr>
            <a:spLocks noGrp="1"/>
          </p:cNvSpPr>
          <p:nvPr>
            <p:ph type="title"/>
          </p:nvPr>
        </p:nvSpPr>
        <p:spPr/>
        <p:txBody>
          <a:bodyPr/>
          <a:lstStyle/>
          <a:p>
            <a:r>
              <a:rPr lang="el-GR" dirty="0" smtClean="0">
                <a:solidFill>
                  <a:schemeClr val="accent6">
                    <a:lumMod val="75000"/>
                  </a:schemeClr>
                </a:solidFill>
              </a:rPr>
              <a:t>Άσκηση ΙΙΙ</a:t>
            </a:r>
            <a:endParaRPr lang="el-GR"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Footer Placeholder 3"/>
          <p:cNvSpPr>
            <a:spLocks noGrp="1"/>
          </p:cNvSpPr>
          <p:nvPr>
            <p:ph type="ftr" sz="quarter" idx="11"/>
          </p:nvPr>
        </p:nvSpPr>
        <p:spPr>
          <a:noFill/>
        </p:spPr>
        <p:txBody>
          <a:bodyPr/>
          <a:lstStyle/>
          <a:p>
            <a:r>
              <a:rPr lang="el-GR" altLang="en-US" smtClean="0"/>
              <a:t>Ευαγγελία Πιτουρά</a:t>
            </a:r>
          </a:p>
        </p:txBody>
      </p:sp>
      <p:sp>
        <p:nvSpPr>
          <p:cNvPr id="70660" name="Slide Number Placeholder 4"/>
          <p:cNvSpPr>
            <a:spLocks noGrp="1"/>
          </p:cNvSpPr>
          <p:nvPr>
            <p:ph type="sldNum" sz="quarter" idx="12"/>
          </p:nvPr>
        </p:nvSpPr>
        <p:spPr>
          <a:noFill/>
        </p:spPr>
        <p:txBody>
          <a:bodyPr/>
          <a:lstStyle/>
          <a:p>
            <a:fld id="{1B65C4F6-E811-45EE-8875-0C9C3BEF2829}" type="slidenum">
              <a:rPr lang="el-GR" altLang="en-US" smtClean="0"/>
              <a:pPr/>
              <a:t>89</a:t>
            </a:fld>
            <a:endParaRPr lang="el-GR" altLang="en-US" smtClean="0"/>
          </a:p>
        </p:txBody>
      </p:sp>
      <p:sp>
        <p:nvSpPr>
          <p:cNvPr id="70662" name="Text Box 3"/>
          <p:cNvSpPr txBox="1">
            <a:spLocks noChangeArrowheads="1"/>
          </p:cNvSpPr>
          <p:nvPr/>
        </p:nvSpPr>
        <p:spPr bwMode="auto">
          <a:xfrm>
            <a:off x="684213" y="2205038"/>
            <a:ext cx="7696200" cy="1200329"/>
          </a:xfrm>
          <a:prstGeom prst="rect">
            <a:avLst/>
          </a:prstGeom>
          <a:noFill/>
          <a:ln w="9525">
            <a:noFill/>
            <a:miter lim="800000"/>
            <a:headEnd/>
            <a:tailEnd/>
          </a:ln>
        </p:spPr>
        <p:txBody>
          <a:bodyPr>
            <a:spAutoFit/>
          </a:bodyPr>
          <a:lstStyle/>
          <a:p>
            <a:pPr algn="just" eaLnBrk="0" hangingPunct="0">
              <a:spcBef>
                <a:spcPct val="50000"/>
              </a:spcBef>
              <a:buFontTx/>
              <a:buChar char="•"/>
            </a:pPr>
            <a:r>
              <a:rPr lang="el-GR" sz="2400" dirty="0">
                <a:solidFill>
                  <a:schemeClr val="accent3">
                    <a:lumMod val="75000"/>
                  </a:schemeClr>
                </a:solidFill>
                <a:latin typeface="Calibri" pitchFamily="34" charset="0"/>
                <a:ea typeface="Calibri" pitchFamily="34" charset="0"/>
                <a:cs typeface="Calibri" pitchFamily="34" charset="0"/>
              </a:rPr>
              <a:t> Μοντελοποίηση του προβλήματος χρησιμοποιώντας το μοντέλο Οντοτήτων-Συσχετίσεων</a:t>
            </a:r>
            <a:r>
              <a:rPr lang="en-US" sz="2400" dirty="0">
                <a:solidFill>
                  <a:schemeClr val="accent3">
                    <a:lumMod val="75000"/>
                  </a:schemeClr>
                </a:solidFill>
                <a:latin typeface="Calibri" pitchFamily="34" charset="0"/>
                <a:ea typeface="Calibri" pitchFamily="34" charset="0"/>
                <a:cs typeface="Calibri" pitchFamily="34" charset="0"/>
              </a:rPr>
              <a:t> [Chen, ACM TODS 1(1), Jan 1976]</a:t>
            </a:r>
            <a:endParaRPr lang="el-GR" sz="2400" dirty="0">
              <a:solidFill>
                <a:schemeClr val="accent3">
                  <a:lumMod val="75000"/>
                </a:schemeClr>
              </a:solidFill>
              <a:latin typeface="Calibri" pitchFamily="34" charset="0"/>
              <a:ea typeface="Calibri" pitchFamily="34" charset="0"/>
              <a:cs typeface="Calibri" pitchFamily="34" charset="0"/>
            </a:endParaRPr>
          </a:p>
        </p:txBody>
      </p:sp>
      <p:sp>
        <p:nvSpPr>
          <p:cNvPr id="10" name="Title 9"/>
          <p:cNvSpPr>
            <a:spLocks noGrp="1"/>
          </p:cNvSpPr>
          <p:nvPr>
            <p:ph type="title"/>
          </p:nvPr>
        </p:nvSpPr>
        <p:spPr/>
        <p:txBody>
          <a:bodyPr/>
          <a:lstStyle/>
          <a:p>
            <a:r>
              <a:rPr lang="el-GR" dirty="0" smtClean="0">
                <a:solidFill>
                  <a:schemeClr val="accent6">
                    <a:lumMod val="75000"/>
                  </a:schemeClr>
                </a:solidFill>
              </a:rPr>
              <a:t>Ιστορία</a:t>
            </a:r>
            <a:endParaRPr lang="el-GR"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smtClean="0"/>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9</a:t>
            </a:fld>
            <a:endParaRPr lang="el-GR" altLang="en-US" dirty="0" smtClean="0"/>
          </a:p>
        </p:txBody>
      </p:sp>
      <p:sp>
        <p:nvSpPr>
          <p:cNvPr id="40966" name="Text Box 3"/>
          <p:cNvSpPr txBox="1">
            <a:spLocks noChangeArrowheads="1"/>
          </p:cNvSpPr>
          <p:nvPr/>
        </p:nvSpPr>
        <p:spPr bwMode="auto">
          <a:xfrm>
            <a:off x="379411" y="1725612"/>
            <a:ext cx="8345489" cy="4339650"/>
          </a:xfrm>
          <a:prstGeom prst="rect">
            <a:avLst/>
          </a:prstGeom>
          <a:noFill/>
          <a:ln w="9525">
            <a:noFill/>
            <a:miter lim="800000"/>
            <a:headEnd/>
            <a:tailEnd/>
          </a:ln>
        </p:spPr>
        <p:txBody>
          <a:bodyPr wrap="square">
            <a:spAutoFit/>
          </a:bodyPr>
          <a:lstStyle/>
          <a:p>
            <a:pPr algn="just"/>
            <a:r>
              <a:rPr lang="el-GR" sz="2400" dirty="0" smtClean="0"/>
              <a:t>Θέλουμε να κατασκευάσουμε μια βάση δεδομένων με πληροφορίες για </a:t>
            </a:r>
            <a:r>
              <a:rPr lang="el-GR" sz="2400" i="1" dirty="0" smtClean="0"/>
              <a:t>αξιολογήσεις εστιατορίων </a:t>
            </a:r>
            <a:r>
              <a:rPr lang="el-GR" sz="2400" dirty="0" smtClean="0"/>
              <a:t>από χρήστες. </a:t>
            </a:r>
          </a:p>
          <a:p>
            <a:pPr algn="just"/>
            <a:endParaRPr lang="en-US" sz="8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χρήστη</a:t>
            </a:r>
            <a:r>
              <a:rPr lang="el-GR" sz="2000" dirty="0" smtClean="0"/>
              <a:t> έχουμε ένα μοναδικό </a:t>
            </a:r>
            <a:r>
              <a:rPr lang="en-US" sz="2000" dirty="0" smtClean="0"/>
              <a:t>ID, </a:t>
            </a:r>
            <a:r>
              <a:rPr lang="el-GR" sz="2000" dirty="0" smtClean="0"/>
              <a:t>το όνομα και το </a:t>
            </a:r>
            <a:r>
              <a:rPr lang="en-US" sz="2000" dirty="0" smtClean="0"/>
              <a:t>email </a:t>
            </a:r>
            <a:r>
              <a:rPr lang="el-GR" sz="2000" dirty="0" smtClean="0"/>
              <a:t>του.  </a:t>
            </a:r>
            <a:endParaRPr lang="en-US" sz="2000" dirty="0" smtClean="0"/>
          </a:p>
          <a:p>
            <a:pPr algn="just">
              <a:buFont typeface="Wingdings" pitchFamily="2" charset="2"/>
              <a:buChar char="§"/>
            </a:pPr>
            <a:r>
              <a:rPr lang="el-GR" sz="2000" dirty="0" smtClean="0"/>
              <a:t> Για κάθε </a:t>
            </a:r>
            <a:r>
              <a:rPr lang="el-GR" sz="2000" i="1" dirty="0" smtClean="0">
                <a:solidFill>
                  <a:schemeClr val="accent3">
                    <a:lumMod val="75000"/>
                  </a:schemeClr>
                </a:solidFill>
              </a:rPr>
              <a:t>εστιατόριο</a:t>
            </a:r>
            <a:r>
              <a:rPr lang="el-GR" sz="2000" dirty="0" smtClean="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smtClean="0"/>
          </a:p>
          <a:p>
            <a:pPr algn="just">
              <a:buFont typeface="Wingdings" pitchFamily="2" charset="2"/>
              <a:buChar char="§"/>
            </a:pPr>
            <a:r>
              <a:rPr lang="el-GR" sz="2000" dirty="0" smtClean="0"/>
              <a:t> Κάθε χρήστης </a:t>
            </a:r>
            <a:r>
              <a:rPr lang="el-GR" sz="2000" i="1" dirty="0" smtClean="0">
                <a:solidFill>
                  <a:schemeClr val="accent3">
                    <a:lumMod val="75000"/>
                  </a:schemeClr>
                </a:solidFill>
              </a:rPr>
              <a:t>αξιολογεί ένα εστιατόριο </a:t>
            </a:r>
            <a:r>
              <a:rPr lang="el-GR" sz="2000" dirty="0" smtClean="0"/>
              <a:t>με ένα βαθμό από το 1 έως το 10.</a:t>
            </a:r>
          </a:p>
          <a:p>
            <a:pPr algn="just">
              <a:buFont typeface="Wingdings" pitchFamily="2" charset="2"/>
              <a:buChar char="§"/>
            </a:pPr>
            <a:r>
              <a:rPr lang="el-GR" sz="2000" dirty="0" smtClean="0"/>
              <a:t> Ένας χρήστης μπορεί να αξιολογεί πολλά εστιατόρια και ένα εστιατόριο μπορεί να έχει αξιολογήσεις από πολλούς χρήστες.</a:t>
            </a:r>
            <a:endParaRPr lang="en-US" sz="2000" dirty="0" smtClean="0"/>
          </a:p>
          <a:p>
            <a:pPr algn="just">
              <a:buFont typeface="Wingdings" pitchFamily="2" charset="2"/>
              <a:buChar char="§"/>
            </a:pPr>
            <a:r>
              <a:rPr lang="en-US" sz="2000" dirty="0" smtClean="0"/>
              <a:t> </a:t>
            </a:r>
            <a:r>
              <a:rPr lang="el-GR" sz="2000" dirty="0" smtClean="0"/>
              <a:t>Όλοι οι χρήστες έχουν αξιολογήσει τουλάχιστον ένα εστιατόριο αλλά μπορεί να υπάρχουν εστιατόρια χωρίς αξιολογήσεις.</a:t>
            </a:r>
            <a:endParaRPr lang="el-GR" sz="2000" dirty="0"/>
          </a:p>
        </p:txBody>
      </p:sp>
      <p:sp>
        <p:nvSpPr>
          <p:cNvPr id="2" name="Title 1"/>
          <p:cNvSpPr>
            <a:spLocks noGrp="1"/>
          </p:cNvSpPr>
          <p:nvPr>
            <p:ph type="title"/>
          </p:nvPr>
        </p:nvSpPr>
        <p:spPr/>
        <p:txBody>
          <a:bodyPr>
            <a:normAutofit fontScale="90000"/>
          </a:bodyPr>
          <a:lstStyle/>
          <a:p>
            <a:r>
              <a:rPr lang="el-GR" i="1" dirty="0" smtClean="0">
                <a:solidFill>
                  <a:schemeClr val="accent6">
                    <a:lumMod val="75000"/>
                  </a:schemeClr>
                </a:solidFill>
              </a:rPr>
              <a:t>Απλό</a:t>
            </a:r>
            <a:r>
              <a:rPr lang="el-GR" dirty="0" smtClean="0">
                <a:solidFill>
                  <a:schemeClr val="accent6">
                    <a:lumMod val="75000"/>
                  </a:schemeClr>
                </a:solidFill>
              </a:rPr>
              <a:t> παράδειγμα περιγραφής απαιτήσεων σε δεδομένα</a:t>
            </a:r>
            <a:endParaRPr lang="en-US"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14</a:t>
            </a:r>
            <a:r>
              <a:rPr lang="el-GR" altLang="en-US" dirty="0" smtClean="0"/>
              <a:t>-20</a:t>
            </a:r>
            <a:r>
              <a:rPr lang="en-US" altLang="en-US" dirty="0" smtClean="0"/>
              <a:t>15</a:t>
            </a:r>
            <a:endParaRPr lang="el-GR" altLang="en-US" dirty="0" smtClean="0"/>
          </a:p>
        </p:txBody>
      </p:sp>
    </p:spTree>
    <p:extLst>
      <p:ext uri="{BB962C8B-B14F-4D97-AF65-F5344CB8AC3E}">
        <p14:creationId xmlns:p14="http://schemas.microsoft.com/office/powerpoint/2010/main" val="24878333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smtClean="0"/>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90</a:t>
            </a:fld>
            <a:endParaRPr lang="el-GR" altLang="en-US" smtClean="0"/>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smtClean="0"/>
              <a:t>Βάσεις Δεδομένων 20</a:t>
            </a:r>
            <a:r>
              <a:rPr lang="en-US" altLang="en-US" dirty="0" smtClean="0"/>
              <a:t>1</a:t>
            </a:r>
            <a:r>
              <a:rPr lang="el-GR" altLang="en-US" dirty="0" smtClean="0"/>
              <a:t>4-20</a:t>
            </a:r>
            <a:r>
              <a:rPr lang="en-US" altLang="en-US" dirty="0" smtClean="0"/>
              <a:t>1</a:t>
            </a:r>
            <a:r>
              <a:rPr lang="el-GR" altLang="en-US" dirty="0" smtClean="0"/>
              <a:t>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2122</TotalTime>
  <Words>5896</Words>
  <Application>Microsoft Office PowerPoint</Application>
  <PresentationFormat>On-screen Show (4:3)</PresentationFormat>
  <Paragraphs>1111</Paragraphs>
  <Slides>90</Slides>
  <Notes>90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9" baseType="lpstr">
      <vt:lpstr>Arial</vt:lpstr>
      <vt:lpstr>Calibri</vt:lpstr>
      <vt:lpstr>Comic Sans MS</vt:lpstr>
      <vt:lpstr>Courier New</vt:lpstr>
      <vt:lpstr>Symbol</vt:lpstr>
      <vt:lpstr>Times New Roman</vt:lpstr>
      <vt:lpstr>Wingdings</vt:lpstr>
      <vt:lpstr>Office Theme</vt:lpstr>
      <vt:lpstr>Visio</vt:lpstr>
      <vt:lpstr>PowerPoint Presentation</vt:lpstr>
      <vt:lpstr>PowerPoint Presentation</vt:lpstr>
      <vt:lpstr>PowerPoint Presentation</vt:lpstr>
      <vt:lpstr>Μοντελοποίηση</vt:lpstr>
      <vt:lpstr>Μοντελοποίηση</vt:lpstr>
      <vt:lpstr>Η αρχιτεκτονική τριών επιπέδων</vt:lpstr>
      <vt:lpstr>Η αρχιτεκτονική τριών επιπέδων</vt:lpstr>
      <vt:lpstr>Βήματα Σχεδιασμού</vt:lpstr>
      <vt:lpstr>Απλό παράδειγμα περιγραφής απαιτήσεων σε δεδομένα</vt:lpstr>
      <vt:lpstr>Βήματα Σχεδιασμού</vt:lpstr>
      <vt:lpstr>PowerPoint Presentation</vt:lpstr>
      <vt:lpstr>PowerPoint Presentation</vt:lpstr>
      <vt:lpstr>PowerPoint Presentation</vt:lpstr>
      <vt:lpstr>Σχήμα και Στιγμιότυπο </vt:lpstr>
      <vt:lpstr>Εννοιολογικός σχεδιασμός με το Μοντέλο Οντοτήτων/Συσχετίσεων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Παράδειγμα</vt:lpstr>
      <vt:lpstr>Πεδίο Ορισμού </vt:lpstr>
      <vt:lpstr>Πεδίο Τιμών</vt:lpstr>
      <vt:lpstr>Η τιμή null</vt:lpstr>
      <vt:lpstr>Παράδειγμα</vt:lpstr>
      <vt:lpstr>Κλειδί (key)</vt:lpstr>
      <vt:lpstr>Κλειδί</vt:lpstr>
      <vt:lpstr>Κλειδί</vt:lpstr>
      <vt:lpstr>Επανάληψη</vt:lpstr>
      <vt:lpstr>Συσχετίσεις </vt:lpstr>
      <vt:lpstr>Στιγμιότυπο συνόλου συσχετίσεων</vt:lpstr>
      <vt:lpstr>Συσχετίσεις</vt:lpstr>
      <vt:lpstr>Παράδειγμα</vt:lpstr>
      <vt:lpstr>Βαθμός</vt:lpstr>
      <vt:lpstr>Λόγος Πληθικότητας</vt:lpstr>
      <vt:lpstr>Λόγος Πληθικότητας</vt:lpstr>
      <vt:lpstr>Λόγος Πληθικότητας</vt:lpstr>
      <vt:lpstr>Λόγος Πληθικότητας</vt:lpstr>
      <vt:lpstr>Λόγος Πληθικότητας</vt:lpstr>
      <vt:lpstr>Παράδειγμα</vt:lpstr>
      <vt:lpstr>Ολική Συμμετοχή</vt:lpstr>
      <vt:lpstr>Ολική Συμμετοχή</vt:lpstr>
      <vt:lpstr>Παράδειγμα</vt:lpstr>
      <vt:lpstr>Γνωρίσματα Συσχετίσεων</vt:lpstr>
      <vt:lpstr>Παράδειγμα (πληθικότητες, συμμετοχές)</vt:lpstr>
      <vt:lpstr>Αναδρομικές Συσχετίσεις</vt:lpstr>
      <vt:lpstr>Αναδρομικές Συσχετίσεις: παράδειγμα</vt:lpstr>
      <vt:lpstr>Παράδειγμα (αναδρομική συσχέτιση)</vt:lpstr>
      <vt:lpstr>Ασθενείς Τύποι Οντοτήτων</vt:lpstr>
      <vt:lpstr>Ασθενείς Τύποι Οντοτήτων</vt:lpstr>
      <vt:lpstr>Ασθενείς Τύποι Οντοτήτων</vt:lpstr>
      <vt:lpstr>Παράδειγμα (ασθενείς οντότητες)</vt:lpstr>
      <vt:lpstr>Παράδειγμα (ασθενείς οντότητες)</vt:lpstr>
      <vt:lpstr>PowerPoint Presentation</vt:lpstr>
      <vt:lpstr>PowerPoint Presentation</vt:lpstr>
      <vt:lpstr>PowerPoint Presentation</vt:lpstr>
      <vt:lpstr>Τύποι Συσχετίσεων με Βαθμό Μεγαλύτερο του Δύο</vt:lpstr>
      <vt:lpstr>Τύποι Συσχετίσεων με Βαθμό Μεγαλύτερο του Δύο</vt:lpstr>
      <vt:lpstr>Τριαδικές Συσχετίσεις</vt:lpstr>
      <vt:lpstr>Τύποι Συσχετίσεων με Βαθμό Μεγαλύτερο του Δύο</vt:lpstr>
      <vt:lpstr>PowerPoint Presentation</vt:lpstr>
      <vt:lpstr>Τύποι Συσχετίσεων με Βαθμό Μεγαλύτερο του Δύο</vt:lpstr>
      <vt:lpstr>Τύποι Συσχετίσεων με Βαθμό Μεγαλύτερο του Δύο</vt:lpstr>
      <vt:lpstr>Τύποι Συσχετίσεων με Βαθμό Μεγαλύτερο του Δύο</vt:lpstr>
      <vt:lpstr>PowerPoint Presentation</vt:lpstr>
      <vt:lpstr>Τύποι Συσχετίσεων με Βαθμό Μεγαλύτερο του Δύο</vt:lpstr>
      <vt:lpstr>Κριτήρια</vt:lpstr>
      <vt:lpstr>Κριτήρια Σχεδιασμού</vt:lpstr>
      <vt:lpstr>Επεκταμένο Μοντέλο ΟΣ</vt:lpstr>
      <vt:lpstr>PowerPoint Presentation</vt:lpstr>
      <vt:lpstr>Ιεραρχία ISA</vt:lpstr>
      <vt:lpstr>Ιεραρχία ISA</vt:lpstr>
      <vt:lpstr>Εξειδίκευση</vt:lpstr>
      <vt:lpstr>Εξειδίκευση</vt:lpstr>
      <vt:lpstr>Κληρονομικότητα</vt:lpstr>
      <vt:lpstr>Συμμετοχή σε στιγμιότυπα</vt:lpstr>
      <vt:lpstr>Συμμετοχή σε στιγμιότυπα</vt:lpstr>
      <vt:lpstr>Συμμετοχή σε στιγμιότυπα</vt:lpstr>
      <vt:lpstr>Εξειδίκευση</vt:lpstr>
      <vt:lpstr>Γενίκευση</vt:lpstr>
      <vt:lpstr>Παράδειγμα (ιεραρχίες)</vt:lpstr>
      <vt:lpstr>Παράδειγμα (ιεραρχίες)</vt:lpstr>
      <vt:lpstr>Άσκηση Ι</vt:lpstr>
      <vt:lpstr>Άσκηση ΙΙ</vt:lpstr>
      <vt:lpstr>Άσκηση ΙΙΙ</vt:lpstr>
      <vt:lpstr>Ιστορία</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pitoura</cp:lastModifiedBy>
  <cp:revision>286</cp:revision>
  <dcterms:created xsi:type="dcterms:W3CDTF">2013-06-13T09:19:30Z</dcterms:created>
  <dcterms:modified xsi:type="dcterms:W3CDTF">2015-10-08T09:29:33Z</dcterms:modified>
</cp:coreProperties>
</file>