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41"/>
  </p:notesMasterIdLst>
  <p:sldIdLst>
    <p:sldId id="457" r:id="rId2"/>
    <p:sldId id="459" r:id="rId3"/>
    <p:sldId id="458" r:id="rId4"/>
    <p:sldId id="460" r:id="rId5"/>
    <p:sldId id="464" r:id="rId6"/>
    <p:sldId id="465" r:id="rId7"/>
    <p:sldId id="461" r:id="rId8"/>
    <p:sldId id="462" r:id="rId9"/>
    <p:sldId id="463" r:id="rId10"/>
    <p:sldId id="467" r:id="rId11"/>
    <p:sldId id="468" r:id="rId12"/>
    <p:sldId id="469" r:id="rId13"/>
    <p:sldId id="470" r:id="rId14"/>
    <p:sldId id="496" r:id="rId15"/>
    <p:sldId id="473" r:id="rId16"/>
    <p:sldId id="474" r:id="rId17"/>
    <p:sldId id="503" r:id="rId18"/>
    <p:sldId id="500" r:id="rId19"/>
    <p:sldId id="501" r:id="rId20"/>
    <p:sldId id="502" r:id="rId21"/>
    <p:sldId id="497" r:id="rId22"/>
    <p:sldId id="475" r:id="rId23"/>
    <p:sldId id="498" r:id="rId24"/>
    <p:sldId id="466" r:id="rId25"/>
    <p:sldId id="477" r:id="rId26"/>
    <p:sldId id="478" r:id="rId27"/>
    <p:sldId id="482" r:id="rId28"/>
    <p:sldId id="481" r:id="rId29"/>
    <p:sldId id="483" r:id="rId30"/>
    <p:sldId id="484" r:id="rId31"/>
    <p:sldId id="485" r:id="rId32"/>
    <p:sldId id="486" r:id="rId33"/>
    <p:sldId id="504" r:id="rId34"/>
    <p:sldId id="494" r:id="rId35"/>
    <p:sldId id="487" r:id="rId36"/>
    <p:sldId id="488" r:id="rId37"/>
    <p:sldId id="489" r:id="rId38"/>
    <p:sldId id="493" r:id="rId39"/>
    <p:sldId id="492" r:id="rId40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>
        <p:scale>
          <a:sx n="75" d="100"/>
          <a:sy n="75" d="100"/>
        </p:scale>
        <p:origin x="-124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AB1D4467-F767-4192-8C2C-9C235F6643CF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7B43E-C8A2-499C-82FF-8560224BCB04}" type="slidenum">
              <a:rPr lang="el-GR" smtClean="0"/>
              <a:pPr/>
              <a:t>10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08DE0-FAD7-4780-97F1-A9704CB745A1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6127D-FAB0-4199-99A1-BED2288FA1A7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57DF2-3615-4566-8B0C-DC3BB41D891B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EE0-9A41-4770-901B-9C8EA1E2DDFE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54A9DA-87E5-4B05-A7EB-938C420E9414}" type="slidenum">
              <a:rPr lang="el-GR" altLang="en-US" sz="1300">
                <a:latin typeface="Times New Roman" pitchFamily="18" charset="0"/>
              </a:rPr>
              <a:pPr/>
              <a:t>18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1C1AA1-D90D-43AE-8DC4-04FDFD8712FC}" type="slidenum">
              <a:rPr lang="el-GR" altLang="en-US" sz="1300">
                <a:latin typeface="Times New Roman" pitchFamily="18" charset="0"/>
              </a:rPr>
              <a:pPr/>
              <a:t>19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880" indent="-285723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2892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049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205" indent="-228579" defTabSz="990506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36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519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8675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5832" indent="-228579" defTabSz="99050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457A4D-0C1A-454C-A595-425E79A91FE6}" type="slidenum">
              <a:rPr lang="el-GR" altLang="en-US" sz="1300">
                <a:latin typeface="Times New Roman" pitchFamily="18" charset="0"/>
              </a:rPr>
              <a:pPr/>
              <a:t>20</a:t>
            </a:fld>
            <a:endParaRPr lang="el-GR" altLang="en-US" sz="13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AFA3A-D89B-43E2-98CC-CE28656011AB}" type="slidenum">
              <a:rPr lang="el-GR" smtClean="0"/>
              <a:pPr/>
              <a:t>2</a:t>
            </a:fld>
            <a:endParaRPr lang="el-G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4339A-5896-43C4-84F5-96667F566943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2BE43-EBB3-47EF-9549-02E5ABCB7517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37814-73BF-48CB-AF9D-3C5811AB5D50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269CF-9A8A-4FB7-85C0-EDB3887B461E}" type="slidenum">
              <a:rPr lang="el-GR" smtClean="0"/>
              <a:pPr/>
              <a:t>27</a:t>
            </a:fld>
            <a:endParaRPr lang="el-G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74BF1-DA8C-4552-923C-5FEF32A86FB2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C56-AFFF-49BF-89C3-2BE23AB92591}" type="slidenum">
              <a:rPr lang="el-GR" smtClean="0"/>
              <a:pPr/>
              <a:t>29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F913D-4AD3-4D95-ADFD-268DFF30610F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E847-A9DB-4F33-B013-C548BF72F772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E577C-B28C-46B4-8930-C308C00C84B2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3E0A7-4384-4915-B7F8-C143483F7510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DB870-3DA4-4747-A20E-0F29D6B238C3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16E02-4AAE-4D60-9C43-CE93BFFE3048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ECACC-82DD-4412-9E67-2A5B0E39687C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5C23-DBC2-4B9B-B601-BCA7FD39BE40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FF545-9252-4F1A-9327-CE4428D9337C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676CB-4EC7-4279-B5D0-696D4AAA5984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222CD826-3032-4C1E-8E34-A4E5F5FF52C4}" type="slidenum">
              <a:rPr lang="en-US" sz="1300">
                <a:ea typeface="ＭＳ Ｐゴシック" pitchFamily="34" charset="-128"/>
              </a:rPr>
              <a:pPr algn="r" defTabSz="965108" eaLnBrk="0" hangingPunct="0"/>
              <a:t>4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3113"/>
            <a:ext cx="5092700" cy="382111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9" y="4854576"/>
            <a:ext cx="5203825" cy="4602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284" tIns="45643" rIns="91284" bIns="4564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84174-6FD3-4293-8CDD-07DDA857A016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2A343-C3D1-4919-A4B5-9C923C76329D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DD7A-DBEF-424B-8727-1C193D6F1124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C1930B8B-E8DC-4B38-83B8-6910AC7C3F4F}" type="slidenum">
              <a:rPr lang="en-US" sz="1300">
                <a:ea typeface="ＭＳ Ｐゴシック" pitchFamily="34" charset="-128"/>
              </a:rPr>
              <a:pPr algn="r" defTabSz="965108" eaLnBrk="0" hangingPunct="0"/>
              <a:t>7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5060" name="Rectangle 7"/>
          <p:cNvSpPr txBox="1">
            <a:spLocks noGrp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/>
            <a:fld id="{4FD7CD09-171E-416A-8F42-D2D74B283CAD}" type="slidenum">
              <a:rPr lang="en-US" sz="1300">
                <a:solidFill>
                  <a:srgbClr val="000000"/>
                </a:solidFill>
                <a:ea typeface="Osaka"/>
                <a:cs typeface="Osaka"/>
              </a:rPr>
              <a:pPr algn="r" defTabSz="965108"/>
              <a:t>7</a:t>
            </a:fld>
            <a:endParaRPr lang="en-US" sz="1300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506" tIns="48252" rIns="96506" bIns="4825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77216-88DD-410B-B459-DE5BEDAD4337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6" tIns="48252" rIns="96506" bIns="48252" anchor="b"/>
          <a:lstStyle/>
          <a:p>
            <a:pPr algn="r" defTabSz="965108" eaLnBrk="0" hangingPunct="0"/>
            <a:fld id="{A96E51A6-293A-41CE-9A71-0A9D9F01D6B7}" type="slidenum">
              <a:rPr lang="en-US" sz="1300">
                <a:ea typeface="ＭＳ Ｐゴシック" pitchFamily="34" charset="-128"/>
              </a:rPr>
              <a:pPr algn="r" defTabSz="965108" eaLnBrk="0" hangingPunct="0"/>
              <a:t>8</a:t>
            </a:fld>
            <a:endParaRPr lang="en-US" sz="1300" dirty="0">
              <a:ea typeface="ＭＳ Ｐゴシック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0163" cy="3833812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497" tIns="48248" rIns="96497" bIns="4824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E1154-FD38-46CD-8587-697B0887DADA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www.amazon.com/exec/obidos/subst/home/redirect.html/ref=nh_gateway/002-7972088-5679262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1</a:t>
            </a:fld>
            <a:endParaRPr lang="el-GR" altLang="en-US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54100" y="2222500"/>
            <a:ext cx="711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Εισαγωγή στα Συστήματα Βάσεων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27F19-0188-49F4-8E45-7EED8B76DE2B}" type="slidenum">
              <a:rPr lang="el-GR" altLang="en-US" smtClean="0"/>
              <a:pPr/>
              <a:t>10</a:t>
            </a:fld>
            <a:endParaRPr lang="el-GR" altLang="en-US" smtClean="0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09612" y="2387600"/>
            <a:ext cx="80660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Κοινή λειτουργικότητα ήδη υλοποιημένη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Σωστή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Αποδοτική προσπέλαση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Γρήγορη ανάπτυξη εφαρμογών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Ανεξαρτησία δεδομένων (θα δούμε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περισσότερα)</a:t>
            </a:r>
            <a:endParaRPr lang="el-G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Μόνιμη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αποθήκευση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6400" y="29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7213" y="1623686"/>
            <a:ext cx="6767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Γιατί χρειαζόμαστε ειδικό λογισμικό;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E8B7B-DC14-4EC4-9DEE-173AF3E27C52}" type="slidenum">
              <a:rPr lang="el-GR" altLang="en-US" smtClean="0"/>
              <a:pPr/>
              <a:t>11</a:t>
            </a:fld>
            <a:endParaRPr lang="el-GR" altLang="en-US" smtClean="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84213" y="2276475"/>
            <a:ext cx="720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Επένδυση σε λογισμικό και υλικό, καθώς και για εκπαίδευση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Η γενικότητα που παρέχει προκαλεί χρονική επιβάρυνση (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overhead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Δε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χρειάζονται όσα προσφέρει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300" y="515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όχι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569A9-8C2F-47D3-BC64-646AF87C21FD}" type="slidenum">
              <a:rPr lang="el-GR" altLang="en-US" smtClean="0"/>
              <a:pPr/>
              <a:t>12</a:t>
            </a:fld>
            <a:endParaRPr lang="el-GR" alt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803401"/>
            <a:ext cx="8382000" cy="457199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θέση των ΣΔΒΔ στη στοίβα του λογισμικού συστημάτων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627313" y="47521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Δίκτυο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627313" y="43203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Λειτουργικό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627313" y="3888581"/>
            <a:ext cx="3455987" cy="376238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chemeClr val="bg1"/>
                </a:solidFill>
              </a:rPr>
              <a:t>ΣΔΒΔ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27313" y="34567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Εφαρμογές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27313" y="3024981"/>
            <a:ext cx="34559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/>
              <a:t>Διεπαφή με χρήστη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13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33401" y="1524000"/>
            <a:ext cx="78295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Τρεις Βασικοί Στόχοι:</a:t>
            </a: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 μπορείτε να σχεδιάσετε και υλοποιήστε ένα σύστημα βάσεων δεδομένων χρησιμοποιώντας </a:t>
            </a: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Τι σημαίνει αυτό: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Μοντελοποίηση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Προγραμματισμός (σε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SQL)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Καθώς και τη </a:t>
            </a:r>
            <a:r>
              <a:rPr lang="el-GR" sz="24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σχετική θεωρία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στην οποία τα παραπάνω βασίζονται (κανονικός μορφές, σχεσιακή άλγεβρα)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1CB1E-BC3F-48F1-9FA4-47D0E5ABEFD6}" type="slidenum">
              <a:rPr lang="el-GR" altLang="en-US" smtClean="0"/>
              <a:pPr/>
              <a:t>14</a:t>
            </a:fld>
            <a:endParaRPr lang="el-GR" altLang="en-US" smtClean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684213" y="1557338"/>
            <a:ext cx="804068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έματα </a:t>
            </a: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υλοποίησης ενός ΣΔΒΔ (το εσωτερικό του)</a:t>
            </a: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endParaRPr lang="el-GR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algn="just" eaLnBrk="0" hangingPunct="0">
              <a:spcBef>
                <a:spcPct val="50000"/>
              </a:spcBef>
              <a:buFont typeface="+mj-lt"/>
              <a:buAutoNum type="arabicPeriod" startAt="2"/>
            </a:pPr>
            <a:r>
              <a:rPr lang="el-GR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Γενικές 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γνώσεις και δεξιότητες για τη διαχείριση δεδομένων </a:t>
            </a:r>
            <a:endParaRPr lang="el-GR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Σκοπός του Μαθήματος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896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15</a:t>
            </a:fld>
            <a:endParaRPr lang="el-GR" altLang="en-US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83393" y="1760539"/>
            <a:ext cx="79994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Μοντελοποίηση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Εννοιολογικό Μοντέλο (Μοντέλο Οντοτήτων/Συσχετίσεων)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Μοντέλο Υλοποίησης (Σχεσιακό μοντέλο)</a:t>
            </a:r>
          </a:p>
          <a:p>
            <a:pPr eaLnBrk="0" hangingPunct="0">
              <a:buFont typeface="Wingdings" pitchFamily="2" charset="2"/>
              <a:buNone/>
            </a:pP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2: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Προγραμματισμός/Υλοποίηση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Μια γενική εικόνα: 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16</a:t>
            </a:fld>
            <a:endParaRPr lang="el-GR" altLang="en-US" smtClean="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56394" y="1670050"/>
            <a:ext cx="835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Δεδομένων: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ένα σύνολο από έννοιες (δομικά στοιχεία) που μπορούν να χρησιμοποιηθούν για την περιγραφή της δομής της πληροφορίας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5" y="3636963"/>
            <a:ext cx="85677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Σχήμα (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database schema)</a:t>
            </a:r>
            <a:r>
              <a:rPr lang="el-GR" sz="28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περιγραφή της δομής της πληροφορίας που είναι αποθηκευμένη στη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βδ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με τη χρήση ενός μοντέλου δεδομένων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11FDB-DED2-47C1-839A-E24A75A431A4}" type="slidenum">
              <a:rPr lang="el-GR" altLang="en-US" smtClean="0"/>
              <a:pPr/>
              <a:t>17</a:t>
            </a:fld>
            <a:endParaRPr lang="el-GR" altLang="en-US" dirty="0" smtClean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99244" y="1260475"/>
            <a:ext cx="8216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επιπέδου (εννοιολογικά)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Υψηλού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επιπέδου, περισσότερο αφηρημένη περιγραφή της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δομής 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Οντοτήτων/Συσχετίσεων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Παραστατικά μοντέλα ή μοντέλα υλοποίησης ή λογικά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Σχεσιακό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Μοντέλο, Ιεραρχικό Μοντέλο, Δικτυωτό Μοντέλο</a:t>
            </a:r>
          </a:p>
          <a:p>
            <a:pPr marL="342900" indent="-342900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Χαμηλού επιπέδου ή φυσικά μοντέλα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Μοντέλα αποθήκευσης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894" y="1603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Μοντελοποίηση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6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6AE99C-8353-43CA-927D-479B3D8311E0}" type="slidenum">
              <a:rPr lang="el-GR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32924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41306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5045075" y="4557713"/>
            <a:ext cx="381000" cy="533400"/>
          </a:xfrm>
          <a:prstGeom prst="can">
            <a:avLst>
              <a:gd name="adj" fmla="val 3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84438" y="3716338"/>
            <a:ext cx="3733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Εσωτερικό (ή φυσικό) Σχήμα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987675" y="2636838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Εννοιολογικό Σχήμα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2987675" y="2636838"/>
            <a:ext cx="26670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96875" y="1662113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1</a:t>
            </a: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3968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5959475" y="1662113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Εξωτερική Όψη </a:t>
            </a:r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</a:t>
            </a:r>
            <a:endParaRPr lang="el-GR" alt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5959475" y="1662113"/>
            <a:ext cx="22098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28" name="Line 26"/>
          <p:cNvSpPr>
            <a:spLocks noChangeShapeType="1"/>
          </p:cNvSpPr>
          <p:nvPr/>
        </p:nvSpPr>
        <p:spPr bwMode="auto">
          <a:xfrm flipH="1">
            <a:off x="5807075" y="2195513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7"/>
          <p:cNvSpPr>
            <a:spLocks noChangeShapeType="1"/>
          </p:cNvSpPr>
          <p:nvPr/>
        </p:nvSpPr>
        <p:spPr bwMode="auto">
          <a:xfrm>
            <a:off x="2149475" y="227171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8"/>
          <p:cNvSpPr>
            <a:spLocks noChangeShapeType="1"/>
          </p:cNvSpPr>
          <p:nvPr/>
        </p:nvSpPr>
        <p:spPr bwMode="auto">
          <a:xfrm>
            <a:off x="4206875" y="3109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29"/>
          <p:cNvSpPr txBox="1">
            <a:spLocks noChangeArrowheads="1"/>
          </p:cNvSpPr>
          <p:nvPr/>
        </p:nvSpPr>
        <p:spPr bwMode="auto">
          <a:xfrm>
            <a:off x="4587875" y="3186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2" name="Text Box 30"/>
          <p:cNvSpPr txBox="1">
            <a:spLocks noChangeArrowheads="1"/>
          </p:cNvSpPr>
          <p:nvPr/>
        </p:nvSpPr>
        <p:spPr bwMode="auto">
          <a:xfrm>
            <a:off x="6188075" y="24241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800" i="1">
                <a:latin typeface="+mn-lt"/>
              </a:rPr>
              <a:t>Απεικόνιση </a:t>
            </a:r>
            <a:endParaRPr lang="el-GR" altLang="en-US" sz="2000" i="1">
              <a:latin typeface="+mn-lt"/>
            </a:endParaRP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5735638" y="4186238"/>
            <a:ext cx="28813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λεπτομέρειες σχετικά με την αποθήκευση και τους δρόμους προσπέλασης</a:t>
            </a:r>
          </a:p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Πως οι σχέσεις αποθηκεύονται στο δίσκο, ευρετήρια, κλπ</a:t>
            </a:r>
          </a:p>
        </p:txBody>
      </p:sp>
      <p:sp>
        <p:nvSpPr>
          <p:cNvPr id="38934" name="Text Box 34"/>
          <p:cNvSpPr txBox="1">
            <a:spLocks noChangeArrowheads="1"/>
          </p:cNvSpPr>
          <p:nvPr/>
        </p:nvSpPr>
        <p:spPr bwMode="auto">
          <a:xfrm>
            <a:off x="323850" y="2708275"/>
            <a:ext cx="2519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1400" dirty="0">
                <a:latin typeface="+mn-lt"/>
              </a:rPr>
              <a:t>Περιγράφει τα αποθηκευμένα δεδομένα με βάση το μοντέλο δεδομένων</a:t>
            </a:r>
          </a:p>
        </p:txBody>
      </p:sp>
      <p:sp>
        <p:nvSpPr>
          <p:cNvPr id="38935" name="Text Box 35"/>
          <p:cNvSpPr txBox="1">
            <a:spLocks noChangeArrowheads="1"/>
          </p:cNvSpPr>
          <p:nvPr/>
        </p:nvSpPr>
        <p:spPr bwMode="auto">
          <a:xfrm>
            <a:off x="215900" y="566420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l-GR" altLang="en-US" sz="1400" dirty="0">
                <a:latin typeface="Comic Sans MS" pitchFamily="66" charset="0"/>
              </a:rPr>
              <a:t> </a:t>
            </a:r>
            <a:r>
              <a:rPr lang="el-GR" altLang="en-US" dirty="0">
                <a:latin typeface="+mn-lt"/>
              </a:rPr>
              <a:t>Η περιγραφή της βάσης δεδομένων περιλαμβάνει ένα σχήμα για καθένα από τα επίπεδα αφαίρεσης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3838"/>
            <a:ext cx="8229600" cy="1143000"/>
          </a:xfrm>
        </p:spPr>
        <p:txBody>
          <a:bodyPr/>
          <a:lstStyle/>
          <a:p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Αρχιτεκτονική Τριών Επιπέδων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307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3353B-53CB-4718-AFB7-AC56DCFF3759}" type="slidenum">
              <a:rPr lang="el-GR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63512" y="1154113"/>
            <a:ext cx="8751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Ανεξαρτησία Δεδομένων: </a:t>
            </a:r>
            <a:r>
              <a:rPr lang="el-GR" alt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του σχήματος ενός επιπέδου χωρίς να αλλάξουμε το σχήμα του αμέσως υψηλότερου επιπέδου 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544513" y="2542283"/>
            <a:ext cx="83708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Λογική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εννοιολογικού δεν επηρεάζει τα εξωτερικά 		σχήματα ή τα προγράμματα εφαρμογών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Φυσική Ανεξαρτησία Δεδομένων</a:t>
            </a:r>
          </a:p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αλλαγή 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εσωτερικού σχήματος χωρίς να χρειάζεται 		αλλαγή του εννοιολογικού</a:t>
            </a:r>
            <a:endParaRPr lang="el-GR" altLang="en-US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2051050" y="5562600"/>
            <a:ext cx="4743450" cy="5191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αλλαγή  μόνο της απεικόνισης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5" y="11113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Ανεξαρτησία Δεδομένων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</p:spTree>
    <p:extLst>
      <p:ext uri="{BB962C8B-B14F-4D97-AF65-F5344CB8AC3E}">
        <p14:creationId xmlns="" xmlns:p14="http://schemas.microsoft.com/office/powerpoint/2010/main" val="30741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F5973-94F6-420A-825D-974F0CB198D3}" type="slidenum">
              <a:rPr lang="el-GR" altLang="en-US" smtClean="0"/>
              <a:pPr/>
              <a:t>2</a:t>
            </a:fld>
            <a:endParaRPr lang="el-GR" altLang="en-US" smtClean="0"/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785813" y="2098675"/>
            <a:ext cx="7088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romanUcPeriod"/>
            </a:pPr>
            <a:r>
              <a:rPr lang="el-GR" sz="3200" dirty="0"/>
              <a:t> 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Σύντομη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εισαγωγή στις ΒΔ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Περιγραφή σκοπού και περιεχομένου μαθήματος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Ιστορία των ΣΔΒΔ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Διαδικαστικά θέματα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θα δούμε σήμερα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F57D58-AA1E-4E9C-866D-B9D7CCD78796}" type="slidenum">
              <a:rPr lang="el-GR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06400" y="1676400"/>
            <a:ext cx="835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Σχήμα της Βάσης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371600" y="2162175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Μοντέλο (δομικά </a:t>
            </a: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στοιχεία + περιορισμοί ακεραιότητας)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3707238"/>
            <a:ext cx="835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Στιγμιότυπο της Βάσης (κατάσταση ή σύνολο εμφανίσεων ή σύνολο </a:t>
            </a:r>
            <a:r>
              <a:rPr lang="el-GR" altLang="en-US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στιγμιοτύπων</a:t>
            </a:r>
            <a:r>
              <a:rPr lang="el-GR" altLang="en-U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52800" y="1676400"/>
            <a:ext cx="23876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Πρόθεση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(intension)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454400" y="3234163"/>
            <a:ext cx="2781300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Ανάπτυξη (</a:t>
            </a:r>
            <a:r>
              <a:rPr lang="el-GR" altLang="en-US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extension</a:t>
            </a:r>
            <a:r>
              <a:rPr lang="el-GR" alt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700213" y="4538235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(αρχική κατάσταση, έγκυρη κατάσταση)</a:t>
            </a:r>
            <a:endParaRPr lang="el-GR" alt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Σχήμα και Στιγμιότυπο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</p:spTree>
    <p:extLst>
      <p:ext uri="{BB962C8B-B14F-4D97-AF65-F5344CB8AC3E}">
        <p14:creationId xmlns="" xmlns:p14="http://schemas.microsoft.com/office/powerpoint/2010/main" val="23244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3" grpId="0"/>
      <p:bldP spid="83974" grpId="0"/>
      <p:bldP spid="83975" grpId="0" animBg="1"/>
      <p:bldP spid="83976" grpId="0" animBg="1"/>
      <p:bldP spid="839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6C49D-80DA-44D1-B7FC-9B171B544AC8}" type="slidenum">
              <a:rPr lang="el-GR" altLang="en-US" smtClean="0"/>
              <a:pPr/>
              <a:t>21</a:t>
            </a:fld>
            <a:endParaRPr lang="el-GR" altLang="en-US" dirty="0" smtClean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19893" y="1354139"/>
            <a:ext cx="79994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ΒΗΜΑ 1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Μοντελοποίηση (ορισμός σχήματος)</a:t>
            </a: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BHMA 2: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Υλοποίηση του μοντέλου </a:t>
            </a:r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n-US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1"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Χρήση ΒΔ:</a:t>
            </a:r>
            <a:endParaRPr kumimoji="1"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Εισαγωγή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στοιχείων </a:t>
            </a: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(δημιουργία του αρχικού στιγμιότυπου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endParaRPr kumimoji="1"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Διατύπωση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ερωτήσεων</a:t>
            </a:r>
          </a:p>
          <a:p>
            <a:pPr eaLnBrk="0" hangingPunct="0">
              <a:buFont typeface="Wingdings" pitchFamily="2" charset="2"/>
              <a:buChar char="§"/>
            </a:pPr>
            <a:r>
              <a:rPr kumimoji="1"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1"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Εισαγωγή/διαγραφή/τροποποίηση δεδομένων</a:t>
            </a:r>
            <a:endParaRPr lang="el-GR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Δημιουργία ΣΒΔ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1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9750" y="14097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Ορισμού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2790826"/>
            <a:ext cx="8274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Γλώσσα 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Χειρισμού/Επεξεργασίας Δεδομένων 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εισαγωγή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διαγραφή, τροποποίηση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δεδομένων</a:t>
            </a:r>
          </a:p>
          <a:p>
            <a:pPr algn="just" eaLnBrk="0" hangingPunct="0">
              <a:spcBef>
                <a:spcPct val="50000"/>
              </a:spcBef>
            </a:pPr>
            <a:endParaRPr lang="el-GR" sz="24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διατύπωση ερωτημάτων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(SQL)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5568" y="2033251"/>
            <a:ext cx="496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create table R(A1 T1, A2, T2, …)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71587" y="3792537"/>
            <a:ext cx="532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insert/delete/update</a:t>
            </a:r>
            <a:endParaRPr lang="el-GR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66825" y="4851400"/>
            <a:ext cx="7705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select</a:t>
            </a:r>
            <a:r>
              <a:rPr lang="el-GR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Γνωρίσματα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from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Πίνακες</a:t>
            </a:r>
            <a:endParaRPr lang="en-US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where </a:t>
            </a:r>
            <a:r>
              <a:rPr lang="el-GR" sz="2000" i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Συνθήκη</a:t>
            </a:r>
            <a:endParaRPr lang="el-GR" sz="2000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9857"/>
            <a:ext cx="2895600" cy="365125"/>
          </a:xfrm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0A81DC-3348-4DA9-A598-5C94AB9C86A2}" type="slidenum">
              <a:rPr lang="el-GR" altLang="en-US" smtClean="0"/>
              <a:pPr/>
              <a:t>23</a:t>
            </a:fld>
            <a:endParaRPr lang="el-GR" altLang="en-US" smtClean="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0050" y="1622426"/>
            <a:ext cx="82740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Γλώσσες Ερωτήσεων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(Query Languages)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 είναι γλώσσα προγραμματισμού (δυνατότητα εμφύτευσης σε μια γλώσσα υψηλού επιπέδου)</a:t>
            </a:r>
          </a:p>
          <a:p>
            <a:pPr marL="342900" indent="-342900" algn="just" eaLnBrk="0" hangingPunct="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δηλωτικές (μη διαδικαστικές)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Γλώσσες ΣΔΒΔ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016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74E5F-1DA9-4958-9EB7-B15194D6F6C8}" type="slidenum">
              <a:rPr lang="el-GR" altLang="en-US" smtClean="0"/>
              <a:pPr/>
              <a:t>24</a:t>
            </a:fld>
            <a:endParaRPr lang="el-GR" altLang="en-US" smtClean="0"/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412750" y="1557338"/>
            <a:ext cx="81407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λειτουργίες ενός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Ορισμός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Δημιουργία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βάσης δεδομένων: προδιαγραφή των τύπων, των δομών και των περιορισμών των δεδομένων που θα αποθηκευτούν στη ΒΔ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Χειρισμός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(manipulation)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μιας βάσης δεδομένων: υποβολή ερωτήσεων για την ανάκτηση δεδομένων, ενημέρωση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εισαγωγές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διαγραφές ή τροποποιήσεις)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Άλλες λειτουργίες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Διαμοιρασμός, προστασία από αστοχίες υλικού και λογισμικού,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ασφάλεια, ρύθμιση 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tuning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14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 (ανασκόπηση)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A1B666-E969-4E8E-A4F2-FBB3A9E5E651}" type="slidenum">
              <a:rPr lang="el-GR" altLang="en-US" smtClean="0"/>
              <a:pPr/>
              <a:t>25</a:t>
            </a:fld>
            <a:endParaRPr lang="el-GR" altLang="en-US" smtClean="0"/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990600" y="1841500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Απλοί Χρήστες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Προγραμματιστές εφαρμογών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Σχεδιαστές βάσεων δεδομένων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Διαχειριστές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συστήματος</a:t>
            </a:r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Δημιουργοί ΣΔΒΔ</a:t>
            </a:r>
            <a:endParaRPr lang="el-G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Χρήστες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9E3D-4EFC-43CB-9DCA-3A08AB0184A4}" type="slidenum">
              <a:rPr lang="el-GR" altLang="en-US" smtClean="0"/>
              <a:pPr/>
              <a:t>26</a:t>
            </a:fld>
            <a:endParaRPr lang="el-GR" altLang="en-US" smtClean="0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2209800" y="2335212"/>
            <a:ext cx="464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3346450" y="263207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b="1" dirty="0"/>
              <a:t>ΣΔΒΔ</a:t>
            </a:r>
          </a:p>
        </p:txBody>
      </p:sp>
      <p:sp>
        <p:nvSpPr>
          <p:cNvPr id="24584" name="AutoShape 5"/>
          <p:cNvSpPr>
            <a:spLocks noChangeArrowheads="1"/>
          </p:cNvSpPr>
          <p:nvPr/>
        </p:nvSpPr>
        <p:spPr bwMode="auto">
          <a:xfrm>
            <a:off x="3635375" y="3927475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3635375" y="4143375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343400" y="340201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267200" y="16494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4546600" y="164478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SQL </a:t>
            </a:r>
            <a:endParaRPr lang="el-GR" sz="2000" b="1"/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1193799" y="1246990"/>
            <a:ext cx="2254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Web </a:t>
            </a:r>
            <a:r>
              <a:rPr lang="el-GR" sz="2000" dirty="0" err="1"/>
              <a:t>forms</a:t>
            </a:r>
            <a:endParaRPr lang="el-GR" sz="2000" dirty="0"/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3346450" y="1080144"/>
            <a:ext cx="382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/>
              <a:t>front</a:t>
            </a:r>
            <a:r>
              <a:rPr lang="el-GR" sz="2000" dirty="0"/>
              <a:t> </a:t>
            </a:r>
            <a:r>
              <a:rPr lang="el-GR" sz="2000" dirty="0" err="1" smtClean="0"/>
              <a:t>ends</a:t>
            </a:r>
            <a:r>
              <a:rPr lang="el-GR" sz="2000" dirty="0"/>
              <a:t> </a:t>
            </a:r>
            <a:r>
              <a:rPr lang="el-GR" sz="2000" dirty="0" smtClean="0"/>
              <a:t>εφαρμογών</a:t>
            </a:r>
            <a:endParaRPr lang="el-GR" sz="2000" dirty="0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6096000" y="1173102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 err="1" smtClean="0"/>
              <a:t>Διεπαφή</a:t>
            </a:r>
            <a:r>
              <a:rPr lang="el-GR" sz="2000" dirty="0"/>
              <a:t> </a:t>
            </a:r>
            <a:r>
              <a:rPr lang="el-GR" sz="2000" dirty="0" smtClean="0"/>
              <a:t>SQL</a:t>
            </a:r>
            <a:endParaRPr lang="el-GR" sz="2000" dirty="0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2514600" y="1573212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Line 14"/>
          <p:cNvSpPr>
            <a:spLocks noChangeShapeType="1"/>
          </p:cNvSpPr>
          <p:nvPr/>
        </p:nvSpPr>
        <p:spPr bwMode="auto">
          <a:xfrm flipH="1">
            <a:off x="5257800" y="1725612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92200" y="2046287"/>
            <a:ext cx="6908800" cy="3070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6"/>
          <p:cNvSpPr>
            <a:spLocks noGrp="1"/>
          </p:cNvSpPr>
          <p:nvPr>
            <p:ph type="title"/>
          </p:nvPr>
        </p:nvSpPr>
        <p:spPr>
          <a:xfrm>
            <a:off x="431800" y="137199"/>
            <a:ext cx="8229600" cy="1143000"/>
          </a:xfrm>
        </p:spPr>
        <p:txBody>
          <a:bodyPr/>
          <a:lstStyle/>
          <a:p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Διεπαφές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92125" y="5248275"/>
            <a:ext cx="781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Βασιζόμενες σε μενού (κατάλογο από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επιλογές), Γραφικών, Βασιζόμενες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φόρμες, Φυσικής γλώσσας,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παραμετρικούς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χρήστες, Για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 ΔΒΔ</a:t>
            </a: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55233-272F-463B-96FA-F782E0F9BEF7}" type="slidenum">
              <a:rPr lang="el-GR" altLang="en-US" smtClean="0"/>
              <a:pPr/>
              <a:t>27</a:t>
            </a:fld>
            <a:endParaRPr lang="el-GR" altLang="en-US" smtClean="0"/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3779838" y="5157788"/>
            <a:ext cx="1524000" cy="914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779838" y="5373688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ΒΑΣΗ 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400" b="1" dirty="0"/>
              <a:t>ΔΕΔΟΜΕΝΩΝ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468313" y="1700213"/>
            <a:ext cx="8229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/>
              <a:t>ΣΔΒΔ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2987675" y="32131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Μέθοδοι Προσπέλασης Αρχείων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3132138" y="4508500"/>
            <a:ext cx="309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Δίσκου</a:t>
            </a: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3348038" y="3860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</a:t>
            </a:r>
            <a:r>
              <a:rPr lang="en-US"/>
              <a:t>Buffer</a:t>
            </a:r>
            <a:endParaRPr lang="el-GR"/>
          </a:p>
        </p:txBody>
      </p:sp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2916238" y="3213100"/>
            <a:ext cx="3810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6" name="Rectangle 11"/>
          <p:cNvSpPr>
            <a:spLocks noChangeArrowheads="1"/>
          </p:cNvSpPr>
          <p:nvPr/>
        </p:nvSpPr>
        <p:spPr bwMode="auto">
          <a:xfrm>
            <a:off x="684213" y="2997200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συναλλαγών</a:t>
            </a:r>
          </a:p>
        </p:txBody>
      </p:sp>
      <p:sp>
        <p:nvSpPr>
          <p:cNvPr id="28688" name="Text Box 13"/>
          <p:cNvSpPr txBox="1">
            <a:spLocks noChangeArrowheads="1"/>
          </p:cNvSpPr>
          <p:nvPr/>
        </p:nvSpPr>
        <p:spPr bwMode="auto">
          <a:xfrm>
            <a:off x="684213" y="400526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Επεξεργαστής Κλειδιών</a:t>
            </a: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433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Διαχειριστής Ανάκαμψης</a:t>
            </a:r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339975" y="1989138"/>
            <a:ext cx="518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2916238" y="2133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/>
              <a:t>Μηχανή Εκτέλεσης Ερωτήσεων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>
            <a:off x="4643438" y="27082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>
            <a:off x="4572000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5" name="Rectangle 20"/>
          <p:cNvSpPr>
            <a:spLocks noChangeArrowheads="1"/>
          </p:cNvSpPr>
          <p:nvPr/>
        </p:nvSpPr>
        <p:spPr bwMode="auto">
          <a:xfrm>
            <a:off x="7086600" y="3124200"/>
            <a:ext cx="1295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6" name="Line 21"/>
          <p:cNvSpPr>
            <a:spLocks noChangeShapeType="1"/>
          </p:cNvSpPr>
          <p:nvPr/>
        </p:nvSpPr>
        <p:spPr bwMode="auto">
          <a:xfrm>
            <a:off x="2411413" y="4076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7" name="Line 22"/>
          <p:cNvSpPr>
            <a:spLocks noChangeShapeType="1"/>
          </p:cNvSpPr>
          <p:nvPr/>
        </p:nvSpPr>
        <p:spPr bwMode="auto">
          <a:xfrm>
            <a:off x="6781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98" name="Line 23"/>
          <p:cNvSpPr>
            <a:spLocks noChangeShapeType="1"/>
          </p:cNvSpPr>
          <p:nvPr/>
        </p:nvSpPr>
        <p:spPr bwMode="auto">
          <a:xfrm>
            <a:off x="4427538" y="13414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8699" name="Text Box 24"/>
          <p:cNvSpPr txBox="1">
            <a:spLocks noChangeArrowheads="1"/>
          </p:cNvSpPr>
          <p:nvPr/>
        </p:nvSpPr>
        <p:spPr bwMode="auto">
          <a:xfrm>
            <a:off x="3563938" y="105251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SQL </a:t>
            </a:r>
            <a:r>
              <a:rPr lang="el-GR" sz="1800" dirty="0"/>
              <a:t>ερώτηση</a:t>
            </a:r>
          </a:p>
        </p:txBody>
      </p:sp>
      <p:sp>
        <p:nvSpPr>
          <p:cNvPr id="28700" name="Text Box 25"/>
          <p:cNvSpPr txBox="1">
            <a:spLocks noChangeArrowheads="1"/>
          </p:cNvSpPr>
          <p:nvPr/>
        </p:nvSpPr>
        <p:spPr bwMode="auto">
          <a:xfrm>
            <a:off x="4716463" y="27082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/>
              <a:t>Κλήση συναρτήσεων βιβλιοθήκης που υλοποιούν πράξεις σχεσιακής άλγεβρας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40713" cy="777875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86FEF-EC17-4F7F-992C-0769CAB8EEC1}" type="slidenum">
              <a:rPr lang="el-GR" altLang="en-US" smtClean="0"/>
              <a:pPr/>
              <a:t>28</a:t>
            </a:fld>
            <a:endParaRPr lang="el-GR" altLang="en-US" smtClean="0"/>
          </a:p>
        </p:txBody>
      </p:sp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2627313" y="3357563"/>
            <a:ext cx="3810000" cy="2205037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6588125" y="4149725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/>
              <a:t>ΒΑΣΗ ΔΕΔΟΜΕΝΩΝ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743200" y="51054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Αρχεία δεδομένων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667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dirty="0"/>
              <a:t>Αρχεία ευρετηρίου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4953000" y="4267200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/>
              <a:t>Κατάλογος </a:t>
            </a:r>
            <a:endParaRPr lang="el-GR" sz="800"/>
          </a:p>
          <a:p>
            <a:pPr eaLnBrk="0" hangingPunct="0">
              <a:spcBef>
                <a:spcPct val="50000"/>
              </a:spcBef>
            </a:pPr>
            <a:r>
              <a:rPr lang="el-GR" sz="2000"/>
              <a:t>συστήματος</a:t>
            </a:r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3657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 flipH="1" flipV="1">
            <a:off x="4495800" y="4495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H="1">
            <a:off x="45720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2" name="Rectangle 11"/>
          <p:cNvSpPr>
            <a:spLocks noChangeArrowheads="1"/>
          </p:cNvSpPr>
          <p:nvPr/>
        </p:nvSpPr>
        <p:spPr bwMode="auto">
          <a:xfrm>
            <a:off x="1981200" y="1905000"/>
            <a:ext cx="495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467100" y="2201862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dirty="0"/>
              <a:t>ΣΔΒΔ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3508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Το εσωτερικό ενός ΣΔΒΔ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19DF2-A706-4036-A1DF-2B3F423220A2}" type="slidenum">
              <a:rPr lang="el-GR" altLang="en-US" smtClean="0"/>
              <a:pPr/>
              <a:t>29</a:t>
            </a:fld>
            <a:endParaRPr lang="el-GR" altLang="en-US" smtClean="0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423862" y="2035175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Αρχή του 1960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Γενικευμένη χρήση δίσκων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πρώτο </a:t>
            </a:r>
            <a:r>
              <a:rPr lang="el-GR" sz="18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γενικού-σκοπού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ΣΔΒΔ (διαχωρισμός της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λειτουργικότητας διαχείρισης δεδομένων από τις εφαρμογές)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Integrated Data Store (GE)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Charles Bachman (Recipient of the 1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1973)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network data model (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δικτυωτό) </a:t>
            </a:r>
            <a:endParaRPr lang="el-GR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507999" y="4233863"/>
            <a:ext cx="82296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Τέλη του 1960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Information Management System (IMS) IBM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hierarchical data model (</a:t>
            </a: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Ιεραρχικό) 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SABRE Airline Reservation System (AA+IBM, travelocity!!)</a:t>
            </a:r>
            <a:endParaRPr lang="el-GR" sz="1800" b="1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36562" y="1171575"/>
            <a:ext cx="82089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1950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Κάρτες και ταινίες (σειριακή επεξεργασία) –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Batch processing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4811" y="388938"/>
            <a:ext cx="824071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50E6B5-43E1-4C08-BD3A-1AB6EBB574E8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755650" y="2781300"/>
            <a:ext cx="772795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Βάση Δεδομένων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: συλλογή από σχετιζόμενα δεδομένα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2750" y="1722438"/>
            <a:ext cx="6767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>
                <a:solidFill>
                  <a:schemeClr val="tx2">
                    <a:lumMod val="75000"/>
                  </a:schemeClr>
                </a:solidFill>
              </a:rPr>
              <a:t>Τι είναι μια βάση δεδομένων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39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 autoUpdateAnimBg="0"/>
      <p:bldP spid="870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E97CE8-AAE6-403F-B1B2-D5E2A0CDF59B}" type="slidenum">
              <a:rPr lang="el-GR" altLang="en-US" smtClean="0"/>
              <a:pPr/>
              <a:t>30</a:t>
            </a:fld>
            <a:endParaRPr lang="el-GR" altLang="en-US" smtClean="0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468313" y="1687513"/>
            <a:ext cx="8229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1970</a:t>
            </a:r>
          </a:p>
          <a:p>
            <a:pPr eaLnBrk="0" hangingPunct="0">
              <a:spcBef>
                <a:spcPct val="50000"/>
              </a:spcBef>
            </a:pPr>
            <a:r>
              <a:rPr lang="el-GR" sz="1800" dirty="0" err="1">
                <a:ea typeface="Calibri" pitchFamily="34" charset="0"/>
                <a:cs typeface="Calibri" pitchFamily="34" charset="0"/>
              </a:rPr>
              <a:t>Edgar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Codd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(IBM,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San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Jose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 </a:t>
            </a:r>
            <a:r>
              <a:rPr lang="el-GR" sz="1800" i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σχεσιακό μοντέλο δεδομένων 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(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relational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data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 err="1">
                <a:ea typeface="Calibri" pitchFamily="34" charset="0"/>
                <a:cs typeface="Calibri" pitchFamily="34" charset="0"/>
              </a:rPr>
              <a:t>model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 (Recipient of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1981)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Ερευνητικά Προγράμματα: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R, INGRES - 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Γλώσσες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: 	SEQUEL, QBE, QUEL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95288" y="3630613"/>
            <a:ext cx="8229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800" b="1" dirty="0">
                <a:ea typeface="Calibri" pitchFamily="34" charset="0"/>
                <a:cs typeface="Calibri" pitchFamily="34" charset="0"/>
              </a:rPr>
              <a:t>Δεκαετία του 1980 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SQL (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μέρος του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System R)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transaction management (Jim Gray,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Turing Award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, 1999)</a:t>
            </a:r>
            <a:endParaRPr lang="el-GR" sz="18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800" dirty="0">
                <a:ea typeface="Calibri" pitchFamily="34" charset="0"/>
                <a:cs typeface="Calibri" pitchFamily="34" charset="0"/>
              </a:rPr>
              <a:t>		υποσημείωση: </a:t>
            </a:r>
            <a:r>
              <a:rPr lang="en-US" sz="1800" dirty="0">
                <a:ea typeface="Calibri" pitchFamily="34" charset="0"/>
                <a:cs typeface="Calibri" pitchFamily="34" charset="0"/>
              </a:rPr>
              <a:t>Jim Gray gone missing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dirty="0">
                <a:ea typeface="Calibri" pitchFamily="34" charset="0"/>
                <a:cs typeface="Calibri" pitchFamily="34" charset="0"/>
              </a:rPr>
              <a:t>	[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Τάσεις: αντικειμενοστραφή, αρχιτεκτονική πελάτη-</a:t>
            </a:r>
            <a:r>
              <a:rPr lang="el-GR" sz="1800" i="1" dirty="0" err="1">
                <a:ea typeface="Calibri" pitchFamily="34" charset="0"/>
                <a:cs typeface="Calibri" pitchFamily="34" charset="0"/>
              </a:rPr>
              <a:t>εξυπηρέτη</a:t>
            </a:r>
            <a:r>
              <a:rPr lang="el-GR" sz="1800" i="1" dirty="0">
                <a:ea typeface="Calibri" pitchFamily="34" charset="0"/>
                <a:cs typeface="Calibri" pitchFamily="34" charset="0"/>
              </a:rPr>
              <a:t>, 	κατανεμημένες, έμπειρα</a:t>
            </a:r>
            <a:r>
              <a:rPr lang="el-GR" sz="1800" dirty="0">
                <a:ea typeface="Calibri" pitchFamily="34" charset="0"/>
                <a:cs typeface="Calibri" pitchFamily="34" charset="0"/>
              </a:rPr>
              <a:t>]</a:t>
            </a:r>
            <a:endParaRPr lang="el-GR" sz="18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4A576-258F-48B0-B7CA-633EDC3FBEB6}" type="slidenum">
              <a:rPr lang="el-GR" altLang="en-US" smtClean="0"/>
              <a:pPr/>
              <a:t>31</a:t>
            </a:fld>
            <a:endParaRPr lang="el-GR" altLang="en-US" smtClean="0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468313" y="1233488"/>
            <a:ext cx="79232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1990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εμπορικά αντικειμενοστραφή συστήματα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[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Τάσεις: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πολυβάσεις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χωρικές &amp; χρονικές, πολυμέσα, 		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συμπερασματικές, αποθήκες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δεδομένων (αναλυτική 	επεξεργασία), προγραμματισμό πόρων της επιχείρησης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(ERP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	–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Enterprise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Resource Planning)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της διαχείρισης τους 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(MRP –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Management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Resource Planning), Internet]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endParaRPr lang="el-GR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468313" y="4221163"/>
            <a:ext cx="7848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Δεκαετία του 2000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Διαχείρισης Χρωμοσωμάτων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Human Genome Project)</a:t>
            </a:r>
          </a:p>
          <a:p>
            <a:pPr algn="just" eaLnBrk="0" hangingPunct="0">
              <a:spcBef>
                <a:spcPct val="50000"/>
              </a:spcBef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Σύστημα Παρατήρησης της Γης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(Earth Observation System)</a:t>
            </a:r>
            <a:endParaRPr lang="el-GR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1222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E924-8428-4545-87D6-33996390E4F8}" type="slidenum">
              <a:rPr lang="el-GR" altLang="en-US" smtClean="0"/>
              <a:pPr/>
              <a:t>32</a:t>
            </a:fld>
            <a:endParaRPr lang="el-GR" altLang="en-US" smtClean="0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23850" y="1577975"/>
            <a:ext cx="82089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Σήμερα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Μεγάλος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όγκος δεδομένων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BIG DATA)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Αλλαγές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 υλικό (επεξεργαστές με πολλούς πυρήνες, ιεραρχία αποθήκευσης)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cloud computing, software as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service</a:t>
            </a:r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Κίνηση </a:t>
            </a:r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NoSQL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47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14</a:t>
            </a:r>
            <a:r>
              <a:rPr lang="el-GR" altLang="en-US" smtClean="0"/>
              <a:t>-20</a:t>
            </a:r>
            <a:r>
              <a:rPr lang="en-US" altLang="en-US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6100" y="6492875"/>
            <a:ext cx="2895600" cy="365125"/>
          </a:xfrm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33</a:t>
            </a:fld>
            <a:endParaRPr lang="el-GR" altLang="en-US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  <p:pic>
        <p:nvPicPr>
          <p:cNvPr id="8" name="Picture 7" descr="dataplatfo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3302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34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Τι ΣΔΒΔ να χρησιμοποιήσω;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272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1A957-C48E-431D-846C-2C70E134F253}" type="slidenum">
              <a:rPr lang="el-GR" altLang="en-US" smtClean="0"/>
              <a:pPr/>
              <a:t>35</a:t>
            </a:fld>
            <a:endParaRPr lang="el-GR" altLang="en-US" smtClean="0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web 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σελίδα 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http://www.cs.uoi.gr/~pitoura</a:t>
            </a:r>
            <a:r>
              <a:rPr lang="en-US" sz="1800" dirty="0">
                <a:solidFill>
                  <a:srgbClr val="FF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l-G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799" name="Picture 4" descr="elmas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318195"/>
            <a:ext cx="1831975" cy="23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681831" y="1554162"/>
            <a:ext cx="5329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«Θεμελιώδεις Αρχές Συστημάτων Βάσεων Δεδομένων»,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Elmasri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&amp;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Navathe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3346450" y="4911726"/>
            <a:ext cx="518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«Συστήματα Διαχείρισης Βάσεων Δεδομένων»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Ramakrishnan&amp;Gehrke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3802" name="Picture 7" descr="rag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325400"/>
            <a:ext cx="2025650" cy="26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8135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Hank Korth, Avi Silberschatz, and S. Sudarshan, </a:t>
            </a:r>
            <a:r>
              <a:rPr lang="el-GR" i="1">
                <a:latin typeface="Calibri" pitchFamily="34" charset="0"/>
                <a:ea typeface="Calibri" pitchFamily="34" charset="0"/>
                <a:cs typeface="Calibri" pitchFamily="34" charset="0"/>
              </a:rPr>
              <a:t>Database System Concepts</a:t>
            </a:r>
            <a:r>
              <a:rPr lang="el-GR">
                <a:latin typeface="Calibri" pitchFamily="34" charset="0"/>
                <a:ea typeface="Calibri" pitchFamily="34" charset="0"/>
                <a:cs typeface="Calibri" pitchFamily="34" charset="0"/>
              </a:rPr>
              <a:t>, 5th Edition, McGraw-Hill, 2005. 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95288" y="66675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38839-2AA3-4C7B-B556-A5C58FE9C793}" type="slidenum">
              <a:rPr lang="el-GR" altLang="en-US" smtClean="0"/>
              <a:pPr/>
              <a:t>36</a:t>
            </a:fld>
            <a:endParaRPr lang="el-GR" altLang="en-US" smtClean="0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323850" y="1666875"/>
            <a:ext cx="82089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Βαθμός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Ασκήσεις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σύνολα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+ Μια προγραμματιστική άσκηση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Τελικό διαγώνισμα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4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0)</a:t>
            </a:r>
          </a:p>
          <a:p>
            <a:pPr lvl="1" indent="-342900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Τελικός Βαθμός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(≥ 5.0)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(Βαθμός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Ασκήσεων+Προγραμματιστικής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+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65%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* Βαθμός Τελικού Διαγωνίσματος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8135937" cy="10541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Όσοι έδωσαν ασκήσεις  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 προηγούμενα Ακαδημαϊκά Έτη (Ακαδημαϊκά Έτη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-201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και 2013-2014)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μπορούν να «κρατήσουν» το βαθμό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</a:p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υπόλοιποι </a:t>
            </a:r>
            <a:r>
              <a:rPr lang="el-GR" sz="1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πρέπει</a:t>
            </a:r>
            <a:r>
              <a:rPr lang="el-GR" sz="1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να τις επαναλάβουν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Διαχειριστικά Θέματα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FC161-7899-4ABB-AC5C-3BBFC6E17757}" type="slidenum">
              <a:rPr lang="el-GR" altLang="en-US" smtClean="0"/>
              <a:pPr/>
              <a:t>37</a:t>
            </a:fld>
            <a:endParaRPr lang="el-GR" altLang="en-US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265113" y="1422400"/>
            <a:ext cx="790098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υπάρχει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«μεθοδολογία ασκήσεων»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Καλό θα είναι να παρακολουθείτε το μάθημα (τις διαλέξεις, αλλά και το «ρυθμό» του</a:t>
            </a: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διαφάνειες ΔΕΝ αντικαθιστούν το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βιβλίο (είναι συμπληρωματικές σε αυτό)</a:t>
            </a:r>
          </a:p>
          <a:p>
            <a:pPr marL="514350" indent="-514350" algn="just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l-GR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Κάποιες ασκήσεις λύνονται ΜΟΝΟ στον πίνακα σκόπιμα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44253-F9C7-49A0-AA67-C008701869B7}" type="slidenum">
              <a:rPr lang="el-GR" altLang="en-US" smtClean="0"/>
              <a:pPr/>
              <a:t>38</a:t>
            </a:fld>
            <a:endParaRPr lang="el-GR" alt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463" y="385762"/>
            <a:ext cx="4737100" cy="2544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accent6"/>
                </a:solidFill>
                <a:ea typeface="+mj-ea"/>
                <a:cs typeface="+mj-cs"/>
              </a:rPr>
              <a:t>Και αν δεν περάσω το μάθημα</a:t>
            </a: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;</a:t>
            </a:r>
            <a:r>
              <a:rPr lang="el-GR" sz="4400" noProof="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d_drive\Keith\SQL Standards\NoSQL Databases\Geek and Poke NoSQL 6a00d8341d3df553ef0148c80ac6ef97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419100"/>
            <a:ext cx="395327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68300" y="63404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8BE01A-1549-4FD9-8F37-77ED03559DF4}" type="slidenum">
              <a:rPr lang="el-GR" altLang="en-US" smtClean="0"/>
              <a:pPr/>
              <a:t>39</a:t>
            </a:fld>
            <a:endParaRPr lang="el-GR" altLang="en-US" smtClean="0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258888" y="2205038"/>
            <a:ext cx="6119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Ερωτήσεις;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7500" y="6492875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778BC-AF7A-4450-9B52-DA9AF24E12FD}" type="slidenum">
              <a:rPr lang="el-GR" altLang="en-US" smtClean="0"/>
              <a:pPr/>
              <a:t>4</a:t>
            </a:fld>
            <a:endParaRPr lang="el-GR" altLang="en-US" smtClean="0"/>
          </a:p>
        </p:txBody>
      </p:sp>
      <p:pic>
        <p:nvPicPr>
          <p:cNvPr id="18435" name="Picture 3" descr="ATM mach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49738" y="3271838"/>
            <a:ext cx="1260475" cy="2124075"/>
          </a:xfrm>
        </p:spPr>
      </p:pic>
      <p:pic>
        <p:nvPicPr>
          <p:cNvPr id="18437" name="Picture 5" descr="eb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724400"/>
            <a:ext cx="1428750" cy="1428750"/>
          </a:xfrm>
        </p:spPr>
      </p:pic>
      <p:pic>
        <p:nvPicPr>
          <p:cNvPr id="18438" name="Picture 6" descr="logo-no-border(1)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4038600"/>
            <a:ext cx="1409700" cy="409575"/>
          </a:xfrm>
        </p:spPr>
      </p:pic>
      <p:pic>
        <p:nvPicPr>
          <p:cNvPr id="18439" name="Picture 7" descr="airline-tick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6638" y="3438525"/>
            <a:ext cx="25892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tiv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352800"/>
            <a:ext cx="12874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589588"/>
            <a:ext cx="2857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2192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logoBi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1052513"/>
            <a:ext cx="230346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5" descr="STUDENTSWE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1773238"/>
            <a:ext cx="31686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Που υπάρχουν 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77800" y="63055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F6359C-747D-43D9-B3CB-B7F0EE4AC8DB}" type="slidenum">
              <a:rPr lang="el-GR" altLang="en-US" smtClean="0"/>
              <a:pPr/>
              <a:t>5</a:t>
            </a:fld>
            <a:endParaRPr lang="el-GR" altLang="en-US" smtClean="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19113" y="1446213"/>
            <a:ext cx="813752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</a:rPr>
              <a:t>Σύστημα Διαχείρισης Βάσεων Δεδομένων (ΣΔΒΔ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Database Management System (DBMS) 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λογισμικό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σύνολο από προγράμματα) για δημιουργία και χρήση μιας βάσης δεδομένων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54238" y="3898900"/>
            <a:ext cx="5402262" cy="2270125"/>
            <a:chOff x="1791" y="2568"/>
            <a:chExt cx="3403" cy="143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91" y="2568"/>
              <a:ext cx="3403" cy="1430"/>
              <a:chOff x="1791" y="2614"/>
              <a:chExt cx="3403" cy="1430"/>
            </a:xfrm>
          </p:grpSpPr>
          <p:sp>
            <p:nvSpPr>
              <p:cNvPr id="10251" name="AutoShape 8"/>
              <p:cNvSpPr>
                <a:spLocks noChangeArrowheads="1"/>
              </p:cNvSpPr>
              <p:nvPr/>
            </p:nvSpPr>
            <p:spPr bwMode="auto">
              <a:xfrm>
                <a:off x="2336" y="3385"/>
                <a:ext cx="408" cy="273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817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1791" y="2614"/>
                <a:ext cx="1496" cy="1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336" y="3438"/>
                <a:ext cx="36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/>
                  <a:t>  </a:t>
                </a:r>
                <a:r>
                  <a:rPr lang="el-GR" sz="1400" dirty="0"/>
                  <a:t>ΒΔ</a:t>
                </a: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2200" y="2854"/>
                <a:ext cx="64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/>
                  <a:t> </a:t>
                </a:r>
                <a:r>
                  <a:rPr lang="el-GR" dirty="0"/>
                  <a:t>ΣΔΒΔ</a:t>
                </a:r>
              </a:p>
            </p:txBody>
          </p:sp>
          <p:sp>
            <p:nvSpPr>
              <p:cNvPr id="10256" name="Text Box 13"/>
              <p:cNvSpPr txBox="1">
                <a:spLocks noChangeArrowheads="1"/>
              </p:cNvSpPr>
              <p:nvPr/>
            </p:nvSpPr>
            <p:spPr bwMode="auto">
              <a:xfrm>
                <a:off x="3334" y="3521"/>
                <a:ext cx="186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l-GR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Σύστημα Βάσεων Δεδομένων</a:t>
                </a:r>
              </a:p>
            </p:txBody>
          </p:sp>
        </p:grp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2562" y="315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68300" y="185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Βασικές Έννοιες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83B56-B515-4DDA-B385-ABB12ACAFF55}" type="slidenum">
              <a:rPr lang="el-GR" altLang="en-US" smtClean="0"/>
              <a:pPr/>
              <a:t>6</a:t>
            </a:fld>
            <a:endParaRPr lang="el-GR" altLang="en-US" smtClean="0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39750" y="1395413"/>
            <a:ext cx="71278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Εμπορικά</a:t>
            </a:r>
          </a:p>
          <a:p>
            <a:pPr lvl="1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Oracle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IBM/DB2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MS SQL-server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Sybase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Informix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(MS Access,  ...)</a:t>
            </a:r>
          </a:p>
          <a:p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Ελεύθερο Λογισμικό- 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ource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Postgres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(UCB)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mySQL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mSQL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miniBase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Wisc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Predator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</a:rPr>
              <a:t>Cornell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indent="-285750">
              <a:buFont typeface="Courier New" pitchFamily="49" charset="0"/>
              <a:buChar char="o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3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Μερικά ΣΔΒΔ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Βάσεις Δεδομένων 20</a:t>
            </a:r>
            <a:r>
              <a:rPr lang="en-US" altLang="en-US" smtClean="0"/>
              <a:t>11</a:t>
            </a:r>
            <a:r>
              <a:rPr lang="el-GR" altLang="en-US" smtClean="0"/>
              <a:t>-20</a:t>
            </a:r>
            <a:r>
              <a:rPr lang="en-US" altLang="en-US" smtClean="0"/>
              <a:t>12</a:t>
            </a:r>
            <a:endParaRPr lang="el-GR" altLang="en-US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67D6D0-5C1A-4417-832A-52B7D8046C02}" type="slidenum">
              <a:rPr lang="el-GR" altLang="en-US" smtClean="0"/>
              <a:pPr/>
              <a:t>7</a:t>
            </a:fld>
            <a:endParaRPr lang="el-GR" altLang="en-US" smtClean="0"/>
          </a:p>
        </p:txBody>
      </p:sp>
      <p:sp>
        <p:nvSpPr>
          <p:cNvPr id="7173" name="Footer Placeholder 1"/>
          <p:cNvSpPr txBox="1">
            <a:spLocks noGrp="1"/>
          </p:cNvSpPr>
          <p:nvPr/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endParaRPr lang="en-US" sz="1200"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120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5" name="Picture 4" descr="yahoomap"/>
          <p:cNvPicPr>
            <a:picLocks noChangeAspect="1" noChangeArrowheads="1"/>
          </p:cNvPicPr>
          <p:nvPr/>
        </p:nvPicPr>
        <p:blipFill>
          <a:blip r:embed="rId3"/>
          <a:srcRect b="25655"/>
          <a:stretch>
            <a:fillRect/>
          </a:stretch>
        </p:blipFill>
        <p:spPr bwMode="auto">
          <a:xfrm>
            <a:off x="12700" y="914400"/>
            <a:ext cx="91313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noFill/>
        </p:spPr>
        <p:txBody>
          <a:bodyPr/>
          <a:lstStyle/>
          <a:p>
            <a:r>
              <a:rPr lang="el-GR" altLang="en-US" dirty="0" smtClean="0"/>
              <a:t>Ευαγγελία </a:t>
            </a:r>
            <a:r>
              <a:rPr lang="el-GR" altLang="en-US" dirty="0" err="1" smtClean="0"/>
              <a:t>Πιτουρά</a:t>
            </a:r>
            <a:endParaRPr lang="el-GR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A3FC9-F658-4E94-8F4A-835D6032EA7E}" type="slidenum">
              <a:rPr lang="el-GR" altLang="en-US" smtClean="0"/>
              <a:pPr/>
              <a:t>8</a:t>
            </a:fld>
            <a:endParaRPr lang="el-GR" altLang="en-US" smtClean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1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Πολλά είδη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altLang="en-US" smtClean="0"/>
              <a:t>Ευαγγελία Πιτουρά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75B58-26F4-473A-AF63-59262D1AC94D}" type="slidenum">
              <a:rPr lang="el-GR" altLang="en-US" smtClean="0"/>
              <a:pPr/>
              <a:t>9</a:t>
            </a:fld>
            <a:endParaRPr lang="el-GR" altLang="en-US" smtClean="0"/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58801" y="1219200"/>
            <a:ext cx="8115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ΒΔ υπάρχουν παντού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Κοινά θέματα – τι προσφέρουν: 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μοντελοποίηση,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έλεγχος πλεονασμού, περιορισμοί ακεραιότητας</a:t>
            </a:r>
            <a:endParaRPr lang="el-G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αποδοτική επεξεργασία ερωτήσεων (</a:t>
            </a:r>
            <a:r>
              <a:rPr lang="en-US" sz="2000" dirty="0" smtClean="0">
                <a:solidFill>
                  <a:srgbClr val="FF0000"/>
                </a:solidFill>
              </a:rPr>
              <a:t>queries)</a:t>
            </a:r>
            <a:r>
              <a:rPr lang="el-GR" sz="2000" dirty="0" smtClean="0">
                <a:solidFill>
                  <a:srgbClr val="FF0000"/>
                </a:solidFill>
              </a:rPr>
              <a:t> (ευρετήρια, βελτιστοποίηση)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0000"/>
                </a:solidFill>
              </a:rPr>
              <a:t> μόνιμη αποθήκευση</a:t>
            </a:r>
            <a:r>
              <a:rPr lang="en-US" sz="2000" dirty="0" smtClean="0">
                <a:solidFill>
                  <a:srgbClr val="FF0000"/>
                </a:solidFill>
              </a:rPr>
              <a:t> (persistent storage)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ενημέρωση δεδομένων</a:t>
            </a:r>
            <a:endParaRPr lang="el-GR" sz="2000" dirty="0">
              <a:solidFill>
                <a:srgbClr val="FF0000"/>
              </a:solidFill>
            </a:endParaRP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ορθότητα λειτουργίας: Πως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θα διασφαλίσουμε την ορθότητά τους κατά τη διάρκεια αποτυχιών και ταυτόχρονης προσπέλασης από πολλούς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χρήστες, ανάκαμψη από σφάλματα</a:t>
            </a:r>
          </a:p>
          <a:p>
            <a:pPr lvl="1" algn="just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 Επίσης: θέματα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ασφάλειας,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δικαιωμάτων/εξουσι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δότηση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προσπέλασης 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198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Γιατί ΣΔΒΔ;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64"/>
            <a:ext cx="2133600" cy="365125"/>
          </a:xfrm>
          <a:noFill/>
        </p:spPr>
        <p:txBody>
          <a:bodyPr/>
          <a:lstStyle/>
          <a:p>
            <a:r>
              <a:rPr lang="el-GR" altLang="en-US" dirty="0" smtClean="0"/>
              <a:t>Βάσεις Δεδομένων 20</a:t>
            </a:r>
            <a:r>
              <a:rPr lang="en-US" altLang="en-US" dirty="0" smtClean="0"/>
              <a:t>14</a:t>
            </a:r>
            <a:r>
              <a:rPr lang="el-GR" altLang="en-US" dirty="0" smtClean="0"/>
              <a:t>-20</a:t>
            </a:r>
            <a:r>
              <a:rPr lang="en-US" altLang="en-US" dirty="0" smtClean="0"/>
              <a:t>15</a:t>
            </a: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1545</Words>
  <Application>Microsoft Office PowerPoint</Application>
  <PresentationFormat>On-screen Show (4:3)</PresentationFormat>
  <Paragraphs>398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Η θέση των ΣΔΒΔ στη στοίβα του λογισμικού συστημάτων</vt:lpstr>
      <vt:lpstr>Σκοπός του Μαθήματος</vt:lpstr>
      <vt:lpstr>Σκοπός του Μαθήματος</vt:lpstr>
      <vt:lpstr>Slide 15</vt:lpstr>
      <vt:lpstr>Μοντελοποίηση</vt:lpstr>
      <vt:lpstr>Μοντελοποίηση</vt:lpstr>
      <vt:lpstr>Αρχιτεκτονική Τριών Επιπέδων</vt:lpstr>
      <vt:lpstr>Ανεξαρτησία Δεδομένων</vt:lpstr>
      <vt:lpstr>Σχήμα και Στιγμιότυπο </vt:lpstr>
      <vt:lpstr>Slide 21</vt:lpstr>
      <vt:lpstr>Γλώσσες ΣΔΒΔ (SQL)</vt:lpstr>
      <vt:lpstr>Γλώσσες ΣΔΒΔ</vt:lpstr>
      <vt:lpstr>Slide 24</vt:lpstr>
      <vt:lpstr>Χρήστες</vt:lpstr>
      <vt:lpstr>Διεπαφές</vt:lpstr>
      <vt:lpstr>Το εσωτερικό ενός ΣΔΒΔ</vt:lpstr>
      <vt:lpstr>Slide 28</vt:lpstr>
      <vt:lpstr>Slide 29</vt:lpstr>
      <vt:lpstr>Ιστορία</vt:lpstr>
      <vt:lpstr>Ιστορία</vt:lpstr>
      <vt:lpstr>Ιστορία</vt:lpstr>
      <vt:lpstr>Slide 33</vt:lpstr>
      <vt:lpstr>Slide 34</vt:lpstr>
      <vt:lpstr>Διαχειριστικά Θέματα</vt:lpstr>
      <vt:lpstr>Διαχειριστικά Θέματα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Βάσεις Δεδομένων</dc:title>
  <dc:creator>Ευαγγελία Πιτουρά</dc:creator>
  <cp:lastModifiedBy>pitoura</cp:lastModifiedBy>
  <cp:revision>7</cp:revision>
  <dcterms:created xsi:type="dcterms:W3CDTF">2013-06-13T09:19:30Z</dcterms:created>
  <dcterms:modified xsi:type="dcterms:W3CDTF">2014-09-30T09:22:25Z</dcterms:modified>
</cp:coreProperties>
</file>