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0"/>
  </p:notesMasterIdLst>
  <p:sldIdLst>
    <p:sldId id="457" r:id="rId2"/>
    <p:sldId id="1215" r:id="rId3"/>
    <p:sldId id="1216" r:id="rId4"/>
    <p:sldId id="1217" r:id="rId5"/>
    <p:sldId id="1218" r:id="rId6"/>
    <p:sldId id="1219" r:id="rId7"/>
    <p:sldId id="1220" r:id="rId8"/>
    <p:sldId id="1221" r:id="rId9"/>
    <p:sldId id="1222" r:id="rId10"/>
    <p:sldId id="1272" r:id="rId11"/>
    <p:sldId id="1273" r:id="rId12"/>
    <p:sldId id="1223" r:id="rId13"/>
    <p:sldId id="1224" r:id="rId14"/>
    <p:sldId id="1226" r:id="rId15"/>
    <p:sldId id="1227" r:id="rId16"/>
    <p:sldId id="1228" r:id="rId17"/>
    <p:sldId id="1229" r:id="rId18"/>
    <p:sldId id="1230" r:id="rId19"/>
    <p:sldId id="1231" r:id="rId20"/>
    <p:sldId id="1232" r:id="rId21"/>
    <p:sldId id="1233" r:id="rId22"/>
    <p:sldId id="1234" r:id="rId23"/>
    <p:sldId id="1235" r:id="rId24"/>
    <p:sldId id="1236" r:id="rId25"/>
    <p:sldId id="1239" r:id="rId26"/>
    <p:sldId id="1240" r:id="rId27"/>
    <p:sldId id="1242" r:id="rId28"/>
    <p:sldId id="1243" r:id="rId29"/>
    <p:sldId id="1244" r:id="rId30"/>
    <p:sldId id="1245" r:id="rId31"/>
    <p:sldId id="1246" r:id="rId32"/>
    <p:sldId id="1247" r:id="rId33"/>
    <p:sldId id="1248" r:id="rId34"/>
    <p:sldId id="1249" r:id="rId35"/>
    <p:sldId id="1250" r:id="rId36"/>
    <p:sldId id="1251" r:id="rId37"/>
    <p:sldId id="1252" r:id="rId38"/>
    <p:sldId id="1253" r:id="rId39"/>
    <p:sldId id="1254" r:id="rId40"/>
    <p:sldId id="1255" r:id="rId41"/>
    <p:sldId id="1256" r:id="rId42"/>
    <p:sldId id="1257" r:id="rId43"/>
    <p:sldId id="1258" r:id="rId44"/>
    <p:sldId id="1259" r:id="rId45"/>
    <p:sldId id="1274" r:id="rId46"/>
    <p:sldId id="1260" r:id="rId47"/>
    <p:sldId id="1261" r:id="rId48"/>
    <p:sldId id="1262" r:id="rId49"/>
    <p:sldId id="1263" r:id="rId50"/>
    <p:sldId id="1265" r:id="rId51"/>
    <p:sldId id="1264" r:id="rId52"/>
    <p:sldId id="1271" r:id="rId53"/>
    <p:sldId id="1268" r:id="rId54"/>
    <p:sldId id="1269" r:id="rId55"/>
    <p:sldId id="1270" r:id="rId56"/>
    <p:sldId id="1266" r:id="rId57"/>
    <p:sldId id="1267" r:id="rId58"/>
    <p:sldId id="1095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101" d="100"/>
          <a:sy n="101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1278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642D-AB2D-472D-9E88-23CE31CEB7F9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1161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16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879DB-9FAB-444E-94FD-FB4859EA5941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16</a:t>
            </a: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26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B0776-C38A-4E0C-8445-871EDA736624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30445-9DFF-4472-A8F8-7E83FDA477F3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C94CD-AAFA-4D31-A6F5-6DF02B0A95B4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9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57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87033-E2DA-4623-9673-D213651911A1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  <p:sp>
        <p:nvSpPr>
          <p:cNvPr id="1167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BD1CE-062E-4B02-B833-09A1070373B1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8573B-6691-40D1-971F-766A6666CC99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1776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77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33FAED-5455-47E9-A7FF-E445A5932806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18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0C899-C5E1-494C-A625-7B869C97692D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981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98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C7B472-2707-4F09-B4B0-EAACD86279D1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2083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11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08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6CBD5-A18C-459F-B8F6-BDF765365013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54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CF82F-C1C9-487E-B50D-724F864977A3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3884462" y="-1420"/>
            <a:ext cx="297353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884462" y="8685381"/>
            <a:ext cx="2973538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2493" eaLnBrk="0" hangingPunct="0"/>
            <a:r>
              <a:rPr lang="en-US" sz="900" i="1">
                <a:latin typeface="Times New Roman" pitchFamily="18" charset="0"/>
              </a:rPr>
              <a:t>6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-1534" y="8685381"/>
            <a:ext cx="2972005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-1534" y="-1420"/>
            <a:ext cx="297200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65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80B27-0AC0-4869-8AB2-0238FF3DD814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0752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75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9876B-22A0-44D7-B85E-5CB826473160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85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46F4E-4748-4DFF-988A-6D5B157EA70F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95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98EE1-D451-4B02-A66F-C335EBEB8F5B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</a:t>
            </a:r>
            <a:r>
              <a:rPr lang="el-GR" altLang="en-US"/>
              <a:t>0-20</a:t>
            </a:r>
            <a:r>
              <a:rPr lang="en-US" altLang="en-US"/>
              <a:t>1</a:t>
            </a:r>
            <a:r>
              <a:rPr lang="el-GR" alt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30D5-3995-4727-89B3-6AE4D969590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2815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Δεντρικά 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3BAA8-307F-42FA-9172-B136B730BEF4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52230" name="Text Box 24"/>
          <p:cNvSpPr txBox="1">
            <a:spLocks noChangeArrowheads="1"/>
          </p:cNvSpPr>
          <p:nvPr/>
        </p:nvSpPr>
        <p:spPr bwMode="auto">
          <a:xfrm>
            <a:off x="684213" y="1989138"/>
            <a:ext cx="77755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Τάξης </a:t>
            </a:r>
            <a:r>
              <a:rPr lang="en-US" dirty="0">
                <a:latin typeface="Calibri" pitchFamily="34" charset="0"/>
              </a:rPr>
              <a:t>p = </a:t>
            </a:r>
            <a:r>
              <a:rPr lang="el-GR" dirty="0">
                <a:latin typeface="Calibri" pitchFamily="34" charset="0"/>
              </a:rPr>
              <a:t>5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-- το πολύ 4, τουλάχιστον 2 τιμές ανά κόμβο (εκτός της ρίζας)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5 10 3 18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16 </a:t>
            </a:r>
            <a:r>
              <a:rPr lang="el-GR" dirty="0" smtClean="0">
                <a:latin typeface="Calibri" pitchFamily="34" charset="0"/>
              </a:rPr>
              <a:t>25 </a:t>
            </a:r>
            <a:r>
              <a:rPr lang="el-GR" dirty="0">
                <a:latin typeface="Calibri" pitchFamily="34" charset="0"/>
              </a:rPr>
              <a:t>7 </a:t>
            </a:r>
            <a:r>
              <a:rPr lang="el-GR" dirty="0" smtClean="0">
                <a:latin typeface="Calibri" pitchFamily="34" charset="0"/>
              </a:rPr>
              <a:t>22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30</a:t>
            </a:r>
            <a:r>
              <a:rPr lang="el-GR" dirty="0">
                <a:latin typeface="Calibri" pitchFamily="34" charset="0"/>
              </a:rPr>
              <a:t> 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9</a:t>
            </a:r>
            <a:r>
              <a:rPr lang="el-GR" dirty="0">
                <a:latin typeface="Calibri" pitchFamily="34" charset="0"/>
              </a:rPr>
              <a:t> 33 40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29</a:t>
            </a:r>
            <a:r>
              <a:rPr lang="el-GR" dirty="0">
                <a:latin typeface="Calibri" pitchFamily="34" charset="0"/>
              </a:rPr>
              <a:t> 19 20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13 </a:t>
            </a:r>
            <a:r>
              <a:rPr lang="el-GR" dirty="0">
                <a:latin typeface="Calibri" pitchFamily="34" charset="0"/>
              </a:rPr>
              <a:t>1 35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93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459788" y="4581525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AC994-536F-4E6A-B3ED-E383285145FD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50182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1375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φύλλο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ok</a:t>
            </a:r>
            <a:endParaRPr lang="el-GR" sz="9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εσωτερικό κόμβο</a:t>
            </a:r>
            <a:r>
              <a:rPr lang="el-GR" sz="1800" u="sng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σβήσουμε το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K</a:t>
            </a:r>
            <a:r>
              <a:rPr lang="en-US" sz="18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τότε το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κλειδί </a:t>
            </a:r>
            <a:r>
              <a:rPr lang="el-GR" sz="1800" dirty="0">
                <a:latin typeface="Calibri" pitchFamily="34" charset="0"/>
              </a:rPr>
              <a:t>του </a:t>
            </a:r>
            <a:r>
              <a:rPr lang="el-GR" sz="1800" dirty="0" err="1">
                <a:latin typeface="Calibri" pitchFamily="34" charset="0"/>
              </a:rPr>
              <a:t>υποδέντρου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i+1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πρέπει να το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αντικαταστήσει</a:t>
            </a:r>
            <a:r>
              <a:rPr lang="el-GR" sz="1800" i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(δηλαδή το μικρότερο κλειδί του κόμβου στα </a:t>
            </a:r>
            <a:r>
              <a:rPr lang="el-GR" sz="1800" b="1" i="1" dirty="0">
                <a:latin typeface="Calibri" pitchFamily="34" charset="0"/>
              </a:rPr>
              <a:t>δεξιά </a:t>
            </a:r>
            <a:r>
              <a:rPr lang="el-GR" sz="1800" i="1" dirty="0">
                <a:latin typeface="Calibri" pitchFamily="34" charset="0"/>
              </a:rPr>
              <a:t>του κλειδιού που διαγράφεται)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i="1" dirty="0">
              <a:latin typeface="Calibri" pitchFamily="34" charset="0"/>
            </a:endParaRPr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865712" y="4988662"/>
            <a:ext cx="6192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>
                <a:latin typeface="Calibri" pitchFamily="34" charset="0"/>
              </a:rPr>
              <a:t>Τι γίνεται αν ο κόμβος «αδειάσει»;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6B053-3F4D-4189-87EA-D8F523FBC88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064500" cy="317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900" dirty="0">
              <a:latin typeface="Calibri" pitchFamily="34" charset="0"/>
            </a:endParaRPr>
          </a:p>
          <a:p>
            <a:pPr algn="just"/>
            <a:r>
              <a:rPr lang="el-GR" sz="1800" dirty="0">
                <a:latin typeface="Calibri" pitchFamily="34" charset="0"/>
              </a:rPr>
              <a:t>Αν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υποχείλιση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είναι δυνατόν </a:t>
            </a:r>
            <a:r>
              <a:rPr lang="el-GR" sz="1800" b="1" u="sng" dirty="0">
                <a:latin typeface="Calibri" pitchFamily="34" charset="0"/>
              </a:rPr>
              <a:t>ανακατανομή</a:t>
            </a:r>
            <a:r>
              <a:rPr lang="el-GR" sz="1800" dirty="0">
                <a:latin typeface="Calibri" pitchFamily="34" charset="0"/>
              </a:rPr>
              <a:t> με τον αριστερό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 όχι, προσπάθεια ανακατανομής με το δεξιό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όχι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ανακατανομή, </a:t>
            </a:r>
            <a:r>
              <a:rPr lang="el-GR" sz="1800" b="1" u="sng" dirty="0">
                <a:latin typeface="Calibri" pitchFamily="34" charset="0"/>
              </a:rPr>
              <a:t>συγχώνευση</a:t>
            </a:r>
            <a:r>
              <a:rPr lang="el-GR" sz="1800" dirty="0">
                <a:latin typeface="Calibri" pitchFamily="34" charset="0"/>
              </a:rPr>
              <a:t> των κόμβων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	σε περίπτωση συγχώνευσης: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διαγράφουμε</a:t>
            </a:r>
            <a:r>
              <a:rPr lang="el-GR" sz="1800" dirty="0">
                <a:latin typeface="Calibri" pitchFamily="34" charset="0"/>
              </a:rPr>
              <a:t> και την </a:t>
            </a:r>
            <a:r>
              <a:rPr lang="el-GR" sz="1800" dirty="0" smtClean="0">
                <a:latin typeface="Calibri" pitchFamily="34" charset="0"/>
              </a:rPr>
              <a:t>αντίστοιχη </a:t>
            </a:r>
            <a:r>
              <a:rPr lang="el-GR" sz="1800" dirty="0">
                <a:latin typeface="Calibri" pitchFamily="34" charset="0"/>
              </a:rPr>
              <a:t>εγγραφή </a:t>
            </a:r>
            <a:r>
              <a:rPr lang="el-GR" sz="1800" dirty="0" smtClean="0">
                <a:latin typeface="Calibri" pitchFamily="34" charset="0"/>
              </a:rPr>
              <a:t>			στον </a:t>
            </a:r>
            <a:r>
              <a:rPr lang="el-GR" sz="1800" dirty="0">
                <a:latin typeface="Calibri" pitchFamily="34" charset="0"/>
              </a:rPr>
              <a:t>γονέα </a:t>
            </a:r>
            <a:r>
              <a:rPr lang="el-GR" sz="1800" u="sng" dirty="0">
                <a:latin typeface="Calibri" pitchFamily="34" charset="0"/>
              </a:rPr>
              <a:t>(πιθανή </a:t>
            </a:r>
            <a:r>
              <a:rPr lang="el-GR" sz="1800" u="sng" dirty="0" err="1">
                <a:latin typeface="Calibri" pitchFamily="34" charset="0"/>
              </a:rPr>
              <a:t>υποχείλιση</a:t>
            </a:r>
            <a:r>
              <a:rPr lang="el-GR" sz="1800" u="sng" dirty="0">
                <a:latin typeface="Calibri" pitchFamily="34" charset="0"/>
              </a:rPr>
              <a:t> και στο </a:t>
            </a:r>
            <a:r>
              <a:rPr lang="el-GR" sz="1800" u="sng" dirty="0" smtClean="0">
                <a:latin typeface="Calibri" pitchFamily="34" charset="0"/>
              </a:rPr>
              <a:t>γονέα</a:t>
            </a:r>
            <a:r>
              <a:rPr lang="el-GR" sz="1800" u="sng" dirty="0">
                <a:latin typeface="Calibri" pitchFamily="34" charset="0"/>
              </a:rPr>
              <a:t>)</a:t>
            </a:r>
          </a:p>
          <a:p>
            <a:pPr algn="just"/>
            <a:endParaRPr lang="el-GR" sz="800" i="1" u="sng" dirty="0">
              <a:latin typeface="Calibri" pitchFamily="34" charset="0"/>
            </a:endParaRPr>
          </a:p>
          <a:p>
            <a:pPr algn="just">
              <a:buClr>
                <a:srgbClr val="993300"/>
              </a:buClr>
            </a:pPr>
            <a:endParaRPr lang="el-GR" sz="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rgbClr val="993300"/>
              </a:buClr>
              <a:buFont typeface="Wingdings" pitchFamily="2" charset="2"/>
              <a:buChar char="§"/>
            </a:pP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 κάθε περίπτωση (ανακατανομή και συγχώνευση)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κατεβάζουμε και την τιμή του γονέα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– και στο γονέα ανεβαίνει η νέα μεσαία τιμή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304997" y="4330619"/>
            <a:ext cx="8353425" cy="7921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46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80429" y="4515439"/>
            <a:ext cx="195148" cy="77690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53293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 dirty="0"/>
              <a:t>1*</a:t>
            </a:r>
            <a:endParaRPr lang="en-US" sz="1300" b="1" dirty="0"/>
          </a:p>
        </p:txBody>
      </p:sp>
      <p:grpSp>
        <p:nvGrpSpPr>
          <p:cNvPr id="53307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53308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3309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53310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53311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176E17-6B3F-41D3-B14F-D1512C04277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813593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Διαγραφή </a:t>
            </a:r>
            <a:r>
              <a:rPr lang="el-GR" dirty="0">
                <a:latin typeface="Calibri" pitchFamily="34" charset="0"/>
              </a:rPr>
              <a:t>τιμής σε φύλλο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εσωτερικό κόμβο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30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δανεισμό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συγχώνευση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r>
              <a:rPr lang="el-GR" dirty="0">
                <a:solidFill>
                  <a:srgbClr val="33CC33"/>
                </a:solidFill>
                <a:latin typeface="Calibri" pitchFamily="34" charset="0"/>
              </a:rPr>
              <a:t>και μετά 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8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3A0C1-32DE-4E81-B145-BB90EF54E2B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55302" name="Text Box 3"/>
          <p:cNvSpPr txBox="1">
            <a:spLocks noChangeArrowheads="1"/>
          </p:cNvSpPr>
          <p:nvPr/>
        </p:nvSpPr>
        <p:spPr bwMode="auto">
          <a:xfrm>
            <a:off x="900113" y="2492375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τάξης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(ώστε κάθε κόμβος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καταλαμβάνει ένα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395288" y="2924175"/>
            <a:ext cx="82296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</a:t>
            </a:r>
            <a:r>
              <a:rPr lang="en-US" sz="1800" dirty="0">
                <a:latin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</a:rPr>
              <a:t>δηλαδή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), 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(p - 1) * (Pr + V)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Pr + V)  B + V + Pr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 + Pr) / (P + Pr+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395288" y="5084763"/>
            <a:ext cx="7620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 bytes, Pr = 7 bytes, P = 6 bytes,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 = 23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250825" y="19161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>
                <a:latin typeface="Calibri" pitchFamily="34" charset="0"/>
              </a:rPr>
              <a:t> Κάθε κόμβος του </a:t>
            </a:r>
            <a:r>
              <a:rPr lang="en-US" sz="1800">
                <a:latin typeface="Calibri" pitchFamily="34" charset="0"/>
              </a:rPr>
              <a:t>B-</a:t>
            </a:r>
            <a:r>
              <a:rPr lang="el-GR" sz="1800">
                <a:latin typeface="Calibri" pitchFamily="34" charset="0"/>
              </a:rPr>
              <a:t>δέντρου καταλαμβάνει μια σελίδα </a:t>
            </a:r>
            <a:r>
              <a:rPr lang="en-US" sz="1800">
                <a:latin typeface="Calibri" pitchFamily="34" charset="0"/>
              </a:rPr>
              <a:t>(block)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57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783DF-08E0-4317-9BC4-0B2C6CB09CE6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17096" y="1753468"/>
            <a:ext cx="8534400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όπως πριν, 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p = 23. 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ότι κάθε κόμβος είναι γεμάτος κατά </a:t>
            </a:r>
            <a:r>
              <a:rPr lang="el-GR" sz="1800" dirty="0" smtClean="0">
                <a:latin typeface="Calibri" pitchFamily="34" charset="0"/>
                <a:ea typeface="BatangChe" pitchFamily="49" charset="-127"/>
              </a:rPr>
              <a:t>69%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. </a:t>
            </a:r>
            <a:endParaRPr lang="el-GR" sz="1800" dirty="0">
              <a:latin typeface="Calibri" pitchFamily="34" charset="0"/>
              <a:ea typeface="BatangChe" pitchFamily="49" charset="-127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Πόσα επίπεδα χρειαζόμαστε για να </a:t>
            </a:r>
            <a:r>
              <a:rPr lang="el-GR" sz="18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ευρετηριοποιήσουμε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65.000 τιμές;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(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p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-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1)*0,69 = 22*0,69 = 15 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κλειδιά και 15 + 1 = 16 δείκτες ανά κόμβο</a:t>
            </a:r>
            <a:r>
              <a:rPr lang="el-GR" dirty="0" smtClean="0">
                <a:latin typeface="Calibri" pitchFamily="34" charset="0"/>
                <a:ea typeface="BatangChe" pitchFamily="49" charset="-127"/>
              </a:rPr>
              <a:t> </a:t>
            </a:r>
            <a:endParaRPr lang="el-GR" dirty="0">
              <a:latin typeface="Calibri" pitchFamily="34" charset="0"/>
              <a:ea typeface="BatangChe" pitchFamily="49" charset="-127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88392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</a:t>
            </a:r>
            <a:r>
              <a:rPr lang="el-GR" sz="1800" dirty="0" smtClean="0">
                <a:latin typeface="Calibri" pitchFamily="34" charset="0"/>
              </a:rPr>
              <a:t>	#</a:t>
            </a:r>
            <a:r>
              <a:rPr lang="el-GR" sz="1800" dirty="0">
                <a:latin typeface="Calibri" pitchFamily="34" charset="0"/>
              </a:rPr>
              <a:t>κόμβων		#τιμές				#δείκτες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1 </a:t>
            </a:r>
            <a:r>
              <a:rPr lang="el-GR" sz="1800" dirty="0">
                <a:latin typeface="Calibri" pitchFamily="34" charset="0"/>
              </a:rPr>
              <a:t>κόμβος		15 (2</a:t>
            </a:r>
            <a:r>
              <a:rPr lang="en-US" sz="1800" dirty="0">
                <a:latin typeface="Calibri" pitchFamily="34" charset="0"/>
              </a:rPr>
              <a:t>2</a:t>
            </a:r>
            <a:r>
              <a:rPr lang="el-GR" sz="1800" dirty="0" smtClean="0">
                <a:latin typeface="Calibri" pitchFamily="34" charset="0"/>
              </a:rPr>
              <a:t>*0,69) </a:t>
            </a:r>
            <a:r>
              <a:rPr lang="el-GR" sz="1800" dirty="0">
                <a:latin typeface="Calibri" pitchFamily="34" charset="0"/>
              </a:rPr>
              <a:t>καταχωρήσεις 	  	 16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16 κόμβοι	240 (16*15) καταχωρήσεις		 256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256 κόμβοι	3.840 (256*15) καταχωρήσεις      	4.096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3:	4.096 κόμβοι	61.440	</a:t>
            </a: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143000" y="5410200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Σύνολο: 61.440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dirty="0"/>
              <a:t> 3.840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b="1" dirty="0"/>
              <a:t> </a:t>
            </a:r>
            <a:r>
              <a:rPr lang="el-GR" sz="1800" dirty="0"/>
              <a:t>240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b="1" dirty="0">
                <a:solidFill>
                  <a:srgbClr val="FF3300"/>
                </a:solidFill>
              </a:rPr>
              <a:t> </a:t>
            </a:r>
            <a:r>
              <a:rPr lang="el-GR" sz="1800" dirty="0"/>
              <a:t>15 (65.535)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9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E32AB-E4D6-4506-A9BA-A75F97C0E83D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446399" y="2010691"/>
            <a:ext cx="828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Ποιες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τιμές του πεδίου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εισάγουμε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Β-δέντρο;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Όπως </a:t>
            </a:r>
            <a:r>
              <a:rPr lang="el-GR" sz="2000" dirty="0">
                <a:latin typeface="Calibri" pitchFamily="34" charset="0"/>
              </a:rPr>
              <a:t>και στα ευρετήρια που είδαμε σε προηγούμενα μαθήματα αυτό εξαρτάται από το πεδίο δεικτοδότησης, δηλαδή αν είναι: πεδίο διάταξης – κλειδί, πεδίο διάταξης – όχι κλειδί, όχι πεδίο διάταξης – κλειδί, όχι πεδίο διάταξης – όχι </a:t>
            </a:r>
            <a:r>
              <a:rPr lang="el-GR" sz="2000" dirty="0" smtClean="0">
                <a:latin typeface="Calibri" pitchFamily="34" charset="0"/>
              </a:rPr>
              <a:t>κλειδί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 με βάση διάστημα τιμών;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16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A7765-1350-40DE-A964-23F6401A292B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461276" y="1537568"/>
            <a:ext cx="8267700" cy="83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Διαφορά Β</a:t>
            </a:r>
            <a:r>
              <a:rPr lang="el-GR" sz="2400" baseline="30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από Β-δέντρο: Αποθηκεύουμε δείκτες δεδομένων (στο αρχείο δεδομένων) </a:t>
            </a:r>
            <a:r>
              <a:rPr lang="el-GR" sz="24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φύλλα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806869" y="2657835"/>
            <a:ext cx="6477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Δύο τύποι κόμβων: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εσωτερικοί κόμβοι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φύλλα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9750" y="4535864"/>
            <a:ext cx="8001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Όλες </a:t>
            </a:r>
            <a:r>
              <a:rPr lang="el-GR" sz="1800" dirty="0">
                <a:latin typeface="Calibri" pitchFamily="34" charset="0"/>
              </a:rPr>
              <a:t>οι τιμές του πεδίου </a:t>
            </a:r>
            <a:r>
              <a:rPr lang="el-GR" sz="1800" dirty="0" err="1" smtClean="0">
                <a:latin typeface="Calibri" pitchFamily="34" charset="0"/>
              </a:rPr>
              <a:t>ευρετηριοποίησης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εμφανίζονται στα φύλλα.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Οι </a:t>
            </a:r>
            <a:r>
              <a:rPr lang="el-GR" sz="1800" dirty="0">
                <a:latin typeface="Calibri" pitchFamily="34" charset="0"/>
              </a:rPr>
              <a:t>τιμές που εμφανίζονται σε εσωτερικούς κόμβους </a:t>
            </a:r>
            <a:r>
              <a:rPr lang="el-GR" sz="1800" dirty="0" smtClean="0">
                <a:latin typeface="Calibri" pitchFamily="34" charset="0"/>
              </a:rPr>
              <a:t>παρέχουν πληροφορία </a:t>
            </a:r>
            <a:r>
              <a:rPr lang="el-GR" sz="1800" dirty="0">
                <a:latin typeface="Calibri" pitchFamily="34" charset="0"/>
              </a:rPr>
              <a:t>μόνο για τη διάσχιση του δέντρου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Κάποιες </a:t>
            </a:r>
            <a:r>
              <a:rPr lang="el-GR" sz="1800" dirty="0">
                <a:latin typeface="Calibri" pitchFamily="34" charset="0"/>
              </a:rPr>
              <a:t>τιμές μπορεί να εμφανίζονται </a:t>
            </a:r>
            <a:r>
              <a:rPr lang="el-GR" sz="1800" i="1" dirty="0">
                <a:latin typeface="Calibri" pitchFamily="34" charset="0"/>
              </a:rPr>
              <a:t>παραπάνω από μια </a:t>
            </a:r>
            <a:r>
              <a:rPr lang="el-GR" sz="1800" dirty="0">
                <a:latin typeface="Calibri" pitchFamily="34" charset="0"/>
              </a:rPr>
              <a:t>φορά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96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676BC-9523-448B-BFB9-7F5423FA130E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250825" y="1628775"/>
            <a:ext cx="8713788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 </a:t>
            </a:r>
            <a:r>
              <a:rPr lang="en-US" dirty="0">
                <a:latin typeface="Calibri" pitchFamily="34" charset="0"/>
              </a:rPr>
              <a:t>(search tree) </a:t>
            </a:r>
            <a:r>
              <a:rPr lang="el-GR" dirty="0">
                <a:latin typeface="Calibri" pitchFamily="34" charset="0"/>
              </a:rPr>
              <a:t>τάξεως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 δέντρο τέτοιο ώστε κάθε κόμβος του περιέχει το πολύ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- 1 </a:t>
            </a:r>
            <a:r>
              <a:rPr lang="el-GR" dirty="0">
                <a:latin typeface="Calibri" pitchFamily="34" charset="0"/>
              </a:rPr>
              <a:t>τιμές αναζήτησης και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</a:t>
            </a:r>
            <a:r>
              <a:rPr lang="el-GR" dirty="0">
                <a:latin typeface="Calibri" pitchFamily="34" charset="0"/>
              </a:rPr>
              <a:t> δείκτες ως εξής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27088" y="49418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-1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όλες τις τιμές X στα </a:t>
            </a:r>
            <a:r>
              <a:rPr lang="el-GR" sz="1800" dirty="0" err="1">
                <a:latin typeface="Calibri" pitchFamily="34" charset="0"/>
              </a:rPr>
              <a:t>υποδέντρα</a:t>
            </a:r>
            <a:r>
              <a:rPr lang="el-GR" sz="1800" dirty="0">
                <a:latin typeface="Calibri" pitchFamily="34" charset="0"/>
              </a:rPr>
              <a:t> ισχύει Κ</a:t>
            </a:r>
            <a:r>
              <a:rPr lang="en-US" sz="2400" baseline="-25000" dirty="0">
                <a:latin typeface="Calibri" pitchFamily="34" charset="0"/>
              </a:rPr>
              <a:t>j-1</a:t>
            </a:r>
            <a:r>
              <a:rPr lang="en-US" sz="1800" dirty="0">
                <a:latin typeface="Calibri" pitchFamily="34" charset="0"/>
              </a:rPr>
              <a:t> &lt;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1 &lt; </a:t>
            </a:r>
            <a:r>
              <a:rPr lang="en-US" sz="1800" dirty="0">
                <a:latin typeface="Calibri" pitchFamily="34" charset="0"/>
              </a:rPr>
              <a:t>j &lt; p,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</a:t>
            </a:r>
            <a:r>
              <a:rPr lang="en-US" sz="1800" dirty="0">
                <a:latin typeface="Calibri" pitchFamily="34" charset="0"/>
              </a:rPr>
              <a:t>j =1,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2400" baseline="-25000" dirty="0" err="1">
                <a:latin typeface="Calibri" pitchFamily="34" charset="0"/>
              </a:rPr>
              <a:t>j</a:t>
            </a:r>
            <a:r>
              <a:rPr lang="el-GR" sz="2400" baseline="-25000" dirty="0">
                <a:latin typeface="Calibri" pitchFamily="34" charset="0"/>
              </a:rPr>
              <a:t> -1</a:t>
            </a:r>
            <a:r>
              <a:rPr lang="el-GR" sz="1800" dirty="0">
                <a:latin typeface="Calibri" pitchFamily="34" charset="0"/>
              </a:rPr>
              <a:t> &lt; Χ για </a:t>
            </a:r>
            <a:r>
              <a:rPr lang="en-US" sz="1800" dirty="0">
                <a:latin typeface="Calibri" pitchFamily="34" charset="0"/>
              </a:rPr>
              <a:t>j = p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1992" name="AutoShape 5"/>
          <p:cNvSpPr>
            <a:spLocks noChangeArrowheads="1"/>
          </p:cNvSpPr>
          <p:nvPr/>
        </p:nvSpPr>
        <p:spPr bwMode="auto">
          <a:xfrm>
            <a:off x="914400" y="3581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3" name="AutoShape 6"/>
          <p:cNvSpPr>
            <a:spLocks noChangeArrowheads="1"/>
          </p:cNvSpPr>
          <p:nvPr/>
        </p:nvSpPr>
        <p:spPr bwMode="auto">
          <a:xfrm>
            <a:off x="5076825" y="3629025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4" name="AutoShape 7"/>
          <p:cNvSpPr>
            <a:spLocks noChangeArrowheads="1"/>
          </p:cNvSpPr>
          <p:nvPr/>
        </p:nvSpPr>
        <p:spPr bwMode="auto">
          <a:xfrm>
            <a:off x="2590800" y="3657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1600200" y="28194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  … 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 </a:t>
            </a:r>
            <a:r>
              <a:rPr lang="en-US" baseline="-25000" dirty="0" smtClean="0">
                <a:latin typeface="Times New Roman" pitchFamily="18" charset="0"/>
              </a:rPr>
              <a:t>    </a:t>
            </a:r>
            <a:r>
              <a:rPr lang="en-US" sz="1200" dirty="0" err="1">
                <a:latin typeface="Times New Roman" pitchFamily="18" charset="0"/>
              </a:rPr>
              <a:t>K</a:t>
            </a:r>
            <a:r>
              <a:rPr lang="en-US" sz="1200" baseline="-25000" dirty="0" err="1"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    …  </a:t>
            </a:r>
            <a:r>
              <a:rPr lang="en-US" dirty="0" smtClean="0">
                <a:latin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</a:rPr>
              <a:t>q-1  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q-1</a:t>
            </a:r>
            <a:r>
              <a:rPr lang="en-US" sz="2400" baseline="-25000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          P</a:t>
            </a:r>
            <a:r>
              <a:rPr lang="en-US" sz="2400" baseline="-25000" dirty="0">
                <a:latin typeface="Times New Roman" pitchFamily="18" charset="0"/>
              </a:rPr>
              <a:t>p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41996" name="Rectangle 9"/>
          <p:cNvSpPr>
            <a:spLocks noChangeArrowheads="1"/>
          </p:cNvSpPr>
          <p:nvPr/>
        </p:nvSpPr>
        <p:spPr bwMode="auto">
          <a:xfrm>
            <a:off x="1524000" y="2743200"/>
            <a:ext cx="502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7" name="Line 10"/>
          <p:cNvSpPr>
            <a:spLocks noChangeShapeType="1"/>
          </p:cNvSpPr>
          <p:nvPr/>
        </p:nvSpPr>
        <p:spPr bwMode="auto">
          <a:xfrm>
            <a:off x="1981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8" name="Line 11"/>
          <p:cNvSpPr>
            <a:spLocks noChangeShapeType="1"/>
          </p:cNvSpPr>
          <p:nvPr/>
        </p:nvSpPr>
        <p:spPr bwMode="auto">
          <a:xfrm>
            <a:off x="2362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9" name="Line 12"/>
          <p:cNvSpPr>
            <a:spLocks noChangeShapeType="1"/>
          </p:cNvSpPr>
          <p:nvPr/>
        </p:nvSpPr>
        <p:spPr bwMode="auto">
          <a:xfrm>
            <a:off x="2819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0" name="Line 13"/>
          <p:cNvSpPr>
            <a:spLocks noChangeShapeType="1"/>
          </p:cNvSpPr>
          <p:nvPr/>
        </p:nvSpPr>
        <p:spPr bwMode="auto">
          <a:xfrm>
            <a:off x="3200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1" name="Line 14"/>
          <p:cNvSpPr>
            <a:spLocks noChangeShapeType="1"/>
          </p:cNvSpPr>
          <p:nvPr/>
        </p:nvSpPr>
        <p:spPr bwMode="auto">
          <a:xfrm>
            <a:off x="3505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2" name="Line 15"/>
          <p:cNvSpPr>
            <a:spLocks noChangeShapeType="1"/>
          </p:cNvSpPr>
          <p:nvPr/>
        </p:nvSpPr>
        <p:spPr bwMode="auto">
          <a:xfrm>
            <a:off x="3962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>
            <a:off x="4495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5105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5" name="Line 18"/>
          <p:cNvSpPr>
            <a:spLocks noChangeShapeType="1"/>
          </p:cNvSpPr>
          <p:nvPr/>
        </p:nvSpPr>
        <p:spPr bwMode="auto">
          <a:xfrm>
            <a:off x="55626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6" name="Line 19"/>
          <p:cNvSpPr>
            <a:spLocks noChangeShapeType="1"/>
          </p:cNvSpPr>
          <p:nvPr/>
        </p:nvSpPr>
        <p:spPr bwMode="auto">
          <a:xfrm flipH="1">
            <a:off x="13716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7" name="Line 20"/>
          <p:cNvSpPr>
            <a:spLocks noChangeShapeType="1"/>
          </p:cNvSpPr>
          <p:nvPr/>
        </p:nvSpPr>
        <p:spPr bwMode="auto">
          <a:xfrm>
            <a:off x="30480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8" name="Line 21"/>
          <p:cNvSpPr>
            <a:spLocks noChangeShapeType="1"/>
          </p:cNvSpPr>
          <p:nvPr/>
        </p:nvSpPr>
        <p:spPr bwMode="auto">
          <a:xfrm flipH="1">
            <a:off x="5572125" y="33147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9" name="Text Box 22"/>
          <p:cNvSpPr txBox="1">
            <a:spLocks noChangeArrowheads="1"/>
          </p:cNvSpPr>
          <p:nvPr/>
        </p:nvSpPr>
        <p:spPr bwMode="auto">
          <a:xfrm>
            <a:off x="457200" y="4495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0" name="Text Box 23"/>
          <p:cNvSpPr txBox="1">
            <a:spLocks noChangeArrowheads="1"/>
          </p:cNvSpPr>
          <p:nvPr/>
        </p:nvSpPr>
        <p:spPr bwMode="auto">
          <a:xfrm>
            <a:off x="2438400" y="4572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1" name="Text Box 24"/>
          <p:cNvSpPr txBox="1">
            <a:spLocks noChangeArrowheads="1"/>
          </p:cNvSpPr>
          <p:nvPr/>
        </p:nvSpPr>
        <p:spPr bwMode="auto">
          <a:xfrm>
            <a:off x="6019800" y="4149725"/>
            <a:ext cx="157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n-US" sz="2400" baseline="-25000">
                <a:latin typeface="Times New Roman" pitchFamily="18" charset="0"/>
              </a:rPr>
              <a:t>p</a:t>
            </a:r>
            <a:r>
              <a:rPr lang="el-GR" sz="2400" baseline="-25000">
                <a:latin typeface="Times New Roman" pitchFamily="18" charset="0"/>
              </a:rPr>
              <a:t>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2012" name="Line 25"/>
          <p:cNvSpPr>
            <a:spLocks noChangeShapeType="1"/>
          </p:cNvSpPr>
          <p:nvPr/>
        </p:nvSpPr>
        <p:spPr bwMode="auto">
          <a:xfrm>
            <a:off x="2247900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3" name="Line 26"/>
          <p:cNvSpPr>
            <a:spLocks noChangeShapeType="1"/>
          </p:cNvSpPr>
          <p:nvPr/>
        </p:nvSpPr>
        <p:spPr bwMode="auto">
          <a:xfrm>
            <a:off x="34623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4" name="Line 27"/>
          <p:cNvSpPr>
            <a:spLocks noChangeShapeType="1"/>
          </p:cNvSpPr>
          <p:nvPr/>
        </p:nvSpPr>
        <p:spPr bwMode="auto">
          <a:xfrm>
            <a:off x="48974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5" name="Line 28"/>
          <p:cNvSpPr>
            <a:spLocks noChangeShapeType="1"/>
          </p:cNvSpPr>
          <p:nvPr/>
        </p:nvSpPr>
        <p:spPr bwMode="auto">
          <a:xfrm>
            <a:off x="7235825" y="3284538"/>
            <a:ext cx="28733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7486650" y="2997200"/>
            <a:ext cx="1657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rgbClr val="990000"/>
                </a:solidFill>
                <a:latin typeface="Calibri" pitchFamily="34" charset="0"/>
              </a:rPr>
              <a:t>block  </a:t>
            </a: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του αρχείου δεδομένων</a:t>
            </a:r>
            <a:endParaRPr lang="en-US" sz="1200" b="1" dirty="0">
              <a:solidFill>
                <a:srgbClr val="9900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Συμβολισμός</a:t>
            </a:r>
            <a:r>
              <a:rPr lang="en-US" sz="1400" dirty="0">
                <a:latin typeface="Calibri" pitchFamily="34" charset="0"/>
              </a:rPr>
              <a:t>: </a:t>
            </a:r>
            <a:r>
              <a:rPr lang="en-US" sz="1400" dirty="0" err="1">
                <a:solidFill>
                  <a:srgbClr val="993300"/>
                </a:solidFill>
                <a:latin typeface="Calibri" pitchFamily="34" charset="0"/>
              </a:rPr>
              <a:t>K</a:t>
            </a:r>
            <a:r>
              <a:rPr lang="en-US" sz="1400" baseline="-25000" dirty="0" err="1">
                <a:solidFill>
                  <a:srgbClr val="993300"/>
                </a:solidFill>
                <a:latin typeface="Calibri" pitchFamily="34" charset="0"/>
              </a:rPr>
              <a:t>i</a:t>
            </a:r>
            <a:r>
              <a:rPr lang="en-US" sz="1400" dirty="0">
                <a:solidFill>
                  <a:srgbClr val="993300"/>
                </a:solidFill>
                <a:latin typeface="Calibri" pitchFamily="34" charset="0"/>
              </a:rPr>
              <a:t>*</a:t>
            </a:r>
            <a:endParaRPr lang="el-GR" sz="1400" dirty="0">
              <a:solidFill>
                <a:srgbClr val="99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400" b="1" dirty="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42017" name="Rectangle 30"/>
          <p:cNvSpPr>
            <a:spLocks noChangeArrowheads="1"/>
          </p:cNvSpPr>
          <p:nvPr/>
        </p:nvSpPr>
        <p:spPr bwMode="auto">
          <a:xfrm>
            <a:off x="7164388" y="2997200"/>
            <a:ext cx="1800225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18" name="Text Box 32"/>
          <p:cNvSpPr txBox="1">
            <a:spLocks noChangeArrowheads="1"/>
          </p:cNvSpPr>
          <p:nvPr/>
        </p:nvSpPr>
        <p:spPr bwMode="auto">
          <a:xfrm>
            <a:off x="395288" y="5720647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Γενικά στα ευρετήρια, ζεύγη &lt;τιμή, προσδιοριστής εγγραφής&gt;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9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30956" y="6328083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C9E69-28C9-46ED-B368-0CF2CEC99132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250825" y="1440239"/>
            <a:ext cx="8713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-δέντρο </a:t>
            </a:r>
            <a:r>
              <a:rPr lang="el-GR" sz="2000" dirty="0">
                <a:latin typeface="Calibri" pitchFamily="34" charset="0"/>
              </a:rPr>
              <a:t>τάξεως (</a:t>
            </a:r>
            <a:r>
              <a:rPr lang="en-US" sz="2000" dirty="0">
                <a:latin typeface="Calibri" pitchFamily="34" charset="0"/>
              </a:rPr>
              <a:t>order)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τους εσωτερικούς κόμβους και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τα φύλλα ορίζεται ως εξής:</a:t>
            </a: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853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1. Κάθε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 κόμβος </a:t>
            </a:r>
            <a:r>
              <a:rPr lang="el-GR" sz="1800" dirty="0">
                <a:latin typeface="Calibri" pitchFamily="34" charset="0"/>
              </a:rPr>
              <a:t>είναι της 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&lt;P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, … 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 </a:t>
            </a:r>
            <a:r>
              <a:rPr lang="en-US" sz="1800" dirty="0">
                <a:latin typeface="Calibri" pitchFamily="34" charset="0"/>
              </a:rPr>
              <a:t>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228600" y="5181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εσωτερικό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>
                <a:latin typeface="Calibri" pitchFamily="34" charset="0"/>
              </a:rPr>
              <a:t> X </a:t>
            </a:r>
            <a:r>
              <a:rPr lang="el-GR" sz="1800">
                <a:latin typeface="Calibri" pitchFamily="34" charset="0"/>
              </a:rPr>
              <a:t>&lt; </a:t>
            </a:r>
            <a:r>
              <a:rPr lang="en-US" sz="1800">
                <a:latin typeface="Calibri" pitchFamily="34" charset="0"/>
              </a:rPr>
              <a:t>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</a:t>
            </a:r>
            <a:r>
              <a:rPr lang="el-GR" sz="1800">
                <a:latin typeface="Calibri" pitchFamily="34" charset="0"/>
                <a:sym typeface="Symbol" pitchFamily="18" charset="2"/>
              </a:rPr>
              <a:t>&lt;</a:t>
            </a:r>
            <a:r>
              <a:rPr lang="en-US" sz="1800">
                <a:latin typeface="Calibri" pitchFamily="34" charset="0"/>
              </a:rPr>
              <a:t>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l-GR" sz="1800">
                <a:latin typeface="Calibri" pitchFamily="34" charset="0"/>
              </a:rPr>
              <a:t>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6124575" y="405765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4" name="AutoShape 9"/>
          <p:cNvSpPr>
            <a:spLocks noChangeArrowheads="1"/>
          </p:cNvSpPr>
          <p:nvPr/>
        </p:nvSpPr>
        <p:spPr bwMode="auto">
          <a:xfrm>
            <a:off x="35814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1        </a:t>
            </a:r>
            <a:r>
              <a:rPr lang="en-US" dirty="0">
                <a:latin typeface="Times New Roman" pitchFamily="18" charset="0"/>
              </a:rPr>
              <a:t>...  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j-1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l-GR" sz="2400" baseline="-25000" dirty="0" smtClean="0"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K</a:t>
            </a:r>
            <a:r>
              <a:rPr lang="en-US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…    </a:t>
            </a:r>
            <a:r>
              <a:rPr lang="el-GR" dirty="0" smtClean="0">
                <a:latin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 </a:t>
            </a:r>
            <a:r>
              <a:rPr lang="en-US" dirty="0">
                <a:latin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</a:rPr>
              <a:t>q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9406" name="Rectangle 11"/>
          <p:cNvSpPr>
            <a:spLocks noChangeArrowheads="1"/>
          </p:cNvSpPr>
          <p:nvPr/>
        </p:nvSpPr>
        <p:spPr bwMode="auto">
          <a:xfrm>
            <a:off x="1752600" y="3228975"/>
            <a:ext cx="5038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4038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9" name="Text Box 14"/>
          <p:cNvSpPr txBox="1">
            <a:spLocks noChangeArrowheads="1"/>
          </p:cNvSpPr>
          <p:nvPr/>
        </p:nvSpPr>
        <p:spPr bwMode="auto">
          <a:xfrm>
            <a:off x="1771650" y="440055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10" name="Text Box 15"/>
          <p:cNvSpPr txBox="1">
            <a:spLocks noChangeArrowheads="1"/>
          </p:cNvSpPr>
          <p:nvPr/>
        </p:nvSpPr>
        <p:spPr bwMode="auto">
          <a:xfrm>
            <a:off x="4362450" y="4419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 </a:t>
            </a:r>
            <a:r>
              <a:rPr lang="en-US" sz="1800">
                <a:latin typeface="Times New Roman" pitchFamily="18" charset="0"/>
                <a:sym typeface="Symbol" pitchFamily="18" charset="2"/>
              </a:rPr>
              <a:t> </a:t>
            </a: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j</a:t>
            </a:r>
          </a:p>
        </p:txBody>
      </p:sp>
      <p:sp>
        <p:nvSpPr>
          <p:cNvPr id="59411" name="Text Box 16"/>
          <p:cNvSpPr txBox="1">
            <a:spLocks noChangeArrowheads="1"/>
          </p:cNvSpPr>
          <p:nvPr/>
        </p:nvSpPr>
        <p:spPr bwMode="auto">
          <a:xfrm>
            <a:off x="7038975" y="42957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 Χ ≥ K</a:t>
            </a:r>
            <a:r>
              <a:rPr lang="el-GR" sz="2400" baseline="-25000">
                <a:latin typeface="Times New Roman" pitchFamily="18" charset="0"/>
              </a:rPr>
              <a:t>q-1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59412" name="Line 17"/>
          <p:cNvSpPr>
            <a:spLocks noChangeShapeType="1"/>
          </p:cNvSpPr>
          <p:nvPr/>
        </p:nvSpPr>
        <p:spPr bwMode="auto">
          <a:xfrm flipH="1">
            <a:off x="6543675" y="379095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13" name="Line 18"/>
          <p:cNvSpPr>
            <a:spLocks noChangeShapeType="1"/>
          </p:cNvSpPr>
          <p:nvPr/>
        </p:nvSpPr>
        <p:spPr bwMode="auto">
          <a:xfrm>
            <a:off x="5343525" y="3228975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4" name="Line 19"/>
          <p:cNvSpPr>
            <a:spLocks noChangeShapeType="1"/>
          </p:cNvSpPr>
          <p:nvPr/>
        </p:nvSpPr>
        <p:spPr bwMode="auto">
          <a:xfrm>
            <a:off x="2740025" y="3235325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2270125" y="3232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6" name="Line 21"/>
          <p:cNvSpPr>
            <a:spLocks noChangeShapeType="1"/>
          </p:cNvSpPr>
          <p:nvPr/>
        </p:nvSpPr>
        <p:spPr bwMode="auto">
          <a:xfrm>
            <a:off x="3854450" y="3235325"/>
            <a:ext cx="9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7" name="Line 22"/>
          <p:cNvSpPr>
            <a:spLocks noChangeShapeType="1"/>
          </p:cNvSpPr>
          <p:nvPr/>
        </p:nvSpPr>
        <p:spPr bwMode="auto">
          <a:xfrm>
            <a:off x="4273550" y="3225800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8" name="Line 23"/>
          <p:cNvSpPr>
            <a:spLocks noChangeShapeType="1"/>
          </p:cNvSpPr>
          <p:nvPr/>
        </p:nvSpPr>
        <p:spPr bwMode="auto">
          <a:xfrm>
            <a:off x="4654550" y="3235325"/>
            <a:ext cx="190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9" name="Line 24"/>
          <p:cNvSpPr>
            <a:spLocks noChangeShapeType="1"/>
          </p:cNvSpPr>
          <p:nvPr/>
        </p:nvSpPr>
        <p:spPr bwMode="auto">
          <a:xfrm>
            <a:off x="3343275" y="322897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0" name="Line 25"/>
          <p:cNvSpPr>
            <a:spLocks noChangeShapeType="1"/>
          </p:cNvSpPr>
          <p:nvPr/>
        </p:nvSpPr>
        <p:spPr bwMode="auto">
          <a:xfrm>
            <a:off x="5797550" y="323532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1" name="Line 26"/>
          <p:cNvSpPr>
            <a:spLocks noChangeShapeType="1"/>
          </p:cNvSpPr>
          <p:nvPr/>
        </p:nvSpPr>
        <p:spPr bwMode="auto">
          <a:xfrm>
            <a:off x="6330950" y="3244850"/>
            <a:ext cx="95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2" name="Text Box 27"/>
          <p:cNvSpPr txBox="1">
            <a:spLocks noChangeArrowheads="1"/>
          </p:cNvSpPr>
          <p:nvPr/>
        </p:nvSpPr>
        <p:spPr bwMode="auto">
          <a:xfrm>
            <a:off x="5435600" y="6092825"/>
            <a:ext cx="2520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solidFill>
                  <a:srgbClr val="993300"/>
                </a:solidFill>
                <a:latin typeface="Comic Sans MS" pitchFamily="66" charset="0"/>
              </a:rPr>
              <a:t>(*) σύμβαση, θα μπορούσε και </a:t>
            </a:r>
          </a:p>
        </p:txBody>
      </p:sp>
      <p:sp>
        <p:nvSpPr>
          <p:cNvPr id="59423" name="Text Box 28"/>
          <p:cNvSpPr txBox="1">
            <a:spLocks noChangeArrowheads="1"/>
          </p:cNvSpPr>
          <p:nvPr/>
        </p:nvSpPr>
        <p:spPr bwMode="auto">
          <a:xfrm>
            <a:off x="6084888" y="63087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>
                <a:solidFill>
                  <a:srgbClr val="993300"/>
                </a:solidFill>
                <a:latin typeface="Times New Roman" pitchFamily="18" charset="0"/>
              </a:rPr>
              <a:t>j-1 </a:t>
            </a:r>
            <a:r>
              <a:rPr lang="el-GR" sz="1400">
                <a:solidFill>
                  <a:srgbClr val="993300"/>
                </a:solidFill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400">
                <a:solidFill>
                  <a:srgbClr val="993300"/>
                </a:solidFill>
                <a:latin typeface="Times New Roman" pitchFamily="18" charset="0"/>
              </a:rPr>
              <a:t> X </a:t>
            </a:r>
            <a:r>
              <a:rPr lang="en-US" sz="1400">
                <a:solidFill>
                  <a:srgbClr val="993300"/>
                </a:solidFill>
                <a:sym typeface="Symbol" pitchFamily="18" charset="2"/>
              </a:rPr>
              <a:t></a:t>
            </a:r>
            <a:r>
              <a:rPr lang="el-GR" sz="1400">
                <a:solidFill>
                  <a:srgbClr val="993300"/>
                </a:solidFill>
                <a:latin typeface="Times New Roman" pitchFamily="18" charset="0"/>
              </a:rPr>
              <a:t> K</a:t>
            </a:r>
            <a:r>
              <a:rPr lang="el-GR" sz="1400" baseline="-25000">
                <a:solidFill>
                  <a:srgbClr val="993300"/>
                </a:solidFill>
                <a:latin typeface="Times New Roman" pitchFamily="18" charset="0"/>
              </a:rPr>
              <a:t>j</a:t>
            </a:r>
          </a:p>
        </p:txBody>
      </p:sp>
      <p:sp>
        <p:nvSpPr>
          <p:cNvPr id="59424" name="Text Box 29"/>
          <p:cNvSpPr txBox="1">
            <a:spLocks noChangeArrowheads="1"/>
          </p:cNvSpPr>
          <p:nvPr/>
        </p:nvSpPr>
        <p:spPr bwMode="auto">
          <a:xfrm>
            <a:off x="5076825" y="4149725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993300"/>
                </a:solidFill>
              </a:rPr>
              <a:t>(*)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0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05083-77AC-44E0-B4F7-2C6AD27E02EF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228600" y="4191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εσωτερικός κόμβος έχει το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δείκτες δέντρου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εσωτερικός κόμβος 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3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9AE16B-7097-4C0E-9629-FBED81D35E86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377857" y="1395167"/>
            <a:ext cx="8341936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κόμβος-φύλλο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</a:t>
            </a: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       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όπου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leaf</a:t>
            </a:r>
            <a:r>
              <a:rPr lang="el-GR" sz="1800" dirty="0">
                <a:latin typeface="Calibri" pitchFamily="34" charset="0"/>
              </a:rPr>
              <a:t> είναι η τάξη των κόμβων-φύλλων</a:t>
            </a:r>
            <a:r>
              <a:rPr lang="en-US" sz="1800" b="1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 που δείχνει στο </a:t>
            </a:r>
            <a:r>
              <a:rPr lang="en-US" sz="1800" dirty="0">
                <a:latin typeface="Calibri" pitchFamily="34" charset="0"/>
              </a:rPr>
              <a:t>block (</a:t>
            </a:r>
            <a:r>
              <a:rPr lang="el-GR" sz="1800" dirty="0">
                <a:latin typeface="Calibri" pitchFamily="34" charset="0"/>
              </a:rPr>
              <a:t>ή στην εγγραφή) με τιμή στο πεδίο αναζήτησης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l-GR" sz="1800" dirty="0">
                <a:latin typeface="Calibri" pitchFamily="34" charset="0"/>
              </a:rPr>
              <a:t> (ή σε ένα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ενδιάμεσου επιπέδου αν το πεδίο αναζήτησης δεν είναι κλειδί),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baseline="-250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δείχνει στο επόμενο φύλλο και χρησιμοποιείται για τη γρήγορη ανάγνωση του αρχείου σε διάταξη</a:t>
            </a: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405353" y="5704182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Σε κάθε κόμβο-φύλλο 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61448" name="Group 5"/>
          <p:cNvGrpSpPr>
            <a:grpSpLocks/>
          </p:cNvGrpSpPr>
          <p:nvPr/>
        </p:nvGrpSpPr>
        <p:grpSpPr bwMode="auto">
          <a:xfrm>
            <a:off x="2438400" y="4876800"/>
            <a:ext cx="6400800" cy="914400"/>
            <a:chOff x="1344" y="3072"/>
            <a:chExt cx="4032" cy="576"/>
          </a:xfrm>
        </p:grpSpPr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344" y="3072"/>
              <a:ext cx="278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0" name="Text Box 7"/>
            <p:cNvSpPr txBox="1">
              <a:spLocks noChangeArrowheads="1"/>
            </p:cNvSpPr>
            <p:nvPr/>
          </p:nvSpPr>
          <p:spPr bwMode="auto">
            <a:xfrm>
              <a:off x="1392" y="3120"/>
              <a:ext cx="39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 K</a:t>
              </a:r>
              <a:r>
                <a:rPr lang="en-US" baseline="-25000" dirty="0">
                  <a:latin typeface="Times New Roman" pitchFamily="18" charset="0"/>
                </a:rPr>
                <a:t>1 </a:t>
              </a:r>
              <a:r>
                <a:rPr lang="en-US" sz="1800" b="1" dirty="0">
                  <a:latin typeface="Times New Roman" pitchFamily="18" charset="0"/>
                </a:rPr>
                <a:t>Pr</a:t>
              </a:r>
              <a:r>
                <a:rPr lang="en-US" sz="1800" b="1" baseline="-25000" dirty="0">
                  <a:latin typeface="Times New Roman" pitchFamily="18" charset="0"/>
                </a:rPr>
                <a:t>1</a:t>
              </a:r>
              <a:r>
                <a:rPr lang="en-US" dirty="0">
                  <a:latin typeface="Times New Roman" pitchFamily="18" charset="0"/>
                </a:rPr>
                <a:t>    ...  </a:t>
              </a:r>
              <a:r>
                <a:rPr lang="el-GR" dirty="0" smtClean="0">
                  <a:latin typeface="Times New Roman" pitchFamily="18" charset="0"/>
                </a:rPr>
                <a:t> 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j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j</a:t>
              </a:r>
              <a:r>
                <a:rPr lang="en-US" sz="1800" b="1" baseline="-25000" dirty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 …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q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 smtClean="0">
                  <a:latin typeface="Times New Roman" pitchFamily="18" charset="0"/>
                </a:rPr>
                <a:t>Pr</a:t>
              </a:r>
              <a:r>
                <a:rPr lang="en-US" sz="1800" b="1" baseline="-25000" dirty="0" err="1" smtClean="0">
                  <a:latin typeface="Times New Roman" pitchFamily="18" charset="0"/>
                </a:rPr>
                <a:t>q</a:t>
              </a:r>
              <a:r>
                <a:rPr lang="el-GR" sz="1800" b="1" baseline="-25000" dirty="0" smtClean="0">
                  <a:latin typeface="Times New Roman" pitchFamily="18" charset="0"/>
                </a:rPr>
                <a:t>  </a:t>
              </a:r>
              <a:r>
                <a:rPr lang="en-US" sz="1800" b="1" baseline="-25000" dirty="0" smtClean="0">
                  <a:latin typeface="Times New Roman" pitchFamily="18" charset="0"/>
                </a:rPr>
                <a:t>     </a:t>
              </a:r>
              <a:r>
                <a:rPr lang="en-US" sz="1800" b="1" dirty="0" err="1">
                  <a:latin typeface="Times New Roman" pitchFamily="18" charset="0"/>
                </a:rPr>
                <a:t>P</a:t>
              </a:r>
              <a:r>
                <a:rPr lang="en-US" sz="1800" b="1" baseline="-25000" dirty="0" err="1">
                  <a:latin typeface="Times New Roman" pitchFamily="18" charset="0"/>
                </a:rPr>
                <a:t>next</a:t>
              </a:r>
              <a:endParaRPr lang="el-GR" sz="1800" b="1" baseline="-25000" dirty="0">
                <a:latin typeface="Times New Roman" pitchFamily="18" charset="0"/>
              </a:endParaRPr>
            </a:p>
          </p:txBody>
        </p:sp>
        <p:sp>
          <p:nvSpPr>
            <p:cNvPr id="61451" name="Rectangle 8"/>
            <p:cNvSpPr>
              <a:spLocks noChangeArrowheads="1"/>
            </p:cNvSpPr>
            <p:nvPr/>
          </p:nvSpPr>
          <p:spPr bwMode="auto">
            <a:xfrm>
              <a:off x="1440" y="3120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2" name="Rectangle 9"/>
            <p:cNvSpPr>
              <a:spLocks noChangeArrowheads="1"/>
            </p:cNvSpPr>
            <p:nvPr/>
          </p:nvSpPr>
          <p:spPr bwMode="auto">
            <a:xfrm>
              <a:off x="2256" y="3120"/>
              <a:ext cx="43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3" name="Rectangle 10"/>
            <p:cNvSpPr>
              <a:spLocks noChangeArrowheads="1"/>
            </p:cNvSpPr>
            <p:nvPr/>
          </p:nvSpPr>
          <p:spPr bwMode="auto">
            <a:xfrm>
              <a:off x="3072" y="3120"/>
              <a:ext cx="57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4" name="Line 11"/>
            <p:cNvSpPr>
              <a:spLocks noChangeShapeType="1"/>
            </p:cNvSpPr>
            <p:nvPr/>
          </p:nvSpPr>
          <p:spPr bwMode="auto">
            <a:xfrm>
              <a:off x="4032" y="32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5" name="Line 12"/>
            <p:cNvSpPr>
              <a:spLocks noChangeShapeType="1"/>
            </p:cNvSpPr>
            <p:nvPr/>
          </p:nvSpPr>
          <p:spPr bwMode="auto">
            <a:xfrm>
              <a:off x="177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6" name="Line 13"/>
            <p:cNvSpPr>
              <a:spLocks noChangeShapeType="1"/>
            </p:cNvSpPr>
            <p:nvPr/>
          </p:nvSpPr>
          <p:spPr bwMode="auto">
            <a:xfrm>
              <a:off x="264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7" name="Line 14"/>
            <p:cNvSpPr>
              <a:spLocks noChangeShapeType="1"/>
            </p:cNvSpPr>
            <p:nvPr/>
          </p:nvSpPr>
          <p:spPr bwMode="auto">
            <a:xfrm>
              <a:off x="345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8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A0BB2-C44C-471C-A43B-7EF93305FB3D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3. Κάθε κόμβος-φύλλο έχει το </a:t>
            </a:r>
            <a:r>
              <a:rPr lang="el-GR" b="1" u="sng">
                <a:latin typeface="Calibri" pitchFamily="34" charset="0"/>
              </a:rPr>
              <a:t>πολύ</a:t>
            </a:r>
            <a:r>
              <a:rPr lang="el-GR" u="sng">
                <a:latin typeface="Calibri" pitchFamily="34" charset="0"/>
              </a:rPr>
              <a:t> </a:t>
            </a:r>
            <a:r>
              <a:rPr lang="en-US" b="1" u="sng">
                <a:latin typeface="Calibri" pitchFamily="34" charset="0"/>
              </a:rPr>
              <a:t>p</a:t>
            </a:r>
            <a:r>
              <a:rPr lang="en-US" b="1" u="sng" baseline="-25000">
                <a:latin typeface="Calibri" pitchFamily="34" charset="0"/>
              </a:rPr>
              <a:t>leaf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τιμές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5. Όλοι οι κόμβοι-φύλλα βρίσκονται στο ίδιο επίπεδο. 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4. Κάθε κόμβος-φύλλο  έχει </a:t>
            </a:r>
            <a:r>
              <a:rPr lang="el-GR" b="1" u="sng">
                <a:latin typeface="Calibri" pitchFamily="34" charset="0"/>
              </a:rPr>
              <a:t>τουλάχιστον</a:t>
            </a:r>
            <a:r>
              <a:rPr lang="el-GR" u="sng">
                <a:latin typeface="Calibri" pitchFamily="34" charset="0"/>
              </a:rPr>
              <a:t> </a:t>
            </a:r>
            <a:r>
              <a:rPr lang="el-GR" u="sng">
                <a:latin typeface="Calibri" pitchFamily="34" charset="0"/>
                <a:sym typeface="Symbol" pitchFamily="18" charset="2"/>
              </a:rPr>
              <a:t></a:t>
            </a:r>
            <a:r>
              <a:rPr lang="en-US" u="sng">
                <a:latin typeface="Calibri" pitchFamily="34" charset="0"/>
              </a:rPr>
              <a:t>(p</a:t>
            </a:r>
            <a:r>
              <a:rPr lang="en-US" u="sng" baseline="-25000">
                <a:latin typeface="Calibri" pitchFamily="34" charset="0"/>
              </a:rPr>
              <a:t>leaf</a:t>
            </a:r>
            <a:r>
              <a:rPr lang="en-US" u="sng">
                <a:latin typeface="Calibri" pitchFamily="34" charset="0"/>
              </a:rPr>
              <a:t> /2)</a:t>
            </a:r>
            <a:r>
              <a:rPr lang="en-US" u="sng">
                <a:latin typeface="Calibri" pitchFamily="34" charset="0"/>
                <a:sym typeface="Symbol" pitchFamily="18" charset="2"/>
              </a:rPr>
              <a:t></a:t>
            </a:r>
            <a:r>
              <a:rPr lang="en-US">
                <a:latin typeface="Calibri" pitchFamily="34" charset="0"/>
              </a:rPr>
              <a:t> τιμές.</a:t>
            </a:r>
            <a:endParaRPr lang="el-GR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207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DAB0A-BFA1-4FDA-9D88-775F4294BD55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634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077200" cy="12192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 Η αναζήτηση ξεκινά από τη </a:t>
            </a:r>
            <a:r>
              <a:rPr lang="en-US" sz="1900" smtClean="0">
                <a:latin typeface="Calibri" pitchFamily="34" charset="0"/>
              </a:rPr>
              <a:t>p</a:t>
            </a:r>
            <a:r>
              <a:rPr lang="el-GR" sz="1900" smtClean="0">
                <a:latin typeface="Calibri" pitchFamily="34" charset="0"/>
              </a:rPr>
              <a:t>ίζα</a:t>
            </a:r>
            <a:r>
              <a:rPr lang="en-US" sz="1900" smtClean="0">
                <a:latin typeface="Calibri" pitchFamily="34" charset="0"/>
              </a:rPr>
              <a:t>, </a:t>
            </a:r>
            <a:r>
              <a:rPr lang="el-GR" sz="1900" smtClean="0">
                <a:latin typeface="Calibri" pitchFamily="34" charset="0"/>
              </a:rPr>
              <a:t>και οι συγκρίσεις των κλειδιών μας οδηγούν στα φύλλα</a:t>
            </a:r>
          </a:p>
          <a:p>
            <a:pPr eaLnBrk="1" hangingPunct="1">
              <a:buFont typeface="Wingdings" pitchFamily="2" charset="2"/>
              <a:buNone/>
            </a:pPr>
            <a:endParaRPr lang="en-US" sz="19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Αναζήτηση για τα </a:t>
            </a:r>
            <a:r>
              <a:rPr lang="en-US" sz="1900" smtClean="0">
                <a:latin typeface="Calibri" pitchFamily="34" charset="0"/>
              </a:rPr>
              <a:t> 5*, 15*, </a:t>
            </a:r>
            <a:r>
              <a:rPr lang="el-GR" sz="1900" smtClean="0">
                <a:latin typeface="Calibri" pitchFamily="34" charset="0"/>
              </a:rPr>
              <a:t>όλες οι καταχωρήσεις</a:t>
            </a:r>
            <a:r>
              <a:rPr lang="en-US" sz="1900" smtClean="0">
                <a:latin typeface="Calibri" pitchFamily="34" charset="0"/>
              </a:rPr>
              <a:t> &gt;= 24* ...</a:t>
            </a:r>
          </a:p>
        </p:txBody>
      </p:sp>
      <p:sp>
        <p:nvSpPr>
          <p:cNvPr id="63496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7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8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9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0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1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2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3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4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5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6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7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8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9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0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1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2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3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4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5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6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7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8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9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0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1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2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3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4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5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6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7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8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9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0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1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2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3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4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5" name="Rectangle 44"/>
          <p:cNvSpPr>
            <a:spLocks noChangeArrowheads="1"/>
          </p:cNvSpPr>
          <p:nvPr/>
        </p:nvSpPr>
        <p:spPr bwMode="auto">
          <a:xfrm>
            <a:off x="2797175" y="3502025"/>
            <a:ext cx="544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536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63537" name="Rectangle 46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38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3539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63540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63541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63542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63543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63544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63545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63546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63547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63548" name="Rectangle 57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63549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63550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63551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63552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63553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63554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63555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63556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7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8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9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60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7743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E898BC-EFB7-4EC8-A3B1-2DFDCCA6E75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για εισαγωγή: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2. Εισαγωγή τιμής Κ στο κόμβο </a:t>
            </a:r>
            <a:r>
              <a:rPr lang="en-US">
                <a:latin typeface="Calibri" pitchFamily="34" charset="0"/>
              </a:rPr>
              <a:t>P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    Αν ο κόμβος-φύλλο δεν είναι γεμάτος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εισαγωγή της τιμής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891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CDAA63-3AFB-4A77-AFEB-7E2C599084CF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437561" y="1540496"/>
            <a:ext cx="8382000" cy="204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ο </a:t>
            </a:r>
            <a:r>
              <a:rPr lang="el-GR" u="sng" dirty="0">
                <a:latin typeface="Calibri" pitchFamily="34" charset="0"/>
              </a:rPr>
              <a:t>κόμβος-φύλλο</a:t>
            </a:r>
            <a:r>
              <a:rPr lang="el-GR" dirty="0">
                <a:latin typeface="Calibri" pitchFamily="34" charset="0"/>
              </a:rPr>
              <a:t> είναι γεμάτος (έχει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εγγραφές)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διάσπαση του κόμβου: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πρώτες 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+ 1)/2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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παραμένουν στον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υπόλοιπες σε καινούργιο κόμβο</a:t>
            </a:r>
          </a:p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εισαγωγή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αντιγραφή</a:t>
            </a:r>
            <a:r>
              <a:rPr lang="el-GR" dirty="0">
                <a:latin typeface="Calibri" pitchFamily="34" charset="0"/>
              </a:rPr>
              <a:t>) της </a:t>
            </a:r>
            <a:r>
              <a:rPr lang="en-US" dirty="0">
                <a:latin typeface="Calibri" pitchFamily="34" charset="0"/>
              </a:rPr>
              <a:t>k+1-</a:t>
            </a:r>
            <a:r>
              <a:rPr lang="el-GR" dirty="0" err="1">
                <a:latin typeface="Calibri" pitchFamily="34" charset="0"/>
              </a:rPr>
              <a:t>οστής</a:t>
            </a:r>
            <a:r>
              <a:rPr lang="el-GR" dirty="0">
                <a:latin typeface="Calibri" pitchFamily="34" charset="0"/>
              </a:rPr>
              <a:t> τιμής (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) στο </a:t>
            </a:r>
            <a:r>
              <a:rPr lang="el-GR" dirty="0" smtClean="0">
                <a:latin typeface="Calibri" pitchFamily="34" charset="0"/>
              </a:rPr>
              <a:t>γονέα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2423" y="3868917"/>
            <a:ext cx="8077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ένας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εσωτερικός κόμβος</a:t>
            </a:r>
            <a:r>
              <a:rPr lang="el-GR" dirty="0">
                <a:latin typeface="Calibri" pitchFamily="34" charset="0"/>
              </a:rPr>
              <a:t> είναι γεμάτος (έχει  </a:t>
            </a:r>
            <a:r>
              <a:rPr lang="en-US" dirty="0">
                <a:latin typeface="Calibri" pitchFamily="34" charset="0"/>
              </a:rPr>
              <a:t>p </a:t>
            </a:r>
            <a:r>
              <a:rPr lang="en-US" dirty="0" err="1">
                <a:latin typeface="Calibri" pitchFamily="34" charset="0"/>
              </a:rPr>
              <a:t>εγγραφές</a:t>
            </a:r>
            <a:r>
              <a:rPr lang="en-US" dirty="0">
                <a:latin typeface="Calibri" pitchFamily="34" charset="0"/>
              </a:rPr>
              <a:t>)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</a:t>
            </a:r>
            <a:r>
              <a:rPr lang="el-GR" dirty="0">
                <a:latin typeface="Calibri" pitchFamily="34" charset="0"/>
              </a:rPr>
              <a:t>διάσπαση του κόμβου: </a:t>
            </a:r>
            <a:r>
              <a:rPr lang="en-US" dirty="0">
                <a:latin typeface="Calibri" pitchFamily="34" charset="0"/>
              </a:rPr>
              <a:t>    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 </a:t>
            </a:r>
            <a:r>
              <a:rPr lang="el-GR" dirty="0">
                <a:latin typeface="Calibri" pitchFamily="34" charset="0"/>
                <a:sym typeface="Symbol" pitchFamily="18" charset="2"/>
              </a:rPr>
              <a:t>(</a:t>
            </a:r>
            <a:r>
              <a:rPr lang="en-US" dirty="0">
                <a:latin typeface="Calibri" pitchFamily="34" charset="0"/>
              </a:rPr>
              <a:t>(p+1)/2)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 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εγγραφές μέχρι το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(μετά την εισαγωγή) </a:t>
            </a:r>
            <a:r>
              <a:rPr lang="en-US" dirty="0" err="1" smtClean="0">
                <a:latin typeface="Calibri" pitchFamily="34" charset="0"/>
              </a:rPr>
              <a:t>παραμένουν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στον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κόμβο</a:t>
            </a:r>
            <a:endParaRPr lang="en-US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-- η k+1-</a:t>
            </a:r>
            <a:r>
              <a:rPr lang="el-GR" dirty="0" err="1">
                <a:latin typeface="Calibri" pitchFamily="34" charset="0"/>
              </a:rPr>
              <a:t>οστή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 τιμή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μεταφέρεται (δεν αντιγράφεται) </a:t>
            </a:r>
            <a:r>
              <a:rPr lang="el-GR" dirty="0" smtClean="0">
                <a:latin typeface="Calibri" pitchFamily="34" charset="0"/>
              </a:rPr>
              <a:t>στον </a:t>
            </a:r>
            <a:r>
              <a:rPr lang="el-GR" dirty="0">
                <a:latin typeface="Calibri" pitchFamily="34" charset="0"/>
              </a:rPr>
              <a:t>πατέρα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υπόλοιπες σε καινούργιο κόμβο</a:t>
            </a:r>
          </a:p>
        </p:txBody>
      </p:sp>
    </p:spTree>
    <p:extLst>
      <p:ext uri="{BB962C8B-B14F-4D97-AF65-F5344CB8AC3E}">
        <p14:creationId xmlns:p14="http://schemas.microsoft.com/office/powerpoint/2010/main" xmlns="" val="27137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3" grpId="0" autoUpdateAnimBg="0"/>
      <p:bldP spid="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7F9B2-F491-4B07-88C9-1E0FBBA21987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696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708275"/>
            <a:ext cx="7986713" cy="110172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Οι διασπάσεις κόμβων (εκτός ρίζας)</a:t>
            </a:r>
            <a:r>
              <a:rPr lang="en-US" sz="2000" smtClean="0">
                <a:latin typeface="Calibri" pitchFamily="34" charset="0"/>
              </a:rPr>
              <a:t> “</a:t>
            </a:r>
            <a:r>
              <a:rPr lang="el-GR" sz="2000" smtClean="0">
                <a:latin typeface="Calibri" pitchFamily="34" charset="0"/>
              </a:rPr>
              <a:t>μεγαλώνουν</a:t>
            </a:r>
            <a:r>
              <a:rPr lang="en-US" sz="2000" smtClean="0">
                <a:latin typeface="Calibri" pitchFamily="34" charset="0"/>
              </a:rPr>
              <a:t>” </a:t>
            </a:r>
            <a:r>
              <a:rPr lang="el-GR" sz="2000" smtClean="0">
                <a:latin typeface="Calibri" pitchFamily="34" charset="0"/>
              </a:rPr>
              <a:t>το δέντρο</a:t>
            </a:r>
          </a:p>
          <a:p>
            <a:pPr eaLnBrk="1" hangingPunct="1">
              <a:buFont typeface="Wingdings" pitchFamily="2" charset="2"/>
              <a:buNone/>
            </a:pPr>
            <a:endParaRPr lang="el-GR" sz="20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Η διάσπαση της ρίζας </a:t>
            </a:r>
            <a:r>
              <a:rPr lang="en-US" sz="2000" smtClean="0">
                <a:latin typeface="Calibri" pitchFamily="34" charset="0"/>
              </a:rPr>
              <a:t>“</a:t>
            </a:r>
            <a:r>
              <a:rPr lang="el-GR" sz="2000" smtClean="0">
                <a:latin typeface="Calibri" pitchFamily="34" charset="0"/>
              </a:rPr>
              <a:t> υψώνει </a:t>
            </a:r>
            <a:r>
              <a:rPr lang="en-US" sz="2000" smtClean="0">
                <a:latin typeface="Calibri" pitchFamily="34" charset="0"/>
              </a:rPr>
              <a:t>”</a:t>
            </a:r>
            <a:r>
              <a:rPr lang="el-GR" sz="2000" smtClean="0">
                <a:latin typeface="Calibri" pitchFamily="34" charset="0"/>
              </a:rPr>
              <a:t> το δέντρο</a:t>
            </a:r>
            <a:endParaRPr lang="en-US" sz="200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256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0F992-FED6-434D-B018-AB0D54E9701F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06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5, </a:t>
            </a:r>
            <a:r>
              <a:rPr lang="el-GR" sz="1800">
                <a:latin typeface="Calibri" pitchFamily="34" charset="0"/>
              </a:rPr>
              <a:t>9</a:t>
            </a:r>
            <a:r>
              <a:rPr lang="en-US" sz="1800">
                <a:latin typeface="Calibri" pitchFamily="34" charset="0"/>
              </a:rPr>
              <a:t>, 7, 14, </a:t>
            </a:r>
            <a:r>
              <a:rPr lang="el-GR" sz="1800">
                <a:latin typeface="Calibri" pitchFamily="34" charset="0"/>
              </a:rPr>
              <a:t>6, </a:t>
            </a:r>
            <a:r>
              <a:rPr lang="en-US" sz="1800">
                <a:latin typeface="Calibri" pitchFamily="34" charset="0"/>
              </a:rPr>
              <a:t>19, 10 </a:t>
            </a:r>
            <a:r>
              <a:rPr lang="el-GR" sz="1800">
                <a:latin typeface="Calibri" pitchFamily="34" charset="0"/>
              </a:rPr>
              <a:t>και τάξη ρ = 3 (</a:t>
            </a:r>
            <a:r>
              <a:rPr lang="en-US" sz="1800">
                <a:latin typeface="Calibri" pitchFamily="34" charset="0"/>
              </a:rPr>
              <a:t>2 </a:t>
            </a:r>
            <a:r>
              <a:rPr lang="el-GR" sz="1800">
                <a:latin typeface="Calibri" pitchFamily="34" charset="0"/>
              </a:rPr>
              <a:t>τιμές ανά κόμβο, 3 δείκτες </a:t>
            </a:r>
            <a:r>
              <a:rPr lang="en-US" sz="1800">
                <a:latin typeface="Calibri" pitchFamily="34" charset="0"/>
              </a:rPr>
              <a:t>block </a:t>
            </a:r>
            <a:r>
              <a:rPr lang="el-GR" sz="1800">
                <a:latin typeface="Calibri" pitchFamily="34" charset="0"/>
              </a:rPr>
              <a:t>ευρετηρίου)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και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sz="1800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2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70663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B14E8-36AA-4A66-ACEE-01CD9EB27D09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7168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050212" cy="563563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/>
              <a:t>     Εισαγωγή της καταχώρησης 8*</a:t>
            </a:r>
            <a:endParaRPr lang="en-US" sz="1900" smtClean="0"/>
          </a:p>
        </p:txBody>
      </p:sp>
      <p:sp>
        <p:nvSpPr>
          <p:cNvPr id="71688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89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0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1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2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3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4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5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6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7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8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9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0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1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2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3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4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5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6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7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8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9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0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1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2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3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4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5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6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7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8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9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0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1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2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3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4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5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6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7" name="Rectangle 44"/>
          <p:cNvSpPr>
            <a:spLocks noChangeArrowheads="1"/>
          </p:cNvSpPr>
          <p:nvPr/>
        </p:nvSpPr>
        <p:spPr bwMode="auto">
          <a:xfrm>
            <a:off x="3200400" y="3048000"/>
            <a:ext cx="58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71728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1729" name="Rectangle 46"/>
          <p:cNvSpPr>
            <a:spLocks noChangeArrowheads="1"/>
          </p:cNvSpPr>
          <p:nvPr/>
        </p:nvSpPr>
        <p:spPr bwMode="auto">
          <a:xfrm>
            <a:off x="4514850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1730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1731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1732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1733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1734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1735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71736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71737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71738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71739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71740" name="Rectangle 57"/>
          <p:cNvSpPr>
            <a:spLocks noChangeArrowheads="1"/>
          </p:cNvSpPr>
          <p:nvPr/>
        </p:nvSpPr>
        <p:spPr bwMode="auto">
          <a:xfrm>
            <a:off x="53387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24*</a:t>
            </a:r>
          </a:p>
        </p:txBody>
      </p:sp>
      <p:sp>
        <p:nvSpPr>
          <p:cNvPr id="71741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71742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71743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71744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71745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71746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71747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1748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49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0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1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2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4" name="Text Box 71"/>
          <p:cNvSpPr txBox="1">
            <a:spLocks noChangeArrowheads="1"/>
          </p:cNvSpPr>
          <p:nvPr/>
        </p:nvSpPr>
        <p:spPr bwMode="auto">
          <a:xfrm>
            <a:off x="609600" y="419885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rgbClr val="99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755" name="Line 72"/>
          <p:cNvSpPr>
            <a:spLocks noChangeShapeType="1"/>
          </p:cNvSpPr>
          <p:nvPr/>
        </p:nvSpPr>
        <p:spPr bwMode="auto">
          <a:xfrm>
            <a:off x="838200" y="4572000"/>
            <a:ext cx="0" cy="4572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2744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273BC-B3FE-4591-9A1F-30FFF289CADB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388922" y="3302475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Ισοζυγισμένο</a:t>
            </a:r>
            <a:r>
              <a:rPr lang="el-GR" sz="2000" dirty="0">
                <a:latin typeface="Calibri" pitchFamily="34" charset="0"/>
              </a:rPr>
              <a:t>: όλοι οι κόμβοι-φύλλα στο ίδιο επίπεδο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05353" y="4468403"/>
            <a:ext cx="7795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Β-δέντρο: ένα δέντρο αναζήτησης που παραμένει ισοζυγισμένο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και χωρίς «πολύ αδειανούς» κόμβους</a:t>
            </a:r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344847" y="2495435"/>
            <a:ext cx="8384373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Κάθε κόμβος του δέντρου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έχει μέγεθος ίσο με ένα 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block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σελίδα)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3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27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09041-5E74-4E5A-8AC1-0A0A2205704D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727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1" name="Freeform 4"/>
          <p:cNvSpPr>
            <a:spLocks/>
          </p:cNvSpPr>
          <p:nvPr/>
        </p:nvSpPr>
        <p:spPr bwMode="auto">
          <a:xfrm>
            <a:off x="3152775" y="2894013"/>
            <a:ext cx="361950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2" name="Freeform 5"/>
          <p:cNvSpPr>
            <a:spLocks/>
          </p:cNvSpPr>
          <p:nvPr/>
        </p:nvSpPr>
        <p:spPr bwMode="auto">
          <a:xfrm>
            <a:off x="3513138" y="2894013"/>
            <a:ext cx="360362" cy="360362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3" name="Freeform 6"/>
          <p:cNvSpPr>
            <a:spLocks/>
          </p:cNvSpPr>
          <p:nvPr/>
        </p:nvSpPr>
        <p:spPr bwMode="auto">
          <a:xfrm>
            <a:off x="3871913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4230688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960938" y="2905125"/>
            <a:ext cx="360362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319713" y="2905125"/>
            <a:ext cx="361950" cy="360363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5680075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8" name="Freeform 11"/>
          <p:cNvSpPr>
            <a:spLocks/>
          </p:cNvSpPr>
          <p:nvPr/>
        </p:nvSpPr>
        <p:spPr bwMode="auto">
          <a:xfrm>
            <a:off x="6038850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9" name="Freeform 12"/>
          <p:cNvSpPr>
            <a:spLocks/>
          </p:cNvSpPr>
          <p:nvPr/>
        </p:nvSpPr>
        <p:spPr bwMode="auto">
          <a:xfrm>
            <a:off x="3871913" y="1924050"/>
            <a:ext cx="506412" cy="928688"/>
          </a:xfrm>
          <a:custGeom>
            <a:avLst/>
            <a:gdLst>
              <a:gd name="T0" fmla="*/ 2147483647 w 319"/>
              <a:gd name="T1" fmla="*/ 0 h 585"/>
              <a:gd name="T2" fmla="*/ 0 w 319"/>
              <a:gd name="T3" fmla="*/ 2147483647 h 585"/>
              <a:gd name="T4" fmla="*/ 2147483647 w 319"/>
              <a:gd name="T5" fmla="*/ 0 h 585"/>
              <a:gd name="T6" fmla="*/ 0 60000 65536"/>
              <a:gd name="T7" fmla="*/ 0 60000 65536"/>
              <a:gd name="T8" fmla="*/ 0 60000 65536"/>
              <a:gd name="T9" fmla="*/ 0 w 319"/>
              <a:gd name="T10" fmla="*/ 0 h 585"/>
              <a:gd name="T11" fmla="*/ 319 w 319"/>
              <a:gd name="T12" fmla="*/ 585 h 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0" name="Freeform 13"/>
          <p:cNvSpPr>
            <a:spLocks/>
          </p:cNvSpPr>
          <p:nvPr/>
        </p:nvSpPr>
        <p:spPr bwMode="auto">
          <a:xfrm>
            <a:off x="3871913" y="2738438"/>
            <a:ext cx="80962" cy="114300"/>
          </a:xfrm>
          <a:custGeom>
            <a:avLst/>
            <a:gdLst>
              <a:gd name="T0" fmla="*/ 2147483647 w 50"/>
              <a:gd name="T1" fmla="*/ 2147483647 h 72"/>
              <a:gd name="T2" fmla="*/ 0 w 50"/>
              <a:gd name="T3" fmla="*/ 2147483647 h 72"/>
              <a:gd name="T4" fmla="*/ 2147483647 w 50"/>
              <a:gd name="T5" fmla="*/ 0 h 72"/>
              <a:gd name="T6" fmla="*/ 2147483647 w 50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72"/>
              <a:gd name="T14" fmla="*/ 50 w 50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1" name="Freeform 14"/>
          <p:cNvSpPr>
            <a:spLocks/>
          </p:cNvSpPr>
          <p:nvPr/>
        </p:nvSpPr>
        <p:spPr bwMode="auto">
          <a:xfrm>
            <a:off x="4792663" y="1979613"/>
            <a:ext cx="449262" cy="403225"/>
          </a:xfrm>
          <a:custGeom>
            <a:avLst/>
            <a:gdLst>
              <a:gd name="T0" fmla="*/ 0 w 283"/>
              <a:gd name="T1" fmla="*/ 2147483647 h 254"/>
              <a:gd name="T2" fmla="*/ 0 w 283"/>
              <a:gd name="T3" fmla="*/ 0 h 254"/>
              <a:gd name="T4" fmla="*/ 2147483647 w 283"/>
              <a:gd name="T5" fmla="*/ 0 h 254"/>
              <a:gd name="T6" fmla="*/ 2147483647 w 283"/>
              <a:gd name="T7" fmla="*/ 2147483647 h 254"/>
              <a:gd name="T8" fmla="*/ 0 w 283"/>
              <a:gd name="T9" fmla="*/ 2147483647 h 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"/>
              <a:gd name="T16" fmla="*/ 0 h 254"/>
              <a:gd name="T17" fmla="*/ 283 w 283"/>
              <a:gd name="T18" fmla="*/ 254 h 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2" name="Freeform 15"/>
          <p:cNvSpPr>
            <a:spLocks/>
          </p:cNvSpPr>
          <p:nvPr/>
        </p:nvSpPr>
        <p:spPr bwMode="auto">
          <a:xfrm>
            <a:off x="5129213" y="1989138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147483647 h 234"/>
              <a:gd name="T4" fmla="*/ 0 w 1"/>
              <a:gd name="T5" fmla="*/ 0 h 234"/>
              <a:gd name="T6" fmla="*/ 0 60000 65536"/>
              <a:gd name="T7" fmla="*/ 0 60000 65536"/>
              <a:gd name="T8" fmla="*/ 0 60000 65536"/>
              <a:gd name="T9" fmla="*/ 0 w 1"/>
              <a:gd name="T10" fmla="*/ 0 h 234"/>
              <a:gd name="T11" fmla="*/ 1 w 1"/>
              <a:gd name="T12" fmla="*/ 234 h 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3" name="Line 16"/>
          <p:cNvSpPr>
            <a:spLocks noChangeShapeType="1"/>
          </p:cNvSpPr>
          <p:nvPr/>
        </p:nvSpPr>
        <p:spPr bwMode="auto">
          <a:xfrm flipH="1">
            <a:off x="5740400" y="1924050"/>
            <a:ext cx="173038" cy="2381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4" name="Line 17"/>
          <p:cNvSpPr>
            <a:spLocks noChangeShapeType="1"/>
          </p:cNvSpPr>
          <p:nvPr/>
        </p:nvSpPr>
        <p:spPr bwMode="auto">
          <a:xfrm flipH="1">
            <a:off x="5702300" y="1947863"/>
            <a:ext cx="38100" cy="79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5" name="Line 18"/>
          <p:cNvSpPr>
            <a:spLocks noChangeShapeType="1"/>
          </p:cNvSpPr>
          <p:nvPr/>
        </p:nvSpPr>
        <p:spPr bwMode="auto">
          <a:xfrm flipH="1">
            <a:off x="5668963" y="1955800"/>
            <a:ext cx="33337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6" name="Line 19"/>
          <p:cNvSpPr>
            <a:spLocks noChangeShapeType="1"/>
          </p:cNvSpPr>
          <p:nvPr/>
        </p:nvSpPr>
        <p:spPr bwMode="auto">
          <a:xfrm flipH="1">
            <a:off x="5634038" y="1962150"/>
            <a:ext cx="34925" cy="174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7" name="Line 20"/>
          <p:cNvSpPr>
            <a:spLocks noChangeShapeType="1"/>
          </p:cNvSpPr>
          <p:nvPr/>
        </p:nvSpPr>
        <p:spPr bwMode="auto">
          <a:xfrm>
            <a:off x="5634038" y="1979613"/>
            <a:ext cx="19050" cy="444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8" name="Line 21"/>
          <p:cNvSpPr>
            <a:spLocks noChangeShapeType="1"/>
          </p:cNvSpPr>
          <p:nvPr/>
        </p:nvSpPr>
        <p:spPr bwMode="auto">
          <a:xfrm>
            <a:off x="5653088" y="2024063"/>
            <a:ext cx="12700" cy="3968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9" name="Line 22"/>
          <p:cNvSpPr>
            <a:spLocks noChangeShapeType="1"/>
          </p:cNvSpPr>
          <p:nvPr/>
        </p:nvSpPr>
        <p:spPr bwMode="auto">
          <a:xfrm flipH="1">
            <a:off x="5619750" y="2063750"/>
            <a:ext cx="46038" cy="142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0" name="Line 23"/>
          <p:cNvSpPr>
            <a:spLocks noChangeShapeType="1"/>
          </p:cNvSpPr>
          <p:nvPr/>
        </p:nvSpPr>
        <p:spPr bwMode="auto">
          <a:xfrm flipH="1">
            <a:off x="5583238" y="2078038"/>
            <a:ext cx="36512" cy="47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1" name="Line 24"/>
          <p:cNvSpPr>
            <a:spLocks noChangeShapeType="1"/>
          </p:cNvSpPr>
          <p:nvPr/>
        </p:nvSpPr>
        <p:spPr bwMode="auto">
          <a:xfrm flipH="1">
            <a:off x="5538788" y="2082800"/>
            <a:ext cx="44450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2" name="Line 25"/>
          <p:cNvSpPr>
            <a:spLocks noChangeShapeType="1"/>
          </p:cNvSpPr>
          <p:nvPr/>
        </p:nvSpPr>
        <p:spPr bwMode="auto">
          <a:xfrm flipH="1">
            <a:off x="5341938" y="2087563"/>
            <a:ext cx="196850" cy="127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3" name="Freeform 26"/>
          <p:cNvSpPr>
            <a:spLocks/>
          </p:cNvSpPr>
          <p:nvPr/>
        </p:nvSpPr>
        <p:spPr bwMode="auto">
          <a:xfrm>
            <a:off x="5341938" y="2066925"/>
            <a:ext cx="104775" cy="53975"/>
          </a:xfrm>
          <a:custGeom>
            <a:avLst/>
            <a:gdLst>
              <a:gd name="T0" fmla="*/ 2147483647 w 66"/>
              <a:gd name="T1" fmla="*/ 2147483647 h 34"/>
              <a:gd name="T2" fmla="*/ 0 w 66"/>
              <a:gd name="T3" fmla="*/ 2147483647 h 34"/>
              <a:gd name="T4" fmla="*/ 2147483647 w 66"/>
              <a:gd name="T5" fmla="*/ 0 h 34"/>
              <a:gd name="T6" fmla="*/ 0 60000 65536"/>
              <a:gd name="T7" fmla="*/ 0 60000 65536"/>
              <a:gd name="T8" fmla="*/ 0 60000 65536"/>
              <a:gd name="T9" fmla="*/ 0 w 66"/>
              <a:gd name="T10" fmla="*/ 0 h 34"/>
              <a:gd name="T11" fmla="*/ 66 w 66"/>
              <a:gd name="T12" fmla="*/ 34 h 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34" name="Rectangle 27"/>
          <p:cNvSpPr>
            <a:spLocks noChangeArrowheads="1"/>
          </p:cNvSpPr>
          <p:nvPr/>
        </p:nvSpPr>
        <p:spPr bwMode="auto">
          <a:xfrm>
            <a:off x="315277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2735" name="Rectangle 28"/>
          <p:cNvSpPr>
            <a:spLocks noChangeArrowheads="1"/>
          </p:cNvSpPr>
          <p:nvPr/>
        </p:nvSpPr>
        <p:spPr bwMode="auto">
          <a:xfrm>
            <a:off x="3521075" y="288925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2736" name="Rectangle 29"/>
          <p:cNvSpPr>
            <a:spLocks noChangeArrowheads="1"/>
          </p:cNvSpPr>
          <p:nvPr/>
        </p:nvSpPr>
        <p:spPr bwMode="auto">
          <a:xfrm>
            <a:off x="4957763" y="288925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2737" name="Rectangle 30"/>
          <p:cNvSpPr>
            <a:spLocks noChangeArrowheads="1"/>
          </p:cNvSpPr>
          <p:nvPr/>
        </p:nvSpPr>
        <p:spPr bwMode="auto">
          <a:xfrm>
            <a:off x="531812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2738" name="Rectangle 31"/>
          <p:cNvSpPr>
            <a:spLocks noChangeArrowheads="1"/>
          </p:cNvSpPr>
          <p:nvPr/>
        </p:nvSpPr>
        <p:spPr bwMode="auto">
          <a:xfrm>
            <a:off x="5686425" y="2911475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72739" name="Rectangle 32"/>
          <p:cNvSpPr>
            <a:spLocks noChangeArrowheads="1"/>
          </p:cNvSpPr>
          <p:nvPr/>
        </p:nvSpPr>
        <p:spPr bwMode="auto">
          <a:xfrm>
            <a:off x="4822825" y="2017713"/>
            <a:ext cx="260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40" name="Rectangle 33"/>
          <p:cNvSpPr>
            <a:spLocks noChangeArrowheads="1"/>
          </p:cNvSpPr>
          <p:nvPr/>
        </p:nvSpPr>
        <p:spPr bwMode="auto">
          <a:xfrm>
            <a:off x="5502275" y="1619250"/>
            <a:ext cx="3424464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dirty="0"/>
              <a:t>Καταχώρηση στον κόμβο γονέα (αντιγραφή)</a:t>
            </a:r>
            <a:endParaRPr lang="en-US" sz="1400" dirty="0"/>
          </a:p>
        </p:txBody>
      </p:sp>
      <p:sp>
        <p:nvSpPr>
          <p:cNvPr id="72741" name="Rectangle 34"/>
          <p:cNvSpPr>
            <a:spLocks noChangeArrowheads="1"/>
          </p:cNvSpPr>
          <p:nvPr/>
        </p:nvSpPr>
        <p:spPr bwMode="auto">
          <a:xfrm>
            <a:off x="5922963" y="1966913"/>
            <a:ext cx="226850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 5 ανεβαίνει επάνω, αλλά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παραμένει και στο φύλλο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42" name="Rectangle 35"/>
          <p:cNvSpPr>
            <a:spLocks noChangeArrowheads="1"/>
          </p:cNvSpPr>
          <p:nvPr/>
        </p:nvSpPr>
        <p:spPr bwMode="auto">
          <a:xfrm>
            <a:off x="7991475" y="1970088"/>
            <a:ext cx="498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3" name="Arc 36"/>
          <p:cNvSpPr>
            <a:spLocks/>
          </p:cNvSpPr>
          <p:nvPr/>
        </p:nvSpPr>
        <p:spPr bwMode="auto">
          <a:xfrm rot="-2580000">
            <a:off x="4572000" y="26685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4" name="Arc 37"/>
          <p:cNvSpPr>
            <a:spLocks/>
          </p:cNvSpPr>
          <p:nvPr/>
        </p:nvSpPr>
        <p:spPr bwMode="auto">
          <a:xfrm>
            <a:off x="5181600" y="2287588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5" name="Freeform 38"/>
          <p:cNvSpPr>
            <a:spLocks/>
          </p:cNvSpPr>
          <p:nvPr/>
        </p:nvSpPr>
        <p:spPr bwMode="auto">
          <a:xfrm>
            <a:off x="1998663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6" name="Freeform 39"/>
          <p:cNvSpPr>
            <a:spLocks/>
          </p:cNvSpPr>
          <p:nvPr/>
        </p:nvSpPr>
        <p:spPr bwMode="auto">
          <a:xfrm>
            <a:off x="20796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7" name="Freeform 40"/>
          <p:cNvSpPr>
            <a:spLocks/>
          </p:cNvSpPr>
          <p:nvPr/>
        </p:nvSpPr>
        <p:spPr bwMode="auto">
          <a:xfrm>
            <a:off x="2401888" y="5426075"/>
            <a:ext cx="401637" cy="401638"/>
          </a:xfrm>
          <a:custGeom>
            <a:avLst/>
            <a:gdLst>
              <a:gd name="T0" fmla="*/ 0 w 253"/>
              <a:gd name="T1" fmla="*/ 2147483647 h 253"/>
              <a:gd name="T2" fmla="*/ 0 w 253"/>
              <a:gd name="T3" fmla="*/ 0 h 253"/>
              <a:gd name="T4" fmla="*/ 2147483647 w 253"/>
              <a:gd name="T5" fmla="*/ 0 h 253"/>
              <a:gd name="T6" fmla="*/ 2147483647 w 253"/>
              <a:gd name="T7" fmla="*/ 2147483647 h 253"/>
              <a:gd name="T8" fmla="*/ 0 w 25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253"/>
              <a:gd name="T17" fmla="*/ 253 w 25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8" name="Freeform 41"/>
          <p:cNvSpPr>
            <a:spLocks/>
          </p:cNvSpPr>
          <p:nvPr/>
        </p:nvSpPr>
        <p:spPr bwMode="auto">
          <a:xfrm>
            <a:off x="248126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9" name="Freeform 42"/>
          <p:cNvSpPr>
            <a:spLocks/>
          </p:cNvSpPr>
          <p:nvPr/>
        </p:nvSpPr>
        <p:spPr bwMode="auto">
          <a:xfrm>
            <a:off x="2801938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0" name="Freeform 43"/>
          <p:cNvSpPr>
            <a:spLocks/>
          </p:cNvSpPr>
          <p:nvPr/>
        </p:nvSpPr>
        <p:spPr bwMode="auto">
          <a:xfrm>
            <a:off x="288290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1" name="Freeform 44"/>
          <p:cNvSpPr>
            <a:spLocks/>
          </p:cNvSpPr>
          <p:nvPr/>
        </p:nvSpPr>
        <p:spPr bwMode="auto">
          <a:xfrm>
            <a:off x="3203575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2" name="Freeform 45"/>
          <p:cNvSpPr>
            <a:spLocks/>
          </p:cNvSpPr>
          <p:nvPr/>
        </p:nvSpPr>
        <p:spPr bwMode="auto">
          <a:xfrm>
            <a:off x="328453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3" name="Freeform 46"/>
          <p:cNvSpPr>
            <a:spLocks/>
          </p:cNvSpPr>
          <p:nvPr/>
        </p:nvSpPr>
        <p:spPr bwMode="auto">
          <a:xfrm>
            <a:off x="3606800" y="5426075"/>
            <a:ext cx="80963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4" name="Freeform 47"/>
          <p:cNvSpPr>
            <a:spLocks/>
          </p:cNvSpPr>
          <p:nvPr/>
        </p:nvSpPr>
        <p:spPr bwMode="auto">
          <a:xfrm>
            <a:off x="40068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5" name="Freeform 48"/>
          <p:cNvSpPr>
            <a:spLocks/>
          </p:cNvSpPr>
          <p:nvPr/>
        </p:nvSpPr>
        <p:spPr bwMode="auto">
          <a:xfrm>
            <a:off x="408781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6" name="Freeform 49"/>
          <p:cNvSpPr>
            <a:spLocks/>
          </p:cNvSpPr>
          <p:nvPr/>
        </p:nvSpPr>
        <p:spPr bwMode="auto">
          <a:xfrm>
            <a:off x="4408488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7" name="Freeform 50"/>
          <p:cNvSpPr>
            <a:spLocks/>
          </p:cNvSpPr>
          <p:nvPr/>
        </p:nvSpPr>
        <p:spPr bwMode="auto">
          <a:xfrm>
            <a:off x="448945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8" name="Freeform 51"/>
          <p:cNvSpPr>
            <a:spLocks/>
          </p:cNvSpPr>
          <p:nvPr/>
        </p:nvSpPr>
        <p:spPr bwMode="auto">
          <a:xfrm>
            <a:off x="4811713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9" name="Freeform 52"/>
          <p:cNvSpPr>
            <a:spLocks/>
          </p:cNvSpPr>
          <p:nvPr/>
        </p:nvSpPr>
        <p:spPr bwMode="auto">
          <a:xfrm>
            <a:off x="489108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0" name="Freeform 53"/>
          <p:cNvSpPr>
            <a:spLocks/>
          </p:cNvSpPr>
          <p:nvPr/>
        </p:nvSpPr>
        <p:spPr bwMode="auto">
          <a:xfrm>
            <a:off x="52133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1" name="Freeform 54"/>
          <p:cNvSpPr>
            <a:spLocks/>
          </p:cNvSpPr>
          <p:nvPr/>
        </p:nvSpPr>
        <p:spPr bwMode="auto">
          <a:xfrm>
            <a:off x="52927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2" name="Freeform 55"/>
          <p:cNvSpPr>
            <a:spLocks/>
          </p:cNvSpPr>
          <p:nvPr/>
        </p:nvSpPr>
        <p:spPr bwMode="auto">
          <a:xfrm>
            <a:off x="5614988" y="5426075"/>
            <a:ext cx="80962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3" name="Freeform 56"/>
          <p:cNvSpPr>
            <a:spLocks/>
          </p:cNvSpPr>
          <p:nvPr/>
        </p:nvSpPr>
        <p:spPr bwMode="auto">
          <a:xfrm>
            <a:off x="1868488" y="5756275"/>
            <a:ext cx="161925" cy="331788"/>
          </a:xfrm>
          <a:custGeom>
            <a:avLst/>
            <a:gdLst>
              <a:gd name="T0" fmla="*/ 2147483647 w 102"/>
              <a:gd name="T1" fmla="*/ 0 h 209"/>
              <a:gd name="T2" fmla="*/ 0 w 102"/>
              <a:gd name="T3" fmla="*/ 2147483647 h 209"/>
              <a:gd name="T4" fmla="*/ 2147483647 w 102"/>
              <a:gd name="T5" fmla="*/ 0 h 209"/>
              <a:gd name="T6" fmla="*/ 0 60000 65536"/>
              <a:gd name="T7" fmla="*/ 0 60000 65536"/>
              <a:gd name="T8" fmla="*/ 0 60000 65536"/>
              <a:gd name="T9" fmla="*/ 0 w 102"/>
              <a:gd name="T10" fmla="*/ 0 h 209"/>
              <a:gd name="T11" fmla="*/ 102 w 102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4" name="Freeform 57"/>
          <p:cNvSpPr>
            <a:spLocks/>
          </p:cNvSpPr>
          <p:nvPr/>
        </p:nvSpPr>
        <p:spPr bwMode="auto">
          <a:xfrm>
            <a:off x="1868488" y="5984875"/>
            <a:ext cx="68262" cy="103188"/>
          </a:xfrm>
          <a:custGeom>
            <a:avLst/>
            <a:gdLst>
              <a:gd name="T0" fmla="*/ 2147483647 w 43"/>
              <a:gd name="T1" fmla="*/ 2147483647 h 65"/>
              <a:gd name="T2" fmla="*/ 0 w 43"/>
              <a:gd name="T3" fmla="*/ 2147483647 h 65"/>
              <a:gd name="T4" fmla="*/ 2147483647 w 43"/>
              <a:gd name="T5" fmla="*/ 0 h 65"/>
              <a:gd name="T6" fmla="*/ 2147483647 w 43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65"/>
              <a:gd name="T14" fmla="*/ 43 w 43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5" name="Freeform 58"/>
          <p:cNvSpPr>
            <a:spLocks/>
          </p:cNvSpPr>
          <p:nvPr/>
        </p:nvSpPr>
        <p:spPr bwMode="auto">
          <a:xfrm>
            <a:off x="2330450" y="5746750"/>
            <a:ext cx="112713" cy="290513"/>
          </a:xfrm>
          <a:custGeom>
            <a:avLst/>
            <a:gdLst>
              <a:gd name="T0" fmla="*/ 2147483647 w 71"/>
              <a:gd name="T1" fmla="*/ 0 h 183"/>
              <a:gd name="T2" fmla="*/ 0 w 71"/>
              <a:gd name="T3" fmla="*/ 2147483647 h 183"/>
              <a:gd name="T4" fmla="*/ 2147483647 w 71"/>
              <a:gd name="T5" fmla="*/ 0 h 183"/>
              <a:gd name="T6" fmla="*/ 0 60000 65536"/>
              <a:gd name="T7" fmla="*/ 0 60000 65536"/>
              <a:gd name="T8" fmla="*/ 0 60000 65536"/>
              <a:gd name="T9" fmla="*/ 0 w 71"/>
              <a:gd name="T10" fmla="*/ 0 h 183"/>
              <a:gd name="T11" fmla="*/ 71 w 71"/>
              <a:gd name="T12" fmla="*/ 183 h 1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6" name="Freeform 59"/>
          <p:cNvSpPr>
            <a:spLocks/>
          </p:cNvSpPr>
          <p:nvPr/>
        </p:nvSpPr>
        <p:spPr bwMode="auto">
          <a:xfrm>
            <a:off x="2330450" y="5934075"/>
            <a:ext cx="60325" cy="103188"/>
          </a:xfrm>
          <a:custGeom>
            <a:avLst/>
            <a:gdLst>
              <a:gd name="T0" fmla="*/ 2147483647 w 38"/>
              <a:gd name="T1" fmla="*/ 2147483647 h 65"/>
              <a:gd name="T2" fmla="*/ 0 w 38"/>
              <a:gd name="T3" fmla="*/ 2147483647 h 65"/>
              <a:gd name="T4" fmla="*/ 2147483647 w 38"/>
              <a:gd name="T5" fmla="*/ 0 h 65"/>
              <a:gd name="T6" fmla="*/ 2147483647 w 38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65"/>
              <a:gd name="T14" fmla="*/ 38 w 38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7" name="Freeform 60"/>
          <p:cNvSpPr>
            <a:spLocks/>
          </p:cNvSpPr>
          <p:nvPr/>
        </p:nvSpPr>
        <p:spPr bwMode="auto">
          <a:xfrm>
            <a:off x="2711450" y="5756275"/>
            <a:ext cx="123825" cy="292100"/>
          </a:xfrm>
          <a:custGeom>
            <a:avLst/>
            <a:gdLst>
              <a:gd name="T0" fmla="*/ 2147483647 w 78"/>
              <a:gd name="T1" fmla="*/ 0 h 184"/>
              <a:gd name="T2" fmla="*/ 0 w 78"/>
              <a:gd name="T3" fmla="*/ 2147483647 h 184"/>
              <a:gd name="T4" fmla="*/ 2147483647 w 78"/>
              <a:gd name="T5" fmla="*/ 0 h 184"/>
              <a:gd name="T6" fmla="*/ 0 60000 65536"/>
              <a:gd name="T7" fmla="*/ 0 60000 65536"/>
              <a:gd name="T8" fmla="*/ 0 60000 65536"/>
              <a:gd name="T9" fmla="*/ 0 w 78"/>
              <a:gd name="T10" fmla="*/ 0 h 184"/>
              <a:gd name="T11" fmla="*/ 78 w 78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8" name="Freeform 61"/>
          <p:cNvSpPr>
            <a:spLocks/>
          </p:cNvSpPr>
          <p:nvPr/>
        </p:nvSpPr>
        <p:spPr bwMode="auto">
          <a:xfrm>
            <a:off x="2711450" y="5943600"/>
            <a:ext cx="63500" cy="104775"/>
          </a:xfrm>
          <a:custGeom>
            <a:avLst/>
            <a:gdLst>
              <a:gd name="T0" fmla="*/ 2147483647 w 40"/>
              <a:gd name="T1" fmla="*/ 2147483647 h 66"/>
              <a:gd name="T2" fmla="*/ 0 w 40"/>
              <a:gd name="T3" fmla="*/ 2147483647 h 66"/>
              <a:gd name="T4" fmla="*/ 2147483647 w 40"/>
              <a:gd name="T5" fmla="*/ 0 h 66"/>
              <a:gd name="T6" fmla="*/ 2147483647 w 40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66"/>
              <a:gd name="T14" fmla="*/ 40 w 40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9" name="Freeform 62"/>
          <p:cNvSpPr>
            <a:spLocks/>
          </p:cNvSpPr>
          <p:nvPr/>
        </p:nvSpPr>
        <p:spPr bwMode="auto">
          <a:xfrm>
            <a:off x="3906838" y="5765800"/>
            <a:ext cx="122237" cy="282575"/>
          </a:xfrm>
          <a:custGeom>
            <a:avLst/>
            <a:gdLst>
              <a:gd name="T0" fmla="*/ 2147483647 w 77"/>
              <a:gd name="T1" fmla="*/ 0 h 178"/>
              <a:gd name="T2" fmla="*/ 0 w 77"/>
              <a:gd name="T3" fmla="*/ 2147483647 h 178"/>
              <a:gd name="T4" fmla="*/ 2147483647 w 77"/>
              <a:gd name="T5" fmla="*/ 0 h 178"/>
              <a:gd name="T6" fmla="*/ 0 60000 65536"/>
              <a:gd name="T7" fmla="*/ 0 60000 65536"/>
              <a:gd name="T8" fmla="*/ 0 60000 65536"/>
              <a:gd name="T9" fmla="*/ 0 w 77"/>
              <a:gd name="T10" fmla="*/ 0 h 178"/>
              <a:gd name="T11" fmla="*/ 77 w 77"/>
              <a:gd name="T12" fmla="*/ 178 h 1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0" name="Freeform 63"/>
          <p:cNvSpPr>
            <a:spLocks/>
          </p:cNvSpPr>
          <p:nvPr/>
        </p:nvSpPr>
        <p:spPr bwMode="auto">
          <a:xfrm>
            <a:off x="3906838" y="5943600"/>
            <a:ext cx="65087" cy="104775"/>
          </a:xfrm>
          <a:custGeom>
            <a:avLst/>
            <a:gdLst>
              <a:gd name="T0" fmla="*/ 2147483647 w 41"/>
              <a:gd name="T1" fmla="*/ 2147483647 h 66"/>
              <a:gd name="T2" fmla="*/ 0 w 41"/>
              <a:gd name="T3" fmla="*/ 2147483647 h 66"/>
              <a:gd name="T4" fmla="*/ 2147483647 w 41"/>
              <a:gd name="T5" fmla="*/ 0 h 66"/>
              <a:gd name="T6" fmla="*/ 2147483647 w 41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66"/>
              <a:gd name="T14" fmla="*/ 41 w 41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1" name="Freeform 64"/>
          <p:cNvSpPr>
            <a:spLocks/>
          </p:cNvSpPr>
          <p:nvPr/>
        </p:nvSpPr>
        <p:spPr bwMode="auto">
          <a:xfrm>
            <a:off x="4318000" y="5756275"/>
            <a:ext cx="133350" cy="280988"/>
          </a:xfrm>
          <a:custGeom>
            <a:avLst/>
            <a:gdLst>
              <a:gd name="T0" fmla="*/ 2147483647 w 84"/>
              <a:gd name="T1" fmla="*/ 0 h 177"/>
              <a:gd name="T2" fmla="*/ 0 w 84"/>
              <a:gd name="T3" fmla="*/ 2147483647 h 177"/>
              <a:gd name="T4" fmla="*/ 2147483647 w 84"/>
              <a:gd name="T5" fmla="*/ 0 h 177"/>
              <a:gd name="T6" fmla="*/ 0 60000 65536"/>
              <a:gd name="T7" fmla="*/ 0 60000 65536"/>
              <a:gd name="T8" fmla="*/ 0 60000 65536"/>
              <a:gd name="T9" fmla="*/ 0 w 84"/>
              <a:gd name="T10" fmla="*/ 0 h 177"/>
              <a:gd name="T11" fmla="*/ 84 w 84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2" name="Freeform 65"/>
          <p:cNvSpPr>
            <a:spLocks/>
          </p:cNvSpPr>
          <p:nvPr/>
        </p:nvSpPr>
        <p:spPr bwMode="auto">
          <a:xfrm>
            <a:off x="4318000" y="5934075"/>
            <a:ext cx="66675" cy="103188"/>
          </a:xfrm>
          <a:custGeom>
            <a:avLst/>
            <a:gdLst>
              <a:gd name="T0" fmla="*/ 2147483647 w 42"/>
              <a:gd name="T1" fmla="*/ 2147483647 h 65"/>
              <a:gd name="T2" fmla="*/ 0 w 42"/>
              <a:gd name="T3" fmla="*/ 2147483647 h 65"/>
              <a:gd name="T4" fmla="*/ 2147483647 w 42"/>
              <a:gd name="T5" fmla="*/ 0 h 65"/>
              <a:gd name="T6" fmla="*/ 2147483647 w 42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2"/>
              <a:gd name="T13" fmla="*/ 0 h 65"/>
              <a:gd name="T14" fmla="*/ 42 w 42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3" name="Freeform 66"/>
          <p:cNvSpPr>
            <a:spLocks/>
          </p:cNvSpPr>
          <p:nvPr/>
        </p:nvSpPr>
        <p:spPr bwMode="auto">
          <a:xfrm>
            <a:off x="4710113" y="5765800"/>
            <a:ext cx="142875" cy="271463"/>
          </a:xfrm>
          <a:custGeom>
            <a:avLst/>
            <a:gdLst>
              <a:gd name="T0" fmla="*/ 2147483647 w 90"/>
              <a:gd name="T1" fmla="*/ 0 h 171"/>
              <a:gd name="T2" fmla="*/ 0 w 90"/>
              <a:gd name="T3" fmla="*/ 2147483647 h 171"/>
              <a:gd name="T4" fmla="*/ 2147483647 w 90"/>
              <a:gd name="T5" fmla="*/ 0 h 171"/>
              <a:gd name="T6" fmla="*/ 0 60000 65536"/>
              <a:gd name="T7" fmla="*/ 0 60000 65536"/>
              <a:gd name="T8" fmla="*/ 0 60000 65536"/>
              <a:gd name="T9" fmla="*/ 0 w 90"/>
              <a:gd name="T10" fmla="*/ 0 h 171"/>
              <a:gd name="T11" fmla="*/ 90 w 90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4" name="Freeform 67"/>
          <p:cNvSpPr>
            <a:spLocks/>
          </p:cNvSpPr>
          <p:nvPr/>
        </p:nvSpPr>
        <p:spPr bwMode="auto">
          <a:xfrm>
            <a:off x="4710113" y="5935663"/>
            <a:ext cx="69850" cy="101600"/>
          </a:xfrm>
          <a:custGeom>
            <a:avLst/>
            <a:gdLst>
              <a:gd name="T0" fmla="*/ 2147483647 w 44"/>
              <a:gd name="T1" fmla="*/ 2147483647 h 64"/>
              <a:gd name="T2" fmla="*/ 0 w 44"/>
              <a:gd name="T3" fmla="*/ 2147483647 h 64"/>
              <a:gd name="T4" fmla="*/ 2147483647 w 44"/>
              <a:gd name="T5" fmla="*/ 0 h 64"/>
              <a:gd name="T6" fmla="*/ 2147483647 w 44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44"/>
              <a:gd name="T13" fmla="*/ 0 h 64"/>
              <a:gd name="T14" fmla="*/ 44 w 44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5" name="Freeform 68"/>
          <p:cNvSpPr>
            <a:spLocks/>
          </p:cNvSpPr>
          <p:nvPr/>
        </p:nvSpPr>
        <p:spPr bwMode="auto">
          <a:xfrm>
            <a:off x="2801938" y="4333875"/>
            <a:ext cx="314325" cy="1073150"/>
          </a:xfrm>
          <a:custGeom>
            <a:avLst/>
            <a:gdLst>
              <a:gd name="T0" fmla="*/ 2147483647 w 198"/>
              <a:gd name="T1" fmla="*/ 0 h 676"/>
              <a:gd name="T2" fmla="*/ 0 w 198"/>
              <a:gd name="T3" fmla="*/ 2147483647 h 676"/>
              <a:gd name="T4" fmla="*/ 2147483647 w 198"/>
              <a:gd name="T5" fmla="*/ 0 h 676"/>
              <a:gd name="T6" fmla="*/ 0 60000 65536"/>
              <a:gd name="T7" fmla="*/ 0 60000 65536"/>
              <a:gd name="T8" fmla="*/ 0 60000 65536"/>
              <a:gd name="T9" fmla="*/ 0 w 198"/>
              <a:gd name="T10" fmla="*/ 0 h 676"/>
              <a:gd name="T11" fmla="*/ 198 w 198"/>
              <a:gd name="T12" fmla="*/ 676 h 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6" name="Freeform 69"/>
          <p:cNvSpPr>
            <a:spLocks/>
          </p:cNvSpPr>
          <p:nvPr/>
        </p:nvSpPr>
        <p:spPr bwMode="auto">
          <a:xfrm>
            <a:off x="2801938" y="5302250"/>
            <a:ext cx="55562" cy="104775"/>
          </a:xfrm>
          <a:custGeom>
            <a:avLst/>
            <a:gdLst>
              <a:gd name="T0" fmla="*/ 2147483647 w 35"/>
              <a:gd name="T1" fmla="*/ 2147483647 h 66"/>
              <a:gd name="T2" fmla="*/ 0 w 35"/>
              <a:gd name="T3" fmla="*/ 2147483647 h 66"/>
              <a:gd name="T4" fmla="*/ 2147483647 w 35"/>
              <a:gd name="T5" fmla="*/ 0 h 66"/>
              <a:gd name="T6" fmla="*/ 2147483647 w 35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5"/>
              <a:gd name="T13" fmla="*/ 0 h 66"/>
              <a:gd name="T14" fmla="*/ 35 w 35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7" name="Freeform 70"/>
          <p:cNvSpPr>
            <a:spLocks/>
          </p:cNvSpPr>
          <p:nvPr/>
        </p:nvSpPr>
        <p:spPr bwMode="auto">
          <a:xfrm>
            <a:off x="3856038" y="4525963"/>
            <a:ext cx="484187" cy="401637"/>
          </a:xfrm>
          <a:custGeom>
            <a:avLst/>
            <a:gdLst>
              <a:gd name="T0" fmla="*/ 0 w 305"/>
              <a:gd name="T1" fmla="*/ 2147483647 h 253"/>
              <a:gd name="T2" fmla="*/ 0 w 305"/>
              <a:gd name="T3" fmla="*/ 0 h 253"/>
              <a:gd name="T4" fmla="*/ 2147483647 w 305"/>
              <a:gd name="T5" fmla="*/ 0 h 253"/>
              <a:gd name="T6" fmla="*/ 2147483647 w 305"/>
              <a:gd name="T7" fmla="*/ 2147483647 h 253"/>
              <a:gd name="T8" fmla="*/ 0 w 30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5"/>
              <a:gd name="T16" fmla="*/ 0 h 253"/>
              <a:gd name="T17" fmla="*/ 305 w 30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8" name="Freeform 71"/>
          <p:cNvSpPr>
            <a:spLocks/>
          </p:cNvSpPr>
          <p:nvPr/>
        </p:nvSpPr>
        <p:spPr bwMode="auto">
          <a:xfrm>
            <a:off x="4257675" y="4525963"/>
            <a:ext cx="1588" cy="401637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9" name="Line 72"/>
          <p:cNvSpPr>
            <a:spLocks noChangeShapeType="1"/>
          </p:cNvSpPr>
          <p:nvPr/>
        </p:nvSpPr>
        <p:spPr bwMode="auto">
          <a:xfrm flipH="1">
            <a:off x="4741863" y="4506913"/>
            <a:ext cx="147637" cy="174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0" name="Line 73"/>
          <p:cNvSpPr>
            <a:spLocks noChangeShapeType="1"/>
          </p:cNvSpPr>
          <p:nvPr/>
        </p:nvSpPr>
        <p:spPr bwMode="auto">
          <a:xfrm flipH="1">
            <a:off x="4708525" y="4524375"/>
            <a:ext cx="33338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1" name="Line 74"/>
          <p:cNvSpPr>
            <a:spLocks noChangeShapeType="1"/>
          </p:cNvSpPr>
          <p:nvPr/>
        </p:nvSpPr>
        <p:spPr bwMode="auto">
          <a:xfrm flipH="1">
            <a:off x="4683125" y="4529138"/>
            <a:ext cx="25400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2" name="Line 75"/>
          <p:cNvSpPr>
            <a:spLocks noChangeShapeType="1"/>
          </p:cNvSpPr>
          <p:nvPr/>
        </p:nvSpPr>
        <p:spPr bwMode="auto">
          <a:xfrm flipH="1">
            <a:off x="4652963" y="4535488"/>
            <a:ext cx="30162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3" name="Line 76"/>
          <p:cNvSpPr>
            <a:spLocks noChangeShapeType="1"/>
          </p:cNvSpPr>
          <p:nvPr/>
        </p:nvSpPr>
        <p:spPr bwMode="auto">
          <a:xfrm flipH="1">
            <a:off x="4651375" y="4551363"/>
            <a:ext cx="1588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4" name="Line 77"/>
          <p:cNvSpPr>
            <a:spLocks noChangeShapeType="1"/>
          </p:cNvSpPr>
          <p:nvPr/>
        </p:nvSpPr>
        <p:spPr bwMode="auto">
          <a:xfrm>
            <a:off x="4651375" y="4572000"/>
            <a:ext cx="28575" cy="254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5" name="Line 78"/>
          <p:cNvSpPr>
            <a:spLocks noChangeShapeType="1"/>
          </p:cNvSpPr>
          <p:nvPr/>
        </p:nvSpPr>
        <p:spPr bwMode="auto">
          <a:xfrm>
            <a:off x="4679950" y="4597400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6" name="Line 79"/>
          <p:cNvSpPr>
            <a:spLocks noChangeShapeType="1"/>
          </p:cNvSpPr>
          <p:nvPr/>
        </p:nvSpPr>
        <p:spPr bwMode="auto">
          <a:xfrm flipH="1">
            <a:off x="4695825" y="4624388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7" name="Line 80"/>
          <p:cNvSpPr>
            <a:spLocks noChangeShapeType="1"/>
          </p:cNvSpPr>
          <p:nvPr/>
        </p:nvSpPr>
        <p:spPr bwMode="auto">
          <a:xfrm flipH="1">
            <a:off x="4652963" y="4646613"/>
            <a:ext cx="42862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8" name="Line 81"/>
          <p:cNvSpPr>
            <a:spLocks noChangeShapeType="1"/>
          </p:cNvSpPr>
          <p:nvPr/>
        </p:nvSpPr>
        <p:spPr bwMode="auto">
          <a:xfrm flipH="1">
            <a:off x="4619625" y="4667250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9" name="Line 82"/>
          <p:cNvSpPr>
            <a:spLocks noChangeShapeType="1"/>
          </p:cNvSpPr>
          <p:nvPr/>
        </p:nvSpPr>
        <p:spPr bwMode="auto">
          <a:xfrm flipH="1">
            <a:off x="4576763" y="4675188"/>
            <a:ext cx="42862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0" name="Line 83"/>
          <p:cNvSpPr>
            <a:spLocks noChangeShapeType="1"/>
          </p:cNvSpPr>
          <p:nvPr/>
        </p:nvSpPr>
        <p:spPr bwMode="auto">
          <a:xfrm flipH="1">
            <a:off x="4389438" y="4681538"/>
            <a:ext cx="187325" cy="285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1" name="Freeform 84"/>
          <p:cNvSpPr>
            <a:spLocks/>
          </p:cNvSpPr>
          <p:nvPr/>
        </p:nvSpPr>
        <p:spPr bwMode="auto">
          <a:xfrm>
            <a:off x="4389438" y="4675188"/>
            <a:ext cx="95250" cy="46037"/>
          </a:xfrm>
          <a:custGeom>
            <a:avLst/>
            <a:gdLst>
              <a:gd name="T0" fmla="*/ 2147483647 w 60"/>
              <a:gd name="T1" fmla="*/ 2147483647 h 29"/>
              <a:gd name="T2" fmla="*/ 0 w 60"/>
              <a:gd name="T3" fmla="*/ 2147483647 h 29"/>
              <a:gd name="T4" fmla="*/ 2147483647 w 60"/>
              <a:gd name="T5" fmla="*/ 0 h 29"/>
              <a:gd name="T6" fmla="*/ 0 60000 65536"/>
              <a:gd name="T7" fmla="*/ 0 60000 65536"/>
              <a:gd name="T8" fmla="*/ 0 60000 65536"/>
              <a:gd name="T9" fmla="*/ 0 w 60"/>
              <a:gd name="T10" fmla="*/ 0 h 29"/>
              <a:gd name="T11" fmla="*/ 60 w 60"/>
              <a:gd name="T12" fmla="*/ 29 h 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92" name="Rectangle 85"/>
          <p:cNvSpPr>
            <a:spLocks noChangeArrowheads="1"/>
          </p:cNvSpPr>
          <p:nvPr/>
        </p:nvSpPr>
        <p:spPr bwMode="auto">
          <a:xfrm>
            <a:off x="2087563" y="5441950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93" name="Rectangle 86"/>
          <p:cNvSpPr>
            <a:spLocks noChangeArrowheads="1"/>
          </p:cNvSpPr>
          <p:nvPr/>
        </p:nvSpPr>
        <p:spPr bwMode="auto">
          <a:xfrm>
            <a:off x="4084638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2794" name="Rectangle 87"/>
          <p:cNvSpPr>
            <a:spLocks noChangeArrowheads="1"/>
          </p:cNvSpPr>
          <p:nvPr/>
        </p:nvSpPr>
        <p:spPr bwMode="auto">
          <a:xfrm>
            <a:off x="4486275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2795" name="Rectangle 88"/>
          <p:cNvSpPr>
            <a:spLocks noChangeArrowheads="1"/>
          </p:cNvSpPr>
          <p:nvPr/>
        </p:nvSpPr>
        <p:spPr bwMode="auto">
          <a:xfrm>
            <a:off x="3905250" y="45291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2796" name="Rectangle 89"/>
          <p:cNvSpPr>
            <a:spLocks noChangeArrowheads="1"/>
          </p:cNvSpPr>
          <p:nvPr/>
        </p:nvSpPr>
        <p:spPr bwMode="auto">
          <a:xfrm>
            <a:off x="2489200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2797" name="Rectangle 90"/>
          <p:cNvSpPr>
            <a:spLocks noChangeArrowheads="1"/>
          </p:cNvSpPr>
          <p:nvPr/>
        </p:nvSpPr>
        <p:spPr bwMode="auto">
          <a:xfrm>
            <a:off x="4876800" y="3962400"/>
            <a:ext cx="339676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/>
              <a:t>Καταχώρηση στον κόμβο γονέα (μεταφορά)</a:t>
            </a:r>
          </a:p>
          <a:p>
            <a:pPr eaLnBrk="0" hangingPunct="0"/>
            <a:endParaRPr lang="en-US" sz="1400"/>
          </a:p>
        </p:txBody>
      </p:sp>
      <p:sp>
        <p:nvSpPr>
          <p:cNvPr id="72798" name="Rectangle 91"/>
          <p:cNvSpPr>
            <a:spLocks noChangeArrowheads="1"/>
          </p:cNvSpPr>
          <p:nvPr/>
        </p:nvSpPr>
        <p:spPr bwMode="auto">
          <a:xfrm>
            <a:off x="4878388" y="4456113"/>
            <a:ext cx="396249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17 ανεβαίνει επάνω και παρουσιάζεται μόνο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μία φορά στο ευρετήριο (σε αντίθεση με τα φύλλα)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99" name="Rectangle 92"/>
          <p:cNvSpPr>
            <a:spLocks noChangeArrowheads="1"/>
          </p:cNvSpPr>
          <p:nvPr/>
        </p:nvSpPr>
        <p:spPr bwMode="auto">
          <a:xfrm>
            <a:off x="4876800" y="4786313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GB" sz="1400" b="1">
              <a:solidFill>
                <a:srgbClr val="FF8200"/>
              </a:solidFill>
            </a:endParaRPr>
          </a:p>
        </p:txBody>
      </p:sp>
      <p:sp>
        <p:nvSpPr>
          <p:cNvPr id="72800" name="Rectangle 93"/>
          <p:cNvSpPr>
            <a:spLocks noChangeArrowheads="1"/>
          </p:cNvSpPr>
          <p:nvPr/>
        </p:nvSpPr>
        <p:spPr bwMode="auto">
          <a:xfrm>
            <a:off x="5986463" y="4457700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1" name="Rectangle 94"/>
          <p:cNvSpPr>
            <a:spLocks noChangeArrowheads="1"/>
          </p:cNvSpPr>
          <p:nvPr/>
        </p:nvSpPr>
        <p:spPr bwMode="auto">
          <a:xfrm>
            <a:off x="6818313" y="4457700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2" name="Arc 95"/>
          <p:cNvSpPr>
            <a:spLocks/>
          </p:cNvSpPr>
          <p:nvPr/>
        </p:nvSpPr>
        <p:spPr bwMode="auto">
          <a:xfrm>
            <a:off x="4319588" y="4830763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393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75B934-885F-414C-908F-638A23969B51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7373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5" name="Rectangle 4"/>
          <p:cNvSpPr>
            <a:spLocks noChangeArrowheads="1"/>
          </p:cNvSpPr>
          <p:nvPr/>
        </p:nvSpPr>
        <p:spPr bwMode="auto">
          <a:xfrm>
            <a:off x="1476375" y="5300663"/>
            <a:ext cx="5954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onotype Sorts" pitchFamily="2" charset="2"/>
              <a:buNone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Η ρίζα διασπάστηκε οδηγώντας σε αύξηση του ύψους</a:t>
            </a:r>
            <a:r>
              <a:rPr lang="en-US">
                <a:latin typeface="Calibri" pitchFamily="34" charset="0"/>
              </a:rPr>
              <a:t>.</a:t>
            </a:r>
          </a:p>
        </p:txBody>
      </p:sp>
      <p:grpSp>
        <p:nvGrpSpPr>
          <p:cNvPr id="73736" name="Group 5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056"/>
            <a:chExt cx="5271" cy="1492"/>
          </a:xfrm>
        </p:grpSpPr>
        <p:sp>
          <p:nvSpPr>
            <p:cNvPr id="73738" name="Freeform 6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739" name="Rectangle 7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grpSp>
          <p:nvGrpSpPr>
            <p:cNvPr id="73740" name="Group 8"/>
            <p:cNvGrpSpPr>
              <a:grpSpLocks/>
            </p:cNvGrpSpPr>
            <p:nvPr/>
          </p:nvGrpSpPr>
          <p:grpSpPr bwMode="auto">
            <a:xfrm>
              <a:off x="390" y="1056"/>
              <a:ext cx="5066" cy="1492"/>
              <a:chOff x="390" y="1056"/>
              <a:chExt cx="5066" cy="1492"/>
            </a:xfrm>
          </p:grpSpPr>
          <p:sp>
            <p:nvSpPr>
              <p:cNvPr id="73741" name="Freeform 9"/>
              <p:cNvSpPr>
                <a:spLocks/>
              </p:cNvSpPr>
              <p:nvPr/>
            </p:nvSpPr>
            <p:spPr bwMode="auto">
              <a:xfrm>
                <a:off x="390" y="2338"/>
                <a:ext cx="204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195 w 205"/>
                  <a:gd name="T5" fmla="*/ 0 h 205"/>
                  <a:gd name="T6" fmla="*/ 195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2" name="Freeform 10"/>
              <p:cNvSpPr>
                <a:spLocks/>
              </p:cNvSpPr>
              <p:nvPr/>
            </p:nvSpPr>
            <p:spPr bwMode="auto">
              <a:xfrm>
                <a:off x="594" y="2338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3" name="Freeform 11"/>
              <p:cNvSpPr>
                <a:spLocks/>
              </p:cNvSpPr>
              <p:nvPr/>
            </p:nvSpPr>
            <p:spPr bwMode="auto">
              <a:xfrm>
                <a:off x="798" y="2338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4" name="Rectangle 12"/>
              <p:cNvSpPr>
                <a:spLocks noChangeArrowheads="1"/>
              </p:cNvSpPr>
              <p:nvPr/>
            </p:nvSpPr>
            <p:spPr bwMode="auto">
              <a:xfrm>
                <a:off x="396" y="2324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73745" name="Freeform 13"/>
              <p:cNvSpPr>
                <a:spLocks/>
              </p:cNvSpPr>
              <p:nvPr/>
            </p:nvSpPr>
            <p:spPr bwMode="auto">
              <a:xfrm>
                <a:off x="2181" y="1319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6" name="Freeform 14"/>
              <p:cNvSpPr>
                <a:spLocks/>
              </p:cNvSpPr>
              <p:nvPr/>
            </p:nvSpPr>
            <p:spPr bwMode="auto">
              <a:xfrm>
                <a:off x="2231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7" name="Freeform 15"/>
              <p:cNvSpPr>
                <a:spLocks/>
              </p:cNvSpPr>
              <p:nvPr/>
            </p:nvSpPr>
            <p:spPr bwMode="auto">
              <a:xfrm>
                <a:off x="2487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8" name="Freeform 16"/>
              <p:cNvSpPr>
                <a:spLocks/>
              </p:cNvSpPr>
              <p:nvPr/>
            </p:nvSpPr>
            <p:spPr bwMode="auto">
              <a:xfrm>
                <a:off x="2538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9" name="Freeform 17"/>
              <p:cNvSpPr>
                <a:spLocks/>
              </p:cNvSpPr>
              <p:nvPr/>
            </p:nvSpPr>
            <p:spPr bwMode="auto">
              <a:xfrm>
                <a:off x="2794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0" name="Freeform 18"/>
              <p:cNvSpPr>
                <a:spLocks/>
              </p:cNvSpPr>
              <p:nvPr/>
            </p:nvSpPr>
            <p:spPr bwMode="auto">
              <a:xfrm>
                <a:off x="2845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1" name="Freeform 19"/>
              <p:cNvSpPr>
                <a:spLocks/>
              </p:cNvSpPr>
              <p:nvPr/>
            </p:nvSpPr>
            <p:spPr bwMode="auto">
              <a:xfrm>
                <a:off x="3101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2" name="Freeform 20"/>
              <p:cNvSpPr>
                <a:spLocks/>
              </p:cNvSpPr>
              <p:nvPr/>
            </p:nvSpPr>
            <p:spPr bwMode="auto">
              <a:xfrm>
                <a:off x="3152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3" name="Freeform 21"/>
              <p:cNvSpPr>
                <a:spLocks/>
              </p:cNvSpPr>
              <p:nvPr/>
            </p:nvSpPr>
            <p:spPr bwMode="auto">
              <a:xfrm>
                <a:off x="3408" y="1319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4" name="Freeform 22"/>
              <p:cNvSpPr>
                <a:spLocks/>
              </p:cNvSpPr>
              <p:nvPr/>
            </p:nvSpPr>
            <p:spPr bwMode="auto">
              <a:xfrm>
                <a:off x="1938" y="2343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5" name="Freeform 23"/>
              <p:cNvSpPr>
                <a:spLocks/>
              </p:cNvSpPr>
              <p:nvPr/>
            </p:nvSpPr>
            <p:spPr bwMode="auto">
              <a:xfrm>
                <a:off x="2142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6" name="Freeform 24"/>
              <p:cNvSpPr>
                <a:spLocks/>
              </p:cNvSpPr>
              <p:nvPr/>
            </p:nvSpPr>
            <p:spPr bwMode="auto">
              <a:xfrm>
                <a:off x="2347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7" name="Freeform 25"/>
              <p:cNvSpPr>
                <a:spLocks/>
              </p:cNvSpPr>
              <p:nvPr/>
            </p:nvSpPr>
            <p:spPr bwMode="auto">
              <a:xfrm>
                <a:off x="255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8" name="Freeform 26"/>
              <p:cNvSpPr>
                <a:spLocks/>
              </p:cNvSpPr>
              <p:nvPr/>
            </p:nvSpPr>
            <p:spPr bwMode="auto">
              <a:xfrm>
                <a:off x="2826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9" name="Freeform 27"/>
              <p:cNvSpPr>
                <a:spLocks/>
              </p:cNvSpPr>
              <p:nvPr/>
            </p:nvSpPr>
            <p:spPr bwMode="auto">
              <a:xfrm>
                <a:off x="303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0" name="Freeform 28"/>
              <p:cNvSpPr>
                <a:spLocks/>
              </p:cNvSpPr>
              <p:nvPr/>
            </p:nvSpPr>
            <p:spPr bwMode="auto">
              <a:xfrm>
                <a:off x="3236" y="2343"/>
                <a:ext cx="203" cy="205"/>
              </a:xfrm>
              <a:custGeom>
                <a:avLst/>
                <a:gdLst>
                  <a:gd name="T0" fmla="*/ 0 w 204"/>
                  <a:gd name="T1" fmla="*/ 204 h 205"/>
                  <a:gd name="T2" fmla="*/ 0 w 204"/>
                  <a:gd name="T3" fmla="*/ 0 h 205"/>
                  <a:gd name="T4" fmla="*/ 194 w 204"/>
                  <a:gd name="T5" fmla="*/ 0 h 205"/>
                  <a:gd name="T6" fmla="*/ 194 w 204"/>
                  <a:gd name="T7" fmla="*/ 204 h 205"/>
                  <a:gd name="T8" fmla="*/ 0 w 204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"/>
                  <a:gd name="T16" fmla="*/ 0 h 205"/>
                  <a:gd name="T17" fmla="*/ 204 w 204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3" y="0"/>
                    </a:lnTo>
                    <a:lnTo>
                      <a:pt x="203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1" name="Freeform 29"/>
              <p:cNvSpPr>
                <a:spLocks/>
              </p:cNvSpPr>
              <p:nvPr/>
            </p:nvSpPr>
            <p:spPr bwMode="auto">
              <a:xfrm>
                <a:off x="343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2" name="Freeform 30"/>
              <p:cNvSpPr>
                <a:spLocks/>
              </p:cNvSpPr>
              <p:nvPr/>
            </p:nvSpPr>
            <p:spPr bwMode="auto">
              <a:xfrm>
                <a:off x="3714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3" name="Freeform 31"/>
              <p:cNvSpPr>
                <a:spLocks/>
              </p:cNvSpPr>
              <p:nvPr/>
            </p:nvSpPr>
            <p:spPr bwMode="auto">
              <a:xfrm>
                <a:off x="3919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4" name="Freeform 32"/>
              <p:cNvSpPr>
                <a:spLocks/>
              </p:cNvSpPr>
              <p:nvPr/>
            </p:nvSpPr>
            <p:spPr bwMode="auto">
              <a:xfrm>
                <a:off x="4123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5" name="Freeform 33"/>
              <p:cNvSpPr>
                <a:spLocks/>
              </p:cNvSpPr>
              <p:nvPr/>
            </p:nvSpPr>
            <p:spPr bwMode="auto">
              <a:xfrm>
                <a:off x="432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6" name="Freeform 34"/>
              <p:cNvSpPr>
                <a:spLocks/>
              </p:cNvSpPr>
              <p:nvPr/>
            </p:nvSpPr>
            <p:spPr bwMode="auto">
              <a:xfrm>
                <a:off x="4597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7" name="Freeform 35"/>
              <p:cNvSpPr>
                <a:spLocks/>
              </p:cNvSpPr>
              <p:nvPr/>
            </p:nvSpPr>
            <p:spPr bwMode="auto">
              <a:xfrm>
                <a:off x="4802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8" name="Freeform 36"/>
              <p:cNvSpPr>
                <a:spLocks/>
              </p:cNvSpPr>
              <p:nvPr/>
            </p:nvSpPr>
            <p:spPr bwMode="auto">
              <a:xfrm>
                <a:off x="500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9" name="Freeform 37"/>
              <p:cNvSpPr>
                <a:spLocks/>
              </p:cNvSpPr>
              <p:nvPr/>
            </p:nvSpPr>
            <p:spPr bwMode="auto">
              <a:xfrm>
                <a:off x="5210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0" name="Freeform 38"/>
              <p:cNvSpPr>
                <a:spLocks/>
              </p:cNvSpPr>
              <p:nvPr/>
            </p:nvSpPr>
            <p:spPr bwMode="auto">
              <a:xfrm>
                <a:off x="845" y="1803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1" name="Freeform 39"/>
              <p:cNvSpPr>
                <a:spLocks/>
              </p:cNvSpPr>
              <p:nvPr/>
            </p:nvSpPr>
            <p:spPr bwMode="auto">
              <a:xfrm>
                <a:off x="89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2" name="Freeform 40"/>
              <p:cNvSpPr>
                <a:spLocks/>
              </p:cNvSpPr>
              <p:nvPr/>
            </p:nvSpPr>
            <p:spPr bwMode="auto">
              <a:xfrm>
                <a:off x="1151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3" name="Freeform 41"/>
              <p:cNvSpPr>
                <a:spLocks/>
              </p:cNvSpPr>
              <p:nvPr/>
            </p:nvSpPr>
            <p:spPr bwMode="auto">
              <a:xfrm>
                <a:off x="1202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4" name="Freeform 42"/>
              <p:cNvSpPr>
                <a:spLocks/>
              </p:cNvSpPr>
              <p:nvPr/>
            </p:nvSpPr>
            <p:spPr bwMode="auto">
              <a:xfrm>
                <a:off x="1458" y="1803"/>
                <a:ext cx="309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16 w 308"/>
                  <a:gd name="T5" fmla="*/ 0 h 255"/>
                  <a:gd name="T6" fmla="*/ 316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5" name="Freeform 43"/>
              <p:cNvSpPr>
                <a:spLocks/>
              </p:cNvSpPr>
              <p:nvPr/>
            </p:nvSpPr>
            <p:spPr bwMode="auto">
              <a:xfrm>
                <a:off x="1509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6" name="Freeform 44"/>
              <p:cNvSpPr>
                <a:spLocks/>
              </p:cNvSpPr>
              <p:nvPr/>
            </p:nvSpPr>
            <p:spPr bwMode="auto">
              <a:xfrm>
                <a:off x="1765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7" name="Freeform 45"/>
              <p:cNvSpPr>
                <a:spLocks/>
              </p:cNvSpPr>
              <p:nvPr/>
            </p:nvSpPr>
            <p:spPr bwMode="auto">
              <a:xfrm>
                <a:off x="1817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8" name="Freeform 46"/>
              <p:cNvSpPr>
                <a:spLocks/>
              </p:cNvSpPr>
              <p:nvPr/>
            </p:nvSpPr>
            <p:spPr bwMode="auto">
              <a:xfrm>
                <a:off x="2072" y="1803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9" name="Freeform 47"/>
              <p:cNvSpPr>
                <a:spLocks/>
              </p:cNvSpPr>
              <p:nvPr/>
            </p:nvSpPr>
            <p:spPr bwMode="auto">
              <a:xfrm>
                <a:off x="3497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0" name="Freeform 48"/>
              <p:cNvSpPr>
                <a:spLocks/>
              </p:cNvSpPr>
              <p:nvPr/>
            </p:nvSpPr>
            <p:spPr bwMode="auto">
              <a:xfrm>
                <a:off x="3547" y="1803"/>
                <a:ext cx="2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1" name="Freeform 49"/>
              <p:cNvSpPr>
                <a:spLocks/>
              </p:cNvSpPr>
              <p:nvPr/>
            </p:nvSpPr>
            <p:spPr bwMode="auto">
              <a:xfrm>
                <a:off x="3804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2" name="Freeform 50"/>
              <p:cNvSpPr>
                <a:spLocks/>
              </p:cNvSpPr>
              <p:nvPr/>
            </p:nvSpPr>
            <p:spPr bwMode="auto">
              <a:xfrm>
                <a:off x="385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3" name="Freeform 51"/>
              <p:cNvSpPr>
                <a:spLocks/>
              </p:cNvSpPr>
              <p:nvPr/>
            </p:nvSpPr>
            <p:spPr bwMode="auto">
              <a:xfrm>
                <a:off x="4110" y="1803"/>
                <a:ext cx="309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24 w 307"/>
                  <a:gd name="T5" fmla="*/ 0 h 255"/>
                  <a:gd name="T6" fmla="*/ 324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4" name="Freeform 52"/>
              <p:cNvSpPr>
                <a:spLocks/>
              </p:cNvSpPr>
              <p:nvPr/>
            </p:nvSpPr>
            <p:spPr bwMode="auto">
              <a:xfrm>
                <a:off x="4161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5" name="Freeform 53"/>
              <p:cNvSpPr>
                <a:spLocks/>
              </p:cNvSpPr>
              <p:nvPr/>
            </p:nvSpPr>
            <p:spPr bwMode="auto">
              <a:xfrm>
                <a:off x="4418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6" name="Freeform 54"/>
              <p:cNvSpPr>
                <a:spLocks/>
              </p:cNvSpPr>
              <p:nvPr/>
            </p:nvSpPr>
            <p:spPr bwMode="auto">
              <a:xfrm>
                <a:off x="4470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7" name="Freeform 55"/>
              <p:cNvSpPr>
                <a:spLocks/>
              </p:cNvSpPr>
              <p:nvPr/>
            </p:nvSpPr>
            <p:spPr bwMode="auto">
              <a:xfrm>
                <a:off x="4724" y="1803"/>
                <a:ext cx="53" cy="255"/>
              </a:xfrm>
              <a:custGeom>
                <a:avLst/>
                <a:gdLst>
                  <a:gd name="T0" fmla="*/ 0 w 53"/>
                  <a:gd name="T1" fmla="*/ 254 h 255"/>
                  <a:gd name="T2" fmla="*/ 0 w 53"/>
                  <a:gd name="T3" fmla="*/ 0 h 255"/>
                  <a:gd name="T4" fmla="*/ 52 w 53"/>
                  <a:gd name="T5" fmla="*/ 0 h 255"/>
                  <a:gd name="T6" fmla="*/ 52 w 53"/>
                  <a:gd name="T7" fmla="*/ 254 h 255"/>
                  <a:gd name="T8" fmla="*/ 0 w 53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255"/>
                  <a:gd name="T17" fmla="*/ 53 w 53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8" name="Freeform 56"/>
              <p:cNvSpPr>
                <a:spLocks/>
              </p:cNvSpPr>
              <p:nvPr/>
            </p:nvSpPr>
            <p:spPr bwMode="auto">
              <a:xfrm>
                <a:off x="582" y="2006"/>
                <a:ext cx="282" cy="313"/>
              </a:xfrm>
              <a:custGeom>
                <a:avLst/>
                <a:gdLst>
                  <a:gd name="T0" fmla="*/ 289 w 281"/>
                  <a:gd name="T1" fmla="*/ 0 h 313"/>
                  <a:gd name="T2" fmla="*/ 0 w 281"/>
                  <a:gd name="T3" fmla="*/ 312 h 313"/>
                  <a:gd name="T4" fmla="*/ 289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9" name="Freeform 57"/>
              <p:cNvSpPr>
                <a:spLocks/>
              </p:cNvSpPr>
              <p:nvPr/>
            </p:nvSpPr>
            <p:spPr bwMode="auto">
              <a:xfrm>
                <a:off x="582" y="2260"/>
                <a:ext cx="56" cy="59"/>
              </a:xfrm>
              <a:custGeom>
                <a:avLst/>
                <a:gdLst>
                  <a:gd name="T0" fmla="*/ 63 w 55"/>
                  <a:gd name="T1" fmla="*/ 21 h 59"/>
                  <a:gd name="T2" fmla="*/ 0 w 55"/>
                  <a:gd name="T3" fmla="*/ 58 h 59"/>
                  <a:gd name="T4" fmla="*/ 39 w 55"/>
                  <a:gd name="T5" fmla="*/ 0 h 59"/>
                  <a:gd name="T6" fmla="*/ 63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0" name="Freeform 58"/>
              <p:cNvSpPr>
                <a:spLocks/>
              </p:cNvSpPr>
              <p:nvPr/>
            </p:nvSpPr>
            <p:spPr bwMode="auto">
              <a:xfrm>
                <a:off x="1170" y="2006"/>
                <a:ext cx="284" cy="319"/>
              </a:xfrm>
              <a:custGeom>
                <a:avLst/>
                <a:gdLst>
                  <a:gd name="T0" fmla="*/ 0 w 283"/>
                  <a:gd name="T1" fmla="*/ 0 h 319"/>
                  <a:gd name="T2" fmla="*/ 291 w 283"/>
                  <a:gd name="T3" fmla="*/ 318 h 319"/>
                  <a:gd name="T4" fmla="*/ 0 w 283"/>
                  <a:gd name="T5" fmla="*/ 0 h 319"/>
                  <a:gd name="T6" fmla="*/ 0 60000 65536"/>
                  <a:gd name="T7" fmla="*/ 0 60000 65536"/>
                  <a:gd name="T8" fmla="*/ 0 60000 65536"/>
                  <a:gd name="T9" fmla="*/ 0 w 283"/>
                  <a:gd name="T10" fmla="*/ 0 h 319"/>
                  <a:gd name="T11" fmla="*/ 283 w 283"/>
                  <a:gd name="T12" fmla="*/ 319 h 3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3" h="319">
                    <a:moveTo>
                      <a:pt x="0" y="0"/>
                    </a:moveTo>
                    <a:lnTo>
                      <a:pt x="282" y="31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1" name="Freeform 59"/>
              <p:cNvSpPr>
                <a:spLocks/>
              </p:cNvSpPr>
              <p:nvPr/>
            </p:nvSpPr>
            <p:spPr bwMode="auto">
              <a:xfrm>
                <a:off x="1397" y="2267"/>
                <a:ext cx="57" cy="58"/>
              </a:xfrm>
              <a:custGeom>
                <a:avLst/>
                <a:gdLst>
                  <a:gd name="T0" fmla="*/ 24 w 56"/>
                  <a:gd name="T1" fmla="*/ 0 h 58"/>
                  <a:gd name="T2" fmla="*/ 64 w 56"/>
                  <a:gd name="T3" fmla="*/ 57 h 58"/>
                  <a:gd name="T4" fmla="*/ 0 w 56"/>
                  <a:gd name="T5" fmla="*/ 21 h 58"/>
                  <a:gd name="T6" fmla="*/ 24 w 56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58"/>
                  <a:gd name="T14" fmla="*/ 56 w 56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58">
                    <a:moveTo>
                      <a:pt x="24" y="0"/>
                    </a:moveTo>
                    <a:lnTo>
                      <a:pt x="55" y="57"/>
                    </a:lnTo>
                    <a:lnTo>
                      <a:pt x="0" y="21"/>
                    </a:lnTo>
                    <a:lnTo>
                      <a:pt x="24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2" name="Freeform 60"/>
              <p:cNvSpPr>
                <a:spLocks/>
              </p:cNvSpPr>
              <p:nvPr/>
            </p:nvSpPr>
            <p:spPr bwMode="auto">
              <a:xfrm>
                <a:off x="1484" y="2006"/>
                <a:ext cx="838" cy="326"/>
              </a:xfrm>
              <a:custGeom>
                <a:avLst/>
                <a:gdLst>
                  <a:gd name="T0" fmla="*/ 0 w 838"/>
                  <a:gd name="T1" fmla="*/ 0 h 326"/>
                  <a:gd name="T2" fmla="*/ 837 w 838"/>
                  <a:gd name="T3" fmla="*/ 325 h 326"/>
                  <a:gd name="T4" fmla="*/ 0 w 838"/>
                  <a:gd name="T5" fmla="*/ 0 h 326"/>
                  <a:gd name="T6" fmla="*/ 0 60000 65536"/>
                  <a:gd name="T7" fmla="*/ 0 60000 65536"/>
                  <a:gd name="T8" fmla="*/ 0 60000 65536"/>
                  <a:gd name="T9" fmla="*/ 0 w 838"/>
                  <a:gd name="T10" fmla="*/ 0 h 326"/>
                  <a:gd name="T11" fmla="*/ 838 w 838"/>
                  <a:gd name="T12" fmla="*/ 326 h 3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8" h="326">
                    <a:moveTo>
                      <a:pt x="0" y="0"/>
                    </a:moveTo>
                    <a:lnTo>
                      <a:pt x="837" y="32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3" name="Freeform 61"/>
              <p:cNvSpPr>
                <a:spLocks/>
              </p:cNvSpPr>
              <p:nvPr/>
            </p:nvSpPr>
            <p:spPr bwMode="auto">
              <a:xfrm>
                <a:off x="2256" y="2293"/>
                <a:ext cx="66" cy="39"/>
              </a:xfrm>
              <a:custGeom>
                <a:avLst/>
                <a:gdLst>
                  <a:gd name="T0" fmla="*/ 11 w 66"/>
                  <a:gd name="T1" fmla="*/ 0 h 39"/>
                  <a:gd name="T2" fmla="*/ 65 w 66"/>
                  <a:gd name="T3" fmla="*/ 38 h 39"/>
                  <a:gd name="T4" fmla="*/ 0 w 66"/>
                  <a:gd name="T5" fmla="*/ 30 h 39"/>
                  <a:gd name="T6" fmla="*/ 11 w 66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39"/>
                  <a:gd name="T14" fmla="*/ 66 w 66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39">
                    <a:moveTo>
                      <a:pt x="11" y="0"/>
                    </a:moveTo>
                    <a:lnTo>
                      <a:pt x="65" y="38"/>
                    </a:lnTo>
                    <a:lnTo>
                      <a:pt x="0" y="3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4" name="Freeform 62"/>
              <p:cNvSpPr>
                <a:spLocks/>
              </p:cNvSpPr>
              <p:nvPr/>
            </p:nvSpPr>
            <p:spPr bwMode="auto">
              <a:xfrm>
                <a:off x="3236" y="2019"/>
                <a:ext cx="281" cy="313"/>
              </a:xfrm>
              <a:custGeom>
                <a:avLst/>
                <a:gdLst>
                  <a:gd name="T0" fmla="*/ 280 w 281"/>
                  <a:gd name="T1" fmla="*/ 0 h 313"/>
                  <a:gd name="T2" fmla="*/ 0 w 281"/>
                  <a:gd name="T3" fmla="*/ 312 h 313"/>
                  <a:gd name="T4" fmla="*/ 280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5" name="Freeform 63"/>
              <p:cNvSpPr>
                <a:spLocks/>
              </p:cNvSpPr>
              <p:nvPr/>
            </p:nvSpPr>
            <p:spPr bwMode="auto">
              <a:xfrm>
                <a:off x="3236" y="2273"/>
                <a:ext cx="55" cy="59"/>
              </a:xfrm>
              <a:custGeom>
                <a:avLst/>
                <a:gdLst>
                  <a:gd name="T0" fmla="*/ 54 w 55"/>
                  <a:gd name="T1" fmla="*/ 21 h 59"/>
                  <a:gd name="T2" fmla="*/ 0 w 55"/>
                  <a:gd name="T3" fmla="*/ 58 h 59"/>
                  <a:gd name="T4" fmla="*/ 30 w 55"/>
                  <a:gd name="T5" fmla="*/ 0 h 59"/>
                  <a:gd name="T6" fmla="*/ 54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6" name="Freeform 64"/>
              <p:cNvSpPr>
                <a:spLocks/>
              </p:cNvSpPr>
              <p:nvPr/>
            </p:nvSpPr>
            <p:spPr bwMode="auto">
              <a:xfrm>
                <a:off x="3822" y="2019"/>
                <a:ext cx="289" cy="300"/>
              </a:xfrm>
              <a:custGeom>
                <a:avLst/>
                <a:gdLst>
                  <a:gd name="T0" fmla="*/ 0 w 289"/>
                  <a:gd name="T1" fmla="*/ 0 h 300"/>
                  <a:gd name="T2" fmla="*/ 288 w 289"/>
                  <a:gd name="T3" fmla="*/ 299 h 300"/>
                  <a:gd name="T4" fmla="*/ 0 w 289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289"/>
                  <a:gd name="T10" fmla="*/ 0 h 300"/>
                  <a:gd name="T11" fmla="*/ 289 w 289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9" h="300">
                    <a:moveTo>
                      <a:pt x="0" y="0"/>
                    </a:moveTo>
                    <a:lnTo>
                      <a:pt x="288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7" name="Freeform 65"/>
              <p:cNvSpPr>
                <a:spLocks/>
              </p:cNvSpPr>
              <p:nvPr/>
            </p:nvSpPr>
            <p:spPr bwMode="auto">
              <a:xfrm>
                <a:off x="4055" y="2261"/>
                <a:ext cx="56" cy="58"/>
              </a:xfrm>
              <a:custGeom>
                <a:avLst/>
                <a:gdLst>
                  <a:gd name="T0" fmla="*/ 23 w 57"/>
                  <a:gd name="T1" fmla="*/ 0 h 58"/>
                  <a:gd name="T2" fmla="*/ 47 w 57"/>
                  <a:gd name="T3" fmla="*/ 57 h 58"/>
                  <a:gd name="T4" fmla="*/ 0 w 57"/>
                  <a:gd name="T5" fmla="*/ 22 h 58"/>
                  <a:gd name="T6" fmla="*/ 23 w 57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58"/>
                  <a:gd name="T14" fmla="*/ 57 w 5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58">
                    <a:moveTo>
                      <a:pt x="23" y="0"/>
                    </a:moveTo>
                    <a:lnTo>
                      <a:pt x="56" y="57"/>
                    </a:lnTo>
                    <a:lnTo>
                      <a:pt x="0" y="22"/>
                    </a:lnTo>
                    <a:lnTo>
                      <a:pt x="23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8" name="Freeform 66"/>
              <p:cNvSpPr>
                <a:spLocks/>
              </p:cNvSpPr>
              <p:nvPr/>
            </p:nvSpPr>
            <p:spPr bwMode="auto">
              <a:xfrm>
                <a:off x="4130" y="2025"/>
                <a:ext cx="858" cy="300"/>
              </a:xfrm>
              <a:custGeom>
                <a:avLst/>
                <a:gdLst>
                  <a:gd name="T0" fmla="*/ 0 w 858"/>
                  <a:gd name="T1" fmla="*/ 0 h 300"/>
                  <a:gd name="T2" fmla="*/ 857 w 858"/>
                  <a:gd name="T3" fmla="*/ 299 h 300"/>
                  <a:gd name="T4" fmla="*/ 0 w 858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858"/>
                  <a:gd name="T10" fmla="*/ 0 h 300"/>
                  <a:gd name="T11" fmla="*/ 858 w 858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8" h="300">
                    <a:moveTo>
                      <a:pt x="0" y="0"/>
                    </a:moveTo>
                    <a:lnTo>
                      <a:pt x="857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9" name="Freeform 67"/>
              <p:cNvSpPr>
                <a:spLocks/>
              </p:cNvSpPr>
              <p:nvPr/>
            </p:nvSpPr>
            <p:spPr bwMode="auto">
              <a:xfrm>
                <a:off x="4921" y="2288"/>
                <a:ext cx="67" cy="37"/>
              </a:xfrm>
              <a:custGeom>
                <a:avLst/>
                <a:gdLst>
                  <a:gd name="T0" fmla="*/ 11 w 67"/>
                  <a:gd name="T1" fmla="*/ 0 h 37"/>
                  <a:gd name="T2" fmla="*/ 66 w 67"/>
                  <a:gd name="T3" fmla="*/ 36 h 37"/>
                  <a:gd name="T4" fmla="*/ 0 w 67"/>
                  <a:gd name="T5" fmla="*/ 31 h 37"/>
                  <a:gd name="T6" fmla="*/ 11 w 67"/>
                  <a:gd name="T7" fmla="*/ 0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11" y="0"/>
                    </a:moveTo>
                    <a:lnTo>
                      <a:pt x="66" y="36"/>
                    </a:lnTo>
                    <a:lnTo>
                      <a:pt x="0" y="31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0" name="Freeform 68"/>
              <p:cNvSpPr>
                <a:spLocks/>
              </p:cNvSpPr>
              <p:nvPr/>
            </p:nvSpPr>
            <p:spPr bwMode="auto">
              <a:xfrm>
                <a:off x="1458" y="1541"/>
                <a:ext cx="743" cy="250"/>
              </a:xfrm>
              <a:custGeom>
                <a:avLst/>
                <a:gdLst>
                  <a:gd name="T0" fmla="*/ 750 w 742"/>
                  <a:gd name="T1" fmla="*/ 0 h 250"/>
                  <a:gd name="T2" fmla="*/ 0 w 742"/>
                  <a:gd name="T3" fmla="*/ 249 h 250"/>
                  <a:gd name="T4" fmla="*/ 750 w 742"/>
                  <a:gd name="T5" fmla="*/ 0 h 250"/>
                  <a:gd name="T6" fmla="*/ 0 60000 65536"/>
                  <a:gd name="T7" fmla="*/ 0 60000 65536"/>
                  <a:gd name="T8" fmla="*/ 0 60000 65536"/>
                  <a:gd name="T9" fmla="*/ 0 w 742"/>
                  <a:gd name="T10" fmla="*/ 0 h 250"/>
                  <a:gd name="T11" fmla="*/ 742 w 742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2" h="250">
                    <a:moveTo>
                      <a:pt x="741" y="0"/>
                    </a:moveTo>
                    <a:lnTo>
                      <a:pt x="0" y="249"/>
                    </a:lnTo>
                    <a:lnTo>
                      <a:pt x="74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1" name="Freeform 69"/>
              <p:cNvSpPr>
                <a:spLocks/>
              </p:cNvSpPr>
              <p:nvPr/>
            </p:nvSpPr>
            <p:spPr bwMode="auto">
              <a:xfrm>
                <a:off x="1458" y="1754"/>
                <a:ext cx="68" cy="37"/>
              </a:xfrm>
              <a:custGeom>
                <a:avLst/>
                <a:gdLst>
                  <a:gd name="T0" fmla="*/ 75 w 67"/>
                  <a:gd name="T1" fmla="*/ 31 h 37"/>
                  <a:gd name="T2" fmla="*/ 0 w 67"/>
                  <a:gd name="T3" fmla="*/ 36 h 37"/>
                  <a:gd name="T4" fmla="*/ 65 w 67"/>
                  <a:gd name="T5" fmla="*/ 0 h 37"/>
                  <a:gd name="T6" fmla="*/ 75 w 67"/>
                  <a:gd name="T7" fmla="*/ 31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66" y="31"/>
                    </a:moveTo>
                    <a:lnTo>
                      <a:pt x="0" y="36"/>
                    </a:lnTo>
                    <a:lnTo>
                      <a:pt x="56" y="0"/>
                    </a:lnTo>
                    <a:lnTo>
                      <a:pt x="66" y="3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2" name="Freeform 70"/>
              <p:cNvSpPr>
                <a:spLocks/>
              </p:cNvSpPr>
              <p:nvPr/>
            </p:nvSpPr>
            <p:spPr bwMode="auto">
              <a:xfrm>
                <a:off x="2506" y="1547"/>
                <a:ext cx="1255" cy="244"/>
              </a:xfrm>
              <a:custGeom>
                <a:avLst/>
                <a:gdLst>
                  <a:gd name="T0" fmla="*/ 0 w 1255"/>
                  <a:gd name="T1" fmla="*/ 0 h 244"/>
                  <a:gd name="T2" fmla="*/ 1254 w 1255"/>
                  <a:gd name="T3" fmla="*/ 243 h 244"/>
                  <a:gd name="T4" fmla="*/ 0 w 1255"/>
                  <a:gd name="T5" fmla="*/ 0 h 244"/>
                  <a:gd name="T6" fmla="*/ 0 60000 65536"/>
                  <a:gd name="T7" fmla="*/ 0 60000 65536"/>
                  <a:gd name="T8" fmla="*/ 0 60000 65536"/>
                  <a:gd name="T9" fmla="*/ 0 w 1255"/>
                  <a:gd name="T10" fmla="*/ 0 h 244"/>
                  <a:gd name="T11" fmla="*/ 1255 w 1255"/>
                  <a:gd name="T12" fmla="*/ 244 h 2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5" h="244">
                    <a:moveTo>
                      <a:pt x="0" y="0"/>
                    </a:moveTo>
                    <a:lnTo>
                      <a:pt x="1254" y="24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3" name="Freeform 71"/>
              <p:cNvSpPr>
                <a:spLocks/>
              </p:cNvSpPr>
              <p:nvPr/>
            </p:nvSpPr>
            <p:spPr bwMode="auto">
              <a:xfrm>
                <a:off x="3694" y="1762"/>
                <a:ext cx="67" cy="32"/>
              </a:xfrm>
              <a:custGeom>
                <a:avLst/>
                <a:gdLst>
                  <a:gd name="T0" fmla="*/ 6 w 67"/>
                  <a:gd name="T1" fmla="*/ 0 h 32"/>
                  <a:gd name="T2" fmla="*/ 66 w 67"/>
                  <a:gd name="T3" fmla="*/ 28 h 32"/>
                  <a:gd name="T4" fmla="*/ 0 w 67"/>
                  <a:gd name="T5" fmla="*/ 31 h 32"/>
                  <a:gd name="T6" fmla="*/ 6 w 67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2"/>
                  <a:gd name="T14" fmla="*/ 67 w 67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2">
                    <a:moveTo>
                      <a:pt x="6" y="0"/>
                    </a:moveTo>
                    <a:lnTo>
                      <a:pt x="66" y="28"/>
                    </a:lnTo>
                    <a:lnTo>
                      <a:pt x="0" y="31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4" name="Freeform 72"/>
              <p:cNvSpPr>
                <a:spLocks/>
              </p:cNvSpPr>
              <p:nvPr/>
            </p:nvSpPr>
            <p:spPr bwMode="auto">
              <a:xfrm>
                <a:off x="105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5" name="Freeform 73"/>
              <p:cNvSpPr>
                <a:spLocks/>
              </p:cNvSpPr>
              <p:nvPr/>
            </p:nvSpPr>
            <p:spPr bwMode="auto">
              <a:xfrm>
                <a:off x="1260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6" name="Freeform 74"/>
              <p:cNvSpPr>
                <a:spLocks/>
              </p:cNvSpPr>
              <p:nvPr/>
            </p:nvSpPr>
            <p:spPr bwMode="auto">
              <a:xfrm>
                <a:off x="146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7" name="Freeform 75"/>
              <p:cNvSpPr>
                <a:spLocks/>
              </p:cNvSpPr>
              <p:nvPr/>
            </p:nvSpPr>
            <p:spPr bwMode="auto">
              <a:xfrm>
                <a:off x="1670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8" name="Rectangle 76"/>
              <p:cNvSpPr>
                <a:spLocks noChangeArrowheads="1"/>
              </p:cNvSpPr>
              <p:nvPr/>
            </p:nvSpPr>
            <p:spPr bwMode="auto">
              <a:xfrm>
                <a:off x="1632" y="1056"/>
                <a:ext cx="33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400" b="1">
                    <a:solidFill>
                      <a:srgbClr val="000000"/>
                    </a:solidFill>
                  </a:rPr>
                  <a:t>ρίζα</a:t>
                </a:r>
              </a:p>
            </p:txBody>
          </p:sp>
          <p:sp>
            <p:nvSpPr>
              <p:cNvPr id="73809" name="Rectangle 77"/>
              <p:cNvSpPr>
                <a:spLocks noChangeArrowheads="1"/>
              </p:cNvSpPr>
              <p:nvPr/>
            </p:nvSpPr>
            <p:spPr bwMode="auto">
              <a:xfrm>
                <a:off x="2263" y="1336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17</a:t>
                </a:r>
              </a:p>
            </p:txBody>
          </p:sp>
          <p:sp>
            <p:nvSpPr>
              <p:cNvPr id="73810" name="Rectangle 78"/>
              <p:cNvSpPr>
                <a:spLocks noChangeArrowheads="1"/>
              </p:cNvSpPr>
              <p:nvPr/>
            </p:nvSpPr>
            <p:spPr bwMode="auto">
              <a:xfrm>
                <a:off x="3567" y="1813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73811" name="Rectangle 79"/>
              <p:cNvSpPr>
                <a:spLocks noChangeArrowheads="1"/>
              </p:cNvSpPr>
              <p:nvPr/>
            </p:nvSpPr>
            <p:spPr bwMode="auto">
              <a:xfrm>
                <a:off x="388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30</a:t>
                </a:r>
              </a:p>
            </p:txBody>
          </p:sp>
          <p:sp>
            <p:nvSpPr>
              <p:cNvPr id="73812" name="Rectangle 80"/>
              <p:cNvSpPr>
                <a:spLocks noChangeArrowheads="1"/>
              </p:cNvSpPr>
              <p:nvPr/>
            </p:nvSpPr>
            <p:spPr bwMode="auto">
              <a:xfrm>
                <a:off x="1913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73813" name="Rectangle 81"/>
              <p:cNvSpPr>
                <a:spLocks noChangeArrowheads="1"/>
              </p:cNvSpPr>
              <p:nvPr/>
            </p:nvSpPr>
            <p:spPr bwMode="auto">
              <a:xfrm>
                <a:off x="2117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73814" name="Rectangle 82"/>
              <p:cNvSpPr>
                <a:spLocks noChangeArrowheads="1"/>
              </p:cNvSpPr>
              <p:nvPr/>
            </p:nvSpPr>
            <p:spPr bwMode="auto">
              <a:xfrm>
                <a:off x="2825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73815" name="Rectangle 83"/>
              <p:cNvSpPr>
                <a:spLocks noChangeArrowheads="1"/>
              </p:cNvSpPr>
              <p:nvPr/>
            </p:nvSpPr>
            <p:spPr bwMode="auto">
              <a:xfrm>
                <a:off x="3018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73816" name="Rectangle 84"/>
              <p:cNvSpPr>
                <a:spLocks noChangeArrowheads="1"/>
              </p:cNvSpPr>
              <p:nvPr/>
            </p:nvSpPr>
            <p:spPr bwMode="auto">
              <a:xfrm>
                <a:off x="3216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73817" name="Rectangle 85"/>
              <p:cNvSpPr>
                <a:spLocks noChangeArrowheads="1"/>
              </p:cNvSpPr>
              <p:nvPr/>
            </p:nvSpPr>
            <p:spPr bwMode="auto">
              <a:xfrm>
                <a:off x="3689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73818" name="Rectangle 86"/>
              <p:cNvSpPr>
                <a:spLocks noChangeArrowheads="1"/>
              </p:cNvSpPr>
              <p:nvPr/>
            </p:nvSpPr>
            <p:spPr bwMode="auto">
              <a:xfrm>
                <a:off x="390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73819" name="Rectangle 87"/>
              <p:cNvSpPr>
                <a:spLocks noChangeArrowheads="1"/>
              </p:cNvSpPr>
              <p:nvPr/>
            </p:nvSpPr>
            <p:spPr bwMode="auto">
              <a:xfrm>
                <a:off x="4090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73820" name="Rectangle 88"/>
              <p:cNvSpPr>
                <a:spLocks noChangeArrowheads="1"/>
              </p:cNvSpPr>
              <p:nvPr/>
            </p:nvSpPr>
            <p:spPr bwMode="auto">
              <a:xfrm>
                <a:off x="4578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73821" name="Rectangle 89"/>
              <p:cNvSpPr>
                <a:spLocks noChangeArrowheads="1"/>
              </p:cNvSpPr>
              <p:nvPr/>
            </p:nvSpPr>
            <p:spPr bwMode="auto">
              <a:xfrm>
                <a:off x="4782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73822" name="Rectangle 90"/>
              <p:cNvSpPr>
                <a:spLocks noChangeArrowheads="1"/>
              </p:cNvSpPr>
              <p:nvPr/>
            </p:nvSpPr>
            <p:spPr bwMode="auto">
              <a:xfrm>
                <a:off x="498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73823" name="Rectangle 91"/>
              <p:cNvSpPr>
                <a:spLocks noChangeArrowheads="1"/>
              </p:cNvSpPr>
              <p:nvPr/>
            </p:nvSpPr>
            <p:spPr bwMode="auto">
              <a:xfrm>
                <a:off x="5184" y="2322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73824" name="Rectangle 92"/>
              <p:cNvSpPr>
                <a:spLocks noChangeArrowheads="1"/>
              </p:cNvSpPr>
              <p:nvPr/>
            </p:nvSpPr>
            <p:spPr bwMode="auto">
              <a:xfrm>
                <a:off x="122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  <p:sp>
            <p:nvSpPr>
              <p:cNvPr id="73825" name="Rectangle 93"/>
              <p:cNvSpPr>
                <a:spLocks noChangeArrowheads="1"/>
              </p:cNvSpPr>
              <p:nvPr/>
            </p:nvSpPr>
            <p:spPr bwMode="auto">
              <a:xfrm>
                <a:off x="927" y="1820"/>
                <a:ext cx="17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</a:t>
                </a:r>
              </a:p>
            </p:txBody>
          </p:sp>
          <p:sp>
            <p:nvSpPr>
              <p:cNvPr id="73826" name="Rectangle 94"/>
              <p:cNvSpPr>
                <a:spLocks noChangeArrowheads="1"/>
              </p:cNvSpPr>
              <p:nvPr/>
            </p:nvSpPr>
            <p:spPr bwMode="auto">
              <a:xfrm>
                <a:off x="1265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73827" name="Rectangle 95"/>
              <p:cNvSpPr>
                <a:spLocks noChangeArrowheads="1"/>
              </p:cNvSpPr>
              <p:nvPr/>
            </p:nvSpPr>
            <p:spPr bwMode="auto">
              <a:xfrm>
                <a:off x="1062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5*</a:t>
                </a:r>
              </a:p>
            </p:txBody>
          </p:sp>
          <p:sp>
            <p:nvSpPr>
              <p:cNvPr id="73828" name="Rectangle 96"/>
              <p:cNvSpPr>
                <a:spLocks noChangeArrowheads="1"/>
              </p:cNvSpPr>
              <p:nvPr/>
            </p:nvSpPr>
            <p:spPr bwMode="auto">
              <a:xfrm>
                <a:off x="1464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FF3300"/>
                    </a:solidFill>
                  </a:rPr>
                  <a:t>8*</a:t>
                </a:r>
              </a:p>
            </p:txBody>
          </p:sp>
          <p:sp>
            <p:nvSpPr>
              <p:cNvPr id="73829" name="Line 97"/>
              <p:cNvSpPr>
                <a:spLocks noChangeShapeType="1"/>
              </p:cNvSpPr>
              <p:nvPr/>
            </p:nvSpPr>
            <p:spPr bwMode="auto">
              <a:xfrm>
                <a:off x="1920" y="1056"/>
                <a:ext cx="336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0" name="Arc 98"/>
              <p:cNvSpPr>
                <a:spLocks/>
              </p:cNvSpPr>
              <p:nvPr/>
            </p:nvSpPr>
            <p:spPr bwMode="auto">
              <a:xfrm rot="-8160000">
                <a:off x="441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1" name="Arc 99"/>
              <p:cNvSpPr>
                <a:spLocks/>
              </p:cNvSpPr>
              <p:nvPr/>
            </p:nvSpPr>
            <p:spPr bwMode="auto">
              <a:xfrm rot="-8160000">
                <a:off x="91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2" name="Arc 100"/>
              <p:cNvSpPr>
                <a:spLocks/>
              </p:cNvSpPr>
              <p:nvPr/>
            </p:nvSpPr>
            <p:spPr bwMode="auto">
              <a:xfrm rot="-8160000">
                <a:off x="177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3" name="Arc 101"/>
              <p:cNvSpPr>
                <a:spLocks/>
              </p:cNvSpPr>
              <p:nvPr/>
            </p:nvSpPr>
            <p:spPr bwMode="auto">
              <a:xfrm rot="-8160000">
                <a:off x="2688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4" name="Arc 102"/>
              <p:cNvSpPr>
                <a:spLocks/>
              </p:cNvSpPr>
              <p:nvPr/>
            </p:nvSpPr>
            <p:spPr bwMode="auto">
              <a:xfrm rot="-8160000">
                <a:off x="355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0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197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92CC3-AF0D-417F-AD20-E3D83597BBB0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8137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>
                <a:latin typeface="Calibri" pitchFamily="34" charset="0"/>
              </a:rPr>
              <a:t>Όλες</a:t>
            </a:r>
            <a:r>
              <a:rPr lang="el-GR" sz="2400">
                <a:latin typeface="Calibri" pitchFamily="34" charset="0"/>
              </a:rPr>
              <a:t> οι τιμές εμφανίζονται στα φύλλα και </a:t>
            </a:r>
            <a:r>
              <a:rPr lang="el-GR" sz="2400" i="1">
                <a:latin typeface="Calibri" pitchFamily="34" charset="0"/>
              </a:rPr>
              <a:t>κάποιες</a:t>
            </a:r>
            <a:r>
              <a:rPr lang="el-GR" sz="2400">
                <a:latin typeface="Calibri" pitchFamily="34" charset="0"/>
              </a:rPr>
              <a:t> </a:t>
            </a:r>
            <a:r>
              <a:rPr lang="el-GR" sz="2400" i="1">
                <a:solidFill>
                  <a:srgbClr val="CC0000"/>
                </a:solidFill>
                <a:latin typeface="Calibri" pitchFamily="34" charset="0"/>
              </a:rPr>
              <a:t>επαναλαμβάνονται </a:t>
            </a:r>
            <a:r>
              <a:rPr lang="el-GR" sz="2400">
                <a:latin typeface="Calibri" pitchFamily="34" charset="0"/>
              </a:rPr>
              <a:t>και σε εσωτερικούς κόμβους (η τιμή Κ σε ένα εσωτερικό κόμβο μπορεί επίσης να εμφανίζεται ως η </a:t>
            </a:r>
            <a:r>
              <a:rPr lang="el-GR" sz="2400" i="1">
                <a:latin typeface="Calibri" pitchFamily="34" charset="0"/>
              </a:rPr>
              <a:t>πιο αριστερή τιμή</a:t>
            </a:r>
            <a:r>
              <a:rPr lang="el-GR" sz="2400">
                <a:latin typeface="Calibri" pitchFamily="34" charset="0"/>
              </a:rPr>
              <a:t> στο φύλλο του υποδέντρου με ρίζα το δείκτη στα δεξιά του Κ)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5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4C34AA-B1B3-4FE2-BD14-2E2358B448A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247650" y="23907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που περιέχει το Κ: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304800" y="3141663"/>
            <a:ext cx="85883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2. Αν υποχείλιση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αν είναι δυνατόν ανακατανομή με τον αριστερό αδελφό (&gt; </a:t>
            </a:r>
            <a:r>
              <a:rPr lang="el-GR">
                <a:latin typeface="Calibri" pitchFamily="34" charset="0"/>
                <a:sym typeface="Symbol" pitchFamily="18" charset="2"/>
              </a:rPr>
              <a:t>(</a:t>
            </a:r>
            <a:r>
              <a:rPr lang="en-US">
                <a:latin typeface="Calibri" pitchFamily="34" charset="0"/>
              </a:rPr>
              <a:t>n/2)</a:t>
            </a:r>
            <a:r>
              <a:rPr lang="en-US">
                <a:latin typeface="Calibri" pitchFamily="34" charset="0"/>
                <a:sym typeface="Symbol" pitchFamily="18" charset="2"/>
              </a:rPr>
              <a:t></a:t>
            </a:r>
            <a:r>
              <a:rPr lang="en-US">
                <a:latin typeface="Calibri" pitchFamily="34" charset="0"/>
              </a:rPr>
              <a:t> )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όχι, προσπάθεια ανακατανομής με το δεξιό αδελφό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αν όχι, συγχώνευση και των τριών κόμβων σε δύο κόμβους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537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24AD7-2E33-490A-9D54-F4A6977AF538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351838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Αν </a:t>
            </a:r>
            <a:r>
              <a:rPr lang="el-GR" sz="1800" dirty="0" err="1">
                <a:latin typeface="Calibri" pitchFamily="34" charset="0"/>
              </a:rPr>
              <a:t>υποχείλιση</a:t>
            </a:r>
            <a:r>
              <a:rPr lang="el-GR" sz="1800" dirty="0">
                <a:latin typeface="Calibri" pitchFamily="34" charset="0"/>
              </a:rPr>
              <a:t>  (αναλυτικά)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&lt;ανακατανομή εγγραφών&gt;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είναι δυνατόν ανακατανομή με τον αριστερό αδελφό (&gt;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sz="1600" dirty="0">
                <a:latin typeface="Calibri" pitchFamily="34" charset="0"/>
              </a:rPr>
              <a:t>n/2)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sz="1600" dirty="0">
                <a:latin typeface="Calibri" pitchFamily="34" charset="0"/>
              </a:rPr>
              <a:t> )</a:t>
            </a:r>
            <a:endParaRPr lang="el-GR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όχι, προσπάθεια ανακατανομής με το δεξιό αδελφό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ανακατανομή εγγραφών σε κάθε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βρείτε την εγγραφή στο γονέα του δεξιού κόμβου 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</a:t>
            </a: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αντικατάσταση της τιμής κλειδιού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στο γονέα τους με τη μικρότερη </a:t>
            </a:r>
            <a:r>
              <a:rPr lang="el-GR" sz="1600" dirty="0" smtClean="0">
                <a:latin typeface="Calibri" pitchFamily="34" charset="0"/>
              </a:rPr>
              <a:t>τιμή </a:t>
            </a:r>
            <a:r>
              <a:rPr lang="el-GR" sz="1600" dirty="0">
                <a:latin typeface="Calibri" pitchFamily="34" charset="0"/>
              </a:rPr>
              <a:t>του κόμβου Ν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&lt;συγχώνευση κόμβων&gt;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δεν είναι δυνατή η ανακατανομή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συγχώνευση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οδηγεί σε διαγραφή στο παραπάνω επίπεδο,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σβήνεται </a:t>
            </a:r>
            <a:r>
              <a:rPr lang="el-GR" sz="1600" dirty="0">
                <a:latin typeface="Calibri" pitchFamily="34" charset="0"/>
              </a:rPr>
              <a:t>η εγγραφή που δείχνει </a:t>
            </a:r>
            <a:r>
              <a:rPr lang="el-GR" sz="1600" dirty="0" smtClean="0">
                <a:latin typeface="Calibri" pitchFamily="34" charset="0"/>
              </a:rPr>
              <a:t>στον </a:t>
            </a:r>
            <a:r>
              <a:rPr lang="el-GR" sz="1600" dirty="0">
                <a:latin typeface="Calibri" pitchFamily="34" charset="0"/>
              </a:rPr>
              <a:t>κόμβο (πιθανότητα νέας </a:t>
            </a:r>
            <a:r>
              <a:rPr lang="el-GR" sz="1600" dirty="0" err="1">
                <a:latin typeface="Calibri" pitchFamily="34" charset="0"/>
              </a:rPr>
              <a:t>υποχείλισης</a:t>
            </a:r>
            <a:r>
              <a:rPr lang="el-GR" sz="1600" dirty="0">
                <a:latin typeface="Calibri" pitchFamily="34" charset="0"/>
              </a:rPr>
              <a:t>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4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78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436400-EB1E-48A5-87D8-E3C3613DCD7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712913"/>
            <a:ext cx="83518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Ειδικά για την ανακατανομή εσωτερικών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Πάλι μέσω του γονέα τους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Δηλαδή θεωρούμε και την τιμή του γονέα στην ανακατανομή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Η τιμή αυτή αλλάζει στο γονέα</a:t>
            </a:r>
            <a:endParaRPr lang="en-US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 smtClean="0">
              <a:latin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Εσωτερικοί </a:t>
            </a:r>
            <a:r>
              <a:rPr lang="el-GR" sz="1600" dirty="0">
                <a:latin typeface="Calibri" pitchFamily="34" charset="0"/>
              </a:rPr>
              <a:t>κόμβοι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Ειδική περίπτωση στη συγχώνευση εσωτερικών κόμβων</a:t>
            </a:r>
            <a:r>
              <a:rPr lang="el-GR" sz="1600" dirty="0">
                <a:latin typeface="Calibri" pitchFamily="34" charset="0"/>
              </a:rPr>
              <a:t>, όταν συγχωνεύεται ο ακραίος αριστερός δείκτης ενός εσωτερικού κόμβου (ο οποίος δεν έχει τιμή)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Τότε, πρέπει να συμβουλευτούμε τον γονέα των δύο κόμβων που συγχωνεύονται -&gt; χρήση της τιμής του δείκτη που δείχνει σε αυτόν 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«Κατεβάζουμε» την τιμή από τον γονέα ως πιο αριστερή τιμή στον προς </a:t>
            </a:r>
            <a:r>
              <a:rPr lang="el-GR" sz="1600" dirty="0" smtClean="0">
                <a:latin typeface="Calibri" pitchFamily="34" charset="0"/>
              </a:rPr>
              <a:t>συγχώνευση κόμβο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1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60BD2-7EB9-4A2C-9525-0DA5BC77AB96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788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88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0825" y="2205038"/>
            <a:ext cx="8367713" cy="2368550"/>
            <a:chOff x="185" y="1056"/>
            <a:chExt cx="5271" cy="1492"/>
          </a:xfrm>
        </p:grpSpPr>
        <p:sp>
          <p:nvSpPr>
            <p:cNvPr id="78858" name="Freeform 5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59" name="Freeform 6"/>
            <p:cNvSpPr>
              <a:spLocks/>
            </p:cNvSpPr>
            <p:nvPr/>
          </p:nvSpPr>
          <p:spPr bwMode="auto">
            <a:xfrm>
              <a:off x="390" y="2338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0" name="Freeform 7"/>
            <p:cNvSpPr>
              <a:spLocks/>
            </p:cNvSpPr>
            <p:nvPr/>
          </p:nvSpPr>
          <p:spPr bwMode="auto">
            <a:xfrm>
              <a:off x="594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1" name="Freeform 8"/>
            <p:cNvSpPr>
              <a:spLocks/>
            </p:cNvSpPr>
            <p:nvPr/>
          </p:nvSpPr>
          <p:spPr bwMode="auto">
            <a:xfrm>
              <a:off x="798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2" name="Rectangle 9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8863" name="Rectangle 10"/>
            <p:cNvSpPr>
              <a:spLocks noChangeArrowheads="1"/>
            </p:cNvSpPr>
            <p:nvPr/>
          </p:nvSpPr>
          <p:spPr bwMode="auto">
            <a:xfrm>
              <a:off x="396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8864" name="Freeform 11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5" name="Freeform 12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6" name="Freeform 13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7" name="Freeform 14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8" name="Freeform 15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9" name="Freeform 16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0" name="Freeform 17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1" name="Freeform 18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2" name="Freeform 19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3" name="Freeform 20"/>
            <p:cNvSpPr>
              <a:spLocks/>
            </p:cNvSpPr>
            <p:nvPr/>
          </p:nvSpPr>
          <p:spPr bwMode="auto">
            <a:xfrm>
              <a:off x="1938" y="2343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4" name="Freeform 21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5" name="Freeform 22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6" name="Freeform 23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7" name="Freeform 24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8" name="Freeform 25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9" name="Freeform 26"/>
            <p:cNvSpPr>
              <a:spLocks/>
            </p:cNvSpPr>
            <p:nvPr/>
          </p:nvSpPr>
          <p:spPr bwMode="auto">
            <a:xfrm>
              <a:off x="3236" y="2343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0" name="Freeform 27"/>
            <p:cNvSpPr>
              <a:spLocks/>
            </p:cNvSpPr>
            <p:nvPr/>
          </p:nvSpPr>
          <p:spPr bwMode="auto">
            <a:xfrm>
              <a:off x="343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1" name="Freeform 28"/>
            <p:cNvSpPr>
              <a:spLocks/>
            </p:cNvSpPr>
            <p:nvPr/>
          </p:nvSpPr>
          <p:spPr bwMode="auto">
            <a:xfrm>
              <a:off x="3714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2" name="Freeform 29"/>
            <p:cNvSpPr>
              <a:spLocks/>
            </p:cNvSpPr>
            <p:nvPr/>
          </p:nvSpPr>
          <p:spPr bwMode="auto">
            <a:xfrm>
              <a:off x="391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3" name="Freeform 30"/>
            <p:cNvSpPr>
              <a:spLocks/>
            </p:cNvSpPr>
            <p:nvPr/>
          </p:nvSpPr>
          <p:spPr bwMode="auto">
            <a:xfrm>
              <a:off x="4123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4" name="Freeform 31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5" name="Freeform 32"/>
            <p:cNvSpPr>
              <a:spLocks/>
            </p:cNvSpPr>
            <p:nvPr/>
          </p:nvSpPr>
          <p:spPr bwMode="auto">
            <a:xfrm>
              <a:off x="4597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6" name="Freeform 33"/>
            <p:cNvSpPr>
              <a:spLocks/>
            </p:cNvSpPr>
            <p:nvPr/>
          </p:nvSpPr>
          <p:spPr bwMode="auto">
            <a:xfrm>
              <a:off x="4802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7" name="Freeform 34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8" name="Freeform 35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9" name="Freeform 36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0" name="Freeform 37"/>
            <p:cNvSpPr>
              <a:spLocks/>
            </p:cNvSpPr>
            <p:nvPr/>
          </p:nvSpPr>
          <p:spPr bwMode="auto">
            <a:xfrm>
              <a:off x="89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1" name="Freeform 38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2" name="Freeform 39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3" name="Freeform 40"/>
            <p:cNvSpPr>
              <a:spLocks/>
            </p:cNvSpPr>
            <p:nvPr/>
          </p:nvSpPr>
          <p:spPr bwMode="auto">
            <a:xfrm>
              <a:off x="1458" y="1803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4" name="Freeform 41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5" name="Freeform 42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6" name="Freeform 43"/>
            <p:cNvSpPr>
              <a:spLocks/>
            </p:cNvSpPr>
            <p:nvPr/>
          </p:nvSpPr>
          <p:spPr bwMode="auto">
            <a:xfrm>
              <a:off x="1817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7" name="Freeform 44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8" name="Freeform 45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9" name="Freeform 46"/>
            <p:cNvSpPr>
              <a:spLocks/>
            </p:cNvSpPr>
            <p:nvPr/>
          </p:nvSpPr>
          <p:spPr bwMode="auto">
            <a:xfrm>
              <a:off x="3547" y="1803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0" name="Freeform 47"/>
            <p:cNvSpPr>
              <a:spLocks/>
            </p:cNvSpPr>
            <p:nvPr/>
          </p:nvSpPr>
          <p:spPr bwMode="auto">
            <a:xfrm>
              <a:off x="3804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1" name="Freeform 48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2" name="Freeform 49"/>
            <p:cNvSpPr>
              <a:spLocks/>
            </p:cNvSpPr>
            <p:nvPr/>
          </p:nvSpPr>
          <p:spPr bwMode="auto">
            <a:xfrm>
              <a:off x="4110" y="1803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3" name="Freeform 50"/>
            <p:cNvSpPr>
              <a:spLocks/>
            </p:cNvSpPr>
            <p:nvPr/>
          </p:nvSpPr>
          <p:spPr bwMode="auto">
            <a:xfrm>
              <a:off x="4161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4" name="Freeform 51"/>
            <p:cNvSpPr>
              <a:spLocks/>
            </p:cNvSpPr>
            <p:nvPr/>
          </p:nvSpPr>
          <p:spPr bwMode="auto">
            <a:xfrm>
              <a:off x="4418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5" name="Freeform 52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6" name="Freeform 53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7" name="Freeform 54"/>
            <p:cNvSpPr>
              <a:spLocks/>
            </p:cNvSpPr>
            <p:nvPr/>
          </p:nvSpPr>
          <p:spPr bwMode="auto">
            <a:xfrm>
              <a:off x="582" y="2006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8" name="Freeform 55"/>
            <p:cNvSpPr>
              <a:spLocks/>
            </p:cNvSpPr>
            <p:nvPr/>
          </p:nvSpPr>
          <p:spPr bwMode="auto">
            <a:xfrm>
              <a:off x="582" y="2260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9" name="Freeform 56"/>
            <p:cNvSpPr>
              <a:spLocks/>
            </p:cNvSpPr>
            <p:nvPr/>
          </p:nvSpPr>
          <p:spPr bwMode="auto">
            <a:xfrm>
              <a:off x="1170" y="2006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0" name="Freeform 57"/>
            <p:cNvSpPr>
              <a:spLocks/>
            </p:cNvSpPr>
            <p:nvPr/>
          </p:nvSpPr>
          <p:spPr bwMode="auto">
            <a:xfrm>
              <a:off x="1397" y="2267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1" name="Freeform 58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2" name="Freeform 59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3" name="Freeform 60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4" name="Freeform 61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5" name="Freeform 62"/>
            <p:cNvSpPr>
              <a:spLocks/>
            </p:cNvSpPr>
            <p:nvPr/>
          </p:nvSpPr>
          <p:spPr bwMode="auto">
            <a:xfrm>
              <a:off x="3822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6" name="Freeform 63"/>
            <p:cNvSpPr>
              <a:spLocks/>
            </p:cNvSpPr>
            <p:nvPr/>
          </p:nvSpPr>
          <p:spPr bwMode="auto">
            <a:xfrm>
              <a:off x="4055" y="2261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7" name="Freeform 64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8" name="Freeform 65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9" name="Freeform 66"/>
            <p:cNvSpPr>
              <a:spLocks/>
            </p:cNvSpPr>
            <p:nvPr/>
          </p:nvSpPr>
          <p:spPr bwMode="auto">
            <a:xfrm>
              <a:off x="1458" y="1541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0" name="Freeform 67"/>
            <p:cNvSpPr>
              <a:spLocks/>
            </p:cNvSpPr>
            <p:nvPr/>
          </p:nvSpPr>
          <p:spPr bwMode="auto">
            <a:xfrm>
              <a:off x="1458" y="1754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1" name="Freeform 68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2" name="Freeform 69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3" name="Freeform 70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4" name="Freeform 71"/>
            <p:cNvSpPr>
              <a:spLocks/>
            </p:cNvSpPr>
            <p:nvPr/>
          </p:nvSpPr>
          <p:spPr bwMode="auto">
            <a:xfrm>
              <a:off x="1260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5" name="Freeform 72"/>
            <p:cNvSpPr>
              <a:spLocks/>
            </p:cNvSpPr>
            <p:nvPr/>
          </p:nvSpPr>
          <p:spPr bwMode="auto">
            <a:xfrm>
              <a:off x="146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6" name="Freeform 73"/>
            <p:cNvSpPr>
              <a:spLocks/>
            </p:cNvSpPr>
            <p:nvPr/>
          </p:nvSpPr>
          <p:spPr bwMode="auto">
            <a:xfrm>
              <a:off x="167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7" name="Rectangle 74"/>
            <p:cNvSpPr>
              <a:spLocks noChangeArrowheads="1"/>
            </p:cNvSpPr>
            <p:nvPr/>
          </p:nvSpPr>
          <p:spPr bwMode="auto">
            <a:xfrm>
              <a:off x="1632" y="1056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ρίζα</a:t>
              </a:r>
            </a:p>
          </p:txBody>
        </p:sp>
        <p:sp>
          <p:nvSpPr>
            <p:cNvPr id="78928" name="Rectangle 75"/>
            <p:cNvSpPr>
              <a:spLocks noChangeArrowheads="1"/>
            </p:cNvSpPr>
            <p:nvPr/>
          </p:nvSpPr>
          <p:spPr bwMode="auto">
            <a:xfrm>
              <a:off x="2263" y="1336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17</a:t>
              </a:r>
            </a:p>
          </p:txBody>
        </p:sp>
        <p:sp>
          <p:nvSpPr>
            <p:cNvPr id="78929" name="Rectangle 76"/>
            <p:cNvSpPr>
              <a:spLocks noChangeArrowheads="1"/>
            </p:cNvSpPr>
            <p:nvPr/>
          </p:nvSpPr>
          <p:spPr bwMode="auto">
            <a:xfrm>
              <a:off x="3567" y="1813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78930" name="Rectangle 77"/>
            <p:cNvSpPr>
              <a:spLocks noChangeArrowheads="1"/>
            </p:cNvSpPr>
            <p:nvPr/>
          </p:nvSpPr>
          <p:spPr bwMode="auto">
            <a:xfrm>
              <a:off x="388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8931" name="Rectangle 78"/>
            <p:cNvSpPr>
              <a:spLocks noChangeArrowheads="1"/>
            </p:cNvSpPr>
            <p:nvPr/>
          </p:nvSpPr>
          <p:spPr bwMode="auto">
            <a:xfrm>
              <a:off x="1913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8932" name="Rectangle 79"/>
            <p:cNvSpPr>
              <a:spLocks noChangeArrowheads="1"/>
            </p:cNvSpPr>
            <p:nvPr/>
          </p:nvSpPr>
          <p:spPr bwMode="auto">
            <a:xfrm>
              <a:off x="2117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8933" name="Rectangle 80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FF3300"/>
                  </a:solidFill>
                </a:rPr>
                <a:t>19*</a:t>
              </a:r>
            </a:p>
          </p:txBody>
        </p:sp>
        <p:sp>
          <p:nvSpPr>
            <p:cNvPr id="78934" name="Rectangle 81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20*</a:t>
              </a:r>
            </a:p>
          </p:txBody>
        </p:sp>
        <p:sp>
          <p:nvSpPr>
            <p:cNvPr id="78935" name="Rectangle 82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8936" name="Rectangle 83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78937" name="Rectangle 84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8938" name="Rectangle 85"/>
            <p:cNvSpPr>
              <a:spLocks noChangeArrowheads="1"/>
            </p:cNvSpPr>
            <p:nvPr/>
          </p:nvSpPr>
          <p:spPr bwMode="auto">
            <a:xfrm>
              <a:off x="4090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8939" name="Rectangle 86"/>
            <p:cNvSpPr>
              <a:spLocks noChangeArrowheads="1"/>
            </p:cNvSpPr>
            <p:nvPr/>
          </p:nvSpPr>
          <p:spPr bwMode="auto">
            <a:xfrm>
              <a:off x="4578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8940" name="Rectangle 87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8941" name="Rectangle 88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8942" name="Rectangle 89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8943" name="Rectangle 90"/>
            <p:cNvSpPr>
              <a:spLocks noChangeArrowheads="1"/>
            </p:cNvSpPr>
            <p:nvPr/>
          </p:nvSpPr>
          <p:spPr bwMode="auto">
            <a:xfrm>
              <a:off x="122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8944" name="Rectangle 91"/>
            <p:cNvSpPr>
              <a:spLocks noChangeArrowheads="1"/>
            </p:cNvSpPr>
            <p:nvPr/>
          </p:nvSpPr>
          <p:spPr bwMode="auto">
            <a:xfrm>
              <a:off x="927" y="1820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</a:t>
              </a:r>
            </a:p>
          </p:txBody>
        </p:sp>
        <p:sp>
          <p:nvSpPr>
            <p:cNvPr id="78945" name="Rectangle 92"/>
            <p:cNvSpPr>
              <a:spLocks noChangeArrowheads="1"/>
            </p:cNvSpPr>
            <p:nvPr/>
          </p:nvSpPr>
          <p:spPr bwMode="auto">
            <a:xfrm>
              <a:off x="1265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8946" name="Rectangle 93"/>
            <p:cNvSpPr>
              <a:spLocks noChangeArrowheads="1"/>
            </p:cNvSpPr>
            <p:nvPr/>
          </p:nvSpPr>
          <p:spPr bwMode="auto">
            <a:xfrm>
              <a:off x="1062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5*</a:t>
              </a:r>
            </a:p>
          </p:txBody>
        </p:sp>
        <p:sp>
          <p:nvSpPr>
            <p:cNvPr id="78947" name="Rectangle 94"/>
            <p:cNvSpPr>
              <a:spLocks noChangeArrowheads="1"/>
            </p:cNvSpPr>
            <p:nvPr/>
          </p:nvSpPr>
          <p:spPr bwMode="auto">
            <a:xfrm>
              <a:off x="1464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8*</a:t>
              </a:r>
            </a:p>
          </p:txBody>
        </p:sp>
        <p:sp>
          <p:nvSpPr>
            <p:cNvPr id="78948" name="Line 95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49" name="Arc 96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0" name="Arc 97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1" name="Arc 98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2" name="Arc 99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3" name="Arc 100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8857" name="Text Box 102"/>
          <p:cNvSpPr txBox="1">
            <a:spLocks noChangeArrowheads="1"/>
          </p:cNvSpPr>
          <p:nvPr/>
        </p:nvSpPr>
        <p:spPr bwMode="auto">
          <a:xfrm>
            <a:off x="3492500" y="51577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Διαγραφή 19, 20</a:t>
            </a:r>
          </a:p>
        </p:txBody>
      </p:sp>
      <p:sp>
        <p:nvSpPr>
          <p:cNvPr id="10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4355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66154C-2574-4AE0-BA90-31AE02FD3D1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987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9879" name="Group 4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248"/>
            <a:chExt cx="5271" cy="1492"/>
          </a:xfrm>
        </p:grpSpPr>
        <p:sp>
          <p:nvSpPr>
            <p:cNvPr id="79883" name="Freeform 5"/>
            <p:cNvSpPr>
              <a:spLocks/>
            </p:cNvSpPr>
            <p:nvPr/>
          </p:nvSpPr>
          <p:spPr bwMode="auto">
            <a:xfrm>
              <a:off x="185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4" name="Freeform 6"/>
            <p:cNvSpPr>
              <a:spLocks/>
            </p:cNvSpPr>
            <p:nvPr/>
          </p:nvSpPr>
          <p:spPr bwMode="auto">
            <a:xfrm>
              <a:off x="390" y="2530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5" name="Freeform 7"/>
            <p:cNvSpPr>
              <a:spLocks/>
            </p:cNvSpPr>
            <p:nvPr/>
          </p:nvSpPr>
          <p:spPr bwMode="auto">
            <a:xfrm>
              <a:off x="594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6" name="Freeform 8"/>
            <p:cNvSpPr>
              <a:spLocks/>
            </p:cNvSpPr>
            <p:nvPr/>
          </p:nvSpPr>
          <p:spPr bwMode="auto">
            <a:xfrm>
              <a:off x="798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7" name="Rectangle 9"/>
            <p:cNvSpPr>
              <a:spLocks noChangeArrowheads="1"/>
            </p:cNvSpPr>
            <p:nvPr/>
          </p:nvSpPr>
          <p:spPr bwMode="auto">
            <a:xfrm>
              <a:off x="191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9888" name="Rectangle 10"/>
            <p:cNvSpPr>
              <a:spLocks noChangeArrowheads="1"/>
            </p:cNvSpPr>
            <p:nvPr/>
          </p:nvSpPr>
          <p:spPr bwMode="auto">
            <a:xfrm>
              <a:off x="396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9889" name="Freeform 11"/>
            <p:cNvSpPr>
              <a:spLocks/>
            </p:cNvSpPr>
            <p:nvPr/>
          </p:nvSpPr>
          <p:spPr bwMode="auto">
            <a:xfrm>
              <a:off x="2181" y="151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0" name="Freeform 12"/>
            <p:cNvSpPr>
              <a:spLocks/>
            </p:cNvSpPr>
            <p:nvPr/>
          </p:nvSpPr>
          <p:spPr bwMode="auto">
            <a:xfrm>
              <a:off x="2231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1" name="Freeform 13"/>
            <p:cNvSpPr>
              <a:spLocks/>
            </p:cNvSpPr>
            <p:nvPr/>
          </p:nvSpPr>
          <p:spPr bwMode="auto">
            <a:xfrm>
              <a:off x="2487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2" name="Freeform 14"/>
            <p:cNvSpPr>
              <a:spLocks/>
            </p:cNvSpPr>
            <p:nvPr/>
          </p:nvSpPr>
          <p:spPr bwMode="auto">
            <a:xfrm>
              <a:off x="2538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3" name="Freeform 15"/>
            <p:cNvSpPr>
              <a:spLocks/>
            </p:cNvSpPr>
            <p:nvPr/>
          </p:nvSpPr>
          <p:spPr bwMode="auto">
            <a:xfrm>
              <a:off x="2794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4" name="Freeform 16"/>
            <p:cNvSpPr>
              <a:spLocks/>
            </p:cNvSpPr>
            <p:nvPr/>
          </p:nvSpPr>
          <p:spPr bwMode="auto">
            <a:xfrm>
              <a:off x="2845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5" name="Freeform 17"/>
            <p:cNvSpPr>
              <a:spLocks/>
            </p:cNvSpPr>
            <p:nvPr/>
          </p:nvSpPr>
          <p:spPr bwMode="auto">
            <a:xfrm>
              <a:off x="3101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6" name="Freeform 18"/>
            <p:cNvSpPr>
              <a:spLocks/>
            </p:cNvSpPr>
            <p:nvPr/>
          </p:nvSpPr>
          <p:spPr bwMode="auto">
            <a:xfrm>
              <a:off x="3152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7" name="Freeform 19"/>
            <p:cNvSpPr>
              <a:spLocks/>
            </p:cNvSpPr>
            <p:nvPr/>
          </p:nvSpPr>
          <p:spPr bwMode="auto">
            <a:xfrm>
              <a:off x="3408" y="151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8" name="Freeform 20"/>
            <p:cNvSpPr>
              <a:spLocks/>
            </p:cNvSpPr>
            <p:nvPr/>
          </p:nvSpPr>
          <p:spPr bwMode="auto">
            <a:xfrm>
              <a:off x="1938" y="2535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9" name="Freeform 21"/>
            <p:cNvSpPr>
              <a:spLocks/>
            </p:cNvSpPr>
            <p:nvPr/>
          </p:nvSpPr>
          <p:spPr bwMode="auto">
            <a:xfrm>
              <a:off x="2142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0" name="Freeform 22"/>
            <p:cNvSpPr>
              <a:spLocks/>
            </p:cNvSpPr>
            <p:nvPr/>
          </p:nvSpPr>
          <p:spPr bwMode="auto">
            <a:xfrm>
              <a:off x="2347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1" name="Freeform 23"/>
            <p:cNvSpPr>
              <a:spLocks/>
            </p:cNvSpPr>
            <p:nvPr/>
          </p:nvSpPr>
          <p:spPr bwMode="auto">
            <a:xfrm>
              <a:off x="255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2" name="Freeform 24"/>
            <p:cNvSpPr>
              <a:spLocks/>
            </p:cNvSpPr>
            <p:nvPr/>
          </p:nvSpPr>
          <p:spPr bwMode="auto">
            <a:xfrm>
              <a:off x="2826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3" name="Freeform 25"/>
            <p:cNvSpPr>
              <a:spLocks/>
            </p:cNvSpPr>
            <p:nvPr/>
          </p:nvSpPr>
          <p:spPr bwMode="auto">
            <a:xfrm>
              <a:off x="303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4" name="Freeform 26"/>
            <p:cNvSpPr>
              <a:spLocks/>
            </p:cNvSpPr>
            <p:nvPr/>
          </p:nvSpPr>
          <p:spPr bwMode="auto">
            <a:xfrm>
              <a:off x="3236" y="2535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5" name="Freeform 27"/>
            <p:cNvSpPr>
              <a:spLocks/>
            </p:cNvSpPr>
            <p:nvPr/>
          </p:nvSpPr>
          <p:spPr bwMode="auto">
            <a:xfrm>
              <a:off x="343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6" name="Freeform 28"/>
            <p:cNvSpPr>
              <a:spLocks/>
            </p:cNvSpPr>
            <p:nvPr/>
          </p:nvSpPr>
          <p:spPr bwMode="auto">
            <a:xfrm>
              <a:off x="3714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7" name="Freeform 29"/>
            <p:cNvSpPr>
              <a:spLocks/>
            </p:cNvSpPr>
            <p:nvPr/>
          </p:nvSpPr>
          <p:spPr bwMode="auto">
            <a:xfrm>
              <a:off x="3919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8" name="Freeform 30"/>
            <p:cNvSpPr>
              <a:spLocks/>
            </p:cNvSpPr>
            <p:nvPr/>
          </p:nvSpPr>
          <p:spPr bwMode="auto">
            <a:xfrm>
              <a:off x="4123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9" name="Freeform 31"/>
            <p:cNvSpPr>
              <a:spLocks/>
            </p:cNvSpPr>
            <p:nvPr/>
          </p:nvSpPr>
          <p:spPr bwMode="auto">
            <a:xfrm>
              <a:off x="432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0" name="Freeform 32"/>
            <p:cNvSpPr>
              <a:spLocks/>
            </p:cNvSpPr>
            <p:nvPr/>
          </p:nvSpPr>
          <p:spPr bwMode="auto">
            <a:xfrm>
              <a:off x="4597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1" name="Freeform 33"/>
            <p:cNvSpPr>
              <a:spLocks/>
            </p:cNvSpPr>
            <p:nvPr/>
          </p:nvSpPr>
          <p:spPr bwMode="auto">
            <a:xfrm>
              <a:off x="4802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2" name="Freeform 34"/>
            <p:cNvSpPr>
              <a:spLocks/>
            </p:cNvSpPr>
            <p:nvPr/>
          </p:nvSpPr>
          <p:spPr bwMode="auto">
            <a:xfrm>
              <a:off x="500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3" name="Freeform 35"/>
            <p:cNvSpPr>
              <a:spLocks/>
            </p:cNvSpPr>
            <p:nvPr/>
          </p:nvSpPr>
          <p:spPr bwMode="auto">
            <a:xfrm>
              <a:off x="521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4" name="Freeform 36"/>
            <p:cNvSpPr>
              <a:spLocks/>
            </p:cNvSpPr>
            <p:nvPr/>
          </p:nvSpPr>
          <p:spPr bwMode="auto">
            <a:xfrm>
              <a:off x="845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5" name="Freeform 37"/>
            <p:cNvSpPr>
              <a:spLocks/>
            </p:cNvSpPr>
            <p:nvPr/>
          </p:nvSpPr>
          <p:spPr bwMode="auto">
            <a:xfrm>
              <a:off x="89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6" name="Freeform 38"/>
            <p:cNvSpPr>
              <a:spLocks/>
            </p:cNvSpPr>
            <p:nvPr/>
          </p:nvSpPr>
          <p:spPr bwMode="auto">
            <a:xfrm>
              <a:off x="1151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7" name="Freeform 39"/>
            <p:cNvSpPr>
              <a:spLocks/>
            </p:cNvSpPr>
            <p:nvPr/>
          </p:nvSpPr>
          <p:spPr bwMode="auto">
            <a:xfrm>
              <a:off x="120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8" name="Freeform 40"/>
            <p:cNvSpPr>
              <a:spLocks/>
            </p:cNvSpPr>
            <p:nvPr/>
          </p:nvSpPr>
          <p:spPr bwMode="auto">
            <a:xfrm>
              <a:off x="1458" y="1995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9" name="Freeform 41"/>
            <p:cNvSpPr>
              <a:spLocks/>
            </p:cNvSpPr>
            <p:nvPr/>
          </p:nvSpPr>
          <p:spPr bwMode="auto">
            <a:xfrm>
              <a:off x="1509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0" name="Freeform 42"/>
            <p:cNvSpPr>
              <a:spLocks/>
            </p:cNvSpPr>
            <p:nvPr/>
          </p:nvSpPr>
          <p:spPr bwMode="auto">
            <a:xfrm>
              <a:off x="1765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1" name="Freeform 43"/>
            <p:cNvSpPr>
              <a:spLocks/>
            </p:cNvSpPr>
            <p:nvPr/>
          </p:nvSpPr>
          <p:spPr bwMode="auto">
            <a:xfrm>
              <a:off x="1817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2" name="Freeform 44"/>
            <p:cNvSpPr>
              <a:spLocks/>
            </p:cNvSpPr>
            <p:nvPr/>
          </p:nvSpPr>
          <p:spPr bwMode="auto">
            <a:xfrm>
              <a:off x="2072" y="1995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3" name="Freeform 45"/>
            <p:cNvSpPr>
              <a:spLocks/>
            </p:cNvSpPr>
            <p:nvPr/>
          </p:nvSpPr>
          <p:spPr bwMode="auto">
            <a:xfrm>
              <a:off x="349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4" name="Freeform 46"/>
            <p:cNvSpPr>
              <a:spLocks/>
            </p:cNvSpPr>
            <p:nvPr/>
          </p:nvSpPr>
          <p:spPr bwMode="auto">
            <a:xfrm>
              <a:off x="3547" y="1995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5" name="Freeform 47"/>
            <p:cNvSpPr>
              <a:spLocks/>
            </p:cNvSpPr>
            <p:nvPr/>
          </p:nvSpPr>
          <p:spPr bwMode="auto">
            <a:xfrm>
              <a:off x="3804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6" name="Freeform 48"/>
            <p:cNvSpPr>
              <a:spLocks/>
            </p:cNvSpPr>
            <p:nvPr/>
          </p:nvSpPr>
          <p:spPr bwMode="auto">
            <a:xfrm>
              <a:off x="385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7" name="Freeform 49"/>
            <p:cNvSpPr>
              <a:spLocks/>
            </p:cNvSpPr>
            <p:nvPr/>
          </p:nvSpPr>
          <p:spPr bwMode="auto">
            <a:xfrm>
              <a:off x="4110" y="1995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8" name="Freeform 50"/>
            <p:cNvSpPr>
              <a:spLocks/>
            </p:cNvSpPr>
            <p:nvPr/>
          </p:nvSpPr>
          <p:spPr bwMode="auto">
            <a:xfrm>
              <a:off x="4161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9" name="Freeform 51"/>
            <p:cNvSpPr>
              <a:spLocks/>
            </p:cNvSpPr>
            <p:nvPr/>
          </p:nvSpPr>
          <p:spPr bwMode="auto">
            <a:xfrm>
              <a:off x="4418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0" name="Freeform 52"/>
            <p:cNvSpPr>
              <a:spLocks/>
            </p:cNvSpPr>
            <p:nvPr/>
          </p:nvSpPr>
          <p:spPr bwMode="auto">
            <a:xfrm>
              <a:off x="4470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1" name="Freeform 53"/>
            <p:cNvSpPr>
              <a:spLocks/>
            </p:cNvSpPr>
            <p:nvPr/>
          </p:nvSpPr>
          <p:spPr bwMode="auto">
            <a:xfrm>
              <a:off x="4724" y="1995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2" name="Freeform 54"/>
            <p:cNvSpPr>
              <a:spLocks/>
            </p:cNvSpPr>
            <p:nvPr/>
          </p:nvSpPr>
          <p:spPr bwMode="auto">
            <a:xfrm>
              <a:off x="582" y="2198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3" name="Freeform 55"/>
            <p:cNvSpPr>
              <a:spLocks/>
            </p:cNvSpPr>
            <p:nvPr/>
          </p:nvSpPr>
          <p:spPr bwMode="auto">
            <a:xfrm>
              <a:off x="582" y="2452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4" name="Freeform 56"/>
            <p:cNvSpPr>
              <a:spLocks/>
            </p:cNvSpPr>
            <p:nvPr/>
          </p:nvSpPr>
          <p:spPr bwMode="auto">
            <a:xfrm>
              <a:off x="1170" y="2198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5" name="Freeform 57"/>
            <p:cNvSpPr>
              <a:spLocks/>
            </p:cNvSpPr>
            <p:nvPr/>
          </p:nvSpPr>
          <p:spPr bwMode="auto">
            <a:xfrm>
              <a:off x="1397" y="2459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6" name="Freeform 58"/>
            <p:cNvSpPr>
              <a:spLocks/>
            </p:cNvSpPr>
            <p:nvPr/>
          </p:nvSpPr>
          <p:spPr bwMode="auto">
            <a:xfrm>
              <a:off x="1484" y="2198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7" name="Freeform 59"/>
            <p:cNvSpPr>
              <a:spLocks/>
            </p:cNvSpPr>
            <p:nvPr/>
          </p:nvSpPr>
          <p:spPr bwMode="auto">
            <a:xfrm>
              <a:off x="2256" y="2485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8" name="Freeform 60"/>
            <p:cNvSpPr>
              <a:spLocks/>
            </p:cNvSpPr>
            <p:nvPr/>
          </p:nvSpPr>
          <p:spPr bwMode="auto">
            <a:xfrm>
              <a:off x="3236" y="2211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9" name="Freeform 61"/>
            <p:cNvSpPr>
              <a:spLocks/>
            </p:cNvSpPr>
            <p:nvPr/>
          </p:nvSpPr>
          <p:spPr bwMode="auto">
            <a:xfrm>
              <a:off x="3236" y="2465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0" name="Freeform 62"/>
            <p:cNvSpPr>
              <a:spLocks/>
            </p:cNvSpPr>
            <p:nvPr/>
          </p:nvSpPr>
          <p:spPr bwMode="auto">
            <a:xfrm>
              <a:off x="3822" y="2211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1" name="Freeform 63"/>
            <p:cNvSpPr>
              <a:spLocks/>
            </p:cNvSpPr>
            <p:nvPr/>
          </p:nvSpPr>
          <p:spPr bwMode="auto">
            <a:xfrm>
              <a:off x="4055" y="2453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2" name="Freeform 64"/>
            <p:cNvSpPr>
              <a:spLocks/>
            </p:cNvSpPr>
            <p:nvPr/>
          </p:nvSpPr>
          <p:spPr bwMode="auto">
            <a:xfrm>
              <a:off x="4130" y="2217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3" name="Freeform 65"/>
            <p:cNvSpPr>
              <a:spLocks/>
            </p:cNvSpPr>
            <p:nvPr/>
          </p:nvSpPr>
          <p:spPr bwMode="auto">
            <a:xfrm>
              <a:off x="4921" y="2480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4" name="Freeform 66"/>
            <p:cNvSpPr>
              <a:spLocks/>
            </p:cNvSpPr>
            <p:nvPr/>
          </p:nvSpPr>
          <p:spPr bwMode="auto">
            <a:xfrm>
              <a:off x="1458" y="1733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5" name="Freeform 67"/>
            <p:cNvSpPr>
              <a:spLocks/>
            </p:cNvSpPr>
            <p:nvPr/>
          </p:nvSpPr>
          <p:spPr bwMode="auto">
            <a:xfrm>
              <a:off x="1458" y="1946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6" name="Freeform 68"/>
            <p:cNvSpPr>
              <a:spLocks/>
            </p:cNvSpPr>
            <p:nvPr/>
          </p:nvSpPr>
          <p:spPr bwMode="auto">
            <a:xfrm>
              <a:off x="2506" y="1739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7" name="Freeform 69"/>
            <p:cNvSpPr>
              <a:spLocks/>
            </p:cNvSpPr>
            <p:nvPr/>
          </p:nvSpPr>
          <p:spPr bwMode="auto">
            <a:xfrm>
              <a:off x="3694" y="1954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8" name="Freeform 70"/>
            <p:cNvSpPr>
              <a:spLocks/>
            </p:cNvSpPr>
            <p:nvPr/>
          </p:nvSpPr>
          <p:spPr bwMode="auto">
            <a:xfrm>
              <a:off x="105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9" name="Freeform 71"/>
            <p:cNvSpPr>
              <a:spLocks/>
            </p:cNvSpPr>
            <p:nvPr/>
          </p:nvSpPr>
          <p:spPr bwMode="auto">
            <a:xfrm>
              <a:off x="1260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0" name="Freeform 72"/>
            <p:cNvSpPr>
              <a:spLocks/>
            </p:cNvSpPr>
            <p:nvPr/>
          </p:nvSpPr>
          <p:spPr bwMode="auto">
            <a:xfrm>
              <a:off x="146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1" name="Freeform 73"/>
            <p:cNvSpPr>
              <a:spLocks/>
            </p:cNvSpPr>
            <p:nvPr/>
          </p:nvSpPr>
          <p:spPr bwMode="auto">
            <a:xfrm>
              <a:off x="1670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2" name="Rectangle 74"/>
            <p:cNvSpPr>
              <a:spLocks noChangeArrowheads="1"/>
            </p:cNvSpPr>
            <p:nvPr/>
          </p:nvSpPr>
          <p:spPr bwMode="auto">
            <a:xfrm>
              <a:off x="1806" y="1277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ρίζα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9953" name="Rectangle 75"/>
            <p:cNvSpPr>
              <a:spLocks noChangeArrowheads="1"/>
            </p:cNvSpPr>
            <p:nvPr/>
          </p:nvSpPr>
          <p:spPr bwMode="auto">
            <a:xfrm>
              <a:off x="2263" y="1528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17</a:t>
              </a:r>
            </a:p>
          </p:txBody>
        </p:sp>
        <p:sp>
          <p:nvSpPr>
            <p:cNvPr id="79954" name="Rectangle 76"/>
            <p:cNvSpPr>
              <a:spLocks noChangeArrowheads="1"/>
            </p:cNvSpPr>
            <p:nvPr/>
          </p:nvSpPr>
          <p:spPr bwMode="auto">
            <a:xfrm>
              <a:off x="388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9955" name="Rectangle 77"/>
            <p:cNvSpPr>
              <a:spLocks noChangeArrowheads="1"/>
            </p:cNvSpPr>
            <p:nvPr/>
          </p:nvSpPr>
          <p:spPr bwMode="auto">
            <a:xfrm>
              <a:off x="1913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9956" name="Rectangle 78"/>
            <p:cNvSpPr>
              <a:spLocks noChangeArrowheads="1"/>
            </p:cNvSpPr>
            <p:nvPr/>
          </p:nvSpPr>
          <p:spPr bwMode="auto">
            <a:xfrm>
              <a:off x="2117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9957" name="Rectangle 79"/>
            <p:cNvSpPr>
              <a:spLocks noChangeArrowheads="1"/>
            </p:cNvSpPr>
            <p:nvPr/>
          </p:nvSpPr>
          <p:spPr bwMode="auto">
            <a:xfrm>
              <a:off x="4578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9958" name="Rectangle 80"/>
            <p:cNvSpPr>
              <a:spLocks noChangeArrowheads="1"/>
            </p:cNvSpPr>
            <p:nvPr/>
          </p:nvSpPr>
          <p:spPr bwMode="auto">
            <a:xfrm>
              <a:off x="4782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9959" name="Rectangle 81"/>
            <p:cNvSpPr>
              <a:spLocks noChangeArrowheads="1"/>
            </p:cNvSpPr>
            <p:nvPr/>
          </p:nvSpPr>
          <p:spPr bwMode="auto">
            <a:xfrm>
              <a:off x="498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9960" name="Rectangle 82"/>
            <p:cNvSpPr>
              <a:spLocks noChangeArrowheads="1"/>
            </p:cNvSpPr>
            <p:nvPr/>
          </p:nvSpPr>
          <p:spPr bwMode="auto">
            <a:xfrm>
              <a:off x="5184" y="2514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9961" name="Rectangle 83"/>
            <p:cNvSpPr>
              <a:spLocks noChangeArrowheads="1"/>
            </p:cNvSpPr>
            <p:nvPr/>
          </p:nvSpPr>
          <p:spPr bwMode="auto">
            <a:xfrm>
              <a:off x="122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9962" name="Rectangle 84"/>
            <p:cNvSpPr>
              <a:spLocks noChangeArrowheads="1"/>
            </p:cNvSpPr>
            <p:nvPr/>
          </p:nvSpPr>
          <p:spPr bwMode="auto">
            <a:xfrm>
              <a:off x="927" y="2012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9963" name="Rectangle 85"/>
            <p:cNvSpPr>
              <a:spLocks noChangeArrowheads="1"/>
            </p:cNvSpPr>
            <p:nvPr/>
          </p:nvSpPr>
          <p:spPr bwMode="auto">
            <a:xfrm>
              <a:off x="1265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9964" name="Rectangle 86"/>
            <p:cNvSpPr>
              <a:spLocks noChangeArrowheads="1"/>
            </p:cNvSpPr>
            <p:nvPr/>
          </p:nvSpPr>
          <p:spPr bwMode="auto">
            <a:xfrm>
              <a:off x="1062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79965" name="Rectangle 87"/>
            <p:cNvSpPr>
              <a:spLocks noChangeArrowheads="1"/>
            </p:cNvSpPr>
            <p:nvPr/>
          </p:nvSpPr>
          <p:spPr bwMode="auto">
            <a:xfrm>
              <a:off x="1464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8*</a:t>
              </a:r>
            </a:p>
          </p:txBody>
        </p:sp>
        <p:sp>
          <p:nvSpPr>
            <p:cNvPr id="79966" name="Rectangle 88"/>
            <p:cNvSpPr>
              <a:spLocks noChangeArrowheads="1"/>
            </p:cNvSpPr>
            <p:nvPr/>
          </p:nvSpPr>
          <p:spPr bwMode="auto">
            <a:xfrm>
              <a:off x="2825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9967" name="Rectangle 89"/>
            <p:cNvSpPr>
              <a:spLocks noChangeArrowheads="1"/>
            </p:cNvSpPr>
            <p:nvPr/>
          </p:nvSpPr>
          <p:spPr bwMode="auto">
            <a:xfrm>
              <a:off x="3018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24*</a:t>
              </a:r>
            </a:p>
          </p:txBody>
        </p:sp>
        <p:sp>
          <p:nvSpPr>
            <p:cNvPr id="79968" name="Rectangle 90"/>
            <p:cNvSpPr>
              <a:spLocks noChangeArrowheads="1"/>
            </p:cNvSpPr>
            <p:nvPr/>
          </p:nvSpPr>
          <p:spPr bwMode="auto">
            <a:xfrm>
              <a:off x="3567" y="2005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27</a:t>
              </a:r>
            </a:p>
          </p:txBody>
        </p:sp>
        <p:sp>
          <p:nvSpPr>
            <p:cNvPr id="79969" name="Rectangle 91"/>
            <p:cNvSpPr>
              <a:spLocks noChangeArrowheads="1"/>
            </p:cNvSpPr>
            <p:nvPr/>
          </p:nvSpPr>
          <p:spPr bwMode="auto">
            <a:xfrm>
              <a:off x="3689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9970" name="Rectangle 92"/>
            <p:cNvSpPr>
              <a:spLocks noChangeArrowheads="1"/>
            </p:cNvSpPr>
            <p:nvPr/>
          </p:nvSpPr>
          <p:spPr bwMode="auto">
            <a:xfrm>
              <a:off x="390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9971" name="Line 93"/>
            <p:cNvSpPr>
              <a:spLocks noChangeShapeType="1"/>
            </p:cNvSpPr>
            <p:nvPr/>
          </p:nvSpPr>
          <p:spPr bwMode="auto">
            <a:xfrm>
              <a:off x="2064" y="1248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2" name="Arc 94"/>
            <p:cNvSpPr>
              <a:spLocks/>
            </p:cNvSpPr>
            <p:nvPr/>
          </p:nvSpPr>
          <p:spPr bwMode="auto">
            <a:xfrm rot="-3180000">
              <a:off x="9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3" name="Arc 95"/>
            <p:cNvSpPr>
              <a:spLocks/>
            </p:cNvSpPr>
            <p:nvPr/>
          </p:nvSpPr>
          <p:spPr bwMode="auto">
            <a:xfrm rot="-3180000">
              <a:off x="1826" y="2401"/>
              <a:ext cx="193" cy="239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4" name="Arc 96"/>
            <p:cNvSpPr>
              <a:spLocks/>
            </p:cNvSpPr>
            <p:nvPr/>
          </p:nvSpPr>
          <p:spPr bwMode="auto">
            <a:xfrm rot="-3180000">
              <a:off x="2689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5" name="Arc 97"/>
            <p:cNvSpPr>
              <a:spLocks/>
            </p:cNvSpPr>
            <p:nvPr/>
          </p:nvSpPr>
          <p:spPr bwMode="auto">
            <a:xfrm rot="-3180000">
              <a:off x="3601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6" name="Arc 98"/>
            <p:cNvSpPr>
              <a:spLocks/>
            </p:cNvSpPr>
            <p:nvPr/>
          </p:nvSpPr>
          <p:spPr bwMode="auto">
            <a:xfrm rot="-3180000">
              <a:off x="4514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9880" name="Rectangle 99"/>
          <p:cNvSpPr>
            <a:spLocks noGrp="1" noChangeArrowheads="1"/>
          </p:cNvSpPr>
          <p:nvPr>
            <p:ph type="title"/>
          </p:nvPr>
        </p:nvSpPr>
        <p:spPr>
          <a:xfrm>
            <a:off x="395288" y="5157788"/>
            <a:ext cx="802005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Το παράδειγμα μετά τη διαγραφή του 19* και του 20* (ανακατανομή με δεξί αδελφό και αντικατάσταση του 24 με 27)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882" name="Text Box 101"/>
          <p:cNvSpPr txBox="1">
            <a:spLocks noChangeArrowheads="1"/>
          </p:cNvSpPr>
          <p:nvPr/>
        </p:nvSpPr>
        <p:spPr bwMode="auto">
          <a:xfrm>
            <a:off x="5219700" y="5661025"/>
            <a:ext cx="3529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>
                <a:solidFill>
                  <a:schemeClr val="tx2"/>
                </a:solidFill>
              </a:rPr>
              <a:t>Διαγραφή του 24 -&gt;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545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CA9F9-061F-4784-A9D1-7B136353B5D8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3" name="Freeform 4"/>
          <p:cNvSpPr>
            <a:spLocks/>
          </p:cNvSpPr>
          <p:nvPr/>
        </p:nvSpPr>
        <p:spPr bwMode="auto">
          <a:xfrm>
            <a:off x="40655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4" name="Freeform 5"/>
          <p:cNvSpPr>
            <a:spLocks/>
          </p:cNvSpPr>
          <p:nvPr/>
        </p:nvSpPr>
        <p:spPr bwMode="auto">
          <a:xfrm>
            <a:off x="4500563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5" name="Freeform 6"/>
          <p:cNvSpPr>
            <a:spLocks/>
          </p:cNvSpPr>
          <p:nvPr/>
        </p:nvSpPr>
        <p:spPr bwMode="auto">
          <a:xfrm>
            <a:off x="493395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6" name="Freeform 7"/>
          <p:cNvSpPr>
            <a:spLocks/>
          </p:cNvSpPr>
          <p:nvPr/>
        </p:nvSpPr>
        <p:spPr bwMode="auto">
          <a:xfrm>
            <a:off x="5367338" y="3209925"/>
            <a:ext cx="433387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7" name="Freeform 8"/>
          <p:cNvSpPr>
            <a:spLocks/>
          </p:cNvSpPr>
          <p:nvPr/>
        </p:nvSpPr>
        <p:spPr bwMode="auto">
          <a:xfrm>
            <a:off x="5964238" y="3209925"/>
            <a:ext cx="436562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8" name="Freeform 9"/>
          <p:cNvSpPr>
            <a:spLocks/>
          </p:cNvSpPr>
          <p:nvPr/>
        </p:nvSpPr>
        <p:spPr bwMode="auto">
          <a:xfrm>
            <a:off x="6397625" y="3209925"/>
            <a:ext cx="436563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9" name="Freeform 10"/>
          <p:cNvSpPr>
            <a:spLocks/>
          </p:cNvSpPr>
          <p:nvPr/>
        </p:nvSpPr>
        <p:spPr bwMode="auto">
          <a:xfrm>
            <a:off x="683260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0" name="Freeform 11"/>
          <p:cNvSpPr>
            <a:spLocks/>
          </p:cNvSpPr>
          <p:nvPr/>
        </p:nvSpPr>
        <p:spPr bwMode="auto">
          <a:xfrm>
            <a:off x="72659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1" name="Freeform 12"/>
          <p:cNvSpPr>
            <a:spLocks/>
          </p:cNvSpPr>
          <p:nvPr/>
        </p:nvSpPr>
        <p:spPr bwMode="auto">
          <a:xfrm>
            <a:off x="5489575" y="2212975"/>
            <a:ext cx="650875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2" name="Freeform 13"/>
          <p:cNvSpPr>
            <a:spLocks/>
          </p:cNvSpPr>
          <p:nvPr/>
        </p:nvSpPr>
        <p:spPr bwMode="auto">
          <a:xfrm>
            <a:off x="559752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3" name="Freeform 14"/>
          <p:cNvSpPr>
            <a:spLocks/>
          </p:cNvSpPr>
          <p:nvPr/>
        </p:nvSpPr>
        <p:spPr bwMode="auto">
          <a:xfrm>
            <a:off x="6140450" y="2212975"/>
            <a:ext cx="654050" cy="469900"/>
          </a:xfrm>
          <a:custGeom>
            <a:avLst/>
            <a:gdLst>
              <a:gd name="T0" fmla="*/ 0 w 412"/>
              <a:gd name="T1" fmla="*/ 2147483647 h 296"/>
              <a:gd name="T2" fmla="*/ 0 w 412"/>
              <a:gd name="T3" fmla="*/ 0 h 296"/>
              <a:gd name="T4" fmla="*/ 2147483647 w 412"/>
              <a:gd name="T5" fmla="*/ 0 h 296"/>
              <a:gd name="T6" fmla="*/ 2147483647 w 412"/>
              <a:gd name="T7" fmla="*/ 2147483647 h 296"/>
              <a:gd name="T8" fmla="*/ 0 w 412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2"/>
              <a:gd name="T16" fmla="*/ 0 h 296"/>
              <a:gd name="T17" fmla="*/ 412 w 412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4" name="Freeform 15"/>
          <p:cNvSpPr>
            <a:spLocks/>
          </p:cNvSpPr>
          <p:nvPr/>
        </p:nvSpPr>
        <p:spPr bwMode="auto">
          <a:xfrm>
            <a:off x="625157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5" name="Freeform 16"/>
          <p:cNvSpPr>
            <a:spLocks/>
          </p:cNvSpPr>
          <p:nvPr/>
        </p:nvSpPr>
        <p:spPr bwMode="auto">
          <a:xfrm>
            <a:off x="6792913" y="2212975"/>
            <a:ext cx="652462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6" name="Freeform 17"/>
          <p:cNvSpPr>
            <a:spLocks/>
          </p:cNvSpPr>
          <p:nvPr/>
        </p:nvSpPr>
        <p:spPr bwMode="auto">
          <a:xfrm>
            <a:off x="6900863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7" name="Freeform 18"/>
          <p:cNvSpPr>
            <a:spLocks/>
          </p:cNvSpPr>
          <p:nvPr/>
        </p:nvSpPr>
        <p:spPr bwMode="auto">
          <a:xfrm>
            <a:off x="7443788" y="2212975"/>
            <a:ext cx="650875" cy="469900"/>
          </a:xfrm>
          <a:custGeom>
            <a:avLst/>
            <a:gdLst>
              <a:gd name="T0" fmla="*/ 0 w 410"/>
              <a:gd name="T1" fmla="*/ 2147483647 h 296"/>
              <a:gd name="T2" fmla="*/ 0 w 410"/>
              <a:gd name="T3" fmla="*/ 0 h 296"/>
              <a:gd name="T4" fmla="*/ 2147483647 w 410"/>
              <a:gd name="T5" fmla="*/ 0 h 296"/>
              <a:gd name="T6" fmla="*/ 2147483647 w 410"/>
              <a:gd name="T7" fmla="*/ 2147483647 h 296"/>
              <a:gd name="T8" fmla="*/ 0 w 41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96"/>
              <a:gd name="T17" fmla="*/ 410 w 41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8" name="Freeform 19"/>
          <p:cNvSpPr>
            <a:spLocks/>
          </p:cNvSpPr>
          <p:nvPr/>
        </p:nvSpPr>
        <p:spPr bwMode="auto">
          <a:xfrm>
            <a:off x="7551738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9" name="Freeform 20"/>
          <p:cNvSpPr>
            <a:spLocks/>
          </p:cNvSpPr>
          <p:nvPr/>
        </p:nvSpPr>
        <p:spPr bwMode="auto">
          <a:xfrm>
            <a:off x="8093075" y="2212975"/>
            <a:ext cx="111125" cy="469900"/>
          </a:xfrm>
          <a:custGeom>
            <a:avLst/>
            <a:gdLst>
              <a:gd name="T0" fmla="*/ 0 w 70"/>
              <a:gd name="T1" fmla="*/ 2147483647 h 296"/>
              <a:gd name="T2" fmla="*/ 0 w 70"/>
              <a:gd name="T3" fmla="*/ 0 h 296"/>
              <a:gd name="T4" fmla="*/ 2147483647 w 70"/>
              <a:gd name="T5" fmla="*/ 0 h 296"/>
              <a:gd name="T6" fmla="*/ 2147483647 w 70"/>
              <a:gd name="T7" fmla="*/ 2147483647 h 296"/>
              <a:gd name="T8" fmla="*/ 0 w 7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96"/>
              <a:gd name="T17" fmla="*/ 70 w 7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0" name="Freeform 21"/>
          <p:cNvSpPr>
            <a:spLocks/>
          </p:cNvSpPr>
          <p:nvPr/>
        </p:nvSpPr>
        <p:spPr bwMode="auto">
          <a:xfrm>
            <a:off x="4933950" y="2611438"/>
            <a:ext cx="596900" cy="576262"/>
          </a:xfrm>
          <a:custGeom>
            <a:avLst/>
            <a:gdLst>
              <a:gd name="T0" fmla="*/ 2147483647 w 377"/>
              <a:gd name="T1" fmla="*/ 0 h 363"/>
              <a:gd name="T2" fmla="*/ 0 w 377"/>
              <a:gd name="T3" fmla="*/ 2147483647 h 363"/>
              <a:gd name="T4" fmla="*/ 2147483647 w 377"/>
              <a:gd name="T5" fmla="*/ 0 h 363"/>
              <a:gd name="T6" fmla="*/ 0 60000 65536"/>
              <a:gd name="T7" fmla="*/ 0 60000 65536"/>
              <a:gd name="T8" fmla="*/ 0 60000 65536"/>
              <a:gd name="T9" fmla="*/ 0 w 377"/>
              <a:gd name="T10" fmla="*/ 0 h 363"/>
              <a:gd name="T11" fmla="*/ 377 w 377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1" name="Freeform 22"/>
          <p:cNvSpPr>
            <a:spLocks/>
          </p:cNvSpPr>
          <p:nvPr/>
        </p:nvSpPr>
        <p:spPr bwMode="auto">
          <a:xfrm>
            <a:off x="4933950" y="3079750"/>
            <a:ext cx="115888" cy="107950"/>
          </a:xfrm>
          <a:custGeom>
            <a:avLst/>
            <a:gdLst>
              <a:gd name="T0" fmla="*/ 2147483647 w 73"/>
              <a:gd name="T1" fmla="*/ 2147483647 h 68"/>
              <a:gd name="T2" fmla="*/ 0 w 73"/>
              <a:gd name="T3" fmla="*/ 2147483647 h 68"/>
              <a:gd name="T4" fmla="*/ 2147483647 w 73"/>
              <a:gd name="T5" fmla="*/ 0 h 68"/>
              <a:gd name="T6" fmla="*/ 2147483647 w 73"/>
              <a:gd name="T7" fmla="*/ 2147483647 h 68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68"/>
              <a:gd name="T14" fmla="*/ 73 w 73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2" name="Freeform 23"/>
          <p:cNvSpPr>
            <a:spLocks/>
          </p:cNvSpPr>
          <p:nvPr/>
        </p:nvSpPr>
        <p:spPr bwMode="auto">
          <a:xfrm>
            <a:off x="6178550" y="2611438"/>
            <a:ext cx="615950" cy="552450"/>
          </a:xfrm>
          <a:custGeom>
            <a:avLst/>
            <a:gdLst>
              <a:gd name="T0" fmla="*/ 0 w 387"/>
              <a:gd name="T1" fmla="*/ 0 h 348"/>
              <a:gd name="T2" fmla="*/ 2147483647 w 387"/>
              <a:gd name="T3" fmla="*/ 2147483647 h 348"/>
              <a:gd name="T4" fmla="*/ 0 w 387"/>
              <a:gd name="T5" fmla="*/ 0 h 348"/>
              <a:gd name="T6" fmla="*/ 0 60000 65536"/>
              <a:gd name="T7" fmla="*/ 0 60000 65536"/>
              <a:gd name="T8" fmla="*/ 0 60000 65536"/>
              <a:gd name="T9" fmla="*/ 0 w 387"/>
              <a:gd name="T10" fmla="*/ 0 h 348"/>
              <a:gd name="T11" fmla="*/ 387 w 387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3" name="Freeform 24"/>
          <p:cNvSpPr>
            <a:spLocks/>
          </p:cNvSpPr>
          <p:nvPr/>
        </p:nvSpPr>
        <p:spPr bwMode="auto">
          <a:xfrm>
            <a:off x="6673850" y="3057525"/>
            <a:ext cx="120650" cy="106363"/>
          </a:xfrm>
          <a:custGeom>
            <a:avLst/>
            <a:gdLst>
              <a:gd name="T0" fmla="*/ 2147483647 w 76"/>
              <a:gd name="T1" fmla="*/ 0 h 67"/>
              <a:gd name="T2" fmla="*/ 2147483647 w 76"/>
              <a:gd name="T3" fmla="*/ 2147483647 h 67"/>
              <a:gd name="T4" fmla="*/ 0 w 76"/>
              <a:gd name="T5" fmla="*/ 2147483647 h 67"/>
              <a:gd name="T6" fmla="*/ 2147483647 w 76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7"/>
              <a:gd name="T14" fmla="*/ 76 w 76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4" name="Freeform 25"/>
          <p:cNvSpPr>
            <a:spLocks/>
          </p:cNvSpPr>
          <p:nvPr/>
        </p:nvSpPr>
        <p:spPr bwMode="auto">
          <a:xfrm>
            <a:off x="4635500" y="1766888"/>
            <a:ext cx="1301750" cy="412750"/>
          </a:xfrm>
          <a:custGeom>
            <a:avLst/>
            <a:gdLst>
              <a:gd name="T0" fmla="*/ 0 w 821"/>
              <a:gd name="T1" fmla="*/ 0 h 260"/>
              <a:gd name="T2" fmla="*/ 2147483647 w 821"/>
              <a:gd name="T3" fmla="*/ 2147483647 h 260"/>
              <a:gd name="T4" fmla="*/ 0 w 821"/>
              <a:gd name="T5" fmla="*/ 0 h 260"/>
              <a:gd name="T6" fmla="*/ 0 60000 65536"/>
              <a:gd name="T7" fmla="*/ 0 60000 65536"/>
              <a:gd name="T8" fmla="*/ 0 60000 65536"/>
              <a:gd name="T9" fmla="*/ 0 w 821"/>
              <a:gd name="T10" fmla="*/ 0 h 260"/>
              <a:gd name="T11" fmla="*/ 821 w 821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5" name="Freeform 26"/>
          <p:cNvSpPr>
            <a:spLocks/>
          </p:cNvSpPr>
          <p:nvPr/>
        </p:nvSpPr>
        <p:spPr bwMode="auto">
          <a:xfrm>
            <a:off x="5797550" y="2111375"/>
            <a:ext cx="139700" cy="68263"/>
          </a:xfrm>
          <a:custGeom>
            <a:avLst/>
            <a:gdLst>
              <a:gd name="T0" fmla="*/ 2147483647 w 89"/>
              <a:gd name="T1" fmla="*/ 0 h 43"/>
              <a:gd name="T2" fmla="*/ 2147483647 w 89"/>
              <a:gd name="T3" fmla="*/ 2147483647 h 43"/>
              <a:gd name="T4" fmla="*/ 0 w 89"/>
              <a:gd name="T5" fmla="*/ 2147483647 h 43"/>
              <a:gd name="T6" fmla="*/ 2147483647 w 89"/>
              <a:gd name="T7" fmla="*/ 0 h 43"/>
              <a:gd name="T8" fmla="*/ 0 60000 65536"/>
              <a:gd name="T9" fmla="*/ 0 60000 65536"/>
              <a:gd name="T10" fmla="*/ 0 60000 65536"/>
              <a:gd name="T11" fmla="*/ 0 60000 65536"/>
              <a:gd name="T12" fmla="*/ 0 w 89"/>
              <a:gd name="T13" fmla="*/ 0 h 43"/>
              <a:gd name="T14" fmla="*/ 89 w 89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6" name="Rectangle 27"/>
          <p:cNvSpPr>
            <a:spLocks noChangeArrowheads="1"/>
          </p:cNvSpPr>
          <p:nvPr/>
        </p:nvSpPr>
        <p:spPr bwMode="auto">
          <a:xfrm>
            <a:off x="5681663" y="2335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27" name="Rectangle 28"/>
          <p:cNvSpPr>
            <a:spLocks noChangeArrowheads="1"/>
          </p:cNvSpPr>
          <p:nvPr/>
        </p:nvSpPr>
        <p:spPr bwMode="auto">
          <a:xfrm>
            <a:off x="4067175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28" name="Rectangle 29"/>
          <p:cNvSpPr>
            <a:spLocks noChangeArrowheads="1"/>
          </p:cNvSpPr>
          <p:nvPr/>
        </p:nvSpPr>
        <p:spPr bwMode="auto">
          <a:xfrm>
            <a:off x="450215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29" name="Rectangle 30"/>
          <p:cNvSpPr>
            <a:spLocks noChangeArrowheads="1"/>
          </p:cNvSpPr>
          <p:nvPr/>
        </p:nvSpPr>
        <p:spPr bwMode="auto">
          <a:xfrm>
            <a:off x="492125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30" name="Rectangle 31"/>
          <p:cNvSpPr>
            <a:spLocks noChangeArrowheads="1"/>
          </p:cNvSpPr>
          <p:nvPr/>
        </p:nvSpPr>
        <p:spPr bwMode="auto">
          <a:xfrm>
            <a:off x="5951538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31" name="Rectangle 32"/>
          <p:cNvSpPr>
            <a:spLocks noChangeArrowheads="1"/>
          </p:cNvSpPr>
          <p:nvPr/>
        </p:nvSpPr>
        <p:spPr bwMode="auto">
          <a:xfrm>
            <a:off x="638810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32" name="Rectangle 33"/>
          <p:cNvSpPr>
            <a:spLocks noChangeArrowheads="1"/>
          </p:cNvSpPr>
          <p:nvPr/>
        </p:nvSpPr>
        <p:spPr bwMode="auto">
          <a:xfrm>
            <a:off x="680720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33" name="Rectangle 34"/>
          <p:cNvSpPr>
            <a:spLocks noChangeArrowheads="1"/>
          </p:cNvSpPr>
          <p:nvPr/>
        </p:nvSpPr>
        <p:spPr bwMode="auto">
          <a:xfrm>
            <a:off x="7243763" y="32734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34" name="Arc 35"/>
          <p:cNvSpPr>
            <a:spLocks/>
          </p:cNvSpPr>
          <p:nvPr/>
        </p:nvSpPr>
        <p:spPr bwMode="auto">
          <a:xfrm rot="-3180000">
            <a:off x="38282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5" name="Arc 36"/>
          <p:cNvSpPr>
            <a:spLocks/>
          </p:cNvSpPr>
          <p:nvPr/>
        </p:nvSpPr>
        <p:spPr bwMode="auto">
          <a:xfrm rot="-3180000">
            <a:off x="56570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6" name="Freeform 37"/>
          <p:cNvSpPr>
            <a:spLocks/>
          </p:cNvSpPr>
          <p:nvPr/>
        </p:nvSpPr>
        <p:spPr bwMode="auto">
          <a:xfrm>
            <a:off x="280988" y="5875338"/>
            <a:ext cx="381000" cy="382587"/>
          </a:xfrm>
          <a:custGeom>
            <a:avLst/>
            <a:gdLst>
              <a:gd name="T0" fmla="*/ 0 w 240"/>
              <a:gd name="T1" fmla="*/ 2147483647 h 241"/>
              <a:gd name="T2" fmla="*/ 0 w 240"/>
              <a:gd name="T3" fmla="*/ 0 h 241"/>
              <a:gd name="T4" fmla="*/ 2147483647 w 240"/>
              <a:gd name="T5" fmla="*/ 0 h 241"/>
              <a:gd name="T6" fmla="*/ 2147483647 w 240"/>
              <a:gd name="T7" fmla="*/ 2147483647 h 241"/>
              <a:gd name="T8" fmla="*/ 0 w 240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1"/>
              <a:gd name="T17" fmla="*/ 240 w 240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7" name="Freeform 38"/>
          <p:cNvSpPr>
            <a:spLocks/>
          </p:cNvSpPr>
          <p:nvPr/>
        </p:nvSpPr>
        <p:spPr bwMode="auto">
          <a:xfrm>
            <a:off x="660400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8" name="Freeform 39"/>
          <p:cNvSpPr>
            <a:spLocks/>
          </p:cNvSpPr>
          <p:nvPr/>
        </p:nvSpPr>
        <p:spPr bwMode="auto">
          <a:xfrm>
            <a:off x="1042988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9" name="Freeform 40"/>
          <p:cNvSpPr>
            <a:spLocks/>
          </p:cNvSpPr>
          <p:nvPr/>
        </p:nvSpPr>
        <p:spPr bwMode="auto">
          <a:xfrm>
            <a:off x="1425575" y="5875338"/>
            <a:ext cx="382588" cy="382587"/>
          </a:xfrm>
          <a:custGeom>
            <a:avLst/>
            <a:gdLst>
              <a:gd name="T0" fmla="*/ 0 w 241"/>
              <a:gd name="T1" fmla="*/ 2147483647 h 241"/>
              <a:gd name="T2" fmla="*/ 0 w 241"/>
              <a:gd name="T3" fmla="*/ 0 h 241"/>
              <a:gd name="T4" fmla="*/ 2147483647 w 241"/>
              <a:gd name="T5" fmla="*/ 0 h 241"/>
              <a:gd name="T6" fmla="*/ 2147483647 w 241"/>
              <a:gd name="T7" fmla="*/ 2147483647 h 241"/>
              <a:gd name="T8" fmla="*/ 0 w 241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1"/>
              <a:gd name="T17" fmla="*/ 241 w 241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0" name="Freeform 41"/>
          <p:cNvSpPr>
            <a:spLocks/>
          </p:cNvSpPr>
          <p:nvPr/>
        </p:nvSpPr>
        <p:spPr bwMode="auto">
          <a:xfrm>
            <a:off x="35956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1" name="Freeform 42"/>
          <p:cNvSpPr>
            <a:spLocks/>
          </p:cNvSpPr>
          <p:nvPr/>
        </p:nvSpPr>
        <p:spPr bwMode="auto">
          <a:xfrm>
            <a:off x="39766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2" name="Freeform 43"/>
          <p:cNvSpPr>
            <a:spLocks/>
          </p:cNvSpPr>
          <p:nvPr/>
        </p:nvSpPr>
        <p:spPr bwMode="auto">
          <a:xfrm>
            <a:off x="435927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3" name="Freeform 44"/>
          <p:cNvSpPr>
            <a:spLocks/>
          </p:cNvSpPr>
          <p:nvPr/>
        </p:nvSpPr>
        <p:spPr bwMode="auto">
          <a:xfrm>
            <a:off x="47402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4" name="Freeform 45"/>
          <p:cNvSpPr>
            <a:spLocks/>
          </p:cNvSpPr>
          <p:nvPr/>
        </p:nvSpPr>
        <p:spPr bwMode="auto">
          <a:xfrm>
            <a:off x="525303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5" name="Freeform 46"/>
          <p:cNvSpPr>
            <a:spLocks/>
          </p:cNvSpPr>
          <p:nvPr/>
        </p:nvSpPr>
        <p:spPr bwMode="auto">
          <a:xfrm>
            <a:off x="563403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6" name="Freeform 47"/>
          <p:cNvSpPr>
            <a:spLocks/>
          </p:cNvSpPr>
          <p:nvPr/>
        </p:nvSpPr>
        <p:spPr bwMode="auto">
          <a:xfrm>
            <a:off x="601662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7" name="Freeform 48"/>
          <p:cNvSpPr>
            <a:spLocks/>
          </p:cNvSpPr>
          <p:nvPr/>
        </p:nvSpPr>
        <p:spPr bwMode="auto">
          <a:xfrm>
            <a:off x="6396038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8" name="Freeform 49"/>
          <p:cNvSpPr>
            <a:spLocks/>
          </p:cNvSpPr>
          <p:nvPr/>
        </p:nvSpPr>
        <p:spPr bwMode="auto">
          <a:xfrm>
            <a:off x="69103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9" name="Freeform 50"/>
          <p:cNvSpPr>
            <a:spLocks/>
          </p:cNvSpPr>
          <p:nvPr/>
        </p:nvSpPr>
        <p:spPr bwMode="auto">
          <a:xfrm>
            <a:off x="72913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0" name="Freeform 51"/>
          <p:cNvSpPr>
            <a:spLocks/>
          </p:cNvSpPr>
          <p:nvPr/>
        </p:nvSpPr>
        <p:spPr bwMode="auto">
          <a:xfrm>
            <a:off x="76739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1" name="Freeform 52"/>
          <p:cNvSpPr>
            <a:spLocks/>
          </p:cNvSpPr>
          <p:nvPr/>
        </p:nvSpPr>
        <p:spPr bwMode="auto">
          <a:xfrm>
            <a:off x="8056563" y="5888038"/>
            <a:ext cx="381000" cy="381000"/>
          </a:xfrm>
          <a:custGeom>
            <a:avLst/>
            <a:gdLst>
              <a:gd name="T0" fmla="*/ 0 w 240"/>
              <a:gd name="T1" fmla="*/ 2147483647 h 240"/>
              <a:gd name="T2" fmla="*/ 0 w 240"/>
              <a:gd name="T3" fmla="*/ 0 h 240"/>
              <a:gd name="T4" fmla="*/ 2147483647 w 240"/>
              <a:gd name="T5" fmla="*/ 0 h 240"/>
              <a:gd name="T6" fmla="*/ 2147483647 w 240"/>
              <a:gd name="T7" fmla="*/ 2147483647 h 240"/>
              <a:gd name="T8" fmla="*/ 0 w 240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0"/>
              <a:gd name="T17" fmla="*/ 240 w 24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2" name="Freeform 53"/>
          <p:cNvSpPr>
            <a:spLocks/>
          </p:cNvSpPr>
          <p:nvPr/>
        </p:nvSpPr>
        <p:spPr bwMode="auto">
          <a:xfrm>
            <a:off x="1947863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3" name="Freeform 54"/>
          <p:cNvSpPr>
            <a:spLocks/>
          </p:cNvSpPr>
          <p:nvPr/>
        </p:nvSpPr>
        <p:spPr bwMode="auto">
          <a:xfrm>
            <a:off x="2332038" y="5888038"/>
            <a:ext cx="382587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4" name="Freeform 55"/>
          <p:cNvSpPr>
            <a:spLocks/>
          </p:cNvSpPr>
          <p:nvPr/>
        </p:nvSpPr>
        <p:spPr bwMode="auto">
          <a:xfrm>
            <a:off x="2714625" y="5888038"/>
            <a:ext cx="381000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5" name="Freeform 56"/>
          <p:cNvSpPr>
            <a:spLocks/>
          </p:cNvSpPr>
          <p:nvPr/>
        </p:nvSpPr>
        <p:spPr bwMode="auto">
          <a:xfrm>
            <a:off x="3095625" y="5888038"/>
            <a:ext cx="382588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6" name="Freeform 57"/>
          <p:cNvSpPr>
            <a:spLocks/>
          </p:cNvSpPr>
          <p:nvPr/>
        </p:nvSpPr>
        <p:spPr bwMode="auto">
          <a:xfrm>
            <a:off x="3154363" y="4497388"/>
            <a:ext cx="573087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7" name="Freeform 58"/>
          <p:cNvSpPr>
            <a:spLocks/>
          </p:cNvSpPr>
          <p:nvPr/>
        </p:nvSpPr>
        <p:spPr bwMode="auto">
          <a:xfrm>
            <a:off x="3249613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8" name="Freeform 59"/>
          <p:cNvSpPr>
            <a:spLocks/>
          </p:cNvSpPr>
          <p:nvPr/>
        </p:nvSpPr>
        <p:spPr bwMode="auto">
          <a:xfrm>
            <a:off x="3725863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9" name="Freeform 60"/>
          <p:cNvSpPr>
            <a:spLocks/>
          </p:cNvSpPr>
          <p:nvPr/>
        </p:nvSpPr>
        <p:spPr bwMode="auto">
          <a:xfrm>
            <a:off x="38227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0" name="Freeform 61"/>
          <p:cNvSpPr>
            <a:spLocks/>
          </p:cNvSpPr>
          <p:nvPr/>
        </p:nvSpPr>
        <p:spPr bwMode="auto">
          <a:xfrm>
            <a:off x="4298950" y="4497388"/>
            <a:ext cx="573088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1" name="Freeform 62"/>
          <p:cNvSpPr>
            <a:spLocks/>
          </p:cNvSpPr>
          <p:nvPr/>
        </p:nvSpPr>
        <p:spPr bwMode="auto">
          <a:xfrm>
            <a:off x="43942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2" name="Freeform 63"/>
          <p:cNvSpPr>
            <a:spLocks/>
          </p:cNvSpPr>
          <p:nvPr/>
        </p:nvSpPr>
        <p:spPr bwMode="auto">
          <a:xfrm>
            <a:off x="4870450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3" name="Freeform 64"/>
          <p:cNvSpPr>
            <a:spLocks/>
          </p:cNvSpPr>
          <p:nvPr/>
        </p:nvSpPr>
        <p:spPr bwMode="auto">
          <a:xfrm>
            <a:off x="4967288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4" name="Freeform 65"/>
          <p:cNvSpPr>
            <a:spLocks/>
          </p:cNvSpPr>
          <p:nvPr/>
        </p:nvSpPr>
        <p:spPr bwMode="auto">
          <a:xfrm>
            <a:off x="5443538" y="4497388"/>
            <a:ext cx="98425" cy="474662"/>
          </a:xfrm>
          <a:custGeom>
            <a:avLst/>
            <a:gdLst>
              <a:gd name="T0" fmla="*/ 0 w 62"/>
              <a:gd name="T1" fmla="*/ 2147483647 h 299"/>
              <a:gd name="T2" fmla="*/ 0 w 62"/>
              <a:gd name="T3" fmla="*/ 0 h 299"/>
              <a:gd name="T4" fmla="*/ 2147483647 w 62"/>
              <a:gd name="T5" fmla="*/ 0 h 299"/>
              <a:gd name="T6" fmla="*/ 2147483647 w 62"/>
              <a:gd name="T7" fmla="*/ 2147483647 h 299"/>
              <a:gd name="T8" fmla="*/ 0 w 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"/>
              <a:gd name="T16" fmla="*/ 0 h 299"/>
              <a:gd name="T17" fmla="*/ 62 w 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5" name="Freeform 66"/>
          <p:cNvSpPr>
            <a:spLocks/>
          </p:cNvSpPr>
          <p:nvPr/>
        </p:nvSpPr>
        <p:spPr bwMode="auto">
          <a:xfrm>
            <a:off x="1030288" y="4900613"/>
            <a:ext cx="2173287" cy="963612"/>
          </a:xfrm>
          <a:custGeom>
            <a:avLst/>
            <a:gdLst>
              <a:gd name="T0" fmla="*/ 2147483647 w 1369"/>
              <a:gd name="T1" fmla="*/ 0 h 607"/>
              <a:gd name="T2" fmla="*/ 0 w 1369"/>
              <a:gd name="T3" fmla="*/ 2147483647 h 607"/>
              <a:gd name="T4" fmla="*/ 2147483647 w 1369"/>
              <a:gd name="T5" fmla="*/ 0 h 607"/>
              <a:gd name="T6" fmla="*/ 0 60000 65536"/>
              <a:gd name="T7" fmla="*/ 0 60000 65536"/>
              <a:gd name="T8" fmla="*/ 0 60000 65536"/>
              <a:gd name="T9" fmla="*/ 0 w 1369"/>
              <a:gd name="T10" fmla="*/ 0 h 607"/>
              <a:gd name="T11" fmla="*/ 1369 w 1369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6" name="Freeform 67"/>
          <p:cNvSpPr>
            <a:spLocks/>
          </p:cNvSpPr>
          <p:nvPr/>
        </p:nvSpPr>
        <p:spPr bwMode="auto">
          <a:xfrm>
            <a:off x="1030288" y="5788025"/>
            <a:ext cx="122237" cy="76200"/>
          </a:xfrm>
          <a:custGeom>
            <a:avLst/>
            <a:gdLst>
              <a:gd name="T0" fmla="*/ 2147483647 w 78"/>
              <a:gd name="T1" fmla="*/ 2147483647 h 48"/>
              <a:gd name="T2" fmla="*/ 0 w 78"/>
              <a:gd name="T3" fmla="*/ 2147483647 h 48"/>
              <a:gd name="T4" fmla="*/ 2147483647 w 78"/>
              <a:gd name="T5" fmla="*/ 0 h 48"/>
              <a:gd name="T6" fmla="*/ 2147483647 w 78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48"/>
              <a:gd name="T14" fmla="*/ 78 w 7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7" name="Freeform 68"/>
          <p:cNvSpPr>
            <a:spLocks/>
          </p:cNvSpPr>
          <p:nvPr/>
        </p:nvSpPr>
        <p:spPr bwMode="auto">
          <a:xfrm>
            <a:off x="2724150" y="4900613"/>
            <a:ext cx="1039813" cy="963612"/>
          </a:xfrm>
          <a:custGeom>
            <a:avLst/>
            <a:gdLst>
              <a:gd name="T0" fmla="*/ 2147483647 w 655"/>
              <a:gd name="T1" fmla="*/ 0 h 607"/>
              <a:gd name="T2" fmla="*/ 0 w 655"/>
              <a:gd name="T3" fmla="*/ 2147483647 h 607"/>
              <a:gd name="T4" fmla="*/ 2147483647 w 655"/>
              <a:gd name="T5" fmla="*/ 0 h 607"/>
              <a:gd name="T6" fmla="*/ 0 60000 65536"/>
              <a:gd name="T7" fmla="*/ 0 60000 65536"/>
              <a:gd name="T8" fmla="*/ 0 60000 65536"/>
              <a:gd name="T9" fmla="*/ 0 w 655"/>
              <a:gd name="T10" fmla="*/ 0 h 607"/>
              <a:gd name="T11" fmla="*/ 655 w 65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8" name="Freeform 69"/>
          <p:cNvSpPr>
            <a:spLocks/>
          </p:cNvSpPr>
          <p:nvPr/>
        </p:nvSpPr>
        <p:spPr bwMode="auto">
          <a:xfrm>
            <a:off x="2724150" y="5759450"/>
            <a:ext cx="109538" cy="104775"/>
          </a:xfrm>
          <a:custGeom>
            <a:avLst/>
            <a:gdLst>
              <a:gd name="T0" fmla="*/ 2147483647 w 69"/>
              <a:gd name="T1" fmla="*/ 2147483647 h 66"/>
              <a:gd name="T2" fmla="*/ 0 w 69"/>
              <a:gd name="T3" fmla="*/ 2147483647 h 66"/>
              <a:gd name="T4" fmla="*/ 2147483647 w 69"/>
              <a:gd name="T5" fmla="*/ 0 h 66"/>
              <a:gd name="T6" fmla="*/ 2147483647 w 69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6"/>
              <a:gd name="T14" fmla="*/ 69 w 69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9" name="Freeform 70"/>
          <p:cNvSpPr>
            <a:spLocks/>
          </p:cNvSpPr>
          <p:nvPr/>
        </p:nvSpPr>
        <p:spPr bwMode="auto">
          <a:xfrm>
            <a:off x="4333875" y="491331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2147483647 h 607"/>
              <a:gd name="T4" fmla="*/ 0 w 1"/>
              <a:gd name="T5" fmla="*/ 0 h 607"/>
              <a:gd name="T6" fmla="*/ 0 60000 65536"/>
              <a:gd name="T7" fmla="*/ 0 60000 65536"/>
              <a:gd name="T8" fmla="*/ 0 60000 65536"/>
              <a:gd name="T9" fmla="*/ 0 w 1"/>
              <a:gd name="T10" fmla="*/ 0 h 607"/>
              <a:gd name="T11" fmla="*/ 1 w 1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0" name="Freeform 71"/>
          <p:cNvSpPr>
            <a:spLocks/>
          </p:cNvSpPr>
          <p:nvPr/>
        </p:nvSpPr>
        <p:spPr bwMode="auto">
          <a:xfrm>
            <a:off x="4303713" y="5756275"/>
            <a:ext cx="63500" cy="120650"/>
          </a:xfrm>
          <a:custGeom>
            <a:avLst/>
            <a:gdLst>
              <a:gd name="T0" fmla="*/ 2147483647 w 40"/>
              <a:gd name="T1" fmla="*/ 0 h 76"/>
              <a:gd name="T2" fmla="*/ 2147483647 w 40"/>
              <a:gd name="T3" fmla="*/ 2147483647 h 76"/>
              <a:gd name="T4" fmla="*/ 0 w 40"/>
              <a:gd name="T5" fmla="*/ 0 h 76"/>
              <a:gd name="T6" fmla="*/ 2147483647 w 4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6"/>
              <a:gd name="T14" fmla="*/ 40 w 4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1" name="Freeform 72"/>
          <p:cNvSpPr>
            <a:spLocks/>
          </p:cNvSpPr>
          <p:nvPr/>
        </p:nvSpPr>
        <p:spPr bwMode="auto">
          <a:xfrm>
            <a:off x="4918075" y="4913313"/>
            <a:ext cx="1087438" cy="963612"/>
          </a:xfrm>
          <a:custGeom>
            <a:avLst/>
            <a:gdLst>
              <a:gd name="T0" fmla="*/ 0 w 685"/>
              <a:gd name="T1" fmla="*/ 0 h 607"/>
              <a:gd name="T2" fmla="*/ 2147483647 w 685"/>
              <a:gd name="T3" fmla="*/ 2147483647 h 607"/>
              <a:gd name="T4" fmla="*/ 0 w 685"/>
              <a:gd name="T5" fmla="*/ 0 h 607"/>
              <a:gd name="T6" fmla="*/ 0 60000 65536"/>
              <a:gd name="T7" fmla="*/ 0 60000 65536"/>
              <a:gd name="T8" fmla="*/ 0 60000 65536"/>
              <a:gd name="T9" fmla="*/ 0 w 685"/>
              <a:gd name="T10" fmla="*/ 0 h 607"/>
              <a:gd name="T11" fmla="*/ 685 w 68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2" name="Freeform 73"/>
          <p:cNvSpPr>
            <a:spLocks/>
          </p:cNvSpPr>
          <p:nvPr/>
        </p:nvSpPr>
        <p:spPr bwMode="auto">
          <a:xfrm>
            <a:off x="5895975" y="5773738"/>
            <a:ext cx="109538" cy="103187"/>
          </a:xfrm>
          <a:custGeom>
            <a:avLst/>
            <a:gdLst>
              <a:gd name="T0" fmla="*/ 2147483647 w 69"/>
              <a:gd name="T1" fmla="*/ 0 h 65"/>
              <a:gd name="T2" fmla="*/ 2147483647 w 69"/>
              <a:gd name="T3" fmla="*/ 2147483647 h 65"/>
              <a:gd name="T4" fmla="*/ 0 w 69"/>
              <a:gd name="T5" fmla="*/ 2147483647 h 65"/>
              <a:gd name="T6" fmla="*/ 2147483647 w 69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5"/>
              <a:gd name="T14" fmla="*/ 69 w 69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3" name="Freeform 74"/>
          <p:cNvSpPr>
            <a:spLocks/>
          </p:cNvSpPr>
          <p:nvPr/>
        </p:nvSpPr>
        <p:spPr bwMode="auto">
          <a:xfrm>
            <a:off x="5476875" y="4913313"/>
            <a:ext cx="2198688" cy="950912"/>
          </a:xfrm>
          <a:custGeom>
            <a:avLst/>
            <a:gdLst>
              <a:gd name="T0" fmla="*/ 0 w 1384"/>
              <a:gd name="T1" fmla="*/ 0 h 599"/>
              <a:gd name="T2" fmla="*/ 2147483647 w 1384"/>
              <a:gd name="T3" fmla="*/ 2147483647 h 599"/>
              <a:gd name="T4" fmla="*/ 0 w 1384"/>
              <a:gd name="T5" fmla="*/ 0 h 599"/>
              <a:gd name="T6" fmla="*/ 0 60000 65536"/>
              <a:gd name="T7" fmla="*/ 0 60000 65536"/>
              <a:gd name="T8" fmla="*/ 0 60000 65536"/>
              <a:gd name="T9" fmla="*/ 0 w 1384"/>
              <a:gd name="T10" fmla="*/ 0 h 599"/>
              <a:gd name="T11" fmla="*/ 1384 w 1384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4" name="Freeform 75"/>
          <p:cNvSpPr>
            <a:spLocks/>
          </p:cNvSpPr>
          <p:nvPr/>
        </p:nvSpPr>
        <p:spPr bwMode="auto">
          <a:xfrm>
            <a:off x="7553325" y="5788025"/>
            <a:ext cx="122238" cy="76200"/>
          </a:xfrm>
          <a:custGeom>
            <a:avLst/>
            <a:gdLst>
              <a:gd name="T0" fmla="*/ 2147483647 w 77"/>
              <a:gd name="T1" fmla="*/ 0 h 48"/>
              <a:gd name="T2" fmla="*/ 2147483647 w 77"/>
              <a:gd name="T3" fmla="*/ 2147483647 h 48"/>
              <a:gd name="T4" fmla="*/ 0 w 77"/>
              <a:gd name="T5" fmla="*/ 2147483647 h 48"/>
              <a:gd name="T6" fmla="*/ 2147483647 w 77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48"/>
              <a:gd name="T14" fmla="*/ 77 w 77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5" name="Rectangle 76"/>
          <p:cNvSpPr>
            <a:spLocks noChangeArrowheads="1"/>
          </p:cNvSpPr>
          <p:nvPr/>
        </p:nvSpPr>
        <p:spPr bwMode="auto">
          <a:xfrm>
            <a:off x="28257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0976" name="Rectangle 77"/>
          <p:cNvSpPr>
            <a:spLocks noChangeArrowheads="1"/>
          </p:cNvSpPr>
          <p:nvPr/>
        </p:nvSpPr>
        <p:spPr bwMode="auto">
          <a:xfrm>
            <a:off x="676275" y="5881688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0977" name="Rectangle 78"/>
          <p:cNvSpPr>
            <a:spLocks noChangeArrowheads="1"/>
          </p:cNvSpPr>
          <p:nvPr/>
        </p:nvSpPr>
        <p:spPr bwMode="auto">
          <a:xfrm>
            <a:off x="235902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0978" name="Rectangle 79"/>
          <p:cNvSpPr>
            <a:spLocks noChangeArrowheads="1"/>
          </p:cNvSpPr>
          <p:nvPr/>
        </p:nvSpPr>
        <p:spPr bwMode="auto">
          <a:xfrm>
            <a:off x="356235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0979" name="Rectangle 80"/>
          <p:cNvSpPr>
            <a:spLocks noChangeArrowheads="1"/>
          </p:cNvSpPr>
          <p:nvPr/>
        </p:nvSpPr>
        <p:spPr bwMode="auto">
          <a:xfrm>
            <a:off x="3944938" y="591661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0980" name="Rectangle 81"/>
          <p:cNvSpPr>
            <a:spLocks noChangeArrowheads="1"/>
          </p:cNvSpPr>
          <p:nvPr/>
        </p:nvSpPr>
        <p:spPr bwMode="auto">
          <a:xfrm>
            <a:off x="5243513" y="58928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81" name="Rectangle 82"/>
          <p:cNvSpPr>
            <a:spLocks noChangeArrowheads="1"/>
          </p:cNvSpPr>
          <p:nvPr/>
        </p:nvSpPr>
        <p:spPr bwMode="auto">
          <a:xfrm>
            <a:off x="562610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82" name="Rectangle 83"/>
          <p:cNvSpPr>
            <a:spLocks noChangeArrowheads="1"/>
          </p:cNvSpPr>
          <p:nvPr/>
        </p:nvSpPr>
        <p:spPr bwMode="auto">
          <a:xfrm>
            <a:off x="601980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83" name="Rectangle 84"/>
          <p:cNvSpPr>
            <a:spLocks noChangeArrowheads="1"/>
          </p:cNvSpPr>
          <p:nvPr/>
        </p:nvSpPr>
        <p:spPr bwMode="auto">
          <a:xfrm>
            <a:off x="688975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84" name="Rectangle 85"/>
          <p:cNvSpPr>
            <a:spLocks noChangeArrowheads="1"/>
          </p:cNvSpPr>
          <p:nvPr/>
        </p:nvSpPr>
        <p:spPr bwMode="auto">
          <a:xfrm>
            <a:off x="7272338" y="59055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85" name="Rectangle 86"/>
          <p:cNvSpPr>
            <a:spLocks noChangeArrowheads="1"/>
          </p:cNvSpPr>
          <p:nvPr/>
        </p:nvSpPr>
        <p:spPr bwMode="auto">
          <a:xfrm>
            <a:off x="7642225" y="58928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86" name="Rectangle 87"/>
          <p:cNvSpPr>
            <a:spLocks noChangeArrowheads="1"/>
          </p:cNvSpPr>
          <p:nvPr/>
        </p:nvSpPr>
        <p:spPr bwMode="auto">
          <a:xfrm>
            <a:off x="8023225" y="5881688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87" name="Rectangle 88"/>
          <p:cNvSpPr>
            <a:spLocks noChangeArrowheads="1"/>
          </p:cNvSpPr>
          <p:nvPr/>
        </p:nvSpPr>
        <p:spPr bwMode="auto">
          <a:xfrm>
            <a:off x="1974850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0988" name="Rectangle 89"/>
          <p:cNvSpPr>
            <a:spLocks noChangeArrowheads="1"/>
          </p:cNvSpPr>
          <p:nvPr/>
        </p:nvSpPr>
        <p:spPr bwMode="auto">
          <a:xfrm>
            <a:off x="2728913" y="589280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0989" name="Rectangle 90"/>
          <p:cNvSpPr>
            <a:spLocks noChangeArrowheads="1"/>
          </p:cNvSpPr>
          <p:nvPr/>
        </p:nvSpPr>
        <p:spPr bwMode="auto">
          <a:xfrm>
            <a:off x="5076825" y="4573588"/>
            <a:ext cx="34131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90" name="Rectangle 91"/>
          <p:cNvSpPr>
            <a:spLocks noChangeArrowheads="1"/>
          </p:cNvSpPr>
          <p:nvPr/>
        </p:nvSpPr>
        <p:spPr bwMode="auto">
          <a:xfrm>
            <a:off x="3873500" y="4562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0991" name="Rectangle 92"/>
          <p:cNvSpPr>
            <a:spLocks noChangeArrowheads="1"/>
          </p:cNvSpPr>
          <p:nvPr/>
        </p:nvSpPr>
        <p:spPr bwMode="auto">
          <a:xfrm>
            <a:off x="3324225" y="4562475"/>
            <a:ext cx="255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0992" name="Rectangle 93"/>
          <p:cNvSpPr>
            <a:spLocks noChangeArrowheads="1"/>
          </p:cNvSpPr>
          <p:nvPr/>
        </p:nvSpPr>
        <p:spPr bwMode="auto">
          <a:xfrm>
            <a:off x="4457700" y="4573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0993" name="Line 94"/>
          <p:cNvSpPr>
            <a:spLocks noChangeShapeType="1"/>
          </p:cNvSpPr>
          <p:nvPr/>
        </p:nvSpPr>
        <p:spPr bwMode="auto">
          <a:xfrm>
            <a:off x="2438400" y="4191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4" name="Arc 95"/>
          <p:cNvSpPr>
            <a:spLocks/>
          </p:cNvSpPr>
          <p:nvPr/>
        </p:nvSpPr>
        <p:spPr bwMode="auto">
          <a:xfrm rot="-3180000">
            <a:off x="17549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5" name="Arc 96"/>
          <p:cNvSpPr>
            <a:spLocks/>
          </p:cNvSpPr>
          <p:nvPr/>
        </p:nvSpPr>
        <p:spPr bwMode="auto">
          <a:xfrm rot="-3180000">
            <a:off x="34313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6" name="Arc 97"/>
          <p:cNvSpPr>
            <a:spLocks/>
          </p:cNvSpPr>
          <p:nvPr/>
        </p:nvSpPr>
        <p:spPr bwMode="auto">
          <a:xfrm rot="-3180000">
            <a:off x="50315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7" name="Arc 98"/>
          <p:cNvSpPr>
            <a:spLocks/>
          </p:cNvSpPr>
          <p:nvPr/>
        </p:nvSpPr>
        <p:spPr bwMode="auto">
          <a:xfrm rot="-3180000">
            <a:off x="6632575" y="5638800"/>
            <a:ext cx="306388" cy="382588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8" name="Rectangle 99"/>
          <p:cNvSpPr>
            <a:spLocks noGrp="1" noChangeArrowheads="1"/>
          </p:cNvSpPr>
          <p:nvPr>
            <p:ph type="title"/>
          </p:nvPr>
        </p:nvSpPr>
        <p:spPr>
          <a:xfrm>
            <a:off x="323850" y="1989138"/>
            <a:ext cx="325120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Τέλος, η διαγραφή του 24*</a:t>
            </a:r>
            <a:b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(συγχώνευση)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000" name="Rectangle 101"/>
          <p:cNvSpPr>
            <a:spLocks noChangeArrowheads="1"/>
          </p:cNvSpPr>
          <p:nvPr/>
        </p:nvSpPr>
        <p:spPr bwMode="auto">
          <a:xfrm>
            <a:off x="1828800" y="3581400"/>
            <a:ext cx="534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203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9CC85-A51E-4481-940A-D8473B77EE7D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Freeform 4"/>
          <p:cNvSpPr>
            <a:spLocks/>
          </p:cNvSpPr>
          <p:nvPr/>
        </p:nvSpPr>
        <p:spPr bwMode="auto">
          <a:xfrm>
            <a:off x="3492500" y="380047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8" name="Freeform 5"/>
          <p:cNvSpPr>
            <a:spLocks/>
          </p:cNvSpPr>
          <p:nvPr/>
        </p:nvSpPr>
        <p:spPr bwMode="auto">
          <a:xfrm>
            <a:off x="3571875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9" name="Freeform 6"/>
          <p:cNvSpPr>
            <a:spLocks/>
          </p:cNvSpPr>
          <p:nvPr/>
        </p:nvSpPr>
        <p:spPr bwMode="auto">
          <a:xfrm>
            <a:off x="3978275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0" name="Freeform 7"/>
          <p:cNvSpPr>
            <a:spLocks/>
          </p:cNvSpPr>
          <p:nvPr/>
        </p:nvSpPr>
        <p:spPr bwMode="auto">
          <a:xfrm>
            <a:off x="4059238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1" name="Freeform 8"/>
          <p:cNvSpPr>
            <a:spLocks/>
          </p:cNvSpPr>
          <p:nvPr/>
        </p:nvSpPr>
        <p:spPr bwMode="auto">
          <a:xfrm>
            <a:off x="4465638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2" name="Freeform 9"/>
          <p:cNvSpPr>
            <a:spLocks/>
          </p:cNvSpPr>
          <p:nvPr/>
        </p:nvSpPr>
        <p:spPr bwMode="auto">
          <a:xfrm>
            <a:off x="4546600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3" name="Freeform 10"/>
          <p:cNvSpPr>
            <a:spLocks/>
          </p:cNvSpPr>
          <p:nvPr/>
        </p:nvSpPr>
        <p:spPr bwMode="auto">
          <a:xfrm>
            <a:off x="4953000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4" name="Freeform 11"/>
          <p:cNvSpPr>
            <a:spLocks/>
          </p:cNvSpPr>
          <p:nvPr/>
        </p:nvSpPr>
        <p:spPr bwMode="auto">
          <a:xfrm>
            <a:off x="5033963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5" name="Freeform 12"/>
          <p:cNvSpPr>
            <a:spLocks/>
          </p:cNvSpPr>
          <p:nvPr/>
        </p:nvSpPr>
        <p:spPr bwMode="auto">
          <a:xfrm>
            <a:off x="5440363" y="380047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6" name="Freeform 13"/>
          <p:cNvSpPr>
            <a:spLocks/>
          </p:cNvSpPr>
          <p:nvPr/>
        </p:nvSpPr>
        <p:spPr bwMode="auto">
          <a:xfrm>
            <a:off x="1371600" y="456882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7" name="Freeform 14"/>
          <p:cNvSpPr>
            <a:spLocks/>
          </p:cNvSpPr>
          <p:nvPr/>
        </p:nvSpPr>
        <p:spPr bwMode="auto">
          <a:xfrm>
            <a:off x="1450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8" name="Freeform 15"/>
          <p:cNvSpPr>
            <a:spLocks/>
          </p:cNvSpPr>
          <p:nvPr/>
        </p:nvSpPr>
        <p:spPr bwMode="auto">
          <a:xfrm>
            <a:off x="1857375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9" name="Freeform 16"/>
          <p:cNvSpPr>
            <a:spLocks/>
          </p:cNvSpPr>
          <p:nvPr/>
        </p:nvSpPr>
        <p:spPr bwMode="auto">
          <a:xfrm>
            <a:off x="193833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0" name="Freeform 17"/>
          <p:cNvSpPr>
            <a:spLocks/>
          </p:cNvSpPr>
          <p:nvPr/>
        </p:nvSpPr>
        <p:spPr bwMode="auto">
          <a:xfrm>
            <a:off x="2344738" y="4568825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1" name="Freeform 18"/>
          <p:cNvSpPr>
            <a:spLocks/>
          </p:cNvSpPr>
          <p:nvPr/>
        </p:nvSpPr>
        <p:spPr bwMode="auto">
          <a:xfrm>
            <a:off x="242570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2" name="Freeform 19"/>
          <p:cNvSpPr>
            <a:spLocks/>
          </p:cNvSpPr>
          <p:nvPr/>
        </p:nvSpPr>
        <p:spPr bwMode="auto">
          <a:xfrm>
            <a:off x="283210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3" name="Freeform 20"/>
          <p:cNvSpPr>
            <a:spLocks/>
          </p:cNvSpPr>
          <p:nvPr/>
        </p:nvSpPr>
        <p:spPr bwMode="auto">
          <a:xfrm>
            <a:off x="29146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4" name="Freeform 21"/>
          <p:cNvSpPr>
            <a:spLocks/>
          </p:cNvSpPr>
          <p:nvPr/>
        </p:nvSpPr>
        <p:spPr bwMode="auto">
          <a:xfrm>
            <a:off x="3319463" y="456882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5" name="Freeform 22"/>
          <p:cNvSpPr>
            <a:spLocks/>
          </p:cNvSpPr>
          <p:nvPr/>
        </p:nvSpPr>
        <p:spPr bwMode="auto">
          <a:xfrm>
            <a:off x="558165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6" name="Freeform 23"/>
          <p:cNvSpPr>
            <a:spLocks/>
          </p:cNvSpPr>
          <p:nvPr/>
        </p:nvSpPr>
        <p:spPr bwMode="auto">
          <a:xfrm>
            <a:off x="5661025" y="4568825"/>
            <a:ext cx="3175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7" name="Freeform 24"/>
          <p:cNvSpPr>
            <a:spLocks/>
          </p:cNvSpPr>
          <p:nvPr/>
        </p:nvSpPr>
        <p:spPr bwMode="auto">
          <a:xfrm>
            <a:off x="6069013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8" name="Freeform 25"/>
          <p:cNvSpPr>
            <a:spLocks/>
          </p:cNvSpPr>
          <p:nvPr/>
        </p:nvSpPr>
        <p:spPr bwMode="auto">
          <a:xfrm>
            <a:off x="6149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9" name="Freeform 26"/>
          <p:cNvSpPr>
            <a:spLocks/>
          </p:cNvSpPr>
          <p:nvPr/>
        </p:nvSpPr>
        <p:spPr bwMode="auto">
          <a:xfrm>
            <a:off x="6554788" y="4568825"/>
            <a:ext cx="490537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0" name="Freeform 27"/>
          <p:cNvSpPr>
            <a:spLocks/>
          </p:cNvSpPr>
          <p:nvPr/>
        </p:nvSpPr>
        <p:spPr bwMode="auto">
          <a:xfrm>
            <a:off x="66357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1" name="Freeform 28"/>
          <p:cNvSpPr>
            <a:spLocks/>
          </p:cNvSpPr>
          <p:nvPr/>
        </p:nvSpPr>
        <p:spPr bwMode="auto">
          <a:xfrm>
            <a:off x="7043738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2" name="Freeform 29"/>
          <p:cNvSpPr>
            <a:spLocks/>
          </p:cNvSpPr>
          <p:nvPr/>
        </p:nvSpPr>
        <p:spPr bwMode="auto">
          <a:xfrm>
            <a:off x="712628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3" name="Freeform 30"/>
          <p:cNvSpPr>
            <a:spLocks/>
          </p:cNvSpPr>
          <p:nvPr/>
        </p:nvSpPr>
        <p:spPr bwMode="auto">
          <a:xfrm>
            <a:off x="7529513" y="4568825"/>
            <a:ext cx="84137" cy="404813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4" name="Freeform 31"/>
          <p:cNvSpPr>
            <a:spLocks/>
          </p:cNvSpPr>
          <p:nvPr/>
        </p:nvSpPr>
        <p:spPr bwMode="auto">
          <a:xfrm>
            <a:off x="2344738" y="4152900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5" name="Freeform 32"/>
          <p:cNvSpPr>
            <a:spLocks/>
          </p:cNvSpPr>
          <p:nvPr/>
        </p:nvSpPr>
        <p:spPr bwMode="auto">
          <a:xfrm>
            <a:off x="2344738" y="4491038"/>
            <a:ext cx="107950" cy="58737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6" name="Freeform 33"/>
          <p:cNvSpPr>
            <a:spLocks/>
          </p:cNvSpPr>
          <p:nvPr/>
        </p:nvSpPr>
        <p:spPr bwMode="auto">
          <a:xfrm>
            <a:off x="4008438" y="4162425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7" name="Freeform 34"/>
          <p:cNvSpPr>
            <a:spLocks/>
          </p:cNvSpPr>
          <p:nvPr/>
        </p:nvSpPr>
        <p:spPr bwMode="auto">
          <a:xfrm>
            <a:off x="5894388" y="4503738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8" name="Rectangle 35"/>
          <p:cNvSpPr>
            <a:spLocks noChangeArrowheads="1"/>
          </p:cNvSpPr>
          <p:nvPr/>
        </p:nvSpPr>
        <p:spPr bwMode="auto">
          <a:xfrm>
            <a:off x="2897188" y="3429000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1959" name="Rectangle 36"/>
          <p:cNvSpPr>
            <a:spLocks noChangeArrowheads="1"/>
          </p:cNvSpPr>
          <p:nvPr/>
        </p:nvSpPr>
        <p:spPr bwMode="auto">
          <a:xfrm>
            <a:off x="3622675" y="3827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22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1960" name="Rectangle 37"/>
          <p:cNvSpPr>
            <a:spLocks noChangeArrowheads="1"/>
          </p:cNvSpPr>
          <p:nvPr/>
        </p:nvSpPr>
        <p:spPr bwMode="auto">
          <a:xfrm>
            <a:off x="1966913" y="45958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1961" name="Rectangle 38"/>
          <p:cNvSpPr>
            <a:spLocks noChangeArrowheads="1"/>
          </p:cNvSpPr>
          <p:nvPr/>
        </p:nvSpPr>
        <p:spPr bwMode="auto">
          <a:xfrm>
            <a:off x="1501775" y="4595813"/>
            <a:ext cx="2762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1962" name="Rectangle 39"/>
          <p:cNvSpPr>
            <a:spLocks noChangeArrowheads="1"/>
          </p:cNvSpPr>
          <p:nvPr/>
        </p:nvSpPr>
        <p:spPr bwMode="auto">
          <a:xfrm>
            <a:off x="5692775" y="458470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1963" name="Line 40"/>
          <p:cNvSpPr>
            <a:spLocks noChangeShapeType="1"/>
          </p:cNvSpPr>
          <p:nvPr/>
        </p:nvSpPr>
        <p:spPr bwMode="auto">
          <a:xfrm>
            <a:off x="3306763" y="3382963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64" name="Freeform 41"/>
          <p:cNvSpPr>
            <a:spLocks/>
          </p:cNvSpPr>
          <p:nvPr/>
        </p:nvSpPr>
        <p:spPr bwMode="auto">
          <a:xfrm>
            <a:off x="0" y="5437188"/>
            <a:ext cx="325438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5" name="Freeform 42"/>
          <p:cNvSpPr>
            <a:spLocks/>
          </p:cNvSpPr>
          <p:nvPr/>
        </p:nvSpPr>
        <p:spPr bwMode="auto">
          <a:xfrm>
            <a:off x="325438" y="5437188"/>
            <a:ext cx="323850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6" name="Freeform 43"/>
          <p:cNvSpPr>
            <a:spLocks/>
          </p:cNvSpPr>
          <p:nvPr/>
        </p:nvSpPr>
        <p:spPr bwMode="auto">
          <a:xfrm>
            <a:off x="649288" y="5437188"/>
            <a:ext cx="2397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7" name="Freeform 44"/>
          <p:cNvSpPr>
            <a:spLocks/>
          </p:cNvSpPr>
          <p:nvPr/>
        </p:nvSpPr>
        <p:spPr bwMode="auto">
          <a:xfrm>
            <a:off x="896938" y="5437188"/>
            <a:ext cx="258762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8" name="Rectangle 45"/>
          <p:cNvSpPr>
            <a:spLocks noChangeArrowheads="1"/>
          </p:cNvSpPr>
          <p:nvPr/>
        </p:nvSpPr>
        <p:spPr bwMode="auto">
          <a:xfrm>
            <a:off x="9525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1969" name="Rectangle 46"/>
          <p:cNvSpPr>
            <a:spLocks noChangeArrowheads="1"/>
          </p:cNvSpPr>
          <p:nvPr/>
        </p:nvSpPr>
        <p:spPr bwMode="auto">
          <a:xfrm>
            <a:off x="334963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1970" name="Freeform 47"/>
          <p:cNvSpPr>
            <a:spLocks/>
          </p:cNvSpPr>
          <p:nvPr/>
        </p:nvSpPr>
        <p:spPr bwMode="auto">
          <a:xfrm>
            <a:off x="2554288" y="5454650"/>
            <a:ext cx="325437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1" name="Freeform 48"/>
          <p:cNvSpPr>
            <a:spLocks/>
          </p:cNvSpPr>
          <p:nvPr/>
        </p:nvSpPr>
        <p:spPr bwMode="auto">
          <a:xfrm>
            <a:off x="2878138" y="5454650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2" name="Freeform 49"/>
          <p:cNvSpPr>
            <a:spLocks/>
          </p:cNvSpPr>
          <p:nvPr/>
        </p:nvSpPr>
        <p:spPr bwMode="auto">
          <a:xfrm>
            <a:off x="3203575" y="5454650"/>
            <a:ext cx="296863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3" name="Freeform 50"/>
          <p:cNvSpPr>
            <a:spLocks/>
          </p:cNvSpPr>
          <p:nvPr/>
        </p:nvSpPr>
        <p:spPr bwMode="auto">
          <a:xfrm>
            <a:off x="3498850" y="5454650"/>
            <a:ext cx="26987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4" name="Freeform 51"/>
          <p:cNvSpPr>
            <a:spLocks/>
          </p:cNvSpPr>
          <p:nvPr/>
        </p:nvSpPr>
        <p:spPr bwMode="auto">
          <a:xfrm>
            <a:off x="1230313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5" name="Freeform 52"/>
          <p:cNvSpPr>
            <a:spLocks/>
          </p:cNvSpPr>
          <p:nvPr/>
        </p:nvSpPr>
        <p:spPr bwMode="auto">
          <a:xfrm>
            <a:off x="1554163" y="5445125"/>
            <a:ext cx="3286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6" name="Freeform 53"/>
          <p:cNvSpPr>
            <a:spLocks/>
          </p:cNvSpPr>
          <p:nvPr/>
        </p:nvSpPr>
        <p:spPr bwMode="auto">
          <a:xfrm>
            <a:off x="1881188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7" name="Freeform 54"/>
          <p:cNvSpPr>
            <a:spLocks/>
          </p:cNvSpPr>
          <p:nvPr/>
        </p:nvSpPr>
        <p:spPr bwMode="auto">
          <a:xfrm>
            <a:off x="2205038" y="5445125"/>
            <a:ext cx="2492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8" name="Rectangle 55"/>
          <p:cNvSpPr>
            <a:spLocks noChangeArrowheads="1"/>
          </p:cNvSpPr>
          <p:nvPr/>
        </p:nvSpPr>
        <p:spPr bwMode="auto">
          <a:xfrm>
            <a:off x="251460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1979" name="Rectangle 56"/>
          <p:cNvSpPr>
            <a:spLocks noChangeArrowheads="1"/>
          </p:cNvSpPr>
          <p:nvPr/>
        </p:nvSpPr>
        <p:spPr bwMode="auto">
          <a:xfrm>
            <a:off x="283845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1980" name="Rectangle 57"/>
          <p:cNvSpPr>
            <a:spLocks noChangeArrowheads="1"/>
          </p:cNvSpPr>
          <p:nvPr/>
        </p:nvSpPr>
        <p:spPr bwMode="auto">
          <a:xfrm>
            <a:off x="1562100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1981" name="Rectangle 58"/>
          <p:cNvSpPr>
            <a:spLocks noChangeArrowheads="1"/>
          </p:cNvSpPr>
          <p:nvPr/>
        </p:nvSpPr>
        <p:spPr bwMode="auto">
          <a:xfrm>
            <a:off x="1239838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1982" name="Rectangle 59"/>
          <p:cNvSpPr>
            <a:spLocks noChangeArrowheads="1"/>
          </p:cNvSpPr>
          <p:nvPr/>
        </p:nvSpPr>
        <p:spPr bwMode="auto">
          <a:xfrm>
            <a:off x="1878013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1983" name="Arc 60"/>
          <p:cNvSpPr>
            <a:spLocks/>
          </p:cNvSpPr>
          <p:nvPr/>
        </p:nvSpPr>
        <p:spPr bwMode="auto">
          <a:xfrm rot="-3180000">
            <a:off x="1146969" y="523160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4" name="Arc 61"/>
          <p:cNvSpPr>
            <a:spLocks/>
          </p:cNvSpPr>
          <p:nvPr/>
        </p:nvSpPr>
        <p:spPr bwMode="auto">
          <a:xfrm rot="-3180000">
            <a:off x="2376488" y="5241925"/>
            <a:ext cx="306387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5" name="Arc 62"/>
          <p:cNvSpPr>
            <a:spLocks/>
          </p:cNvSpPr>
          <p:nvPr/>
        </p:nvSpPr>
        <p:spPr bwMode="auto">
          <a:xfrm rot="-3180000">
            <a:off x="3747294" y="521255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6" name="Freeform 63"/>
          <p:cNvSpPr>
            <a:spLocks/>
          </p:cNvSpPr>
          <p:nvPr/>
        </p:nvSpPr>
        <p:spPr bwMode="auto">
          <a:xfrm>
            <a:off x="38020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7" name="Freeform 64"/>
          <p:cNvSpPr>
            <a:spLocks/>
          </p:cNvSpPr>
          <p:nvPr/>
        </p:nvSpPr>
        <p:spPr bwMode="auto">
          <a:xfrm>
            <a:off x="4127500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8" name="Freeform 65"/>
          <p:cNvSpPr>
            <a:spLocks/>
          </p:cNvSpPr>
          <p:nvPr/>
        </p:nvSpPr>
        <p:spPr bwMode="auto">
          <a:xfrm>
            <a:off x="4452938" y="5464175"/>
            <a:ext cx="274637" cy="325438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9" name="Freeform 66"/>
          <p:cNvSpPr>
            <a:spLocks/>
          </p:cNvSpPr>
          <p:nvPr/>
        </p:nvSpPr>
        <p:spPr bwMode="auto">
          <a:xfrm>
            <a:off x="4735513" y="5464175"/>
            <a:ext cx="2127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0" name="Freeform 67"/>
          <p:cNvSpPr>
            <a:spLocks/>
          </p:cNvSpPr>
          <p:nvPr/>
        </p:nvSpPr>
        <p:spPr bwMode="auto">
          <a:xfrm>
            <a:off x="50212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1" name="Freeform 68"/>
          <p:cNvSpPr>
            <a:spLocks/>
          </p:cNvSpPr>
          <p:nvPr/>
        </p:nvSpPr>
        <p:spPr bwMode="auto">
          <a:xfrm>
            <a:off x="5346700" y="5464175"/>
            <a:ext cx="325438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2" name="Freeform 69"/>
          <p:cNvSpPr>
            <a:spLocks/>
          </p:cNvSpPr>
          <p:nvPr/>
        </p:nvSpPr>
        <p:spPr bwMode="auto">
          <a:xfrm>
            <a:off x="5670550" y="5464175"/>
            <a:ext cx="327025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3" name="Freeform 70"/>
          <p:cNvSpPr>
            <a:spLocks/>
          </p:cNvSpPr>
          <p:nvPr/>
        </p:nvSpPr>
        <p:spPr bwMode="auto">
          <a:xfrm>
            <a:off x="5995988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4" name="Rectangle 71"/>
          <p:cNvSpPr>
            <a:spLocks noChangeArrowheads="1"/>
          </p:cNvSpPr>
          <p:nvPr/>
        </p:nvSpPr>
        <p:spPr bwMode="auto">
          <a:xfrm>
            <a:off x="3800475" y="54498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5" name="Rectangle 72"/>
          <p:cNvSpPr>
            <a:spLocks noChangeArrowheads="1"/>
          </p:cNvSpPr>
          <p:nvPr/>
        </p:nvSpPr>
        <p:spPr bwMode="auto">
          <a:xfrm>
            <a:off x="4106863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1996" name="Rectangle 73"/>
          <p:cNvSpPr>
            <a:spLocks noChangeArrowheads="1"/>
          </p:cNvSpPr>
          <p:nvPr/>
        </p:nvSpPr>
        <p:spPr bwMode="auto">
          <a:xfrm>
            <a:off x="4981575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7" name="Rectangle 74"/>
          <p:cNvSpPr>
            <a:spLocks noChangeArrowheads="1"/>
          </p:cNvSpPr>
          <p:nvPr/>
        </p:nvSpPr>
        <p:spPr bwMode="auto">
          <a:xfrm>
            <a:off x="5316538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8" name="Arc 75"/>
          <p:cNvSpPr>
            <a:spLocks/>
          </p:cNvSpPr>
          <p:nvPr/>
        </p:nvSpPr>
        <p:spPr bwMode="auto">
          <a:xfrm rot="-3180000">
            <a:off x="4861719" y="5241132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1999" name="Group 76"/>
          <p:cNvGrpSpPr>
            <a:grpSpLocks/>
          </p:cNvGrpSpPr>
          <p:nvPr/>
        </p:nvGrpSpPr>
        <p:grpSpPr bwMode="auto">
          <a:xfrm>
            <a:off x="6245225" y="5268913"/>
            <a:ext cx="1468438" cy="501650"/>
            <a:chOff x="4324" y="2622"/>
            <a:chExt cx="925" cy="316"/>
          </a:xfrm>
        </p:grpSpPr>
        <p:sp>
          <p:nvSpPr>
            <p:cNvPr id="82025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6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7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8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9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22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0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1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2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2033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1" name="Rectangle 87"/>
          <p:cNvSpPr>
            <a:spLocks noChangeArrowheads="1"/>
          </p:cNvSpPr>
          <p:nvPr/>
        </p:nvSpPr>
        <p:spPr bwMode="auto">
          <a:xfrm>
            <a:off x="2449513" y="45926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</a:t>
            </a:r>
            <a:r>
              <a:rPr lang="el-GR" sz="1300" b="1">
                <a:solidFill>
                  <a:srgbClr val="000000"/>
                </a:solidFill>
              </a:rPr>
              <a:t>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2" name="Rectangle 88"/>
          <p:cNvSpPr>
            <a:spLocks noChangeArrowheads="1"/>
          </p:cNvSpPr>
          <p:nvPr/>
        </p:nvSpPr>
        <p:spPr bwMode="auto">
          <a:xfrm>
            <a:off x="2913063" y="4589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3" name="Line 89"/>
          <p:cNvSpPr>
            <a:spLocks noChangeShapeType="1"/>
          </p:cNvSpPr>
          <p:nvPr/>
        </p:nvSpPr>
        <p:spPr bwMode="auto">
          <a:xfrm>
            <a:off x="2371725" y="4849813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4" name="Line 90"/>
          <p:cNvSpPr>
            <a:spLocks noChangeShapeType="1"/>
          </p:cNvSpPr>
          <p:nvPr/>
        </p:nvSpPr>
        <p:spPr bwMode="auto">
          <a:xfrm flipH="1">
            <a:off x="838200" y="4840288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5" name="Line 91"/>
          <p:cNvSpPr>
            <a:spLocks noChangeShapeType="1"/>
          </p:cNvSpPr>
          <p:nvPr/>
        </p:nvSpPr>
        <p:spPr bwMode="auto">
          <a:xfrm>
            <a:off x="1876425" y="4878388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6" name="Line 92"/>
          <p:cNvSpPr>
            <a:spLocks noChangeShapeType="1"/>
          </p:cNvSpPr>
          <p:nvPr/>
        </p:nvSpPr>
        <p:spPr bwMode="auto">
          <a:xfrm>
            <a:off x="2867025" y="4811713"/>
            <a:ext cx="15525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7" name="Line 93"/>
          <p:cNvSpPr>
            <a:spLocks noChangeShapeType="1"/>
          </p:cNvSpPr>
          <p:nvPr/>
        </p:nvSpPr>
        <p:spPr bwMode="auto">
          <a:xfrm>
            <a:off x="3362325" y="4792663"/>
            <a:ext cx="25622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2008" name="Group 94"/>
          <p:cNvGrpSpPr>
            <a:grpSpLocks/>
          </p:cNvGrpSpPr>
          <p:nvPr/>
        </p:nvGrpSpPr>
        <p:grpSpPr bwMode="auto">
          <a:xfrm>
            <a:off x="7612063" y="5265738"/>
            <a:ext cx="1531937" cy="501650"/>
            <a:chOff x="4324" y="2622"/>
            <a:chExt cx="965" cy="316"/>
          </a:xfrm>
        </p:grpSpPr>
        <p:sp>
          <p:nvSpPr>
            <p:cNvPr id="82016" name="Freeform 95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7" name="Freeform 96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8" name="Freeform 97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9" name="Freeform 98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0" name="Rectangle 99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2021" name="Rectangle 100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2022" name="Rectangle 101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2023" name="Rectangle 102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2024" name="Arc 103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9" name="Line 104"/>
          <p:cNvSpPr>
            <a:spLocks noChangeShapeType="1"/>
          </p:cNvSpPr>
          <p:nvPr/>
        </p:nvSpPr>
        <p:spPr bwMode="auto">
          <a:xfrm>
            <a:off x="5619750" y="4840288"/>
            <a:ext cx="147637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0" name="Line 105"/>
          <p:cNvSpPr>
            <a:spLocks noChangeShapeType="1"/>
          </p:cNvSpPr>
          <p:nvPr/>
        </p:nvSpPr>
        <p:spPr bwMode="auto">
          <a:xfrm>
            <a:off x="6096000" y="4792663"/>
            <a:ext cx="22383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1" name="Text Box 106"/>
          <p:cNvSpPr txBox="1">
            <a:spLocks noChangeArrowheads="1"/>
          </p:cNvSpPr>
          <p:nvPr/>
        </p:nvSpPr>
        <p:spPr bwMode="auto">
          <a:xfrm>
            <a:off x="827088" y="2205038"/>
            <a:ext cx="6550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Έστω στο παρακάτω δέντρο μετά από συγχώνευση φύλλων</a:t>
            </a:r>
          </a:p>
        </p:txBody>
      </p:sp>
      <p:sp>
        <p:nvSpPr>
          <p:cNvPr id="82012" name="Freeform 107"/>
          <p:cNvSpPr>
            <a:spLocks/>
          </p:cNvSpPr>
          <p:nvPr/>
        </p:nvSpPr>
        <p:spPr bwMode="auto">
          <a:xfrm>
            <a:off x="1025525" y="4011613"/>
            <a:ext cx="7072313" cy="1209675"/>
          </a:xfrm>
          <a:custGeom>
            <a:avLst/>
            <a:gdLst>
              <a:gd name="T0" fmla="*/ 2147483647 w 4455"/>
              <a:gd name="T1" fmla="*/ 2147483647 h 762"/>
              <a:gd name="T2" fmla="*/ 2147483647 w 4455"/>
              <a:gd name="T3" fmla="*/ 2147483647 h 762"/>
              <a:gd name="T4" fmla="*/ 2147483647 w 4455"/>
              <a:gd name="T5" fmla="*/ 2147483647 h 762"/>
              <a:gd name="T6" fmla="*/ 2147483647 w 4455"/>
              <a:gd name="T7" fmla="*/ 2147483647 h 762"/>
              <a:gd name="T8" fmla="*/ 2147483647 w 4455"/>
              <a:gd name="T9" fmla="*/ 2147483647 h 762"/>
              <a:gd name="T10" fmla="*/ 2147483647 w 4455"/>
              <a:gd name="T11" fmla="*/ 0 h 762"/>
              <a:gd name="T12" fmla="*/ 2147483647 w 4455"/>
              <a:gd name="T13" fmla="*/ 2147483647 h 762"/>
              <a:gd name="T14" fmla="*/ 2147483647 w 4455"/>
              <a:gd name="T15" fmla="*/ 2147483647 h 762"/>
              <a:gd name="T16" fmla="*/ 2147483647 w 4455"/>
              <a:gd name="T17" fmla="*/ 2147483647 h 762"/>
              <a:gd name="T18" fmla="*/ 2147483647 w 4455"/>
              <a:gd name="T19" fmla="*/ 2147483647 h 762"/>
              <a:gd name="T20" fmla="*/ 2147483647 w 4455"/>
              <a:gd name="T21" fmla="*/ 2147483647 h 762"/>
              <a:gd name="T22" fmla="*/ 2147483647 w 4455"/>
              <a:gd name="T23" fmla="*/ 2147483647 h 762"/>
              <a:gd name="T24" fmla="*/ 2147483647 w 4455"/>
              <a:gd name="T25" fmla="*/ 2147483647 h 762"/>
              <a:gd name="T26" fmla="*/ 2147483647 w 4455"/>
              <a:gd name="T27" fmla="*/ 2147483647 h 762"/>
              <a:gd name="T28" fmla="*/ 2147483647 w 4455"/>
              <a:gd name="T29" fmla="*/ 2147483647 h 762"/>
              <a:gd name="T30" fmla="*/ 2147483647 w 4455"/>
              <a:gd name="T31" fmla="*/ 2147483647 h 762"/>
              <a:gd name="T32" fmla="*/ 2147483647 w 4455"/>
              <a:gd name="T33" fmla="*/ 2147483647 h 762"/>
              <a:gd name="T34" fmla="*/ 2147483647 w 4455"/>
              <a:gd name="T35" fmla="*/ 2147483647 h 762"/>
              <a:gd name="T36" fmla="*/ 2147483647 w 4455"/>
              <a:gd name="T37" fmla="*/ 2147483647 h 762"/>
              <a:gd name="T38" fmla="*/ 2147483647 w 4455"/>
              <a:gd name="T39" fmla="*/ 2147483647 h 762"/>
              <a:gd name="T40" fmla="*/ 2147483647 w 4455"/>
              <a:gd name="T41" fmla="*/ 2147483647 h 762"/>
              <a:gd name="T42" fmla="*/ 2147483647 w 4455"/>
              <a:gd name="T43" fmla="*/ 2147483647 h 762"/>
              <a:gd name="T44" fmla="*/ 2147483647 w 4455"/>
              <a:gd name="T45" fmla="*/ 2147483647 h 762"/>
              <a:gd name="T46" fmla="*/ 2147483647 w 4455"/>
              <a:gd name="T47" fmla="*/ 2147483647 h 762"/>
              <a:gd name="T48" fmla="*/ 2147483647 w 4455"/>
              <a:gd name="T49" fmla="*/ 2147483647 h 762"/>
              <a:gd name="T50" fmla="*/ 2147483647 w 4455"/>
              <a:gd name="T51" fmla="*/ 2147483647 h 762"/>
              <a:gd name="T52" fmla="*/ 2147483647 w 4455"/>
              <a:gd name="T53" fmla="*/ 2147483647 h 762"/>
              <a:gd name="T54" fmla="*/ 2147483647 w 4455"/>
              <a:gd name="T55" fmla="*/ 2147483647 h 762"/>
              <a:gd name="T56" fmla="*/ 2147483647 w 4455"/>
              <a:gd name="T57" fmla="*/ 2147483647 h 762"/>
              <a:gd name="T58" fmla="*/ 2147483647 w 4455"/>
              <a:gd name="T59" fmla="*/ 2147483647 h 762"/>
              <a:gd name="T60" fmla="*/ 2147483647 w 4455"/>
              <a:gd name="T61" fmla="*/ 2147483647 h 762"/>
              <a:gd name="T62" fmla="*/ 2147483647 w 4455"/>
              <a:gd name="T63" fmla="*/ 2147483647 h 762"/>
              <a:gd name="T64" fmla="*/ 2147483647 w 4455"/>
              <a:gd name="T65" fmla="*/ 2147483647 h 762"/>
              <a:gd name="T66" fmla="*/ 2147483647 w 4455"/>
              <a:gd name="T67" fmla="*/ 2147483647 h 762"/>
              <a:gd name="T68" fmla="*/ 2147483647 w 4455"/>
              <a:gd name="T69" fmla="*/ 2147483647 h 762"/>
              <a:gd name="T70" fmla="*/ 2147483647 w 4455"/>
              <a:gd name="T71" fmla="*/ 2147483647 h 762"/>
              <a:gd name="T72" fmla="*/ 2147483647 w 4455"/>
              <a:gd name="T73" fmla="*/ 2147483647 h 762"/>
              <a:gd name="T74" fmla="*/ 2147483647 w 4455"/>
              <a:gd name="T75" fmla="*/ 2147483647 h 762"/>
              <a:gd name="T76" fmla="*/ 2147483647 w 4455"/>
              <a:gd name="T77" fmla="*/ 2147483647 h 762"/>
              <a:gd name="T78" fmla="*/ 2147483647 w 4455"/>
              <a:gd name="T79" fmla="*/ 2147483647 h 762"/>
              <a:gd name="T80" fmla="*/ 2147483647 w 4455"/>
              <a:gd name="T81" fmla="*/ 2147483647 h 762"/>
              <a:gd name="T82" fmla="*/ 2147483647 w 4455"/>
              <a:gd name="T83" fmla="*/ 2147483647 h 762"/>
              <a:gd name="T84" fmla="*/ 2147483647 w 4455"/>
              <a:gd name="T85" fmla="*/ 2147483647 h 762"/>
              <a:gd name="T86" fmla="*/ 2147483647 w 4455"/>
              <a:gd name="T87" fmla="*/ 2147483647 h 762"/>
              <a:gd name="T88" fmla="*/ 2147483647 w 4455"/>
              <a:gd name="T89" fmla="*/ 2147483647 h 762"/>
              <a:gd name="T90" fmla="*/ 2147483647 w 4455"/>
              <a:gd name="T91" fmla="*/ 2147483647 h 762"/>
              <a:gd name="T92" fmla="*/ 2147483647 w 4455"/>
              <a:gd name="T93" fmla="*/ 2147483647 h 76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55"/>
              <a:gd name="T142" fmla="*/ 0 h 762"/>
              <a:gd name="T143" fmla="*/ 4455 w 4455"/>
              <a:gd name="T144" fmla="*/ 762 h 76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55" h="762">
                <a:moveTo>
                  <a:pt x="944" y="72"/>
                </a:moveTo>
                <a:cubicBezTo>
                  <a:pt x="873" y="48"/>
                  <a:pt x="775" y="56"/>
                  <a:pt x="710" y="54"/>
                </a:cubicBezTo>
                <a:cubicBezTo>
                  <a:pt x="677" y="47"/>
                  <a:pt x="651" y="35"/>
                  <a:pt x="620" y="24"/>
                </a:cubicBezTo>
                <a:cubicBezTo>
                  <a:pt x="595" y="15"/>
                  <a:pt x="567" y="12"/>
                  <a:pt x="542" y="6"/>
                </a:cubicBezTo>
                <a:cubicBezTo>
                  <a:pt x="511" y="11"/>
                  <a:pt x="488" y="22"/>
                  <a:pt x="458" y="30"/>
                </a:cubicBezTo>
                <a:cubicBezTo>
                  <a:pt x="410" y="24"/>
                  <a:pt x="367" y="8"/>
                  <a:pt x="320" y="0"/>
                </a:cubicBezTo>
                <a:cubicBezTo>
                  <a:pt x="260" y="6"/>
                  <a:pt x="198" y="3"/>
                  <a:pt x="140" y="18"/>
                </a:cubicBezTo>
                <a:cubicBezTo>
                  <a:pt x="86" y="83"/>
                  <a:pt x="69" y="142"/>
                  <a:pt x="32" y="216"/>
                </a:cubicBezTo>
                <a:cubicBezTo>
                  <a:pt x="0" y="375"/>
                  <a:pt x="16" y="461"/>
                  <a:pt x="92" y="588"/>
                </a:cubicBezTo>
                <a:cubicBezTo>
                  <a:pt x="126" y="645"/>
                  <a:pt x="150" y="728"/>
                  <a:pt x="224" y="750"/>
                </a:cubicBezTo>
                <a:cubicBezTo>
                  <a:pt x="245" y="756"/>
                  <a:pt x="268" y="758"/>
                  <a:pt x="290" y="762"/>
                </a:cubicBezTo>
                <a:cubicBezTo>
                  <a:pt x="416" y="758"/>
                  <a:pt x="533" y="746"/>
                  <a:pt x="656" y="720"/>
                </a:cubicBezTo>
                <a:cubicBezTo>
                  <a:pt x="672" y="717"/>
                  <a:pt x="688" y="711"/>
                  <a:pt x="704" y="708"/>
                </a:cubicBezTo>
                <a:cubicBezTo>
                  <a:pt x="736" y="703"/>
                  <a:pt x="800" y="696"/>
                  <a:pt x="800" y="696"/>
                </a:cubicBezTo>
                <a:cubicBezTo>
                  <a:pt x="867" y="677"/>
                  <a:pt x="937" y="676"/>
                  <a:pt x="1004" y="654"/>
                </a:cubicBezTo>
                <a:cubicBezTo>
                  <a:pt x="1058" y="613"/>
                  <a:pt x="995" y="655"/>
                  <a:pt x="1058" y="630"/>
                </a:cubicBezTo>
                <a:cubicBezTo>
                  <a:pt x="1069" y="626"/>
                  <a:pt x="1118" y="592"/>
                  <a:pt x="1124" y="588"/>
                </a:cubicBezTo>
                <a:cubicBezTo>
                  <a:pt x="1164" y="561"/>
                  <a:pt x="1210" y="545"/>
                  <a:pt x="1256" y="534"/>
                </a:cubicBezTo>
                <a:cubicBezTo>
                  <a:pt x="1323" y="551"/>
                  <a:pt x="1392" y="555"/>
                  <a:pt x="1460" y="570"/>
                </a:cubicBezTo>
                <a:cubicBezTo>
                  <a:pt x="1574" y="594"/>
                  <a:pt x="1692" y="622"/>
                  <a:pt x="1808" y="636"/>
                </a:cubicBezTo>
                <a:cubicBezTo>
                  <a:pt x="1861" y="671"/>
                  <a:pt x="1939" y="666"/>
                  <a:pt x="2000" y="678"/>
                </a:cubicBezTo>
                <a:cubicBezTo>
                  <a:pt x="2040" y="686"/>
                  <a:pt x="2074" y="706"/>
                  <a:pt x="2114" y="714"/>
                </a:cubicBezTo>
                <a:cubicBezTo>
                  <a:pt x="2187" y="730"/>
                  <a:pt x="2263" y="732"/>
                  <a:pt x="2336" y="744"/>
                </a:cubicBezTo>
                <a:cubicBezTo>
                  <a:pt x="2528" y="741"/>
                  <a:pt x="2676" y="742"/>
                  <a:pt x="2852" y="720"/>
                </a:cubicBezTo>
                <a:cubicBezTo>
                  <a:pt x="2919" y="695"/>
                  <a:pt x="3002" y="685"/>
                  <a:pt x="3074" y="684"/>
                </a:cubicBezTo>
                <a:cubicBezTo>
                  <a:pt x="3406" y="680"/>
                  <a:pt x="3738" y="680"/>
                  <a:pt x="4070" y="678"/>
                </a:cubicBezTo>
                <a:cubicBezTo>
                  <a:pt x="4103" y="665"/>
                  <a:pt x="4140" y="664"/>
                  <a:pt x="4172" y="648"/>
                </a:cubicBezTo>
                <a:cubicBezTo>
                  <a:pt x="4217" y="626"/>
                  <a:pt x="4263" y="604"/>
                  <a:pt x="4310" y="588"/>
                </a:cubicBezTo>
                <a:cubicBezTo>
                  <a:pt x="4338" y="566"/>
                  <a:pt x="4369" y="536"/>
                  <a:pt x="4400" y="516"/>
                </a:cubicBezTo>
                <a:cubicBezTo>
                  <a:pt x="4424" y="475"/>
                  <a:pt x="4436" y="428"/>
                  <a:pt x="4454" y="384"/>
                </a:cubicBezTo>
                <a:cubicBezTo>
                  <a:pt x="4450" y="313"/>
                  <a:pt x="4455" y="277"/>
                  <a:pt x="4418" y="222"/>
                </a:cubicBezTo>
                <a:cubicBezTo>
                  <a:pt x="4406" y="175"/>
                  <a:pt x="4389" y="130"/>
                  <a:pt x="4340" y="114"/>
                </a:cubicBezTo>
                <a:cubicBezTo>
                  <a:pt x="4265" y="118"/>
                  <a:pt x="4186" y="117"/>
                  <a:pt x="4112" y="132"/>
                </a:cubicBezTo>
                <a:cubicBezTo>
                  <a:pt x="4038" y="147"/>
                  <a:pt x="3971" y="168"/>
                  <a:pt x="3896" y="174"/>
                </a:cubicBezTo>
                <a:cubicBezTo>
                  <a:pt x="3847" y="190"/>
                  <a:pt x="3791" y="197"/>
                  <a:pt x="3740" y="204"/>
                </a:cubicBezTo>
                <a:cubicBezTo>
                  <a:pt x="3645" y="236"/>
                  <a:pt x="3517" y="226"/>
                  <a:pt x="3428" y="228"/>
                </a:cubicBezTo>
                <a:cubicBezTo>
                  <a:pt x="3304" y="249"/>
                  <a:pt x="3189" y="275"/>
                  <a:pt x="3062" y="282"/>
                </a:cubicBezTo>
                <a:cubicBezTo>
                  <a:pt x="2939" y="300"/>
                  <a:pt x="2820" y="332"/>
                  <a:pt x="2696" y="342"/>
                </a:cubicBezTo>
                <a:cubicBezTo>
                  <a:pt x="2640" y="361"/>
                  <a:pt x="2581" y="367"/>
                  <a:pt x="2522" y="372"/>
                </a:cubicBezTo>
                <a:cubicBezTo>
                  <a:pt x="2464" y="370"/>
                  <a:pt x="2406" y="370"/>
                  <a:pt x="2348" y="366"/>
                </a:cubicBezTo>
                <a:cubicBezTo>
                  <a:pt x="2288" y="362"/>
                  <a:pt x="2222" y="341"/>
                  <a:pt x="2162" y="330"/>
                </a:cubicBezTo>
                <a:cubicBezTo>
                  <a:pt x="2026" y="305"/>
                  <a:pt x="1892" y="278"/>
                  <a:pt x="1754" y="264"/>
                </a:cubicBezTo>
                <a:cubicBezTo>
                  <a:pt x="1613" y="229"/>
                  <a:pt x="1469" y="203"/>
                  <a:pt x="1328" y="168"/>
                </a:cubicBezTo>
                <a:cubicBezTo>
                  <a:pt x="1286" y="157"/>
                  <a:pt x="1252" y="140"/>
                  <a:pt x="1208" y="132"/>
                </a:cubicBezTo>
                <a:cubicBezTo>
                  <a:pt x="1149" y="122"/>
                  <a:pt x="1091" y="110"/>
                  <a:pt x="1034" y="96"/>
                </a:cubicBezTo>
                <a:cubicBezTo>
                  <a:pt x="1017" y="92"/>
                  <a:pt x="934" y="80"/>
                  <a:pt x="926" y="72"/>
                </a:cubicBezTo>
                <a:cubicBezTo>
                  <a:pt x="922" y="68"/>
                  <a:pt x="938" y="72"/>
                  <a:pt x="944" y="72"/>
                </a:cubicBezTo>
                <a:close/>
              </a:path>
            </a:pathLst>
          </a:custGeom>
          <a:noFill/>
          <a:ln w="9525" cap="flat" cmpd="sng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3" name="Text Box 108"/>
          <p:cNvSpPr txBox="1">
            <a:spLocks noChangeArrowheads="1"/>
          </p:cNvSpPr>
          <p:nvPr/>
        </p:nvSpPr>
        <p:spPr bwMode="auto">
          <a:xfrm>
            <a:off x="6334125" y="3811588"/>
            <a:ext cx="1724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ανακατανομή</a:t>
            </a:r>
          </a:p>
        </p:txBody>
      </p:sp>
      <p:sp>
        <p:nvSpPr>
          <p:cNvPr id="82014" name="Line 109"/>
          <p:cNvSpPr>
            <a:spLocks noChangeShapeType="1"/>
          </p:cNvSpPr>
          <p:nvPr/>
        </p:nvSpPr>
        <p:spPr bwMode="auto">
          <a:xfrm>
            <a:off x="6896100" y="4087813"/>
            <a:ext cx="47625" cy="2000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5" name="Text Box 110"/>
          <p:cNvSpPr txBox="1">
            <a:spLocks noChangeArrowheads="1"/>
          </p:cNvSpPr>
          <p:nvPr/>
        </p:nvSpPr>
        <p:spPr bwMode="auto">
          <a:xfrm>
            <a:off x="684213" y="16287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 ανακατανομής</a:t>
            </a:r>
          </a:p>
        </p:txBody>
      </p:sp>
      <p:sp>
        <p:nvSpPr>
          <p:cNvPr id="1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032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5793D-227D-4E50-96D2-F189A3641C6D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362146" y="1439945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 τάξεως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order) p </a:t>
            </a:r>
            <a:r>
              <a:rPr lang="el-GR" sz="2400" dirty="0">
                <a:latin typeface="Calibri" pitchFamily="34" charset="0"/>
              </a:rPr>
              <a:t>ορίζεται ως εξής: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91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q &lt;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  <a:r>
              <a:rPr lang="en-US" sz="1800" b="1" dirty="0" err="1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 err="1">
                <a:solidFill>
                  <a:srgbClr val="990000"/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247650" y="51911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228600" y="5638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</a:t>
            </a:r>
            <a:r>
              <a:rPr lang="en-US" sz="2400" baseline="-25000">
                <a:latin typeface="Calibri" pitchFamily="34" charset="0"/>
              </a:rPr>
              <a:t>j-1</a:t>
            </a:r>
            <a:r>
              <a:rPr lang="en-US" sz="1800">
                <a:latin typeface="Calibri" pitchFamily="34" charset="0"/>
              </a:rPr>
              <a:t> &lt;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&lt;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3" name="AutoShape 8"/>
          <p:cNvSpPr>
            <a:spLocks noChangeArrowheads="1"/>
          </p:cNvSpPr>
          <p:nvPr/>
        </p:nvSpPr>
        <p:spPr bwMode="auto">
          <a:xfrm>
            <a:off x="6858000" y="4038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4" name="AutoShape 9"/>
          <p:cNvSpPr>
            <a:spLocks noChangeArrowheads="1"/>
          </p:cNvSpPr>
          <p:nvPr/>
        </p:nvSpPr>
        <p:spPr bwMode="auto">
          <a:xfrm>
            <a:off x="42672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  ...   </a:t>
            </a:r>
            <a:r>
              <a:rPr lang="el-GR" dirty="0" smtClean="0">
                <a:latin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</a:rPr>
              <a:t>j-1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j-1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…    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q-1</a:t>
            </a:r>
            <a:r>
              <a:rPr lang="el-GR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q-1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l-GR" sz="1800" b="1" baseline="-25000" dirty="0" smtClean="0">
                <a:latin typeface="Times New Roman" pitchFamily="18" charset="0"/>
              </a:rPr>
              <a:t>    </a:t>
            </a:r>
            <a:r>
              <a:rPr lang="en-US" sz="1800" b="1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 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</a:t>
            </a:r>
            <a:endParaRPr lang="el-GR" sz="2400" baseline="-25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1752600" y="3200400"/>
            <a:ext cx="586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8" name="Line 13"/>
          <p:cNvSpPr>
            <a:spLocks noChangeShapeType="1"/>
          </p:cNvSpPr>
          <p:nvPr/>
        </p:nvSpPr>
        <p:spPr bwMode="auto">
          <a:xfrm>
            <a:off x="47244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9" name="Text Box 14"/>
          <p:cNvSpPr txBox="1">
            <a:spLocks noChangeArrowheads="1"/>
          </p:cNvSpPr>
          <p:nvPr/>
        </p:nvSpPr>
        <p:spPr bwMode="auto">
          <a:xfrm>
            <a:off x="4572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0" name="Text Box 15"/>
          <p:cNvSpPr txBox="1">
            <a:spLocks noChangeArrowheads="1"/>
          </p:cNvSpPr>
          <p:nvPr/>
        </p:nvSpPr>
        <p:spPr bwMode="auto">
          <a:xfrm>
            <a:off x="4267200" y="5029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1" name="Text Box 16"/>
          <p:cNvSpPr txBox="1">
            <a:spLocks noChangeArrowheads="1"/>
          </p:cNvSpPr>
          <p:nvPr/>
        </p:nvSpPr>
        <p:spPr bwMode="auto">
          <a:xfrm>
            <a:off x="6400800" y="4953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sz="2400" baseline="-25000">
                <a:latin typeface="Times New Roman" pitchFamily="18" charset="0"/>
              </a:rPr>
              <a:t>q-1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2286000" y="32766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3505200" y="32766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943600" y="32766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5" name="Line 20"/>
          <p:cNvSpPr>
            <a:spLocks noChangeShapeType="1"/>
          </p:cNvSpPr>
          <p:nvPr/>
        </p:nvSpPr>
        <p:spPr bwMode="auto">
          <a:xfrm flipH="1">
            <a:off x="7315200" y="3733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2268538" y="4005263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Συμβολισμός </a:t>
            </a:r>
            <a:r>
              <a:rPr lang="en-US" sz="1400" b="1">
                <a:solidFill>
                  <a:srgbClr val="CC0000"/>
                </a:solidFill>
                <a:latin typeface="Calibri" pitchFamily="34" charset="0"/>
              </a:rPr>
              <a:t>K</a:t>
            </a:r>
            <a:r>
              <a:rPr lang="en-US" sz="1400" b="1" baseline="-2500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44057" name="Line 22"/>
          <p:cNvSpPr>
            <a:spLocks noChangeShapeType="1"/>
          </p:cNvSpPr>
          <p:nvPr/>
        </p:nvSpPr>
        <p:spPr bwMode="auto">
          <a:xfrm>
            <a:off x="2555875" y="3644900"/>
            <a:ext cx="215900" cy="360363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75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25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73C6A-D79C-47E9-AF72-3A56AF13D806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8294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51" name="Freeform 4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2" name="Freeform 5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3" name="Freeform 6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4" name="Freeform 7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5" name="Freeform 8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6" name="Freeform 9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7" name="Freeform 10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8" name="Freeform 11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9" name="Freeform 12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0" name="Freeform 13"/>
          <p:cNvSpPr>
            <a:spLocks/>
          </p:cNvSpPr>
          <p:nvPr/>
        </p:nvSpPr>
        <p:spPr bwMode="auto">
          <a:xfrm>
            <a:off x="1371600" y="346233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1" name="Freeform 14"/>
          <p:cNvSpPr>
            <a:spLocks/>
          </p:cNvSpPr>
          <p:nvPr/>
        </p:nvSpPr>
        <p:spPr bwMode="auto">
          <a:xfrm>
            <a:off x="1450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2" name="Freeform 15"/>
          <p:cNvSpPr>
            <a:spLocks/>
          </p:cNvSpPr>
          <p:nvPr/>
        </p:nvSpPr>
        <p:spPr bwMode="auto">
          <a:xfrm>
            <a:off x="1857375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3" name="Freeform 16"/>
          <p:cNvSpPr>
            <a:spLocks/>
          </p:cNvSpPr>
          <p:nvPr/>
        </p:nvSpPr>
        <p:spPr bwMode="auto">
          <a:xfrm>
            <a:off x="193833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4" name="Freeform 17"/>
          <p:cNvSpPr>
            <a:spLocks/>
          </p:cNvSpPr>
          <p:nvPr/>
        </p:nvSpPr>
        <p:spPr bwMode="auto">
          <a:xfrm>
            <a:off x="2344738" y="3462338"/>
            <a:ext cx="490537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5" name="Freeform 18"/>
          <p:cNvSpPr>
            <a:spLocks/>
          </p:cNvSpPr>
          <p:nvPr/>
        </p:nvSpPr>
        <p:spPr bwMode="auto">
          <a:xfrm>
            <a:off x="242570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6" name="Freeform 19"/>
          <p:cNvSpPr>
            <a:spLocks/>
          </p:cNvSpPr>
          <p:nvPr/>
        </p:nvSpPr>
        <p:spPr bwMode="auto">
          <a:xfrm>
            <a:off x="283210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7" name="Freeform 20"/>
          <p:cNvSpPr>
            <a:spLocks/>
          </p:cNvSpPr>
          <p:nvPr/>
        </p:nvSpPr>
        <p:spPr bwMode="auto">
          <a:xfrm>
            <a:off x="29146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8" name="Freeform 21"/>
          <p:cNvSpPr>
            <a:spLocks/>
          </p:cNvSpPr>
          <p:nvPr/>
        </p:nvSpPr>
        <p:spPr bwMode="auto">
          <a:xfrm>
            <a:off x="3319463" y="346233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9" name="Freeform 22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0" name="Freeform 23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1" name="Freeform 24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2" name="Freeform 25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3" name="Freeform 26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4" name="Freeform 27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5" name="Freeform 28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6" name="Freeform 29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7" name="Freeform 30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8" name="Freeform 31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9" name="Freeform 32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0" name="Freeform 33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1" name="Freeform 34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2" name="Rectangle 35"/>
          <p:cNvSpPr>
            <a:spLocks noChangeArrowheads="1"/>
          </p:cNvSpPr>
          <p:nvPr/>
        </p:nvSpPr>
        <p:spPr bwMode="auto">
          <a:xfrm>
            <a:off x="2897188" y="2322513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2983" name="Rectangle 36"/>
          <p:cNvSpPr>
            <a:spLocks noChangeArrowheads="1"/>
          </p:cNvSpPr>
          <p:nvPr/>
        </p:nvSpPr>
        <p:spPr bwMode="auto">
          <a:xfrm>
            <a:off x="3622675" y="272097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984" name="Rectangle 37"/>
          <p:cNvSpPr>
            <a:spLocks noChangeArrowheads="1"/>
          </p:cNvSpPr>
          <p:nvPr/>
        </p:nvSpPr>
        <p:spPr bwMode="auto">
          <a:xfrm>
            <a:off x="1966913" y="34893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2985" name="Rectangle 38"/>
          <p:cNvSpPr>
            <a:spLocks noChangeArrowheads="1"/>
          </p:cNvSpPr>
          <p:nvPr/>
        </p:nvSpPr>
        <p:spPr bwMode="auto">
          <a:xfrm>
            <a:off x="1501775" y="3489325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986" name="Rectangle 39"/>
          <p:cNvSpPr>
            <a:spLocks noChangeArrowheads="1"/>
          </p:cNvSpPr>
          <p:nvPr/>
        </p:nvSpPr>
        <p:spPr bwMode="auto">
          <a:xfrm>
            <a:off x="5692775" y="3478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20</a:t>
            </a:r>
            <a:endParaRPr lang="en-US" sz="1300" b="1"/>
          </a:p>
        </p:txBody>
      </p:sp>
      <p:sp>
        <p:nvSpPr>
          <p:cNvPr id="82987" name="Line 40"/>
          <p:cNvSpPr>
            <a:spLocks noChangeShapeType="1"/>
          </p:cNvSpPr>
          <p:nvPr/>
        </p:nvSpPr>
        <p:spPr bwMode="auto">
          <a:xfrm>
            <a:off x="3306763" y="2276475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88" name="Freeform 41"/>
          <p:cNvSpPr>
            <a:spLocks/>
          </p:cNvSpPr>
          <p:nvPr/>
        </p:nvSpPr>
        <p:spPr bwMode="auto">
          <a:xfrm>
            <a:off x="0" y="4330700"/>
            <a:ext cx="325438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9" name="Freeform 42"/>
          <p:cNvSpPr>
            <a:spLocks/>
          </p:cNvSpPr>
          <p:nvPr/>
        </p:nvSpPr>
        <p:spPr bwMode="auto">
          <a:xfrm>
            <a:off x="325438" y="4330700"/>
            <a:ext cx="323850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0" name="Freeform 43"/>
          <p:cNvSpPr>
            <a:spLocks/>
          </p:cNvSpPr>
          <p:nvPr/>
        </p:nvSpPr>
        <p:spPr bwMode="auto">
          <a:xfrm>
            <a:off x="649288" y="4330700"/>
            <a:ext cx="2397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1" name="Freeform 44"/>
          <p:cNvSpPr>
            <a:spLocks/>
          </p:cNvSpPr>
          <p:nvPr/>
        </p:nvSpPr>
        <p:spPr bwMode="auto">
          <a:xfrm>
            <a:off x="896938" y="4330700"/>
            <a:ext cx="258762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2" name="Rectangle 45"/>
          <p:cNvSpPr>
            <a:spLocks noChangeArrowheads="1"/>
          </p:cNvSpPr>
          <p:nvPr/>
        </p:nvSpPr>
        <p:spPr bwMode="auto">
          <a:xfrm>
            <a:off x="9525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2993" name="Rectangle 46"/>
          <p:cNvSpPr>
            <a:spLocks noChangeArrowheads="1"/>
          </p:cNvSpPr>
          <p:nvPr/>
        </p:nvSpPr>
        <p:spPr bwMode="auto">
          <a:xfrm>
            <a:off x="334963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2994" name="Freeform 47"/>
          <p:cNvSpPr>
            <a:spLocks/>
          </p:cNvSpPr>
          <p:nvPr/>
        </p:nvSpPr>
        <p:spPr bwMode="auto">
          <a:xfrm>
            <a:off x="2554288" y="4348163"/>
            <a:ext cx="325437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5" name="Freeform 48"/>
          <p:cNvSpPr>
            <a:spLocks/>
          </p:cNvSpPr>
          <p:nvPr/>
        </p:nvSpPr>
        <p:spPr bwMode="auto">
          <a:xfrm>
            <a:off x="2878138" y="4348163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6" name="Freeform 49"/>
          <p:cNvSpPr>
            <a:spLocks/>
          </p:cNvSpPr>
          <p:nvPr/>
        </p:nvSpPr>
        <p:spPr bwMode="auto">
          <a:xfrm>
            <a:off x="3203575" y="4348163"/>
            <a:ext cx="296863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7" name="Freeform 50"/>
          <p:cNvSpPr>
            <a:spLocks/>
          </p:cNvSpPr>
          <p:nvPr/>
        </p:nvSpPr>
        <p:spPr bwMode="auto">
          <a:xfrm>
            <a:off x="3498850" y="4348163"/>
            <a:ext cx="26987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8" name="Freeform 51"/>
          <p:cNvSpPr>
            <a:spLocks/>
          </p:cNvSpPr>
          <p:nvPr/>
        </p:nvSpPr>
        <p:spPr bwMode="auto">
          <a:xfrm>
            <a:off x="1230313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9" name="Freeform 52"/>
          <p:cNvSpPr>
            <a:spLocks/>
          </p:cNvSpPr>
          <p:nvPr/>
        </p:nvSpPr>
        <p:spPr bwMode="auto">
          <a:xfrm>
            <a:off x="1554163" y="4338638"/>
            <a:ext cx="3286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0" name="Freeform 53"/>
          <p:cNvSpPr>
            <a:spLocks/>
          </p:cNvSpPr>
          <p:nvPr/>
        </p:nvSpPr>
        <p:spPr bwMode="auto">
          <a:xfrm>
            <a:off x="1881188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1" name="Freeform 54"/>
          <p:cNvSpPr>
            <a:spLocks/>
          </p:cNvSpPr>
          <p:nvPr/>
        </p:nvSpPr>
        <p:spPr bwMode="auto">
          <a:xfrm>
            <a:off x="2205038" y="4338638"/>
            <a:ext cx="2492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2" name="Rectangle 55"/>
          <p:cNvSpPr>
            <a:spLocks noChangeArrowheads="1"/>
          </p:cNvSpPr>
          <p:nvPr/>
        </p:nvSpPr>
        <p:spPr bwMode="auto">
          <a:xfrm>
            <a:off x="251460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3003" name="Rectangle 56"/>
          <p:cNvSpPr>
            <a:spLocks noChangeArrowheads="1"/>
          </p:cNvSpPr>
          <p:nvPr/>
        </p:nvSpPr>
        <p:spPr bwMode="auto">
          <a:xfrm>
            <a:off x="283845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3004" name="Rectangle 57"/>
          <p:cNvSpPr>
            <a:spLocks noChangeArrowheads="1"/>
          </p:cNvSpPr>
          <p:nvPr/>
        </p:nvSpPr>
        <p:spPr bwMode="auto">
          <a:xfrm>
            <a:off x="1562100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3005" name="Rectangle 58"/>
          <p:cNvSpPr>
            <a:spLocks noChangeArrowheads="1"/>
          </p:cNvSpPr>
          <p:nvPr/>
        </p:nvSpPr>
        <p:spPr bwMode="auto">
          <a:xfrm>
            <a:off x="1239838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3006" name="Rectangle 59"/>
          <p:cNvSpPr>
            <a:spLocks noChangeArrowheads="1"/>
          </p:cNvSpPr>
          <p:nvPr/>
        </p:nvSpPr>
        <p:spPr bwMode="auto">
          <a:xfrm>
            <a:off x="1878013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3007" name="Arc 60"/>
          <p:cNvSpPr>
            <a:spLocks/>
          </p:cNvSpPr>
          <p:nvPr/>
        </p:nvSpPr>
        <p:spPr bwMode="auto">
          <a:xfrm rot="-3180000">
            <a:off x="1146969" y="412511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8" name="Arc 61"/>
          <p:cNvSpPr>
            <a:spLocks/>
          </p:cNvSpPr>
          <p:nvPr/>
        </p:nvSpPr>
        <p:spPr bwMode="auto">
          <a:xfrm rot="-3180000">
            <a:off x="2376488" y="4135437"/>
            <a:ext cx="306388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9" name="Arc 62"/>
          <p:cNvSpPr>
            <a:spLocks/>
          </p:cNvSpPr>
          <p:nvPr/>
        </p:nvSpPr>
        <p:spPr bwMode="auto">
          <a:xfrm rot="-3180000">
            <a:off x="3747294" y="41060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10" name="Freeform 63"/>
          <p:cNvSpPr>
            <a:spLocks/>
          </p:cNvSpPr>
          <p:nvPr/>
        </p:nvSpPr>
        <p:spPr bwMode="auto">
          <a:xfrm>
            <a:off x="38020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1" name="Freeform 64"/>
          <p:cNvSpPr>
            <a:spLocks/>
          </p:cNvSpPr>
          <p:nvPr/>
        </p:nvSpPr>
        <p:spPr bwMode="auto">
          <a:xfrm>
            <a:off x="4127500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2" name="Freeform 65"/>
          <p:cNvSpPr>
            <a:spLocks/>
          </p:cNvSpPr>
          <p:nvPr/>
        </p:nvSpPr>
        <p:spPr bwMode="auto">
          <a:xfrm>
            <a:off x="4452938" y="4357688"/>
            <a:ext cx="274637" cy="325437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3" name="Freeform 66"/>
          <p:cNvSpPr>
            <a:spLocks/>
          </p:cNvSpPr>
          <p:nvPr/>
        </p:nvSpPr>
        <p:spPr bwMode="auto">
          <a:xfrm>
            <a:off x="4735513" y="4357688"/>
            <a:ext cx="2127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4" name="Freeform 67"/>
          <p:cNvSpPr>
            <a:spLocks/>
          </p:cNvSpPr>
          <p:nvPr/>
        </p:nvSpPr>
        <p:spPr bwMode="auto">
          <a:xfrm>
            <a:off x="50212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5" name="Freeform 68"/>
          <p:cNvSpPr>
            <a:spLocks/>
          </p:cNvSpPr>
          <p:nvPr/>
        </p:nvSpPr>
        <p:spPr bwMode="auto">
          <a:xfrm>
            <a:off x="5346700" y="4357688"/>
            <a:ext cx="325438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6" name="Freeform 69"/>
          <p:cNvSpPr>
            <a:spLocks/>
          </p:cNvSpPr>
          <p:nvPr/>
        </p:nvSpPr>
        <p:spPr bwMode="auto">
          <a:xfrm>
            <a:off x="5670550" y="4357688"/>
            <a:ext cx="327025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7" name="Freeform 70"/>
          <p:cNvSpPr>
            <a:spLocks/>
          </p:cNvSpPr>
          <p:nvPr/>
        </p:nvSpPr>
        <p:spPr bwMode="auto">
          <a:xfrm>
            <a:off x="5995988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8" name="Rectangle 71"/>
          <p:cNvSpPr>
            <a:spLocks noChangeArrowheads="1"/>
          </p:cNvSpPr>
          <p:nvPr/>
        </p:nvSpPr>
        <p:spPr bwMode="auto">
          <a:xfrm>
            <a:off x="3800475" y="434340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19" name="Rectangle 72"/>
          <p:cNvSpPr>
            <a:spLocks noChangeArrowheads="1"/>
          </p:cNvSpPr>
          <p:nvPr/>
        </p:nvSpPr>
        <p:spPr bwMode="auto">
          <a:xfrm>
            <a:off x="4106863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3020" name="Rectangle 73"/>
          <p:cNvSpPr>
            <a:spLocks noChangeArrowheads="1"/>
          </p:cNvSpPr>
          <p:nvPr/>
        </p:nvSpPr>
        <p:spPr bwMode="auto">
          <a:xfrm>
            <a:off x="4981575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1" name="Rectangle 74"/>
          <p:cNvSpPr>
            <a:spLocks noChangeArrowheads="1"/>
          </p:cNvSpPr>
          <p:nvPr/>
        </p:nvSpPr>
        <p:spPr bwMode="auto">
          <a:xfrm>
            <a:off x="5316538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2" name="Arc 75"/>
          <p:cNvSpPr>
            <a:spLocks/>
          </p:cNvSpPr>
          <p:nvPr/>
        </p:nvSpPr>
        <p:spPr bwMode="auto">
          <a:xfrm rot="-3180000">
            <a:off x="4861719" y="413464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3023" name="Group 76"/>
          <p:cNvGrpSpPr>
            <a:grpSpLocks/>
          </p:cNvGrpSpPr>
          <p:nvPr/>
        </p:nvGrpSpPr>
        <p:grpSpPr bwMode="auto">
          <a:xfrm>
            <a:off x="6245225" y="4162425"/>
            <a:ext cx="1468438" cy="501650"/>
            <a:chOff x="4324" y="2622"/>
            <a:chExt cx="925" cy="316"/>
          </a:xfrm>
        </p:grpSpPr>
        <p:sp>
          <p:nvSpPr>
            <p:cNvPr id="83044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5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6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7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8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22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49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0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1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3052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5" name="Line 87"/>
          <p:cNvSpPr>
            <a:spLocks noChangeShapeType="1"/>
          </p:cNvSpPr>
          <p:nvPr/>
        </p:nvSpPr>
        <p:spPr bwMode="auto">
          <a:xfrm>
            <a:off x="2371725" y="3743325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6" name="Line 88"/>
          <p:cNvSpPr>
            <a:spLocks noChangeShapeType="1"/>
          </p:cNvSpPr>
          <p:nvPr/>
        </p:nvSpPr>
        <p:spPr bwMode="auto">
          <a:xfrm flipH="1">
            <a:off x="838200" y="3733800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7" name="Line 89"/>
          <p:cNvSpPr>
            <a:spLocks noChangeShapeType="1"/>
          </p:cNvSpPr>
          <p:nvPr/>
        </p:nvSpPr>
        <p:spPr bwMode="auto">
          <a:xfrm>
            <a:off x="1876425" y="3771900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3028" name="Group 90"/>
          <p:cNvGrpSpPr>
            <a:grpSpLocks/>
          </p:cNvGrpSpPr>
          <p:nvPr/>
        </p:nvGrpSpPr>
        <p:grpSpPr bwMode="auto">
          <a:xfrm>
            <a:off x="7612063" y="4159250"/>
            <a:ext cx="1531937" cy="501650"/>
            <a:chOff x="4324" y="2622"/>
            <a:chExt cx="965" cy="316"/>
          </a:xfrm>
        </p:grpSpPr>
        <p:sp>
          <p:nvSpPr>
            <p:cNvPr id="83035" name="Freeform 91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6" name="Freeform 92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7" name="Freeform 93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8" name="Freeform 94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9" name="Rectangle 95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3040" name="Rectangle 96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3041" name="Rectangle 97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3042" name="Rectangle 98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3043" name="Arc 99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9" name="Rectangle 100"/>
          <p:cNvSpPr>
            <a:spLocks noChangeArrowheads="1"/>
          </p:cNvSpPr>
          <p:nvPr/>
        </p:nvSpPr>
        <p:spPr bwMode="auto">
          <a:xfrm>
            <a:off x="6156325" y="34940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22</a:t>
            </a:r>
            <a:endParaRPr lang="en-US" sz="1300" b="1"/>
          </a:p>
        </p:txBody>
      </p:sp>
      <p:sp>
        <p:nvSpPr>
          <p:cNvPr id="83030" name="Rectangle 101"/>
          <p:cNvSpPr>
            <a:spLocks noChangeArrowheads="1"/>
          </p:cNvSpPr>
          <p:nvPr/>
        </p:nvSpPr>
        <p:spPr bwMode="auto">
          <a:xfrm>
            <a:off x="6648450" y="34813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3031" name="Line 102"/>
          <p:cNvSpPr>
            <a:spLocks noChangeShapeType="1"/>
          </p:cNvSpPr>
          <p:nvPr/>
        </p:nvSpPr>
        <p:spPr bwMode="auto">
          <a:xfrm flipH="1">
            <a:off x="4381500" y="3657600"/>
            <a:ext cx="125730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2" name="Line 103"/>
          <p:cNvSpPr>
            <a:spLocks noChangeShapeType="1"/>
          </p:cNvSpPr>
          <p:nvPr/>
        </p:nvSpPr>
        <p:spPr bwMode="auto">
          <a:xfrm flipH="1">
            <a:off x="5905500" y="3705225"/>
            <a:ext cx="19050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3" name="Line 104"/>
          <p:cNvSpPr>
            <a:spLocks noChangeShapeType="1"/>
          </p:cNvSpPr>
          <p:nvPr/>
        </p:nvSpPr>
        <p:spPr bwMode="auto">
          <a:xfrm>
            <a:off x="6591300" y="3743325"/>
            <a:ext cx="4381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4" name="Line 105"/>
          <p:cNvSpPr>
            <a:spLocks noChangeShapeType="1"/>
          </p:cNvSpPr>
          <p:nvPr/>
        </p:nvSpPr>
        <p:spPr bwMode="auto">
          <a:xfrm>
            <a:off x="7086600" y="3743325"/>
            <a:ext cx="132397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319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4139A-E51C-49F7-B4A4-175317A4E2E6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8397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9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305800" cy="1981200"/>
          </a:xfrm>
          <a:noFill/>
        </p:spPr>
        <p:txBody>
          <a:bodyPr lIns="92075" tIns="46038" rIns="92075" bIns="46038"/>
          <a:lstStyle/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Εισαγωγή/Διαγραφή με κόστος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log</a:t>
            </a:r>
            <a:r>
              <a:rPr lang="en-US" sz="1800" baseline="-25000" dirty="0" err="1" smtClean="0">
                <a:latin typeface="Calibri" pitchFamily="34" charset="0"/>
              </a:rPr>
              <a:t>F</a:t>
            </a:r>
            <a:r>
              <a:rPr lang="en-US" sz="1800" dirty="0" smtClean="0">
                <a:latin typeface="Calibri" pitchFamily="34" charset="0"/>
              </a:rPr>
              <a:t> N</a:t>
            </a:r>
            <a:r>
              <a:rPr lang="el-GR" sz="1800" dirty="0" smtClean="0">
                <a:latin typeface="Calibri" pitchFamily="34" charset="0"/>
              </a:rPr>
              <a:t> --- 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κρατούν το δέντρο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σε ισορροπημένη μορφή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</a:rPr>
              <a:t>(F = </a:t>
            </a:r>
            <a:r>
              <a:rPr lang="el-GR" sz="1800" dirty="0" smtClean="0">
                <a:latin typeface="Calibri" pitchFamily="34" charset="0"/>
              </a:rPr>
              <a:t>διακλάδωση (βαθμός)</a:t>
            </a:r>
            <a:r>
              <a:rPr lang="en-US" sz="1800" dirty="0" smtClean="0">
                <a:latin typeface="Calibri" pitchFamily="34" charset="0"/>
              </a:rPr>
              <a:t>, N = </a:t>
            </a:r>
            <a:r>
              <a:rPr lang="el-GR" sz="1800" dirty="0" smtClean="0">
                <a:latin typeface="Calibri" pitchFamily="34" charset="0"/>
              </a:rPr>
              <a:t>αριθμός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των φύλλων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Ελάχιστη πληρότητα</a:t>
            </a:r>
            <a:r>
              <a:rPr lang="en-US" sz="1800" dirty="0" smtClean="0">
                <a:latin typeface="Calibri" pitchFamily="34" charset="0"/>
              </a:rPr>
              <a:t> 50% (</a:t>
            </a:r>
            <a:r>
              <a:rPr lang="el-GR" sz="1800" dirty="0" smtClean="0">
                <a:latin typeface="Calibri" pitchFamily="34" charset="0"/>
              </a:rPr>
              <a:t>εκτός της ρίζας</a:t>
            </a:r>
            <a:r>
              <a:rPr lang="en-US" sz="1800" dirty="0" smtClean="0">
                <a:latin typeface="Calibri" pitchFamily="34" charset="0"/>
              </a:rPr>
              <a:t>).  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Εξαιρετική δομή ΚΑΙ για ερωτήσεις ισότητας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ΚΑΙ για ερωτήσεις διαστήματος (</a:t>
            </a:r>
            <a:r>
              <a:rPr lang="en-US" sz="1800" dirty="0" smtClean="0">
                <a:latin typeface="Calibri" pitchFamily="34" charset="0"/>
              </a:rPr>
              <a:t>range queries</a:t>
            </a:r>
            <a:r>
              <a:rPr lang="el-GR" sz="1800" dirty="0" smtClean="0">
                <a:latin typeface="Calibri" pitchFamily="34" charset="0"/>
              </a:rPr>
              <a:t>)</a:t>
            </a:r>
            <a:r>
              <a:rPr lang="en-US" sz="1800" dirty="0" smtClean="0">
                <a:latin typeface="Calibri" pitchFamily="34" charset="0"/>
              </a:rPr>
              <a:t>.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Το αρχείο δεδομένων μπορεί να είναι ή όχι ταξινομημένο</a:t>
            </a:r>
            <a:endParaRPr lang="en-US" sz="1800" dirty="0" smtClean="0">
              <a:latin typeface="Calibri" pitchFamily="34" charset="0"/>
            </a:endParaRPr>
          </a:p>
        </p:txBody>
      </p:sp>
      <p:grpSp>
        <p:nvGrpSpPr>
          <p:cNvPr id="83976" name="Group 5"/>
          <p:cNvGrpSpPr>
            <a:grpSpLocks/>
          </p:cNvGrpSpPr>
          <p:nvPr/>
        </p:nvGrpSpPr>
        <p:grpSpPr bwMode="auto">
          <a:xfrm>
            <a:off x="1547813" y="3860800"/>
            <a:ext cx="6675437" cy="2036763"/>
            <a:chOff x="1344" y="2832"/>
            <a:chExt cx="4207" cy="1283"/>
          </a:xfrm>
        </p:grpSpPr>
        <p:sp>
          <p:nvSpPr>
            <p:cNvPr id="83978" name="Freeform 6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79" name="Freeform 7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0" name="Freeform 8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1" name="Freeform 9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2" name="Freeform 10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3" name="Freeform 11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4" name="Freeform 12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5" name="Freeform 13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6" name="Freeform 14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7" name="Freeform 15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8" name="Freeform 16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9" name="Freeform 17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0" name="Freeform 18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1" name="Freeform 19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2" name="Freeform 20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3" name="Freeform 21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4" name="Freeform 22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5" name="Freeform 23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6" name="Freeform 24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7" name="Freeform 25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8" name="Freeform 26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9" name="Freeform 27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0" name="Freeform 28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1" name="Rectangle 29"/>
            <p:cNvSpPr>
              <a:spLocks noChangeArrowheads="1"/>
            </p:cNvSpPr>
            <p:nvPr/>
          </p:nvSpPr>
          <p:spPr bwMode="auto">
            <a:xfrm>
              <a:off x="4006" y="2967"/>
              <a:ext cx="15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Ευρετηρίου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2" name="Rectangle 30"/>
            <p:cNvSpPr>
              <a:spLocks noChangeArrowheads="1"/>
            </p:cNvSpPr>
            <p:nvPr/>
          </p:nvSpPr>
          <p:spPr bwMode="auto">
            <a:xfrm>
              <a:off x="4006" y="3781"/>
              <a:ext cx="15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Δεδομένων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3" name="Rectangle 31"/>
            <p:cNvSpPr>
              <a:spLocks noChangeArrowheads="1"/>
            </p:cNvSpPr>
            <p:nvPr/>
          </p:nvSpPr>
          <p:spPr bwMode="auto">
            <a:xfrm>
              <a:off x="4005" y="3923"/>
              <a:ext cx="1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(«</a:t>
              </a:r>
              <a:r>
                <a:rPr lang="el-GR" sz="1400" b="1">
                  <a:solidFill>
                    <a:srgbClr val="000000"/>
                  </a:solidFill>
                </a:rPr>
                <a:t>Σύνολο ακολουθίας»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4004" name="Rectangle 32"/>
            <p:cNvSpPr>
              <a:spLocks noChangeArrowheads="1"/>
            </p:cNvSpPr>
            <p:nvPr/>
          </p:nvSpPr>
          <p:spPr bwMode="auto">
            <a:xfrm>
              <a:off x="4005" y="3145"/>
              <a:ext cx="11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</a:t>
              </a:r>
              <a:r>
                <a:rPr lang="el-GR" sz="1400" b="1">
                  <a:solidFill>
                    <a:srgbClr val="000000"/>
                  </a:solidFill>
                </a:rPr>
                <a:t>Άμεση Αναζήτηση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(συνοπτικά)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1660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EBD3A-E817-4FD8-8E43-DE0DB1A59E2C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84998" name="Text Box 3"/>
          <p:cNvSpPr txBox="1">
            <a:spLocks noChangeArrowheads="1"/>
          </p:cNvSpPr>
          <p:nvPr/>
        </p:nvSpPr>
        <p:spPr bwMode="auto">
          <a:xfrm>
            <a:off x="742247" y="238868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ώστε κάθε εσωτερικός-κόμβος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4999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p * P + (p - 1) * V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V)  B + V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V) / (P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468313" y="4941888"/>
            <a:ext cx="799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 = 34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85001" name="Group 6"/>
          <p:cNvGrpSpPr>
            <a:grpSpLocks/>
          </p:cNvGrpSpPr>
          <p:nvPr/>
        </p:nvGrpSpPr>
        <p:grpSpPr bwMode="auto">
          <a:xfrm>
            <a:off x="5148263" y="5445125"/>
            <a:ext cx="2971800" cy="533400"/>
            <a:chOff x="2832" y="3264"/>
            <a:chExt cx="1584" cy="336"/>
          </a:xfrm>
        </p:grpSpPr>
        <p:sp>
          <p:nvSpPr>
            <p:cNvPr id="85003" name="Text Box 7"/>
            <p:cNvSpPr txBox="1">
              <a:spLocks noChangeArrowheads="1"/>
            </p:cNvSpPr>
            <p:nvPr/>
          </p:nvSpPr>
          <p:spPr bwMode="auto">
            <a:xfrm>
              <a:off x="2928" y="331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</a:rPr>
                <a:t>Για Β-δέντρο,  </a:t>
              </a:r>
              <a:r>
                <a:rPr lang="en-US" sz="1800">
                  <a:latin typeface="Calibri" pitchFamily="34" charset="0"/>
                </a:rPr>
                <a:t>p = 23 </a:t>
              </a:r>
              <a:endParaRPr lang="el-GR" sz="1800">
                <a:latin typeface="Calibri" pitchFamily="34" charset="0"/>
              </a:endParaRPr>
            </a:p>
          </p:txBody>
        </p:sp>
        <p:sp>
          <p:nvSpPr>
            <p:cNvPr id="85004" name="Rectangle 8"/>
            <p:cNvSpPr>
              <a:spLocks noChangeArrowheads="1"/>
            </p:cNvSpPr>
            <p:nvPr/>
          </p:nvSpPr>
          <p:spPr bwMode="auto">
            <a:xfrm>
              <a:off x="2832" y="3264"/>
              <a:ext cx="14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295569" y="1670460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Κάθε κόμβος του </a:t>
            </a:r>
            <a:r>
              <a:rPr lang="en-US" sz="1800" dirty="0">
                <a:latin typeface="Calibri" pitchFamily="34" charset="0"/>
              </a:rPr>
              <a:t>B</a:t>
            </a:r>
            <a:r>
              <a:rPr lang="el-GR" sz="1800" dirty="0">
                <a:latin typeface="Calibri" pitchFamily="34" charset="0"/>
              </a:rPr>
              <a:t>+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δέντρου καταλαμβάνει μια σελίδα </a:t>
            </a:r>
            <a:r>
              <a:rPr lang="en-US" sz="1800" dirty="0">
                <a:latin typeface="Calibri" pitchFamily="34" charset="0"/>
              </a:rPr>
              <a:t>(block)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58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60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229977-66D5-4C7A-A450-38FFD48E6049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86022" name="Text Box 3"/>
          <p:cNvSpPr txBox="1">
            <a:spLocks noChangeArrowheads="1"/>
          </p:cNvSpPr>
          <p:nvPr/>
        </p:nvSpPr>
        <p:spPr bwMode="auto">
          <a:xfrm>
            <a:off x="971550" y="2205038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ώστε κάθε φύλλο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57200" y="2743200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l-GR" baseline="-250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* (Pr + V) + P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* (Pr + V)  B - P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 (B - P) / (Pr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6024" name="Text Box 5"/>
          <p:cNvSpPr txBox="1">
            <a:spLocks noChangeArrowheads="1"/>
          </p:cNvSpPr>
          <p:nvPr/>
        </p:nvSpPr>
        <p:spPr bwMode="auto">
          <a:xfrm>
            <a:off x="457200" y="49530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31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06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870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3E81-318F-46DC-9AFE-8A04E12C8245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534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512, Pr = 7 bytes, P = 6 bytes, </a:t>
            </a: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34. </a:t>
            </a:r>
            <a:r>
              <a:rPr lang="el-GR" sz="1800" dirty="0">
                <a:latin typeface="Calibri" pitchFamily="34" charset="0"/>
              </a:rPr>
              <a:t>Έστω ότι κάθε κόμβος είναι γεμάτος κατά 69%.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Πόσες καταχωρήσεις (τιμές) χωρά αν έχει 3 επίπεδα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381000" y="3352800"/>
            <a:ext cx="8534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1 </a:t>
            </a:r>
            <a:r>
              <a:rPr lang="el-GR" sz="1800" dirty="0">
                <a:latin typeface="Calibri" pitchFamily="34" charset="0"/>
              </a:rPr>
              <a:t>κόμβος	         </a:t>
            </a:r>
            <a:r>
              <a:rPr lang="el-GR" sz="1800" dirty="0" smtClean="0">
                <a:latin typeface="Calibri" pitchFamily="34" charset="0"/>
              </a:rPr>
              <a:t>22 </a:t>
            </a:r>
            <a:r>
              <a:rPr lang="el-GR" sz="1800" dirty="0">
                <a:latin typeface="Calibri" pitchFamily="34" charset="0"/>
              </a:rPr>
              <a:t>(33*0,69) καταχωρήσεις           23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23 </a:t>
            </a:r>
            <a:r>
              <a:rPr lang="el-GR" sz="1800" dirty="0">
                <a:latin typeface="Calibri" pitchFamily="34" charset="0"/>
              </a:rPr>
              <a:t>κόμβοι 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506 (23*22) καταχωρήσεις          529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529κόμβοι     11.638 </a:t>
            </a:r>
            <a:r>
              <a:rPr lang="el-GR" sz="1800" dirty="0">
                <a:latin typeface="Calibri" pitchFamily="34" charset="0"/>
              </a:rPr>
              <a:t>(529*22) καταχωρήσεις   12.167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φύλλων:	12.167 </a:t>
            </a:r>
            <a:r>
              <a:rPr lang="el-GR" sz="1800" dirty="0" smtClean="0">
                <a:latin typeface="Calibri" pitchFamily="34" charset="0"/>
              </a:rPr>
              <a:t>κόμβοι </a:t>
            </a:r>
            <a:r>
              <a:rPr lang="el-GR" sz="1800" dirty="0">
                <a:latin typeface="Calibri" pitchFamily="34" charset="0"/>
              </a:rPr>
              <a:t>255.507 (12.167 * 31  * 0.69) δείκτες δεδομένων</a:t>
            </a:r>
          </a:p>
        </p:txBody>
      </p:sp>
      <p:sp>
        <p:nvSpPr>
          <p:cNvPr id="87049" name="Text Box 6"/>
          <p:cNvSpPr txBox="1">
            <a:spLocks noChangeArrowheads="1"/>
          </p:cNvSpPr>
          <p:nvPr/>
        </p:nvSpPr>
        <p:spPr bwMode="auto">
          <a:xfrm>
            <a:off x="1219200" y="5410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Σε 3 επίπεδα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255.507 </a:t>
            </a:r>
            <a:r>
              <a:rPr lang="el-GR" sz="1800" dirty="0">
                <a:latin typeface="Calibri" pitchFamily="34" charset="0"/>
              </a:rPr>
              <a:t>εγγραφές  έναντι 65.535 για το Β-δέντρο</a:t>
            </a:r>
          </a:p>
        </p:txBody>
      </p:sp>
      <p:sp>
        <p:nvSpPr>
          <p:cNvPr id="87050" name="Line 7"/>
          <p:cNvSpPr>
            <a:spLocks noChangeShapeType="1"/>
          </p:cNvSpPr>
          <p:nvPr/>
        </p:nvSpPr>
        <p:spPr bwMode="auto">
          <a:xfrm>
            <a:off x="3267075" y="5743575"/>
            <a:ext cx="514350" cy="3810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7051" name="Text Box 8"/>
          <p:cNvSpPr txBox="1">
            <a:spLocks noChangeArrowheads="1"/>
          </p:cNvSpPr>
          <p:nvPr/>
        </p:nvSpPr>
        <p:spPr bwMode="auto">
          <a:xfrm>
            <a:off x="3838575" y="5915025"/>
            <a:ext cx="441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εγγραφές μόνο στα φύλλα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7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870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3E81-318F-46DC-9AFE-8A04E12C8245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50070" y="2073896"/>
            <a:ext cx="6240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Γενική περίπτωση</a:t>
            </a:r>
          </a:p>
          <a:p>
            <a:endParaRPr lang="el-GR" dirty="0" smtClean="0"/>
          </a:p>
          <a:p>
            <a:r>
              <a:rPr lang="el-GR" dirty="0" smtClean="0"/>
              <a:t>Έστω </a:t>
            </a:r>
            <a:r>
              <a:rPr lang="en-US" dirty="0" smtClean="0"/>
              <a:t>B+-</a:t>
            </a:r>
            <a:r>
              <a:rPr lang="el-GR" dirty="0" smtClean="0"/>
              <a:t>δέντρο τάξης </a:t>
            </a:r>
            <a:r>
              <a:rPr lang="en-US" dirty="0" smtClean="0"/>
              <a:t>p </a:t>
            </a:r>
            <a:r>
              <a:rPr lang="el-GR" dirty="0" smtClean="0"/>
              <a:t>και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leaf</a:t>
            </a:r>
            <a:endParaRPr lang="el-GR" baseline="-25000" dirty="0" smtClean="0"/>
          </a:p>
          <a:p>
            <a:endParaRPr lang="el-GR" baseline="-25000" dirty="0" smtClean="0"/>
          </a:p>
          <a:p>
            <a:r>
              <a:rPr lang="el-GR" dirty="0" smtClean="0"/>
              <a:t>Υπολογισμός αριθμού κόμβων και τιμών ανά επίπεδο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417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F9004-E190-4421-952E-D129F5F378EA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8806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807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13725" cy="3203575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buSzTx/>
              <a:buFont typeface="Wingdings" pitchFamily="2" charset="2"/>
              <a:buChar char="§"/>
            </a:pPr>
            <a:endParaRPr lang="el-GR" sz="19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1900" dirty="0" smtClean="0">
                <a:latin typeface="Calibri" pitchFamily="34" charset="0"/>
              </a:rPr>
              <a:t>M</a:t>
            </a:r>
            <a:r>
              <a:rPr lang="el-GR" sz="1900" dirty="0" err="1" smtClean="0">
                <a:latin typeface="Calibri" pitchFamily="34" charset="0"/>
              </a:rPr>
              <a:t>έση</a:t>
            </a:r>
            <a:r>
              <a:rPr lang="el-GR" sz="1900" dirty="0" smtClean="0">
                <a:latin typeface="Calibri" pitchFamily="34" charset="0"/>
              </a:rPr>
              <a:t> τιμή διακλάδωσης (</a:t>
            </a:r>
            <a:r>
              <a:rPr lang="en-US" sz="1900" dirty="0" smtClean="0">
                <a:latin typeface="Calibri" pitchFamily="34" charset="0"/>
              </a:rPr>
              <a:t>fan out</a:t>
            </a:r>
            <a:r>
              <a:rPr lang="el-GR" sz="1900" dirty="0" smtClean="0">
                <a:latin typeface="Calibri" pitchFamily="34" charset="0"/>
              </a:rPr>
              <a:t>)</a:t>
            </a:r>
            <a:r>
              <a:rPr lang="en-US" sz="1900" dirty="0" smtClean="0">
                <a:latin typeface="Calibri" pitchFamily="34" charset="0"/>
              </a:rPr>
              <a:t> = 133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Τυπικές Δυνατότητες</a:t>
            </a:r>
            <a:r>
              <a:rPr lang="en-US" sz="19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4: 133</a:t>
            </a:r>
            <a:r>
              <a:rPr lang="en-US" sz="1800" baseline="30000" dirty="0" smtClean="0">
                <a:latin typeface="Calibri" pitchFamily="34" charset="0"/>
              </a:rPr>
              <a:t>4</a:t>
            </a:r>
            <a:r>
              <a:rPr lang="en-US" sz="1800" dirty="0" smtClean="0">
                <a:latin typeface="Calibri" pitchFamily="34" charset="0"/>
              </a:rPr>
              <a:t> = 312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900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700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3: 133</a:t>
            </a:r>
            <a:r>
              <a:rPr lang="en-US" sz="1800" baseline="30000" dirty="0" smtClean="0">
                <a:latin typeface="Calibri" pitchFamily="34" charset="0"/>
              </a:rPr>
              <a:t>3</a:t>
            </a:r>
            <a:r>
              <a:rPr lang="en-US" sz="1800" dirty="0" smtClean="0">
                <a:latin typeface="Calibri" pitchFamily="34" charset="0"/>
              </a:rPr>
              <a:t> =    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352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637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Μπορεί να κρατά </a:t>
            </a:r>
            <a:r>
              <a:rPr lang="el-GR" sz="1900" i="1" dirty="0" smtClean="0">
                <a:latin typeface="Calibri" pitchFamily="34" charset="0"/>
              </a:rPr>
              <a:t>τα υψηλότερα επίπεδα στη μνήμη</a:t>
            </a:r>
            <a:r>
              <a:rPr lang="el-GR" sz="1900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(buffer):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1 =           1 block  =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8 Kbytes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2 =     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133 blocks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=     1 </a:t>
            </a:r>
            <a:r>
              <a:rPr lang="en-US" sz="1800" dirty="0" err="1" smtClean="0">
                <a:latin typeface="Calibri" pitchFamily="34" charset="0"/>
              </a:rPr>
              <a:t>Mbyte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3 =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17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689 blocks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= 133 </a:t>
            </a:r>
            <a:r>
              <a:rPr lang="en-US" sz="1800" dirty="0" err="1" smtClean="0">
                <a:latin typeface="Calibri" pitchFamily="34" charset="0"/>
              </a:rPr>
              <a:t>MBytes</a:t>
            </a:r>
            <a:r>
              <a:rPr lang="en-US" sz="1800" dirty="0" smtClean="0">
                <a:latin typeface="Calibri" pitchFamily="34" charset="0"/>
              </a:rPr>
              <a:t>     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στην πράξη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6748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890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0BCAF-69A9-49DB-928F-75A22EE08442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910471" y="1624552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Είδη Ευρετηρίων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505103" y="2347274"/>
            <a:ext cx="8026154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ενός επιπέδου </a:t>
            </a:r>
            <a:r>
              <a:rPr lang="el-GR" dirty="0">
                <a:latin typeface="Calibri" pitchFamily="34" charset="0"/>
              </a:rPr>
              <a:t>ένα διατεταγμένο αρχείο με εγγραφές </a:t>
            </a:r>
            <a:r>
              <a:rPr lang="el-GR" dirty="0" smtClean="0">
                <a:latin typeface="Calibri" pitchFamily="34" charset="0"/>
              </a:rPr>
              <a:t>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πολλών επιπέδων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δομής δέντρου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(B-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δέντρα, Β+-δέντρα)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b="1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το ευρετήριο είναι ένας πίνακας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κάθε κάδος έχει εγγραφές ευρετηρίου, 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		δηλαδή εγγραφές της μορφής 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 smtClean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n-US" dirty="0" smtClean="0">
                <a:latin typeface="Calibri" pitchFamily="34" charset="0"/>
              </a:rPr>
              <a:t>h(</a:t>
            </a:r>
            <a:r>
              <a:rPr lang="el-GR" dirty="0" smtClean="0">
                <a:latin typeface="Calibri" pitchFamily="34" charset="0"/>
              </a:rPr>
              <a:t>τιμή)</a:t>
            </a:r>
            <a:r>
              <a:rPr lang="en-US" dirty="0" smtClean="0">
                <a:latin typeface="Calibri" pitchFamily="34" charset="0"/>
              </a:rPr>
              <a:t>-&gt; </a:t>
            </a:r>
            <a:r>
              <a:rPr lang="el-GR" dirty="0" smtClean="0">
                <a:latin typeface="Calibri" pitchFamily="34" charset="0"/>
              </a:rPr>
              <a:t>κάδος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47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395288" y="6381750"/>
            <a:ext cx="2098675" cy="252413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01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EEC63B-FA6F-459D-88A4-7830B403CCBA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440032" y="1992198"/>
            <a:ext cx="8064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Ορισμοί 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</a:t>
            </a:r>
            <a:r>
              <a:rPr lang="el-GR" sz="2000" dirty="0">
                <a:latin typeface="Calibri" pitchFamily="34" charset="0"/>
              </a:rPr>
              <a:t>: όταν το πεδίο </a:t>
            </a:r>
            <a:r>
              <a:rPr lang="el-GR" sz="2000" dirty="0" err="1">
                <a:latin typeface="Calibri" pitchFamily="34" charset="0"/>
              </a:rPr>
              <a:t>ευρετηριοποίησης</a:t>
            </a:r>
            <a:r>
              <a:rPr lang="el-GR" sz="2000" dirty="0">
                <a:latin typeface="Calibri" pitchFamily="34" charset="0"/>
              </a:rPr>
              <a:t> είναι πρωτεύον κλειδί και πεδίο διάταξης του αρχείου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</a:t>
            </a:r>
            <a:r>
              <a:rPr lang="el-GR" sz="2000" dirty="0">
                <a:solidFill>
                  <a:srgbClr val="FF00FF"/>
                </a:solidFill>
                <a:latin typeface="Calibri" pitchFamily="34" charset="0"/>
              </a:rPr>
              <a:t>:</a:t>
            </a:r>
            <a:r>
              <a:rPr lang="el-GR" sz="2000" dirty="0">
                <a:latin typeface="Calibri" pitchFamily="34" charset="0"/>
              </a:rPr>
              <a:t> αλλιώς</a:t>
            </a:r>
          </a:p>
          <a:p>
            <a:pPr algn="just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Συστάδων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(clustered index) </a:t>
            </a:r>
            <a:r>
              <a:rPr lang="el-GR" sz="2000" dirty="0">
                <a:latin typeface="Calibri" pitchFamily="34" charset="0"/>
              </a:rPr>
              <a:t>αν η διάταξη των εγγραφών στο ευρετήριο όμοια ή παρόμοια αυτής των εγγραφών στο αρχείο δεδομένων (συμβαίνει, πχ όταν το ευρετήριο κτίζεται στο πεδίο ταξινόμησης του αρχείου δεδομένων)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8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11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B75C7-919F-4E5A-BDC6-A2C43ECF7960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468313" y="2133600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Το πολύ ένα ευρετήριο συστάδων – δηλαδή ένα ευρετήριο στο πεδίο διάταξης του αρχείου</a:t>
            </a:r>
          </a:p>
          <a:p>
            <a:pPr algn="just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Range scan (</a:t>
            </a:r>
            <a:r>
              <a:rPr lang="el-GR" sz="2400" dirty="0">
                <a:latin typeface="Calibri" pitchFamily="34" charset="0"/>
              </a:rPr>
              <a:t>αναζήτηση </a:t>
            </a:r>
            <a:r>
              <a:rPr lang="el-GR" sz="2400" dirty="0" smtClean="0">
                <a:latin typeface="Calibri" pitchFamily="34" charset="0"/>
              </a:rPr>
              <a:t>περιοχής ή διαστήματος τιμών)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Συστάδων: #σελίδων στο αρχείο που ταιριάζουν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Μη συστάδων: αριθμός εγγραφών στο ευρετήριο που ταιριάζουν – για κάθε τέτοια εγγραφή -&gt; μια σελίδα αρχείου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3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8DBFE-6D17-43B1-98C3-61F0BD88CD7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250825" y="479107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7. Όλα τα φύλλα βρίσκονται στο ίδιο επίπεδο. Τα φύλλα έχουν την ίδια δομή εκτός του ότι οι δείκτες δέντρου είναι </a:t>
            </a:r>
            <a:r>
              <a:rPr lang="en-US" sz="1800">
                <a:latin typeface="Calibri" pitchFamily="34" charset="0"/>
              </a:rPr>
              <a:t>null.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250825" y="38766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 (και άρα και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δείκτες δεδομένων).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δείκτες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δέντρου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50825" y="28860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κόμβος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n-US" sz="1800" b="1" i="1" u="sng" dirty="0">
                <a:latin typeface="Calibri" pitchFamily="34" charset="0"/>
              </a:rPr>
              <a:t> </a:t>
            </a:r>
            <a:r>
              <a:rPr lang="el-GR" sz="1800" b="1" i="1" u="sng" dirty="0">
                <a:latin typeface="Calibri" pitchFamily="34" charset="0"/>
              </a:rPr>
              <a:t>και των φύλλων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59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5CFC98-C6E2-41DC-BC06-0CE509141C53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0066" y="1784121"/>
            <a:ext cx="8229600" cy="4064000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n-US" sz="1000" smtClean="0"/>
              <a:t>.</a:t>
            </a:r>
          </a:p>
        </p:txBody>
      </p:sp>
      <p:sp>
        <p:nvSpPr>
          <p:cNvPr id="93190" name="Freeform 3"/>
          <p:cNvSpPr>
            <a:spLocks/>
          </p:cNvSpPr>
          <p:nvPr/>
        </p:nvSpPr>
        <p:spPr bwMode="auto">
          <a:xfrm>
            <a:off x="1038716" y="2250846"/>
            <a:ext cx="2001838" cy="809625"/>
          </a:xfrm>
          <a:custGeom>
            <a:avLst/>
            <a:gdLst>
              <a:gd name="T0" fmla="*/ 2147483647 w 1366"/>
              <a:gd name="T1" fmla="*/ 2147483647 h 510"/>
              <a:gd name="T2" fmla="*/ 2147483647 w 1366"/>
              <a:gd name="T3" fmla="*/ 2147483647 h 510"/>
              <a:gd name="T4" fmla="*/ 2147483647 w 1366"/>
              <a:gd name="T5" fmla="*/ 2147483647 h 510"/>
              <a:gd name="T6" fmla="*/ 2147483647 w 1366"/>
              <a:gd name="T7" fmla="*/ 2147483647 h 510"/>
              <a:gd name="T8" fmla="*/ 2147483647 w 1366"/>
              <a:gd name="T9" fmla="*/ 2147483647 h 510"/>
              <a:gd name="T10" fmla="*/ 2147483647 w 1366"/>
              <a:gd name="T11" fmla="*/ 2147483647 h 510"/>
              <a:gd name="T12" fmla="*/ 2147483647 w 1366"/>
              <a:gd name="T13" fmla="*/ 2147483647 h 510"/>
              <a:gd name="T14" fmla="*/ 2147483647 w 1366"/>
              <a:gd name="T15" fmla="*/ 2147483647 h 510"/>
              <a:gd name="T16" fmla="*/ 2147483647 w 1366"/>
              <a:gd name="T17" fmla="*/ 2147483647 h 510"/>
              <a:gd name="T18" fmla="*/ 2147483647 w 1366"/>
              <a:gd name="T19" fmla="*/ 0 h 510"/>
              <a:gd name="T20" fmla="*/ 2147483647 w 1366"/>
              <a:gd name="T21" fmla="*/ 0 h 510"/>
              <a:gd name="T22" fmla="*/ 2147483647 w 1366"/>
              <a:gd name="T23" fmla="*/ 2147483647 h 510"/>
              <a:gd name="T24" fmla="*/ 2147483647 w 1366"/>
              <a:gd name="T25" fmla="*/ 2147483647 h 510"/>
              <a:gd name="T26" fmla="*/ 0 w 1366"/>
              <a:gd name="T27" fmla="*/ 2147483647 h 510"/>
              <a:gd name="T28" fmla="*/ 0 w 1366"/>
              <a:gd name="T29" fmla="*/ 2147483647 h 510"/>
              <a:gd name="T30" fmla="*/ 0 w 1366"/>
              <a:gd name="T31" fmla="*/ 2147483647 h 510"/>
              <a:gd name="T32" fmla="*/ 2147483647 w 1366"/>
              <a:gd name="T33" fmla="*/ 2147483647 h 510"/>
              <a:gd name="T34" fmla="*/ 2147483647 w 1366"/>
              <a:gd name="T35" fmla="*/ 2147483647 h 510"/>
              <a:gd name="T36" fmla="*/ 2147483647 w 1366"/>
              <a:gd name="T37" fmla="*/ 2147483647 h 510"/>
              <a:gd name="T38" fmla="*/ 2147483647 w 1366"/>
              <a:gd name="T39" fmla="*/ 2147483647 h 510"/>
              <a:gd name="T40" fmla="*/ 2147483647 w 1366"/>
              <a:gd name="T41" fmla="*/ 2147483647 h 510"/>
              <a:gd name="T42" fmla="*/ 2147483647 w 1366"/>
              <a:gd name="T43" fmla="*/ 2147483647 h 510"/>
              <a:gd name="T44" fmla="*/ 2147483647 w 1366"/>
              <a:gd name="T45" fmla="*/ 2147483647 h 510"/>
              <a:gd name="T46" fmla="*/ 2147483647 w 1366"/>
              <a:gd name="T47" fmla="*/ 2147483647 h 510"/>
              <a:gd name="T48" fmla="*/ 2147483647 w 1366"/>
              <a:gd name="T49" fmla="*/ 2147483647 h 510"/>
              <a:gd name="T50" fmla="*/ 2147483647 w 1366"/>
              <a:gd name="T51" fmla="*/ 2147483647 h 510"/>
              <a:gd name="T52" fmla="*/ 2147483647 w 1366"/>
              <a:gd name="T53" fmla="*/ 2147483647 h 510"/>
              <a:gd name="T54" fmla="*/ 2147483647 w 1366"/>
              <a:gd name="T55" fmla="*/ 2147483647 h 510"/>
              <a:gd name="T56" fmla="*/ 2147483647 w 1366"/>
              <a:gd name="T57" fmla="*/ 2147483647 h 510"/>
              <a:gd name="T58" fmla="*/ 2147483647 w 1366"/>
              <a:gd name="T59" fmla="*/ 2147483647 h 510"/>
              <a:gd name="T60" fmla="*/ 2147483647 w 1366"/>
              <a:gd name="T61" fmla="*/ 2147483647 h 510"/>
              <a:gd name="T62" fmla="*/ 2147483647 w 1366"/>
              <a:gd name="T63" fmla="*/ 2147483647 h 510"/>
              <a:gd name="T64" fmla="*/ 2147483647 w 1366"/>
              <a:gd name="T65" fmla="*/ 2147483647 h 510"/>
              <a:gd name="T66" fmla="*/ 2147483647 w 1366"/>
              <a:gd name="T67" fmla="*/ 2147483647 h 510"/>
              <a:gd name="T68" fmla="*/ 2147483647 w 1366"/>
              <a:gd name="T69" fmla="*/ 2147483647 h 510"/>
              <a:gd name="T70" fmla="*/ 2147483647 w 1366"/>
              <a:gd name="T71" fmla="*/ 2147483647 h 51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66"/>
              <a:gd name="T109" fmla="*/ 0 h 510"/>
              <a:gd name="T110" fmla="*/ 1366 w 1366"/>
              <a:gd name="T111" fmla="*/ 510 h 51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66" h="510">
                <a:moveTo>
                  <a:pt x="975" y="89"/>
                </a:moveTo>
                <a:lnTo>
                  <a:pt x="936" y="89"/>
                </a:lnTo>
                <a:lnTo>
                  <a:pt x="897" y="89"/>
                </a:lnTo>
                <a:lnTo>
                  <a:pt x="858" y="100"/>
                </a:lnTo>
                <a:lnTo>
                  <a:pt x="819" y="100"/>
                </a:lnTo>
                <a:lnTo>
                  <a:pt x="780" y="100"/>
                </a:lnTo>
                <a:lnTo>
                  <a:pt x="741" y="66"/>
                </a:lnTo>
                <a:lnTo>
                  <a:pt x="702" y="44"/>
                </a:lnTo>
                <a:lnTo>
                  <a:pt x="663" y="44"/>
                </a:lnTo>
                <a:lnTo>
                  <a:pt x="624" y="33"/>
                </a:lnTo>
                <a:lnTo>
                  <a:pt x="585" y="22"/>
                </a:lnTo>
                <a:lnTo>
                  <a:pt x="546" y="22"/>
                </a:lnTo>
                <a:lnTo>
                  <a:pt x="507" y="22"/>
                </a:lnTo>
                <a:lnTo>
                  <a:pt x="468" y="22"/>
                </a:lnTo>
                <a:lnTo>
                  <a:pt x="429" y="22"/>
                </a:lnTo>
                <a:lnTo>
                  <a:pt x="390" y="22"/>
                </a:lnTo>
                <a:lnTo>
                  <a:pt x="351" y="22"/>
                </a:lnTo>
                <a:lnTo>
                  <a:pt x="312" y="11"/>
                </a:lnTo>
                <a:lnTo>
                  <a:pt x="273" y="0"/>
                </a:lnTo>
                <a:lnTo>
                  <a:pt x="234" y="0"/>
                </a:lnTo>
                <a:lnTo>
                  <a:pt x="195" y="0"/>
                </a:lnTo>
                <a:lnTo>
                  <a:pt x="143" y="0"/>
                </a:lnTo>
                <a:lnTo>
                  <a:pt x="104" y="11"/>
                </a:lnTo>
                <a:lnTo>
                  <a:pt x="78" y="44"/>
                </a:lnTo>
                <a:lnTo>
                  <a:pt x="39" y="55"/>
                </a:lnTo>
                <a:lnTo>
                  <a:pt x="39" y="89"/>
                </a:lnTo>
                <a:lnTo>
                  <a:pt x="26" y="122"/>
                </a:lnTo>
                <a:lnTo>
                  <a:pt x="0" y="155"/>
                </a:lnTo>
                <a:lnTo>
                  <a:pt x="0" y="188"/>
                </a:lnTo>
                <a:lnTo>
                  <a:pt x="0" y="221"/>
                </a:lnTo>
                <a:lnTo>
                  <a:pt x="0" y="255"/>
                </a:lnTo>
                <a:lnTo>
                  <a:pt x="0" y="288"/>
                </a:lnTo>
                <a:lnTo>
                  <a:pt x="0" y="321"/>
                </a:lnTo>
                <a:lnTo>
                  <a:pt x="39" y="354"/>
                </a:lnTo>
                <a:lnTo>
                  <a:pt x="78" y="376"/>
                </a:lnTo>
                <a:lnTo>
                  <a:pt x="130" y="398"/>
                </a:lnTo>
                <a:lnTo>
                  <a:pt x="169" y="398"/>
                </a:lnTo>
                <a:lnTo>
                  <a:pt x="260" y="409"/>
                </a:lnTo>
                <a:lnTo>
                  <a:pt x="312" y="420"/>
                </a:lnTo>
                <a:lnTo>
                  <a:pt x="364" y="443"/>
                </a:lnTo>
                <a:lnTo>
                  <a:pt x="468" y="454"/>
                </a:lnTo>
                <a:lnTo>
                  <a:pt x="507" y="465"/>
                </a:lnTo>
                <a:lnTo>
                  <a:pt x="546" y="487"/>
                </a:lnTo>
                <a:lnTo>
                  <a:pt x="624" y="498"/>
                </a:lnTo>
                <a:lnTo>
                  <a:pt x="702" y="509"/>
                </a:lnTo>
                <a:lnTo>
                  <a:pt x="741" y="509"/>
                </a:lnTo>
                <a:lnTo>
                  <a:pt x="780" y="509"/>
                </a:lnTo>
                <a:lnTo>
                  <a:pt x="858" y="509"/>
                </a:lnTo>
                <a:lnTo>
                  <a:pt x="936" y="509"/>
                </a:lnTo>
                <a:lnTo>
                  <a:pt x="975" y="509"/>
                </a:lnTo>
                <a:lnTo>
                  <a:pt x="1014" y="509"/>
                </a:lnTo>
                <a:lnTo>
                  <a:pt x="1053" y="498"/>
                </a:lnTo>
                <a:lnTo>
                  <a:pt x="1092" y="465"/>
                </a:lnTo>
                <a:lnTo>
                  <a:pt x="1144" y="443"/>
                </a:lnTo>
                <a:lnTo>
                  <a:pt x="1183" y="409"/>
                </a:lnTo>
                <a:lnTo>
                  <a:pt x="1209" y="376"/>
                </a:lnTo>
                <a:lnTo>
                  <a:pt x="1248" y="365"/>
                </a:lnTo>
                <a:lnTo>
                  <a:pt x="1287" y="354"/>
                </a:lnTo>
                <a:lnTo>
                  <a:pt x="1313" y="321"/>
                </a:lnTo>
                <a:lnTo>
                  <a:pt x="1352" y="288"/>
                </a:lnTo>
                <a:lnTo>
                  <a:pt x="1365" y="243"/>
                </a:lnTo>
                <a:lnTo>
                  <a:pt x="1365" y="210"/>
                </a:lnTo>
                <a:lnTo>
                  <a:pt x="1365" y="177"/>
                </a:lnTo>
                <a:lnTo>
                  <a:pt x="1326" y="144"/>
                </a:lnTo>
                <a:lnTo>
                  <a:pt x="1274" y="122"/>
                </a:lnTo>
                <a:lnTo>
                  <a:pt x="1222" y="111"/>
                </a:lnTo>
                <a:lnTo>
                  <a:pt x="1183" y="100"/>
                </a:lnTo>
                <a:lnTo>
                  <a:pt x="1144" y="100"/>
                </a:lnTo>
                <a:lnTo>
                  <a:pt x="1105" y="89"/>
                </a:lnTo>
                <a:lnTo>
                  <a:pt x="1053" y="77"/>
                </a:lnTo>
                <a:lnTo>
                  <a:pt x="1014" y="77"/>
                </a:lnTo>
                <a:lnTo>
                  <a:pt x="975" y="77"/>
                </a:lnTo>
                <a:lnTo>
                  <a:pt x="1131" y="8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93191" name="Rectangle 4"/>
          <p:cNvSpPr>
            <a:spLocks noChangeArrowheads="1"/>
          </p:cNvSpPr>
          <p:nvPr/>
        </p:nvSpPr>
        <p:spPr bwMode="auto">
          <a:xfrm>
            <a:off x="1238741" y="2577871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Μικρόκοσμος</a:t>
            </a:r>
            <a:endParaRPr lang="en-US" sz="1800"/>
          </a:p>
        </p:txBody>
      </p:sp>
      <p:sp>
        <p:nvSpPr>
          <p:cNvPr id="93192" name="Rectangle 5"/>
          <p:cNvSpPr>
            <a:spLocks noChangeArrowheads="1"/>
          </p:cNvSpPr>
          <p:nvPr/>
        </p:nvSpPr>
        <p:spPr bwMode="auto">
          <a:xfrm>
            <a:off x="1102216" y="3871684"/>
            <a:ext cx="2273300" cy="619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1102216" y="5135334"/>
            <a:ext cx="2273300" cy="906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4" name="Rectangle 7"/>
          <p:cNvSpPr>
            <a:spLocks noChangeArrowheads="1"/>
          </p:cNvSpPr>
          <p:nvPr/>
        </p:nvSpPr>
        <p:spPr bwMode="auto">
          <a:xfrm>
            <a:off x="2229341" y="3138259"/>
            <a:ext cx="20050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Συλλογή Απαιτήσεων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και Ανάλυση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195" name="Rectangle 8"/>
          <p:cNvSpPr>
            <a:spLocks noChangeArrowheads="1"/>
          </p:cNvSpPr>
          <p:nvPr/>
        </p:nvSpPr>
        <p:spPr bwMode="auto">
          <a:xfrm>
            <a:off x="2305541" y="4465409"/>
            <a:ext cx="2428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Εννοιολογικός Σχεδιασμός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Βάσης</a:t>
            </a:r>
            <a:endParaRPr lang="en-US" sz="1400" b="1" i="1">
              <a:latin typeface="Calibri" pitchFamily="34" charset="0"/>
            </a:endParaRPr>
          </a:p>
        </p:txBody>
      </p:sp>
      <p:sp>
        <p:nvSpPr>
          <p:cNvPr id="93196" name="Rectangle 9"/>
          <p:cNvSpPr>
            <a:spLocks noChangeArrowheads="1"/>
          </p:cNvSpPr>
          <p:nvPr/>
        </p:nvSpPr>
        <p:spPr bwMode="auto">
          <a:xfrm>
            <a:off x="1429241" y="3984396"/>
            <a:ext cx="163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Απαιτήσεις ΒΔ</a:t>
            </a:r>
            <a:endParaRPr lang="en-US" sz="1600" b="1"/>
          </a:p>
        </p:txBody>
      </p:sp>
      <p:sp>
        <p:nvSpPr>
          <p:cNvPr id="93197" name="Rectangle 10"/>
          <p:cNvSpPr>
            <a:spLocks noChangeArrowheads="1"/>
          </p:cNvSpPr>
          <p:nvPr/>
        </p:nvSpPr>
        <p:spPr bwMode="auto">
          <a:xfrm>
            <a:off x="1086341" y="5244871"/>
            <a:ext cx="237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Εννοιολογικό Μοντέλο</a:t>
            </a:r>
          </a:p>
          <a:p>
            <a:pPr eaLnBrk="0" hangingPunct="0"/>
            <a:r>
              <a:rPr lang="el-GR" sz="1600" b="1"/>
              <a:t>             (Σχήμα)</a:t>
            </a:r>
            <a:endParaRPr lang="en-US" sz="1600" b="1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>
            <a:off x="3381866" y="5690959"/>
            <a:ext cx="1676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9" name="Line 12"/>
          <p:cNvSpPr>
            <a:spLocks noChangeShapeType="1"/>
          </p:cNvSpPr>
          <p:nvPr/>
        </p:nvSpPr>
        <p:spPr bwMode="auto">
          <a:xfrm flipV="1">
            <a:off x="5058266" y="2882671"/>
            <a:ext cx="0" cy="2808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0" name="Rectangle 13"/>
          <p:cNvSpPr>
            <a:spLocks noChangeArrowheads="1"/>
          </p:cNvSpPr>
          <p:nvPr/>
        </p:nvSpPr>
        <p:spPr bwMode="auto">
          <a:xfrm>
            <a:off x="3372341" y="5314721"/>
            <a:ext cx="148021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/>
              <a:t>Διάγραμμα Ο/Σ</a:t>
            </a:r>
            <a:endParaRPr lang="en-US" sz="1600" dirty="0"/>
          </a:p>
        </p:txBody>
      </p:sp>
      <p:sp>
        <p:nvSpPr>
          <p:cNvPr id="93201" name="Rectangle 14"/>
          <p:cNvSpPr>
            <a:spLocks noChangeArrowheads="1"/>
          </p:cNvSpPr>
          <p:nvPr/>
        </p:nvSpPr>
        <p:spPr bwMode="auto">
          <a:xfrm>
            <a:off x="5101129" y="2930296"/>
            <a:ext cx="11953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Λογικός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Σχεδιασμός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Βάσης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202" name="Rectangle 15"/>
          <p:cNvSpPr>
            <a:spLocks noChangeArrowheads="1"/>
          </p:cNvSpPr>
          <p:nvPr/>
        </p:nvSpPr>
        <p:spPr bwMode="auto">
          <a:xfrm>
            <a:off x="3821604" y="2231796"/>
            <a:ext cx="1816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/>
              <a:t>(</a:t>
            </a:r>
            <a:r>
              <a:rPr lang="el-GR" sz="1600"/>
              <a:t>π.χ.,</a:t>
            </a:r>
            <a:r>
              <a:rPr lang="en-US" sz="1600"/>
              <a:t> </a:t>
            </a:r>
            <a:r>
              <a:rPr lang="el-GR" sz="1600"/>
              <a:t>με Σχεσιακό</a:t>
            </a:r>
          </a:p>
          <a:p>
            <a:pPr eaLnBrk="0" hangingPunct="0"/>
            <a:r>
              <a:rPr lang="el-GR" sz="1600"/>
              <a:t> Μοντέλο</a:t>
            </a:r>
            <a:r>
              <a:rPr lang="en-US" sz="1600"/>
              <a:t>)</a:t>
            </a:r>
          </a:p>
        </p:txBody>
      </p:sp>
      <p:sp>
        <p:nvSpPr>
          <p:cNvPr id="93203" name="Rectangle 16"/>
          <p:cNvSpPr>
            <a:spLocks noChangeArrowheads="1"/>
          </p:cNvSpPr>
          <p:nvPr/>
        </p:nvSpPr>
        <p:spPr bwMode="auto">
          <a:xfrm>
            <a:off x="400541" y="1696809"/>
            <a:ext cx="7304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 i="1">
                <a:latin typeface="Calibri" pitchFamily="34" charset="0"/>
              </a:rPr>
              <a:t>Ανεξάρτητα του  ΣΔΒΔ</a:t>
            </a:r>
            <a:r>
              <a:rPr lang="en-US" sz="1800" i="1">
                <a:latin typeface="Calibri" pitchFamily="34" charset="0"/>
              </a:rPr>
              <a:t>                  	  </a:t>
            </a:r>
            <a:r>
              <a:rPr lang="el-GR" sz="1800" i="1">
                <a:latin typeface="Calibri" pitchFamily="34" charset="0"/>
              </a:rPr>
              <a:t>Εξαρτώμενο του επιλεγμένου ΣΔΒΔ</a:t>
            </a:r>
            <a:endParaRPr lang="en-US" sz="1800" i="1">
              <a:latin typeface="Calibri" pitchFamily="34" charset="0"/>
            </a:endParaRPr>
          </a:p>
        </p:txBody>
      </p:sp>
      <p:sp>
        <p:nvSpPr>
          <p:cNvPr id="93204" name="Line 17"/>
          <p:cNvSpPr>
            <a:spLocks noChangeShapeType="1"/>
          </p:cNvSpPr>
          <p:nvPr/>
        </p:nvSpPr>
        <p:spPr bwMode="auto">
          <a:xfrm>
            <a:off x="2162666" y="3093809"/>
            <a:ext cx="0" cy="771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5" name="Line 18"/>
          <p:cNvSpPr>
            <a:spLocks noChangeShapeType="1"/>
          </p:cNvSpPr>
          <p:nvPr/>
        </p:nvSpPr>
        <p:spPr bwMode="auto">
          <a:xfrm>
            <a:off x="2162666" y="4497159"/>
            <a:ext cx="0" cy="631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6" name="Line 19"/>
          <p:cNvSpPr>
            <a:spLocks noChangeShapeType="1"/>
          </p:cNvSpPr>
          <p:nvPr/>
        </p:nvSpPr>
        <p:spPr bwMode="auto">
          <a:xfrm>
            <a:off x="5058266" y="2882671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7" name="Rectangle 20"/>
          <p:cNvSpPr>
            <a:spLocks noChangeArrowheads="1"/>
          </p:cNvSpPr>
          <p:nvPr/>
        </p:nvSpPr>
        <p:spPr bwMode="auto">
          <a:xfrm>
            <a:off x="5902816" y="2234971"/>
            <a:ext cx="2273300" cy="828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8" name="Rectangle 21"/>
          <p:cNvSpPr>
            <a:spLocks noChangeArrowheads="1"/>
          </p:cNvSpPr>
          <p:nvPr/>
        </p:nvSpPr>
        <p:spPr bwMode="auto">
          <a:xfrm>
            <a:off x="6142529" y="2307996"/>
            <a:ext cx="1982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Λογικό Μοντέλο  --</a:t>
            </a:r>
          </a:p>
          <a:p>
            <a:pPr eaLnBrk="0" hangingPunct="0"/>
            <a:r>
              <a:rPr lang="el-GR" sz="1600" b="1"/>
              <a:t>Σχήματα/Όψεις</a:t>
            </a:r>
            <a:endParaRPr lang="en-US" sz="1600" b="1"/>
          </a:p>
        </p:txBody>
      </p:sp>
      <p:sp>
        <p:nvSpPr>
          <p:cNvPr id="93209" name="Rectangle 22"/>
          <p:cNvSpPr>
            <a:spLocks noChangeArrowheads="1"/>
          </p:cNvSpPr>
          <p:nvPr/>
        </p:nvSpPr>
        <p:spPr bwMode="auto">
          <a:xfrm>
            <a:off x="7056438" y="3405254"/>
            <a:ext cx="20875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Φυσικός Σχεδιασμός </a:t>
            </a:r>
          </a:p>
          <a:p>
            <a:pPr eaLnBrk="0" hangingPunct="0"/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Βάσης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93210" name="Rectangle 23"/>
          <p:cNvSpPr>
            <a:spLocks noChangeArrowheads="1"/>
          </p:cNvSpPr>
          <p:nvPr/>
        </p:nvSpPr>
        <p:spPr bwMode="auto">
          <a:xfrm>
            <a:off x="5979016" y="4198709"/>
            <a:ext cx="2273300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1" name="Rectangle 24"/>
          <p:cNvSpPr>
            <a:spLocks noChangeArrowheads="1"/>
          </p:cNvSpPr>
          <p:nvPr/>
        </p:nvSpPr>
        <p:spPr bwMode="auto">
          <a:xfrm>
            <a:off x="6191741" y="4308246"/>
            <a:ext cx="1963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l-GR" sz="1600" b="1"/>
              <a:t>Φυσικό  Μοντέλο</a:t>
            </a:r>
          </a:p>
          <a:p>
            <a:pPr eaLnBrk="0" hangingPunct="0"/>
            <a:r>
              <a:rPr lang="el-GR" sz="1600" b="1"/>
              <a:t>Εσωτερικό  Σχήμα</a:t>
            </a:r>
            <a:endParaRPr lang="en-US" sz="1600" b="1"/>
          </a:p>
        </p:txBody>
      </p:sp>
      <p:sp>
        <p:nvSpPr>
          <p:cNvPr id="93212" name="Line 25"/>
          <p:cNvSpPr>
            <a:spLocks noChangeShapeType="1"/>
          </p:cNvSpPr>
          <p:nvPr/>
        </p:nvSpPr>
        <p:spPr bwMode="auto">
          <a:xfrm>
            <a:off x="6963266" y="3069996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3" name="Line 26"/>
          <p:cNvSpPr>
            <a:spLocks noChangeShapeType="1"/>
          </p:cNvSpPr>
          <p:nvPr/>
        </p:nvSpPr>
        <p:spPr bwMode="auto">
          <a:xfrm>
            <a:off x="6963266" y="5051196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4" name="Rectangle 27"/>
          <p:cNvSpPr>
            <a:spLocks noChangeArrowheads="1"/>
          </p:cNvSpPr>
          <p:nvPr/>
        </p:nvSpPr>
        <p:spPr bwMode="auto">
          <a:xfrm>
            <a:off x="7563341" y="5089296"/>
            <a:ext cx="10318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Πλήρωση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Βάσης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215" name="Oval 28"/>
          <p:cNvSpPr>
            <a:spLocks noChangeArrowheads="1"/>
          </p:cNvSpPr>
          <p:nvPr/>
        </p:nvSpPr>
        <p:spPr bwMode="auto">
          <a:xfrm>
            <a:off x="6360016" y="5743346"/>
            <a:ext cx="12065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6" name="Oval 29"/>
          <p:cNvSpPr>
            <a:spLocks noChangeArrowheads="1"/>
          </p:cNvSpPr>
          <p:nvPr/>
        </p:nvSpPr>
        <p:spPr bwMode="auto">
          <a:xfrm>
            <a:off x="6360016" y="5438546"/>
            <a:ext cx="1206500" cy="215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7" name="Line 30"/>
          <p:cNvSpPr>
            <a:spLocks noChangeShapeType="1"/>
          </p:cNvSpPr>
          <p:nvPr/>
        </p:nvSpPr>
        <p:spPr bwMode="auto">
          <a:xfrm>
            <a:off x="75728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8" name="Line 31"/>
          <p:cNvSpPr>
            <a:spLocks noChangeShapeType="1"/>
          </p:cNvSpPr>
          <p:nvPr/>
        </p:nvSpPr>
        <p:spPr bwMode="auto">
          <a:xfrm>
            <a:off x="63536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9" name="Rectangle 32"/>
          <p:cNvSpPr>
            <a:spLocks noChangeArrowheads="1"/>
          </p:cNvSpPr>
          <p:nvPr/>
        </p:nvSpPr>
        <p:spPr bwMode="auto">
          <a:xfrm>
            <a:off x="5086841" y="5432196"/>
            <a:ext cx="13446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Βάση</a:t>
            </a:r>
          </a:p>
          <a:p>
            <a:pPr eaLnBrk="0" hangingPunct="0"/>
            <a:r>
              <a:rPr lang="el-GR" sz="1800"/>
              <a:t>Δεδομένων</a:t>
            </a:r>
            <a:endParaRPr lang="en-US" sz="180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76054" y="1426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2240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3FB66-25B7-4DCE-B11B-A0D90B0A1E25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9216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0959" y="1927782"/>
            <a:ext cx="8066088" cy="228600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Μετά τον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σχεδιασμό Ο/Σ 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 λογικό σχεδιασμό (σχεσιακό μοντέλο),  έχουμε τα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εννοιολογικά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λογικά (με τις όψεις)</a:t>
            </a:r>
            <a:r>
              <a:rPr lang="en-US" sz="20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για τη Βάση Δεδομένων.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Το επόμενο βήμα είναι 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Φυσικός Σχεδιασμός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δηλαδή η επιλογή των δομών αποθήκευσης των σχέσεων, η επιλογή των ευρετηρίων, οι αποφάσεις για συστάδες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- γενικά ότι είναι απαραίτητο για να επιτευχθούν οι προσδοκώμενες επιδόσεις χρήσης της ΒΔ.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392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993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93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C023F-5802-4BB8-A93D-3EB2565C254E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9933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93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93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3588" y="2384425"/>
            <a:ext cx="7897812" cy="3463925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ευρετήρια πρέπει να δημιουργηθούν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Ποιες σχέσεις πρέπει να έχουν ευρετήρια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Ποια γνωρίσματα χρησιμοποιούνται για αναζήτηση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Πρέπει να ορίσουμε πολλαπλά ευρετήρια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κάθε ευρετήριο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είδους ευρετήριο πρέπει να είναι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Συστάδες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Δέντρο/Κατακερματισμός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Δυναμικό/Στατικό</a:t>
            </a:r>
            <a:r>
              <a:rPr lang="en-US" sz="1700" dirty="0" smtClean="0">
                <a:latin typeface="Calibri" pitchFamily="34" charset="0"/>
              </a:rPr>
              <a:t>; </a:t>
            </a:r>
            <a:r>
              <a:rPr lang="el-GR" sz="1700" dirty="0" smtClean="0">
                <a:latin typeface="Calibri" pitchFamily="34" charset="0"/>
              </a:rPr>
              <a:t>Πυκνό/Μη-πυκνό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Χρειάζονται αλλαγές και στο εννοιολογικό/λογικό Σχήμα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Διαφορετικό </a:t>
            </a:r>
            <a:r>
              <a:rPr lang="el-GR" sz="1700" dirty="0" err="1" smtClean="0">
                <a:latin typeface="Calibri" pitchFamily="34" charset="0"/>
              </a:rPr>
              <a:t>κανονικοποιημένο</a:t>
            </a:r>
            <a:r>
              <a:rPr lang="el-GR" sz="1700" dirty="0" smtClean="0">
                <a:latin typeface="Calibri" pitchFamily="34" charset="0"/>
              </a:rPr>
              <a:t> σχήμα</a:t>
            </a:r>
            <a:r>
              <a:rPr lang="en-US" sz="1700" dirty="0" smtClean="0">
                <a:latin typeface="Calibri" pitchFamily="34" charset="0"/>
              </a:rPr>
              <a:t>; </a:t>
            </a:r>
            <a:endParaRPr lang="el-GR" sz="17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1700" dirty="0" err="1" smtClean="0">
                <a:latin typeface="Calibri" pitchFamily="34" charset="0"/>
              </a:rPr>
              <a:t>Denormalization</a:t>
            </a:r>
            <a:r>
              <a:rPr lang="el-GR" sz="17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1700" dirty="0" smtClean="0">
                <a:latin typeface="Calibri" pitchFamily="34" charset="0"/>
              </a:rPr>
              <a:t>(μήπως χρειάζεται από-κανονικοποίηση</a:t>
            </a:r>
            <a:r>
              <a:rPr lang="en-US" sz="1700" dirty="0" smtClean="0">
                <a:latin typeface="Calibri" pitchFamily="34" charset="0"/>
              </a:rPr>
              <a:t>;</a:t>
            </a:r>
            <a:r>
              <a:rPr lang="el-GR" sz="1700" dirty="0" smtClean="0">
                <a:latin typeface="Calibri" pitchFamily="34" charset="0"/>
              </a:rPr>
              <a:t>)</a:t>
            </a:r>
            <a:endParaRPr lang="en-US" sz="17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Όψεις, Επανάληψη Δεδομένων (</a:t>
            </a:r>
            <a:r>
              <a:rPr lang="en-US" sz="1700" dirty="0" smtClean="0">
                <a:latin typeface="Calibri" pitchFamily="34" charset="0"/>
              </a:rPr>
              <a:t>replication) …</a:t>
            </a:r>
          </a:p>
        </p:txBody>
      </p:sp>
      <p:sp>
        <p:nvSpPr>
          <p:cNvPr id="9933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001000" cy="533400"/>
          </a:xfrm>
        </p:spPr>
        <p:txBody>
          <a:bodyPr/>
          <a:lstStyle/>
          <a:p>
            <a:pPr eaLnBrk="1" hangingPunct="1"/>
            <a:r>
              <a:rPr lang="el-GR" sz="2200" smtClean="0">
                <a:latin typeface="Calibri" pitchFamily="34" charset="0"/>
              </a:rPr>
              <a:t>Αποφάσεις που Απαιτούνται</a:t>
            </a:r>
            <a:endParaRPr lang="en-GB" sz="2200" smtClean="0">
              <a:latin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32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962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8780-EF05-4F3E-AA7F-3505A16C68C7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9626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626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62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7821613" cy="4029075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l-GR" sz="20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omic Sans MS" pitchFamily="66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Πριν δημιουργήσουμε ένα ευρετήριο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πρέπει να συνυπολογίσουμε και την επίδρασή  του σε ενημερώσεις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του φορτίου εργασίας</a:t>
            </a:r>
            <a:r>
              <a:rPr lang="en-US" sz="2000" dirty="0" smtClean="0">
                <a:latin typeface="Calibri" pitchFamily="34" charset="0"/>
              </a:rPr>
              <a:t>!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Ένα ευρετήριο κάνει τις ερωτήσεις ΠΙΟ ΓΡΗΓΟΡΕΣ και τις ενημερώσεις ΠΙΟ ΑΡΓΕΣ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Επιπλέον, απαιτεί και χώρο στον δίσκο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4950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-201</a:t>
            </a:r>
            <a:r>
              <a:rPr lang="en-US" altLang="en-US" dirty="0" smtClean="0"/>
              <a:t>4</a:t>
            </a:r>
            <a:endParaRPr lang="el-GR" altLang="en-US" dirty="0" smtClean="0"/>
          </a:p>
        </p:txBody>
      </p:sp>
      <p:sp>
        <p:nvSpPr>
          <p:cNvPr id="972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FA88C-BEC1-4D95-A6F8-BAF7E8BA4B98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861" y="1987305"/>
            <a:ext cx="8305652" cy="362164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να κάνουμε όσο το δυνατόν καλύτερο τον Φυσικό Σχεδιασμό πρέπει να:</a:t>
            </a:r>
          </a:p>
          <a:p>
            <a:pPr eaLnBrk="1" hangingPunct="1">
              <a:buFont typeface="Wingdings" pitchFamily="2" charset="2"/>
              <a:buNone/>
            </a:pPr>
            <a:endParaRPr lang="el-GR" sz="19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Κατανοήσουμε το 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Φόρτο Εργασίας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workload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)</a:t>
            </a: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Ποιες είναι οι σημαντικές ερωτήσεις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Ποιες είναι οι πιο σημαντικές τροποποιήσεις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Ποια είναι η επιθυμητή επίδοση για την εκτέλεση αυτών των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ερωτήσεων και τροποποιήσεων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33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983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F73BDE-5636-49EE-AF85-A03478169DA2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983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83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8100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l-GR" sz="190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Για </a:t>
            </a:r>
            <a:r>
              <a:rPr lang="el-GR" sz="1900" i="1" smtClean="0">
                <a:latin typeface="Calibri" pitchFamily="34" charset="0"/>
              </a:rPr>
              <a:t>κάθε ερώτηση  </a:t>
            </a:r>
            <a:r>
              <a:rPr lang="en-US" sz="1900" smtClean="0">
                <a:latin typeface="Calibri" pitchFamily="34" charset="0"/>
              </a:rPr>
              <a:t>(query)  </a:t>
            </a:r>
            <a:r>
              <a:rPr lang="el-GR" sz="1900" smtClean="0">
                <a:latin typeface="Calibri" pitchFamily="34" charset="0"/>
              </a:rPr>
              <a:t>το</a:t>
            </a:r>
            <a:r>
              <a:rPr lang="en-US" sz="1900" smtClean="0">
                <a:latin typeface="Calibri" pitchFamily="34" charset="0"/>
              </a:rPr>
              <a:t> φόρτο εργασίας: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Σε ποιες σχέσεις έχει πρόσβαση</a:t>
            </a:r>
            <a:r>
              <a:rPr lang="en-US" sz="200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Ποια γνωρίσματα ανακαλεί</a:t>
            </a:r>
            <a:r>
              <a:rPr lang="en-US" sz="200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smtClean="0">
                <a:latin typeface="Calibri" pitchFamily="34" charset="0"/>
              </a:rPr>
              <a:t> selection/join</a:t>
            </a:r>
            <a:r>
              <a:rPr lang="el-GR" sz="2000" smtClean="0">
                <a:latin typeface="Calibri" pitchFamily="34" charset="0"/>
              </a:rPr>
              <a:t>?</a:t>
            </a:r>
            <a:r>
              <a:rPr lang="en-US" sz="2000" smtClean="0">
                <a:latin typeface="Calibri" pitchFamily="34" charset="0"/>
              </a:rPr>
              <a:t> </a:t>
            </a:r>
            <a:r>
              <a:rPr lang="el-GR" sz="200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n-US" sz="2000" smtClean="0">
              <a:latin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Για </a:t>
            </a:r>
            <a:r>
              <a:rPr lang="el-GR" sz="1900" i="1" smtClean="0">
                <a:latin typeface="Calibri" pitchFamily="34" charset="0"/>
              </a:rPr>
              <a:t>κάθε ενημέρωση  </a:t>
            </a:r>
            <a:r>
              <a:rPr lang="en-US" sz="1900" smtClean="0">
                <a:latin typeface="Calibri" pitchFamily="34" charset="0"/>
              </a:rPr>
              <a:t>(insert/delete/update ):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smtClean="0">
                <a:latin typeface="Calibri" pitchFamily="34" charset="0"/>
              </a:rPr>
              <a:t> selection/join</a:t>
            </a:r>
            <a:r>
              <a:rPr lang="el-GR" sz="2000" smtClean="0">
                <a:latin typeface="Calibri" pitchFamily="34" charset="0"/>
              </a:rPr>
              <a:t>?</a:t>
            </a:r>
            <a:r>
              <a:rPr lang="en-US" sz="2000" smtClean="0">
                <a:latin typeface="Calibri" pitchFamily="34" charset="0"/>
              </a:rPr>
              <a:t> </a:t>
            </a:r>
            <a:r>
              <a:rPr lang="el-GR" sz="200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Ο τύπος της ενημέρωσης</a:t>
            </a:r>
            <a:r>
              <a:rPr lang="en-US" sz="2000" smtClean="0">
                <a:latin typeface="Calibri" pitchFamily="34" charset="0"/>
              </a:rPr>
              <a:t> (INSERT/DELETE/UPDATE), </a:t>
            </a:r>
            <a:r>
              <a:rPr lang="el-GR" sz="2000" smtClean="0">
                <a:latin typeface="Calibri" pitchFamily="34" charset="0"/>
              </a:rPr>
              <a:t>και τα γνωρίσματα που θα επηρεασθούν</a:t>
            </a:r>
            <a:endParaRPr lang="en-US" sz="200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919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942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478B4-C7E7-4DB3-AD0F-471882ECFD3B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1331913" y="2997200"/>
            <a:ext cx="6553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create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[unique]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index</a:t>
            </a:r>
            <a:r>
              <a:rPr lang="el-GR">
                <a:latin typeface="Calibri" pitchFamily="34" charset="0"/>
              </a:rPr>
              <a:t> &lt;index_name&gt;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on</a:t>
            </a:r>
            <a:r>
              <a:rPr lang="el-GR">
                <a:latin typeface="Calibri" pitchFamily="34" charset="0"/>
              </a:rPr>
              <a:t> &lt;table_name&gt; (&lt;attr_list&gt;); 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H SQL-92 </a:t>
            </a:r>
            <a:r>
              <a:rPr lang="el-GR" sz="1800">
                <a:latin typeface="Calibri" pitchFamily="34" charset="0"/>
              </a:rPr>
              <a:t>δεν περιλαμβάνει εντολές για τη δημιουργία ευρετηρίων. Τα περισσότερα εμπορικά ΣΔΒΔ το υποστηρίζουν</a:t>
            </a:r>
          </a:p>
        </p:txBody>
      </p:sp>
      <p:sp>
        <p:nvSpPr>
          <p:cNvPr id="94216" name="Text Box 5"/>
          <p:cNvSpPr txBox="1">
            <a:spLocks noChangeArrowheads="1"/>
          </p:cNvSpPr>
          <p:nvPr/>
        </p:nvSpPr>
        <p:spPr bwMode="auto">
          <a:xfrm>
            <a:off x="971550" y="4437063"/>
            <a:ext cx="74882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>
                <a:latin typeface="Calibri" pitchFamily="34" charset="0"/>
              </a:rPr>
              <a:t> Η &lt;attr_list&gt; μπορεί να περιέχει παραπάνω από ένα γνωρίσματα.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>
                <a:latin typeface="Calibri" pitchFamily="34" charset="0"/>
              </a:rPr>
              <a:t> Προαιρετικό UNIQUE σημαίνει ότι το &lt;attr_list&gt; είναι κλειδί  του  &lt;table_name&gt;.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8281" y="5613564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drop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xmlns="" val="24406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952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252B2-9432-43D9-8080-5FF38AA9B00A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699089" y="1965702"/>
            <a:ext cx="74882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</a:rPr>
              <a:t> H </a:t>
            </a:r>
            <a:r>
              <a:rPr lang="el-GR" sz="1800" dirty="0" err="1">
                <a:latin typeface="Calibri" pitchFamily="34" charset="0"/>
              </a:rPr>
              <a:t>Oracle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δημιουργεί </a:t>
            </a:r>
            <a:r>
              <a:rPr lang="el-GR" sz="1800" dirty="0">
                <a:latin typeface="Calibri" pitchFamily="34" charset="0"/>
              </a:rPr>
              <a:t>αυτόματα ευρετήρια για κάθε UNIQUE ή PRIMARY KEY ορισμό</a:t>
            </a:r>
            <a:r>
              <a:rPr lang="el-GR" sz="1800" dirty="0" smtClean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 Η </a:t>
            </a:r>
            <a:r>
              <a:rPr lang="en-US" dirty="0" err="1" smtClean="0">
                <a:latin typeface="Calibri" pitchFamily="34" charset="0"/>
              </a:rPr>
              <a:t>MySQL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δημιουργεί αυτόματα ευρετήρια για κάθε PRIMARY KEY ορισμό.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565608" y="3337090"/>
            <a:ext cx="6976409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</a:rPr>
              <a:t>Oracle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err="1" smtClean="0">
                <a:latin typeface="Calibri" pitchFamily="34" charset="0"/>
              </a:rPr>
              <a:t>select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&lt;</a:t>
            </a:r>
            <a:r>
              <a:rPr lang="el-GR" dirty="0" err="1">
                <a:latin typeface="Calibri" pitchFamily="34" charset="0"/>
              </a:rPr>
              <a:t>index_nam</a:t>
            </a:r>
            <a:r>
              <a:rPr lang="en-US" dirty="0">
                <a:latin typeface="Calibri" pitchFamily="34" charset="0"/>
              </a:rPr>
              <a:t>e&gt;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from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 smtClean="0">
                <a:latin typeface="Calibri" pitchFamily="34" charset="0"/>
              </a:rPr>
              <a:t>user_indexes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 smtClean="0">
                <a:latin typeface="Calibri" pitchFamily="34" charset="0"/>
              </a:rPr>
              <a:t>user_indexes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είναι ένας πίνακας του συστήματος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 smtClean="0">
                <a:latin typeface="Calibri" pitchFamily="34" charset="0"/>
              </a:rPr>
              <a:t>MySQL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show index </a:t>
            </a:r>
            <a:r>
              <a:rPr lang="en-US" dirty="0" smtClean="0">
                <a:latin typeface="Calibri" pitchFamily="34" charset="0"/>
              </a:rPr>
              <a:t>from .. Where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Καθώς και αντίστοιχοι πίνακες συστήματος (</a:t>
            </a:r>
            <a:r>
              <a:rPr lang="en-US" dirty="0" smtClean="0">
                <a:latin typeface="Calibri" pitchFamily="34" charset="0"/>
              </a:rPr>
              <a:t>INFORMATION_SCHEMA)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5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xmlns="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942AF-64B8-485E-BEF6-C38F5715080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9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1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</a:rPr>
              <a:t>5</a:t>
            </a:r>
            <a:r>
              <a:rPr lang="en-US" sz="1600" dirty="0">
                <a:solidFill>
                  <a:srgbClr val="CC0000"/>
                </a:solidFill>
              </a:rPr>
              <a:t>*</a:t>
            </a:r>
            <a:endParaRPr lang="el-GR" sz="1600" dirty="0">
              <a:solidFill>
                <a:srgbClr val="CC0000"/>
              </a:solidFill>
            </a:endParaRP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4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6095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96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7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6098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9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</a:rPr>
              <a:t>block </a:t>
            </a:r>
            <a:r>
              <a:rPr lang="el-GR" sz="1200" b="1">
                <a:solidFill>
                  <a:srgbClr val="CC0000"/>
                </a:solidFill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</a:rPr>
              <a:t> </a:t>
            </a:r>
            <a:r>
              <a:rPr lang="el-GR" sz="1200" b="1">
                <a:solidFill>
                  <a:srgbClr val="CC0000"/>
                </a:solidFill>
              </a:rPr>
              <a:t>που περιέχει το 5 </a:t>
            </a:r>
            <a:endParaRPr lang="el-GR" sz="1200"/>
          </a:p>
        </p:txBody>
      </p:sp>
      <p:sp>
        <p:nvSpPr>
          <p:cNvPr id="46100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1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2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6103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4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5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6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7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3183E-4FE5-4813-95E3-06FA8117627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280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Διαβάζουμε 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της ρίζας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 η εγγραφή δεν υπάρχει </a:t>
            </a:r>
            <a:r>
              <a:rPr lang="el-GR" sz="1800" dirty="0" smtClean="0">
                <a:latin typeface="Calibri" pitchFamily="34" charset="0"/>
              </a:rPr>
              <a:t>στο</a:t>
            </a:r>
            <a:r>
              <a:rPr lang="el-GR" dirty="0" smtClean="0">
                <a:latin typeface="Calibri" pitchFamily="34" charset="0"/>
              </a:rPr>
              <a:t>ν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κόμβο διαβάζουμε το αντίστοιχο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στο επόμενο πεδίο</a:t>
            </a:r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468313" y="4076700"/>
            <a:ext cx="8280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Αναζήτηση του κατάλληλου φύλλου και εισαγωγή της τιμής σε αυτό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Τι γίνεται αν είναι «γεμάτος»; -&gt; διάσπαση!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06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87ECF-4196-4CFC-B2EA-7519EEC93A50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1628775"/>
            <a:ext cx="812641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ένας μόνο κόμβος (ρίζα) στο Επίπεδο 0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ο </a:t>
            </a:r>
            <a:r>
              <a:rPr lang="el-GR" sz="1800" i="1" u="sng" dirty="0">
                <a:latin typeface="Calibri" pitchFamily="34" charset="0"/>
              </a:rPr>
              <a:t>κόμβος ρίζα</a:t>
            </a:r>
            <a:r>
              <a:rPr lang="el-GR" sz="1800" dirty="0">
                <a:latin typeface="Calibri" pitchFamily="34" charset="0"/>
              </a:rPr>
              <a:t> γεμίσει (</a:t>
            </a:r>
            <a:r>
              <a:rPr lang="en-US" sz="1800" dirty="0">
                <a:latin typeface="Calibri" pitchFamily="34" charset="0"/>
              </a:rPr>
              <a:t>p – 1 </a:t>
            </a:r>
            <a:r>
              <a:rPr lang="el-GR" sz="1800" dirty="0">
                <a:latin typeface="Calibri" pitchFamily="34" charset="0"/>
              </a:rPr>
              <a:t>τιμές κλειδιού), νέα εισαγωγή οδηγεί στην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του κόμβου σε δύο κόμβους </a:t>
            </a:r>
            <a:r>
              <a:rPr lang="el-GR" sz="1800" dirty="0">
                <a:latin typeface="Calibri" pitchFamily="34" charset="0"/>
              </a:rPr>
              <a:t>στο Επίπεδο 1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</a:rPr>
              <a:t>η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μεσαία τιμή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πηγαίνει στη ρίζα, οι υπόλοιπες μοιράζονται εξίσου σε δύο κόμβους του Επιπέδου 1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</a:t>
            </a:r>
            <a:r>
              <a:rPr lang="el-GR" sz="1800" i="1" u="sng" dirty="0">
                <a:latin typeface="Calibri" pitchFamily="34" charset="0"/>
              </a:rPr>
              <a:t>ένας κόμβος εκτός της ρίζας</a:t>
            </a:r>
            <a:r>
              <a:rPr lang="el-GR" sz="1800" dirty="0">
                <a:latin typeface="Calibri" pitchFamily="34" charset="0"/>
              </a:rPr>
              <a:t> γεμίσει, νέα εισαγωγή οδηγεί σε διάσπαση του κόμβου σε δύο κόμβους στο ίδιο επίπεδο και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μεταφορά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μεσαίας τιμής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στον γονέα του κόμβου 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ΠΡΟΣΟΧΗ: η εισαγωγή της μεσαίας τιμής στο γονέα αν ο γονέας είναι γεμάτος μπορεί να οδηγήσει σε διάσπαση του γονέα. Η διάσπαση μπορεί να οδηγήσει ως τη ρίζα, οπότε δημιουργείται και νέο επίπεδο.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0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A6168-42D2-42D1-8073-BDADC6DFD9EB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8497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 - Εισαγωγή </a:t>
            </a:r>
            <a:r>
              <a:rPr lang="en-US" sz="1600">
                <a:latin typeface="Calibri" pitchFamily="34" charset="0"/>
              </a:rPr>
              <a:t>5, 8, 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7, 14, 19, 6, 10</a:t>
            </a:r>
            <a:endParaRPr lang="el-GR" sz="1600">
              <a:latin typeface="Calibri" pitchFamily="34" charset="0"/>
            </a:endParaRP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5</a:t>
            </a:r>
            <a:r>
              <a:rPr lang="en-US" sz="1600">
                <a:solidFill>
                  <a:srgbClr val="CC0000"/>
                </a:solidFill>
              </a:rPr>
              <a:t>*</a:t>
            </a:r>
            <a:endParaRPr lang="el-GR" sz="1600">
              <a:solidFill>
                <a:srgbClr val="CC0000"/>
              </a:solidFill>
            </a:endParaRPr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9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που περιέχει το 5 </a:t>
            </a:r>
            <a:endParaRPr lang="el-GR" sz="1200">
              <a:latin typeface="Calibri" pitchFamily="34" charset="0"/>
            </a:endParaRP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4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9175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6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7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8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54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3161</TotalTime>
  <Words>4280</Words>
  <Application>Microsoft Office PowerPoint</Application>
  <PresentationFormat>On-screen Show (4:3)</PresentationFormat>
  <Paragraphs>837</Paragraphs>
  <Slides>58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Slide 1</vt:lpstr>
      <vt:lpstr>Δέντρα Αναζήτησης</vt:lpstr>
      <vt:lpstr>Δέντρα Αναζήτησης</vt:lpstr>
      <vt:lpstr>Β-δέντρα (ορισμός)</vt:lpstr>
      <vt:lpstr>Β-δέντρα (ορισμός)</vt:lpstr>
      <vt:lpstr>Β-δέντρα (παράδειγμα)</vt:lpstr>
      <vt:lpstr>Β-δέντρα</vt:lpstr>
      <vt:lpstr>Β-δέντρα (εισαγωγή)</vt:lpstr>
      <vt:lpstr>Β-δέντρα (εισαγωγή)</vt:lpstr>
      <vt:lpstr>Β-δέντρα (παράδειγμα)</vt:lpstr>
      <vt:lpstr>Β-δέντρα (παράδειγμα)</vt:lpstr>
      <vt:lpstr>Β-δέντρα (διαγραφή)</vt:lpstr>
      <vt:lpstr>Β-δέντρα (διαγραφή)</vt:lpstr>
      <vt:lpstr>Β-δέντρα (παράδειγμα)</vt:lpstr>
      <vt:lpstr>Β-δέντρα (παράδειγμα)</vt:lpstr>
      <vt:lpstr>Β-δέντρα (υπολογισμός τάξης)</vt:lpstr>
      <vt:lpstr>Β-δέντρα (υπολογισμός επιπέδων)</vt:lpstr>
      <vt:lpstr>Β-δέντρα</vt:lpstr>
      <vt:lpstr>Β+-δέντρα</vt:lpstr>
      <vt:lpstr>Β+-δέντρα (ορισμός)</vt:lpstr>
      <vt:lpstr>Β+-δέντρα (ορισμός)</vt:lpstr>
      <vt:lpstr>Β+-δέντρα (ορισμός)</vt:lpstr>
      <vt:lpstr>Β+-δέντρα (ορισμός)</vt:lpstr>
      <vt:lpstr>Β+-δέντρα</vt:lpstr>
      <vt:lpstr>Β+-δέντρα (εισαγωγή)</vt:lpstr>
      <vt:lpstr>Β+-δέντρα (εισαγωγή)</vt:lpstr>
      <vt:lpstr>Β+-δέντρα (εισαγωγή)</vt:lpstr>
      <vt:lpstr>Β+-δέντρα (παράδειγμα)</vt:lpstr>
      <vt:lpstr>Β+-δέντρα (παράδειγμα)</vt:lpstr>
      <vt:lpstr>Β+-δέντρα (παράδειγμα)</vt:lpstr>
      <vt:lpstr>Β+-δέντρα (παράδειγμα)</vt:lpstr>
      <vt:lpstr>Β+-δέντρα</vt:lpstr>
      <vt:lpstr>Β+-δέντρα (διαγραφή)</vt:lpstr>
      <vt:lpstr>Β+-δέντρα (διαγραφή)</vt:lpstr>
      <vt:lpstr>Β+-δέντρα (διαγραφή)</vt:lpstr>
      <vt:lpstr>Β+-δέντρα (παράδειγμα)</vt:lpstr>
      <vt:lpstr>Το παράδειγμα μετά τη διαγραφή του 19* και του 20* (ανακατανομή με δεξί αδελφό και αντικατάσταση του 24 με 27)</vt:lpstr>
      <vt:lpstr>Τέλος, η διαγραφή του 24* (συγχώνευση)</vt:lpstr>
      <vt:lpstr>Β+-δέντρα (παράδειγμα)</vt:lpstr>
      <vt:lpstr>Β+-δέντρα (παράδειγμα)</vt:lpstr>
      <vt:lpstr>Β+-δέντρα (συνοπτικά)</vt:lpstr>
      <vt:lpstr>Β+-δέντρα (υπολογισμός τάξης)</vt:lpstr>
      <vt:lpstr>Β+-δέντρα (υπολογισμός τάξης)</vt:lpstr>
      <vt:lpstr>Β+-δέντρα (υπολογισμός επιπέδων)</vt:lpstr>
      <vt:lpstr>Β+-δέντρα (υπολογισμός επιπέδων)</vt:lpstr>
      <vt:lpstr>Β+-δέντρα στην πράξη</vt:lpstr>
      <vt:lpstr>Ευρετήρια (ανακεφαλαίωση)</vt:lpstr>
      <vt:lpstr>Ευρετήρια (ανακεφαλαίωση)</vt:lpstr>
      <vt:lpstr>Ευρετήρια (ανακεφαλαίωση)</vt:lpstr>
      <vt:lpstr>Φυσικός Σχεδιασμός</vt:lpstr>
      <vt:lpstr>Φυσικός Σχεδιασμός</vt:lpstr>
      <vt:lpstr>Αποφάσεις που Απαιτούνται</vt:lpstr>
      <vt:lpstr>Φυσικός Σχεδιασμός</vt:lpstr>
      <vt:lpstr>Φυσικός Σχεδιασμός</vt:lpstr>
      <vt:lpstr>Φυσικός Σχεδιασμός</vt:lpstr>
      <vt:lpstr>Ευρετήρια στην SQL</vt:lpstr>
      <vt:lpstr>Ευρετήρια στην SQL</vt:lpstr>
      <vt:lpstr>Slide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385</cp:revision>
  <dcterms:created xsi:type="dcterms:W3CDTF">2013-06-13T09:19:30Z</dcterms:created>
  <dcterms:modified xsi:type="dcterms:W3CDTF">2013-12-19T07:15:44Z</dcterms:modified>
</cp:coreProperties>
</file>