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0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26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57" r:id="rId43"/>
    <p:sldId id="1258" r:id="rId44"/>
    <p:sldId id="1259" r:id="rId45"/>
    <p:sldId id="1274" r:id="rId46"/>
    <p:sldId id="1260" r:id="rId47"/>
    <p:sldId id="1261" r:id="rId48"/>
    <p:sldId id="1262" r:id="rId49"/>
    <p:sldId id="1263" r:id="rId50"/>
    <p:sldId id="1265" r:id="rId51"/>
    <p:sldId id="1264" r:id="rId52"/>
    <p:sldId id="1271" r:id="rId53"/>
    <p:sldId id="1268" r:id="rId54"/>
    <p:sldId id="1269" r:id="rId55"/>
    <p:sldId id="1270" r:id="rId56"/>
    <p:sldId id="1266" r:id="rId57"/>
    <p:sldId id="1267" r:id="rId58"/>
    <p:sldId id="1095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1278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Δεντρικά 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 smtClean="0">
                <a:latin typeface="Calibri" pitchFamily="34" charset="0"/>
              </a:rPr>
              <a:t>25 </a:t>
            </a:r>
            <a:r>
              <a:rPr lang="el-GR" dirty="0">
                <a:latin typeface="Calibri" pitchFamily="34" charset="0"/>
              </a:rPr>
              <a:t>7 </a:t>
            </a:r>
            <a:r>
              <a:rPr lang="el-GR" dirty="0" smtClean="0">
                <a:latin typeface="Calibri" pitchFamily="34" charset="0"/>
              </a:rPr>
              <a:t>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3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459788" y="458152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b="1" i="1" dirty="0">
                <a:latin typeface="Calibri" pitchFamily="34" charset="0"/>
              </a:rPr>
              <a:t>δεξιά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</a:t>
            </a:r>
            <a:r>
              <a:rPr lang="el-GR" sz="1800" dirty="0" smtClean="0">
                <a:latin typeface="Calibri" pitchFamily="34" charset="0"/>
              </a:rPr>
              <a:t>αντίστοιχη </a:t>
            </a:r>
            <a:r>
              <a:rPr lang="el-GR" sz="1800" dirty="0">
                <a:latin typeface="Calibri" pitchFamily="34" charset="0"/>
              </a:rPr>
              <a:t>εγγραφή </a:t>
            </a:r>
            <a:r>
              <a:rPr lang="el-GR" sz="1800" dirty="0" smtClean="0">
                <a:latin typeface="Calibri" pitchFamily="34" charset="0"/>
              </a:rPr>
              <a:t>			στον </a:t>
            </a:r>
            <a:r>
              <a:rPr lang="el-GR" sz="1800" dirty="0">
                <a:latin typeface="Calibri" pitchFamily="34" charset="0"/>
              </a:rPr>
              <a:t>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</a:t>
            </a:r>
            <a:r>
              <a:rPr lang="el-GR" sz="1800" u="sng" dirty="0" smtClean="0">
                <a:latin typeface="Calibri" pitchFamily="34" charset="0"/>
              </a:rPr>
              <a:t>γονέα</a:t>
            </a:r>
            <a:r>
              <a:rPr lang="el-GR" sz="1800" u="sng" dirty="0">
                <a:latin typeface="Calibri" pitchFamily="34" charset="0"/>
              </a:rPr>
              <a:t>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0429" y="4515439"/>
            <a:ext cx="195148" cy="77690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53293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 dirty="0"/>
              <a:t>1*</a:t>
            </a:r>
            <a:endParaRPr lang="en-US" sz="1300" b="1" dirty="0"/>
          </a:p>
        </p:txBody>
      </p:sp>
      <p:grpSp>
        <p:nvGrpSpPr>
          <p:cNvPr id="53307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53308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3309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53310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53311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Διαγραφή </a:t>
            </a:r>
            <a:r>
              <a:rPr lang="el-GR" dirty="0">
                <a:latin typeface="Calibri" pitchFamily="34" charset="0"/>
              </a:rPr>
              <a:t>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 bytes, Pr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23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7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κατά 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 smtClean="0">
                <a:latin typeface="Calibri" pitchFamily="34" charset="0"/>
                <a:ea typeface="BatangChe" pitchFamily="49" charset="-127"/>
              </a:rPr>
              <a:t> </a:t>
            </a:r>
            <a:endParaRPr lang="el-GR" dirty="0">
              <a:latin typeface="Calibri" pitchFamily="34" charset="0"/>
              <a:ea typeface="BatangChe" pitchFamily="49" charset="-127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</a:t>
            </a:r>
            <a:r>
              <a:rPr lang="el-GR" sz="1800" dirty="0" smtClean="0">
                <a:latin typeface="Calibri" pitchFamily="34" charset="0"/>
              </a:rPr>
              <a:t>	#</a:t>
            </a:r>
            <a:r>
              <a:rPr lang="el-GR" sz="1800" dirty="0">
                <a:latin typeface="Calibri" pitchFamily="34" charset="0"/>
              </a:rPr>
              <a:t>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1 </a:t>
            </a:r>
            <a:r>
              <a:rPr lang="el-GR" sz="1800" dirty="0">
                <a:latin typeface="Calibri" pitchFamily="34" charset="0"/>
              </a:rPr>
              <a:t>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 smtClean="0">
                <a:latin typeface="Calibri" pitchFamily="34" charset="0"/>
              </a:rPr>
              <a:t>*0,69) </a:t>
            </a:r>
            <a:r>
              <a:rPr lang="el-GR" sz="1800" dirty="0">
                <a:latin typeface="Calibri" pitchFamily="34" charset="0"/>
              </a:rPr>
              <a:t>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9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τιμές του πεδίου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Όπως </a:t>
            </a:r>
            <a:r>
              <a:rPr lang="el-GR" sz="2000" dirty="0">
                <a:latin typeface="Calibri" pitchFamily="34" charset="0"/>
              </a:rPr>
              <a:t>και στα ευρετήρια που είδαμε σε προηγούμενα μαθήματα αυτό εξαρτάται από το πεδίο δεικτοδότησης, δηλαδή αν είναι: πεδίο διάταξης – κλειδί, πεδίο διάταξης – όχι κλειδί, όχι πεδίο διάταξης – κλειδί, όχι πεδίο διάταξης – όχι </a:t>
            </a:r>
            <a:r>
              <a:rPr lang="el-GR" sz="2000" dirty="0" smtClean="0">
                <a:latin typeface="Calibri" pitchFamily="34" charset="0"/>
              </a:rPr>
              <a:t>κλειδί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Όλες </a:t>
            </a:r>
            <a:r>
              <a:rPr lang="el-GR" sz="1800" dirty="0">
                <a:latin typeface="Calibri" pitchFamily="34" charset="0"/>
              </a:rPr>
              <a:t>οι τιμές του πεδίου </a:t>
            </a:r>
            <a:r>
              <a:rPr lang="el-GR" sz="1800" dirty="0" err="1" smtClean="0">
                <a:latin typeface="Calibri" pitchFamily="34" charset="0"/>
              </a:rPr>
              <a:t>ευρετηριοποίησης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εμφανίζονται στα φύλλα.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Οι </a:t>
            </a:r>
            <a:r>
              <a:rPr lang="el-GR" sz="1800" dirty="0">
                <a:latin typeface="Calibri" pitchFamily="34" charset="0"/>
              </a:rPr>
              <a:t>τιμές που εμφανίζονται σε εσωτερικούς κόμβους </a:t>
            </a:r>
            <a:r>
              <a:rPr lang="el-GR" sz="1800" dirty="0" smtClean="0">
                <a:latin typeface="Calibri" pitchFamily="34" charset="0"/>
              </a:rPr>
              <a:t>παρέχουν πληροφορία </a:t>
            </a:r>
            <a:r>
              <a:rPr lang="el-GR" sz="1800" dirty="0">
                <a:latin typeface="Calibri" pitchFamily="34" charset="0"/>
              </a:rPr>
              <a:t>μόνο για τη διάσχιση του δέντρου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Κάποιες </a:t>
            </a:r>
            <a:r>
              <a:rPr lang="el-GR" sz="1800" dirty="0">
                <a:latin typeface="Calibri" pitchFamily="34" charset="0"/>
              </a:rPr>
              <a:t>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</a:t>
            </a:r>
            <a:r>
              <a:rPr lang="en-US" baseline="-25000" dirty="0" smtClean="0">
                <a:latin typeface="Times New Roman" pitchFamily="18" charset="0"/>
              </a:rPr>
              <a:t>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</a:t>
            </a:r>
            <a:r>
              <a:rPr lang="en-US" dirty="0" smtClean="0">
                <a:latin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30956" y="6328083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 smtClean="0"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 smtClean="0">
                <a:latin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35600" y="6092825"/>
            <a:ext cx="2520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solidFill>
                  <a:srgbClr val="993300"/>
                </a:solidFill>
                <a:latin typeface="Comic Sans MS" pitchFamily="66" charset="0"/>
              </a:rPr>
              <a:t>(*) σύμβαση, θα 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084888" y="63087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>
                <a:solidFill>
                  <a:srgbClr val="993300"/>
                </a:solidFill>
                <a:latin typeface="Times New Roman" pitchFamily="18" charset="0"/>
              </a:rPr>
              <a:t> K</a:t>
            </a:r>
            <a:r>
              <a:rPr lang="el-GR" sz="1400" baseline="-25000">
                <a:solidFill>
                  <a:srgbClr val="993300"/>
                </a:solidFill>
                <a:latin typeface="Times New Roman" pitchFamily="18" charset="0"/>
              </a:rPr>
              <a:t>j</a:t>
            </a: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5076825" y="41497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 smtClean="0">
                  <a:latin typeface="Times New Roman" pitchFamily="18" charset="0"/>
                </a:rPr>
                <a:t>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 smtClean="0">
                  <a:latin typeface="Times New Roman" pitchFamily="18" charset="0"/>
                </a:rPr>
                <a:t>Pr</a:t>
              </a:r>
              <a:r>
                <a:rPr lang="en-US" sz="1800" b="1" baseline="-25000" dirty="0" err="1" smtClean="0">
                  <a:latin typeface="Times New Roman" pitchFamily="18" charset="0"/>
                </a:rPr>
                <a:t>q</a:t>
              </a:r>
              <a:r>
                <a:rPr lang="el-GR" sz="1800" b="1" baseline="-25000" dirty="0" smtClean="0">
                  <a:latin typeface="Times New Roman" pitchFamily="18" charset="0"/>
                </a:rPr>
                <a:t>  </a:t>
              </a:r>
              <a:r>
                <a:rPr lang="en-US" sz="1800" b="1" baseline="-25000" dirty="0" smtClean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3. Κάθε κόμβος-φύλλο έχει το </a:t>
            </a:r>
            <a:r>
              <a:rPr lang="el-GR" b="1" u="sng">
                <a:latin typeface="Calibri" pitchFamily="34" charset="0"/>
              </a:rPr>
              <a:t>πολύ</a:t>
            </a:r>
            <a:r>
              <a:rPr lang="el-GR" u="sng">
                <a:latin typeface="Calibri" pitchFamily="34" charset="0"/>
              </a:rPr>
              <a:t> </a:t>
            </a:r>
            <a:r>
              <a:rPr lang="en-US" b="1" u="sng">
                <a:latin typeface="Calibri" pitchFamily="34" charset="0"/>
              </a:rPr>
              <a:t>p</a:t>
            </a:r>
            <a:r>
              <a:rPr lang="en-US" b="1" u="sng" baseline="-25000">
                <a:latin typeface="Calibri" pitchFamily="34" charset="0"/>
              </a:rPr>
              <a:t>leaf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4. Κάθε κόμβος-φύλλο  έχει </a:t>
            </a:r>
            <a:r>
              <a:rPr lang="el-GR" b="1" u="sng">
                <a:latin typeface="Calibri" pitchFamily="34" charset="0"/>
              </a:rPr>
              <a:t>τουλάχιστον</a:t>
            </a:r>
            <a:r>
              <a:rPr lang="el-GR" u="sng">
                <a:latin typeface="Calibri" pitchFamily="34" charset="0"/>
              </a:rPr>
              <a:t> </a:t>
            </a:r>
            <a:r>
              <a:rPr lang="el-GR" u="sng">
                <a:latin typeface="Calibri" pitchFamily="34" charset="0"/>
                <a:sym typeface="Symbol" pitchFamily="18" charset="2"/>
              </a:rPr>
              <a:t></a:t>
            </a:r>
            <a:r>
              <a:rPr lang="en-US" u="sng">
                <a:latin typeface="Calibri" pitchFamily="34" charset="0"/>
              </a:rPr>
              <a:t>(p</a:t>
            </a:r>
            <a:r>
              <a:rPr lang="en-US" u="sng" baseline="-25000">
                <a:latin typeface="Calibri" pitchFamily="34" charset="0"/>
              </a:rPr>
              <a:t>leaf</a:t>
            </a:r>
            <a:r>
              <a:rPr lang="en-US" u="sng">
                <a:latin typeface="Calibri" pitchFamily="34" charset="0"/>
              </a:rPr>
              <a:t> /2)</a:t>
            </a:r>
            <a:r>
              <a:rPr lang="en-US" u="sng">
                <a:latin typeface="Calibri" pitchFamily="34" charset="0"/>
                <a:sym typeface="Symbol" pitchFamily="18" charset="2"/>
              </a:rPr>
              <a:t></a:t>
            </a:r>
            <a:r>
              <a:rPr lang="en-US">
                <a:latin typeface="Calibri" pitchFamily="34" charset="0"/>
              </a:rPr>
              <a:t> τιμές.</a:t>
            </a:r>
            <a:endParaRPr lang="el-GR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0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634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 Η αναζήτηση ξεκινά από τη </a:t>
            </a:r>
            <a:r>
              <a:rPr lang="en-US" sz="1900" smtClean="0">
                <a:latin typeface="Calibri" pitchFamily="34" charset="0"/>
              </a:rPr>
              <a:t>p</a:t>
            </a:r>
            <a:r>
              <a:rPr lang="el-GR" sz="1900" smtClean="0">
                <a:latin typeface="Calibri" pitchFamily="34" charset="0"/>
              </a:rPr>
              <a:t>ίζα</a:t>
            </a:r>
            <a:r>
              <a:rPr lang="en-US" sz="1900" smtClean="0">
                <a:latin typeface="Calibri" pitchFamily="34" charset="0"/>
              </a:rPr>
              <a:t>, </a:t>
            </a:r>
            <a:r>
              <a:rPr lang="el-GR" sz="1900" smtClean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Αναζήτηση για τα </a:t>
            </a:r>
            <a:r>
              <a:rPr lang="en-US" sz="1900" smtClean="0">
                <a:latin typeface="Calibri" pitchFamily="34" charset="0"/>
              </a:rPr>
              <a:t> 5*, 15*, </a:t>
            </a:r>
            <a:r>
              <a:rPr lang="el-GR" sz="1900" smtClean="0">
                <a:latin typeface="Calibri" pitchFamily="34" charset="0"/>
              </a:rPr>
              <a:t>όλες οι καταχωρήσεις</a:t>
            </a:r>
            <a:r>
              <a:rPr lang="en-US" sz="1900" smtClean="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74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</a:t>
            </a:r>
            <a:r>
              <a:rPr lang="el-GR" dirty="0" smtClean="0">
                <a:latin typeface="Calibri" pitchFamily="34" charset="0"/>
              </a:rPr>
              <a:t>γονέα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 smtClean="0">
                <a:latin typeface="Calibri" pitchFamily="34" charset="0"/>
              </a:rPr>
              <a:t>παραμένουν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 smtClean="0">
                <a:latin typeface="Calibri" pitchFamily="34" charset="0"/>
              </a:rPr>
              <a:t>στον </a:t>
            </a:r>
            <a:r>
              <a:rPr lang="el-GR" dirty="0">
                <a:latin typeface="Calibri" pitchFamily="34" charset="0"/>
              </a:rPr>
              <a:t>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</p:spTree>
    <p:extLst>
      <p:ext uri="{BB962C8B-B14F-4D97-AF65-F5344CB8AC3E}">
        <p14:creationId xmlns:p14="http://schemas.microsoft.com/office/powerpoint/2010/main" xmlns="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Οι διασπάσεις κόμβων (εκτός ρίζας)</a:t>
            </a:r>
            <a:r>
              <a:rPr lang="en-US" sz="2000" smtClean="0">
                <a:latin typeface="Calibri" pitchFamily="34" charset="0"/>
              </a:rPr>
              <a:t> “</a:t>
            </a:r>
            <a:r>
              <a:rPr lang="el-GR" sz="2000" smtClean="0">
                <a:latin typeface="Calibri" pitchFamily="34" charset="0"/>
              </a:rPr>
              <a:t>μεγαλώνουν</a:t>
            </a:r>
            <a:r>
              <a:rPr lang="en-US" sz="2000" smtClean="0">
                <a:latin typeface="Calibri" pitchFamily="34" charset="0"/>
              </a:rPr>
              <a:t>” </a:t>
            </a:r>
            <a:r>
              <a:rPr lang="el-GR" sz="2000" smtClean="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Η διάσπαση της ρίζας 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l-GR" sz="2000" smtClean="0">
                <a:latin typeface="Calibri" pitchFamily="34" charset="0"/>
              </a:rPr>
              <a:t> υψώνει </a:t>
            </a:r>
            <a:r>
              <a:rPr lang="en-US" sz="2000" smtClean="0">
                <a:latin typeface="Calibri" pitchFamily="34" charset="0"/>
              </a:rPr>
              <a:t>”</a:t>
            </a:r>
            <a:r>
              <a:rPr lang="el-GR" sz="2000" smtClean="0">
                <a:latin typeface="Calibri" pitchFamily="34" charset="0"/>
              </a:rPr>
              <a:t> το δέντρο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25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5, </a:t>
            </a:r>
            <a:r>
              <a:rPr lang="el-GR" sz="1800">
                <a:latin typeface="Calibri" pitchFamily="34" charset="0"/>
              </a:rPr>
              <a:t>9</a:t>
            </a:r>
            <a:r>
              <a:rPr lang="en-US" sz="1800">
                <a:latin typeface="Calibri" pitchFamily="34" charset="0"/>
              </a:rPr>
              <a:t>, 7, 14, </a:t>
            </a:r>
            <a:r>
              <a:rPr lang="el-GR" sz="1800">
                <a:latin typeface="Calibri" pitchFamily="34" charset="0"/>
              </a:rPr>
              <a:t>6, </a:t>
            </a:r>
            <a:r>
              <a:rPr lang="en-US" sz="1800">
                <a:latin typeface="Calibri" pitchFamily="34" charset="0"/>
              </a:rPr>
              <a:t>19, 10 </a:t>
            </a:r>
            <a:r>
              <a:rPr lang="el-GR" sz="1800">
                <a:latin typeface="Calibri" pitchFamily="34" charset="0"/>
              </a:rPr>
              <a:t>και τάξη ρ = 3 (</a:t>
            </a:r>
            <a:r>
              <a:rPr lang="en-US" sz="1800">
                <a:latin typeface="Calibri" pitchFamily="34" charset="0"/>
              </a:rPr>
              <a:t>2 </a:t>
            </a:r>
            <a:r>
              <a:rPr lang="el-GR" sz="1800">
                <a:latin typeface="Calibri" pitchFamily="34" charset="0"/>
              </a:rPr>
              <a:t>τιμές ανά κόμβο, 3 δείκτες </a:t>
            </a:r>
            <a:r>
              <a:rPr lang="en-US" sz="1800">
                <a:latin typeface="Calibri" pitchFamily="34" charset="0"/>
              </a:rPr>
              <a:t>block </a:t>
            </a:r>
            <a:r>
              <a:rPr lang="el-GR" sz="1800">
                <a:latin typeface="Calibri" pitchFamily="34" charset="0"/>
              </a:rPr>
              <a:t>ευρετηρίου)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και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sz="1800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2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/>
              <a:t>     Εισαγωγή της καταχώρησης 8*</a:t>
            </a:r>
            <a:endParaRPr lang="en-US" sz="1900" smtClean="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74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έχει μέγεθος ίσο με ένα 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27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39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19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>
                <a:latin typeface="Calibri" pitchFamily="34" charset="0"/>
              </a:rPr>
              <a:t>Όλες</a:t>
            </a:r>
            <a:r>
              <a:rPr lang="el-GR" sz="240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>
                <a:latin typeface="Calibri" pitchFamily="34" charset="0"/>
              </a:rPr>
              <a:t>κάποιες</a:t>
            </a:r>
            <a:r>
              <a:rPr lang="el-GR" sz="2400">
                <a:latin typeface="Calibri" pitchFamily="34" charset="0"/>
              </a:rPr>
              <a:t> </a:t>
            </a:r>
            <a:r>
              <a:rPr lang="el-GR" sz="2400" i="1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>
                <a:latin typeface="Calibri" pitchFamily="34" charset="0"/>
              </a:rPr>
              <a:t>πιο αριστερή τιμή</a:t>
            </a:r>
            <a:r>
              <a:rPr lang="el-GR" sz="2400">
                <a:latin typeface="Calibri" pitchFamily="34" charset="0"/>
              </a:rPr>
              <a:t> στο φύλλο του υποδέντρου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5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Αν υποχείλιση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>
                <a:latin typeface="Calibri" pitchFamily="34" charset="0"/>
                <a:sym typeface="Symbol" pitchFamily="18" charset="2"/>
              </a:rPr>
              <a:t>(</a:t>
            </a:r>
            <a:r>
              <a:rPr lang="en-US">
                <a:latin typeface="Calibri" pitchFamily="34" charset="0"/>
              </a:rPr>
              <a:t>n/2)</a:t>
            </a:r>
            <a:r>
              <a:rPr lang="en-US">
                <a:latin typeface="Calibri" pitchFamily="34" charset="0"/>
                <a:sym typeface="Symbol" pitchFamily="18" charset="2"/>
              </a:rPr>
              <a:t></a:t>
            </a:r>
            <a:r>
              <a:rPr lang="en-US">
                <a:latin typeface="Calibri" pitchFamily="34" charset="0"/>
              </a:rPr>
              <a:t> )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όχι, προσπάθεια ανακατανομής 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αν 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προσπάθεια ανακατανομής 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</a:t>
            </a:r>
            <a:r>
              <a:rPr lang="el-GR" sz="1600" dirty="0" smtClean="0">
                <a:latin typeface="Calibri" pitchFamily="34" charset="0"/>
              </a:rPr>
              <a:t>τιμή </a:t>
            </a:r>
            <a:r>
              <a:rPr lang="el-GR" sz="1600" dirty="0">
                <a:latin typeface="Calibri" pitchFamily="34" charset="0"/>
              </a:rPr>
              <a:t>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</a:t>
            </a:r>
            <a:r>
              <a:rPr lang="el-GR" sz="1600" dirty="0" smtClean="0">
                <a:latin typeface="Calibri" pitchFamily="34" charset="0"/>
              </a:rPr>
              <a:t>στον </a:t>
            </a:r>
            <a:r>
              <a:rPr lang="el-GR" sz="1600" dirty="0">
                <a:latin typeface="Calibri" pitchFamily="34" charset="0"/>
              </a:rPr>
              <a:t>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Η τιμή αυτή αλλάζει στο γονέα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 smtClean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Εσωτερικοί </a:t>
            </a:r>
            <a:r>
              <a:rPr lang="el-GR" sz="1600" dirty="0">
                <a:latin typeface="Calibri" pitchFamily="34" charset="0"/>
              </a:rPr>
              <a:t>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</a:t>
            </a:r>
            <a:r>
              <a:rPr lang="el-GR" sz="1600" dirty="0" smtClean="0">
                <a:latin typeface="Calibri" pitchFamily="34" charset="0"/>
              </a:rPr>
              <a:t>συγχώνευση κόμβο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35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45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828800" y="3581400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20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032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 smtClean="0">
                <a:latin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 smtClean="0">
                <a:latin typeface="Times New Roman" pitchFamily="18" charset="0"/>
              </a:rPr>
              <a:t>    </a:t>
            </a:r>
            <a:r>
              <a:rPr lang="en-US" sz="1800" b="1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829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5" y="4162425"/>
            <a:ext cx="1468438" cy="501650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31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8397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Εισαγωγή/Διαγραφή με κόστος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log</a:t>
            </a:r>
            <a:r>
              <a:rPr lang="en-US" sz="1800" baseline="-25000" dirty="0" err="1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N</a:t>
            </a:r>
            <a:r>
              <a:rPr lang="el-GR" sz="1800" dirty="0" smtClean="0">
                <a:latin typeface="Calibri" pitchFamily="34" charset="0"/>
              </a:rPr>
              <a:t> ---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κρατούν το δέντρο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σε ισορροπημένη μορφή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</a:rPr>
              <a:t>(F = </a:t>
            </a:r>
            <a:r>
              <a:rPr lang="el-GR" sz="1800" dirty="0" smtClean="0">
                <a:latin typeface="Calibri" pitchFamily="34" charset="0"/>
              </a:rPr>
              <a:t>διακλάδωση (βαθμός)</a:t>
            </a:r>
            <a:r>
              <a:rPr lang="en-US" sz="1800" dirty="0" smtClean="0">
                <a:latin typeface="Calibri" pitchFamily="34" charset="0"/>
              </a:rPr>
              <a:t>, N = </a:t>
            </a:r>
            <a:r>
              <a:rPr lang="el-GR" sz="1800" dirty="0" smtClean="0">
                <a:latin typeface="Calibri" pitchFamily="34" charset="0"/>
              </a:rPr>
              <a:t>αριθμός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των φύλλων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Ελάχιστη πληρότητα</a:t>
            </a:r>
            <a:r>
              <a:rPr lang="en-US" sz="1800" dirty="0" smtClean="0">
                <a:latin typeface="Calibri" pitchFamily="34" charset="0"/>
              </a:rPr>
              <a:t> 50% (</a:t>
            </a:r>
            <a:r>
              <a:rPr lang="el-GR" sz="1800" dirty="0" smtClean="0">
                <a:latin typeface="Calibri" pitchFamily="34" charset="0"/>
              </a:rPr>
              <a:t>εκτός της ρίζας</a:t>
            </a:r>
            <a:r>
              <a:rPr lang="en-US" sz="1800" dirty="0" smtClean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για ερωτήσεις διαστήματος (</a:t>
            </a:r>
            <a:r>
              <a:rPr lang="en-US" sz="1800" dirty="0" smtClean="0">
                <a:latin typeface="Calibri" pitchFamily="34" charset="0"/>
              </a:rPr>
              <a:t>range queries</a:t>
            </a:r>
            <a:r>
              <a:rPr lang="el-GR" sz="1800" dirty="0" smtClean="0">
                <a:latin typeface="Calibri" pitchFamily="34" charset="0"/>
              </a:rPr>
              <a:t>)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66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p * P + 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60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870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γεμάτος κατά 69%.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</a:rPr>
              <a:t>κόμβος	         </a:t>
            </a:r>
            <a:r>
              <a:rPr lang="el-GR" sz="1800" dirty="0" smtClean="0">
                <a:latin typeface="Calibri" pitchFamily="34" charset="0"/>
              </a:rPr>
              <a:t>22 </a:t>
            </a:r>
            <a:r>
              <a:rPr lang="el-GR" sz="1800" dirty="0">
                <a:latin typeface="Calibri" pitchFamily="34" charset="0"/>
              </a:rPr>
              <a:t>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23 </a:t>
            </a:r>
            <a:r>
              <a:rPr lang="el-GR" sz="1800" dirty="0">
                <a:latin typeface="Calibri" pitchFamily="34" charset="0"/>
              </a:rPr>
              <a:t>κόμβοι 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529κόμβοι     11.638 </a:t>
            </a:r>
            <a:r>
              <a:rPr lang="el-GR" sz="1800" dirty="0">
                <a:latin typeface="Calibri" pitchFamily="34" charset="0"/>
              </a:rPr>
              <a:t>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</a:t>
            </a:r>
            <a:r>
              <a:rPr lang="el-GR" sz="1800" dirty="0" smtClean="0">
                <a:latin typeface="Calibri" pitchFamily="34" charset="0"/>
              </a:rPr>
              <a:t>κόμβοι </a:t>
            </a:r>
            <a:r>
              <a:rPr lang="el-GR" sz="1800" dirty="0">
                <a:latin typeface="Calibri" pitchFamily="34" charset="0"/>
              </a:rPr>
              <a:t>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870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0070" y="2073896"/>
            <a:ext cx="6240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Γενική περίπτωση</a:t>
            </a:r>
          </a:p>
          <a:p>
            <a:endParaRPr lang="el-GR" dirty="0" smtClean="0"/>
          </a:p>
          <a:p>
            <a:r>
              <a:rPr lang="el-GR" dirty="0" smtClean="0"/>
              <a:t>Έστω </a:t>
            </a:r>
            <a:r>
              <a:rPr lang="en-US" dirty="0" smtClean="0"/>
              <a:t>B+-</a:t>
            </a:r>
            <a:r>
              <a:rPr lang="el-GR" dirty="0" smtClean="0"/>
              <a:t>δέντρο τάξης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leaf</a:t>
            </a:r>
            <a:endParaRPr lang="el-GR" baseline="-25000" dirty="0" smtClean="0"/>
          </a:p>
          <a:p>
            <a:endParaRPr lang="el-GR" baseline="-25000" dirty="0" smtClean="0"/>
          </a:p>
          <a:p>
            <a:r>
              <a:rPr lang="el-GR" dirty="0" smtClean="0"/>
              <a:t>Υπολογισμός αριθμού κόμβων και τιμών ανά επίπεδο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8806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</a:rPr>
              <a:t>M</a:t>
            </a:r>
            <a:r>
              <a:rPr lang="el-GR" sz="1900" dirty="0" err="1" smtClean="0">
                <a:latin typeface="Calibri" pitchFamily="34" charset="0"/>
              </a:rPr>
              <a:t>έση</a:t>
            </a:r>
            <a:r>
              <a:rPr lang="el-GR" sz="1900" dirty="0" smtClean="0">
                <a:latin typeface="Calibri" pitchFamily="34" charset="0"/>
              </a:rPr>
              <a:t> τιμή διακλάδωσης (</a:t>
            </a:r>
            <a:r>
              <a:rPr lang="en-US" sz="1900" dirty="0" smtClean="0">
                <a:latin typeface="Calibri" pitchFamily="34" charset="0"/>
              </a:rPr>
              <a:t>fan out</a:t>
            </a:r>
            <a:r>
              <a:rPr lang="el-GR" sz="1900" dirty="0" smtClean="0">
                <a:latin typeface="Calibri" pitchFamily="34" charset="0"/>
              </a:rPr>
              <a:t>)</a:t>
            </a:r>
            <a:r>
              <a:rPr lang="en-US" sz="1900" dirty="0" smtClean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Τυπικές Δυνατότητες</a:t>
            </a:r>
            <a:r>
              <a:rPr lang="en-US" sz="19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4: 133</a:t>
            </a:r>
            <a:r>
              <a:rPr lang="en-US" sz="1800" baseline="30000" dirty="0" smtClean="0">
                <a:latin typeface="Calibri" pitchFamily="34" charset="0"/>
              </a:rPr>
              <a:t>4</a:t>
            </a:r>
            <a:r>
              <a:rPr lang="en-US" sz="1800" dirty="0" smtClean="0">
                <a:latin typeface="Calibri" pitchFamily="34" charset="0"/>
              </a:rPr>
              <a:t> = 312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900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700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3: 133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=    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352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637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Μπορεί να κρατά </a:t>
            </a:r>
            <a:r>
              <a:rPr lang="el-GR" sz="1900" i="1" dirty="0" smtClean="0">
                <a:latin typeface="Calibri" pitchFamily="34" charset="0"/>
              </a:rPr>
              <a:t>τα υψηλότερα επίπεδα στη μνήμη</a:t>
            </a:r>
            <a:r>
              <a:rPr lang="el-GR" sz="1900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1 =           1 block  =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2 =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133 blocks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=     1 </a:t>
            </a:r>
            <a:r>
              <a:rPr lang="en-US" sz="1800" dirty="0" err="1" smtClean="0">
                <a:latin typeface="Calibri" pitchFamily="34" charset="0"/>
              </a:rPr>
              <a:t>Mbyte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3 =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17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689 blocks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= 133 </a:t>
            </a:r>
            <a:r>
              <a:rPr lang="en-US" sz="1800" dirty="0" err="1" smtClean="0">
                <a:latin typeface="Calibri" pitchFamily="34" charset="0"/>
              </a:rPr>
              <a:t>MBytes</a:t>
            </a:r>
            <a:r>
              <a:rPr lang="en-US" sz="1800" dirty="0" smtClean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74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</a:t>
            </a:r>
            <a:r>
              <a:rPr lang="el-GR" dirty="0" smtClean="0">
                <a:latin typeface="Calibri" pitchFamily="34" charset="0"/>
              </a:rPr>
              <a:t>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		δηλαδή εγγραφές της μορφής 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 smtClean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latin typeface="Calibri" pitchFamily="34" charset="0"/>
              </a:rPr>
              <a:t>h(</a:t>
            </a:r>
            <a:r>
              <a:rPr lang="el-GR" dirty="0" smtClean="0">
                <a:latin typeface="Calibri" pitchFamily="34" charset="0"/>
              </a:rPr>
              <a:t>τιμή)</a:t>
            </a:r>
            <a:r>
              <a:rPr lang="en-US" dirty="0" smtClean="0">
                <a:latin typeface="Calibri" pitchFamily="34" charset="0"/>
              </a:rPr>
              <a:t>-&gt; </a:t>
            </a:r>
            <a:r>
              <a:rPr lang="el-GR" dirty="0" smtClean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4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95288" y="6381750"/>
            <a:ext cx="2098675" cy="252413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01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solidFill>
                  <a:srgbClr val="FF00FF"/>
                </a:solidFill>
                <a:latin typeface="Calibri" pitchFamily="34" charset="0"/>
              </a:rPr>
              <a:t>:</a:t>
            </a:r>
            <a:r>
              <a:rPr lang="el-GR" sz="2000" dirty="0">
                <a:latin typeface="Calibri" pitchFamily="34" charset="0"/>
              </a:rPr>
              <a:t>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</a:t>
            </a:r>
            <a:r>
              <a:rPr lang="el-GR" sz="2400" dirty="0" smtClean="0">
                <a:latin typeface="Calibri" pitchFamily="34" charset="0"/>
              </a:rPr>
              <a:t>περιοχής ή διαστήματος τιμών)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0066" y="1784121"/>
            <a:ext cx="8229600" cy="40640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.</a:t>
            </a:r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305541" y="4465409"/>
            <a:ext cx="2428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400" b="1" i="1">
              <a:latin typeface="Calibri" pitchFamily="34" charset="0"/>
            </a:endParaRP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3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>
                <a:latin typeface="Calibri" pitchFamily="34" charset="0"/>
              </a:rPr>
              <a:t>Ανεξάρτητα του  ΣΔΒΔ</a:t>
            </a:r>
            <a:r>
              <a:rPr lang="en-US" sz="1800" i="1">
                <a:latin typeface="Calibri" pitchFamily="34" charset="0"/>
              </a:rPr>
              <a:t>                  	  </a:t>
            </a:r>
            <a:r>
              <a:rPr lang="el-GR" sz="1800" i="1">
                <a:latin typeface="Calibri" pitchFamily="34" charset="0"/>
              </a:rPr>
              <a:t>Εξαρτώμενο του επιλεγμένου ΣΔΒΔ</a:t>
            </a:r>
            <a:endParaRPr lang="en-US" sz="1800" i="1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56438" y="3405254"/>
            <a:ext cx="2087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 </a:t>
            </a:r>
          </a:p>
          <a:p>
            <a:pPr eaLnBrk="0" hangingPunct="0"/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Βάσης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563341" y="5089296"/>
            <a:ext cx="1031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Πλήρωση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24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216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Μετά τον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σχεδιασμό Ο/Σ 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εννοιολογικά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λογικά (με τις όψεις)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επόμενο βήμα είναι 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39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93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Συστάδες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Δέντρο/Κατακερματισμός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Δυναμικό/Στατικό</a:t>
            </a:r>
            <a:r>
              <a:rPr lang="en-US" sz="1700" dirty="0" smtClean="0">
                <a:latin typeface="Calibri" pitchFamily="34" charset="0"/>
              </a:rPr>
              <a:t>; </a:t>
            </a:r>
            <a:r>
              <a:rPr lang="el-GR" sz="1700" dirty="0" smtClean="0">
                <a:latin typeface="Calibri" pitchFamily="34" charset="0"/>
              </a:rPr>
              <a:t>Πυκνό/Μη-πυκνό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Διαφορετικό </a:t>
            </a:r>
            <a:r>
              <a:rPr lang="el-GR" sz="1700" dirty="0" err="1" smtClean="0">
                <a:latin typeface="Calibri" pitchFamily="34" charset="0"/>
              </a:rPr>
              <a:t>κανονικοποιημένο</a:t>
            </a:r>
            <a:r>
              <a:rPr lang="el-GR" sz="1700" dirty="0" smtClean="0">
                <a:latin typeface="Calibri" pitchFamily="34" charset="0"/>
              </a:rPr>
              <a:t> σχήμα</a:t>
            </a:r>
            <a:r>
              <a:rPr lang="en-US" sz="1700" dirty="0" smtClean="0">
                <a:latin typeface="Calibri" pitchFamily="34" charset="0"/>
              </a:rPr>
              <a:t>; </a:t>
            </a:r>
            <a:endParaRPr lang="el-GR" sz="17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 smtClean="0">
                <a:latin typeface="Calibri" pitchFamily="34" charset="0"/>
              </a:rPr>
              <a:t>Denormalization</a:t>
            </a:r>
            <a:r>
              <a:rPr lang="el-GR" sz="17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 smtClean="0">
                <a:latin typeface="Calibri" pitchFamily="34" charset="0"/>
              </a:rPr>
              <a:t>;</a:t>
            </a:r>
            <a:r>
              <a:rPr lang="el-GR" sz="1700" dirty="0" smtClean="0">
                <a:latin typeface="Calibri" pitchFamily="34" charset="0"/>
              </a:rPr>
              <a:t>)</a:t>
            </a: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Όψεις, Επανάληψη Δεδομένων (</a:t>
            </a:r>
            <a:r>
              <a:rPr lang="en-US" sz="1700" dirty="0" smtClean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 smtClean="0">
                <a:latin typeface="Calibri" pitchFamily="34" charset="0"/>
              </a:rPr>
              <a:t>Αποφάσεις που Απαιτούνται</a:t>
            </a:r>
            <a:endParaRPr lang="en-GB" sz="2200" smtClean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32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626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omic Sans MS" pitchFamily="66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του φορτίου εργασίας</a:t>
            </a:r>
            <a:r>
              <a:rPr lang="en-US" sz="2000" dirty="0" smtClean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Επιπλέον, απαιτεί και χώρο στον δίσκο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95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-201</a:t>
            </a:r>
            <a:r>
              <a:rPr lang="en-US" altLang="en-US" dirty="0" smtClean="0"/>
              <a:t>4</a:t>
            </a:r>
            <a:endParaRPr lang="el-GR" altLang="en-US" dirty="0" smtClean="0"/>
          </a:p>
        </p:txBody>
      </p:sp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να κάνουμε όσο το δυνατόν καλύτερο τον Φυσικό Σχεδιασμό πρέπει να:</a:t>
            </a:r>
          </a:p>
          <a:p>
            <a:pPr eaLnBrk="1" hangingPunct="1">
              <a:buFont typeface="Wingdings" pitchFamily="2" charset="2"/>
              <a:buNone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Κατανοήσουμε το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Φόρτο Εργασίας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πιο σημαντικές τροποποιήσεις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ερωτήσεων και τροποποιήσεων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83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Για </a:t>
            </a:r>
            <a:r>
              <a:rPr lang="el-GR" sz="1900" i="1" smtClean="0">
                <a:latin typeface="Calibri" pitchFamily="34" charset="0"/>
              </a:rPr>
              <a:t>κάθε ερώτηση  </a:t>
            </a:r>
            <a:r>
              <a:rPr lang="en-US" sz="1900" smtClean="0">
                <a:latin typeface="Calibri" pitchFamily="34" charset="0"/>
              </a:rPr>
              <a:t>(query)  </a:t>
            </a:r>
            <a:r>
              <a:rPr lang="el-GR" sz="1900" smtClean="0">
                <a:latin typeface="Calibri" pitchFamily="34" charset="0"/>
              </a:rPr>
              <a:t>το</a:t>
            </a:r>
            <a:r>
              <a:rPr lang="en-US" sz="1900" smtClean="0">
                <a:latin typeface="Calibri" pitchFamily="34" charset="0"/>
              </a:rPr>
              <a:t> φόρτο εργασίας: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Σε ποιες σχέσεις έχει πρόσβαση</a:t>
            </a:r>
            <a:r>
              <a:rPr lang="en-US" sz="200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ανακαλεί</a:t>
            </a:r>
            <a:r>
              <a:rPr lang="en-US" sz="200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smtClean="0">
                <a:latin typeface="Calibri" pitchFamily="34" charset="0"/>
              </a:rPr>
              <a:t> selection/join</a:t>
            </a:r>
            <a:r>
              <a:rPr lang="el-GR" sz="2000" smtClean="0">
                <a:latin typeface="Calibri" pitchFamily="34" charset="0"/>
              </a:rPr>
              <a:t>?</a:t>
            </a:r>
            <a:r>
              <a:rPr lang="en-US" sz="2000" smtClean="0">
                <a:latin typeface="Calibri" pitchFamily="34" charset="0"/>
              </a:rPr>
              <a:t> </a:t>
            </a:r>
            <a:r>
              <a:rPr lang="el-GR" sz="200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Για </a:t>
            </a:r>
            <a:r>
              <a:rPr lang="el-GR" sz="1900" i="1" smtClean="0">
                <a:latin typeface="Calibri" pitchFamily="34" charset="0"/>
              </a:rPr>
              <a:t>κάθε ενημέρωση  </a:t>
            </a:r>
            <a:r>
              <a:rPr lang="en-US" sz="1900" smtClean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smtClean="0">
                <a:latin typeface="Calibri" pitchFamily="34" charset="0"/>
              </a:rPr>
              <a:t> selection/join</a:t>
            </a:r>
            <a:r>
              <a:rPr lang="el-GR" sz="2000" smtClean="0">
                <a:latin typeface="Calibri" pitchFamily="34" charset="0"/>
              </a:rPr>
              <a:t>?</a:t>
            </a:r>
            <a:r>
              <a:rPr lang="en-US" sz="2000" smtClean="0">
                <a:latin typeface="Calibri" pitchFamily="34" charset="0"/>
              </a:rPr>
              <a:t> </a:t>
            </a:r>
            <a:r>
              <a:rPr lang="el-GR" sz="200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 τύπος της ενημέρωσης</a:t>
            </a:r>
            <a:r>
              <a:rPr lang="en-US" sz="2000" smtClean="0">
                <a:latin typeface="Calibri" pitchFamily="34" charset="0"/>
              </a:rPr>
              <a:t> (INSERT/DELETE/UPDATE), </a:t>
            </a:r>
            <a:r>
              <a:rPr lang="el-GR" sz="2000" smtClean="0">
                <a:latin typeface="Calibri" pitchFamily="34" charset="0"/>
              </a:rPr>
              <a:t>και τα γνωρίσματα που θα επηρεασθούν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9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42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create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[unique]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index</a:t>
            </a:r>
            <a:r>
              <a:rPr lang="el-GR">
                <a:latin typeface="Calibri" pitchFamily="34" charset="0"/>
              </a:rPr>
              <a:t> &lt;index_name&gt;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on</a:t>
            </a:r>
            <a:r>
              <a:rPr lang="el-GR">
                <a:latin typeface="Calibri" pitchFamily="34" charset="0"/>
              </a:rPr>
              <a:t> &lt;table_name&gt; (&lt;attr_list&gt;);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971550" y="4437063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 Η &lt;attr_list&gt;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 Προαιρετικό UNIQUE σημαίνει ότι το &lt;attr_list&gt; είναι κλειδί  του  &lt;table_name&gt;.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281" y="5613564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xmlns="" val="2440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δημιουργεί </a:t>
            </a:r>
            <a:r>
              <a:rPr lang="el-GR" sz="1800" dirty="0">
                <a:latin typeface="Calibri" pitchFamily="34" charset="0"/>
              </a:rPr>
              <a:t>αυτόματα ευρετήρια για κάθε UNIQUE ή PRIMARY KEY ορισμό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 Η 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 smtClean="0">
                <a:latin typeface="Calibri" pitchFamily="34" charset="0"/>
              </a:rPr>
              <a:t>select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 smtClean="0">
                <a:latin typeface="Calibri" pitchFamily="34" charset="0"/>
              </a:rPr>
              <a:t>user_indexes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user_indexes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MySQL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 smtClean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 smtClean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5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</a:t>
            </a:r>
            <a:r>
              <a:rPr lang="el-GR" sz="1800" dirty="0" smtClean="0">
                <a:latin typeface="Calibri" pitchFamily="34" charset="0"/>
              </a:rPr>
              <a:t>στο</a:t>
            </a:r>
            <a:r>
              <a:rPr lang="el-GR" dirty="0" smtClean="0">
                <a:latin typeface="Calibri" pitchFamily="34" charset="0"/>
              </a:rPr>
              <a:t>ν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πεδίο</a:t>
            </a: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νέα 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νέα 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διάσπαση του γονέα.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 - Εισαγωγή </a:t>
            </a:r>
            <a:r>
              <a:rPr lang="en-US" sz="1600">
                <a:latin typeface="Calibri" pitchFamily="34" charset="0"/>
              </a:rPr>
              <a:t>5, 8,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</TotalTime>
  <Words>4280</Words>
  <Application>Microsoft Office PowerPoint</Application>
  <PresentationFormat>On-screen Show (4:3)</PresentationFormat>
  <Paragraphs>837</Paragraphs>
  <Slides>58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Slide 1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Φυσικός Σχεδιασμός</vt:lpstr>
      <vt:lpstr>Ευρετήρια στην SQL</vt:lpstr>
      <vt:lpstr>Ευρετήρια στην SQL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385</cp:revision>
  <dcterms:created xsi:type="dcterms:W3CDTF">2013-06-13T09:19:30Z</dcterms:created>
  <dcterms:modified xsi:type="dcterms:W3CDTF">2013-12-19T07:15:44Z</dcterms:modified>
</cp:coreProperties>
</file>