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50"/>
  </p:notesMasterIdLst>
  <p:sldIdLst>
    <p:sldId id="457" r:id="rId2"/>
    <p:sldId id="665" r:id="rId3"/>
    <p:sldId id="709" r:id="rId4"/>
    <p:sldId id="666" r:id="rId5"/>
    <p:sldId id="667" r:id="rId6"/>
    <p:sldId id="668" r:id="rId7"/>
    <p:sldId id="669" r:id="rId8"/>
    <p:sldId id="670" r:id="rId9"/>
    <p:sldId id="671" r:id="rId10"/>
    <p:sldId id="672" r:id="rId11"/>
    <p:sldId id="673" r:id="rId12"/>
    <p:sldId id="674" r:id="rId13"/>
    <p:sldId id="675" r:id="rId14"/>
    <p:sldId id="676" r:id="rId15"/>
    <p:sldId id="677" r:id="rId16"/>
    <p:sldId id="710" r:id="rId17"/>
    <p:sldId id="711" r:id="rId18"/>
    <p:sldId id="712" r:id="rId19"/>
    <p:sldId id="681" r:id="rId20"/>
    <p:sldId id="682" r:id="rId21"/>
    <p:sldId id="683" r:id="rId22"/>
    <p:sldId id="684" r:id="rId23"/>
    <p:sldId id="685" r:id="rId24"/>
    <p:sldId id="686" r:id="rId25"/>
    <p:sldId id="687" r:id="rId26"/>
    <p:sldId id="688" r:id="rId27"/>
    <p:sldId id="689" r:id="rId28"/>
    <p:sldId id="690" r:id="rId29"/>
    <p:sldId id="691" r:id="rId30"/>
    <p:sldId id="692" r:id="rId31"/>
    <p:sldId id="693" r:id="rId32"/>
    <p:sldId id="694" r:id="rId33"/>
    <p:sldId id="695" r:id="rId34"/>
    <p:sldId id="696" r:id="rId35"/>
    <p:sldId id="697" r:id="rId36"/>
    <p:sldId id="713" r:id="rId37"/>
    <p:sldId id="698" r:id="rId38"/>
    <p:sldId id="699" r:id="rId39"/>
    <p:sldId id="700" r:id="rId40"/>
    <p:sldId id="701" r:id="rId41"/>
    <p:sldId id="702" r:id="rId42"/>
    <p:sldId id="703" r:id="rId43"/>
    <p:sldId id="704" r:id="rId44"/>
    <p:sldId id="705" r:id="rId45"/>
    <p:sldId id="706" r:id="rId46"/>
    <p:sldId id="707" r:id="rId47"/>
    <p:sldId id="708" r:id="rId48"/>
    <p:sldId id="657" r:id="rId4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>
        <p:scale>
          <a:sx n="75" d="100"/>
          <a:sy n="75" d="100"/>
        </p:scale>
        <p:origin x="-948" y="-6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commentAuthors" Target="commentAuthors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10/29/2013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526741-550E-4689-ADF8-0C6B01FC8E86}" type="slidenum">
              <a:rPr lang="el-GR" smtClean="0"/>
              <a:pPr/>
              <a:t>10</a:t>
            </a:fld>
            <a:endParaRPr lang="el-GR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B128E9-48BA-4EC0-AE6D-17F238D2FDA6}" type="slidenum">
              <a:rPr lang="el-GR" smtClean="0"/>
              <a:pPr/>
              <a:t>11</a:t>
            </a:fld>
            <a:endParaRPr lang="el-GR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DE21DB-6E19-47C0-B934-BF63BC05C08D}" type="slidenum">
              <a:rPr lang="el-GR" smtClean="0"/>
              <a:pPr/>
              <a:t>12</a:t>
            </a:fld>
            <a:endParaRPr lang="el-G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2DFB46-6C4D-40E6-A620-FDCFAC1BE0E3}" type="slidenum">
              <a:rPr lang="el-GR" smtClean="0"/>
              <a:pPr/>
              <a:t>13</a:t>
            </a:fld>
            <a:endParaRPr lang="el-GR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BE51F1-2105-41FF-B842-AD20312E05E5}" type="slidenum">
              <a:rPr lang="el-GR" smtClean="0"/>
              <a:pPr/>
              <a:t>14</a:t>
            </a:fld>
            <a:endParaRPr lang="el-GR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7E16B2-1A73-4C06-A9E7-37245F7E7729}" type="slidenum">
              <a:rPr lang="el-GR" smtClean="0"/>
              <a:pPr/>
              <a:t>15</a:t>
            </a:fld>
            <a:endParaRPr lang="el-GR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BE51F1-2105-41FF-B842-AD20312E05E5}" type="slidenum">
              <a:rPr lang="el-GR" smtClean="0"/>
              <a:pPr/>
              <a:t>16</a:t>
            </a:fld>
            <a:endParaRPr lang="el-GR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BE51F1-2105-41FF-B842-AD20312E05E5}" type="slidenum">
              <a:rPr lang="el-GR" smtClean="0"/>
              <a:pPr/>
              <a:t>17</a:t>
            </a:fld>
            <a:endParaRPr lang="el-GR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BE51F1-2105-41FF-B842-AD20312E05E5}" type="slidenum">
              <a:rPr lang="el-GR" smtClean="0"/>
              <a:pPr/>
              <a:t>18</a:t>
            </a:fld>
            <a:endParaRPr lang="el-GR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EAD60E-4C2E-407E-B011-5856EA87AC0E}" type="slidenum">
              <a:rPr lang="el-GR" smtClean="0"/>
              <a:pPr/>
              <a:t>19</a:t>
            </a:fld>
            <a:endParaRPr lang="el-GR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4F2A43-F2BA-4D3F-93FE-463D3D6065EB}" type="slidenum">
              <a:rPr lang="el-GR" smtClean="0"/>
              <a:pPr/>
              <a:t>2</a:t>
            </a:fld>
            <a:endParaRPr lang="el-GR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EE7312-19AD-4A82-B241-B657862C1310}" type="slidenum">
              <a:rPr lang="el-GR" smtClean="0"/>
              <a:pPr/>
              <a:t>20</a:t>
            </a:fld>
            <a:endParaRPr lang="el-GR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C32C0F-42F6-49DC-87B9-722FB19C4D9C}" type="slidenum">
              <a:rPr lang="el-GR" smtClean="0"/>
              <a:pPr/>
              <a:t>21</a:t>
            </a:fld>
            <a:endParaRPr lang="el-GR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C8C08D-1B2E-4395-9C3C-52314E82C3B5}" type="slidenum">
              <a:rPr lang="el-GR" smtClean="0"/>
              <a:pPr/>
              <a:t>22</a:t>
            </a:fld>
            <a:endParaRPr lang="el-GR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DA0C78-DB60-43FC-A0AB-0AC9385AD113}" type="slidenum">
              <a:rPr lang="el-GR" smtClean="0"/>
              <a:pPr/>
              <a:t>23</a:t>
            </a:fld>
            <a:endParaRPr lang="el-GR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5EC5FE-43CD-4787-A1AB-EED332AF6CD8}" type="slidenum">
              <a:rPr lang="el-GR" smtClean="0"/>
              <a:pPr/>
              <a:t>24</a:t>
            </a:fld>
            <a:endParaRPr lang="el-GR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BE41BE-06B5-4BD2-82B7-3388ED3EA7AD}" type="slidenum">
              <a:rPr lang="el-GR" smtClean="0"/>
              <a:pPr/>
              <a:t>25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47CD1C-E3ED-44E5-8DD9-CC052841098F}" type="slidenum">
              <a:rPr lang="el-GR" smtClean="0"/>
              <a:pPr/>
              <a:t>26</a:t>
            </a:fld>
            <a:endParaRPr lang="el-GR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026098-ACC0-4D7A-91D4-5FA62F793D0C}" type="slidenum">
              <a:rPr lang="el-GR" smtClean="0"/>
              <a:pPr/>
              <a:t>27</a:t>
            </a:fld>
            <a:endParaRPr lang="el-GR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7FD749-AFFD-4CDD-A46B-4B019B8BC237}" type="slidenum">
              <a:rPr lang="el-GR" smtClean="0"/>
              <a:pPr/>
              <a:t>28</a:t>
            </a:fld>
            <a:endParaRPr lang="el-GR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C8FA73-429A-49A8-B9AB-B88F178A3A11}" type="slidenum">
              <a:rPr lang="el-GR" smtClean="0"/>
              <a:pPr/>
              <a:t>29</a:t>
            </a:fld>
            <a:endParaRPr lang="el-GR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4F2A43-F2BA-4D3F-93FE-463D3D6065EB}" type="slidenum">
              <a:rPr lang="el-GR" smtClean="0"/>
              <a:pPr/>
              <a:t>3</a:t>
            </a:fld>
            <a:endParaRPr lang="el-GR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84DAB9-04D7-4C23-9869-B468404B97E2}" type="slidenum">
              <a:rPr lang="el-GR" smtClean="0"/>
              <a:pPr/>
              <a:t>30</a:t>
            </a:fld>
            <a:endParaRPr lang="el-GR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FA105B-DCDE-4F6B-84C7-C707E919CF37}" type="slidenum">
              <a:rPr lang="el-GR" smtClean="0"/>
              <a:pPr/>
              <a:t>31</a:t>
            </a:fld>
            <a:endParaRPr lang="el-GR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43752A-A92A-476D-B974-8EBB0602DF82}" type="slidenum">
              <a:rPr lang="el-GR" smtClean="0"/>
              <a:pPr/>
              <a:t>32</a:t>
            </a:fld>
            <a:endParaRPr lang="el-GR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118880-A135-48A1-8FF5-F288B65605C0}" type="slidenum">
              <a:rPr lang="el-GR" smtClean="0"/>
              <a:pPr/>
              <a:t>33</a:t>
            </a:fld>
            <a:endParaRPr lang="el-GR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96B745-C651-4B4C-9BC3-344D1D1B5FC9}" type="slidenum">
              <a:rPr lang="el-GR" smtClean="0"/>
              <a:pPr/>
              <a:t>34</a:t>
            </a:fld>
            <a:endParaRPr lang="el-GR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69B24E-0393-474C-86F9-75D974CE253E}" type="slidenum">
              <a:rPr lang="el-GR" smtClean="0"/>
              <a:pPr/>
              <a:t>35</a:t>
            </a:fld>
            <a:endParaRPr lang="el-GR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69B24E-0393-474C-86F9-75D974CE253E}" type="slidenum">
              <a:rPr lang="el-GR" smtClean="0"/>
              <a:pPr/>
              <a:t>36</a:t>
            </a:fld>
            <a:endParaRPr lang="el-GR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D396AB-430A-4351-A699-F05183E08851}" type="slidenum">
              <a:rPr lang="el-GR" smtClean="0"/>
              <a:pPr/>
              <a:t>37</a:t>
            </a:fld>
            <a:endParaRPr lang="el-GR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C5A60E-A87D-4A97-A44F-B00804991F7F}" type="slidenum">
              <a:rPr lang="el-GR" smtClean="0"/>
              <a:pPr/>
              <a:t>38</a:t>
            </a:fld>
            <a:endParaRPr lang="el-GR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D8D33A-D2AA-4078-AFDC-42DB8AB09695}" type="slidenum">
              <a:rPr lang="el-GR" smtClean="0"/>
              <a:pPr/>
              <a:t>39</a:t>
            </a:fld>
            <a:endParaRPr lang="el-GR" smtClean="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1B7898-90B2-44FD-9D51-D73118348A10}" type="slidenum">
              <a:rPr lang="el-GR" smtClean="0"/>
              <a:pPr/>
              <a:t>4</a:t>
            </a:fld>
            <a:endParaRPr lang="el-GR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F9C708-4480-4265-9908-7DD5CBB4A13D}" type="slidenum">
              <a:rPr lang="el-GR" smtClean="0"/>
              <a:pPr/>
              <a:t>40</a:t>
            </a:fld>
            <a:endParaRPr lang="el-GR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048623-0119-475A-9129-8EA4FBAC4504}" type="slidenum">
              <a:rPr lang="el-GR" smtClean="0"/>
              <a:pPr/>
              <a:t>41</a:t>
            </a:fld>
            <a:endParaRPr lang="el-GR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36F53A-6CA7-4634-B813-315C6C511B03}" type="slidenum">
              <a:rPr lang="el-GR" smtClean="0"/>
              <a:pPr/>
              <a:t>42</a:t>
            </a:fld>
            <a:endParaRPr lang="el-GR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1DCFEB-C625-46E8-9F6A-023831A4EF26}" type="slidenum">
              <a:rPr lang="el-GR" smtClean="0"/>
              <a:pPr/>
              <a:t>43</a:t>
            </a:fld>
            <a:endParaRPr lang="el-GR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AC4BAF-D376-4543-BC32-B5474806180F}" type="slidenum">
              <a:rPr lang="el-GR" smtClean="0"/>
              <a:pPr/>
              <a:t>44</a:t>
            </a:fld>
            <a:endParaRPr lang="el-GR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3958A7-23FD-4B37-A752-C5C677414C68}" type="slidenum">
              <a:rPr lang="el-GR" smtClean="0"/>
              <a:pPr/>
              <a:t>45</a:t>
            </a:fld>
            <a:endParaRPr lang="el-GR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98D3B0-5240-491F-8ED8-5D11E16AAF09}" type="slidenum">
              <a:rPr lang="el-GR" smtClean="0"/>
              <a:pPr/>
              <a:t>46</a:t>
            </a:fld>
            <a:endParaRPr lang="el-GR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77A347-0611-41F0-AA2C-5B5D46DFA9EA}" type="slidenum">
              <a:rPr lang="el-GR" smtClean="0"/>
              <a:pPr/>
              <a:t>47</a:t>
            </a:fld>
            <a:endParaRPr lang="el-GR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48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C9DF11-F7BB-40B2-A747-271126AC6F4D}" type="slidenum">
              <a:rPr lang="el-GR" smtClean="0"/>
              <a:pPr/>
              <a:t>5</a:t>
            </a:fld>
            <a:endParaRPr lang="el-GR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36780D-98B3-4DE1-9390-3FF098AF382E}" type="slidenum">
              <a:rPr lang="el-GR" smtClean="0"/>
              <a:pPr/>
              <a:t>6</a:t>
            </a:fld>
            <a:endParaRPr lang="el-GR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583C6C-FBB3-4515-B73B-6470165F4873}" type="slidenum">
              <a:rPr lang="el-GR" smtClean="0"/>
              <a:pPr/>
              <a:t>7</a:t>
            </a:fld>
            <a:endParaRPr lang="el-GR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0C01A-4E1C-4311-8E89-BE670D110ECA}" type="slidenum">
              <a:rPr lang="el-GR" smtClean="0"/>
              <a:pPr/>
              <a:t>8</a:t>
            </a:fld>
            <a:endParaRPr lang="el-GR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3B3F20-548F-417C-AA6D-F9EB9A52B641}" type="slidenum">
              <a:rPr lang="el-GR" smtClean="0"/>
              <a:pPr/>
              <a:t>9</a:t>
            </a:fld>
            <a:endParaRPr lang="el-GR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10/29/2013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10/29/2013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10/29/2013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10/29/2013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10/29/2013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10/29/2013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10/29/2013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10/29/2013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10/29/2013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10/29/2013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10/29/2013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266700" y="1393230"/>
            <a:ext cx="86487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Ορισμοί Σχεσιακού </a:t>
            </a: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Μοντέλου και (απλές)Τροποποιήσεις </a:t>
            </a: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Σχέσεων</a:t>
            </a:r>
            <a:r>
              <a:rPr lang="en-US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στην </a:t>
            </a:r>
            <a:r>
              <a:rPr lang="en-US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SQL</a:t>
            </a:r>
            <a:endParaRPr lang="el-GR" sz="5400" dirty="0" smtClean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DC6C66-0760-487B-9CC6-7D4BDB8E489C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647700" y="1892300"/>
            <a:ext cx="79248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Σχετικά 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 το λογικό σχήμα, η ΓΟΔ SQL υποστηρίζει τους ορισμούς:</a:t>
            </a:r>
          </a:p>
          <a:p>
            <a:pPr eaLnBrk="0" hangingPunct="0"/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Tx/>
              <a:buChar char="•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του 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σχήματος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κάθε σχέσης</a:t>
            </a:r>
          </a:p>
          <a:p>
            <a:pPr eaLnBrk="0" hangingPunct="0">
              <a:buFontTx/>
              <a:buChar char="•"/>
            </a:pPr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Tx/>
              <a:buChar char="•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του 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πεδίου τιμών 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κάθε γνωρίσματος</a:t>
            </a:r>
          </a:p>
          <a:p>
            <a:pPr eaLnBrk="0" hangingPunct="0">
              <a:buFontTx/>
              <a:buChar char="•"/>
            </a:pPr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Tx/>
              <a:buChar char="•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των 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περιορισμών ακεραιότητας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Γλώσσα Ορισμού Δεδομένων (ΓΟΔ)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-</a:t>
            </a:r>
            <a:r>
              <a:rPr lang="el-GR" dirty="0" smtClean="0"/>
              <a:t>2014</a:t>
            </a:r>
            <a:endParaRPr lang="el-GR" altLang="en-US" dirty="0" smtClean="0"/>
          </a:p>
        </p:txBody>
      </p:sp>
      <p:sp>
        <p:nvSpPr>
          <p:cNvPr id="122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C8DE4D-FBDA-4494-BE38-6B8E882102EC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12294" name="Text Box 3"/>
          <p:cNvSpPr txBox="1">
            <a:spLocks noChangeArrowheads="1"/>
          </p:cNvSpPr>
          <p:nvPr/>
        </p:nvSpPr>
        <p:spPr bwMode="auto">
          <a:xfrm>
            <a:off x="400050" y="2717800"/>
            <a:ext cx="83058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create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table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R(A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D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D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, ...,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l-GR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</a:t>
            </a:r>
            <a:r>
              <a:rPr lang="el-GR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), </a:t>
            </a:r>
          </a:p>
          <a:p>
            <a:pPr eaLnBrk="0" hangingPunct="0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&lt;περιορισμός-ακεραιότητας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&gt;, </a:t>
            </a:r>
          </a:p>
          <a:p>
            <a:pPr eaLnBrk="0" hangingPunct="0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…, </a:t>
            </a:r>
          </a:p>
          <a:p>
            <a:pPr eaLnBrk="0" hangingPunct="0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&lt;περιορισμός-ακεραιότητας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k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όπου 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είναι το όνομα της σχέσης, </a:t>
            </a:r>
            <a:r>
              <a:rPr lang="el-GR" sz="24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l-GR" sz="2400" b="1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τα ονόματα των γνωρισμάτων, και 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D</a:t>
            </a:r>
            <a:r>
              <a:rPr lang="el-GR" sz="2400" b="1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οι τύποι των αντίστοιχων πεδίων τιμών.</a:t>
            </a:r>
          </a:p>
          <a:p>
            <a:pPr algn="just" eaLnBrk="0" hangingPunct="0"/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5" name="Rectangle 4"/>
          <p:cNvSpPr>
            <a:spLocks noChangeArrowheads="1"/>
          </p:cNvSpPr>
          <p:nvPr/>
        </p:nvSpPr>
        <p:spPr bwMode="auto">
          <a:xfrm>
            <a:off x="323850" y="2565400"/>
            <a:ext cx="6096000" cy="182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1835150" y="1700213"/>
            <a:ext cx="4895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Γενική Δομή Ορισμού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Γλώσσα Ορισμού Δεδομένων (ΓΟΔ)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133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642389-2A4E-45FE-B5F7-D073A537D1A3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2178050" y="1700213"/>
            <a:ext cx="35242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Τύποι Πεδίου Ορισμού</a:t>
            </a:r>
          </a:p>
        </p:txBody>
      </p:sp>
      <p:sp>
        <p:nvSpPr>
          <p:cNvPr id="13319" name="Text Box 4"/>
          <p:cNvSpPr txBox="1">
            <a:spLocks noChangeArrowheads="1"/>
          </p:cNvSpPr>
          <p:nvPr/>
        </p:nvSpPr>
        <p:spPr bwMode="auto">
          <a:xfrm>
            <a:off x="381000" y="2286000"/>
            <a:ext cx="830580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τον ορισμό του πεδίου ορισμού, οι διαθέσιμοι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built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τύποι περιλαμβάνουν – </a:t>
            </a: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περισσότερα στο βιβλίο και στη σελίδα του μαθήματος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(n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(σταθερού μήκους)</a:t>
            </a: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varchar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(n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smallint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numeric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(p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d) (d από τα p ψηφία είναι στα δεξιά της υποδιαστολής)</a:t>
            </a: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real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double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precision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float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(n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date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(ημερομηνία) </a:t>
            </a: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time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(ώρα)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143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323E7F-FA82-4AC1-8A66-4066E69C49A1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323850" y="2636838"/>
            <a:ext cx="8305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 ορισμός πεδίου μπορεί να περιέχει τον προσδιορισμό </a:t>
            </a:r>
            <a:r>
              <a:rPr lang="el-GR" sz="28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r>
              <a:rPr lang="el-GR" sz="28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default 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τιμή</a:t>
            </a:r>
          </a:p>
          <a:p>
            <a:pPr algn="just" eaLnBrk="0" hangingPunct="0"/>
            <a:endParaRPr lang="en-US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0799DC-77B0-4F60-9AE3-8EAC1860CEDE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250825" y="1412875"/>
            <a:ext cx="83058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i="1" dirty="0">
                <a:solidFill>
                  <a:schemeClr val="tx2">
                    <a:lumMod val="50000"/>
                  </a:schemeClr>
                </a:solidFill>
              </a:rPr>
              <a:t>Παράδειγμα</a:t>
            </a:r>
            <a:endParaRPr lang="en-US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endParaRPr lang="el-GR" sz="800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Ταινία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          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(20)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not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null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Έτος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not null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Διάρκεια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n-US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           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Είδος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varchar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(20)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 	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(Τίτλος, Έτος))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Ηθοποιός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not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null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Διεύθυνση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char(15)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Έτος-Γέννησης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(Όνομα),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check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(Έτος-Γέννησης &gt;= 1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8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00))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Παίζει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not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null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char(20)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not null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 not null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(Όνομα, Τίτλος, Έτος),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foreign key 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references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Ηθοποιός(Όνομα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foreign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key 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Τίτλος, Έτος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references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Ταινία(Τίτλος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Έτος)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4932363" y="2205038"/>
            <a:ext cx="3095625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50000"/>
                  </a:schemeClr>
                </a:solidFill>
              </a:rPr>
              <a:t>Ορισμός σχήματος σχέσης </a:t>
            </a:r>
          </a:p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50000"/>
                  </a:schemeClr>
                </a:solidFill>
              </a:rPr>
              <a:t>Όνομα σχέσης + γνωρίσματα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163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835E2E-7D40-4F22-B0B9-D7D4957C979F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250825" y="1700213"/>
            <a:ext cx="8281988" cy="454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Επιτρεπτοί περιορισμοί ακεραιότητας είναι της μορφής:</a:t>
            </a: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20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(A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l-GR" sz="2000" baseline="-30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l-GR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l-GR" sz="2000" baseline="-44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...,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l-GR" sz="20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(δεν επιτρέπονται επαναλαμβανόμενες τιμές και NULL τιμές)  </a:t>
            </a:r>
          </a:p>
          <a:p>
            <a:pPr marL="285750" indent="-285750" algn="ctr" eaLnBrk="0" hangingPunct="0">
              <a:buFont typeface="Wingdings" panose="05000000000000000000" pitchFamily="2" charset="2"/>
              <a:buChar char="§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τον ορισμό του πρωτεύοντος κλειδιού</a:t>
            </a: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unique</a:t>
            </a:r>
            <a:r>
              <a:rPr lang="el-GR" sz="20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(A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l-GR" sz="2000" baseline="-30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l-GR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l-GR" sz="2000" baseline="-34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...,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l-GR" sz="20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(δεν επιτρέπονται επαναλαμβανόμενες τιμές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NULL τιμές επιτρέπονται (μόνο μία)) </a:t>
            </a:r>
          </a:p>
          <a:p>
            <a:pPr marL="285750" indent="-285750" algn="ctr" eaLnBrk="0" hangingPunct="0">
              <a:buFont typeface="Wingdings" panose="05000000000000000000" pitchFamily="2" charset="2"/>
              <a:buChar char="§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τον ορισμό υποψηφίων κλειδιών</a:t>
            </a: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check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</a:p>
          <a:p>
            <a:pPr marL="285750" indent="-285750" algn="ctr" eaLnBrk="0" hangingPunct="0">
              <a:buFont typeface="Wingdings" panose="05000000000000000000" pitchFamily="2" charset="2"/>
              <a:buChar char="§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τον ορισμό σημασιολογικών περιορισμών</a:t>
            </a: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(A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l-GR" sz="20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endParaRPr lang="el-GR" sz="2000" baseline="-25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285750" indent="-285750" algn="ctr" eaLnBrk="0" hangingPunct="0">
              <a:buFont typeface="Wingdings" panose="05000000000000000000" pitchFamily="2" charset="2"/>
              <a:buChar char="§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τον ορισμό ξένου κλειδιού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Πεδίο Ορισμού: περιορισμοί ακεραιότητας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0799DC-77B0-4F60-9AE3-8EAC1860CEDE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250825" y="1412875"/>
            <a:ext cx="83058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i="1" dirty="0">
                <a:solidFill>
                  <a:schemeClr val="tx2">
                    <a:lumMod val="50000"/>
                  </a:schemeClr>
                </a:solidFill>
              </a:rPr>
              <a:t>Παράδειγμα</a:t>
            </a:r>
            <a:endParaRPr lang="en-US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endParaRPr lang="el-GR" sz="800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CREATE TABLE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Ταινία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          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(20)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not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null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Έτος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not null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Διάρκεια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n-US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           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Είδος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varchar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(20)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 	</a:t>
            </a:r>
            <a:r>
              <a:rPr lang="el-GR" sz="1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accent2">
                    <a:lumMod val="75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accent2">
                    <a:lumMod val="75000"/>
                  </a:schemeClr>
                </a:solidFill>
              </a:rPr>
              <a:t>key</a:t>
            </a:r>
            <a:r>
              <a:rPr lang="el-GR" sz="1400" dirty="0">
                <a:solidFill>
                  <a:schemeClr val="accent2">
                    <a:lumMod val="75000"/>
                  </a:schemeClr>
                </a:solidFill>
              </a:rPr>
              <a:t> (Τίτλος, Έτος))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;</a:t>
            </a:r>
            <a:endParaRPr lang="el-GR" sz="14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Ηθοποιός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not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null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Διεύθυνση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char(15)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Έτος-Γέννησης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accent2">
                    <a:lumMod val="75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accent2">
                    <a:lumMod val="75000"/>
                  </a:schemeClr>
                </a:solidFill>
              </a:rPr>
              <a:t>key</a:t>
            </a:r>
            <a:r>
              <a:rPr lang="el-GR" sz="1400" b="1" dirty="0">
                <a:solidFill>
                  <a:schemeClr val="accent2">
                    <a:lumMod val="75000"/>
                  </a:schemeClr>
                </a:solidFill>
              </a:rPr>
              <a:t> (Όνομα),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check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(Έτος-Γέννησης &gt;= 1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8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00))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Παίζει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not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null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char(20)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not null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 not null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accent2">
                    <a:lumMod val="75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accent2">
                    <a:lumMod val="75000"/>
                  </a:schemeClr>
                </a:solidFill>
              </a:rPr>
              <a:t>key</a:t>
            </a:r>
            <a:r>
              <a:rPr lang="el-GR" sz="1400" b="1" dirty="0">
                <a:solidFill>
                  <a:schemeClr val="accent2">
                    <a:lumMod val="75000"/>
                  </a:schemeClr>
                </a:solidFill>
              </a:rPr>
              <a:t> (Όνομα, Τίτλος, Έτος),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foreign key 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references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Ηθοποιός(Όνομα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foreign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key 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Τίτλος, Έτος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references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Ταινία(Τίτλος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Έτος)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977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0799DC-77B0-4F60-9AE3-8EAC1860CEDE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250825" y="1412875"/>
            <a:ext cx="83058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i="1" dirty="0">
                <a:solidFill>
                  <a:schemeClr val="tx2">
                    <a:lumMod val="50000"/>
                  </a:schemeClr>
                </a:solidFill>
              </a:rPr>
              <a:t>Παράδειγμα</a:t>
            </a:r>
            <a:endParaRPr lang="en-US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endParaRPr lang="el-GR" sz="800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CREATE TABLE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Ταινία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          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(20)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not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null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Έτος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not null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Διάρκεια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n-US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           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Είδος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varchar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(20)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 	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(Τίτλος, Έτος))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Ηθοποιός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not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null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Διεύθυνση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char(15)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Έτος-Γέννησης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(Όνομα),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check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(Έτος-Γέννησης &gt;= 1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8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00))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Παίζει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not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null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char(20)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not null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 not null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(Όνομα, Τίτλος, Έτος),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foreign key (</a:t>
            </a:r>
            <a:r>
              <a:rPr lang="el-GR" sz="1400" dirty="0">
                <a:solidFill>
                  <a:schemeClr val="accent2">
                    <a:lumMod val="75000"/>
                  </a:schemeClr>
                </a:solidFill>
              </a:rPr>
              <a:t>Όνομα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l-GR" sz="1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references </a:t>
            </a:r>
            <a:r>
              <a:rPr lang="el-GR" sz="1400" dirty="0" err="1">
                <a:solidFill>
                  <a:schemeClr val="accent2">
                    <a:lumMod val="75000"/>
                  </a:schemeClr>
                </a:solidFill>
              </a:rPr>
              <a:t>Ηθοποιός(Όνομα</a:t>
            </a:r>
            <a:r>
              <a:rPr lang="el-GR" sz="1400" dirty="0">
                <a:solidFill>
                  <a:schemeClr val="accent2">
                    <a:lumMod val="75000"/>
                  </a:schemeClr>
                </a:solidFill>
              </a:rPr>
              <a:t>),</a:t>
            </a:r>
          </a:p>
          <a:p>
            <a:r>
              <a:rPr lang="el-GR" sz="1400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1400" dirty="0" smtClean="0">
                <a:solidFill>
                  <a:schemeClr val="accent2">
                    <a:lumMod val="75000"/>
                  </a:schemeClr>
                </a:solidFill>
              </a:rPr>
              <a:t>	 </a:t>
            </a:r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</a:rPr>
              <a:t>foreign 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key (</a:t>
            </a:r>
            <a:r>
              <a:rPr lang="el-GR" sz="1400" dirty="0">
                <a:solidFill>
                  <a:schemeClr val="accent2">
                    <a:lumMod val="75000"/>
                  </a:schemeClr>
                </a:solidFill>
              </a:rPr>
              <a:t>Τίτλος, Έτος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l-GR" sz="1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references </a:t>
            </a:r>
            <a:r>
              <a:rPr lang="el-GR" sz="1400" dirty="0" err="1">
                <a:solidFill>
                  <a:schemeClr val="accent2">
                    <a:lumMod val="75000"/>
                  </a:schemeClr>
                </a:solidFill>
              </a:rPr>
              <a:t>Ταινία(Τίτλος</a:t>
            </a:r>
            <a:r>
              <a:rPr lang="el-GR" sz="1400" dirty="0">
                <a:solidFill>
                  <a:schemeClr val="accent2">
                    <a:lumMod val="75000"/>
                  </a:schemeClr>
                </a:solidFill>
              </a:rPr>
              <a:t>, Έτος)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;</a:t>
            </a:r>
            <a:endParaRPr lang="el-GR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932363" y="2205038"/>
            <a:ext cx="3624262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Ορισμός ξένου κλειδιού</a:t>
            </a:r>
          </a:p>
          <a:p>
            <a:pPr algn="just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Προφανώς, ο ορισμός του πίνακα στον οποίο αναφέρεται, πρέπει να προηγείται</a:t>
            </a:r>
          </a:p>
        </p:txBody>
      </p:sp>
    </p:spTree>
    <p:extLst>
      <p:ext uri="{BB962C8B-B14F-4D97-AF65-F5344CB8AC3E}">
        <p14:creationId xmlns:p14="http://schemas.microsoft.com/office/powerpoint/2010/main" xmlns="" val="143802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0799DC-77B0-4F60-9AE3-8EAC1860CEDE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250825" y="1412875"/>
            <a:ext cx="83058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i="1" dirty="0">
                <a:solidFill>
                  <a:schemeClr val="tx2">
                    <a:lumMod val="50000"/>
                  </a:schemeClr>
                </a:solidFill>
              </a:rPr>
              <a:t>Παράδειγμα</a:t>
            </a:r>
            <a:endParaRPr lang="en-US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endParaRPr lang="el-GR" sz="800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CREATE TABLE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Ταινία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          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(20)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not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null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Έτος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not null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Διάρκεια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n-US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           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Είδος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varchar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(20)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 	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(Τίτλος, Έτος))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Ηθοποιός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not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null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Διεύθυνση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char(15)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Έτος-Γέννησης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(Όνομα),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accent2">
                    <a:lumMod val="50000"/>
                  </a:schemeClr>
                </a:solidFill>
              </a:rPr>
              <a:t>check</a:t>
            </a:r>
            <a:r>
              <a:rPr lang="el-GR" sz="1400" b="1" dirty="0">
                <a:solidFill>
                  <a:schemeClr val="accent2">
                    <a:lumMod val="50000"/>
                  </a:schemeClr>
                </a:solidFill>
              </a:rPr>
              <a:t> (Έτος-Γέννησης &gt;= 1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8</a:t>
            </a:r>
            <a:r>
              <a:rPr lang="el-GR" sz="1400" b="1" dirty="0">
                <a:solidFill>
                  <a:schemeClr val="accent2">
                    <a:lumMod val="50000"/>
                  </a:schemeClr>
                </a:solidFill>
              </a:rPr>
              <a:t>00))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;</a:t>
            </a:r>
          </a:p>
          <a:p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Παίζει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not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null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char(20)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not null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 not null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(Όνομα, Τίτλος, Έτος),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foreign key 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references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Ηθοποιός(Όνομα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foreign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key 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Τίτλος, Έτος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references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Ταινία(Τίτλος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Έτος)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500563" y="1700213"/>
            <a:ext cx="39592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Απλό παράδειγμα σημασιολογικού περιορισμού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5003800" y="3136423"/>
            <a:ext cx="3455988" cy="1200329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dirty="0">
                <a:solidFill>
                  <a:srgbClr val="00009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Οι περιορισμοί ορίζονται μια φορά στο σχήμα και ελέγχονται κάθε φορά που γίνεται μια τροποποίηση του 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στιγμιότυπου</a:t>
            </a:r>
            <a:endParaRPr lang="el-GR" dirty="0">
              <a:solidFill>
                <a:srgbClr val="000099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186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204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BB9E1A-56DF-4B10-BCE7-25F5EACFA9FC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20487" name="Rectangle 4"/>
          <p:cNvSpPr>
            <a:spLocks noChangeArrowheads="1"/>
          </p:cNvSpPr>
          <p:nvPr/>
        </p:nvSpPr>
        <p:spPr bwMode="auto">
          <a:xfrm>
            <a:off x="1016000" y="2501900"/>
            <a:ext cx="7258269" cy="2200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 eaLnBrk="0" hangingPunct="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el-GR" sz="28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ALTER TABLE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όνομα πίνακα</a:t>
            </a:r>
          </a:p>
          <a:p>
            <a:pPr marL="1828800" lvl="3" indent="-457200" eaLnBrk="0" hangingPunct="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ADD 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- προσθέτει καινούργια στήλη</a:t>
            </a:r>
          </a:p>
          <a:p>
            <a:pPr marL="1828800" lvl="3" indent="-457200" eaLnBrk="0" hangingPunct="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el-GR" sz="28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DROP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- διαγράφει μια στήλη</a:t>
            </a:r>
          </a:p>
          <a:p>
            <a:pPr marL="1828800" lvl="3" indent="-457200" eaLnBrk="0" hangingPunct="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MODIFY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- τροποποιεί μια στήλη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Τροποποίηση Σχήματος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dirty="0" err="1" smtClean="0"/>
              <a:t>Ευαγγε</a:t>
            </a:r>
            <a:r>
              <a:rPr lang="en-US" altLang="en-US" dirty="0" smtClean="0"/>
              <a:t>λ</a:t>
            </a:r>
            <a:r>
              <a:rPr lang="el-GR" altLang="en-US" dirty="0" smtClean="0"/>
              <a:t>ία </a:t>
            </a:r>
            <a:r>
              <a:rPr lang="el-GR" altLang="en-US" dirty="0" err="1" smtClean="0"/>
              <a:t>Πιτουρά</a:t>
            </a:r>
            <a:endParaRPr lang="el-GR" altLang="en-US" dirty="0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1C41E9-02B0-480D-9422-8C445A1A26C3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n-US" sz="2000" b="1" i="1">
              <a:latin typeface="Times New Roman" pitchFamily="18" charset="0"/>
            </a:endParaRPr>
          </a:p>
        </p:txBody>
      </p:sp>
      <p:sp>
        <p:nvSpPr>
          <p:cNvPr id="4103" name="Text Box 4"/>
          <p:cNvSpPr txBox="1">
            <a:spLocks noChangeArrowheads="1"/>
          </p:cNvSpPr>
          <p:nvPr/>
        </p:nvSpPr>
        <p:spPr bwMode="auto">
          <a:xfrm>
            <a:off x="323850" y="1844675"/>
            <a:ext cx="792003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/>
            <a:r>
              <a:rPr lang="el-GR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Μοντελοποίηση</a:t>
            </a:r>
          </a:p>
          <a:p>
            <a:pPr marL="457200" indent="-457200" algn="just" eaLnBrk="0" hangingPunct="0"/>
            <a:endParaRPr lang="en-US" sz="2400" dirty="0">
              <a:solidFill>
                <a:schemeClr val="accent6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Εννοιολογικός Σχεδιασμός Βάσεων Δεδομένων (με χρήση του Μοντέλου Οντοτήτων/Συσχετίσεων)</a:t>
            </a:r>
          </a:p>
          <a:p>
            <a:pPr marL="457200" indent="-457200" algn="just" eaLnBrk="0" hangingPunct="0">
              <a:buFont typeface="Wingdings" pitchFamily="2" charset="2"/>
              <a:buChar char="§"/>
            </a:pP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Λογικός Σχεδιασμός Βάσεων Δεδομένων (με χρήση του Σχεσιακού Μοντέλου)</a:t>
            </a:r>
          </a:p>
          <a:p>
            <a:pPr marL="457200" indent="-457200" algn="just" eaLnBrk="0" hangingPunct="0">
              <a:buFont typeface="Wingdings" pitchFamily="2" charset="2"/>
              <a:buChar char="§"/>
            </a:pP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Μετατροπή/αντιστοίχηση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ανάμεσα στα μοντέλα</a:t>
            </a:r>
          </a:p>
          <a:p>
            <a:pPr marL="457200" indent="-457200" algn="just" eaLnBrk="0" hangingPunct="0">
              <a:buFont typeface="Wingdings" pitchFamily="2" charset="2"/>
              <a:buNone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Τι έχουμε δει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</a:t>
            </a:r>
            <a:r>
              <a:rPr lang="el-GR" dirty="0"/>
              <a:t>4</a:t>
            </a:r>
            <a:endParaRPr lang="el-GR" altLang="en-US" dirty="0" smtClean="0"/>
          </a:p>
        </p:txBody>
      </p:sp>
      <p:sp>
        <p:nvSpPr>
          <p:cNvPr id="215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E2BF6D-A0AD-4510-B15F-B2B3327B738C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21510" name="Text Box 3"/>
          <p:cNvSpPr txBox="1">
            <a:spLocks noChangeArrowheads="1"/>
          </p:cNvSpPr>
          <p:nvPr/>
        </p:nvSpPr>
        <p:spPr bwMode="auto">
          <a:xfrm>
            <a:off x="381000" y="1651000"/>
            <a:ext cx="83058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Προσθήκη νέου γνωρίσματος: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alter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table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R </a:t>
            </a:r>
            <a:r>
              <a:rPr lang="el-GR" sz="2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A D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προσθήκη σε μια σχέση R που ήδη υπάρχει του γνωρίσματος A με πεδίο τιμών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D,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τιμή των πλειάδων της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στο καινούργιο γνώρισμα είναι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Διαγραφή γνωρίσματος: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alter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table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R </a:t>
            </a:r>
            <a:r>
              <a:rPr lang="el-GR" sz="2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drop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A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Τροποποίηση Σχήματος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69900" y="6318264"/>
            <a:ext cx="2133600" cy="365125"/>
          </a:xfrm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225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642BEE-F9EF-4B81-99C7-AEE4D0A784D5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381000" y="2514600"/>
            <a:ext cx="8305800" cy="244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alter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table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R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modify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όνομα_στήλης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new_datatype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ts val="500"/>
              </a:spcBef>
              <a:spcAft>
                <a:spcPts val="500"/>
              </a:spcAft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modify</a:t>
            </a:r>
            <a:r>
              <a:rPr lang="el-GR" sz="28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μπορεί να τροποποιήσει μόνο τον τύπο δεδομένων, όχι το όνομα της στήλης</a:t>
            </a:r>
          </a:p>
          <a:p>
            <a:pPr algn="just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Τροποποίηση Σχήματος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235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804015-5191-45D7-8671-9BA7DBE4D113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381000" y="2209800"/>
            <a:ext cx="83058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καινούργια σχέση είναι αρχικά άδεια.</a:t>
            </a:r>
          </a:p>
          <a:p>
            <a:pPr eaLnBrk="0" hangingPunct="0"/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να σβηστεί ένα σχήμα:</a:t>
            </a:r>
          </a:p>
          <a:p>
            <a:pPr eaLnBrk="0" hangingPunct="0"/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8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drop</a:t>
            </a:r>
            <a:r>
              <a:rPr lang="el-GR" sz="28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table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Σχήματος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</a:t>
            </a:r>
            <a:r>
              <a:rPr lang="el-GR" dirty="0"/>
              <a:t>4</a:t>
            </a:r>
            <a:endParaRPr lang="el-GR" altLang="en-US" dirty="0" smtClean="0"/>
          </a:p>
        </p:txBody>
      </p:sp>
      <p:sp>
        <p:nvSpPr>
          <p:cNvPr id="245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283439-786C-4E10-8A70-033D8C555FBA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900113" y="2408238"/>
            <a:ext cx="708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Τροποποιήσεις</a:t>
            </a:r>
          </a:p>
        </p:txBody>
      </p:sp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1042988" y="3284538"/>
            <a:ext cx="66294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Εισαγωγή πλειάδας </a:t>
            </a:r>
          </a:p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Διαγραφή Πλειάδας</a:t>
            </a:r>
          </a:p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Τροποποίηση (Ενημέρωση) Πλειάδας</a:t>
            </a:r>
          </a:p>
        </p:txBody>
      </p:sp>
      <p:sp>
        <p:nvSpPr>
          <p:cNvPr id="24585" name="Text Box 6"/>
          <p:cNvSpPr txBox="1">
            <a:spLocks noChangeArrowheads="1"/>
          </p:cNvSpPr>
          <p:nvPr/>
        </p:nvSpPr>
        <p:spPr bwMode="auto">
          <a:xfrm>
            <a:off x="255587" y="5267325"/>
            <a:ext cx="8569325" cy="7016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Οι εντολές αυτές ΤΡΟΠΟΠΟΙΟΥΝ το στιγμιότυπο της βάσης δεδομένων (δηλαδή, το περιεχόμενο των πινάκων)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904875"/>
            <a:ext cx="8229600" cy="1143000"/>
          </a:xfrm>
        </p:spPr>
        <p:txBody>
          <a:bodyPr>
            <a:normAutofit fontScale="90000"/>
          </a:bodyPr>
          <a:lstStyle/>
          <a:p>
            <a:pPr eaLnBrk="0" hangingPunct="0"/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Τροποποίηση Βάσης Δεδομένων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Χειρισμού Δεδομένων (Γ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X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Δ)</a:t>
            </a:r>
            <a:b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/>
            </a:r>
            <a:b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256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6A314F-A515-45BF-B730-F4B0DDF3106D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900113" y="2517428"/>
            <a:ext cx="7239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Εισαγωγή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: Παρέχει μια λίστα από τιμές γνωρισμάτων για μια νέα πλειάδα που πρέπει να εισαχθεί στη σχέση</a:t>
            </a:r>
            <a:r>
              <a:rPr lang="el-GR" sz="28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266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CFD145-E40E-4C83-A494-ECD85454C9E2}" type="slidenum">
              <a:rPr lang="el-GR" altLang="en-US" smtClean="0"/>
              <a:pPr/>
              <a:t>25</a:t>
            </a:fld>
            <a:endParaRPr lang="el-GR" altLang="en-US" smtClean="0"/>
          </a:p>
        </p:txBody>
      </p:sp>
      <p:sp>
        <p:nvSpPr>
          <p:cNvPr id="26632" name="Text Box 4" descr="Dark downward diagonal"/>
          <p:cNvSpPr txBox="1">
            <a:spLocks noChangeArrowheads="1"/>
          </p:cNvSpPr>
          <p:nvPr/>
        </p:nvSpPr>
        <p:spPr bwMode="auto">
          <a:xfrm>
            <a:off x="468313" y="3873500"/>
            <a:ext cx="77755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είτε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(β) γράφουμε μια ερώτηση που το αποτέλεσμα της εισάγεται στη σχέση. </a:t>
            </a:r>
          </a:p>
        </p:txBody>
      </p:sp>
      <p:sp>
        <p:nvSpPr>
          <p:cNvPr id="26633" name="Text Box 5"/>
          <p:cNvSpPr txBox="1">
            <a:spLocks noChangeArrowheads="1"/>
          </p:cNvSpPr>
          <p:nvPr/>
        </p:nvSpPr>
        <p:spPr bwMode="auto">
          <a:xfrm>
            <a:off x="684213" y="3068638"/>
            <a:ext cx="6055351" cy="46166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chemeClr val="tx2">
                    <a:lumMod val="50000"/>
                  </a:schemeClr>
                </a:solidFill>
              </a:rPr>
              <a:t>insert into R(A</a:t>
            </a:r>
            <a:r>
              <a:rPr lang="en-US" sz="2400" baseline="-2500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en-US" sz="2400">
                <a:solidFill>
                  <a:schemeClr val="tx2">
                    <a:lumMod val="50000"/>
                  </a:schemeClr>
                </a:solidFill>
              </a:rPr>
              <a:t>, …, A</a:t>
            </a:r>
            <a:r>
              <a:rPr lang="en-US" sz="2400" baseline="-25000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en-US" sz="2400">
                <a:solidFill>
                  <a:schemeClr val="tx2">
                    <a:lumMod val="50000"/>
                  </a:schemeClr>
                </a:solidFill>
              </a:rPr>
              <a:t>) values (v</a:t>
            </a:r>
            <a:r>
              <a:rPr lang="en-US" sz="2400" baseline="-2500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en-US" sz="2400">
                <a:solidFill>
                  <a:schemeClr val="tx2">
                    <a:lumMod val="50000"/>
                  </a:schemeClr>
                </a:solidFill>
              </a:rPr>
              <a:t>, …, v</a:t>
            </a:r>
            <a:r>
              <a:rPr lang="en-US" sz="2400" baseline="-25000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en-US" sz="2400">
                <a:solidFill>
                  <a:schemeClr val="tx2">
                    <a:lumMod val="50000"/>
                  </a:schemeClr>
                </a:solidFill>
              </a:rPr>
              <a:t>)</a:t>
            </a:r>
            <a:endParaRPr lang="el-GR" sz="24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6634" name="Text Box 6"/>
          <p:cNvSpPr txBox="1">
            <a:spLocks noChangeArrowheads="1"/>
          </p:cNvSpPr>
          <p:nvPr/>
        </p:nvSpPr>
        <p:spPr bwMode="auto">
          <a:xfrm>
            <a:off x="684213" y="5283200"/>
            <a:ext cx="6055351" cy="46166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chemeClr val="tx2">
                    <a:lumMod val="50000"/>
                  </a:schemeClr>
                </a:solidFill>
              </a:rPr>
              <a:t>insert into R(A</a:t>
            </a:r>
            <a:r>
              <a:rPr lang="en-US" sz="2400" baseline="-2500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en-US" sz="2400">
                <a:solidFill>
                  <a:schemeClr val="tx2">
                    <a:lumMod val="50000"/>
                  </a:schemeClr>
                </a:solidFill>
              </a:rPr>
              <a:t>, …, A</a:t>
            </a:r>
            <a:r>
              <a:rPr lang="en-US" sz="2400" baseline="-25000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en-US" sz="2400">
                <a:solidFill>
                  <a:schemeClr val="tx2">
                    <a:lumMod val="50000"/>
                  </a:schemeClr>
                </a:solidFill>
              </a:rPr>
              <a:t>) select-from-where</a:t>
            </a:r>
            <a:endParaRPr lang="el-GR" sz="24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6635" name="Text Box 8"/>
          <p:cNvSpPr txBox="1">
            <a:spLocks noChangeArrowheads="1"/>
          </p:cNvSpPr>
          <p:nvPr/>
        </p:nvSpPr>
        <p:spPr bwMode="auto">
          <a:xfrm>
            <a:off x="468313" y="1471613"/>
            <a:ext cx="64087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να εισάγουμε δεδομένα σε μια σχέση είτε</a:t>
            </a:r>
          </a:p>
          <a:p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(α) προσδιορίζουμε την πλειάδα, 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 rot="-1111696">
            <a:off x="6798938" y="4824299"/>
            <a:ext cx="1671492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Θα το δούμε αργότερα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2765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C01F43-0E28-4896-BC46-2BDE4CE8DB4D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sp>
        <p:nvSpPr>
          <p:cNvPr id="27654" name="Text Box 3"/>
          <p:cNvSpPr txBox="1">
            <a:spLocks noChangeArrowheads="1"/>
          </p:cNvSpPr>
          <p:nvPr/>
        </p:nvSpPr>
        <p:spPr bwMode="auto">
          <a:xfrm>
            <a:off x="323850" y="3068638"/>
            <a:ext cx="822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</a:p>
          <a:p>
            <a:pPr eaLnBrk="0" hangingPunct="0"/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insert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into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</a:t>
            </a:r>
          </a:p>
          <a:p>
            <a:pPr eaLnBrk="0" hangingPunct="0"/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values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(‘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The Big Blue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1988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132,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7655" name="Text Box 4"/>
          <p:cNvSpPr txBox="1">
            <a:spLocks noChangeArrowheads="1"/>
          </p:cNvSpPr>
          <p:nvPr/>
        </p:nvSpPr>
        <p:spPr bwMode="auto">
          <a:xfrm>
            <a:off x="323850" y="4365625"/>
            <a:ext cx="82296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Όταν με οποιαδήποτε σειρά, π.χ.,:</a:t>
            </a:r>
          </a:p>
          <a:p>
            <a:pPr eaLnBrk="0" hangingPunct="0"/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insert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into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</a:t>
            </a:r>
            <a:r>
              <a:rPr lang="el-GR" sz="2000" dirty="0">
                <a:solidFill>
                  <a:srgbClr val="FF99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(Τίτλος, Είδος, Διάρκεια, Έτος)</a:t>
            </a:r>
          </a:p>
          <a:p>
            <a:pPr eaLnBrk="0" hangingPunct="0"/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values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(‘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The Big Blue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’, ‘Έγχρωμη’, 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32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198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/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7656" name="Text Box 5"/>
          <p:cNvSpPr txBox="1">
            <a:spLocks noChangeArrowheads="1"/>
          </p:cNvSpPr>
          <p:nvPr/>
        </p:nvSpPr>
        <p:spPr bwMode="auto">
          <a:xfrm>
            <a:off x="395288" y="1714500"/>
            <a:ext cx="4202112" cy="7602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Έτος-Γέννησης)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286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5E4246-BD17-441D-936A-3210E6663B04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539749" y="2870200"/>
            <a:ext cx="7067551" cy="32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Επίσης, εισαγωγή </a:t>
            </a:r>
            <a:r>
              <a:rPr lang="el-GR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τιμών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eaLnBrk="0" hangingPunct="0"/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insert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into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values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‘The Big Blue’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1988,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, ‘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ή αν </a:t>
            </a:r>
            <a:r>
              <a:rPr lang="el-GR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δε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δίνω τιμές για όλα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τα γνωρίσματα</a:t>
            </a:r>
          </a:p>
          <a:p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insert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into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(Τίτλος, Έτος, Είδος)</a:t>
            </a:r>
          </a:p>
          <a:p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values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(‘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The Big Blue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’, 198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, ‘Έγχρωμη’)</a:t>
            </a:r>
          </a:p>
          <a:p>
            <a:pPr eaLnBrk="0" hangingPunct="0"/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395287" y="1839913"/>
            <a:ext cx="4321175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Ταινία 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</a:rPr>
              <a:t>Τίτλος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,  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Παίζει(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</a:rPr>
              <a:t>Όνομα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</a:rPr>
              <a:t>Τίτλος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Ηθοποιός(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</a:rPr>
              <a:t>Όνομα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, Διεύθυνση, Έτος-Γέννησης) 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296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97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694253-E1F2-487F-882A-F60859780940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29702" name="Text Box 8"/>
          <p:cNvSpPr txBox="1">
            <a:spLocks noChangeArrowheads="1"/>
          </p:cNvSpPr>
          <p:nvPr/>
        </p:nvSpPr>
        <p:spPr bwMode="auto">
          <a:xfrm>
            <a:off x="611188" y="2108200"/>
            <a:ext cx="8077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Ποιους από τους περιορισμούς (πεδίου ορισμού, κλειδιού, ακεραιότητας οντοτήτων και αναφορικής ακεραιότητας) μπορεί να παραβιάζει μια τέτοια λίστα τιμών;</a:t>
            </a:r>
            <a:endParaRPr lang="el-GR" sz="2400" b="1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9703" name="Text Box 9"/>
          <p:cNvSpPr txBox="1">
            <a:spLocks noChangeArrowheads="1"/>
          </p:cNvSpPr>
          <p:nvPr/>
        </p:nvSpPr>
        <p:spPr bwMode="auto">
          <a:xfrm>
            <a:off x="611188" y="4005263"/>
            <a:ext cx="807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περίπτωση παραβίασης: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9704" name="Text Box 10"/>
          <p:cNvSpPr txBox="1">
            <a:spLocks noChangeArrowheads="1"/>
          </p:cNvSpPr>
          <p:nvPr/>
        </p:nvSpPr>
        <p:spPr bwMode="auto">
          <a:xfrm>
            <a:off x="1331913" y="4797425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Απόρριψη εισαγωγής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307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07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197CA1-EFBB-48D4-9842-A050A700C53A}" type="slidenum">
              <a:rPr lang="el-GR" altLang="en-US" smtClean="0"/>
              <a:pPr/>
              <a:t>29</a:t>
            </a:fld>
            <a:endParaRPr lang="el-GR" altLang="en-US" smtClean="0"/>
          </a:p>
        </p:txBody>
      </p:sp>
      <p:sp>
        <p:nvSpPr>
          <p:cNvPr id="30726" name="Text Box 3"/>
          <p:cNvSpPr txBox="1">
            <a:spLocks noChangeArrowheads="1"/>
          </p:cNvSpPr>
          <p:nvPr/>
        </p:nvSpPr>
        <p:spPr bwMode="auto">
          <a:xfrm>
            <a:off x="900113" y="2565400"/>
            <a:ext cx="7239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Διαγραφή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Προσδιορίζεται μια συνθήκη πάνω στα γνωρίσματα της σχέσης και διαγράφονται οι πλειάδες που την ικανοποιούν</a:t>
            </a:r>
            <a:endParaRPr lang="el-GR" sz="28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1C41E9-02B0-480D-9422-8C445A1A26C3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n-US" sz="2000" b="1" i="1">
              <a:latin typeface="Times New Roman" pitchFamily="18" charset="0"/>
            </a:endParaRPr>
          </a:p>
        </p:txBody>
      </p:sp>
      <p:sp>
        <p:nvSpPr>
          <p:cNvPr id="4103" name="Text Box 4"/>
          <p:cNvSpPr txBox="1">
            <a:spLocks noChangeArrowheads="1"/>
          </p:cNvSpPr>
          <p:nvPr/>
        </p:nvSpPr>
        <p:spPr bwMode="auto">
          <a:xfrm>
            <a:off x="361950" y="1489075"/>
            <a:ext cx="7920038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lvl="1" indent="-457200" algn="just" eaLnBrk="0" hangingPunct="0"/>
            <a:r>
              <a:rPr lang="el-GR" sz="32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Βασικές εντολές </a:t>
            </a:r>
            <a:endParaRPr lang="en-US" sz="32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/>
            <a:endParaRPr lang="el-GR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τον ορισμό και τροποποίηση σχήματος</a:t>
            </a: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τη δημιουργία και τροποποίηση στιγμιότυπου (εισαγωγή, διαγραφή, ενημέρωση δεδομένων)</a:t>
            </a: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endParaRPr lang="el-GR" sz="28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/>
            <a:r>
              <a:rPr lang="el-GR" sz="2400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Πως θα υλοποιήσουμε (προγραμματίσουμε) την εφαρμογή μας χρησιμοποιώντας ένα σχεσιακό ΣΔΒΔ</a:t>
            </a:r>
            <a:endParaRPr lang="en-US" sz="2400" i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Τι θα δούμε σήμερα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317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DA09FD-CDFA-4962-9034-2E35F4EE7713}" type="slidenum">
              <a:rPr lang="el-GR" altLang="en-US" smtClean="0"/>
              <a:pPr/>
              <a:t>30</a:t>
            </a:fld>
            <a:endParaRPr lang="el-GR" altLang="en-US" smtClean="0"/>
          </a:p>
        </p:txBody>
      </p:sp>
      <p:sp>
        <p:nvSpPr>
          <p:cNvPr id="31751" name="Text Box 4"/>
          <p:cNvSpPr txBox="1">
            <a:spLocks noChangeArrowheads="1"/>
          </p:cNvSpPr>
          <p:nvPr/>
        </p:nvSpPr>
        <p:spPr bwMode="auto">
          <a:xfrm>
            <a:off x="539750" y="2708275"/>
            <a:ext cx="77724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να σβήσουμε μόνο </a:t>
            </a: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ολόκληρες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πλειάδες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γραμμές) και όχι συγκεκριμένα γνωρίσματα.</a:t>
            </a:r>
          </a:p>
          <a:p>
            <a:pPr algn="just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Σβήνει όλες τις πλειάδες της R για τις οποίες ισχύει το P.</a:t>
            </a:r>
          </a:p>
        </p:txBody>
      </p:sp>
      <p:sp>
        <p:nvSpPr>
          <p:cNvPr id="31752" name="Text Box 5"/>
          <p:cNvSpPr txBox="1">
            <a:spLocks noChangeArrowheads="1"/>
          </p:cNvSpPr>
          <p:nvPr/>
        </p:nvSpPr>
        <p:spPr bwMode="auto">
          <a:xfrm>
            <a:off x="755650" y="5084763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Όταν λείπει το  </a:t>
            </a:r>
            <a:r>
              <a:rPr lang="el-GR" sz="2000" b="1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σβήνονται όλες οι πλειάδες μιας σχέσης.</a:t>
            </a:r>
          </a:p>
        </p:txBody>
      </p:sp>
      <p:sp>
        <p:nvSpPr>
          <p:cNvPr id="31753" name="Text Box 6"/>
          <p:cNvSpPr txBox="1">
            <a:spLocks noChangeArrowheads="1"/>
          </p:cNvSpPr>
          <p:nvPr/>
        </p:nvSpPr>
        <p:spPr bwMode="auto">
          <a:xfrm>
            <a:off x="2051050" y="3594099"/>
            <a:ext cx="3397250" cy="46166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delete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R </a:t>
            </a:r>
            <a:r>
              <a:rPr lang="el-GR" sz="2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P</a:t>
            </a:r>
            <a:endParaRPr lang="el-GR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327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27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194240-24FA-46EE-985C-5BDE63228E7A}" type="slidenum">
              <a:rPr lang="el-GR" altLang="en-US" smtClean="0"/>
              <a:pPr/>
              <a:t>31</a:t>
            </a:fld>
            <a:endParaRPr lang="el-GR" altLang="en-US" smtClean="0"/>
          </a:p>
        </p:txBody>
      </p:sp>
      <p:sp>
        <p:nvSpPr>
          <p:cNvPr id="32774" name="Text Box 3"/>
          <p:cNvSpPr txBox="1">
            <a:spLocks noChangeArrowheads="1"/>
          </p:cNvSpPr>
          <p:nvPr/>
        </p:nvSpPr>
        <p:spPr bwMode="auto">
          <a:xfrm>
            <a:off x="900113" y="2149475"/>
            <a:ext cx="6840537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Παραδείγματα</a:t>
            </a:r>
          </a:p>
          <a:p>
            <a:pPr eaLnBrk="0" hangingPunct="0"/>
            <a:endParaRPr lang="el-GR" sz="20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(1) Όλες οι ηθοποιοί με το όνομα 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Kidman</a:t>
            </a:r>
            <a:endParaRPr lang="el-GR" sz="20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delete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</a:t>
            </a:r>
          </a:p>
          <a:p>
            <a:pPr eaLnBrk="0" hangingPunct="0"/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 = ‘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Kidman’</a:t>
            </a:r>
          </a:p>
          <a:p>
            <a:pPr eaLnBrk="0" hangingPunct="0"/>
            <a:endParaRPr lang="en-US" sz="20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2) Όλες τις ταινίες που έχουν γυριστεί πριν το 1950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endParaRPr lang="el-GR" sz="20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delete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Έτος &lt; 1950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337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37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A56742-4E05-4888-BDBC-DF9389AED1C8}" type="slidenum">
              <a:rPr lang="el-GR" altLang="en-US" smtClean="0"/>
              <a:pPr/>
              <a:t>32</a:t>
            </a:fld>
            <a:endParaRPr lang="el-GR" altLang="en-US" smtClean="0"/>
          </a:p>
        </p:txBody>
      </p:sp>
      <p:sp>
        <p:nvSpPr>
          <p:cNvPr id="33798" name="Text Box 3"/>
          <p:cNvSpPr txBox="1">
            <a:spLocks noChangeArrowheads="1"/>
          </p:cNvSpPr>
          <p:nvPr/>
        </p:nvSpPr>
        <p:spPr bwMode="auto">
          <a:xfrm>
            <a:off x="395288" y="4005263"/>
            <a:ext cx="842486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Πρώτα, υπολογίζεται η συνθήκη του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μετά διαγράφονται οι πλειάδες που ικανοποιούν τη συνθήκη</a:t>
            </a:r>
          </a:p>
        </p:txBody>
      </p:sp>
      <p:sp>
        <p:nvSpPr>
          <p:cNvPr id="33799" name="Text Box 5"/>
          <p:cNvSpPr txBox="1">
            <a:spLocks noChangeArrowheads="1"/>
          </p:cNvSpPr>
          <p:nvPr/>
        </p:nvSpPr>
        <p:spPr bwMode="auto">
          <a:xfrm>
            <a:off x="2678113" y="1552575"/>
            <a:ext cx="3657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του </a:t>
            </a:r>
            <a:r>
              <a:rPr lang="en-US" sz="28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endParaRPr lang="el-GR" sz="280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3800" name="Text Box 6"/>
          <p:cNvSpPr txBox="1">
            <a:spLocks noChangeArrowheads="1"/>
          </p:cNvSpPr>
          <p:nvPr/>
        </p:nvSpPr>
        <p:spPr bwMode="auto">
          <a:xfrm>
            <a:off x="468313" y="2492375"/>
            <a:ext cx="80772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Όνομα_Γνωρίσματος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  &lt;τελεστής&gt; &lt;‘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Ονομα_Γνωρίσματος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 ή &lt;Τιμή&gt;</a:t>
            </a:r>
          </a:p>
          <a:p>
            <a:pPr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Τελεστές σύγκρισης: 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&lt;=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&gt;=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κλπ</a:t>
            </a:r>
          </a:p>
          <a:p>
            <a:pPr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Λογικοί τελεστές: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348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22F6C9-5EC2-4282-B7D8-F9C3DB657F5C}" type="slidenum">
              <a:rPr lang="el-GR" altLang="en-US" smtClean="0"/>
              <a:pPr/>
              <a:t>33</a:t>
            </a:fld>
            <a:endParaRPr lang="el-GR" altLang="en-US" smtClean="0"/>
          </a:p>
        </p:txBody>
      </p:sp>
      <p:sp>
        <p:nvSpPr>
          <p:cNvPr id="34822" name="Text Box 3"/>
          <p:cNvSpPr txBox="1">
            <a:spLocks noChangeArrowheads="1"/>
          </p:cNvSpPr>
          <p:nvPr/>
        </p:nvSpPr>
        <p:spPr bwMode="auto">
          <a:xfrm>
            <a:off x="539750" y="2924175"/>
            <a:ext cx="8077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Ποιους από τους περιορισμούς (πεδίου ορισμού, κλειδιού, ακεραιότητας οντοτήτων και αναφορικής ακεραιότητας) μπορεί να παραβιάζει το αποτέλεσμα  μια διαγραφής;</a:t>
            </a:r>
            <a:endParaRPr lang="el-GR" sz="2000" b="1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358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CFD735-0F41-49F0-82E0-ED2A98B00ABD}" type="slidenum">
              <a:rPr lang="el-GR" altLang="en-US" smtClean="0"/>
              <a:pPr/>
              <a:t>34</a:t>
            </a:fld>
            <a:endParaRPr lang="el-GR" altLang="en-US" smtClean="0"/>
          </a:p>
        </p:txBody>
      </p:sp>
      <p:sp>
        <p:nvSpPr>
          <p:cNvPr id="35846" name="Rectangle 3"/>
          <p:cNvSpPr>
            <a:spLocks noChangeArrowheads="1"/>
          </p:cNvSpPr>
          <p:nvPr/>
        </p:nvSpPr>
        <p:spPr bwMode="auto">
          <a:xfrm>
            <a:off x="827088" y="3284538"/>
            <a:ext cx="6985000" cy="1826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διαγραφή της ταινίας </a:t>
            </a:r>
            <a:r>
              <a:rPr lang="en-US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“The Big Blue”</a:t>
            </a:r>
            <a:r>
              <a:rPr lang="el-GR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που γυρίστηκε το 1988</a:t>
            </a:r>
            <a:endParaRPr lang="en-US" sz="2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4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delete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 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w</a:t>
            </a:r>
            <a:r>
              <a:rPr lang="el-GR" sz="24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here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= ‘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The Big Blue’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1988</a:t>
            </a:r>
          </a:p>
        </p:txBody>
      </p:sp>
      <p:sp>
        <p:nvSpPr>
          <p:cNvPr id="35847" name="Text Box 4"/>
          <p:cNvSpPr txBox="1">
            <a:spLocks noChangeArrowheads="1"/>
          </p:cNvSpPr>
          <p:nvPr/>
        </p:nvSpPr>
        <p:spPr bwMode="auto">
          <a:xfrm>
            <a:off x="1547813" y="1916113"/>
            <a:ext cx="4321175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Έτος-Γέννησης)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03350" y="5305425"/>
            <a:ext cx="504031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el-GR" sz="2000" i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Ποιοι περιορισμοί ελέγχονται;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368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532C59-251A-41DE-8856-48C65383B92B}" type="slidenum">
              <a:rPr lang="el-GR" altLang="en-US" smtClean="0"/>
              <a:pPr/>
              <a:t>35</a:t>
            </a:fld>
            <a:endParaRPr lang="el-GR" altLang="en-US" smtClean="0"/>
          </a:p>
        </p:txBody>
      </p:sp>
      <p:sp>
        <p:nvSpPr>
          <p:cNvPr id="36870" name="Text Box 5"/>
          <p:cNvSpPr txBox="1">
            <a:spLocks noChangeArrowheads="1"/>
          </p:cNvSpPr>
          <p:nvPr/>
        </p:nvSpPr>
        <p:spPr bwMode="auto">
          <a:xfrm>
            <a:off x="301625" y="1870075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περίπτωση παραβίασης (αναφορικής ακεραιότητας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 ξένου κλειδιού), έχουμε τις παρακάτω επιλογές: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36871" name="Text Box 6"/>
          <p:cNvSpPr txBox="1">
            <a:spLocks noChangeArrowheads="1"/>
          </p:cNvSpPr>
          <p:nvPr/>
        </p:nvSpPr>
        <p:spPr bwMode="auto">
          <a:xfrm>
            <a:off x="1141413" y="2827338"/>
            <a:ext cx="7272337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απόρριψη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της διαγραφής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διάδοση της διαγραφής 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(αυτόματη διαγραφή όλων των πλειάδων που αναφέρονται σε αυτήν)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τροποποίηση των τιμών 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των αναφορικών γνωρισμάτων. Πως;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ειδική τιμή ή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 την τιμή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 (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 επιτρέπεται)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368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532C59-251A-41DE-8856-48C65383B92B}" type="slidenum">
              <a:rPr lang="el-GR" altLang="en-US" smtClean="0"/>
              <a:pPr/>
              <a:t>36</a:t>
            </a:fld>
            <a:endParaRPr lang="el-GR" altLang="en-US" smtClean="0"/>
          </a:p>
        </p:txBody>
      </p:sp>
      <p:sp>
        <p:nvSpPr>
          <p:cNvPr id="36872" name="Text Box 7"/>
          <p:cNvSpPr txBox="1">
            <a:spLocks noChangeArrowheads="1"/>
          </p:cNvSpPr>
          <p:nvPr/>
        </p:nvSpPr>
        <p:spPr bwMode="auto">
          <a:xfrm>
            <a:off x="565150" y="2224088"/>
            <a:ext cx="7561263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μας επιτρέπει να προσδιορίσουμε ποιες από τις παραπάνω επιλογές θα πραγματοποιείται σε περίπτωση παραβίασης </a:t>
            </a:r>
          </a:p>
          <a:p>
            <a:pPr algn="just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Πότε: όταν ορίζουμε στο σχήμα τους περιορισμούς ξένου κλειδιού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883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378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78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CBF0C9-8ADD-4152-A8C0-89DD02F01736}" type="slidenum">
              <a:rPr lang="el-GR" altLang="en-US" smtClean="0"/>
              <a:pPr/>
              <a:t>37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293688" y="1903413"/>
            <a:ext cx="8305800" cy="3990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Όταν μια πράξη παραβιάζει έναν περιορισμό αναφοράς απορρίπτεται εκτός αν έχει οριστεί κάποια άλλη δράση – Πως?</a:t>
            </a:r>
          </a:p>
          <a:p>
            <a:pPr marL="457200" indent="-457200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Μετά τον ορισμό του:</a:t>
            </a:r>
          </a:p>
          <a:p>
            <a:pPr marL="457200" indent="-457200" eaLnBrk="0" hangingPunct="0"/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(A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l-GR" sz="20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endParaRPr lang="en-US" sz="2000" baseline="-25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endParaRPr lang="el-GR" sz="2000" baseline="-25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να προσδιορίσουμε</a:t>
            </a:r>
          </a:p>
          <a:p>
            <a:pPr marL="457200" indent="-457200"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b="1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delete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1)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cascade, 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2)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null, 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3)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default 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4)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 action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Ορισμοί Σχήματος: περιορισμοί ακεραιότητας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389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89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071FCA-EF05-4F53-ADED-F3E98E5A0255}" type="slidenum">
              <a:rPr lang="el-GR" altLang="en-US" smtClean="0"/>
              <a:pPr/>
              <a:t>38</a:t>
            </a:fld>
            <a:endParaRPr lang="el-GR" altLang="en-US" smtClean="0"/>
          </a:p>
        </p:txBody>
      </p:sp>
      <p:sp>
        <p:nvSpPr>
          <p:cNvPr id="38918" name="Text Box 3"/>
          <p:cNvSpPr txBox="1">
            <a:spLocks noChangeArrowheads="1"/>
          </p:cNvSpPr>
          <p:nvPr/>
        </p:nvSpPr>
        <p:spPr bwMode="auto">
          <a:xfrm>
            <a:off x="197404" y="1439832"/>
            <a:ext cx="87052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περίπτωση παραβίασης (αναφορικής ακεραιότητας):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1103312" y="1916083"/>
            <a:ext cx="7062787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απόρριψη της διαγραφής (αν δεν υπάρχει προσδιορισμός) ή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no action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διάδοση της διαγραφής (αυτόματη διαγραφή όλων των πλειάδων που αναφέρονται σε αυτήν)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cascade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τροποποίηση των τιμών των αναφορικών γνωρισμάτων Πως;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ειδική τιμή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delete set default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ή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την τιμή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 on </a:t>
            </a:r>
            <a:endParaRPr lang="el-GR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delete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null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32604" y="173038"/>
            <a:ext cx="8496541" cy="1177894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Ορισμοί Σχήματος: </a:t>
            </a:r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</a:rPr>
              <a:t>περιορισμοί ακεραιότητας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-</a:t>
            </a:r>
            <a:r>
              <a:rPr lang="el-GR" dirty="0" smtClean="0"/>
              <a:t>2014</a:t>
            </a:r>
            <a:endParaRPr lang="el-GR" altLang="en-US" dirty="0" smtClean="0"/>
          </a:p>
        </p:txBody>
      </p:sp>
      <p:sp>
        <p:nvSpPr>
          <p:cNvPr id="399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E5A90B-CC45-4147-A3B6-AAF44A9031AA}" type="slidenum">
              <a:rPr lang="el-GR" altLang="en-US" smtClean="0"/>
              <a:pPr/>
              <a:t>39</a:t>
            </a:fld>
            <a:endParaRPr lang="el-GR" altLang="en-US" smtClean="0"/>
          </a:p>
        </p:txBody>
      </p:sp>
      <p:sp>
        <p:nvSpPr>
          <p:cNvPr id="40966" name="Text Box 3"/>
          <p:cNvSpPr txBox="1">
            <a:spLocks noChangeArrowheads="1"/>
          </p:cNvSpPr>
          <p:nvPr/>
        </p:nvSpPr>
        <p:spPr bwMode="auto">
          <a:xfrm>
            <a:off x="0" y="1700213"/>
            <a:ext cx="6337300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 TABLE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(Τίτλος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char(20),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 	 Έτος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 	 Διάρκεια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endParaRPr lang="en-US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Είδος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varchar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(20)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  	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(Τίτλος, Έτος))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 TABLE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Ηθοποιός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(Όνομα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0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char(15)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Έτος-Γέννησης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(Όνομα),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check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(Έτος-Γέννησης &gt;= 1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00))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endParaRPr lang="en-US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CREATE TABLE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Παίζει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(Όνομα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char(20)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endParaRPr lang="el-GR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(Όνομα, Τίτλος, Έτος),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Ηθοποιός(Όνομα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),</a:t>
            </a:r>
            <a:endParaRPr lang="en-US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cascade,</a:t>
            </a:r>
            <a:endParaRPr lang="el-GR" sz="1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Ταινία(Τίτλος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Έτος)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0967" name="Text Box 5"/>
          <p:cNvSpPr txBox="1">
            <a:spLocks noChangeArrowheads="1"/>
          </p:cNvSpPr>
          <p:nvPr/>
        </p:nvSpPr>
        <p:spPr bwMode="auto">
          <a:xfrm>
            <a:off x="3708400" y="2133600"/>
            <a:ext cx="511175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 TABLE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Παίζει</a:t>
            </a:r>
          </a:p>
          <a:p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(Όνομα </a:t>
            </a:r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char(</a:t>
            </a:r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0)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 </a:t>
            </a:r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char(20)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endParaRPr lang="el-GR" sz="1400">
              <a:solidFill>
                <a:srgbClr val="4D737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 key 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(Όνομα, Τίτλος, Έτος),</a:t>
            </a:r>
          </a:p>
          <a:p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 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Ηθοποιός(Όνομα),</a:t>
            </a:r>
            <a:endParaRPr lang="en-US" sz="1400">
              <a:solidFill>
                <a:srgbClr val="4D737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 b="1">
                <a:solidFill>
                  <a:srgbClr val="CC33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cascade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endParaRPr lang="el-GR" sz="1400">
              <a:solidFill>
                <a:srgbClr val="4D737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 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Ταινία(Τίτλος, Έτος)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</a:p>
          <a:p>
            <a:r>
              <a:rPr lang="en-US" sz="1400" b="1">
                <a:solidFill>
                  <a:srgbClr val="CC33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cascade</a:t>
            </a:r>
            <a:endParaRPr lang="el-GR" sz="1400" b="1">
              <a:solidFill>
                <a:srgbClr val="CC33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2875" y="4500563"/>
            <a:ext cx="5364163" cy="1873250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63938" y="2060575"/>
            <a:ext cx="5256212" cy="2160588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Ορισμοί Σχήματος: </a:t>
            </a:r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</a:rPr>
              <a:t>περιορισμοί ακεραιότητας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B51C0B-6634-45FC-9F30-C0207A28703C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n-US" sz="2000" b="1" i="1">
              <a:latin typeface="Times New Roman" pitchFamily="18" charset="0"/>
            </a:endParaRPr>
          </a:p>
        </p:txBody>
      </p:sp>
      <p:sp>
        <p:nvSpPr>
          <p:cNvPr id="5127" name="Text Box 4"/>
          <p:cNvSpPr txBox="1">
            <a:spLocks noChangeArrowheads="1"/>
          </p:cNvSpPr>
          <p:nvPr/>
        </p:nvSpPr>
        <p:spPr bwMode="auto">
          <a:xfrm>
            <a:off x="301624" y="1524001"/>
            <a:ext cx="838517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 eaLnBrk="0" hangingPunct="0"/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Ορισμού Δεδομένων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(ΔΟΧ)  (του σχήματος)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Data Definition Language (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DDL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 ορισμός, δημιουργία, τροποποίηση και διαγραφή 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σχήματος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  <a:p>
            <a:pPr marL="457200" indent="-457200" algn="just" eaLnBrk="0" hangingPunct="0"/>
            <a:endParaRPr lang="el-GR" sz="2400" b="1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Χειρισμού Δεδομένων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(ΓΧΔ)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Data Manipulation Language (DML)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1371600" lvl="2" indent="-457200"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Τροποποίησης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(εισαγωγή, διαγραφή, τροποποίηση πλειάδων)</a:t>
            </a:r>
          </a:p>
          <a:p>
            <a:pPr marL="1371600" lvl="2" indent="-457200"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Ερωτήσεων (Επερωτήσεων)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Query Languages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400" b="1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διατυπώνουν ερωτήσεις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στο τρέχων στιγμιότυπο της βάσης δεδομένων για την ανάκτηση/επιλογή δεδομένων </a:t>
            </a: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(θα τις δούμε αναλυτικά σε επόμενα μαθήματα)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</a:t>
            </a:r>
            <a:r>
              <a:rPr lang="el-GR" dirty="0" smtClean="0"/>
              <a:t>43</a:t>
            </a:r>
            <a:endParaRPr lang="el-GR" altLang="en-US" dirty="0" smtClean="0"/>
          </a:p>
        </p:txBody>
      </p:sp>
      <p:sp>
        <p:nvSpPr>
          <p:cNvPr id="409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684657-C2AA-41EB-972C-BA96F5B435A1}" type="slidenum">
              <a:rPr lang="el-GR" altLang="en-US" smtClean="0"/>
              <a:pPr/>
              <a:t>40</a:t>
            </a:fld>
            <a:endParaRPr lang="el-GR" altLang="en-US" smtClean="0"/>
          </a:p>
        </p:txBody>
      </p:sp>
      <p:sp>
        <p:nvSpPr>
          <p:cNvPr id="40966" name="Text Box 3"/>
          <p:cNvSpPr txBox="1">
            <a:spLocks noChangeArrowheads="1"/>
          </p:cNvSpPr>
          <p:nvPr/>
        </p:nvSpPr>
        <p:spPr bwMode="auto">
          <a:xfrm>
            <a:off x="990600" y="1752600"/>
            <a:ext cx="7086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Διαγραφή Σχήματος</a:t>
            </a:r>
          </a:p>
        </p:txBody>
      </p:sp>
      <p:sp>
        <p:nvSpPr>
          <p:cNvPr id="40967" name="Text Box 4"/>
          <p:cNvSpPr txBox="1">
            <a:spLocks noChangeArrowheads="1"/>
          </p:cNvSpPr>
          <p:nvPr/>
        </p:nvSpPr>
        <p:spPr bwMode="auto">
          <a:xfrm>
            <a:off x="381000" y="2362200"/>
            <a:ext cx="83058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καινούργια σχέση είναι αρχικά άδεια.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να σβηστεί ένα σχήμα: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drop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table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Διαφορετικό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από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l-GR" sz="2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delete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R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Σχήματος και Πλειάδων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419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19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66D0DB-CDED-4935-B66C-C31EA3BF6A21}" type="slidenum">
              <a:rPr lang="el-GR" altLang="en-US" smtClean="0"/>
              <a:pPr/>
              <a:t>41</a:t>
            </a:fld>
            <a:endParaRPr lang="el-GR" altLang="en-US" smtClean="0"/>
          </a:p>
        </p:txBody>
      </p:sp>
      <p:sp>
        <p:nvSpPr>
          <p:cNvPr id="41990" name="Text Box 4"/>
          <p:cNvSpPr txBox="1">
            <a:spLocks noChangeArrowheads="1"/>
          </p:cNvSpPr>
          <p:nvPr/>
        </p:nvSpPr>
        <p:spPr bwMode="auto">
          <a:xfrm>
            <a:off x="827088" y="2082909"/>
            <a:ext cx="7239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Τροποποίηση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: Προσδιορίζεται μια συνθήκη πάνω στα γνωρίσματα της σχέσης και τροποποιούνται οι πλειάδες που την ικανοποιούν </a:t>
            </a:r>
            <a:endParaRPr lang="el-GR" sz="28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Τροποποίηση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430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30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8B909-FFAD-41F3-ADF7-A8133BC79002}" type="slidenum">
              <a:rPr lang="el-GR" altLang="en-US" smtClean="0"/>
              <a:pPr/>
              <a:t>42</a:t>
            </a:fld>
            <a:endParaRPr lang="el-GR" altLang="en-US" smtClean="0"/>
          </a:p>
        </p:txBody>
      </p:sp>
      <p:sp>
        <p:nvSpPr>
          <p:cNvPr id="43014" name="Text Box 4"/>
          <p:cNvSpPr txBox="1">
            <a:spLocks noChangeArrowheads="1"/>
          </p:cNvSpPr>
          <p:nvPr/>
        </p:nvSpPr>
        <p:spPr bwMode="auto">
          <a:xfrm>
            <a:off x="395288" y="3840163"/>
            <a:ext cx="83820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Αύξηση τις διάρκειας κάθε ταινίας κατά 10 λεπτά για όλες τις ταινίες με διάρκεια &lt; 100</a:t>
            </a:r>
          </a:p>
          <a:p>
            <a:pPr algn="just" eaLnBrk="0" hangingPunct="0"/>
            <a:endParaRPr lang="el-GR" sz="20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update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  <a:p>
            <a:pPr eaLnBrk="0" hangingPunct="0"/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Διάρκεια = Διάρκεια + 10</a:t>
            </a:r>
          </a:p>
          <a:p>
            <a:pPr eaLnBrk="0" hangingPunct="0"/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Διάρκεια &lt; 100</a:t>
            </a:r>
          </a:p>
        </p:txBody>
      </p:sp>
      <p:sp>
        <p:nvSpPr>
          <p:cNvPr id="43015" name="Text Box 5"/>
          <p:cNvSpPr txBox="1">
            <a:spLocks noChangeArrowheads="1"/>
          </p:cNvSpPr>
          <p:nvPr/>
        </p:nvSpPr>
        <p:spPr bwMode="auto">
          <a:xfrm>
            <a:off x="2289175" y="1958975"/>
            <a:ext cx="3024188" cy="1201738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update R</a:t>
            </a:r>
          </a:p>
          <a:p>
            <a:pPr eaLnBrk="0" hangingPunct="0"/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Attr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New_Value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P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Τροποποίηση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440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40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2E80DF-1F91-45C8-90D7-AB4947287B6F}" type="slidenum">
              <a:rPr lang="el-GR" altLang="en-US" smtClean="0"/>
              <a:pPr/>
              <a:t>43</a:t>
            </a:fld>
            <a:endParaRPr lang="el-GR" altLang="en-US" smtClean="0"/>
          </a:p>
        </p:txBody>
      </p:sp>
      <p:sp>
        <p:nvSpPr>
          <p:cNvPr id="44038" name="Text Box 4"/>
          <p:cNvSpPr txBox="1">
            <a:spLocks noChangeArrowheads="1"/>
          </p:cNvSpPr>
          <p:nvPr/>
        </p:nvSpPr>
        <p:spPr bwMode="auto">
          <a:xfrm>
            <a:off x="611188" y="2565400"/>
            <a:ext cx="8077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Ποιους από τους περιορισμούς (πεδίου ορισμού, κλειδιού, ακεραιότητας οντοτήτων και αναφορικής ακεραιότητας) μπορεί να παραβιάζει το αποτέλεσμα  μιας τροποποίησης;</a:t>
            </a:r>
            <a:endParaRPr lang="el-GR" sz="2400" b="1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4039" name="Text Box 5"/>
          <p:cNvSpPr txBox="1">
            <a:spLocks noChangeArrowheads="1"/>
          </p:cNvSpPr>
          <p:nvPr/>
        </p:nvSpPr>
        <p:spPr bwMode="auto">
          <a:xfrm>
            <a:off x="755650" y="4205288"/>
            <a:ext cx="7239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Όταν το γνώρισμα που τροποποιείται είναι ξένο κλειδί ή κλειδί;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Τροποποίηση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450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50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E7B98E-07D8-4302-A38D-AA3130BC51D4}" type="slidenum">
              <a:rPr lang="el-GR" altLang="en-US" smtClean="0"/>
              <a:pPr/>
              <a:t>44</a:t>
            </a:fld>
            <a:endParaRPr lang="el-GR" altLang="en-US" smtClean="0"/>
          </a:p>
        </p:txBody>
      </p:sp>
      <p:sp>
        <p:nvSpPr>
          <p:cNvPr id="45061" name="Text Box 2"/>
          <p:cNvSpPr txBox="1">
            <a:spLocks noChangeArrowheads="1"/>
          </p:cNvSpPr>
          <p:nvPr/>
        </p:nvSpPr>
        <p:spPr bwMode="auto">
          <a:xfrm>
            <a:off x="552450" y="3357561"/>
            <a:ext cx="809625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cascade, set null, set default (no action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είναι το ίδιο με το να μην προσδιορίσουμε τίποτα)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400" b="1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</a:t>
            </a: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update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5063" name="Text Box 4"/>
          <p:cNvSpPr txBox="1">
            <a:spLocks noChangeArrowheads="1"/>
          </p:cNvSpPr>
          <p:nvPr/>
        </p:nvSpPr>
        <p:spPr bwMode="auto">
          <a:xfrm>
            <a:off x="552450" y="2243068"/>
            <a:ext cx="79438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Όπως και στη διαγραφή, κατά τον ορισμό του σχήματος ορίζουμε την κατάλληλη πράξη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Ορισμοί Σχήματος: </a:t>
            </a:r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</a:rPr>
              <a:t>περιορισμοί ακεραιότητας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460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60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B4644F-2DB6-4919-B348-44F64DB0AACE}" type="slidenum">
              <a:rPr lang="el-GR" altLang="en-US" smtClean="0"/>
              <a:pPr/>
              <a:t>45</a:t>
            </a:fld>
            <a:endParaRPr lang="el-GR" altLang="en-US" smtClean="0"/>
          </a:p>
        </p:txBody>
      </p:sp>
      <p:sp>
        <p:nvSpPr>
          <p:cNvPr id="46086" name="Text Box 3"/>
          <p:cNvSpPr txBox="1">
            <a:spLocks noChangeArrowheads="1"/>
          </p:cNvSpPr>
          <p:nvPr/>
        </p:nvSpPr>
        <p:spPr bwMode="auto">
          <a:xfrm>
            <a:off x="171449" y="1530290"/>
            <a:ext cx="8077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περίπτωση παραβίασης (αναφορικής ακεραιότητας):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46087" name="Text Box 4"/>
          <p:cNvSpPr txBox="1">
            <a:spLocks noChangeArrowheads="1"/>
          </p:cNvSpPr>
          <p:nvPr/>
        </p:nvSpPr>
        <p:spPr bwMode="auto">
          <a:xfrm>
            <a:off x="520700" y="2025710"/>
            <a:ext cx="82296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απόρριψη της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τροποποίησης (αν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δεν υπάρχει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προσδιορισμός ή</a:t>
            </a:r>
          </a:p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update no action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διάδοση της τροποποίησης (αυτόματη τροποποίηση όλων των πλειάδων που αναφέρονται σε αυτήν)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update cascade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τροποποίηση των τιμών των αναφορικών γνωρισμάτων Πως;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ειδική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τιμή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	   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update set default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ή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την τιμή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 </a:t>
            </a:r>
            <a:endParaRPr lang="el-GR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             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update set null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44500" y="387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Ορισμοί Σχήματος: </a:t>
            </a:r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</a:rPr>
              <a:t>περιορισμοί ακεραιότητας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471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71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8ABBF1-DDB9-430D-8A71-9D6CF5F7C5D7}" type="slidenum">
              <a:rPr lang="el-GR" altLang="en-US" smtClean="0"/>
              <a:pPr/>
              <a:t>46</a:t>
            </a:fld>
            <a:endParaRPr lang="el-GR" altLang="en-US" smtClean="0"/>
          </a:p>
        </p:txBody>
      </p:sp>
      <p:sp>
        <p:nvSpPr>
          <p:cNvPr id="48134" name="Text Box 3"/>
          <p:cNvSpPr txBox="1">
            <a:spLocks noChangeArrowheads="1"/>
          </p:cNvSpPr>
          <p:nvPr/>
        </p:nvSpPr>
        <p:spPr bwMode="auto">
          <a:xfrm>
            <a:off x="827088" y="1412875"/>
            <a:ext cx="6337300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 TABLE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  <a:p>
            <a:pPr eaLnBrk="0" hangingPunct="0"/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(Τίτλος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(20),</a:t>
            </a:r>
          </a:p>
          <a:p>
            <a:pPr eaLnBrk="0" hangingPunct="0"/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 	 Έτος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eaLnBrk="0" hangingPunct="0"/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 	 Διάρκεια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endParaRPr lang="en-US" sz="1400" dirty="0">
              <a:solidFill>
                <a:schemeClr val="accent5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Είδος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varchar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(20)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  	 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(Τίτλος, Έτος))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1400" dirty="0">
              <a:solidFill>
                <a:schemeClr val="accent5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 TABLE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Ηθοποιός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(Όνομα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0)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char(15)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Έτος-Γέννησης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(Όνομα),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check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(Έτος-Γέννησης &gt;= 1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00))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</a:p>
          <a:p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 TABLE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Παίζει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(Όνομα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0)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char(20)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endParaRPr lang="el-GR" sz="1400" dirty="0">
              <a:solidFill>
                <a:schemeClr val="accent5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(Όνομα, Τίτλος, Έτος),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 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Ηθοποιός(Όνομα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),</a:t>
            </a:r>
            <a:endParaRPr lang="en-US" sz="1400" dirty="0">
              <a:solidFill>
                <a:schemeClr val="accent5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update cascade,</a:t>
            </a:r>
            <a:endParaRPr lang="el-GR" sz="14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set default Kidman,</a:t>
            </a:r>
            <a:endParaRPr lang="el-GR" sz="14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 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Ταινία(Τίτλος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Έτος)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1400" dirty="0">
              <a:solidFill>
                <a:schemeClr val="accent5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68300" y="26511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Ορισμοί Σχήματος: </a:t>
            </a:r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</a:rPr>
              <a:t>περιορισμοί ακεραιότητας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481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81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220B7B-1FAF-4857-8FA9-63D3D5CF8408}" type="slidenum">
              <a:rPr lang="el-GR" altLang="en-US" smtClean="0"/>
              <a:pPr/>
              <a:t>47</a:t>
            </a:fld>
            <a:endParaRPr lang="el-GR" altLang="en-US" smtClean="0"/>
          </a:p>
        </p:txBody>
      </p:sp>
      <p:sp>
        <p:nvSpPr>
          <p:cNvPr id="48134" name="Text Box 3"/>
          <p:cNvSpPr txBox="1">
            <a:spLocks noChangeArrowheads="1"/>
          </p:cNvSpPr>
          <p:nvPr/>
        </p:nvSpPr>
        <p:spPr bwMode="auto">
          <a:xfrm>
            <a:off x="1187450" y="2060575"/>
            <a:ext cx="4464050" cy="39687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insert into R(A</a:t>
            </a:r>
            <a:r>
              <a:rPr lang="en-US" sz="2000" b="1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A</a:t>
            </a:r>
            <a:r>
              <a:rPr lang="en-US" sz="2000" b="1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values (v</a:t>
            </a:r>
            <a:r>
              <a:rPr lang="en-US" sz="2000" b="1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v</a:t>
            </a:r>
            <a:r>
              <a:rPr lang="en-US" sz="2000" b="1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48135" name="Text Box 4"/>
          <p:cNvSpPr txBox="1">
            <a:spLocks noChangeArrowheads="1"/>
          </p:cNvSpPr>
          <p:nvPr/>
        </p:nvSpPr>
        <p:spPr bwMode="auto">
          <a:xfrm>
            <a:off x="1331913" y="3500438"/>
            <a:ext cx="2735262" cy="40005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delete from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R </a:t>
            </a: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P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8136" name="Text Box 5"/>
          <p:cNvSpPr txBox="1">
            <a:spLocks noChangeArrowheads="1"/>
          </p:cNvSpPr>
          <p:nvPr/>
        </p:nvSpPr>
        <p:spPr bwMode="auto">
          <a:xfrm>
            <a:off x="1403350" y="4941888"/>
            <a:ext cx="2520950" cy="1014412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update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R</a:t>
            </a:r>
          </a:p>
          <a:p>
            <a:pPr eaLnBrk="0" hangingPunct="0"/>
            <a:r>
              <a:rPr lang="en-US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Attr = New_Value</a:t>
            </a:r>
          </a:p>
          <a:p>
            <a:pPr eaLnBrk="0" hangingPunct="0"/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P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8137" name="Text Box 6"/>
          <p:cNvSpPr txBox="1">
            <a:spLocks noChangeArrowheads="1"/>
          </p:cNvSpPr>
          <p:nvPr/>
        </p:nvSpPr>
        <p:spPr bwMode="auto">
          <a:xfrm>
            <a:off x="179388" y="1541463"/>
            <a:ext cx="2808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1. </a:t>
            </a: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Εισαγωγές</a:t>
            </a:r>
          </a:p>
        </p:txBody>
      </p:sp>
      <p:sp>
        <p:nvSpPr>
          <p:cNvPr id="48138" name="Text Box 7"/>
          <p:cNvSpPr txBox="1">
            <a:spLocks noChangeArrowheads="1"/>
          </p:cNvSpPr>
          <p:nvPr/>
        </p:nvSpPr>
        <p:spPr bwMode="auto">
          <a:xfrm>
            <a:off x="250825" y="2852738"/>
            <a:ext cx="2808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Διαγραφές</a:t>
            </a:r>
          </a:p>
        </p:txBody>
      </p:sp>
      <p:sp>
        <p:nvSpPr>
          <p:cNvPr id="48139" name="Text Box 8"/>
          <p:cNvSpPr txBox="1">
            <a:spLocks noChangeArrowheads="1"/>
          </p:cNvSpPr>
          <p:nvPr/>
        </p:nvSpPr>
        <p:spPr bwMode="auto">
          <a:xfrm>
            <a:off x="179388" y="4149725"/>
            <a:ext cx="40338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3</a:t>
            </a:r>
            <a:r>
              <a:rPr lang="en-US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Ενημερώσεις/Τροποποιήσεις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128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Γλώσσα Χειρισμού Δεδομένων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3891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48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</p:spTree>
    <p:extLst>
      <p:ext uri="{BB962C8B-B14F-4D97-AF65-F5344CB8AC3E}">
        <p14:creationId xmlns:p14="http://schemas.microsoft.com/office/powerpoint/2010/main" xmlns="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13-</a:t>
            </a:r>
            <a:r>
              <a:rPr lang="el-GR" dirty="0" smtClean="0"/>
              <a:t>20</a:t>
            </a:r>
            <a:r>
              <a:rPr lang="en-US" dirty="0" smtClean="0"/>
              <a:t>14</a:t>
            </a:r>
            <a:endParaRPr lang="el-GR" altLang="en-US" dirty="0" smtClean="0"/>
          </a:p>
        </p:txBody>
      </p:sp>
      <p:sp>
        <p:nvSpPr>
          <p:cNvPr id="61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92B933-9E9A-4E0F-88C5-8FC04D7FF1CB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468312" y="1092200"/>
            <a:ext cx="8421687" cy="5240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/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 SQL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είναι η γλώσσα για όλα τα εμπορικά σχεσιακά συστήματα διαχείρισης βάσεων δεδομένων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αρχικά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Sequel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στην IBM ως μέρος του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System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R,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τώρα SQL (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Stuctured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Query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Language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SQL-89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SQL-92, 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SQL-99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+++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 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 έχει διάφορα τμήματα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endParaRPr lang="el-GR" sz="2400" dirty="0">
              <a:solidFill>
                <a:schemeClr val="accent3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algn="just" eaLnBrk="0" hangingPunct="0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Ορισμού Δεδομένων (ΓΟΔ)</a:t>
            </a:r>
          </a:p>
          <a:p>
            <a:pPr lvl="1" algn="just" eaLnBrk="0" hangingPunct="0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Χειρισμού Δεδομένων (ΓΧΔ)</a:t>
            </a:r>
            <a:endParaRPr lang="en-US" sz="2400" dirty="0">
              <a:solidFill>
                <a:schemeClr val="accent3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Ενσωματωμένη Γλώσσα Χειρισμού Δεδομένων</a:t>
            </a: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Ορισμό Όψεων</a:t>
            </a: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Εξουσιοδότηση (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authentication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Ακεραιότητα</a:t>
            </a: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Έλεγχο Συναλλαγών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445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Η γλώσσα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SQL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13-</a:t>
            </a:r>
            <a:r>
              <a:rPr lang="el-GR" dirty="0" smtClean="0"/>
              <a:t>20</a:t>
            </a:r>
            <a:r>
              <a:rPr lang="en-US" dirty="0" smtClean="0"/>
              <a:t>14</a:t>
            </a:r>
            <a:endParaRPr lang="el-GR" altLang="en-US" dirty="0" smtClean="0"/>
          </a:p>
        </p:txBody>
      </p:sp>
      <p:sp>
        <p:nvSpPr>
          <p:cNvPr id="71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647037-7E86-4327-B495-03C4B3D060C6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457200" y="1905000"/>
            <a:ext cx="79248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/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Σχεδιασμός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Σχήματος</a:t>
            </a:r>
          </a:p>
          <a:p>
            <a:pPr marL="457200" indent="-457200" algn="just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Δημιουργία Σχήματος χρησιμοποιώντας τη ΓΟΔ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(DDL)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endParaRPr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Μαζική Φόρτωση των αρχικών δεδομένων</a:t>
            </a:r>
          </a:p>
          <a:p>
            <a:pPr marL="457200" indent="-457200" algn="just">
              <a:buFont typeface="Symbol" pitchFamily="18" charset="2"/>
              <a:buChar char="Þ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Η βάση δεδομένων έχει δεδομένα</a:t>
            </a:r>
          </a:p>
          <a:p>
            <a:pPr marL="457200" indent="-457200" algn="just">
              <a:buFont typeface="Symbol" pitchFamily="18" charset="2"/>
              <a:buNone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marL="457200" indent="-457200" algn="just"/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Repeat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εκτέλεση ερωτήσεων (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select-from-where)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και τροποποιήσεων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(insert-delete-update)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στη βάση δεδομένων</a:t>
            </a:r>
            <a:endParaRPr lang="el-GR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Βήματα Δημιουργίας και Χρήσης μιας ΒΔ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13-</a:t>
            </a:r>
            <a:r>
              <a:rPr lang="el-GR" dirty="0" smtClean="0"/>
              <a:t>20</a:t>
            </a:r>
            <a:r>
              <a:rPr lang="en-US" dirty="0" smtClean="0"/>
              <a:t>14</a:t>
            </a:r>
            <a:endParaRPr lang="el-GR" altLang="en-US" dirty="0" smtClean="0"/>
          </a:p>
        </p:txBody>
      </p:sp>
      <p:sp>
        <p:nvSpPr>
          <p:cNvPr id="81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2FF870-370C-4E07-8719-D231C6A9B005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8198" name="Text Box 3"/>
          <p:cNvSpPr txBox="1">
            <a:spLocks noChangeArrowheads="1"/>
          </p:cNvSpPr>
          <p:nvPr/>
        </p:nvSpPr>
        <p:spPr bwMode="auto">
          <a:xfrm>
            <a:off x="1419225" y="2270125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Ταινία       </a:t>
            </a:r>
          </a:p>
        </p:txBody>
      </p:sp>
      <p:sp>
        <p:nvSpPr>
          <p:cNvPr id="8199" name="Text Box 4"/>
          <p:cNvSpPr txBox="1">
            <a:spLocks noChangeArrowheads="1"/>
          </p:cNvSpPr>
          <p:nvPr/>
        </p:nvSpPr>
        <p:spPr bwMode="auto">
          <a:xfrm>
            <a:off x="2667000" y="2270125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</a:t>
            </a:r>
            <a:r>
              <a:rPr lang="el-GR" sz="2000" u="sng">
                <a:latin typeface="Times New Roman" pitchFamily="18" charset="0"/>
              </a:rPr>
              <a:t>Έτος</a:t>
            </a:r>
            <a:r>
              <a:rPr lang="el-GR" sz="2000">
                <a:latin typeface="Times New Roman" pitchFamily="18" charset="0"/>
              </a:rPr>
              <a:t>     Διάρκεια   Είδος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8200" name="Rectangle 5"/>
          <p:cNvSpPr>
            <a:spLocks noChangeArrowheads="1"/>
          </p:cNvSpPr>
          <p:nvPr/>
        </p:nvSpPr>
        <p:spPr bwMode="auto">
          <a:xfrm>
            <a:off x="2667000" y="2270125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Line 6"/>
          <p:cNvSpPr>
            <a:spLocks noChangeShapeType="1"/>
          </p:cNvSpPr>
          <p:nvPr/>
        </p:nvSpPr>
        <p:spPr bwMode="auto">
          <a:xfrm>
            <a:off x="35052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2" name="Line 7"/>
          <p:cNvSpPr>
            <a:spLocks noChangeShapeType="1"/>
          </p:cNvSpPr>
          <p:nvPr/>
        </p:nvSpPr>
        <p:spPr bwMode="auto">
          <a:xfrm>
            <a:off x="4343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3" name="Line 8"/>
          <p:cNvSpPr>
            <a:spLocks noChangeShapeType="1"/>
          </p:cNvSpPr>
          <p:nvPr/>
        </p:nvSpPr>
        <p:spPr bwMode="auto">
          <a:xfrm>
            <a:off x="5486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4" name="Text Box 9"/>
          <p:cNvSpPr txBox="1">
            <a:spLocks noChangeArrowheads="1"/>
          </p:cNvSpPr>
          <p:nvPr/>
        </p:nvSpPr>
        <p:spPr bwMode="auto">
          <a:xfrm>
            <a:off x="1143000" y="35814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Παίζει</a:t>
            </a:r>
          </a:p>
        </p:txBody>
      </p:sp>
      <p:sp>
        <p:nvSpPr>
          <p:cNvPr id="8205" name="Text Box 10"/>
          <p:cNvSpPr txBox="1">
            <a:spLocks noChangeArrowheads="1"/>
          </p:cNvSpPr>
          <p:nvPr/>
        </p:nvSpPr>
        <p:spPr bwMode="auto">
          <a:xfrm>
            <a:off x="2819400" y="3641725"/>
            <a:ext cx="518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Όνομα-Ηθοποιού</a:t>
            </a:r>
            <a:r>
              <a:rPr lang="el-GR" sz="2000">
                <a:latin typeface="Times New Roman" pitchFamily="18" charset="0"/>
              </a:rPr>
              <a:t>    </a:t>
            </a: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  </a:t>
            </a:r>
            <a:r>
              <a:rPr lang="el-GR" sz="2000" u="sng">
                <a:latin typeface="Times New Roman" pitchFamily="18" charset="0"/>
              </a:rPr>
              <a:t> Έτος</a:t>
            </a:r>
            <a:endParaRPr lang="el-GR" sz="2000">
              <a:latin typeface="Times New Roman" pitchFamily="18" charset="0"/>
            </a:endParaRPr>
          </a:p>
        </p:txBody>
      </p:sp>
      <p:sp>
        <p:nvSpPr>
          <p:cNvPr id="8206" name="Rectangle 11"/>
          <p:cNvSpPr>
            <a:spLocks noChangeArrowheads="1"/>
          </p:cNvSpPr>
          <p:nvPr/>
        </p:nvSpPr>
        <p:spPr bwMode="auto">
          <a:xfrm>
            <a:off x="2667000" y="3581400"/>
            <a:ext cx="3962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12"/>
          <p:cNvSpPr>
            <a:spLocks noChangeShapeType="1"/>
          </p:cNvSpPr>
          <p:nvPr/>
        </p:nvSpPr>
        <p:spPr bwMode="auto">
          <a:xfrm>
            <a:off x="58674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8" name="Line 13"/>
          <p:cNvSpPr>
            <a:spLocks noChangeShapeType="1"/>
          </p:cNvSpPr>
          <p:nvPr/>
        </p:nvSpPr>
        <p:spPr bwMode="auto">
          <a:xfrm>
            <a:off x="48006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9" name="Line 14"/>
          <p:cNvSpPr>
            <a:spLocks noChangeShapeType="1"/>
          </p:cNvSpPr>
          <p:nvPr/>
        </p:nvSpPr>
        <p:spPr bwMode="auto">
          <a:xfrm flipV="1">
            <a:off x="5486400" y="3184525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0" name="Line 15"/>
          <p:cNvSpPr>
            <a:spLocks noChangeShapeType="1"/>
          </p:cNvSpPr>
          <p:nvPr/>
        </p:nvSpPr>
        <p:spPr bwMode="auto">
          <a:xfrm flipH="1">
            <a:off x="3276600" y="3184525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1" name="Line 16"/>
          <p:cNvSpPr>
            <a:spLocks noChangeShapeType="1"/>
          </p:cNvSpPr>
          <p:nvPr/>
        </p:nvSpPr>
        <p:spPr bwMode="auto">
          <a:xfrm flipV="1">
            <a:off x="3276600" y="27273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2" name="Line 17"/>
          <p:cNvSpPr>
            <a:spLocks noChangeShapeType="1"/>
          </p:cNvSpPr>
          <p:nvPr/>
        </p:nvSpPr>
        <p:spPr bwMode="auto">
          <a:xfrm>
            <a:off x="6165850" y="2911475"/>
            <a:ext cx="0" cy="669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3" name="Line 18"/>
          <p:cNvSpPr>
            <a:spLocks noChangeShapeType="1"/>
          </p:cNvSpPr>
          <p:nvPr/>
        </p:nvSpPr>
        <p:spPr bwMode="auto">
          <a:xfrm>
            <a:off x="3925888" y="2911475"/>
            <a:ext cx="2239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4" name="Line 19"/>
          <p:cNvSpPr>
            <a:spLocks noChangeShapeType="1"/>
          </p:cNvSpPr>
          <p:nvPr/>
        </p:nvSpPr>
        <p:spPr bwMode="auto">
          <a:xfrm>
            <a:off x="3925888" y="2727325"/>
            <a:ext cx="0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5" name="Text Box 20"/>
          <p:cNvSpPr txBox="1">
            <a:spLocks noChangeArrowheads="1"/>
          </p:cNvSpPr>
          <p:nvPr/>
        </p:nvSpPr>
        <p:spPr bwMode="auto">
          <a:xfrm>
            <a:off x="1762125" y="5053013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</a:t>
            </a:r>
            <a:r>
              <a:rPr lang="el-GR" sz="2000">
                <a:latin typeface="Times New Roman" pitchFamily="18" charset="0"/>
              </a:rPr>
              <a:t>      Διεύθυνση       Έτος-Γέννησης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8216" name="Rectangle 21"/>
          <p:cNvSpPr>
            <a:spLocks noChangeArrowheads="1"/>
          </p:cNvSpPr>
          <p:nvPr/>
        </p:nvSpPr>
        <p:spPr bwMode="auto">
          <a:xfrm>
            <a:off x="1419225" y="5013325"/>
            <a:ext cx="4808538" cy="436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7" name="Line 22"/>
          <p:cNvSpPr>
            <a:spLocks noChangeShapeType="1"/>
          </p:cNvSpPr>
          <p:nvPr/>
        </p:nvSpPr>
        <p:spPr bwMode="auto">
          <a:xfrm>
            <a:off x="27813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8" name="Line 23"/>
          <p:cNvSpPr>
            <a:spLocks noChangeShapeType="1"/>
          </p:cNvSpPr>
          <p:nvPr/>
        </p:nvSpPr>
        <p:spPr bwMode="auto">
          <a:xfrm>
            <a:off x="41529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422275" y="4497388"/>
            <a:ext cx="135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Ηθοποιός</a:t>
            </a:r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>
            <a:off x="3925888" y="4038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21" name="Line 29"/>
          <p:cNvSpPr>
            <a:spLocks noChangeShapeType="1"/>
          </p:cNvSpPr>
          <p:nvPr/>
        </p:nvSpPr>
        <p:spPr bwMode="auto">
          <a:xfrm>
            <a:off x="2514600" y="4724400"/>
            <a:ext cx="1411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22" name="Line 30"/>
          <p:cNvSpPr>
            <a:spLocks noChangeShapeType="1"/>
          </p:cNvSpPr>
          <p:nvPr/>
        </p:nvSpPr>
        <p:spPr bwMode="auto">
          <a:xfrm>
            <a:off x="2514600" y="4724400"/>
            <a:ext cx="0" cy="328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33851C-7189-43A8-8352-37884AA563A5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379412" y="1557339"/>
            <a:ext cx="8434387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/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</a:t>
            </a:r>
            <a:r>
              <a:rPr lang="el-GR" sz="24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Oracle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 και η 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MySQL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μερικές φορές δεν ακολουθούν ακριβώς τα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standards –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μερικές εντολές στις διαφάνειες μπορεί να μη «τρέχουν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l-GR" sz="24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Κάποιες αποκλίσεις περιγράφονται στη </a:t>
            </a:r>
            <a:r>
              <a:rPr lang="en-US" sz="24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web </a:t>
            </a:r>
            <a:r>
              <a:rPr lang="el-GR" sz="24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σελίδα του μαθήματος</a:t>
            </a:r>
          </a:p>
          <a:p>
            <a:pPr marL="457200" indent="-457200" algn="just"/>
            <a:endParaRPr lang="el-GR" sz="2400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"</a:t>
            </a:r>
            <a:r>
              <a:rPr lang="el-GR" sz="24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interactive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" SQL – εντολές που πληκτρολογούνται μετά από το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prompt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και οι απαντήσεις εμφανίζονται στην οθόνη ως πίνακες</a:t>
            </a:r>
          </a:p>
          <a:p>
            <a:pPr marL="457200" indent="-457200" algn="just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"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Embedded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" και "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dynamic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" SQL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θα τη δούμε στην (επόμενη) προγραμματιστική άσκηση</a:t>
            </a:r>
            <a:endParaRPr lang="el-GR" sz="2400" b="1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Παρατηρήσεις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102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B2C4DE-2656-4852-9451-ADA7E94D98EA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10247" name="Text Box 4"/>
          <p:cNvSpPr txBox="1">
            <a:spLocks noChangeArrowheads="1"/>
          </p:cNvSpPr>
          <p:nvPr/>
        </p:nvSpPr>
        <p:spPr bwMode="auto">
          <a:xfrm>
            <a:off x="444500" y="1460501"/>
            <a:ext cx="82423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 χρήση μιας </a:t>
            </a:r>
            <a:r>
              <a:rPr lang="el-GR" sz="28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γλώσσας </a:t>
            </a:r>
            <a:r>
              <a:rPr lang="el-GR" sz="28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ορισμού </a:t>
            </a:r>
            <a:r>
              <a:rPr lang="el-GR" sz="28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δεδομένων 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προσδιορίζεται </a:t>
            </a:r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48" name="Text Box 5"/>
          <p:cNvSpPr txBox="1">
            <a:spLocks noChangeArrowheads="1"/>
          </p:cNvSpPr>
          <p:nvPr/>
        </p:nvSpPr>
        <p:spPr bwMode="auto">
          <a:xfrm>
            <a:off x="723900" y="2487593"/>
            <a:ext cx="7467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1. Ορισμός σχήματος (όνομα στη σχεσιακή βάση δεδομένων)</a:t>
            </a:r>
          </a:p>
        </p:txBody>
      </p:sp>
      <p:sp>
        <p:nvSpPr>
          <p:cNvPr id="10249" name="Text Box 6"/>
          <p:cNvSpPr txBox="1">
            <a:spLocks noChangeArrowheads="1"/>
          </p:cNvSpPr>
          <p:nvPr/>
        </p:nvSpPr>
        <p:spPr bwMode="auto">
          <a:xfrm>
            <a:off x="723900" y="3416300"/>
            <a:ext cx="7696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2. Ορισμός των (σχημάτων) σχέσεων που αποτελούν τη βάση</a:t>
            </a:r>
            <a:endParaRPr lang="el-GR" sz="28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50" name="Text Box 7"/>
          <p:cNvSpPr txBox="1">
            <a:spLocks noChangeArrowheads="1"/>
          </p:cNvSpPr>
          <p:nvPr/>
        </p:nvSpPr>
        <p:spPr bwMode="auto">
          <a:xfrm>
            <a:off x="1485900" y="4370407"/>
            <a:ext cx="6934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 σχέσης, ονόματα και πεδία ορισμού των γνωρισμάτων, περιορισμοί ορθότητας</a:t>
            </a:r>
          </a:p>
        </p:txBody>
      </p:sp>
      <p:sp>
        <p:nvSpPr>
          <p:cNvPr id="10251" name="Text Box 8"/>
          <p:cNvSpPr txBox="1">
            <a:spLocks noChangeArrowheads="1"/>
          </p:cNvSpPr>
          <p:nvPr/>
        </p:nvSpPr>
        <p:spPr bwMode="auto">
          <a:xfrm>
            <a:off x="723900" y="5285720"/>
            <a:ext cx="807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3. Ορισμοί πεδίων ορισμού</a:t>
            </a:r>
            <a:endParaRPr lang="el-GR" sz="28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Ορισμός σχήματος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2107</TotalTime>
  <Words>2501</Words>
  <Application>Microsoft Office PowerPoint</Application>
  <PresentationFormat>On-screen Show (4:3)</PresentationFormat>
  <Paragraphs>649</Paragraphs>
  <Slides>48</Slides>
  <Notes>48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Office Theme</vt:lpstr>
      <vt:lpstr>Slide 1</vt:lpstr>
      <vt:lpstr>Τι έχουμε δει</vt:lpstr>
      <vt:lpstr>Τι θα δούμε σήμερα</vt:lpstr>
      <vt:lpstr>Εισαγωγή</vt:lpstr>
      <vt:lpstr>Η γλώσσα SQL</vt:lpstr>
      <vt:lpstr>Βήματα Δημιουργίας και Χρήσης μιας ΒΔ</vt:lpstr>
      <vt:lpstr>Παράδειγμα</vt:lpstr>
      <vt:lpstr>Παρατηρήσεις</vt:lpstr>
      <vt:lpstr>Ορισμός σχήματος</vt:lpstr>
      <vt:lpstr>Γλώσσα Ορισμού Δεδομένων (ΓΟΔ)</vt:lpstr>
      <vt:lpstr>Γλώσσα Ορισμού Δεδομένων (ΓΟΔ)</vt:lpstr>
      <vt:lpstr>Πεδίο Ορισμού</vt:lpstr>
      <vt:lpstr>Πεδίο Ορισμού</vt:lpstr>
      <vt:lpstr>Πεδίο Ορισμού</vt:lpstr>
      <vt:lpstr>Πεδίο Ορισμού: περιορισμοί ακεραιότητας</vt:lpstr>
      <vt:lpstr>Πεδίο Ορισμού</vt:lpstr>
      <vt:lpstr>Πεδίο Ορισμού</vt:lpstr>
      <vt:lpstr>Πεδίο Ορισμού</vt:lpstr>
      <vt:lpstr>Τροποποίηση Σχήματος</vt:lpstr>
      <vt:lpstr>Τροποποίηση Σχήματος</vt:lpstr>
      <vt:lpstr>Τροποποίηση Σχήματος</vt:lpstr>
      <vt:lpstr>Διαγραφή Σχήματος</vt:lpstr>
      <vt:lpstr>Τροποποίηση Βάσης Δεδομένων: Γλώσσα Χειρισμού Δεδομένων (ΓXΔ)  </vt:lpstr>
      <vt:lpstr>Εισαγωγή Πλειάδας</vt:lpstr>
      <vt:lpstr>Εισαγωγή Πλειάδας</vt:lpstr>
      <vt:lpstr>Εισαγωγή Πλειάδας</vt:lpstr>
      <vt:lpstr>Εισαγωγή Πλειάδας</vt:lpstr>
      <vt:lpstr>Εισαγωγή Πλειάδας</vt:lpstr>
      <vt:lpstr>Διαγραφή Πλειάδας</vt:lpstr>
      <vt:lpstr>Διαγραφή Πλειάδας</vt:lpstr>
      <vt:lpstr>Διαγραφή Πλειάδας</vt:lpstr>
      <vt:lpstr>Διαγραφή Πλειάδας</vt:lpstr>
      <vt:lpstr>Διαγραφή Πλειάδας</vt:lpstr>
      <vt:lpstr>Διαγραφή Πλειάδας</vt:lpstr>
      <vt:lpstr>Διαγραφή Πλειάδας</vt:lpstr>
      <vt:lpstr>Διαγραφή Πλειάδας</vt:lpstr>
      <vt:lpstr>Ορισμοί Σχήματος: περιορισμοί ακεραιότητας</vt:lpstr>
      <vt:lpstr>Ορισμοί Σχήματος: περιορισμοί ακεραιότητας</vt:lpstr>
      <vt:lpstr>Ορισμοί Σχήματος: περιορισμοί ακεραιότητας</vt:lpstr>
      <vt:lpstr>Διαγραφή Σχήματος και Πλειάδων</vt:lpstr>
      <vt:lpstr>Τροποποίηση Πλειάδας</vt:lpstr>
      <vt:lpstr>Τροποποίηση Πλειάδας</vt:lpstr>
      <vt:lpstr>Τροποποίηση Πλειάδας</vt:lpstr>
      <vt:lpstr>Ορισμοί Σχήματος: περιορισμοί ακεραιότητας</vt:lpstr>
      <vt:lpstr>Ορισμοί Σχήματος: περιορισμοί ακεραιότητας</vt:lpstr>
      <vt:lpstr>Slide 46</vt:lpstr>
      <vt:lpstr>Γλώσσα Χειρισμού Δεδομένων</vt:lpstr>
      <vt:lpstr>Slide 48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People Describe Themselves on Twitter</dc:title>
  <dc:creator>Konstantinos Semertzidis</dc:creator>
  <cp:lastModifiedBy>pitoura</cp:lastModifiedBy>
  <cp:revision>291</cp:revision>
  <dcterms:created xsi:type="dcterms:W3CDTF">2013-06-13T09:19:30Z</dcterms:created>
  <dcterms:modified xsi:type="dcterms:W3CDTF">2013-10-29T13:32:52Z</dcterms:modified>
</cp:coreProperties>
</file>