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32"/>
  </p:notesMasterIdLst>
  <p:sldIdLst>
    <p:sldId id="457" r:id="rId2"/>
    <p:sldId id="656" r:id="rId3"/>
    <p:sldId id="650" r:id="rId4"/>
    <p:sldId id="652" r:id="rId5"/>
    <p:sldId id="655" r:id="rId6"/>
    <p:sldId id="459" r:id="rId7"/>
    <p:sldId id="597" r:id="rId8"/>
    <p:sldId id="596" r:id="rId9"/>
    <p:sldId id="599" r:id="rId10"/>
    <p:sldId id="600" r:id="rId11"/>
    <p:sldId id="601" r:id="rId12"/>
    <p:sldId id="602" r:id="rId13"/>
    <p:sldId id="603" r:id="rId14"/>
    <p:sldId id="663" r:id="rId15"/>
    <p:sldId id="604" r:id="rId16"/>
    <p:sldId id="662" r:id="rId17"/>
    <p:sldId id="605" r:id="rId18"/>
    <p:sldId id="606" r:id="rId19"/>
    <p:sldId id="607" r:id="rId20"/>
    <p:sldId id="608" r:id="rId21"/>
    <p:sldId id="609" r:id="rId22"/>
    <p:sldId id="610" r:id="rId23"/>
    <p:sldId id="612" r:id="rId24"/>
    <p:sldId id="613" r:id="rId25"/>
    <p:sldId id="614" r:id="rId26"/>
    <p:sldId id="615" r:id="rId27"/>
    <p:sldId id="616" r:id="rId28"/>
    <p:sldId id="617" r:id="rId29"/>
    <p:sldId id="618" r:id="rId30"/>
    <p:sldId id="657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617" autoAdjust="0"/>
    <p:restoredTop sz="94671" autoAdjust="0"/>
  </p:normalViewPr>
  <p:slideViewPr>
    <p:cSldViewPr snapToGrid="0">
      <p:cViewPr>
        <p:scale>
          <a:sx n="75" d="100"/>
          <a:sy n="75" d="100"/>
        </p:scale>
        <p:origin x="-948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F8A2A-9370-403F-882C-D91A59BF1B34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F8A2A-9370-403F-882C-D91A59BF1B34}" type="slidenum">
              <a:rPr lang="el-GR" smtClean="0"/>
              <a:pPr/>
              <a:t>16</a:t>
            </a:fld>
            <a:endParaRPr lang="el-GR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02AEE0-9A41-4770-901B-9C8EA1E2DDFE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65EE4F-9C9C-4B6A-B364-5393415D8EE0}" type="slidenum">
              <a:rPr lang="el-GR" smtClean="0"/>
              <a:pPr/>
              <a:t>3</a:t>
            </a:fld>
            <a:endParaRPr lang="el-GR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30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85C5DB-7721-4A23-9977-8023102138F0}" type="slidenum">
              <a:rPr lang="el-GR" smtClean="0"/>
              <a:pPr/>
              <a:t>4</a:t>
            </a:fld>
            <a:endParaRPr lang="el-GR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017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686263" indent="-263947" defTabSz="915017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055789" indent="-211158" defTabSz="915017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478105" indent="-211158" defTabSz="915017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1900420" indent="-211158" defTabSz="915017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322736" indent="-211158" defTabSz="915017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745052" indent="-211158" defTabSz="915017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167367" indent="-211158" defTabSz="915017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589683" indent="-211158" defTabSz="915017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8457A4D-0C1A-454C-A595-425E79A91FE6}" type="slidenum">
              <a:rPr lang="el-GR" altLang="en-US" sz="1200">
                <a:latin typeface="Times New Roman" pitchFamily="18" charset="0"/>
              </a:rPr>
              <a:pPr/>
              <a:t>5</a:t>
            </a:fld>
            <a:endParaRPr lang="el-GR" altLang="en-US" sz="1200">
              <a:latin typeface="Times New Roman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AFA3A-D89B-43E2-98CC-CE28656011AB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22300" y="2320330"/>
            <a:ext cx="80899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Το Σχεσιακό Μοντέλο</a:t>
            </a:r>
            <a:endParaRPr lang="en-US" sz="5400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2A8C49-D44A-496F-ACB9-7476FEF2D365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323850" y="3821758"/>
            <a:ext cx="830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Το πεδίο 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ορισμού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είναι ένα 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σύνολο από </a:t>
            </a:r>
            <a:r>
              <a:rPr lang="el-GR" sz="2400" i="1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ατομικές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τιμές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250825" y="1481138"/>
            <a:ext cx="84613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Κάθε γνώρισμα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παίρνει τιμές από κάποιο σύνολο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που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ονομάζεται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πεδίο ορισμού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του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και συμβολίζεται με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dom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</a:t>
            </a:r>
            <a:r>
              <a:rPr lang="el-GR" sz="2400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 </a:t>
            </a:r>
            <a:r>
              <a:rPr lang="el-GR" sz="24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γνώρισμα είναι το όνομα ενός ρόλου που παίζει κάποιο πεδίο ορισμού 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 </a:t>
            </a:r>
            <a:r>
              <a:rPr lang="el-GR" sz="24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στο σχήμα σχέσης </a:t>
            </a:r>
            <a:r>
              <a:rPr lang="en-US" sz="2400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l-GR" sz="2400" i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1668462" y="5086995"/>
            <a:ext cx="6345238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i="1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Κάθε τιμή γνωρίσματος  μιας πλειάδας ατομική.</a:t>
            </a:r>
          </a:p>
        </p:txBody>
      </p:sp>
      <p:sp>
        <p:nvSpPr>
          <p:cNvPr id="11273" name="Text Box 6"/>
          <p:cNvSpPr txBox="1">
            <a:spLocks noChangeArrowheads="1"/>
          </p:cNvSpPr>
          <p:nvPr/>
        </p:nvSpPr>
        <p:spPr bwMode="auto">
          <a:xfrm>
            <a:off x="323850" y="4363094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(παράδειγμα: ακέραιοι, συμβολοσειρές - όχι εγγραφές, πίνακες, λίστες)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350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/>
              <a:t>4</a:t>
            </a:r>
            <a:endParaRPr lang="el-GR" altLang="en-US" dirty="0" smtClean="0"/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229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9E4C71-4D7C-476B-887D-16E2E43428A2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406400" y="1554162"/>
            <a:ext cx="8204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Κάθε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πλειάδα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είναι μια </a:t>
            </a:r>
            <a:r>
              <a:rPr lang="el-GR" sz="2400" i="1" u="sng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διατεταγμένη λίστα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από τιμές &lt;</a:t>
            </a:r>
            <a:r>
              <a:rPr lang="el-GR" sz="24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l-GR" sz="2400" baseline="-250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v</a:t>
            </a:r>
            <a:r>
              <a:rPr lang="el-GR" sz="2400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…, </a:t>
            </a:r>
            <a:r>
              <a:rPr lang="el-GR" sz="24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l-GR" sz="2400" baseline="-250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&gt; όπου κάθε τιμή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n-US" sz="2400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είναι ένα στοιχείο του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dom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(A</a:t>
            </a:r>
            <a:r>
              <a:rPr lang="en-US" sz="2400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ή η ειδική τιμή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null</a:t>
            </a:r>
            <a:endParaRPr lang="el-GR" sz="24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990600" y="3413125"/>
            <a:ext cx="784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r(R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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dom(A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dom(A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…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dom(A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406400" y="2806700"/>
            <a:ext cx="79838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Κάθε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σχέση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είναι ένα υποσύνολο του καρτεσιανού γινομένου: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8" name="Text Box 7"/>
          <p:cNvSpPr txBox="1">
            <a:spLocks noChangeArrowheads="1"/>
          </p:cNvSpPr>
          <p:nvPr/>
        </p:nvSpPr>
        <p:spPr bwMode="auto">
          <a:xfrm>
            <a:off x="533400" y="4343400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Παρατηρήσεις</a:t>
            </a:r>
          </a:p>
          <a:p>
            <a:pPr marL="342900" indent="-342900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Διάταξη των πλειάδων σε μια σχέση</a:t>
            </a:r>
          </a:p>
          <a:p>
            <a:pPr marL="342900" indent="-342900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Διάταξη των γνωρισμάτων στο σχήμα σχέσης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Πλειάδες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458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DF122C-3175-4ECD-9D05-C762BF186C56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1676400" y="1806575"/>
            <a:ext cx="5276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Σχήμ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σχέσης βαθμού n   R(A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1524000" y="3051175"/>
            <a:ext cx="6375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Πλειάδα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r(R) 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v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 marL="800100" lvl="1" indent="-342900" eaLnBrk="0" hangingPunct="0">
              <a:buFont typeface="Wingdings" panose="05000000000000000000" pitchFamily="2" charset="2"/>
              <a:buChar char="ü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αναφορά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στις συνιστώσες τιμές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t[A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] </a:t>
            </a:r>
          </a:p>
          <a:p>
            <a:pPr marL="800100" lvl="1" indent="-342900" eaLnBrk="0" hangingPunct="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t[A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w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z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]</a:t>
            </a:r>
            <a:endParaRPr lang="el-GR" sz="24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800100" lvl="1" indent="-342900" eaLnBrk="0" hangingPunct="0">
              <a:buFont typeface="Wingdings" panose="05000000000000000000" pitchFamily="2" charset="2"/>
              <a:buChar char="ü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όνομα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γνωρίσματος  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t.A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Συμβολισμός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575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/>
              <a:t>4</a:t>
            </a:r>
            <a:endParaRPr lang="el-GR" altLang="en-US" dirty="0" smtClean="0"/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90E1E2-97DE-4269-8331-BDBAFCE7FB84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406400" y="1852614"/>
            <a:ext cx="7924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Σχήμα μιας σχεσιακής βάσης δεδομένων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είναι ένα σύνολο από σχήματα σχέσεων</a:t>
            </a:r>
          </a:p>
          <a:p>
            <a:pPr eaLnBrk="0" hangingPunct="0">
              <a:spcBef>
                <a:spcPct val="50000"/>
              </a:spcBef>
            </a:pP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406400" y="3429000"/>
            <a:ext cx="7924800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Παράδειγμα - Τ</a:t>
            </a:r>
            <a:r>
              <a:rPr lang="en-US" sz="2000" dirty="0"/>
              <a:t>AINIA</a:t>
            </a:r>
            <a:r>
              <a:rPr lang="el-GR" sz="2000" dirty="0"/>
              <a:t>(τίτλος, χρόνος, διάρκεια, είδος)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/>
              <a:t>	      </a:t>
            </a:r>
            <a:r>
              <a:rPr lang="el-GR" sz="2000" dirty="0" smtClean="0"/>
              <a:t>		 </a:t>
            </a:r>
            <a:r>
              <a:rPr lang="el-GR" sz="2000" dirty="0" err="1"/>
              <a:t>ΗΘΟΠΟΙΟΣ(όνομα</a:t>
            </a:r>
            <a:r>
              <a:rPr lang="el-GR" sz="2000" dirty="0"/>
              <a:t>, διεύθυνση, έτος-γέννησης)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/>
              <a:t>	       </a:t>
            </a:r>
            <a:r>
              <a:rPr lang="el-GR" sz="2000" dirty="0" smtClean="0"/>
              <a:t>		</a:t>
            </a:r>
            <a:r>
              <a:rPr lang="el-GR" sz="2000" dirty="0" err="1" smtClean="0"/>
              <a:t>ΠΑΙΖΕΙ(όνομα_ηθοποιοιού</a:t>
            </a:r>
            <a:r>
              <a:rPr lang="el-GR" sz="2000" dirty="0"/>
              <a:t>, τίτλος, χρόνος)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Σχήμα Σχεσιακής Βάσης Δεδομένων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21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B3A085-6704-4F88-A81C-2202416C1DA3}" type="slidenum">
              <a:rPr lang="el-GR" altLang="en-US" smtClean="0"/>
              <a:pPr/>
              <a:t>14</a:t>
            </a:fld>
            <a:endParaRPr lang="el-GR" altLang="en-US" dirty="0" smtClean="0"/>
          </a:p>
        </p:txBody>
      </p:sp>
      <p:sp>
        <p:nvSpPr>
          <p:cNvPr id="71686" name="Text Box 3"/>
          <p:cNvSpPr txBox="1">
            <a:spLocks noChangeArrowheads="1"/>
          </p:cNvSpPr>
          <p:nvPr/>
        </p:nvSpPr>
        <p:spPr bwMode="auto">
          <a:xfrm>
            <a:off x="357187" y="1455738"/>
            <a:ext cx="8431213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Θεωρείστε μια βάση δεδομένων για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ταινίες και ηθοποιούς όπου κρατάμε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 έτος γέννησης,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όνομα (που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μοναδικό) για τους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Ηθοποιούς</a:t>
            </a:r>
            <a:endParaRPr lang="el-GR" sz="24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 τίτλο, έτος, διάρκεια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είδος για τις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Ταινίες.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Ο τίτλος μιας ταινίας δεν είναι μοναδικός, αλλά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υπάρχει μόνο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μια ταινία με τον ίδιο τίτλο κάθε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έτος</a:t>
            </a:r>
            <a:endParaRPr lang="el-GR" sz="24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ποιος ηθοποιός έπαιξε σε ποια ταινία</a:t>
            </a:r>
            <a:endParaRPr lang="el-GR" sz="24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0200" y="279400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sz="27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101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E76735-CB00-49FF-84B3-EFAAD7800E62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52600" y="2438400"/>
            <a:ext cx="7010400" cy="457200"/>
            <a:chOff x="1152" y="2544"/>
            <a:chExt cx="4416" cy="288"/>
          </a:xfrm>
        </p:grpSpPr>
        <p:sp>
          <p:nvSpPr>
            <p:cNvPr id="15379" name="Text Box 4"/>
            <p:cNvSpPr txBox="1">
              <a:spLocks noChangeArrowheads="1"/>
            </p:cNvSpPr>
            <p:nvPr/>
          </p:nvSpPr>
          <p:spPr bwMode="auto">
            <a:xfrm>
              <a:off x="1152" y="2544"/>
              <a:ext cx="44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Τίτλος   Έτος     Διάρκεια   Είδος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15380" name="Rectangle 5"/>
            <p:cNvSpPr>
              <a:spLocks noChangeArrowheads="1"/>
            </p:cNvSpPr>
            <p:nvPr/>
          </p:nvSpPr>
          <p:spPr bwMode="auto">
            <a:xfrm>
              <a:off x="1152" y="2544"/>
              <a:ext cx="240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Line 6"/>
            <p:cNvSpPr>
              <a:spLocks noChangeShapeType="1"/>
            </p:cNvSpPr>
            <p:nvPr/>
          </p:nvSpPr>
          <p:spPr bwMode="auto">
            <a:xfrm>
              <a:off x="1680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2" name="Line 7"/>
            <p:cNvSpPr>
              <a:spLocks noChangeShapeType="1"/>
            </p:cNvSpPr>
            <p:nvPr/>
          </p:nvSpPr>
          <p:spPr bwMode="auto">
            <a:xfrm>
              <a:off x="2208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3" name="Line 8"/>
            <p:cNvSpPr>
              <a:spLocks noChangeShapeType="1"/>
            </p:cNvSpPr>
            <p:nvPr/>
          </p:nvSpPr>
          <p:spPr bwMode="auto">
            <a:xfrm>
              <a:off x="2928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406400" y="2041525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ΤΑΙΝΙΑ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905000" y="4800600"/>
            <a:ext cx="5334000" cy="457200"/>
            <a:chOff x="1200" y="3312"/>
            <a:chExt cx="3360" cy="288"/>
          </a:xfrm>
        </p:grpSpPr>
        <p:sp>
          <p:nvSpPr>
            <p:cNvPr id="15375" name="Text Box 11"/>
            <p:cNvSpPr txBox="1">
              <a:spLocks noChangeArrowheads="1"/>
            </p:cNvSpPr>
            <p:nvPr/>
          </p:nvSpPr>
          <p:spPr bwMode="auto">
            <a:xfrm>
              <a:off x="1296" y="3312"/>
              <a:ext cx="32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Όνομα-Ηθοποιού    Τίτλος      Έτος</a:t>
              </a:r>
            </a:p>
          </p:txBody>
        </p:sp>
        <p:sp>
          <p:nvSpPr>
            <p:cNvPr id="15376" name="Rectangle 12"/>
            <p:cNvSpPr>
              <a:spLocks noChangeArrowheads="1"/>
            </p:cNvSpPr>
            <p:nvPr/>
          </p:nvSpPr>
          <p:spPr bwMode="auto">
            <a:xfrm>
              <a:off x="1200" y="3312"/>
              <a:ext cx="249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7" name="Line 13"/>
            <p:cNvSpPr>
              <a:spLocks noChangeShapeType="1"/>
            </p:cNvSpPr>
            <p:nvPr/>
          </p:nvSpPr>
          <p:spPr bwMode="auto">
            <a:xfrm>
              <a:off x="3216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8" name="Line 14"/>
            <p:cNvSpPr>
              <a:spLocks noChangeShapeType="1"/>
            </p:cNvSpPr>
            <p:nvPr/>
          </p:nvSpPr>
          <p:spPr bwMode="auto">
            <a:xfrm>
              <a:off x="2544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9" name="Text Box 15"/>
          <p:cNvSpPr txBox="1">
            <a:spLocks noChangeArrowheads="1"/>
          </p:cNvSpPr>
          <p:nvPr/>
        </p:nvSpPr>
        <p:spPr bwMode="auto">
          <a:xfrm>
            <a:off x="406400" y="4495800"/>
            <a:ext cx="218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/>
              <a:t>ΠΑΙΖΕΙ</a:t>
            </a:r>
          </a:p>
        </p:txBody>
      </p:sp>
      <p:sp>
        <p:nvSpPr>
          <p:cNvPr id="15370" name="Text Box 16"/>
          <p:cNvSpPr txBox="1">
            <a:spLocks noChangeArrowheads="1"/>
          </p:cNvSpPr>
          <p:nvPr/>
        </p:nvSpPr>
        <p:spPr bwMode="auto">
          <a:xfrm>
            <a:off x="1752600" y="3579813"/>
            <a:ext cx="5233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Times New Roman" pitchFamily="18" charset="0"/>
              </a:rPr>
              <a:t>Όνομα      Διεύθυνση       Έτος-Γέννησης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15371" name="Rectangle 17"/>
          <p:cNvSpPr>
            <a:spLocks noChangeArrowheads="1"/>
          </p:cNvSpPr>
          <p:nvPr/>
        </p:nvSpPr>
        <p:spPr bwMode="auto">
          <a:xfrm>
            <a:off x="1752600" y="3519488"/>
            <a:ext cx="44751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8"/>
          <p:cNvSpPr>
            <a:spLocks noChangeShapeType="1"/>
          </p:cNvSpPr>
          <p:nvPr/>
        </p:nvSpPr>
        <p:spPr bwMode="auto">
          <a:xfrm>
            <a:off x="4249738" y="35194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9"/>
          <p:cNvSpPr>
            <a:spLocks noChangeShapeType="1"/>
          </p:cNvSpPr>
          <p:nvPr/>
        </p:nvSpPr>
        <p:spPr bwMode="auto">
          <a:xfrm>
            <a:off x="2803525" y="35194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Text Box 20"/>
          <p:cNvSpPr txBox="1">
            <a:spLocks noChangeArrowheads="1"/>
          </p:cNvSpPr>
          <p:nvPr/>
        </p:nvSpPr>
        <p:spPr bwMode="auto">
          <a:xfrm>
            <a:off x="406400" y="3122613"/>
            <a:ext cx="3001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ΗΘΟΠΟΙΟΣ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Σχεσιακό Σχήμα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631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B3A085-6704-4F88-A81C-2202416C1DA3}" type="slidenum">
              <a:rPr lang="el-GR" altLang="en-US" smtClean="0"/>
              <a:pPr/>
              <a:t>16</a:t>
            </a:fld>
            <a:endParaRPr lang="el-GR" altLang="en-US" dirty="0" smtClean="0"/>
          </a:p>
        </p:txBody>
      </p:sp>
      <p:sp>
        <p:nvSpPr>
          <p:cNvPr id="71686" name="Text Box 3"/>
          <p:cNvSpPr txBox="1">
            <a:spLocks noChangeArrowheads="1"/>
          </p:cNvSpPr>
          <p:nvPr/>
        </p:nvSpPr>
        <p:spPr bwMode="auto">
          <a:xfrm>
            <a:off x="357187" y="1455738"/>
            <a:ext cx="843121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Θεωρείστε μια βάση δεδομένων για το </a:t>
            </a:r>
            <a:r>
              <a:rPr lang="el-GR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φοιτητολόγιο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για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 πανεπιστήμιο που να περιέχει τις παρακάτω πληροφορίες: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 όνομα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αριθμό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μητρώου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(που είναι μοναδικός)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τους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Φοιτητές</a:t>
            </a:r>
            <a:endParaRPr lang="el-GR" sz="24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 όνομα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κωδικό (που είναι μοναδικός), μονάδες, εξάμηνο για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Μαθήματα </a:t>
            </a:r>
            <a:endParaRPr lang="el-GR" sz="24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βαθμό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πήρε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ένας φοιτητής σε κάποιο μάθημα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Υποθέστε ότι καταγράφεται μόνο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ένας (ο τελικός βαθμός) του φοιτητή στο μάθημα</a:t>
            </a:r>
            <a:endParaRPr lang="el-GR" sz="2400" i="1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0200" y="279400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sz="27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761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76AACC-9270-45DE-B432-10D82FE2CC33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533400" y="1839603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Μια σχέση ορίζεται ως ένα </a:t>
            </a:r>
            <a:r>
              <a:rPr lang="el-GR" sz="2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σύνολο</a:t>
            </a: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πλειάδων, άρα όλες οι πλειάδες πρέπει να είναι </a:t>
            </a:r>
            <a:r>
              <a:rPr lang="el-GR" sz="2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διαφορετικές</a:t>
            </a: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533400" y="3178601"/>
            <a:ext cx="8071048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Κλειδί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είναι ένα υποσύνολο γνωρισμάτων του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σχήματος σχέσης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 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τέτοια ώστε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σε κάθε στιγμιότυπο 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r(R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),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κανένα ζευγάρι πλειάδων δε μπορεί να έχει τον ίδιο συνδυασμό τιμών για τα γνωρίσματα αυτά,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δηλαδή, αν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SK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το κλειδί, 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για δυο διαφορετικές πλειάδες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και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[SK]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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[SΚ]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Κλειδιού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822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7BDB16-3390-4BCA-9570-5D3D1BD51873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447676" y="1511300"/>
            <a:ext cx="8229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(</a:t>
            </a:r>
            <a:r>
              <a:rPr lang="el-GR" sz="2400" dirty="0" err="1" smtClean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υπερ)κλειδί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- υποψήφιο κλειδί - 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πρωτεύον 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κλειδί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υποψήφιο κλειδί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Κ: κλειδί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με την ιδιότητα ότι αν αφαιρεθεί ένα οποιοδήποτε γνώρισμα Α από το Κ, το Κ’ που προκύπτει δεν είναι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κλειδί</a:t>
            </a:r>
            <a:endParaRPr lang="el-GR" sz="2400" b="1" i="1" dirty="0">
              <a:solidFill>
                <a:schemeClr val="tx2">
                  <a:lumMod val="50000"/>
                </a:schemeClr>
              </a:solidFill>
              <a:cs typeface="Calibri" pitchFamily="34" charset="0"/>
            </a:endParaRP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525464" y="3265626"/>
            <a:ext cx="835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Συμβολισμός: υπογραμμίζουμε τα γνωρίσματα του  πρωτεύοντος κλειδιού</a:t>
            </a:r>
            <a:endParaRPr lang="el-GR" sz="2400" b="1" dirty="0">
              <a:solidFill>
                <a:schemeClr val="tx2">
                  <a:lumMod val="50000"/>
                </a:schemeClr>
              </a:solidFill>
              <a:cs typeface="Calibri" pitchFamily="34" charset="0"/>
            </a:endParaRP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525464" y="44196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l-GR" sz="2400" dirty="0">
                <a:solidFill>
                  <a:schemeClr val="accent3">
                    <a:lumMod val="75000"/>
                  </a:schemeClr>
                </a:solidFill>
                <a:cs typeface="Calibri" pitchFamily="34" charset="0"/>
              </a:rPr>
              <a:t> Κάθε σχέση έχει τουλάχιστον ένα </a:t>
            </a: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  <a:cs typeface="Calibri" pitchFamily="34" charset="0"/>
              </a:rPr>
              <a:t>κλειδί</a:t>
            </a:r>
            <a:r>
              <a:rPr lang="el-GR" sz="2400" dirty="0">
                <a:solidFill>
                  <a:schemeClr val="accent3">
                    <a:lumMod val="75000"/>
                  </a:schemeClr>
                </a:solidFill>
                <a:cs typeface="Calibri" pitchFamily="34" charset="0"/>
              </a:rPr>
              <a:t>, ποιο;</a:t>
            </a:r>
            <a:endParaRPr lang="el-GR" sz="2400" b="1" dirty="0">
              <a:solidFill>
                <a:schemeClr val="accent3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447676" y="5092700"/>
            <a:ext cx="8072437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solidFill>
                  <a:schemeClr val="accent3">
                    <a:lumMod val="50000"/>
                  </a:schemeClr>
                </a:solidFill>
              </a:rPr>
              <a:t>Από τον ορισμό, κάθε (σχήμα) σχέσης έχει τουλάχιστον ένα (πρωτεύον) κλειδί – δεν υπάρχουν «ασθενείς» σχέσεις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Κλειδιού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442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6DF042-9914-402C-865D-0E6046C6826C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28800" y="3903663"/>
            <a:ext cx="7010400" cy="457200"/>
            <a:chOff x="1152" y="2544"/>
            <a:chExt cx="4416" cy="288"/>
          </a:xfrm>
        </p:grpSpPr>
        <p:sp>
          <p:nvSpPr>
            <p:cNvPr id="18452" name="Text Box 4"/>
            <p:cNvSpPr txBox="1">
              <a:spLocks noChangeArrowheads="1"/>
            </p:cNvSpPr>
            <p:nvPr/>
          </p:nvSpPr>
          <p:spPr bwMode="auto">
            <a:xfrm>
              <a:off x="1152" y="2544"/>
              <a:ext cx="44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Τίτλος   Έτος     Διάρκεια   Είδος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18453" name="Rectangle 5"/>
            <p:cNvSpPr>
              <a:spLocks noChangeArrowheads="1"/>
            </p:cNvSpPr>
            <p:nvPr/>
          </p:nvSpPr>
          <p:spPr bwMode="auto">
            <a:xfrm>
              <a:off x="1152" y="2544"/>
              <a:ext cx="240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Line 6"/>
            <p:cNvSpPr>
              <a:spLocks noChangeShapeType="1"/>
            </p:cNvSpPr>
            <p:nvPr/>
          </p:nvSpPr>
          <p:spPr bwMode="auto">
            <a:xfrm>
              <a:off x="1680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5" name="Line 7"/>
            <p:cNvSpPr>
              <a:spLocks noChangeShapeType="1"/>
            </p:cNvSpPr>
            <p:nvPr/>
          </p:nvSpPr>
          <p:spPr bwMode="auto">
            <a:xfrm>
              <a:off x="2208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6" name="Line 8"/>
            <p:cNvSpPr>
              <a:spLocks noChangeShapeType="1"/>
            </p:cNvSpPr>
            <p:nvPr/>
          </p:nvSpPr>
          <p:spPr bwMode="auto">
            <a:xfrm>
              <a:off x="2928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365124" y="4086226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ΤΑΙΝΙΑ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776412" y="5413375"/>
            <a:ext cx="5334000" cy="457200"/>
            <a:chOff x="1200" y="3312"/>
            <a:chExt cx="3360" cy="288"/>
          </a:xfrm>
        </p:grpSpPr>
        <p:sp>
          <p:nvSpPr>
            <p:cNvPr id="18448" name="Text Box 11"/>
            <p:cNvSpPr txBox="1">
              <a:spLocks noChangeArrowheads="1"/>
            </p:cNvSpPr>
            <p:nvPr/>
          </p:nvSpPr>
          <p:spPr bwMode="auto">
            <a:xfrm>
              <a:off x="1296" y="3312"/>
              <a:ext cx="32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Όνομα-Ηθοποιού    Τίτλος      Έτος</a:t>
              </a:r>
            </a:p>
          </p:txBody>
        </p:sp>
        <p:sp>
          <p:nvSpPr>
            <p:cNvPr id="18449" name="Rectangle 12"/>
            <p:cNvSpPr>
              <a:spLocks noChangeArrowheads="1"/>
            </p:cNvSpPr>
            <p:nvPr/>
          </p:nvSpPr>
          <p:spPr bwMode="auto">
            <a:xfrm>
              <a:off x="1200" y="3312"/>
              <a:ext cx="249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Line 13"/>
            <p:cNvSpPr>
              <a:spLocks noChangeShapeType="1"/>
            </p:cNvSpPr>
            <p:nvPr/>
          </p:nvSpPr>
          <p:spPr bwMode="auto">
            <a:xfrm>
              <a:off x="3216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Line 14"/>
            <p:cNvSpPr>
              <a:spLocks noChangeShapeType="1"/>
            </p:cNvSpPr>
            <p:nvPr/>
          </p:nvSpPr>
          <p:spPr bwMode="auto">
            <a:xfrm>
              <a:off x="2544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1" name="Text Box 15"/>
          <p:cNvSpPr txBox="1">
            <a:spLocks noChangeArrowheads="1"/>
          </p:cNvSpPr>
          <p:nvPr/>
        </p:nvSpPr>
        <p:spPr bwMode="auto">
          <a:xfrm>
            <a:off x="365124" y="5310187"/>
            <a:ext cx="218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ΠΑΙΖΕΙ</a:t>
            </a:r>
          </a:p>
        </p:txBody>
      </p:sp>
      <p:sp>
        <p:nvSpPr>
          <p:cNvPr id="18442" name="Text Box 16"/>
          <p:cNvSpPr txBox="1">
            <a:spLocks noChangeArrowheads="1"/>
          </p:cNvSpPr>
          <p:nvPr/>
        </p:nvSpPr>
        <p:spPr bwMode="auto">
          <a:xfrm>
            <a:off x="1816100" y="4629151"/>
            <a:ext cx="5233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Times New Roman" pitchFamily="18" charset="0"/>
              </a:rPr>
              <a:t>Όνομα      Διεύθυνση       Έτος-Γέννησης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8443" name="Rectangle 17"/>
          <p:cNvSpPr>
            <a:spLocks noChangeArrowheads="1"/>
          </p:cNvSpPr>
          <p:nvPr/>
        </p:nvSpPr>
        <p:spPr bwMode="auto">
          <a:xfrm>
            <a:off x="1828799" y="4589463"/>
            <a:ext cx="44751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Line 18"/>
          <p:cNvSpPr>
            <a:spLocks noChangeShapeType="1"/>
          </p:cNvSpPr>
          <p:nvPr/>
        </p:nvSpPr>
        <p:spPr bwMode="auto">
          <a:xfrm>
            <a:off x="4325937" y="45894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9"/>
          <p:cNvSpPr>
            <a:spLocks noChangeShapeType="1"/>
          </p:cNvSpPr>
          <p:nvPr/>
        </p:nvSpPr>
        <p:spPr bwMode="auto">
          <a:xfrm>
            <a:off x="2879724" y="45894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Text Box 20"/>
          <p:cNvSpPr txBox="1">
            <a:spLocks noChangeArrowheads="1"/>
          </p:cNvSpPr>
          <p:nvPr/>
        </p:nvSpPr>
        <p:spPr bwMode="auto">
          <a:xfrm>
            <a:off x="327818" y="4619625"/>
            <a:ext cx="3001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ΗΘΟΠΟΙΟΣ</a:t>
            </a:r>
          </a:p>
        </p:txBody>
      </p:sp>
      <p:sp>
        <p:nvSpPr>
          <p:cNvPr id="18447" name="Text Box 21"/>
          <p:cNvSpPr txBox="1">
            <a:spLocks noChangeArrowheads="1"/>
          </p:cNvSpPr>
          <p:nvPr/>
        </p:nvSpPr>
        <p:spPr bwMode="auto">
          <a:xfrm>
            <a:off x="438148" y="1409700"/>
            <a:ext cx="8312152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Υποθέσεις: </a:t>
            </a:r>
          </a:p>
          <a:p>
            <a:pPr algn="just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(1) Το όνομα του ηθοποιού είναι μοναδικό</a:t>
            </a:r>
          </a:p>
          <a:p>
            <a:pPr algn="just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(2) Ο τίτλος μιας ταινίας δεν είναι μοναδικός, αλλά μόνο μια ταινία με τον ίδιο τίτλο κάθε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έτος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(3) Σε μια ταινία μπορεί να παίζουν πολλοί ηθοποιοί και ένα ηθοποιός μπορεί να παίζει σε πολλές ταινίες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Κλειδιού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450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011FDB-DED2-47C1-839A-E24A75A431A4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318294" y="4032250"/>
            <a:ext cx="8356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Μοντέλο Δεδομένων: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 σύνολο από έννοιες (δομικά στοιχεία) που μπορούν να χρησιμοποιηθούν για την περιγραφή της δομής της πληροφορίας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41300" y="1871663"/>
            <a:ext cx="856773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800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Σχήμα (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database schema)</a:t>
            </a:r>
            <a:r>
              <a:rPr lang="el-GR" sz="2800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περιγραφή της δομής της πληροφορίας που είναι αποθηκευμένη στη </a:t>
            </a:r>
            <a:r>
              <a:rPr lang="el-GR" sz="2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βδ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με τη χρήση ενός μοντέλου δεδομένων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10369" y="3254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Μοντελοποίηση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372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/>
              <a:t>3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l-GR" altLang="en-US" dirty="0"/>
              <a:t>4</a:t>
            </a:r>
            <a:endParaRPr lang="el-GR" altLang="en-US" dirty="0" smtClean="0"/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26FF01-10C8-4320-9A09-15E90783ED4A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52600" y="2438400"/>
            <a:ext cx="7010400" cy="457200"/>
            <a:chOff x="1152" y="2544"/>
            <a:chExt cx="4416" cy="288"/>
          </a:xfrm>
        </p:grpSpPr>
        <p:sp>
          <p:nvSpPr>
            <p:cNvPr id="19475" name="Text Box 4"/>
            <p:cNvSpPr txBox="1">
              <a:spLocks noChangeArrowheads="1"/>
            </p:cNvSpPr>
            <p:nvPr/>
          </p:nvSpPr>
          <p:spPr bwMode="auto">
            <a:xfrm>
              <a:off x="1152" y="2544"/>
              <a:ext cx="44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u="sng">
                  <a:latin typeface="Times New Roman" pitchFamily="18" charset="0"/>
                </a:rPr>
                <a:t>Τίτλος</a:t>
              </a:r>
              <a:r>
                <a:rPr lang="el-GR" sz="2000">
                  <a:latin typeface="Times New Roman" pitchFamily="18" charset="0"/>
                </a:rPr>
                <a:t>   </a:t>
              </a:r>
              <a:r>
                <a:rPr lang="el-GR" sz="2000" u="sng">
                  <a:latin typeface="Times New Roman" pitchFamily="18" charset="0"/>
                </a:rPr>
                <a:t>Έτος</a:t>
              </a:r>
              <a:r>
                <a:rPr lang="el-GR" sz="2000">
                  <a:latin typeface="Times New Roman" pitchFamily="18" charset="0"/>
                </a:rPr>
                <a:t>     Διάρκεια   Είδος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19476" name="Rectangle 5"/>
            <p:cNvSpPr>
              <a:spLocks noChangeArrowheads="1"/>
            </p:cNvSpPr>
            <p:nvPr/>
          </p:nvSpPr>
          <p:spPr bwMode="auto">
            <a:xfrm>
              <a:off x="1152" y="2544"/>
              <a:ext cx="240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Line 6"/>
            <p:cNvSpPr>
              <a:spLocks noChangeShapeType="1"/>
            </p:cNvSpPr>
            <p:nvPr/>
          </p:nvSpPr>
          <p:spPr bwMode="auto">
            <a:xfrm>
              <a:off x="1680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Line 7"/>
            <p:cNvSpPr>
              <a:spLocks noChangeShapeType="1"/>
            </p:cNvSpPr>
            <p:nvPr/>
          </p:nvSpPr>
          <p:spPr bwMode="auto">
            <a:xfrm>
              <a:off x="2208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Line 8"/>
            <p:cNvSpPr>
              <a:spLocks noChangeShapeType="1"/>
            </p:cNvSpPr>
            <p:nvPr/>
          </p:nvSpPr>
          <p:spPr bwMode="auto">
            <a:xfrm>
              <a:off x="2928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406400" y="2041525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/>
              <a:t>ΤΑΙΝΙΑ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905000" y="4800600"/>
            <a:ext cx="5334000" cy="457200"/>
            <a:chOff x="1200" y="3312"/>
            <a:chExt cx="3360" cy="288"/>
          </a:xfrm>
        </p:grpSpPr>
        <p:sp>
          <p:nvSpPr>
            <p:cNvPr id="19471" name="Text Box 11"/>
            <p:cNvSpPr txBox="1">
              <a:spLocks noChangeArrowheads="1"/>
            </p:cNvSpPr>
            <p:nvPr/>
          </p:nvSpPr>
          <p:spPr bwMode="auto">
            <a:xfrm>
              <a:off x="1296" y="3312"/>
              <a:ext cx="32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u="sng">
                  <a:latin typeface="Times New Roman" pitchFamily="18" charset="0"/>
                </a:rPr>
                <a:t>Όνομα-Ηθοποιού</a:t>
              </a:r>
              <a:r>
                <a:rPr lang="el-GR" sz="2000">
                  <a:latin typeface="Times New Roman" pitchFamily="18" charset="0"/>
                </a:rPr>
                <a:t>    </a:t>
              </a:r>
              <a:r>
                <a:rPr lang="el-GR" sz="2000" u="sng">
                  <a:latin typeface="Times New Roman" pitchFamily="18" charset="0"/>
                </a:rPr>
                <a:t>Τίτλος</a:t>
              </a:r>
              <a:r>
                <a:rPr lang="el-GR" sz="2000">
                  <a:latin typeface="Times New Roman" pitchFamily="18" charset="0"/>
                </a:rPr>
                <a:t>      </a:t>
              </a:r>
              <a:r>
                <a:rPr lang="el-GR" sz="2000" u="sng">
                  <a:latin typeface="Times New Roman" pitchFamily="18" charset="0"/>
                </a:rPr>
                <a:t>Έτος</a:t>
              </a:r>
              <a:endParaRPr lang="el-GR" sz="2000">
                <a:latin typeface="Times New Roman" pitchFamily="18" charset="0"/>
              </a:endParaRPr>
            </a:p>
          </p:txBody>
        </p:sp>
        <p:sp>
          <p:nvSpPr>
            <p:cNvPr id="19472" name="Rectangle 12"/>
            <p:cNvSpPr>
              <a:spLocks noChangeArrowheads="1"/>
            </p:cNvSpPr>
            <p:nvPr/>
          </p:nvSpPr>
          <p:spPr bwMode="auto">
            <a:xfrm>
              <a:off x="1200" y="3312"/>
              <a:ext cx="249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Line 13"/>
            <p:cNvSpPr>
              <a:spLocks noChangeShapeType="1"/>
            </p:cNvSpPr>
            <p:nvPr/>
          </p:nvSpPr>
          <p:spPr bwMode="auto">
            <a:xfrm>
              <a:off x="3216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4" name="Line 14"/>
            <p:cNvSpPr>
              <a:spLocks noChangeShapeType="1"/>
            </p:cNvSpPr>
            <p:nvPr/>
          </p:nvSpPr>
          <p:spPr bwMode="auto">
            <a:xfrm>
              <a:off x="2544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5" name="Text Box 15"/>
          <p:cNvSpPr txBox="1">
            <a:spLocks noChangeArrowheads="1"/>
          </p:cNvSpPr>
          <p:nvPr/>
        </p:nvSpPr>
        <p:spPr bwMode="auto">
          <a:xfrm>
            <a:off x="406400" y="4495800"/>
            <a:ext cx="218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/>
              <a:t>ΠΑΙΖΕΙ</a:t>
            </a:r>
          </a:p>
        </p:txBody>
      </p:sp>
      <p:sp>
        <p:nvSpPr>
          <p:cNvPr id="19466" name="Text Box 16"/>
          <p:cNvSpPr txBox="1">
            <a:spLocks noChangeArrowheads="1"/>
          </p:cNvSpPr>
          <p:nvPr/>
        </p:nvSpPr>
        <p:spPr bwMode="auto">
          <a:xfrm>
            <a:off x="1752600" y="3808413"/>
            <a:ext cx="5233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</a:t>
            </a:r>
            <a:r>
              <a:rPr lang="el-GR" sz="2000">
                <a:latin typeface="Times New Roman" pitchFamily="18" charset="0"/>
              </a:rPr>
              <a:t>      Διεύθυνση       Έτος-Γέννησης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19467" name="Rectangle 17"/>
          <p:cNvSpPr>
            <a:spLocks noChangeArrowheads="1"/>
          </p:cNvSpPr>
          <p:nvPr/>
        </p:nvSpPr>
        <p:spPr bwMode="auto">
          <a:xfrm>
            <a:off x="1752600" y="3748088"/>
            <a:ext cx="44751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8"/>
          <p:cNvSpPr>
            <a:spLocks noChangeShapeType="1"/>
          </p:cNvSpPr>
          <p:nvPr/>
        </p:nvSpPr>
        <p:spPr bwMode="auto">
          <a:xfrm>
            <a:off x="4249738" y="37480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9"/>
          <p:cNvSpPr>
            <a:spLocks noChangeShapeType="1"/>
          </p:cNvSpPr>
          <p:nvPr/>
        </p:nvSpPr>
        <p:spPr bwMode="auto">
          <a:xfrm>
            <a:off x="2803525" y="37480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Text Box 20"/>
          <p:cNvSpPr txBox="1">
            <a:spLocks noChangeArrowheads="1"/>
          </p:cNvSpPr>
          <p:nvPr/>
        </p:nvSpPr>
        <p:spPr bwMode="auto">
          <a:xfrm>
            <a:off x="368300" y="3152774"/>
            <a:ext cx="3001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ΗΘΟΠΟΙΟΣ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Κλειδιού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005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102D9A-29A2-4265-AE36-1F31A4C9B48E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345903" y="1447800"/>
            <a:ext cx="856895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  <a:cs typeface="Calibri" pitchFamily="34" charset="0"/>
              </a:rPr>
              <a:t>Έστω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το παρακάτω στιγμιότυπο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ενός σχήματος σχέσης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R(A, B, C, D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	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Α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Β	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C	D</a:t>
            </a:r>
          </a:p>
          <a:p>
            <a:pPr marL="914400" lvl="1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6	7	1	1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	1	7	7	2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	3	7	7	1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	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1	5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	9	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2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Τι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μπορείτε να πείτε για τα κλειδιά της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R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;</a:t>
            </a:r>
          </a:p>
        </p:txBody>
      </p:sp>
      <p:sp>
        <p:nvSpPr>
          <p:cNvPr id="20487" name="Line 4"/>
          <p:cNvSpPr>
            <a:spLocks noChangeShapeType="1"/>
          </p:cNvSpPr>
          <p:nvPr/>
        </p:nvSpPr>
        <p:spPr bwMode="auto">
          <a:xfrm>
            <a:off x="1018333" y="2366392"/>
            <a:ext cx="25630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6816" y="5008513"/>
            <a:ext cx="8307125" cy="101566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el-GR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 περιορισμός του κλειδιού αφορά το σχήμα, από ένα στιγμιότυπο, μπορούμε να πούμε ποια σύνολα γνωρισμάτων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δεν</a:t>
            </a:r>
            <a:r>
              <a:rPr lang="el-GR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έχουν την ιδιότητα του κλειδιού, αλλά δεν μπορούμε να πούμε ποια την έχουν</a:t>
            </a:r>
            <a:endParaRPr lang="el-GR" sz="20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Κλειδιού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592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C8C06C-BD35-4C58-82E4-344A2FB5B787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467544" y="2768848"/>
            <a:ext cx="7772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cs typeface="Calibri" pitchFamily="34" charset="0"/>
              </a:rPr>
              <a:t>Δε μπορεί η τιμή του πρωτεύοντος κλειδιού (οποιοδήποτε γνωρίσματος που ανήκει στο κλειδί) να είναι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null.</a:t>
            </a:r>
            <a:endParaRPr lang="el-GR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667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Ακεραιότητας Οντοτήτων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749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/>
              <a:t>3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C0B9B5-E689-42EF-9AFA-A85D6B050334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292100" y="1689100"/>
            <a:ext cx="82296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Ορίζεται μεταξύ </a:t>
            </a:r>
            <a:r>
              <a:rPr lang="el-GR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δύο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σχημάτων σχέσεων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Ό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ταν ένα γνώρισμα (γνωρίσματα) μιας πλειάδας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μιας σχέσης </a:t>
            </a:r>
            <a:r>
              <a:rPr lang="el-GR" sz="20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αναφέρεται </a:t>
            </a:r>
            <a:r>
              <a:rPr lang="el-GR" sz="2000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στο γνώρισμα (γνωρίσματα) μιας άλλης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τότε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οι τιμές που παίρνει πρέπει να </a:t>
            </a:r>
            <a:r>
              <a:rPr lang="el-GR" sz="2000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πρέπει </a:t>
            </a:r>
            <a:r>
              <a:rPr lang="el-GR" sz="20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να </a:t>
            </a:r>
            <a:r>
              <a:rPr lang="el-GR" sz="2000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υπάρχουν στην αναφερόμενη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(συγκεκριμένα: η τιμή που εμφανίζεται αν δεν είναι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null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πρέπει να είναι μια τιμή που εμφανίζεται στην αναφερόμενη)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4800" y="3886200"/>
            <a:ext cx="8534400" cy="1920875"/>
            <a:chOff x="192" y="2448"/>
            <a:chExt cx="5376" cy="1210"/>
          </a:xfrm>
        </p:grpSpPr>
        <p:sp>
          <p:nvSpPr>
            <p:cNvPr id="23561" name="Text Box 6"/>
            <p:cNvSpPr txBox="1">
              <a:spLocks noChangeArrowheads="1"/>
            </p:cNvSpPr>
            <p:nvPr/>
          </p:nvSpPr>
          <p:spPr bwMode="auto">
            <a:xfrm>
              <a:off x="192" y="2448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 b="1" dirty="0"/>
                <a:t>ΤΑΙΝΙΑ </a:t>
              </a:r>
              <a:r>
                <a:rPr lang="el-GR" sz="1800" b="1" dirty="0">
                  <a:latin typeface="Times New Roman" pitchFamily="18" charset="0"/>
                </a:rPr>
                <a:t>     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152" y="2544"/>
              <a:ext cx="4416" cy="288"/>
              <a:chOff x="1152" y="2544"/>
              <a:chExt cx="4416" cy="288"/>
            </a:xfrm>
          </p:grpSpPr>
          <p:sp>
            <p:nvSpPr>
              <p:cNvPr id="23575" name="Text Box 8"/>
              <p:cNvSpPr txBox="1">
                <a:spLocks noChangeArrowheads="1"/>
              </p:cNvSpPr>
              <p:nvPr/>
            </p:nvSpPr>
            <p:spPr bwMode="auto">
              <a:xfrm>
                <a:off x="1152" y="2544"/>
                <a:ext cx="44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u="sng">
                    <a:latin typeface="Times New Roman" pitchFamily="18" charset="0"/>
                  </a:rPr>
                  <a:t>Τίτλος</a:t>
                </a:r>
                <a:r>
                  <a:rPr lang="el-GR" sz="2000">
                    <a:latin typeface="Times New Roman" pitchFamily="18" charset="0"/>
                  </a:rPr>
                  <a:t>   </a:t>
                </a:r>
                <a:r>
                  <a:rPr lang="el-GR" sz="2000" u="sng">
                    <a:latin typeface="Times New Roman" pitchFamily="18" charset="0"/>
                  </a:rPr>
                  <a:t>Έτος</a:t>
                </a:r>
                <a:r>
                  <a:rPr lang="el-GR" sz="2000">
                    <a:latin typeface="Times New Roman" pitchFamily="18" charset="0"/>
                  </a:rPr>
                  <a:t>     Διάρκεια   Είδος</a:t>
                </a:r>
                <a:endParaRPr lang="el-GR" sz="2000" b="1">
                  <a:latin typeface="Times New Roman" pitchFamily="18" charset="0"/>
                </a:endParaRPr>
              </a:p>
            </p:txBody>
          </p:sp>
          <p:sp>
            <p:nvSpPr>
              <p:cNvPr id="23576" name="Rectangle 9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2400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7" name="Line 10"/>
              <p:cNvSpPr>
                <a:spLocks noChangeShapeType="1"/>
              </p:cNvSpPr>
              <p:nvPr/>
            </p:nvSpPr>
            <p:spPr bwMode="auto">
              <a:xfrm>
                <a:off x="1680" y="25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8" name="Line 11"/>
              <p:cNvSpPr>
                <a:spLocks noChangeShapeType="1"/>
              </p:cNvSpPr>
              <p:nvPr/>
            </p:nvSpPr>
            <p:spPr bwMode="auto">
              <a:xfrm>
                <a:off x="2208" y="25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9" name="Line 12"/>
              <p:cNvSpPr>
                <a:spLocks noChangeShapeType="1"/>
              </p:cNvSpPr>
              <p:nvPr/>
            </p:nvSpPr>
            <p:spPr bwMode="auto">
              <a:xfrm>
                <a:off x="2928" y="25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63" name="Text Box 13"/>
            <p:cNvSpPr txBox="1">
              <a:spLocks noChangeArrowheads="1"/>
            </p:cNvSpPr>
            <p:nvPr/>
          </p:nvSpPr>
          <p:spPr bwMode="auto">
            <a:xfrm>
              <a:off x="192" y="3120"/>
              <a:ext cx="8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dirty="0"/>
                <a:t>ΠΑΙΖΕΙ</a:t>
              </a:r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152" y="3370"/>
              <a:ext cx="3360" cy="288"/>
              <a:chOff x="1056" y="3082"/>
              <a:chExt cx="3360" cy="288"/>
            </a:xfrm>
          </p:grpSpPr>
          <p:sp>
            <p:nvSpPr>
              <p:cNvPr id="23571" name="Text Box 15"/>
              <p:cNvSpPr txBox="1">
                <a:spLocks noChangeArrowheads="1"/>
              </p:cNvSpPr>
              <p:nvPr/>
            </p:nvSpPr>
            <p:spPr bwMode="auto">
              <a:xfrm>
                <a:off x="1152" y="3120"/>
                <a:ext cx="326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u="sng">
                    <a:latin typeface="Times New Roman" pitchFamily="18" charset="0"/>
                  </a:rPr>
                  <a:t>Όνομα-Ηθοποιού</a:t>
                </a:r>
                <a:r>
                  <a:rPr lang="el-GR" sz="2000">
                    <a:latin typeface="Times New Roman" pitchFamily="18" charset="0"/>
                  </a:rPr>
                  <a:t>    </a:t>
                </a:r>
                <a:r>
                  <a:rPr lang="el-GR" sz="2000" u="sng">
                    <a:latin typeface="Times New Roman" pitchFamily="18" charset="0"/>
                  </a:rPr>
                  <a:t>Τίτλος</a:t>
                </a:r>
                <a:r>
                  <a:rPr lang="el-GR" sz="2000">
                    <a:latin typeface="Times New Roman" pitchFamily="18" charset="0"/>
                  </a:rPr>
                  <a:t>     </a:t>
                </a:r>
                <a:r>
                  <a:rPr lang="el-GR" sz="2000" u="sng">
                    <a:latin typeface="Times New Roman" pitchFamily="18" charset="0"/>
                  </a:rPr>
                  <a:t> Έτος</a:t>
                </a:r>
                <a:endParaRPr lang="el-GR" sz="2000">
                  <a:latin typeface="Times New Roman" pitchFamily="18" charset="0"/>
                </a:endParaRPr>
              </a:p>
            </p:txBody>
          </p:sp>
          <p:sp>
            <p:nvSpPr>
              <p:cNvPr id="23572" name="Rectangle 16"/>
              <p:cNvSpPr>
                <a:spLocks noChangeArrowheads="1"/>
              </p:cNvSpPr>
              <p:nvPr/>
            </p:nvSpPr>
            <p:spPr bwMode="auto">
              <a:xfrm>
                <a:off x="1056" y="3082"/>
                <a:ext cx="249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3" name="Line 17"/>
              <p:cNvSpPr>
                <a:spLocks noChangeShapeType="1"/>
              </p:cNvSpPr>
              <p:nvPr/>
            </p:nvSpPr>
            <p:spPr bwMode="auto">
              <a:xfrm>
                <a:off x="3072" y="308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4" name="Line 18"/>
              <p:cNvSpPr>
                <a:spLocks noChangeShapeType="1"/>
              </p:cNvSpPr>
              <p:nvPr/>
            </p:nvSpPr>
            <p:spPr bwMode="auto">
              <a:xfrm>
                <a:off x="2400" y="308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65" name="Line 19"/>
            <p:cNvSpPr>
              <a:spLocks noChangeShapeType="1"/>
            </p:cNvSpPr>
            <p:nvPr/>
          </p:nvSpPr>
          <p:spPr bwMode="auto">
            <a:xfrm flipV="1">
              <a:off x="2928" y="3120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6" name="Line 20"/>
            <p:cNvSpPr>
              <a:spLocks noChangeShapeType="1"/>
            </p:cNvSpPr>
            <p:nvPr/>
          </p:nvSpPr>
          <p:spPr bwMode="auto">
            <a:xfrm flipH="1">
              <a:off x="1536" y="3120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7" name="Line 21"/>
            <p:cNvSpPr>
              <a:spLocks noChangeShapeType="1"/>
            </p:cNvSpPr>
            <p:nvPr/>
          </p:nvSpPr>
          <p:spPr bwMode="auto">
            <a:xfrm flipV="1">
              <a:off x="1536" y="283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Line 22"/>
            <p:cNvSpPr>
              <a:spLocks noChangeShapeType="1"/>
            </p:cNvSpPr>
            <p:nvPr/>
          </p:nvSpPr>
          <p:spPr bwMode="auto">
            <a:xfrm>
              <a:off x="3356" y="2948"/>
              <a:ext cx="0" cy="4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Line 23"/>
            <p:cNvSpPr>
              <a:spLocks noChangeShapeType="1"/>
            </p:cNvSpPr>
            <p:nvPr/>
          </p:nvSpPr>
          <p:spPr bwMode="auto">
            <a:xfrm>
              <a:off x="1945" y="2948"/>
              <a:ext cx="14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Line 24"/>
            <p:cNvSpPr>
              <a:spLocks noChangeShapeType="1"/>
            </p:cNvSpPr>
            <p:nvPr/>
          </p:nvSpPr>
          <p:spPr bwMode="auto">
            <a:xfrm>
              <a:off x="1945" y="2832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Αναφορικής Ακεραιότητας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191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F3C5C4-C2A1-4624-980B-B00EF00A1461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152400" y="1486118"/>
            <a:ext cx="8788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Ένα σύνολο από γνωρίσματα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FK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ενός σχήματος σχέσης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είναι 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ξένο κλειδί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του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αν </a:t>
            </a:r>
          </a:p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τα γνωρίσματα του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FΚ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έχουν το ίδιο πεδίο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ορισμού με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το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κλειδί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PK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ενός άλλου σχήματος 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μια τιμή του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FK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σε μια πλειάδα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 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είτε εμφανίζεται ως τιμή του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PK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σε μια πλειάδα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R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δηλαδή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[FK] = 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[PK]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για κάποια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είτε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είναι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null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08000" y="4573587"/>
            <a:ext cx="8432800" cy="1535112"/>
            <a:chOff x="256" y="1611"/>
            <a:chExt cx="5312" cy="967"/>
          </a:xfrm>
        </p:grpSpPr>
        <p:sp>
          <p:nvSpPr>
            <p:cNvPr id="24586" name="Line 5"/>
            <p:cNvSpPr>
              <a:spLocks noChangeShapeType="1"/>
            </p:cNvSpPr>
            <p:nvPr/>
          </p:nvSpPr>
          <p:spPr bwMode="auto">
            <a:xfrm flipV="1">
              <a:off x="2928" y="2127"/>
              <a:ext cx="0" cy="1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56" y="1611"/>
              <a:ext cx="5312" cy="967"/>
              <a:chOff x="256" y="1611"/>
              <a:chExt cx="5312" cy="967"/>
            </a:xfrm>
          </p:grpSpPr>
          <p:sp>
            <p:nvSpPr>
              <p:cNvPr id="24591" name="Text Box 7"/>
              <p:cNvSpPr txBox="1">
                <a:spLocks noChangeArrowheads="1"/>
              </p:cNvSpPr>
              <p:nvPr/>
            </p:nvSpPr>
            <p:spPr bwMode="auto">
              <a:xfrm>
                <a:off x="256" y="1649"/>
                <a:ext cx="67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1" dirty="0"/>
                  <a:t>ΤΑΙΝΙΑ</a:t>
                </a:r>
                <a:r>
                  <a:rPr lang="el-GR" sz="2000" b="1" dirty="0">
                    <a:latin typeface="Times New Roman" pitchFamily="18" charset="0"/>
                  </a:rPr>
                  <a:t>       </a:t>
                </a:r>
              </a:p>
            </p:txBody>
          </p:sp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1152" y="1611"/>
                <a:ext cx="4416" cy="288"/>
                <a:chOff x="1152" y="2544"/>
                <a:chExt cx="4416" cy="288"/>
              </a:xfrm>
            </p:grpSpPr>
            <p:sp>
              <p:nvSpPr>
                <p:cNvPr id="2460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152" y="2544"/>
                  <a:ext cx="441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l-GR" sz="2000" u="sng">
                      <a:latin typeface="Times New Roman" pitchFamily="18" charset="0"/>
                    </a:rPr>
                    <a:t>Τίτλος</a:t>
                  </a:r>
                  <a:r>
                    <a:rPr lang="el-GR" sz="2000">
                      <a:latin typeface="Times New Roman" pitchFamily="18" charset="0"/>
                    </a:rPr>
                    <a:t>   </a:t>
                  </a:r>
                  <a:r>
                    <a:rPr lang="el-GR" sz="2000" u="sng">
                      <a:latin typeface="Times New Roman" pitchFamily="18" charset="0"/>
                    </a:rPr>
                    <a:t>Έτος</a:t>
                  </a:r>
                  <a:r>
                    <a:rPr lang="el-GR" sz="2000">
                      <a:latin typeface="Times New Roman" pitchFamily="18" charset="0"/>
                    </a:rPr>
                    <a:t>     Διάρκεια   Είδος</a:t>
                  </a:r>
                  <a:endParaRPr lang="el-GR" sz="2000" b="1">
                    <a:latin typeface="Times New Roman" pitchFamily="18" charset="0"/>
                  </a:endParaRPr>
                </a:p>
              </p:txBody>
            </p:sp>
            <p:sp>
              <p:nvSpPr>
                <p:cNvPr id="24601" name="Rectangle 10"/>
                <p:cNvSpPr>
                  <a:spLocks noChangeArrowheads="1"/>
                </p:cNvSpPr>
                <p:nvPr/>
              </p:nvSpPr>
              <p:spPr bwMode="auto">
                <a:xfrm>
                  <a:off x="1152" y="2544"/>
                  <a:ext cx="2400" cy="28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02" name="Line 11"/>
                <p:cNvSpPr>
                  <a:spLocks noChangeShapeType="1"/>
                </p:cNvSpPr>
                <p:nvPr/>
              </p:nvSpPr>
              <p:spPr bwMode="auto">
                <a:xfrm>
                  <a:off x="1680" y="2544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03" name="Line 12"/>
                <p:cNvSpPr>
                  <a:spLocks noChangeShapeType="1"/>
                </p:cNvSpPr>
                <p:nvPr/>
              </p:nvSpPr>
              <p:spPr bwMode="auto">
                <a:xfrm>
                  <a:off x="2208" y="2544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04" name="Line 13"/>
                <p:cNvSpPr>
                  <a:spLocks noChangeShapeType="1"/>
                </p:cNvSpPr>
                <p:nvPr/>
              </p:nvSpPr>
              <p:spPr bwMode="auto">
                <a:xfrm>
                  <a:off x="2928" y="2544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593" name="Text Box 14"/>
              <p:cNvSpPr txBox="1">
                <a:spLocks noChangeArrowheads="1"/>
              </p:cNvSpPr>
              <p:nvPr/>
            </p:nvSpPr>
            <p:spPr bwMode="auto">
              <a:xfrm>
                <a:off x="288" y="2301"/>
                <a:ext cx="86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b="1" dirty="0"/>
                  <a:t>ΠΑΙΖΕΙ</a:t>
                </a:r>
              </a:p>
            </p:txBody>
          </p:sp>
          <p:sp>
            <p:nvSpPr>
              <p:cNvPr id="24594" name="Text Box 15"/>
              <p:cNvSpPr txBox="1">
                <a:spLocks noChangeArrowheads="1"/>
              </p:cNvSpPr>
              <p:nvPr/>
            </p:nvSpPr>
            <p:spPr bwMode="auto">
              <a:xfrm>
                <a:off x="1248" y="2328"/>
                <a:ext cx="326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u="sng">
                    <a:latin typeface="Times New Roman" pitchFamily="18" charset="0"/>
                  </a:rPr>
                  <a:t>Όνομα-Ηθοποιού</a:t>
                </a:r>
                <a:r>
                  <a:rPr lang="el-GR" sz="2000">
                    <a:latin typeface="Times New Roman" pitchFamily="18" charset="0"/>
                  </a:rPr>
                  <a:t>    </a:t>
                </a:r>
                <a:r>
                  <a:rPr lang="el-GR" sz="2000" u="sng">
                    <a:latin typeface="Times New Roman" pitchFamily="18" charset="0"/>
                  </a:rPr>
                  <a:t>Τίτλος</a:t>
                </a:r>
                <a:r>
                  <a:rPr lang="el-GR" sz="2000">
                    <a:latin typeface="Times New Roman" pitchFamily="18" charset="0"/>
                  </a:rPr>
                  <a:t>     </a:t>
                </a:r>
                <a:r>
                  <a:rPr lang="el-GR" sz="2000" u="sng">
                    <a:latin typeface="Times New Roman" pitchFamily="18" charset="0"/>
                  </a:rPr>
                  <a:t> Έτος</a:t>
                </a:r>
                <a:endParaRPr lang="el-GR" sz="2000">
                  <a:latin typeface="Times New Roman" pitchFamily="18" charset="0"/>
                </a:endParaRPr>
              </a:p>
            </p:txBody>
          </p:sp>
          <p:sp>
            <p:nvSpPr>
              <p:cNvPr id="24595" name="Line 16"/>
              <p:cNvSpPr>
                <a:spLocks noChangeShapeType="1"/>
              </p:cNvSpPr>
              <p:nvPr/>
            </p:nvSpPr>
            <p:spPr bwMode="auto">
              <a:xfrm flipH="1">
                <a:off x="1536" y="2127"/>
                <a:ext cx="1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6" name="Line 17"/>
              <p:cNvSpPr>
                <a:spLocks noChangeShapeType="1"/>
              </p:cNvSpPr>
              <p:nvPr/>
            </p:nvSpPr>
            <p:spPr bwMode="auto">
              <a:xfrm flipV="1">
                <a:off x="1536" y="1926"/>
                <a:ext cx="0" cy="20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7" name="Line 18"/>
              <p:cNvSpPr>
                <a:spLocks noChangeShapeType="1"/>
              </p:cNvSpPr>
              <p:nvPr/>
            </p:nvSpPr>
            <p:spPr bwMode="auto">
              <a:xfrm>
                <a:off x="3356" y="2007"/>
                <a:ext cx="0" cy="2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8" name="Line 19"/>
              <p:cNvSpPr>
                <a:spLocks noChangeShapeType="1"/>
              </p:cNvSpPr>
              <p:nvPr/>
            </p:nvSpPr>
            <p:spPr bwMode="auto">
              <a:xfrm>
                <a:off x="1945" y="2007"/>
                <a:ext cx="141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9" name="Line 20"/>
              <p:cNvSpPr>
                <a:spLocks noChangeShapeType="1"/>
              </p:cNvSpPr>
              <p:nvPr/>
            </p:nvSpPr>
            <p:spPr bwMode="auto">
              <a:xfrm>
                <a:off x="1945" y="1926"/>
                <a:ext cx="0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588" name="Rectangle 21"/>
            <p:cNvSpPr>
              <a:spLocks noChangeArrowheads="1"/>
            </p:cNvSpPr>
            <p:nvPr/>
          </p:nvSpPr>
          <p:spPr bwMode="auto">
            <a:xfrm>
              <a:off x="1248" y="2301"/>
              <a:ext cx="2564" cy="2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9" name="Line 22"/>
            <p:cNvSpPr>
              <a:spLocks noChangeShapeType="1"/>
            </p:cNvSpPr>
            <p:nvPr/>
          </p:nvSpPr>
          <p:spPr bwMode="auto">
            <a:xfrm>
              <a:off x="2523" y="2301"/>
              <a:ext cx="0" cy="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Line 23"/>
            <p:cNvSpPr>
              <a:spLocks noChangeShapeType="1"/>
            </p:cNvSpPr>
            <p:nvPr/>
          </p:nvSpPr>
          <p:spPr bwMode="auto">
            <a:xfrm>
              <a:off x="3123" y="2301"/>
              <a:ext cx="0" cy="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4" name="Text Box 24"/>
          <p:cNvSpPr txBox="1">
            <a:spLocks noChangeArrowheads="1"/>
          </p:cNvSpPr>
          <p:nvPr/>
        </p:nvSpPr>
        <p:spPr bwMode="auto">
          <a:xfrm>
            <a:off x="6516688" y="5516563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R</a:t>
            </a:r>
            <a:r>
              <a:rPr lang="en-US" sz="1800" baseline="-25000"/>
              <a:t>1</a:t>
            </a:r>
            <a:endParaRPr lang="el-GR" sz="1800" baseline="-25000"/>
          </a:p>
        </p:txBody>
      </p:sp>
      <p:sp>
        <p:nvSpPr>
          <p:cNvPr id="24585" name="Text Box 25"/>
          <p:cNvSpPr txBox="1">
            <a:spLocks noChangeArrowheads="1"/>
          </p:cNvSpPr>
          <p:nvPr/>
        </p:nvSpPr>
        <p:spPr bwMode="auto">
          <a:xfrm>
            <a:off x="6184900" y="4533106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R</a:t>
            </a:r>
            <a:r>
              <a:rPr lang="en-US" sz="1800" baseline="-25000"/>
              <a:t>2</a:t>
            </a:r>
            <a:endParaRPr lang="el-GR" sz="1800" baseline="-25000"/>
          </a:p>
        </p:txBody>
      </p:sp>
      <p:sp>
        <p:nvSpPr>
          <p:cNvPr id="30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Αναφορικής Ακεραιότητας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196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79887D-0877-46F9-B489-366828E922AC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203201" y="1790402"/>
            <a:ext cx="86233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Συνήθως προκύπτουν από συσχετίσεις μεταξύ οντοτήτων</a:t>
            </a: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203201" y="2744508"/>
            <a:ext cx="877569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Το ξένο κλειδί μπορεί να αναφέρεται στη δική του σχέση (συνήθως, προκύπτει από αναδρομική συσχέτιση)</a:t>
            </a: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576262" y="4400271"/>
            <a:ext cx="1862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ΗΘΟΠΟΙΟΣ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76325" y="4973638"/>
            <a:ext cx="7353300" cy="952500"/>
            <a:chOff x="678" y="2833"/>
            <a:chExt cx="4632" cy="600"/>
          </a:xfrm>
        </p:grpSpPr>
        <p:sp>
          <p:nvSpPr>
            <p:cNvPr id="25610" name="Text Box 7"/>
            <p:cNvSpPr txBox="1">
              <a:spLocks noChangeArrowheads="1"/>
            </p:cNvSpPr>
            <p:nvPr/>
          </p:nvSpPr>
          <p:spPr bwMode="auto">
            <a:xfrm>
              <a:off x="894" y="3183"/>
              <a:ext cx="44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u="sng">
                  <a:latin typeface="Times New Roman" pitchFamily="18" charset="0"/>
                </a:rPr>
                <a:t>Όνομα</a:t>
              </a:r>
              <a:r>
                <a:rPr lang="el-GR" sz="2000">
                  <a:latin typeface="Times New Roman" pitchFamily="18" charset="0"/>
                </a:rPr>
                <a:t>      Διεύθυνση       Έτος-Γέννησης       Σύζυγος-Ηθοποιού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25611" name="Rectangle 8"/>
            <p:cNvSpPr>
              <a:spLocks noChangeArrowheads="1"/>
            </p:cNvSpPr>
            <p:nvPr/>
          </p:nvSpPr>
          <p:spPr bwMode="auto">
            <a:xfrm>
              <a:off x="678" y="3183"/>
              <a:ext cx="4489" cy="2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2" name="Line 9"/>
            <p:cNvSpPr>
              <a:spLocks noChangeShapeType="1"/>
            </p:cNvSpPr>
            <p:nvPr/>
          </p:nvSpPr>
          <p:spPr bwMode="auto">
            <a:xfrm>
              <a:off x="1536" y="3183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3" name="Line 10"/>
            <p:cNvSpPr>
              <a:spLocks noChangeShapeType="1"/>
            </p:cNvSpPr>
            <p:nvPr/>
          </p:nvSpPr>
          <p:spPr bwMode="auto">
            <a:xfrm>
              <a:off x="2400" y="3183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4" name="Line 11"/>
            <p:cNvSpPr>
              <a:spLocks noChangeShapeType="1"/>
            </p:cNvSpPr>
            <p:nvPr/>
          </p:nvSpPr>
          <p:spPr bwMode="auto">
            <a:xfrm>
              <a:off x="3792" y="3183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5" name="Line 12"/>
            <p:cNvSpPr>
              <a:spLocks noChangeShapeType="1"/>
            </p:cNvSpPr>
            <p:nvPr/>
          </p:nvSpPr>
          <p:spPr bwMode="auto">
            <a:xfrm>
              <a:off x="4512" y="2833"/>
              <a:ext cx="0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6" name="Line 13"/>
            <p:cNvSpPr>
              <a:spLocks noChangeShapeType="1"/>
            </p:cNvSpPr>
            <p:nvPr/>
          </p:nvSpPr>
          <p:spPr bwMode="auto">
            <a:xfrm>
              <a:off x="1134" y="2833"/>
              <a:ext cx="33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7" name="Line 14"/>
            <p:cNvSpPr>
              <a:spLocks noChangeShapeType="1"/>
            </p:cNvSpPr>
            <p:nvPr/>
          </p:nvSpPr>
          <p:spPr bwMode="auto">
            <a:xfrm>
              <a:off x="1134" y="2833"/>
              <a:ext cx="0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Αναφορικής Ακεραιότητας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187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2C4C34-968A-4C25-996D-0449C0DA72EA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406400" y="2044700"/>
            <a:ext cx="8001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b="1" dirty="0">
                <a:latin typeface="Calibri" pitchFamily="34" charset="0"/>
                <a:cs typeface="Calibri" pitchFamily="34" charset="0"/>
              </a:rPr>
              <a:t>Παραδείγματα:</a:t>
            </a: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2800" dirty="0">
                <a:latin typeface="Calibri" pitchFamily="34" charset="0"/>
                <a:cs typeface="Calibri" pitchFamily="34" charset="0"/>
              </a:rPr>
              <a:t> ο μισθός ενός εργαζομένου δεν μπορεί να υπερβαίνει το μισθό του προϊσταμένου του</a:t>
            </a: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2800" dirty="0">
                <a:latin typeface="Calibri" pitchFamily="34" charset="0"/>
                <a:cs typeface="Calibri" pitchFamily="34" charset="0"/>
              </a:rPr>
              <a:t> ο μέγιστος αριθμός ωρών που ένας εργαζόμενος μπορεί να απασχοληθεί σε όλα τα έργα ανά εβδομάδα είναι 56.</a:t>
            </a:r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Σημασιολογικής Ακεραιότητας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683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/>
              <a:t>3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/>
              <a:t>4</a:t>
            </a:r>
            <a:endParaRPr lang="el-GR" altLang="en-US" dirty="0" smtClean="0"/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09D2B6-93BB-4155-92AD-4BDA8740BC63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279400" y="1930400"/>
            <a:ext cx="8521699" cy="3916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Περιορισμός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Πεδίου Ορισμού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Η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τιμή κάθε γνωρίσματος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πρέπει να είναι μία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ατομική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τιμή από το πεδίο ορισμού αυτού του γνωρίσματος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dom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(A)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Περιορισμός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Κλειδιού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Περιορισμός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Ακεραιότητας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Οντοτήτων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Δε μπορεί η τιμή του πρωτεύοντος κλειδιού να είναι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null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Περιορισμός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Αναφορικής Ακεραιότητας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Περιορισμός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Σημασιολογικής Ακεραιότητας</a:t>
            </a:r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Περιορισμοί Ακεραιότητας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integrity constraints)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459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8608BF-6154-4567-94C6-51DDC903F4D1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468312" y="1247428"/>
            <a:ext cx="80708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σχεσιακό σχήμα βάσης 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δεδομένων είναι ένα σύνολο από σχήματα σχέσεων Σ = {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R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}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και ένα σύνολο από περιορισμούς ακεραιότητας.</a:t>
            </a: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463550" y="2469814"/>
            <a:ext cx="821848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στιγμιότυπο μιας σχεσιακής βάσης δεδομένων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ΒΔ του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είναι ένα σύνολο από στιγμιότυπα σχέσεων (σχέσεις) ΒΔ = {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r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}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τέτοια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ώστε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κάθε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είναι ένα στιγμιότυπο του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που ικανοποιεί τους περιορισμούς ορθότητας (πεδίου ορισμού, κλειδιού, ακεραιότητας οντοτήτων, και αναφορικής ακεραιότητας)</a:t>
            </a: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1476375" y="5084763"/>
            <a:ext cx="6192838" cy="830997"/>
          </a:xfrm>
          <a:prstGeom prst="rect">
            <a:avLst/>
          </a:prstGeom>
          <a:noFill/>
          <a:ln w="28575">
            <a:solidFill>
              <a:schemeClr val="tx2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Προσοχή: οι περιορισμοί ακεραιότητας πρέπει να ισχύουν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σε κάθε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στιγμιότυπο.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Σχεσιακό Σχήμα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78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/>
              <a:t>3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l-GR" altLang="en-US" dirty="0"/>
              <a:t>4</a:t>
            </a:r>
            <a:endParaRPr lang="el-GR" altLang="en-US" dirty="0" smtClean="0"/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970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596F09-9595-434E-8B2F-8DCD16E836DB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1395909" y="1974552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/>
              <a:t>ΤΑΙΝΙΑ</a:t>
            </a:r>
            <a:r>
              <a:rPr lang="el-GR" sz="2000" b="1"/>
              <a:t>       </a:t>
            </a:r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2643684" y="1974552"/>
            <a:ext cx="5472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 dirty="0">
                <a:latin typeface="Times New Roman" pitchFamily="18" charset="0"/>
              </a:rPr>
              <a:t>Τίτλος</a:t>
            </a:r>
            <a:r>
              <a:rPr lang="el-GR" sz="2000" dirty="0">
                <a:latin typeface="Times New Roman" pitchFamily="18" charset="0"/>
              </a:rPr>
              <a:t>   </a:t>
            </a:r>
            <a:r>
              <a:rPr lang="el-GR" sz="2000" u="sng" dirty="0">
                <a:latin typeface="Times New Roman" pitchFamily="18" charset="0"/>
              </a:rPr>
              <a:t>Έτος</a:t>
            </a:r>
            <a:r>
              <a:rPr lang="el-GR" sz="2000" dirty="0">
                <a:latin typeface="Times New Roman" pitchFamily="18" charset="0"/>
              </a:rPr>
              <a:t>     Διάρκεια   Είδος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29704" name="Rectangle 5"/>
          <p:cNvSpPr>
            <a:spLocks noChangeArrowheads="1"/>
          </p:cNvSpPr>
          <p:nvPr/>
        </p:nvSpPr>
        <p:spPr bwMode="auto">
          <a:xfrm>
            <a:off x="2643684" y="1974552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6"/>
          <p:cNvSpPr>
            <a:spLocks noChangeShapeType="1"/>
          </p:cNvSpPr>
          <p:nvPr/>
        </p:nvSpPr>
        <p:spPr bwMode="auto">
          <a:xfrm>
            <a:off x="3481884" y="197455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7"/>
          <p:cNvSpPr>
            <a:spLocks noChangeShapeType="1"/>
          </p:cNvSpPr>
          <p:nvPr/>
        </p:nvSpPr>
        <p:spPr bwMode="auto">
          <a:xfrm>
            <a:off x="4320084" y="197455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8"/>
          <p:cNvSpPr>
            <a:spLocks noChangeShapeType="1"/>
          </p:cNvSpPr>
          <p:nvPr/>
        </p:nvSpPr>
        <p:spPr bwMode="auto">
          <a:xfrm>
            <a:off x="5463084" y="197455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Text Box 9"/>
          <p:cNvSpPr txBox="1">
            <a:spLocks noChangeArrowheads="1"/>
          </p:cNvSpPr>
          <p:nvPr/>
        </p:nvSpPr>
        <p:spPr bwMode="auto">
          <a:xfrm>
            <a:off x="1119684" y="3285827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/>
              <a:t>ΠΑΙΖΕΙ</a:t>
            </a:r>
          </a:p>
        </p:txBody>
      </p:sp>
      <p:sp>
        <p:nvSpPr>
          <p:cNvPr id="29709" name="Text Box 10"/>
          <p:cNvSpPr txBox="1">
            <a:spLocks noChangeArrowheads="1"/>
          </p:cNvSpPr>
          <p:nvPr/>
        </p:nvSpPr>
        <p:spPr bwMode="auto">
          <a:xfrm>
            <a:off x="2796084" y="3346152"/>
            <a:ext cx="518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Όνομα-Ηθοποιού</a:t>
            </a:r>
            <a:r>
              <a:rPr lang="el-GR" sz="2000">
                <a:latin typeface="Times New Roman" pitchFamily="18" charset="0"/>
              </a:rPr>
              <a:t>    </a:t>
            </a: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  </a:t>
            </a:r>
            <a:r>
              <a:rPr lang="el-GR" sz="2000" u="sng">
                <a:latin typeface="Times New Roman" pitchFamily="18" charset="0"/>
              </a:rPr>
              <a:t> Έτος</a:t>
            </a:r>
            <a:endParaRPr lang="el-GR" sz="2000">
              <a:latin typeface="Times New Roman" pitchFamily="18" charset="0"/>
            </a:endParaRPr>
          </a:p>
        </p:txBody>
      </p:sp>
      <p:sp>
        <p:nvSpPr>
          <p:cNvPr id="29710" name="Rectangle 11"/>
          <p:cNvSpPr>
            <a:spLocks noChangeArrowheads="1"/>
          </p:cNvSpPr>
          <p:nvPr/>
        </p:nvSpPr>
        <p:spPr bwMode="auto">
          <a:xfrm>
            <a:off x="2643684" y="3285827"/>
            <a:ext cx="3962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2"/>
          <p:cNvSpPr>
            <a:spLocks noChangeShapeType="1"/>
          </p:cNvSpPr>
          <p:nvPr/>
        </p:nvSpPr>
        <p:spPr bwMode="auto">
          <a:xfrm>
            <a:off x="5844084" y="3285827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3"/>
          <p:cNvSpPr>
            <a:spLocks noChangeShapeType="1"/>
          </p:cNvSpPr>
          <p:nvPr/>
        </p:nvSpPr>
        <p:spPr bwMode="auto">
          <a:xfrm>
            <a:off x="4777284" y="3285827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14"/>
          <p:cNvSpPr>
            <a:spLocks noChangeShapeType="1"/>
          </p:cNvSpPr>
          <p:nvPr/>
        </p:nvSpPr>
        <p:spPr bwMode="auto">
          <a:xfrm flipV="1">
            <a:off x="5463084" y="2888952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15"/>
          <p:cNvSpPr>
            <a:spLocks noChangeShapeType="1"/>
          </p:cNvSpPr>
          <p:nvPr/>
        </p:nvSpPr>
        <p:spPr bwMode="auto">
          <a:xfrm flipH="1">
            <a:off x="3253284" y="2888952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Line 16"/>
          <p:cNvSpPr>
            <a:spLocks noChangeShapeType="1"/>
          </p:cNvSpPr>
          <p:nvPr/>
        </p:nvSpPr>
        <p:spPr bwMode="auto">
          <a:xfrm flipV="1">
            <a:off x="3253284" y="243175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Line 17"/>
          <p:cNvSpPr>
            <a:spLocks noChangeShapeType="1"/>
          </p:cNvSpPr>
          <p:nvPr/>
        </p:nvSpPr>
        <p:spPr bwMode="auto">
          <a:xfrm>
            <a:off x="6142534" y="2615902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18"/>
          <p:cNvSpPr>
            <a:spLocks noChangeShapeType="1"/>
          </p:cNvSpPr>
          <p:nvPr/>
        </p:nvSpPr>
        <p:spPr bwMode="auto">
          <a:xfrm>
            <a:off x="3902572" y="2615902"/>
            <a:ext cx="2239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Line 19"/>
          <p:cNvSpPr>
            <a:spLocks noChangeShapeType="1"/>
          </p:cNvSpPr>
          <p:nvPr/>
        </p:nvSpPr>
        <p:spPr bwMode="auto">
          <a:xfrm>
            <a:off x="3902572" y="2431752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9" name="Text Box 20"/>
          <p:cNvSpPr txBox="1">
            <a:spLocks noChangeArrowheads="1"/>
          </p:cNvSpPr>
          <p:nvPr/>
        </p:nvSpPr>
        <p:spPr bwMode="auto">
          <a:xfrm>
            <a:off x="1738809" y="475744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</a:t>
            </a:r>
            <a:r>
              <a:rPr lang="el-GR" sz="2000">
                <a:latin typeface="Times New Roman" pitchFamily="18" charset="0"/>
              </a:rPr>
              <a:t>      Διεύθυνση       Έτος-Γέννησης       Σύζυγος-Ηθοποιού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29720" name="Rectangle 21"/>
          <p:cNvSpPr>
            <a:spLocks noChangeArrowheads="1"/>
          </p:cNvSpPr>
          <p:nvPr/>
        </p:nvSpPr>
        <p:spPr bwMode="auto">
          <a:xfrm>
            <a:off x="1395909" y="4757440"/>
            <a:ext cx="7126288" cy="396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Line 22"/>
          <p:cNvSpPr>
            <a:spLocks noChangeShapeType="1"/>
          </p:cNvSpPr>
          <p:nvPr/>
        </p:nvSpPr>
        <p:spPr bwMode="auto">
          <a:xfrm>
            <a:off x="2757984" y="4757440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Line 23"/>
          <p:cNvSpPr>
            <a:spLocks noChangeShapeType="1"/>
          </p:cNvSpPr>
          <p:nvPr/>
        </p:nvSpPr>
        <p:spPr bwMode="auto">
          <a:xfrm>
            <a:off x="4129584" y="4757440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3" name="Line 24"/>
          <p:cNvSpPr>
            <a:spLocks noChangeShapeType="1"/>
          </p:cNvSpPr>
          <p:nvPr/>
        </p:nvSpPr>
        <p:spPr bwMode="auto">
          <a:xfrm>
            <a:off x="6339384" y="4757440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4" name="Line 25"/>
          <p:cNvSpPr>
            <a:spLocks noChangeShapeType="1"/>
          </p:cNvSpPr>
          <p:nvPr/>
        </p:nvSpPr>
        <p:spPr bwMode="auto">
          <a:xfrm>
            <a:off x="7482384" y="4201815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Line 26"/>
          <p:cNvSpPr>
            <a:spLocks noChangeShapeType="1"/>
          </p:cNvSpPr>
          <p:nvPr/>
        </p:nvSpPr>
        <p:spPr bwMode="auto">
          <a:xfrm>
            <a:off x="2119809" y="4201815"/>
            <a:ext cx="536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Text Box 27"/>
          <p:cNvSpPr txBox="1">
            <a:spLocks noChangeArrowheads="1"/>
          </p:cNvSpPr>
          <p:nvPr/>
        </p:nvSpPr>
        <p:spPr bwMode="auto">
          <a:xfrm>
            <a:off x="398959" y="4201815"/>
            <a:ext cx="1530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/>
              <a:t>ΗΘΟΠΟΙΟΣ</a:t>
            </a:r>
          </a:p>
        </p:txBody>
      </p:sp>
      <p:sp>
        <p:nvSpPr>
          <p:cNvPr id="29727" name="Line 28"/>
          <p:cNvSpPr>
            <a:spLocks noChangeShapeType="1"/>
          </p:cNvSpPr>
          <p:nvPr/>
        </p:nvSpPr>
        <p:spPr bwMode="auto">
          <a:xfrm>
            <a:off x="3902572" y="3743027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Line 29"/>
          <p:cNvSpPr>
            <a:spLocks noChangeShapeType="1"/>
          </p:cNvSpPr>
          <p:nvPr/>
        </p:nvSpPr>
        <p:spPr bwMode="auto">
          <a:xfrm>
            <a:off x="2491284" y="4428827"/>
            <a:ext cx="141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Line 30"/>
          <p:cNvSpPr>
            <a:spLocks noChangeShapeType="1"/>
          </p:cNvSpPr>
          <p:nvPr/>
        </p:nvSpPr>
        <p:spPr bwMode="auto">
          <a:xfrm>
            <a:off x="2491284" y="4428827"/>
            <a:ext cx="0" cy="328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0" name="Line 31"/>
          <p:cNvSpPr>
            <a:spLocks noChangeShapeType="1"/>
          </p:cNvSpPr>
          <p:nvPr/>
        </p:nvSpPr>
        <p:spPr bwMode="auto">
          <a:xfrm>
            <a:off x="2119809" y="4201815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309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Βήματα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242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/>
              <a:t>4</a:t>
            </a:r>
            <a:endParaRPr lang="el-GR" altLang="en-US" dirty="0" smtClean="0"/>
          </a:p>
        </p:txBody>
      </p:sp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128629-A61C-49C7-AA29-956D03CA8F2D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395288" y="1428750"/>
            <a:ext cx="81534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Συλλογή και Ανάλυση Απαιτήσεων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(requirement analysis)</a:t>
            </a:r>
            <a:endParaRPr lang="el-GR" sz="2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 δεδομένα θα αποθηκευτούν,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ποιες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εφαρμογές θα κτιστούν πάνω στα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δεδομένα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b="1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Περιγραφή σε φυσική γλώσσα</a:t>
            </a:r>
            <a:endParaRPr lang="el-GR" sz="2000" b="1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95288" y="2877542"/>
            <a:ext cx="8431212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 Εννοιολογικός Σχεδιασμός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/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Μοντελοποίηση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(conceptual design)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Υψηλού-επιπέδου περιγραφή: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(α) Δεδομένα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(οντότητες και συσχετίσεις) που θα αποθηκευτούν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στη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βδ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(β) Τι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είδους πληροφορία για αυτά θα αποθηκεύσουμε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(γ) Περιορισμοί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ακεραιότητας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(integrity constraints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b="1" i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b="1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Χρήση Μοντέλου Οντοτήτων/Συσχετίσεων</a:t>
            </a:r>
            <a:endParaRPr lang="en-US" sz="2000" b="1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83152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</p:spTree>
    <p:extLst>
      <p:ext uri="{BB962C8B-B14F-4D97-AF65-F5344CB8AC3E}">
        <p14:creationId xmlns:p14="http://schemas.microsoft.com/office/powerpoint/2010/main" xmlns="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95B4AC-3B5B-46A1-8484-404269A75F66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423863" y="1423990"/>
            <a:ext cx="8153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Λογικός Σχεδιασμός (ή Απεικόνιση των Μοντέλων Δεδομένων)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(logical design)</a:t>
            </a:r>
            <a:endParaRPr lang="el-GR" sz="2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 ενός ΣΔΒΔ για την υλοποίηση του σχεδιασμού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Μετατροπή του εννοιολογικού σχεδιασμού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 σχήμα στο μοντέλο δεδομένων του επιλεγμένου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ΣΔΒΔ</a:t>
            </a:r>
            <a:endParaRPr lang="el-GR" sz="18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1943100" y="3672824"/>
            <a:ext cx="52578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400" b="1" dirty="0">
                <a:solidFill>
                  <a:schemeClr val="accent3">
                    <a:lumMod val="75000"/>
                  </a:schemeClr>
                </a:solidFill>
              </a:rPr>
              <a:t>χρήση </a:t>
            </a:r>
            <a:r>
              <a:rPr lang="el-GR" sz="2400" b="1" dirty="0" smtClean="0">
                <a:solidFill>
                  <a:schemeClr val="accent3">
                    <a:lumMod val="75000"/>
                  </a:schemeClr>
                </a:solidFill>
              </a:rPr>
              <a:t>Σχεσιακού Μοντέλου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l-GR" sz="2400" b="1" dirty="0">
                <a:solidFill>
                  <a:schemeClr val="accent3">
                    <a:lumMod val="75000"/>
                  </a:schemeClr>
                </a:solidFill>
              </a:rPr>
              <a:t>πίνακες)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2603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Βήματα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2300" y="4762909"/>
            <a:ext cx="80645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επίσης </a:t>
            </a:r>
            <a:r>
              <a:rPr lang="el-GR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Κανονικοποίηση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π.χ., έλεγχοι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πλεονασμού</a:t>
            </a:r>
            <a:endParaRPr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Βελτίωση Σχήματος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(Schema Refinement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531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l-GR" alt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Βάσεις Δεδομένων 20</a:t>
            </a:r>
            <a:r>
              <a:rPr lang="en-US" altLang="en-US" sz="1200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1</a:t>
            </a:r>
            <a:r>
              <a:rPr lang="el-GR" altLang="en-US" sz="1200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3-20</a:t>
            </a:r>
            <a:r>
              <a:rPr lang="en-US" altLang="en-US" sz="1200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1</a:t>
            </a:r>
            <a:r>
              <a:rPr lang="el-GR" altLang="en-US" sz="1200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4</a:t>
            </a:r>
            <a:endParaRPr lang="el-GR" alt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l-GR" alt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Ευαγγελία </a:t>
            </a:r>
            <a:r>
              <a:rPr lang="el-GR" altLang="en-US" sz="1200" dirty="0" err="1">
                <a:solidFill>
                  <a:schemeClr val="tx1">
                    <a:tint val="75000"/>
                  </a:schemeClr>
                </a:solidFill>
                <a:latin typeface="+mn-lt"/>
              </a:rPr>
              <a:t>Πιτουρά</a:t>
            </a:r>
            <a:endParaRPr lang="el-GR" alt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F57D58-AA1E-4E9C-866D-B9D7CCD78796}" type="slidenum">
              <a:rPr lang="el-GR" alt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eaLnBrk="1" hangingPunct="1"/>
              <a:t>5</a:t>
            </a:fld>
            <a:endParaRPr lang="el-GR" alt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406400" y="1676400"/>
            <a:ext cx="835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Σχήμα της Βάσης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371600" y="2162175"/>
            <a:ext cx="67818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Μοντέλο : (1) δομικά </a:t>
            </a:r>
            <a:r>
              <a:rPr lang="el-GR" altLang="en-US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στοιχεία </a:t>
            </a:r>
            <a:r>
              <a:rPr lang="el-GR" altLang="en-U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l-GR" altLang="en-U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		   (2) περιορισμοί ακεραιότητας</a:t>
            </a:r>
            <a:endParaRPr lang="el-GR" altLang="en-US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390525" y="4100938"/>
            <a:ext cx="8356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Στιγμιότυπο της Βάσης (κατάσταση ή σύνολο εμφανίσεων ή σύνολο </a:t>
            </a:r>
            <a:r>
              <a:rPr lang="el-GR" altLang="en-US" sz="2400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στιγμιοτύπων</a:t>
            </a:r>
            <a:r>
              <a:rPr lang="el-GR" altLang="en-US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)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3352800" y="1676400"/>
            <a:ext cx="238760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Πρόθεση </a:t>
            </a:r>
            <a:r>
              <a:rPr lang="en-US" altLang="en-US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(intension)</a:t>
            </a:r>
            <a:endParaRPr lang="el-GR" altLang="en-US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5537200" y="3653263"/>
            <a:ext cx="2781300" cy="396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solidFill>
                  <a:schemeClr val="tx2">
                    <a:lumMod val="50000"/>
                  </a:schemeClr>
                </a:solidFill>
                <a:latin typeface="+mn-lt"/>
              </a:rPr>
              <a:t>Ανάπτυξη (extension)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1725613" y="4970035"/>
            <a:ext cx="510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(αρχική κατάσταση, έγκυρη κατάσταση)</a:t>
            </a:r>
            <a:endParaRPr lang="el-GR" altLang="en-US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Σχήμα και Στιγμιότυπο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355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3" grpId="0"/>
      <p:bldP spid="83974" grpId="0"/>
      <p:bldP spid="83975" grpId="0" animBg="1"/>
      <p:bldP spid="83976" grpId="0" animBg="1"/>
      <p:bldP spid="839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51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CF5973-94F6-420A-825D-974F0CB198D3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5126" name="TextBox 8"/>
          <p:cNvSpPr txBox="1">
            <a:spLocks noChangeArrowheads="1"/>
          </p:cNvSpPr>
          <p:nvPr/>
        </p:nvSpPr>
        <p:spPr bwMode="auto">
          <a:xfrm>
            <a:off x="785813" y="2098675"/>
            <a:ext cx="70881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71550" lvl="1" indent="-514350">
              <a:buFont typeface="+mj-lt"/>
              <a:buAutoNum type="romanUcPeriod"/>
            </a:pPr>
            <a:r>
              <a:rPr lang="el-GR" sz="3200" dirty="0"/>
              <a:t> </a:t>
            </a:r>
            <a:r>
              <a:rPr lang="el-GR" sz="3200" dirty="0" smtClean="0">
                <a:solidFill>
                  <a:schemeClr val="tx2">
                    <a:lumMod val="75000"/>
                  </a:schemeClr>
                </a:solidFill>
              </a:rPr>
              <a:t>Το Σχεσιακό Μοντέλο</a:t>
            </a:r>
            <a:endParaRPr lang="el-GR" sz="3200" dirty="0">
              <a:solidFill>
                <a:schemeClr val="tx2">
                  <a:lumMod val="75000"/>
                </a:schemeClr>
              </a:solidFill>
            </a:endParaRPr>
          </a:p>
          <a:p>
            <a:pPr marL="1028700" lvl="1" indent="-571500">
              <a:buFont typeface="+mj-lt"/>
              <a:buAutoNum type="romanUcPeriod"/>
            </a:pPr>
            <a:r>
              <a:rPr lang="el-GR" sz="3200" dirty="0" smtClean="0">
                <a:solidFill>
                  <a:schemeClr val="tx2">
                    <a:lumMod val="75000"/>
                  </a:schemeClr>
                </a:solidFill>
              </a:rPr>
              <a:t>Μετατροπή/αντιστοιχία Σχήματος Ο/Σ σε Σχεσιακό Σχήμα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4397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Τι θα δούμε σήμερα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algn="r"/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A01EA4-0516-44B5-973C-BD1132750C4A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631826" y="1783040"/>
            <a:ext cx="78279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Σχήμα σχέσης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δηλώνεται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R(A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αποτελείται από ένα όνομα σχέσης και μια λίστα από γνωρίσματα.</a:t>
            </a:r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980262" y="2817237"/>
            <a:ext cx="755967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Παράδειγμα - Τ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AINIA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(τίτλος, χρόνος, διάρκεια, είδος)</a:t>
            </a:r>
          </a:p>
        </p:txBody>
      </p:sp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685493" y="5792786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Βαθμός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το πλήθος των γνωρισμάτων</a:t>
            </a:r>
          </a:p>
        </p:txBody>
      </p:sp>
      <p:sp>
        <p:nvSpPr>
          <p:cNvPr id="7177" name="Text Box 6"/>
          <p:cNvSpPr txBox="1">
            <a:spLocks noChangeArrowheads="1"/>
          </p:cNvSpPr>
          <p:nvPr/>
        </p:nvSpPr>
        <p:spPr bwMode="auto">
          <a:xfrm>
            <a:off x="980262" y="1321375"/>
            <a:ext cx="7450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Βασικό δομικό στοιχείο είναι οι «πίνακες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»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ή «σχέσεις»</a:t>
            </a:r>
            <a:endParaRPr lang="el-GR" sz="24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88" y="8890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Σχήμα Σχέσης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8153093" y="3922169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8153093" y="3922169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Rectangle 66"/>
          <p:cNvSpPr>
            <a:spLocks noChangeArrowheads="1"/>
          </p:cNvSpPr>
          <p:nvPr/>
        </p:nvSpPr>
        <p:spPr bwMode="auto">
          <a:xfrm>
            <a:off x="2600018" y="5257257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" name="Rectangle 75"/>
          <p:cNvSpPr>
            <a:spLocks noChangeArrowheads="1"/>
          </p:cNvSpPr>
          <p:nvPr/>
        </p:nvSpPr>
        <p:spPr bwMode="auto">
          <a:xfrm>
            <a:off x="2600018" y="5266782"/>
            <a:ext cx="7937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" name="Rectangle 76"/>
          <p:cNvSpPr>
            <a:spLocks noChangeArrowheads="1"/>
          </p:cNvSpPr>
          <p:nvPr/>
        </p:nvSpPr>
        <p:spPr bwMode="auto">
          <a:xfrm>
            <a:off x="2600018" y="571763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" name="Rectangle 77"/>
          <p:cNvSpPr>
            <a:spLocks noChangeArrowheads="1"/>
          </p:cNvSpPr>
          <p:nvPr/>
        </p:nvSpPr>
        <p:spPr bwMode="auto">
          <a:xfrm>
            <a:off x="2600018" y="571763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" name="Rectangle 80"/>
          <p:cNvSpPr>
            <a:spLocks noChangeArrowheads="1"/>
          </p:cNvSpPr>
          <p:nvPr/>
        </p:nvSpPr>
        <p:spPr bwMode="auto">
          <a:xfrm>
            <a:off x="4438343" y="571763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Rectangle 82"/>
          <p:cNvSpPr>
            <a:spLocks noChangeArrowheads="1"/>
          </p:cNvSpPr>
          <p:nvPr/>
        </p:nvSpPr>
        <p:spPr bwMode="auto">
          <a:xfrm>
            <a:off x="5443230" y="5266782"/>
            <a:ext cx="9525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" name="Rectangle 83"/>
          <p:cNvSpPr>
            <a:spLocks noChangeArrowheads="1"/>
          </p:cNvSpPr>
          <p:nvPr/>
        </p:nvSpPr>
        <p:spPr bwMode="auto">
          <a:xfrm>
            <a:off x="5443230" y="571763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" name="Rectangle 85"/>
          <p:cNvSpPr>
            <a:spLocks noChangeArrowheads="1"/>
          </p:cNvSpPr>
          <p:nvPr/>
        </p:nvSpPr>
        <p:spPr bwMode="auto">
          <a:xfrm>
            <a:off x="6713230" y="5266782"/>
            <a:ext cx="9525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" name="Rectangle 86"/>
          <p:cNvSpPr>
            <a:spLocks noChangeArrowheads="1"/>
          </p:cNvSpPr>
          <p:nvPr/>
        </p:nvSpPr>
        <p:spPr bwMode="auto">
          <a:xfrm>
            <a:off x="6713230" y="571763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683992" y="4244674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683992" y="4244674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2683992" y="4651074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Rectangle 32"/>
          <p:cNvSpPr>
            <a:spLocks noChangeArrowheads="1"/>
          </p:cNvSpPr>
          <p:nvPr/>
        </p:nvSpPr>
        <p:spPr bwMode="auto">
          <a:xfrm>
            <a:off x="2683992" y="5108274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Rectangle 58"/>
          <p:cNvSpPr>
            <a:spLocks noChangeArrowheads="1"/>
          </p:cNvSpPr>
          <p:nvPr/>
        </p:nvSpPr>
        <p:spPr bwMode="auto">
          <a:xfrm>
            <a:off x="2757017" y="5117799"/>
            <a:ext cx="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el-GR" sz="2000" b="1" dirty="0"/>
          </a:p>
        </p:txBody>
      </p:sp>
      <p:sp>
        <p:nvSpPr>
          <p:cNvPr id="101" name="Text Box 97"/>
          <p:cNvSpPr txBox="1">
            <a:spLocks noChangeArrowheads="1"/>
          </p:cNvSpPr>
          <p:nvPr/>
        </p:nvSpPr>
        <p:spPr bwMode="auto">
          <a:xfrm>
            <a:off x="812007" y="4046236"/>
            <a:ext cx="2116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TAINIA</a:t>
            </a:r>
            <a:endParaRPr lang="el-GR" sz="2000" dirty="0"/>
          </a:p>
        </p:txBody>
      </p:sp>
      <p:sp>
        <p:nvSpPr>
          <p:cNvPr id="74" name="Rectangle 68"/>
          <p:cNvSpPr>
            <a:spLocks noChangeArrowheads="1"/>
          </p:cNvSpPr>
          <p:nvPr/>
        </p:nvSpPr>
        <p:spPr bwMode="auto">
          <a:xfrm>
            <a:off x="4402783" y="5323599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" name="Rectangle 70"/>
          <p:cNvSpPr>
            <a:spLocks noChangeArrowheads="1"/>
          </p:cNvSpPr>
          <p:nvPr/>
        </p:nvSpPr>
        <p:spPr bwMode="auto">
          <a:xfrm>
            <a:off x="5407670" y="5323599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" name="Rectangle 72"/>
          <p:cNvSpPr>
            <a:spLocks noChangeArrowheads="1"/>
          </p:cNvSpPr>
          <p:nvPr/>
        </p:nvSpPr>
        <p:spPr bwMode="auto">
          <a:xfrm>
            <a:off x="6677670" y="5323599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4486757" y="4311016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491644" y="4311016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6761644" y="4311016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4486757" y="4717416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5491644" y="4717416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6761644" y="4717416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Rectangle 34"/>
          <p:cNvSpPr>
            <a:spLocks noChangeArrowheads="1"/>
          </p:cNvSpPr>
          <p:nvPr/>
        </p:nvSpPr>
        <p:spPr bwMode="auto">
          <a:xfrm>
            <a:off x="4486757" y="5174616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Rectangle 36"/>
          <p:cNvSpPr>
            <a:spLocks noChangeArrowheads="1"/>
          </p:cNvSpPr>
          <p:nvPr/>
        </p:nvSpPr>
        <p:spPr bwMode="auto">
          <a:xfrm>
            <a:off x="5491644" y="5174616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Rectangle 38"/>
          <p:cNvSpPr>
            <a:spLocks noChangeArrowheads="1"/>
          </p:cNvSpPr>
          <p:nvPr/>
        </p:nvSpPr>
        <p:spPr bwMode="auto">
          <a:xfrm>
            <a:off x="6761644" y="5174616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Rectangle 49"/>
          <p:cNvSpPr>
            <a:spLocks noChangeArrowheads="1"/>
          </p:cNvSpPr>
          <p:nvPr/>
        </p:nvSpPr>
        <p:spPr bwMode="auto">
          <a:xfrm>
            <a:off x="2971000" y="4370797"/>
            <a:ext cx="1782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l-GR" sz="2000" b="1" dirty="0">
                <a:solidFill>
                  <a:schemeClr val="accent3">
                    <a:lumMod val="75000"/>
                  </a:schemeClr>
                </a:solidFill>
              </a:rPr>
              <a:t>τίτλος</a:t>
            </a:r>
          </a:p>
        </p:txBody>
      </p:sp>
      <p:sp>
        <p:nvSpPr>
          <p:cNvPr id="56" name="Rectangle 50"/>
          <p:cNvSpPr>
            <a:spLocks noChangeArrowheads="1"/>
          </p:cNvSpPr>
          <p:nvPr/>
        </p:nvSpPr>
        <p:spPr bwMode="auto">
          <a:xfrm>
            <a:off x="4243451" y="4370797"/>
            <a:ext cx="752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l-GR" sz="2000" b="1" dirty="0">
                <a:solidFill>
                  <a:schemeClr val="accent3">
                    <a:lumMod val="75000"/>
                  </a:schemeClr>
                </a:solidFill>
              </a:rPr>
              <a:t>χρόνος</a:t>
            </a:r>
          </a:p>
        </p:txBody>
      </p:sp>
      <p:sp>
        <p:nvSpPr>
          <p:cNvPr id="57" name="Rectangle 51"/>
          <p:cNvSpPr>
            <a:spLocks noChangeArrowheads="1"/>
          </p:cNvSpPr>
          <p:nvPr/>
        </p:nvSpPr>
        <p:spPr bwMode="auto">
          <a:xfrm>
            <a:off x="5278126" y="4424169"/>
            <a:ext cx="962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l-GR" sz="2000" b="1" dirty="0">
                <a:solidFill>
                  <a:schemeClr val="accent3">
                    <a:lumMod val="75000"/>
                  </a:schemeClr>
                </a:solidFill>
              </a:rPr>
              <a:t>διάρκεια</a:t>
            </a:r>
          </a:p>
        </p:txBody>
      </p:sp>
      <p:sp>
        <p:nvSpPr>
          <p:cNvPr id="58" name="Rectangle 52"/>
          <p:cNvSpPr>
            <a:spLocks noChangeArrowheads="1"/>
          </p:cNvSpPr>
          <p:nvPr/>
        </p:nvSpPr>
        <p:spPr bwMode="auto">
          <a:xfrm>
            <a:off x="6713230" y="4408595"/>
            <a:ext cx="568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l-GR" sz="2000" b="1" dirty="0">
                <a:solidFill>
                  <a:schemeClr val="accent3">
                    <a:lumMod val="75000"/>
                  </a:schemeClr>
                </a:solidFill>
              </a:rPr>
              <a:t>είδος</a:t>
            </a:r>
          </a:p>
        </p:txBody>
      </p:sp>
      <p:sp>
        <p:nvSpPr>
          <p:cNvPr id="97" name="Line 92"/>
          <p:cNvSpPr>
            <a:spLocks noChangeShapeType="1"/>
          </p:cNvSpPr>
          <p:nvPr/>
        </p:nvSpPr>
        <p:spPr bwMode="auto">
          <a:xfrm flipH="1">
            <a:off x="3695388" y="3798987"/>
            <a:ext cx="381000" cy="4136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Line 93"/>
          <p:cNvSpPr>
            <a:spLocks noChangeShapeType="1"/>
          </p:cNvSpPr>
          <p:nvPr/>
        </p:nvSpPr>
        <p:spPr bwMode="auto">
          <a:xfrm>
            <a:off x="4819337" y="3798988"/>
            <a:ext cx="307181" cy="4190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Line 94"/>
          <p:cNvSpPr>
            <a:spLocks noChangeShapeType="1"/>
          </p:cNvSpPr>
          <p:nvPr/>
        </p:nvSpPr>
        <p:spPr bwMode="auto">
          <a:xfrm>
            <a:off x="5759139" y="3798987"/>
            <a:ext cx="1491455" cy="423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Line 98"/>
          <p:cNvSpPr>
            <a:spLocks noChangeShapeType="1"/>
          </p:cNvSpPr>
          <p:nvPr/>
        </p:nvSpPr>
        <p:spPr bwMode="auto">
          <a:xfrm>
            <a:off x="5501168" y="3798988"/>
            <a:ext cx="460375" cy="3675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>
            <a:stCxn id="101" idx="3"/>
          </p:cNvCxnSpPr>
          <p:nvPr/>
        </p:nvCxnSpPr>
        <p:spPr>
          <a:xfrm>
            <a:off x="2892585" y="4311016"/>
            <a:ext cx="4510410" cy="597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2892585" y="4743315"/>
            <a:ext cx="4510410" cy="597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862381" y="4340906"/>
            <a:ext cx="1" cy="10451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6526696" y="4380655"/>
            <a:ext cx="1" cy="10451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H="1">
            <a:off x="5149371" y="4356480"/>
            <a:ext cx="1" cy="10451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7402994" y="4428218"/>
            <a:ext cx="1" cy="10451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2909252" y="4351475"/>
            <a:ext cx="1" cy="10451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Text Box 91"/>
          <p:cNvSpPr txBox="1">
            <a:spLocks noChangeArrowheads="1"/>
          </p:cNvSpPr>
          <p:nvPr/>
        </p:nvSpPr>
        <p:spPr bwMode="auto">
          <a:xfrm>
            <a:off x="3697770" y="3409284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3">
                    <a:lumMod val="75000"/>
                  </a:schemeClr>
                </a:solidFill>
              </a:rPr>
              <a:t>Γνωρίσματα</a:t>
            </a:r>
            <a:endParaRPr lang="el-GR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69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72A34C-20EE-4C0C-85D3-4FB8C1E73A90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533400" y="101600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απλός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τρόπος αναπαράστασης δεδομένων: ένας δυσδιάστατος πίνακας που λέγεται 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σχέση</a:t>
            </a:r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2247901" y="27836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2247901" y="27836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2255838" y="2783622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4086226" y="27836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Rectangle 8"/>
          <p:cNvSpPr>
            <a:spLocks noChangeArrowheads="1"/>
          </p:cNvSpPr>
          <p:nvPr/>
        </p:nvSpPr>
        <p:spPr bwMode="auto">
          <a:xfrm>
            <a:off x="5091113" y="27836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8" name="Rectangle 9"/>
          <p:cNvSpPr>
            <a:spLocks noChangeArrowheads="1"/>
          </p:cNvSpPr>
          <p:nvPr/>
        </p:nvSpPr>
        <p:spPr bwMode="auto">
          <a:xfrm>
            <a:off x="5100638" y="2783622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9" name="Rectangle 10"/>
          <p:cNvSpPr>
            <a:spLocks noChangeArrowheads="1"/>
          </p:cNvSpPr>
          <p:nvPr/>
        </p:nvSpPr>
        <p:spPr bwMode="auto">
          <a:xfrm>
            <a:off x="6361113" y="27836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0" name="Rectangle 11"/>
          <p:cNvSpPr>
            <a:spLocks noChangeArrowheads="1"/>
          </p:cNvSpPr>
          <p:nvPr/>
        </p:nvSpPr>
        <p:spPr bwMode="auto">
          <a:xfrm>
            <a:off x="7800976" y="27836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1" name="Rectangle 12"/>
          <p:cNvSpPr>
            <a:spLocks noChangeArrowheads="1"/>
          </p:cNvSpPr>
          <p:nvPr/>
        </p:nvSpPr>
        <p:spPr bwMode="auto">
          <a:xfrm>
            <a:off x="7800976" y="27836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2" name="Rectangle 13"/>
          <p:cNvSpPr>
            <a:spLocks noChangeArrowheads="1"/>
          </p:cNvSpPr>
          <p:nvPr/>
        </p:nvSpPr>
        <p:spPr bwMode="auto">
          <a:xfrm>
            <a:off x="2247901" y="2793147"/>
            <a:ext cx="7937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3" name="Rectangle 14"/>
          <p:cNvSpPr>
            <a:spLocks noChangeArrowheads="1"/>
          </p:cNvSpPr>
          <p:nvPr/>
        </p:nvSpPr>
        <p:spPr bwMode="auto">
          <a:xfrm>
            <a:off x="4086226" y="2793147"/>
            <a:ext cx="9525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4" name="Rectangle 15"/>
          <p:cNvSpPr>
            <a:spLocks noChangeArrowheads="1"/>
          </p:cNvSpPr>
          <p:nvPr/>
        </p:nvSpPr>
        <p:spPr bwMode="auto">
          <a:xfrm>
            <a:off x="5091113" y="2793147"/>
            <a:ext cx="9525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5" name="Rectangle 16"/>
          <p:cNvSpPr>
            <a:spLocks noChangeArrowheads="1"/>
          </p:cNvSpPr>
          <p:nvPr/>
        </p:nvSpPr>
        <p:spPr bwMode="auto">
          <a:xfrm>
            <a:off x="6361113" y="2793147"/>
            <a:ext cx="9525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6" name="Rectangle 17"/>
          <p:cNvSpPr>
            <a:spLocks noChangeArrowheads="1"/>
          </p:cNvSpPr>
          <p:nvPr/>
        </p:nvSpPr>
        <p:spPr bwMode="auto">
          <a:xfrm>
            <a:off x="7800976" y="2793147"/>
            <a:ext cx="7937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7" name="Rectangle 18"/>
          <p:cNvSpPr>
            <a:spLocks noChangeArrowheads="1"/>
          </p:cNvSpPr>
          <p:nvPr/>
        </p:nvSpPr>
        <p:spPr bwMode="auto">
          <a:xfrm>
            <a:off x="2247901" y="31900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8" name="Rectangle 19"/>
          <p:cNvSpPr>
            <a:spLocks noChangeArrowheads="1"/>
          </p:cNvSpPr>
          <p:nvPr/>
        </p:nvSpPr>
        <p:spPr bwMode="auto">
          <a:xfrm>
            <a:off x="2255838" y="3190022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9" name="Rectangle 20"/>
          <p:cNvSpPr>
            <a:spLocks noChangeArrowheads="1"/>
          </p:cNvSpPr>
          <p:nvPr/>
        </p:nvSpPr>
        <p:spPr bwMode="auto">
          <a:xfrm>
            <a:off x="4086226" y="31900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0" name="Rectangle 21"/>
          <p:cNvSpPr>
            <a:spLocks noChangeArrowheads="1"/>
          </p:cNvSpPr>
          <p:nvPr/>
        </p:nvSpPr>
        <p:spPr bwMode="auto">
          <a:xfrm>
            <a:off x="4095751" y="3190022"/>
            <a:ext cx="9953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1" name="Rectangle 22"/>
          <p:cNvSpPr>
            <a:spLocks noChangeArrowheads="1"/>
          </p:cNvSpPr>
          <p:nvPr/>
        </p:nvSpPr>
        <p:spPr bwMode="auto">
          <a:xfrm>
            <a:off x="5091113" y="31900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2" name="Rectangle 23"/>
          <p:cNvSpPr>
            <a:spLocks noChangeArrowheads="1"/>
          </p:cNvSpPr>
          <p:nvPr/>
        </p:nvSpPr>
        <p:spPr bwMode="auto">
          <a:xfrm>
            <a:off x="5100638" y="3190022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3" name="Rectangle 24"/>
          <p:cNvSpPr>
            <a:spLocks noChangeArrowheads="1"/>
          </p:cNvSpPr>
          <p:nvPr/>
        </p:nvSpPr>
        <p:spPr bwMode="auto">
          <a:xfrm>
            <a:off x="6361113" y="31900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4" name="Rectangle 25"/>
          <p:cNvSpPr>
            <a:spLocks noChangeArrowheads="1"/>
          </p:cNvSpPr>
          <p:nvPr/>
        </p:nvSpPr>
        <p:spPr bwMode="auto">
          <a:xfrm>
            <a:off x="6370638" y="3190022"/>
            <a:ext cx="14303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5" name="Rectangle 26"/>
          <p:cNvSpPr>
            <a:spLocks noChangeArrowheads="1"/>
          </p:cNvSpPr>
          <p:nvPr/>
        </p:nvSpPr>
        <p:spPr bwMode="auto">
          <a:xfrm>
            <a:off x="7800976" y="31900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6" name="Rectangle 27"/>
          <p:cNvSpPr>
            <a:spLocks noChangeArrowheads="1"/>
          </p:cNvSpPr>
          <p:nvPr/>
        </p:nvSpPr>
        <p:spPr bwMode="auto">
          <a:xfrm>
            <a:off x="2247901" y="3199547"/>
            <a:ext cx="7937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7" name="Rectangle 28"/>
          <p:cNvSpPr>
            <a:spLocks noChangeArrowheads="1"/>
          </p:cNvSpPr>
          <p:nvPr/>
        </p:nvSpPr>
        <p:spPr bwMode="auto">
          <a:xfrm>
            <a:off x="4086226" y="3199547"/>
            <a:ext cx="9525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8" name="Rectangle 29"/>
          <p:cNvSpPr>
            <a:spLocks noChangeArrowheads="1"/>
          </p:cNvSpPr>
          <p:nvPr/>
        </p:nvSpPr>
        <p:spPr bwMode="auto">
          <a:xfrm>
            <a:off x="5091113" y="3199547"/>
            <a:ext cx="9525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9" name="Rectangle 30"/>
          <p:cNvSpPr>
            <a:spLocks noChangeArrowheads="1"/>
          </p:cNvSpPr>
          <p:nvPr/>
        </p:nvSpPr>
        <p:spPr bwMode="auto">
          <a:xfrm>
            <a:off x="6361113" y="3199547"/>
            <a:ext cx="9525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0" name="Rectangle 31"/>
          <p:cNvSpPr>
            <a:spLocks noChangeArrowheads="1"/>
          </p:cNvSpPr>
          <p:nvPr/>
        </p:nvSpPr>
        <p:spPr bwMode="auto">
          <a:xfrm>
            <a:off x="7800976" y="3199547"/>
            <a:ext cx="7937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1" name="Rectangle 32"/>
          <p:cNvSpPr>
            <a:spLocks noChangeArrowheads="1"/>
          </p:cNvSpPr>
          <p:nvPr/>
        </p:nvSpPr>
        <p:spPr bwMode="auto">
          <a:xfrm>
            <a:off x="2247901" y="36472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2" name="Rectangle 33"/>
          <p:cNvSpPr>
            <a:spLocks noChangeArrowheads="1"/>
          </p:cNvSpPr>
          <p:nvPr/>
        </p:nvSpPr>
        <p:spPr bwMode="auto">
          <a:xfrm>
            <a:off x="2255838" y="3647222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3" name="Rectangle 34"/>
          <p:cNvSpPr>
            <a:spLocks noChangeArrowheads="1"/>
          </p:cNvSpPr>
          <p:nvPr/>
        </p:nvSpPr>
        <p:spPr bwMode="auto">
          <a:xfrm>
            <a:off x="4086226" y="36472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4" name="Rectangle 35"/>
          <p:cNvSpPr>
            <a:spLocks noChangeArrowheads="1"/>
          </p:cNvSpPr>
          <p:nvPr/>
        </p:nvSpPr>
        <p:spPr bwMode="auto">
          <a:xfrm>
            <a:off x="4095751" y="3647222"/>
            <a:ext cx="9953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5" name="Rectangle 36"/>
          <p:cNvSpPr>
            <a:spLocks noChangeArrowheads="1"/>
          </p:cNvSpPr>
          <p:nvPr/>
        </p:nvSpPr>
        <p:spPr bwMode="auto">
          <a:xfrm>
            <a:off x="5091113" y="36472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6" name="Rectangle 37"/>
          <p:cNvSpPr>
            <a:spLocks noChangeArrowheads="1"/>
          </p:cNvSpPr>
          <p:nvPr/>
        </p:nvSpPr>
        <p:spPr bwMode="auto">
          <a:xfrm>
            <a:off x="5100638" y="3647222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7" name="Rectangle 38"/>
          <p:cNvSpPr>
            <a:spLocks noChangeArrowheads="1"/>
          </p:cNvSpPr>
          <p:nvPr/>
        </p:nvSpPr>
        <p:spPr bwMode="auto">
          <a:xfrm>
            <a:off x="6361113" y="36472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8" name="Rectangle 39"/>
          <p:cNvSpPr>
            <a:spLocks noChangeArrowheads="1"/>
          </p:cNvSpPr>
          <p:nvPr/>
        </p:nvSpPr>
        <p:spPr bwMode="auto">
          <a:xfrm>
            <a:off x="6370638" y="3647222"/>
            <a:ext cx="14303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9" name="Rectangle 40"/>
          <p:cNvSpPr>
            <a:spLocks noChangeArrowheads="1"/>
          </p:cNvSpPr>
          <p:nvPr/>
        </p:nvSpPr>
        <p:spPr bwMode="auto">
          <a:xfrm>
            <a:off x="7800976" y="36472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0" name="Rectangle 41"/>
          <p:cNvSpPr>
            <a:spLocks noChangeArrowheads="1"/>
          </p:cNvSpPr>
          <p:nvPr/>
        </p:nvSpPr>
        <p:spPr bwMode="auto">
          <a:xfrm>
            <a:off x="2247901" y="3656747"/>
            <a:ext cx="7937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1" name="Rectangle 42"/>
          <p:cNvSpPr>
            <a:spLocks noChangeArrowheads="1"/>
          </p:cNvSpPr>
          <p:nvPr/>
        </p:nvSpPr>
        <p:spPr bwMode="auto">
          <a:xfrm>
            <a:off x="4086226" y="3656747"/>
            <a:ext cx="9525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2" name="Rectangle 43"/>
          <p:cNvSpPr>
            <a:spLocks noChangeArrowheads="1"/>
          </p:cNvSpPr>
          <p:nvPr/>
        </p:nvSpPr>
        <p:spPr bwMode="auto">
          <a:xfrm>
            <a:off x="5091113" y="3656747"/>
            <a:ext cx="9525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3" name="Rectangle 44"/>
          <p:cNvSpPr>
            <a:spLocks noChangeArrowheads="1"/>
          </p:cNvSpPr>
          <p:nvPr/>
        </p:nvSpPr>
        <p:spPr bwMode="auto">
          <a:xfrm>
            <a:off x="6361113" y="3656747"/>
            <a:ext cx="9525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4" name="Rectangle 45"/>
          <p:cNvSpPr>
            <a:spLocks noChangeArrowheads="1"/>
          </p:cNvSpPr>
          <p:nvPr/>
        </p:nvSpPr>
        <p:spPr bwMode="auto">
          <a:xfrm>
            <a:off x="7800976" y="3656747"/>
            <a:ext cx="7937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2320926" y="2783622"/>
            <a:ext cx="5480050" cy="1654175"/>
            <a:chOff x="968" y="2348"/>
            <a:chExt cx="3452" cy="1042"/>
          </a:xfrm>
        </p:grpSpPr>
        <p:sp>
          <p:nvSpPr>
            <p:cNvPr id="9300" name="Rectangle 47"/>
            <p:cNvSpPr>
              <a:spLocks noChangeArrowheads="1"/>
            </p:cNvSpPr>
            <p:nvPr/>
          </p:nvSpPr>
          <p:spPr bwMode="auto">
            <a:xfrm>
              <a:off x="2086" y="2348"/>
              <a:ext cx="62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8"/>
            <p:cNvGrpSpPr>
              <a:grpSpLocks/>
            </p:cNvGrpSpPr>
            <p:nvPr/>
          </p:nvGrpSpPr>
          <p:grpSpPr bwMode="auto">
            <a:xfrm>
              <a:off x="968" y="2348"/>
              <a:ext cx="3452" cy="1042"/>
              <a:chOff x="968" y="2348"/>
              <a:chExt cx="3452" cy="1042"/>
            </a:xfrm>
          </p:grpSpPr>
          <p:sp>
            <p:nvSpPr>
              <p:cNvPr id="9302" name="Rectangle 49"/>
              <p:cNvSpPr>
                <a:spLocks noChangeArrowheads="1"/>
              </p:cNvSpPr>
              <p:nvPr/>
            </p:nvSpPr>
            <p:spPr bwMode="auto">
              <a:xfrm>
                <a:off x="968" y="2354"/>
                <a:ext cx="112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eaLnBrk="0" hangingPunct="0"/>
                <a:r>
                  <a:rPr lang="el-GR" sz="2000" b="1" dirty="0">
                    <a:solidFill>
                      <a:schemeClr val="accent3">
                        <a:lumMod val="75000"/>
                      </a:schemeClr>
                    </a:solidFill>
                  </a:rPr>
                  <a:t>τίτλος</a:t>
                </a:r>
              </a:p>
            </p:txBody>
          </p:sp>
          <p:sp>
            <p:nvSpPr>
              <p:cNvPr id="9303" name="Rectangle 50"/>
              <p:cNvSpPr>
                <a:spLocks noChangeArrowheads="1"/>
              </p:cNvSpPr>
              <p:nvPr/>
            </p:nvSpPr>
            <p:spPr bwMode="auto">
              <a:xfrm>
                <a:off x="2126" y="2354"/>
                <a:ext cx="474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 b="1" dirty="0">
                    <a:solidFill>
                      <a:schemeClr val="accent3">
                        <a:lumMod val="75000"/>
                      </a:schemeClr>
                    </a:solidFill>
                  </a:rPr>
                  <a:t>χρόνος</a:t>
                </a:r>
              </a:p>
            </p:txBody>
          </p:sp>
          <p:sp>
            <p:nvSpPr>
              <p:cNvPr id="9304" name="Rectangle 51"/>
              <p:cNvSpPr>
                <a:spLocks noChangeArrowheads="1"/>
              </p:cNvSpPr>
              <p:nvPr/>
            </p:nvSpPr>
            <p:spPr bwMode="auto">
              <a:xfrm>
                <a:off x="2759" y="2354"/>
                <a:ext cx="606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 b="1" dirty="0">
                    <a:solidFill>
                      <a:schemeClr val="accent3">
                        <a:lumMod val="75000"/>
                      </a:schemeClr>
                    </a:solidFill>
                  </a:rPr>
                  <a:t>διάρκεια</a:t>
                </a:r>
              </a:p>
            </p:txBody>
          </p:sp>
          <p:sp>
            <p:nvSpPr>
              <p:cNvPr id="9305" name="Rectangle 52"/>
              <p:cNvSpPr>
                <a:spLocks noChangeArrowheads="1"/>
              </p:cNvSpPr>
              <p:nvPr/>
            </p:nvSpPr>
            <p:spPr bwMode="auto">
              <a:xfrm>
                <a:off x="3559" y="2354"/>
                <a:ext cx="358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 b="1" dirty="0">
                    <a:solidFill>
                      <a:schemeClr val="accent3">
                        <a:lumMod val="75000"/>
                      </a:schemeClr>
                    </a:solidFill>
                  </a:rPr>
                  <a:t>είδος</a:t>
                </a:r>
              </a:p>
            </p:txBody>
          </p:sp>
          <p:sp>
            <p:nvSpPr>
              <p:cNvPr id="9306" name="Rectangle 53"/>
              <p:cNvSpPr>
                <a:spLocks noChangeArrowheads="1"/>
              </p:cNvSpPr>
              <p:nvPr/>
            </p:nvSpPr>
            <p:spPr bwMode="auto">
              <a:xfrm>
                <a:off x="3519" y="2348"/>
                <a:ext cx="901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7" name="Rectangle 54"/>
              <p:cNvSpPr>
                <a:spLocks noChangeArrowheads="1"/>
              </p:cNvSpPr>
              <p:nvPr/>
            </p:nvSpPr>
            <p:spPr bwMode="auto">
              <a:xfrm>
                <a:off x="968" y="2610"/>
                <a:ext cx="631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Star Wars</a:t>
                </a:r>
                <a:endParaRPr lang="el-GR" sz="2000" b="1"/>
              </a:p>
            </p:txBody>
          </p:sp>
          <p:sp>
            <p:nvSpPr>
              <p:cNvPr id="9308" name="Rectangle 55"/>
              <p:cNvSpPr>
                <a:spLocks noChangeArrowheads="1"/>
              </p:cNvSpPr>
              <p:nvPr/>
            </p:nvSpPr>
            <p:spPr bwMode="auto">
              <a:xfrm>
                <a:off x="2126" y="2610"/>
                <a:ext cx="327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1997</a:t>
                </a:r>
                <a:endParaRPr lang="el-GR" sz="2000" b="1"/>
              </a:p>
            </p:txBody>
          </p:sp>
          <p:sp>
            <p:nvSpPr>
              <p:cNvPr id="9309" name="Rectangle 56"/>
              <p:cNvSpPr>
                <a:spLocks noChangeArrowheads="1"/>
              </p:cNvSpPr>
              <p:nvPr/>
            </p:nvSpPr>
            <p:spPr bwMode="auto">
              <a:xfrm>
                <a:off x="2759" y="2610"/>
                <a:ext cx="24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124</a:t>
                </a:r>
                <a:endParaRPr lang="el-GR" sz="2000" b="1"/>
              </a:p>
            </p:txBody>
          </p:sp>
          <p:sp>
            <p:nvSpPr>
              <p:cNvPr id="9310" name="Rectangle 57"/>
              <p:cNvSpPr>
                <a:spLocks noChangeArrowheads="1"/>
              </p:cNvSpPr>
              <p:nvPr/>
            </p:nvSpPr>
            <p:spPr bwMode="auto">
              <a:xfrm>
                <a:off x="3559" y="2610"/>
                <a:ext cx="58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έγχρωμη</a:t>
                </a:r>
                <a:endParaRPr lang="el-GR" sz="2000" b="1"/>
              </a:p>
            </p:txBody>
          </p:sp>
          <p:sp>
            <p:nvSpPr>
              <p:cNvPr id="9311" name="Rectangle 58"/>
              <p:cNvSpPr>
                <a:spLocks noChangeArrowheads="1"/>
              </p:cNvSpPr>
              <p:nvPr/>
            </p:nvSpPr>
            <p:spPr bwMode="auto">
              <a:xfrm>
                <a:off x="968" y="2898"/>
                <a:ext cx="887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Mighty Ducks</a:t>
                </a:r>
                <a:endParaRPr lang="el-GR" sz="2000" b="1"/>
              </a:p>
            </p:txBody>
          </p:sp>
          <p:sp>
            <p:nvSpPr>
              <p:cNvPr id="9312" name="Rectangle 59"/>
              <p:cNvSpPr>
                <a:spLocks noChangeArrowheads="1"/>
              </p:cNvSpPr>
              <p:nvPr/>
            </p:nvSpPr>
            <p:spPr bwMode="auto">
              <a:xfrm>
                <a:off x="2126" y="2898"/>
                <a:ext cx="327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1991</a:t>
                </a:r>
                <a:endParaRPr lang="el-GR" sz="2000" b="1"/>
              </a:p>
            </p:txBody>
          </p:sp>
          <p:sp>
            <p:nvSpPr>
              <p:cNvPr id="9313" name="Rectangle 60"/>
              <p:cNvSpPr>
                <a:spLocks noChangeArrowheads="1"/>
              </p:cNvSpPr>
              <p:nvPr/>
            </p:nvSpPr>
            <p:spPr bwMode="auto">
              <a:xfrm>
                <a:off x="2759" y="2898"/>
                <a:ext cx="24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104</a:t>
                </a:r>
                <a:endParaRPr lang="el-GR" sz="2000" b="1"/>
              </a:p>
            </p:txBody>
          </p:sp>
          <p:sp>
            <p:nvSpPr>
              <p:cNvPr id="9314" name="Rectangle 61"/>
              <p:cNvSpPr>
                <a:spLocks noChangeArrowheads="1"/>
              </p:cNvSpPr>
              <p:nvPr/>
            </p:nvSpPr>
            <p:spPr bwMode="auto">
              <a:xfrm>
                <a:off x="3559" y="2898"/>
                <a:ext cx="58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έγχρωμη</a:t>
                </a:r>
                <a:endParaRPr lang="el-GR" sz="2000" b="1"/>
              </a:p>
            </p:txBody>
          </p:sp>
          <p:sp>
            <p:nvSpPr>
              <p:cNvPr id="9315" name="Rectangle 62"/>
              <p:cNvSpPr>
                <a:spLocks noChangeArrowheads="1"/>
              </p:cNvSpPr>
              <p:nvPr/>
            </p:nvSpPr>
            <p:spPr bwMode="auto">
              <a:xfrm>
                <a:off x="968" y="3196"/>
                <a:ext cx="981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Wayne’s World</a:t>
                </a:r>
                <a:endParaRPr lang="el-GR" sz="2000" b="1"/>
              </a:p>
            </p:txBody>
          </p:sp>
          <p:sp>
            <p:nvSpPr>
              <p:cNvPr id="9316" name="Rectangle 63"/>
              <p:cNvSpPr>
                <a:spLocks noChangeArrowheads="1"/>
              </p:cNvSpPr>
              <p:nvPr/>
            </p:nvSpPr>
            <p:spPr bwMode="auto">
              <a:xfrm>
                <a:off x="2126" y="3196"/>
                <a:ext cx="327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1992</a:t>
                </a:r>
                <a:endParaRPr lang="el-GR" sz="2000" b="1"/>
              </a:p>
            </p:txBody>
          </p:sp>
          <p:sp>
            <p:nvSpPr>
              <p:cNvPr id="9317" name="Rectangle 64"/>
              <p:cNvSpPr>
                <a:spLocks noChangeArrowheads="1"/>
              </p:cNvSpPr>
              <p:nvPr/>
            </p:nvSpPr>
            <p:spPr bwMode="auto">
              <a:xfrm>
                <a:off x="2759" y="3196"/>
                <a:ext cx="164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95</a:t>
                </a:r>
                <a:endParaRPr lang="el-GR" sz="2000" b="1"/>
              </a:p>
            </p:txBody>
          </p:sp>
          <p:sp>
            <p:nvSpPr>
              <p:cNvPr id="9318" name="Rectangle 65"/>
              <p:cNvSpPr>
                <a:spLocks noChangeArrowheads="1"/>
              </p:cNvSpPr>
              <p:nvPr/>
            </p:nvSpPr>
            <p:spPr bwMode="auto">
              <a:xfrm>
                <a:off x="3559" y="3196"/>
                <a:ext cx="58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έγχρωμη</a:t>
                </a:r>
                <a:endParaRPr lang="el-GR" sz="2000" b="1"/>
              </a:p>
            </p:txBody>
          </p:sp>
        </p:grpSp>
      </p:grpSp>
      <p:sp>
        <p:nvSpPr>
          <p:cNvPr id="9266" name="Rectangle 66"/>
          <p:cNvSpPr>
            <a:spLocks noChangeArrowheads="1"/>
          </p:cNvSpPr>
          <p:nvPr/>
        </p:nvSpPr>
        <p:spPr bwMode="auto">
          <a:xfrm>
            <a:off x="2247901" y="4118710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7" name="Rectangle 67"/>
          <p:cNvSpPr>
            <a:spLocks noChangeArrowheads="1"/>
          </p:cNvSpPr>
          <p:nvPr/>
        </p:nvSpPr>
        <p:spPr bwMode="auto">
          <a:xfrm>
            <a:off x="2255838" y="4118710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8" name="Rectangle 68"/>
          <p:cNvSpPr>
            <a:spLocks noChangeArrowheads="1"/>
          </p:cNvSpPr>
          <p:nvPr/>
        </p:nvSpPr>
        <p:spPr bwMode="auto">
          <a:xfrm>
            <a:off x="4086226" y="4118710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9" name="Rectangle 69"/>
          <p:cNvSpPr>
            <a:spLocks noChangeArrowheads="1"/>
          </p:cNvSpPr>
          <p:nvPr/>
        </p:nvSpPr>
        <p:spPr bwMode="auto">
          <a:xfrm>
            <a:off x="4095751" y="4118710"/>
            <a:ext cx="9953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0" name="Rectangle 70"/>
          <p:cNvSpPr>
            <a:spLocks noChangeArrowheads="1"/>
          </p:cNvSpPr>
          <p:nvPr/>
        </p:nvSpPr>
        <p:spPr bwMode="auto">
          <a:xfrm>
            <a:off x="5091113" y="4118710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1" name="Rectangle 71"/>
          <p:cNvSpPr>
            <a:spLocks noChangeArrowheads="1"/>
          </p:cNvSpPr>
          <p:nvPr/>
        </p:nvSpPr>
        <p:spPr bwMode="auto">
          <a:xfrm>
            <a:off x="5100638" y="4118710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2" name="Rectangle 72"/>
          <p:cNvSpPr>
            <a:spLocks noChangeArrowheads="1"/>
          </p:cNvSpPr>
          <p:nvPr/>
        </p:nvSpPr>
        <p:spPr bwMode="auto">
          <a:xfrm>
            <a:off x="6361113" y="4118710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3" name="Rectangle 73"/>
          <p:cNvSpPr>
            <a:spLocks noChangeArrowheads="1"/>
          </p:cNvSpPr>
          <p:nvPr/>
        </p:nvSpPr>
        <p:spPr bwMode="auto">
          <a:xfrm>
            <a:off x="6370638" y="4118710"/>
            <a:ext cx="14303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4" name="Rectangle 74"/>
          <p:cNvSpPr>
            <a:spLocks noChangeArrowheads="1"/>
          </p:cNvSpPr>
          <p:nvPr/>
        </p:nvSpPr>
        <p:spPr bwMode="auto">
          <a:xfrm>
            <a:off x="7800976" y="4118710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5" name="Rectangle 75"/>
          <p:cNvSpPr>
            <a:spLocks noChangeArrowheads="1"/>
          </p:cNvSpPr>
          <p:nvPr/>
        </p:nvSpPr>
        <p:spPr bwMode="auto">
          <a:xfrm>
            <a:off x="2247901" y="4128235"/>
            <a:ext cx="7937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6" name="Rectangle 76"/>
          <p:cNvSpPr>
            <a:spLocks noChangeArrowheads="1"/>
          </p:cNvSpPr>
          <p:nvPr/>
        </p:nvSpPr>
        <p:spPr bwMode="auto">
          <a:xfrm>
            <a:off x="2247901" y="457908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7" name="Rectangle 77"/>
          <p:cNvSpPr>
            <a:spLocks noChangeArrowheads="1"/>
          </p:cNvSpPr>
          <p:nvPr/>
        </p:nvSpPr>
        <p:spPr bwMode="auto">
          <a:xfrm>
            <a:off x="2247901" y="457908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8" name="Rectangle 78"/>
          <p:cNvSpPr>
            <a:spLocks noChangeArrowheads="1"/>
          </p:cNvSpPr>
          <p:nvPr/>
        </p:nvSpPr>
        <p:spPr bwMode="auto">
          <a:xfrm>
            <a:off x="2255838" y="4579085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9" name="Rectangle 79"/>
          <p:cNvSpPr>
            <a:spLocks noChangeArrowheads="1"/>
          </p:cNvSpPr>
          <p:nvPr/>
        </p:nvSpPr>
        <p:spPr bwMode="auto">
          <a:xfrm>
            <a:off x="4086226" y="4128235"/>
            <a:ext cx="9525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0" name="Rectangle 80"/>
          <p:cNvSpPr>
            <a:spLocks noChangeArrowheads="1"/>
          </p:cNvSpPr>
          <p:nvPr/>
        </p:nvSpPr>
        <p:spPr bwMode="auto">
          <a:xfrm>
            <a:off x="4086226" y="4579085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1" name="Rectangle 81"/>
          <p:cNvSpPr>
            <a:spLocks noChangeArrowheads="1"/>
          </p:cNvSpPr>
          <p:nvPr/>
        </p:nvSpPr>
        <p:spPr bwMode="auto">
          <a:xfrm>
            <a:off x="4095751" y="4579085"/>
            <a:ext cx="9953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2" name="Rectangle 82"/>
          <p:cNvSpPr>
            <a:spLocks noChangeArrowheads="1"/>
          </p:cNvSpPr>
          <p:nvPr/>
        </p:nvSpPr>
        <p:spPr bwMode="auto">
          <a:xfrm>
            <a:off x="5091113" y="4128235"/>
            <a:ext cx="9525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3" name="Rectangle 83"/>
          <p:cNvSpPr>
            <a:spLocks noChangeArrowheads="1"/>
          </p:cNvSpPr>
          <p:nvPr/>
        </p:nvSpPr>
        <p:spPr bwMode="auto">
          <a:xfrm>
            <a:off x="5091113" y="4579085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4" name="Rectangle 84"/>
          <p:cNvSpPr>
            <a:spLocks noChangeArrowheads="1"/>
          </p:cNvSpPr>
          <p:nvPr/>
        </p:nvSpPr>
        <p:spPr bwMode="auto">
          <a:xfrm>
            <a:off x="5100638" y="4579085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5" name="Rectangle 85"/>
          <p:cNvSpPr>
            <a:spLocks noChangeArrowheads="1"/>
          </p:cNvSpPr>
          <p:nvPr/>
        </p:nvSpPr>
        <p:spPr bwMode="auto">
          <a:xfrm>
            <a:off x="6361113" y="4128235"/>
            <a:ext cx="9525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6" name="Rectangle 86"/>
          <p:cNvSpPr>
            <a:spLocks noChangeArrowheads="1"/>
          </p:cNvSpPr>
          <p:nvPr/>
        </p:nvSpPr>
        <p:spPr bwMode="auto">
          <a:xfrm>
            <a:off x="6361113" y="4579085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7" name="Rectangle 87"/>
          <p:cNvSpPr>
            <a:spLocks noChangeArrowheads="1"/>
          </p:cNvSpPr>
          <p:nvPr/>
        </p:nvSpPr>
        <p:spPr bwMode="auto">
          <a:xfrm>
            <a:off x="6370638" y="4579085"/>
            <a:ext cx="14303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8" name="Rectangle 88"/>
          <p:cNvSpPr>
            <a:spLocks noChangeArrowheads="1"/>
          </p:cNvSpPr>
          <p:nvPr/>
        </p:nvSpPr>
        <p:spPr bwMode="auto">
          <a:xfrm>
            <a:off x="7800976" y="4128235"/>
            <a:ext cx="7937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9" name="Rectangle 89"/>
          <p:cNvSpPr>
            <a:spLocks noChangeArrowheads="1"/>
          </p:cNvSpPr>
          <p:nvPr/>
        </p:nvSpPr>
        <p:spPr bwMode="auto">
          <a:xfrm>
            <a:off x="7800976" y="457908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0" name="Rectangle 90"/>
          <p:cNvSpPr>
            <a:spLocks noChangeArrowheads="1"/>
          </p:cNvSpPr>
          <p:nvPr/>
        </p:nvSpPr>
        <p:spPr bwMode="auto">
          <a:xfrm>
            <a:off x="7800976" y="457908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1" name="Text Box 91"/>
          <p:cNvSpPr txBox="1">
            <a:spLocks noChangeArrowheads="1"/>
          </p:cNvSpPr>
          <p:nvPr/>
        </p:nvSpPr>
        <p:spPr bwMode="auto">
          <a:xfrm>
            <a:off x="3479800" y="1874967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3">
                    <a:lumMod val="75000"/>
                  </a:schemeClr>
                </a:solidFill>
              </a:rPr>
              <a:t>Γνωρίσματα</a:t>
            </a:r>
            <a:endParaRPr lang="el-GR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292" name="Line 92"/>
          <p:cNvSpPr>
            <a:spLocks noChangeShapeType="1"/>
          </p:cNvSpPr>
          <p:nvPr/>
        </p:nvSpPr>
        <p:spPr bwMode="auto">
          <a:xfrm flipH="1">
            <a:off x="3294857" y="2271593"/>
            <a:ext cx="381000" cy="4136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3" name="Line 93"/>
          <p:cNvSpPr>
            <a:spLocks noChangeShapeType="1"/>
          </p:cNvSpPr>
          <p:nvPr/>
        </p:nvSpPr>
        <p:spPr bwMode="auto">
          <a:xfrm>
            <a:off x="4418806" y="2271594"/>
            <a:ext cx="307181" cy="4190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4" name="Line 94"/>
          <p:cNvSpPr>
            <a:spLocks noChangeShapeType="1"/>
          </p:cNvSpPr>
          <p:nvPr/>
        </p:nvSpPr>
        <p:spPr bwMode="auto">
          <a:xfrm>
            <a:off x="5358608" y="2271593"/>
            <a:ext cx="1491455" cy="423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6" name="Line 96"/>
          <p:cNvSpPr>
            <a:spLocks noChangeShapeType="1"/>
          </p:cNvSpPr>
          <p:nvPr/>
        </p:nvSpPr>
        <p:spPr bwMode="auto">
          <a:xfrm>
            <a:off x="7800976" y="2793147"/>
            <a:ext cx="0" cy="1785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7" name="Text Box 97"/>
          <p:cNvSpPr txBox="1">
            <a:spLocks noChangeArrowheads="1"/>
          </p:cNvSpPr>
          <p:nvPr/>
        </p:nvSpPr>
        <p:spPr bwMode="auto">
          <a:xfrm>
            <a:off x="375916" y="2585184"/>
            <a:ext cx="2116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TAINIA</a:t>
            </a:r>
            <a:endParaRPr lang="el-GR" sz="2000" dirty="0"/>
          </a:p>
        </p:txBody>
      </p:sp>
      <p:sp>
        <p:nvSpPr>
          <p:cNvPr id="9298" name="Line 98"/>
          <p:cNvSpPr>
            <a:spLocks noChangeShapeType="1"/>
          </p:cNvSpPr>
          <p:nvPr/>
        </p:nvSpPr>
        <p:spPr bwMode="auto">
          <a:xfrm>
            <a:off x="5100637" y="2271594"/>
            <a:ext cx="460375" cy="3675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" name="Title 1"/>
          <p:cNvSpPr txBox="1">
            <a:spLocks/>
          </p:cNvSpPr>
          <p:nvPr/>
        </p:nvSpPr>
        <p:spPr>
          <a:xfrm>
            <a:off x="457200" y="12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Στιγμιότυπο Σχέσης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9" name="Text Box 19"/>
          <p:cNvSpPr txBox="1">
            <a:spLocks noChangeArrowheads="1"/>
          </p:cNvSpPr>
          <p:nvPr/>
        </p:nvSpPr>
        <p:spPr bwMode="auto">
          <a:xfrm>
            <a:off x="228601" y="4665663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Οι γραμμές της σχέσης  (εκτός της επικεφαλίδας) ονομάζονται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πλειάδες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10" name="Text Box 18"/>
          <p:cNvSpPr txBox="1">
            <a:spLocks noChangeArrowheads="1"/>
          </p:cNvSpPr>
          <p:nvPr/>
        </p:nvSpPr>
        <p:spPr bwMode="auto">
          <a:xfrm>
            <a:off x="635000" y="5084763"/>
            <a:ext cx="568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Στιγμιότυπο: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Σύνολο από Πλειάδες</a:t>
            </a:r>
          </a:p>
        </p:txBody>
      </p:sp>
      <p:sp>
        <p:nvSpPr>
          <p:cNvPr id="111" name="Text Box 20"/>
          <p:cNvSpPr txBox="1">
            <a:spLocks noChangeArrowheads="1"/>
          </p:cNvSpPr>
          <p:nvPr/>
        </p:nvSpPr>
        <p:spPr bwMode="auto">
          <a:xfrm>
            <a:off x="560386" y="5588001"/>
            <a:ext cx="80502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/>
              <a:t>Παράδειγμα: </a:t>
            </a:r>
            <a:r>
              <a:rPr lang="en-US" dirty="0" smtClean="0"/>
              <a:t>{</a:t>
            </a:r>
            <a:r>
              <a:rPr lang="el-GR" dirty="0" smtClean="0"/>
              <a:t>(</a:t>
            </a:r>
            <a:r>
              <a:rPr lang="en-US" dirty="0"/>
              <a:t>Star Wars, 1997, 124, </a:t>
            </a:r>
            <a:r>
              <a:rPr lang="el-GR" dirty="0"/>
              <a:t>έγχρωμη</a:t>
            </a:r>
            <a:r>
              <a:rPr lang="el-GR" dirty="0" smtClean="0"/>
              <a:t>)</a:t>
            </a:r>
            <a:r>
              <a:rPr lang="en-US" dirty="0" smtClean="0"/>
              <a:t>, (Mighty Ducks, 1991, 104, </a:t>
            </a:r>
            <a:r>
              <a:rPr lang="el-GR" dirty="0" smtClean="0"/>
              <a:t>έγχρωμη), (</a:t>
            </a:r>
            <a:r>
              <a:rPr lang="en-US" dirty="0"/>
              <a:t>Wayne’s World, 1992, 95, </a:t>
            </a:r>
            <a:r>
              <a:rPr lang="el-GR" dirty="0"/>
              <a:t>έγχρωμη</a:t>
            </a:r>
            <a:r>
              <a:rPr lang="el-GR" dirty="0" smtClean="0"/>
              <a:t>)}</a:t>
            </a:r>
            <a:endParaRPr lang="el-GR" dirty="0"/>
          </a:p>
        </p:txBody>
      </p:sp>
      <p:cxnSp>
        <p:nvCxnSpPr>
          <p:cNvPr id="9" name="Straight Connector 8"/>
          <p:cNvCxnSpPr>
            <a:stCxn id="9275" idx="2"/>
            <a:endCxn id="9287" idx="3"/>
          </p:cNvCxnSpPr>
          <p:nvPr/>
        </p:nvCxnSpPr>
        <p:spPr>
          <a:xfrm>
            <a:off x="2251870" y="4579085"/>
            <a:ext cx="5549106" cy="47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3965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024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0026CA-4951-46C1-A0BA-4AB4CE3C3968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427036" y="3290888"/>
            <a:ext cx="8658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Μία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σχέση  r 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ή 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</a:rPr>
              <a:t>r(R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(ή ένα στιγμιότυπο r του σχήματος σχέσης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R)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είν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αι ένα </a:t>
            </a:r>
            <a:r>
              <a:rPr lang="en-US" sz="2400" i="1" u="sng" dirty="0">
                <a:solidFill>
                  <a:schemeClr val="tx2">
                    <a:lumMod val="50000"/>
                  </a:schemeClr>
                </a:solidFill>
              </a:rPr>
              <a:t>σύνολο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από πλειάδες.</a:t>
            </a:r>
            <a:endParaRPr lang="el-GR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250" name="Text Box 7"/>
          <p:cNvSpPr txBox="1">
            <a:spLocks noChangeArrowheads="1"/>
          </p:cNvSpPr>
          <p:nvPr/>
        </p:nvSpPr>
        <p:spPr bwMode="auto">
          <a:xfrm>
            <a:off x="427037" y="2011363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Σχήμα σχέσης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που δηλώνεται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R(A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…,A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)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αποτελείται από ένα όνομα σχέσης και μια λίστα από γνωρίσματα.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Σχήμα - Στιγμιότυπο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833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2039</TotalTime>
  <Words>1794</Words>
  <Application>Microsoft Office PowerPoint</Application>
  <PresentationFormat>On-screen Show (4:3)</PresentationFormat>
  <Paragraphs>294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Slide 1</vt:lpstr>
      <vt:lpstr>Μοντελοποίηση</vt:lpstr>
      <vt:lpstr>Βήματα Σχεδιασμού</vt:lpstr>
      <vt:lpstr>Slide 4</vt:lpstr>
      <vt:lpstr>Σχήμα και Στιγμιότυπο </vt:lpstr>
      <vt:lpstr>Slide 6</vt:lpstr>
      <vt:lpstr>Σχήμα Σχέσης</vt:lpstr>
      <vt:lpstr>Slide 8</vt:lpstr>
      <vt:lpstr>Σχήμα - Στιγμιότυπο</vt:lpstr>
      <vt:lpstr>Πεδίο Ορισμού</vt:lpstr>
      <vt:lpstr>Πλειάδες</vt:lpstr>
      <vt:lpstr>Συμβολισμός</vt:lpstr>
      <vt:lpstr>Σχήμα Σχεσιακής Βάσης Δεδομένων</vt:lpstr>
      <vt:lpstr>Παράδειγμα</vt:lpstr>
      <vt:lpstr>Σχεσιακό Σχήμα</vt:lpstr>
      <vt:lpstr>Παράδειγμα</vt:lpstr>
      <vt:lpstr>Περιορισμός Κλειδιού</vt:lpstr>
      <vt:lpstr>Περιορισμός Κλειδιού</vt:lpstr>
      <vt:lpstr>Περιορισμός Κλειδιού</vt:lpstr>
      <vt:lpstr>Περιορισμός Κλειδιού</vt:lpstr>
      <vt:lpstr>Περιορισμός Κλειδιού</vt:lpstr>
      <vt:lpstr>Περιορισμός Ακεραιότητας Οντοτήτων</vt:lpstr>
      <vt:lpstr>Περιορισμός Αναφορικής Ακεραιότητας</vt:lpstr>
      <vt:lpstr>Περιορισμός Αναφορικής Ακεραιότητας</vt:lpstr>
      <vt:lpstr>Περιορισμός Αναφορικής Ακεραιότητας</vt:lpstr>
      <vt:lpstr>Περιορισμός Σημασιολογικής Ακεραιότητας</vt:lpstr>
      <vt:lpstr>Περιορισμοί Ακεραιότητας (integrity constraints)</vt:lpstr>
      <vt:lpstr>Σχεσιακό Σχήμα</vt:lpstr>
      <vt:lpstr>Παράδειγμα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People Describe Themselves on Twitter</dc:title>
  <dc:creator>Konstantinos Semertzidis</dc:creator>
  <cp:lastModifiedBy>pitoura</cp:lastModifiedBy>
  <cp:revision>280</cp:revision>
  <dcterms:created xsi:type="dcterms:W3CDTF">2013-06-13T09:19:30Z</dcterms:created>
  <dcterms:modified xsi:type="dcterms:W3CDTF">2013-10-29T12:17:47Z</dcterms:modified>
</cp:coreProperties>
</file>