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16"/>
  </p:notesMasterIdLst>
  <p:sldIdLst>
    <p:sldId id="457" r:id="rId2"/>
    <p:sldId id="1324" r:id="rId3"/>
    <p:sldId id="1287" r:id="rId4"/>
    <p:sldId id="1273" r:id="rId5"/>
    <p:sldId id="1274" r:id="rId6"/>
    <p:sldId id="1180" r:id="rId7"/>
    <p:sldId id="1277" r:id="rId8"/>
    <p:sldId id="1275" r:id="rId9"/>
    <p:sldId id="1278" r:id="rId10"/>
    <p:sldId id="1279" r:id="rId11"/>
    <p:sldId id="1280" r:id="rId12"/>
    <p:sldId id="1281" r:id="rId13"/>
    <p:sldId id="1282" r:id="rId14"/>
    <p:sldId id="127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1" d="100"/>
          <a:sy n="101" d="100"/>
        </p:scale>
        <p:origin x="-1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mysql.com/doc/refman/5.0/en/connector-j.html" TargetMode="External"/><Relationship Id="rId2" Type="http://schemas.openxmlformats.org/officeDocument/2006/relationships/hyperlink" Target="http://www.cs.uoi.gr/~pvassil/courses/db_III/exercises/JavaExamples/Simple/Example1.java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zetcode.com/db/mysqljava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mysql.com/downloads/connector/j/5.0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5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MySQL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 + 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Γλώσσα Προγραμματισμού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6151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/>
              <a:t>Βάσεις Δεδομένων </a:t>
            </a:r>
            <a:r>
              <a:rPr lang="el-GR" sz="1000" dirty="0" smtClean="0"/>
              <a:t>2013-2014</a:t>
            </a:r>
            <a:endParaRPr lang="el-GR" altLang="en-US" sz="1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Ερώτηση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0134" y="2271860"/>
            <a:ext cx="7362331" cy="2862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Statement </a:t>
            </a:r>
            <a:r>
              <a:rPr lang="en-US" dirty="0" err="1" smtClean="0"/>
              <a:t>st</a:t>
            </a:r>
            <a:r>
              <a:rPr lang="en-US" dirty="0" smtClean="0"/>
              <a:t> = null;</a:t>
            </a:r>
            <a:endParaRPr lang="el-GR" dirty="0" smtClean="0"/>
          </a:p>
          <a:p>
            <a:r>
              <a:rPr lang="en-US" dirty="0" smtClean="0"/>
              <a:t> </a:t>
            </a:r>
            <a:endParaRPr lang="el-GR" dirty="0" smtClean="0"/>
          </a:p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ResultSet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= null;</a:t>
            </a:r>
          </a:p>
          <a:p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err="1" smtClean="0"/>
              <a:t>st</a:t>
            </a:r>
            <a:r>
              <a:rPr lang="en-US" dirty="0" smtClean="0"/>
              <a:t> = </a:t>
            </a:r>
            <a:r>
              <a:rPr lang="en-US" dirty="0" err="1" smtClean="0"/>
              <a:t>con.createStatement</a:t>
            </a:r>
            <a:r>
              <a:rPr lang="en-US" dirty="0" smtClean="0"/>
              <a:t>();</a:t>
            </a:r>
            <a:endParaRPr lang="el-GR" dirty="0" smtClean="0"/>
          </a:p>
          <a:p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String query = "SELECT * FROM Authors";</a:t>
            </a:r>
          </a:p>
          <a:p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pst.executeQuery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(query);</a:t>
            </a:r>
          </a:p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pst.close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();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4144" y="1150070"/>
            <a:ext cx="74000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εκτέλεση της εντολής επιστρέφει αποτελέσματα. </a:t>
            </a:r>
          </a:p>
          <a:p>
            <a:r>
              <a:rPr lang="el-GR" sz="2000" dirty="0" smtClean="0"/>
              <a:t>Τα αποτελέσματα εισάγονται σε ένα </a:t>
            </a:r>
            <a:r>
              <a:rPr lang="en-US" sz="2000" dirty="0" err="1" smtClean="0"/>
              <a:t>ResultSet</a:t>
            </a:r>
            <a:r>
              <a:rPr lang="el-GR" sz="2000" dirty="0" smtClean="0"/>
              <a:t> </a:t>
            </a:r>
            <a:r>
              <a:rPr lang="en-US" sz="2000" dirty="0" smtClean="0"/>
              <a:t>object  – </a:t>
            </a:r>
            <a:r>
              <a:rPr lang="el-GR" sz="2000" dirty="0" smtClean="0"/>
              <a:t>ένας πίνακας</a:t>
            </a:r>
            <a:endParaRPr lang="el-GR" sz="2000" dirty="0"/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6151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2013-2014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480" y="-12254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Ερώτηση: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Cursor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42683" y="2001718"/>
            <a:ext cx="7362331" cy="42473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Statement </a:t>
            </a:r>
            <a:r>
              <a:rPr lang="en-US" dirty="0" err="1" smtClean="0"/>
              <a:t>st</a:t>
            </a:r>
            <a:r>
              <a:rPr lang="en-US" dirty="0" smtClean="0"/>
              <a:t> = null;</a:t>
            </a:r>
            <a:endParaRPr lang="el-GR" dirty="0" smtClean="0"/>
          </a:p>
          <a:p>
            <a:r>
              <a:rPr lang="en-US" dirty="0" smtClean="0"/>
              <a:t> </a:t>
            </a:r>
            <a:endParaRPr lang="el-GR" dirty="0" smtClean="0"/>
          </a:p>
          <a:p>
            <a:r>
              <a:rPr lang="en-US" dirty="0" err="1" smtClean="0"/>
              <a:t>ResultSet</a:t>
            </a:r>
            <a:r>
              <a:rPr lang="en-US" dirty="0" smtClean="0"/>
              <a:t> </a:t>
            </a:r>
            <a:r>
              <a:rPr lang="en-US" dirty="0" err="1" smtClean="0"/>
              <a:t>rs</a:t>
            </a:r>
            <a:r>
              <a:rPr lang="en-US" dirty="0" smtClean="0"/>
              <a:t> = null;</a:t>
            </a:r>
          </a:p>
          <a:p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err="1" smtClean="0"/>
              <a:t>st</a:t>
            </a:r>
            <a:r>
              <a:rPr lang="en-US" dirty="0" smtClean="0"/>
              <a:t> = </a:t>
            </a:r>
            <a:r>
              <a:rPr lang="en-US" dirty="0" err="1" smtClean="0"/>
              <a:t>con.createStatement</a:t>
            </a:r>
            <a:r>
              <a:rPr lang="en-US" dirty="0" smtClean="0"/>
              <a:t>();</a:t>
            </a:r>
            <a:endParaRPr lang="el-GR" dirty="0" smtClean="0"/>
          </a:p>
          <a:p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String query = "SELECT * FROM Authors";</a:t>
            </a:r>
          </a:p>
          <a:p>
            <a:r>
              <a:rPr lang="en-US" dirty="0" err="1" smtClean="0"/>
              <a:t>rs</a:t>
            </a:r>
            <a:r>
              <a:rPr lang="en-US" dirty="0" smtClean="0"/>
              <a:t> = </a:t>
            </a:r>
            <a:r>
              <a:rPr lang="en-US" dirty="0" err="1" smtClean="0"/>
              <a:t>pst.executeQuery</a:t>
            </a:r>
            <a:r>
              <a:rPr lang="en-US" dirty="0" smtClean="0"/>
              <a:t>(query);</a:t>
            </a:r>
          </a:p>
          <a:p>
            <a:r>
              <a:rPr lang="en-US" dirty="0" err="1" smtClean="0"/>
              <a:t>pst.close</a:t>
            </a:r>
            <a:r>
              <a:rPr lang="en-US" dirty="0" smtClean="0"/>
              <a:t>();</a:t>
            </a:r>
            <a:endParaRPr lang="el-GR" dirty="0" smtClean="0"/>
          </a:p>
          <a:p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while 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rs.next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()) {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	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System.out.print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rs.getInt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(1)); 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	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System.out.print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(": "); 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	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System.out.println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rs.getString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(2)); 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981975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δεδομένα από το </a:t>
            </a:r>
            <a:r>
              <a:rPr lang="en-US" sz="2000" dirty="0" err="1" smtClean="0"/>
              <a:t>ResultSet</a:t>
            </a:r>
            <a:r>
              <a:rPr lang="en-US" sz="2000" dirty="0" smtClean="0"/>
              <a:t> </a:t>
            </a:r>
            <a:r>
              <a:rPr lang="el-GR" sz="2000" dirty="0" smtClean="0"/>
              <a:t>διαβάζονται μια πλειάδα (γραμμή, εγγραφή) τη φορά</a:t>
            </a:r>
            <a:endParaRPr lang="en-US" sz="2000" dirty="0" smtClean="0"/>
          </a:p>
          <a:p>
            <a:r>
              <a:rPr lang="en-US" sz="2000" dirty="0" smtClean="0"/>
              <a:t>H </a:t>
            </a:r>
            <a:r>
              <a:rPr lang="el-GR" sz="2000" dirty="0" smtClean="0"/>
              <a:t>μέθοδος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next() </a:t>
            </a:r>
            <a:r>
              <a:rPr lang="el-GR" sz="2000" dirty="0" smtClean="0"/>
              <a:t>προχωρά το δείκτη </a:t>
            </a:r>
            <a:r>
              <a:rPr lang="en-US" sz="2000" dirty="0" smtClean="0"/>
              <a:t>(cursor) </a:t>
            </a:r>
            <a:r>
              <a:rPr lang="el-GR" sz="2000" dirty="0" smtClean="0"/>
              <a:t>στην επόμενη εγγραφή</a:t>
            </a:r>
          </a:p>
          <a:p>
            <a:r>
              <a:rPr lang="el-GR" sz="2000" dirty="0" smtClean="0"/>
              <a:t>Επιστρέφει </a:t>
            </a:r>
            <a:r>
              <a:rPr lang="en-US" sz="2000" dirty="0" smtClean="0"/>
              <a:t>null </a:t>
            </a:r>
            <a:r>
              <a:rPr lang="el-GR" sz="2000" dirty="0" smtClean="0"/>
              <a:t>όταν δεν υπάρχουν άλλες πλειάδες</a:t>
            </a:r>
            <a:endParaRPr lang="el-GR" sz="2000" dirty="0"/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6151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2013-2014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480" y="-12254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Prepared Statements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7929" y="2482226"/>
            <a:ext cx="7362331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PreparedStatement</a:t>
            </a:r>
            <a:r>
              <a:rPr lang="en-US" dirty="0" smtClean="0"/>
              <a:t> </a:t>
            </a:r>
            <a:r>
              <a:rPr lang="en-US" dirty="0" err="1" smtClean="0"/>
              <a:t>pst</a:t>
            </a:r>
            <a:r>
              <a:rPr lang="en-US" dirty="0" smtClean="0"/>
              <a:t> = null; </a:t>
            </a:r>
            <a:endParaRPr lang="el-GR" dirty="0" smtClean="0"/>
          </a:p>
          <a:p>
            <a:r>
              <a:rPr lang="en-US" dirty="0" err="1" smtClean="0"/>
              <a:t>ResultSet</a:t>
            </a:r>
            <a:r>
              <a:rPr lang="en-US" dirty="0" smtClean="0"/>
              <a:t> </a:t>
            </a:r>
            <a:r>
              <a:rPr lang="en-US" dirty="0" err="1" smtClean="0"/>
              <a:t>rs</a:t>
            </a:r>
            <a:r>
              <a:rPr lang="en-US" dirty="0" smtClean="0"/>
              <a:t> = null;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String author = "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Trygve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Gulbranssen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";</a:t>
            </a:r>
          </a:p>
          <a:p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err="1" smtClean="0"/>
              <a:t>pst</a:t>
            </a:r>
            <a:r>
              <a:rPr lang="en-US" dirty="0" smtClean="0"/>
              <a:t> = </a:t>
            </a:r>
            <a:r>
              <a:rPr lang="en-US" dirty="0" err="1" smtClean="0"/>
              <a:t>con.prepareStatement</a:t>
            </a:r>
            <a:r>
              <a:rPr lang="en-US" dirty="0" smtClean="0"/>
              <a:t>("INSERT INTO Authors(Name) VALUES(?)")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4260" y="1082625"/>
            <a:ext cx="79119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Αντί να γράφουμε μέσα στην </a:t>
            </a:r>
            <a:r>
              <a:rPr lang="en-US" sz="2000" dirty="0" smtClean="0"/>
              <a:t>SQL </a:t>
            </a:r>
            <a:r>
              <a:rPr lang="el-GR" sz="2000" dirty="0" smtClean="0"/>
              <a:t>έκφραση τις πραγματικές τιμές χρησιμοποιούμε </a:t>
            </a:r>
            <a:r>
              <a:rPr lang="en-US" sz="2000" dirty="0" smtClean="0"/>
              <a:t>placeholder</a:t>
            </a:r>
            <a:r>
              <a:rPr lang="el-GR" sz="2000" dirty="0" smtClean="0"/>
              <a:t> (?) </a:t>
            </a:r>
            <a:endParaRPr lang="en-US" sz="2000" dirty="0" smtClean="0"/>
          </a:p>
          <a:p>
            <a:pPr algn="just"/>
            <a:r>
              <a:rPr lang="el-GR" sz="2000" dirty="0" smtClean="0"/>
              <a:t>Προσδιορίζουμε τις τιμές αργότερα</a:t>
            </a:r>
            <a:endParaRPr lang="el-GR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96700" y="4935065"/>
            <a:ext cx="7362331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pst.setString</a:t>
            </a:r>
            <a:r>
              <a:rPr lang="en-US" dirty="0" smtClean="0"/>
              <a:t>(1, author);</a:t>
            </a:r>
            <a:endParaRPr lang="el-GR" dirty="0" smtClean="0"/>
          </a:p>
          <a:p>
            <a:r>
              <a:rPr lang="en-US" dirty="0" err="1" smtClean="0"/>
              <a:t>pst.executeUpdate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pst.close</a:t>
            </a:r>
            <a:r>
              <a:rPr lang="en-US" dirty="0"/>
              <a:t>();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5279" y="4397141"/>
            <a:ext cx="7911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Προσδιορισμός τιμής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6151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2013-2014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480" y="-12254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Περισσότερες πηγές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6818" y="2623923"/>
            <a:ext cx="79119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hlinkClick r:id="rId2"/>
              </a:rPr>
              <a:t>http</a:t>
            </a:r>
            <a:r>
              <a:rPr lang="en-US" sz="1600" dirty="0">
                <a:hlinkClick r:id="rId2"/>
              </a:rPr>
              <a:t>://www.cs.uoi.gr/~pvassil/courses/db_III/exercises/JavaExamples/Simple/Example1.java</a:t>
            </a:r>
            <a:endParaRPr lang="el-GR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686818" y="1528549"/>
            <a:ext cx="76922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/>
              <a:t>Στο παρακάτω </a:t>
            </a:r>
            <a:r>
              <a:rPr lang="en-US" sz="2400" dirty="0" smtClean="0"/>
              <a:t>link</a:t>
            </a:r>
            <a:r>
              <a:rPr lang="el-GR" sz="2400" dirty="0"/>
              <a:t> </a:t>
            </a:r>
            <a:r>
              <a:rPr lang="el-GR" sz="2400" dirty="0" smtClean="0"/>
              <a:t>μπορείτε να δείτε ένα ολοκληρωμένο πρόγραμμα </a:t>
            </a:r>
            <a:r>
              <a:rPr lang="en-US" sz="2400" dirty="0" smtClean="0"/>
              <a:t>Java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92868" y="4786707"/>
            <a:ext cx="713137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n-US" sz="2400" dirty="0" smtClean="0"/>
              <a:t>Ο</a:t>
            </a:r>
            <a:r>
              <a:rPr lang="en-US" altLang="en-US" sz="2400" dirty="0" err="1" smtClean="0"/>
              <a:t>nline</a:t>
            </a:r>
            <a:r>
              <a:rPr lang="en-US" altLang="en-US" sz="2400" dirty="0" smtClean="0"/>
              <a:t> documentation : </a:t>
            </a:r>
            <a:r>
              <a:rPr lang="en-US" altLang="en-US" dirty="0" smtClean="0">
                <a:hlinkClick r:id="rId3"/>
              </a:rPr>
              <a:t>http://dev.mysql.com/doc/refman/5.0/en/connector-j.html</a:t>
            </a:r>
            <a:endParaRPr lang="en-US" alt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807562" y="3430818"/>
            <a:ext cx="713137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n-US" sz="2400" dirty="0" smtClean="0"/>
              <a:t>Επίσης</a:t>
            </a:r>
            <a:r>
              <a:rPr lang="en-US" altLang="en-US" sz="2400" dirty="0" smtClean="0"/>
              <a:t>: </a:t>
            </a:r>
          </a:p>
          <a:p>
            <a:r>
              <a:rPr lang="en-US" dirty="0" smtClean="0">
                <a:hlinkClick r:id="rId4"/>
              </a:rPr>
              <a:t>http</a:t>
            </a:r>
            <a:r>
              <a:rPr lang="en-US" dirty="0" smtClean="0">
                <a:hlinkClick r:id="rId4"/>
              </a:rPr>
              <a:t>://zetcode.com/db/mysqljava/</a:t>
            </a:r>
            <a:endParaRPr lang="en-US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67673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6600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Ερωτήσεις;</a:t>
            </a:r>
          </a:p>
        </p:txBody>
      </p:sp>
    </p:spTree>
    <p:extLst>
      <p:ext uri="{BB962C8B-B14F-4D97-AF65-F5344CB8AC3E}">
        <p14:creationId xmlns="" xmlns:p14="http://schemas.microsoft.com/office/powerpoint/2010/main" val="245500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D510D-BB00-4C2A-B75A-8AE2BE327DCB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311084" y="1178350"/>
            <a:ext cx="8312935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Για να χρησιμοποιήσουμε μια βάση δεδομένων από μια γλώσσα προγραμματισμού χρειαζόμαστε έναν </a:t>
            </a:r>
            <a:r>
              <a:rPr lang="en-US" sz="2400" dirty="0" smtClean="0">
                <a:latin typeface="Calibri" pitchFamily="34" charset="0"/>
              </a:rPr>
              <a:t>“driver”.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JDBC</a:t>
            </a:r>
            <a:r>
              <a:rPr lang="en-US" sz="2400" dirty="0" smtClean="0"/>
              <a:t> </a:t>
            </a:r>
            <a:r>
              <a:rPr lang="el-GR" sz="2400" dirty="0" smtClean="0"/>
              <a:t>είναι το </a:t>
            </a:r>
            <a:r>
              <a:rPr lang="en-US" sz="2400" dirty="0" smtClean="0"/>
              <a:t>API </a:t>
            </a:r>
            <a:r>
              <a:rPr lang="el-GR" sz="2400" dirty="0" smtClean="0"/>
              <a:t>για τη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Java</a:t>
            </a:r>
            <a:r>
              <a:rPr lang="en-US" sz="2400" dirty="0" smtClean="0"/>
              <a:t> </a:t>
            </a:r>
            <a:r>
              <a:rPr lang="el-GR" sz="2400" dirty="0" smtClean="0"/>
              <a:t>και καθορίζει πως ένας πελάτης μπορεί να συνδεθεί με μια βάση δεδομένων</a:t>
            </a:r>
          </a:p>
          <a:p>
            <a:pPr lvl="1" algn="just">
              <a:spcBef>
                <a:spcPct val="50000"/>
              </a:spcBef>
            </a:pPr>
            <a:r>
              <a:rPr lang="el-GR" sz="2400" dirty="0" smtClean="0"/>
              <a:t>Σύνδεση με τη </a:t>
            </a:r>
            <a:r>
              <a:rPr lang="el-GR" sz="2400" dirty="0" err="1" smtClean="0"/>
              <a:t>βδ</a:t>
            </a:r>
            <a:r>
              <a:rPr lang="el-GR" sz="2400" dirty="0" smtClean="0"/>
              <a:t>, εκτέλεση ερωτήσεων και τροποποιήσεων και συλλογή των αποτελεσμάτων</a:t>
            </a:r>
          </a:p>
          <a:p>
            <a:pPr algn="just">
              <a:spcBef>
                <a:spcPct val="50000"/>
              </a:spcBef>
            </a:pPr>
            <a:r>
              <a:rPr lang="el-GR" sz="2400" dirty="0" smtClean="0"/>
              <a:t>	Τεχνικά: είναι ένα σύνολο από κλάσεις στο </a:t>
            </a:r>
            <a:r>
              <a:rPr lang="en-US" sz="2400" dirty="0" smtClean="0"/>
              <a:t>java.sql </a:t>
            </a:r>
            <a:r>
              <a:rPr lang="el-GR" sz="2400" dirty="0" smtClean="0"/>
              <a:t>	</a:t>
            </a:r>
            <a:r>
              <a:rPr lang="en-US" sz="2400" dirty="0" smtClean="0"/>
              <a:t>package. </a:t>
            </a:r>
            <a:endParaRPr lang="el-GR" sz="2400" dirty="0" smtClean="0"/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/>
              <a:t> Υπάρχει ένα </a:t>
            </a:r>
            <a:r>
              <a:rPr lang="en-US" sz="2400" dirty="0" smtClean="0"/>
              <a:t>JDBC </a:t>
            </a:r>
            <a:r>
              <a:rPr lang="el-GR" sz="2400" dirty="0" smtClean="0"/>
              <a:t>για κάθε διαφορετικό ΣΔΒΔ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Για τη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MySQL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Connector/J</a:t>
            </a:r>
            <a:r>
              <a:rPr lang="en-US" sz="2400" dirty="0" smtClean="0"/>
              <a:t> 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5128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2013-2014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Database drivers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3950" y="5778632"/>
            <a:ext cx="592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Για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MySQL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και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C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++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Connector/C++ </a:t>
            </a:r>
          </a:p>
        </p:txBody>
      </p:sp>
    </p:spTree>
    <p:extLst>
      <p:ext uri="{BB962C8B-B14F-4D97-AF65-F5344CB8AC3E}">
        <p14:creationId xmlns="" xmlns:p14="http://schemas.microsoft.com/office/powerpoint/2010/main" val="30676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82585" y="6365791"/>
            <a:ext cx="2133600" cy="365125"/>
          </a:xfrm>
        </p:spPr>
        <p:txBody>
          <a:bodyPr/>
          <a:lstStyle/>
          <a:p>
            <a:pPr algn="r">
              <a:defRPr/>
            </a:pPr>
            <a:fld id="{CFD83C83-875B-4694-80CD-0FBA9D27C2AC}" type="slidenum">
              <a:rPr lang="ar-SA" altLang="en-US"/>
              <a:pPr algn="r">
                <a:defRPr/>
              </a:pPr>
              <a:t>3</a:t>
            </a:fld>
            <a:endParaRPr lang="en-US" altLang="en-US" dirty="0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09" y="559512"/>
            <a:ext cx="8610600" cy="103302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altLang="en-US" dirty="0" smtClean="0">
                <a:solidFill>
                  <a:schemeClr val="accent6">
                    <a:lumMod val="75000"/>
                  </a:schemeClr>
                </a:solidFill>
              </a:rPr>
              <a:t>Βήμα 0:</a:t>
            </a:r>
            <a:br>
              <a:rPr lang="el-GR" alt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l-GR" altLang="en-US" sz="3600" dirty="0" smtClean="0">
                <a:solidFill>
                  <a:schemeClr val="accent6">
                    <a:lumMod val="75000"/>
                  </a:schemeClr>
                </a:solidFill>
              </a:rPr>
              <a:t>Εγκατάσταση του </a:t>
            </a:r>
            <a:r>
              <a:rPr lang="en-US" altLang="en-US" sz="3600" dirty="0" smtClean="0">
                <a:solidFill>
                  <a:schemeClr val="accent6">
                    <a:lumMod val="75000"/>
                  </a:schemeClr>
                </a:solidFill>
              </a:rPr>
              <a:t>driver (Connector/J)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alt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625" y="1958425"/>
            <a:ext cx="8253167" cy="3716511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el-GR" altLang="en-US" sz="2400" dirty="0" smtClean="0"/>
              <a:t>Κατεβάστε </a:t>
            </a:r>
            <a:r>
              <a:rPr lang="en-US" altLang="en-US" sz="2400" dirty="0" smtClean="0"/>
              <a:t> Connector/J using binary distribution </a:t>
            </a:r>
            <a:r>
              <a:rPr lang="el-GR" altLang="en-US" sz="2400" dirty="0" smtClean="0"/>
              <a:t>από</a:t>
            </a:r>
            <a:r>
              <a:rPr lang="en-US" altLang="en-US" sz="2400" dirty="0" smtClean="0"/>
              <a:t>: </a:t>
            </a:r>
            <a:r>
              <a:rPr lang="en-US" altLang="en-US" sz="2000" dirty="0" smtClean="0">
                <a:hlinkClick r:id="rId2"/>
              </a:rPr>
              <a:t>http://dev.mysql.com/downloads/connector/j/5.0.html</a:t>
            </a:r>
            <a:endParaRPr lang="el-GR" altLang="en-US" sz="2000" dirty="0" smtClean="0"/>
          </a:p>
          <a:p>
            <a:pPr eaLnBrk="1" hangingPunct="1">
              <a:buFont typeface="Wingdings" pitchFamily="2" charset="2"/>
              <a:buChar char="§"/>
            </a:pPr>
            <a:endParaRPr lang="en-US" altLang="en-US" sz="20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l-GR" altLang="en-US" sz="2400" dirty="0" smtClean="0"/>
              <a:t>Εγκατάσταση: </a:t>
            </a:r>
            <a:r>
              <a:rPr lang="en-US" altLang="en-US" sz="2400" dirty="0" smtClean="0"/>
              <a:t> unzip (or </a:t>
            </a:r>
            <a:r>
              <a:rPr lang="en-US" altLang="en-US" sz="2400" dirty="0" err="1" smtClean="0"/>
              <a:t>untar</a:t>
            </a:r>
            <a:r>
              <a:rPr lang="en-US" altLang="en-US" sz="2400" dirty="0" smtClean="0"/>
              <a:t>) </a:t>
            </a:r>
            <a:r>
              <a:rPr lang="el-GR" altLang="en-US" sz="2400" dirty="0" smtClean="0"/>
              <a:t>και θέστε το </a:t>
            </a:r>
            <a:r>
              <a:rPr lang="en-US" altLang="en-US" sz="2400" dirty="0" err="1" smtClean="0"/>
              <a:t>mysql</a:t>
            </a:r>
            <a:r>
              <a:rPr lang="en-US" altLang="en-US" sz="2400" dirty="0" smtClean="0"/>
              <a:t>-connector-java-</a:t>
            </a:r>
            <a:r>
              <a:rPr lang="en-US" altLang="en-US" sz="2400" i="1" dirty="0" smtClean="0"/>
              <a:t>[version]</a:t>
            </a:r>
            <a:r>
              <a:rPr lang="en-US" altLang="en-US" sz="2400" dirty="0" smtClean="0"/>
              <a:t>-bin.jar </a:t>
            </a:r>
            <a:r>
              <a:rPr lang="el-GR" altLang="en-US" sz="2400" dirty="0" smtClean="0"/>
              <a:t>στο </a:t>
            </a:r>
            <a:r>
              <a:rPr lang="en-US" altLang="en-US" sz="2400" dirty="0" smtClean="0"/>
              <a:t>class path</a:t>
            </a:r>
            <a:endParaRPr lang="el-GR" altLang="en-US" sz="2400" dirty="0" smtClean="0"/>
          </a:p>
          <a:p>
            <a:pPr eaLnBrk="1" hangingPunct="1">
              <a:buFont typeface="Wingdings" pitchFamily="2" charset="2"/>
              <a:buChar char="§"/>
            </a:pPr>
            <a:endParaRPr lang="en-US" altLang="en-US" sz="2800" dirty="0" smtClean="0"/>
          </a:p>
          <a:p>
            <a:pPr>
              <a:buFont typeface="Wingdings" pitchFamily="2" charset="2"/>
              <a:buChar char="§"/>
            </a:pPr>
            <a:r>
              <a:rPr lang="el-GR" altLang="en-US" sz="2400" dirty="0" smtClean="0"/>
              <a:t>Αν </a:t>
            </a:r>
            <a:r>
              <a:rPr lang="el-GR" altLang="en-US" sz="2400" dirty="0" err="1" smtClean="0"/>
              <a:t>χρησιμοποείτε</a:t>
            </a:r>
            <a:r>
              <a:rPr lang="el-GR" altLang="en-US" sz="2400" dirty="0" smtClean="0"/>
              <a:t> </a:t>
            </a:r>
            <a:r>
              <a:rPr lang="en-US" sz="2400" dirty="0" err="1" smtClean="0"/>
              <a:t>Netbeans</a:t>
            </a:r>
            <a:r>
              <a:rPr lang="en-US" sz="2400" dirty="0" smtClean="0"/>
              <a:t> IDE, </a:t>
            </a:r>
            <a:r>
              <a:rPr lang="el-GR" sz="2400" dirty="0" smtClean="0"/>
              <a:t>υπάρχει ήδη</a:t>
            </a:r>
          </a:p>
          <a:p>
            <a:pPr lvl="1">
              <a:buFont typeface="Wingdings" pitchFamily="2" charset="2"/>
              <a:buChar char="§"/>
            </a:pPr>
            <a:r>
              <a:rPr lang="el-GR" sz="2400" dirty="0" smtClean="0"/>
              <a:t>Οδηγίες: </a:t>
            </a:r>
            <a:r>
              <a:rPr lang="el-GR" sz="1800" dirty="0" smtClean="0">
                <a:solidFill>
                  <a:schemeClr val="bg1">
                    <a:lumMod val="50000"/>
                  </a:schemeClr>
                </a:solidFill>
              </a:rPr>
              <a:t>«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Inside the Projects tab, right click on the Libraries node and select Add Library option. From the list of options, select 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</a:rPr>
              <a:t>MySQL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JDBC Driver.</a:t>
            </a:r>
            <a:r>
              <a:rPr lang="el-GR" sz="1800" dirty="0" smtClean="0">
                <a:solidFill>
                  <a:schemeClr val="bg1">
                    <a:lumMod val="50000"/>
                  </a:schemeClr>
                </a:solidFill>
              </a:rPr>
              <a:t>»</a:t>
            </a:r>
            <a:endParaRPr lang="en-US" alt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endParaRPr lang="en-US" altLang="en-US" sz="28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6" name="Date Placeholder 2"/>
          <p:cNvSpPr>
            <a:spLocks noGrp="1"/>
          </p:cNvSpPr>
          <p:nvPr/>
        </p:nvSpPr>
        <p:spPr bwMode="auto">
          <a:xfrm>
            <a:off x="248436" y="6424907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2013-2014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97400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D510D-BB00-4C2A-B75A-8AE2BE327DCB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5128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2013-2014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49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2487" y="1480008"/>
            <a:ext cx="6890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Δημιουργούμε μια βάση δεδομένων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70343" y="1395166"/>
            <a:ext cx="3553906" cy="7694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mysql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&gt; CREATE DATABASE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testdb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; </a:t>
            </a:r>
            <a:endParaRPr lang="el-GR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l-GR" sz="8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Query OK, 1 row affected (0.02 sec) </a:t>
            </a:r>
            <a:endParaRPr lang="el-GR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7117" y="3346517"/>
            <a:ext cx="6795156" cy="7694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mysql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&gt; CREATE USER '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testuser'@'localhost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' IDENTIFIED BY 'test623‘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endParaRPr lang="el-GR" sz="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Query OK, 0 rows affected (0.00 sec)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26969" y="5308862"/>
            <a:ext cx="6795156" cy="7694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mysql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&gt; GRANT ALL ON testdb.* TO '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testuser'@'localhost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'; </a:t>
            </a:r>
          </a:p>
          <a:p>
            <a:endParaRPr lang="en-US" sz="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Query OK, 0 rows affected (0.00 sec)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8261" y="4216923"/>
            <a:ext cx="6795156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mysql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&gt; USE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testdb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Database changed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4630" y="2556236"/>
            <a:ext cx="8180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Φτιάχνουμε ένα νέο χρήστη και του δίνουμε δικαιώματα σε όλους τους πίνακες της </a:t>
            </a:r>
            <a:r>
              <a:rPr lang="en-US" dirty="0" err="1" smtClean="0"/>
              <a:t>testdb</a:t>
            </a:r>
            <a:endParaRPr lang="el-GR" dirty="0" smtClean="0"/>
          </a:p>
        </p:txBody>
      </p:sp>
    </p:spTree>
    <p:extLst>
      <p:ext uri="{BB962C8B-B14F-4D97-AF65-F5344CB8AC3E}">
        <p14:creationId xmlns="" xmlns:p14="http://schemas.microsoft.com/office/powerpoint/2010/main" val="30676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D510D-BB00-4C2A-B75A-8AE2BE327DCB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5128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2013-2014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932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5546" y="1363645"/>
            <a:ext cx="6844056" cy="4743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676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6151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2013-2014</a:t>
            </a:r>
            <a:endParaRPr lang="el-GR" altLang="en-US" sz="1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Σύνδεση με τη βάση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09950" y="1838226"/>
            <a:ext cx="3912122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package</a:t>
            </a:r>
            <a:r>
              <a:rPr lang="en-US" dirty="0" smtClean="0"/>
              <a:t> </a:t>
            </a:r>
            <a:r>
              <a:rPr lang="en-US" i="1" dirty="0" err="1" smtClean="0"/>
              <a:t>name.mysql.first</a:t>
            </a:r>
            <a:r>
              <a:rPr lang="en-US" dirty="0" smtClean="0"/>
              <a:t>; </a:t>
            </a:r>
            <a:endParaRPr lang="el-GR" dirty="0" smtClean="0"/>
          </a:p>
          <a:p>
            <a:endParaRPr lang="el-GR" b="1" dirty="0" smtClean="0"/>
          </a:p>
          <a:p>
            <a:r>
              <a:rPr lang="en-US" b="1" dirty="0" smtClean="0"/>
              <a:t>import</a:t>
            </a:r>
            <a:r>
              <a:rPr lang="en-US" dirty="0" smtClean="0"/>
              <a:t> </a:t>
            </a:r>
            <a:r>
              <a:rPr lang="en-US" dirty="0" err="1" smtClean="0"/>
              <a:t>java.sql.Connection</a:t>
            </a:r>
            <a:r>
              <a:rPr lang="en-US" dirty="0" smtClean="0"/>
              <a:t>; </a:t>
            </a:r>
          </a:p>
          <a:p>
            <a:r>
              <a:rPr lang="en-US" b="1" dirty="0" smtClean="0"/>
              <a:t>import</a:t>
            </a:r>
            <a:r>
              <a:rPr lang="en-US" dirty="0" smtClean="0"/>
              <a:t> </a:t>
            </a:r>
            <a:r>
              <a:rPr lang="en-US" dirty="0" err="1" smtClean="0"/>
              <a:t>java.sql.DriverManager</a:t>
            </a:r>
            <a:r>
              <a:rPr lang="en-US" dirty="0" smtClean="0"/>
              <a:t>; </a:t>
            </a:r>
          </a:p>
          <a:p>
            <a:r>
              <a:rPr lang="en-US" b="1" dirty="0" smtClean="0"/>
              <a:t>import</a:t>
            </a:r>
            <a:r>
              <a:rPr lang="en-US" dirty="0" smtClean="0"/>
              <a:t> </a:t>
            </a:r>
            <a:r>
              <a:rPr lang="en-US" dirty="0" err="1" smtClean="0"/>
              <a:t>java.sql.PreparedStatement</a:t>
            </a:r>
            <a:r>
              <a:rPr lang="en-US" dirty="0" smtClean="0"/>
              <a:t>; </a:t>
            </a:r>
          </a:p>
          <a:p>
            <a:r>
              <a:rPr lang="en-US" b="1" dirty="0" smtClean="0"/>
              <a:t>import</a:t>
            </a:r>
            <a:r>
              <a:rPr lang="en-US" dirty="0" smtClean="0"/>
              <a:t> </a:t>
            </a:r>
            <a:r>
              <a:rPr lang="en-US" dirty="0" err="1" smtClean="0"/>
              <a:t>java.sql.ResultSet</a:t>
            </a:r>
            <a:r>
              <a:rPr lang="en-US" dirty="0" smtClean="0"/>
              <a:t>; </a:t>
            </a:r>
          </a:p>
          <a:p>
            <a:r>
              <a:rPr lang="en-US" b="1" dirty="0" smtClean="0"/>
              <a:t>import</a:t>
            </a:r>
            <a:r>
              <a:rPr lang="en-US" dirty="0" smtClean="0"/>
              <a:t> </a:t>
            </a:r>
            <a:r>
              <a:rPr lang="en-US" dirty="0" err="1" smtClean="0"/>
              <a:t>java.sql.SQLException</a:t>
            </a:r>
            <a:r>
              <a:rPr lang="en-US" dirty="0" smtClean="0"/>
              <a:t>; </a:t>
            </a:r>
          </a:p>
          <a:p>
            <a:r>
              <a:rPr lang="en-US" b="1" dirty="0" smtClean="0"/>
              <a:t>import</a:t>
            </a:r>
            <a:r>
              <a:rPr lang="en-US" dirty="0" smtClean="0"/>
              <a:t> </a:t>
            </a:r>
            <a:r>
              <a:rPr lang="en-US" dirty="0" err="1" smtClean="0"/>
              <a:t>java.sql.Statement</a:t>
            </a:r>
            <a:r>
              <a:rPr lang="en-US" dirty="0" smtClean="0"/>
              <a:t>; </a:t>
            </a:r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6151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2013-2014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Σύνδεση με τη βάση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29182" y="1659117"/>
            <a:ext cx="5684361" cy="20407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Connection con = null;</a:t>
            </a:r>
            <a:endParaRPr lang="el-GR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l-GR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String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url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= "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jdbc:mysql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://localhost:3306/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testdb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"; </a:t>
            </a:r>
            <a:endParaRPr lang="el-GR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String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user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= "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testuser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"; </a:t>
            </a:r>
            <a:endParaRPr lang="el-GR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String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password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= "test623";</a:t>
            </a:r>
            <a:endParaRPr lang="el-GR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l-GR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con =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DriverManager.getConnection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url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user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password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);</a:t>
            </a:r>
            <a:endParaRPr lang="el-G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1535" y="4128940"/>
            <a:ext cx="6721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url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= "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jdbc:mysql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://localhost:3306/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testdb</a:t>
            </a:r>
            <a:endParaRPr lang="el-GR" dirty="0"/>
          </a:p>
        </p:txBody>
      </p:sp>
      <p:sp>
        <p:nvSpPr>
          <p:cNvPr id="10" name="Left Brace 9"/>
          <p:cNvSpPr/>
          <p:nvPr/>
        </p:nvSpPr>
        <p:spPr>
          <a:xfrm rot="16200000">
            <a:off x="2059757" y="4171362"/>
            <a:ext cx="207393" cy="9521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Left Brace 10"/>
          <p:cNvSpPr/>
          <p:nvPr/>
        </p:nvSpPr>
        <p:spPr>
          <a:xfrm rot="16200000">
            <a:off x="3473777" y="4022104"/>
            <a:ext cx="256100" cy="111079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Left Brace 11"/>
          <p:cNvSpPr/>
          <p:nvPr/>
        </p:nvSpPr>
        <p:spPr>
          <a:xfrm rot="16200000">
            <a:off x="4520154" y="4212212"/>
            <a:ext cx="191684" cy="77928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Box 12"/>
          <p:cNvSpPr txBox="1"/>
          <p:nvPr/>
        </p:nvSpPr>
        <p:spPr>
          <a:xfrm>
            <a:off x="1894788" y="4817098"/>
            <a:ext cx="5175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Host			Port		</a:t>
            </a:r>
            <a:r>
              <a:rPr lang="el-GR" dirty="0" smtClean="0"/>
              <a:t>όνομα </a:t>
            </a:r>
            <a:r>
              <a:rPr lang="el-GR" dirty="0" err="1" smtClean="0"/>
              <a:t>βδ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8</a:t>
            </a:fld>
            <a:endParaRPr lang="el-GR" altLang="en-US" dirty="0" smtClean="0"/>
          </a:p>
        </p:txBody>
      </p:sp>
      <p:sp>
        <p:nvSpPr>
          <p:cNvPr id="6151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>
                <a:solidFill>
                  <a:schemeClr val="bg1">
                    <a:lumMod val="50000"/>
                  </a:schemeClr>
                </a:solidFill>
              </a:rPr>
              <a:t>Βάσεις Δεδομένων </a:t>
            </a:r>
            <a:r>
              <a:rPr lang="el-GR" sz="1000" dirty="0" smtClean="0">
                <a:solidFill>
                  <a:schemeClr val="bg1">
                    <a:lumMod val="50000"/>
                  </a:schemeClr>
                </a:solidFill>
              </a:rPr>
              <a:t>2013-2014</a:t>
            </a:r>
            <a:endParaRPr lang="el-GR" alt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Εκτέλεση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εντολών στη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5619" y="2007909"/>
            <a:ext cx="3157977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Statement </a:t>
            </a:r>
            <a:r>
              <a:rPr lang="en-US" dirty="0" err="1" smtClean="0"/>
              <a:t>st</a:t>
            </a:r>
            <a:r>
              <a:rPr lang="en-US" dirty="0" smtClean="0"/>
              <a:t> = null;</a:t>
            </a:r>
            <a:endParaRPr lang="el-GR" dirty="0" smtClean="0"/>
          </a:p>
          <a:p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err="1" smtClean="0"/>
              <a:t>st</a:t>
            </a:r>
            <a:r>
              <a:rPr lang="en-US" dirty="0" smtClean="0"/>
              <a:t> = </a:t>
            </a:r>
            <a:r>
              <a:rPr lang="en-US" dirty="0" err="1" smtClean="0"/>
              <a:t>con.createStatement</a:t>
            </a:r>
            <a:r>
              <a:rPr lang="en-US" dirty="0" smtClean="0"/>
              <a:t>();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4206" y="3355941"/>
            <a:ext cx="79090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Για να εκτελέσουμε </a:t>
            </a:r>
            <a:r>
              <a:rPr lang="en-US" dirty="0" smtClean="0"/>
              <a:t>SQL </a:t>
            </a:r>
            <a:r>
              <a:rPr lang="el-GR" dirty="0" smtClean="0"/>
              <a:t>εντολές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l-GR" dirty="0" smtClean="0"/>
              <a:t>Ερωτήσεις </a:t>
            </a:r>
            <a:r>
              <a:rPr lang="en-US" dirty="0" smtClean="0"/>
              <a:t>(select queries)</a:t>
            </a:r>
            <a:r>
              <a:rPr lang="el-GR" dirty="0" smtClean="0"/>
              <a:t> </a:t>
            </a:r>
            <a:endParaRPr lang="en-US" dirty="0" smtClean="0"/>
          </a:p>
          <a:p>
            <a:pPr marL="800100" lvl="1" indent="-342900" algn="just">
              <a:buFont typeface="+mj-lt"/>
              <a:buAutoNum type="arabicPeriod"/>
            </a:pPr>
            <a:endParaRPr lang="en-US" dirty="0" smtClean="0"/>
          </a:p>
          <a:p>
            <a:pPr marL="800100" lvl="1" indent="-342900" algn="just">
              <a:buFont typeface="+mj-lt"/>
              <a:buAutoNum type="arabicPeriod"/>
            </a:pPr>
            <a:endParaRPr lang="en-US" dirty="0" smtClean="0"/>
          </a:p>
          <a:p>
            <a:pPr marL="800100" lvl="1" indent="-342900" algn="just">
              <a:buFont typeface="+mj-lt"/>
              <a:buAutoNum type="arabicPeriod"/>
            </a:pPr>
            <a:r>
              <a:rPr lang="el-GR" dirty="0" smtClean="0"/>
              <a:t>Τροποποιήσεις </a:t>
            </a:r>
            <a:r>
              <a:rPr lang="en-US" dirty="0" smtClean="0"/>
              <a:t>(insert, update deletes)</a:t>
            </a:r>
            <a:endParaRPr lang="el-GR" dirty="0"/>
          </a:p>
        </p:txBody>
      </p:sp>
      <p:sp>
        <p:nvSpPr>
          <p:cNvPr id="18" name="TextBox 17"/>
          <p:cNvSpPr txBox="1"/>
          <p:nvPr/>
        </p:nvSpPr>
        <p:spPr>
          <a:xfrm>
            <a:off x="2320568" y="3996964"/>
            <a:ext cx="3392075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rs</a:t>
            </a:r>
            <a:r>
              <a:rPr lang="en-US" dirty="0" smtClean="0"/>
              <a:t> = </a:t>
            </a:r>
            <a:r>
              <a:rPr lang="en-US" dirty="0" err="1" smtClean="0"/>
              <a:t>st.executeQuery</a:t>
            </a:r>
            <a:r>
              <a:rPr lang="en-US" dirty="0" smtClean="0"/>
              <a:t>(query); </a:t>
            </a:r>
            <a:endParaRPr lang="el-GR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2284433" y="4873658"/>
            <a:ext cx="368273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st.executeUpdate</a:t>
            </a:r>
            <a:r>
              <a:rPr lang="en-US" dirty="0" smtClean="0"/>
              <a:t>(query);</a:t>
            </a:r>
            <a:endParaRPr lang="el-GR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515334" y="1234910"/>
            <a:ext cx="8069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Η μέθοδος </a:t>
            </a:r>
            <a:r>
              <a:rPr lang="en-US" sz="2000" dirty="0" smtClean="0"/>
              <a:t> </a:t>
            </a:r>
            <a:r>
              <a:rPr lang="en-US" sz="2000" dirty="0" err="1" smtClean="0">
                <a:solidFill>
                  <a:schemeClr val="accent3">
                    <a:lumMod val="75000"/>
                  </a:schemeClr>
                </a:solidFill>
              </a:rPr>
              <a:t>createStatement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()</a:t>
            </a:r>
            <a:r>
              <a:rPr lang="en-US" sz="2000" dirty="0" smtClean="0"/>
              <a:t> </a:t>
            </a:r>
            <a:r>
              <a:rPr lang="el-GR" sz="2000" dirty="0" smtClean="0"/>
              <a:t>του </a:t>
            </a:r>
            <a:r>
              <a:rPr lang="en-US" sz="2000" dirty="0" smtClean="0"/>
              <a:t>connection object </a:t>
            </a:r>
            <a:r>
              <a:rPr lang="el-GR" sz="2000" dirty="0" smtClean="0"/>
              <a:t>δημιουργεί ένα </a:t>
            </a:r>
            <a:r>
              <a:rPr lang="en-US" sz="2000" dirty="0" smtClean="0"/>
              <a:t> Statement object </a:t>
            </a:r>
            <a:r>
              <a:rPr lang="el-GR" sz="2000" dirty="0" smtClean="0"/>
              <a:t>για να στέλνουμε </a:t>
            </a:r>
            <a:r>
              <a:rPr lang="en-US" sz="2000" dirty="0" smtClean="0"/>
              <a:t>SQL </a:t>
            </a:r>
            <a:r>
              <a:rPr lang="el-GR" sz="2000" dirty="0" smtClean="0"/>
              <a:t>εντολές στη βάση δεδομένων</a:t>
            </a:r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6151" name="Date Placeholder 2"/>
          <p:cNvSpPr>
            <a:spLocks noGrp="1"/>
          </p:cNvSpPr>
          <p:nvPr/>
        </p:nvSpPr>
        <p:spPr bwMode="auto">
          <a:xfrm>
            <a:off x="323850" y="6453188"/>
            <a:ext cx="252095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1000" dirty="0"/>
              <a:t>Βάσεις Δεδομένων </a:t>
            </a:r>
            <a:r>
              <a:rPr lang="el-GR" sz="1000" dirty="0" smtClean="0"/>
              <a:t>2013-2014</a:t>
            </a:r>
            <a:endParaRPr lang="el-GR" altLang="en-US" sz="1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0135" y="2262432"/>
            <a:ext cx="7362331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Statement </a:t>
            </a:r>
            <a:r>
              <a:rPr lang="en-US" dirty="0" err="1" smtClean="0"/>
              <a:t>st</a:t>
            </a:r>
            <a:r>
              <a:rPr lang="en-US" dirty="0" smtClean="0"/>
              <a:t> = null;</a:t>
            </a:r>
            <a:endParaRPr lang="el-GR" dirty="0" smtClean="0"/>
          </a:p>
          <a:p>
            <a:r>
              <a:rPr lang="en-US" dirty="0" smtClean="0"/>
              <a:t> 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err="1" smtClean="0"/>
              <a:t>st</a:t>
            </a:r>
            <a:r>
              <a:rPr lang="en-US" dirty="0" smtClean="0"/>
              <a:t> = </a:t>
            </a:r>
            <a:r>
              <a:rPr lang="en-US" dirty="0" err="1" smtClean="0"/>
              <a:t>con.createStatement</a:t>
            </a:r>
            <a:r>
              <a:rPr lang="en-US" dirty="0" smtClean="0"/>
              <a:t>();</a:t>
            </a:r>
            <a:endParaRPr lang="el-GR" dirty="0" smtClean="0"/>
          </a:p>
          <a:p>
            <a:endParaRPr lang="el-GR" dirty="0" smtClean="0"/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String query = "INSERT INTO Authors(Id, Name) VALUES(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6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‘Steven King');</a:t>
            </a:r>
          </a:p>
          <a:p>
            <a:endParaRPr lang="el-GR" dirty="0" smtClean="0"/>
          </a:p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st.executeUpdate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(query);</a:t>
            </a:r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754144" y="1432874"/>
            <a:ext cx="6042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εκτέλεση της εντολής δεν επιστρέφει αποτελέσματα</a:t>
            </a:r>
            <a:endParaRPr lang="el-GR" sz="2000" dirty="0"/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3161</TotalTime>
  <Words>665</Words>
  <Application>Microsoft Office PowerPoint</Application>
  <PresentationFormat>On-screen Show (4:3)</PresentationFormat>
  <Paragraphs>167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Database drivers</vt:lpstr>
      <vt:lpstr>Βήμα 0: Εγκατάσταση του driver (Connector/J) </vt:lpstr>
      <vt:lpstr>Παράδειγμα</vt:lpstr>
      <vt:lpstr>Παράδειγμα</vt:lpstr>
      <vt:lpstr>Σύνδεση με τη βάση δεδομένων</vt:lpstr>
      <vt:lpstr>Σύνδεση με τη βάση δεδομένων</vt:lpstr>
      <vt:lpstr>Εκτέλεση SQL εντολών στη βδ</vt:lpstr>
      <vt:lpstr>Τροποποίηση</vt:lpstr>
      <vt:lpstr>Ερώτηση</vt:lpstr>
      <vt:lpstr>Ερώτηση: Cursor</vt:lpstr>
      <vt:lpstr>Prepared Statements</vt:lpstr>
      <vt:lpstr>Περισσότερες πηγές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390</cp:revision>
  <dcterms:created xsi:type="dcterms:W3CDTF">2013-06-13T09:19:30Z</dcterms:created>
  <dcterms:modified xsi:type="dcterms:W3CDTF">2013-12-12T08:30:21Z</dcterms:modified>
</cp:coreProperties>
</file>