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40"/>
  </p:notesMasterIdLst>
  <p:sldIdLst>
    <p:sldId id="457" r:id="rId2"/>
    <p:sldId id="1178" r:id="rId3"/>
    <p:sldId id="1179" r:id="rId4"/>
    <p:sldId id="1180" r:id="rId5"/>
    <p:sldId id="1181" r:id="rId6"/>
    <p:sldId id="1182" r:id="rId7"/>
    <p:sldId id="1183" r:id="rId8"/>
    <p:sldId id="1184" r:id="rId9"/>
    <p:sldId id="1185" r:id="rId10"/>
    <p:sldId id="1186" r:id="rId11"/>
    <p:sldId id="1187" r:id="rId12"/>
    <p:sldId id="1188" r:id="rId13"/>
    <p:sldId id="1189" r:id="rId14"/>
    <p:sldId id="1190" r:id="rId15"/>
    <p:sldId id="1191" r:id="rId16"/>
    <p:sldId id="1192" r:id="rId17"/>
    <p:sldId id="1193" r:id="rId18"/>
    <p:sldId id="1194" r:id="rId19"/>
    <p:sldId id="1195" r:id="rId20"/>
    <p:sldId id="1196" r:id="rId21"/>
    <p:sldId id="1197" r:id="rId22"/>
    <p:sldId id="1198" r:id="rId23"/>
    <p:sldId id="1199" r:id="rId24"/>
    <p:sldId id="1200" r:id="rId25"/>
    <p:sldId id="1201" r:id="rId26"/>
    <p:sldId id="1202" r:id="rId27"/>
    <p:sldId id="1203" r:id="rId28"/>
    <p:sldId id="1204" r:id="rId29"/>
    <p:sldId id="1205" r:id="rId30"/>
    <p:sldId id="1206" r:id="rId31"/>
    <p:sldId id="1207" r:id="rId32"/>
    <p:sldId id="1208" r:id="rId33"/>
    <p:sldId id="1209" r:id="rId34"/>
    <p:sldId id="1210" r:id="rId35"/>
    <p:sldId id="1211" r:id="rId36"/>
    <p:sldId id="1212" r:id="rId37"/>
    <p:sldId id="1213" r:id="rId38"/>
    <p:sldId id="1272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1" d="100"/>
          <a:sy n="101" d="100"/>
        </p:scale>
        <p:origin x="-1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71DCF4-B659-495D-BAEA-9EDC023998D8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384DD5-E1D2-48DA-94C8-A5E4D07DABB7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A4B7BA-C8E2-49B3-8BE0-103C67172623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Ευρετήρια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D7CB03-68FD-4E87-9D09-78754CE5F78A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381000" y="1981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 εγγραφής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914400" y="2590800"/>
            <a:ext cx="8001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αλλαγές και στο πρωτεύον ευρετήριο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 	μη διατεταγμένο αρχείο υπερχείλισης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συνδεδεμένη λίστα εγγραφών υπερχείλισης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33400" y="4267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Διαγραφή εγγραφής</a:t>
            </a:r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1143000" y="4800600"/>
            <a:ext cx="8001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αλλαγές και στο πρωτεύον ευρετήριο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	χρήση σημαδιών διαγραφής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384172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B71307-8F9F-4036-A8FC-0829FD22391B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69177" y="1923955"/>
            <a:ext cx="8280400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ευρετήριο αρχείου είναι (πάντα) ένα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διατεταγμένο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</a:t>
            </a:r>
            <a:r>
              <a:rPr lang="el-GR" sz="2400" dirty="0">
                <a:latin typeface="Calibri" pitchFamily="34" charset="0"/>
              </a:rPr>
              <a:t> με σταθερού μήκους </a:t>
            </a:r>
            <a:r>
              <a:rPr lang="el-GR" sz="2400" dirty="0" smtClean="0">
                <a:latin typeface="Calibri" pitchFamily="34" charset="0"/>
              </a:rPr>
              <a:t>εγγραφές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αρχείο ευρετηρίου καταλαμβάνει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μικρότερο χώρο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από το ίδιο το αρχείο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δεδομένων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</a:rPr>
              <a:t>οι καταχωρήσεις είναι μικρότερες και λιγότερες</a:t>
            </a:r>
            <a:r>
              <a:rPr lang="en-US" sz="2400" dirty="0" smtClean="0">
                <a:latin typeface="Calibri" pitchFamily="34" charset="0"/>
              </a:rPr>
              <a:t>)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Κάνοντας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στο ευρετήριο</a:t>
            </a:r>
            <a:r>
              <a:rPr lang="en-US" sz="2400" dirty="0">
                <a:latin typeface="Calibri" pitchFamily="34" charset="0"/>
              </a:rPr>
              <a:t> (</a:t>
            </a:r>
            <a:r>
              <a:rPr lang="el-GR" sz="2400" dirty="0">
                <a:latin typeface="Calibri" pitchFamily="34" charset="0"/>
              </a:rPr>
              <a:t>γιατί το ευρετήριο είναι διατεταγμένο αρχείο) βρίσκουμε τον δείκτη στο </a:t>
            </a:r>
            <a:r>
              <a:rPr lang="en-US" sz="2400" dirty="0">
                <a:latin typeface="Calibri" pitchFamily="34" charset="0"/>
              </a:rPr>
              <a:t>block</a:t>
            </a:r>
            <a:r>
              <a:rPr lang="el-GR" sz="2400" dirty="0">
                <a:latin typeface="Calibri" pitchFamily="34" charset="0"/>
              </a:rPr>
              <a:t> όπου αποθηκεύεται η εγγραφή που θέλουμε</a:t>
            </a:r>
            <a:endParaRPr lang="en-US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1305802" y="1563593"/>
            <a:ext cx="64087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1"/>
              </a:buClr>
              <a:buSzPct val="55000"/>
              <a:buFont typeface="Monotype Sorts" pitchFamily="2" charset="2"/>
              <a:buNone/>
            </a:pPr>
            <a:r>
              <a:rPr lang="en-US" sz="2400" dirty="0">
                <a:latin typeface="Calibri" pitchFamily="34" charset="0"/>
              </a:rPr>
              <a:t>Access paths (</a:t>
            </a:r>
            <a:r>
              <a:rPr lang="el-GR" sz="2400" dirty="0">
                <a:latin typeface="Calibri" pitchFamily="34" charset="0"/>
              </a:rPr>
              <a:t>μονοπάτια προσπέλασης)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77" y="110865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163907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9DC331-96C1-48D2-AD9F-9AAE3334A92A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95288" y="1651142"/>
            <a:ext cx="822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συστάδων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clustering index): </a:t>
            </a:r>
            <a:r>
              <a:rPr lang="el-GR" sz="2800" dirty="0">
                <a:latin typeface="Calibri" pitchFamily="34" charset="0"/>
              </a:rPr>
              <a:t>ορισμένο στο πεδίο διάταξης [το οποίο όμως δεν είναι κλειδί]</a:t>
            </a: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539750" y="3025230"/>
            <a:ext cx="7848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Υπάρχει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μια εγγραφή για κάθε διακεκριμένη τιμή </a:t>
            </a:r>
            <a:r>
              <a:rPr lang="el-GR" sz="2000" dirty="0">
                <a:latin typeface="Calibri" pitchFamily="34" charset="0"/>
              </a:rPr>
              <a:t>του πεδίου διάταξης (συστάδας)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του αρχείου που περιέχει</a:t>
            </a:r>
            <a:r>
              <a:rPr lang="en-US" sz="2000" dirty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την τιμή αυτή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ένα δείκτη προς το πρώτο </a:t>
            </a:r>
            <a:r>
              <a:rPr lang="el-GR" sz="2000" dirty="0" err="1">
                <a:latin typeface="Calibri" pitchFamily="34" charset="0"/>
              </a:rPr>
              <a:t>block</a:t>
            </a:r>
            <a:r>
              <a:rPr lang="el-GR" sz="2000" dirty="0">
                <a:latin typeface="Calibri" pitchFamily="34" charset="0"/>
              </a:rPr>
              <a:t> του αρχείου δεδομένων που περιέχει μια εγγραφή με την τιμή αυτή στο πεδίο συστάδας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395288" y="5308779"/>
            <a:ext cx="82899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Το </a:t>
            </a:r>
            <a:r>
              <a:rPr lang="el-GR" sz="2000" dirty="0">
                <a:latin typeface="Calibri" pitchFamily="34" charset="0"/>
              </a:rPr>
              <a:t>ευρετήριο στο πεδίο διάταξης (+ όχι κλειδί) είναι ένα  </a:t>
            </a:r>
            <a:r>
              <a:rPr lang="el-GR" sz="2000" i="1" dirty="0">
                <a:solidFill>
                  <a:srgbClr val="FF3300"/>
                </a:solidFill>
                <a:latin typeface="Calibri" pitchFamily="34" charset="0"/>
              </a:rPr>
              <a:t>μη πυκνό</a:t>
            </a:r>
            <a:r>
              <a:rPr lang="el-GR" sz="2000" dirty="0">
                <a:latin typeface="Calibri" pitchFamily="34" charset="0"/>
              </a:rPr>
              <a:t> 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29394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E529E1-0E09-48B4-8D72-3D6E3A4B85BB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755649" y="1989138"/>
            <a:ext cx="77469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>
                <a:solidFill>
                  <a:srgbClr val="CC3300"/>
                </a:solidFill>
                <a:latin typeface="Calibri" pitchFamily="34" charset="0"/>
              </a:rPr>
              <a:t>  Ευρετήριο συστάδων ή συγκροτημένο ευρετήριο</a:t>
            </a: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1331913" y="2924175"/>
            <a:ext cx="6696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Όταν η διάταξη του ευρετηρίου ακολουθεί αυτή του αρχείου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405661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74322C-B266-47D9-8178-09350B8E60B1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400050" y="16764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466725" y="2333625"/>
            <a:ext cx="82296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διατεταγμένο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καταχώρηση, όπου το πεδίο διάταξης έχει μέγεθος 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l-GR" sz="1800" dirty="0">
                <a:latin typeface="Calibri" pitchFamily="34" charset="0"/>
              </a:rPr>
              <a:t> = 9 </a:t>
            </a:r>
            <a:r>
              <a:rPr lang="el-GR" sz="1800" dirty="0" err="1">
                <a:latin typeface="Calibri" pitchFamily="34" charset="0"/>
              </a:rPr>
              <a:t>bytes</a:t>
            </a:r>
            <a:r>
              <a:rPr lang="el-GR" sz="1800" dirty="0">
                <a:latin typeface="Calibri" pitchFamily="34" charset="0"/>
              </a:rPr>
              <a:t> και υπάρχουν 1000 διαφορετικές τιμές και οι εγγραφές είναι ομοιόμορφα κατανεμημένες ως προς τις τιμές αυτές. Υποθέτουμε ότι χρησιμοποιούνται άγκυρες </a:t>
            </a:r>
            <a:r>
              <a:rPr lang="el-GR" sz="1800" dirty="0" err="1">
                <a:latin typeface="Calibri" pitchFamily="34" charset="0"/>
              </a:rPr>
              <a:t>block</a:t>
            </a:r>
            <a:r>
              <a:rPr lang="el-GR" sz="1800" dirty="0">
                <a:latin typeface="Calibri" pitchFamily="34" charset="0"/>
              </a:rPr>
              <a:t>, κάθε νέα τιμή του πεδίου διάταξης αρχίζει στην αρχή ενός νέου </a:t>
            </a:r>
            <a:r>
              <a:rPr lang="en-US" sz="1800" dirty="0">
                <a:latin typeface="Calibri" pitchFamily="34" charset="0"/>
              </a:rPr>
              <a:t>block. </a:t>
            </a:r>
            <a:r>
              <a:rPr lang="el-GR" sz="1800" dirty="0">
                <a:latin typeface="Calibri" pitchFamily="34" charset="0"/>
              </a:rPr>
              <a:t>Κατασκευάζουμε ευρετήριο συστάδων,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838200" y="4953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ευρετηρίου συστάδων: 15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6372225" y="4581525"/>
            <a:ext cx="143986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A</a:t>
            </a:r>
            <a:r>
              <a:rPr lang="en-US" sz="180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E</a:t>
            </a:r>
            <a:r>
              <a:rPr lang="en-US" sz="1800">
                <a:latin typeface="Calibri" pitchFamily="34" charset="0"/>
              </a:rPr>
              <a:t>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6266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D2A97F-53DE-4323-AFAB-A69334AD2BA0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04800" y="176278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  <a:endParaRPr lang="el-GR" sz="36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838200" y="2924175"/>
            <a:ext cx="697388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 Δυαδική αναζήτηση στο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 Ανάγνωση </a:t>
            </a:r>
            <a:r>
              <a:rPr lang="en-US" sz="2800">
                <a:latin typeface="Calibri" pitchFamily="34" charset="0"/>
              </a:rPr>
              <a:t>blocks </a:t>
            </a:r>
            <a:r>
              <a:rPr lang="el-GR" sz="2800">
                <a:latin typeface="Calibri" pitchFamily="34" charset="0"/>
              </a:rPr>
              <a:t> (τώρα μπορεί να είναι παραπάνω από ένα) από το αρχείο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304326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151736-F897-4E70-B597-93BD68E2953B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755650" y="4076522"/>
            <a:ext cx="8001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</a:rPr>
              <a:t>Μέγεθος αρχείου δεδομένων: 3.000 </a:t>
            </a:r>
            <a:r>
              <a:rPr lang="en-US" sz="1800" i="1" dirty="0">
                <a:latin typeface="Calibri" pitchFamily="34" charset="0"/>
              </a:rPr>
              <a:t>blocks</a:t>
            </a:r>
            <a:endParaRPr lang="el-GR" sz="1800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i="1" dirty="0"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Μέγεθος αρχείου ευρετηρίου: 15 </a:t>
            </a:r>
            <a:r>
              <a:rPr lang="en-US" sz="1800" i="1" dirty="0">
                <a:latin typeface="Calibri" pitchFamily="34" charset="0"/>
              </a:rPr>
              <a:t>blocks</a:t>
            </a:r>
            <a:endParaRPr lang="el-GR" sz="1800" i="1" dirty="0">
              <a:latin typeface="Calibri" pitchFamily="34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539750" y="5084585"/>
            <a:ext cx="807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χωρίς ευρετήριο: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log 3.000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ταιριάσματα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(= 3)  15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573088" y="5548135"/>
            <a:ext cx="754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Αναζήτηση με ευρετήριο: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>
                <a:latin typeface="Calibri" pitchFamily="34" charset="0"/>
                <a:sym typeface="Symbol" pitchFamily="18" charset="2"/>
              </a:rPr>
              <a:t>log 15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u="sng">
                <a:latin typeface="Calibri" pitchFamily="34" charset="0"/>
                <a:sym typeface="Symbol" pitchFamily="18" charset="2"/>
              </a:rPr>
              <a:t>+ 3</a:t>
            </a:r>
            <a:r>
              <a:rPr lang="el-GR" sz="1800">
                <a:latin typeface="Calibri" pitchFamily="34" charset="0"/>
                <a:sym typeface="Symbol" pitchFamily="18" charset="2"/>
              </a:rPr>
              <a:t> = 7 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180975" y="1314876"/>
            <a:ext cx="8534400" cy="260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(στοιχεία όπως πριν) Έστω διατεταγμένο αρχείο με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30.000 </a:t>
            </a:r>
            <a:r>
              <a:rPr lang="el-GR" dirty="0">
                <a:latin typeface="Calibri" pitchFamily="34" charset="0"/>
              </a:rPr>
              <a:t>εγγραφές, μέγεθος </a:t>
            </a:r>
            <a:r>
              <a:rPr lang="en-US" dirty="0">
                <a:latin typeface="Calibri" pitchFamily="34" charset="0"/>
              </a:rPr>
              <a:t>block B = 1024 bytes, </a:t>
            </a:r>
            <a:r>
              <a:rPr lang="el-GR" dirty="0">
                <a:latin typeface="Calibri" pitchFamily="34" charset="0"/>
              </a:rPr>
              <a:t>σταθερού μεγέθους εγγραφές μεγέθους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n-US" dirty="0">
                <a:latin typeface="Calibri" pitchFamily="34" charset="0"/>
              </a:rPr>
              <a:t> = 100 bytes, </a:t>
            </a:r>
            <a:r>
              <a:rPr lang="el-GR" dirty="0">
                <a:latin typeface="Calibri" pitchFamily="34" charset="0"/>
              </a:rPr>
              <a:t>μη εκτεινόμενη καταχώρηση, όπου το πεδίο διάταξης έχει μέγεθος V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l-GR" dirty="0">
                <a:latin typeface="Calibri" pitchFamily="34" charset="0"/>
              </a:rPr>
              <a:t> = 9 </a:t>
            </a:r>
            <a:r>
              <a:rPr lang="el-GR" dirty="0" err="1">
                <a:latin typeface="Calibri" pitchFamily="34" charset="0"/>
              </a:rPr>
              <a:t>bytes</a:t>
            </a:r>
            <a:r>
              <a:rPr lang="el-GR" dirty="0">
                <a:latin typeface="Calibri" pitchFamily="34" charset="0"/>
              </a:rPr>
              <a:t> και υπάρχουν 1000 διαφορετικές τιμές και οι εγγραφές είναι ομοιόμορφα κατανεμημένες ως προς τις τιμές αυτές. Υποθέτουμε ότι χρησιμοποιούνται άγκυρες </a:t>
            </a:r>
            <a:r>
              <a:rPr lang="el-GR" dirty="0" err="1">
                <a:latin typeface="Calibri" pitchFamily="34" charset="0"/>
              </a:rPr>
              <a:t>block</a:t>
            </a:r>
            <a:r>
              <a:rPr lang="el-GR" dirty="0">
                <a:latin typeface="Calibri" pitchFamily="34" charset="0"/>
              </a:rPr>
              <a:t>, κάθε νέα τιμή του πεδίου διάταξης αρχίζει στην αρχή ενός νέου </a:t>
            </a:r>
            <a:r>
              <a:rPr lang="en-US" dirty="0">
                <a:latin typeface="Calibri" pitchFamily="34" charset="0"/>
              </a:rPr>
              <a:t>block. </a:t>
            </a:r>
            <a:r>
              <a:rPr lang="el-GR" dirty="0">
                <a:latin typeface="Calibri" pitchFamily="34" charset="0"/>
              </a:rPr>
              <a:t>Κατασκευάζουμε ευρετήριο συστάδων, μέγεθος δείκτη </a:t>
            </a:r>
            <a:r>
              <a:rPr lang="en-US" dirty="0">
                <a:latin typeface="Calibri" pitchFamily="34" charset="0"/>
              </a:rPr>
              <a:t>block P = 6 bytes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275225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92F49-71F5-4631-862B-B8428DD30D99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381000" y="24384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Δευτερεύον ευρετήριο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(secondary index): </a:t>
            </a:r>
            <a:r>
              <a:rPr lang="el-GR" sz="3200" dirty="0">
                <a:latin typeface="Calibri" pitchFamily="34" charset="0"/>
              </a:rPr>
              <a:t>ορισμένο σε πεδίο διαφορετικό του πεδίου διάταξης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403486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B41A4F-6182-4778-820B-96DFAB0B04CC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450376" y="2784143"/>
            <a:ext cx="774906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Υπάρχει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μια εγγραφή για κάθε εγγραφή του αρχείου </a:t>
            </a:r>
            <a:r>
              <a:rPr lang="el-GR" sz="2400" dirty="0">
                <a:latin typeface="Calibri" pitchFamily="34" charset="0"/>
              </a:rPr>
              <a:t>που περιέχει</a:t>
            </a:r>
            <a:r>
              <a:rPr lang="en-US" sz="2400" dirty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την τιμή του κλειδιού για αυτήν την εγγραφή</a:t>
            </a:r>
            <a:endParaRPr lang="en-US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έν</a:t>
            </a:r>
            <a:r>
              <a:rPr lang="en-US" sz="2400" dirty="0">
                <a:latin typeface="Calibri" pitchFamily="34" charset="0"/>
              </a:rPr>
              <a:t>α </a:t>
            </a:r>
            <a:r>
              <a:rPr lang="el-GR" sz="2400" dirty="0">
                <a:latin typeface="Calibri" pitchFamily="34" charset="0"/>
              </a:rPr>
              <a:t>δείκτη προς το </a:t>
            </a:r>
            <a:r>
              <a:rPr lang="en-US" sz="2400" dirty="0">
                <a:latin typeface="Calibri" pitchFamily="34" charset="0"/>
              </a:rPr>
              <a:t>block (ή </a:t>
            </a:r>
            <a:r>
              <a:rPr lang="en-US" sz="2400" dirty="0" err="1">
                <a:latin typeface="Calibri" pitchFamily="34" charset="0"/>
              </a:rPr>
              <a:t>την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εγγρ</a:t>
            </a:r>
            <a:r>
              <a:rPr lang="en-US" sz="2400" dirty="0">
                <a:latin typeface="Calibri" pitchFamily="34" charset="0"/>
              </a:rPr>
              <a:t>αφή) του αρχείου δεδομένων που περιέχει την εγγραφή με την τιμή αυτή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23850" y="1794668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Περίπτωση 1</a:t>
            </a:r>
            <a:r>
              <a:rPr lang="el-GR" sz="2400" dirty="0">
                <a:latin typeface="Calibri" pitchFamily="34" charset="0"/>
              </a:rPr>
              <a:t>: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κλειδί</a:t>
            </a:r>
            <a:r>
              <a:rPr lang="el-GR" sz="24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(καλείται και </a:t>
            </a:r>
            <a:r>
              <a:rPr lang="el-GR" sz="2400" i="1" dirty="0">
                <a:latin typeface="Calibri" pitchFamily="34" charset="0"/>
              </a:rPr>
              <a:t>δευτερεύον κλειδί</a:t>
            </a:r>
            <a:r>
              <a:rPr lang="el-GR" sz="2400" dirty="0">
                <a:latin typeface="Calibri" pitchFamily="34" charset="0"/>
              </a:rPr>
              <a:t>)</a:t>
            </a: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250825" y="5516563"/>
            <a:ext cx="82899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Το </a:t>
            </a:r>
            <a:r>
              <a:rPr lang="el-GR" sz="2000" dirty="0">
                <a:latin typeface="Calibri" pitchFamily="34" charset="0"/>
              </a:rPr>
              <a:t>ευρετήριο σε πεδίο </a:t>
            </a:r>
            <a:r>
              <a:rPr lang="el-GR" sz="2000" u="sng" dirty="0">
                <a:latin typeface="Calibri" pitchFamily="34" charset="0"/>
              </a:rPr>
              <a:t>ΟΧΙ</a:t>
            </a:r>
            <a:r>
              <a:rPr lang="el-GR" sz="2000" dirty="0">
                <a:latin typeface="Calibri" pitchFamily="34" charset="0"/>
              </a:rPr>
              <a:t> διάταξης (+ κλειδί) είναι ένα  </a:t>
            </a:r>
            <a:r>
              <a:rPr lang="el-GR" sz="2000" i="1" dirty="0">
                <a:solidFill>
                  <a:srgbClr val="FF3300"/>
                </a:solidFill>
                <a:latin typeface="Calibri" pitchFamily="34" charset="0"/>
              </a:rPr>
              <a:t>πυκνό</a:t>
            </a:r>
            <a:r>
              <a:rPr lang="el-GR" sz="2000" dirty="0">
                <a:latin typeface="Calibri" pitchFamily="34" charset="0"/>
              </a:rPr>
              <a:t> 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305279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EBB282-015E-40E3-B90A-4BDFFE837419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752475" y="2345140"/>
            <a:ext cx="75057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αρχείο με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l-GR" sz="2000" baseline="-25000" dirty="0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30.000 </a:t>
            </a:r>
            <a:r>
              <a:rPr lang="el-GR" sz="2000" dirty="0">
                <a:latin typeface="Calibri" pitchFamily="34" charset="0"/>
              </a:rPr>
              <a:t>εγγραφές, μέγεθος </a:t>
            </a:r>
            <a:r>
              <a:rPr lang="en-US" sz="2000" dirty="0">
                <a:latin typeface="Calibri" pitchFamily="34" charset="0"/>
              </a:rPr>
              <a:t>block B = 1024 bytes, </a:t>
            </a:r>
            <a:r>
              <a:rPr lang="el-GR" sz="20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l-GR" sz="2000" baseline="-25000" dirty="0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100 bytes, </a:t>
            </a:r>
            <a:r>
              <a:rPr lang="el-GR" sz="2000" dirty="0">
                <a:latin typeface="Calibri" pitchFamily="34" charset="0"/>
              </a:rPr>
              <a:t>μη εκτεινόμενη καταχώρηση</a:t>
            </a:r>
            <a:r>
              <a:rPr lang="en-US" sz="2000" dirty="0">
                <a:latin typeface="Calibri" pitchFamily="34" charset="0"/>
              </a:rPr>
              <a:t>, όπ</a:t>
            </a:r>
            <a:r>
              <a:rPr lang="en-US" sz="2000" dirty="0" err="1">
                <a:latin typeface="Calibri" pitchFamily="34" charset="0"/>
              </a:rPr>
              <a:t>ου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 πεδίο κλειδιού έχει μέγεθος </a:t>
            </a:r>
            <a:r>
              <a:rPr lang="en-US" sz="2000" dirty="0">
                <a:latin typeface="Calibri" pitchFamily="34" charset="0"/>
              </a:rPr>
              <a:t>V</a:t>
            </a:r>
            <a:r>
              <a:rPr lang="el-GR" sz="2000" baseline="-25000" dirty="0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9 bytes α</a:t>
            </a:r>
            <a:r>
              <a:rPr lang="en-US" sz="2000" dirty="0" err="1">
                <a:latin typeface="Calibri" pitchFamily="34" charset="0"/>
              </a:rPr>
              <a:t>λλά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δεν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είν</a:t>
            </a:r>
            <a:r>
              <a:rPr lang="en-US" sz="2000" dirty="0">
                <a:latin typeface="Calibri" pitchFamily="34" charset="0"/>
              </a:rPr>
              <a:t>αι πεδίο διάταξης</a:t>
            </a:r>
            <a:r>
              <a:rPr lang="el-GR" sz="20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2000" dirty="0">
                <a:latin typeface="Calibri" pitchFamily="34" charset="0"/>
              </a:rPr>
              <a:t>block P = 6 bytes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895350" y="44958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971550" y="5181600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ευρετηρίου: 442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5724525" y="4941888"/>
            <a:ext cx="1800225" cy="3683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45 για πρωτεύον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3" name="Text Box 7"/>
          <p:cNvSpPr txBox="1">
            <a:spLocks noChangeArrowheads="1"/>
          </p:cNvSpPr>
          <p:nvPr/>
        </p:nvSpPr>
        <p:spPr bwMode="auto">
          <a:xfrm>
            <a:off x="466725" y="1567834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299959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17056" y="6396831"/>
            <a:ext cx="2895600" cy="365125"/>
          </a:xfrm>
          <a:noFill/>
        </p:spPr>
        <p:txBody>
          <a:bodyPr/>
          <a:lstStyle/>
          <a:p>
            <a:r>
              <a:rPr lang="el-GR" altLang="en-US" dirty="0" smtClean="0"/>
              <a:t>Ευ</a:t>
            </a:r>
            <a:r>
              <a:rPr lang="en-US" altLang="en-US" dirty="0" smtClean="0"/>
              <a:t>α</a:t>
            </a:r>
            <a:r>
              <a:rPr lang="el-GR" altLang="en-US" dirty="0" err="1" smtClean="0"/>
              <a:t>γγελία</a:t>
            </a:r>
            <a:r>
              <a:rPr lang="el-GR" altLang="en-US" dirty="0" smtClean="0"/>
              <a:t>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883318-F705-4A04-B111-9DE742ECD019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755650" y="3213100"/>
            <a:ext cx="2089150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3708400" y="3357562"/>
            <a:ext cx="3276600" cy="2160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419622" y="4271963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Ευρετηρίου</a:t>
            </a:r>
            <a:endParaRPr lang="el-GR" sz="1400" dirty="0">
              <a:latin typeface="Calibri" pitchFamily="34" charset="0"/>
            </a:endParaRPr>
          </a:p>
        </p:txBody>
      </p:sp>
      <p:sp>
        <p:nvSpPr>
          <p:cNvPr id="4105" name="Text Box 7"/>
          <p:cNvSpPr txBox="1">
            <a:spLocks noChangeArrowheads="1"/>
          </p:cNvSpPr>
          <p:nvPr/>
        </p:nvSpPr>
        <p:spPr bwMode="auto">
          <a:xfrm>
            <a:off x="7121478" y="4559135"/>
            <a:ext cx="191926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4106" name="Line 8"/>
          <p:cNvSpPr>
            <a:spLocks noChangeShapeType="1"/>
          </p:cNvSpPr>
          <p:nvPr/>
        </p:nvSpPr>
        <p:spPr bwMode="auto">
          <a:xfrm>
            <a:off x="769985" y="3658866"/>
            <a:ext cx="2001790" cy="225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7" name="Text Box 9"/>
          <p:cNvSpPr txBox="1">
            <a:spLocks noChangeArrowheads="1"/>
          </p:cNvSpPr>
          <p:nvPr/>
        </p:nvSpPr>
        <p:spPr bwMode="auto">
          <a:xfrm>
            <a:off x="748056" y="3213100"/>
            <a:ext cx="1152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08" name="Line 10"/>
          <p:cNvSpPr>
            <a:spLocks noChangeShapeType="1"/>
          </p:cNvSpPr>
          <p:nvPr/>
        </p:nvSpPr>
        <p:spPr bwMode="auto">
          <a:xfrm>
            <a:off x="1746652" y="3213100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9" name="Line 11"/>
          <p:cNvSpPr>
            <a:spLocks noChangeShapeType="1"/>
          </p:cNvSpPr>
          <p:nvPr/>
        </p:nvSpPr>
        <p:spPr bwMode="auto">
          <a:xfrm>
            <a:off x="2879725" y="3789363"/>
            <a:ext cx="75565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110" name="Line 12"/>
          <p:cNvSpPr>
            <a:spLocks noChangeShapeType="1"/>
          </p:cNvSpPr>
          <p:nvPr/>
        </p:nvSpPr>
        <p:spPr bwMode="auto">
          <a:xfrm>
            <a:off x="4716463" y="3357562"/>
            <a:ext cx="0" cy="21062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1" name="Text Box 13"/>
          <p:cNvSpPr txBox="1">
            <a:spLocks noChangeArrowheads="1"/>
          </p:cNvSpPr>
          <p:nvPr/>
        </p:nvSpPr>
        <p:spPr bwMode="auto">
          <a:xfrm>
            <a:off x="3681092" y="3934109"/>
            <a:ext cx="12231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12" name="Line 14"/>
          <p:cNvSpPr>
            <a:spLocks noChangeShapeType="1"/>
          </p:cNvSpPr>
          <p:nvPr/>
        </p:nvSpPr>
        <p:spPr bwMode="auto">
          <a:xfrm>
            <a:off x="3681092" y="3902099"/>
            <a:ext cx="330390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3" name="Line 15"/>
          <p:cNvSpPr>
            <a:spLocks noChangeShapeType="1"/>
          </p:cNvSpPr>
          <p:nvPr/>
        </p:nvSpPr>
        <p:spPr bwMode="auto">
          <a:xfrm>
            <a:off x="3708400" y="4437063"/>
            <a:ext cx="309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4" name="Text Box 16"/>
          <p:cNvSpPr txBox="1">
            <a:spLocks noChangeArrowheads="1"/>
          </p:cNvSpPr>
          <p:nvPr/>
        </p:nvSpPr>
        <p:spPr bwMode="auto">
          <a:xfrm>
            <a:off x="4716463" y="4026859"/>
            <a:ext cx="2592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/>
              <a:t>υπόλοιπα γνωρίσματα</a:t>
            </a:r>
          </a:p>
        </p:txBody>
      </p:sp>
      <p:sp>
        <p:nvSpPr>
          <p:cNvPr id="4115" name="Rectangle 17"/>
          <p:cNvSpPr>
            <a:spLocks noChangeArrowheads="1"/>
          </p:cNvSpPr>
          <p:nvPr/>
        </p:nvSpPr>
        <p:spPr bwMode="auto">
          <a:xfrm>
            <a:off x="395288" y="5876925"/>
            <a:ext cx="6338887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16" name="Rectangle 18"/>
          <p:cNvSpPr>
            <a:spLocks noChangeArrowheads="1"/>
          </p:cNvSpPr>
          <p:nvPr/>
        </p:nvSpPr>
        <p:spPr bwMode="auto">
          <a:xfrm>
            <a:off x="395288" y="5868988"/>
            <a:ext cx="28209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Τιμή Πεδίου </a:t>
            </a:r>
            <a:r>
              <a:rPr lang="el-GR" sz="1600" dirty="0" err="1">
                <a:latin typeface="Calibri" pitchFamily="34" charset="0"/>
              </a:rPr>
              <a:t>Ευρετηριοποίησης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7" name="Rectangle 19"/>
          <p:cNvSpPr>
            <a:spLocks noChangeArrowheads="1"/>
          </p:cNvSpPr>
          <p:nvPr/>
        </p:nvSpPr>
        <p:spPr bwMode="auto">
          <a:xfrm>
            <a:off x="3605213" y="5868988"/>
            <a:ext cx="28575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Δείκτης στο </a:t>
            </a:r>
            <a:r>
              <a:rPr lang="el-GR" sz="1600" dirty="0" err="1">
                <a:latin typeface="Calibri" pitchFamily="34" charset="0"/>
              </a:rPr>
              <a:t>block</a:t>
            </a:r>
            <a:r>
              <a:rPr lang="el-GR" sz="1600" dirty="0">
                <a:latin typeface="Calibri" pitchFamily="34" charset="0"/>
              </a:rPr>
              <a:t> της εγγραφής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8" name="Line 20"/>
          <p:cNvSpPr>
            <a:spLocks noChangeShapeType="1"/>
          </p:cNvSpPr>
          <p:nvPr/>
        </p:nvSpPr>
        <p:spPr bwMode="auto">
          <a:xfrm>
            <a:off x="3419475" y="58769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9" name="Text Box 21"/>
          <p:cNvSpPr txBox="1">
            <a:spLocks noChangeArrowheads="1"/>
          </p:cNvSpPr>
          <p:nvPr/>
        </p:nvSpPr>
        <p:spPr bwMode="auto">
          <a:xfrm>
            <a:off x="179388" y="5373688"/>
            <a:ext cx="540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Εγγραφή στο ευρετήριο: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0846" y="1146412"/>
            <a:ext cx="86234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είναι μια βοηθητική δομή αρχείου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που κάνει πιο αποδοτική την αναζήτηση μιας εγγραφής σε ένα αρχείο</a:t>
            </a:r>
            <a:endParaRPr lang="en-US" sz="2400" dirty="0">
              <a:latin typeface="Calibri" pitchFamily="34" charset="0"/>
            </a:endParaRPr>
          </a:p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Το </a:t>
            </a:r>
            <a:r>
              <a:rPr lang="el-GR" sz="2400" dirty="0">
                <a:latin typeface="Calibri" pitchFamily="34" charset="0"/>
              </a:rPr>
              <a:t>ευρετήριο καθορίζεται (συνήθως) σε</a:t>
            </a:r>
            <a:r>
              <a:rPr lang="el-GR" sz="24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ένα γνώρισμα του αρχείου που καλείται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indexing field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496400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B8C8D-267A-41D3-926A-506460635B5A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1331913" y="3500438"/>
            <a:ext cx="49149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>
                <a:latin typeface="Calibri" pitchFamily="34" charset="0"/>
              </a:rPr>
              <a:t>Μέγεθος αρχείου δεδομένων: 3.000 </a:t>
            </a:r>
            <a:r>
              <a:rPr lang="en-US" sz="1800" i="1">
                <a:latin typeface="Calibri" pitchFamily="34" charset="0"/>
              </a:rPr>
              <a:t>blocks </a:t>
            </a:r>
            <a:endParaRPr lang="el-GR" sz="1800" i="1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i="1">
                <a:latin typeface="Calibri" pitchFamily="34" charset="0"/>
              </a:rPr>
              <a:t>Μέγεθος αρχείου ευρετηρίου: 442 </a:t>
            </a:r>
            <a:r>
              <a:rPr lang="en-US" sz="1800" i="1">
                <a:latin typeface="Calibri" pitchFamily="34" charset="0"/>
              </a:rPr>
              <a:t>blocks</a:t>
            </a:r>
            <a:endParaRPr lang="el-GR" sz="1800" i="1">
              <a:latin typeface="Calibri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250825" y="4437063"/>
            <a:ext cx="8308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χωρίς ευρετήριο (σειριακή αναζήτηση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γιατί το αρχείο δεδομένων δεν είναι ταξινομημένο):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3.000/2 =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1500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 (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κατά μέσο όρο)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304800" y="5334000"/>
            <a:ext cx="556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με ευρετήριο: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log 442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 + 1 =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10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2536" name="Text Box 6"/>
          <p:cNvSpPr txBox="1">
            <a:spLocks noChangeArrowheads="1"/>
          </p:cNvSpPr>
          <p:nvPr/>
        </p:nvSpPr>
        <p:spPr bwMode="auto">
          <a:xfrm>
            <a:off x="419100" y="1969827"/>
            <a:ext cx="822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Στοιχεία όπως πριν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latin typeface="Calibri" pitchFamily="34" charset="0"/>
              </a:rPr>
              <a:t>(Έστω αρχείο με </a:t>
            </a:r>
            <a:r>
              <a:rPr lang="en-US" sz="1200" dirty="0">
                <a:latin typeface="Calibri" pitchFamily="34" charset="0"/>
              </a:rPr>
              <a:t>r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b="1" dirty="0">
                <a:latin typeface="Calibri" pitchFamily="34" charset="0"/>
              </a:rPr>
              <a:t> </a:t>
            </a:r>
            <a:r>
              <a:rPr lang="en-US" sz="1200" dirty="0">
                <a:latin typeface="Calibri" pitchFamily="34" charset="0"/>
              </a:rPr>
              <a:t>= 30.000 </a:t>
            </a:r>
            <a:r>
              <a:rPr lang="el-GR" sz="1200" dirty="0">
                <a:latin typeface="Calibri" pitchFamily="34" charset="0"/>
              </a:rPr>
              <a:t>εγγραφές, μέγεθος </a:t>
            </a:r>
            <a:r>
              <a:rPr lang="en-US" sz="1200" dirty="0">
                <a:latin typeface="Calibri" pitchFamily="34" charset="0"/>
              </a:rPr>
              <a:t>block B = 1024 bytes, </a:t>
            </a:r>
            <a:r>
              <a:rPr lang="el-GR" sz="12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200" dirty="0">
                <a:latin typeface="Calibri" pitchFamily="34" charset="0"/>
              </a:rPr>
              <a:t>R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dirty="0">
                <a:latin typeface="Calibri" pitchFamily="34" charset="0"/>
              </a:rPr>
              <a:t> = 100 bytes, </a:t>
            </a:r>
            <a:r>
              <a:rPr lang="el-GR" sz="1200" dirty="0">
                <a:latin typeface="Calibri" pitchFamily="34" charset="0"/>
              </a:rPr>
              <a:t>μη εκτεινόμενη καταχώρηση</a:t>
            </a:r>
            <a:r>
              <a:rPr lang="en-US" sz="1200" dirty="0">
                <a:latin typeface="Calibri" pitchFamily="34" charset="0"/>
              </a:rPr>
              <a:t>, όπ</a:t>
            </a:r>
            <a:r>
              <a:rPr lang="en-US" sz="1200" dirty="0" err="1">
                <a:latin typeface="Calibri" pitchFamily="34" charset="0"/>
              </a:rPr>
              <a:t>ου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l-GR" sz="1200" dirty="0">
                <a:latin typeface="Calibri" pitchFamily="34" charset="0"/>
              </a:rPr>
              <a:t>το πεδίο κλειδιού έχει μέγεθος </a:t>
            </a:r>
            <a:r>
              <a:rPr lang="en-US" sz="1200" dirty="0">
                <a:latin typeface="Calibri" pitchFamily="34" charset="0"/>
              </a:rPr>
              <a:t>V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dirty="0">
                <a:latin typeface="Calibri" pitchFamily="34" charset="0"/>
              </a:rPr>
              <a:t> = 9 bytes α</a:t>
            </a:r>
            <a:r>
              <a:rPr lang="en-US" sz="1200" dirty="0" err="1">
                <a:latin typeface="Calibri" pitchFamily="34" charset="0"/>
              </a:rPr>
              <a:t>λλά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err="1">
                <a:latin typeface="Calibri" pitchFamily="34" charset="0"/>
              </a:rPr>
              <a:t>δεν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err="1">
                <a:latin typeface="Calibri" pitchFamily="34" charset="0"/>
              </a:rPr>
              <a:t>είν</a:t>
            </a:r>
            <a:r>
              <a:rPr lang="en-US" sz="1200" dirty="0">
                <a:latin typeface="Calibri" pitchFamily="34" charset="0"/>
              </a:rPr>
              <a:t>αι πεδίο διάταξης</a:t>
            </a:r>
            <a:r>
              <a:rPr lang="el-GR" sz="12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1200" dirty="0">
                <a:latin typeface="Calibri" pitchFamily="34" charset="0"/>
              </a:rPr>
              <a:t>block P = 6 bytes</a:t>
            </a:r>
            <a:r>
              <a:rPr lang="el-GR" sz="1200" dirty="0">
                <a:latin typeface="Calibri" pitchFamily="34" charset="0"/>
              </a:rPr>
              <a:t>)</a:t>
            </a:r>
          </a:p>
        </p:txBody>
      </p:sp>
      <p:sp>
        <p:nvSpPr>
          <p:cNvPr id="22537" name="Text Box 7"/>
          <p:cNvSpPr txBox="1">
            <a:spLocks noChangeArrowheads="1"/>
          </p:cNvSpPr>
          <p:nvPr/>
        </p:nvSpPr>
        <p:spPr bwMode="auto">
          <a:xfrm>
            <a:off x="5927725" y="5181600"/>
            <a:ext cx="23780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Για πρωτεύον ήταν 45 και 7 </a:t>
            </a:r>
            <a:r>
              <a:rPr lang="en-US" sz="1800">
                <a:latin typeface="Calibri" pitchFamily="34" charset="0"/>
              </a:rPr>
              <a:t>blocks </a:t>
            </a:r>
            <a:r>
              <a:rPr lang="el-GR" sz="1800">
                <a:latin typeface="Calibri" pitchFamily="34" charset="0"/>
              </a:rPr>
              <a:t>αντίστοιχα</a:t>
            </a:r>
          </a:p>
        </p:txBody>
      </p:sp>
      <p:sp>
        <p:nvSpPr>
          <p:cNvPr id="22538" name="Rectangle 8"/>
          <p:cNvSpPr>
            <a:spLocks noChangeArrowheads="1"/>
          </p:cNvSpPr>
          <p:nvPr/>
        </p:nvSpPr>
        <p:spPr bwMode="auto">
          <a:xfrm>
            <a:off x="5791200" y="5181600"/>
            <a:ext cx="2741613" cy="695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2539" name="Text Box 9"/>
          <p:cNvSpPr txBox="1">
            <a:spLocks noChangeArrowheads="1"/>
          </p:cNvSpPr>
          <p:nvPr/>
        </p:nvSpPr>
        <p:spPr bwMode="auto">
          <a:xfrm>
            <a:off x="593725" y="1269242"/>
            <a:ext cx="7939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</p:txBody>
      </p:sp>
      <p:sp>
        <p:nvSpPr>
          <p:cNvPr id="22540" name="Text Box 10"/>
          <p:cNvSpPr txBox="1">
            <a:spLocks noChangeArrowheads="1"/>
          </p:cNvSpPr>
          <p:nvPr/>
        </p:nvSpPr>
        <p:spPr bwMode="auto">
          <a:xfrm>
            <a:off x="6948488" y="3284538"/>
            <a:ext cx="1439862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A</a:t>
            </a:r>
            <a:r>
              <a:rPr lang="en-US" sz="180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E</a:t>
            </a:r>
            <a:r>
              <a:rPr lang="en-US" sz="1800">
                <a:latin typeface="Calibri" pitchFamily="34" charset="0"/>
              </a:rPr>
              <a:t>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48469" y="12624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19752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1FB847-CF9D-4662-90C8-08817EB0BC30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Περίπτωση 2</a:t>
            </a:r>
            <a:r>
              <a:rPr lang="el-GR" sz="2400" dirty="0">
                <a:latin typeface="Calibri" pitchFamily="34" charset="0"/>
              </a:rPr>
              <a:t>: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 είναι κλειδί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304800" y="28956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 1. Πυκνό ευρετήριο: μία καταχώρηση για κάθε εγγραφή</a:t>
            </a:r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381000" y="3644900"/>
            <a:ext cx="8512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2. Μεταβλητού μήκους εγγραφές με ένα επαναλαμβανόμενο πεδίο για το δείκτη</a:t>
            </a:r>
          </a:p>
        </p:txBody>
      </p:sp>
      <p:sp>
        <p:nvSpPr>
          <p:cNvPr id="23560" name="Text Box 6"/>
          <p:cNvSpPr txBox="1">
            <a:spLocks noChangeArrowheads="1"/>
          </p:cNvSpPr>
          <p:nvPr/>
        </p:nvSpPr>
        <p:spPr bwMode="auto">
          <a:xfrm>
            <a:off x="381000" y="4648200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 Μία εγγραφή ευρετηρίου για κάθε τιμή του πεδίου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+ ένα ενδιάμεσο επίπεδο για την διαχείριση των πολλαπλών δεικτών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264582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D0D652-81A7-4FE9-A08D-5B455A7489E8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00050" y="1426163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466725" y="2333625"/>
            <a:ext cx="82296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μη διατεταγμένο αρχείο (αρχείο σωρού)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καταχώρηση, όπου το πεδίο </a:t>
            </a:r>
            <a:r>
              <a:rPr lang="el-GR" sz="1800" dirty="0" err="1">
                <a:latin typeface="Calibri" pitchFamily="34" charset="0"/>
              </a:rPr>
              <a:t>ευρετηριοποίησης</a:t>
            </a:r>
            <a:r>
              <a:rPr lang="el-GR" sz="1800" dirty="0">
                <a:latin typeface="Calibri" pitchFamily="34" charset="0"/>
              </a:rPr>
              <a:t> (δηλαδή, το πεδίο στο οποίο θα κατασκευάσουμε το ευρετήριο) έχει μέγεθος 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l-GR" sz="1800" dirty="0">
                <a:latin typeface="Calibri" pitchFamily="34" charset="0"/>
              </a:rPr>
              <a:t> = 9 </a:t>
            </a:r>
            <a:r>
              <a:rPr lang="el-GR" sz="1800" dirty="0" err="1">
                <a:latin typeface="Calibri" pitchFamily="34" charset="0"/>
              </a:rPr>
              <a:t>bytes</a:t>
            </a:r>
            <a:r>
              <a:rPr lang="el-GR" sz="1800" dirty="0">
                <a:latin typeface="Calibri" pitchFamily="34" charset="0"/>
              </a:rPr>
              <a:t>. Υπάρχουν </a:t>
            </a:r>
            <a:r>
              <a:rPr lang="el-GR" sz="1800" u="sng" dirty="0">
                <a:latin typeface="Calibri" pitchFamily="34" charset="0"/>
              </a:rPr>
              <a:t>1000</a:t>
            </a:r>
            <a:r>
              <a:rPr lang="el-GR" sz="1800" dirty="0">
                <a:latin typeface="Calibri" pitchFamily="34" charset="0"/>
              </a:rPr>
              <a:t> διαφορετικές τιμές και οι εγγραφές είναι ομοιόμορφα κατανεμημένες ως προς τις τιμές αυτές. Κατασκευάζουμε ευρετήριο συστάδων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χρησιμοποιώντας την επιλογή (3),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755650" y="4724400"/>
            <a:ext cx="74882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Ευρετήριο </a:t>
            </a:r>
            <a:r>
              <a:rPr lang="en-US" dirty="0" err="1">
                <a:latin typeface="Calibri" pitchFamily="34" charset="0"/>
              </a:rPr>
              <a:t>bfr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baseline="-25000" dirty="0">
                <a:latin typeface="Calibri" pitchFamily="34" charset="0"/>
              </a:rPr>
              <a:t>Ε</a:t>
            </a:r>
            <a:r>
              <a:rPr lang="el-GR" dirty="0">
                <a:latin typeface="Calibri" pitchFamily="34" charset="0"/>
              </a:rPr>
              <a:t> = 68</a:t>
            </a:r>
            <a:r>
              <a:rPr lang="en-US" dirty="0">
                <a:latin typeface="Calibri" pitchFamily="34" charset="0"/>
              </a:rPr>
              <a:t>      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E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l-GR" dirty="0">
                <a:latin typeface="Calibri" pitchFamily="34" charset="0"/>
              </a:rPr>
              <a:t>15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Ενδιάμεσο επίπεδο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-- </a:t>
            </a:r>
            <a:r>
              <a:rPr lang="el-GR" i="1" dirty="0">
                <a:latin typeface="Calibri" pitchFamily="34" charset="0"/>
              </a:rPr>
              <a:t>Ποια είναι η οργάνωση του;</a:t>
            </a:r>
            <a:endParaRPr lang="en-US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err="1">
                <a:latin typeface="Calibri" pitchFamily="34" charset="0"/>
              </a:rPr>
              <a:t>bfr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baseline="-25000" dirty="0">
                <a:latin typeface="Calibri" pitchFamily="34" charset="0"/>
              </a:rPr>
              <a:t>Ε</a:t>
            </a:r>
            <a:r>
              <a:rPr lang="en-US" baseline="-25000" dirty="0">
                <a:latin typeface="Calibri" pitchFamily="34" charset="0"/>
              </a:rPr>
              <a:t>E</a:t>
            </a:r>
            <a:r>
              <a:rPr lang="el-GR" dirty="0">
                <a:latin typeface="Calibri" pitchFamily="34" charset="0"/>
              </a:rPr>
              <a:t> = 170</a:t>
            </a:r>
            <a:r>
              <a:rPr lang="en-US" dirty="0">
                <a:latin typeface="Calibri" pitchFamily="34" charset="0"/>
              </a:rPr>
              <a:t>     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EE</a:t>
            </a:r>
            <a:r>
              <a:rPr lang="en-US" dirty="0">
                <a:latin typeface="Calibri" pitchFamily="34" charset="0"/>
              </a:rPr>
              <a:t> = 177 blocks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5724525" y="4724400"/>
            <a:ext cx="2808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κόστος αναζήτησης</a:t>
            </a:r>
            <a:r>
              <a:rPr lang="en-US" sz="1800">
                <a:latin typeface="Calibri" pitchFamily="34" charset="0"/>
              </a:rPr>
              <a:t>;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119348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A00501-0385-4F0C-91A2-DCE9DC989F0E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468313" y="1700213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755650" y="2420938"/>
            <a:ext cx="8001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Δυαδική αναζήτηση στο δευτερεύον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Ανάγνωση του </a:t>
            </a:r>
            <a:r>
              <a:rPr lang="en-US" dirty="0">
                <a:latin typeface="Calibri" pitchFamily="34" charset="0"/>
              </a:rPr>
              <a:t>block (ή </a:t>
            </a:r>
            <a:r>
              <a:rPr lang="en-US" dirty="0" err="1">
                <a:latin typeface="Calibri" pitchFamily="34" charset="0"/>
              </a:rPr>
              <a:t>των</a:t>
            </a:r>
            <a:r>
              <a:rPr lang="en-US" dirty="0">
                <a:latin typeface="Calibri" pitchFamily="34" charset="0"/>
              </a:rPr>
              <a:t> blocks) </a:t>
            </a:r>
            <a:r>
              <a:rPr lang="el-GR" dirty="0">
                <a:latin typeface="Calibri" pitchFamily="34" charset="0"/>
              </a:rPr>
              <a:t>από το ενδιάμεσο επίπεδο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Ανάγνωση των </a:t>
            </a:r>
            <a:r>
              <a:rPr lang="en-US" dirty="0">
                <a:latin typeface="Calibri" pitchFamily="34" charset="0"/>
              </a:rPr>
              <a:t>blocks </a:t>
            </a:r>
            <a:r>
              <a:rPr lang="el-GR" dirty="0">
                <a:latin typeface="Calibri" pitchFamily="34" charset="0"/>
              </a:rPr>
              <a:t>(συνήθως τόσα όσες οι εγγραφές που ταιριάζουν) από το αρχείο δεδομένων</a:t>
            </a: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95288" y="4543781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928688" y="5186363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Απλή αν δεν αφορά εισαγωγή νέας τιμής στο ευρετήριο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417395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E0CF92-264C-4AD8-8310-28328DA9D5EF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grpSp>
        <p:nvGrpSpPr>
          <p:cNvPr id="26628" name="Group 25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26721" name="Rectangle 26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22" name="Line 27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3" name="Line 28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4" name="Line 29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29" name="Group 30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26717" name="Rectangle 31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18" name="Line 32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9" name="Line 33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0" name="Line 34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30" name="Group 35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26713" name="Rectangle 36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14" name="Line 37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5" name="Line 38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6" name="Line 39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6631" name="Line 41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26632" name="Group 42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26697" name="Group 43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6709" name="Rectangle 4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10" name="Line 4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11" name="Line 4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12" name="Line 4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98" name="Group 48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6705" name="Rectangle 49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06" name="Line 50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7" name="Line 51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8" name="Line 52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99" name="Group 53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6701" name="Rectangle 5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02" name="Line 5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3" name="Line 5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4" name="Line 5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6700" name="Line 58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33" name="Group 60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26681" name="Group 61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6693" name="Rectangle 62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94" name="Line 63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5" name="Line 64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6" name="Line 65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82" name="Group 66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6689" name="Rectangle 67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90" name="Line 68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1" name="Line 69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2" name="Line 70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83" name="Group 71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6685" name="Rectangle 72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86" name="Line 73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87" name="Line 74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88" name="Line 75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6684" name="Line 77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6634" name="Line 79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35" name="Text Box 92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6" name="Text Box 93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7" name="Text Box 94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8" name="Text Box 95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9" name="Text Box 96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0" name="Text Box 97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1" name="Text Box 98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2" name="Text Box 99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3" name="Text Box 100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4" name="Text Box 101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5" name="Text Box 102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6" name="Text Box 103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7" name="Text Box 104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8" name="Text Box 105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9" name="Text Box 106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0" name="Text Box 107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1" name="Text Box 108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2" name="Text Box 109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3" name="Text Box 110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4" name="Text Box 111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5" name="Text Box 112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6" name="Text Box 113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7" name="Text Box 114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8" name="Text Box 115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9" name="Text Box 116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0" name="Text Box 117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1" name="Text Box 118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2" name="Line 131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3" name="Line 132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4" name="Line 133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5" name="Text Box 134"/>
          <p:cNvSpPr txBox="1">
            <a:spLocks noChangeArrowheads="1"/>
          </p:cNvSpPr>
          <p:nvPr/>
        </p:nvSpPr>
        <p:spPr bwMode="auto">
          <a:xfrm>
            <a:off x="6775510" y="4805363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26666" name="Line 135"/>
          <p:cNvSpPr>
            <a:spLocks noChangeShapeType="1"/>
          </p:cNvSpPr>
          <p:nvPr/>
        </p:nvSpPr>
        <p:spPr bwMode="auto">
          <a:xfrm>
            <a:off x="586740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7" name="Line 136"/>
          <p:cNvSpPr>
            <a:spLocks noChangeShapeType="1"/>
          </p:cNvSpPr>
          <p:nvPr/>
        </p:nvSpPr>
        <p:spPr bwMode="auto">
          <a:xfrm>
            <a:off x="709295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8" name="Line 137"/>
          <p:cNvSpPr>
            <a:spLocks noChangeShapeType="1"/>
          </p:cNvSpPr>
          <p:nvPr/>
        </p:nvSpPr>
        <p:spPr bwMode="auto">
          <a:xfrm>
            <a:off x="5867400" y="17002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9" name="Line 138"/>
          <p:cNvSpPr>
            <a:spLocks noChangeShapeType="1"/>
          </p:cNvSpPr>
          <p:nvPr/>
        </p:nvSpPr>
        <p:spPr bwMode="auto">
          <a:xfrm>
            <a:off x="5867400" y="213360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0" name="Line 139"/>
          <p:cNvSpPr>
            <a:spLocks noChangeShapeType="1"/>
          </p:cNvSpPr>
          <p:nvPr/>
        </p:nvSpPr>
        <p:spPr bwMode="auto">
          <a:xfrm>
            <a:off x="4716463" y="184467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1" name="Line 140"/>
          <p:cNvSpPr>
            <a:spLocks noChangeShapeType="1"/>
          </p:cNvSpPr>
          <p:nvPr/>
        </p:nvSpPr>
        <p:spPr bwMode="auto">
          <a:xfrm flipV="1">
            <a:off x="5435600" y="17732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2" name="Line 141"/>
          <p:cNvSpPr>
            <a:spLocks noChangeShapeType="1"/>
          </p:cNvSpPr>
          <p:nvPr/>
        </p:nvSpPr>
        <p:spPr bwMode="auto">
          <a:xfrm>
            <a:off x="5435600" y="17732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73" name="Text Box 142"/>
          <p:cNvSpPr txBox="1">
            <a:spLocks noChangeArrowheads="1"/>
          </p:cNvSpPr>
          <p:nvPr/>
        </p:nvSpPr>
        <p:spPr bwMode="auto">
          <a:xfrm>
            <a:off x="5867400" y="170021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74" name="Line 143"/>
          <p:cNvSpPr>
            <a:spLocks noChangeShapeType="1"/>
          </p:cNvSpPr>
          <p:nvPr/>
        </p:nvSpPr>
        <p:spPr bwMode="auto">
          <a:xfrm>
            <a:off x="5867400" y="19161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5" name="Line 144"/>
          <p:cNvSpPr>
            <a:spLocks noChangeShapeType="1"/>
          </p:cNvSpPr>
          <p:nvPr/>
        </p:nvSpPr>
        <p:spPr bwMode="auto">
          <a:xfrm>
            <a:off x="61563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6" name="Line 145"/>
          <p:cNvSpPr>
            <a:spLocks noChangeShapeType="1"/>
          </p:cNvSpPr>
          <p:nvPr/>
        </p:nvSpPr>
        <p:spPr bwMode="auto">
          <a:xfrm>
            <a:off x="6877050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7" name="Line 146"/>
          <p:cNvSpPr>
            <a:spLocks noChangeShapeType="1"/>
          </p:cNvSpPr>
          <p:nvPr/>
        </p:nvSpPr>
        <p:spPr bwMode="auto">
          <a:xfrm>
            <a:off x="63722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8" name="Text Box 147"/>
          <p:cNvSpPr txBox="1">
            <a:spLocks noChangeArrowheads="1"/>
          </p:cNvSpPr>
          <p:nvPr/>
        </p:nvSpPr>
        <p:spPr bwMode="auto">
          <a:xfrm>
            <a:off x="6372225" y="1557338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26679" name="Text Box 148"/>
          <p:cNvSpPr txBox="1">
            <a:spLocks noChangeArrowheads="1"/>
          </p:cNvSpPr>
          <p:nvPr/>
        </p:nvSpPr>
        <p:spPr bwMode="auto">
          <a:xfrm>
            <a:off x="900112" y="1216025"/>
            <a:ext cx="2663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Ευρετηρίου</a:t>
            </a:r>
          </a:p>
        </p:txBody>
      </p:sp>
      <p:sp>
        <p:nvSpPr>
          <p:cNvPr id="10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197059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76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13BBD-CC58-4CBD-AE4A-E84167D4C366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84213" y="2110238"/>
            <a:ext cx="74168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Επιπρόσθετες δομές για την πιο αποδοτική εκτέλεση ερωτήσεων/αναζητήσεων – προκαλούν όμως επιβάρυνση στις τροποποιήσεις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Εύκολη η λογική διάταξη των εγγραφών με βάση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Ανακτήσεις με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σύνθετες συνθήκες</a:t>
            </a:r>
            <a:r>
              <a:rPr lang="el-GR" sz="2400" i="1" dirty="0">
                <a:latin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</a:rPr>
              <a:t>μπορεί να γίνουν χρησιμοποιώντας τα </a:t>
            </a:r>
            <a:r>
              <a:rPr lang="en-US" sz="2400" dirty="0">
                <a:latin typeface="Calibri" pitchFamily="34" charset="0"/>
              </a:rPr>
              <a:t>blocks </a:t>
            </a:r>
            <a:r>
              <a:rPr lang="el-GR" sz="2400" dirty="0">
                <a:latin typeface="Calibri" pitchFamily="34" charset="0"/>
              </a:rPr>
              <a:t>του ευρετηρίου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25798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11E0A7-AB20-40AF-A22A-EAEED3688A18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395288" y="2117488"/>
            <a:ext cx="7848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Ιδέα: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Τα ευρετήρια είναι αρχεία - χτίζουμε ευρετήρια πάνω στα αρχεία ευρετηρίου</a:t>
            </a: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509588" y="3983726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Το αρχείο είναι διατεταγμένο και το πεδίο διάταξης είναι και κλειδί</a:t>
            </a:r>
            <a:r>
              <a:rPr lang="en-US" sz="2400">
                <a:latin typeface="Calibri" pitchFamily="34" charset="0"/>
              </a:rPr>
              <a:t> (</a:t>
            </a:r>
            <a:r>
              <a:rPr lang="el-GR" sz="2400">
                <a:latin typeface="Calibri" pitchFamily="34" charset="0"/>
              </a:rPr>
              <a:t>άρα πρωτεύον ευρετήριο!)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305439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D4E491-4DC6-406E-9CFA-4933817AD5FC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9700" name="Text Box 2"/>
          <p:cNvSpPr txBox="1">
            <a:spLocks noChangeArrowheads="1"/>
          </p:cNvSpPr>
          <p:nvPr/>
        </p:nvSpPr>
        <p:spPr bwMode="auto">
          <a:xfrm>
            <a:off x="107950" y="184467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>
                <a:latin typeface="Calibri" pitchFamily="34" charset="0"/>
              </a:rPr>
              <a:t>Επίπεδο Ρίζα (1 </a:t>
            </a:r>
            <a:r>
              <a:rPr lang="en-US" sz="1200">
                <a:latin typeface="Calibri" pitchFamily="34" charset="0"/>
              </a:rPr>
              <a:t>Block)</a:t>
            </a:r>
            <a:endParaRPr lang="el-GR" sz="1200">
              <a:latin typeface="Calibri" pitchFamily="34" charset="0"/>
            </a:endParaRPr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468313" y="2492375"/>
            <a:ext cx="936625" cy="649288"/>
            <a:chOff x="385" y="935"/>
            <a:chExt cx="590" cy="409"/>
          </a:xfrm>
        </p:grpSpPr>
        <p:sp>
          <p:nvSpPr>
            <p:cNvPr id="29848" name="Rectangle 4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49" name="Line 5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50" name="Line 6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51" name="Line 7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827088" y="476250"/>
            <a:ext cx="2160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ομαδοποίησης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n-US" sz="1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= 3</a:t>
            </a:r>
            <a:endParaRPr lang="el-GR" sz="1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9703" name="Group 9"/>
          <p:cNvGrpSpPr>
            <a:grpSpLocks/>
          </p:cNvGrpSpPr>
          <p:nvPr/>
        </p:nvGrpSpPr>
        <p:grpSpPr bwMode="auto">
          <a:xfrm>
            <a:off x="1908175" y="2060575"/>
            <a:ext cx="1296988" cy="1944688"/>
            <a:chOff x="1247" y="981"/>
            <a:chExt cx="817" cy="1225"/>
          </a:xfrm>
        </p:grpSpPr>
        <p:grpSp>
          <p:nvGrpSpPr>
            <p:cNvPr id="29831" name="Group 10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844" name="Rectangle 1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45" name="Line 1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6" name="Line 1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7" name="Line 1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32" name="Group 15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840" name="Rectangle 1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41" name="Line 1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2" name="Line 1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3" name="Line 1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33" name="Group 20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836" name="Rectangle 2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37" name="Line 2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38" name="Line 2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39" name="Line 2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834" name="Line 25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35" name="Line 26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4" name="Group 27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29827" name="Rectangle 28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8" name="Line 29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9" name="Line 30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30" name="Line 31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5" name="Group 32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29823" name="Rectangle 33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4" name="Line 34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5" name="Line 35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6" name="Line 36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6" name="Group 37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29819" name="Rectangle 38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0" name="Line 39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1" name="Line 40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2" name="Line 41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07" name="Line 42"/>
          <p:cNvSpPr>
            <a:spLocks noChangeShapeType="1"/>
          </p:cNvSpPr>
          <p:nvPr/>
        </p:nvSpPr>
        <p:spPr bwMode="auto">
          <a:xfrm>
            <a:off x="3635375" y="9080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08" name="Line 43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29709" name="Group 44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29802" name="Group 45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815" name="Rectangle 4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16" name="Line 4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7" name="Line 4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8" name="Line 4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03" name="Group 50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811" name="Rectangle 5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12" name="Line 5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3" name="Line 5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4" name="Line 5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04" name="Group 55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807" name="Rectangle 5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08" name="Line 5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9" name="Line 5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0" name="Line 5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805" name="Line 60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06" name="Line 61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10" name="Group 62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29785" name="Group 63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798" name="Rectangle 6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9" name="Line 6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0" name="Line 6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1" name="Line 6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786" name="Group 68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794" name="Rectangle 69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5" name="Line 70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6" name="Line 71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7" name="Line 72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787" name="Group 73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790" name="Rectangle 7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1" name="Line 7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2" name="Line 7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3" name="Line 7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788" name="Line 78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789" name="Line 79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11" name="Line 80"/>
          <p:cNvSpPr>
            <a:spLocks noChangeShapeType="1"/>
          </p:cNvSpPr>
          <p:nvPr/>
        </p:nvSpPr>
        <p:spPr bwMode="auto">
          <a:xfrm>
            <a:off x="3708400" y="2205038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12" name="Line 81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13" name="Line 82"/>
          <p:cNvSpPr>
            <a:spLocks noChangeShapeType="1"/>
          </p:cNvSpPr>
          <p:nvPr/>
        </p:nvSpPr>
        <p:spPr bwMode="auto">
          <a:xfrm flipV="1">
            <a:off x="1187450" y="21336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4" name="Line 83"/>
          <p:cNvSpPr>
            <a:spLocks noChangeShapeType="1"/>
          </p:cNvSpPr>
          <p:nvPr/>
        </p:nvSpPr>
        <p:spPr bwMode="auto">
          <a:xfrm>
            <a:off x="1258888" y="27813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5" name="Line 84"/>
          <p:cNvSpPr>
            <a:spLocks noChangeShapeType="1"/>
          </p:cNvSpPr>
          <p:nvPr/>
        </p:nvSpPr>
        <p:spPr bwMode="auto">
          <a:xfrm>
            <a:off x="1258888" y="2997200"/>
            <a:ext cx="7921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6" name="Line 85"/>
          <p:cNvSpPr>
            <a:spLocks noChangeShapeType="1"/>
          </p:cNvSpPr>
          <p:nvPr/>
        </p:nvSpPr>
        <p:spPr bwMode="auto">
          <a:xfrm flipV="1">
            <a:off x="2916238" y="333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7" name="Line 86"/>
          <p:cNvSpPr>
            <a:spLocks noChangeShapeType="1"/>
          </p:cNvSpPr>
          <p:nvPr/>
        </p:nvSpPr>
        <p:spPr bwMode="auto">
          <a:xfrm flipV="1">
            <a:off x="2987675" y="981075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8" name="Line 87"/>
          <p:cNvSpPr>
            <a:spLocks noChangeShapeType="1"/>
          </p:cNvSpPr>
          <p:nvPr/>
        </p:nvSpPr>
        <p:spPr bwMode="auto">
          <a:xfrm flipV="1">
            <a:off x="3059113" y="1628775"/>
            <a:ext cx="79216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9" name="Line 88"/>
          <p:cNvSpPr>
            <a:spLocks noChangeShapeType="1"/>
          </p:cNvSpPr>
          <p:nvPr/>
        </p:nvSpPr>
        <p:spPr bwMode="auto">
          <a:xfrm flipV="1">
            <a:off x="2987675" y="2276475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0" name="Line 89"/>
          <p:cNvSpPr>
            <a:spLocks noChangeShapeType="1"/>
          </p:cNvSpPr>
          <p:nvPr/>
        </p:nvSpPr>
        <p:spPr bwMode="auto">
          <a:xfrm flipV="1">
            <a:off x="2987675" y="2924175"/>
            <a:ext cx="8636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1" name="Line 90"/>
          <p:cNvSpPr>
            <a:spLocks noChangeShapeType="1"/>
          </p:cNvSpPr>
          <p:nvPr/>
        </p:nvSpPr>
        <p:spPr bwMode="auto">
          <a:xfrm>
            <a:off x="2987675" y="32131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2" name="Line 91"/>
          <p:cNvSpPr>
            <a:spLocks noChangeShapeType="1"/>
          </p:cNvSpPr>
          <p:nvPr/>
        </p:nvSpPr>
        <p:spPr bwMode="auto">
          <a:xfrm>
            <a:off x="2916238" y="3500438"/>
            <a:ext cx="9350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3" name="Line 92"/>
          <p:cNvSpPr>
            <a:spLocks noChangeShapeType="1"/>
          </p:cNvSpPr>
          <p:nvPr/>
        </p:nvSpPr>
        <p:spPr bwMode="auto">
          <a:xfrm>
            <a:off x="2916238" y="3644900"/>
            <a:ext cx="8636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4" name="Line 93"/>
          <p:cNvSpPr>
            <a:spLocks noChangeShapeType="1"/>
          </p:cNvSpPr>
          <p:nvPr/>
        </p:nvSpPr>
        <p:spPr bwMode="auto">
          <a:xfrm>
            <a:off x="2916238" y="3933825"/>
            <a:ext cx="935037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5" name="Text Box 94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6" name="Text Box 95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7" name="Text Box 96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8" name="Text Box 97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9" name="Text Box 98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0" name="Text Box 99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1" name="Text Box 100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2" name="Text Box 101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3" name="Text Box 102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4" name="Text Box 103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5" name="Text Box 104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6" name="Text Box 105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7" name="Text Box 106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8" name="Text Box 107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9" name="Text Box 108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0" name="Text Box 109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1" name="Text Box 110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2" name="Text Box 111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3" name="Text Box 112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4" name="Text Box 113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5" name="Text Box 114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6" name="Text Box 115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7" name="Text Box 116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8" name="Text Box 117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9" name="Text Box 118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0" name="Text Box 119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1" name="Text Box 120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2" name="Text Box 121"/>
          <p:cNvSpPr txBox="1">
            <a:spLocks noChangeArrowheads="1"/>
          </p:cNvSpPr>
          <p:nvPr/>
        </p:nvSpPr>
        <p:spPr bwMode="auto">
          <a:xfrm>
            <a:off x="2124075" y="20605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3" name="Text Box 122"/>
          <p:cNvSpPr txBox="1">
            <a:spLocks noChangeArrowheads="1"/>
          </p:cNvSpPr>
          <p:nvPr/>
        </p:nvSpPr>
        <p:spPr bwMode="auto">
          <a:xfrm>
            <a:off x="2124075" y="22764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4" name="Text Box 123"/>
          <p:cNvSpPr txBox="1">
            <a:spLocks noChangeArrowheads="1"/>
          </p:cNvSpPr>
          <p:nvPr/>
        </p:nvSpPr>
        <p:spPr bwMode="auto">
          <a:xfrm>
            <a:off x="2124075" y="24923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5" name="Text Box 124"/>
          <p:cNvSpPr txBox="1">
            <a:spLocks noChangeArrowheads="1"/>
          </p:cNvSpPr>
          <p:nvPr/>
        </p:nvSpPr>
        <p:spPr bwMode="auto">
          <a:xfrm>
            <a:off x="2124075" y="27082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6" name="Text Box 125"/>
          <p:cNvSpPr txBox="1">
            <a:spLocks noChangeArrowheads="1"/>
          </p:cNvSpPr>
          <p:nvPr/>
        </p:nvSpPr>
        <p:spPr bwMode="auto">
          <a:xfrm>
            <a:off x="2124075" y="29241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7" name="Text Box 126"/>
          <p:cNvSpPr txBox="1">
            <a:spLocks noChangeArrowheads="1"/>
          </p:cNvSpPr>
          <p:nvPr/>
        </p:nvSpPr>
        <p:spPr bwMode="auto">
          <a:xfrm>
            <a:off x="2124075" y="31416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8" name="Text Box 127"/>
          <p:cNvSpPr txBox="1">
            <a:spLocks noChangeArrowheads="1"/>
          </p:cNvSpPr>
          <p:nvPr/>
        </p:nvSpPr>
        <p:spPr bwMode="auto">
          <a:xfrm>
            <a:off x="2124075" y="33575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9" name="Text Box 128"/>
          <p:cNvSpPr txBox="1">
            <a:spLocks noChangeArrowheads="1"/>
          </p:cNvSpPr>
          <p:nvPr/>
        </p:nvSpPr>
        <p:spPr bwMode="auto">
          <a:xfrm>
            <a:off x="2124075" y="35734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0" name="Text Box 129"/>
          <p:cNvSpPr txBox="1">
            <a:spLocks noChangeArrowheads="1"/>
          </p:cNvSpPr>
          <p:nvPr/>
        </p:nvSpPr>
        <p:spPr bwMode="auto">
          <a:xfrm>
            <a:off x="2124075" y="37893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1" name="Text Box 130"/>
          <p:cNvSpPr txBox="1">
            <a:spLocks noChangeArrowheads="1"/>
          </p:cNvSpPr>
          <p:nvPr/>
        </p:nvSpPr>
        <p:spPr bwMode="auto">
          <a:xfrm>
            <a:off x="468313" y="24923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2" name="Text Box 131"/>
          <p:cNvSpPr txBox="1">
            <a:spLocks noChangeArrowheads="1"/>
          </p:cNvSpPr>
          <p:nvPr/>
        </p:nvSpPr>
        <p:spPr bwMode="auto">
          <a:xfrm>
            <a:off x="468313" y="27082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3" name="Text Box 132"/>
          <p:cNvSpPr txBox="1">
            <a:spLocks noChangeArrowheads="1"/>
          </p:cNvSpPr>
          <p:nvPr/>
        </p:nvSpPr>
        <p:spPr bwMode="auto">
          <a:xfrm>
            <a:off x="395288" y="29241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4" name="Line 133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5" name="Line 134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6" name="Line 135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7" name="Text Box 136"/>
          <p:cNvSpPr txBox="1">
            <a:spLocks noChangeArrowheads="1"/>
          </p:cNvSpPr>
          <p:nvPr/>
        </p:nvSpPr>
        <p:spPr bwMode="auto">
          <a:xfrm>
            <a:off x="6227763" y="4652963"/>
            <a:ext cx="1944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29768" name="Line 137"/>
          <p:cNvSpPr>
            <a:spLocks noChangeShapeType="1"/>
          </p:cNvSpPr>
          <p:nvPr/>
        </p:nvSpPr>
        <p:spPr bwMode="auto">
          <a:xfrm>
            <a:off x="586740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69" name="Line 138"/>
          <p:cNvSpPr>
            <a:spLocks noChangeShapeType="1"/>
          </p:cNvSpPr>
          <p:nvPr/>
        </p:nvSpPr>
        <p:spPr bwMode="auto">
          <a:xfrm>
            <a:off x="709295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0" name="Line 139"/>
          <p:cNvSpPr>
            <a:spLocks noChangeShapeType="1"/>
          </p:cNvSpPr>
          <p:nvPr/>
        </p:nvSpPr>
        <p:spPr bwMode="auto">
          <a:xfrm>
            <a:off x="5867400" y="17002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1" name="Line 140"/>
          <p:cNvSpPr>
            <a:spLocks noChangeShapeType="1"/>
          </p:cNvSpPr>
          <p:nvPr/>
        </p:nvSpPr>
        <p:spPr bwMode="auto">
          <a:xfrm>
            <a:off x="5867400" y="213360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2" name="Line 141"/>
          <p:cNvSpPr>
            <a:spLocks noChangeShapeType="1"/>
          </p:cNvSpPr>
          <p:nvPr/>
        </p:nvSpPr>
        <p:spPr bwMode="auto">
          <a:xfrm>
            <a:off x="4716463" y="184467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3" name="Line 142"/>
          <p:cNvSpPr>
            <a:spLocks noChangeShapeType="1"/>
          </p:cNvSpPr>
          <p:nvPr/>
        </p:nvSpPr>
        <p:spPr bwMode="auto">
          <a:xfrm flipV="1">
            <a:off x="5435600" y="17732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4" name="Line 143"/>
          <p:cNvSpPr>
            <a:spLocks noChangeShapeType="1"/>
          </p:cNvSpPr>
          <p:nvPr/>
        </p:nvSpPr>
        <p:spPr bwMode="auto">
          <a:xfrm>
            <a:off x="5435600" y="17732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75" name="Text Box 144"/>
          <p:cNvSpPr txBox="1">
            <a:spLocks noChangeArrowheads="1"/>
          </p:cNvSpPr>
          <p:nvPr/>
        </p:nvSpPr>
        <p:spPr bwMode="auto">
          <a:xfrm>
            <a:off x="5867400" y="170021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76" name="Line 145"/>
          <p:cNvSpPr>
            <a:spLocks noChangeShapeType="1"/>
          </p:cNvSpPr>
          <p:nvPr/>
        </p:nvSpPr>
        <p:spPr bwMode="auto">
          <a:xfrm>
            <a:off x="5867400" y="19161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7" name="Line 146"/>
          <p:cNvSpPr>
            <a:spLocks noChangeShapeType="1"/>
          </p:cNvSpPr>
          <p:nvPr/>
        </p:nvSpPr>
        <p:spPr bwMode="auto">
          <a:xfrm>
            <a:off x="61563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8" name="Line 147"/>
          <p:cNvSpPr>
            <a:spLocks noChangeShapeType="1"/>
          </p:cNvSpPr>
          <p:nvPr/>
        </p:nvSpPr>
        <p:spPr bwMode="auto">
          <a:xfrm>
            <a:off x="6877050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9" name="Line 148"/>
          <p:cNvSpPr>
            <a:spLocks noChangeShapeType="1"/>
          </p:cNvSpPr>
          <p:nvPr/>
        </p:nvSpPr>
        <p:spPr bwMode="auto">
          <a:xfrm>
            <a:off x="63722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80" name="Text Box 149"/>
          <p:cNvSpPr txBox="1">
            <a:spLocks noChangeArrowheads="1"/>
          </p:cNvSpPr>
          <p:nvPr/>
        </p:nvSpPr>
        <p:spPr bwMode="auto">
          <a:xfrm>
            <a:off x="6372225" y="1557338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29781" name="Text Box 150"/>
          <p:cNvSpPr txBox="1">
            <a:spLocks noChangeArrowheads="1"/>
          </p:cNvSpPr>
          <p:nvPr/>
        </p:nvSpPr>
        <p:spPr bwMode="auto">
          <a:xfrm>
            <a:off x="5003800" y="5661025"/>
            <a:ext cx="37449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sp>
        <p:nvSpPr>
          <p:cNvPr id="29782" name="Text Box 151"/>
          <p:cNvSpPr txBox="1">
            <a:spLocks noChangeArrowheads="1"/>
          </p:cNvSpPr>
          <p:nvPr/>
        </p:nvSpPr>
        <p:spPr bwMode="auto">
          <a:xfrm>
            <a:off x="1547813" y="42211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29783" name="Text Box 152"/>
          <p:cNvSpPr txBox="1">
            <a:spLocks noChangeArrowheads="1"/>
          </p:cNvSpPr>
          <p:nvPr/>
        </p:nvSpPr>
        <p:spPr bwMode="auto">
          <a:xfrm>
            <a:off x="250825" y="33575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</a:t>
            </a:r>
          </a:p>
        </p:txBody>
      </p:sp>
      <p:sp>
        <p:nvSpPr>
          <p:cNvPr id="15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183798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B8E11B-21A3-4FD3-B240-9E597854A9C5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323850" y="1587357"/>
            <a:ext cx="859635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ότι το αρχείο ευρετηρίου είναι το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πρώτο ή βασικό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επίπεδο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ότι ο παράγοντας ομαδοποίησης είναι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-25000" dirty="0">
                <a:latin typeface="Calibri" pitchFamily="34" charset="0"/>
              </a:rPr>
              <a:t>0 </a:t>
            </a:r>
            <a:r>
              <a:rPr lang="el-GR" sz="2000" dirty="0">
                <a:latin typeface="Calibri" pitchFamily="34" charset="0"/>
              </a:rPr>
              <a:t>και ότι έχει </a:t>
            </a:r>
            <a:r>
              <a:rPr lang="en-US" sz="2000" b="1" dirty="0">
                <a:latin typeface="Calibri" pitchFamily="34" charset="0"/>
              </a:rPr>
              <a:t>r</a:t>
            </a:r>
            <a:r>
              <a:rPr lang="en-US" sz="2000" b="1" baseline="-25000" dirty="0">
                <a:latin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blocks</a:t>
            </a:r>
            <a:endParaRPr lang="en-US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αρχείο ευρετηρίου είναι διατεταγμένο και το πεδίο διάταξης είναι και κλειδί</a:t>
            </a: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390525" y="347345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1800" dirty="0">
                <a:latin typeface="Calibri" pitchFamily="34" charset="0"/>
              </a:rPr>
              <a:t> Δημιουργούμε ένα πρωτεύον ευρετήριο για το ευρετήριο πρώτου επιπέδου -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δεύτερο</a:t>
            </a:r>
            <a:r>
              <a:rPr lang="el-GR" sz="18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επίπεδο</a:t>
            </a:r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1066800" y="4283075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Παράγοντας ομαδοποίησης:</a:t>
            </a:r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4267200" y="424870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/>
              <a:t>f</a:t>
            </a:r>
            <a:r>
              <a:rPr lang="en-US" sz="1800" b="1" baseline="-25000" dirty="0"/>
              <a:t>0</a:t>
            </a:r>
            <a:endParaRPr lang="el-GR" sz="1800" b="1" dirty="0"/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4800600" y="4248707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Αριθμός block</a:t>
            </a: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6781800" y="4324907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sym typeface="Symbol" pitchFamily="18" charset="2"/>
              </a:rPr>
              <a:t> (</a:t>
            </a:r>
            <a:r>
              <a:rPr lang="en-US" sz="1800" b="1" dirty="0">
                <a:sym typeface="Symbol" pitchFamily="18" charset="2"/>
              </a:rPr>
              <a:t>r</a:t>
            </a:r>
            <a:r>
              <a:rPr lang="en-US" sz="1800" b="1" baseline="-25000" dirty="0">
                <a:sym typeface="Symbol" pitchFamily="18" charset="2"/>
              </a:rPr>
              <a:t>1</a:t>
            </a:r>
            <a:r>
              <a:rPr lang="en-US" sz="1800" b="1" dirty="0">
                <a:sym typeface="Symbol" pitchFamily="18" charset="2"/>
              </a:rPr>
              <a:t>/f</a:t>
            </a:r>
            <a:r>
              <a:rPr lang="en-US" sz="1800" b="1" baseline="-25000" dirty="0">
                <a:sym typeface="Symbol" pitchFamily="18" charset="2"/>
              </a:rPr>
              <a:t>0</a:t>
            </a:r>
            <a:r>
              <a:rPr lang="en-US" sz="1800" b="1" dirty="0">
                <a:sym typeface="Symbol" pitchFamily="18" charset="2"/>
              </a:rPr>
              <a:t>)</a:t>
            </a:r>
            <a:r>
              <a:rPr lang="el-GR" sz="1800" b="1" dirty="0">
                <a:sym typeface="Symbol" pitchFamily="18" charset="2"/>
              </a:rPr>
              <a:t> </a:t>
            </a:r>
            <a:endParaRPr lang="el-GR" sz="1800" b="1" dirty="0"/>
          </a:p>
        </p:txBody>
      </p:sp>
      <p:sp>
        <p:nvSpPr>
          <p:cNvPr id="30731" name="Text Box 9"/>
          <p:cNvSpPr txBox="1">
            <a:spLocks noChangeArrowheads="1"/>
          </p:cNvSpPr>
          <p:nvPr/>
        </p:nvSpPr>
        <p:spPr bwMode="auto">
          <a:xfrm>
            <a:off x="609600" y="4782107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1800" dirty="0">
                <a:latin typeface="Calibri" pitchFamily="34" charset="0"/>
              </a:rPr>
              <a:t> Δημιουργούμε ένα πρωτεύον ευρετήριο για το ευρετήριο δεύτερου επιπέδου -</a:t>
            </a:r>
            <a:r>
              <a:rPr lang="el-GR" sz="1800" i="1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τρίτο</a:t>
            </a:r>
            <a:r>
              <a:rPr lang="el-GR" sz="1800" b="1" i="1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επίπεδο</a:t>
            </a:r>
          </a:p>
        </p:txBody>
      </p:sp>
      <p:sp>
        <p:nvSpPr>
          <p:cNvPr id="30732" name="Text Box 10"/>
          <p:cNvSpPr txBox="1">
            <a:spLocks noChangeArrowheads="1"/>
          </p:cNvSpPr>
          <p:nvPr/>
        </p:nvSpPr>
        <p:spPr bwMode="auto">
          <a:xfrm>
            <a:off x="1524000" y="5391707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Παράγοντας ομαδοποίησης:</a:t>
            </a:r>
          </a:p>
        </p:txBody>
      </p:sp>
      <p:sp>
        <p:nvSpPr>
          <p:cNvPr id="30733" name="Text Box 11"/>
          <p:cNvSpPr txBox="1">
            <a:spLocks noChangeArrowheads="1"/>
          </p:cNvSpPr>
          <p:nvPr/>
        </p:nvSpPr>
        <p:spPr bwMode="auto">
          <a:xfrm>
            <a:off x="4419600" y="539170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/>
              <a:t>f</a:t>
            </a:r>
            <a:r>
              <a:rPr lang="en-US" sz="1800" b="1" baseline="-25000" dirty="0"/>
              <a:t>0</a:t>
            </a:r>
            <a:endParaRPr lang="el-GR" sz="1800" b="1" dirty="0"/>
          </a:p>
        </p:txBody>
      </p:sp>
      <p:sp>
        <p:nvSpPr>
          <p:cNvPr id="30734" name="Text Box 12"/>
          <p:cNvSpPr txBox="1">
            <a:spLocks noChangeArrowheads="1"/>
          </p:cNvSpPr>
          <p:nvPr/>
        </p:nvSpPr>
        <p:spPr bwMode="auto">
          <a:xfrm>
            <a:off x="4800600" y="5391707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Αριθμός block</a:t>
            </a:r>
          </a:p>
        </p:txBody>
      </p:sp>
      <p:sp>
        <p:nvSpPr>
          <p:cNvPr id="30735" name="Text Box 13"/>
          <p:cNvSpPr txBox="1">
            <a:spLocks noChangeArrowheads="1"/>
          </p:cNvSpPr>
          <p:nvPr/>
        </p:nvSpPr>
        <p:spPr bwMode="auto">
          <a:xfrm>
            <a:off x="6400800" y="5391707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sym typeface="Symbol" pitchFamily="18" charset="2"/>
              </a:rPr>
              <a:t> (</a:t>
            </a:r>
            <a:r>
              <a:rPr lang="en-US" sz="1800" b="1">
                <a:sym typeface="Symbol" pitchFamily="18" charset="2"/>
              </a:rPr>
              <a:t>r</a:t>
            </a:r>
            <a:r>
              <a:rPr lang="en-US" sz="1800" b="1" baseline="-25000">
                <a:sym typeface="Symbol" pitchFamily="18" charset="2"/>
              </a:rPr>
              <a:t>1</a:t>
            </a:r>
            <a:r>
              <a:rPr lang="en-US" sz="1800" b="1">
                <a:sym typeface="Symbol" pitchFamily="18" charset="2"/>
              </a:rPr>
              <a:t>/(f</a:t>
            </a:r>
            <a:r>
              <a:rPr lang="en-US" sz="1800" b="1" baseline="-25000">
                <a:sym typeface="Symbol" pitchFamily="18" charset="2"/>
              </a:rPr>
              <a:t>0</a:t>
            </a:r>
            <a:r>
              <a:rPr lang="en-US" sz="1800" b="1">
                <a:sym typeface="Symbol" pitchFamily="18" charset="2"/>
              </a:rPr>
              <a:t>)</a:t>
            </a:r>
            <a:r>
              <a:rPr lang="en-US" sz="1800" b="1" baseline="30000">
                <a:sym typeface="Symbol" pitchFamily="18" charset="2"/>
              </a:rPr>
              <a:t>2</a:t>
            </a:r>
            <a:r>
              <a:rPr lang="en-US" sz="1800" b="1">
                <a:sym typeface="Symbol" pitchFamily="18" charset="2"/>
              </a:rPr>
              <a:t>)</a:t>
            </a:r>
            <a:r>
              <a:rPr lang="el-GR" sz="1800" b="1">
                <a:sym typeface="Symbol" pitchFamily="18" charset="2"/>
              </a:rPr>
              <a:t> </a:t>
            </a:r>
            <a:endParaRPr lang="el-GR" sz="1800" b="1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53095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06ADB7-FE08-48F6-A7B2-5C9D1A05AF2F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Μέχρι πόσα επίπεδα: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685800" y="25908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Μέχρι όλες οι εγγραφές του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ευρετηρίου να χωρούν σε ένα </a:t>
            </a:r>
            <a:r>
              <a:rPr lang="en-US">
                <a:latin typeface="Calibri" pitchFamily="34" charset="0"/>
              </a:rPr>
              <a:t>block</a:t>
            </a:r>
            <a:endParaRPr lang="el-GR">
              <a:latin typeface="Calibri" pitchFamily="34" charset="0"/>
            </a:endParaRP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323850" y="3200400"/>
            <a:ext cx="424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Έστω </a:t>
            </a:r>
            <a:r>
              <a:rPr lang="en-US">
                <a:latin typeface="Calibri" pitchFamily="34" charset="0"/>
              </a:rPr>
              <a:t>t </a:t>
            </a:r>
            <a:r>
              <a:rPr lang="el-GR">
                <a:latin typeface="Calibri" pitchFamily="34" charset="0"/>
              </a:rPr>
              <a:t>κορυφαίο επίπεδο </a:t>
            </a:r>
            <a:r>
              <a:rPr lang="en-US">
                <a:latin typeface="Calibri" pitchFamily="34" charset="0"/>
              </a:rPr>
              <a:t>(top level) </a:t>
            </a:r>
            <a:endParaRPr lang="el-GR">
              <a:latin typeface="Calibri" pitchFamily="34" charset="0"/>
            </a:endParaRPr>
          </a:p>
        </p:txBody>
      </p:sp>
      <p:sp>
        <p:nvSpPr>
          <p:cNvPr id="31752" name="Text Box 6"/>
          <p:cNvSpPr txBox="1">
            <a:spLocks noChangeArrowheads="1"/>
          </p:cNvSpPr>
          <p:nvPr/>
        </p:nvSpPr>
        <p:spPr bwMode="auto">
          <a:xfrm>
            <a:off x="4191000" y="32766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sym typeface="Symbol" pitchFamily="18" charset="2"/>
              </a:rPr>
              <a:t> (</a:t>
            </a:r>
            <a:r>
              <a:rPr lang="en-US">
                <a:latin typeface="Calibri" pitchFamily="34" charset="0"/>
                <a:sym typeface="Symbol" pitchFamily="18" charset="2"/>
              </a:rPr>
              <a:t>r</a:t>
            </a:r>
            <a:r>
              <a:rPr lang="en-US" baseline="-25000">
                <a:latin typeface="Calibri" pitchFamily="34" charset="0"/>
                <a:sym typeface="Symbol" pitchFamily="18" charset="2"/>
              </a:rPr>
              <a:t>1</a:t>
            </a:r>
            <a:r>
              <a:rPr lang="en-US">
                <a:latin typeface="Calibri" pitchFamily="34" charset="0"/>
                <a:sym typeface="Symbol" pitchFamily="18" charset="2"/>
              </a:rPr>
              <a:t>/(f</a:t>
            </a:r>
            <a:r>
              <a:rPr lang="en-US" baseline="-25000">
                <a:latin typeface="Calibri" pitchFamily="34" charset="0"/>
                <a:sym typeface="Symbol" pitchFamily="18" charset="2"/>
              </a:rPr>
              <a:t>0</a:t>
            </a:r>
            <a:r>
              <a:rPr lang="en-US">
                <a:latin typeface="Calibri" pitchFamily="34" charset="0"/>
                <a:sym typeface="Symbol" pitchFamily="18" charset="2"/>
              </a:rPr>
              <a:t>)</a:t>
            </a:r>
            <a:r>
              <a:rPr lang="en-US" baseline="30000">
                <a:latin typeface="Calibri" pitchFamily="34" charset="0"/>
                <a:sym typeface="Symbol" pitchFamily="18" charset="2"/>
              </a:rPr>
              <a:t>t</a:t>
            </a:r>
            <a:r>
              <a:rPr lang="en-US">
                <a:latin typeface="Calibri" pitchFamily="34" charset="0"/>
                <a:sym typeface="Symbol" pitchFamily="18" charset="2"/>
              </a:rPr>
              <a:t>)</a:t>
            </a:r>
            <a:r>
              <a:rPr lang="el-GR">
                <a:latin typeface="Calibri" pitchFamily="34" charset="0"/>
                <a:sym typeface="Symbol" pitchFamily="18" charset="2"/>
              </a:rPr>
              <a:t>  = 1</a:t>
            </a:r>
            <a:endParaRPr lang="el-GR">
              <a:latin typeface="Calibri" pitchFamily="34" charset="0"/>
            </a:endParaRPr>
          </a:p>
        </p:txBody>
      </p:sp>
      <p:sp>
        <p:nvSpPr>
          <p:cNvPr id="31753" name="Text Box 7"/>
          <p:cNvSpPr txBox="1">
            <a:spLocks noChangeArrowheads="1"/>
          </p:cNvSpPr>
          <p:nvPr/>
        </p:nvSpPr>
        <p:spPr bwMode="auto">
          <a:xfrm>
            <a:off x="457200" y="46482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Το </a:t>
            </a:r>
            <a:r>
              <a:rPr lang="en-US" dirty="0">
                <a:latin typeface="Calibri" pitchFamily="34" charset="0"/>
              </a:rPr>
              <a:t>f</a:t>
            </a:r>
            <a:r>
              <a:rPr lang="en-US" baseline="-25000" dirty="0">
                <a:latin typeface="Calibri" pitchFamily="34" charset="0"/>
              </a:rPr>
              <a:t>0 </a:t>
            </a:r>
            <a:r>
              <a:rPr lang="el-GR" dirty="0">
                <a:latin typeface="Calibri" pitchFamily="34" charset="0"/>
              </a:rPr>
              <a:t>ονομάζεται και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διακλάδωσης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του ευρετηρίου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262574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BD510D-BB00-4C2A-B75A-8AE2BE327DCB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539749" y="3210636"/>
            <a:ext cx="809928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Διαφορετικού τύπου εγγραφές ανάλογα με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(α) πεδίο διάταξης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αρχείου ή όχι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(β) κλειδί ή όχι</a:t>
            </a: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539749" y="1588567"/>
            <a:ext cx="7848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Στόχος: αποδοτικές λειτουργίες αναζήτησης</a:t>
            </a:r>
          </a:p>
          <a:p>
            <a:pPr algn="just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Οι λειτουργίες ενημέρωσης γίνονται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γενικά πιο αργές, γιατί απαιτούν ενημέρωση και του ευρετηρίου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539750" y="5397454"/>
            <a:ext cx="7705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(πρωτεύον/</a:t>
            </a:r>
            <a:r>
              <a:rPr lang="el-GR" sz="2000" dirty="0" err="1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δευτερεύο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ν) – διαφορετικοί ορισμοί στα βιβλία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30676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DC60F3-24C0-4C0A-92BC-4D704EB79011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342900" y="2152650"/>
            <a:ext cx="8229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</a:t>
            </a:r>
            <a:r>
              <a:rPr lang="en-US" sz="1800" dirty="0">
                <a:latin typeface="Calibri" pitchFamily="34" charset="0"/>
              </a:rPr>
              <a:t>, όπ</a:t>
            </a:r>
            <a:r>
              <a:rPr lang="en-US" sz="1800" dirty="0" err="1">
                <a:latin typeface="Calibri" pitchFamily="34" charset="0"/>
              </a:rPr>
              <a:t>ου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το πεδίο κλειδιού έχει μέγεθος </a:t>
            </a:r>
            <a:r>
              <a:rPr lang="en-US" sz="1800" dirty="0">
                <a:latin typeface="Calibri" pitchFamily="34" charset="0"/>
              </a:rPr>
              <a:t>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9 bytes α</a:t>
            </a:r>
            <a:r>
              <a:rPr lang="en-US" sz="1800" dirty="0" err="1">
                <a:latin typeface="Calibri" pitchFamily="34" charset="0"/>
              </a:rPr>
              <a:t>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δεν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</a:t>
            </a:r>
            <a:r>
              <a:rPr lang="en-US" sz="1800" dirty="0">
                <a:latin typeface="Calibri" pitchFamily="34" charset="0"/>
              </a:rPr>
              <a:t>αι πεδίο διάταξης</a:t>
            </a:r>
            <a:r>
              <a:rPr lang="el-GR" sz="1800" dirty="0">
                <a:latin typeface="Calibri" pitchFamily="34" charset="0"/>
              </a:rPr>
              <a:t>. Κατασκευάζουμε δευτερεύον ευρετήριο στο πεδίο κλειδιού,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381000" y="40386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5" name="Text Box 5"/>
          <p:cNvSpPr txBox="1">
            <a:spLocks noChangeArrowheads="1"/>
          </p:cNvSpPr>
          <p:nvPr/>
        </p:nvSpPr>
        <p:spPr bwMode="auto">
          <a:xfrm>
            <a:off x="381000" y="4419600"/>
            <a:ext cx="655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πρώτου </a:t>
            </a:r>
            <a:r>
              <a:rPr lang="el-GR" sz="1800">
                <a:latin typeface="Calibri" pitchFamily="34" charset="0"/>
              </a:rPr>
              <a:t>επιπέδου: 442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6" name="Text Box 6"/>
          <p:cNvSpPr txBox="1">
            <a:spLocks noChangeArrowheads="1"/>
          </p:cNvSpPr>
          <p:nvPr/>
        </p:nvSpPr>
        <p:spPr bwMode="auto">
          <a:xfrm>
            <a:off x="381000" y="4800600"/>
            <a:ext cx="807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δεύτερου</a:t>
            </a:r>
            <a:r>
              <a:rPr lang="el-GR" sz="1800">
                <a:latin typeface="Calibri" pitchFamily="34" charset="0"/>
              </a:rPr>
              <a:t> επιπέδου: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l-GR" sz="1800">
                <a:latin typeface="Calibri" pitchFamily="34" charset="0"/>
              </a:rPr>
              <a:t>(442 / 68)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</a:t>
            </a:r>
            <a:r>
              <a:rPr lang="el-GR" sz="1800">
                <a:latin typeface="Calibri" pitchFamily="34" charset="0"/>
              </a:rPr>
              <a:t> = 7 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7" name="Text Box 7"/>
          <p:cNvSpPr txBox="1">
            <a:spLocks noChangeArrowheads="1"/>
          </p:cNvSpPr>
          <p:nvPr/>
        </p:nvSpPr>
        <p:spPr bwMode="auto">
          <a:xfrm>
            <a:off x="4800600" y="3677574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f</a:t>
            </a:r>
            <a:r>
              <a:rPr lang="en-US" sz="1800" baseline="-25000">
                <a:latin typeface="Calibri" pitchFamily="34" charset="0"/>
              </a:rPr>
              <a:t>0</a:t>
            </a:r>
            <a:r>
              <a:rPr lang="en-US" sz="1800">
                <a:latin typeface="Calibri" pitchFamily="34" charset="0"/>
              </a:rPr>
              <a:t> =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 (1024 / (9 + 6)) 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8" name="Text Box 8"/>
          <p:cNvSpPr txBox="1">
            <a:spLocks noChangeArrowheads="1"/>
          </p:cNvSpPr>
          <p:nvPr/>
        </p:nvSpPr>
        <p:spPr bwMode="auto">
          <a:xfrm>
            <a:off x="400050" y="5191125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τρίτου</a:t>
            </a:r>
            <a:r>
              <a:rPr lang="el-GR" sz="1800">
                <a:latin typeface="Calibri" pitchFamily="34" charset="0"/>
              </a:rPr>
              <a:t> επιπέδου: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l-GR" sz="1800">
                <a:latin typeface="Calibri" pitchFamily="34" charset="0"/>
              </a:rPr>
              <a:t>(7 / 68)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</a:t>
            </a:r>
            <a:r>
              <a:rPr lang="el-GR" sz="1800">
                <a:latin typeface="Calibri" pitchFamily="34" charset="0"/>
              </a:rPr>
              <a:t> = 1  </a:t>
            </a:r>
            <a:r>
              <a:rPr lang="en-US" sz="1800">
                <a:latin typeface="Calibri" pitchFamily="34" charset="0"/>
              </a:rPr>
              <a:t>block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9" name="Text Box 9"/>
          <p:cNvSpPr txBox="1">
            <a:spLocks noChangeArrowheads="1"/>
          </p:cNvSpPr>
          <p:nvPr/>
        </p:nvSpPr>
        <p:spPr bwMode="auto">
          <a:xfrm>
            <a:off x="1600200" y="58674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Άρα </a:t>
            </a:r>
            <a:r>
              <a:rPr lang="en-US" sz="1800">
                <a:latin typeface="Calibri" pitchFamily="34" charset="0"/>
              </a:rPr>
              <a:t>t = 3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80" name="Text Box 10"/>
          <p:cNvSpPr txBox="1">
            <a:spLocks noChangeArrowheads="1"/>
          </p:cNvSpPr>
          <p:nvPr/>
        </p:nvSpPr>
        <p:spPr bwMode="auto">
          <a:xfrm>
            <a:off x="1133475" y="1565251"/>
            <a:ext cx="7439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195337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17638A-E9F2-4862-93D4-084D5275C8A4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304800" y="18288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85800" y="2590800"/>
            <a:ext cx="8001000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p := </a:t>
            </a:r>
            <a:r>
              <a:rPr lang="el-GR" sz="1800" dirty="0">
                <a:latin typeface="Calibri" pitchFamily="34" charset="0"/>
              </a:rPr>
              <a:t>διεύθυνση του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του κορυφαίου επιπέδου του ευρετηρίου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t := αριθμός επιπέδων του ευρετηρίου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for j = t to 1 step -1 do </a:t>
            </a:r>
            <a:r>
              <a:rPr lang="en-US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/* </a:t>
            </a:r>
            <a:r>
              <a:rPr lang="el-GR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από τη ρίζα μέχρι το ευρετήριο 1</a:t>
            </a:r>
            <a:r>
              <a:rPr lang="el-GR" sz="1800" i="1" baseline="30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ου</a:t>
            </a:r>
            <a:r>
              <a:rPr lang="el-GR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επιπέδου */</a:t>
            </a:r>
            <a:endParaRPr lang="en-US" sz="1800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	read block </a:t>
            </a:r>
            <a:r>
              <a:rPr lang="el-GR" sz="1800" dirty="0">
                <a:latin typeface="Calibri" pitchFamily="34" charset="0"/>
              </a:rPr>
              <a:t>με διεύθυνση </a:t>
            </a:r>
            <a:r>
              <a:rPr lang="en-US" sz="1800" dirty="0">
                <a:latin typeface="Calibri" pitchFamily="34" charset="0"/>
              </a:rPr>
              <a:t>p </a:t>
            </a:r>
            <a:r>
              <a:rPr lang="el-GR" sz="1800" dirty="0">
                <a:latin typeface="Calibri" pitchFamily="34" charset="0"/>
              </a:rPr>
              <a:t>του ευρετηρίου στο επίπεδο </a:t>
            </a:r>
            <a:r>
              <a:rPr lang="en-US" sz="1800" dirty="0">
                <a:latin typeface="Calibri" pitchFamily="34" charset="0"/>
              </a:rPr>
              <a:t>j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αναζήτηση στο </a:t>
            </a:r>
            <a:r>
              <a:rPr lang="en-US" sz="1800" dirty="0">
                <a:latin typeface="Calibri" pitchFamily="34" charset="0"/>
              </a:rPr>
              <a:t>block p </a:t>
            </a:r>
            <a:r>
              <a:rPr lang="el-GR" sz="1800" dirty="0">
                <a:latin typeface="Calibri" pitchFamily="34" charset="0"/>
              </a:rPr>
              <a:t>της εγγραφής 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με τιμή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1800" baseline="-25000" dirty="0" err="1">
                <a:latin typeface="Calibri" pitchFamily="34" charset="0"/>
              </a:rPr>
              <a:t>j</a:t>
            </a:r>
            <a:r>
              <a:rPr lang="el-GR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K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(i+1)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read </a:t>
            </a:r>
            <a:r>
              <a:rPr lang="el-GR" sz="1800" dirty="0">
                <a:latin typeface="Calibri" pitchFamily="34" charset="0"/>
              </a:rPr>
              <a:t>το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του αρχείου δεδομένων με διεύθυνση </a:t>
            </a:r>
            <a:r>
              <a:rPr lang="en-US" sz="1800" dirty="0">
                <a:latin typeface="Calibri" pitchFamily="34" charset="0"/>
              </a:rPr>
              <a:t>p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 err="1">
                <a:latin typeface="Calibri" pitchFamily="34" charset="0"/>
              </a:rPr>
              <a:t>Aναζήτηση</a:t>
            </a:r>
            <a:r>
              <a:rPr lang="el-GR" sz="1800" dirty="0">
                <a:latin typeface="Calibri" pitchFamily="34" charset="0"/>
              </a:rPr>
              <a:t> στο </a:t>
            </a:r>
            <a:r>
              <a:rPr lang="en-US" sz="1800" dirty="0">
                <a:latin typeface="Calibri" pitchFamily="34" charset="0"/>
              </a:rPr>
              <a:t>block p </a:t>
            </a:r>
            <a:r>
              <a:rPr lang="el-GR" sz="1800" dirty="0">
                <a:latin typeface="Calibri" pitchFamily="34" charset="0"/>
              </a:rPr>
              <a:t>της εγγραφής 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με τιμή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1800" baseline="-25000" dirty="0" err="1">
                <a:latin typeface="Calibri" pitchFamily="34" charset="0"/>
              </a:rPr>
              <a:t>j</a:t>
            </a:r>
            <a:r>
              <a:rPr lang="el-GR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K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(i+1)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27214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96FBF0-F14B-44C5-9AFF-A21B9D69432D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grpSp>
        <p:nvGrpSpPr>
          <p:cNvPr id="34820" name="Group 2"/>
          <p:cNvGrpSpPr>
            <a:grpSpLocks/>
          </p:cNvGrpSpPr>
          <p:nvPr/>
        </p:nvGrpSpPr>
        <p:grpSpPr bwMode="auto">
          <a:xfrm>
            <a:off x="468313" y="2492375"/>
            <a:ext cx="936625" cy="649288"/>
            <a:chOff x="385" y="935"/>
            <a:chExt cx="590" cy="409"/>
          </a:xfrm>
        </p:grpSpPr>
        <p:sp>
          <p:nvSpPr>
            <p:cNvPr id="34968" name="Rectangle 3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69" name="Line 4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70" name="Line 5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71" name="Line 6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757238" y="836613"/>
            <a:ext cx="1008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Calibri" pitchFamily="34" charset="0"/>
              </a:rPr>
              <a:t>f</a:t>
            </a:r>
            <a:r>
              <a:rPr lang="en-US" sz="1400" b="1" baseline="-25000">
                <a:latin typeface="Calibri" pitchFamily="34" charset="0"/>
              </a:rPr>
              <a:t>O</a:t>
            </a:r>
            <a:r>
              <a:rPr lang="en-US" sz="1400" b="1">
                <a:latin typeface="Calibri" pitchFamily="34" charset="0"/>
              </a:rPr>
              <a:t> = 3</a:t>
            </a:r>
            <a:endParaRPr lang="el-GR" sz="1400" b="1">
              <a:latin typeface="Calibri" pitchFamily="34" charset="0"/>
            </a:endParaRPr>
          </a:p>
        </p:txBody>
      </p:sp>
      <p:grpSp>
        <p:nvGrpSpPr>
          <p:cNvPr id="34822" name="Group 8"/>
          <p:cNvGrpSpPr>
            <a:grpSpLocks/>
          </p:cNvGrpSpPr>
          <p:nvPr/>
        </p:nvGrpSpPr>
        <p:grpSpPr bwMode="auto">
          <a:xfrm>
            <a:off x="1908175" y="2060575"/>
            <a:ext cx="1296988" cy="1944688"/>
            <a:chOff x="1247" y="981"/>
            <a:chExt cx="817" cy="1225"/>
          </a:xfrm>
        </p:grpSpPr>
        <p:grpSp>
          <p:nvGrpSpPr>
            <p:cNvPr id="34951" name="Group 9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64" name="Rectangle 1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65" name="Line 1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6" name="Line 1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7" name="Line 1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52" name="Group 14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60" name="Rectangle 1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61" name="Line 1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2" name="Line 1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3" name="Line 1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53" name="Group 19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56" name="Rectangle 2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57" name="Line 2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58" name="Line 2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59" name="Line 2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54" name="Line 24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55" name="Line 25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3" name="Group 26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34947" name="Rectangle 2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8" name="Line 2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9" name="Line 2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50" name="Line 3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4" name="Group 31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34943" name="Rectangle 32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4" name="Line 33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5" name="Line 34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6" name="Line 35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5" name="Group 36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34939" name="Rectangle 3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0" name="Line 3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1" name="Line 3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2" name="Line 4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26" name="Line 41"/>
          <p:cNvSpPr>
            <a:spLocks noChangeShapeType="1"/>
          </p:cNvSpPr>
          <p:nvPr/>
        </p:nvSpPr>
        <p:spPr bwMode="auto">
          <a:xfrm>
            <a:off x="3635375" y="9080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27" name="Line 42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34828" name="Group 43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34922" name="Group 44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35" name="Rectangle 4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36" name="Line 4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7" name="Line 4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8" name="Line 4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23" name="Group 49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31" name="Rectangle 5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32" name="Line 5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3" name="Line 5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4" name="Line 5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24" name="Group 54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27" name="Rectangle 5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28" name="Line 5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9" name="Line 5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0" name="Line 5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25" name="Line 59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26" name="Line 60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9" name="Group 61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34905" name="Group 62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18" name="Rectangle 6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9" name="Line 6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0" name="Line 6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1" name="Line 6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06" name="Group 67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14" name="Rectangle 68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5" name="Line 69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6" name="Line 70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7" name="Line 71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07" name="Group 72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10" name="Rectangle 7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1" name="Line 7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2" name="Line 7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3" name="Line 7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08" name="Line 77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09" name="Line 78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30" name="Line 79"/>
          <p:cNvSpPr>
            <a:spLocks noChangeShapeType="1"/>
          </p:cNvSpPr>
          <p:nvPr/>
        </p:nvSpPr>
        <p:spPr bwMode="auto">
          <a:xfrm>
            <a:off x="3708400" y="2205038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31" name="Line 80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32" name="Line 81"/>
          <p:cNvSpPr>
            <a:spLocks noChangeShapeType="1"/>
          </p:cNvSpPr>
          <p:nvPr/>
        </p:nvSpPr>
        <p:spPr bwMode="auto">
          <a:xfrm flipV="1">
            <a:off x="1187450" y="21336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3" name="Line 82"/>
          <p:cNvSpPr>
            <a:spLocks noChangeShapeType="1"/>
          </p:cNvSpPr>
          <p:nvPr/>
        </p:nvSpPr>
        <p:spPr bwMode="auto">
          <a:xfrm>
            <a:off x="1258888" y="27813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4" name="Line 83"/>
          <p:cNvSpPr>
            <a:spLocks noChangeShapeType="1"/>
          </p:cNvSpPr>
          <p:nvPr/>
        </p:nvSpPr>
        <p:spPr bwMode="auto">
          <a:xfrm>
            <a:off x="1258888" y="2997200"/>
            <a:ext cx="7921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5" name="Line 84"/>
          <p:cNvSpPr>
            <a:spLocks noChangeShapeType="1"/>
          </p:cNvSpPr>
          <p:nvPr/>
        </p:nvSpPr>
        <p:spPr bwMode="auto">
          <a:xfrm flipV="1">
            <a:off x="2916238" y="333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6" name="Line 85"/>
          <p:cNvSpPr>
            <a:spLocks noChangeShapeType="1"/>
          </p:cNvSpPr>
          <p:nvPr/>
        </p:nvSpPr>
        <p:spPr bwMode="auto">
          <a:xfrm flipV="1">
            <a:off x="2987675" y="981075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7" name="Line 86"/>
          <p:cNvSpPr>
            <a:spLocks noChangeShapeType="1"/>
          </p:cNvSpPr>
          <p:nvPr/>
        </p:nvSpPr>
        <p:spPr bwMode="auto">
          <a:xfrm flipV="1">
            <a:off x="3059113" y="1628775"/>
            <a:ext cx="79216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8" name="Line 87"/>
          <p:cNvSpPr>
            <a:spLocks noChangeShapeType="1"/>
          </p:cNvSpPr>
          <p:nvPr/>
        </p:nvSpPr>
        <p:spPr bwMode="auto">
          <a:xfrm flipV="1">
            <a:off x="2987675" y="2276475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9" name="Line 88"/>
          <p:cNvSpPr>
            <a:spLocks noChangeShapeType="1"/>
          </p:cNvSpPr>
          <p:nvPr/>
        </p:nvSpPr>
        <p:spPr bwMode="auto">
          <a:xfrm flipV="1">
            <a:off x="2987675" y="2924175"/>
            <a:ext cx="8636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0" name="Line 89"/>
          <p:cNvSpPr>
            <a:spLocks noChangeShapeType="1"/>
          </p:cNvSpPr>
          <p:nvPr/>
        </p:nvSpPr>
        <p:spPr bwMode="auto">
          <a:xfrm>
            <a:off x="2987675" y="32131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1" name="Line 90"/>
          <p:cNvSpPr>
            <a:spLocks noChangeShapeType="1"/>
          </p:cNvSpPr>
          <p:nvPr/>
        </p:nvSpPr>
        <p:spPr bwMode="auto">
          <a:xfrm>
            <a:off x="2916238" y="3500438"/>
            <a:ext cx="9350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2" name="Line 91"/>
          <p:cNvSpPr>
            <a:spLocks noChangeShapeType="1"/>
          </p:cNvSpPr>
          <p:nvPr/>
        </p:nvSpPr>
        <p:spPr bwMode="auto">
          <a:xfrm>
            <a:off x="2916238" y="3644900"/>
            <a:ext cx="8636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3" name="Line 92"/>
          <p:cNvSpPr>
            <a:spLocks noChangeShapeType="1"/>
          </p:cNvSpPr>
          <p:nvPr/>
        </p:nvSpPr>
        <p:spPr bwMode="auto">
          <a:xfrm>
            <a:off x="2916238" y="3933825"/>
            <a:ext cx="935037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4" name="Text Box 93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5" name="Text Box 94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6" name="Text Box 95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7" name="Text Box 96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8" name="Text Box 97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9" name="Text Box 98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0" name="Text Box 99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1" name="Text Box 100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2" name="Text Box 101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3" name="Text Box 102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4" name="Text Box 103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5" name="Text Box 104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6" name="Text Box 105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7" name="Text Box 106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8" name="Text Box 107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9" name="Text Box 108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0" name="Text Box 109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1" name="Text Box 110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2" name="Text Box 111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3" name="Text Box 112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4" name="Text Box 113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5" name="Text Box 114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6" name="Text Box 115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7" name="Text Box 116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8" name="Text Box 117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9" name="Text Box 118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0" name="Text Box 119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1" name="Text Box 120"/>
          <p:cNvSpPr txBox="1">
            <a:spLocks noChangeArrowheads="1"/>
          </p:cNvSpPr>
          <p:nvPr/>
        </p:nvSpPr>
        <p:spPr bwMode="auto">
          <a:xfrm>
            <a:off x="2124075" y="20605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2" name="Text Box 121"/>
          <p:cNvSpPr txBox="1">
            <a:spLocks noChangeArrowheads="1"/>
          </p:cNvSpPr>
          <p:nvPr/>
        </p:nvSpPr>
        <p:spPr bwMode="auto">
          <a:xfrm>
            <a:off x="2124075" y="22764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3" name="Text Box 122"/>
          <p:cNvSpPr txBox="1">
            <a:spLocks noChangeArrowheads="1"/>
          </p:cNvSpPr>
          <p:nvPr/>
        </p:nvSpPr>
        <p:spPr bwMode="auto">
          <a:xfrm>
            <a:off x="2124075" y="24923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4" name="Text Box 123"/>
          <p:cNvSpPr txBox="1">
            <a:spLocks noChangeArrowheads="1"/>
          </p:cNvSpPr>
          <p:nvPr/>
        </p:nvSpPr>
        <p:spPr bwMode="auto">
          <a:xfrm>
            <a:off x="2124075" y="27082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5" name="Text Box 124"/>
          <p:cNvSpPr txBox="1">
            <a:spLocks noChangeArrowheads="1"/>
          </p:cNvSpPr>
          <p:nvPr/>
        </p:nvSpPr>
        <p:spPr bwMode="auto">
          <a:xfrm>
            <a:off x="2124075" y="29241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6" name="Text Box 125"/>
          <p:cNvSpPr txBox="1">
            <a:spLocks noChangeArrowheads="1"/>
          </p:cNvSpPr>
          <p:nvPr/>
        </p:nvSpPr>
        <p:spPr bwMode="auto">
          <a:xfrm>
            <a:off x="2124075" y="31416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7" name="Text Box 126"/>
          <p:cNvSpPr txBox="1">
            <a:spLocks noChangeArrowheads="1"/>
          </p:cNvSpPr>
          <p:nvPr/>
        </p:nvSpPr>
        <p:spPr bwMode="auto">
          <a:xfrm>
            <a:off x="2124075" y="33575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8" name="Text Box 127"/>
          <p:cNvSpPr txBox="1">
            <a:spLocks noChangeArrowheads="1"/>
          </p:cNvSpPr>
          <p:nvPr/>
        </p:nvSpPr>
        <p:spPr bwMode="auto">
          <a:xfrm>
            <a:off x="2124075" y="35734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9" name="Text Box 128"/>
          <p:cNvSpPr txBox="1">
            <a:spLocks noChangeArrowheads="1"/>
          </p:cNvSpPr>
          <p:nvPr/>
        </p:nvSpPr>
        <p:spPr bwMode="auto">
          <a:xfrm>
            <a:off x="2124075" y="37893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0" name="Text Box 129"/>
          <p:cNvSpPr txBox="1">
            <a:spLocks noChangeArrowheads="1"/>
          </p:cNvSpPr>
          <p:nvPr/>
        </p:nvSpPr>
        <p:spPr bwMode="auto">
          <a:xfrm>
            <a:off x="468313" y="24923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1" name="Text Box 130"/>
          <p:cNvSpPr txBox="1">
            <a:spLocks noChangeArrowheads="1"/>
          </p:cNvSpPr>
          <p:nvPr/>
        </p:nvSpPr>
        <p:spPr bwMode="auto">
          <a:xfrm>
            <a:off x="468313" y="27082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2" name="Text Box 131"/>
          <p:cNvSpPr txBox="1">
            <a:spLocks noChangeArrowheads="1"/>
          </p:cNvSpPr>
          <p:nvPr/>
        </p:nvSpPr>
        <p:spPr bwMode="auto">
          <a:xfrm>
            <a:off x="395288" y="29241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3" name="Text Box 132"/>
          <p:cNvSpPr txBox="1">
            <a:spLocks noChangeArrowheads="1"/>
          </p:cNvSpPr>
          <p:nvPr/>
        </p:nvSpPr>
        <p:spPr bwMode="auto">
          <a:xfrm>
            <a:off x="900113" y="1916113"/>
            <a:ext cx="790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25</a:t>
            </a:r>
            <a:endParaRPr lang="el-GR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884" name="Rectangle 133"/>
          <p:cNvSpPr>
            <a:spLocks noChangeArrowheads="1"/>
          </p:cNvSpPr>
          <p:nvPr/>
        </p:nvSpPr>
        <p:spPr bwMode="auto">
          <a:xfrm>
            <a:off x="1908175" y="1989138"/>
            <a:ext cx="1295400" cy="792162"/>
          </a:xfrm>
          <a:prstGeom prst="rect">
            <a:avLst/>
          </a:prstGeom>
          <a:noFill/>
          <a:ln w="38100" cap="rnd">
            <a:solidFill>
              <a:srgbClr val="33CC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4885" name="Rectangle 134"/>
          <p:cNvSpPr>
            <a:spLocks noChangeArrowheads="1"/>
          </p:cNvSpPr>
          <p:nvPr/>
        </p:nvSpPr>
        <p:spPr bwMode="auto">
          <a:xfrm>
            <a:off x="3779838" y="908050"/>
            <a:ext cx="1079500" cy="647700"/>
          </a:xfrm>
          <a:prstGeom prst="rect">
            <a:avLst/>
          </a:prstGeom>
          <a:noFill/>
          <a:ln w="38100" cap="rnd">
            <a:solidFill>
              <a:srgbClr val="33CC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4886" name="Line 135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7" name="Line 136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8" name="Line 137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9" name="Text Box 138"/>
          <p:cNvSpPr txBox="1">
            <a:spLocks noChangeArrowheads="1"/>
          </p:cNvSpPr>
          <p:nvPr/>
        </p:nvSpPr>
        <p:spPr bwMode="auto">
          <a:xfrm>
            <a:off x="7451725" y="4076700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34890" name="Line 139"/>
          <p:cNvSpPr>
            <a:spLocks noChangeShapeType="1"/>
          </p:cNvSpPr>
          <p:nvPr/>
        </p:nvSpPr>
        <p:spPr bwMode="auto">
          <a:xfrm>
            <a:off x="5867400" y="1268413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1" name="Line 140"/>
          <p:cNvSpPr>
            <a:spLocks noChangeShapeType="1"/>
          </p:cNvSpPr>
          <p:nvPr/>
        </p:nvSpPr>
        <p:spPr bwMode="auto">
          <a:xfrm>
            <a:off x="7092950" y="1268413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2" name="Line 141"/>
          <p:cNvSpPr>
            <a:spLocks noChangeShapeType="1"/>
          </p:cNvSpPr>
          <p:nvPr/>
        </p:nvSpPr>
        <p:spPr bwMode="auto">
          <a:xfrm>
            <a:off x="5867400" y="177165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3" name="Line 142"/>
          <p:cNvSpPr>
            <a:spLocks noChangeShapeType="1"/>
          </p:cNvSpPr>
          <p:nvPr/>
        </p:nvSpPr>
        <p:spPr bwMode="auto">
          <a:xfrm>
            <a:off x="5867400" y="2205038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4" name="Text Box 146"/>
          <p:cNvSpPr txBox="1">
            <a:spLocks noChangeArrowheads="1"/>
          </p:cNvSpPr>
          <p:nvPr/>
        </p:nvSpPr>
        <p:spPr bwMode="auto">
          <a:xfrm>
            <a:off x="5867400" y="17716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95" name="Line 147"/>
          <p:cNvSpPr>
            <a:spLocks noChangeShapeType="1"/>
          </p:cNvSpPr>
          <p:nvPr/>
        </p:nvSpPr>
        <p:spPr bwMode="auto">
          <a:xfrm>
            <a:off x="5867400" y="198755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6" name="Line 148"/>
          <p:cNvSpPr>
            <a:spLocks noChangeShapeType="1"/>
          </p:cNvSpPr>
          <p:nvPr/>
        </p:nvSpPr>
        <p:spPr bwMode="auto">
          <a:xfrm>
            <a:off x="6156325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7" name="Line 149"/>
          <p:cNvSpPr>
            <a:spLocks noChangeShapeType="1"/>
          </p:cNvSpPr>
          <p:nvPr/>
        </p:nvSpPr>
        <p:spPr bwMode="auto">
          <a:xfrm>
            <a:off x="6877050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8" name="Line 150"/>
          <p:cNvSpPr>
            <a:spLocks noChangeShapeType="1"/>
          </p:cNvSpPr>
          <p:nvPr/>
        </p:nvSpPr>
        <p:spPr bwMode="auto">
          <a:xfrm>
            <a:off x="6372225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9" name="Text Box 151"/>
          <p:cNvSpPr txBox="1">
            <a:spLocks noChangeArrowheads="1"/>
          </p:cNvSpPr>
          <p:nvPr/>
        </p:nvSpPr>
        <p:spPr bwMode="auto">
          <a:xfrm>
            <a:off x="6372225" y="1628775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34900" name="Text Box 152"/>
          <p:cNvSpPr txBox="1">
            <a:spLocks noChangeArrowheads="1"/>
          </p:cNvSpPr>
          <p:nvPr/>
        </p:nvSpPr>
        <p:spPr bwMode="auto">
          <a:xfrm>
            <a:off x="5003800" y="5734050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sp>
        <p:nvSpPr>
          <p:cNvPr id="34901" name="Text Box 153"/>
          <p:cNvSpPr txBox="1">
            <a:spLocks noChangeArrowheads="1"/>
          </p:cNvSpPr>
          <p:nvPr/>
        </p:nvSpPr>
        <p:spPr bwMode="auto">
          <a:xfrm>
            <a:off x="1547813" y="42211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34902" name="Text Box 154"/>
          <p:cNvSpPr txBox="1">
            <a:spLocks noChangeArrowheads="1"/>
          </p:cNvSpPr>
          <p:nvPr/>
        </p:nvSpPr>
        <p:spPr bwMode="auto">
          <a:xfrm>
            <a:off x="323850" y="3357563"/>
            <a:ext cx="16573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 (επίπεδο ρίζας)</a:t>
            </a:r>
          </a:p>
        </p:txBody>
      </p:sp>
      <p:cxnSp>
        <p:nvCxnSpPr>
          <p:cNvPr id="169" name="Elbow Connector 168"/>
          <p:cNvCxnSpPr>
            <a:endCxn id="34894" idx="1"/>
          </p:cNvCxnSpPr>
          <p:nvPr/>
        </p:nvCxnSpPr>
        <p:spPr>
          <a:xfrm>
            <a:off x="4716463" y="1196975"/>
            <a:ext cx="1150937" cy="696913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95000"/>
                <a:lumOff val="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233326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6CF74E-C8F2-41D9-9BCD-2AB9207F9F06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52425" y="2333625"/>
            <a:ext cx="8229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</a:t>
            </a:r>
            <a:r>
              <a:rPr lang="en-US" sz="1800" dirty="0">
                <a:latin typeface="Calibri" pitchFamily="34" charset="0"/>
              </a:rPr>
              <a:t>, όπ</a:t>
            </a:r>
            <a:r>
              <a:rPr lang="en-US" sz="1800" dirty="0" err="1">
                <a:latin typeface="Calibri" pitchFamily="34" charset="0"/>
              </a:rPr>
              <a:t>ου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το πεδίο κλειδιού έχει μέγεθος </a:t>
            </a:r>
            <a:r>
              <a:rPr lang="en-US" sz="1800" dirty="0">
                <a:latin typeface="Calibri" pitchFamily="34" charset="0"/>
              </a:rPr>
              <a:t>V</a:t>
            </a:r>
            <a:r>
              <a:rPr lang="en-US" sz="1800" baseline="-25000" dirty="0">
                <a:latin typeface="Calibri" pitchFamily="34" charset="0"/>
              </a:rPr>
              <a:t>A </a:t>
            </a:r>
            <a:r>
              <a:rPr lang="en-US" sz="1800" dirty="0">
                <a:latin typeface="Calibri" pitchFamily="34" charset="0"/>
              </a:rPr>
              <a:t>= 9 bytes α</a:t>
            </a:r>
            <a:r>
              <a:rPr lang="en-US" sz="1800" dirty="0" err="1">
                <a:latin typeface="Calibri" pitchFamily="34" charset="0"/>
              </a:rPr>
              <a:t>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δεν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</a:t>
            </a:r>
            <a:r>
              <a:rPr lang="en-US" sz="1800" dirty="0">
                <a:latin typeface="Calibri" pitchFamily="34" charset="0"/>
              </a:rPr>
              <a:t>αι πεδίο διάταξης,</a:t>
            </a:r>
            <a:r>
              <a:rPr lang="el-GR" sz="18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1981200" y="39624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Άρα </a:t>
            </a:r>
            <a:r>
              <a:rPr lang="en-US" sz="1800">
                <a:latin typeface="Calibri" pitchFamily="34" charset="0"/>
              </a:rPr>
              <a:t>t = 3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304800" y="4572000"/>
            <a:ext cx="85344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</a:rPr>
              <a:t>t + 1 = 4 </a:t>
            </a:r>
            <a:r>
              <a:rPr lang="el-GR" sz="1800">
                <a:latin typeface="Calibri" pitchFamily="34" charset="0"/>
              </a:rPr>
              <a:t>προσπελάσεις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Για το δευτερεύον ήταν 10 και χωρίς ευρετήριο 1500</a:t>
            </a: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533400" y="1500515"/>
            <a:ext cx="77371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337869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68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8D452F-8008-4A5B-BD34-6007AD326D8C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381000" y="2179637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32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Εισαγωγή/διαγραφή</a:t>
            </a:r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762000" y="3048000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τροποποιήσεις πολλαπλών ευρετηρίων</a:t>
            </a:r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762000" y="4292600"/>
            <a:ext cx="7339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Δυναμικό</a:t>
            </a:r>
            <a:r>
              <a:rPr lang="el-GR">
                <a:latin typeface="Calibri" pitchFamily="34" charset="0"/>
              </a:rPr>
              <a:t> πολυεπίπεδο ευρετήριο: Β-δέντρα και Β+-δέντρα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334053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AC9CBE-48C3-48F5-A723-DEA527FEB823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665027"/>
            <a:ext cx="8573423" cy="3791282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Τα αρχεία ευρετηρίων είναι απλά αρχεία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l-GR" sz="2400" dirty="0" smtClean="0">
                <a:latin typeface="Calibri" pitchFamily="34" charset="0"/>
              </a:rPr>
              <a:t>άρα και σε αυτά μπορούν να οριστούν ευρετήρια</a:t>
            </a: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Καταλήγουμε λοιπόν σε μια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ιεραρχία δομών ευρετηρίων</a:t>
            </a:r>
            <a:r>
              <a:rPr lang="en-US" sz="2400" dirty="0" smtClean="0">
                <a:latin typeface="Calibri" pitchFamily="34" charset="0"/>
              </a:rPr>
              <a:t>  (</a:t>
            </a:r>
            <a:r>
              <a:rPr lang="el-GR" sz="2400" dirty="0" smtClean="0">
                <a:latin typeface="Calibri" pitchFamily="34" charset="0"/>
              </a:rPr>
              <a:t>πρώτο επίπεδο, δεύτερο επίπεδο, κλπ.)</a:t>
            </a: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Κάθε επίπεδο του ευρετηρίου είναι ένα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i="1" dirty="0" smtClean="0">
                <a:latin typeface="Calibri" pitchFamily="34" charset="0"/>
              </a:rPr>
              <a:t>διατεταγμένο</a:t>
            </a:r>
            <a:r>
              <a:rPr lang="el-GR" sz="2400" dirty="0" smtClean="0">
                <a:latin typeface="Calibri" pitchFamily="34" charset="0"/>
              </a:rPr>
              <a:t> αρχείο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l-GR" sz="2400" dirty="0" smtClean="0">
                <a:latin typeface="Calibri" pitchFamily="34" charset="0"/>
              </a:rPr>
              <a:t>συνεπώς</a:t>
            </a:r>
            <a:r>
              <a:rPr lang="en-US" sz="2400" dirty="0" smtClean="0">
                <a:latin typeface="Calibri" pitchFamily="34" charset="0"/>
              </a:rPr>
              <a:t>,</a:t>
            </a:r>
            <a:r>
              <a:rPr lang="el-GR" sz="2400" dirty="0" smtClean="0">
                <a:latin typeface="Calibri" pitchFamily="34" charset="0"/>
              </a:rPr>
              <a:t> εισαγωγές/διαγραφές εγγραφών απαιτούν επιπλέον κόστος</a:t>
            </a: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Ένα πολύ-επίπεδο ευρετήριο αποτελεί ένα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Δέντρο Αναζήτησης</a:t>
            </a:r>
            <a:endParaRPr lang="en-US" sz="2400" i="1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1"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Όπου κάθε κόμβος </a:t>
            </a:r>
            <a:r>
              <a:rPr lang="en-US" sz="2400" dirty="0" smtClean="0">
                <a:latin typeface="Calibri" pitchFamily="34" charset="0"/>
              </a:rPr>
              <a:t>(block) </a:t>
            </a:r>
            <a:r>
              <a:rPr lang="el-GR" sz="2400" dirty="0" smtClean="0">
                <a:latin typeface="Calibri" pitchFamily="34" charset="0"/>
              </a:rPr>
              <a:t>έχει </a:t>
            </a:r>
            <a:r>
              <a:rPr lang="en-US" sz="2400" dirty="0" smtClean="0">
                <a:latin typeface="Calibri" pitchFamily="34" charset="0"/>
              </a:rPr>
              <a:t>f</a:t>
            </a:r>
            <a:r>
              <a:rPr lang="en-US" sz="2400" baseline="-25000" dirty="0" smtClean="0">
                <a:latin typeface="Calibri" pitchFamily="34" charset="0"/>
              </a:rPr>
              <a:t>0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δείκτες και </a:t>
            </a:r>
            <a:r>
              <a:rPr lang="en-US" sz="2400" dirty="0" smtClean="0">
                <a:latin typeface="Calibri" pitchFamily="34" charset="0"/>
              </a:rPr>
              <a:t>f</a:t>
            </a:r>
            <a:r>
              <a:rPr lang="en-US" sz="2400" baseline="-25000" dirty="0" smtClean="0">
                <a:latin typeface="Calibri" pitchFamily="34" charset="0"/>
              </a:rPr>
              <a:t>0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τιμές κλειδιού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n-US" sz="2400" i="1" dirty="0" smtClean="0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Πολυεπίπεδα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377196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89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20EBDD-03FA-425B-9032-37CE51B66738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6372225" y="4652963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grpSp>
        <p:nvGrpSpPr>
          <p:cNvPr id="38917" name="Group 3"/>
          <p:cNvGrpSpPr>
            <a:grpSpLocks/>
          </p:cNvGrpSpPr>
          <p:nvPr/>
        </p:nvGrpSpPr>
        <p:grpSpPr bwMode="auto">
          <a:xfrm rot="5400000">
            <a:off x="3229769" y="910432"/>
            <a:ext cx="936625" cy="649287"/>
            <a:chOff x="385" y="935"/>
            <a:chExt cx="590" cy="409"/>
          </a:xfrm>
        </p:grpSpPr>
        <p:sp>
          <p:nvSpPr>
            <p:cNvPr id="39051" name="Rectangle 4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52" name="Line 5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53" name="Line 6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54" name="Line 7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18" name="Group 8"/>
          <p:cNvGrpSpPr>
            <a:grpSpLocks/>
          </p:cNvGrpSpPr>
          <p:nvPr/>
        </p:nvGrpSpPr>
        <p:grpSpPr bwMode="auto">
          <a:xfrm rot="5400000">
            <a:off x="2833688" y="1882775"/>
            <a:ext cx="1296988" cy="1944687"/>
            <a:chOff x="1247" y="981"/>
            <a:chExt cx="817" cy="1225"/>
          </a:xfrm>
        </p:grpSpPr>
        <p:grpSp>
          <p:nvGrpSpPr>
            <p:cNvPr id="39034" name="Group 9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47" name="Rectangle 1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8" name="Line 1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9" name="Line 1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50" name="Line 1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35" name="Group 14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9043" name="Rectangle 1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4" name="Line 1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5" name="Line 1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6" name="Line 1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36" name="Group 19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9039" name="Rectangle 2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0" name="Line 2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1" name="Line 2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2" name="Line 2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9037" name="Line 24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8" name="Line 25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19" name="Group 26"/>
          <p:cNvGrpSpPr>
            <a:grpSpLocks/>
          </p:cNvGrpSpPr>
          <p:nvPr/>
        </p:nvGrpSpPr>
        <p:grpSpPr bwMode="auto">
          <a:xfrm rot="5400000">
            <a:off x="5461794" y="4293394"/>
            <a:ext cx="936625" cy="649287"/>
            <a:chOff x="385" y="935"/>
            <a:chExt cx="590" cy="409"/>
          </a:xfrm>
        </p:grpSpPr>
        <p:sp>
          <p:nvSpPr>
            <p:cNvPr id="39030" name="Rectangle 2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31" name="Line 2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2" name="Line 2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3" name="Line 3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0" name="Group 31"/>
          <p:cNvGrpSpPr>
            <a:grpSpLocks/>
          </p:cNvGrpSpPr>
          <p:nvPr/>
        </p:nvGrpSpPr>
        <p:grpSpPr bwMode="auto">
          <a:xfrm rot="5400000">
            <a:off x="4814094" y="4293394"/>
            <a:ext cx="936625" cy="649287"/>
            <a:chOff x="385" y="935"/>
            <a:chExt cx="590" cy="409"/>
          </a:xfrm>
        </p:grpSpPr>
        <p:sp>
          <p:nvSpPr>
            <p:cNvPr id="39026" name="Rectangle 32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27" name="Line 33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8" name="Line 34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9" name="Line 35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1" name="Group 36"/>
          <p:cNvGrpSpPr>
            <a:grpSpLocks/>
          </p:cNvGrpSpPr>
          <p:nvPr/>
        </p:nvGrpSpPr>
        <p:grpSpPr bwMode="auto">
          <a:xfrm rot="5400000">
            <a:off x="4166394" y="4293394"/>
            <a:ext cx="936625" cy="649287"/>
            <a:chOff x="385" y="935"/>
            <a:chExt cx="590" cy="409"/>
          </a:xfrm>
        </p:grpSpPr>
        <p:sp>
          <p:nvSpPr>
            <p:cNvPr id="39022" name="Rectangle 3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23" name="Line 3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4" name="Line 3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5" name="Line 4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8922" name="Line 41"/>
          <p:cNvSpPr>
            <a:spLocks noChangeShapeType="1"/>
          </p:cNvSpPr>
          <p:nvPr/>
        </p:nvSpPr>
        <p:spPr bwMode="auto">
          <a:xfrm rot="5400000">
            <a:off x="4960144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3" name="Line 42"/>
          <p:cNvSpPr>
            <a:spLocks noChangeShapeType="1"/>
          </p:cNvSpPr>
          <p:nvPr/>
        </p:nvSpPr>
        <p:spPr bwMode="auto">
          <a:xfrm rot="5400000">
            <a:off x="4312444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38924" name="Group 43"/>
          <p:cNvGrpSpPr>
            <a:grpSpLocks/>
          </p:cNvGrpSpPr>
          <p:nvPr/>
        </p:nvGrpSpPr>
        <p:grpSpPr bwMode="auto">
          <a:xfrm rot="5400000">
            <a:off x="2689225" y="3609975"/>
            <a:ext cx="1296988" cy="1944688"/>
            <a:chOff x="1247" y="981"/>
            <a:chExt cx="817" cy="1225"/>
          </a:xfrm>
        </p:grpSpPr>
        <p:grpSp>
          <p:nvGrpSpPr>
            <p:cNvPr id="39005" name="Group 44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18" name="Rectangle 4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9" name="Line 4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20" name="Line 4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21" name="Line 4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06" name="Group 49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9014" name="Rectangle 5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5" name="Line 5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6" name="Line 5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7" name="Line 5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07" name="Group 54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9010" name="Rectangle 5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1" name="Line 5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2" name="Line 5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3" name="Line 5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9008" name="Line 59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09" name="Line 60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5" name="Group 61"/>
          <p:cNvGrpSpPr>
            <a:grpSpLocks/>
          </p:cNvGrpSpPr>
          <p:nvPr/>
        </p:nvGrpSpPr>
        <p:grpSpPr bwMode="auto">
          <a:xfrm rot="5400000">
            <a:off x="744538" y="3609975"/>
            <a:ext cx="1296988" cy="1944687"/>
            <a:chOff x="1247" y="981"/>
            <a:chExt cx="817" cy="1225"/>
          </a:xfrm>
        </p:grpSpPr>
        <p:grpSp>
          <p:nvGrpSpPr>
            <p:cNvPr id="38988" name="Group 62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01" name="Rectangle 6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02" name="Line 6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3" name="Line 6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4" name="Line 6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8989" name="Group 67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8997" name="Rectangle 68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8998" name="Line 69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9" name="Line 70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0" name="Line 71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8990" name="Group 72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8993" name="Rectangle 7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8994" name="Line 7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5" name="Line 7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6" name="Line 7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8991" name="Line 77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992" name="Line 78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8926" name="Line 79"/>
          <p:cNvSpPr>
            <a:spLocks noChangeShapeType="1"/>
          </p:cNvSpPr>
          <p:nvPr/>
        </p:nvSpPr>
        <p:spPr bwMode="auto">
          <a:xfrm rot="5400000">
            <a:off x="3663156" y="4655344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7" name="Line 80"/>
          <p:cNvSpPr>
            <a:spLocks noChangeShapeType="1"/>
          </p:cNvSpPr>
          <p:nvPr/>
        </p:nvSpPr>
        <p:spPr bwMode="auto">
          <a:xfrm rot="5400000">
            <a:off x="1718469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8" name="Line 81"/>
          <p:cNvSpPr>
            <a:spLocks noChangeShapeType="1"/>
          </p:cNvSpPr>
          <p:nvPr/>
        </p:nvSpPr>
        <p:spPr bwMode="auto">
          <a:xfrm rot="5400000" flipV="1">
            <a:off x="3735388" y="17018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29" name="Line 82"/>
          <p:cNvSpPr>
            <a:spLocks noChangeShapeType="1"/>
          </p:cNvSpPr>
          <p:nvPr/>
        </p:nvSpPr>
        <p:spPr bwMode="auto">
          <a:xfrm rot="5400000">
            <a:off x="3339307" y="1953419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0" name="Line 83"/>
          <p:cNvSpPr>
            <a:spLocks noChangeShapeType="1"/>
          </p:cNvSpPr>
          <p:nvPr/>
        </p:nvSpPr>
        <p:spPr bwMode="auto">
          <a:xfrm rot="5400000">
            <a:off x="2870201" y="1701800"/>
            <a:ext cx="792162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1" name="Line 84"/>
          <p:cNvSpPr>
            <a:spLocks noChangeShapeType="1"/>
          </p:cNvSpPr>
          <p:nvPr/>
        </p:nvSpPr>
        <p:spPr bwMode="auto">
          <a:xfrm rot="5400000" flipV="1">
            <a:off x="4851401" y="2746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2" name="Line 85"/>
          <p:cNvSpPr>
            <a:spLocks noChangeShapeType="1"/>
          </p:cNvSpPr>
          <p:nvPr/>
        </p:nvSpPr>
        <p:spPr bwMode="auto">
          <a:xfrm rot="5400000" flipV="1">
            <a:off x="4419601" y="3033712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3" name="Line 86"/>
          <p:cNvSpPr>
            <a:spLocks noChangeShapeType="1"/>
          </p:cNvSpPr>
          <p:nvPr/>
        </p:nvSpPr>
        <p:spPr bwMode="auto">
          <a:xfrm rot="5400000" flipV="1">
            <a:off x="3986213" y="3249613"/>
            <a:ext cx="792162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4" name="Line 87"/>
          <p:cNvSpPr>
            <a:spLocks noChangeShapeType="1"/>
          </p:cNvSpPr>
          <p:nvPr/>
        </p:nvSpPr>
        <p:spPr bwMode="auto">
          <a:xfrm rot="5400000" flipV="1">
            <a:off x="3591719" y="342979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5" name="Line 88"/>
          <p:cNvSpPr>
            <a:spLocks noChangeShapeType="1"/>
          </p:cNvSpPr>
          <p:nvPr/>
        </p:nvSpPr>
        <p:spPr bwMode="auto">
          <a:xfrm rot="5400000" flipV="1">
            <a:off x="3086894" y="3645694"/>
            <a:ext cx="8636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6" name="Line 89"/>
          <p:cNvSpPr>
            <a:spLocks noChangeShapeType="1"/>
          </p:cNvSpPr>
          <p:nvPr/>
        </p:nvSpPr>
        <p:spPr bwMode="auto">
          <a:xfrm rot="5400000">
            <a:off x="2655888" y="3502025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7" name="Line 90"/>
          <p:cNvSpPr>
            <a:spLocks noChangeShapeType="1"/>
          </p:cNvSpPr>
          <p:nvPr/>
        </p:nvSpPr>
        <p:spPr bwMode="auto">
          <a:xfrm rot="5400000">
            <a:off x="2151063" y="3286125"/>
            <a:ext cx="93503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8" name="Line 91"/>
          <p:cNvSpPr>
            <a:spLocks noChangeShapeType="1"/>
          </p:cNvSpPr>
          <p:nvPr/>
        </p:nvSpPr>
        <p:spPr bwMode="auto">
          <a:xfrm rot="5400000">
            <a:off x="1826419" y="3034507"/>
            <a:ext cx="8636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9" name="Line 92"/>
          <p:cNvSpPr>
            <a:spLocks noChangeShapeType="1"/>
          </p:cNvSpPr>
          <p:nvPr/>
        </p:nvSpPr>
        <p:spPr bwMode="auto">
          <a:xfrm rot="5400000">
            <a:off x="1285875" y="2854326"/>
            <a:ext cx="935037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40" name="Text Box 93"/>
          <p:cNvSpPr txBox="1">
            <a:spLocks noChangeArrowheads="1"/>
          </p:cNvSpPr>
          <p:nvPr/>
        </p:nvSpPr>
        <p:spPr bwMode="auto">
          <a:xfrm rot="5400000">
            <a:off x="59174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1" name="Text Box 94"/>
          <p:cNvSpPr txBox="1">
            <a:spLocks noChangeArrowheads="1"/>
          </p:cNvSpPr>
          <p:nvPr/>
        </p:nvSpPr>
        <p:spPr bwMode="auto">
          <a:xfrm rot="5400000">
            <a:off x="57015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2" name="Text Box 95"/>
          <p:cNvSpPr txBox="1">
            <a:spLocks noChangeArrowheads="1"/>
          </p:cNvSpPr>
          <p:nvPr/>
        </p:nvSpPr>
        <p:spPr bwMode="auto">
          <a:xfrm rot="5400000">
            <a:off x="54856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3" name="Text Box 96"/>
          <p:cNvSpPr txBox="1">
            <a:spLocks noChangeArrowheads="1"/>
          </p:cNvSpPr>
          <p:nvPr/>
        </p:nvSpPr>
        <p:spPr bwMode="auto">
          <a:xfrm rot="5400000">
            <a:off x="52697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4" name="Text Box 97"/>
          <p:cNvSpPr txBox="1">
            <a:spLocks noChangeArrowheads="1"/>
          </p:cNvSpPr>
          <p:nvPr/>
        </p:nvSpPr>
        <p:spPr bwMode="auto">
          <a:xfrm rot="5400000">
            <a:off x="50522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5" name="Text Box 98"/>
          <p:cNvSpPr txBox="1">
            <a:spLocks noChangeArrowheads="1"/>
          </p:cNvSpPr>
          <p:nvPr/>
        </p:nvSpPr>
        <p:spPr bwMode="auto">
          <a:xfrm rot="5400000">
            <a:off x="48363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6" name="Text Box 99"/>
          <p:cNvSpPr txBox="1">
            <a:spLocks noChangeArrowheads="1"/>
          </p:cNvSpPr>
          <p:nvPr/>
        </p:nvSpPr>
        <p:spPr bwMode="auto">
          <a:xfrm rot="5400000">
            <a:off x="46204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7" name="Text Box 100"/>
          <p:cNvSpPr txBox="1">
            <a:spLocks noChangeArrowheads="1"/>
          </p:cNvSpPr>
          <p:nvPr/>
        </p:nvSpPr>
        <p:spPr bwMode="auto">
          <a:xfrm rot="5400000">
            <a:off x="44045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8" name="Text Box 101"/>
          <p:cNvSpPr txBox="1">
            <a:spLocks noChangeArrowheads="1"/>
          </p:cNvSpPr>
          <p:nvPr/>
        </p:nvSpPr>
        <p:spPr bwMode="auto">
          <a:xfrm rot="5400000">
            <a:off x="41886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9" name="Text Box 102"/>
          <p:cNvSpPr txBox="1">
            <a:spLocks noChangeArrowheads="1"/>
          </p:cNvSpPr>
          <p:nvPr/>
        </p:nvSpPr>
        <p:spPr bwMode="auto">
          <a:xfrm rot="5400000">
            <a:off x="39727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0" name="Text Box 103"/>
          <p:cNvSpPr txBox="1">
            <a:spLocks noChangeArrowheads="1"/>
          </p:cNvSpPr>
          <p:nvPr/>
        </p:nvSpPr>
        <p:spPr bwMode="auto">
          <a:xfrm rot="5400000">
            <a:off x="37568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1" name="Text Box 104"/>
          <p:cNvSpPr txBox="1">
            <a:spLocks noChangeArrowheads="1"/>
          </p:cNvSpPr>
          <p:nvPr/>
        </p:nvSpPr>
        <p:spPr bwMode="auto">
          <a:xfrm rot="5400000">
            <a:off x="35409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2" name="Text Box 105"/>
          <p:cNvSpPr txBox="1">
            <a:spLocks noChangeArrowheads="1"/>
          </p:cNvSpPr>
          <p:nvPr/>
        </p:nvSpPr>
        <p:spPr bwMode="auto">
          <a:xfrm rot="5400000">
            <a:off x="33250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3" name="Text Box 106"/>
          <p:cNvSpPr txBox="1">
            <a:spLocks noChangeArrowheads="1"/>
          </p:cNvSpPr>
          <p:nvPr/>
        </p:nvSpPr>
        <p:spPr bwMode="auto">
          <a:xfrm rot="5400000">
            <a:off x="31091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4" name="Text Box 107"/>
          <p:cNvSpPr txBox="1">
            <a:spLocks noChangeArrowheads="1"/>
          </p:cNvSpPr>
          <p:nvPr/>
        </p:nvSpPr>
        <p:spPr bwMode="auto">
          <a:xfrm rot="5400000">
            <a:off x="28932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5" name="Text Box 108"/>
          <p:cNvSpPr txBox="1">
            <a:spLocks noChangeArrowheads="1"/>
          </p:cNvSpPr>
          <p:nvPr/>
        </p:nvSpPr>
        <p:spPr bwMode="auto">
          <a:xfrm rot="5400000">
            <a:off x="26773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6" name="Text Box 109"/>
          <p:cNvSpPr txBox="1">
            <a:spLocks noChangeArrowheads="1"/>
          </p:cNvSpPr>
          <p:nvPr/>
        </p:nvSpPr>
        <p:spPr bwMode="auto">
          <a:xfrm rot="5400000">
            <a:off x="24614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7" name="Text Box 110"/>
          <p:cNvSpPr txBox="1">
            <a:spLocks noChangeArrowheads="1"/>
          </p:cNvSpPr>
          <p:nvPr/>
        </p:nvSpPr>
        <p:spPr bwMode="auto">
          <a:xfrm rot="5400000">
            <a:off x="22439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8" name="Text Box 111"/>
          <p:cNvSpPr txBox="1">
            <a:spLocks noChangeArrowheads="1"/>
          </p:cNvSpPr>
          <p:nvPr/>
        </p:nvSpPr>
        <p:spPr bwMode="auto">
          <a:xfrm rot="5400000">
            <a:off x="20280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9" name="Text Box 112"/>
          <p:cNvSpPr txBox="1">
            <a:spLocks noChangeArrowheads="1"/>
          </p:cNvSpPr>
          <p:nvPr/>
        </p:nvSpPr>
        <p:spPr bwMode="auto">
          <a:xfrm rot="5400000">
            <a:off x="18121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0" name="Text Box 113"/>
          <p:cNvSpPr txBox="1">
            <a:spLocks noChangeArrowheads="1"/>
          </p:cNvSpPr>
          <p:nvPr/>
        </p:nvSpPr>
        <p:spPr bwMode="auto">
          <a:xfrm rot="5400000">
            <a:off x="15962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1" name="Text Box 114"/>
          <p:cNvSpPr txBox="1">
            <a:spLocks noChangeArrowheads="1"/>
          </p:cNvSpPr>
          <p:nvPr/>
        </p:nvSpPr>
        <p:spPr bwMode="auto">
          <a:xfrm rot="5400000">
            <a:off x="13803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2" name="Text Box 115"/>
          <p:cNvSpPr txBox="1">
            <a:spLocks noChangeArrowheads="1"/>
          </p:cNvSpPr>
          <p:nvPr/>
        </p:nvSpPr>
        <p:spPr bwMode="auto">
          <a:xfrm rot="5400000">
            <a:off x="11644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3" name="Text Box 116"/>
          <p:cNvSpPr txBox="1">
            <a:spLocks noChangeArrowheads="1"/>
          </p:cNvSpPr>
          <p:nvPr/>
        </p:nvSpPr>
        <p:spPr bwMode="auto">
          <a:xfrm rot="5400000">
            <a:off x="9485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4" name="Text Box 117"/>
          <p:cNvSpPr txBox="1">
            <a:spLocks noChangeArrowheads="1"/>
          </p:cNvSpPr>
          <p:nvPr/>
        </p:nvSpPr>
        <p:spPr bwMode="auto">
          <a:xfrm rot="5400000">
            <a:off x="7326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5" name="Text Box 118"/>
          <p:cNvSpPr txBox="1">
            <a:spLocks noChangeArrowheads="1"/>
          </p:cNvSpPr>
          <p:nvPr/>
        </p:nvSpPr>
        <p:spPr bwMode="auto">
          <a:xfrm rot="5400000">
            <a:off x="5167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6" name="Text Box 119"/>
          <p:cNvSpPr txBox="1">
            <a:spLocks noChangeArrowheads="1"/>
          </p:cNvSpPr>
          <p:nvPr/>
        </p:nvSpPr>
        <p:spPr bwMode="auto">
          <a:xfrm rot="5400000">
            <a:off x="3008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7" name="Text Box 120"/>
          <p:cNvSpPr txBox="1">
            <a:spLocks noChangeArrowheads="1"/>
          </p:cNvSpPr>
          <p:nvPr/>
        </p:nvSpPr>
        <p:spPr bwMode="auto">
          <a:xfrm rot="5400000">
            <a:off x="41171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8" name="Text Box 121"/>
          <p:cNvSpPr txBox="1">
            <a:spLocks noChangeArrowheads="1"/>
          </p:cNvSpPr>
          <p:nvPr/>
        </p:nvSpPr>
        <p:spPr bwMode="auto">
          <a:xfrm rot="5400000">
            <a:off x="39012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9" name="Text Box 122"/>
          <p:cNvSpPr txBox="1">
            <a:spLocks noChangeArrowheads="1"/>
          </p:cNvSpPr>
          <p:nvPr/>
        </p:nvSpPr>
        <p:spPr bwMode="auto">
          <a:xfrm rot="5400000">
            <a:off x="36853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0" name="Text Box 123"/>
          <p:cNvSpPr txBox="1">
            <a:spLocks noChangeArrowheads="1"/>
          </p:cNvSpPr>
          <p:nvPr/>
        </p:nvSpPr>
        <p:spPr bwMode="auto">
          <a:xfrm rot="5400000">
            <a:off x="34694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1" name="Text Box 124"/>
          <p:cNvSpPr txBox="1">
            <a:spLocks noChangeArrowheads="1"/>
          </p:cNvSpPr>
          <p:nvPr/>
        </p:nvSpPr>
        <p:spPr bwMode="auto">
          <a:xfrm rot="5400000">
            <a:off x="32535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2" name="Text Box 125"/>
          <p:cNvSpPr txBox="1">
            <a:spLocks noChangeArrowheads="1"/>
          </p:cNvSpPr>
          <p:nvPr/>
        </p:nvSpPr>
        <p:spPr bwMode="auto">
          <a:xfrm rot="5400000">
            <a:off x="30360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3" name="Text Box 126"/>
          <p:cNvSpPr txBox="1">
            <a:spLocks noChangeArrowheads="1"/>
          </p:cNvSpPr>
          <p:nvPr/>
        </p:nvSpPr>
        <p:spPr bwMode="auto">
          <a:xfrm rot="5400000">
            <a:off x="28201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4" name="Text Box 127"/>
          <p:cNvSpPr txBox="1">
            <a:spLocks noChangeArrowheads="1"/>
          </p:cNvSpPr>
          <p:nvPr/>
        </p:nvSpPr>
        <p:spPr bwMode="auto">
          <a:xfrm rot="5400000">
            <a:off x="26042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5" name="Text Box 128"/>
          <p:cNvSpPr txBox="1">
            <a:spLocks noChangeArrowheads="1"/>
          </p:cNvSpPr>
          <p:nvPr/>
        </p:nvSpPr>
        <p:spPr bwMode="auto">
          <a:xfrm rot="5400000">
            <a:off x="23883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6" name="Text Box 129"/>
          <p:cNvSpPr txBox="1">
            <a:spLocks noChangeArrowheads="1"/>
          </p:cNvSpPr>
          <p:nvPr/>
        </p:nvSpPr>
        <p:spPr bwMode="auto">
          <a:xfrm rot="5400000">
            <a:off x="3685382" y="861219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7" name="Text Box 130"/>
          <p:cNvSpPr txBox="1">
            <a:spLocks noChangeArrowheads="1"/>
          </p:cNvSpPr>
          <p:nvPr/>
        </p:nvSpPr>
        <p:spPr bwMode="auto">
          <a:xfrm rot="5400000">
            <a:off x="3469482" y="861219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8" name="Text Box 131"/>
          <p:cNvSpPr txBox="1">
            <a:spLocks noChangeArrowheads="1"/>
          </p:cNvSpPr>
          <p:nvPr/>
        </p:nvSpPr>
        <p:spPr bwMode="auto">
          <a:xfrm rot="5400000">
            <a:off x="3253582" y="788194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9" name="Line 132"/>
          <p:cNvSpPr>
            <a:spLocks noChangeShapeType="1"/>
          </p:cNvSpPr>
          <p:nvPr/>
        </p:nvSpPr>
        <p:spPr bwMode="auto">
          <a:xfrm rot="5400000">
            <a:off x="315118" y="5050632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0" name="Text Box 133"/>
          <p:cNvSpPr txBox="1">
            <a:spLocks noChangeArrowheads="1"/>
          </p:cNvSpPr>
          <p:nvPr/>
        </p:nvSpPr>
        <p:spPr bwMode="auto">
          <a:xfrm>
            <a:off x="611188" y="2276475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38981" name="Text Box 134"/>
          <p:cNvSpPr txBox="1">
            <a:spLocks noChangeArrowheads="1"/>
          </p:cNvSpPr>
          <p:nvPr/>
        </p:nvSpPr>
        <p:spPr bwMode="auto">
          <a:xfrm>
            <a:off x="1547813" y="692150"/>
            <a:ext cx="165735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 (επίπεδο ρίζας)</a:t>
            </a:r>
          </a:p>
        </p:txBody>
      </p:sp>
      <p:sp>
        <p:nvSpPr>
          <p:cNvPr id="38982" name="Text Box 135"/>
          <p:cNvSpPr txBox="1">
            <a:spLocks noChangeArrowheads="1"/>
          </p:cNvSpPr>
          <p:nvPr/>
        </p:nvSpPr>
        <p:spPr bwMode="auto">
          <a:xfrm>
            <a:off x="395288" y="5306705"/>
            <a:ext cx="79930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στο αρχικό ευρετήριο μπορεί να βάζουμε μία τιμή για κάθε εγγραφή του αρχείου δεδομένων (πυκνό ευρετήριο) ή μια εγγραφή για κάθε διακριτή τιμή κλπ ανάλογα με το τύπο του πεδίου 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(κλειδί/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 ταξινόμησης) </a:t>
            </a:r>
          </a:p>
        </p:txBody>
      </p:sp>
      <p:sp>
        <p:nvSpPr>
          <p:cNvPr id="38983" name="Line 136"/>
          <p:cNvSpPr>
            <a:spLocks noChangeShapeType="1"/>
          </p:cNvSpPr>
          <p:nvPr/>
        </p:nvSpPr>
        <p:spPr bwMode="auto">
          <a:xfrm>
            <a:off x="4643438" y="4868863"/>
            <a:ext cx="0" cy="431800"/>
          </a:xfrm>
          <a:prstGeom prst="line">
            <a:avLst/>
          </a:prstGeom>
          <a:noFill/>
          <a:ln w="28575">
            <a:solidFill>
              <a:srgbClr val="FF66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4" name="Line 137"/>
          <p:cNvSpPr>
            <a:spLocks noChangeShapeType="1"/>
          </p:cNvSpPr>
          <p:nvPr/>
        </p:nvSpPr>
        <p:spPr bwMode="auto">
          <a:xfrm>
            <a:off x="5651500" y="2133600"/>
            <a:ext cx="503238" cy="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5" name="Rectangle 138"/>
          <p:cNvSpPr>
            <a:spLocks noChangeArrowheads="1"/>
          </p:cNvSpPr>
          <p:nvPr/>
        </p:nvSpPr>
        <p:spPr bwMode="auto">
          <a:xfrm>
            <a:off x="5580063" y="1773238"/>
            <a:ext cx="2376487" cy="1223962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986" name="Text Box 139"/>
          <p:cNvSpPr txBox="1">
            <a:spLocks noChangeArrowheads="1"/>
          </p:cNvSpPr>
          <p:nvPr/>
        </p:nvSpPr>
        <p:spPr bwMode="auto">
          <a:xfrm>
            <a:off x="6084888" y="1844675"/>
            <a:ext cx="20161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Δείκτης στο αρχείο δεδομένων (ή στην περίπτωση αρχείου ενδιάμεσου επιπέδου σε αυτό)</a:t>
            </a:r>
          </a:p>
        </p:txBody>
      </p:sp>
      <p:sp>
        <p:nvSpPr>
          <p:cNvPr id="14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228350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FC7F90-5884-4A9D-AD44-AD118030DD18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39941" name="TextBox 4"/>
          <p:cNvSpPr txBox="1">
            <a:spLocks noChangeArrowheads="1"/>
          </p:cNvSpPr>
          <p:nvPr/>
        </p:nvSpPr>
        <p:spPr bwMode="auto">
          <a:xfrm>
            <a:off x="1403350" y="2205038"/>
            <a:ext cx="63373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>
                <a:latin typeface="Calibri" pitchFamily="34" charset="0"/>
              </a:rPr>
              <a:t>Στη συνέχεια:</a:t>
            </a:r>
          </a:p>
          <a:p>
            <a:endParaRPr lang="el-GR" sz="2400">
              <a:latin typeface="Calibri" pitchFamily="34" charset="0"/>
            </a:endParaRPr>
          </a:p>
          <a:p>
            <a:r>
              <a:rPr lang="el-GR" sz="2400">
                <a:latin typeface="Calibri" pitchFamily="34" charset="0"/>
              </a:rPr>
              <a:t>Β-δέντρα, Β+-δέντρα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19348536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6600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Ερωτήσεις;</a:t>
            </a:r>
          </a:p>
        </p:txBody>
      </p:sp>
    </p:spTree>
    <p:extLst>
      <p:ext uri="{BB962C8B-B14F-4D97-AF65-F5344CB8AC3E}">
        <p14:creationId xmlns="" xmlns:p14="http://schemas.microsoft.com/office/powerpoint/2010/main" val="245500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950840" y="2191603"/>
            <a:ext cx="754221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Πυκνό ευρετήριο</a:t>
            </a:r>
            <a:r>
              <a:rPr lang="el-GR" sz="3200" dirty="0" smtClean="0">
                <a:latin typeface="Calibri" pitchFamily="34" charset="0"/>
              </a:rPr>
              <a:t>: </a:t>
            </a:r>
            <a:r>
              <a:rPr lang="el-GR" sz="3200" dirty="0">
                <a:latin typeface="Calibri" pitchFamily="34" charset="0"/>
              </a:rPr>
              <a:t>μια καταχώρηση για κάθε εγγραφή</a:t>
            </a:r>
            <a:r>
              <a:rPr lang="en-US" sz="3200" dirty="0">
                <a:latin typeface="Calibri" pitchFamily="34" charset="0"/>
              </a:rPr>
              <a:t> </a:t>
            </a:r>
            <a:r>
              <a:rPr lang="el-GR" sz="3200" dirty="0">
                <a:latin typeface="Calibri" pitchFamily="34" charset="0"/>
              </a:rPr>
              <a:t>του </a:t>
            </a:r>
            <a:r>
              <a:rPr lang="el-GR" sz="3200" dirty="0" smtClean="0">
                <a:latin typeface="Calibri" pitchFamily="34" charset="0"/>
              </a:rPr>
              <a:t>αρχείου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 ευρετήριο</a:t>
            </a:r>
            <a:endParaRPr lang="el-GR" sz="32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75DA9A-3DF7-4C7B-8894-CEDCA3A9E19A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495300" y="1558451"/>
            <a:ext cx="830750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 ευρετήριο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primary index)</a:t>
            </a:r>
            <a:r>
              <a:rPr lang="el-GR" sz="2800" dirty="0">
                <a:latin typeface="Calibri" pitchFamily="34" charset="0"/>
              </a:rPr>
              <a:t>: ορισμένο στο κλειδί διάταξης του αρχείου</a:t>
            </a: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609600" y="2710450"/>
            <a:ext cx="7848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Για κάθε </a:t>
            </a:r>
            <a:r>
              <a:rPr lang="en-US" sz="2400" dirty="0">
                <a:latin typeface="Calibri" pitchFamily="34" charset="0"/>
              </a:rPr>
              <a:t>block </a:t>
            </a:r>
            <a:r>
              <a:rPr lang="el-GR" sz="2400" dirty="0">
                <a:latin typeface="Calibri" pitchFamily="34" charset="0"/>
              </a:rPr>
              <a:t>του αρχείου (μη πυκνό ευρετήριο) η εγγραφή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ευρετηρίου είναι της μορφής </a:t>
            </a:r>
            <a:r>
              <a:rPr lang="el-GR" sz="2400" b="1" dirty="0">
                <a:latin typeface="Calibri" pitchFamily="34" charset="0"/>
              </a:rPr>
              <a:t>(&lt;Κ(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), P(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)&gt;)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όπου: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b="1" dirty="0">
                <a:latin typeface="Calibri" pitchFamily="34" charset="0"/>
              </a:rPr>
              <a:t>Κ(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η τιμή του πρωτεύοντος κλειδιού της πρώτης εγγραφής του </a:t>
            </a:r>
            <a:r>
              <a:rPr lang="en-US" sz="2400" dirty="0">
                <a:latin typeface="Calibri" pitchFamily="34" charset="0"/>
              </a:rPr>
              <a:t>block (</a:t>
            </a:r>
            <a:r>
              <a:rPr lang="el-GR" sz="2400" i="1" dirty="0">
                <a:latin typeface="Calibri" pitchFamily="34" charset="0"/>
              </a:rPr>
              <a:t>άγκυρα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block)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</a:rPr>
              <a:t>P(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δείκτης προς το </a:t>
            </a:r>
            <a:r>
              <a:rPr lang="en-US" sz="2400" dirty="0">
                <a:latin typeface="Calibri" pitchFamily="34" charset="0"/>
              </a:rPr>
              <a:t>block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571500" y="5210326"/>
            <a:ext cx="82313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 Ένα </a:t>
            </a:r>
            <a:r>
              <a:rPr lang="el-GR" sz="2000" dirty="0">
                <a:latin typeface="Calibri" pitchFamily="34" charset="0"/>
              </a:rPr>
              <a:t>ευρετήριο στο πεδίο διάταξης (+ κλειδί) είναι ένα 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363842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E495CF-944D-4AD1-9A6F-167EB0DB58AE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2168525" y="184467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1992313" y="1773238"/>
            <a:ext cx="1223962" cy="2447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5519738" y="1801813"/>
            <a:ext cx="903287" cy="4219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0" name="Line 6"/>
          <p:cNvSpPr>
            <a:spLocks noChangeShapeType="1"/>
          </p:cNvSpPr>
          <p:nvPr/>
        </p:nvSpPr>
        <p:spPr bwMode="auto">
          <a:xfrm>
            <a:off x="2168525" y="19542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2168525" y="20605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2" name="Line 8"/>
          <p:cNvSpPr>
            <a:spLocks noChangeShapeType="1"/>
          </p:cNvSpPr>
          <p:nvPr/>
        </p:nvSpPr>
        <p:spPr bwMode="auto">
          <a:xfrm>
            <a:off x="2181225" y="2247900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2744788" y="1916113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4" name="Rectangle 10"/>
          <p:cNvSpPr>
            <a:spLocks noChangeArrowheads="1"/>
          </p:cNvSpPr>
          <p:nvPr/>
        </p:nvSpPr>
        <p:spPr bwMode="auto">
          <a:xfrm>
            <a:off x="2203450" y="358457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5" name="Line 11"/>
          <p:cNvSpPr>
            <a:spLocks noChangeShapeType="1"/>
          </p:cNvSpPr>
          <p:nvPr/>
        </p:nvSpPr>
        <p:spPr bwMode="auto">
          <a:xfrm>
            <a:off x="2203450" y="36941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6" name="Line 12"/>
          <p:cNvSpPr>
            <a:spLocks noChangeShapeType="1"/>
          </p:cNvSpPr>
          <p:nvPr/>
        </p:nvSpPr>
        <p:spPr bwMode="auto">
          <a:xfrm>
            <a:off x="2203450" y="38004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7" name="Line 13"/>
          <p:cNvSpPr>
            <a:spLocks noChangeShapeType="1"/>
          </p:cNvSpPr>
          <p:nvPr/>
        </p:nvSpPr>
        <p:spPr bwMode="auto">
          <a:xfrm>
            <a:off x="2216150" y="3987800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8" name="Rectangle 14"/>
          <p:cNvSpPr>
            <a:spLocks noChangeArrowheads="1"/>
          </p:cNvSpPr>
          <p:nvPr/>
        </p:nvSpPr>
        <p:spPr bwMode="auto">
          <a:xfrm>
            <a:off x="2174875" y="245110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9" name="Line 15"/>
          <p:cNvSpPr>
            <a:spLocks noChangeShapeType="1"/>
          </p:cNvSpPr>
          <p:nvPr/>
        </p:nvSpPr>
        <p:spPr bwMode="auto">
          <a:xfrm>
            <a:off x="2174875" y="25606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0" name="Line 16"/>
          <p:cNvSpPr>
            <a:spLocks noChangeShapeType="1"/>
          </p:cNvSpPr>
          <p:nvPr/>
        </p:nvSpPr>
        <p:spPr bwMode="auto">
          <a:xfrm>
            <a:off x="2174875" y="26670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1" name="Line 17"/>
          <p:cNvSpPr>
            <a:spLocks noChangeShapeType="1"/>
          </p:cNvSpPr>
          <p:nvPr/>
        </p:nvSpPr>
        <p:spPr bwMode="auto">
          <a:xfrm>
            <a:off x="2187575" y="2854325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2" name="Line 18"/>
          <p:cNvSpPr>
            <a:spLocks noChangeShapeType="1"/>
          </p:cNvSpPr>
          <p:nvPr/>
        </p:nvSpPr>
        <p:spPr bwMode="auto">
          <a:xfrm>
            <a:off x="2609850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3" name="Line 19"/>
          <p:cNvSpPr>
            <a:spLocks noChangeShapeType="1"/>
          </p:cNvSpPr>
          <p:nvPr/>
        </p:nvSpPr>
        <p:spPr bwMode="auto">
          <a:xfrm>
            <a:off x="2616200" y="24638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4" name="Line 20"/>
          <p:cNvSpPr>
            <a:spLocks noChangeShapeType="1"/>
          </p:cNvSpPr>
          <p:nvPr/>
        </p:nvSpPr>
        <p:spPr bwMode="auto">
          <a:xfrm>
            <a:off x="2663825" y="35877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5" name="Rectangle 21"/>
          <p:cNvSpPr>
            <a:spLocks noChangeArrowheads="1"/>
          </p:cNvSpPr>
          <p:nvPr/>
        </p:nvSpPr>
        <p:spPr bwMode="auto">
          <a:xfrm>
            <a:off x="5584825" y="258445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6" name="Rectangle 22"/>
          <p:cNvSpPr>
            <a:spLocks noChangeArrowheads="1"/>
          </p:cNvSpPr>
          <p:nvPr/>
        </p:nvSpPr>
        <p:spPr bwMode="auto">
          <a:xfrm>
            <a:off x="5581650" y="187642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7" name="Rectangle 23"/>
          <p:cNvSpPr>
            <a:spLocks noChangeArrowheads="1"/>
          </p:cNvSpPr>
          <p:nvPr/>
        </p:nvSpPr>
        <p:spPr bwMode="auto">
          <a:xfrm>
            <a:off x="5603875" y="546100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8" name="Line 24"/>
          <p:cNvSpPr>
            <a:spLocks noChangeShapeType="1"/>
          </p:cNvSpPr>
          <p:nvPr/>
        </p:nvSpPr>
        <p:spPr bwMode="auto">
          <a:xfrm>
            <a:off x="2800350" y="2009775"/>
            <a:ext cx="2752725" cy="61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19" name="Line 25"/>
          <p:cNvSpPr>
            <a:spLocks noChangeShapeType="1"/>
          </p:cNvSpPr>
          <p:nvPr/>
        </p:nvSpPr>
        <p:spPr bwMode="auto">
          <a:xfrm>
            <a:off x="2781300" y="2295525"/>
            <a:ext cx="2686050" cy="1533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20" name="Line 26"/>
          <p:cNvSpPr>
            <a:spLocks noChangeShapeType="1"/>
          </p:cNvSpPr>
          <p:nvPr/>
        </p:nvSpPr>
        <p:spPr bwMode="auto">
          <a:xfrm>
            <a:off x="2838450" y="3619500"/>
            <a:ext cx="2752725" cy="187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21" name="Text Box 27"/>
          <p:cNvSpPr txBox="1">
            <a:spLocks noChangeArrowheads="1"/>
          </p:cNvSpPr>
          <p:nvPr/>
        </p:nvSpPr>
        <p:spPr bwMode="auto">
          <a:xfrm>
            <a:off x="352425" y="2324100"/>
            <a:ext cx="1943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Ευρετηρίου</a:t>
            </a:r>
          </a:p>
        </p:txBody>
      </p:sp>
      <p:sp>
        <p:nvSpPr>
          <p:cNvPr id="8222" name="Text Box 28"/>
          <p:cNvSpPr txBox="1">
            <a:spLocks noChangeArrowheads="1"/>
          </p:cNvSpPr>
          <p:nvPr/>
        </p:nvSpPr>
        <p:spPr bwMode="auto">
          <a:xfrm>
            <a:off x="7038975" y="2847975"/>
            <a:ext cx="1495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8223" name="Text Box 29"/>
          <p:cNvSpPr txBox="1">
            <a:spLocks noChangeArrowheads="1"/>
          </p:cNvSpPr>
          <p:nvPr/>
        </p:nvSpPr>
        <p:spPr bwMode="auto">
          <a:xfrm>
            <a:off x="876299" y="4674500"/>
            <a:ext cx="25622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Ποιο είναι το μέγεθος του ευρετηρίου (πόσα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blocks);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192964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A3C23B-7990-43B0-8212-10A7DCC007DA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651610" y="1558688"/>
            <a:ext cx="774176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αρχείου ευρετηρίου)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διατεταγμένο αρχείο με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A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= 30.000 </a:t>
            </a:r>
            <a:r>
              <a:rPr lang="el-GR" sz="2400" dirty="0">
                <a:latin typeface="Calibri" pitchFamily="34" charset="0"/>
              </a:rPr>
              <a:t>εγγραφές, μέγεθος </a:t>
            </a:r>
            <a:r>
              <a:rPr lang="en-US" sz="2400" dirty="0">
                <a:latin typeface="Calibri" pitchFamily="34" charset="0"/>
              </a:rPr>
              <a:t>block B = 1024 bytes, </a:t>
            </a:r>
            <a:r>
              <a:rPr lang="el-GR" sz="24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A</a:t>
            </a:r>
            <a:r>
              <a:rPr lang="en-US" sz="2400" dirty="0">
                <a:latin typeface="Calibri" pitchFamily="34" charset="0"/>
              </a:rPr>
              <a:t> = 100 bytes, όπ</a:t>
            </a:r>
            <a:r>
              <a:rPr lang="en-US" sz="2400" dirty="0" err="1">
                <a:latin typeface="Calibri" pitchFamily="34" charset="0"/>
              </a:rPr>
              <a:t>ου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 πεδίο κλειδιού διάταξης έχει μέγεθος </a:t>
            </a:r>
            <a:r>
              <a:rPr lang="en-US" sz="2400" dirty="0">
                <a:latin typeface="Calibri" pitchFamily="34" charset="0"/>
              </a:rPr>
              <a:t>V</a:t>
            </a:r>
            <a:r>
              <a:rPr lang="en-US" sz="2400" baseline="-25000" dirty="0">
                <a:latin typeface="Calibri" pitchFamily="34" charset="0"/>
              </a:rPr>
              <a:t>A</a:t>
            </a:r>
            <a:r>
              <a:rPr lang="en-US" sz="2400" dirty="0">
                <a:latin typeface="Calibri" pitchFamily="34" charset="0"/>
              </a:rPr>
              <a:t> = 9 bytes,  </a:t>
            </a:r>
            <a:r>
              <a:rPr lang="el-GR" sz="2400" dirty="0">
                <a:latin typeface="Calibri" pitchFamily="34" charset="0"/>
              </a:rPr>
              <a:t>μη εκτεινόμενη καταχώρηση.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Κατασκευάζουμε πρωτεύον ευρετήριο, μέγεθος δείκτη </a:t>
            </a:r>
            <a:r>
              <a:rPr lang="en-US" sz="2400" dirty="0">
                <a:latin typeface="Calibri" pitchFamily="34" charset="0"/>
              </a:rPr>
              <a:t>block P = 6 bytes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990600" y="4804113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Μέγεθος αρχείου δεδομένων: 3.000 </a:t>
            </a:r>
            <a:r>
              <a:rPr lang="en-US" sz="2000" dirty="0">
                <a:latin typeface="Calibri" pitchFamily="34" charset="0"/>
              </a:rPr>
              <a:t>blocks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1042988" y="5229225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Μέγεθος αρχείου ευρετηρίου: 45 </a:t>
            </a:r>
            <a:r>
              <a:rPr lang="en-US" sz="2000" dirty="0">
                <a:latin typeface="Calibri" pitchFamily="34" charset="0"/>
              </a:rPr>
              <a:t>blocks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79309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E0E82-2D23-4C78-A119-851469D26301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468313" y="1738404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827088" y="2924175"/>
            <a:ext cx="800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 </a:t>
            </a:r>
            <a:r>
              <a:rPr lang="el-GR" sz="2800" dirty="0">
                <a:latin typeface="Calibri" pitchFamily="34" charset="0"/>
              </a:rPr>
              <a:t>στο πρωτεύον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Ανάγνωση του </a:t>
            </a:r>
            <a:r>
              <a:rPr lang="en-US" sz="2800" dirty="0">
                <a:latin typeface="Calibri" pitchFamily="34" charset="0"/>
              </a:rPr>
              <a:t>block </a:t>
            </a:r>
            <a:r>
              <a:rPr lang="el-GR" sz="2800" dirty="0">
                <a:latin typeface="Calibri" pitchFamily="34" charset="0"/>
              </a:rPr>
              <a:t>από το αρχείο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60648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AA1B27-7B41-424E-BB5D-CCCAD54ADB68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276083" y="1306631"/>
            <a:ext cx="8524875" cy="158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Δεδομένα όπως πριν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(Έστω διατεταγμένο αρχείο με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  <a:r>
              <a:rPr lang="en-US" sz="1200" baseline="-25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= 30.000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εγγραφές, μέγεθος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block B = 1024 bytes,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σταθερού μεγέθους εγγραφές μεγέθους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  <a:r>
              <a:rPr lang="en-US" sz="12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= 100 bytes, όπ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ου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το πεδίο κλειδιού διάταξης έχει μέγεθος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V</a:t>
            </a:r>
            <a:r>
              <a:rPr lang="en-US" sz="12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= 9 bytes, 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μη εκτεινόμενη καταχώρηση. Κατασκευάζουμε πρωτεύον ευρετήριο, μέγεθος δείκτη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block P = 6 bytes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1123950" y="3449329"/>
            <a:ext cx="74961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Μέγεθος αρχείου δεδομένων: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3.000 </a:t>
            </a:r>
            <a:r>
              <a:rPr lang="en-US" i="1" dirty="0">
                <a:latin typeface="Calibri" pitchFamily="34" charset="0"/>
              </a:rPr>
              <a:t>blocks </a:t>
            </a:r>
          </a:p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Μέγεθος αρχείου ευρετηρίου: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45 </a:t>
            </a:r>
            <a:r>
              <a:rPr lang="en-US" i="1" dirty="0">
                <a:latin typeface="Calibri" pitchFamily="34" charset="0"/>
              </a:rPr>
              <a:t>blocks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457200" y="4458979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Αναζήτηση χωρίς ευρετήριο: </a:t>
            </a:r>
            <a:r>
              <a:rPr lang="el-GR">
                <a:latin typeface="Calibri" pitchFamily="34" charset="0"/>
                <a:sym typeface="Symbol" pitchFamily="18" charset="2"/>
              </a:rPr>
              <a:t></a:t>
            </a:r>
            <a:r>
              <a:rPr lang="en-US">
                <a:latin typeface="Calibri" pitchFamily="34" charset="0"/>
                <a:sym typeface="Symbol" pitchFamily="18" charset="2"/>
              </a:rPr>
              <a:t>log 3.000</a:t>
            </a:r>
            <a:r>
              <a:rPr lang="el-GR">
                <a:latin typeface="Calibri" pitchFamily="34" charset="0"/>
                <a:sym typeface="Symbol" pitchFamily="18" charset="2"/>
              </a:rPr>
              <a:t> = 12 blocks</a:t>
            </a:r>
            <a:endParaRPr lang="el-GR">
              <a:latin typeface="Calibri" pitchFamily="34" charset="0"/>
            </a:endParaRP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457200" y="5068579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Αναζήτηση με ευρετήριο: </a:t>
            </a:r>
            <a:r>
              <a:rPr lang="el-GR">
                <a:latin typeface="Calibri" pitchFamily="34" charset="0"/>
                <a:sym typeface="Symbol" pitchFamily="18" charset="2"/>
              </a:rPr>
              <a:t></a:t>
            </a:r>
            <a:r>
              <a:rPr lang="en-US">
                <a:latin typeface="Calibri" pitchFamily="34" charset="0"/>
                <a:sym typeface="Symbol" pitchFamily="18" charset="2"/>
              </a:rPr>
              <a:t>log 45</a:t>
            </a:r>
            <a:r>
              <a:rPr lang="el-GR">
                <a:latin typeface="Calibri" pitchFamily="34" charset="0"/>
                <a:sym typeface="Symbol" pitchFamily="18" charset="2"/>
              </a:rPr>
              <a:t> + 1 = 7 blocks</a:t>
            </a:r>
            <a:endParaRPr lang="el-GR">
              <a:latin typeface="Calibri" pitchFamily="34" charset="0"/>
            </a:endParaRP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6443663" y="3874779"/>
            <a:ext cx="2374900" cy="584200"/>
          </a:xfrm>
          <a:prstGeom prst="rect">
            <a:avLst/>
          </a:prstGeom>
          <a:noFill/>
          <a:ln w="38100">
            <a:solidFill>
              <a:srgbClr val="CC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  <a:latin typeface="Calibri" pitchFamily="34" charset="0"/>
              </a:rPr>
              <a:t>Δυαδική γιατί το αρχείο ταξινομημένο</a:t>
            </a:r>
          </a:p>
        </p:txBody>
      </p:sp>
      <p:sp>
        <p:nvSpPr>
          <p:cNvPr id="11274" name="Line 8"/>
          <p:cNvSpPr>
            <a:spLocks noChangeShapeType="1"/>
          </p:cNvSpPr>
          <p:nvPr/>
        </p:nvSpPr>
        <p:spPr bwMode="auto">
          <a:xfrm flipH="1">
            <a:off x="5651500" y="4163704"/>
            <a:ext cx="865188" cy="2873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6084094" y="2745427"/>
            <a:ext cx="1439863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E</a:t>
            </a:r>
            <a:r>
              <a:rPr lang="en-US" sz="1800" dirty="0">
                <a:latin typeface="Calibri" pitchFamily="34" charset="0"/>
              </a:rPr>
              <a:t> = 68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1276" name="Text Box 10"/>
          <p:cNvSpPr txBox="1">
            <a:spLocks noChangeArrowheads="1"/>
          </p:cNvSpPr>
          <p:nvPr/>
        </p:nvSpPr>
        <p:spPr bwMode="auto">
          <a:xfrm>
            <a:off x="2339975" y="5532129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400">
                <a:solidFill>
                  <a:srgbClr val="CC0000"/>
                </a:solidFill>
                <a:latin typeface="Calibri" pitchFamily="34" charset="0"/>
              </a:rPr>
              <a:t>ευρετηρίου</a:t>
            </a:r>
          </a:p>
        </p:txBody>
      </p:sp>
      <p:sp>
        <p:nvSpPr>
          <p:cNvPr id="11277" name="Text Box 11"/>
          <p:cNvSpPr txBox="1">
            <a:spLocks noChangeArrowheads="1"/>
          </p:cNvSpPr>
          <p:nvPr/>
        </p:nvSpPr>
        <p:spPr bwMode="auto">
          <a:xfrm>
            <a:off x="4211638" y="5603567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400">
                <a:solidFill>
                  <a:srgbClr val="CC0000"/>
                </a:solidFill>
                <a:latin typeface="Calibri" pitchFamily="34" charset="0"/>
              </a:rPr>
              <a:t>αρχείου</a:t>
            </a:r>
          </a:p>
        </p:txBody>
      </p:sp>
      <p:sp>
        <p:nvSpPr>
          <p:cNvPr id="11278" name="Line 12"/>
          <p:cNvSpPr>
            <a:spLocks noChangeShapeType="1"/>
          </p:cNvSpPr>
          <p:nvPr/>
        </p:nvSpPr>
        <p:spPr bwMode="auto">
          <a:xfrm flipV="1">
            <a:off x="3348038" y="5387667"/>
            <a:ext cx="360362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1279" name="Line 13"/>
          <p:cNvSpPr>
            <a:spLocks noChangeShapeType="1"/>
          </p:cNvSpPr>
          <p:nvPr/>
        </p:nvSpPr>
        <p:spPr bwMode="auto">
          <a:xfrm flipH="1" flipV="1">
            <a:off x="4356100" y="5387667"/>
            <a:ext cx="360363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117288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2997</TotalTime>
  <Words>2717</Words>
  <Application>Microsoft Office PowerPoint</Application>
  <PresentationFormat>On-screen Show (4:3)</PresentationFormat>
  <Paragraphs>495</Paragraphs>
  <Slides>38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Slide 1</vt:lpstr>
      <vt:lpstr>Ευρετήρια</vt:lpstr>
      <vt:lpstr>Ευρετήρια</vt:lpstr>
      <vt:lpstr>Ευρετήρια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Ευρετήρια</vt:lpstr>
      <vt:lpstr>Ευρετήριο Συστάδων</vt:lpstr>
      <vt:lpstr>Ευρετήριο Συστάδων</vt:lpstr>
      <vt:lpstr>Ευρετήριο Συστάδων</vt:lpstr>
      <vt:lpstr>Ευρετήριο Συστάδων</vt:lpstr>
      <vt:lpstr>Ευρετήριο Συστάδων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Slide 24</vt:lpstr>
      <vt:lpstr>Ευρετήρια</vt:lpstr>
      <vt:lpstr>Ευρετήρια Πολλών Επιπέδων</vt:lpstr>
      <vt:lpstr>Slide 27</vt:lpstr>
      <vt:lpstr>Ευρετήρια Πολλών Επιπέδων</vt:lpstr>
      <vt:lpstr>Ευρετήρια Πολλών Επιπέδων</vt:lpstr>
      <vt:lpstr>Ευρετήρια Πολλών Επιπέδων</vt:lpstr>
      <vt:lpstr>Ευρετήρια Πολλών Επιπέδων</vt:lpstr>
      <vt:lpstr>Slide 32</vt:lpstr>
      <vt:lpstr>Ευρετήρια Πολλών Επιπέδων</vt:lpstr>
      <vt:lpstr>Ευρετήρια Πολλών Επιπέδων</vt:lpstr>
      <vt:lpstr>Πολυεπίπεδα Ευρετήρια</vt:lpstr>
      <vt:lpstr>Slide 36</vt:lpstr>
      <vt:lpstr>Slide 37</vt:lpstr>
      <vt:lpstr>Slide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375</cp:revision>
  <dcterms:created xsi:type="dcterms:W3CDTF">2013-06-13T09:19:30Z</dcterms:created>
  <dcterms:modified xsi:type="dcterms:W3CDTF">2013-12-09T16:34:16Z</dcterms:modified>
</cp:coreProperties>
</file>