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4"/>
  </p:notesMasterIdLst>
  <p:sldIdLst>
    <p:sldId id="457" r:id="rId2"/>
    <p:sldId id="1296" r:id="rId3"/>
    <p:sldId id="1282" r:id="rId4"/>
    <p:sldId id="1283" r:id="rId5"/>
    <p:sldId id="1284" r:id="rId6"/>
    <p:sldId id="1286" r:id="rId7"/>
    <p:sldId id="1285" r:id="rId8"/>
    <p:sldId id="1287" r:id="rId9"/>
    <p:sldId id="1288" r:id="rId10"/>
    <p:sldId id="1289" r:id="rId11"/>
    <p:sldId id="1290" r:id="rId12"/>
    <p:sldId id="1313" r:id="rId13"/>
    <p:sldId id="1292" r:id="rId14"/>
    <p:sldId id="1293" r:id="rId15"/>
    <p:sldId id="1294" r:id="rId16"/>
    <p:sldId id="1295" r:id="rId17"/>
    <p:sldId id="1297" r:id="rId18"/>
    <p:sldId id="1298" r:id="rId19"/>
    <p:sldId id="1299" r:id="rId20"/>
    <p:sldId id="1314" r:id="rId21"/>
    <p:sldId id="1319" r:id="rId22"/>
    <p:sldId id="1320" r:id="rId23"/>
    <p:sldId id="1321" r:id="rId24"/>
    <p:sldId id="1315" r:id="rId25"/>
    <p:sldId id="1316" r:id="rId26"/>
    <p:sldId id="1305" r:id="rId27"/>
    <p:sldId id="1318" r:id="rId28"/>
    <p:sldId id="1317" r:id="rId29"/>
    <p:sldId id="1309" r:id="rId30"/>
    <p:sldId id="1310" r:id="rId31"/>
    <p:sldId id="1311" r:id="rId32"/>
    <p:sldId id="132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3-20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Δυναμικός Κατακερματισμός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96945" y="6492875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BB886-5901-467A-BC17-B92056E0C3FA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κατάλογος είναι ένας πίνακας με </a:t>
            </a:r>
            <a:r>
              <a:rPr lang="en-US" sz="2000" dirty="0">
                <a:latin typeface="Calibri" pitchFamily="34" charset="0"/>
              </a:rPr>
              <a:t>2</a:t>
            </a:r>
            <a:r>
              <a:rPr lang="en-US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διευθύνσεις κάδων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d: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ολικό βάθος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του καταλόγου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111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16002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2" name="Line 7"/>
          <p:cNvSpPr>
            <a:spLocks noChangeShapeType="1"/>
          </p:cNvSpPr>
          <p:nvPr/>
        </p:nvSpPr>
        <p:spPr bwMode="auto">
          <a:xfrm>
            <a:off x="1600200" y="3581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3" name="Line 8"/>
          <p:cNvSpPr>
            <a:spLocks noChangeShapeType="1"/>
          </p:cNvSpPr>
          <p:nvPr/>
        </p:nvSpPr>
        <p:spPr bwMode="auto">
          <a:xfrm>
            <a:off x="1600200" y="5867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4" name="Line 9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5" name="Text Box 10"/>
          <p:cNvSpPr txBox="1">
            <a:spLocks noChangeArrowheads="1"/>
          </p:cNvSpPr>
          <p:nvPr/>
        </p:nvSpPr>
        <p:spPr bwMode="auto">
          <a:xfrm>
            <a:off x="3352800" y="25146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Κάδος για τις εγγραφές με τιμές κατακερματισμού που τελειώνουν σε 000</a:t>
            </a:r>
          </a:p>
        </p:txBody>
      </p:sp>
      <p:sp>
        <p:nvSpPr>
          <p:cNvPr id="18446" name="Line 11"/>
          <p:cNvSpPr>
            <a:spLocks noChangeShapeType="1"/>
          </p:cNvSpPr>
          <p:nvPr/>
        </p:nvSpPr>
        <p:spPr bwMode="auto">
          <a:xfrm>
            <a:off x="1600200" y="3962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7" name="Line 12"/>
          <p:cNvSpPr>
            <a:spLocks noChangeShapeType="1"/>
          </p:cNvSpPr>
          <p:nvPr/>
        </p:nvSpPr>
        <p:spPr bwMode="auto">
          <a:xfrm>
            <a:off x="1600200" y="4419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1600200" y="4800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9" name="Line 14"/>
          <p:cNvSpPr>
            <a:spLocks noChangeShapeType="1"/>
          </p:cNvSpPr>
          <p:nvPr/>
        </p:nvSpPr>
        <p:spPr bwMode="auto">
          <a:xfrm>
            <a:off x="16002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0" name="Line 15"/>
          <p:cNvSpPr>
            <a:spLocks noChangeShapeType="1"/>
          </p:cNvSpPr>
          <p:nvPr/>
        </p:nvSpPr>
        <p:spPr bwMode="auto">
          <a:xfrm>
            <a:off x="1600200" y="5562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2" name="Line 17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3" name="Text Box 18"/>
          <p:cNvSpPr txBox="1">
            <a:spLocks noChangeArrowheads="1"/>
          </p:cNvSpPr>
          <p:nvPr/>
        </p:nvSpPr>
        <p:spPr bwMode="auto">
          <a:xfrm>
            <a:off x="3474563" y="4280555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Τα τελευταία 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ψηφία της τιμής κατακερματισμού χρησιμοποιούνται ως δείκτης στον πίνακα </a:t>
            </a:r>
          </a:p>
        </p:txBody>
      </p:sp>
      <p:sp>
        <p:nvSpPr>
          <p:cNvPr id="18455" name="TextBox 22"/>
          <p:cNvSpPr txBox="1">
            <a:spLocks noChangeArrowheads="1"/>
          </p:cNvSpPr>
          <p:nvPr/>
        </p:nvSpPr>
        <p:spPr bwMode="auto">
          <a:xfrm>
            <a:off x="2771775" y="6092825"/>
            <a:ext cx="60848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Στις διαφάνειες, χρησιμοποιούμε τα τελευταία </a:t>
            </a: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bits </a:t>
            </a:r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της δυαδικής αναπαράστασης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(extendible hashing)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37C13C-0547-4BF2-B162-939619216647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111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>
            <a:off x="1619053" y="323810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5" name="Line 6"/>
          <p:cNvSpPr>
            <a:spLocks noChangeShapeType="1"/>
          </p:cNvSpPr>
          <p:nvPr/>
        </p:nvSpPr>
        <p:spPr bwMode="auto">
          <a:xfrm>
            <a:off x="1590773" y="364738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3132138" y="2781300"/>
            <a:ext cx="5029200" cy="590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Κάδος για τις εγγραφές με τιμές κατακερματισμού που τελειώνουν από 00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1619054" y="407552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1609626" y="450444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1590774" y="4932576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1590773" y="537092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1609626" y="5760564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304800" y="1600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Δε χρειάζεται ένας διαφορετικός κάδος για κάθε μία από τις 2</a:t>
            </a:r>
            <a:r>
              <a:rPr lang="en-US" sz="2400" baseline="30000">
                <a:latin typeface="Calibri" pitchFamily="34" charset="0"/>
              </a:rPr>
              <a:t>d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θέσεις - μπορεί η θέση του πίνακα να δείχνει στη διεύθυνση του ίδιου κάδου αν αυτές χωράνε σε ένα κάδο 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3124200" y="4572000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κάθε κάδο,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τοπικό βάθος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’ </a:t>
            </a:r>
            <a:r>
              <a:rPr lang="en-US" dirty="0">
                <a:latin typeface="Calibri" pitchFamily="34" charset="0"/>
              </a:rPr>
              <a:t>o</a:t>
            </a:r>
            <a:r>
              <a:rPr lang="el-GR" dirty="0">
                <a:latin typeface="Calibri" pitchFamily="34" charset="0"/>
              </a:rPr>
              <a:t> αριθμός των δυαδικών ψηφίων στα οποία βασίζεται η χρήση του κάδου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339975" y="4652963"/>
            <a:ext cx="6477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78" name="Line 19"/>
          <p:cNvSpPr>
            <a:spLocks noChangeShapeType="1"/>
          </p:cNvSpPr>
          <p:nvPr/>
        </p:nvSpPr>
        <p:spPr bwMode="auto">
          <a:xfrm flipV="1">
            <a:off x="2987675" y="3141663"/>
            <a:ext cx="0" cy="1511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>
            <a:off x="4427538" y="5516563"/>
            <a:ext cx="446405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993300"/>
                </a:solidFill>
                <a:latin typeface="Calibri" pitchFamily="34" charset="0"/>
              </a:rPr>
              <a:t>Παράδειγμα: 2 εγγραφές ανά κάδο</a:t>
            </a:r>
          </a:p>
          <a:p>
            <a:pPr>
              <a:spcBef>
                <a:spcPct val="50000"/>
              </a:spcBef>
            </a:pPr>
            <a:r>
              <a:rPr lang="el-GR" sz="1600">
                <a:solidFill>
                  <a:srgbClr val="993300"/>
                </a:solidFill>
                <a:latin typeface="Calibri" pitchFamily="34" charset="0"/>
              </a:rPr>
              <a:t>εισαγωγή 2, 4, 3, 10, 7, 9</a:t>
            </a:r>
          </a:p>
        </p:txBody>
      </p:sp>
      <p:sp>
        <p:nvSpPr>
          <p:cNvPr id="2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13	 001101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l-GR" sz="1200" b="1" dirty="0"/>
              <a:t>20	 </a:t>
            </a:r>
            <a:r>
              <a:rPr lang="en-US" sz="1200" b="1" dirty="0"/>
              <a:t>010100</a:t>
            </a:r>
            <a:r>
              <a:rPr lang="el-GR" sz="1200" b="1" dirty="0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AE5D1-03DD-4B6C-9405-1B396E6E3A28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pic>
        <p:nvPicPr>
          <p:cNvPr id="215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64163" y="1989138"/>
            <a:ext cx="3095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bits</a:t>
            </a: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6011863" y="2636838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 marL="228600" indent="-228600">
              <a:spcBef>
                <a:spcPct val="50000"/>
              </a:spcBef>
              <a:buAutoNum type="arabicPlain" startAt="13"/>
            </a:pPr>
            <a:r>
              <a:rPr lang="el-GR" sz="1200" b="1" dirty="0" smtClean="0"/>
              <a:t>      </a:t>
            </a:r>
            <a:r>
              <a:rPr lang="en-US" sz="1200" b="1" dirty="0" smtClean="0"/>
              <a:t>001101</a:t>
            </a:r>
            <a:endParaRPr lang="el-GR" sz="1200" b="1" dirty="0" smtClean="0"/>
          </a:p>
          <a:p>
            <a:pPr marL="228600" indent="-228600">
              <a:spcBef>
                <a:spcPct val="50000"/>
              </a:spcBef>
            </a:pP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 smtClean="0"/>
              <a:t>	</a:t>
            </a:r>
            <a:endParaRPr lang="el-GR" sz="1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B5CAED-9FCD-4680-8BA1-CB7537A5EF4C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3400" y="1631623"/>
            <a:ext cx="7375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τιμή του </a:t>
            </a:r>
            <a:r>
              <a:rPr lang="en-US" dirty="0">
                <a:latin typeface="Calibri" pitchFamily="34" charset="0"/>
              </a:rPr>
              <a:t>d  </a:t>
            </a:r>
            <a:r>
              <a:rPr lang="el-GR" dirty="0">
                <a:latin typeface="Calibri" pitchFamily="34" charset="0"/>
              </a:rPr>
              <a:t>μπορεί να αυξάνεται (μέχρι 2</a:t>
            </a:r>
            <a:r>
              <a:rPr lang="el-GR" sz="2400" baseline="30000" dirty="0">
                <a:latin typeface="Calibri" pitchFamily="34" charset="0"/>
              </a:rPr>
              <a:t>κ</a:t>
            </a:r>
            <a:r>
              <a:rPr lang="el-GR" dirty="0">
                <a:latin typeface="Calibri" pitchFamily="34" charset="0"/>
              </a:rPr>
              <a:t>, κ: αριθμός δυαδικών ψηφίων της τιμής κατακερματισμού) ή να μειώνεται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Αύξηση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ένας κάδος με τιμή </a:t>
            </a:r>
            <a:r>
              <a:rPr lang="en-US">
                <a:latin typeface="Calibri" pitchFamily="34" charset="0"/>
              </a:rPr>
              <a:t>d’ = d </a:t>
            </a:r>
            <a:r>
              <a:rPr lang="el-GR">
                <a:latin typeface="Calibri" pitchFamily="34" charset="0"/>
              </a:rPr>
              <a:t>υπερχειλίσει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143000" y="3810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Διπλασιασμός του πίνακα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Μείωση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225550" y="5191125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για όλους τους κάδους </a:t>
            </a:r>
            <a:r>
              <a:rPr lang="en-US">
                <a:latin typeface="Calibri" pitchFamily="34" charset="0"/>
              </a:rPr>
              <a:t>d’ &lt; d </a:t>
            </a:r>
            <a:endParaRPr lang="el-GR">
              <a:latin typeface="Calibri" pitchFamily="34" charset="0"/>
            </a:endParaRP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1225550" y="5724525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Μείωση του μεγέθους του πίνακα στο μισό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427538" y="3644900"/>
            <a:ext cx="44656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 χρειάζεται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rehash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επανα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-κερματισμό), </a:t>
            </a:r>
          </a:p>
          <a:p>
            <a:pPr algn="just">
              <a:spcBef>
                <a:spcPct val="50000"/>
              </a:spcBef>
            </a:pP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Μοιράζουμε μόνο τις εγγραφές του κάδου που υπερχείλισε</a:t>
            </a:r>
            <a:endParaRPr lang="el-GR" sz="1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C50FF-7708-43C1-8A5E-07C8E986CC09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pic>
        <p:nvPicPr>
          <p:cNvPr id="235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203575" y="148431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20 010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 flipH="1">
            <a:off x="3348038" y="1885361"/>
            <a:ext cx="243574" cy="4641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5795963" y="2565400"/>
            <a:ext cx="20891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b="1"/>
              <a:t>1</a:t>
            </a:r>
            <a:r>
              <a:rPr lang="el-GR" sz="1200" b="1"/>
              <a:t>	</a:t>
            </a:r>
            <a:r>
              <a:rPr lang="en-US" sz="1200" b="1"/>
              <a:t>000001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4 </a:t>
            </a:r>
            <a:r>
              <a:rPr lang="el-GR" sz="1200" b="1"/>
              <a:t>	</a:t>
            </a:r>
            <a:r>
              <a:rPr lang="en-US" sz="1200" b="1"/>
              <a:t>000100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15</a:t>
            </a:r>
            <a:r>
              <a:rPr lang="el-GR" sz="1200" b="1"/>
              <a:t>	</a:t>
            </a:r>
            <a:r>
              <a:rPr lang="en-US" sz="1200" b="1"/>
              <a:t>001111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16</a:t>
            </a:r>
            <a:r>
              <a:rPr lang="el-GR" sz="1200" b="1"/>
              <a:t>	</a:t>
            </a:r>
            <a:r>
              <a:rPr lang="en-US" sz="1200" b="1"/>
              <a:t>010000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19</a:t>
            </a:r>
            <a:r>
              <a:rPr lang="el-GR" sz="1200" b="1"/>
              <a:t>	</a:t>
            </a:r>
            <a:r>
              <a:rPr lang="en-US" sz="1200" b="1"/>
              <a:t>010011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21</a:t>
            </a:r>
            <a:r>
              <a:rPr lang="el-GR" sz="1200" b="1"/>
              <a:t>	</a:t>
            </a:r>
            <a:r>
              <a:rPr lang="en-US" sz="1200" b="1"/>
              <a:t>010101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32 </a:t>
            </a:r>
            <a:r>
              <a:rPr lang="el-GR" sz="1200" b="1"/>
              <a:t>	</a:t>
            </a:r>
            <a:r>
              <a:rPr lang="en-US" sz="1200" b="1"/>
              <a:t>100000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b="1"/>
              <a:t>001101</a:t>
            </a:r>
            <a:endParaRPr lang="el-GR" sz="1200" b="1"/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7451725" y="2924175"/>
            <a:ext cx="122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Διάσπαση-νέο ολικό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βάθος 3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892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E9898-A1EE-44A9-A7F3-FD4F943BBAAC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pic>
        <p:nvPicPr>
          <p:cNvPr id="2458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060575"/>
            <a:ext cx="7446963" cy="3886200"/>
          </a:xfrm>
          <a:noFill/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132138" y="16287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 12 32 16 20 -&gt; διάσπαση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1584325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4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5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7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12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15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16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19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21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	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32 	100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</a:t>
            </a:r>
          </a:p>
          <a:p>
            <a:pPr marL="457200" indent="-45720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	010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250825" y="4508500"/>
            <a:ext cx="1152525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7773" y="11438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8A05F-7E7E-4542-B36B-FC4E84D0E05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798807" y="2240912"/>
            <a:ext cx="734536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Θέλουμε να αποφύγουμε τη χρήση καταλόγου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το κόστος διπλασιασμού του  </a:t>
            </a:r>
            <a:r>
              <a:rPr lang="el-GR" dirty="0">
                <a:latin typeface="Calibri" pitchFamily="34" charset="0"/>
              </a:rPr>
              <a:t>μεγέθους του καταλόγου </a:t>
            </a:r>
          </a:p>
          <a:p>
            <a:pPr eaLnBrk="0" hangingPunct="0">
              <a:spcBef>
                <a:spcPct val="50000"/>
              </a:spcBef>
              <a:defRPr/>
            </a:pPr>
            <a:endParaRPr lang="el-GR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Προσοχή! Αυτή η μέθοδος: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Διατηρεί λίστες υπερχείλισης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Δε χρησιμοποιεί τη δυαδική αναπαράσταση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25856-7B36-4C9D-AA21-BDDD2DC3A952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555544" y="1753385"/>
            <a:ext cx="7570361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αρχικά Μ κάδους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Χρησιμοποιείται </a:t>
            </a:r>
            <a:r>
              <a:rPr lang="el-GR" dirty="0">
                <a:latin typeface="Calibri" pitchFamily="34" charset="0"/>
              </a:rPr>
              <a:t>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οικογένεια από συναρτήσεις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κατακερματισμού </a:t>
            </a:r>
            <a:r>
              <a:rPr lang="en-US" dirty="0">
                <a:latin typeface="Calibri" pitchFamily="34" charset="0"/>
              </a:rPr>
              <a:t>	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b="1" dirty="0">
                <a:latin typeface="Calibri" pitchFamily="34" charset="0"/>
              </a:rPr>
              <a:t>(k)</a:t>
            </a:r>
            <a:r>
              <a:rPr lang="el-GR" b="1" dirty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(k), …, </a:t>
            </a:r>
            <a:r>
              <a:rPr lang="en-US" b="1" dirty="0" err="1">
                <a:latin typeface="Calibri" pitchFamily="34" charset="0"/>
              </a:rPr>
              <a:t>h</a:t>
            </a:r>
            <a:r>
              <a:rPr lang="en-US" b="1" baseline="-25000" dirty="0" err="1">
                <a:solidFill>
                  <a:schemeClr val="tx2"/>
                </a:solidFill>
                <a:latin typeface="Calibri" pitchFamily="34" charset="0"/>
              </a:rPr>
              <a:t>d</a:t>
            </a:r>
            <a:r>
              <a:rPr lang="en-US" b="1" dirty="0">
                <a:latin typeface="Calibri" pitchFamily="34" charset="0"/>
              </a:rPr>
              <a:t>(k)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Κάθε συνάρτηση </a:t>
            </a:r>
            <a:r>
              <a:rPr lang="el-GR" dirty="0" smtClean="0">
                <a:latin typeface="Calibri" pitchFamily="34" charset="0"/>
              </a:rPr>
              <a:t>έχει </a:t>
            </a:r>
            <a:r>
              <a:rPr lang="el-GR" i="1" dirty="0" smtClean="0">
                <a:latin typeface="Calibri" pitchFamily="34" charset="0"/>
              </a:rPr>
              <a:t>διπλάσιους </a:t>
            </a:r>
            <a:r>
              <a:rPr lang="el-GR" i="1" dirty="0">
                <a:latin typeface="Calibri" pitchFamily="34" charset="0"/>
              </a:rPr>
              <a:t>κάδους</a:t>
            </a:r>
            <a:r>
              <a:rPr lang="el-GR" dirty="0">
                <a:latin typeface="Calibri" pitchFamily="34" charset="0"/>
              </a:rPr>
              <a:t> από την προηγούμενη</a:t>
            </a:r>
            <a:r>
              <a:rPr lang="en-US" dirty="0">
                <a:latin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b="1" dirty="0">
                <a:latin typeface="Calibri" pitchFamily="34" charset="0"/>
              </a:rPr>
              <a:t>(k) = k mod M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2M, 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4M, …, 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>
                <a:latin typeface="Calibri" pitchFamily="34" charset="0"/>
              </a:rPr>
              <a:t>h</a:t>
            </a:r>
            <a:r>
              <a:rPr lang="en-US" b="1" baseline="-25000" dirty="0" err="1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b="1" dirty="0">
                <a:latin typeface="Calibri" pitchFamily="34" charset="0"/>
              </a:rPr>
              <a:t>(k) = k mod 2</a:t>
            </a:r>
            <a:r>
              <a:rPr lang="en-US" b="1" baseline="30000" dirty="0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M</a:t>
            </a:r>
            <a:endParaRPr lang="el-GR" b="1" dirty="0" smtClean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612743" y="1611984"/>
            <a:ext cx="7871380" cy="42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</a:rPr>
              <a:t>Ξεκινάμε από την πρώτη συνάρτηση κατακερματισμού (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sz="2000" dirty="0" smtClean="0">
                <a:latin typeface="Calibri" pitchFamily="34" charset="0"/>
              </a:rPr>
              <a:t>)</a:t>
            </a:r>
            <a:endParaRPr lang="el-GR" sz="2000" dirty="0" smtClean="0"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Όταν συμβεί </a:t>
            </a:r>
            <a:r>
              <a:rPr lang="el-GR" sz="2000" i="1" dirty="0" smtClean="0">
                <a:latin typeface="Calibri" pitchFamily="34" charset="0"/>
              </a:rPr>
              <a:t>η πρώτη υπερχείλιση ενός κάδου</a:t>
            </a:r>
            <a:r>
              <a:rPr lang="el-GR" sz="2000" dirty="0" smtClean="0">
                <a:latin typeface="Calibri" pitchFamily="34" charset="0"/>
              </a:rPr>
              <a:t>, γίνεται διάσπαση με χρήση της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αλλά όχι του κάδου που υπερχείλισε αλλά του κάδου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sz="2000" dirty="0" smtClean="0">
                <a:latin typeface="Calibri" pitchFamily="34" charset="0"/>
              </a:rPr>
              <a:t> 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Στη συνέχεια,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κάθε κάδος διασπάτε με τη σειρά </a:t>
            </a:r>
            <a:r>
              <a:rPr lang="el-GR" sz="2000" dirty="0" smtClean="0">
                <a:latin typeface="Calibri" pitchFamily="34" charset="0"/>
              </a:rPr>
              <a:t>(δηλαδή, κάδος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Μέχρι να διασπαστούν και οι 4 κάδοι</a:t>
            </a:r>
          </a:p>
          <a:p>
            <a:pPr eaLnBrk="0" hangingPunct="0"/>
            <a:endParaRPr lang="el-GR" sz="2000" dirty="0" smtClean="0"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Όταν διασπαστούν όλοι οι κάδοι, 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Οι διασπάσεις θα ξεκινούν από τον κάδο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el-GR" sz="2000" dirty="0" smtClean="0">
                <a:latin typeface="Calibri" pitchFamily="34" charset="0"/>
              </a:rPr>
              <a:t>με χρήση της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Πάλι η διάσπαση των κάδων γίνεται με τη σειρά, δηλαδή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, …,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l-GR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l-GR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Μέχρι να διασπαστούν και οι 8 κάδοι</a:t>
            </a:r>
          </a:p>
          <a:p>
            <a:pPr eaLnBrk="0" hangingPunct="0"/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κοκ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478BE-535D-41CC-AD9E-4DA829EC995F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064500" cy="373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αποθηκεύουμε στους 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κάδους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l-GR" sz="24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Στα παραδείγματα δείχνουμε μόνο την τιμή του πεδίου κατακερματισμού</a:t>
            </a:r>
          </a:p>
          <a:p>
            <a:pPr algn="just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Την ίδια την εγγραφή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(ως τρόπος 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οργάνωσης αρχείου</a:t>
            </a:r>
            <a:r>
              <a:rPr lang="el-GR" sz="1800" dirty="0">
                <a:latin typeface="Calibri" pitchFamily="34" charset="0"/>
              </a:rPr>
              <a:t>) 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μέγεθος κάδου -&gt; 1 </a:t>
            </a:r>
            <a:r>
              <a:rPr lang="en-US" sz="1800" dirty="0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 (ή συστοιχία από συνεχόμενα </a:t>
            </a:r>
            <a:r>
              <a:rPr lang="en-US" sz="1800" dirty="0">
                <a:latin typeface="Calibri" pitchFamily="34" charset="0"/>
              </a:rPr>
              <a:t>blocks)</a:t>
            </a:r>
            <a:endParaRPr lang="el-GR" sz="1800" dirty="0">
              <a:latin typeface="Calibri" pitchFamily="34" charset="0"/>
            </a:endParaRP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1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Τιμή του πεδίου κατακερματισμού + δείκτη στο υπόλοιπο της εγγραφής; (ως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1800" dirty="0">
                <a:latin typeface="Calibri" pitchFamily="34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 γίνεται αν το πεδίο κατακερματισμού δεν είναι </a:t>
            </a:r>
            <a:r>
              <a:rPr lang="el-GR" sz="1800" dirty="0" smtClean="0">
                <a:latin typeface="Calibri" pitchFamily="34" charset="0"/>
              </a:rPr>
              <a:t>κλειδ</a:t>
            </a:r>
            <a:r>
              <a:rPr lang="el-GR" dirty="0" smtClean="0">
                <a:latin typeface="Calibri" pitchFamily="34" charset="0"/>
              </a:rPr>
              <a:t>ί;</a:t>
            </a:r>
            <a:endParaRPr lang="el-GR" sz="1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endParaRPr lang="el-GR" sz="1400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43060" y="1545997"/>
            <a:ext cx="805991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Πολλές συναρτήσεις κατακερματισμού (άλλη σε κάθε βήμα)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Οι </a:t>
            </a:r>
            <a:r>
              <a:rPr lang="el-GR" sz="2000" dirty="0">
                <a:latin typeface="Calibri" pitchFamily="34" charset="0"/>
              </a:rPr>
              <a:t>κάδοι σε κάθε βήμα διασπώνται με τη σειρά (ο ένας μετά τον άλλο – ανεξάρτητα αν </a:t>
            </a:r>
            <a:r>
              <a:rPr lang="el-GR" sz="2000" dirty="0" smtClean="0">
                <a:latin typeface="Calibri" pitchFamily="34" charset="0"/>
              </a:rPr>
              <a:t>είναι αυτοί που έχουν </a:t>
            </a:r>
            <a:r>
              <a:rPr lang="el-GR" sz="2000" dirty="0">
                <a:latin typeface="Calibri" pitchFamily="34" charset="0"/>
              </a:rPr>
              <a:t>ή όχι υπερχειλίσει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000" dirty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Πότε γίνεται διάσπαση;</a:t>
            </a:r>
          </a:p>
          <a:p>
            <a:pPr eaLnBrk="0" hangingPunct="0"/>
            <a:r>
              <a:rPr lang="el-GR" sz="2000" i="1" dirty="0" smtClean="0">
                <a:latin typeface="Calibri" pitchFamily="34" charset="0"/>
              </a:rPr>
              <a:t>Θα θεωρήσουμε ότι γίνεται διάσπαση όταν δημιουργείται ένας κάδος </a:t>
            </a:r>
            <a:r>
              <a:rPr lang="el-GR" sz="2000" i="1" dirty="0" smtClean="0">
                <a:latin typeface="Calibri" pitchFamily="34" charset="0"/>
              </a:rPr>
              <a:t>υπερχείλισης (όταν γίνεται εισαγωγή σε ένα γεμάτο κάδο)</a:t>
            </a:r>
            <a:endParaRPr lang="el-GR" sz="2000" i="1" dirty="0" smtClean="0">
              <a:latin typeface="Calibri" pitchFamily="34" charset="0"/>
            </a:endParaRPr>
          </a:p>
          <a:p>
            <a:pPr eaLnBrk="0" hangingPunct="0"/>
            <a:endParaRPr lang="el-GR" sz="2000" i="1" dirty="0" smtClean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l-GR" sz="2000" i="1" dirty="0" smtClean="0">
                <a:latin typeface="Calibri" pitchFamily="34" charset="0"/>
              </a:rPr>
              <a:t>Αρκούν δύο μεταβλητές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(j)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- ποια συνάρτηση χρησιμοποιούμε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(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αρχικά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j = 0)</a:t>
            </a:r>
            <a:endParaRPr lang="el-G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(n)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– ποιος είναι ο επόμενος κάδος που θα διασπαστεί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(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αρχικά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 = 0)</a:t>
            </a:r>
            <a:endParaRPr lang="el-G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eaLnBrk="0" hangingPunct="0"/>
            <a:endParaRPr lang="el-GR" sz="2000" i="1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64254-F585-4BDB-8871-8B4EAD13EE76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468313" y="2205038"/>
            <a:ext cx="8001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συμβεί μια υπερχείλιση σε έναν οποιοδήποτε κάδο, </a:t>
            </a:r>
            <a:r>
              <a:rPr lang="el-GR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κάδος 0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χωρίζεται σε δύο κάδους: τον αρχικό κάδο 0 και ένα νέο κάδο Μ στο τέλος του αρχείου με βάση την συνάρτηση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</a:t>
            </a:r>
            <a:endParaRPr lang="el-GR" b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Βήμα Διάσπασης</a:t>
            </a:r>
            <a:r>
              <a:rPr lang="el-G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(ποια συνάρτηση χρησιμοποιούμε)</a:t>
            </a:r>
            <a:r>
              <a:rPr lang="el-G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=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Πλήθος Διασπάσεων</a:t>
            </a:r>
            <a:r>
              <a:rPr lang="el-GR" dirty="0">
                <a:solidFill>
                  <a:srgbClr val="FF00FF"/>
                </a:solidFill>
                <a:latin typeface="Calibri" pitchFamily="34" charset="0"/>
              </a:rPr>
              <a:t>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=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Συνεχίζουμε γραμμικά, διασπώντας με τη σειρά τους κάδους 1, 2, 3, ...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μέχρι να διασπαστούν </a:t>
            </a:r>
            <a:r>
              <a:rPr lang="el-GR" u="sng" dirty="0">
                <a:latin typeface="Calibri" pitchFamily="34" charset="0"/>
              </a:rPr>
              <a:t>όλοι</a:t>
            </a:r>
            <a:r>
              <a:rPr lang="el-GR" dirty="0">
                <a:latin typeface="Calibri" pitchFamily="34" charset="0"/>
              </a:rPr>
              <a:t> οι «παλιοί» κάδοι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μεταβλητή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(«Πλήθος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Διασπάσεων») κρατάει ποιος κάδος έχει σειρά για διάσπαση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6BA8A-54A0-4997-BD8B-AE9618D91AF3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dirty="0">
                <a:latin typeface="Calibri" pitchFamily="34" charset="0"/>
              </a:rPr>
              <a:t>συμβεί μια υπερχείλιση σε έναν οποιοδήποτε κάδο,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ο κάδος </a:t>
            </a:r>
            <a:r>
              <a:rPr lang="en-US" dirty="0" smtClean="0">
                <a:latin typeface="Calibri" pitchFamily="34" charset="0"/>
              </a:rPr>
              <a:t>n </a:t>
            </a:r>
            <a:r>
              <a:rPr lang="el-GR" dirty="0" smtClean="0">
                <a:latin typeface="Calibri" pitchFamily="34" charset="0"/>
              </a:rPr>
              <a:t>χωρίζεται </a:t>
            </a:r>
            <a:r>
              <a:rPr lang="el-GR" dirty="0">
                <a:latin typeface="Calibri" pitchFamily="34" charset="0"/>
              </a:rPr>
              <a:t>σε δύο κάδους: τον αρχικό κάδο </a:t>
            </a:r>
            <a:r>
              <a:rPr lang="en-US" dirty="0" smtClean="0">
                <a:latin typeface="Calibri" pitchFamily="34" charset="0"/>
              </a:rPr>
              <a:t>n</a:t>
            </a:r>
            <a:r>
              <a:rPr lang="el-GR" dirty="0" smtClean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και ένα νέο κάδο </a:t>
            </a:r>
            <a:r>
              <a:rPr lang="en-US" dirty="0" smtClean="0">
                <a:latin typeface="Calibri" pitchFamily="34" charset="0"/>
              </a:rPr>
              <a:t>n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+ </a:t>
            </a:r>
            <a:r>
              <a:rPr lang="en-US" dirty="0">
                <a:latin typeface="Calibri" pitchFamily="34" charset="0"/>
              </a:rPr>
              <a:t>k</a:t>
            </a:r>
            <a:r>
              <a:rPr lang="el-GR" dirty="0">
                <a:latin typeface="Calibri" pitchFamily="34" charset="0"/>
              </a:rPr>
              <a:t> - 1 στο τέλος του αρχείου με βάση την συνάρτηση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1094099" y="4245777"/>
            <a:ext cx="7272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Δηλαδή, σε κάθε υπερχείλιση χωρίζουμε </a:t>
            </a:r>
            <a:r>
              <a:rPr lang="el-GR" i="1" dirty="0" smtClean="0">
                <a:latin typeface="Calibri" pitchFamily="34" charset="0"/>
              </a:rPr>
              <a:t>τον επόμενο στη σειρά κάδο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AB612-AB87-4200-B01C-D4DDE48D603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528638" y="2265363"/>
            <a:ext cx="5051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Όλοι οι κάδοι έχουν διασπαστεί όταν: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940425" y="2276475"/>
            <a:ext cx="107950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800" dirty="0">
                <a:latin typeface="Calibri" pitchFamily="34" charset="0"/>
              </a:rPr>
              <a:t>n = M</a:t>
            </a: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Τότε έχουμε </a:t>
            </a:r>
            <a:r>
              <a:rPr lang="en-US">
                <a:latin typeface="Calibri" pitchFamily="34" charset="0"/>
              </a:rPr>
              <a:t>2M </a:t>
            </a:r>
            <a:r>
              <a:rPr lang="el-GR">
                <a:latin typeface="Calibri" pitchFamily="34" charset="0"/>
              </a:rPr>
              <a:t>κάδους</a:t>
            </a:r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376238" y="3713163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</a:t>
            </a:r>
            <a:r>
              <a:rPr lang="en-US" b="1" dirty="0">
                <a:latin typeface="Calibri" pitchFamily="34" charset="0"/>
              </a:rPr>
              <a:t>n = M</a:t>
            </a:r>
            <a:r>
              <a:rPr lang="en-US" dirty="0">
                <a:latin typeface="Calibri" pitchFamily="34" charset="0"/>
              </a:rPr>
              <a:t>, 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μηδενίζουμε το </a:t>
            </a:r>
            <a:r>
              <a:rPr lang="en-US" dirty="0">
                <a:latin typeface="Calibri" pitchFamily="34" charset="0"/>
              </a:rPr>
              <a:t>n, n = 0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και για οποιαδήποτε νέα διάσπαση εφαρμόζουμε την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Διασπώντας πάλι τον κάδο 0, 1, ... </a:t>
            </a:r>
            <a:r>
              <a:rPr lang="el-GR" dirty="0" err="1">
                <a:latin typeface="Calibri" pitchFamily="34" charset="0"/>
              </a:rPr>
              <a:t>κ.τ.λ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250825" y="1773238"/>
            <a:ext cx="3960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Συνεχίζουμε ...</a:t>
            </a: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2C3F7A-8331-4A0F-9279-95F8A18CB289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1294207" y="982302"/>
            <a:ext cx="15128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32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9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44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31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36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l-GR" sz="1400" dirty="0" smtClean="0">
                <a:latin typeface="Calibri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3708400" y="2492375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Κάθε κάδος 4 εγγραφές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4 κάδους</a:t>
            </a:r>
            <a:r>
              <a:rPr lang="en-US" sz="1800" dirty="0">
                <a:latin typeface="Calibri" pitchFamily="34" charset="0"/>
              </a:rPr>
              <a:t> (M = 4)</a:t>
            </a:r>
            <a:endParaRPr lang="el-GR" sz="1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79388" y="6453188"/>
            <a:ext cx="2098675" cy="252412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-201</a:t>
            </a:r>
            <a:r>
              <a:rPr lang="en-US" altLang="en-US" sz="1000" dirty="0" smtClean="0"/>
              <a:t>4</a:t>
            </a:r>
            <a:endParaRPr lang="el-GR" altLang="en-US" sz="1000" dirty="0" smtClean="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68313" y="5373688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Βήμα  διάσπασης 0 (χρήση </a:t>
            </a:r>
            <a:r>
              <a:rPr lang="en-US" sz="1600">
                <a:latin typeface="Calibri" pitchFamily="34" charset="0"/>
              </a:rPr>
              <a:t>h</a:t>
            </a:r>
            <a:r>
              <a:rPr lang="en-US" sz="1600" baseline="-25000">
                <a:latin typeface="Calibri" pitchFamily="34" charset="0"/>
              </a:rPr>
              <a:t>0</a:t>
            </a:r>
            <a:r>
              <a:rPr lang="en-US" sz="1600">
                <a:latin typeface="Calibri" pitchFamily="34" charset="0"/>
              </a:rPr>
              <a:t>)</a:t>
            </a:r>
            <a:endParaRPr lang="el-GR" sz="1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Πλήθος διασπάσεων = 0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924300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2987675" y="501332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Διασπάμε τον πρώτο κάδο</a:t>
            </a:r>
          </a:p>
        </p:txBody>
      </p:sp>
      <p:sp>
        <p:nvSpPr>
          <p:cNvPr id="36875" name="Line 8"/>
          <p:cNvSpPr>
            <a:spLocks noChangeShapeType="1"/>
          </p:cNvSpPr>
          <p:nvPr/>
        </p:nvSpPr>
        <p:spPr bwMode="auto">
          <a:xfrm flipH="1" flipV="1">
            <a:off x="3132138" y="4292600"/>
            <a:ext cx="719137" cy="50482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4696120" y="2234153"/>
            <a:ext cx="743146" cy="266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2289E-4FA2-43AF-BBAC-4AA056CE54C9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3400" y="2590800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 βήμα διάσπασης 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990000"/>
                </a:solidFill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</a:rPr>
              <a:t>j = 0, 1, 2, …</a:t>
            </a:r>
            <a:r>
              <a:rPr lang="el-GR" sz="2400" dirty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	</a:t>
            </a:r>
            <a:r>
              <a:rPr lang="en-US" sz="2400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(k) = k mod 2</a:t>
            </a:r>
            <a:r>
              <a:rPr lang="en-US" sz="2400" baseline="30000" dirty="0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M, </a:t>
            </a:r>
            <a:r>
              <a:rPr lang="el-GR" sz="2400" dirty="0" smtClean="0">
                <a:latin typeface="Calibri" pitchFamily="34" charset="0"/>
              </a:rPr>
              <a:t>και </a:t>
            </a:r>
            <a:r>
              <a:rPr lang="el-GR" sz="2400" dirty="0">
                <a:latin typeface="Calibri" pitchFamily="34" charset="0"/>
              </a:rPr>
              <a:t>την </a:t>
            </a:r>
            <a:r>
              <a:rPr lang="en-US" sz="2400" dirty="0">
                <a:latin typeface="Calibri" pitchFamily="34" charset="0"/>
              </a:rPr>
              <a:t>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sz="2400" dirty="0">
                <a:latin typeface="Calibri" pitchFamily="34" charset="0"/>
              </a:rPr>
              <a:t>(k)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διασπάσεις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010" y="4242063"/>
            <a:ext cx="72020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Δηλαδή, σε κάθε βήμα έχουμε ένα ζεύγος συναρτήσεων (</a:t>
            </a:r>
            <a:r>
              <a:rPr lang="en-US" sz="2000" dirty="0" smtClean="0"/>
              <a:t>j, j+1)</a:t>
            </a:r>
            <a:r>
              <a:rPr lang="el-GR" sz="2000" dirty="0" smtClean="0"/>
              <a:t>: </a:t>
            </a:r>
          </a:p>
          <a:p>
            <a:pPr algn="just"/>
            <a:r>
              <a:rPr lang="el-GR" sz="2000" dirty="0" smtClean="0"/>
              <a:t>η πρώτη χρησιμοποιείται για τους μη διασπασμένους κάδους (δηλαδή, με αριθμό </a:t>
            </a:r>
            <a:r>
              <a:rPr lang="el-GR" sz="2000" dirty="0" smtClean="0"/>
              <a:t>μεγαλύτερο </a:t>
            </a:r>
            <a:r>
              <a:rPr lang="el-GR" sz="2000" dirty="0" smtClean="0"/>
              <a:t>του </a:t>
            </a:r>
            <a:r>
              <a:rPr lang="en-US" sz="2000" dirty="0" smtClean="0"/>
              <a:t>n)  </a:t>
            </a:r>
            <a:r>
              <a:rPr lang="el-GR" sz="2000" dirty="0" smtClean="0"/>
              <a:t>και η δεύτερη για τους διασπασμένους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79388" y="6453188"/>
            <a:ext cx="2098675" cy="252412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3-2014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50499" y="5269993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</a:t>
            </a:r>
            <a:r>
              <a:rPr lang="el-GR" sz="1600" dirty="0" smtClean="0">
                <a:latin typeface="Calibri" pitchFamily="34" charset="0"/>
              </a:rPr>
              <a:t>0 </a:t>
            </a:r>
            <a:r>
              <a:rPr lang="el-GR" sz="1600" dirty="0">
                <a:latin typeface="Calibri" pitchFamily="34" charset="0"/>
              </a:rPr>
              <a:t>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1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77" name="Text Box 10"/>
          <p:cNvSpPr txBox="1">
            <a:spLocks noChangeArrowheads="1"/>
          </p:cNvSpPr>
          <p:nvPr/>
        </p:nvSpPr>
        <p:spPr bwMode="auto">
          <a:xfrm>
            <a:off x="7308850" y="29972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37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8" name="Line 11"/>
          <p:cNvSpPr>
            <a:spLocks noChangeShapeType="1"/>
          </p:cNvSpPr>
          <p:nvPr/>
        </p:nvSpPr>
        <p:spPr bwMode="auto">
          <a:xfrm flipH="1">
            <a:off x="6877050" y="3213100"/>
            <a:ext cx="431800" cy="287338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9" name="Text Box 12"/>
          <p:cNvSpPr txBox="1">
            <a:spLocks noChangeArrowheads="1"/>
          </p:cNvSpPr>
          <p:nvPr/>
        </p:nvSpPr>
        <p:spPr bwMode="auto">
          <a:xfrm>
            <a:off x="7812088" y="29972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29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0" name="Text Box 13"/>
          <p:cNvSpPr txBox="1">
            <a:spLocks noChangeArrowheads="1"/>
          </p:cNvSpPr>
          <p:nvPr/>
        </p:nvSpPr>
        <p:spPr bwMode="auto">
          <a:xfrm>
            <a:off x="7308850" y="4868863"/>
            <a:ext cx="122396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22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4479305" y="2243579"/>
            <a:ext cx="959962" cy="2876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55C43-11D1-48EA-AB92-2534F57D7D20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539750" y="5373688"/>
            <a:ext cx="46085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3</a:t>
            </a:r>
            <a:endParaRPr lang="el-GR" sz="1600" dirty="0">
              <a:latin typeface="Calibri" pitchFamily="34" charset="0"/>
            </a:endParaRPr>
          </a:p>
        </p:txBody>
      </p:sp>
      <p:pic>
        <p:nvPicPr>
          <p:cNvPr id="378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484313"/>
            <a:ext cx="6624638" cy="3529012"/>
          </a:xfrm>
          <a:noFill/>
        </p:spPr>
      </p:pic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56847" y="1376313"/>
            <a:ext cx="3736044" cy="3787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Εισαγωγή του 50</a:t>
            </a:r>
            <a:endParaRPr lang="el-GR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913" y="2276475"/>
            <a:ext cx="576262" cy="2952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4572000" y="1773238"/>
            <a:ext cx="792163" cy="3671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76054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CFE82-2054-482D-905C-FA7EFDA7CA7F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Τι χρειάζεται να ξέρουμε για να βρεθεί ο κάδος της εγγραφής </a:t>
            </a:r>
            <a:r>
              <a:rPr lang="en-US">
                <a:latin typeface="Calibri" pitchFamily="34" charset="0"/>
              </a:rPr>
              <a:t>k </a:t>
            </a:r>
            <a:r>
              <a:rPr lang="el-GR">
                <a:latin typeface="Calibri" pitchFamily="34" charset="0"/>
              </a:rPr>
              <a:t>που ψάχνουμε;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ποια συνάρτηση χρησιμοποιούμε (δηλαδή,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)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σε ποια διάσπαση βρισκόμαστε (δηλαδή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n</a:t>
            </a:r>
            <a:r>
              <a:rPr lang="en-US">
                <a:latin typeface="Calibri" pitchFamily="34" charset="0"/>
              </a:rPr>
              <a:t>)</a:t>
            </a:r>
            <a:endParaRPr lang="el-GR">
              <a:latin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3850" y="3644900"/>
            <a:ext cx="799306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ότι είμαστε στο βήμα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,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Τότε θα πρέπει να κοιτάξουμε είτε το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ο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ή το 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j+1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Πως θα ελέγξουμε αν ο κάδος έχει διασπαστεί ή όχι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 (αναζήτηση εγγραφής)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C6276-6BCA-4859-A6E8-1F0F79DA85E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86250" y="1924935"/>
            <a:ext cx="8064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Πρόβλημα στατικού κατακερματισμού: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Μ κάδους και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ανά κάδο - το πολύ Μ *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(αλλιώς μεγάλες αλυσίδες υπερχείλισης)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00550" y="3685878"/>
            <a:ext cx="60736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Δυναμικός κατακερματισμός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Επεκτατός</a:t>
            </a:r>
            <a:endParaRPr lang="el-GR" sz="20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Γραμμικός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B2F899-0D33-4048-B380-157581DC5C9A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762000" y="3581400"/>
            <a:ext cx="74676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Έστω </a:t>
            </a:r>
            <a:r>
              <a:rPr lang="en-US" u="sng" dirty="0">
                <a:latin typeface="Calibri" pitchFamily="34" charset="0"/>
              </a:rPr>
              <a:t>n </a:t>
            </a:r>
            <a:r>
              <a:rPr lang="el-GR" u="sng" dirty="0">
                <a:latin typeface="Calibri" pitchFamily="34" charset="0"/>
              </a:rPr>
              <a:t>ο αριθμός διασπάσεων</a:t>
            </a: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και ότι αναζητούμε το </a:t>
            </a:r>
            <a:r>
              <a:rPr lang="en-US" u="sng" dirty="0">
                <a:latin typeface="Calibri" pitchFamily="34" charset="0"/>
              </a:rPr>
              <a:t>k,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    βρίσκεται στον κάδο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αν </a:t>
            </a:r>
            <a:r>
              <a:rPr lang="el-GR" b="1" dirty="0">
                <a:latin typeface="Calibri" pitchFamily="34" charset="0"/>
              </a:rPr>
              <a:t>n </a:t>
            </a:r>
            <a:r>
              <a:rPr lang="el-GR" b="1" dirty="0">
                <a:latin typeface="Calibri" pitchFamily="34" charset="0"/>
                <a:sym typeface="Symbol" pitchFamily="18" charset="2"/>
              </a:rPr>
              <a:t> </a:t>
            </a:r>
            <a:r>
              <a:rPr lang="el-GR" b="1" dirty="0">
                <a:latin typeface="Calibri" pitchFamily="34" charset="0"/>
              </a:rPr>
              <a:t>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o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ενώ αν </a:t>
            </a:r>
            <a:r>
              <a:rPr lang="en-US" b="1" dirty="0">
                <a:latin typeface="Calibri" pitchFamily="34" charset="0"/>
              </a:rPr>
              <a:t>n &gt; </a:t>
            </a:r>
            <a:r>
              <a:rPr lang="en-US" b="1" dirty="0" err="1" smtClean="0">
                <a:latin typeface="Calibri" pitchFamily="34" charset="0"/>
              </a:rPr>
              <a:t>h</a:t>
            </a:r>
            <a:r>
              <a:rPr lang="en-US" b="1" baseline="-25000" dirty="0" err="1" smtClean="0">
                <a:latin typeface="Calibri" pitchFamily="34" charset="0"/>
              </a:rPr>
              <a:t>j</a:t>
            </a:r>
            <a:r>
              <a:rPr lang="en-US" b="1" dirty="0" smtClean="0">
                <a:latin typeface="Calibri" pitchFamily="34" charset="0"/>
              </a:rPr>
              <a:t>(k</a:t>
            </a:r>
            <a:r>
              <a:rPr lang="en-US" b="1" dirty="0">
                <a:latin typeface="Calibri" pitchFamily="34" charset="0"/>
              </a:rPr>
              <a:t>)</a:t>
            </a:r>
            <a:r>
              <a:rPr lang="en-US" dirty="0">
                <a:latin typeface="Calibri" pitchFamily="34" charset="0"/>
              </a:rPr>
              <a:t> o </a:t>
            </a:r>
            <a:r>
              <a:rPr lang="el-GR" dirty="0">
                <a:latin typeface="Calibri" pitchFamily="34" charset="0"/>
              </a:rPr>
              <a:t>κάδος έχει διασπαστεί και εφαρμόζουμε την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aseline="-25000" dirty="0" smtClean="0">
                <a:latin typeface="Calibri" pitchFamily="34" charset="0"/>
              </a:rPr>
              <a:t>j+1</a:t>
            </a:r>
            <a:r>
              <a:rPr lang="en-US" dirty="0" smtClean="0">
                <a:latin typeface="Calibri" pitchFamily="34" charset="0"/>
              </a:rPr>
              <a:t>(k</a:t>
            </a:r>
            <a:r>
              <a:rPr lang="en-US" dirty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13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14</a:t>
            </a:r>
            <a:endParaRPr lang="el-GR" altLang="en-US" sz="1000" dirty="0" smtClean="0"/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E309A-925E-459D-A6D1-C0859B52B81C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8001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 στο βήμα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if (n = 0)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then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else {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if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 &lt; n</a:t>
            </a:r>
            <a:r>
              <a:rPr lang="en-US" dirty="0">
                <a:latin typeface="Calibri" pitchFamily="34" charset="0"/>
              </a:rPr>
              <a:t>) then m := 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dirty="0">
                <a:latin typeface="Calibri" pitchFamily="34" charset="0"/>
              </a:rPr>
              <a:t>(k)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40967" name="Line 4"/>
          <p:cNvSpPr>
            <a:spLocks noChangeShapeType="1"/>
          </p:cNvSpPr>
          <p:nvPr/>
        </p:nvSpPr>
        <p:spPr bwMode="auto">
          <a:xfrm>
            <a:off x="2627313" y="5084763"/>
            <a:ext cx="1008062" cy="360362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3708400" y="5373688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σημαίνει ότι ο κάδος έχει διασπαστεί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6058" y="2752627"/>
            <a:ext cx="7220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5400" dirty="0" smtClean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  <a:endParaRPr lang="el-GR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85FE0-936E-4D1F-816F-655DD6872B27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60711" y="3222887"/>
            <a:ext cx="716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Δυαδική αναπαράσταση του αποτελέσματος της συνάρτησης κατακερματισμού, δηλαδή ως μια ακολουθίας δυαδικών ψηφίων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89777" y="468797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Κατανομή εγγραφών με βάση την τιμή των αρχικών </a:t>
            </a:r>
            <a:r>
              <a:rPr lang="en-US" sz="2400" i="1" dirty="0">
                <a:latin typeface="Calibri" pitchFamily="34" charset="0"/>
              </a:rPr>
              <a:t>(</a:t>
            </a:r>
            <a:r>
              <a:rPr lang="el-GR" sz="2400" i="1" dirty="0">
                <a:latin typeface="Calibri" pitchFamily="34" charset="0"/>
              </a:rPr>
              <a:t>ή τελικών)</a:t>
            </a:r>
            <a:r>
              <a:rPr lang="el-GR" sz="2400" dirty="0">
                <a:latin typeface="Calibri" pitchFamily="34" charset="0"/>
              </a:rPr>
              <a:t> ψηφίων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4078" y="1273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Εξωτερικός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1054C-FFCF-4E1A-9F66-4FB773A5A6D0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684213" y="2133600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Το αρχείο ξεκινά 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ένα</a:t>
            </a:r>
            <a:r>
              <a:rPr lang="el-GR" sz="2000" dirty="0">
                <a:latin typeface="Calibri" pitchFamily="34" charset="0"/>
              </a:rPr>
              <a:t> μόνο κάδο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681938" y="2773052"/>
            <a:ext cx="7391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Μόλις γεμίσει ένας κάδος διασπάται σε δύο κάδους με βάση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την τιμή του 1ου (ή τελευταίου) δυαδικού ψηφίου</a:t>
            </a:r>
            <a:r>
              <a:rPr lang="el-GR" sz="2000" dirty="0">
                <a:latin typeface="Calibri" pitchFamily="34" charset="0"/>
              </a:rPr>
              <a:t> των τιμών κατακερματισμού -- δηλαδή οι εγγραφές που το πρώτο (τελευταίο) ψηφίο της τιμής κατακερματισμού τους είναι 1 τοποθετούνται σε ένα κάδο και οι άλλες (με 0) στον άλλο</a:t>
            </a: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682723" y="4641129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Νέα υπερχείλιση ενός κάδου οδηγεί σε διάσπαση του με βάση 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αμέσως επόμενο δυαδικό ψηφίο</a:t>
            </a:r>
            <a:r>
              <a:rPr lang="el-GR" sz="2000" dirty="0">
                <a:latin typeface="Calibri" pitchFamily="34" charset="0"/>
              </a:rPr>
              <a:t> κοκ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13	 001101</a:t>
            </a:r>
            <a:endParaRPr lang="el-GR" sz="1200" b="1"/>
          </a:p>
          <a:p>
            <a:pPr>
              <a:spcBef>
                <a:spcPct val="50000"/>
              </a:spcBef>
            </a:pPr>
            <a:r>
              <a:rPr lang="el-GR" sz="1200" b="1"/>
              <a:t>20	 </a:t>
            </a:r>
            <a:r>
              <a:rPr lang="en-US" sz="1200" b="1"/>
              <a:t>010100</a:t>
            </a:r>
            <a:r>
              <a:rPr lang="el-GR" sz="1200" b="1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BD2BE-07D5-4311-9473-592A14FE949F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605738" y="2415128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Έτσι δημιουργείται μια δυαδική δενδρική δομή που λέγεται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l-GR" sz="2400" dirty="0" err="1">
                <a:latin typeface="Calibri" pitchFamily="34" charset="0"/>
              </a:rPr>
              <a:t>dirtectory</a:t>
            </a:r>
            <a:r>
              <a:rPr lang="el-GR" sz="2400" dirty="0">
                <a:latin typeface="Calibri" pitchFamily="34" charset="0"/>
              </a:rPr>
              <a:t>) 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(index) </a:t>
            </a:r>
            <a:r>
              <a:rPr lang="el-GR" sz="2400" dirty="0">
                <a:latin typeface="Calibri" pitchFamily="34" charset="0"/>
              </a:rPr>
              <a:t>με δύο ειδών κόμβους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221181" y="3968112"/>
            <a:ext cx="731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εσωτερικούς: που καθοδηγούν την αναζήτηση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221181" y="4688837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εξωτερικούς: που δείχνουν σε ένα κάδο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6845C-4FD6-46E7-83A9-408686D3B67B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162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Αλγόριθμος αναζήτησης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h := τιμή κατακερματισμού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t  := </a:t>
            </a:r>
            <a:r>
              <a:rPr lang="el-GR">
                <a:latin typeface="Calibri" pitchFamily="34" charset="0"/>
              </a:rPr>
              <a:t>ρίζα του δέντρου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>
                <a:latin typeface="Calibri" pitchFamily="34" charset="0"/>
              </a:rPr>
              <a:t> := 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while (t </a:t>
            </a:r>
            <a:r>
              <a:rPr lang="el-GR">
                <a:latin typeface="Calibri" pitchFamily="34" charset="0"/>
              </a:rPr>
              <a:t>εσωτερικός κόμβος)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</a:t>
            </a:r>
            <a:r>
              <a:rPr lang="en-US">
                <a:latin typeface="Calibri" pitchFamily="34" charset="0"/>
              </a:rPr>
              <a:t>if (i-</a:t>
            </a:r>
            <a:r>
              <a:rPr lang="el-GR">
                <a:latin typeface="Calibri" pitchFamily="34" charset="0"/>
              </a:rPr>
              <a:t>οστό </a:t>
            </a:r>
            <a:r>
              <a:rPr lang="en-US">
                <a:latin typeface="Calibri" pitchFamily="34" charset="0"/>
              </a:rPr>
              <a:t>bit </a:t>
            </a:r>
            <a:r>
              <a:rPr lang="el-GR">
                <a:latin typeface="Calibri" pitchFamily="34" charset="0"/>
              </a:rPr>
              <a:t>του </a:t>
            </a:r>
            <a:r>
              <a:rPr lang="en-US">
                <a:latin typeface="Calibri" pitchFamily="34" charset="0"/>
              </a:rPr>
              <a:t>h </a:t>
            </a:r>
            <a:r>
              <a:rPr lang="el-GR">
                <a:latin typeface="Calibri" pitchFamily="34" charset="0"/>
              </a:rPr>
              <a:t>είναι 0)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	</a:t>
            </a:r>
            <a:r>
              <a:rPr lang="en-US">
                <a:latin typeface="Calibri" pitchFamily="34" charset="0"/>
              </a:rPr>
              <a:t>t := </a:t>
            </a:r>
            <a:r>
              <a:rPr lang="el-GR">
                <a:latin typeface="Calibri" pitchFamily="34" charset="0"/>
              </a:rPr>
              <a:t>αριστερά του </a:t>
            </a:r>
            <a:r>
              <a:rPr lang="en-US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	else t := </a:t>
            </a:r>
            <a:r>
              <a:rPr lang="el-GR">
                <a:latin typeface="Calibri" pitchFamily="34" charset="0"/>
              </a:rPr>
              <a:t>δεξιά του </a:t>
            </a:r>
            <a:r>
              <a:rPr lang="en-US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       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i := i +1</a:t>
            </a:r>
            <a:endParaRPr lang="el-GR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3-20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C04E8-2310-4350-BA8E-A7AB7D829165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Που αποθηκεύεται ο κατάλογος</a:t>
            </a:r>
            <a:endParaRPr lang="el-GR" dirty="0">
              <a:latin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στη μνήμη, εκτός αν είναι πολύ μεγάλος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τότε στο δίσκο – οπότε </a:t>
            </a:r>
            <a:r>
              <a:rPr lang="el-GR" dirty="0" smtClean="0">
                <a:latin typeface="Calibri" pitchFamily="34" charset="0"/>
              </a:rPr>
              <a:t>απαιτούνται </a:t>
            </a:r>
            <a:r>
              <a:rPr lang="el-GR" dirty="0">
                <a:latin typeface="Calibri" pitchFamily="34" charset="0"/>
              </a:rPr>
              <a:t>επιπρόσθετες </a:t>
            </a:r>
            <a:r>
              <a:rPr lang="el-GR" dirty="0" smtClean="0">
                <a:latin typeface="Calibri" pitchFamily="34" charset="0"/>
              </a:rPr>
              <a:t>προσπελάσεις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81000" y="36576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Δυναμική επέκταση αλλά </a:t>
            </a:r>
            <a:r>
              <a:rPr lang="el-GR" i="1" dirty="0">
                <a:latin typeface="Calibri" pitchFamily="34" charset="0"/>
              </a:rPr>
              <a:t>μέγιστος αριθμός</a:t>
            </a:r>
            <a:r>
              <a:rPr lang="el-GR" dirty="0">
                <a:latin typeface="Calibri" pitchFamily="34" charset="0"/>
              </a:rPr>
              <a:t> επιπέδων (το πλήθος των δυαδικών ψηφίων της συνάρτησης κατακερματισμού)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Ισοζύγιση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410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Συνένωση κάδων (δυναμική συρρίκνωση)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3253</TotalTime>
  <Words>1721</Words>
  <Application>Microsoft Office PowerPoint</Application>
  <PresentationFormat>On-screen Show (4:3)</PresentationFormat>
  <Paragraphs>387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Κατακερματισμός</vt:lpstr>
      <vt:lpstr>Κατακερματισμός</vt:lpstr>
      <vt:lpstr>Δυναμικός Εξωτερικός Κατακερματισμός</vt:lpstr>
      <vt:lpstr>Δυναμικός Κατακερματισμός (εισαγωγή)</vt:lpstr>
      <vt:lpstr>Παράδειγμα</vt:lpstr>
      <vt:lpstr>Δυναμικός Κατακερματισμός</vt:lpstr>
      <vt:lpstr>Δυναμικός Κατακερματισμός (αναζήτηση)</vt:lpstr>
      <vt:lpstr>Δυναμικός Κατακερματισμός</vt:lpstr>
      <vt:lpstr>Επεκτατός Κατακερματισμός (extendible hashing)</vt:lpstr>
      <vt:lpstr>Επεκτατός Κατακερματισμός</vt:lpstr>
      <vt:lpstr>Παράδειγμα</vt:lpstr>
      <vt:lpstr>Παράδειγμα</vt:lpstr>
      <vt:lpstr>Επεκτατός Κατακερματισμός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 (εισαγωγή)</vt:lpstr>
      <vt:lpstr>Γραμμικός Κατακερματισμός</vt:lpstr>
      <vt:lpstr>Γραμμικός Κατακερματισμός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</vt:lpstr>
      <vt:lpstr>Παράδειγμα</vt:lpstr>
      <vt:lpstr>Παράδειγμα</vt:lpstr>
      <vt:lpstr>Γραμμικός Κατακερματισμός (αναζήτηση εγγραφής)</vt:lpstr>
      <vt:lpstr>Γραμμικός Κατακερματισμός (αναζήτηση)</vt:lpstr>
      <vt:lpstr>Γραμμικός Κατακερματισμός (αναζήτηση)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394</cp:revision>
  <dcterms:created xsi:type="dcterms:W3CDTF">2013-06-13T09:19:30Z</dcterms:created>
  <dcterms:modified xsi:type="dcterms:W3CDTF">2013-12-27T13:38:45Z</dcterms:modified>
</cp:coreProperties>
</file>