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39"/>
  </p:notesMasterIdLst>
  <p:sldIdLst>
    <p:sldId id="654" r:id="rId2"/>
    <p:sldId id="622" r:id="rId3"/>
    <p:sldId id="623" r:id="rId4"/>
    <p:sldId id="624" r:id="rId5"/>
    <p:sldId id="560" r:id="rId6"/>
    <p:sldId id="625" r:id="rId7"/>
    <p:sldId id="627" r:id="rId8"/>
    <p:sldId id="628" r:id="rId9"/>
    <p:sldId id="629" r:id="rId10"/>
    <p:sldId id="630" r:id="rId11"/>
    <p:sldId id="631" r:id="rId12"/>
    <p:sldId id="632" r:id="rId13"/>
    <p:sldId id="633" r:id="rId14"/>
    <p:sldId id="634" r:id="rId15"/>
    <p:sldId id="532" r:id="rId16"/>
    <p:sldId id="635" r:id="rId17"/>
    <p:sldId id="658" r:id="rId18"/>
    <p:sldId id="583" r:id="rId19"/>
    <p:sldId id="636" r:id="rId20"/>
    <p:sldId id="659" r:id="rId21"/>
    <p:sldId id="660" r:id="rId22"/>
    <p:sldId id="643" r:id="rId23"/>
    <p:sldId id="639" r:id="rId24"/>
    <p:sldId id="640" r:id="rId25"/>
    <p:sldId id="641" r:id="rId26"/>
    <p:sldId id="642" r:id="rId27"/>
    <p:sldId id="644" r:id="rId28"/>
    <p:sldId id="661" r:id="rId29"/>
    <p:sldId id="645" r:id="rId30"/>
    <p:sldId id="649" r:id="rId31"/>
    <p:sldId id="646" r:id="rId32"/>
    <p:sldId id="647" r:id="rId33"/>
    <p:sldId id="648" r:id="rId34"/>
    <p:sldId id="537" r:id="rId35"/>
    <p:sldId id="562" r:id="rId36"/>
    <p:sldId id="563" r:id="rId37"/>
    <p:sldId id="657"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9617" autoAdjust="0"/>
    <p:restoredTop sz="94671" autoAdjust="0"/>
  </p:normalViewPr>
  <p:slideViewPr>
    <p:cSldViewPr snapToGrid="0">
      <p:cViewPr>
        <p:scale>
          <a:sx n="75" d="100"/>
          <a:sy n="75" d="100"/>
        </p:scale>
        <p:origin x="-948" y="-666"/>
      </p:cViewPr>
      <p:guideLst>
        <p:guide orient="horz" pos="2160"/>
        <p:guide pos="2880"/>
      </p:guideLst>
    </p:cSldViewPr>
  </p:slideViewPr>
  <p:notesTextViewPr>
    <p:cViewPr>
      <p:scale>
        <a:sx n="1" d="1"/>
        <a:sy n="1" d="1"/>
      </p:scale>
      <p:origin x="0" y="0"/>
    </p:cViewPr>
  </p:notesTextViewPr>
  <p:sorterViewPr>
    <p:cViewPr>
      <p:scale>
        <a:sx n="66" d="100"/>
        <a:sy n="66" d="100"/>
      </p:scale>
      <p:origin x="0" y="1728"/>
    </p:cViewPr>
  </p:sorterViewPr>
  <p:notesViewPr>
    <p:cSldViewPr snapToGrid="0">
      <p:cViewPr varScale="1">
        <p:scale>
          <a:sx n="81" d="100"/>
          <a:sy n="81" d="100"/>
        </p:scale>
        <p:origin x="-1752"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10/29/2013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xmlns=""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p>
            <a:fld id="{7B1D583D-77FC-4564-856E-C3BD6E75B073}" type="slidenum">
              <a:rPr lang="el-GR" smtClean="0"/>
              <a:pPr/>
              <a:t>15</a:t>
            </a:fld>
            <a:endParaRPr lang="el-GR" smtClean="0"/>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18</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905D4D31-174B-4A43-A1FF-6DA4C9FBE1AD}" type="slidenum">
              <a:rPr lang="el-GR" smtClean="0"/>
              <a:pPr/>
              <a:t>20</a:t>
            </a:fld>
            <a:endParaRPr lang="el-GR" smtClean="0"/>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94B59BB6-9049-44EA-85AE-670D6080777D}" type="slidenum">
              <a:rPr lang="el-GR" smtClean="0"/>
              <a:pPr/>
              <a:t>21</a:t>
            </a:fld>
            <a:endParaRPr lang="el-GR" smtClean="0"/>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A006F3A2-B364-430F-93A7-CB416E086B2A}" type="slidenum">
              <a:rPr lang="el-GR" smtClean="0"/>
              <a:pPr/>
              <a:t>33</a:t>
            </a:fld>
            <a:endParaRPr lang="el-GR" smtClean="0"/>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37EDAB6A-7A45-4426-9615-53F677DA94C3}" type="slidenum">
              <a:rPr lang="el-GR" smtClean="0"/>
              <a:pPr/>
              <a:t>34</a:t>
            </a:fld>
            <a:endParaRPr lang="el-GR" smtClean="0"/>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p:spPr>
        <p:txBody>
          <a:bodyPr/>
          <a:lstStyle/>
          <a:p>
            <a:fld id="{06DC8C73-FBF3-45A1-990F-215AEEC8C799}" type="slidenum">
              <a:rPr lang="el-GR" smtClean="0"/>
              <a:pPr/>
              <a:t>35</a:t>
            </a:fld>
            <a:endParaRPr lang="el-GR" smtClean="0"/>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36</a:t>
            </a:fld>
            <a:endParaRPr lang="el-G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37</a:t>
            </a:fld>
            <a:endParaRPr lang="el-GR"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5</a:t>
            </a:fld>
            <a:endParaRPr lang="el-GR" smtClean="0"/>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C8965-12A5-42B6-9587-775B0C92BBE0}" type="datetime1">
              <a:rPr lang="en-US" smtClean="0"/>
              <a:pPr/>
              <a:t>10/29/2013</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4F8C0-775D-4C86-9912-48CE32DF3814}" type="datetime1">
              <a:rPr lang="en-US" smtClean="0"/>
              <a:pPr/>
              <a:t>10/29/2013</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891709-3B43-46B9-9561-13844D15F033}" type="datetime1">
              <a:rPr lang="en-US" smtClean="0"/>
              <a:pPr/>
              <a:t>10/29/2013</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E7DE42-E6E6-41B3-97AE-B6CA5833C18A}" type="datetime1">
              <a:rPr lang="en-US" smtClean="0"/>
              <a:pPr/>
              <a:t>10/29/2013</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10/29/2013</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F4101F-9917-4AB4-85A1-8A5B41A96093}" type="datetime1">
              <a:rPr lang="en-US" smtClean="0"/>
              <a:pPr/>
              <a:t>10/29/2013</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D01F15-B326-4CB5-BB3A-483D5BD187D7}" type="datetime1">
              <a:rPr lang="en-US" smtClean="0"/>
              <a:pPr/>
              <a:t>10/29/2013</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B30E4B-7F52-4321-8DA4-44A83280689A}" type="datetime1">
              <a:rPr lang="en-US" smtClean="0"/>
              <a:pPr/>
              <a:t>10/29/2013</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r>
              <a:rPr lang="en-US" dirty="0" err="1" smtClean="0"/>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10/29/2013</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10/29/2013</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10/29/2013</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3075" name="Footer Placeholder 2"/>
          <p:cNvSpPr>
            <a:spLocks noGrp="1"/>
          </p:cNvSpPr>
          <p:nvPr>
            <p:ph type="ftr" sz="quarter" idx="11"/>
          </p:nvPr>
        </p:nvSpPr>
        <p:spPr>
          <a:noFill/>
        </p:spPr>
        <p:txBody>
          <a:bodyPr/>
          <a:lstStyle/>
          <a:p>
            <a:r>
              <a:rPr lang="el-GR" altLang="en-US"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smtClean="0"/>
          </a:p>
        </p:txBody>
      </p:sp>
      <p:sp>
        <p:nvSpPr>
          <p:cNvPr id="3077" name="Text Box 4"/>
          <p:cNvSpPr txBox="1">
            <a:spLocks noChangeArrowheads="1"/>
          </p:cNvSpPr>
          <p:nvPr/>
        </p:nvSpPr>
        <p:spPr bwMode="auto">
          <a:xfrm>
            <a:off x="622300" y="1397000"/>
            <a:ext cx="8089900" cy="1754326"/>
          </a:xfrm>
          <a:prstGeom prst="rect">
            <a:avLst/>
          </a:prstGeom>
          <a:noFill/>
          <a:ln w="9525">
            <a:noFill/>
            <a:miter lim="800000"/>
            <a:headEnd/>
            <a:tailEnd/>
          </a:ln>
        </p:spPr>
        <p:txBody>
          <a:bodyPr wrap="square">
            <a:spAutoFit/>
          </a:bodyPr>
          <a:lstStyle/>
          <a:p>
            <a:pPr algn="ctr" eaLnBrk="0" hangingPunct="0">
              <a:spcBef>
                <a:spcPct val="50000"/>
              </a:spcBef>
            </a:pPr>
            <a:r>
              <a:rPr lang="el-GR" sz="5400" dirty="0" smtClean="0">
                <a:solidFill>
                  <a:schemeClr val="accent6">
                    <a:lumMod val="75000"/>
                  </a:schemeClr>
                </a:solidFill>
                <a:latin typeface="+mj-lt"/>
                <a:ea typeface="+mj-ea"/>
                <a:cs typeface="+mj-cs"/>
              </a:rPr>
              <a:t>Μετατροπή Σχήματος Ο/Σ σε Σχεσιακό Σχήμα</a:t>
            </a:r>
            <a:endParaRPr lang="en-US" sz="5400" dirty="0" smtClean="0">
              <a:solidFill>
                <a:schemeClr val="accent6">
                  <a:lumMod val="75000"/>
                </a:schemeClr>
              </a:solidFill>
              <a:latin typeface="+mj-lt"/>
              <a:ea typeface="+mj-ea"/>
              <a:cs typeface="+mj-cs"/>
            </a:endParaRPr>
          </a:p>
        </p:txBody>
      </p:sp>
    </p:spTree>
    <p:extLst>
      <p:ext uri="{BB962C8B-B14F-4D97-AF65-F5344CB8AC3E}">
        <p14:creationId xmlns:p14="http://schemas.microsoft.com/office/powerpoint/2010/main" xmlns="" val="10541056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40963" name="Rectangle 6"/>
          <p:cNvSpPr>
            <a:spLocks noGrp="1" noChangeArrowheads="1"/>
          </p:cNvSpPr>
          <p:nvPr>
            <p:ph type="ftr" sz="quarter" idx="11"/>
          </p:nvPr>
        </p:nvSpPr>
        <p:spPr>
          <a:noFill/>
        </p:spPr>
        <p:txBody>
          <a:bodyPr/>
          <a:lstStyle/>
          <a:p>
            <a:r>
              <a:rPr lang="el-GR" altLang="en-US"/>
              <a:t>Ευαγγελία Πιτουρά</a:t>
            </a:r>
          </a:p>
        </p:txBody>
      </p:sp>
      <p:sp>
        <p:nvSpPr>
          <p:cNvPr id="40964" name="Rectangle 7"/>
          <p:cNvSpPr>
            <a:spLocks noGrp="1" noChangeArrowheads="1"/>
          </p:cNvSpPr>
          <p:nvPr>
            <p:ph type="sldNum" sz="quarter" idx="12"/>
          </p:nvPr>
        </p:nvSpPr>
        <p:spPr>
          <a:noFill/>
        </p:spPr>
        <p:txBody>
          <a:bodyPr/>
          <a:lstStyle/>
          <a:p>
            <a:fld id="{813B08E4-80AD-45D0-8A08-34C7E503B5DB}" type="slidenum">
              <a:rPr lang="el-GR" altLang="en-US" smtClean="0"/>
              <a:pPr/>
              <a:t>10</a:t>
            </a:fld>
            <a:endParaRPr lang="el-GR" altLang="en-US" smtClean="0"/>
          </a:p>
        </p:txBody>
      </p:sp>
      <p:sp>
        <p:nvSpPr>
          <p:cNvPr id="40965" name="Rectangle 2"/>
          <p:cNvSpPr>
            <a:spLocks noChangeArrowheads="1"/>
          </p:cNvSpPr>
          <p:nvPr/>
        </p:nvSpPr>
        <p:spPr bwMode="auto">
          <a:xfrm>
            <a:off x="107950" y="4581525"/>
            <a:ext cx="4249738" cy="1727200"/>
          </a:xfrm>
          <a:prstGeom prst="rect">
            <a:avLst/>
          </a:prstGeom>
          <a:solidFill>
            <a:schemeClr val="accent4">
              <a:lumMod val="20000"/>
              <a:lumOff val="80000"/>
            </a:schemeClr>
          </a:solidFill>
          <a:ln w="9525">
            <a:solidFill>
              <a:schemeClr val="tx1"/>
            </a:solidFill>
            <a:miter lim="800000"/>
            <a:headEnd/>
            <a:tailEnd/>
          </a:ln>
        </p:spPr>
        <p:txBody>
          <a:bodyPr wrap="none" anchor="ctr"/>
          <a:lstStyle/>
          <a:p>
            <a:endParaRPr lang="el-GR"/>
          </a:p>
        </p:txBody>
      </p:sp>
      <p:sp>
        <p:nvSpPr>
          <p:cNvPr id="40966" name="Rectangle 3"/>
          <p:cNvSpPr>
            <a:spLocks noChangeArrowheads="1"/>
          </p:cNvSpPr>
          <p:nvPr/>
        </p:nvSpPr>
        <p:spPr bwMode="auto">
          <a:xfrm>
            <a:off x="4500563" y="2781300"/>
            <a:ext cx="4248150" cy="2160588"/>
          </a:xfrm>
          <a:prstGeom prst="rect">
            <a:avLst/>
          </a:prstGeom>
          <a:solidFill>
            <a:schemeClr val="accent4">
              <a:lumMod val="20000"/>
              <a:lumOff val="80000"/>
            </a:schemeClr>
          </a:solidFill>
          <a:ln w="9525">
            <a:solidFill>
              <a:schemeClr val="tx1"/>
            </a:solidFill>
            <a:miter lim="800000"/>
            <a:headEnd/>
            <a:tailEnd/>
          </a:ln>
        </p:spPr>
        <p:txBody>
          <a:bodyPr wrap="none" anchor="ctr"/>
          <a:lstStyle/>
          <a:p>
            <a:endParaRPr lang="el-GR"/>
          </a:p>
        </p:txBody>
      </p:sp>
      <p:sp>
        <p:nvSpPr>
          <p:cNvPr id="40968" name="AutoShape 5"/>
          <p:cNvSpPr>
            <a:spLocks noChangeArrowheads="1"/>
          </p:cNvSpPr>
          <p:nvPr/>
        </p:nvSpPr>
        <p:spPr bwMode="auto">
          <a:xfrm>
            <a:off x="3851275" y="1555750"/>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0969" name="AutoShape 6"/>
          <p:cNvSpPr>
            <a:spLocks noChangeArrowheads="1"/>
          </p:cNvSpPr>
          <p:nvPr/>
        </p:nvSpPr>
        <p:spPr bwMode="auto">
          <a:xfrm>
            <a:off x="1979613" y="1196975"/>
            <a:ext cx="1223962" cy="1285875"/>
          </a:xfrm>
          <a:prstGeom prst="flowChartDecision">
            <a:avLst/>
          </a:prstGeom>
          <a:noFill/>
          <a:ln w="9525">
            <a:solidFill>
              <a:schemeClr val="tx1"/>
            </a:solidFill>
            <a:miter lim="800000"/>
            <a:headEnd/>
            <a:tailEnd/>
          </a:ln>
        </p:spPr>
        <p:txBody>
          <a:bodyPr wrap="none" anchor="ctr"/>
          <a:lstStyle/>
          <a:p>
            <a:endParaRPr lang="el-GR"/>
          </a:p>
        </p:txBody>
      </p:sp>
      <p:sp>
        <p:nvSpPr>
          <p:cNvPr id="40970" name="AutoShape 7"/>
          <p:cNvSpPr>
            <a:spLocks noChangeArrowheads="1"/>
          </p:cNvSpPr>
          <p:nvPr/>
        </p:nvSpPr>
        <p:spPr bwMode="auto">
          <a:xfrm>
            <a:off x="323850" y="1555750"/>
            <a:ext cx="935038" cy="611188"/>
          </a:xfrm>
          <a:prstGeom prst="flowChartProcess">
            <a:avLst/>
          </a:prstGeom>
          <a:noFill/>
          <a:ln w="9525">
            <a:solidFill>
              <a:schemeClr val="tx1"/>
            </a:solidFill>
            <a:miter lim="800000"/>
            <a:headEnd/>
            <a:tailEnd/>
          </a:ln>
        </p:spPr>
        <p:txBody>
          <a:bodyPr wrap="none" anchor="ctr"/>
          <a:lstStyle/>
          <a:p>
            <a:endParaRPr lang="el-GR"/>
          </a:p>
        </p:txBody>
      </p:sp>
      <p:sp>
        <p:nvSpPr>
          <p:cNvPr id="40971" name="Text Box 8"/>
          <p:cNvSpPr txBox="1">
            <a:spLocks noChangeArrowheads="1"/>
          </p:cNvSpPr>
          <p:nvPr/>
        </p:nvSpPr>
        <p:spPr bwMode="auto">
          <a:xfrm>
            <a:off x="468313" y="1628775"/>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0972" name="Text Box 9"/>
          <p:cNvSpPr txBox="1">
            <a:spLocks noChangeArrowheads="1"/>
          </p:cNvSpPr>
          <p:nvPr/>
        </p:nvSpPr>
        <p:spPr bwMode="auto">
          <a:xfrm>
            <a:off x="2339975" y="1628775"/>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0973" name="Text Box 10"/>
          <p:cNvSpPr txBox="1">
            <a:spLocks noChangeArrowheads="1"/>
          </p:cNvSpPr>
          <p:nvPr/>
        </p:nvSpPr>
        <p:spPr bwMode="auto">
          <a:xfrm>
            <a:off x="4140200" y="1628775"/>
            <a:ext cx="1008063"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0974" name="Line 11"/>
          <p:cNvSpPr>
            <a:spLocks noChangeShapeType="1"/>
          </p:cNvSpPr>
          <p:nvPr/>
        </p:nvSpPr>
        <p:spPr bwMode="auto">
          <a:xfrm>
            <a:off x="1258888" y="1844675"/>
            <a:ext cx="720725" cy="0"/>
          </a:xfrm>
          <a:prstGeom prst="line">
            <a:avLst/>
          </a:prstGeom>
          <a:noFill/>
          <a:ln w="9525">
            <a:solidFill>
              <a:schemeClr val="tx1"/>
            </a:solidFill>
            <a:round/>
            <a:headEnd/>
            <a:tailEnd/>
          </a:ln>
        </p:spPr>
        <p:txBody>
          <a:bodyPr wrap="none" anchor="ctr"/>
          <a:lstStyle/>
          <a:p>
            <a:endParaRPr lang="el-GR"/>
          </a:p>
        </p:txBody>
      </p:sp>
      <p:sp>
        <p:nvSpPr>
          <p:cNvPr id="40975" name="Line 12"/>
          <p:cNvSpPr>
            <a:spLocks noChangeShapeType="1"/>
          </p:cNvSpPr>
          <p:nvPr/>
        </p:nvSpPr>
        <p:spPr bwMode="auto">
          <a:xfrm>
            <a:off x="3203575" y="1844675"/>
            <a:ext cx="647700" cy="0"/>
          </a:xfrm>
          <a:prstGeom prst="line">
            <a:avLst/>
          </a:prstGeom>
          <a:noFill/>
          <a:ln w="9525">
            <a:solidFill>
              <a:schemeClr val="tx1"/>
            </a:solidFill>
            <a:round/>
            <a:headEnd/>
            <a:tailEnd/>
          </a:ln>
        </p:spPr>
        <p:txBody>
          <a:bodyPr wrap="none" anchor="ctr"/>
          <a:lstStyle/>
          <a:p>
            <a:endParaRPr lang="el-GR"/>
          </a:p>
        </p:txBody>
      </p:sp>
      <p:sp>
        <p:nvSpPr>
          <p:cNvPr id="40976" name="Oval 13"/>
          <p:cNvSpPr>
            <a:spLocks noChangeArrowheads="1"/>
          </p:cNvSpPr>
          <p:nvPr/>
        </p:nvSpPr>
        <p:spPr bwMode="auto">
          <a:xfrm>
            <a:off x="395288" y="763588"/>
            <a:ext cx="865187" cy="431800"/>
          </a:xfrm>
          <a:prstGeom prst="ellipse">
            <a:avLst/>
          </a:prstGeom>
          <a:noFill/>
          <a:ln w="9525">
            <a:solidFill>
              <a:schemeClr val="tx1"/>
            </a:solidFill>
            <a:round/>
            <a:headEnd/>
            <a:tailEnd/>
          </a:ln>
        </p:spPr>
        <p:txBody>
          <a:bodyPr wrap="none" anchor="ctr"/>
          <a:lstStyle/>
          <a:p>
            <a:endParaRPr lang="el-GR"/>
          </a:p>
        </p:txBody>
      </p:sp>
      <p:sp>
        <p:nvSpPr>
          <p:cNvPr id="40977" name="Text Box 14"/>
          <p:cNvSpPr txBox="1">
            <a:spLocks noChangeArrowheads="1"/>
          </p:cNvSpPr>
          <p:nvPr/>
        </p:nvSpPr>
        <p:spPr bwMode="auto">
          <a:xfrm>
            <a:off x="612775" y="763588"/>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0978" name="Oval 15"/>
          <p:cNvSpPr>
            <a:spLocks noChangeArrowheads="1"/>
          </p:cNvSpPr>
          <p:nvPr/>
        </p:nvSpPr>
        <p:spPr bwMode="auto">
          <a:xfrm>
            <a:off x="395288" y="2708275"/>
            <a:ext cx="865187" cy="431800"/>
          </a:xfrm>
          <a:prstGeom prst="ellipse">
            <a:avLst/>
          </a:prstGeom>
          <a:noFill/>
          <a:ln w="9525">
            <a:solidFill>
              <a:schemeClr val="tx1"/>
            </a:solidFill>
            <a:round/>
            <a:headEnd/>
            <a:tailEnd/>
          </a:ln>
        </p:spPr>
        <p:txBody>
          <a:bodyPr wrap="none" anchor="ctr"/>
          <a:lstStyle/>
          <a:p>
            <a:endParaRPr lang="el-GR"/>
          </a:p>
        </p:txBody>
      </p:sp>
      <p:sp>
        <p:nvSpPr>
          <p:cNvPr id="40979" name="Text Box 16"/>
          <p:cNvSpPr txBox="1">
            <a:spLocks noChangeArrowheads="1"/>
          </p:cNvSpPr>
          <p:nvPr/>
        </p:nvSpPr>
        <p:spPr bwMode="auto">
          <a:xfrm>
            <a:off x="611188" y="270827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0980" name="Line 17"/>
          <p:cNvSpPr>
            <a:spLocks noChangeShapeType="1"/>
          </p:cNvSpPr>
          <p:nvPr/>
        </p:nvSpPr>
        <p:spPr bwMode="auto">
          <a:xfrm flipH="1">
            <a:off x="827088" y="1196975"/>
            <a:ext cx="71437" cy="358775"/>
          </a:xfrm>
          <a:prstGeom prst="line">
            <a:avLst/>
          </a:prstGeom>
          <a:noFill/>
          <a:ln w="9525">
            <a:solidFill>
              <a:schemeClr val="tx1"/>
            </a:solidFill>
            <a:round/>
            <a:headEnd/>
            <a:tailEnd/>
          </a:ln>
        </p:spPr>
        <p:txBody>
          <a:bodyPr/>
          <a:lstStyle/>
          <a:p>
            <a:endParaRPr lang="el-GR"/>
          </a:p>
        </p:txBody>
      </p:sp>
      <p:sp>
        <p:nvSpPr>
          <p:cNvPr id="40981" name="Line 18"/>
          <p:cNvSpPr>
            <a:spLocks noChangeShapeType="1"/>
          </p:cNvSpPr>
          <p:nvPr/>
        </p:nvSpPr>
        <p:spPr bwMode="auto">
          <a:xfrm>
            <a:off x="539750" y="2205038"/>
            <a:ext cx="287338" cy="503237"/>
          </a:xfrm>
          <a:prstGeom prst="line">
            <a:avLst/>
          </a:prstGeom>
          <a:noFill/>
          <a:ln w="9525">
            <a:solidFill>
              <a:schemeClr val="tx1"/>
            </a:solidFill>
            <a:round/>
            <a:headEnd/>
            <a:tailEnd/>
          </a:ln>
        </p:spPr>
        <p:txBody>
          <a:bodyPr/>
          <a:lstStyle/>
          <a:p>
            <a:endParaRPr lang="el-GR"/>
          </a:p>
        </p:txBody>
      </p:sp>
      <p:sp>
        <p:nvSpPr>
          <p:cNvPr id="40982" name="Rectangle 19"/>
          <p:cNvSpPr>
            <a:spLocks noChangeArrowheads="1"/>
          </p:cNvSpPr>
          <p:nvPr/>
        </p:nvSpPr>
        <p:spPr bwMode="auto">
          <a:xfrm>
            <a:off x="252413" y="5229225"/>
            <a:ext cx="1295400" cy="360363"/>
          </a:xfrm>
          <a:prstGeom prst="rect">
            <a:avLst/>
          </a:prstGeom>
          <a:noFill/>
          <a:ln w="9525">
            <a:solidFill>
              <a:schemeClr val="tx1"/>
            </a:solidFill>
            <a:miter lim="800000"/>
            <a:headEnd/>
            <a:tailEnd/>
          </a:ln>
        </p:spPr>
        <p:txBody>
          <a:bodyPr wrap="none" anchor="ctr"/>
          <a:lstStyle/>
          <a:p>
            <a:endParaRPr lang="el-GR"/>
          </a:p>
        </p:txBody>
      </p:sp>
      <p:sp>
        <p:nvSpPr>
          <p:cNvPr id="40983" name="Text Box 20"/>
          <p:cNvSpPr txBox="1">
            <a:spLocks noChangeArrowheads="1"/>
          </p:cNvSpPr>
          <p:nvPr/>
        </p:nvSpPr>
        <p:spPr bwMode="auto">
          <a:xfrm>
            <a:off x="323850" y="5229225"/>
            <a:ext cx="5048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0984" name="Text Box 21"/>
          <p:cNvSpPr txBox="1">
            <a:spLocks noChangeArrowheads="1"/>
          </p:cNvSpPr>
          <p:nvPr/>
        </p:nvSpPr>
        <p:spPr bwMode="auto">
          <a:xfrm>
            <a:off x="1044575" y="5229225"/>
            <a:ext cx="649288"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0985" name="Line 22"/>
          <p:cNvSpPr>
            <a:spLocks noChangeShapeType="1"/>
          </p:cNvSpPr>
          <p:nvPr/>
        </p:nvSpPr>
        <p:spPr bwMode="auto">
          <a:xfrm>
            <a:off x="900113" y="5229225"/>
            <a:ext cx="0" cy="360363"/>
          </a:xfrm>
          <a:prstGeom prst="line">
            <a:avLst/>
          </a:prstGeom>
          <a:noFill/>
          <a:ln w="9525">
            <a:solidFill>
              <a:schemeClr val="tx1"/>
            </a:solidFill>
            <a:round/>
            <a:headEnd/>
            <a:tailEnd/>
          </a:ln>
        </p:spPr>
        <p:txBody>
          <a:bodyPr/>
          <a:lstStyle/>
          <a:p>
            <a:endParaRPr lang="el-GR"/>
          </a:p>
        </p:txBody>
      </p:sp>
      <p:sp>
        <p:nvSpPr>
          <p:cNvPr id="40986" name="Text Box 23"/>
          <p:cNvSpPr txBox="1">
            <a:spLocks noChangeArrowheads="1"/>
          </p:cNvSpPr>
          <p:nvPr/>
        </p:nvSpPr>
        <p:spPr bwMode="auto">
          <a:xfrm>
            <a:off x="612775" y="4724400"/>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0987" name="Rectangle 24"/>
          <p:cNvSpPr>
            <a:spLocks noChangeArrowheads="1"/>
          </p:cNvSpPr>
          <p:nvPr/>
        </p:nvSpPr>
        <p:spPr bwMode="auto">
          <a:xfrm>
            <a:off x="1908175" y="5229225"/>
            <a:ext cx="2376488" cy="360363"/>
          </a:xfrm>
          <a:prstGeom prst="rect">
            <a:avLst/>
          </a:prstGeom>
          <a:noFill/>
          <a:ln w="9525">
            <a:solidFill>
              <a:schemeClr val="tx1"/>
            </a:solidFill>
            <a:miter lim="800000"/>
            <a:headEnd/>
            <a:tailEnd/>
          </a:ln>
        </p:spPr>
        <p:txBody>
          <a:bodyPr wrap="none" anchor="ctr"/>
          <a:lstStyle/>
          <a:p>
            <a:endParaRPr lang="el-GR"/>
          </a:p>
        </p:txBody>
      </p:sp>
      <p:sp>
        <p:nvSpPr>
          <p:cNvPr id="40988" name="Text Box 25"/>
          <p:cNvSpPr txBox="1">
            <a:spLocks noChangeArrowheads="1"/>
          </p:cNvSpPr>
          <p:nvPr/>
        </p:nvSpPr>
        <p:spPr bwMode="auto">
          <a:xfrm>
            <a:off x="1979613" y="5229225"/>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0989" name="Text Box 26"/>
          <p:cNvSpPr txBox="1">
            <a:spLocks noChangeArrowheads="1"/>
          </p:cNvSpPr>
          <p:nvPr/>
        </p:nvSpPr>
        <p:spPr bwMode="auto">
          <a:xfrm>
            <a:off x="2700338" y="522922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0990" name="Line 27"/>
          <p:cNvSpPr>
            <a:spLocks noChangeShapeType="1"/>
          </p:cNvSpPr>
          <p:nvPr/>
        </p:nvSpPr>
        <p:spPr bwMode="auto">
          <a:xfrm>
            <a:off x="2555875" y="5229225"/>
            <a:ext cx="0" cy="360363"/>
          </a:xfrm>
          <a:prstGeom prst="line">
            <a:avLst/>
          </a:prstGeom>
          <a:noFill/>
          <a:ln w="9525">
            <a:solidFill>
              <a:schemeClr val="tx1"/>
            </a:solidFill>
            <a:round/>
            <a:headEnd/>
            <a:tailEnd/>
          </a:ln>
        </p:spPr>
        <p:txBody>
          <a:bodyPr/>
          <a:lstStyle/>
          <a:p>
            <a:endParaRPr lang="el-GR"/>
          </a:p>
        </p:txBody>
      </p:sp>
      <p:sp>
        <p:nvSpPr>
          <p:cNvPr id="40991" name="Text Box 28"/>
          <p:cNvSpPr txBox="1">
            <a:spLocks noChangeArrowheads="1"/>
          </p:cNvSpPr>
          <p:nvPr/>
        </p:nvSpPr>
        <p:spPr bwMode="auto">
          <a:xfrm>
            <a:off x="2700338" y="4795838"/>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0992" name="Oval 29"/>
          <p:cNvSpPr>
            <a:spLocks noChangeArrowheads="1"/>
          </p:cNvSpPr>
          <p:nvPr/>
        </p:nvSpPr>
        <p:spPr bwMode="auto">
          <a:xfrm>
            <a:off x="3851275" y="763588"/>
            <a:ext cx="865188" cy="431800"/>
          </a:xfrm>
          <a:prstGeom prst="ellipse">
            <a:avLst/>
          </a:prstGeom>
          <a:noFill/>
          <a:ln w="9525">
            <a:solidFill>
              <a:schemeClr val="tx1"/>
            </a:solidFill>
            <a:round/>
            <a:headEnd/>
            <a:tailEnd/>
          </a:ln>
        </p:spPr>
        <p:txBody>
          <a:bodyPr wrap="none" anchor="ctr"/>
          <a:lstStyle/>
          <a:p>
            <a:endParaRPr lang="el-GR"/>
          </a:p>
        </p:txBody>
      </p:sp>
      <p:sp>
        <p:nvSpPr>
          <p:cNvPr id="40993" name="Oval 30"/>
          <p:cNvSpPr>
            <a:spLocks noChangeArrowheads="1"/>
          </p:cNvSpPr>
          <p:nvPr/>
        </p:nvSpPr>
        <p:spPr bwMode="auto">
          <a:xfrm>
            <a:off x="3563938" y="2492375"/>
            <a:ext cx="865187" cy="431800"/>
          </a:xfrm>
          <a:prstGeom prst="ellipse">
            <a:avLst/>
          </a:prstGeom>
          <a:noFill/>
          <a:ln w="9525">
            <a:solidFill>
              <a:schemeClr val="tx1"/>
            </a:solidFill>
            <a:round/>
            <a:headEnd/>
            <a:tailEnd/>
          </a:ln>
        </p:spPr>
        <p:txBody>
          <a:bodyPr wrap="none" anchor="ctr"/>
          <a:lstStyle/>
          <a:p>
            <a:endParaRPr lang="el-GR"/>
          </a:p>
        </p:txBody>
      </p:sp>
      <p:sp>
        <p:nvSpPr>
          <p:cNvPr id="40994" name="Line 31"/>
          <p:cNvSpPr>
            <a:spLocks noChangeShapeType="1"/>
          </p:cNvSpPr>
          <p:nvPr/>
        </p:nvSpPr>
        <p:spPr bwMode="auto">
          <a:xfrm flipH="1">
            <a:off x="4283075" y="1196975"/>
            <a:ext cx="73025" cy="358775"/>
          </a:xfrm>
          <a:prstGeom prst="line">
            <a:avLst/>
          </a:prstGeom>
          <a:noFill/>
          <a:ln w="9525">
            <a:solidFill>
              <a:schemeClr val="tx1"/>
            </a:solidFill>
            <a:round/>
            <a:headEnd/>
            <a:tailEnd/>
          </a:ln>
        </p:spPr>
        <p:txBody>
          <a:bodyPr/>
          <a:lstStyle/>
          <a:p>
            <a:endParaRPr lang="el-GR"/>
          </a:p>
        </p:txBody>
      </p:sp>
      <p:sp>
        <p:nvSpPr>
          <p:cNvPr id="40995" name="Line 32"/>
          <p:cNvSpPr>
            <a:spLocks noChangeShapeType="1"/>
          </p:cNvSpPr>
          <p:nvPr/>
        </p:nvSpPr>
        <p:spPr bwMode="auto">
          <a:xfrm flipH="1">
            <a:off x="4140200" y="2205038"/>
            <a:ext cx="142875" cy="287337"/>
          </a:xfrm>
          <a:prstGeom prst="line">
            <a:avLst/>
          </a:prstGeom>
          <a:noFill/>
          <a:ln w="9525">
            <a:solidFill>
              <a:schemeClr val="tx1"/>
            </a:solidFill>
            <a:round/>
            <a:headEnd/>
            <a:tailEnd/>
          </a:ln>
        </p:spPr>
        <p:txBody>
          <a:bodyPr/>
          <a:lstStyle/>
          <a:p>
            <a:endParaRPr lang="el-GR"/>
          </a:p>
        </p:txBody>
      </p:sp>
      <p:sp>
        <p:nvSpPr>
          <p:cNvPr id="40996" name="Text Box 33"/>
          <p:cNvSpPr txBox="1">
            <a:spLocks noChangeArrowheads="1"/>
          </p:cNvSpPr>
          <p:nvPr/>
        </p:nvSpPr>
        <p:spPr bwMode="auto">
          <a:xfrm>
            <a:off x="4140200" y="763588"/>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0997" name="Text Box 34"/>
          <p:cNvSpPr txBox="1">
            <a:spLocks noChangeArrowheads="1"/>
          </p:cNvSpPr>
          <p:nvPr/>
        </p:nvSpPr>
        <p:spPr bwMode="auto">
          <a:xfrm>
            <a:off x="3779838" y="249237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0998" name="Oval 35"/>
          <p:cNvSpPr>
            <a:spLocks noChangeArrowheads="1"/>
          </p:cNvSpPr>
          <p:nvPr/>
        </p:nvSpPr>
        <p:spPr bwMode="auto">
          <a:xfrm>
            <a:off x="2124075" y="2708275"/>
            <a:ext cx="865188" cy="431800"/>
          </a:xfrm>
          <a:prstGeom prst="ellipse">
            <a:avLst/>
          </a:prstGeom>
          <a:noFill/>
          <a:ln w="9525">
            <a:solidFill>
              <a:schemeClr val="tx1"/>
            </a:solidFill>
            <a:round/>
            <a:headEnd/>
            <a:tailEnd/>
          </a:ln>
        </p:spPr>
        <p:txBody>
          <a:bodyPr wrap="none" anchor="ctr"/>
          <a:lstStyle/>
          <a:p>
            <a:endParaRPr lang="el-GR"/>
          </a:p>
        </p:txBody>
      </p:sp>
      <p:sp>
        <p:nvSpPr>
          <p:cNvPr id="40999" name="Text Box 36"/>
          <p:cNvSpPr txBox="1">
            <a:spLocks noChangeArrowheads="1"/>
          </p:cNvSpPr>
          <p:nvPr/>
        </p:nvSpPr>
        <p:spPr bwMode="auto">
          <a:xfrm>
            <a:off x="2339975" y="2708275"/>
            <a:ext cx="576263"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1000" name="Line 37"/>
          <p:cNvSpPr>
            <a:spLocks noChangeShapeType="1"/>
          </p:cNvSpPr>
          <p:nvPr/>
        </p:nvSpPr>
        <p:spPr bwMode="auto">
          <a:xfrm>
            <a:off x="2555875" y="2492375"/>
            <a:ext cx="0" cy="215900"/>
          </a:xfrm>
          <a:prstGeom prst="line">
            <a:avLst/>
          </a:prstGeom>
          <a:noFill/>
          <a:ln w="9525">
            <a:solidFill>
              <a:schemeClr val="tx1"/>
            </a:solidFill>
            <a:round/>
            <a:headEnd/>
            <a:tailEnd/>
          </a:ln>
        </p:spPr>
        <p:txBody>
          <a:bodyPr/>
          <a:lstStyle/>
          <a:p>
            <a:endParaRPr lang="el-GR"/>
          </a:p>
        </p:txBody>
      </p:sp>
      <p:sp>
        <p:nvSpPr>
          <p:cNvPr id="41001" name="Text Box 38"/>
          <p:cNvSpPr txBox="1">
            <a:spLocks noChangeArrowheads="1"/>
          </p:cNvSpPr>
          <p:nvPr/>
        </p:nvSpPr>
        <p:spPr bwMode="auto">
          <a:xfrm>
            <a:off x="1403350" y="1484313"/>
            <a:ext cx="576263"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1002" name="Text Box 39"/>
          <p:cNvSpPr txBox="1">
            <a:spLocks noChangeArrowheads="1"/>
          </p:cNvSpPr>
          <p:nvPr/>
        </p:nvSpPr>
        <p:spPr bwMode="auto">
          <a:xfrm>
            <a:off x="3203575" y="1412875"/>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41003" name="Text Box 40"/>
          <p:cNvSpPr txBox="1">
            <a:spLocks noChangeArrowheads="1"/>
          </p:cNvSpPr>
          <p:nvPr/>
        </p:nvSpPr>
        <p:spPr bwMode="auto">
          <a:xfrm>
            <a:off x="3276600" y="5229225"/>
            <a:ext cx="433388"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1004" name="Text Box 41"/>
          <p:cNvSpPr txBox="1">
            <a:spLocks noChangeArrowheads="1"/>
          </p:cNvSpPr>
          <p:nvPr/>
        </p:nvSpPr>
        <p:spPr bwMode="auto">
          <a:xfrm>
            <a:off x="3779838" y="5229225"/>
            <a:ext cx="431800" cy="366713"/>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1005" name="Line 42"/>
          <p:cNvSpPr>
            <a:spLocks noChangeShapeType="1"/>
          </p:cNvSpPr>
          <p:nvPr/>
        </p:nvSpPr>
        <p:spPr bwMode="auto">
          <a:xfrm>
            <a:off x="3203575" y="5229225"/>
            <a:ext cx="0" cy="360363"/>
          </a:xfrm>
          <a:prstGeom prst="line">
            <a:avLst/>
          </a:prstGeom>
          <a:noFill/>
          <a:ln w="9525">
            <a:solidFill>
              <a:schemeClr val="tx1"/>
            </a:solidFill>
            <a:round/>
            <a:headEnd/>
            <a:tailEnd/>
          </a:ln>
        </p:spPr>
        <p:txBody>
          <a:bodyPr/>
          <a:lstStyle/>
          <a:p>
            <a:endParaRPr lang="el-GR"/>
          </a:p>
        </p:txBody>
      </p:sp>
      <p:sp>
        <p:nvSpPr>
          <p:cNvPr id="41006" name="Line 43"/>
          <p:cNvSpPr>
            <a:spLocks noChangeShapeType="1"/>
          </p:cNvSpPr>
          <p:nvPr/>
        </p:nvSpPr>
        <p:spPr bwMode="auto">
          <a:xfrm>
            <a:off x="3708400" y="5229225"/>
            <a:ext cx="0" cy="360363"/>
          </a:xfrm>
          <a:prstGeom prst="line">
            <a:avLst/>
          </a:prstGeom>
          <a:noFill/>
          <a:ln w="9525">
            <a:solidFill>
              <a:schemeClr val="tx1"/>
            </a:solidFill>
            <a:round/>
            <a:headEnd/>
            <a:tailEnd/>
          </a:ln>
        </p:spPr>
        <p:txBody>
          <a:bodyPr/>
          <a:lstStyle/>
          <a:p>
            <a:endParaRPr lang="el-GR"/>
          </a:p>
        </p:txBody>
      </p:sp>
      <p:sp>
        <p:nvSpPr>
          <p:cNvPr id="41007" name="Line 44"/>
          <p:cNvSpPr>
            <a:spLocks noChangeShapeType="1"/>
          </p:cNvSpPr>
          <p:nvPr/>
        </p:nvSpPr>
        <p:spPr bwMode="auto">
          <a:xfrm>
            <a:off x="3492500" y="5589588"/>
            <a:ext cx="0" cy="503237"/>
          </a:xfrm>
          <a:prstGeom prst="line">
            <a:avLst/>
          </a:prstGeom>
          <a:noFill/>
          <a:ln w="9525">
            <a:solidFill>
              <a:schemeClr val="tx1"/>
            </a:solidFill>
            <a:round/>
            <a:headEnd/>
            <a:tailEnd/>
          </a:ln>
        </p:spPr>
        <p:txBody>
          <a:bodyPr/>
          <a:lstStyle/>
          <a:p>
            <a:endParaRPr lang="el-GR"/>
          </a:p>
        </p:txBody>
      </p:sp>
      <p:sp>
        <p:nvSpPr>
          <p:cNvPr id="41008" name="Line 45"/>
          <p:cNvSpPr>
            <a:spLocks noChangeShapeType="1"/>
          </p:cNvSpPr>
          <p:nvPr/>
        </p:nvSpPr>
        <p:spPr bwMode="auto">
          <a:xfrm flipH="1">
            <a:off x="539750" y="6092825"/>
            <a:ext cx="2952750" cy="0"/>
          </a:xfrm>
          <a:prstGeom prst="line">
            <a:avLst/>
          </a:prstGeom>
          <a:noFill/>
          <a:ln w="9525">
            <a:solidFill>
              <a:schemeClr val="tx1"/>
            </a:solidFill>
            <a:round/>
            <a:headEnd/>
            <a:tailEnd/>
          </a:ln>
        </p:spPr>
        <p:txBody>
          <a:bodyPr/>
          <a:lstStyle/>
          <a:p>
            <a:endParaRPr lang="el-GR"/>
          </a:p>
        </p:txBody>
      </p:sp>
      <p:sp>
        <p:nvSpPr>
          <p:cNvPr id="41009" name="Line 46"/>
          <p:cNvSpPr>
            <a:spLocks noChangeShapeType="1"/>
          </p:cNvSpPr>
          <p:nvPr/>
        </p:nvSpPr>
        <p:spPr bwMode="auto">
          <a:xfrm flipV="1">
            <a:off x="539750" y="5589588"/>
            <a:ext cx="0" cy="503237"/>
          </a:xfrm>
          <a:prstGeom prst="line">
            <a:avLst/>
          </a:prstGeom>
          <a:noFill/>
          <a:ln w="9525">
            <a:solidFill>
              <a:schemeClr val="tx1"/>
            </a:solidFill>
            <a:round/>
            <a:headEnd/>
            <a:tailEnd type="triangle" w="med" len="med"/>
          </a:ln>
        </p:spPr>
        <p:txBody>
          <a:bodyPr/>
          <a:lstStyle/>
          <a:p>
            <a:endParaRPr lang="el-GR"/>
          </a:p>
        </p:txBody>
      </p:sp>
      <p:sp>
        <p:nvSpPr>
          <p:cNvPr id="41010" name="Rectangle 47"/>
          <p:cNvSpPr>
            <a:spLocks noChangeArrowheads="1"/>
          </p:cNvSpPr>
          <p:nvPr/>
        </p:nvSpPr>
        <p:spPr bwMode="auto">
          <a:xfrm>
            <a:off x="4573588" y="3284538"/>
            <a:ext cx="1295400" cy="360362"/>
          </a:xfrm>
          <a:prstGeom prst="rect">
            <a:avLst/>
          </a:prstGeom>
          <a:noFill/>
          <a:ln w="9525">
            <a:solidFill>
              <a:schemeClr val="tx1"/>
            </a:solidFill>
            <a:miter lim="800000"/>
            <a:headEnd/>
            <a:tailEnd/>
          </a:ln>
        </p:spPr>
        <p:txBody>
          <a:bodyPr wrap="none" anchor="ctr"/>
          <a:lstStyle/>
          <a:p>
            <a:endParaRPr lang="el-GR"/>
          </a:p>
        </p:txBody>
      </p:sp>
      <p:sp>
        <p:nvSpPr>
          <p:cNvPr id="41011" name="Text Box 48"/>
          <p:cNvSpPr txBox="1">
            <a:spLocks noChangeArrowheads="1"/>
          </p:cNvSpPr>
          <p:nvPr/>
        </p:nvSpPr>
        <p:spPr bwMode="auto">
          <a:xfrm>
            <a:off x="4645025" y="3284538"/>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1012" name="Text Box 49"/>
          <p:cNvSpPr txBox="1">
            <a:spLocks noChangeArrowheads="1"/>
          </p:cNvSpPr>
          <p:nvPr/>
        </p:nvSpPr>
        <p:spPr bwMode="auto">
          <a:xfrm>
            <a:off x="5437188" y="3284538"/>
            <a:ext cx="649287"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1013" name="Line 50"/>
          <p:cNvSpPr>
            <a:spLocks noChangeShapeType="1"/>
          </p:cNvSpPr>
          <p:nvPr/>
        </p:nvSpPr>
        <p:spPr bwMode="auto">
          <a:xfrm>
            <a:off x="5221288" y="3284538"/>
            <a:ext cx="0" cy="360362"/>
          </a:xfrm>
          <a:prstGeom prst="line">
            <a:avLst/>
          </a:prstGeom>
          <a:noFill/>
          <a:ln w="9525">
            <a:solidFill>
              <a:schemeClr val="tx1"/>
            </a:solidFill>
            <a:round/>
            <a:headEnd/>
            <a:tailEnd/>
          </a:ln>
        </p:spPr>
        <p:txBody>
          <a:bodyPr/>
          <a:lstStyle/>
          <a:p>
            <a:endParaRPr lang="el-GR"/>
          </a:p>
        </p:txBody>
      </p:sp>
      <p:sp>
        <p:nvSpPr>
          <p:cNvPr id="41014" name="Text Box 51"/>
          <p:cNvSpPr txBox="1">
            <a:spLocks noChangeArrowheads="1"/>
          </p:cNvSpPr>
          <p:nvPr/>
        </p:nvSpPr>
        <p:spPr bwMode="auto">
          <a:xfrm>
            <a:off x="4860925" y="2852738"/>
            <a:ext cx="1008063"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1015" name="Rectangle 52"/>
          <p:cNvSpPr>
            <a:spLocks noChangeArrowheads="1"/>
          </p:cNvSpPr>
          <p:nvPr/>
        </p:nvSpPr>
        <p:spPr bwMode="auto">
          <a:xfrm>
            <a:off x="7310438" y="3213100"/>
            <a:ext cx="1295400" cy="360363"/>
          </a:xfrm>
          <a:prstGeom prst="rect">
            <a:avLst/>
          </a:prstGeom>
          <a:noFill/>
          <a:ln w="9525">
            <a:solidFill>
              <a:schemeClr val="tx1"/>
            </a:solidFill>
            <a:miter lim="800000"/>
            <a:headEnd/>
            <a:tailEnd/>
          </a:ln>
        </p:spPr>
        <p:txBody>
          <a:bodyPr wrap="none" anchor="ctr"/>
          <a:lstStyle/>
          <a:p>
            <a:endParaRPr lang="el-GR"/>
          </a:p>
        </p:txBody>
      </p:sp>
      <p:sp>
        <p:nvSpPr>
          <p:cNvPr id="41016" name="Text Box 53"/>
          <p:cNvSpPr txBox="1">
            <a:spLocks noChangeArrowheads="1"/>
          </p:cNvSpPr>
          <p:nvPr/>
        </p:nvSpPr>
        <p:spPr bwMode="auto">
          <a:xfrm>
            <a:off x="7381875" y="3213100"/>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1017" name="Text Box 54"/>
          <p:cNvSpPr txBox="1">
            <a:spLocks noChangeArrowheads="1"/>
          </p:cNvSpPr>
          <p:nvPr/>
        </p:nvSpPr>
        <p:spPr bwMode="auto">
          <a:xfrm>
            <a:off x="8174038" y="3213100"/>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1018" name="Line 55"/>
          <p:cNvSpPr>
            <a:spLocks noChangeShapeType="1"/>
          </p:cNvSpPr>
          <p:nvPr/>
        </p:nvSpPr>
        <p:spPr bwMode="auto">
          <a:xfrm>
            <a:off x="7958138" y="3213100"/>
            <a:ext cx="0" cy="360363"/>
          </a:xfrm>
          <a:prstGeom prst="line">
            <a:avLst/>
          </a:prstGeom>
          <a:noFill/>
          <a:ln w="9525">
            <a:solidFill>
              <a:schemeClr val="tx1"/>
            </a:solidFill>
            <a:round/>
            <a:headEnd/>
            <a:tailEnd/>
          </a:ln>
        </p:spPr>
        <p:txBody>
          <a:bodyPr/>
          <a:lstStyle/>
          <a:p>
            <a:endParaRPr lang="el-GR"/>
          </a:p>
        </p:txBody>
      </p:sp>
      <p:sp>
        <p:nvSpPr>
          <p:cNvPr id="41019" name="Text Box 56"/>
          <p:cNvSpPr txBox="1">
            <a:spLocks noChangeArrowheads="1"/>
          </p:cNvSpPr>
          <p:nvPr/>
        </p:nvSpPr>
        <p:spPr bwMode="auto">
          <a:xfrm>
            <a:off x="7740650" y="2781300"/>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1020" name="Rectangle 57"/>
          <p:cNvSpPr>
            <a:spLocks noChangeArrowheads="1"/>
          </p:cNvSpPr>
          <p:nvPr/>
        </p:nvSpPr>
        <p:spPr bwMode="auto">
          <a:xfrm>
            <a:off x="6157913" y="4292600"/>
            <a:ext cx="1800225" cy="360363"/>
          </a:xfrm>
          <a:prstGeom prst="rect">
            <a:avLst/>
          </a:prstGeom>
          <a:noFill/>
          <a:ln w="9525">
            <a:solidFill>
              <a:schemeClr val="tx1"/>
            </a:solidFill>
            <a:miter lim="800000"/>
            <a:headEnd/>
            <a:tailEnd/>
          </a:ln>
        </p:spPr>
        <p:txBody>
          <a:bodyPr wrap="none" anchor="ctr"/>
          <a:lstStyle/>
          <a:p>
            <a:endParaRPr lang="el-GR"/>
          </a:p>
        </p:txBody>
      </p:sp>
      <p:sp>
        <p:nvSpPr>
          <p:cNvPr id="41021" name="Text Box 58"/>
          <p:cNvSpPr txBox="1">
            <a:spLocks noChangeArrowheads="1"/>
          </p:cNvSpPr>
          <p:nvPr/>
        </p:nvSpPr>
        <p:spPr bwMode="auto">
          <a:xfrm>
            <a:off x="6229350" y="4292600"/>
            <a:ext cx="504825"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1022" name="Text Box 59"/>
          <p:cNvSpPr txBox="1">
            <a:spLocks noChangeArrowheads="1"/>
          </p:cNvSpPr>
          <p:nvPr/>
        </p:nvSpPr>
        <p:spPr bwMode="auto">
          <a:xfrm>
            <a:off x="6877050" y="4292600"/>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1023" name="Line 60"/>
          <p:cNvSpPr>
            <a:spLocks noChangeShapeType="1"/>
          </p:cNvSpPr>
          <p:nvPr/>
        </p:nvSpPr>
        <p:spPr bwMode="auto">
          <a:xfrm>
            <a:off x="6805613" y="4292600"/>
            <a:ext cx="0" cy="360363"/>
          </a:xfrm>
          <a:prstGeom prst="line">
            <a:avLst/>
          </a:prstGeom>
          <a:noFill/>
          <a:ln w="9525">
            <a:solidFill>
              <a:schemeClr val="tx1"/>
            </a:solidFill>
            <a:round/>
            <a:headEnd/>
            <a:tailEnd/>
          </a:ln>
        </p:spPr>
        <p:txBody>
          <a:bodyPr/>
          <a:lstStyle/>
          <a:p>
            <a:endParaRPr lang="el-GR"/>
          </a:p>
        </p:txBody>
      </p:sp>
      <p:sp>
        <p:nvSpPr>
          <p:cNvPr id="41024" name="Text Box 61"/>
          <p:cNvSpPr txBox="1">
            <a:spLocks noChangeArrowheads="1"/>
          </p:cNvSpPr>
          <p:nvPr/>
        </p:nvSpPr>
        <p:spPr bwMode="auto">
          <a:xfrm>
            <a:off x="5581650" y="4221163"/>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41025" name="Line 62"/>
          <p:cNvSpPr>
            <a:spLocks noChangeShapeType="1"/>
          </p:cNvSpPr>
          <p:nvPr/>
        </p:nvSpPr>
        <p:spPr bwMode="auto">
          <a:xfrm flipH="1">
            <a:off x="4932363" y="3932238"/>
            <a:ext cx="1368425" cy="0"/>
          </a:xfrm>
          <a:prstGeom prst="line">
            <a:avLst/>
          </a:prstGeom>
          <a:noFill/>
          <a:ln w="9525">
            <a:solidFill>
              <a:schemeClr val="tx1"/>
            </a:solidFill>
            <a:round/>
            <a:headEnd/>
            <a:tailEnd/>
          </a:ln>
        </p:spPr>
        <p:txBody>
          <a:bodyPr/>
          <a:lstStyle/>
          <a:p>
            <a:endParaRPr lang="el-GR"/>
          </a:p>
        </p:txBody>
      </p:sp>
      <p:sp>
        <p:nvSpPr>
          <p:cNvPr id="41026" name="Line 63"/>
          <p:cNvSpPr>
            <a:spLocks noChangeShapeType="1"/>
          </p:cNvSpPr>
          <p:nvPr/>
        </p:nvSpPr>
        <p:spPr bwMode="auto">
          <a:xfrm>
            <a:off x="6300788" y="3932238"/>
            <a:ext cx="0" cy="360362"/>
          </a:xfrm>
          <a:prstGeom prst="line">
            <a:avLst/>
          </a:prstGeom>
          <a:noFill/>
          <a:ln w="9525">
            <a:solidFill>
              <a:schemeClr val="tx1"/>
            </a:solidFill>
            <a:round/>
            <a:headEnd/>
            <a:tailEnd/>
          </a:ln>
        </p:spPr>
        <p:txBody>
          <a:bodyPr/>
          <a:lstStyle/>
          <a:p>
            <a:endParaRPr lang="el-GR"/>
          </a:p>
        </p:txBody>
      </p:sp>
      <p:sp>
        <p:nvSpPr>
          <p:cNvPr id="41027" name="Line 64"/>
          <p:cNvSpPr>
            <a:spLocks noChangeShapeType="1"/>
          </p:cNvSpPr>
          <p:nvPr/>
        </p:nvSpPr>
        <p:spPr bwMode="auto">
          <a:xfrm flipV="1">
            <a:off x="4932363" y="3644900"/>
            <a:ext cx="0" cy="287338"/>
          </a:xfrm>
          <a:prstGeom prst="line">
            <a:avLst/>
          </a:prstGeom>
          <a:noFill/>
          <a:ln w="9525">
            <a:solidFill>
              <a:schemeClr val="tx1"/>
            </a:solidFill>
            <a:round/>
            <a:headEnd/>
            <a:tailEnd type="triangle" w="med" len="med"/>
          </a:ln>
        </p:spPr>
        <p:txBody>
          <a:bodyPr/>
          <a:lstStyle/>
          <a:p>
            <a:endParaRPr lang="el-GR"/>
          </a:p>
        </p:txBody>
      </p:sp>
      <p:sp>
        <p:nvSpPr>
          <p:cNvPr id="41028" name="Line 65"/>
          <p:cNvSpPr>
            <a:spLocks noChangeShapeType="1"/>
          </p:cNvSpPr>
          <p:nvPr/>
        </p:nvSpPr>
        <p:spPr bwMode="auto">
          <a:xfrm flipV="1">
            <a:off x="7237413" y="3860800"/>
            <a:ext cx="0" cy="431800"/>
          </a:xfrm>
          <a:prstGeom prst="line">
            <a:avLst/>
          </a:prstGeom>
          <a:noFill/>
          <a:ln w="9525">
            <a:solidFill>
              <a:schemeClr val="tx1"/>
            </a:solidFill>
            <a:round/>
            <a:headEnd/>
            <a:tailEnd/>
          </a:ln>
        </p:spPr>
        <p:txBody>
          <a:bodyPr/>
          <a:lstStyle/>
          <a:p>
            <a:endParaRPr lang="el-GR"/>
          </a:p>
        </p:txBody>
      </p:sp>
      <p:sp>
        <p:nvSpPr>
          <p:cNvPr id="41029" name="Line 66"/>
          <p:cNvSpPr>
            <a:spLocks noChangeShapeType="1"/>
          </p:cNvSpPr>
          <p:nvPr/>
        </p:nvSpPr>
        <p:spPr bwMode="auto">
          <a:xfrm>
            <a:off x="7237413" y="3860800"/>
            <a:ext cx="503237" cy="0"/>
          </a:xfrm>
          <a:prstGeom prst="line">
            <a:avLst/>
          </a:prstGeom>
          <a:noFill/>
          <a:ln w="9525">
            <a:solidFill>
              <a:schemeClr val="tx1"/>
            </a:solidFill>
            <a:round/>
            <a:headEnd/>
            <a:tailEnd/>
          </a:ln>
        </p:spPr>
        <p:txBody>
          <a:bodyPr/>
          <a:lstStyle/>
          <a:p>
            <a:endParaRPr lang="el-GR"/>
          </a:p>
        </p:txBody>
      </p:sp>
      <p:sp>
        <p:nvSpPr>
          <p:cNvPr id="41030" name="Line 67"/>
          <p:cNvSpPr>
            <a:spLocks noChangeShapeType="1"/>
          </p:cNvSpPr>
          <p:nvPr/>
        </p:nvSpPr>
        <p:spPr bwMode="auto">
          <a:xfrm flipV="1">
            <a:off x="7740650" y="3573463"/>
            <a:ext cx="0" cy="287337"/>
          </a:xfrm>
          <a:prstGeom prst="line">
            <a:avLst/>
          </a:prstGeom>
          <a:noFill/>
          <a:ln w="9525">
            <a:solidFill>
              <a:schemeClr val="tx1"/>
            </a:solidFill>
            <a:round/>
            <a:headEnd/>
            <a:tailEnd type="triangle" w="med" len="med"/>
          </a:ln>
        </p:spPr>
        <p:txBody>
          <a:bodyPr/>
          <a:lstStyle/>
          <a:p>
            <a:endParaRPr lang="el-GR"/>
          </a:p>
        </p:txBody>
      </p:sp>
      <p:sp>
        <p:nvSpPr>
          <p:cNvPr id="41031" name="Line 68"/>
          <p:cNvSpPr>
            <a:spLocks noChangeShapeType="1"/>
          </p:cNvSpPr>
          <p:nvPr/>
        </p:nvSpPr>
        <p:spPr bwMode="auto">
          <a:xfrm>
            <a:off x="7381875" y="4292600"/>
            <a:ext cx="0" cy="360363"/>
          </a:xfrm>
          <a:prstGeom prst="line">
            <a:avLst/>
          </a:prstGeom>
          <a:noFill/>
          <a:ln w="9525">
            <a:solidFill>
              <a:schemeClr val="tx1"/>
            </a:solidFill>
            <a:round/>
            <a:headEnd/>
            <a:tailEnd/>
          </a:ln>
        </p:spPr>
        <p:txBody>
          <a:bodyPr/>
          <a:lstStyle/>
          <a:p>
            <a:endParaRPr lang="el-GR"/>
          </a:p>
        </p:txBody>
      </p:sp>
      <p:sp>
        <p:nvSpPr>
          <p:cNvPr id="41032" name="Text Box 69"/>
          <p:cNvSpPr txBox="1">
            <a:spLocks noChangeArrowheads="1"/>
          </p:cNvSpPr>
          <p:nvPr/>
        </p:nvSpPr>
        <p:spPr bwMode="auto">
          <a:xfrm>
            <a:off x="7453313" y="4292600"/>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1033" name="Text Box 70"/>
          <p:cNvSpPr txBox="1">
            <a:spLocks noChangeArrowheads="1"/>
          </p:cNvSpPr>
          <p:nvPr/>
        </p:nvSpPr>
        <p:spPr bwMode="auto">
          <a:xfrm>
            <a:off x="5304632" y="471200"/>
            <a:ext cx="3301206" cy="584775"/>
          </a:xfrm>
          <a:prstGeom prst="rect">
            <a:avLst/>
          </a:prstGeom>
          <a:noFill/>
          <a:ln w="9525">
            <a:noFill/>
            <a:miter lim="800000"/>
            <a:headEnd/>
            <a:tailEnd/>
          </a:ln>
        </p:spPr>
        <p:txBody>
          <a:bodyPr wrap="square">
            <a:spAutoFit/>
          </a:bodyPr>
          <a:lstStyle/>
          <a:p>
            <a:pPr>
              <a:spcBef>
                <a:spcPct val="50000"/>
              </a:spcBef>
            </a:pPr>
            <a:r>
              <a:rPr lang="el-GR" sz="3200" dirty="0">
                <a:solidFill>
                  <a:schemeClr val="accent6">
                    <a:lumMod val="75000"/>
                  </a:schemeClr>
                </a:solidFill>
                <a:latin typeface="Calibri" pitchFamily="34" charset="0"/>
                <a:cs typeface="Calibri" pitchFamily="34" charset="0"/>
              </a:rPr>
              <a:t>Ποιο από τα δύο;</a:t>
            </a:r>
          </a:p>
        </p:txBody>
      </p:sp>
      <p:sp>
        <p:nvSpPr>
          <p:cNvPr id="41034" name="Text Box 71"/>
          <p:cNvSpPr txBox="1">
            <a:spLocks noChangeArrowheads="1"/>
          </p:cNvSpPr>
          <p:nvPr/>
        </p:nvSpPr>
        <p:spPr bwMode="auto">
          <a:xfrm>
            <a:off x="4957763" y="5375275"/>
            <a:ext cx="3708400" cy="779463"/>
          </a:xfrm>
          <a:prstGeom prst="rect">
            <a:avLst/>
          </a:prstGeom>
          <a:noFill/>
          <a:ln w="9525">
            <a:noFill/>
            <a:miter lim="800000"/>
            <a:headEnd/>
            <a:tailEnd/>
          </a:ln>
        </p:spPr>
        <p:txBody>
          <a:bodyPr>
            <a:spAutoFit/>
          </a:bodyPr>
          <a:lstStyle/>
          <a:p>
            <a:pPr>
              <a:spcBef>
                <a:spcPct val="50000"/>
              </a:spcBef>
            </a:pPr>
            <a:r>
              <a:rPr lang="el-GR" sz="1800">
                <a:solidFill>
                  <a:srgbClr val="800000"/>
                </a:solidFill>
                <a:latin typeface="Calibri" pitchFamily="34" charset="0"/>
                <a:cs typeface="Calibri" pitchFamily="34" charset="0"/>
              </a:rPr>
              <a:t>Συμμετοχή</a:t>
            </a:r>
            <a:r>
              <a:rPr lang="en-US" sz="1800">
                <a:solidFill>
                  <a:srgbClr val="800000"/>
                </a:solidFill>
                <a:latin typeface="Calibri" pitchFamily="34" charset="0"/>
                <a:cs typeface="Calibri" pitchFamily="34" charset="0"/>
              </a:rPr>
              <a:t> (</a:t>
            </a:r>
            <a:r>
              <a:rPr lang="el-GR" sz="1800">
                <a:solidFill>
                  <a:srgbClr val="800000"/>
                </a:solidFill>
                <a:latin typeface="Calibri" pitchFamily="34" charset="0"/>
                <a:cs typeface="Calibri" pitchFamily="34" charset="0"/>
              </a:rPr>
              <a:t>ολική/μερική) </a:t>
            </a:r>
            <a:r>
              <a:rPr lang="en-US" sz="1800">
                <a:solidFill>
                  <a:srgbClr val="800000"/>
                </a:solidFill>
                <a:latin typeface="Calibri" pitchFamily="34" charset="0"/>
                <a:cs typeface="Calibri" pitchFamily="34" charset="0"/>
              </a:rPr>
              <a:t>…</a:t>
            </a:r>
          </a:p>
          <a:p>
            <a:pPr>
              <a:spcBef>
                <a:spcPct val="50000"/>
              </a:spcBef>
            </a:pPr>
            <a:r>
              <a:rPr lang="el-GR" sz="1800">
                <a:solidFill>
                  <a:srgbClr val="800000"/>
                </a:solidFill>
                <a:latin typeface="Calibri" pitchFamily="34" charset="0"/>
                <a:cs typeface="Calibri" pitchFamily="34" charset="0"/>
              </a:rPr>
              <a:t>Συνένωση (</a:t>
            </a:r>
            <a:r>
              <a:rPr lang="en-US" sz="1800">
                <a:solidFill>
                  <a:srgbClr val="800000"/>
                </a:solidFill>
                <a:latin typeface="Calibri" pitchFamily="34" charset="0"/>
                <a:cs typeface="Calibri" pitchFamily="34" charset="0"/>
              </a:rPr>
              <a:t>join) …</a:t>
            </a:r>
            <a:endParaRPr lang="el-GR" sz="1800">
              <a:solidFill>
                <a:srgbClr val="800000"/>
              </a:solidFill>
              <a:latin typeface="Calibri" pitchFamily="34" charset="0"/>
              <a:cs typeface="Calibri" pitchFamily="34" charset="0"/>
            </a:endParaRPr>
          </a:p>
        </p:txBody>
      </p:sp>
    </p:spTree>
    <p:extLst>
      <p:ext uri="{BB962C8B-B14F-4D97-AF65-F5344CB8AC3E}">
        <p14:creationId xmlns:p14="http://schemas.microsoft.com/office/powerpoint/2010/main" xmlns="" val="3330432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41987" name="Rectangle 6"/>
          <p:cNvSpPr>
            <a:spLocks noGrp="1" noChangeArrowheads="1"/>
          </p:cNvSpPr>
          <p:nvPr>
            <p:ph type="ftr" sz="quarter" idx="11"/>
          </p:nvPr>
        </p:nvSpPr>
        <p:spPr>
          <a:noFill/>
        </p:spPr>
        <p:txBody>
          <a:bodyPr/>
          <a:lstStyle/>
          <a:p>
            <a:r>
              <a:rPr lang="el-GR" altLang="en-US"/>
              <a:t>Ευαγγελία Πιτουρά</a:t>
            </a:r>
          </a:p>
        </p:txBody>
      </p:sp>
      <p:sp>
        <p:nvSpPr>
          <p:cNvPr id="41988" name="Rectangle 7"/>
          <p:cNvSpPr>
            <a:spLocks noGrp="1" noChangeArrowheads="1"/>
          </p:cNvSpPr>
          <p:nvPr>
            <p:ph type="sldNum" sz="quarter" idx="12"/>
          </p:nvPr>
        </p:nvSpPr>
        <p:spPr>
          <a:noFill/>
        </p:spPr>
        <p:txBody>
          <a:bodyPr/>
          <a:lstStyle/>
          <a:p>
            <a:fld id="{3A330AEE-F252-4CA8-B28D-FA5E6D05B10C}" type="slidenum">
              <a:rPr lang="el-GR" altLang="en-US" smtClean="0"/>
              <a:pPr/>
              <a:t>11</a:t>
            </a:fld>
            <a:endParaRPr lang="el-GR" altLang="en-US" smtClean="0"/>
          </a:p>
        </p:txBody>
      </p:sp>
      <p:sp>
        <p:nvSpPr>
          <p:cNvPr id="41991" name="Text Box 4"/>
          <p:cNvSpPr txBox="1">
            <a:spLocks noChangeArrowheads="1"/>
          </p:cNvSpPr>
          <p:nvPr/>
        </p:nvSpPr>
        <p:spPr bwMode="auto">
          <a:xfrm>
            <a:off x="506412" y="1473200"/>
            <a:ext cx="7915275" cy="2308324"/>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1-1 δυαδική συσχέτιση </a:t>
            </a:r>
            <a:r>
              <a:rPr lang="en-US" sz="2400" dirty="0">
                <a:solidFill>
                  <a:schemeClr val="tx2">
                    <a:lumMod val="50000"/>
                  </a:schemeClr>
                </a:solidFill>
                <a:latin typeface="Calibri" pitchFamily="34" charset="0"/>
                <a:cs typeface="Calibri" pitchFamily="34" charset="0"/>
              </a:rPr>
              <a:t>R</a:t>
            </a:r>
            <a:r>
              <a:rPr lang="el-GR" sz="2400" dirty="0">
                <a:solidFill>
                  <a:schemeClr val="tx2">
                    <a:lumMod val="50000"/>
                  </a:schemeClr>
                </a:solidFill>
                <a:latin typeface="Calibri" pitchFamily="34" charset="0"/>
                <a:cs typeface="Calibri" pitchFamily="34" charset="0"/>
              </a:rPr>
              <a:t> μεταξύ δύο τύπων οντοτήτων του διαγράμματος  Ο/Σ που αντιστοιχούν στις σχέσεις </a:t>
            </a:r>
            <a:r>
              <a:rPr lang="en-US" sz="2400" dirty="0">
                <a:solidFill>
                  <a:schemeClr val="tx2">
                    <a:lumMod val="50000"/>
                  </a:schemeClr>
                </a:solidFill>
                <a:latin typeface="Calibri" pitchFamily="34" charset="0"/>
                <a:cs typeface="Calibri" pitchFamily="34" charset="0"/>
              </a:rPr>
              <a:t>Τ </a:t>
            </a:r>
            <a:r>
              <a:rPr lang="el-GR" sz="2400" dirty="0">
                <a:solidFill>
                  <a:schemeClr val="tx2">
                    <a:lumMod val="50000"/>
                  </a:schemeClr>
                </a:solidFill>
                <a:latin typeface="Calibri" pitchFamily="34" charset="0"/>
                <a:cs typeface="Calibri" pitchFamily="34" charset="0"/>
              </a:rPr>
              <a:t>και </a:t>
            </a:r>
            <a:r>
              <a:rPr lang="en-US" sz="2400" dirty="0">
                <a:solidFill>
                  <a:schemeClr val="tx2">
                    <a:lumMod val="50000"/>
                  </a:schemeClr>
                </a:solidFill>
                <a:latin typeface="Calibri" pitchFamily="34" charset="0"/>
                <a:cs typeface="Calibri" pitchFamily="34" charset="0"/>
              </a:rPr>
              <a:t>S </a:t>
            </a:r>
            <a:endParaRPr lang="el-GR" sz="2400" dirty="0">
              <a:solidFill>
                <a:schemeClr val="tx2">
                  <a:lumMod val="50000"/>
                </a:schemeClr>
              </a:solidFill>
              <a:latin typeface="Calibri" pitchFamily="34" charset="0"/>
              <a:cs typeface="Calibri" pitchFamily="34" charset="0"/>
            </a:endParaRPr>
          </a:p>
          <a:p>
            <a:pPr algn="just" eaLnBrk="0" hangingPunct="0">
              <a:spcBef>
                <a:spcPct val="50000"/>
              </a:spcBef>
            </a:pPr>
            <a:r>
              <a:rPr lang="el-GR" sz="2400" dirty="0">
                <a:solidFill>
                  <a:schemeClr val="tx2">
                    <a:lumMod val="50000"/>
                  </a:schemeClr>
                </a:solidFill>
                <a:latin typeface="Calibri" pitchFamily="34" charset="0"/>
                <a:cs typeface="Calibri" pitchFamily="34" charset="0"/>
              </a:rPr>
              <a:t> 1. </a:t>
            </a:r>
            <a:r>
              <a:rPr lang="el-GR" sz="2400" i="1" dirty="0">
                <a:solidFill>
                  <a:schemeClr val="tx2">
                    <a:lumMod val="50000"/>
                  </a:schemeClr>
                </a:solidFill>
                <a:latin typeface="Calibri" pitchFamily="34" charset="0"/>
                <a:cs typeface="Calibri" pitchFamily="34" charset="0"/>
              </a:rPr>
              <a:t>επιλογή </a:t>
            </a:r>
            <a:r>
              <a:rPr lang="el-GR" sz="2400" dirty="0">
                <a:solidFill>
                  <a:schemeClr val="tx2">
                    <a:lumMod val="50000"/>
                  </a:schemeClr>
                </a:solidFill>
                <a:latin typeface="Calibri" pitchFamily="34" charset="0"/>
                <a:cs typeface="Calibri" pitchFamily="34" charset="0"/>
              </a:rPr>
              <a:t>μιας  εκ των </a:t>
            </a:r>
            <a:r>
              <a:rPr lang="en-US" sz="2400" dirty="0">
                <a:solidFill>
                  <a:schemeClr val="tx2">
                    <a:lumMod val="50000"/>
                  </a:schemeClr>
                </a:solidFill>
                <a:latin typeface="Calibri" pitchFamily="34" charset="0"/>
                <a:cs typeface="Calibri" pitchFamily="34" charset="0"/>
              </a:rPr>
              <a:t>Τ  </a:t>
            </a:r>
            <a:r>
              <a:rPr lang="el-GR" sz="2400" dirty="0">
                <a:solidFill>
                  <a:schemeClr val="tx2">
                    <a:lumMod val="50000"/>
                  </a:schemeClr>
                </a:solidFill>
                <a:latin typeface="Calibri" pitchFamily="34" charset="0"/>
                <a:cs typeface="Calibri" pitchFamily="34" charset="0"/>
              </a:rPr>
              <a:t>και S</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έστω της </a:t>
            </a:r>
            <a:r>
              <a:rPr lang="en-US" sz="2400" dirty="0">
                <a:solidFill>
                  <a:schemeClr val="tx2">
                    <a:lumMod val="50000"/>
                  </a:schemeClr>
                </a:solidFill>
                <a:latin typeface="Calibri" pitchFamily="34" charset="0"/>
                <a:cs typeface="Calibri" pitchFamily="34" charset="0"/>
              </a:rPr>
              <a:t>S </a:t>
            </a:r>
          </a:p>
          <a:p>
            <a:pPr algn="just" eaLnBrk="0" hangingPunct="0">
              <a:spcBef>
                <a:spcPct val="50000"/>
              </a:spcBef>
            </a:pPr>
            <a:r>
              <a:rPr lang="el-GR" sz="2400" dirty="0">
                <a:solidFill>
                  <a:schemeClr val="tx2">
                    <a:lumMod val="50000"/>
                  </a:schemeClr>
                </a:solidFill>
                <a:latin typeface="Calibri" pitchFamily="34" charset="0"/>
                <a:cs typeface="Calibri" pitchFamily="34" charset="0"/>
              </a:rPr>
              <a:t> </a:t>
            </a:r>
            <a:r>
              <a:rPr lang="en-US" sz="2400" dirty="0">
                <a:solidFill>
                  <a:schemeClr val="tx2">
                    <a:lumMod val="50000"/>
                  </a:schemeClr>
                </a:solidFill>
                <a:latin typeface="Calibri" pitchFamily="34" charset="0"/>
                <a:cs typeface="Calibri" pitchFamily="34" charset="0"/>
              </a:rPr>
              <a:t>2. </a:t>
            </a:r>
            <a:r>
              <a:rPr lang="en-US" sz="2400" dirty="0" err="1">
                <a:solidFill>
                  <a:schemeClr val="tx2">
                    <a:lumMod val="50000"/>
                  </a:schemeClr>
                </a:solidFill>
                <a:latin typeface="Calibri" pitchFamily="34" charset="0"/>
                <a:cs typeface="Calibri" pitchFamily="34" charset="0"/>
              </a:rPr>
              <a:t>το</a:t>
            </a:r>
            <a:r>
              <a:rPr lang="en-US" sz="2400" dirty="0">
                <a:solidFill>
                  <a:schemeClr val="tx2">
                    <a:lumMod val="50000"/>
                  </a:schemeClr>
                </a:solidFill>
                <a:latin typeface="Calibri" pitchFamily="34" charset="0"/>
                <a:cs typeface="Calibri" pitchFamily="34" charset="0"/>
              </a:rPr>
              <a:t> π</a:t>
            </a:r>
            <a:r>
              <a:rPr lang="en-US" sz="2400" dirty="0" err="1">
                <a:solidFill>
                  <a:schemeClr val="tx2">
                    <a:lumMod val="50000"/>
                  </a:schemeClr>
                </a:solidFill>
                <a:latin typeface="Calibri" pitchFamily="34" charset="0"/>
                <a:cs typeface="Calibri" pitchFamily="34" charset="0"/>
              </a:rPr>
              <a:t>ρωτεύον</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κλειδί</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της</a:t>
            </a:r>
            <a:r>
              <a:rPr lang="en-US" sz="2400" dirty="0">
                <a:solidFill>
                  <a:schemeClr val="tx2">
                    <a:lumMod val="50000"/>
                  </a:schemeClr>
                </a:solidFill>
                <a:latin typeface="Calibri" pitchFamily="34" charset="0"/>
                <a:cs typeface="Calibri" pitchFamily="34" charset="0"/>
              </a:rPr>
              <a:t> S </a:t>
            </a:r>
            <a:r>
              <a:rPr lang="el-GR" sz="2400" dirty="0">
                <a:solidFill>
                  <a:schemeClr val="tx2">
                    <a:lumMod val="50000"/>
                  </a:schemeClr>
                </a:solidFill>
                <a:latin typeface="Calibri" pitchFamily="34" charset="0"/>
                <a:cs typeface="Calibri" pitchFamily="34" charset="0"/>
              </a:rPr>
              <a:t>γίνεται ξένο κλειδί της </a:t>
            </a:r>
            <a:r>
              <a:rPr lang="en-US" sz="2400" dirty="0">
                <a:solidFill>
                  <a:schemeClr val="tx2">
                    <a:lumMod val="50000"/>
                  </a:schemeClr>
                </a:solidFill>
                <a:latin typeface="Calibri" pitchFamily="34" charset="0"/>
                <a:cs typeface="Calibri" pitchFamily="34" charset="0"/>
              </a:rPr>
              <a:t>Τ</a:t>
            </a:r>
          </a:p>
        </p:txBody>
      </p:sp>
      <p:sp>
        <p:nvSpPr>
          <p:cNvPr id="41992" name="Text Box 5"/>
          <p:cNvSpPr txBox="1">
            <a:spLocks noChangeArrowheads="1"/>
          </p:cNvSpPr>
          <p:nvPr/>
        </p:nvSpPr>
        <p:spPr bwMode="auto">
          <a:xfrm>
            <a:off x="374650" y="4860926"/>
            <a:ext cx="8440738" cy="1384995"/>
          </a:xfrm>
          <a:prstGeom prst="rect">
            <a:avLst/>
          </a:prstGeom>
          <a:noFill/>
          <a:ln w="9525">
            <a:noFill/>
            <a:miter lim="800000"/>
            <a:headEnd/>
            <a:tailEnd/>
          </a:ln>
        </p:spPr>
        <p:txBody>
          <a:bodyPr wrap="square">
            <a:spAutoFit/>
          </a:bodyPr>
          <a:lstStyle/>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Προτιμάμε τη σχέση  που αντιστοιχεί σε τύπο οντοτήτων με </a:t>
            </a:r>
            <a:r>
              <a:rPr lang="el-GR" sz="2400" i="1" dirty="0">
                <a:solidFill>
                  <a:schemeClr val="accent2">
                    <a:lumMod val="75000"/>
                  </a:schemeClr>
                </a:solidFill>
                <a:latin typeface="Calibri" pitchFamily="34" charset="0"/>
                <a:cs typeface="Calibri" pitchFamily="34" charset="0"/>
              </a:rPr>
              <a:t>ολική συμμετοχή</a:t>
            </a:r>
            <a:r>
              <a:rPr lang="el-GR" sz="2400" dirty="0">
                <a:solidFill>
                  <a:schemeClr val="tx2">
                    <a:lumMod val="50000"/>
                  </a:schemeClr>
                </a:solidFill>
                <a:latin typeface="Calibri" pitchFamily="34" charset="0"/>
                <a:cs typeface="Calibri" pitchFamily="34" charset="0"/>
              </a:rPr>
              <a:t>, γιατί;</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της </a:t>
            </a:r>
            <a:r>
              <a:rPr lang="en-US" sz="2400" dirty="0">
                <a:solidFill>
                  <a:schemeClr val="tx2">
                    <a:lumMod val="50000"/>
                  </a:schemeClr>
                </a:solidFill>
                <a:latin typeface="Calibri" pitchFamily="34" charset="0"/>
                <a:cs typeface="Calibri" pitchFamily="34" charset="0"/>
              </a:rPr>
              <a:t>R</a:t>
            </a:r>
            <a:r>
              <a:rPr lang="el-GR" sz="2400" dirty="0">
                <a:solidFill>
                  <a:schemeClr val="tx2">
                    <a:lumMod val="50000"/>
                  </a:schemeClr>
                </a:solidFill>
                <a:latin typeface="Calibri" pitchFamily="34" charset="0"/>
                <a:cs typeface="Calibri" pitchFamily="34" charset="0"/>
              </a:rPr>
              <a:t>;</a:t>
            </a:r>
          </a:p>
        </p:txBody>
      </p:sp>
      <p:sp>
        <p:nvSpPr>
          <p:cNvPr id="41993" name="Text Box 6"/>
          <p:cNvSpPr txBox="1">
            <a:spLocks noChangeArrowheads="1"/>
          </p:cNvSpPr>
          <p:nvPr/>
        </p:nvSpPr>
        <p:spPr bwMode="auto">
          <a:xfrm>
            <a:off x="374650" y="4218782"/>
            <a:ext cx="5472113" cy="366712"/>
          </a:xfrm>
          <a:prstGeom prst="rect">
            <a:avLst/>
          </a:prstGeom>
          <a:noFill/>
          <a:ln w="9525">
            <a:noFill/>
            <a:miter lim="800000"/>
            <a:headEnd/>
            <a:tailEnd/>
          </a:ln>
        </p:spPr>
        <p:txBody>
          <a:bodyPr>
            <a:spAutoFit/>
          </a:bodyPr>
          <a:lstStyle/>
          <a:p>
            <a:pPr>
              <a:spcBef>
                <a:spcPct val="50000"/>
              </a:spcBef>
            </a:pPr>
            <a:r>
              <a:rPr lang="el-GR" sz="1800" dirty="0">
                <a:solidFill>
                  <a:schemeClr val="tx2">
                    <a:lumMod val="50000"/>
                  </a:schemeClr>
                </a:solidFill>
                <a:latin typeface="Calibri" pitchFamily="34" charset="0"/>
                <a:cs typeface="Calibri" pitchFamily="34" charset="0"/>
              </a:rPr>
              <a:t>Παράδειγμα: καθηγητής – διδασκαλία (1-</a:t>
            </a:r>
            <a:r>
              <a:rPr lang="en-US" sz="1800" dirty="0">
                <a:solidFill>
                  <a:schemeClr val="tx2">
                    <a:lumMod val="50000"/>
                  </a:schemeClr>
                </a:solidFill>
                <a:latin typeface="Calibri" pitchFamily="34" charset="0"/>
                <a:cs typeface="Calibri" pitchFamily="34" charset="0"/>
              </a:rPr>
              <a:t>1</a:t>
            </a:r>
            <a:r>
              <a:rPr lang="el-GR" sz="1800" dirty="0">
                <a:solidFill>
                  <a:schemeClr val="tx2">
                    <a:lumMod val="50000"/>
                  </a:schemeClr>
                </a:solidFill>
                <a:latin typeface="Calibri" pitchFamily="34" charset="0"/>
                <a:cs typeface="Calibri" pitchFamily="34" charset="0"/>
              </a:rPr>
              <a:t>)</a:t>
            </a:r>
          </a:p>
        </p:txBody>
      </p:sp>
      <p:sp>
        <p:nvSpPr>
          <p:cNvPr id="1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1-1 Συσχέτιση</a:t>
            </a:r>
            <a:endParaRPr lang="en-US" dirty="0">
              <a:solidFill>
                <a:schemeClr val="accent6">
                  <a:lumMod val="75000"/>
                </a:schemeClr>
              </a:solidFill>
            </a:endParaRPr>
          </a:p>
        </p:txBody>
      </p:sp>
    </p:spTree>
    <p:extLst>
      <p:ext uri="{BB962C8B-B14F-4D97-AF65-F5344CB8AC3E}">
        <p14:creationId xmlns:p14="http://schemas.microsoft.com/office/powerpoint/2010/main" xmlns="" val="32415357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43011" name="Rectangle 6"/>
          <p:cNvSpPr>
            <a:spLocks noGrp="1" noChangeArrowheads="1"/>
          </p:cNvSpPr>
          <p:nvPr>
            <p:ph type="ftr" sz="quarter" idx="11"/>
          </p:nvPr>
        </p:nvSpPr>
        <p:spPr>
          <a:noFill/>
        </p:spPr>
        <p:txBody>
          <a:bodyPr/>
          <a:lstStyle/>
          <a:p>
            <a:r>
              <a:rPr lang="el-GR" altLang="en-US"/>
              <a:t>Ευαγγελία Πιτουρά</a:t>
            </a:r>
          </a:p>
        </p:txBody>
      </p:sp>
      <p:sp>
        <p:nvSpPr>
          <p:cNvPr id="43012" name="Rectangle 7"/>
          <p:cNvSpPr>
            <a:spLocks noGrp="1" noChangeArrowheads="1"/>
          </p:cNvSpPr>
          <p:nvPr>
            <p:ph type="sldNum" sz="quarter" idx="12"/>
          </p:nvPr>
        </p:nvSpPr>
        <p:spPr>
          <a:noFill/>
        </p:spPr>
        <p:txBody>
          <a:bodyPr/>
          <a:lstStyle/>
          <a:p>
            <a:fld id="{F0C65D1E-8E7D-4234-BF0A-20291D443F2C}" type="slidenum">
              <a:rPr lang="el-GR" altLang="en-US" smtClean="0"/>
              <a:pPr/>
              <a:t>12</a:t>
            </a:fld>
            <a:endParaRPr lang="el-GR" altLang="en-US" smtClean="0"/>
          </a:p>
        </p:txBody>
      </p:sp>
      <p:sp>
        <p:nvSpPr>
          <p:cNvPr id="43013" name="AutoShape 2"/>
          <p:cNvSpPr>
            <a:spLocks noChangeArrowheads="1"/>
          </p:cNvSpPr>
          <p:nvPr/>
        </p:nvSpPr>
        <p:spPr bwMode="auto">
          <a:xfrm>
            <a:off x="4211638" y="24923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3014" name="AutoShape 3"/>
          <p:cNvSpPr>
            <a:spLocks noChangeArrowheads="1"/>
          </p:cNvSpPr>
          <p:nvPr/>
        </p:nvSpPr>
        <p:spPr bwMode="auto">
          <a:xfrm>
            <a:off x="2339975" y="21336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3015" name="AutoShape 4"/>
          <p:cNvSpPr>
            <a:spLocks noChangeArrowheads="1"/>
          </p:cNvSpPr>
          <p:nvPr/>
        </p:nvSpPr>
        <p:spPr bwMode="auto">
          <a:xfrm>
            <a:off x="684213" y="24923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3016" name="Text Box 5"/>
          <p:cNvSpPr txBox="1">
            <a:spLocks noChangeArrowheads="1"/>
          </p:cNvSpPr>
          <p:nvPr/>
        </p:nvSpPr>
        <p:spPr bwMode="auto">
          <a:xfrm>
            <a:off x="828675" y="25654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3017" name="Text Box 6"/>
          <p:cNvSpPr txBox="1">
            <a:spLocks noChangeArrowheads="1"/>
          </p:cNvSpPr>
          <p:nvPr/>
        </p:nvSpPr>
        <p:spPr bwMode="auto">
          <a:xfrm>
            <a:off x="2700338" y="25654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3018" name="Text Box 7"/>
          <p:cNvSpPr txBox="1">
            <a:spLocks noChangeArrowheads="1"/>
          </p:cNvSpPr>
          <p:nvPr/>
        </p:nvSpPr>
        <p:spPr bwMode="auto">
          <a:xfrm>
            <a:off x="4500563" y="25654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3019" name="Line 8"/>
          <p:cNvSpPr>
            <a:spLocks noChangeShapeType="1"/>
          </p:cNvSpPr>
          <p:nvPr/>
        </p:nvSpPr>
        <p:spPr bwMode="auto">
          <a:xfrm>
            <a:off x="1619250" y="2781300"/>
            <a:ext cx="720725" cy="0"/>
          </a:xfrm>
          <a:prstGeom prst="line">
            <a:avLst/>
          </a:prstGeom>
          <a:noFill/>
          <a:ln w="9525">
            <a:solidFill>
              <a:schemeClr val="tx1"/>
            </a:solidFill>
            <a:round/>
            <a:headEnd/>
            <a:tailEnd/>
          </a:ln>
        </p:spPr>
        <p:txBody>
          <a:bodyPr wrap="none" anchor="ctr"/>
          <a:lstStyle/>
          <a:p>
            <a:endParaRPr lang="el-GR"/>
          </a:p>
        </p:txBody>
      </p:sp>
      <p:sp>
        <p:nvSpPr>
          <p:cNvPr id="43020" name="Line 9"/>
          <p:cNvSpPr>
            <a:spLocks noChangeShapeType="1"/>
          </p:cNvSpPr>
          <p:nvPr/>
        </p:nvSpPr>
        <p:spPr bwMode="auto">
          <a:xfrm>
            <a:off x="3563938" y="2781300"/>
            <a:ext cx="647700" cy="0"/>
          </a:xfrm>
          <a:prstGeom prst="line">
            <a:avLst/>
          </a:prstGeom>
          <a:noFill/>
          <a:ln w="9525">
            <a:solidFill>
              <a:schemeClr val="tx1"/>
            </a:solidFill>
            <a:round/>
            <a:headEnd/>
            <a:tailEnd/>
          </a:ln>
        </p:spPr>
        <p:txBody>
          <a:bodyPr wrap="none" anchor="ctr"/>
          <a:lstStyle/>
          <a:p>
            <a:endParaRPr lang="el-GR"/>
          </a:p>
        </p:txBody>
      </p:sp>
      <p:sp>
        <p:nvSpPr>
          <p:cNvPr id="43021" name="Oval 10"/>
          <p:cNvSpPr>
            <a:spLocks noChangeArrowheads="1"/>
          </p:cNvSpPr>
          <p:nvPr/>
        </p:nvSpPr>
        <p:spPr bwMode="auto">
          <a:xfrm>
            <a:off x="755650" y="1700213"/>
            <a:ext cx="865188" cy="431800"/>
          </a:xfrm>
          <a:prstGeom prst="ellipse">
            <a:avLst/>
          </a:prstGeom>
          <a:noFill/>
          <a:ln w="9525">
            <a:solidFill>
              <a:schemeClr val="tx1"/>
            </a:solidFill>
            <a:round/>
            <a:headEnd/>
            <a:tailEnd/>
          </a:ln>
        </p:spPr>
        <p:txBody>
          <a:bodyPr wrap="none" anchor="ctr"/>
          <a:lstStyle/>
          <a:p>
            <a:endParaRPr lang="el-GR"/>
          </a:p>
        </p:txBody>
      </p:sp>
      <p:sp>
        <p:nvSpPr>
          <p:cNvPr id="43022" name="Text Box 11"/>
          <p:cNvSpPr txBox="1">
            <a:spLocks noChangeArrowheads="1"/>
          </p:cNvSpPr>
          <p:nvPr/>
        </p:nvSpPr>
        <p:spPr bwMode="auto">
          <a:xfrm>
            <a:off x="973138" y="17002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3023" name="Oval 12"/>
          <p:cNvSpPr>
            <a:spLocks noChangeArrowheads="1"/>
          </p:cNvSpPr>
          <p:nvPr/>
        </p:nvSpPr>
        <p:spPr bwMode="auto">
          <a:xfrm>
            <a:off x="755650" y="3644900"/>
            <a:ext cx="865188" cy="431800"/>
          </a:xfrm>
          <a:prstGeom prst="ellipse">
            <a:avLst/>
          </a:prstGeom>
          <a:noFill/>
          <a:ln w="9525">
            <a:solidFill>
              <a:schemeClr val="tx1"/>
            </a:solidFill>
            <a:round/>
            <a:headEnd/>
            <a:tailEnd/>
          </a:ln>
        </p:spPr>
        <p:txBody>
          <a:bodyPr wrap="none" anchor="ctr"/>
          <a:lstStyle/>
          <a:p>
            <a:endParaRPr lang="el-GR"/>
          </a:p>
        </p:txBody>
      </p:sp>
      <p:sp>
        <p:nvSpPr>
          <p:cNvPr id="43024" name="Text Box 13"/>
          <p:cNvSpPr txBox="1">
            <a:spLocks noChangeArrowheads="1"/>
          </p:cNvSpPr>
          <p:nvPr/>
        </p:nvSpPr>
        <p:spPr bwMode="auto">
          <a:xfrm>
            <a:off x="971550" y="36449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3025" name="Line 14"/>
          <p:cNvSpPr>
            <a:spLocks noChangeShapeType="1"/>
          </p:cNvSpPr>
          <p:nvPr/>
        </p:nvSpPr>
        <p:spPr bwMode="auto">
          <a:xfrm flipH="1">
            <a:off x="1187450" y="2133600"/>
            <a:ext cx="71438" cy="358775"/>
          </a:xfrm>
          <a:prstGeom prst="line">
            <a:avLst/>
          </a:prstGeom>
          <a:noFill/>
          <a:ln w="9525">
            <a:solidFill>
              <a:schemeClr val="tx1"/>
            </a:solidFill>
            <a:round/>
            <a:headEnd/>
            <a:tailEnd/>
          </a:ln>
        </p:spPr>
        <p:txBody>
          <a:bodyPr/>
          <a:lstStyle/>
          <a:p>
            <a:endParaRPr lang="el-GR"/>
          </a:p>
        </p:txBody>
      </p:sp>
      <p:sp>
        <p:nvSpPr>
          <p:cNvPr id="43026" name="Line 15"/>
          <p:cNvSpPr>
            <a:spLocks noChangeShapeType="1"/>
          </p:cNvSpPr>
          <p:nvPr/>
        </p:nvSpPr>
        <p:spPr bwMode="auto">
          <a:xfrm>
            <a:off x="900113" y="3141663"/>
            <a:ext cx="287337" cy="503237"/>
          </a:xfrm>
          <a:prstGeom prst="line">
            <a:avLst/>
          </a:prstGeom>
          <a:noFill/>
          <a:ln w="9525">
            <a:solidFill>
              <a:schemeClr val="tx1"/>
            </a:solidFill>
            <a:round/>
            <a:headEnd/>
            <a:tailEnd/>
          </a:ln>
        </p:spPr>
        <p:txBody>
          <a:bodyPr/>
          <a:lstStyle/>
          <a:p>
            <a:endParaRPr lang="el-GR"/>
          </a:p>
        </p:txBody>
      </p:sp>
      <p:sp>
        <p:nvSpPr>
          <p:cNvPr id="43027" name="Rectangle 16"/>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43028" name="Text Box 17"/>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3029" name="Text Box 18"/>
          <p:cNvSpPr txBox="1">
            <a:spLocks noChangeArrowheads="1"/>
          </p:cNvSpPr>
          <p:nvPr/>
        </p:nvSpPr>
        <p:spPr bwMode="auto">
          <a:xfrm>
            <a:off x="5292725" y="4652963"/>
            <a:ext cx="649288"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3030" name="Line 19"/>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43031" name="Text Box 20"/>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3032" name="Rectangle 21"/>
          <p:cNvSpPr>
            <a:spLocks noChangeArrowheads="1"/>
          </p:cNvSpPr>
          <p:nvPr/>
        </p:nvSpPr>
        <p:spPr bwMode="auto">
          <a:xfrm>
            <a:off x="6156325" y="4652963"/>
            <a:ext cx="2376488" cy="360362"/>
          </a:xfrm>
          <a:prstGeom prst="rect">
            <a:avLst/>
          </a:prstGeom>
          <a:noFill/>
          <a:ln w="9525">
            <a:solidFill>
              <a:schemeClr val="tx1"/>
            </a:solidFill>
            <a:miter lim="800000"/>
            <a:headEnd/>
            <a:tailEnd/>
          </a:ln>
        </p:spPr>
        <p:txBody>
          <a:bodyPr wrap="none" anchor="ctr"/>
          <a:lstStyle/>
          <a:p>
            <a:endParaRPr lang="el-GR"/>
          </a:p>
        </p:txBody>
      </p:sp>
      <p:sp>
        <p:nvSpPr>
          <p:cNvPr id="43033" name="Text Box 22"/>
          <p:cNvSpPr txBox="1">
            <a:spLocks noChangeArrowheads="1"/>
          </p:cNvSpPr>
          <p:nvPr/>
        </p:nvSpPr>
        <p:spPr bwMode="auto">
          <a:xfrm>
            <a:off x="6227763" y="4652963"/>
            <a:ext cx="504825"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3034" name="Text Box 23"/>
          <p:cNvSpPr txBox="1">
            <a:spLocks noChangeArrowheads="1"/>
          </p:cNvSpPr>
          <p:nvPr/>
        </p:nvSpPr>
        <p:spPr bwMode="auto">
          <a:xfrm>
            <a:off x="6948488" y="4652963"/>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3035" name="Line 24"/>
          <p:cNvSpPr>
            <a:spLocks noChangeShapeType="1"/>
          </p:cNvSpPr>
          <p:nvPr/>
        </p:nvSpPr>
        <p:spPr bwMode="auto">
          <a:xfrm>
            <a:off x="6804025" y="4652963"/>
            <a:ext cx="0" cy="360362"/>
          </a:xfrm>
          <a:prstGeom prst="line">
            <a:avLst/>
          </a:prstGeom>
          <a:noFill/>
          <a:ln w="9525">
            <a:solidFill>
              <a:schemeClr val="tx1"/>
            </a:solidFill>
            <a:round/>
            <a:headEnd/>
            <a:tailEnd/>
          </a:ln>
        </p:spPr>
        <p:txBody>
          <a:bodyPr/>
          <a:lstStyle/>
          <a:p>
            <a:endParaRPr lang="el-GR"/>
          </a:p>
        </p:txBody>
      </p:sp>
      <p:sp>
        <p:nvSpPr>
          <p:cNvPr id="43036" name="Text Box 25"/>
          <p:cNvSpPr txBox="1">
            <a:spLocks noChangeArrowheads="1"/>
          </p:cNvSpPr>
          <p:nvPr/>
        </p:nvSpPr>
        <p:spPr bwMode="auto">
          <a:xfrm>
            <a:off x="6732588" y="4221163"/>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3037" name="Oval 26"/>
          <p:cNvSpPr>
            <a:spLocks noChangeArrowheads="1"/>
          </p:cNvSpPr>
          <p:nvPr/>
        </p:nvSpPr>
        <p:spPr bwMode="auto">
          <a:xfrm>
            <a:off x="4211638" y="1700213"/>
            <a:ext cx="865187" cy="431800"/>
          </a:xfrm>
          <a:prstGeom prst="ellipse">
            <a:avLst/>
          </a:prstGeom>
          <a:noFill/>
          <a:ln w="9525">
            <a:solidFill>
              <a:schemeClr val="tx1"/>
            </a:solidFill>
            <a:round/>
            <a:headEnd/>
            <a:tailEnd/>
          </a:ln>
        </p:spPr>
        <p:txBody>
          <a:bodyPr wrap="none" anchor="ctr"/>
          <a:lstStyle/>
          <a:p>
            <a:endParaRPr lang="el-GR"/>
          </a:p>
        </p:txBody>
      </p:sp>
      <p:sp>
        <p:nvSpPr>
          <p:cNvPr id="43038" name="Oval 27"/>
          <p:cNvSpPr>
            <a:spLocks noChangeArrowheads="1"/>
          </p:cNvSpPr>
          <p:nvPr/>
        </p:nvSpPr>
        <p:spPr bwMode="auto">
          <a:xfrm>
            <a:off x="3924300" y="3429000"/>
            <a:ext cx="865188" cy="431800"/>
          </a:xfrm>
          <a:prstGeom prst="ellipse">
            <a:avLst/>
          </a:prstGeom>
          <a:noFill/>
          <a:ln w="9525">
            <a:solidFill>
              <a:schemeClr val="tx1"/>
            </a:solidFill>
            <a:round/>
            <a:headEnd/>
            <a:tailEnd/>
          </a:ln>
        </p:spPr>
        <p:txBody>
          <a:bodyPr wrap="none" anchor="ctr"/>
          <a:lstStyle/>
          <a:p>
            <a:endParaRPr lang="el-GR"/>
          </a:p>
        </p:txBody>
      </p:sp>
      <p:sp>
        <p:nvSpPr>
          <p:cNvPr id="43039" name="Line 28"/>
          <p:cNvSpPr>
            <a:spLocks noChangeShapeType="1"/>
          </p:cNvSpPr>
          <p:nvPr/>
        </p:nvSpPr>
        <p:spPr bwMode="auto">
          <a:xfrm flipH="1">
            <a:off x="4643438" y="2133600"/>
            <a:ext cx="73025" cy="358775"/>
          </a:xfrm>
          <a:prstGeom prst="line">
            <a:avLst/>
          </a:prstGeom>
          <a:noFill/>
          <a:ln w="9525">
            <a:solidFill>
              <a:schemeClr val="tx1"/>
            </a:solidFill>
            <a:round/>
            <a:headEnd/>
            <a:tailEnd/>
          </a:ln>
        </p:spPr>
        <p:txBody>
          <a:bodyPr/>
          <a:lstStyle/>
          <a:p>
            <a:endParaRPr lang="el-GR"/>
          </a:p>
        </p:txBody>
      </p:sp>
      <p:sp>
        <p:nvSpPr>
          <p:cNvPr id="43040" name="Line 29"/>
          <p:cNvSpPr>
            <a:spLocks noChangeShapeType="1"/>
          </p:cNvSpPr>
          <p:nvPr/>
        </p:nvSpPr>
        <p:spPr bwMode="auto">
          <a:xfrm flipH="1">
            <a:off x="4500563" y="3141663"/>
            <a:ext cx="142875" cy="287337"/>
          </a:xfrm>
          <a:prstGeom prst="line">
            <a:avLst/>
          </a:prstGeom>
          <a:noFill/>
          <a:ln w="9525">
            <a:solidFill>
              <a:schemeClr val="tx1"/>
            </a:solidFill>
            <a:round/>
            <a:headEnd/>
            <a:tailEnd/>
          </a:ln>
        </p:spPr>
        <p:txBody>
          <a:bodyPr/>
          <a:lstStyle/>
          <a:p>
            <a:endParaRPr lang="el-GR"/>
          </a:p>
        </p:txBody>
      </p:sp>
      <p:sp>
        <p:nvSpPr>
          <p:cNvPr id="43041" name="Text Box 30"/>
          <p:cNvSpPr txBox="1">
            <a:spLocks noChangeArrowheads="1"/>
          </p:cNvSpPr>
          <p:nvPr/>
        </p:nvSpPr>
        <p:spPr bwMode="auto">
          <a:xfrm>
            <a:off x="4500563" y="17002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3042" name="Text Box 31"/>
          <p:cNvSpPr txBox="1">
            <a:spLocks noChangeArrowheads="1"/>
          </p:cNvSpPr>
          <p:nvPr/>
        </p:nvSpPr>
        <p:spPr bwMode="auto">
          <a:xfrm>
            <a:off x="4140200" y="34290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3043" name="Oval 32"/>
          <p:cNvSpPr>
            <a:spLocks noChangeArrowheads="1"/>
          </p:cNvSpPr>
          <p:nvPr/>
        </p:nvSpPr>
        <p:spPr bwMode="auto">
          <a:xfrm>
            <a:off x="2484438" y="3644900"/>
            <a:ext cx="865187" cy="431800"/>
          </a:xfrm>
          <a:prstGeom prst="ellipse">
            <a:avLst/>
          </a:prstGeom>
          <a:noFill/>
          <a:ln w="9525">
            <a:solidFill>
              <a:schemeClr val="tx1"/>
            </a:solidFill>
            <a:round/>
            <a:headEnd/>
            <a:tailEnd/>
          </a:ln>
        </p:spPr>
        <p:txBody>
          <a:bodyPr wrap="none" anchor="ctr"/>
          <a:lstStyle/>
          <a:p>
            <a:endParaRPr lang="el-GR"/>
          </a:p>
        </p:txBody>
      </p:sp>
      <p:sp>
        <p:nvSpPr>
          <p:cNvPr id="43044" name="Text Box 33"/>
          <p:cNvSpPr txBox="1">
            <a:spLocks noChangeArrowheads="1"/>
          </p:cNvSpPr>
          <p:nvPr/>
        </p:nvSpPr>
        <p:spPr bwMode="auto">
          <a:xfrm>
            <a:off x="2700338" y="36449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3045" name="Line 34"/>
          <p:cNvSpPr>
            <a:spLocks noChangeShapeType="1"/>
          </p:cNvSpPr>
          <p:nvPr/>
        </p:nvSpPr>
        <p:spPr bwMode="auto">
          <a:xfrm>
            <a:off x="2916238" y="3429000"/>
            <a:ext cx="0" cy="215900"/>
          </a:xfrm>
          <a:prstGeom prst="line">
            <a:avLst/>
          </a:prstGeom>
          <a:noFill/>
          <a:ln w="9525">
            <a:solidFill>
              <a:schemeClr val="tx1"/>
            </a:solidFill>
            <a:round/>
            <a:headEnd/>
            <a:tailEnd/>
          </a:ln>
        </p:spPr>
        <p:txBody>
          <a:bodyPr/>
          <a:lstStyle/>
          <a:p>
            <a:endParaRPr lang="el-GR"/>
          </a:p>
        </p:txBody>
      </p:sp>
      <p:sp>
        <p:nvSpPr>
          <p:cNvPr id="43046" name="Text Box 35"/>
          <p:cNvSpPr txBox="1">
            <a:spLocks noChangeArrowheads="1"/>
          </p:cNvSpPr>
          <p:nvPr/>
        </p:nvSpPr>
        <p:spPr bwMode="auto">
          <a:xfrm>
            <a:off x="1763713" y="24209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3047" name="Text Box 36"/>
          <p:cNvSpPr txBox="1">
            <a:spLocks noChangeArrowheads="1"/>
          </p:cNvSpPr>
          <p:nvPr/>
        </p:nvSpPr>
        <p:spPr bwMode="auto">
          <a:xfrm>
            <a:off x="3563938" y="2349500"/>
            <a:ext cx="431800"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3048" name="Text Box 37"/>
          <p:cNvSpPr txBox="1">
            <a:spLocks noChangeArrowheads="1"/>
          </p:cNvSpPr>
          <p:nvPr/>
        </p:nvSpPr>
        <p:spPr bwMode="auto">
          <a:xfrm>
            <a:off x="7524750" y="4652963"/>
            <a:ext cx="433388"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3049" name="Text Box 38"/>
          <p:cNvSpPr txBox="1">
            <a:spLocks noChangeArrowheads="1"/>
          </p:cNvSpPr>
          <p:nvPr/>
        </p:nvSpPr>
        <p:spPr bwMode="auto">
          <a:xfrm>
            <a:off x="8027988" y="4652963"/>
            <a:ext cx="431800"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3050" name="Line 39"/>
          <p:cNvSpPr>
            <a:spLocks noChangeShapeType="1"/>
          </p:cNvSpPr>
          <p:nvPr/>
        </p:nvSpPr>
        <p:spPr bwMode="auto">
          <a:xfrm>
            <a:off x="7451725" y="4652963"/>
            <a:ext cx="0" cy="360362"/>
          </a:xfrm>
          <a:prstGeom prst="line">
            <a:avLst/>
          </a:prstGeom>
          <a:noFill/>
          <a:ln w="9525">
            <a:solidFill>
              <a:schemeClr val="tx1"/>
            </a:solidFill>
            <a:round/>
            <a:headEnd/>
            <a:tailEnd/>
          </a:ln>
        </p:spPr>
        <p:txBody>
          <a:bodyPr/>
          <a:lstStyle/>
          <a:p>
            <a:endParaRPr lang="el-GR"/>
          </a:p>
        </p:txBody>
      </p:sp>
      <p:sp>
        <p:nvSpPr>
          <p:cNvPr id="43051" name="Line 40"/>
          <p:cNvSpPr>
            <a:spLocks noChangeShapeType="1"/>
          </p:cNvSpPr>
          <p:nvPr/>
        </p:nvSpPr>
        <p:spPr bwMode="auto">
          <a:xfrm>
            <a:off x="7956550" y="4652963"/>
            <a:ext cx="0" cy="360362"/>
          </a:xfrm>
          <a:prstGeom prst="line">
            <a:avLst/>
          </a:prstGeom>
          <a:noFill/>
          <a:ln w="9525">
            <a:solidFill>
              <a:schemeClr val="tx1"/>
            </a:solidFill>
            <a:round/>
            <a:headEnd/>
            <a:tailEnd/>
          </a:ln>
        </p:spPr>
        <p:txBody>
          <a:bodyPr/>
          <a:lstStyle/>
          <a:p>
            <a:endParaRPr lang="el-GR"/>
          </a:p>
        </p:txBody>
      </p:sp>
      <p:sp>
        <p:nvSpPr>
          <p:cNvPr id="43052" name="Line 41"/>
          <p:cNvSpPr>
            <a:spLocks noChangeShapeType="1"/>
          </p:cNvSpPr>
          <p:nvPr/>
        </p:nvSpPr>
        <p:spPr bwMode="auto">
          <a:xfrm>
            <a:off x="7740650" y="5013325"/>
            <a:ext cx="0" cy="503238"/>
          </a:xfrm>
          <a:prstGeom prst="line">
            <a:avLst/>
          </a:prstGeom>
          <a:noFill/>
          <a:ln w="9525">
            <a:solidFill>
              <a:schemeClr val="tx1"/>
            </a:solidFill>
            <a:round/>
            <a:headEnd/>
            <a:tailEnd/>
          </a:ln>
        </p:spPr>
        <p:txBody>
          <a:bodyPr/>
          <a:lstStyle/>
          <a:p>
            <a:endParaRPr lang="el-GR"/>
          </a:p>
        </p:txBody>
      </p:sp>
      <p:sp>
        <p:nvSpPr>
          <p:cNvPr id="43053" name="Line 42"/>
          <p:cNvSpPr>
            <a:spLocks noChangeShapeType="1"/>
          </p:cNvSpPr>
          <p:nvPr/>
        </p:nvSpPr>
        <p:spPr bwMode="auto">
          <a:xfrm flipH="1">
            <a:off x="4787900" y="5516563"/>
            <a:ext cx="2952750" cy="0"/>
          </a:xfrm>
          <a:prstGeom prst="line">
            <a:avLst/>
          </a:prstGeom>
          <a:noFill/>
          <a:ln w="9525">
            <a:solidFill>
              <a:schemeClr val="tx1"/>
            </a:solidFill>
            <a:round/>
            <a:headEnd/>
            <a:tailEnd/>
          </a:ln>
        </p:spPr>
        <p:txBody>
          <a:bodyPr/>
          <a:lstStyle/>
          <a:p>
            <a:endParaRPr lang="el-GR"/>
          </a:p>
        </p:txBody>
      </p:sp>
      <p:sp>
        <p:nvSpPr>
          <p:cNvPr id="43054" name="Line 43"/>
          <p:cNvSpPr>
            <a:spLocks noChangeShapeType="1"/>
          </p:cNvSpPr>
          <p:nvPr/>
        </p:nvSpPr>
        <p:spPr bwMode="auto">
          <a:xfrm flipV="1">
            <a:off x="4787900" y="5013325"/>
            <a:ext cx="0" cy="503238"/>
          </a:xfrm>
          <a:prstGeom prst="line">
            <a:avLst/>
          </a:prstGeom>
          <a:noFill/>
          <a:ln w="9525">
            <a:solidFill>
              <a:schemeClr val="tx1"/>
            </a:solidFill>
            <a:round/>
            <a:headEnd/>
            <a:tailEnd type="triangle" w="med" len="med"/>
          </a:ln>
        </p:spPr>
        <p:txBody>
          <a:bodyPr/>
          <a:lstStyle/>
          <a:p>
            <a:endParaRPr lang="el-GR"/>
          </a:p>
        </p:txBody>
      </p:sp>
      <p:sp>
        <p:nvSpPr>
          <p:cNvPr id="43057" name="Line 46"/>
          <p:cNvSpPr>
            <a:spLocks noChangeShapeType="1"/>
          </p:cNvSpPr>
          <p:nvPr/>
        </p:nvSpPr>
        <p:spPr bwMode="auto">
          <a:xfrm>
            <a:off x="3560763" y="2805113"/>
            <a:ext cx="647700" cy="0"/>
          </a:xfrm>
          <a:prstGeom prst="line">
            <a:avLst/>
          </a:prstGeom>
          <a:noFill/>
          <a:ln w="9525">
            <a:solidFill>
              <a:schemeClr val="tx1"/>
            </a:solidFill>
            <a:round/>
            <a:headEnd/>
            <a:tailEnd/>
          </a:ln>
        </p:spPr>
        <p:txBody>
          <a:bodyPr wrap="none" anchor="ctr"/>
          <a:lstStyle/>
          <a:p>
            <a:endParaRPr lang="el-GR"/>
          </a:p>
        </p:txBody>
      </p:sp>
      <p:sp>
        <p:nvSpPr>
          <p:cNvPr id="50" name="TextBox 49"/>
          <p:cNvSpPr txBox="1"/>
          <p:nvPr/>
        </p:nvSpPr>
        <p:spPr>
          <a:xfrm>
            <a:off x="539552" y="5661248"/>
            <a:ext cx="3857652" cy="307777"/>
          </a:xfrm>
          <a:prstGeom prst="rect">
            <a:avLst/>
          </a:prstGeom>
          <a:noFill/>
        </p:spPr>
        <p:txBody>
          <a:bodyPr wrap="square" rtlCol="0">
            <a:spAutoFit/>
          </a:bodyPr>
          <a:lstStyle/>
          <a:p>
            <a:r>
              <a:rPr lang="el-GR" sz="1400" dirty="0" smtClean="0">
                <a:solidFill>
                  <a:schemeClr val="tx2">
                    <a:lumMod val="50000"/>
                  </a:schemeClr>
                </a:solidFill>
                <a:latin typeface="Calibri" pitchFamily="34" charset="0"/>
                <a:cs typeface="Calibri" pitchFamily="34" charset="0"/>
              </a:rPr>
              <a:t>Παράδειγμα: αυτοκίνητο/ιδιοκτήτης</a:t>
            </a:r>
            <a:endParaRPr lang="en-US" sz="1400" dirty="0">
              <a:solidFill>
                <a:schemeClr val="tx2">
                  <a:lumMod val="50000"/>
                </a:schemeClr>
              </a:solidFill>
              <a:latin typeface="Calibri" pitchFamily="34" charset="0"/>
              <a:cs typeface="Calibri" pitchFamily="34" charset="0"/>
            </a:endParaRPr>
          </a:p>
        </p:txBody>
      </p:sp>
      <p:sp>
        <p:nvSpPr>
          <p:cNvPr id="5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1-1 Συσχέτιση</a:t>
            </a:r>
            <a:endParaRPr lang="en-US" dirty="0">
              <a:solidFill>
                <a:schemeClr val="accent6">
                  <a:lumMod val="75000"/>
                </a:schemeClr>
              </a:solidFill>
            </a:endParaRPr>
          </a:p>
        </p:txBody>
      </p:sp>
    </p:spTree>
    <p:extLst>
      <p:ext uri="{BB962C8B-B14F-4D97-AF65-F5344CB8AC3E}">
        <p14:creationId xmlns:p14="http://schemas.microsoft.com/office/powerpoint/2010/main" xmlns="" val="40561799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44035" name="Rectangle 6"/>
          <p:cNvSpPr>
            <a:spLocks noGrp="1" noChangeArrowheads="1"/>
          </p:cNvSpPr>
          <p:nvPr>
            <p:ph type="ftr" sz="quarter" idx="11"/>
          </p:nvPr>
        </p:nvSpPr>
        <p:spPr>
          <a:noFill/>
        </p:spPr>
        <p:txBody>
          <a:bodyPr/>
          <a:lstStyle/>
          <a:p>
            <a:r>
              <a:rPr lang="el-GR" altLang="en-US"/>
              <a:t>Ευαγγελία Πιτουρά</a:t>
            </a:r>
          </a:p>
        </p:txBody>
      </p:sp>
      <p:sp>
        <p:nvSpPr>
          <p:cNvPr id="44036" name="Rectangle 7"/>
          <p:cNvSpPr>
            <a:spLocks noGrp="1" noChangeArrowheads="1"/>
          </p:cNvSpPr>
          <p:nvPr>
            <p:ph type="sldNum" sz="quarter" idx="12"/>
          </p:nvPr>
        </p:nvSpPr>
        <p:spPr>
          <a:noFill/>
        </p:spPr>
        <p:txBody>
          <a:bodyPr/>
          <a:lstStyle/>
          <a:p>
            <a:fld id="{14A07BEE-4656-4846-B664-AC0844B44DCA}" type="slidenum">
              <a:rPr lang="el-GR" altLang="en-US" smtClean="0"/>
              <a:pPr/>
              <a:t>13</a:t>
            </a:fld>
            <a:endParaRPr lang="el-GR" altLang="en-US" smtClean="0"/>
          </a:p>
        </p:txBody>
      </p:sp>
      <p:sp>
        <p:nvSpPr>
          <p:cNvPr id="44038" name="Text Box 3"/>
          <p:cNvSpPr txBox="1">
            <a:spLocks noChangeArrowheads="1"/>
          </p:cNvSpPr>
          <p:nvPr/>
        </p:nvSpPr>
        <p:spPr bwMode="auto">
          <a:xfrm>
            <a:off x="395288" y="1727984"/>
            <a:ext cx="8128000" cy="954107"/>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800" dirty="0">
                <a:solidFill>
                  <a:schemeClr val="tx2">
                    <a:lumMod val="50000"/>
                  </a:schemeClr>
                </a:solidFill>
                <a:latin typeface="Calibri" pitchFamily="34" charset="0"/>
                <a:cs typeface="Calibri" pitchFamily="34" charset="0"/>
              </a:rPr>
              <a:t> Εναλλακτικά, </a:t>
            </a:r>
            <a:r>
              <a:rPr lang="el-GR" sz="2800" i="1" dirty="0">
                <a:solidFill>
                  <a:schemeClr val="tx2">
                    <a:lumMod val="75000"/>
                  </a:schemeClr>
                </a:solidFill>
                <a:latin typeface="Calibri" pitchFamily="34" charset="0"/>
                <a:cs typeface="Calibri" pitchFamily="34" charset="0"/>
              </a:rPr>
              <a:t>συγχώνευση των </a:t>
            </a:r>
            <a:r>
              <a:rPr lang="en-US" sz="2800" i="1" dirty="0">
                <a:solidFill>
                  <a:schemeClr val="tx2">
                    <a:lumMod val="75000"/>
                  </a:schemeClr>
                </a:solidFill>
                <a:latin typeface="Calibri" pitchFamily="34" charset="0"/>
                <a:cs typeface="Calibri" pitchFamily="34" charset="0"/>
              </a:rPr>
              <a:t>S </a:t>
            </a:r>
            <a:r>
              <a:rPr lang="el-GR" sz="2800" i="1" dirty="0">
                <a:solidFill>
                  <a:schemeClr val="tx2">
                    <a:lumMod val="75000"/>
                  </a:schemeClr>
                </a:solidFill>
                <a:latin typeface="Calibri" pitchFamily="34" charset="0"/>
                <a:cs typeface="Calibri" pitchFamily="34" charset="0"/>
              </a:rPr>
              <a:t>και </a:t>
            </a:r>
            <a:r>
              <a:rPr lang="en-US" sz="2800" i="1" dirty="0">
                <a:solidFill>
                  <a:schemeClr val="tx2">
                    <a:lumMod val="75000"/>
                  </a:schemeClr>
                </a:solidFill>
                <a:latin typeface="Calibri" pitchFamily="34" charset="0"/>
                <a:cs typeface="Calibri" pitchFamily="34" charset="0"/>
              </a:rPr>
              <a:t>T </a:t>
            </a:r>
            <a:r>
              <a:rPr lang="el-GR" sz="2800" dirty="0">
                <a:solidFill>
                  <a:schemeClr val="tx2">
                    <a:lumMod val="50000"/>
                  </a:schemeClr>
                </a:solidFill>
                <a:latin typeface="Calibri" pitchFamily="34" charset="0"/>
                <a:cs typeface="Calibri" pitchFamily="34" charset="0"/>
              </a:rPr>
              <a:t>σε μία μόνο σχέση</a:t>
            </a:r>
          </a:p>
        </p:txBody>
      </p:sp>
      <p:sp>
        <p:nvSpPr>
          <p:cNvPr id="44039" name="Text Box 4"/>
          <p:cNvSpPr txBox="1">
            <a:spLocks noChangeArrowheads="1"/>
          </p:cNvSpPr>
          <p:nvPr/>
        </p:nvSpPr>
        <p:spPr bwMode="auto">
          <a:xfrm>
            <a:off x="1692275" y="3141663"/>
            <a:ext cx="6324600" cy="1169551"/>
          </a:xfrm>
          <a:prstGeom prst="rect">
            <a:avLst/>
          </a:prstGeom>
          <a:noFill/>
          <a:ln w="9525">
            <a:noFill/>
            <a:miter lim="800000"/>
            <a:headEnd/>
            <a:tailEnd/>
          </a:ln>
        </p:spPr>
        <p:txBody>
          <a:bodyPr>
            <a:spAutoFit/>
          </a:bodyPr>
          <a:lstStyle/>
          <a:p>
            <a:pPr eaLnBrk="0" hangingPunct="0">
              <a:spcBef>
                <a:spcPct val="50000"/>
              </a:spcBef>
            </a:pPr>
            <a:r>
              <a:rPr lang="el-GR" sz="2800">
                <a:latin typeface="Calibri" pitchFamily="34" charset="0"/>
                <a:cs typeface="Calibri" pitchFamily="34" charset="0"/>
              </a:rPr>
              <a:t>-- πότε;</a:t>
            </a:r>
          </a:p>
          <a:p>
            <a:pPr eaLnBrk="0" hangingPunct="0">
              <a:spcBef>
                <a:spcPct val="50000"/>
              </a:spcBef>
            </a:pPr>
            <a:r>
              <a:rPr lang="el-GR" sz="2800">
                <a:latin typeface="Calibri" pitchFamily="34" charset="0"/>
                <a:cs typeface="Calibri" pitchFamily="34" charset="0"/>
              </a:rPr>
              <a:t>-- κλειδί;</a:t>
            </a:r>
            <a:endParaRPr lang="el-GR" sz="2800" b="1">
              <a:latin typeface="Calibri" pitchFamily="34" charset="0"/>
              <a:cs typeface="Calibri" pitchFamily="34" charset="0"/>
            </a:endParaRPr>
          </a:p>
        </p:txBody>
      </p:sp>
      <p:sp>
        <p:nvSpPr>
          <p:cNvPr id="9"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1-1 Συσχέτιση</a:t>
            </a:r>
            <a:endParaRPr lang="en-US" dirty="0">
              <a:solidFill>
                <a:schemeClr val="accent6">
                  <a:lumMod val="75000"/>
                </a:schemeClr>
              </a:solidFill>
            </a:endParaRPr>
          </a:p>
        </p:txBody>
      </p:sp>
    </p:spTree>
    <p:extLst>
      <p:ext uri="{BB962C8B-B14F-4D97-AF65-F5344CB8AC3E}">
        <p14:creationId xmlns:p14="http://schemas.microsoft.com/office/powerpoint/2010/main" xmlns="" val="11461996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45059" name="Rectangle 6"/>
          <p:cNvSpPr>
            <a:spLocks noGrp="1" noChangeArrowheads="1"/>
          </p:cNvSpPr>
          <p:nvPr>
            <p:ph type="ftr" sz="quarter" idx="11"/>
          </p:nvPr>
        </p:nvSpPr>
        <p:spPr>
          <a:noFill/>
        </p:spPr>
        <p:txBody>
          <a:bodyPr/>
          <a:lstStyle/>
          <a:p>
            <a:r>
              <a:rPr lang="el-GR" altLang="en-US"/>
              <a:t>Ευαγγελία Πιτουρά</a:t>
            </a:r>
          </a:p>
        </p:txBody>
      </p:sp>
      <p:sp>
        <p:nvSpPr>
          <p:cNvPr id="45060" name="Rectangle 7"/>
          <p:cNvSpPr>
            <a:spLocks noGrp="1" noChangeArrowheads="1"/>
          </p:cNvSpPr>
          <p:nvPr>
            <p:ph type="sldNum" sz="quarter" idx="12"/>
          </p:nvPr>
        </p:nvSpPr>
        <p:spPr>
          <a:noFill/>
        </p:spPr>
        <p:txBody>
          <a:bodyPr/>
          <a:lstStyle/>
          <a:p>
            <a:fld id="{32B52FE3-F241-49AC-9E6F-F7FA314E597F}" type="slidenum">
              <a:rPr lang="el-GR" altLang="en-US" smtClean="0"/>
              <a:pPr/>
              <a:t>14</a:t>
            </a:fld>
            <a:endParaRPr lang="el-GR" altLang="en-US" smtClean="0"/>
          </a:p>
        </p:txBody>
      </p:sp>
      <p:sp>
        <p:nvSpPr>
          <p:cNvPr id="45062" name="AutoShape 3"/>
          <p:cNvSpPr>
            <a:spLocks noChangeArrowheads="1"/>
          </p:cNvSpPr>
          <p:nvPr/>
        </p:nvSpPr>
        <p:spPr bwMode="auto">
          <a:xfrm>
            <a:off x="4497388" y="22764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5063" name="AutoShape 4"/>
          <p:cNvSpPr>
            <a:spLocks noChangeArrowheads="1"/>
          </p:cNvSpPr>
          <p:nvPr/>
        </p:nvSpPr>
        <p:spPr bwMode="auto">
          <a:xfrm>
            <a:off x="2625725" y="19177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5064" name="AutoShape 5"/>
          <p:cNvSpPr>
            <a:spLocks noChangeArrowheads="1"/>
          </p:cNvSpPr>
          <p:nvPr/>
        </p:nvSpPr>
        <p:spPr bwMode="auto">
          <a:xfrm>
            <a:off x="969963" y="22764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5065" name="Text Box 6"/>
          <p:cNvSpPr txBox="1">
            <a:spLocks noChangeArrowheads="1"/>
          </p:cNvSpPr>
          <p:nvPr/>
        </p:nvSpPr>
        <p:spPr bwMode="auto">
          <a:xfrm>
            <a:off x="1114425" y="23495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5066" name="Text Box 7"/>
          <p:cNvSpPr txBox="1">
            <a:spLocks noChangeArrowheads="1"/>
          </p:cNvSpPr>
          <p:nvPr/>
        </p:nvSpPr>
        <p:spPr bwMode="auto">
          <a:xfrm>
            <a:off x="2986088" y="23495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5067" name="Text Box 8"/>
          <p:cNvSpPr txBox="1">
            <a:spLocks noChangeArrowheads="1"/>
          </p:cNvSpPr>
          <p:nvPr/>
        </p:nvSpPr>
        <p:spPr bwMode="auto">
          <a:xfrm>
            <a:off x="4786313" y="23495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5068" name="Line 9"/>
          <p:cNvSpPr>
            <a:spLocks noChangeShapeType="1"/>
          </p:cNvSpPr>
          <p:nvPr/>
        </p:nvSpPr>
        <p:spPr bwMode="auto">
          <a:xfrm>
            <a:off x="1905000" y="2565400"/>
            <a:ext cx="720725" cy="0"/>
          </a:xfrm>
          <a:prstGeom prst="line">
            <a:avLst/>
          </a:prstGeom>
          <a:noFill/>
          <a:ln w="9525">
            <a:solidFill>
              <a:schemeClr val="tx1"/>
            </a:solidFill>
            <a:round/>
            <a:headEnd/>
            <a:tailEnd/>
          </a:ln>
        </p:spPr>
        <p:txBody>
          <a:bodyPr wrap="none" anchor="ctr"/>
          <a:lstStyle/>
          <a:p>
            <a:endParaRPr lang="el-GR"/>
          </a:p>
        </p:txBody>
      </p:sp>
      <p:sp>
        <p:nvSpPr>
          <p:cNvPr id="45069" name="Line 10"/>
          <p:cNvSpPr>
            <a:spLocks noChangeShapeType="1"/>
          </p:cNvSpPr>
          <p:nvPr/>
        </p:nvSpPr>
        <p:spPr bwMode="auto">
          <a:xfrm>
            <a:off x="3849688" y="2565400"/>
            <a:ext cx="647700" cy="0"/>
          </a:xfrm>
          <a:prstGeom prst="line">
            <a:avLst/>
          </a:prstGeom>
          <a:noFill/>
          <a:ln w="9525">
            <a:solidFill>
              <a:schemeClr val="tx1"/>
            </a:solidFill>
            <a:round/>
            <a:headEnd/>
            <a:tailEnd/>
          </a:ln>
        </p:spPr>
        <p:txBody>
          <a:bodyPr wrap="none" anchor="ctr"/>
          <a:lstStyle/>
          <a:p>
            <a:endParaRPr lang="el-GR"/>
          </a:p>
        </p:txBody>
      </p:sp>
      <p:sp>
        <p:nvSpPr>
          <p:cNvPr id="45070" name="Oval 11"/>
          <p:cNvSpPr>
            <a:spLocks noChangeArrowheads="1"/>
          </p:cNvSpPr>
          <p:nvPr/>
        </p:nvSpPr>
        <p:spPr bwMode="auto">
          <a:xfrm>
            <a:off x="1041400" y="1484313"/>
            <a:ext cx="865188" cy="431800"/>
          </a:xfrm>
          <a:prstGeom prst="ellipse">
            <a:avLst/>
          </a:prstGeom>
          <a:noFill/>
          <a:ln w="9525">
            <a:solidFill>
              <a:schemeClr val="tx1"/>
            </a:solidFill>
            <a:round/>
            <a:headEnd/>
            <a:tailEnd/>
          </a:ln>
        </p:spPr>
        <p:txBody>
          <a:bodyPr wrap="none" anchor="ctr"/>
          <a:lstStyle/>
          <a:p>
            <a:endParaRPr lang="el-GR"/>
          </a:p>
        </p:txBody>
      </p:sp>
      <p:sp>
        <p:nvSpPr>
          <p:cNvPr id="45071" name="Text Box 12"/>
          <p:cNvSpPr txBox="1">
            <a:spLocks noChangeArrowheads="1"/>
          </p:cNvSpPr>
          <p:nvPr/>
        </p:nvSpPr>
        <p:spPr bwMode="auto">
          <a:xfrm>
            <a:off x="1258888" y="14843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5072" name="Oval 13"/>
          <p:cNvSpPr>
            <a:spLocks noChangeArrowheads="1"/>
          </p:cNvSpPr>
          <p:nvPr/>
        </p:nvSpPr>
        <p:spPr bwMode="auto">
          <a:xfrm>
            <a:off x="1041400" y="3429000"/>
            <a:ext cx="865188" cy="431800"/>
          </a:xfrm>
          <a:prstGeom prst="ellipse">
            <a:avLst/>
          </a:prstGeom>
          <a:noFill/>
          <a:ln w="9525">
            <a:solidFill>
              <a:schemeClr val="tx1"/>
            </a:solidFill>
            <a:round/>
            <a:headEnd/>
            <a:tailEnd/>
          </a:ln>
        </p:spPr>
        <p:txBody>
          <a:bodyPr wrap="none" anchor="ctr"/>
          <a:lstStyle/>
          <a:p>
            <a:endParaRPr lang="el-GR"/>
          </a:p>
        </p:txBody>
      </p:sp>
      <p:sp>
        <p:nvSpPr>
          <p:cNvPr id="45073" name="Text Box 14"/>
          <p:cNvSpPr txBox="1">
            <a:spLocks noChangeArrowheads="1"/>
          </p:cNvSpPr>
          <p:nvPr/>
        </p:nvSpPr>
        <p:spPr bwMode="auto">
          <a:xfrm>
            <a:off x="1257300" y="34290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5074" name="Line 15"/>
          <p:cNvSpPr>
            <a:spLocks noChangeShapeType="1"/>
          </p:cNvSpPr>
          <p:nvPr/>
        </p:nvSpPr>
        <p:spPr bwMode="auto">
          <a:xfrm flipH="1">
            <a:off x="1473200" y="1917700"/>
            <a:ext cx="71438" cy="358775"/>
          </a:xfrm>
          <a:prstGeom prst="line">
            <a:avLst/>
          </a:prstGeom>
          <a:noFill/>
          <a:ln w="9525">
            <a:solidFill>
              <a:schemeClr val="tx1"/>
            </a:solidFill>
            <a:round/>
            <a:headEnd/>
            <a:tailEnd/>
          </a:ln>
        </p:spPr>
        <p:txBody>
          <a:bodyPr/>
          <a:lstStyle/>
          <a:p>
            <a:endParaRPr lang="el-GR"/>
          </a:p>
        </p:txBody>
      </p:sp>
      <p:sp>
        <p:nvSpPr>
          <p:cNvPr id="45075" name="Line 16"/>
          <p:cNvSpPr>
            <a:spLocks noChangeShapeType="1"/>
          </p:cNvSpPr>
          <p:nvPr/>
        </p:nvSpPr>
        <p:spPr bwMode="auto">
          <a:xfrm>
            <a:off x="1185863" y="2925763"/>
            <a:ext cx="287337" cy="503237"/>
          </a:xfrm>
          <a:prstGeom prst="line">
            <a:avLst/>
          </a:prstGeom>
          <a:noFill/>
          <a:ln w="9525">
            <a:solidFill>
              <a:schemeClr val="tx1"/>
            </a:solidFill>
            <a:round/>
            <a:headEnd/>
            <a:tailEnd/>
          </a:ln>
        </p:spPr>
        <p:txBody>
          <a:bodyPr/>
          <a:lstStyle/>
          <a:p>
            <a:endParaRPr lang="el-GR"/>
          </a:p>
        </p:txBody>
      </p:sp>
      <p:sp>
        <p:nvSpPr>
          <p:cNvPr id="45076" name="Oval 17"/>
          <p:cNvSpPr>
            <a:spLocks noChangeArrowheads="1"/>
          </p:cNvSpPr>
          <p:nvPr/>
        </p:nvSpPr>
        <p:spPr bwMode="auto">
          <a:xfrm>
            <a:off x="4497388" y="1484313"/>
            <a:ext cx="865187" cy="431800"/>
          </a:xfrm>
          <a:prstGeom prst="ellipse">
            <a:avLst/>
          </a:prstGeom>
          <a:noFill/>
          <a:ln w="9525">
            <a:solidFill>
              <a:schemeClr val="tx1"/>
            </a:solidFill>
            <a:round/>
            <a:headEnd/>
            <a:tailEnd/>
          </a:ln>
        </p:spPr>
        <p:txBody>
          <a:bodyPr wrap="none" anchor="ctr"/>
          <a:lstStyle/>
          <a:p>
            <a:endParaRPr lang="el-GR"/>
          </a:p>
        </p:txBody>
      </p:sp>
      <p:sp>
        <p:nvSpPr>
          <p:cNvPr id="45077" name="Oval 18"/>
          <p:cNvSpPr>
            <a:spLocks noChangeArrowheads="1"/>
          </p:cNvSpPr>
          <p:nvPr/>
        </p:nvSpPr>
        <p:spPr bwMode="auto">
          <a:xfrm>
            <a:off x="4210050" y="3213100"/>
            <a:ext cx="865188" cy="431800"/>
          </a:xfrm>
          <a:prstGeom prst="ellipse">
            <a:avLst/>
          </a:prstGeom>
          <a:noFill/>
          <a:ln w="9525">
            <a:solidFill>
              <a:schemeClr val="tx1"/>
            </a:solidFill>
            <a:round/>
            <a:headEnd/>
            <a:tailEnd/>
          </a:ln>
        </p:spPr>
        <p:txBody>
          <a:bodyPr wrap="none" anchor="ctr"/>
          <a:lstStyle/>
          <a:p>
            <a:endParaRPr lang="el-GR"/>
          </a:p>
        </p:txBody>
      </p:sp>
      <p:sp>
        <p:nvSpPr>
          <p:cNvPr id="45078" name="Line 19"/>
          <p:cNvSpPr>
            <a:spLocks noChangeShapeType="1"/>
          </p:cNvSpPr>
          <p:nvPr/>
        </p:nvSpPr>
        <p:spPr bwMode="auto">
          <a:xfrm flipH="1">
            <a:off x="4929188" y="1917700"/>
            <a:ext cx="73025" cy="358775"/>
          </a:xfrm>
          <a:prstGeom prst="line">
            <a:avLst/>
          </a:prstGeom>
          <a:noFill/>
          <a:ln w="9525">
            <a:solidFill>
              <a:schemeClr val="tx1"/>
            </a:solidFill>
            <a:round/>
            <a:headEnd/>
            <a:tailEnd/>
          </a:ln>
        </p:spPr>
        <p:txBody>
          <a:bodyPr/>
          <a:lstStyle/>
          <a:p>
            <a:endParaRPr lang="el-GR"/>
          </a:p>
        </p:txBody>
      </p:sp>
      <p:sp>
        <p:nvSpPr>
          <p:cNvPr id="45079" name="Line 20"/>
          <p:cNvSpPr>
            <a:spLocks noChangeShapeType="1"/>
          </p:cNvSpPr>
          <p:nvPr/>
        </p:nvSpPr>
        <p:spPr bwMode="auto">
          <a:xfrm flipH="1">
            <a:off x="4786313" y="2925763"/>
            <a:ext cx="142875" cy="287337"/>
          </a:xfrm>
          <a:prstGeom prst="line">
            <a:avLst/>
          </a:prstGeom>
          <a:noFill/>
          <a:ln w="9525">
            <a:solidFill>
              <a:schemeClr val="tx1"/>
            </a:solidFill>
            <a:round/>
            <a:headEnd/>
            <a:tailEnd/>
          </a:ln>
        </p:spPr>
        <p:txBody>
          <a:bodyPr/>
          <a:lstStyle/>
          <a:p>
            <a:endParaRPr lang="el-GR"/>
          </a:p>
        </p:txBody>
      </p:sp>
      <p:sp>
        <p:nvSpPr>
          <p:cNvPr id="45080" name="Text Box 21"/>
          <p:cNvSpPr txBox="1">
            <a:spLocks noChangeArrowheads="1"/>
          </p:cNvSpPr>
          <p:nvPr/>
        </p:nvSpPr>
        <p:spPr bwMode="auto">
          <a:xfrm>
            <a:off x="4786313" y="14843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5081" name="Text Box 22"/>
          <p:cNvSpPr txBox="1">
            <a:spLocks noChangeArrowheads="1"/>
          </p:cNvSpPr>
          <p:nvPr/>
        </p:nvSpPr>
        <p:spPr bwMode="auto">
          <a:xfrm>
            <a:off x="4425950" y="32131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5082" name="Oval 23"/>
          <p:cNvSpPr>
            <a:spLocks noChangeArrowheads="1"/>
          </p:cNvSpPr>
          <p:nvPr/>
        </p:nvSpPr>
        <p:spPr bwMode="auto">
          <a:xfrm>
            <a:off x="2770188" y="3429000"/>
            <a:ext cx="865187" cy="431800"/>
          </a:xfrm>
          <a:prstGeom prst="ellipse">
            <a:avLst/>
          </a:prstGeom>
          <a:noFill/>
          <a:ln w="9525">
            <a:solidFill>
              <a:schemeClr val="tx1"/>
            </a:solidFill>
            <a:round/>
            <a:headEnd/>
            <a:tailEnd/>
          </a:ln>
        </p:spPr>
        <p:txBody>
          <a:bodyPr wrap="none" anchor="ctr"/>
          <a:lstStyle/>
          <a:p>
            <a:endParaRPr lang="el-GR"/>
          </a:p>
        </p:txBody>
      </p:sp>
      <p:sp>
        <p:nvSpPr>
          <p:cNvPr id="45083" name="Text Box 24"/>
          <p:cNvSpPr txBox="1">
            <a:spLocks noChangeArrowheads="1"/>
          </p:cNvSpPr>
          <p:nvPr/>
        </p:nvSpPr>
        <p:spPr bwMode="auto">
          <a:xfrm>
            <a:off x="2986088" y="34290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5084" name="Line 25"/>
          <p:cNvSpPr>
            <a:spLocks noChangeShapeType="1"/>
          </p:cNvSpPr>
          <p:nvPr/>
        </p:nvSpPr>
        <p:spPr bwMode="auto">
          <a:xfrm>
            <a:off x="3201988" y="3213100"/>
            <a:ext cx="0" cy="215900"/>
          </a:xfrm>
          <a:prstGeom prst="line">
            <a:avLst/>
          </a:prstGeom>
          <a:noFill/>
          <a:ln w="9525">
            <a:solidFill>
              <a:schemeClr val="tx1"/>
            </a:solidFill>
            <a:round/>
            <a:headEnd/>
            <a:tailEnd/>
          </a:ln>
        </p:spPr>
        <p:txBody>
          <a:bodyPr/>
          <a:lstStyle/>
          <a:p>
            <a:endParaRPr lang="el-GR"/>
          </a:p>
        </p:txBody>
      </p:sp>
      <p:sp>
        <p:nvSpPr>
          <p:cNvPr id="45085" name="Text Box 26"/>
          <p:cNvSpPr txBox="1">
            <a:spLocks noChangeArrowheads="1"/>
          </p:cNvSpPr>
          <p:nvPr/>
        </p:nvSpPr>
        <p:spPr bwMode="auto">
          <a:xfrm>
            <a:off x="2049463" y="22050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5086" name="Text Box 27"/>
          <p:cNvSpPr txBox="1">
            <a:spLocks noChangeArrowheads="1"/>
          </p:cNvSpPr>
          <p:nvPr/>
        </p:nvSpPr>
        <p:spPr bwMode="auto">
          <a:xfrm>
            <a:off x="3849688" y="2133600"/>
            <a:ext cx="431800"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5087" name="Rectangle 28"/>
          <p:cNvSpPr>
            <a:spLocks noChangeArrowheads="1"/>
          </p:cNvSpPr>
          <p:nvPr/>
        </p:nvSpPr>
        <p:spPr bwMode="auto">
          <a:xfrm>
            <a:off x="4427538" y="5375275"/>
            <a:ext cx="3744912" cy="431800"/>
          </a:xfrm>
          <a:prstGeom prst="rect">
            <a:avLst/>
          </a:prstGeom>
          <a:noFill/>
          <a:ln w="9525">
            <a:solidFill>
              <a:schemeClr val="tx1"/>
            </a:solidFill>
            <a:miter lim="800000"/>
            <a:headEnd/>
            <a:tailEnd/>
          </a:ln>
        </p:spPr>
        <p:txBody>
          <a:bodyPr wrap="none" anchor="ctr"/>
          <a:lstStyle/>
          <a:p>
            <a:endParaRPr lang="el-GR"/>
          </a:p>
        </p:txBody>
      </p:sp>
      <p:sp>
        <p:nvSpPr>
          <p:cNvPr id="45088" name="Text Box 29"/>
          <p:cNvSpPr txBox="1">
            <a:spLocks noChangeArrowheads="1"/>
          </p:cNvSpPr>
          <p:nvPr/>
        </p:nvSpPr>
        <p:spPr bwMode="auto">
          <a:xfrm>
            <a:off x="4427538" y="5446713"/>
            <a:ext cx="360362"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5089" name="Text Box 30"/>
          <p:cNvSpPr txBox="1">
            <a:spLocks noChangeArrowheads="1"/>
          </p:cNvSpPr>
          <p:nvPr/>
        </p:nvSpPr>
        <p:spPr bwMode="auto">
          <a:xfrm>
            <a:off x="5146675" y="5446713"/>
            <a:ext cx="792163"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5090" name="Text Box 31"/>
          <p:cNvSpPr txBox="1">
            <a:spLocks noChangeArrowheads="1"/>
          </p:cNvSpPr>
          <p:nvPr/>
        </p:nvSpPr>
        <p:spPr bwMode="auto">
          <a:xfrm>
            <a:off x="5867400" y="5446713"/>
            <a:ext cx="576263" cy="366712"/>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45091" name="Text Box 32"/>
          <p:cNvSpPr txBox="1">
            <a:spLocks noChangeArrowheads="1"/>
          </p:cNvSpPr>
          <p:nvPr/>
        </p:nvSpPr>
        <p:spPr bwMode="auto">
          <a:xfrm>
            <a:off x="6804025" y="5446713"/>
            <a:ext cx="503238"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5092" name="Text Box 33"/>
          <p:cNvSpPr txBox="1">
            <a:spLocks noChangeArrowheads="1"/>
          </p:cNvSpPr>
          <p:nvPr/>
        </p:nvSpPr>
        <p:spPr bwMode="auto">
          <a:xfrm>
            <a:off x="7523163" y="5446713"/>
            <a:ext cx="504825"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5093" name="Line 34"/>
          <p:cNvSpPr>
            <a:spLocks noChangeShapeType="1"/>
          </p:cNvSpPr>
          <p:nvPr/>
        </p:nvSpPr>
        <p:spPr bwMode="auto">
          <a:xfrm>
            <a:off x="5075238" y="5375275"/>
            <a:ext cx="0" cy="431800"/>
          </a:xfrm>
          <a:prstGeom prst="line">
            <a:avLst/>
          </a:prstGeom>
          <a:noFill/>
          <a:ln w="9525">
            <a:solidFill>
              <a:schemeClr val="tx1"/>
            </a:solidFill>
            <a:round/>
            <a:headEnd/>
            <a:tailEnd/>
          </a:ln>
        </p:spPr>
        <p:txBody>
          <a:bodyPr/>
          <a:lstStyle/>
          <a:p>
            <a:endParaRPr lang="el-GR"/>
          </a:p>
        </p:txBody>
      </p:sp>
      <p:sp>
        <p:nvSpPr>
          <p:cNvPr id="45094" name="Line 35"/>
          <p:cNvSpPr>
            <a:spLocks noChangeShapeType="1"/>
          </p:cNvSpPr>
          <p:nvPr/>
        </p:nvSpPr>
        <p:spPr bwMode="auto">
          <a:xfrm>
            <a:off x="5795963" y="5375275"/>
            <a:ext cx="0" cy="431800"/>
          </a:xfrm>
          <a:prstGeom prst="line">
            <a:avLst/>
          </a:prstGeom>
          <a:noFill/>
          <a:ln w="9525">
            <a:solidFill>
              <a:schemeClr val="tx1"/>
            </a:solidFill>
            <a:round/>
            <a:headEnd/>
            <a:tailEnd/>
          </a:ln>
        </p:spPr>
        <p:txBody>
          <a:bodyPr/>
          <a:lstStyle/>
          <a:p>
            <a:endParaRPr lang="el-GR"/>
          </a:p>
        </p:txBody>
      </p:sp>
      <p:sp>
        <p:nvSpPr>
          <p:cNvPr id="45095" name="Line 36"/>
          <p:cNvSpPr>
            <a:spLocks noChangeShapeType="1"/>
          </p:cNvSpPr>
          <p:nvPr/>
        </p:nvSpPr>
        <p:spPr bwMode="auto">
          <a:xfrm>
            <a:off x="6588125" y="5375275"/>
            <a:ext cx="0" cy="431800"/>
          </a:xfrm>
          <a:prstGeom prst="line">
            <a:avLst/>
          </a:prstGeom>
          <a:noFill/>
          <a:ln w="9525">
            <a:solidFill>
              <a:schemeClr val="tx1"/>
            </a:solidFill>
            <a:round/>
            <a:headEnd/>
            <a:tailEnd/>
          </a:ln>
        </p:spPr>
        <p:txBody>
          <a:bodyPr/>
          <a:lstStyle/>
          <a:p>
            <a:endParaRPr lang="el-GR"/>
          </a:p>
        </p:txBody>
      </p:sp>
      <p:sp>
        <p:nvSpPr>
          <p:cNvPr id="45096" name="Line 37"/>
          <p:cNvSpPr>
            <a:spLocks noChangeShapeType="1"/>
          </p:cNvSpPr>
          <p:nvPr/>
        </p:nvSpPr>
        <p:spPr bwMode="auto">
          <a:xfrm>
            <a:off x="7451725" y="5375275"/>
            <a:ext cx="0" cy="431800"/>
          </a:xfrm>
          <a:prstGeom prst="line">
            <a:avLst/>
          </a:prstGeom>
          <a:noFill/>
          <a:ln w="9525">
            <a:solidFill>
              <a:schemeClr val="tx1"/>
            </a:solidFill>
            <a:round/>
            <a:headEnd/>
            <a:tailEnd/>
          </a:ln>
        </p:spPr>
        <p:txBody>
          <a:bodyPr/>
          <a:lstStyle/>
          <a:p>
            <a:endParaRPr lang="el-GR"/>
          </a:p>
        </p:txBody>
      </p:sp>
      <p:sp>
        <p:nvSpPr>
          <p:cNvPr id="45097" name="Text Box 38"/>
          <p:cNvSpPr txBox="1">
            <a:spLocks noChangeArrowheads="1"/>
          </p:cNvSpPr>
          <p:nvPr/>
        </p:nvSpPr>
        <p:spPr bwMode="auto">
          <a:xfrm>
            <a:off x="4094163" y="3986213"/>
            <a:ext cx="4049712" cy="1054100"/>
          </a:xfrm>
          <a:prstGeom prst="rect">
            <a:avLst/>
          </a:prstGeom>
          <a:noFill/>
          <a:ln w="9525">
            <a:noFill/>
            <a:miter lim="800000"/>
            <a:headEnd/>
            <a:tailEnd/>
          </a:ln>
        </p:spPr>
        <p:txBody>
          <a:bodyPr>
            <a:spAutoFit/>
          </a:bodyPr>
          <a:lstStyle/>
          <a:p>
            <a:pPr>
              <a:spcBef>
                <a:spcPct val="50000"/>
              </a:spcBef>
            </a:pPr>
            <a:r>
              <a:rPr lang="el-GR" sz="1800" dirty="0">
                <a:solidFill>
                  <a:schemeClr val="accent2">
                    <a:lumMod val="75000"/>
                  </a:schemeClr>
                </a:solidFill>
                <a:latin typeface="Calibri" pitchFamily="34" charset="0"/>
                <a:cs typeface="Calibri" pitchFamily="34" charset="0"/>
              </a:rPr>
              <a:t>Αλλά πρόβλημα με </a:t>
            </a:r>
            <a:r>
              <a:rPr lang="en-US" sz="1800" dirty="0">
                <a:solidFill>
                  <a:schemeClr val="accent2">
                    <a:lumMod val="75000"/>
                  </a:schemeClr>
                </a:solidFill>
                <a:latin typeface="Calibri" pitchFamily="34" charset="0"/>
                <a:cs typeface="Calibri" pitchFamily="34" charset="0"/>
              </a:rPr>
              <a:t>null </a:t>
            </a:r>
            <a:r>
              <a:rPr lang="el-GR" sz="1800" dirty="0">
                <a:solidFill>
                  <a:schemeClr val="accent2">
                    <a:lumMod val="75000"/>
                  </a:schemeClr>
                </a:solidFill>
                <a:latin typeface="Calibri" pitchFamily="34" charset="0"/>
                <a:cs typeface="Calibri" pitchFamily="34" charset="0"/>
              </a:rPr>
              <a:t>στο κλειδί !!!</a:t>
            </a:r>
          </a:p>
          <a:p>
            <a:pPr>
              <a:spcBef>
                <a:spcPct val="50000"/>
              </a:spcBef>
            </a:pPr>
            <a:r>
              <a:rPr lang="el-GR" sz="1800" dirty="0">
                <a:solidFill>
                  <a:schemeClr val="accent2">
                    <a:lumMod val="75000"/>
                  </a:schemeClr>
                </a:solidFill>
                <a:latin typeface="Calibri" pitchFamily="34" charset="0"/>
                <a:cs typeface="Calibri" pitchFamily="34" charset="0"/>
              </a:rPr>
              <a:t>Απαιτεί ολική συμμετοχή για τουλάχιστον μια από τις οντότητες</a:t>
            </a:r>
          </a:p>
        </p:txBody>
      </p:sp>
      <p:sp>
        <p:nvSpPr>
          <p:cNvPr id="45098" name="Rectangle 39"/>
          <p:cNvSpPr>
            <a:spLocks noChangeArrowheads="1"/>
          </p:cNvSpPr>
          <p:nvPr/>
        </p:nvSpPr>
        <p:spPr bwMode="auto">
          <a:xfrm>
            <a:off x="4067175" y="3933825"/>
            <a:ext cx="4248150" cy="2087563"/>
          </a:xfrm>
          <a:prstGeom prst="rect">
            <a:avLst/>
          </a:prstGeom>
          <a:noFill/>
          <a:ln w="28575">
            <a:solidFill>
              <a:schemeClr val="accent2">
                <a:lumMod val="75000"/>
              </a:schemeClr>
            </a:solidFill>
            <a:miter lim="800000"/>
            <a:headEnd/>
            <a:tailEnd/>
          </a:ln>
        </p:spPr>
        <p:txBody>
          <a:bodyPr wrap="none" anchor="ctr"/>
          <a:lstStyle/>
          <a:p>
            <a:endParaRPr lang="el-GR"/>
          </a:p>
        </p:txBody>
      </p:sp>
      <p:sp>
        <p:nvSpPr>
          <p:cNvPr id="44"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Tree>
    <p:extLst>
      <p:ext uri="{BB962C8B-B14F-4D97-AF65-F5344CB8AC3E}">
        <p14:creationId xmlns:p14="http://schemas.microsoft.com/office/powerpoint/2010/main" xmlns="" val="406670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43011" name="Footer Placeholder 3"/>
          <p:cNvSpPr>
            <a:spLocks noGrp="1"/>
          </p:cNvSpPr>
          <p:nvPr>
            <p:ph type="ftr" sz="quarter" idx="11"/>
          </p:nvPr>
        </p:nvSpPr>
        <p:spPr>
          <a:noFill/>
        </p:spPr>
        <p:txBody>
          <a:bodyPr/>
          <a:lstStyle/>
          <a:p>
            <a:r>
              <a:rPr lang="el-GR" altLang="en-US" smtClean="0"/>
              <a:t>Ευαγγελία Πιτουρά</a:t>
            </a:r>
          </a:p>
        </p:txBody>
      </p:sp>
      <p:sp>
        <p:nvSpPr>
          <p:cNvPr id="43012" name="Slide Number Placeholder 4"/>
          <p:cNvSpPr>
            <a:spLocks noGrp="1"/>
          </p:cNvSpPr>
          <p:nvPr>
            <p:ph type="sldNum" sz="quarter" idx="12"/>
          </p:nvPr>
        </p:nvSpPr>
        <p:spPr>
          <a:noFill/>
        </p:spPr>
        <p:txBody>
          <a:bodyPr/>
          <a:lstStyle/>
          <a:p>
            <a:fld id="{F65B1D1D-3B21-42C4-974F-8581C426D5AA}" type="slidenum">
              <a:rPr lang="el-GR" altLang="en-US" smtClean="0"/>
              <a:pPr/>
              <a:t>15</a:t>
            </a:fld>
            <a:endParaRPr lang="el-GR" altLang="en-US" dirty="0" smtClean="0"/>
          </a:p>
        </p:txBody>
      </p:sp>
      <p:sp>
        <p:nvSpPr>
          <p:cNvPr id="43013" name="Rectangle 2"/>
          <p:cNvSpPr>
            <a:spLocks noChangeArrowheads="1"/>
          </p:cNvSpPr>
          <p:nvPr/>
        </p:nvSpPr>
        <p:spPr bwMode="auto">
          <a:xfrm>
            <a:off x="1709738" y="2298700"/>
            <a:ext cx="1524000" cy="533400"/>
          </a:xfrm>
          <a:prstGeom prst="rect">
            <a:avLst/>
          </a:prstGeom>
          <a:noFill/>
          <a:ln w="9525">
            <a:solidFill>
              <a:schemeClr val="tx1"/>
            </a:solidFill>
            <a:miter lim="800000"/>
            <a:headEnd/>
            <a:tailEnd/>
          </a:ln>
        </p:spPr>
        <p:txBody>
          <a:bodyPr wrap="none" anchor="ctr"/>
          <a:lstStyle/>
          <a:p>
            <a:endParaRPr lang="el-GR"/>
          </a:p>
        </p:txBody>
      </p:sp>
      <p:sp>
        <p:nvSpPr>
          <p:cNvPr id="43014" name="AutoShape 3"/>
          <p:cNvSpPr>
            <a:spLocks noChangeArrowheads="1"/>
          </p:cNvSpPr>
          <p:nvPr/>
        </p:nvSpPr>
        <p:spPr bwMode="auto">
          <a:xfrm>
            <a:off x="3851275" y="1989138"/>
            <a:ext cx="1752600" cy="1295400"/>
          </a:xfrm>
          <a:prstGeom prst="diamond">
            <a:avLst/>
          </a:prstGeom>
          <a:noFill/>
          <a:ln w="9525">
            <a:solidFill>
              <a:schemeClr val="tx1"/>
            </a:solidFill>
            <a:miter lim="800000"/>
            <a:headEnd/>
            <a:tailEnd/>
          </a:ln>
        </p:spPr>
        <p:txBody>
          <a:bodyPr wrap="none" anchor="ctr"/>
          <a:lstStyle/>
          <a:p>
            <a:endParaRPr lang="el-GR"/>
          </a:p>
        </p:txBody>
      </p:sp>
      <p:sp>
        <p:nvSpPr>
          <p:cNvPr id="43015" name="Text Box 4"/>
          <p:cNvSpPr txBox="1">
            <a:spLocks noChangeArrowheads="1"/>
          </p:cNvSpPr>
          <p:nvPr/>
        </p:nvSpPr>
        <p:spPr bwMode="auto">
          <a:xfrm>
            <a:off x="1762125" y="2349500"/>
            <a:ext cx="1657350" cy="304800"/>
          </a:xfrm>
          <a:prstGeom prst="rect">
            <a:avLst/>
          </a:prstGeom>
          <a:noFill/>
          <a:ln w="9525">
            <a:noFill/>
            <a:miter lim="800000"/>
            <a:headEnd/>
            <a:tailEnd/>
          </a:ln>
        </p:spPr>
        <p:txBody>
          <a:bodyPr>
            <a:spAutoFit/>
          </a:bodyPr>
          <a:lstStyle/>
          <a:p>
            <a:pPr>
              <a:spcBef>
                <a:spcPct val="50000"/>
              </a:spcBef>
            </a:pPr>
            <a:r>
              <a:rPr lang="el-GR" sz="1400"/>
              <a:t>ΕΡΓΑΖΟΜΕΝΟΣ</a:t>
            </a:r>
          </a:p>
        </p:txBody>
      </p:sp>
      <p:sp>
        <p:nvSpPr>
          <p:cNvPr id="43016" name="Text Box 5"/>
          <p:cNvSpPr txBox="1">
            <a:spLocks noChangeArrowheads="1"/>
          </p:cNvSpPr>
          <p:nvPr/>
        </p:nvSpPr>
        <p:spPr bwMode="auto">
          <a:xfrm>
            <a:off x="1527175" y="3070225"/>
            <a:ext cx="1603375" cy="366713"/>
          </a:xfrm>
          <a:prstGeom prst="rect">
            <a:avLst/>
          </a:prstGeom>
          <a:noFill/>
          <a:ln w="9525">
            <a:noFill/>
            <a:miter lim="800000"/>
            <a:headEnd/>
            <a:tailEnd/>
          </a:ln>
        </p:spPr>
        <p:txBody>
          <a:bodyPr>
            <a:spAutoFit/>
          </a:bodyPr>
          <a:lstStyle/>
          <a:p>
            <a:endParaRPr lang="en-US" sz="1800"/>
          </a:p>
        </p:txBody>
      </p:sp>
      <p:sp>
        <p:nvSpPr>
          <p:cNvPr id="43017" name="Text Box 6"/>
          <p:cNvSpPr txBox="1">
            <a:spLocks noChangeArrowheads="1"/>
          </p:cNvSpPr>
          <p:nvPr/>
        </p:nvSpPr>
        <p:spPr bwMode="auto">
          <a:xfrm>
            <a:off x="1762125" y="3141663"/>
            <a:ext cx="1584325" cy="366712"/>
          </a:xfrm>
          <a:prstGeom prst="rect">
            <a:avLst/>
          </a:prstGeom>
          <a:noFill/>
          <a:ln w="9525">
            <a:noFill/>
            <a:miter lim="800000"/>
            <a:headEnd/>
            <a:tailEnd/>
          </a:ln>
        </p:spPr>
        <p:txBody>
          <a:bodyPr>
            <a:spAutoFit/>
          </a:bodyPr>
          <a:lstStyle/>
          <a:p>
            <a:pPr>
              <a:spcBef>
                <a:spcPct val="50000"/>
              </a:spcBef>
            </a:pPr>
            <a:r>
              <a:rPr lang="el-GR" sz="1800" u="sng"/>
              <a:t>ΑΤ</a:t>
            </a:r>
          </a:p>
        </p:txBody>
      </p:sp>
      <p:sp>
        <p:nvSpPr>
          <p:cNvPr id="43018" name="Text Box 7"/>
          <p:cNvSpPr txBox="1">
            <a:spLocks noChangeArrowheads="1"/>
          </p:cNvSpPr>
          <p:nvPr/>
        </p:nvSpPr>
        <p:spPr bwMode="auto">
          <a:xfrm>
            <a:off x="1187450" y="1557338"/>
            <a:ext cx="1008063"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3019" name="Oval 8"/>
          <p:cNvSpPr>
            <a:spLocks noChangeArrowheads="1"/>
          </p:cNvSpPr>
          <p:nvPr/>
        </p:nvSpPr>
        <p:spPr bwMode="auto">
          <a:xfrm>
            <a:off x="1690688" y="3070225"/>
            <a:ext cx="647700" cy="503238"/>
          </a:xfrm>
          <a:prstGeom prst="ellipse">
            <a:avLst/>
          </a:prstGeom>
          <a:noFill/>
          <a:ln w="9525">
            <a:solidFill>
              <a:schemeClr val="tx1"/>
            </a:solidFill>
            <a:round/>
            <a:headEnd/>
            <a:tailEnd/>
          </a:ln>
        </p:spPr>
        <p:txBody>
          <a:bodyPr wrap="none" anchor="ctr"/>
          <a:lstStyle/>
          <a:p>
            <a:endParaRPr lang="el-GR"/>
          </a:p>
        </p:txBody>
      </p:sp>
      <p:sp>
        <p:nvSpPr>
          <p:cNvPr id="43020" name="Oval 9"/>
          <p:cNvSpPr>
            <a:spLocks noChangeArrowheads="1"/>
          </p:cNvSpPr>
          <p:nvPr/>
        </p:nvSpPr>
        <p:spPr bwMode="auto">
          <a:xfrm>
            <a:off x="1114425" y="1557338"/>
            <a:ext cx="1008063" cy="504825"/>
          </a:xfrm>
          <a:prstGeom prst="ellipse">
            <a:avLst/>
          </a:prstGeom>
          <a:noFill/>
          <a:ln w="9525">
            <a:solidFill>
              <a:schemeClr val="tx1"/>
            </a:solidFill>
            <a:round/>
            <a:headEnd/>
            <a:tailEnd/>
          </a:ln>
        </p:spPr>
        <p:txBody>
          <a:bodyPr wrap="none" anchor="ctr"/>
          <a:lstStyle/>
          <a:p>
            <a:endParaRPr lang="el-GR"/>
          </a:p>
        </p:txBody>
      </p:sp>
      <p:sp>
        <p:nvSpPr>
          <p:cNvPr id="43021" name="Line 10"/>
          <p:cNvSpPr>
            <a:spLocks noChangeShapeType="1"/>
          </p:cNvSpPr>
          <p:nvPr/>
        </p:nvSpPr>
        <p:spPr bwMode="auto">
          <a:xfrm>
            <a:off x="2122488" y="1989138"/>
            <a:ext cx="431800" cy="288925"/>
          </a:xfrm>
          <a:prstGeom prst="line">
            <a:avLst/>
          </a:prstGeom>
          <a:noFill/>
          <a:ln w="9525">
            <a:solidFill>
              <a:schemeClr val="tx1"/>
            </a:solidFill>
            <a:round/>
            <a:headEnd/>
            <a:tailEnd/>
          </a:ln>
        </p:spPr>
        <p:txBody>
          <a:bodyPr/>
          <a:lstStyle/>
          <a:p>
            <a:endParaRPr lang="el-GR"/>
          </a:p>
        </p:txBody>
      </p:sp>
      <p:sp>
        <p:nvSpPr>
          <p:cNvPr id="43022" name="Line 11"/>
          <p:cNvSpPr>
            <a:spLocks noChangeShapeType="1"/>
          </p:cNvSpPr>
          <p:nvPr/>
        </p:nvSpPr>
        <p:spPr bwMode="auto">
          <a:xfrm flipH="1">
            <a:off x="2195513" y="2852738"/>
            <a:ext cx="431800" cy="217487"/>
          </a:xfrm>
          <a:prstGeom prst="line">
            <a:avLst/>
          </a:prstGeom>
          <a:noFill/>
          <a:ln w="9525">
            <a:solidFill>
              <a:schemeClr val="tx1"/>
            </a:solidFill>
            <a:round/>
            <a:headEnd/>
            <a:tailEnd/>
          </a:ln>
        </p:spPr>
        <p:txBody>
          <a:bodyPr/>
          <a:lstStyle/>
          <a:p>
            <a:endParaRPr lang="el-GR"/>
          </a:p>
        </p:txBody>
      </p:sp>
      <p:sp>
        <p:nvSpPr>
          <p:cNvPr id="43023" name="Line 12"/>
          <p:cNvSpPr>
            <a:spLocks noChangeShapeType="1"/>
          </p:cNvSpPr>
          <p:nvPr/>
        </p:nvSpPr>
        <p:spPr bwMode="auto">
          <a:xfrm>
            <a:off x="3275013" y="2422525"/>
            <a:ext cx="792162" cy="0"/>
          </a:xfrm>
          <a:prstGeom prst="line">
            <a:avLst/>
          </a:prstGeom>
          <a:noFill/>
          <a:ln w="9525">
            <a:solidFill>
              <a:schemeClr val="tx1"/>
            </a:solidFill>
            <a:round/>
            <a:headEnd/>
            <a:tailEnd/>
          </a:ln>
        </p:spPr>
        <p:txBody>
          <a:bodyPr/>
          <a:lstStyle/>
          <a:p>
            <a:endParaRPr lang="el-GR"/>
          </a:p>
        </p:txBody>
      </p:sp>
      <p:sp>
        <p:nvSpPr>
          <p:cNvPr id="43024" name="Line 13"/>
          <p:cNvSpPr>
            <a:spLocks noChangeShapeType="1"/>
          </p:cNvSpPr>
          <p:nvPr/>
        </p:nvSpPr>
        <p:spPr bwMode="auto">
          <a:xfrm flipH="1">
            <a:off x="3275013" y="2781300"/>
            <a:ext cx="720725" cy="0"/>
          </a:xfrm>
          <a:prstGeom prst="line">
            <a:avLst/>
          </a:prstGeom>
          <a:noFill/>
          <a:ln w="9525">
            <a:solidFill>
              <a:schemeClr val="tx1"/>
            </a:solidFill>
            <a:round/>
            <a:headEnd/>
            <a:tailEnd/>
          </a:ln>
        </p:spPr>
        <p:txBody>
          <a:bodyPr/>
          <a:lstStyle/>
          <a:p>
            <a:endParaRPr lang="el-GR"/>
          </a:p>
        </p:txBody>
      </p:sp>
      <p:sp>
        <p:nvSpPr>
          <p:cNvPr id="43025" name="Text Box 14"/>
          <p:cNvSpPr txBox="1">
            <a:spLocks noChangeArrowheads="1"/>
          </p:cNvSpPr>
          <p:nvPr/>
        </p:nvSpPr>
        <p:spPr bwMode="auto">
          <a:xfrm>
            <a:off x="3995738" y="2422525"/>
            <a:ext cx="1511300" cy="304800"/>
          </a:xfrm>
          <a:prstGeom prst="rect">
            <a:avLst/>
          </a:prstGeom>
          <a:noFill/>
          <a:ln w="9525">
            <a:noFill/>
            <a:miter lim="800000"/>
            <a:headEnd/>
            <a:tailEnd/>
          </a:ln>
        </p:spPr>
        <p:txBody>
          <a:bodyPr>
            <a:spAutoFit/>
          </a:bodyPr>
          <a:lstStyle/>
          <a:p>
            <a:pPr>
              <a:spcBef>
                <a:spcPct val="50000"/>
              </a:spcBef>
            </a:pPr>
            <a:r>
              <a:rPr lang="el-GR" sz="1400"/>
              <a:t>ΠΡΟΙΣΤΑΤΑΙ</a:t>
            </a:r>
          </a:p>
        </p:txBody>
      </p:sp>
      <p:sp>
        <p:nvSpPr>
          <p:cNvPr id="43026" name="Text Box 15"/>
          <p:cNvSpPr txBox="1">
            <a:spLocks noChangeArrowheads="1"/>
          </p:cNvSpPr>
          <p:nvPr/>
        </p:nvSpPr>
        <p:spPr bwMode="auto">
          <a:xfrm>
            <a:off x="3203575" y="1773238"/>
            <a:ext cx="1512888" cy="274637"/>
          </a:xfrm>
          <a:prstGeom prst="rect">
            <a:avLst/>
          </a:prstGeom>
          <a:noFill/>
          <a:ln w="9525">
            <a:noFill/>
            <a:miter lim="800000"/>
            <a:headEnd/>
            <a:tailEnd/>
          </a:ln>
        </p:spPr>
        <p:txBody>
          <a:bodyPr>
            <a:spAutoFit/>
          </a:bodyPr>
          <a:lstStyle/>
          <a:p>
            <a:pPr>
              <a:spcBef>
                <a:spcPct val="50000"/>
              </a:spcBef>
            </a:pPr>
            <a:r>
              <a:rPr lang="el-GR" sz="1200">
                <a:latin typeface="Comic Sans MS" pitchFamily="66" charset="0"/>
              </a:rPr>
              <a:t>Υπό-επίβλεψη</a:t>
            </a:r>
          </a:p>
        </p:txBody>
      </p:sp>
      <p:sp>
        <p:nvSpPr>
          <p:cNvPr id="43027" name="Text Box 16"/>
          <p:cNvSpPr txBox="1">
            <a:spLocks noChangeArrowheads="1"/>
          </p:cNvSpPr>
          <p:nvPr/>
        </p:nvSpPr>
        <p:spPr bwMode="auto">
          <a:xfrm>
            <a:off x="3132138" y="3068638"/>
            <a:ext cx="1295400" cy="274637"/>
          </a:xfrm>
          <a:prstGeom prst="rect">
            <a:avLst/>
          </a:prstGeom>
          <a:noFill/>
          <a:ln w="9525">
            <a:noFill/>
            <a:miter lim="800000"/>
            <a:headEnd/>
            <a:tailEnd/>
          </a:ln>
        </p:spPr>
        <p:txBody>
          <a:bodyPr>
            <a:spAutoFit/>
          </a:bodyPr>
          <a:lstStyle/>
          <a:p>
            <a:pPr>
              <a:spcBef>
                <a:spcPct val="50000"/>
              </a:spcBef>
            </a:pPr>
            <a:r>
              <a:rPr lang="el-GR" sz="1200">
                <a:latin typeface="Comic Sans MS" pitchFamily="66" charset="0"/>
              </a:rPr>
              <a:t>Επιβλέπων</a:t>
            </a:r>
          </a:p>
        </p:txBody>
      </p:sp>
      <p:sp>
        <p:nvSpPr>
          <p:cNvPr id="43028" name="Rectangle 17"/>
          <p:cNvSpPr>
            <a:spLocks noChangeArrowheads="1"/>
          </p:cNvSpPr>
          <p:nvPr/>
        </p:nvSpPr>
        <p:spPr bwMode="auto">
          <a:xfrm>
            <a:off x="6084888" y="4292600"/>
            <a:ext cx="1371600" cy="533400"/>
          </a:xfrm>
          <a:prstGeom prst="rect">
            <a:avLst/>
          </a:prstGeom>
          <a:noFill/>
          <a:ln w="9525">
            <a:solidFill>
              <a:schemeClr val="tx1"/>
            </a:solidFill>
            <a:miter lim="800000"/>
            <a:headEnd/>
            <a:tailEnd/>
          </a:ln>
        </p:spPr>
        <p:txBody>
          <a:bodyPr wrap="none" anchor="ctr"/>
          <a:lstStyle/>
          <a:p>
            <a:endParaRPr lang="el-GR"/>
          </a:p>
        </p:txBody>
      </p:sp>
      <p:sp>
        <p:nvSpPr>
          <p:cNvPr id="43029" name="AutoShape 18"/>
          <p:cNvSpPr>
            <a:spLocks noChangeArrowheads="1"/>
          </p:cNvSpPr>
          <p:nvPr/>
        </p:nvSpPr>
        <p:spPr bwMode="auto">
          <a:xfrm>
            <a:off x="3781425" y="3932238"/>
            <a:ext cx="1752600" cy="1295400"/>
          </a:xfrm>
          <a:prstGeom prst="diamond">
            <a:avLst/>
          </a:prstGeom>
          <a:noFill/>
          <a:ln w="9525">
            <a:solidFill>
              <a:schemeClr val="tx1"/>
            </a:solidFill>
            <a:miter lim="800000"/>
            <a:headEnd/>
            <a:tailEnd/>
          </a:ln>
        </p:spPr>
        <p:txBody>
          <a:bodyPr wrap="none" anchor="ctr"/>
          <a:lstStyle/>
          <a:p>
            <a:endParaRPr lang="el-GR"/>
          </a:p>
        </p:txBody>
      </p:sp>
      <p:sp>
        <p:nvSpPr>
          <p:cNvPr id="43030" name="Line 19"/>
          <p:cNvSpPr>
            <a:spLocks noChangeShapeType="1"/>
          </p:cNvSpPr>
          <p:nvPr/>
        </p:nvSpPr>
        <p:spPr bwMode="auto">
          <a:xfrm>
            <a:off x="5610225" y="4618038"/>
            <a:ext cx="381000" cy="0"/>
          </a:xfrm>
          <a:prstGeom prst="line">
            <a:avLst/>
          </a:prstGeom>
          <a:noFill/>
          <a:ln w="9525">
            <a:solidFill>
              <a:schemeClr val="tx1"/>
            </a:solidFill>
            <a:round/>
            <a:headEnd/>
            <a:tailEnd/>
          </a:ln>
        </p:spPr>
        <p:txBody>
          <a:bodyPr wrap="none" anchor="ctr"/>
          <a:lstStyle/>
          <a:p>
            <a:endParaRPr lang="el-GR"/>
          </a:p>
        </p:txBody>
      </p:sp>
      <p:sp>
        <p:nvSpPr>
          <p:cNvPr id="43031" name="Text Box 20"/>
          <p:cNvSpPr txBox="1">
            <a:spLocks noChangeArrowheads="1"/>
          </p:cNvSpPr>
          <p:nvPr/>
        </p:nvSpPr>
        <p:spPr bwMode="auto">
          <a:xfrm>
            <a:off x="3995738" y="4365625"/>
            <a:ext cx="1657350" cy="366713"/>
          </a:xfrm>
          <a:prstGeom prst="rect">
            <a:avLst/>
          </a:prstGeom>
          <a:noFill/>
          <a:ln w="9525">
            <a:noFill/>
            <a:miter lim="800000"/>
            <a:headEnd/>
            <a:tailEnd/>
          </a:ln>
        </p:spPr>
        <p:txBody>
          <a:bodyPr>
            <a:spAutoFit/>
          </a:bodyPr>
          <a:lstStyle/>
          <a:p>
            <a:pPr>
              <a:spcBef>
                <a:spcPct val="50000"/>
              </a:spcBef>
            </a:pPr>
            <a:r>
              <a:rPr lang="el-GR" sz="1800"/>
              <a:t>ΔΟΥΛΕΥΕΙ</a:t>
            </a:r>
          </a:p>
        </p:txBody>
      </p:sp>
      <p:sp>
        <p:nvSpPr>
          <p:cNvPr id="43032" name="Text Box 21"/>
          <p:cNvSpPr txBox="1">
            <a:spLocks noChangeArrowheads="1"/>
          </p:cNvSpPr>
          <p:nvPr/>
        </p:nvSpPr>
        <p:spPr bwMode="auto">
          <a:xfrm>
            <a:off x="6229350" y="4364038"/>
            <a:ext cx="1657350" cy="366712"/>
          </a:xfrm>
          <a:prstGeom prst="rect">
            <a:avLst/>
          </a:prstGeom>
          <a:noFill/>
          <a:ln w="9525">
            <a:noFill/>
            <a:miter lim="800000"/>
            <a:headEnd/>
            <a:tailEnd/>
          </a:ln>
        </p:spPr>
        <p:txBody>
          <a:bodyPr>
            <a:spAutoFit/>
          </a:bodyPr>
          <a:lstStyle/>
          <a:p>
            <a:pPr>
              <a:spcBef>
                <a:spcPct val="50000"/>
              </a:spcBef>
            </a:pPr>
            <a:r>
              <a:rPr lang="el-GR" sz="1800"/>
              <a:t>ΤΜΗΜΑ</a:t>
            </a:r>
          </a:p>
        </p:txBody>
      </p:sp>
      <p:sp>
        <p:nvSpPr>
          <p:cNvPr id="43033" name="Text Box 22"/>
          <p:cNvSpPr txBox="1">
            <a:spLocks noChangeArrowheads="1"/>
          </p:cNvSpPr>
          <p:nvPr/>
        </p:nvSpPr>
        <p:spPr bwMode="auto">
          <a:xfrm>
            <a:off x="6084888" y="5300663"/>
            <a:ext cx="2160587" cy="366712"/>
          </a:xfrm>
          <a:prstGeom prst="rect">
            <a:avLst/>
          </a:prstGeom>
          <a:noFill/>
          <a:ln w="9525">
            <a:noFill/>
            <a:miter lim="800000"/>
            <a:headEnd/>
            <a:tailEnd/>
          </a:ln>
        </p:spPr>
        <p:txBody>
          <a:bodyPr>
            <a:spAutoFit/>
          </a:bodyPr>
          <a:lstStyle/>
          <a:p>
            <a:pPr>
              <a:spcBef>
                <a:spcPct val="50000"/>
              </a:spcBef>
            </a:pPr>
            <a:r>
              <a:rPr lang="el-GR" sz="1800" u="sng"/>
              <a:t>Αριθμός-Τμήματος</a:t>
            </a:r>
          </a:p>
        </p:txBody>
      </p:sp>
      <p:sp>
        <p:nvSpPr>
          <p:cNvPr id="43034" name="Text Box 23"/>
          <p:cNvSpPr txBox="1">
            <a:spLocks noChangeArrowheads="1"/>
          </p:cNvSpPr>
          <p:nvPr/>
        </p:nvSpPr>
        <p:spPr bwMode="auto">
          <a:xfrm>
            <a:off x="7813675" y="4292600"/>
            <a:ext cx="1079500" cy="366713"/>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3035" name="Oval 24"/>
          <p:cNvSpPr>
            <a:spLocks noChangeArrowheads="1"/>
          </p:cNvSpPr>
          <p:nvPr/>
        </p:nvSpPr>
        <p:spPr bwMode="auto">
          <a:xfrm>
            <a:off x="5940425" y="5156200"/>
            <a:ext cx="2305050" cy="720725"/>
          </a:xfrm>
          <a:prstGeom prst="ellipse">
            <a:avLst/>
          </a:prstGeom>
          <a:noFill/>
          <a:ln w="9525">
            <a:solidFill>
              <a:schemeClr val="tx1"/>
            </a:solidFill>
            <a:round/>
            <a:headEnd/>
            <a:tailEnd/>
          </a:ln>
        </p:spPr>
        <p:txBody>
          <a:bodyPr wrap="none" anchor="ctr"/>
          <a:lstStyle/>
          <a:p>
            <a:endParaRPr lang="el-GR"/>
          </a:p>
        </p:txBody>
      </p:sp>
      <p:sp>
        <p:nvSpPr>
          <p:cNvPr id="43036" name="Oval 25"/>
          <p:cNvSpPr>
            <a:spLocks noChangeArrowheads="1"/>
          </p:cNvSpPr>
          <p:nvPr/>
        </p:nvSpPr>
        <p:spPr bwMode="auto">
          <a:xfrm>
            <a:off x="7669213" y="4219575"/>
            <a:ext cx="1295400" cy="576263"/>
          </a:xfrm>
          <a:prstGeom prst="ellipse">
            <a:avLst/>
          </a:prstGeom>
          <a:noFill/>
          <a:ln w="9525">
            <a:solidFill>
              <a:schemeClr val="tx1"/>
            </a:solidFill>
            <a:round/>
            <a:headEnd/>
            <a:tailEnd/>
          </a:ln>
        </p:spPr>
        <p:txBody>
          <a:bodyPr wrap="none" anchor="ctr"/>
          <a:lstStyle/>
          <a:p>
            <a:endParaRPr lang="el-GR"/>
          </a:p>
        </p:txBody>
      </p:sp>
      <p:sp>
        <p:nvSpPr>
          <p:cNvPr id="43037" name="Line 26"/>
          <p:cNvSpPr>
            <a:spLocks noChangeShapeType="1"/>
          </p:cNvSpPr>
          <p:nvPr/>
        </p:nvSpPr>
        <p:spPr bwMode="auto">
          <a:xfrm>
            <a:off x="6589713" y="4867275"/>
            <a:ext cx="71437" cy="288925"/>
          </a:xfrm>
          <a:prstGeom prst="line">
            <a:avLst/>
          </a:prstGeom>
          <a:noFill/>
          <a:ln w="9525">
            <a:solidFill>
              <a:schemeClr val="tx1"/>
            </a:solidFill>
            <a:round/>
            <a:headEnd/>
            <a:tailEnd/>
          </a:ln>
        </p:spPr>
        <p:txBody>
          <a:bodyPr/>
          <a:lstStyle/>
          <a:p>
            <a:endParaRPr lang="el-GR"/>
          </a:p>
        </p:txBody>
      </p:sp>
      <p:sp>
        <p:nvSpPr>
          <p:cNvPr id="43038" name="Line 27"/>
          <p:cNvSpPr>
            <a:spLocks noChangeShapeType="1"/>
          </p:cNvSpPr>
          <p:nvPr/>
        </p:nvSpPr>
        <p:spPr bwMode="auto">
          <a:xfrm>
            <a:off x="7453313" y="4579938"/>
            <a:ext cx="215900" cy="0"/>
          </a:xfrm>
          <a:prstGeom prst="line">
            <a:avLst/>
          </a:prstGeom>
          <a:noFill/>
          <a:ln w="9525">
            <a:solidFill>
              <a:schemeClr val="tx1"/>
            </a:solidFill>
            <a:round/>
            <a:headEnd/>
            <a:tailEnd/>
          </a:ln>
        </p:spPr>
        <p:txBody>
          <a:bodyPr/>
          <a:lstStyle/>
          <a:p>
            <a:endParaRPr lang="el-GR"/>
          </a:p>
        </p:txBody>
      </p:sp>
      <p:sp>
        <p:nvSpPr>
          <p:cNvPr id="43039" name="Text Box 28"/>
          <p:cNvSpPr txBox="1">
            <a:spLocks noChangeArrowheads="1"/>
          </p:cNvSpPr>
          <p:nvPr/>
        </p:nvSpPr>
        <p:spPr bwMode="auto">
          <a:xfrm>
            <a:off x="5076825" y="3284538"/>
            <a:ext cx="2089150" cy="336550"/>
          </a:xfrm>
          <a:prstGeom prst="rect">
            <a:avLst/>
          </a:prstGeom>
          <a:noFill/>
          <a:ln w="9525">
            <a:noFill/>
            <a:miter lim="800000"/>
            <a:headEnd/>
            <a:tailEnd/>
          </a:ln>
        </p:spPr>
        <p:txBody>
          <a:bodyPr>
            <a:spAutoFit/>
          </a:bodyPr>
          <a:lstStyle/>
          <a:p>
            <a:pPr>
              <a:spcBef>
                <a:spcPct val="50000"/>
              </a:spcBef>
            </a:pPr>
            <a:r>
              <a:rPr lang="el-GR"/>
              <a:t>Ώρες Απασχόλησης</a:t>
            </a:r>
          </a:p>
        </p:txBody>
      </p:sp>
      <p:sp>
        <p:nvSpPr>
          <p:cNvPr id="43040" name="Oval 29"/>
          <p:cNvSpPr>
            <a:spLocks noChangeArrowheads="1"/>
          </p:cNvSpPr>
          <p:nvPr/>
        </p:nvSpPr>
        <p:spPr bwMode="auto">
          <a:xfrm>
            <a:off x="5003800" y="3213100"/>
            <a:ext cx="2160588" cy="504825"/>
          </a:xfrm>
          <a:prstGeom prst="ellipse">
            <a:avLst/>
          </a:prstGeom>
          <a:noFill/>
          <a:ln w="9525">
            <a:solidFill>
              <a:schemeClr val="tx1"/>
            </a:solidFill>
            <a:round/>
            <a:headEnd/>
            <a:tailEnd/>
          </a:ln>
        </p:spPr>
        <p:txBody>
          <a:bodyPr wrap="none" anchor="ctr"/>
          <a:lstStyle/>
          <a:p>
            <a:endParaRPr lang="el-GR"/>
          </a:p>
        </p:txBody>
      </p:sp>
      <p:sp>
        <p:nvSpPr>
          <p:cNvPr id="43041" name="Line 30"/>
          <p:cNvSpPr>
            <a:spLocks noChangeShapeType="1"/>
          </p:cNvSpPr>
          <p:nvPr/>
        </p:nvSpPr>
        <p:spPr bwMode="auto">
          <a:xfrm flipH="1">
            <a:off x="4860925" y="3716338"/>
            <a:ext cx="431800" cy="360362"/>
          </a:xfrm>
          <a:prstGeom prst="line">
            <a:avLst/>
          </a:prstGeom>
          <a:noFill/>
          <a:ln w="9525">
            <a:solidFill>
              <a:schemeClr val="tx1"/>
            </a:solidFill>
            <a:round/>
            <a:headEnd/>
            <a:tailEnd/>
          </a:ln>
        </p:spPr>
        <p:txBody>
          <a:bodyPr/>
          <a:lstStyle/>
          <a:p>
            <a:endParaRPr lang="el-GR"/>
          </a:p>
        </p:txBody>
      </p:sp>
      <p:sp>
        <p:nvSpPr>
          <p:cNvPr id="43042" name="Line 31"/>
          <p:cNvSpPr>
            <a:spLocks noChangeShapeType="1"/>
          </p:cNvSpPr>
          <p:nvPr/>
        </p:nvSpPr>
        <p:spPr bwMode="auto">
          <a:xfrm>
            <a:off x="2771775" y="2852738"/>
            <a:ext cx="0" cy="1728787"/>
          </a:xfrm>
          <a:prstGeom prst="line">
            <a:avLst/>
          </a:prstGeom>
          <a:noFill/>
          <a:ln w="9525">
            <a:solidFill>
              <a:schemeClr val="tx1"/>
            </a:solidFill>
            <a:round/>
            <a:headEnd/>
            <a:tailEnd/>
          </a:ln>
        </p:spPr>
        <p:txBody>
          <a:bodyPr/>
          <a:lstStyle/>
          <a:p>
            <a:endParaRPr lang="el-GR"/>
          </a:p>
        </p:txBody>
      </p:sp>
      <p:sp>
        <p:nvSpPr>
          <p:cNvPr id="43043" name="Line 32"/>
          <p:cNvSpPr>
            <a:spLocks noChangeShapeType="1"/>
          </p:cNvSpPr>
          <p:nvPr/>
        </p:nvSpPr>
        <p:spPr bwMode="auto">
          <a:xfrm>
            <a:off x="2771775" y="4581525"/>
            <a:ext cx="1008063" cy="0"/>
          </a:xfrm>
          <a:prstGeom prst="line">
            <a:avLst/>
          </a:prstGeom>
          <a:noFill/>
          <a:ln w="9525">
            <a:solidFill>
              <a:schemeClr val="tx1"/>
            </a:solidFill>
            <a:round/>
            <a:headEnd/>
            <a:tailEnd/>
          </a:ln>
        </p:spPr>
        <p:txBody>
          <a:bodyPr/>
          <a:lstStyle/>
          <a:p>
            <a:endParaRPr lang="el-GR"/>
          </a:p>
        </p:txBody>
      </p:sp>
      <p:sp>
        <p:nvSpPr>
          <p:cNvPr id="43046" name="Text Box 35"/>
          <p:cNvSpPr txBox="1">
            <a:spLocks noChangeArrowheads="1"/>
          </p:cNvSpPr>
          <p:nvPr/>
        </p:nvSpPr>
        <p:spPr bwMode="auto">
          <a:xfrm>
            <a:off x="3635375" y="2420938"/>
            <a:ext cx="184150" cy="366712"/>
          </a:xfrm>
          <a:prstGeom prst="rect">
            <a:avLst/>
          </a:prstGeom>
          <a:noFill/>
          <a:ln w="9525">
            <a:noFill/>
            <a:miter lim="800000"/>
            <a:headEnd/>
            <a:tailEnd/>
          </a:ln>
        </p:spPr>
        <p:txBody>
          <a:bodyPr wrap="none">
            <a:spAutoFit/>
          </a:bodyPr>
          <a:lstStyle/>
          <a:p>
            <a:endParaRPr lang="en-US" sz="1800">
              <a:latin typeface="Comic Sans MS" pitchFamily="66" charset="0"/>
            </a:endParaRPr>
          </a:p>
        </p:txBody>
      </p:sp>
      <p:sp>
        <p:nvSpPr>
          <p:cNvPr id="43047" name="Text Box 36"/>
          <p:cNvSpPr txBox="1">
            <a:spLocks noChangeArrowheads="1"/>
          </p:cNvSpPr>
          <p:nvPr/>
        </p:nvSpPr>
        <p:spPr bwMode="auto">
          <a:xfrm>
            <a:off x="3419475" y="2205038"/>
            <a:ext cx="503238" cy="274637"/>
          </a:xfrm>
          <a:prstGeom prst="rect">
            <a:avLst/>
          </a:prstGeom>
          <a:noFill/>
          <a:ln w="9525">
            <a:noFill/>
            <a:miter lim="800000"/>
            <a:headEnd/>
            <a:tailEnd/>
          </a:ln>
        </p:spPr>
        <p:txBody>
          <a:bodyPr>
            <a:spAutoFit/>
          </a:bodyPr>
          <a:lstStyle/>
          <a:p>
            <a:pPr>
              <a:spcBef>
                <a:spcPct val="50000"/>
              </a:spcBef>
            </a:pPr>
            <a:r>
              <a:rPr lang="el-GR" sz="1200">
                <a:latin typeface="Comic Sans MS" pitchFamily="66" charset="0"/>
              </a:rPr>
              <a:t>Ν</a:t>
            </a:r>
          </a:p>
        </p:txBody>
      </p:sp>
      <p:sp>
        <p:nvSpPr>
          <p:cNvPr id="43048" name="Text Box 37"/>
          <p:cNvSpPr txBox="1">
            <a:spLocks noChangeArrowheads="1"/>
          </p:cNvSpPr>
          <p:nvPr/>
        </p:nvSpPr>
        <p:spPr bwMode="auto">
          <a:xfrm>
            <a:off x="3419475" y="2565400"/>
            <a:ext cx="503238" cy="274638"/>
          </a:xfrm>
          <a:prstGeom prst="rect">
            <a:avLst/>
          </a:prstGeom>
          <a:noFill/>
          <a:ln w="9525">
            <a:noFill/>
            <a:miter lim="800000"/>
            <a:headEnd/>
            <a:tailEnd/>
          </a:ln>
        </p:spPr>
        <p:txBody>
          <a:bodyPr>
            <a:spAutoFit/>
          </a:bodyPr>
          <a:lstStyle/>
          <a:p>
            <a:pPr>
              <a:spcBef>
                <a:spcPct val="50000"/>
              </a:spcBef>
            </a:pPr>
            <a:r>
              <a:rPr lang="el-GR" sz="1200">
                <a:latin typeface="Comic Sans MS" pitchFamily="66" charset="0"/>
              </a:rPr>
              <a:t>1</a:t>
            </a:r>
          </a:p>
        </p:txBody>
      </p:sp>
      <p:sp>
        <p:nvSpPr>
          <p:cNvPr id="43049" name="Text Box 38"/>
          <p:cNvSpPr txBox="1">
            <a:spLocks noChangeArrowheads="1"/>
          </p:cNvSpPr>
          <p:nvPr/>
        </p:nvSpPr>
        <p:spPr bwMode="auto">
          <a:xfrm>
            <a:off x="2268538" y="3789363"/>
            <a:ext cx="503237" cy="274637"/>
          </a:xfrm>
          <a:prstGeom prst="rect">
            <a:avLst/>
          </a:prstGeom>
          <a:noFill/>
          <a:ln w="9525">
            <a:noFill/>
            <a:miter lim="800000"/>
            <a:headEnd/>
            <a:tailEnd/>
          </a:ln>
        </p:spPr>
        <p:txBody>
          <a:bodyPr>
            <a:spAutoFit/>
          </a:bodyPr>
          <a:lstStyle/>
          <a:p>
            <a:pPr>
              <a:spcBef>
                <a:spcPct val="50000"/>
              </a:spcBef>
            </a:pPr>
            <a:r>
              <a:rPr lang="el-GR" sz="1200">
                <a:latin typeface="Comic Sans MS" pitchFamily="66" charset="0"/>
              </a:rPr>
              <a:t>Ν</a:t>
            </a:r>
          </a:p>
        </p:txBody>
      </p:sp>
      <p:sp>
        <p:nvSpPr>
          <p:cNvPr id="43050" name="Text Box 39"/>
          <p:cNvSpPr txBox="1">
            <a:spLocks noChangeArrowheads="1"/>
          </p:cNvSpPr>
          <p:nvPr/>
        </p:nvSpPr>
        <p:spPr bwMode="auto">
          <a:xfrm>
            <a:off x="5651500" y="4797425"/>
            <a:ext cx="503238" cy="274638"/>
          </a:xfrm>
          <a:prstGeom prst="rect">
            <a:avLst/>
          </a:prstGeom>
          <a:noFill/>
          <a:ln w="9525">
            <a:noFill/>
            <a:miter lim="800000"/>
            <a:headEnd/>
            <a:tailEnd/>
          </a:ln>
        </p:spPr>
        <p:txBody>
          <a:bodyPr>
            <a:spAutoFit/>
          </a:bodyPr>
          <a:lstStyle/>
          <a:p>
            <a:pPr>
              <a:spcBef>
                <a:spcPct val="50000"/>
              </a:spcBef>
            </a:pPr>
            <a:r>
              <a:rPr lang="el-GR" sz="1200">
                <a:latin typeface="Comic Sans MS" pitchFamily="66" charset="0"/>
              </a:rPr>
              <a:t>1</a:t>
            </a:r>
          </a:p>
        </p:txBody>
      </p:sp>
      <p:sp>
        <p:nvSpPr>
          <p:cNvPr id="2" name="Title 1"/>
          <p:cNvSpPr>
            <a:spLocks noGrp="1"/>
          </p:cNvSpPr>
          <p:nvPr>
            <p:ph type="title"/>
          </p:nvPr>
        </p:nvSpPr>
        <p:spPr>
          <a:xfrm>
            <a:off x="323850"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47107" name="Rectangle 6"/>
          <p:cNvSpPr>
            <a:spLocks noGrp="1" noChangeArrowheads="1"/>
          </p:cNvSpPr>
          <p:nvPr>
            <p:ph type="ftr" sz="quarter" idx="11"/>
          </p:nvPr>
        </p:nvSpPr>
        <p:spPr>
          <a:noFill/>
        </p:spPr>
        <p:txBody>
          <a:bodyPr/>
          <a:lstStyle/>
          <a:p>
            <a:r>
              <a:rPr lang="el-GR" altLang="en-US"/>
              <a:t>Ευαγγελία Πιτουρά</a:t>
            </a:r>
          </a:p>
        </p:txBody>
      </p:sp>
      <p:sp>
        <p:nvSpPr>
          <p:cNvPr id="47108" name="Rectangle 7"/>
          <p:cNvSpPr>
            <a:spLocks noGrp="1" noChangeArrowheads="1"/>
          </p:cNvSpPr>
          <p:nvPr>
            <p:ph type="sldNum" sz="quarter" idx="12"/>
          </p:nvPr>
        </p:nvSpPr>
        <p:spPr>
          <a:noFill/>
        </p:spPr>
        <p:txBody>
          <a:bodyPr/>
          <a:lstStyle/>
          <a:p>
            <a:fld id="{A1BF7AEA-6C3F-4519-B996-11289864B4CF}" type="slidenum">
              <a:rPr lang="el-GR" altLang="en-US" smtClean="0"/>
              <a:pPr/>
              <a:t>16</a:t>
            </a:fld>
            <a:endParaRPr lang="el-GR" altLang="en-US" smtClean="0"/>
          </a:p>
        </p:txBody>
      </p:sp>
      <p:sp>
        <p:nvSpPr>
          <p:cNvPr id="47112" name="Text Box 5"/>
          <p:cNvSpPr txBox="1">
            <a:spLocks noChangeArrowheads="1"/>
          </p:cNvSpPr>
          <p:nvPr/>
        </p:nvSpPr>
        <p:spPr bwMode="auto">
          <a:xfrm>
            <a:off x="755650" y="2349500"/>
            <a:ext cx="7772400" cy="954107"/>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tx2">
                    <a:lumMod val="50000"/>
                  </a:schemeClr>
                </a:solidFill>
                <a:latin typeface="Calibri" pitchFamily="34" charset="0"/>
                <a:cs typeface="Calibri" pitchFamily="34" charset="0"/>
              </a:rPr>
              <a:t>Ένα γνώρισμα για κάθε απλό γνώρισμα που απαρτίζει το σύνθετο.</a:t>
            </a:r>
          </a:p>
        </p:txBody>
      </p:sp>
      <p:sp>
        <p:nvSpPr>
          <p:cNvPr id="12"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Σύνθετα Γνωρίσματα</a:t>
            </a:r>
            <a:endParaRPr lang="en-US" dirty="0">
              <a:solidFill>
                <a:schemeClr val="accent6">
                  <a:lumMod val="75000"/>
                </a:schemeClr>
              </a:solidFill>
            </a:endParaRPr>
          </a:p>
        </p:txBody>
      </p:sp>
    </p:spTree>
    <p:extLst>
      <p:ext uri="{BB962C8B-B14F-4D97-AF65-F5344CB8AC3E}">
        <p14:creationId xmlns:p14="http://schemas.microsoft.com/office/powerpoint/2010/main" xmlns="" val="37204064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47107" name="Rectangle 6"/>
          <p:cNvSpPr>
            <a:spLocks noGrp="1" noChangeArrowheads="1"/>
          </p:cNvSpPr>
          <p:nvPr>
            <p:ph type="ftr" sz="quarter" idx="11"/>
          </p:nvPr>
        </p:nvSpPr>
        <p:spPr>
          <a:noFill/>
        </p:spPr>
        <p:txBody>
          <a:bodyPr/>
          <a:lstStyle/>
          <a:p>
            <a:r>
              <a:rPr lang="el-GR" altLang="en-US"/>
              <a:t>Ευαγγελία Πιτουρά</a:t>
            </a:r>
          </a:p>
        </p:txBody>
      </p:sp>
      <p:sp>
        <p:nvSpPr>
          <p:cNvPr id="47108" name="Rectangle 7"/>
          <p:cNvSpPr>
            <a:spLocks noGrp="1" noChangeArrowheads="1"/>
          </p:cNvSpPr>
          <p:nvPr>
            <p:ph type="sldNum" sz="quarter" idx="12"/>
          </p:nvPr>
        </p:nvSpPr>
        <p:spPr>
          <a:noFill/>
        </p:spPr>
        <p:txBody>
          <a:bodyPr/>
          <a:lstStyle/>
          <a:p>
            <a:fld id="{A1BF7AEA-6C3F-4519-B996-11289864B4CF}" type="slidenum">
              <a:rPr lang="el-GR" altLang="en-US" smtClean="0"/>
              <a:pPr/>
              <a:t>17</a:t>
            </a:fld>
            <a:endParaRPr lang="el-GR" altLang="en-US" smtClean="0"/>
          </a:p>
        </p:txBody>
      </p:sp>
      <p:sp>
        <p:nvSpPr>
          <p:cNvPr id="47114" name="Text Box 7"/>
          <p:cNvSpPr txBox="1">
            <a:spLocks noChangeArrowheads="1"/>
          </p:cNvSpPr>
          <p:nvPr/>
        </p:nvSpPr>
        <p:spPr bwMode="auto">
          <a:xfrm>
            <a:off x="514350" y="1862138"/>
            <a:ext cx="8001000" cy="2677656"/>
          </a:xfrm>
          <a:prstGeom prst="rect">
            <a:avLst/>
          </a:prstGeom>
          <a:noFill/>
          <a:ln w="9525">
            <a:noFill/>
            <a:miter lim="800000"/>
            <a:headEnd/>
            <a:tailEnd/>
          </a:ln>
        </p:spPr>
        <p:txBody>
          <a:bodyPr>
            <a:spAutoFit/>
          </a:bodyPr>
          <a:lstStyle/>
          <a:p>
            <a:pPr marL="457200" indent="-457200"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a:t>
            </a:r>
            <a:r>
              <a:rPr lang="el-GR" sz="2400" dirty="0" err="1">
                <a:solidFill>
                  <a:schemeClr val="tx2">
                    <a:lumMod val="50000"/>
                  </a:schemeClr>
                </a:solidFill>
                <a:latin typeface="Calibri" pitchFamily="34" charset="0"/>
                <a:cs typeface="Calibri" pitchFamily="34" charset="0"/>
              </a:rPr>
              <a:t>πλειότιμο</a:t>
            </a:r>
            <a:r>
              <a:rPr lang="el-GR" sz="2400" dirty="0">
                <a:solidFill>
                  <a:schemeClr val="tx2">
                    <a:lumMod val="50000"/>
                  </a:schemeClr>
                </a:solidFill>
                <a:latin typeface="Calibri" pitchFamily="34" charset="0"/>
                <a:cs typeface="Calibri" pitchFamily="34" charset="0"/>
              </a:rPr>
              <a:t> γνώρισμα Α, κατασκευάζουμε μια σχέση </a:t>
            </a:r>
            <a:r>
              <a:rPr lang="en-US" sz="2400" dirty="0">
                <a:solidFill>
                  <a:schemeClr val="tx2">
                    <a:lumMod val="50000"/>
                  </a:schemeClr>
                </a:solidFill>
                <a:latin typeface="Calibri" pitchFamily="34" charset="0"/>
                <a:cs typeface="Calibri" pitchFamily="34" charset="0"/>
              </a:rPr>
              <a:t>R </a:t>
            </a:r>
            <a:r>
              <a:rPr lang="el-GR" sz="2400" dirty="0">
                <a:solidFill>
                  <a:schemeClr val="tx2">
                    <a:lumMod val="50000"/>
                  </a:schemeClr>
                </a:solidFill>
                <a:latin typeface="Calibri" pitchFamily="34" charset="0"/>
                <a:cs typeface="Calibri" pitchFamily="34" charset="0"/>
              </a:rPr>
              <a:t>με γνωρίσματα:</a:t>
            </a:r>
            <a:endParaRPr lang="en-US" sz="2400" dirty="0">
              <a:solidFill>
                <a:schemeClr val="tx2">
                  <a:lumMod val="50000"/>
                </a:schemeClr>
              </a:solidFill>
              <a:latin typeface="Calibri" pitchFamily="34" charset="0"/>
              <a:cs typeface="Calibri" pitchFamily="34" charset="0"/>
            </a:endParaRPr>
          </a:p>
          <a:p>
            <a:pPr marL="457200" indent="-457200"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το Α (ή τα γνωρίσματα του </a:t>
            </a:r>
            <a:r>
              <a:rPr lang="el-GR" sz="2400" dirty="0" smtClean="0">
                <a:solidFill>
                  <a:schemeClr val="tx2">
                    <a:lumMod val="50000"/>
                  </a:schemeClr>
                </a:solidFill>
                <a:latin typeface="Calibri" pitchFamily="34" charset="0"/>
                <a:cs typeface="Calibri" pitchFamily="34" charset="0"/>
              </a:rPr>
              <a:t>Α</a:t>
            </a:r>
            <a:r>
              <a:rPr lang="en-US" sz="2400" dirty="0" smtClean="0">
                <a:solidFill>
                  <a:schemeClr val="tx2">
                    <a:lumMod val="50000"/>
                  </a:schemeClr>
                </a:solidFill>
                <a:latin typeface="Calibri" pitchFamily="34" charset="0"/>
                <a:cs typeface="Calibri" pitchFamily="34" charset="0"/>
              </a:rPr>
              <a:t>,</a:t>
            </a:r>
            <a:r>
              <a:rPr lang="el-GR" sz="2400" dirty="0" smtClean="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αν το Α είναι σύνθετο) και</a:t>
            </a:r>
          </a:p>
          <a:p>
            <a:pPr marL="457200" indent="-457200"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a:t>
            </a:r>
            <a:r>
              <a:rPr lang="el-GR" sz="2400" dirty="0" smtClean="0">
                <a:solidFill>
                  <a:schemeClr val="tx2">
                    <a:lumMod val="50000"/>
                  </a:schemeClr>
                </a:solidFill>
                <a:latin typeface="Calibri" pitchFamily="34" charset="0"/>
                <a:cs typeface="Calibri" pitchFamily="34" charset="0"/>
              </a:rPr>
              <a:t>του </a:t>
            </a:r>
            <a:r>
              <a:rPr lang="el-GR" sz="2400" dirty="0">
                <a:solidFill>
                  <a:schemeClr val="tx2">
                    <a:lumMod val="50000"/>
                  </a:schemeClr>
                </a:solidFill>
                <a:latin typeface="Calibri" pitchFamily="34" charset="0"/>
                <a:cs typeface="Calibri" pitchFamily="34" charset="0"/>
              </a:rPr>
              <a:t>πρωτεύοντος κλειδιού της σχέσης που </a:t>
            </a:r>
            <a:r>
              <a:rPr lang="el-GR" sz="2400" dirty="0" smtClean="0">
                <a:solidFill>
                  <a:schemeClr val="tx2">
                    <a:lumMod val="50000"/>
                  </a:schemeClr>
                </a:solidFill>
                <a:latin typeface="Calibri" pitchFamily="34" charset="0"/>
                <a:cs typeface="Calibri" pitchFamily="34" charset="0"/>
              </a:rPr>
              <a:t>αντιστοιχεί στον </a:t>
            </a:r>
            <a:r>
              <a:rPr lang="el-GR" sz="2400" dirty="0">
                <a:solidFill>
                  <a:schemeClr val="tx2">
                    <a:lumMod val="50000"/>
                  </a:schemeClr>
                </a:solidFill>
                <a:latin typeface="Calibri" pitchFamily="34" charset="0"/>
                <a:cs typeface="Calibri" pitchFamily="34" charset="0"/>
              </a:rPr>
              <a:t>τύπο οντοτήτων </a:t>
            </a:r>
            <a:r>
              <a:rPr lang="el-GR" sz="2400" dirty="0" smtClean="0">
                <a:solidFill>
                  <a:schemeClr val="tx2">
                    <a:lumMod val="50000"/>
                  </a:schemeClr>
                </a:solidFill>
                <a:latin typeface="Calibri" pitchFamily="34" charset="0"/>
                <a:cs typeface="Calibri" pitchFamily="34" charset="0"/>
              </a:rPr>
              <a:t>ή συσχετίσεων </a:t>
            </a:r>
            <a:r>
              <a:rPr lang="el-GR" sz="2400" dirty="0">
                <a:solidFill>
                  <a:schemeClr val="tx2">
                    <a:lumMod val="50000"/>
                  </a:schemeClr>
                </a:solidFill>
                <a:latin typeface="Calibri" pitchFamily="34" charset="0"/>
                <a:cs typeface="Calibri" pitchFamily="34" charset="0"/>
              </a:rPr>
              <a:t>του οποίου γνώρισμα είναι το </a:t>
            </a:r>
            <a:r>
              <a:rPr lang="el-GR" sz="2400" dirty="0" smtClean="0">
                <a:solidFill>
                  <a:schemeClr val="tx2">
                    <a:lumMod val="50000"/>
                  </a:schemeClr>
                </a:solidFill>
                <a:latin typeface="Calibri" pitchFamily="34" charset="0"/>
                <a:cs typeface="Calibri" pitchFamily="34" charset="0"/>
              </a:rPr>
              <a:t>Α (ως ξένο κλειδί)</a:t>
            </a:r>
            <a:endParaRPr lang="el-GR" sz="2400" dirty="0">
              <a:solidFill>
                <a:schemeClr val="tx2">
                  <a:lumMod val="50000"/>
                </a:schemeClr>
              </a:solidFill>
              <a:latin typeface="Calibri" pitchFamily="34" charset="0"/>
              <a:cs typeface="Calibri" pitchFamily="34" charset="0"/>
            </a:endParaRPr>
          </a:p>
        </p:txBody>
      </p:sp>
      <p:sp>
        <p:nvSpPr>
          <p:cNvPr id="12" name="Title 1"/>
          <p:cNvSpPr>
            <a:spLocks noGrp="1"/>
          </p:cNvSpPr>
          <p:nvPr>
            <p:ph type="title"/>
          </p:nvPr>
        </p:nvSpPr>
        <p:spPr>
          <a:xfrm>
            <a:off x="457200" y="274638"/>
            <a:ext cx="8229600" cy="1143000"/>
          </a:xfrm>
        </p:spPr>
        <p:txBody>
          <a:bodyPr/>
          <a:lstStyle/>
          <a:p>
            <a:r>
              <a:rPr lang="el-GR" dirty="0" err="1" smtClean="0">
                <a:solidFill>
                  <a:schemeClr val="accent6">
                    <a:lumMod val="75000"/>
                  </a:schemeClr>
                </a:solidFill>
              </a:rPr>
              <a:t>Πλειότιμα</a:t>
            </a:r>
            <a:r>
              <a:rPr lang="el-GR" dirty="0" smtClean="0">
                <a:solidFill>
                  <a:schemeClr val="accent6">
                    <a:lumMod val="75000"/>
                  </a:schemeClr>
                </a:solidFill>
              </a:rPr>
              <a:t> Γνωρίσματα</a:t>
            </a:r>
            <a:endParaRPr lang="en-US" dirty="0">
              <a:solidFill>
                <a:schemeClr val="accent6">
                  <a:lumMod val="75000"/>
                </a:schemeClr>
              </a:solidFill>
            </a:endParaRPr>
          </a:p>
        </p:txBody>
      </p:sp>
    </p:spTree>
    <p:extLst>
      <p:ext uri="{BB962C8B-B14F-4D97-AF65-F5344CB8AC3E}">
        <p14:creationId xmlns:p14="http://schemas.microsoft.com/office/powerpoint/2010/main" xmlns="" val="4251449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18</a:t>
            </a:fld>
            <a:endParaRPr lang="el-GR" altLang="en-US" dirty="0" smtClean="0"/>
          </a:p>
        </p:txBody>
      </p:sp>
      <p:sp>
        <p:nvSpPr>
          <p:cNvPr id="40966" name="Text Box 3"/>
          <p:cNvSpPr txBox="1">
            <a:spLocks noChangeArrowheads="1"/>
          </p:cNvSpPr>
          <p:nvPr/>
        </p:nvSpPr>
        <p:spPr bwMode="auto">
          <a:xfrm>
            <a:off x="417511" y="1357312"/>
            <a:ext cx="8345489" cy="4585871"/>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τις αξιολογήσεις εστιατορίων από χρήστες. </a:t>
            </a:r>
          </a:p>
          <a:p>
            <a:pPr algn="just"/>
            <a:endParaRPr lang="en-US" sz="24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Tree>
    <p:extLst>
      <p:ext uri="{BB962C8B-B14F-4D97-AF65-F5344CB8AC3E}">
        <p14:creationId xmlns:p14="http://schemas.microsoft.com/office/powerpoint/2010/main" xmlns="" val="24878333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a:t>3</a:t>
            </a:r>
            <a:r>
              <a:rPr lang="el-GR" altLang="en-US" dirty="0" smtClean="0"/>
              <a:t>-20</a:t>
            </a:r>
            <a:r>
              <a:rPr lang="en-US" altLang="en-US" dirty="0" smtClean="0"/>
              <a:t>1</a:t>
            </a:r>
            <a:r>
              <a:rPr lang="el-GR" altLang="en-US" dirty="0"/>
              <a:t>4</a:t>
            </a:r>
            <a:endParaRPr lang="el-GR" altLang="en-US" dirty="0" smtClean="0"/>
          </a:p>
        </p:txBody>
      </p:sp>
      <p:sp>
        <p:nvSpPr>
          <p:cNvPr id="48131" name="Rectangle 6"/>
          <p:cNvSpPr>
            <a:spLocks noGrp="1" noChangeArrowheads="1"/>
          </p:cNvSpPr>
          <p:nvPr>
            <p:ph type="ftr" sz="quarter" idx="11"/>
          </p:nvPr>
        </p:nvSpPr>
        <p:spPr>
          <a:noFill/>
        </p:spPr>
        <p:txBody>
          <a:bodyPr/>
          <a:lstStyle/>
          <a:p>
            <a:r>
              <a:rPr lang="el-GR" altLang="en-US"/>
              <a:t>Ευαγγελία Πιτουρά</a:t>
            </a:r>
          </a:p>
        </p:txBody>
      </p:sp>
      <p:sp>
        <p:nvSpPr>
          <p:cNvPr id="48132" name="Rectangle 7"/>
          <p:cNvSpPr>
            <a:spLocks noGrp="1" noChangeArrowheads="1"/>
          </p:cNvSpPr>
          <p:nvPr>
            <p:ph type="sldNum" sz="quarter" idx="12"/>
          </p:nvPr>
        </p:nvSpPr>
        <p:spPr>
          <a:noFill/>
        </p:spPr>
        <p:txBody>
          <a:bodyPr/>
          <a:lstStyle/>
          <a:p>
            <a:fld id="{ED993E4A-E66E-4EEF-B74D-9115961B7F16}" type="slidenum">
              <a:rPr lang="el-GR" altLang="en-US" smtClean="0"/>
              <a:pPr/>
              <a:t>19</a:t>
            </a:fld>
            <a:endParaRPr lang="el-GR" altLang="en-US" smtClean="0"/>
          </a:p>
        </p:txBody>
      </p:sp>
      <p:sp>
        <p:nvSpPr>
          <p:cNvPr id="48135" name="Text Box 4"/>
          <p:cNvSpPr txBox="1">
            <a:spLocks noChangeArrowheads="1"/>
          </p:cNvSpPr>
          <p:nvPr/>
        </p:nvSpPr>
        <p:spPr bwMode="auto">
          <a:xfrm>
            <a:off x="468313" y="1616075"/>
            <a:ext cx="7772400" cy="2677656"/>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ασθενή τύπο οντοτήτων Α που εξαρτάται από τον ισχυρό τύπο οντοτήτων Β (προσδιορίζον ιδιοκτήτης)  δημιουργούμε ένα σχήμα σχέσης R με γνωρίσματα:</a:t>
            </a:r>
          </a:p>
          <a:p>
            <a:pPr algn="just" eaLnBrk="0" hangingPunct="0">
              <a:spcBef>
                <a:spcPct val="50000"/>
              </a:spcBef>
              <a:buFontTx/>
              <a:buChar char="1"/>
            </a:pPr>
            <a:r>
              <a:rPr lang="el-GR" sz="2400" dirty="0">
                <a:solidFill>
                  <a:schemeClr val="tx2">
                    <a:lumMod val="50000"/>
                  </a:schemeClr>
                </a:solidFill>
                <a:latin typeface="Calibri" pitchFamily="34" charset="0"/>
                <a:cs typeface="Calibri" pitchFamily="34" charset="0"/>
              </a:rPr>
              <a:t>. τα γνωρίσματα του Α, και</a:t>
            </a:r>
          </a:p>
          <a:p>
            <a:pPr algn="just" eaLnBrk="0" hangingPunct="0">
              <a:spcBef>
                <a:spcPct val="50000"/>
              </a:spcBef>
              <a:buFontTx/>
              <a:buChar char="2"/>
            </a:pPr>
            <a:r>
              <a:rPr lang="el-GR" sz="2400" dirty="0">
                <a:solidFill>
                  <a:schemeClr val="tx2">
                    <a:lumMod val="50000"/>
                  </a:schemeClr>
                </a:solidFill>
                <a:latin typeface="Calibri" pitchFamily="34" charset="0"/>
                <a:cs typeface="Calibri" pitchFamily="34" charset="0"/>
              </a:rPr>
              <a:t>. τα γνωρίσματα του </a:t>
            </a:r>
            <a:r>
              <a:rPr lang="el-GR" sz="2400" i="1" dirty="0">
                <a:solidFill>
                  <a:schemeClr val="tx2">
                    <a:lumMod val="50000"/>
                  </a:schemeClr>
                </a:solidFill>
                <a:latin typeface="Calibri" pitchFamily="34" charset="0"/>
                <a:cs typeface="Calibri" pitchFamily="34" charset="0"/>
              </a:rPr>
              <a:t>πρωτεύοντος κλειδιού</a:t>
            </a:r>
            <a:r>
              <a:rPr lang="el-GR" sz="2400" dirty="0">
                <a:solidFill>
                  <a:schemeClr val="tx2">
                    <a:lumMod val="50000"/>
                  </a:schemeClr>
                </a:solidFill>
                <a:latin typeface="Calibri" pitchFamily="34" charset="0"/>
                <a:cs typeface="Calibri" pitchFamily="34" charset="0"/>
              </a:rPr>
              <a:t> του Β</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(τα οποία είναι και </a:t>
            </a:r>
            <a:r>
              <a:rPr lang="el-GR" sz="2400" u="sng" dirty="0">
                <a:solidFill>
                  <a:schemeClr val="tx2">
                    <a:lumMod val="50000"/>
                  </a:schemeClr>
                </a:solidFill>
                <a:latin typeface="Calibri" pitchFamily="34" charset="0"/>
                <a:cs typeface="Calibri" pitchFamily="34" charset="0"/>
              </a:rPr>
              <a:t>ξένο</a:t>
            </a:r>
            <a:r>
              <a:rPr lang="el-GR" sz="2400" dirty="0">
                <a:solidFill>
                  <a:schemeClr val="tx2">
                    <a:lumMod val="50000"/>
                  </a:schemeClr>
                </a:solidFill>
                <a:latin typeface="Calibri" pitchFamily="34" charset="0"/>
                <a:cs typeface="Calibri" pitchFamily="34" charset="0"/>
              </a:rPr>
              <a:t> κλειδί)</a:t>
            </a:r>
          </a:p>
        </p:txBody>
      </p:sp>
      <p:sp>
        <p:nvSpPr>
          <p:cNvPr id="48136" name="Text Box 5"/>
          <p:cNvSpPr txBox="1">
            <a:spLocks noChangeArrowheads="1"/>
          </p:cNvSpPr>
          <p:nvPr/>
        </p:nvSpPr>
        <p:spPr bwMode="auto">
          <a:xfrm>
            <a:off x="468313" y="4732338"/>
            <a:ext cx="7315200" cy="461665"/>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tx2">
                    <a:lumMod val="50000"/>
                  </a:schemeClr>
                </a:solidFill>
                <a:latin typeface="Calibri" pitchFamily="34" charset="0"/>
                <a:cs typeface="Calibri" pitchFamily="34" charset="0"/>
              </a:rPr>
              <a:t>Κλειδί</a:t>
            </a:r>
            <a:r>
              <a:rPr lang="el-GR" sz="2400" dirty="0">
                <a:latin typeface="Calibri" pitchFamily="34" charset="0"/>
                <a:cs typeface="Calibri" pitchFamily="34" charset="0"/>
              </a:rPr>
              <a:t> </a:t>
            </a:r>
            <a:r>
              <a:rPr lang="el-GR" sz="2400" i="1" dirty="0">
                <a:solidFill>
                  <a:srgbClr val="800000"/>
                </a:solidFill>
                <a:latin typeface="Calibri" pitchFamily="34" charset="0"/>
                <a:cs typeface="Calibri" pitchFamily="34" charset="0"/>
              </a:rPr>
              <a:t>(μερικό κλειδί+ πρωτεύον κλειδί)</a:t>
            </a:r>
          </a:p>
        </p:txBody>
      </p:sp>
      <p:sp>
        <p:nvSpPr>
          <p:cNvPr id="1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Ασθενείς Τύποι Οντοτήτων</a:t>
            </a:r>
            <a:endParaRPr lang="en-US" dirty="0">
              <a:solidFill>
                <a:schemeClr val="accent6">
                  <a:lumMod val="75000"/>
                </a:schemeClr>
              </a:solidFill>
            </a:endParaRPr>
          </a:p>
        </p:txBody>
      </p:sp>
    </p:spTree>
    <p:extLst>
      <p:ext uri="{BB962C8B-B14F-4D97-AF65-F5344CB8AC3E}">
        <p14:creationId xmlns:p14="http://schemas.microsoft.com/office/powerpoint/2010/main" xmlns="" val="2216035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a:t>3</a:t>
            </a:r>
            <a:r>
              <a:rPr lang="el-GR" altLang="en-US" dirty="0" smtClean="0"/>
              <a:t>-20</a:t>
            </a:r>
            <a:r>
              <a:rPr lang="en-US" altLang="en-US" dirty="0" smtClean="0"/>
              <a:t>1</a:t>
            </a:r>
            <a:r>
              <a:rPr lang="el-GR" altLang="en-US" dirty="0"/>
              <a:t>4</a:t>
            </a:r>
            <a:endParaRPr lang="el-GR" altLang="en-US" dirty="0" smtClean="0"/>
          </a:p>
        </p:txBody>
      </p:sp>
      <p:sp>
        <p:nvSpPr>
          <p:cNvPr id="33795" name="Rectangle 6"/>
          <p:cNvSpPr>
            <a:spLocks noGrp="1" noChangeArrowheads="1"/>
          </p:cNvSpPr>
          <p:nvPr>
            <p:ph type="ftr" sz="quarter" idx="11"/>
          </p:nvPr>
        </p:nvSpPr>
        <p:spPr>
          <a:noFill/>
        </p:spPr>
        <p:txBody>
          <a:bodyPr/>
          <a:lstStyle/>
          <a:p>
            <a:r>
              <a:rPr lang="el-GR" altLang="en-US"/>
              <a:t>Ευαγγελία Πιτουρά</a:t>
            </a:r>
          </a:p>
        </p:txBody>
      </p:sp>
      <p:sp>
        <p:nvSpPr>
          <p:cNvPr id="33796" name="Rectangle 7"/>
          <p:cNvSpPr>
            <a:spLocks noGrp="1" noChangeArrowheads="1"/>
          </p:cNvSpPr>
          <p:nvPr>
            <p:ph type="sldNum" sz="quarter" idx="12"/>
          </p:nvPr>
        </p:nvSpPr>
        <p:spPr>
          <a:noFill/>
        </p:spPr>
        <p:txBody>
          <a:bodyPr/>
          <a:lstStyle/>
          <a:p>
            <a:fld id="{FF2D30BF-2CB5-43F1-9173-4311D1ACC397}" type="slidenum">
              <a:rPr lang="el-GR" altLang="en-US" smtClean="0"/>
              <a:pPr/>
              <a:t>2</a:t>
            </a:fld>
            <a:endParaRPr lang="el-GR" altLang="en-US" smtClean="0"/>
          </a:p>
        </p:txBody>
      </p:sp>
      <p:sp>
        <p:nvSpPr>
          <p:cNvPr id="33798" name="Text Box 3"/>
          <p:cNvSpPr txBox="1">
            <a:spLocks noChangeArrowheads="1"/>
          </p:cNvSpPr>
          <p:nvPr/>
        </p:nvSpPr>
        <p:spPr bwMode="auto">
          <a:xfrm>
            <a:off x="762000" y="1943100"/>
            <a:ext cx="7239000" cy="1384995"/>
          </a:xfrm>
          <a:prstGeom prst="rect">
            <a:avLst/>
          </a:prstGeom>
          <a:noFill/>
          <a:ln w="9525">
            <a:solidFill>
              <a:schemeClr val="tx1"/>
            </a:solidFill>
            <a:miter lim="800000"/>
            <a:headEnd/>
            <a:tailEnd/>
          </a:ln>
        </p:spPr>
        <p:txBody>
          <a:bodyPr>
            <a:spAutoFit/>
          </a:bodyPr>
          <a:lstStyle/>
          <a:p>
            <a:pPr algn="just" eaLnBrk="0" hangingPunct="0">
              <a:spcBef>
                <a:spcPct val="50000"/>
              </a:spcBef>
            </a:pPr>
            <a:r>
              <a:rPr lang="el-GR" sz="2800" dirty="0">
                <a:latin typeface="Calibri" pitchFamily="34" charset="0"/>
                <a:cs typeface="Calibri" pitchFamily="34" charset="0"/>
              </a:rPr>
              <a:t>Για κάθε </a:t>
            </a:r>
            <a:r>
              <a:rPr lang="el-GR" sz="2800" i="1" dirty="0">
                <a:solidFill>
                  <a:schemeClr val="accent5">
                    <a:lumMod val="50000"/>
                  </a:schemeClr>
                </a:solidFill>
                <a:latin typeface="Calibri" pitchFamily="34" charset="0"/>
                <a:cs typeface="Calibri" pitchFamily="34" charset="0"/>
              </a:rPr>
              <a:t>τύπο οντοτήτων </a:t>
            </a:r>
            <a:r>
              <a:rPr lang="el-GR" sz="2800" dirty="0">
                <a:latin typeface="Calibri" pitchFamily="34" charset="0"/>
                <a:cs typeface="Calibri" pitchFamily="34" charset="0"/>
              </a:rPr>
              <a:t>και για κάθε </a:t>
            </a:r>
            <a:r>
              <a:rPr lang="el-GR" sz="2800" i="1" dirty="0">
                <a:solidFill>
                  <a:schemeClr val="accent5">
                    <a:lumMod val="50000"/>
                  </a:schemeClr>
                </a:solidFill>
                <a:latin typeface="Calibri" pitchFamily="34" charset="0"/>
                <a:cs typeface="Calibri" pitchFamily="34" charset="0"/>
              </a:rPr>
              <a:t>τύπο συσχετίσεων </a:t>
            </a:r>
            <a:r>
              <a:rPr lang="el-GR" sz="2800" dirty="0">
                <a:latin typeface="Calibri" pitchFamily="34" charset="0"/>
                <a:cs typeface="Calibri" pitchFamily="34" charset="0"/>
              </a:rPr>
              <a:t>δημιουργούμε ένα </a:t>
            </a:r>
            <a:r>
              <a:rPr lang="el-GR" sz="2800" i="1" dirty="0">
                <a:solidFill>
                  <a:schemeClr val="accent5">
                    <a:lumMod val="50000"/>
                  </a:schemeClr>
                </a:solidFill>
                <a:latin typeface="Calibri" pitchFamily="34" charset="0"/>
                <a:cs typeface="Calibri" pitchFamily="34" charset="0"/>
              </a:rPr>
              <a:t>σχήμα σχέσης  </a:t>
            </a:r>
            <a:r>
              <a:rPr lang="el-GR" sz="2800" dirty="0">
                <a:latin typeface="Calibri" pitchFamily="34" charset="0"/>
                <a:cs typeface="Calibri" pitchFamily="34" charset="0"/>
              </a:rPr>
              <a:t>που παίρνει το όνομα του αντίστοιχου τύπου</a:t>
            </a:r>
            <a:r>
              <a:rPr lang="el-GR" sz="2800" b="1" dirty="0">
                <a:latin typeface="Calibri" pitchFamily="34" charset="0"/>
                <a:cs typeface="Calibri" pitchFamily="34" charset="0"/>
              </a:rPr>
              <a:t>.</a:t>
            </a:r>
          </a:p>
        </p:txBody>
      </p:sp>
      <p:sp>
        <p:nvSpPr>
          <p:cNvPr id="2" name="Title 1"/>
          <p:cNvSpPr>
            <a:spLocks noGrp="1"/>
          </p:cNvSpPr>
          <p:nvPr>
            <p:ph type="title"/>
          </p:nvPr>
        </p:nvSpPr>
        <p:spPr>
          <a:xfrm>
            <a:off x="457200" y="236538"/>
            <a:ext cx="8229600" cy="1143000"/>
          </a:xfrm>
        </p:spPr>
        <p:txBody>
          <a:bodyPr/>
          <a:lstStyle/>
          <a:p>
            <a:r>
              <a:rPr lang="el-GR" dirty="0" smtClean="0">
                <a:solidFill>
                  <a:schemeClr val="accent6">
                    <a:lumMod val="75000"/>
                  </a:schemeClr>
                </a:solidFill>
              </a:rPr>
              <a:t>Γενικά</a:t>
            </a:r>
            <a:endParaRPr lang="en-US" dirty="0">
              <a:solidFill>
                <a:schemeClr val="accent6">
                  <a:lumMod val="75000"/>
                </a:schemeClr>
              </a:solidFill>
            </a:endParaRPr>
          </a:p>
        </p:txBody>
      </p:sp>
    </p:spTree>
    <p:extLst>
      <p:ext uri="{BB962C8B-B14F-4D97-AF65-F5344CB8AC3E}">
        <p14:creationId xmlns:p14="http://schemas.microsoft.com/office/powerpoint/2010/main" xmlns="" val="42695604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46083" name="Footer Placeholder 3"/>
          <p:cNvSpPr>
            <a:spLocks noGrp="1"/>
          </p:cNvSpPr>
          <p:nvPr>
            <p:ph type="ftr" sz="quarter" idx="11"/>
          </p:nvPr>
        </p:nvSpPr>
        <p:spPr>
          <a:noFill/>
        </p:spPr>
        <p:txBody>
          <a:bodyPr/>
          <a:lstStyle/>
          <a:p>
            <a:r>
              <a:rPr lang="el-GR" altLang="en-US" smtClean="0"/>
              <a:t>Ευαγγελία Πιτουρά</a:t>
            </a:r>
          </a:p>
        </p:txBody>
      </p:sp>
      <p:sp>
        <p:nvSpPr>
          <p:cNvPr id="46084" name="Slide Number Placeholder 4"/>
          <p:cNvSpPr>
            <a:spLocks noGrp="1"/>
          </p:cNvSpPr>
          <p:nvPr>
            <p:ph type="sldNum" sz="quarter" idx="12"/>
          </p:nvPr>
        </p:nvSpPr>
        <p:spPr>
          <a:noFill/>
        </p:spPr>
        <p:txBody>
          <a:bodyPr/>
          <a:lstStyle/>
          <a:p>
            <a:fld id="{72B96A4B-6FF2-4299-AD57-7CA0C55B13DA}" type="slidenum">
              <a:rPr lang="el-GR" altLang="en-US" smtClean="0"/>
              <a:pPr/>
              <a:t>20</a:t>
            </a:fld>
            <a:endParaRPr lang="el-GR" altLang="en-US" smtClean="0"/>
          </a:p>
        </p:txBody>
      </p:sp>
      <p:sp>
        <p:nvSpPr>
          <p:cNvPr id="46085" name="Rectangle 2"/>
          <p:cNvSpPr>
            <a:spLocks noChangeArrowheads="1"/>
          </p:cNvSpPr>
          <p:nvPr/>
        </p:nvSpPr>
        <p:spPr bwMode="auto">
          <a:xfrm>
            <a:off x="840581" y="2587625"/>
            <a:ext cx="1524000" cy="533400"/>
          </a:xfrm>
          <a:prstGeom prst="rect">
            <a:avLst/>
          </a:prstGeom>
          <a:noFill/>
          <a:ln w="9525">
            <a:solidFill>
              <a:schemeClr val="tx1"/>
            </a:solidFill>
            <a:miter lim="800000"/>
            <a:headEnd/>
            <a:tailEnd/>
          </a:ln>
        </p:spPr>
        <p:txBody>
          <a:bodyPr wrap="none" anchor="ctr"/>
          <a:lstStyle/>
          <a:p>
            <a:endParaRPr lang="el-GR"/>
          </a:p>
        </p:txBody>
      </p:sp>
      <p:sp>
        <p:nvSpPr>
          <p:cNvPr id="46086" name="Text Box 3"/>
          <p:cNvSpPr txBox="1">
            <a:spLocks noChangeArrowheads="1"/>
          </p:cNvSpPr>
          <p:nvPr/>
        </p:nvSpPr>
        <p:spPr bwMode="auto">
          <a:xfrm>
            <a:off x="892969" y="2638425"/>
            <a:ext cx="1657350" cy="366713"/>
          </a:xfrm>
          <a:prstGeom prst="rect">
            <a:avLst/>
          </a:prstGeom>
          <a:noFill/>
          <a:ln w="9525">
            <a:noFill/>
            <a:miter lim="800000"/>
            <a:headEnd/>
            <a:tailEnd/>
          </a:ln>
        </p:spPr>
        <p:txBody>
          <a:bodyPr>
            <a:spAutoFit/>
          </a:bodyPr>
          <a:lstStyle/>
          <a:p>
            <a:pPr>
              <a:spcBef>
                <a:spcPct val="50000"/>
              </a:spcBef>
            </a:pPr>
            <a:r>
              <a:rPr lang="el-GR" sz="1800"/>
              <a:t>ΦΟΙΤΗΤΗΣ</a:t>
            </a:r>
          </a:p>
        </p:txBody>
      </p:sp>
      <p:sp>
        <p:nvSpPr>
          <p:cNvPr id="46087" name="Text Box 4"/>
          <p:cNvSpPr txBox="1">
            <a:spLocks noChangeArrowheads="1"/>
          </p:cNvSpPr>
          <p:nvPr/>
        </p:nvSpPr>
        <p:spPr bwMode="auto">
          <a:xfrm>
            <a:off x="658019" y="3359150"/>
            <a:ext cx="1603375" cy="366713"/>
          </a:xfrm>
          <a:prstGeom prst="rect">
            <a:avLst/>
          </a:prstGeom>
          <a:noFill/>
          <a:ln w="9525">
            <a:noFill/>
            <a:miter lim="800000"/>
            <a:headEnd/>
            <a:tailEnd/>
          </a:ln>
        </p:spPr>
        <p:txBody>
          <a:bodyPr>
            <a:spAutoFit/>
          </a:bodyPr>
          <a:lstStyle/>
          <a:p>
            <a:endParaRPr lang="en-US" sz="1800"/>
          </a:p>
        </p:txBody>
      </p:sp>
      <p:sp>
        <p:nvSpPr>
          <p:cNvPr id="46088" name="Text Box 5"/>
          <p:cNvSpPr txBox="1">
            <a:spLocks noChangeArrowheads="1"/>
          </p:cNvSpPr>
          <p:nvPr/>
        </p:nvSpPr>
        <p:spPr bwMode="auto">
          <a:xfrm>
            <a:off x="892969" y="3430588"/>
            <a:ext cx="1584325" cy="366712"/>
          </a:xfrm>
          <a:prstGeom prst="rect">
            <a:avLst/>
          </a:prstGeom>
          <a:noFill/>
          <a:ln w="9525">
            <a:noFill/>
            <a:miter lim="800000"/>
            <a:headEnd/>
            <a:tailEnd/>
          </a:ln>
        </p:spPr>
        <p:txBody>
          <a:bodyPr>
            <a:spAutoFit/>
          </a:bodyPr>
          <a:lstStyle/>
          <a:p>
            <a:pPr>
              <a:spcBef>
                <a:spcPct val="50000"/>
              </a:spcBef>
            </a:pPr>
            <a:r>
              <a:rPr lang="el-GR" sz="1800" u="sng"/>
              <a:t>ΑΜ</a:t>
            </a:r>
          </a:p>
        </p:txBody>
      </p:sp>
      <p:sp>
        <p:nvSpPr>
          <p:cNvPr id="46089" name="Text Box 6"/>
          <p:cNvSpPr txBox="1">
            <a:spLocks noChangeArrowheads="1"/>
          </p:cNvSpPr>
          <p:nvPr/>
        </p:nvSpPr>
        <p:spPr bwMode="auto">
          <a:xfrm>
            <a:off x="318294" y="1846263"/>
            <a:ext cx="1008062"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6090" name="Oval 7"/>
          <p:cNvSpPr>
            <a:spLocks noChangeArrowheads="1"/>
          </p:cNvSpPr>
          <p:nvPr/>
        </p:nvSpPr>
        <p:spPr bwMode="auto">
          <a:xfrm>
            <a:off x="821531" y="3359150"/>
            <a:ext cx="647700" cy="503238"/>
          </a:xfrm>
          <a:prstGeom prst="ellipse">
            <a:avLst/>
          </a:prstGeom>
          <a:noFill/>
          <a:ln w="9525">
            <a:solidFill>
              <a:schemeClr val="tx1"/>
            </a:solidFill>
            <a:round/>
            <a:headEnd/>
            <a:tailEnd/>
          </a:ln>
        </p:spPr>
        <p:txBody>
          <a:bodyPr wrap="none" anchor="ctr"/>
          <a:lstStyle/>
          <a:p>
            <a:endParaRPr lang="el-GR"/>
          </a:p>
        </p:txBody>
      </p:sp>
      <p:sp>
        <p:nvSpPr>
          <p:cNvPr id="46091" name="Oval 8"/>
          <p:cNvSpPr>
            <a:spLocks noChangeArrowheads="1"/>
          </p:cNvSpPr>
          <p:nvPr/>
        </p:nvSpPr>
        <p:spPr bwMode="auto">
          <a:xfrm>
            <a:off x="245269" y="1846263"/>
            <a:ext cx="1008062" cy="504825"/>
          </a:xfrm>
          <a:prstGeom prst="ellipse">
            <a:avLst/>
          </a:prstGeom>
          <a:noFill/>
          <a:ln w="9525">
            <a:solidFill>
              <a:schemeClr val="tx1"/>
            </a:solidFill>
            <a:round/>
            <a:headEnd/>
            <a:tailEnd/>
          </a:ln>
        </p:spPr>
        <p:txBody>
          <a:bodyPr wrap="none" anchor="ctr"/>
          <a:lstStyle/>
          <a:p>
            <a:endParaRPr lang="el-GR"/>
          </a:p>
        </p:txBody>
      </p:sp>
      <p:sp>
        <p:nvSpPr>
          <p:cNvPr id="46092" name="Line 9"/>
          <p:cNvSpPr>
            <a:spLocks noChangeShapeType="1"/>
          </p:cNvSpPr>
          <p:nvPr/>
        </p:nvSpPr>
        <p:spPr bwMode="auto">
          <a:xfrm>
            <a:off x="1253331" y="2278063"/>
            <a:ext cx="431800" cy="288925"/>
          </a:xfrm>
          <a:prstGeom prst="line">
            <a:avLst/>
          </a:prstGeom>
          <a:noFill/>
          <a:ln w="9525">
            <a:solidFill>
              <a:schemeClr val="tx1"/>
            </a:solidFill>
            <a:round/>
            <a:headEnd/>
            <a:tailEnd/>
          </a:ln>
        </p:spPr>
        <p:txBody>
          <a:bodyPr/>
          <a:lstStyle/>
          <a:p>
            <a:endParaRPr lang="el-GR"/>
          </a:p>
        </p:txBody>
      </p:sp>
      <p:sp>
        <p:nvSpPr>
          <p:cNvPr id="46093" name="Line 10"/>
          <p:cNvSpPr>
            <a:spLocks noChangeShapeType="1"/>
          </p:cNvSpPr>
          <p:nvPr/>
        </p:nvSpPr>
        <p:spPr bwMode="auto">
          <a:xfrm flipH="1">
            <a:off x="1326356" y="3141663"/>
            <a:ext cx="431800" cy="217487"/>
          </a:xfrm>
          <a:prstGeom prst="line">
            <a:avLst/>
          </a:prstGeom>
          <a:noFill/>
          <a:ln w="9525">
            <a:solidFill>
              <a:schemeClr val="tx1"/>
            </a:solidFill>
            <a:round/>
            <a:headEnd/>
            <a:tailEnd/>
          </a:ln>
        </p:spPr>
        <p:txBody>
          <a:bodyPr/>
          <a:lstStyle/>
          <a:p>
            <a:endParaRPr lang="el-GR"/>
          </a:p>
        </p:txBody>
      </p:sp>
      <p:sp>
        <p:nvSpPr>
          <p:cNvPr id="46094" name="Text Box 11"/>
          <p:cNvSpPr txBox="1">
            <a:spLocks noChangeArrowheads="1"/>
          </p:cNvSpPr>
          <p:nvPr/>
        </p:nvSpPr>
        <p:spPr bwMode="auto">
          <a:xfrm>
            <a:off x="5212556" y="3287713"/>
            <a:ext cx="1511300" cy="304800"/>
          </a:xfrm>
          <a:prstGeom prst="rect">
            <a:avLst/>
          </a:prstGeom>
          <a:noFill/>
          <a:ln w="9525">
            <a:noFill/>
            <a:miter lim="800000"/>
            <a:headEnd/>
            <a:tailEnd/>
          </a:ln>
        </p:spPr>
        <p:txBody>
          <a:bodyPr>
            <a:spAutoFit/>
          </a:bodyPr>
          <a:lstStyle/>
          <a:p>
            <a:pPr>
              <a:spcBef>
                <a:spcPct val="50000"/>
              </a:spcBef>
            </a:pPr>
            <a:r>
              <a:rPr lang="el-GR" sz="1400"/>
              <a:t>ΕΧΕΙ</a:t>
            </a:r>
          </a:p>
        </p:txBody>
      </p:sp>
      <p:sp>
        <p:nvSpPr>
          <p:cNvPr id="46095" name="Rectangle 12"/>
          <p:cNvSpPr>
            <a:spLocks noChangeArrowheads="1"/>
          </p:cNvSpPr>
          <p:nvPr/>
        </p:nvSpPr>
        <p:spPr bwMode="auto">
          <a:xfrm>
            <a:off x="5215731" y="4581525"/>
            <a:ext cx="1371600" cy="533400"/>
          </a:xfrm>
          <a:prstGeom prst="rect">
            <a:avLst/>
          </a:prstGeom>
          <a:noFill/>
          <a:ln w="9525">
            <a:solidFill>
              <a:schemeClr val="tx1"/>
            </a:solidFill>
            <a:miter lim="800000"/>
            <a:headEnd/>
            <a:tailEnd/>
          </a:ln>
        </p:spPr>
        <p:txBody>
          <a:bodyPr wrap="none" anchor="ctr"/>
          <a:lstStyle/>
          <a:p>
            <a:endParaRPr lang="el-GR"/>
          </a:p>
        </p:txBody>
      </p:sp>
      <p:sp>
        <p:nvSpPr>
          <p:cNvPr id="46096" name="AutoShape 13"/>
          <p:cNvSpPr>
            <a:spLocks noChangeArrowheads="1"/>
          </p:cNvSpPr>
          <p:nvPr/>
        </p:nvSpPr>
        <p:spPr bwMode="auto">
          <a:xfrm>
            <a:off x="2912269" y="4221163"/>
            <a:ext cx="1752600" cy="1295400"/>
          </a:xfrm>
          <a:prstGeom prst="diamond">
            <a:avLst/>
          </a:prstGeom>
          <a:noFill/>
          <a:ln w="9525">
            <a:solidFill>
              <a:schemeClr val="tx1"/>
            </a:solidFill>
            <a:miter lim="800000"/>
            <a:headEnd/>
            <a:tailEnd/>
          </a:ln>
        </p:spPr>
        <p:txBody>
          <a:bodyPr wrap="none" anchor="ctr"/>
          <a:lstStyle/>
          <a:p>
            <a:endParaRPr lang="el-GR"/>
          </a:p>
        </p:txBody>
      </p:sp>
      <p:sp>
        <p:nvSpPr>
          <p:cNvPr id="46097" name="Line 14"/>
          <p:cNvSpPr>
            <a:spLocks noChangeShapeType="1"/>
          </p:cNvSpPr>
          <p:nvPr/>
        </p:nvSpPr>
        <p:spPr bwMode="auto">
          <a:xfrm>
            <a:off x="4709319" y="4870450"/>
            <a:ext cx="381000" cy="0"/>
          </a:xfrm>
          <a:prstGeom prst="line">
            <a:avLst/>
          </a:prstGeom>
          <a:noFill/>
          <a:ln w="9525">
            <a:solidFill>
              <a:schemeClr val="tx1"/>
            </a:solidFill>
            <a:round/>
            <a:headEnd/>
            <a:tailEnd/>
          </a:ln>
        </p:spPr>
        <p:txBody>
          <a:bodyPr wrap="none" anchor="ctr"/>
          <a:lstStyle/>
          <a:p>
            <a:endParaRPr lang="el-GR"/>
          </a:p>
        </p:txBody>
      </p:sp>
      <p:sp>
        <p:nvSpPr>
          <p:cNvPr id="46098" name="Text Box 15"/>
          <p:cNvSpPr txBox="1">
            <a:spLocks noChangeArrowheads="1"/>
          </p:cNvSpPr>
          <p:nvPr/>
        </p:nvSpPr>
        <p:spPr bwMode="auto">
          <a:xfrm>
            <a:off x="7228681" y="4727575"/>
            <a:ext cx="1262063" cy="304800"/>
          </a:xfrm>
          <a:prstGeom prst="rect">
            <a:avLst/>
          </a:prstGeom>
          <a:noFill/>
          <a:ln w="9525">
            <a:noFill/>
            <a:miter lim="800000"/>
            <a:headEnd/>
            <a:tailEnd/>
          </a:ln>
        </p:spPr>
        <p:txBody>
          <a:bodyPr>
            <a:spAutoFit/>
          </a:bodyPr>
          <a:lstStyle/>
          <a:p>
            <a:pPr>
              <a:spcBef>
                <a:spcPct val="50000"/>
              </a:spcBef>
            </a:pPr>
            <a:r>
              <a:rPr lang="el-GR" sz="1400"/>
              <a:t>ΔΙΔΑΣΚΕΙ</a:t>
            </a:r>
          </a:p>
        </p:txBody>
      </p:sp>
      <p:sp>
        <p:nvSpPr>
          <p:cNvPr id="46099" name="Text Box 16"/>
          <p:cNvSpPr txBox="1">
            <a:spLocks noChangeArrowheads="1"/>
          </p:cNvSpPr>
          <p:nvPr/>
        </p:nvSpPr>
        <p:spPr bwMode="auto">
          <a:xfrm>
            <a:off x="5360194" y="4652963"/>
            <a:ext cx="1657350" cy="366712"/>
          </a:xfrm>
          <a:prstGeom prst="rect">
            <a:avLst/>
          </a:prstGeom>
          <a:noFill/>
          <a:ln w="9525">
            <a:noFill/>
            <a:miter lim="800000"/>
            <a:headEnd/>
            <a:tailEnd/>
          </a:ln>
        </p:spPr>
        <p:txBody>
          <a:bodyPr>
            <a:spAutoFit/>
          </a:bodyPr>
          <a:lstStyle/>
          <a:p>
            <a:pPr>
              <a:spcBef>
                <a:spcPct val="50000"/>
              </a:spcBef>
            </a:pPr>
            <a:r>
              <a:rPr lang="el-GR" sz="1800"/>
              <a:t>ΤΜΗΜΑ</a:t>
            </a:r>
          </a:p>
        </p:txBody>
      </p:sp>
      <p:sp>
        <p:nvSpPr>
          <p:cNvPr id="46100" name="Text Box 17"/>
          <p:cNvSpPr txBox="1">
            <a:spLocks noChangeArrowheads="1"/>
          </p:cNvSpPr>
          <p:nvPr/>
        </p:nvSpPr>
        <p:spPr bwMode="auto">
          <a:xfrm>
            <a:off x="5215731" y="5589588"/>
            <a:ext cx="2160588" cy="336550"/>
          </a:xfrm>
          <a:prstGeom prst="rect">
            <a:avLst/>
          </a:prstGeom>
          <a:noFill/>
          <a:ln w="9525">
            <a:noFill/>
            <a:miter lim="800000"/>
            <a:headEnd/>
            <a:tailEnd/>
          </a:ln>
        </p:spPr>
        <p:txBody>
          <a:bodyPr>
            <a:spAutoFit/>
          </a:bodyPr>
          <a:lstStyle/>
          <a:p>
            <a:pPr>
              <a:spcBef>
                <a:spcPct val="50000"/>
              </a:spcBef>
            </a:pPr>
            <a:r>
              <a:rPr lang="el-GR"/>
              <a:t>Αριθμός-Τμήματος</a:t>
            </a:r>
          </a:p>
        </p:txBody>
      </p:sp>
      <p:sp>
        <p:nvSpPr>
          <p:cNvPr id="46101" name="Oval 18"/>
          <p:cNvSpPr>
            <a:spLocks noChangeArrowheads="1"/>
          </p:cNvSpPr>
          <p:nvPr/>
        </p:nvSpPr>
        <p:spPr bwMode="auto">
          <a:xfrm>
            <a:off x="5071269" y="5446713"/>
            <a:ext cx="2085975" cy="719137"/>
          </a:xfrm>
          <a:prstGeom prst="ellipse">
            <a:avLst/>
          </a:prstGeom>
          <a:noFill/>
          <a:ln w="9525">
            <a:solidFill>
              <a:schemeClr val="tx1"/>
            </a:solidFill>
            <a:round/>
            <a:headEnd/>
            <a:tailEnd/>
          </a:ln>
        </p:spPr>
        <p:txBody>
          <a:bodyPr wrap="none" anchor="ctr"/>
          <a:lstStyle/>
          <a:p>
            <a:endParaRPr lang="el-GR"/>
          </a:p>
        </p:txBody>
      </p:sp>
      <p:sp>
        <p:nvSpPr>
          <p:cNvPr id="46102" name="Line 19"/>
          <p:cNvSpPr>
            <a:spLocks noChangeShapeType="1"/>
          </p:cNvSpPr>
          <p:nvPr/>
        </p:nvSpPr>
        <p:spPr bwMode="auto">
          <a:xfrm>
            <a:off x="5720556" y="5156200"/>
            <a:ext cx="71438" cy="288925"/>
          </a:xfrm>
          <a:prstGeom prst="line">
            <a:avLst/>
          </a:prstGeom>
          <a:noFill/>
          <a:ln w="9525">
            <a:solidFill>
              <a:schemeClr val="tx1"/>
            </a:solidFill>
            <a:round/>
            <a:headEnd/>
            <a:tailEnd/>
          </a:ln>
        </p:spPr>
        <p:txBody>
          <a:bodyPr/>
          <a:lstStyle/>
          <a:p>
            <a:endParaRPr lang="el-GR"/>
          </a:p>
        </p:txBody>
      </p:sp>
      <p:sp>
        <p:nvSpPr>
          <p:cNvPr id="46103" name="Line 20"/>
          <p:cNvSpPr>
            <a:spLocks noChangeShapeType="1"/>
          </p:cNvSpPr>
          <p:nvPr/>
        </p:nvSpPr>
        <p:spPr bwMode="auto">
          <a:xfrm>
            <a:off x="6580981" y="4943475"/>
            <a:ext cx="504825" cy="0"/>
          </a:xfrm>
          <a:prstGeom prst="line">
            <a:avLst/>
          </a:prstGeom>
          <a:noFill/>
          <a:ln w="9525">
            <a:solidFill>
              <a:schemeClr val="tx1"/>
            </a:solidFill>
            <a:round/>
            <a:headEnd/>
            <a:tailEnd/>
          </a:ln>
        </p:spPr>
        <p:txBody>
          <a:bodyPr/>
          <a:lstStyle/>
          <a:p>
            <a:endParaRPr lang="el-GR"/>
          </a:p>
        </p:txBody>
      </p:sp>
      <p:sp>
        <p:nvSpPr>
          <p:cNvPr id="46104" name="Line 21"/>
          <p:cNvSpPr>
            <a:spLocks noChangeShapeType="1"/>
          </p:cNvSpPr>
          <p:nvPr/>
        </p:nvSpPr>
        <p:spPr bwMode="auto">
          <a:xfrm>
            <a:off x="1902619" y="3141663"/>
            <a:ext cx="0" cy="1728787"/>
          </a:xfrm>
          <a:prstGeom prst="line">
            <a:avLst/>
          </a:prstGeom>
          <a:noFill/>
          <a:ln w="9525">
            <a:solidFill>
              <a:schemeClr val="tx1"/>
            </a:solidFill>
            <a:round/>
            <a:headEnd/>
            <a:tailEnd/>
          </a:ln>
        </p:spPr>
        <p:txBody>
          <a:bodyPr/>
          <a:lstStyle/>
          <a:p>
            <a:endParaRPr lang="el-GR"/>
          </a:p>
        </p:txBody>
      </p:sp>
      <p:sp>
        <p:nvSpPr>
          <p:cNvPr id="46105" name="Line 22"/>
          <p:cNvSpPr>
            <a:spLocks noChangeShapeType="1"/>
          </p:cNvSpPr>
          <p:nvPr/>
        </p:nvSpPr>
        <p:spPr bwMode="auto">
          <a:xfrm>
            <a:off x="1902619" y="4870450"/>
            <a:ext cx="1008062" cy="0"/>
          </a:xfrm>
          <a:prstGeom prst="line">
            <a:avLst/>
          </a:prstGeom>
          <a:noFill/>
          <a:ln w="9525">
            <a:solidFill>
              <a:schemeClr val="tx1"/>
            </a:solidFill>
            <a:round/>
            <a:headEnd/>
            <a:tailEnd/>
          </a:ln>
        </p:spPr>
        <p:txBody>
          <a:bodyPr/>
          <a:lstStyle/>
          <a:p>
            <a:endParaRPr lang="el-GR"/>
          </a:p>
        </p:txBody>
      </p:sp>
      <p:grpSp>
        <p:nvGrpSpPr>
          <p:cNvPr id="2" name="Group 23"/>
          <p:cNvGrpSpPr>
            <a:grpSpLocks/>
          </p:cNvGrpSpPr>
          <p:nvPr/>
        </p:nvGrpSpPr>
        <p:grpSpPr bwMode="auto">
          <a:xfrm>
            <a:off x="4996656" y="2854325"/>
            <a:ext cx="1223963" cy="1220788"/>
            <a:chOff x="3787" y="1661"/>
            <a:chExt cx="771" cy="769"/>
          </a:xfrm>
        </p:grpSpPr>
        <p:sp>
          <p:nvSpPr>
            <p:cNvPr id="46137" name="AutoShape 24"/>
            <p:cNvSpPr>
              <a:spLocks noChangeArrowheads="1"/>
            </p:cNvSpPr>
            <p:nvPr/>
          </p:nvSpPr>
          <p:spPr bwMode="auto">
            <a:xfrm>
              <a:off x="3878" y="1752"/>
              <a:ext cx="590" cy="588"/>
            </a:xfrm>
            <a:prstGeom prst="diamond">
              <a:avLst/>
            </a:prstGeom>
            <a:noFill/>
            <a:ln w="9525">
              <a:solidFill>
                <a:schemeClr val="tx1"/>
              </a:solidFill>
              <a:miter lim="800000"/>
              <a:headEnd/>
              <a:tailEnd/>
            </a:ln>
          </p:spPr>
          <p:txBody>
            <a:bodyPr wrap="none" anchor="ctr"/>
            <a:lstStyle/>
            <a:p>
              <a:endParaRPr lang="el-GR"/>
            </a:p>
          </p:txBody>
        </p:sp>
        <p:sp>
          <p:nvSpPr>
            <p:cNvPr id="46138" name="AutoShape 25"/>
            <p:cNvSpPr>
              <a:spLocks noChangeArrowheads="1"/>
            </p:cNvSpPr>
            <p:nvPr/>
          </p:nvSpPr>
          <p:spPr bwMode="auto">
            <a:xfrm>
              <a:off x="3787" y="1661"/>
              <a:ext cx="771" cy="769"/>
            </a:xfrm>
            <a:prstGeom prst="diamond">
              <a:avLst/>
            </a:prstGeom>
            <a:noFill/>
            <a:ln w="9525">
              <a:solidFill>
                <a:schemeClr val="tx1"/>
              </a:solidFill>
              <a:miter lim="800000"/>
              <a:headEnd/>
              <a:tailEnd/>
            </a:ln>
          </p:spPr>
          <p:txBody>
            <a:bodyPr wrap="none" anchor="ctr"/>
            <a:lstStyle/>
            <a:p>
              <a:endParaRPr lang="el-GR"/>
            </a:p>
          </p:txBody>
        </p:sp>
      </p:grpSp>
      <p:sp>
        <p:nvSpPr>
          <p:cNvPr id="46107" name="Rectangle 26"/>
          <p:cNvSpPr>
            <a:spLocks noChangeArrowheads="1"/>
          </p:cNvSpPr>
          <p:nvPr/>
        </p:nvSpPr>
        <p:spPr bwMode="auto">
          <a:xfrm>
            <a:off x="4925219" y="1774825"/>
            <a:ext cx="1371600" cy="533400"/>
          </a:xfrm>
          <a:prstGeom prst="rect">
            <a:avLst/>
          </a:prstGeom>
          <a:noFill/>
          <a:ln w="9525">
            <a:solidFill>
              <a:schemeClr val="tx1"/>
            </a:solidFill>
            <a:miter lim="800000"/>
            <a:headEnd/>
            <a:tailEnd/>
          </a:ln>
        </p:spPr>
        <p:txBody>
          <a:bodyPr wrap="none" anchor="ctr"/>
          <a:lstStyle/>
          <a:p>
            <a:endParaRPr lang="el-GR"/>
          </a:p>
        </p:txBody>
      </p:sp>
      <p:sp>
        <p:nvSpPr>
          <p:cNvPr id="46108" name="Line 27"/>
          <p:cNvSpPr>
            <a:spLocks noChangeShapeType="1"/>
          </p:cNvSpPr>
          <p:nvPr/>
        </p:nvSpPr>
        <p:spPr bwMode="auto">
          <a:xfrm>
            <a:off x="5572919" y="4079875"/>
            <a:ext cx="0" cy="503238"/>
          </a:xfrm>
          <a:prstGeom prst="line">
            <a:avLst/>
          </a:prstGeom>
          <a:noFill/>
          <a:ln w="9525">
            <a:solidFill>
              <a:schemeClr val="tx1"/>
            </a:solidFill>
            <a:round/>
            <a:headEnd/>
            <a:tailEnd/>
          </a:ln>
        </p:spPr>
        <p:txBody>
          <a:bodyPr/>
          <a:lstStyle/>
          <a:p>
            <a:endParaRPr lang="el-GR"/>
          </a:p>
        </p:txBody>
      </p:sp>
      <p:sp>
        <p:nvSpPr>
          <p:cNvPr id="46109" name="Line 28"/>
          <p:cNvSpPr>
            <a:spLocks noChangeShapeType="1"/>
          </p:cNvSpPr>
          <p:nvPr/>
        </p:nvSpPr>
        <p:spPr bwMode="auto">
          <a:xfrm>
            <a:off x="5644356" y="4079875"/>
            <a:ext cx="0" cy="503238"/>
          </a:xfrm>
          <a:prstGeom prst="line">
            <a:avLst/>
          </a:prstGeom>
          <a:noFill/>
          <a:ln w="9525">
            <a:solidFill>
              <a:schemeClr val="tx1"/>
            </a:solidFill>
            <a:round/>
            <a:headEnd/>
            <a:tailEnd/>
          </a:ln>
        </p:spPr>
        <p:txBody>
          <a:bodyPr/>
          <a:lstStyle/>
          <a:p>
            <a:endParaRPr lang="el-GR"/>
          </a:p>
        </p:txBody>
      </p:sp>
      <p:sp>
        <p:nvSpPr>
          <p:cNvPr id="46110" name="Text Box 29"/>
          <p:cNvSpPr txBox="1">
            <a:spLocks noChangeArrowheads="1"/>
          </p:cNvSpPr>
          <p:nvPr/>
        </p:nvSpPr>
        <p:spPr bwMode="auto">
          <a:xfrm>
            <a:off x="4996656" y="1846263"/>
            <a:ext cx="1584325" cy="366712"/>
          </a:xfrm>
          <a:prstGeom prst="rect">
            <a:avLst/>
          </a:prstGeom>
          <a:noFill/>
          <a:ln w="9525">
            <a:noFill/>
            <a:miter lim="800000"/>
            <a:headEnd/>
            <a:tailEnd/>
          </a:ln>
        </p:spPr>
        <p:txBody>
          <a:bodyPr>
            <a:spAutoFit/>
          </a:bodyPr>
          <a:lstStyle/>
          <a:p>
            <a:pPr>
              <a:spcBef>
                <a:spcPct val="50000"/>
              </a:spcBef>
            </a:pPr>
            <a:r>
              <a:rPr lang="el-GR" sz="1800"/>
              <a:t>ΜΑΘΗΜΑ</a:t>
            </a:r>
          </a:p>
        </p:txBody>
      </p:sp>
      <p:sp>
        <p:nvSpPr>
          <p:cNvPr id="46111" name="AutoShape 30"/>
          <p:cNvSpPr>
            <a:spLocks noChangeArrowheads="1"/>
          </p:cNvSpPr>
          <p:nvPr/>
        </p:nvSpPr>
        <p:spPr bwMode="auto">
          <a:xfrm>
            <a:off x="7085806" y="4367213"/>
            <a:ext cx="1150938" cy="1150937"/>
          </a:xfrm>
          <a:prstGeom prst="diamond">
            <a:avLst/>
          </a:prstGeom>
          <a:noFill/>
          <a:ln w="9525">
            <a:solidFill>
              <a:schemeClr val="tx1"/>
            </a:solidFill>
            <a:miter lim="800000"/>
            <a:headEnd/>
            <a:tailEnd/>
          </a:ln>
        </p:spPr>
        <p:txBody>
          <a:bodyPr wrap="none" anchor="ctr"/>
          <a:lstStyle/>
          <a:p>
            <a:endParaRPr lang="el-GR"/>
          </a:p>
        </p:txBody>
      </p:sp>
      <p:sp>
        <p:nvSpPr>
          <p:cNvPr id="46112" name="Rectangle 31"/>
          <p:cNvSpPr>
            <a:spLocks noChangeArrowheads="1"/>
          </p:cNvSpPr>
          <p:nvPr/>
        </p:nvSpPr>
        <p:spPr bwMode="auto">
          <a:xfrm>
            <a:off x="5285581" y="4654550"/>
            <a:ext cx="1223963" cy="360363"/>
          </a:xfrm>
          <a:prstGeom prst="rect">
            <a:avLst/>
          </a:prstGeom>
          <a:noFill/>
          <a:ln w="9525">
            <a:solidFill>
              <a:schemeClr val="tx1"/>
            </a:solidFill>
            <a:miter lim="800000"/>
            <a:headEnd/>
            <a:tailEnd/>
          </a:ln>
        </p:spPr>
        <p:txBody>
          <a:bodyPr wrap="none" anchor="ctr"/>
          <a:lstStyle/>
          <a:p>
            <a:endParaRPr lang="el-GR"/>
          </a:p>
        </p:txBody>
      </p:sp>
      <p:sp>
        <p:nvSpPr>
          <p:cNvPr id="46113" name="Line 32"/>
          <p:cNvSpPr>
            <a:spLocks noChangeShapeType="1"/>
          </p:cNvSpPr>
          <p:nvPr/>
        </p:nvSpPr>
        <p:spPr bwMode="auto">
          <a:xfrm>
            <a:off x="5572919" y="2422525"/>
            <a:ext cx="0" cy="431800"/>
          </a:xfrm>
          <a:prstGeom prst="line">
            <a:avLst/>
          </a:prstGeom>
          <a:noFill/>
          <a:ln w="9525">
            <a:solidFill>
              <a:schemeClr val="tx1"/>
            </a:solidFill>
            <a:round/>
            <a:headEnd/>
            <a:tailEnd/>
          </a:ln>
        </p:spPr>
        <p:txBody>
          <a:bodyPr/>
          <a:lstStyle/>
          <a:p>
            <a:endParaRPr lang="el-GR"/>
          </a:p>
        </p:txBody>
      </p:sp>
      <p:sp>
        <p:nvSpPr>
          <p:cNvPr id="46114" name="Text Box 33"/>
          <p:cNvSpPr txBox="1">
            <a:spLocks noChangeArrowheads="1"/>
          </p:cNvSpPr>
          <p:nvPr/>
        </p:nvSpPr>
        <p:spPr bwMode="auto">
          <a:xfrm>
            <a:off x="3053556" y="4727575"/>
            <a:ext cx="1512888" cy="274638"/>
          </a:xfrm>
          <a:prstGeom prst="rect">
            <a:avLst/>
          </a:prstGeom>
          <a:noFill/>
          <a:ln w="9525">
            <a:noFill/>
            <a:miter lim="800000"/>
            <a:headEnd/>
            <a:tailEnd/>
          </a:ln>
        </p:spPr>
        <p:txBody>
          <a:bodyPr>
            <a:spAutoFit/>
          </a:bodyPr>
          <a:lstStyle/>
          <a:p>
            <a:pPr>
              <a:spcBef>
                <a:spcPct val="50000"/>
              </a:spcBef>
            </a:pPr>
            <a:r>
              <a:rPr lang="el-GR" sz="1200" b="1"/>
              <a:t>ΠΑΡΑΚΟΛΟΥΘΕΙ</a:t>
            </a:r>
          </a:p>
        </p:txBody>
      </p:sp>
      <p:sp>
        <p:nvSpPr>
          <p:cNvPr id="46116" name="Line 35"/>
          <p:cNvSpPr>
            <a:spLocks noChangeShapeType="1"/>
          </p:cNvSpPr>
          <p:nvPr/>
        </p:nvSpPr>
        <p:spPr bwMode="auto">
          <a:xfrm>
            <a:off x="5212556" y="5880100"/>
            <a:ext cx="1800225" cy="0"/>
          </a:xfrm>
          <a:prstGeom prst="line">
            <a:avLst/>
          </a:prstGeom>
          <a:noFill/>
          <a:ln w="9525">
            <a:solidFill>
              <a:schemeClr val="tx1"/>
            </a:solidFill>
            <a:prstDash val="dash"/>
            <a:round/>
            <a:headEnd/>
            <a:tailEnd/>
          </a:ln>
        </p:spPr>
        <p:txBody>
          <a:bodyPr/>
          <a:lstStyle/>
          <a:p>
            <a:endParaRPr lang="el-GR"/>
          </a:p>
        </p:txBody>
      </p:sp>
      <p:sp>
        <p:nvSpPr>
          <p:cNvPr id="46117" name="Text Box 36"/>
          <p:cNvSpPr txBox="1">
            <a:spLocks noChangeArrowheads="1"/>
          </p:cNvSpPr>
          <p:nvPr/>
        </p:nvSpPr>
        <p:spPr bwMode="auto">
          <a:xfrm>
            <a:off x="6149181" y="2566988"/>
            <a:ext cx="792163" cy="366712"/>
          </a:xfrm>
          <a:prstGeom prst="rect">
            <a:avLst/>
          </a:prstGeom>
          <a:noFill/>
          <a:ln w="9525">
            <a:noFill/>
            <a:miter lim="800000"/>
            <a:headEnd/>
            <a:tailEnd/>
          </a:ln>
        </p:spPr>
        <p:txBody>
          <a:bodyPr>
            <a:spAutoFit/>
          </a:bodyPr>
          <a:lstStyle/>
          <a:p>
            <a:pPr>
              <a:spcBef>
                <a:spcPct val="50000"/>
              </a:spcBef>
            </a:pPr>
            <a:r>
              <a:rPr lang="el-GR" sz="1800"/>
              <a:t>ΔΜ</a:t>
            </a:r>
          </a:p>
        </p:txBody>
      </p:sp>
      <p:sp>
        <p:nvSpPr>
          <p:cNvPr id="46118" name="Text Box 37"/>
          <p:cNvSpPr txBox="1">
            <a:spLocks noChangeArrowheads="1"/>
          </p:cNvSpPr>
          <p:nvPr/>
        </p:nvSpPr>
        <p:spPr bwMode="auto">
          <a:xfrm>
            <a:off x="6509544" y="1846263"/>
            <a:ext cx="935037"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6119" name="Text Box 38"/>
          <p:cNvSpPr txBox="1">
            <a:spLocks noChangeArrowheads="1"/>
          </p:cNvSpPr>
          <p:nvPr/>
        </p:nvSpPr>
        <p:spPr bwMode="auto">
          <a:xfrm>
            <a:off x="5717381" y="1198563"/>
            <a:ext cx="1081088" cy="366712"/>
          </a:xfrm>
          <a:prstGeom prst="rect">
            <a:avLst/>
          </a:prstGeom>
          <a:noFill/>
          <a:ln w="9525">
            <a:noFill/>
            <a:miter lim="800000"/>
            <a:headEnd/>
            <a:tailEnd/>
          </a:ln>
        </p:spPr>
        <p:txBody>
          <a:bodyPr>
            <a:spAutoFit/>
          </a:bodyPr>
          <a:lstStyle/>
          <a:p>
            <a:pPr>
              <a:spcBef>
                <a:spcPct val="50000"/>
              </a:spcBef>
            </a:pPr>
            <a:r>
              <a:rPr lang="el-GR" sz="1800" u="sng"/>
              <a:t>ΚΜ</a:t>
            </a:r>
          </a:p>
        </p:txBody>
      </p:sp>
      <p:sp>
        <p:nvSpPr>
          <p:cNvPr id="46120" name="Oval 39"/>
          <p:cNvSpPr>
            <a:spLocks noChangeArrowheads="1"/>
          </p:cNvSpPr>
          <p:nvPr/>
        </p:nvSpPr>
        <p:spPr bwMode="auto">
          <a:xfrm>
            <a:off x="5572919" y="1198563"/>
            <a:ext cx="792162" cy="360362"/>
          </a:xfrm>
          <a:prstGeom prst="ellipse">
            <a:avLst/>
          </a:prstGeom>
          <a:noFill/>
          <a:ln w="9525">
            <a:solidFill>
              <a:schemeClr val="tx1"/>
            </a:solidFill>
            <a:round/>
            <a:headEnd/>
            <a:tailEnd/>
          </a:ln>
        </p:spPr>
        <p:txBody>
          <a:bodyPr wrap="none" anchor="ctr"/>
          <a:lstStyle/>
          <a:p>
            <a:endParaRPr lang="el-GR"/>
          </a:p>
        </p:txBody>
      </p:sp>
      <p:sp>
        <p:nvSpPr>
          <p:cNvPr id="46121" name="Oval 40"/>
          <p:cNvSpPr>
            <a:spLocks noChangeArrowheads="1"/>
          </p:cNvSpPr>
          <p:nvPr/>
        </p:nvSpPr>
        <p:spPr bwMode="auto">
          <a:xfrm>
            <a:off x="6509544" y="1846263"/>
            <a:ext cx="935037" cy="360362"/>
          </a:xfrm>
          <a:prstGeom prst="ellipse">
            <a:avLst/>
          </a:prstGeom>
          <a:noFill/>
          <a:ln w="9525">
            <a:solidFill>
              <a:schemeClr val="tx1"/>
            </a:solidFill>
            <a:round/>
            <a:headEnd/>
            <a:tailEnd/>
          </a:ln>
        </p:spPr>
        <p:txBody>
          <a:bodyPr wrap="none" anchor="ctr"/>
          <a:lstStyle/>
          <a:p>
            <a:endParaRPr lang="el-GR"/>
          </a:p>
        </p:txBody>
      </p:sp>
      <p:sp>
        <p:nvSpPr>
          <p:cNvPr id="46122" name="Oval 41"/>
          <p:cNvSpPr>
            <a:spLocks noChangeArrowheads="1"/>
          </p:cNvSpPr>
          <p:nvPr/>
        </p:nvSpPr>
        <p:spPr bwMode="auto">
          <a:xfrm>
            <a:off x="6077744" y="2566988"/>
            <a:ext cx="647700" cy="431800"/>
          </a:xfrm>
          <a:prstGeom prst="ellipse">
            <a:avLst/>
          </a:prstGeom>
          <a:noFill/>
          <a:ln w="9525">
            <a:solidFill>
              <a:schemeClr val="tx1"/>
            </a:solidFill>
            <a:round/>
            <a:headEnd/>
            <a:tailEnd/>
          </a:ln>
        </p:spPr>
        <p:txBody>
          <a:bodyPr wrap="none" anchor="ctr"/>
          <a:lstStyle/>
          <a:p>
            <a:endParaRPr lang="el-GR"/>
          </a:p>
        </p:txBody>
      </p:sp>
      <p:sp>
        <p:nvSpPr>
          <p:cNvPr id="46123" name="Line 42"/>
          <p:cNvSpPr>
            <a:spLocks noChangeShapeType="1"/>
          </p:cNvSpPr>
          <p:nvPr/>
        </p:nvSpPr>
        <p:spPr bwMode="auto">
          <a:xfrm flipH="1">
            <a:off x="5861844" y="1558925"/>
            <a:ext cx="142875" cy="144463"/>
          </a:xfrm>
          <a:prstGeom prst="line">
            <a:avLst/>
          </a:prstGeom>
          <a:noFill/>
          <a:ln w="9525">
            <a:solidFill>
              <a:schemeClr val="tx1"/>
            </a:solidFill>
            <a:round/>
            <a:headEnd/>
            <a:tailEnd/>
          </a:ln>
        </p:spPr>
        <p:txBody>
          <a:bodyPr/>
          <a:lstStyle/>
          <a:p>
            <a:endParaRPr lang="el-GR"/>
          </a:p>
        </p:txBody>
      </p:sp>
      <p:sp>
        <p:nvSpPr>
          <p:cNvPr id="46124" name="Line 43"/>
          <p:cNvSpPr>
            <a:spLocks noChangeShapeType="1"/>
          </p:cNvSpPr>
          <p:nvPr/>
        </p:nvSpPr>
        <p:spPr bwMode="auto">
          <a:xfrm>
            <a:off x="6293644" y="2062163"/>
            <a:ext cx="215900" cy="0"/>
          </a:xfrm>
          <a:prstGeom prst="line">
            <a:avLst/>
          </a:prstGeom>
          <a:noFill/>
          <a:ln w="9525">
            <a:solidFill>
              <a:schemeClr val="tx1"/>
            </a:solidFill>
            <a:round/>
            <a:headEnd/>
            <a:tailEnd/>
          </a:ln>
        </p:spPr>
        <p:txBody>
          <a:bodyPr/>
          <a:lstStyle/>
          <a:p>
            <a:endParaRPr lang="el-GR"/>
          </a:p>
        </p:txBody>
      </p:sp>
      <p:sp>
        <p:nvSpPr>
          <p:cNvPr id="46125" name="Line 44"/>
          <p:cNvSpPr>
            <a:spLocks noChangeShapeType="1"/>
          </p:cNvSpPr>
          <p:nvPr/>
        </p:nvSpPr>
        <p:spPr bwMode="auto">
          <a:xfrm>
            <a:off x="6004719" y="2351088"/>
            <a:ext cx="144462" cy="215900"/>
          </a:xfrm>
          <a:prstGeom prst="line">
            <a:avLst/>
          </a:prstGeom>
          <a:noFill/>
          <a:ln w="9525">
            <a:solidFill>
              <a:schemeClr val="tx1"/>
            </a:solidFill>
            <a:round/>
            <a:headEnd/>
            <a:tailEnd/>
          </a:ln>
        </p:spPr>
        <p:txBody>
          <a:bodyPr/>
          <a:lstStyle/>
          <a:p>
            <a:endParaRPr lang="el-GR"/>
          </a:p>
        </p:txBody>
      </p:sp>
      <p:sp>
        <p:nvSpPr>
          <p:cNvPr id="46126" name="Text Box 45"/>
          <p:cNvSpPr txBox="1">
            <a:spLocks noChangeArrowheads="1"/>
          </p:cNvSpPr>
          <p:nvPr/>
        </p:nvSpPr>
        <p:spPr bwMode="auto">
          <a:xfrm>
            <a:off x="6077744" y="4006850"/>
            <a:ext cx="1296987" cy="336550"/>
          </a:xfrm>
          <a:prstGeom prst="rect">
            <a:avLst/>
          </a:prstGeom>
          <a:noFill/>
          <a:ln w="9525">
            <a:noFill/>
            <a:miter lim="800000"/>
            <a:headEnd/>
            <a:tailEnd/>
          </a:ln>
        </p:spPr>
        <p:txBody>
          <a:bodyPr>
            <a:spAutoFit/>
          </a:bodyPr>
          <a:lstStyle/>
          <a:p>
            <a:pPr>
              <a:spcBef>
                <a:spcPct val="50000"/>
              </a:spcBef>
            </a:pPr>
            <a:r>
              <a:rPr lang="el-GR"/>
              <a:t>Αίθουσα</a:t>
            </a:r>
          </a:p>
        </p:txBody>
      </p:sp>
      <p:sp>
        <p:nvSpPr>
          <p:cNvPr id="46127" name="Oval 46"/>
          <p:cNvSpPr>
            <a:spLocks noChangeArrowheads="1"/>
          </p:cNvSpPr>
          <p:nvPr/>
        </p:nvSpPr>
        <p:spPr bwMode="auto">
          <a:xfrm>
            <a:off x="6077744" y="4006850"/>
            <a:ext cx="1008062" cy="360363"/>
          </a:xfrm>
          <a:prstGeom prst="ellipse">
            <a:avLst/>
          </a:prstGeom>
          <a:noFill/>
          <a:ln w="9525">
            <a:solidFill>
              <a:schemeClr val="tx1"/>
            </a:solidFill>
            <a:round/>
            <a:headEnd/>
            <a:tailEnd/>
          </a:ln>
        </p:spPr>
        <p:txBody>
          <a:bodyPr wrap="none" anchor="ctr"/>
          <a:lstStyle/>
          <a:p>
            <a:endParaRPr lang="el-GR"/>
          </a:p>
        </p:txBody>
      </p:sp>
      <p:sp>
        <p:nvSpPr>
          <p:cNvPr id="46128" name="Line 47"/>
          <p:cNvSpPr>
            <a:spLocks noChangeShapeType="1"/>
          </p:cNvSpPr>
          <p:nvPr/>
        </p:nvSpPr>
        <p:spPr bwMode="auto">
          <a:xfrm flipH="1">
            <a:off x="6004719" y="4367213"/>
            <a:ext cx="360362" cy="215900"/>
          </a:xfrm>
          <a:prstGeom prst="line">
            <a:avLst/>
          </a:prstGeom>
          <a:noFill/>
          <a:ln w="9525">
            <a:solidFill>
              <a:schemeClr val="tx1"/>
            </a:solidFill>
            <a:round/>
            <a:headEnd/>
            <a:tailEnd/>
          </a:ln>
        </p:spPr>
        <p:txBody>
          <a:bodyPr/>
          <a:lstStyle/>
          <a:p>
            <a:endParaRPr lang="el-GR"/>
          </a:p>
        </p:txBody>
      </p:sp>
      <p:sp>
        <p:nvSpPr>
          <p:cNvPr id="46129" name="Text Box 48"/>
          <p:cNvSpPr txBox="1">
            <a:spLocks noChangeArrowheads="1"/>
          </p:cNvSpPr>
          <p:nvPr/>
        </p:nvSpPr>
        <p:spPr bwMode="auto">
          <a:xfrm>
            <a:off x="1972469" y="4367213"/>
            <a:ext cx="574675"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46130" name="Text Box 49"/>
          <p:cNvSpPr txBox="1">
            <a:spLocks noChangeArrowheads="1"/>
          </p:cNvSpPr>
          <p:nvPr/>
        </p:nvSpPr>
        <p:spPr bwMode="auto">
          <a:xfrm>
            <a:off x="4636294" y="4511675"/>
            <a:ext cx="431800" cy="366713"/>
          </a:xfrm>
          <a:prstGeom prst="rect">
            <a:avLst/>
          </a:prstGeom>
          <a:noFill/>
          <a:ln w="9525">
            <a:noFill/>
            <a:miter lim="800000"/>
            <a:headEnd/>
            <a:tailEnd/>
          </a:ln>
        </p:spPr>
        <p:txBody>
          <a:bodyPr>
            <a:spAutoFit/>
          </a:bodyPr>
          <a:lstStyle/>
          <a:p>
            <a:pPr>
              <a:spcBef>
                <a:spcPct val="50000"/>
              </a:spcBef>
            </a:pPr>
            <a:r>
              <a:rPr lang="el-GR" sz="1800"/>
              <a:t>Μ</a:t>
            </a:r>
          </a:p>
        </p:txBody>
      </p:sp>
      <p:sp>
        <p:nvSpPr>
          <p:cNvPr id="46131" name="Line 50"/>
          <p:cNvSpPr>
            <a:spLocks noChangeShapeType="1"/>
          </p:cNvSpPr>
          <p:nvPr/>
        </p:nvSpPr>
        <p:spPr bwMode="auto">
          <a:xfrm>
            <a:off x="4709319" y="4943475"/>
            <a:ext cx="431800" cy="0"/>
          </a:xfrm>
          <a:prstGeom prst="line">
            <a:avLst/>
          </a:prstGeom>
          <a:noFill/>
          <a:ln w="9525">
            <a:solidFill>
              <a:schemeClr val="tx1"/>
            </a:solidFill>
            <a:round/>
            <a:headEnd/>
            <a:tailEnd/>
          </a:ln>
        </p:spPr>
        <p:txBody>
          <a:bodyPr/>
          <a:lstStyle/>
          <a:p>
            <a:endParaRPr lang="el-GR"/>
          </a:p>
        </p:txBody>
      </p:sp>
      <p:sp>
        <p:nvSpPr>
          <p:cNvPr id="46132" name="Text Box 51"/>
          <p:cNvSpPr txBox="1">
            <a:spLocks noChangeArrowheads="1"/>
          </p:cNvSpPr>
          <p:nvPr/>
        </p:nvSpPr>
        <p:spPr bwMode="auto">
          <a:xfrm>
            <a:off x="8328815" y="4122738"/>
            <a:ext cx="574675" cy="366713"/>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46133" name="Text Box 52"/>
          <p:cNvSpPr txBox="1">
            <a:spLocks noChangeArrowheads="1"/>
          </p:cNvSpPr>
          <p:nvPr/>
        </p:nvSpPr>
        <p:spPr bwMode="auto">
          <a:xfrm>
            <a:off x="5285581" y="4079875"/>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46134" name="Line 53"/>
          <p:cNvSpPr>
            <a:spLocks noChangeShapeType="1"/>
          </p:cNvSpPr>
          <p:nvPr/>
        </p:nvSpPr>
        <p:spPr bwMode="auto">
          <a:xfrm>
            <a:off x="6580981" y="4870450"/>
            <a:ext cx="576263" cy="0"/>
          </a:xfrm>
          <a:prstGeom prst="line">
            <a:avLst/>
          </a:prstGeom>
          <a:noFill/>
          <a:ln w="9525">
            <a:solidFill>
              <a:schemeClr val="tx1"/>
            </a:solidFill>
            <a:round/>
            <a:headEnd/>
            <a:tailEnd/>
          </a:ln>
        </p:spPr>
        <p:txBody>
          <a:bodyPr/>
          <a:lstStyle/>
          <a:p>
            <a:endParaRPr lang="el-GR"/>
          </a:p>
        </p:txBody>
      </p:sp>
      <p:sp>
        <p:nvSpPr>
          <p:cNvPr id="58" name="Rectangle 2"/>
          <p:cNvSpPr>
            <a:spLocks noChangeArrowheads="1"/>
          </p:cNvSpPr>
          <p:nvPr/>
        </p:nvSpPr>
        <p:spPr bwMode="auto">
          <a:xfrm>
            <a:off x="7250903" y="3440113"/>
            <a:ext cx="1524000" cy="533400"/>
          </a:xfrm>
          <a:prstGeom prst="rect">
            <a:avLst/>
          </a:prstGeom>
          <a:noFill/>
          <a:ln w="9525">
            <a:solidFill>
              <a:schemeClr val="tx1"/>
            </a:solidFill>
            <a:miter lim="800000"/>
            <a:headEnd/>
            <a:tailEnd/>
          </a:ln>
        </p:spPr>
        <p:txBody>
          <a:bodyPr wrap="none" anchor="ctr"/>
          <a:lstStyle/>
          <a:p>
            <a:endParaRPr lang="el-GR"/>
          </a:p>
        </p:txBody>
      </p:sp>
      <p:sp>
        <p:nvSpPr>
          <p:cNvPr id="59" name="Text Box 3"/>
          <p:cNvSpPr txBox="1">
            <a:spLocks noChangeArrowheads="1"/>
          </p:cNvSpPr>
          <p:nvPr/>
        </p:nvSpPr>
        <p:spPr bwMode="auto">
          <a:xfrm>
            <a:off x="7250903" y="3559969"/>
            <a:ext cx="1657350" cy="366713"/>
          </a:xfrm>
          <a:prstGeom prst="rect">
            <a:avLst/>
          </a:prstGeom>
          <a:noFill/>
          <a:ln w="9525">
            <a:noFill/>
            <a:miter lim="800000"/>
            <a:headEnd/>
            <a:tailEnd/>
          </a:ln>
        </p:spPr>
        <p:txBody>
          <a:bodyPr>
            <a:spAutoFit/>
          </a:bodyPr>
          <a:lstStyle/>
          <a:p>
            <a:pPr>
              <a:spcBef>
                <a:spcPct val="50000"/>
              </a:spcBef>
            </a:pPr>
            <a:r>
              <a:rPr lang="el-GR" sz="1800" dirty="0" smtClean="0"/>
              <a:t>ΚΑΘΗΓΗΤΗΣ</a:t>
            </a:r>
            <a:endParaRPr lang="el-GR" sz="1800" dirty="0"/>
          </a:p>
        </p:txBody>
      </p:sp>
      <p:sp>
        <p:nvSpPr>
          <p:cNvPr id="60" name="Text Box 4"/>
          <p:cNvSpPr txBox="1">
            <a:spLocks noChangeArrowheads="1"/>
          </p:cNvSpPr>
          <p:nvPr/>
        </p:nvSpPr>
        <p:spPr bwMode="auto">
          <a:xfrm>
            <a:off x="7788273" y="1937545"/>
            <a:ext cx="1603375" cy="366713"/>
          </a:xfrm>
          <a:prstGeom prst="rect">
            <a:avLst/>
          </a:prstGeom>
          <a:noFill/>
          <a:ln w="9525">
            <a:noFill/>
            <a:miter lim="800000"/>
            <a:headEnd/>
            <a:tailEnd/>
          </a:ln>
        </p:spPr>
        <p:txBody>
          <a:bodyPr>
            <a:spAutoFit/>
          </a:bodyPr>
          <a:lstStyle/>
          <a:p>
            <a:endParaRPr lang="en-US" sz="1800"/>
          </a:p>
        </p:txBody>
      </p:sp>
      <p:sp>
        <p:nvSpPr>
          <p:cNvPr id="61" name="Text Box 5"/>
          <p:cNvSpPr txBox="1">
            <a:spLocks noChangeArrowheads="1"/>
          </p:cNvSpPr>
          <p:nvPr/>
        </p:nvSpPr>
        <p:spPr bwMode="auto">
          <a:xfrm>
            <a:off x="8460180" y="2669659"/>
            <a:ext cx="529434" cy="369332"/>
          </a:xfrm>
          <a:prstGeom prst="rect">
            <a:avLst/>
          </a:prstGeom>
          <a:noFill/>
          <a:ln w="9525">
            <a:noFill/>
            <a:miter lim="800000"/>
            <a:headEnd/>
            <a:tailEnd/>
          </a:ln>
        </p:spPr>
        <p:txBody>
          <a:bodyPr wrap="square">
            <a:spAutoFit/>
          </a:bodyPr>
          <a:lstStyle/>
          <a:p>
            <a:pPr>
              <a:spcBef>
                <a:spcPct val="50000"/>
              </a:spcBef>
            </a:pPr>
            <a:r>
              <a:rPr lang="el-GR" sz="1800" u="sng" dirty="0" smtClean="0"/>
              <a:t>ΑΤ</a:t>
            </a:r>
            <a:endParaRPr lang="el-GR" sz="1800" u="sng" dirty="0"/>
          </a:p>
        </p:txBody>
      </p:sp>
      <p:sp>
        <p:nvSpPr>
          <p:cNvPr id="62" name="Text Box 6"/>
          <p:cNvSpPr txBox="1">
            <a:spLocks noChangeArrowheads="1"/>
          </p:cNvSpPr>
          <p:nvPr/>
        </p:nvSpPr>
        <p:spPr bwMode="auto">
          <a:xfrm>
            <a:off x="7157244" y="2732089"/>
            <a:ext cx="1008062" cy="366712"/>
          </a:xfrm>
          <a:prstGeom prst="rect">
            <a:avLst/>
          </a:prstGeom>
          <a:noFill/>
          <a:ln w="9525">
            <a:noFill/>
            <a:miter lim="800000"/>
            <a:headEnd/>
            <a:tailEnd/>
          </a:ln>
        </p:spPr>
        <p:txBody>
          <a:bodyPr>
            <a:spAutoFit/>
          </a:bodyPr>
          <a:lstStyle/>
          <a:p>
            <a:pPr>
              <a:spcBef>
                <a:spcPct val="50000"/>
              </a:spcBef>
            </a:pPr>
            <a:r>
              <a:rPr lang="el-GR" sz="1800" dirty="0"/>
              <a:t>Όνομα</a:t>
            </a:r>
          </a:p>
        </p:txBody>
      </p:sp>
      <p:sp>
        <p:nvSpPr>
          <p:cNvPr id="63" name="Oval 7"/>
          <p:cNvSpPr>
            <a:spLocks noChangeArrowheads="1"/>
          </p:cNvSpPr>
          <p:nvPr/>
        </p:nvSpPr>
        <p:spPr bwMode="auto">
          <a:xfrm>
            <a:off x="8401047" y="2597151"/>
            <a:ext cx="647700" cy="503238"/>
          </a:xfrm>
          <a:prstGeom prst="ellipse">
            <a:avLst/>
          </a:prstGeom>
          <a:noFill/>
          <a:ln w="9525">
            <a:solidFill>
              <a:schemeClr val="tx1"/>
            </a:solidFill>
            <a:round/>
            <a:headEnd/>
            <a:tailEnd/>
          </a:ln>
        </p:spPr>
        <p:txBody>
          <a:bodyPr wrap="none" anchor="ctr"/>
          <a:lstStyle/>
          <a:p>
            <a:endParaRPr lang="el-GR"/>
          </a:p>
        </p:txBody>
      </p:sp>
      <p:sp>
        <p:nvSpPr>
          <p:cNvPr id="64" name="Line 9"/>
          <p:cNvSpPr>
            <a:spLocks noChangeShapeType="1"/>
          </p:cNvSpPr>
          <p:nvPr/>
        </p:nvSpPr>
        <p:spPr bwMode="auto">
          <a:xfrm>
            <a:off x="7785097" y="3152221"/>
            <a:ext cx="310355" cy="242647"/>
          </a:xfrm>
          <a:prstGeom prst="line">
            <a:avLst/>
          </a:prstGeom>
          <a:noFill/>
          <a:ln w="9525">
            <a:solidFill>
              <a:schemeClr val="tx1"/>
            </a:solidFill>
            <a:round/>
            <a:headEnd/>
            <a:tailEnd/>
          </a:ln>
        </p:spPr>
        <p:txBody>
          <a:bodyPr/>
          <a:lstStyle/>
          <a:p>
            <a:endParaRPr lang="el-GR"/>
          </a:p>
        </p:txBody>
      </p:sp>
      <p:sp>
        <p:nvSpPr>
          <p:cNvPr id="65" name="Line 10"/>
          <p:cNvSpPr>
            <a:spLocks noChangeShapeType="1"/>
          </p:cNvSpPr>
          <p:nvPr/>
        </p:nvSpPr>
        <p:spPr bwMode="auto">
          <a:xfrm flipH="1">
            <a:off x="8293097" y="3141664"/>
            <a:ext cx="431800" cy="217487"/>
          </a:xfrm>
          <a:prstGeom prst="line">
            <a:avLst/>
          </a:prstGeom>
          <a:noFill/>
          <a:ln w="9525">
            <a:solidFill>
              <a:schemeClr val="tx1"/>
            </a:solidFill>
            <a:round/>
            <a:headEnd/>
            <a:tailEnd/>
          </a:ln>
        </p:spPr>
        <p:txBody>
          <a:bodyPr/>
          <a:lstStyle/>
          <a:p>
            <a:endParaRPr lang="el-GR"/>
          </a:p>
        </p:txBody>
      </p:sp>
      <p:sp>
        <p:nvSpPr>
          <p:cNvPr id="66" name="Oval 7"/>
          <p:cNvSpPr>
            <a:spLocks noChangeArrowheads="1"/>
          </p:cNvSpPr>
          <p:nvPr/>
        </p:nvSpPr>
        <p:spPr bwMode="auto">
          <a:xfrm>
            <a:off x="7157244" y="2663826"/>
            <a:ext cx="766759" cy="503238"/>
          </a:xfrm>
          <a:prstGeom prst="ellipse">
            <a:avLst/>
          </a:prstGeom>
          <a:noFill/>
          <a:ln w="9525">
            <a:solidFill>
              <a:schemeClr val="tx1"/>
            </a:solidFill>
            <a:round/>
            <a:headEnd/>
            <a:tailEnd/>
          </a:ln>
        </p:spPr>
        <p:txBody>
          <a:bodyPr wrap="none" anchor="ctr"/>
          <a:lstStyle/>
          <a:p>
            <a:endParaRPr lang="el-GR"/>
          </a:p>
        </p:txBody>
      </p:sp>
      <p:cxnSp>
        <p:nvCxnSpPr>
          <p:cNvPr id="4" name="Straight Connector 3"/>
          <p:cNvCxnSpPr/>
          <p:nvPr/>
        </p:nvCxnSpPr>
        <p:spPr>
          <a:xfrm>
            <a:off x="8236744" y="3973513"/>
            <a:ext cx="0" cy="473075"/>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flipH="1">
            <a:off x="8079578" y="4446588"/>
            <a:ext cx="157166" cy="280987"/>
          </a:xfrm>
          <a:prstGeom prst="line">
            <a:avLst/>
          </a:prstGeom>
        </p:spPr>
        <p:style>
          <a:lnRef idx="1">
            <a:schemeClr val="dk1"/>
          </a:lnRef>
          <a:fillRef idx="0">
            <a:schemeClr val="dk1"/>
          </a:fillRef>
          <a:effectRef idx="0">
            <a:schemeClr val="dk1"/>
          </a:effectRef>
          <a:fontRef idx="minor">
            <a:schemeClr val="tx1"/>
          </a:fontRef>
        </p:style>
      </p:cxnSp>
      <p:sp>
        <p:nvSpPr>
          <p:cNvPr id="71" name="Text Box 51"/>
          <p:cNvSpPr txBox="1">
            <a:spLocks noChangeArrowheads="1"/>
          </p:cNvSpPr>
          <p:nvPr/>
        </p:nvSpPr>
        <p:spPr bwMode="auto">
          <a:xfrm>
            <a:off x="5285581" y="2422525"/>
            <a:ext cx="574675" cy="366713"/>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72" name="Text Box 52"/>
          <p:cNvSpPr txBox="1">
            <a:spLocks noChangeArrowheads="1"/>
          </p:cNvSpPr>
          <p:nvPr/>
        </p:nvSpPr>
        <p:spPr bwMode="auto">
          <a:xfrm>
            <a:off x="6761162" y="5032375"/>
            <a:ext cx="431800" cy="366713"/>
          </a:xfrm>
          <a:prstGeom prst="rect">
            <a:avLst/>
          </a:prstGeom>
          <a:noFill/>
          <a:ln w="9525">
            <a:noFill/>
            <a:miter lim="800000"/>
            <a:headEnd/>
            <a:tailEnd/>
          </a:ln>
        </p:spPr>
        <p:txBody>
          <a:bodyPr>
            <a:spAutoFit/>
          </a:bodyPr>
          <a:lstStyle/>
          <a:p>
            <a:pPr>
              <a:spcBef>
                <a:spcPct val="50000"/>
              </a:spcBef>
            </a:pPr>
            <a:r>
              <a:rPr lang="el-GR" sz="1800" dirty="0"/>
              <a:t>Ν</a:t>
            </a:r>
          </a:p>
        </p:txBody>
      </p:sp>
      <p:sp>
        <p:nvSpPr>
          <p:cNvPr id="73" name="Title 1"/>
          <p:cNvSpPr>
            <a:spLocks noGrp="1"/>
          </p:cNvSpPr>
          <p:nvPr>
            <p:ph type="title"/>
          </p:nvPr>
        </p:nvSpPr>
        <p:spPr>
          <a:xfrm>
            <a:off x="386552" y="55563"/>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Tree>
    <p:extLst>
      <p:ext uri="{BB962C8B-B14F-4D97-AF65-F5344CB8AC3E}">
        <p14:creationId xmlns:p14="http://schemas.microsoft.com/office/powerpoint/2010/main" xmlns="" val="22579224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49155" name="Footer Placeholder 3"/>
          <p:cNvSpPr>
            <a:spLocks noGrp="1"/>
          </p:cNvSpPr>
          <p:nvPr>
            <p:ph type="ftr" sz="quarter" idx="11"/>
          </p:nvPr>
        </p:nvSpPr>
        <p:spPr>
          <a:noFill/>
        </p:spPr>
        <p:txBody>
          <a:bodyPr/>
          <a:lstStyle/>
          <a:p>
            <a:r>
              <a:rPr lang="el-GR" altLang="en-US" smtClean="0"/>
              <a:t>Ευαγγελία Πιτουρά</a:t>
            </a:r>
          </a:p>
        </p:txBody>
      </p:sp>
      <p:sp>
        <p:nvSpPr>
          <p:cNvPr id="49156" name="Slide Number Placeholder 4"/>
          <p:cNvSpPr>
            <a:spLocks noGrp="1"/>
          </p:cNvSpPr>
          <p:nvPr>
            <p:ph type="sldNum" sz="quarter" idx="12"/>
          </p:nvPr>
        </p:nvSpPr>
        <p:spPr>
          <a:noFill/>
        </p:spPr>
        <p:txBody>
          <a:bodyPr/>
          <a:lstStyle/>
          <a:p>
            <a:fld id="{CCA3C01F-147E-47F6-8245-95A57FA74C4D}" type="slidenum">
              <a:rPr lang="el-GR" altLang="en-US" smtClean="0"/>
              <a:pPr/>
              <a:t>21</a:t>
            </a:fld>
            <a:endParaRPr lang="el-GR" altLang="en-US" smtClean="0"/>
          </a:p>
        </p:txBody>
      </p:sp>
      <p:sp>
        <p:nvSpPr>
          <p:cNvPr id="49158" name="Text Box 3"/>
          <p:cNvSpPr txBox="1">
            <a:spLocks noChangeArrowheads="1"/>
          </p:cNvSpPr>
          <p:nvPr/>
        </p:nvSpPr>
        <p:spPr bwMode="auto">
          <a:xfrm>
            <a:off x="903288" y="1722438"/>
            <a:ext cx="7377112" cy="3763962"/>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Οντότητες: </a:t>
            </a:r>
            <a:r>
              <a:rPr lang="el-GR" sz="2000" dirty="0">
                <a:solidFill>
                  <a:schemeClr val="accent6">
                    <a:lumMod val="75000"/>
                  </a:schemeClr>
                </a:solidFill>
                <a:latin typeface="Calibri" pitchFamily="34" charset="0"/>
                <a:ea typeface="Calibri" pitchFamily="34" charset="0"/>
                <a:cs typeface="Calibri" pitchFamily="34" charset="0"/>
              </a:rPr>
              <a:t>Πρωτάθλημα</a:t>
            </a:r>
            <a:r>
              <a:rPr lang="el-GR" sz="2000" dirty="0">
                <a:solidFill>
                  <a:schemeClr val="accent1">
                    <a:lumMod val="50000"/>
                  </a:schemeClr>
                </a:solidFill>
                <a:latin typeface="Calibri" pitchFamily="34" charset="0"/>
                <a:ea typeface="Calibri" pitchFamily="34" charset="0"/>
                <a:cs typeface="Calibri" pitchFamily="34" charset="0"/>
              </a:rPr>
              <a:t>, </a:t>
            </a:r>
            <a:r>
              <a:rPr lang="el-GR" sz="2000" dirty="0">
                <a:solidFill>
                  <a:schemeClr val="accent6">
                    <a:lumMod val="75000"/>
                  </a:schemeClr>
                </a:solidFill>
                <a:latin typeface="Calibri" pitchFamily="34" charset="0"/>
                <a:ea typeface="Calibri" pitchFamily="34" charset="0"/>
                <a:cs typeface="Calibri" pitchFamily="34" charset="0"/>
              </a:rPr>
              <a:t>Ομάδες</a:t>
            </a:r>
            <a:r>
              <a:rPr lang="el-GR" sz="2000" dirty="0">
                <a:solidFill>
                  <a:schemeClr val="accent1">
                    <a:lumMod val="50000"/>
                  </a:schemeClr>
                </a:solidFill>
                <a:latin typeface="Calibri" pitchFamily="34" charset="0"/>
                <a:ea typeface="Calibri" pitchFamily="34" charset="0"/>
                <a:cs typeface="Calibri" pitchFamily="34" charset="0"/>
              </a:rPr>
              <a:t> και </a:t>
            </a:r>
            <a:r>
              <a:rPr lang="el-GR" sz="2000" dirty="0">
                <a:solidFill>
                  <a:schemeClr val="accent6">
                    <a:lumMod val="75000"/>
                  </a:schemeClr>
                </a:solidFill>
                <a:latin typeface="Calibri" pitchFamily="34" charset="0"/>
                <a:ea typeface="Calibri" pitchFamily="34" charset="0"/>
                <a:cs typeface="Calibri" pitchFamily="34" charset="0"/>
              </a:rPr>
              <a:t>Παίκτες</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a:t>
            </a:r>
            <a:r>
              <a:rPr lang="el-GR" sz="2000" dirty="0" smtClean="0">
                <a:solidFill>
                  <a:schemeClr val="accent1">
                    <a:lumMod val="50000"/>
                  </a:schemeClr>
                </a:solidFill>
                <a:latin typeface="Calibri" pitchFamily="34" charset="0"/>
                <a:ea typeface="Calibri" pitchFamily="34" charset="0"/>
                <a:cs typeface="Calibri" pitchFamily="34" charset="0"/>
              </a:rPr>
              <a:t>Για τα πρωταθλήματα και τις ομάδες έχουμε το όνομα τους και για τους παίκτες τον αριθμό τους</a:t>
            </a:r>
          </a:p>
          <a:p>
            <a:pPr algn="just" eaLnBrk="0" hangingPunct="0">
              <a:spcBef>
                <a:spcPct val="50000"/>
              </a:spcBef>
              <a:buFont typeface="Wingdings" pitchFamily="2" charset="2"/>
              <a:buChar char="§"/>
            </a:pPr>
            <a:r>
              <a:rPr lang="el-GR" sz="2000" dirty="0" smtClean="0">
                <a:solidFill>
                  <a:schemeClr val="accent1">
                    <a:lumMod val="50000"/>
                  </a:schemeClr>
                </a:solidFill>
                <a:latin typeface="Calibri" pitchFamily="34" charset="0"/>
                <a:ea typeface="Calibri" pitchFamily="34" charset="0"/>
                <a:cs typeface="Calibri" pitchFamily="34" charset="0"/>
              </a:rPr>
              <a:t>  Τα </a:t>
            </a:r>
            <a:r>
              <a:rPr lang="el-GR" sz="2000" dirty="0">
                <a:solidFill>
                  <a:schemeClr val="accent1">
                    <a:lumMod val="50000"/>
                  </a:schemeClr>
                </a:solidFill>
                <a:latin typeface="Calibri" pitchFamily="34" charset="0"/>
                <a:ea typeface="Calibri" pitchFamily="34" charset="0"/>
                <a:cs typeface="Calibri" pitchFamily="34" charset="0"/>
              </a:rPr>
              <a:t>ονόματα των πρωταθλημάτων είναι μοναδικά.</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Σε κανένα πρωτάθλημα δε συμμετέχουν δυο ομάδες με το ίδιο όνομα, αλλά μπορεί να υπάρχουν ομάδες με το ίδιο όνομα σε διαφορετικά πρωταθλήματα</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Σε καμιά ομάδα δεν υπάρχουν παίκτες με το ίδιο νούμερο. Ωστόσο, μπορεί να υπάρχουν παίκτες με το ίδιο νούμερο σε διαφορετικές ομάδες.</a:t>
            </a:r>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Tree>
    <p:extLst>
      <p:ext uri="{BB962C8B-B14F-4D97-AF65-F5344CB8AC3E}">
        <p14:creationId xmlns:p14="http://schemas.microsoft.com/office/powerpoint/2010/main" xmlns="" val="3801388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a:t>3</a:t>
            </a:r>
            <a:r>
              <a:rPr lang="el-GR" altLang="en-US" dirty="0" smtClean="0"/>
              <a:t>-20</a:t>
            </a:r>
            <a:r>
              <a:rPr lang="en-US" altLang="en-US" dirty="0" smtClean="0"/>
              <a:t>1</a:t>
            </a:r>
            <a:r>
              <a:rPr lang="el-GR" altLang="en-US" dirty="0"/>
              <a:t>4</a:t>
            </a:r>
            <a:endParaRPr lang="el-GR" altLang="en-US" dirty="0" smtClean="0"/>
          </a:p>
        </p:txBody>
      </p:sp>
      <p:sp>
        <p:nvSpPr>
          <p:cNvPr id="51203" name="Rectangle 6"/>
          <p:cNvSpPr>
            <a:spLocks noGrp="1" noChangeArrowheads="1"/>
          </p:cNvSpPr>
          <p:nvPr>
            <p:ph type="ftr" sz="quarter" idx="11"/>
          </p:nvPr>
        </p:nvSpPr>
        <p:spPr>
          <a:noFill/>
        </p:spPr>
        <p:txBody>
          <a:bodyPr/>
          <a:lstStyle/>
          <a:p>
            <a:r>
              <a:rPr lang="el-GR" altLang="en-US"/>
              <a:t>Ευαγγελία Πιτουρά</a:t>
            </a:r>
          </a:p>
        </p:txBody>
      </p:sp>
      <p:sp>
        <p:nvSpPr>
          <p:cNvPr id="51204" name="Rectangle 7"/>
          <p:cNvSpPr>
            <a:spLocks noGrp="1" noChangeArrowheads="1"/>
          </p:cNvSpPr>
          <p:nvPr>
            <p:ph type="sldNum" sz="quarter" idx="12"/>
          </p:nvPr>
        </p:nvSpPr>
        <p:spPr>
          <a:noFill/>
        </p:spPr>
        <p:txBody>
          <a:bodyPr/>
          <a:lstStyle/>
          <a:p>
            <a:fld id="{FD129475-429B-4A2F-8520-E8CF61E59D33}" type="slidenum">
              <a:rPr lang="el-GR" altLang="en-US" smtClean="0"/>
              <a:pPr/>
              <a:t>22</a:t>
            </a:fld>
            <a:endParaRPr lang="el-GR" altLang="en-US" smtClean="0"/>
          </a:p>
        </p:txBody>
      </p:sp>
      <p:sp>
        <p:nvSpPr>
          <p:cNvPr id="51205"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1207"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1208"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1209"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1210" name="Text Box 7"/>
          <p:cNvSpPr txBox="1">
            <a:spLocks noChangeArrowheads="1"/>
          </p:cNvSpPr>
          <p:nvPr/>
        </p:nvSpPr>
        <p:spPr bwMode="auto">
          <a:xfrm>
            <a:off x="395288" y="2924175"/>
            <a:ext cx="1439862" cy="253916"/>
          </a:xfrm>
          <a:prstGeom prst="rect">
            <a:avLst/>
          </a:prstGeom>
          <a:noFill/>
          <a:ln w="9525">
            <a:noFill/>
            <a:miter lim="800000"/>
            <a:headEnd/>
            <a:tailEnd/>
          </a:ln>
        </p:spPr>
        <p:txBody>
          <a:bodyPr>
            <a:spAutoFit/>
          </a:bodyPr>
          <a:lstStyle/>
          <a:p>
            <a:pPr eaLnBrk="0" hangingPunct="0">
              <a:spcBef>
                <a:spcPct val="50000"/>
              </a:spcBef>
            </a:pPr>
            <a:r>
              <a:rPr lang="el-GR" sz="1050" dirty="0"/>
              <a:t>ΠΡΟΜΗΘΕΥΤΗΣ</a:t>
            </a:r>
            <a:endParaRPr lang="el-GR" sz="1050" baseline="-25000" dirty="0"/>
          </a:p>
        </p:txBody>
      </p:sp>
      <p:sp>
        <p:nvSpPr>
          <p:cNvPr id="51211" name="Text Box 8"/>
          <p:cNvSpPr txBox="1">
            <a:spLocks noChangeArrowheads="1"/>
          </p:cNvSpPr>
          <p:nvPr/>
        </p:nvSpPr>
        <p:spPr bwMode="auto">
          <a:xfrm>
            <a:off x="2516188" y="2871788"/>
            <a:ext cx="1295400" cy="253916"/>
          </a:xfrm>
          <a:prstGeom prst="rect">
            <a:avLst/>
          </a:prstGeom>
          <a:noFill/>
          <a:ln w="9525">
            <a:noFill/>
            <a:miter lim="800000"/>
            <a:headEnd/>
            <a:tailEnd/>
          </a:ln>
        </p:spPr>
        <p:txBody>
          <a:bodyPr>
            <a:spAutoFit/>
          </a:bodyPr>
          <a:lstStyle/>
          <a:p>
            <a:pPr eaLnBrk="0" hangingPunct="0">
              <a:spcBef>
                <a:spcPct val="50000"/>
              </a:spcBef>
            </a:pPr>
            <a:r>
              <a:rPr lang="el-GR" sz="1050"/>
              <a:t>ΠΡΟΜΗΘΕΥΕΙ</a:t>
            </a:r>
          </a:p>
        </p:txBody>
      </p:sp>
      <p:sp>
        <p:nvSpPr>
          <p:cNvPr id="51212" name="Text Box 9"/>
          <p:cNvSpPr txBox="1">
            <a:spLocks noChangeArrowheads="1"/>
          </p:cNvSpPr>
          <p:nvPr/>
        </p:nvSpPr>
        <p:spPr bwMode="auto">
          <a:xfrm>
            <a:off x="2408238" y="4324350"/>
            <a:ext cx="1657350" cy="253916"/>
          </a:xfrm>
          <a:prstGeom prst="rect">
            <a:avLst/>
          </a:prstGeom>
          <a:noFill/>
          <a:ln w="9525">
            <a:noFill/>
            <a:miter lim="800000"/>
            <a:headEnd/>
            <a:tailEnd/>
          </a:ln>
        </p:spPr>
        <p:txBody>
          <a:bodyPr>
            <a:spAutoFit/>
          </a:bodyPr>
          <a:lstStyle/>
          <a:p>
            <a:pPr eaLnBrk="0" hangingPunct="0">
              <a:spcBef>
                <a:spcPct val="50000"/>
              </a:spcBef>
            </a:pPr>
            <a:r>
              <a:rPr lang="el-GR" sz="1050" dirty="0"/>
              <a:t>ΕΞΑΡΤΗΜΑ</a:t>
            </a:r>
            <a:endParaRPr lang="el-GR" sz="1050" baseline="-25000" dirty="0"/>
          </a:p>
        </p:txBody>
      </p:sp>
      <p:sp>
        <p:nvSpPr>
          <p:cNvPr id="51213"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1214"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1215"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1216"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1217"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1218"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1219"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1220"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1221"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1222"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1223"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1224"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1225"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1226"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1227" name="Oval 24"/>
          <p:cNvSpPr>
            <a:spLocks noChangeArrowheads="1"/>
          </p:cNvSpPr>
          <p:nvPr/>
        </p:nvSpPr>
        <p:spPr bwMode="auto">
          <a:xfrm>
            <a:off x="2667000" y="1728788"/>
            <a:ext cx="865188" cy="431800"/>
          </a:xfrm>
          <a:prstGeom prst="ellipse">
            <a:avLst/>
          </a:prstGeom>
          <a:noFill/>
          <a:ln w="9525">
            <a:solidFill>
              <a:schemeClr val="tx1"/>
            </a:solidFill>
            <a:round/>
            <a:headEnd/>
            <a:tailEnd/>
          </a:ln>
        </p:spPr>
        <p:txBody>
          <a:bodyPr wrap="none" anchor="ctr"/>
          <a:lstStyle/>
          <a:p>
            <a:endParaRPr lang="el-GR"/>
          </a:p>
        </p:txBody>
      </p:sp>
      <p:sp>
        <p:nvSpPr>
          <p:cNvPr id="51228" name="Text Box 25"/>
          <p:cNvSpPr txBox="1">
            <a:spLocks noChangeArrowheads="1"/>
          </p:cNvSpPr>
          <p:nvPr/>
        </p:nvSpPr>
        <p:spPr bwMode="auto">
          <a:xfrm>
            <a:off x="2874963" y="1835150"/>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1229"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1230" name="Text Box 27"/>
          <p:cNvSpPr txBox="1">
            <a:spLocks noChangeArrowheads="1"/>
          </p:cNvSpPr>
          <p:nvPr/>
        </p:nvSpPr>
        <p:spPr bwMode="auto">
          <a:xfrm>
            <a:off x="4500563" y="2852738"/>
            <a:ext cx="1081087" cy="253916"/>
          </a:xfrm>
          <a:prstGeom prst="rect">
            <a:avLst/>
          </a:prstGeom>
          <a:noFill/>
          <a:ln w="9525">
            <a:noFill/>
            <a:miter lim="800000"/>
            <a:headEnd/>
            <a:tailEnd/>
          </a:ln>
        </p:spPr>
        <p:txBody>
          <a:bodyPr>
            <a:spAutoFit/>
          </a:bodyPr>
          <a:lstStyle/>
          <a:p>
            <a:pPr>
              <a:spcBef>
                <a:spcPct val="50000"/>
              </a:spcBef>
            </a:pPr>
            <a:r>
              <a:rPr lang="el-GR" sz="1050"/>
              <a:t>ΕΡΓΟ</a:t>
            </a:r>
          </a:p>
        </p:txBody>
      </p:sp>
      <p:sp>
        <p:nvSpPr>
          <p:cNvPr id="51231" name="Oval 28"/>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1232" name="Text Box 29"/>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1233" name="Line 30"/>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40" name="TextBox 39"/>
          <p:cNvSpPr txBox="1"/>
          <p:nvPr/>
        </p:nvSpPr>
        <p:spPr>
          <a:xfrm>
            <a:off x="5652120" y="1844824"/>
            <a:ext cx="3024336" cy="646331"/>
          </a:xfrm>
          <a:prstGeom prst="rect">
            <a:avLst/>
          </a:prstGeom>
          <a:noFill/>
        </p:spPr>
        <p:txBody>
          <a:bodyPr wrap="square" rtlCol="0">
            <a:spAutoFit/>
          </a:bodyPr>
          <a:lstStyle/>
          <a:p>
            <a:pPr algn="just"/>
            <a:r>
              <a:rPr lang="el-GR" dirty="0" smtClean="0">
                <a:solidFill>
                  <a:schemeClr val="tx2">
                    <a:lumMod val="50000"/>
                  </a:schemeClr>
                </a:solidFill>
                <a:latin typeface="Calibri" pitchFamily="34" charset="0"/>
                <a:cs typeface="Calibri" pitchFamily="34" charset="0"/>
              </a:rPr>
              <a:t>Παρατήρηση για το </a:t>
            </a:r>
            <a:r>
              <a:rPr lang="el-GR" dirty="0" smtClean="0">
                <a:solidFill>
                  <a:schemeClr val="accent6">
                    <a:lumMod val="75000"/>
                  </a:schemeClr>
                </a:solidFill>
                <a:latin typeface="Calibri" pitchFamily="34" charset="0"/>
                <a:cs typeface="Calibri" pitchFamily="34" charset="0"/>
              </a:rPr>
              <a:t>συμβολισμό στο </a:t>
            </a:r>
            <a:r>
              <a:rPr lang="en-US" dirty="0" smtClean="0">
                <a:solidFill>
                  <a:schemeClr val="accent6">
                    <a:lumMod val="75000"/>
                  </a:schemeClr>
                </a:solidFill>
                <a:latin typeface="Calibri" pitchFamily="34" charset="0"/>
                <a:cs typeface="Calibri" pitchFamily="34" charset="0"/>
              </a:rPr>
              <a:t>“cow book”</a:t>
            </a:r>
            <a:endParaRPr lang="el-GR" dirty="0">
              <a:solidFill>
                <a:schemeClr val="accent6">
                  <a:lumMod val="75000"/>
                </a:schemeClr>
              </a:solidFill>
              <a:latin typeface="Calibri" pitchFamily="34" charset="0"/>
              <a:cs typeface="Calibri" pitchFamily="34" charset="0"/>
            </a:endParaRPr>
          </a:p>
        </p:txBody>
      </p:sp>
      <p:cxnSp>
        <p:nvCxnSpPr>
          <p:cNvPr id="42" name="Straight Arrow Connector 41"/>
          <p:cNvCxnSpPr/>
          <p:nvPr/>
        </p:nvCxnSpPr>
        <p:spPr>
          <a:xfrm flipV="1">
            <a:off x="3131840" y="3789040"/>
            <a:ext cx="0" cy="43204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5940152" y="2790379"/>
            <a:ext cx="2736304" cy="1477328"/>
          </a:xfrm>
          <a:prstGeom prst="rect">
            <a:avLst/>
          </a:prstGeom>
          <a:noFill/>
        </p:spPr>
        <p:txBody>
          <a:bodyPr wrap="square" rtlCol="0">
            <a:spAutoFit/>
          </a:bodyPr>
          <a:lstStyle/>
          <a:p>
            <a:pPr algn="just">
              <a:spcBef>
                <a:spcPct val="50000"/>
              </a:spcBef>
            </a:pPr>
            <a:r>
              <a:rPr lang="el-GR" dirty="0" smtClean="0">
                <a:solidFill>
                  <a:schemeClr val="tx2">
                    <a:lumMod val="50000"/>
                  </a:schemeClr>
                </a:solidFill>
                <a:latin typeface="Calibri" pitchFamily="34" charset="0"/>
                <a:cs typeface="Calibri" pitchFamily="34" charset="0"/>
              </a:rPr>
              <a:t>Ο συμβολισμός με το «βέλος» σημαίνει ότι το εξάρτημα προσδιορίζει μοναδικά τον προμηθευτή και το έργο</a:t>
            </a:r>
            <a:endParaRPr lang="el-GR" dirty="0">
              <a:solidFill>
                <a:schemeClr val="tx2">
                  <a:lumMod val="50000"/>
                </a:schemeClr>
              </a:solidFill>
              <a:latin typeface="Calibri" pitchFamily="34" charset="0"/>
              <a:cs typeface="Calibri" pitchFamily="34" charset="0"/>
            </a:endParaRPr>
          </a:p>
        </p:txBody>
      </p:sp>
      <p:sp>
        <p:nvSpPr>
          <p:cNvPr id="37" name="TextBox 36"/>
          <p:cNvSpPr txBox="1"/>
          <p:nvPr/>
        </p:nvSpPr>
        <p:spPr>
          <a:xfrm>
            <a:off x="4932363" y="4471194"/>
            <a:ext cx="3960117" cy="923330"/>
          </a:xfrm>
          <a:prstGeom prst="rect">
            <a:avLst/>
          </a:prstGeom>
          <a:noFill/>
          <a:ln>
            <a:solidFill>
              <a:schemeClr val="tx1"/>
            </a:solidFill>
            <a:prstDash val="dash"/>
          </a:ln>
        </p:spPr>
        <p:txBody>
          <a:bodyPr wrap="square" rtlCol="0">
            <a:spAutoFit/>
          </a:bodyPr>
          <a:lstStyle/>
          <a:p>
            <a:r>
              <a:rPr lang="el-GR" dirty="0" smtClean="0">
                <a:solidFill>
                  <a:schemeClr val="accent2">
                    <a:lumMod val="75000"/>
                  </a:schemeClr>
                </a:solidFill>
                <a:latin typeface="Calibri" pitchFamily="34" charset="0"/>
                <a:cs typeface="Calibri" pitchFamily="34" charset="0"/>
              </a:rPr>
              <a:t>Ο συμβολισμός αυτός για τριαδικές συσχετικές δεν εκφράζει το ίδιο με τον συμβολισμό που χρησιμοποιεί 1-Ν-Μ</a:t>
            </a:r>
            <a:endParaRPr lang="el-GR" dirty="0">
              <a:solidFill>
                <a:schemeClr val="accent2">
                  <a:lumMod val="75000"/>
                </a:schemeClr>
              </a:solidFill>
              <a:latin typeface="Calibri" pitchFamily="34" charset="0"/>
              <a:cs typeface="Calibri" pitchFamily="34" charset="0"/>
            </a:endParaRPr>
          </a:p>
        </p:txBody>
      </p:sp>
      <p:sp>
        <p:nvSpPr>
          <p:cNvPr id="39"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Tree>
    <p:extLst>
      <p:ext uri="{BB962C8B-B14F-4D97-AF65-F5344CB8AC3E}">
        <p14:creationId xmlns:p14="http://schemas.microsoft.com/office/powerpoint/2010/main" xmlns="" val="4454205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50179" name="Rectangle 6"/>
          <p:cNvSpPr>
            <a:spLocks noGrp="1" noChangeArrowheads="1"/>
          </p:cNvSpPr>
          <p:nvPr>
            <p:ph type="ftr" sz="quarter" idx="11"/>
          </p:nvPr>
        </p:nvSpPr>
        <p:spPr>
          <a:noFill/>
        </p:spPr>
        <p:txBody>
          <a:bodyPr/>
          <a:lstStyle/>
          <a:p>
            <a:r>
              <a:rPr lang="el-GR" altLang="en-US"/>
              <a:t>Ευαγγελία Πιτουρά</a:t>
            </a:r>
          </a:p>
        </p:txBody>
      </p:sp>
      <p:sp>
        <p:nvSpPr>
          <p:cNvPr id="50180" name="Rectangle 7"/>
          <p:cNvSpPr>
            <a:spLocks noGrp="1" noChangeArrowheads="1"/>
          </p:cNvSpPr>
          <p:nvPr>
            <p:ph type="sldNum" sz="quarter" idx="12"/>
          </p:nvPr>
        </p:nvSpPr>
        <p:spPr>
          <a:noFill/>
        </p:spPr>
        <p:txBody>
          <a:bodyPr/>
          <a:lstStyle/>
          <a:p>
            <a:fld id="{52282F24-91D4-45B4-B9B5-E5CA6547B768}" type="slidenum">
              <a:rPr lang="el-GR" altLang="en-US" smtClean="0"/>
              <a:pPr/>
              <a:t>23</a:t>
            </a:fld>
            <a:endParaRPr lang="el-GR" altLang="en-US" smtClean="0"/>
          </a:p>
        </p:txBody>
      </p:sp>
      <p:sp>
        <p:nvSpPr>
          <p:cNvPr id="50181"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0183"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0184"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0185"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0186"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0187"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0188" name="Text Box 9"/>
          <p:cNvSpPr txBox="1">
            <a:spLocks noChangeArrowheads="1"/>
          </p:cNvSpPr>
          <p:nvPr/>
        </p:nvSpPr>
        <p:spPr bwMode="auto">
          <a:xfrm>
            <a:off x="2379663" y="4306888"/>
            <a:ext cx="1657350" cy="336550"/>
          </a:xfrm>
          <a:prstGeom prst="rect">
            <a:avLst/>
          </a:prstGeom>
          <a:noFill/>
          <a:ln w="9525">
            <a:noFill/>
            <a:miter lim="800000"/>
            <a:headEnd/>
            <a:tailEnd/>
          </a:ln>
        </p:spPr>
        <p:txBody>
          <a:bodyPr>
            <a:spAutoFit/>
          </a:bodyPr>
          <a:lstStyle/>
          <a:p>
            <a:pPr eaLnBrk="0" hangingPunct="0">
              <a:spcBef>
                <a:spcPct val="50000"/>
              </a:spcBef>
            </a:pPr>
            <a:r>
              <a:rPr lang="el-GR">
                <a:latin typeface="Times New Roman" pitchFamily="18" charset="0"/>
              </a:rPr>
              <a:t>ΕΞΑΡΤΗΜΑ</a:t>
            </a:r>
            <a:endParaRPr lang="el-GR" baseline="-25000">
              <a:latin typeface="Times New Roman" pitchFamily="18" charset="0"/>
            </a:endParaRPr>
          </a:p>
        </p:txBody>
      </p:sp>
      <p:sp>
        <p:nvSpPr>
          <p:cNvPr id="50189"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0190"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0191"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0192"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0193"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0194"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0195"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0196"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0197"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0198"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0199"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0200"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0201"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0202"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0203" name="Oval 24"/>
          <p:cNvSpPr>
            <a:spLocks noChangeArrowheads="1"/>
          </p:cNvSpPr>
          <p:nvPr/>
        </p:nvSpPr>
        <p:spPr bwMode="auto">
          <a:xfrm>
            <a:off x="2657475" y="1747838"/>
            <a:ext cx="865188" cy="431800"/>
          </a:xfrm>
          <a:prstGeom prst="ellipse">
            <a:avLst/>
          </a:prstGeom>
          <a:noFill/>
          <a:ln w="9525">
            <a:solidFill>
              <a:schemeClr val="tx1"/>
            </a:solidFill>
            <a:round/>
            <a:headEnd/>
            <a:tailEnd/>
          </a:ln>
        </p:spPr>
        <p:txBody>
          <a:bodyPr wrap="none" anchor="ctr"/>
          <a:lstStyle/>
          <a:p>
            <a:endParaRPr lang="el-GR"/>
          </a:p>
        </p:txBody>
      </p:sp>
      <p:sp>
        <p:nvSpPr>
          <p:cNvPr id="50204" name="Text Box 25"/>
          <p:cNvSpPr txBox="1">
            <a:spLocks noChangeArrowheads="1"/>
          </p:cNvSpPr>
          <p:nvPr/>
        </p:nvSpPr>
        <p:spPr bwMode="auto">
          <a:xfrm>
            <a:off x="2855913" y="1801813"/>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0205"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0206" name="Text Box 27"/>
          <p:cNvSpPr txBox="1">
            <a:spLocks noChangeArrowheads="1"/>
          </p:cNvSpPr>
          <p:nvPr/>
        </p:nvSpPr>
        <p:spPr bwMode="auto">
          <a:xfrm>
            <a:off x="4500563" y="2852738"/>
            <a:ext cx="1081087" cy="336550"/>
          </a:xfrm>
          <a:prstGeom prst="rect">
            <a:avLst/>
          </a:prstGeom>
          <a:noFill/>
          <a:ln w="9525">
            <a:noFill/>
            <a:miter lim="800000"/>
            <a:headEnd/>
            <a:tailEnd/>
          </a:ln>
        </p:spPr>
        <p:txBody>
          <a:bodyPr>
            <a:spAutoFit/>
          </a:bodyPr>
          <a:lstStyle/>
          <a:p>
            <a:pPr>
              <a:spcBef>
                <a:spcPct val="50000"/>
              </a:spcBef>
            </a:pPr>
            <a:r>
              <a:rPr lang="el-GR">
                <a:latin typeface="Times New Roman" pitchFamily="18" charset="0"/>
              </a:rPr>
              <a:t>ΕΡΓΟ</a:t>
            </a:r>
          </a:p>
        </p:txBody>
      </p:sp>
      <p:sp>
        <p:nvSpPr>
          <p:cNvPr id="50207" name="Line 28"/>
          <p:cNvSpPr>
            <a:spLocks noChangeShapeType="1"/>
          </p:cNvSpPr>
          <p:nvPr/>
        </p:nvSpPr>
        <p:spPr bwMode="auto">
          <a:xfrm>
            <a:off x="3097213" y="3733800"/>
            <a:ext cx="0" cy="433388"/>
          </a:xfrm>
          <a:prstGeom prst="line">
            <a:avLst/>
          </a:prstGeom>
          <a:noFill/>
          <a:ln w="9525">
            <a:solidFill>
              <a:schemeClr val="tx1"/>
            </a:solidFill>
            <a:round/>
            <a:headEnd/>
            <a:tailEnd/>
          </a:ln>
        </p:spPr>
        <p:txBody>
          <a:bodyPr/>
          <a:lstStyle/>
          <a:p>
            <a:endParaRPr lang="el-GR"/>
          </a:p>
        </p:txBody>
      </p:sp>
      <p:sp>
        <p:nvSpPr>
          <p:cNvPr id="50208" name="Oval 29"/>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0209" name="Text Box 30"/>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0210" name="Line 31"/>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0212" name="Text Box 33"/>
          <p:cNvSpPr txBox="1">
            <a:spLocks noChangeArrowheads="1"/>
          </p:cNvSpPr>
          <p:nvPr/>
        </p:nvSpPr>
        <p:spPr bwMode="auto">
          <a:xfrm>
            <a:off x="5140325" y="3760788"/>
            <a:ext cx="3635375" cy="1615827"/>
          </a:xfrm>
          <a:prstGeom prst="rect">
            <a:avLst/>
          </a:prstGeom>
          <a:noFill/>
          <a:ln w="9525">
            <a:noFill/>
            <a:miter lim="800000"/>
            <a:headEnd/>
            <a:tailEnd/>
          </a:ln>
        </p:spPr>
        <p:txBody>
          <a:bodyPr wrap="square">
            <a:spAutoFit/>
          </a:bodyPr>
          <a:lstStyle/>
          <a:p>
            <a:pPr algn="just">
              <a:spcBef>
                <a:spcPct val="50000"/>
              </a:spcBef>
            </a:pPr>
            <a:r>
              <a:rPr lang="el-GR" dirty="0" smtClean="0">
                <a:solidFill>
                  <a:schemeClr val="tx2">
                    <a:lumMod val="50000"/>
                  </a:schemeClr>
                </a:solidFill>
                <a:latin typeface="Calibri" pitchFamily="34" charset="0"/>
                <a:cs typeface="Calibri" pitchFamily="34" charset="0"/>
              </a:rPr>
              <a:t>Ποια είναι τα κλειδιά της </a:t>
            </a:r>
            <a:r>
              <a:rPr lang="en-US" dirty="0" smtClean="0">
                <a:solidFill>
                  <a:schemeClr val="tx2">
                    <a:lumMod val="50000"/>
                  </a:schemeClr>
                </a:solidFill>
                <a:latin typeface="Calibri" pitchFamily="34" charset="0"/>
                <a:cs typeface="Calibri" pitchFamily="34" charset="0"/>
              </a:rPr>
              <a:t>“</a:t>
            </a:r>
            <a:r>
              <a:rPr lang="el-GR" dirty="0" smtClean="0">
                <a:solidFill>
                  <a:schemeClr val="tx2">
                    <a:lumMod val="50000"/>
                  </a:schemeClr>
                </a:solidFill>
                <a:latin typeface="Calibri" pitchFamily="34" charset="0"/>
                <a:cs typeface="Calibri" pitchFamily="34" charset="0"/>
              </a:rPr>
              <a:t>Προμηθεύει</a:t>
            </a:r>
            <a:r>
              <a:rPr lang="en-US" dirty="0" smtClean="0">
                <a:solidFill>
                  <a:schemeClr val="tx2">
                    <a:lumMod val="50000"/>
                  </a:schemeClr>
                </a:solidFill>
                <a:latin typeface="Calibri" pitchFamily="34" charset="0"/>
                <a:cs typeface="Calibri" pitchFamily="34" charset="0"/>
              </a:rPr>
              <a:t>”</a:t>
            </a:r>
            <a:r>
              <a:rPr lang="el-GR" dirty="0" smtClean="0">
                <a:solidFill>
                  <a:schemeClr val="tx2">
                    <a:lumMod val="50000"/>
                  </a:schemeClr>
                </a:solidFill>
                <a:latin typeface="Calibri" pitchFamily="34" charset="0"/>
                <a:cs typeface="Calibri" pitchFamily="34" charset="0"/>
              </a:rPr>
              <a:t>στο σχεσιακό </a:t>
            </a:r>
            <a:r>
              <a:rPr lang="el-GR" dirty="0" err="1" smtClean="0">
                <a:solidFill>
                  <a:schemeClr val="tx2">
                    <a:lumMod val="50000"/>
                  </a:schemeClr>
                </a:solidFill>
                <a:latin typeface="Calibri" pitchFamily="34" charset="0"/>
                <a:cs typeface="Calibri" pitchFamily="34" charset="0"/>
              </a:rPr>
              <a:t>μοντέλ</a:t>
            </a:r>
            <a:r>
              <a:rPr lang="en-US" dirty="0" smtClean="0">
                <a:solidFill>
                  <a:schemeClr val="tx2">
                    <a:lumMod val="50000"/>
                  </a:schemeClr>
                </a:solidFill>
                <a:latin typeface="Calibri" pitchFamily="34" charset="0"/>
                <a:cs typeface="Calibri" pitchFamily="34" charset="0"/>
              </a:rPr>
              <a:t>o;</a:t>
            </a:r>
            <a:endParaRPr lang="el-GR" dirty="0" smtClean="0">
              <a:solidFill>
                <a:schemeClr val="tx2">
                  <a:lumMod val="50000"/>
                </a:schemeClr>
              </a:solidFill>
              <a:latin typeface="Calibri" pitchFamily="34" charset="0"/>
              <a:cs typeface="Calibri" pitchFamily="34" charset="0"/>
            </a:endParaRPr>
          </a:p>
          <a:p>
            <a:pPr algn="just">
              <a:spcBef>
                <a:spcPct val="50000"/>
              </a:spcBef>
            </a:pPr>
            <a:r>
              <a:rPr lang="el-GR" dirty="0" smtClean="0">
                <a:solidFill>
                  <a:schemeClr val="tx2">
                    <a:lumMod val="50000"/>
                  </a:schemeClr>
                </a:solidFill>
                <a:latin typeface="Calibri" pitchFamily="34" charset="0"/>
                <a:cs typeface="Calibri" pitchFamily="34" charset="0"/>
              </a:rPr>
              <a:t>Γενικά</a:t>
            </a:r>
            <a:r>
              <a:rPr lang="el-GR" dirty="0">
                <a:solidFill>
                  <a:schemeClr val="tx2">
                    <a:lumMod val="50000"/>
                  </a:schemeClr>
                </a:solidFill>
                <a:latin typeface="Calibri" pitchFamily="34" charset="0"/>
                <a:cs typeface="Calibri" pitchFamily="34" charset="0"/>
              </a:rPr>
              <a:t>, </a:t>
            </a:r>
            <a:r>
              <a:rPr lang="en-US" dirty="0" smtClean="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διαφορετικές περιπτώσεις με βάση την </a:t>
            </a:r>
            <a:r>
              <a:rPr lang="el-GR" dirty="0" err="1" smtClean="0">
                <a:solidFill>
                  <a:schemeClr val="tx2">
                    <a:lumMod val="50000"/>
                  </a:schemeClr>
                </a:solidFill>
                <a:latin typeface="Calibri" pitchFamily="34" charset="0"/>
                <a:cs typeface="Calibri" pitchFamily="34" charset="0"/>
              </a:rPr>
              <a:t>πληθικότητα</a:t>
            </a:r>
            <a:endParaRPr lang="el-GR" dirty="0">
              <a:solidFill>
                <a:schemeClr val="tx2">
                  <a:lumMod val="50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Tree>
    <p:extLst>
      <p:ext uri="{BB962C8B-B14F-4D97-AF65-F5344CB8AC3E}">
        <p14:creationId xmlns:p14="http://schemas.microsoft.com/office/powerpoint/2010/main" xmlns="" val="23867499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51203" name="Rectangle 6"/>
          <p:cNvSpPr>
            <a:spLocks noGrp="1" noChangeArrowheads="1"/>
          </p:cNvSpPr>
          <p:nvPr>
            <p:ph type="ftr" sz="quarter" idx="11"/>
          </p:nvPr>
        </p:nvSpPr>
        <p:spPr>
          <a:noFill/>
        </p:spPr>
        <p:txBody>
          <a:bodyPr/>
          <a:lstStyle/>
          <a:p>
            <a:r>
              <a:rPr lang="el-GR" altLang="en-US"/>
              <a:t>Ευαγγελία Πιτουρά</a:t>
            </a:r>
          </a:p>
        </p:txBody>
      </p:sp>
      <p:sp>
        <p:nvSpPr>
          <p:cNvPr id="51204" name="Rectangle 7"/>
          <p:cNvSpPr>
            <a:spLocks noGrp="1" noChangeArrowheads="1"/>
          </p:cNvSpPr>
          <p:nvPr>
            <p:ph type="sldNum" sz="quarter" idx="12"/>
          </p:nvPr>
        </p:nvSpPr>
        <p:spPr>
          <a:noFill/>
        </p:spPr>
        <p:txBody>
          <a:bodyPr/>
          <a:lstStyle/>
          <a:p>
            <a:fld id="{FD129475-429B-4A2F-8520-E8CF61E59D33}" type="slidenum">
              <a:rPr lang="el-GR" altLang="en-US" smtClean="0"/>
              <a:pPr/>
              <a:t>24</a:t>
            </a:fld>
            <a:endParaRPr lang="el-GR" altLang="en-US" smtClean="0"/>
          </a:p>
        </p:txBody>
      </p:sp>
      <p:sp>
        <p:nvSpPr>
          <p:cNvPr id="51205"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1207"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1208"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1209"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1210"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1211"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1212" name="Text Box 9"/>
          <p:cNvSpPr txBox="1">
            <a:spLocks noChangeArrowheads="1"/>
          </p:cNvSpPr>
          <p:nvPr/>
        </p:nvSpPr>
        <p:spPr bwMode="auto">
          <a:xfrm>
            <a:off x="2408238" y="4324350"/>
            <a:ext cx="1657350" cy="336550"/>
          </a:xfrm>
          <a:prstGeom prst="rect">
            <a:avLst/>
          </a:prstGeom>
          <a:noFill/>
          <a:ln w="9525">
            <a:noFill/>
            <a:miter lim="800000"/>
            <a:headEnd/>
            <a:tailEnd/>
          </a:ln>
        </p:spPr>
        <p:txBody>
          <a:bodyPr>
            <a:spAutoFit/>
          </a:bodyPr>
          <a:lstStyle/>
          <a:p>
            <a:pPr eaLnBrk="0" hangingPunct="0">
              <a:spcBef>
                <a:spcPct val="50000"/>
              </a:spcBef>
            </a:pPr>
            <a:r>
              <a:rPr lang="el-GR">
                <a:latin typeface="Times New Roman" pitchFamily="18" charset="0"/>
              </a:rPr>
              <a:t>ΕΞΑΡΤΗΜΑ</a:t>
            </a:r>
            <a:endParaRPr lang="el-GR" baseline="-25000">
              <a:latin typeface="Times New Roman" pitchFamily="18" charset="0"/>
            </a:endParaRPr>
          </a:p>
        </p:txBody>
      </p:sp>
      <p:sp>
        <p:nvSpPr>
          <p:cNvPr id="51213"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1214"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1215"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1216"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1217"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1218"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1219"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1220"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1221"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1222"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1223"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1224"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1225"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1226"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1227" name="Oval 24"/>
          <p:cNvSpPr>
            <a:spLocks noChangeArrowheads="1"/>
          </p:cNvSpPr>
          <p:nvPr/>
        </p:nvSpPr>
        <p:spPr bwMode="auto">
          <a:xfrm>
            <a:off x="2667000" y="1728788"/>
            <a:ext cx="865188" cy="431800"/>
          </a:xfrm>
          <a:prstGeom prst="ellipse">
            <a:avLst/>
          </a:prstGeom>
          <a:noFill/>
          <a:ln w="9525">
            <a:solidFill>
              <a:schemeClr val="tx1"/>
            </a:solidFill>
            <a:round/>
            <a:headEnd/>
            <a:tailEnd/>
          </a:ln>
        </p:spPr>
        <p:txBody>
          <a:bodyPr wrap="none" anchor="ctr"/>
          <a:lstStyle/>
          <a:p>
            <a:endParaRPr lang="el-GR"/>
          </a:p>
        </p:txBody>
      </p:sp>
      <p:sp>
        <p:nvSpPr>
          <p:cNvPr id="51228" name="Text Box 25"/>
          <p:cNvSpPr txBox="1">
            <a:spLocks noChangeArrowheads="1"/>
          </p:cNvSpPr>
          <p:nvPr/>
        </p:nvSpPr>
        <p:spPr bwMode="auto">
          <a:xfrm>
            <a:off x="2874963" y="1835150"/>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1229"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1230" name="Text Box 27"/>
          <p:cNvSpPr txBox="1">
            <a:spLocks noChangeArrowheads="1"/>
          </p:cNvSpPr>
          <p:nvPr/>
        </p:nvSpPr>
        <p:spPr bwMode="auto">
          <a:xfrm>
            <a:off x="4500563" y="2852738"/>
            <a:ext cx="1081087" cy="304800"/>
          </a:xfrm>
          <a:prstGeom prst="rect">
            <a:avLst/>
          </a:prstGeom>
          <a:noFill/>
          <a:ln w="9525">
            <a:noFill/>
            <a:miter lim="800000"/>
            <a:headEnd/>
            <a:tailEnd/>
          </a:ln>
        </p:spPr>
        <p:txBody>
          <a:bodyPr>
            <a:spAutoFit/>
          </a:bodyPr>
          <a:lstStyle/>
          <a:p>
            <a:pPr>
              <a:spcBef>
                <a:spcPct val="50000"/>
              </a:spcBef>
            </a:pPr>
            <a:r>
              <a:rPr lang="el-GR" sz="1400">
                <a:latin typeface="Times New Roman" pitchFamily="18" charset="0"/>
              </a:rPr>
              <a:t>ΕΡΓΟ</a:t>
            </a:r>
          </a:p>
        </p:txBody>
      </p:sp>
      <p:sp>
        <p:nvSpPr>
          <p:cNvPr id="51231" name="Oval 28"/>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1232" name="Text Box 29"/>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1233" name="Line 30"/>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1234" name="Text Box 31"/>
          <p:cNvSpPr txBox="1">
            <a:spLocks noChangeArrowheads="1"/>
          </p:cNvSpPr>
          <p:nvPr/>
        </p:nvSpPr>
        <p:spPr bwMode="auto">
          <a:xfrm>
            <a:off x="5710238" y="2078038"/>
            <a:ext cx="3044825" cy="1892826"/>
          </a:xfrm>
          <a:prstGeom prst="rect">
            <a:avLst/>
          </a:prstGeom>
          <a:noFill/>
          <a:ln w="9525">
            <a:noFill/>
            <a:miter lim="800000"/>
            <a:headEnd/>
            <a:tailEnd/>
          </a:ln>
        </p:spPr>
        <p:txBody>
          <a:bodyPr>
            <a:spAutoFit/>
          </a:bodyPr>
          <a:lstStyle/>
          <a:p>
            <a:pPr algn="just">
              <a:spcBef>
                <a:spcPct val="50000"/>
              </a:spcBef>
            </a:pPr>
            <a:r>
              <a:rPr lang="el-GR" dirty="0">
                <a:solidFill>
                  <a:schemeClr val="tx2">
                    <a:lumMod val="50000"/>
                  </a:schemeClr>
                </a:solidFill>
                <a:latin typeface="Calibri" pitchFamily="34" charset="0"/>
                <a:cs typeface="Calibri" pitchFamily="34" charset="0"/>
              </a:rPr>
              <a:t>Έργο και εξάρτημα προσδιορίζουν μοναδικά τον προμηθευτή</a:t>
            </a:r>
          </a:p>
          <a:p>
            <a:pPr algn="just">
              <a:spcBef>
                <a:spcPct val="50000"/>
              </a:spcBef>
            </a:pPr>
            <a:r>
              <a:rPr lang="el-GR" dirty="0">
                <a:solidFill>
                  <a:schemeClr val="tx2">
                    <a:lumMod val="50000"/>
                  </a:schemeClr>
                </a:solidFill>
                <a:latin typeface="Calibri" pitchFamily="34" charset="0"/>
                <a:cs typeface="Calibri" pitchFamily="34" charset="0"/>
              </a:rPr>
              <a:t>(δηλαδή, ένα εξάρτημα για ένα έργο μόνο από ένα συγκεκριμένο προμηθευτή)</a:t>
            </a:r>
          </a:p>
        </p:txBody>
      </p:sp>
      <p:sp>
        <p:nvSpPr>
          <p:cNvPr id="51235" name="Line 32"/>
          <p:cNvSpPr>
            <a:spLocks noChangeShapeType="1"/>
          </p:cNvSpPr>
          <p:nvPr/>
        </p:nvSpPr>
        <p:spPr bwMode="auto">
          <a:xfrm>
            <a:off x="3097213" y="3709988"/>
            <a:ext cx="0" cy="517525"/>
          </a:xfrm>
          <a:prstGeom prst="line">
            <a:avLst/>
          </a:prstGeom>
          <a:noFill/>
          <a:ln w="9525">
            <a:solidFill>
              <a:schemeClr val="tx1"/>
            </a:solidFill>
            <a:round/>
            <a:headEnd/>
            <a:tailEnd/>
          </a:ln>
        </p:spPr>
        <p:txBody>
          <a:bodyPr/>
          <a:lstStyle/>
          <a:p>
            <a:endParaRPr lang="el-GR"/>
          </a:p>
        </p:txBody>
      </p:sp>
      <p:sp>
        <p:nvSpPr>
          <p:cNvPr id="51237" name="Text Box 34"/>
          <p:cNvSpPr txBox="1">
            <a:spLocks noChangeArrowheads="1"/>
          </p:cNvSpPr>
          <p:nvPr/>
        </p:nvSpPr>
        <p:spPr bwMode="auto">
          <a:xfrm>
            <a:off x="1978025" y="2528888"/>
            <a:ext cx="346075"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1238" name="Text Box 35"/>
          <p:cNvSpPr txBox="1">
            <a:spLocks noChangeArrowheads="1"/>
          </p:cNvSpPr>
          <p:nvPr/>
        </p:nvSpPr>
        <p:spPr bwMode="auto">
          <a:xfrm>
            <a:off x="3806825" y="2549525"/>
            <a:ext cx="346075"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51239" name="Text Box 36"/>
          <p:cNvSpPr txBox="1">
            <a:spLocks noChangeArrowheads="1"/>
          </p:cNvSpPr>
          <p:nvPr/>
        </p:nvSpPr>
        <p:spPr bwMode="auto">
          <a:xfrm>
            <a:off x="2287588" y="3556000"/>
            <a:ext cx="523875" cy="366713"/>
          </a:xfrm>
          <a:prstGeom prst="rect">
            <a:avLst/>
          </a:prstGeom>
          <a:noFill/>
          <a:ln w="9525">
            <a:noFill/>
            <a:miter lim="800000"/>
            <a:headEnd/>
            <a:tailEnd/>
          </a:ln>
        </p:spPr>
        <p:txBody>
          <a:bodyPr>
            <a:spAutoFit/>
          </a:bodyPr>
          <a:lstStyle/>
          <a:p>
            <a:pPr>
              <a:spcBef>
                <a:spcPct val="50000"/>
              </a:spcBef>
            </a:pPr>
            <a:r>
              <a:rPr lang="el-GR" sz="1800"/>
              <a:t>Μ</a:t>
            </a:r>
          </a:p>
        </p:txBody>
      </p:sp>
      <p:sp>
        <p:nvSpPr>
          <p:cNvPr id="4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Tree>
    <p:extLst>
      <p:ext uri="{BB962C8B-B14F-4D97-AF65-F5344CB8AC3E}">
        <p14:creationId xmlns:p14="http://schemas.microsoft.com/office/powerpoint/2010/main" xmlns="" val="5259426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3-2014</a:t>
            </a:r>
          </a:p>
        </p:txBody>
      </p:sp>
      <p:sp>
        <p:nvSpPr>
          <p:cNvPr id="52227" name="Rectangle 6"/>
          <p:cNvSpPr>
            <a:spLocks noGrp="1" noChangeArrowheads="1"/>
          </p:cNvSpPr>
          <p:nvPr>
            <p:ph type="ftr" sz="quarter" idx="11"/>
          </p:nvPr>
        </p:nvSpPr>
        <p:spPr>
          <a:noFill/>
        </p:spPr>
        <p:txBody>
          <a:bodyPr/>
          <a:lstStyle/>
          <a:p>
            <a:r>
              <a:rPr lang="el-GR" altLang="en-US"/>
              <a:t>Ευαγγελία Πιτουρά</a:t>
            </a:r>
          </a:p>
        </p:txBody>
      </p:sp>
      <p:sp>
        <p:nvSpPr>
          <p:cNvPr id="52228" name="Rectangle 7"/>
          <p:cNvSpPr>
            <a:spLocks noGrp="1" noChangeArrowheads="1"/>
          </p:cNvSpPr>
          <p:nvPr>
            <p:ph type="sldNum" sz="quarter" idx="12"/>
          </p:nvPr>
        </p:nvSpPr>
        <p:spPr>
          <a:noFill/>
        </p:spPr>
        <p:txBody>
          <a:bodyPr/>
          <a:lstStyle/>
          <a:p>
            <a:fld id="{CFA29F1E-FDBD-4625-B4B3-F46450561BAF}" type="slidenum">
              <a:rPr lang="el-GR" altLang="en-US" smtClean="0"/>
              <a:pPr/>
              <a:t>25</a:t>
            </a:fld>
            <a:endParaRPr lang="el-GR" altLang="en-US" smtClean="0"/>
          </a:p>
        </p:txBody>
      </p:sp>
      <p:sp>
        <p:nvSpPr>
          <p:cNvPr id="52229"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2231"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2232"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2233"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2234"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2235"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2236" name="Text Box 9"/>
          <p:cNvSpPr txBox="1">
            <a:spLocks noChangeArrowheads="1"/>
          </p:cNvSpPr>
          <p:nvPr/>
        </p:nvSpPr>
        <p:spPr bwMode="auto">
          <a:xfrm>
            <a:off x="2389188" y="4324350"/>
            <a:ext cx="1657350" cy="336550"/>
          </a:xfrm>
          <a:prstGeom prst="rect">
            <a:avLst/>
          </a:prstGeom>
          <a:noFill/>
          <a:ln w="9525">
            <a:noFill/>
            <a:miter lim="800000"/>
            <a:headEnd/>
            <a:tailEnd/>
          </a:ln>
        </p:spPr>
        <p:txBody>
          <a:bodyPr>
            <a:spAutoFit/>
          </a:bodyPr>
          <a:lstStyle/>
          <a:p>
            <a:pPr eaLnBrk="0" hangingPunct="0">
              <a:spcBef>
                <a:spcPct val="50000"/>
              </a:spcBef>
            </a:pPr>
            <a:r>
              <a:rPr lang="el-GR">
                <a:latin typeface="Times New Roman" pitchFamily="18" charset="0"/>
              </a:rPr>
              <a:t>ΕΞΑΡΤΗΜΑ</a:t>
            </a:r>
            <a:endParaRPr lang="el-GR" baseline="-25000">
              <a:latin typeface="Times New Roman" pitchFamily="18" charset="0"/>
            </a:endParaRPr>
          </a:p>
        </p:txBody>
      </p:sp>
      <p:sp>
        <p:nvSpPr>
          <p:cNvPr id="52237"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2238"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2239"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2240"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2241"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2242"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2243"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2244"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2245"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2246"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2247"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2248"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2249"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2250"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2251" name="Oval 24"/>
          <p:cNvSpPr>
            <a:spLocks noChangeArrowheads="1"/>
          </p:cNvSpPr>
          <p:nvPr/>
        </p:nvSpPr>
        <p:spPr bwMode="auto">
          <a:xfrm>
            <a:off x="2484438" y="1773238"/>
            <a:ext cx="865187" cy="431800"/>
          </a:xfrm>
          <a:prstGeom prst="ellipse">
            <a:avLst/>
          </a:prstGeom>
          <a:noFill/>
          <a:ln w="9525">
            <a:solidFill>
              <a:schemeClr val="tx1"/>
            </a:solidFill>
            <a:round/>
            <a:headEnd/>
            <a:tailEnd/>
          </a:ln>
        </p:spPr>
        <p:txBody>
          <a:bodyPr wrap="none" anchor="ctr"/>
          <a:lstStyle/>
          <a:p>
            <a:endParaRPr lang="el-GR"/>
          </a:p>
        </p:txBody>
      </p:sp>
      <p:sp>
        <p:nvSpPr>
          <p:cNvPr id="52252" name="Text Box 25"/>
          <p:cNvSpPr txBox="1">
            <a:spLocks noChangeArrowheads="1"/>
          </p:cNvSpPr>
          <p:nvPr/>
        </p:nvSpPr>
        <p:spPr bwMode="auto">
          <a:xfrm>
            <a:off x="2700338" y="1844675"/>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2253"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2254" name="Text Box 27"/>
          <p:cNvSpPr txBox="1">
            <a:spLocks noChangeArrowheads="1"/>
          </p:cNvSpPr>
          <p:nvPr/>
        </p:nvSpPr>
        <p:spPr bwMode="auto">
          <a:xfrm>
            <a:off x="4500563" y="2852738"/>
            <a:ext cx="1081087" cy="336550"/>
          </a:xfrm>
          <a:prstGeom prst="rect">
            <a:avLst/>
          </a:prstGeom>
          <a:noFill/>
          <a:ln w="9525">
            <a:noFill/>
            <a:miter lim="800000"/>
            <a:headEnd/>
            <a:tailEnd/>
          </a:ln>
        </p:spPr>
        <p:txBody>
          <a:bodyPr>
            <a:spAutoFit/>
          </a:bodyPr>
          <a:lstStyle/>
          <a:p>
            <a:pPr>
              <a:spcBef>
                <a:spcPct val="50000"/>
              </a:spcBef>
            </a:pPr>
            <a:r>
              <a:rPr lang="el-GR"/>
              <a:t>ΕΡΓΟ</a:t>
            </a:r>
          </a:p>
        </p:txBody>
      </p:sp>
      <p:sp>
        <p:nvSpPr>
          <p:cNvPr id="52255" name="Line 28"/>
          <p:cNvSpPr>
            <a:spLocks noChangeShapeType="1"/>
          </p:cNvSpPr>
          <p:nvPr/>
        </p:nvSpPr>
        <p:spPr bwMode="auto">
          <a:xfrm>
            <a:off x="3097213" y="3733800"/>
            <a:ext cx="0" cy="503238"/>
          </a:xfrm>
          <a:prstGeom prst="line">
            <a:avLst/>
          </a:prstGeom>
          <a:noFill/>
          <a:ln w="9525">
            <a:solidFill>
              <a:schemeClr val="tx1"/>
            </a:solidFill>
            <a:round/>
            <a:headEnd/>
            <a:tailEnd/>
          </a:ln>
        </p:spPr>
        <p:txBody>
          <a:bodyPr/>
          <a:lstStyle/>
          <a:p>
            <a:endParaRPr lang="el-GR"/>
          </a:p>
        </p:txBody>
      </p:sp>
      <p:sp>
        <p:nvSpPr>
          <p:cNvPr id="52256" name="Oval 29"/>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2257" name="Text Box 30"/>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2258" name="Line 31"/>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2259" name="Text Box 32"/>
          <p:cNvSpPr txBox="1">
            <a:spLocks noChangeArrowheads="1"/>
          </p:cNvSpPr>
          <p:nvPr/>
        </p:nvSpPr>
        <p:spPr bwMode="auto">
          <a:xfrm>
            <a:off x="5800725" y="2551907"/>
            <a:ext cx="3165475" cy="1892826"/>
          </a:xfrm>
          <a:prstGeom prst="rect">
            <a:avLst/>
          </a:prstGeom>
          <a:noFill/>
          <a:ln w="9525">
            <a:noFill/>
            <a:miter lim="800000"/>
            <a:headEnd/>
            <a:tailEnd/>
          </a:ln>
        </p:spPr>
        <p:txBody>
          <a:bodyPr>
            <a:spAutoFit/>
          </a:bodyPr>
          <a:lstStyle/>
          <a:p>
            <a:pPr algn="just">
              <a:spcBef>
                <a:spcPct val="50000"/>
              </a:spcBef>
            </a:pPr>
            <a:r>
              <a:rPr lang="el-GR" dirty="0">
                <a:solidFill>
                  <a:schemeClr val="tx2">
                    <a:lumMod val="50000"/>
                  </a:schemeClr>
                </a:solidFill>
                <a:latin typeface="Calibri" pitchFamily="34" charset="0"/>
                <a:cs typeface="Calibri" pitchFamily="34" charset="0"/>
              </a:rPr>
              <a:t>Προμηθευτής και έργο προσδιορίζουν μοναδικά το εξάρτημα</a:t>
            </a:r>
          </a:p>
          <a:p>
            <a:pPr algn="just">
              <a:spcBef>
                <a:spcPct val="50000"/>
              </a:spcBef>
            </a:pPr>
            <a:r>
              <a:rPr lang="el-GR" dirty="0">
                <a:solidFill>
                  <a:schemeClr val="tx2">
                    <a:lumMod val="50000"/>
                  </a:schemeClr>
                </a:solidFill>
                <a:latin typeface="Calibri" pitchFamily="34" charset="0"/>
                <a:cs typeface="Calibri" pitchFamily="34" charset="0"/>
              </a:rPr>
              <a:t>(δηλαδή, ένας συγκεκριμένος προμηθευτής μόνο ένα εξάρτημα ανά έργο)</a:t>
            </a:r>
          </a:p>
        </p:txBody>
      </p:sp>
      <p:sp>
        <p:nvSpPr>
          <p:cNvPr id="52260" name="Text Box 33"/>
          <p:cNvSpPr txBox="1">
            <a:spLocks noChangeArrowheads="1"/>
          </p:cNvSpPr>
          <p:nvPr/>
        </p:nvSpPr>
        <p:spPr bwMode="auto">
          <a:xfrm>
            <a:off x="5211763" y="5624513"/>
            <a:ext cx="3105150" cy="366712"/>
          </a:xfrm>
          <a:prstGeom prst="rect">
            <a:avLst/>
          </a:prstGeom>
          <a:noFill/>
          <a:ln w="9525">
            <a:noFill/>
            <a:miter lim="800000"/>
            <a:headEnd/>
            <a:tailEnd/>
          </a:ln>
        </p:spPr>
        <p:txBody>
          <a:bodyPr>
            <a:spAutoFit/>
          </a:bodyPr>
          <a:lstStyle/>
          <a:p>
            <a:pPr>
              <a:spcBef>
                <a:spcPct val="50000"/>
              </a:spcBef>
            </a:pPr>
            <a:r>
              <a:rPr lang="el-GR" sz="1800" dirty="0">
                <a:latin typeface="Calibri" pitchFamily="34" charset="0"/>
                <a:cs typeface="Calibri" pitchFamily="34" charset="0"/>
              </a:rPr>
              <a:t>Σχεσιακό μοντέλο;</a:t>
            </a:r>
          </a:p>
        </p:txBody>
      </p:sp>
      <p:sp>
        <p:nvSpPr>
          <p:cNvPr id="52261" name="Text Box 34"/>
          <p:cNvSpPr txBox="1">
            <a:spLocks noChangeArrowheads="1"/>
          </p:cNvSpPr>
          <p:nvPr/>
        </p:nvSpPr>
        <p:spPr bwMode="auto">
          <a:xfrm>
            <a:off x="2435225" y="3733800"/>
            <a:ext cx="346075"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2262" name="Text Box 35"/>
          <p:cNvSpPr txBox="1">
            <a:spLocks noChangeArrowheads="1"/>
          </p:cNvSpPr>
          <p:nvPr/>
        </p:nvSpPr>
        <p:spPr bwMode="auto">
          <a:xfrm>
            <a:off x="1978025" y="2528888"/>
            <a:ext cx="346075"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52263" name="Text Box 36"/>
          <p:cNvSpPr txBox="1">
            <a:spLocks noChangeArrowheads="1"/>
          </p:cNvSpPr>
          <p:nvPr/>
        </p:nvSpPr>
        <p:spPr bwMode="auto">
          <a:xfrm>
            <a:off x="3808413" y="2528888"/>
            <a:ext cx="430212" cy="366712"/>
          </a:xfrm>
          <a:prstGeom prst="rect">
            <a:avLst/>
          </a:prstGeom>
          <a:noFill/>
          <a:ln w="9525">
            <a:noFill/>
            <a:miter lim="800000"/>
            <a:headEnd/>
            <a:tailEnd/>
          </a:ln>
        </p:spPr>
        <p:txBody>
          <a:bodyPr>
            <a:spAutoFit/>
          </a:bodyPr>
          <a:lstStyle/>
          <a:p>
            <a:pPr>
              <a:spcBef>
                <a:spcPct val="50000"/>
              </a:spcBef>
            </a:pPr>
            <a:r>
              <a:rPr lang="el-GR" sz="1800"/>
              <a:t>Μ</a:t>
            </a:r>
          </a:p>
        </p:txBody>
      </p:sp>
      <p:sp>
        <p:nvSpPr>
          <p:cNvPr id="4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Tree>
    <p:extLst>
      <p:ext uri="{BB962C8B-B14F-4D97-AF65-F5344CB8AC3E}">
        <p14:creationId xmlns:p14="http://schemas.microsoft.com/office/powerpoint/2010/main" xmlns="" val="16238938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3-2014</a:t>
            </a:r>
          </a:p>
        </p:txBody>
      </p:sp>
      <p:sp>
        <p:nvSpPr>
          <p:cNvPr id="53251" name="Rectangle 6"/>
          <p:cNvSpPr>
            <a:spLocks noGrp="1" noChangeArrowheads="1"/>
          </p:cNvSpPr>
          <p:nvPr>
            <p:ph type="ftr" sz="quarter" idx="11"/>
          </p:nvPr>
        </p:nvSpPr>
        <p:spPr>
          <a:noFill/>
        </p:spPr>
        <p:txBody>
          <a:bodyPr/>
          <a:lstStyle/>
          <a:p>
            <a:r>
              <a:rPr lang="el-GR" altLang="en-US"/>
              <a:t>Ευαγγελία Πιτουρά</a:t>
            </a:r>
          </a:p>
        </p:txBody>
      </p:sp>
      <p:sp>
        <p:nvSpPr>
          <p:cNvPr id="53252" name="Rectangle 7"/>
          <p:cNvSpPr>
            <a:spLocks noGrp="1" noChangeArrowheads="1"/>
          </p:cNvSpPr>
          <p:nvPr>
            <p:ph type="sldNum" sz="quarter" idx="12"/>
          </p:nvPr>
        </p:nvSpPr>
        <p:spPr>
          <a:noFill/>
        </p:spPr>
        <p:txBody>
          <a:bodyPr/>
          <a:lstStyle/>
          <a:p>
            <a:fld id="{8B2241D2-95F3-4274-B403-C90560AA0A73}" type="slidenum">
              <a:rPr lang="el-GR" altLang="en-US" smtClean="0"/>
              <a:pPr/>
              <a:t>26</a:t>
            </a:fld>
            <a:endParaRPr lang="el-GR" altLang="en-US" smtClean="0"/>
          </a:p>
        </p:txBody>
      </p:sp>
      <p:sp>
        <p:nvSpPr>
          <p:cNvPr id="53253"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3255"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3256"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3257"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3258"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3259"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3260" name="Text Box 9"/>
          <p:cNvSpPr txBox="1">
            <a:spLocks noChangeArrowheads="1"/>
          </p:cNvSpPr>
          <p:nvPr/>
        </p:nvSpPr>
        <p:spPr bwMode="auto">
          <a:xfrm>
            <a:off x="2493963" y="4306888"/>
            <a:ext cx="165735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ΕΞΑΡΤΗΜΑ</a:t>
            </a:r>
            <a:endParaRPr lang="el-GR" sz="1200" baseline="-25000">
              <a:latin typeface="Times New Roman" pitchFamily="18" charset="0"/>
            </a:endParaRPr>
          </a:p>
        </p:txBody>
      </p:sp>
      <p:sp>
        <p:nvSpPr>
          <p:cNvPr id="53261" name="Line 10"/>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3262" name="Oval 11"/>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3263" name="Text Box 12"/>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3264" name="Oval 13"/>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3265" name="Text Box 14"/>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3266" name="Line 15"/>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3267" name="Line 16"/>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3268" name="Oval 17"/>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3269" name="Oval 18"/>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3270" name="Line 19"/>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3271" name="Line 20"/>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3272" name="Text Box 21"/>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3273" name="Text Box 22"/>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3274" name="Oval 23"/>
          <p:cNvSpPr>
            <a:spLocks noChangeArrowheads="1"/>
          </p:cNvSpPr>
          <p:nvPr/>
        </p:nvSpPr>
        <p:spPr bwMode="auto">
          <a:xfrm>
            <a:off x="2484438" y="1773238"/>
            <a:ext cx="865187" cy="431800"/>
          </a:xfrm>
          <a:prstGeom prst="ellipse">
            <a:avLst/>
          </a:prstGeom>
          <a:noFill/>
          <a:ln w="9525">
            <a:solidFill>
              <a:schemeClr val="tx1"/>
            </a:solidFill>
            <a:round/>
            <a:headEnd/>
            <a:tailEnd/>
          </a:ln>
        </p:spPr>
        <p:txBody>
          <a:bodyPr wrap="none" anchor="ctr"/>
          <a:lstStyle/>
          <a:p>
            <a:endParaRPr lang="el-GR"/>
          </a:p>
        </p:txBody>
      </p:sp>
      <p:sp>
        <p:nvSpPr>
          <p:cNvPr id="53275" name="Text Box 24"/>
          <p:cNvSpPr txBox="1">
            <a:spLocks noChangeArrowheads="1"/>
          </p:cNvSpPr>
          <p:nvPr/>
        </p:nvSpPr>
        <p:spPr bwMode="auto">
          <a:xfrm>
            <a:off x="2700338" y="1844675"/>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3276" name="Line 25"/>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3277" name="Text Box 26"/>
          <p:cNvSpPr txBox="1">
            <a:spLocks noChangeArrowheads="1"/>
          </p:cNvSpPr>
          <p:nvPr/>
        </p:nvSpPr>
        <p:spPr bwMode="auto">
          <a:xfrm>
            <a:off x="4500563" y="2852738"/>
            <a:ext cx="1081087" cy="274637"/>
          </a:xfrm>
          <a:prstGeom prst="rect">
            <a:avLst/>
          </a:prstGeom>
          <a:noFill/>
          <a:ln w="9525">
            <a:noFill/>
            <a:miter lim="800000"/>
            <a:headEnd/>
            <a:tailEnd/>
          </a:ln>
        </p:spPr>
        <p:txBody>
          <a:bodyPr>
            <a:spAutoFit/>
          </a:bodyPr>
          <a:lstStyle/>
          <a:p>
            <a:pPr>
              <a:spcBef>
                <a:spcPct val="50000"/>
              </a:spcBef>
            </a:pPr>
            <a:r>
              <a:rPr lang="el-GR" sz="1200"/>
              <a:t>ΕΡΓΟ</a:t>
            </a:r>
          </a:p>
        </p:txBody>
      </p:sp>
      <p:sp>
        <p:nvSpPr>
          <p:cNvPr id="53278" name="Oval 27"/>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3279" name="Text Box 28"/>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3280" name="Line 29"/>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3281" name="Text Box 30"/>
          <p:cNvSpPr txBox="1">
            <a:spLocks noChangeArrowheads="1"/>
          </p:cNvSpPr>
          <p:nvPr/>
        </p:nvSpPr>
        <p:spPr bwMode="auto">
          <a:xfrm>
            <a:off x="5727700" y="3751263"/>
            <a:ext cx="3044825" cy="369332"/>
          </a:xfrm>
          <a:prstGeom prst="rect">
            <a:avLst/>
          </a:prstGeom>
          <a:noFill/>
          <a:ln w="9525">
            <a:noFill/>
            <a:miter lim="800000"/>
            <a:headEnd/>
            <a:tailEnd/>
          </a:ln>
        </p:spPr>
        <p:txBody>
          <a:bodyPr>
            <a:spAutoFit/>
          </a:bodyPr>
          <a:lstStyle/>
          <a:p>
            <a:pPr algn="just">
              <a:spcBef>
                <a:spcPct val="50000"/>
              </a:spcBef>
            </a:pPr>
            <a:r>
              <a:rPr lang="el-GR" dirty="0">
                <a:solidFill>
                  <a:schemeClr val="tx2">
                    <a:lumMod val="50000"/>
                  </a:schemeClr>
                </a:solidFill>
                <a:latin typeface="Calibri" pitchFamily="34" charset="0"/>
                <a:cs typeface="Calibri" pitchFamily="34" charset="0"/>
              </a:rPr>
              <a:t>Ισχύουν και τα δύο</a:t>
            </a:r>
          </a:p>
        </p:txBody>
      </p:sp>
      <p:sp>
        <p:nvSpPr>
          <p:cNvPr id="53283" name="Line 32"/>
          <p:cNvSpPr>
            <a:spLocks noChangeShapeType="1"/>
          </p:cNvSpPr>
          <p:nvPr/>
        </p:nvSpPr>
        <p:spPr bwMode="auto">
          <a:xfrm>
            <a:off x="1814513" y="3043238"/>
            <a:ext cx="647700" cy="0"/>
          </a:xfrm>
          <a:prstGeom prst="line">
            <a:avLst/>
          </a:prstGeom>
          <a:noFill/>
          <a:ln w="9525">
            <a:solidFill>
              <a:schemeClr val="tx1"/>
            </a:solidFill>
            <a:round/>
            <a:headEnd/>
            <a:tailEnd/>
          </a:ln>
        </p:spPr>
        <p:txBody>
          <a:bodyPr wrap="none" anchor="ctr"/>
          <a:lstStyle/>
          <a:p>
            <a:endParaRPr lang="el-GR"/>
          </a:p>
        </p:txBody>
      </p:sp>
      <p:sp>
        <p:nvSpPr>
          <p:cNvPr id="53284" name="Line 33"/>
          <p:cNvSpPr>
            <a:spLocks noChangeShapeType="1"/>
          </p:cNvSpPr>
          <p:nvPr/>
        </p:nvSpPr>
        <p:spPr bwMode="auto">
          <a:xfrm>
            <a:off x="3060700" y="3751263"/>
            <a:ext cx="0" cy="447675"/>
          </a:xfrm>
          <a:prstGeom prst="line">
            <a:avLst/>
          </a:prstGeom>
          <a:noFill/>
          <a:ln w="9525">
            <a:solidFill>
              <a:schemeClr val="tx1"/>
            </a:solidFill>
            <a:round/>
            <a:headEnd/>
            <a:tailEnd/>
          </a:ln>
        </p:spPr>
        <p:txBody>
          <a:bodyPr/>
          <a:lstStyle/>
          <a:p>
            <a:endParaRPr lang="el-GR"/>
          </a:p>
        </p:txBody>
      </p:sp>
      <p:sp>
        <p:nvSpPr>
          <p:cNvPr id="53285" name="Text Box 34"/>
          <p:cNvSpPr txBox="1">
            <a:spLocks noChangeArrowheads="1"/>
          </p:cNvSpPr>
          <p:nvPr/>
        </p:nvSpPr>
        <p:spPr bwMode="auto">
          <a:xfrm>
            <a:off x="2435225" y="3733800"/>
            <a:ext cx="346075"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3286" name="Text Box 35"/>
          <p:cNvSpPr txBox="1">
            <a:spLocks noChangeArrowheads="1"/>
          </p:cNvSpPr>
          <p:nvPr/>
        </p:nvSpPr>
        <p:spPr bwMode="auto">
          <a:xfrm>
            <a:off x="3779838" y="2530475"/>
            <a:ext cx="346075"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53287" name="Text Box 36"/>
          <p:cNvSpPr txBox="1">
            <a:spLocks noChangeArrowheads="1"/>
          </p:cNvSpPr>
          <p:nvPr/>
        </p:nvSpPr>
        <p:spPr bwMode="auto">
          <a:xfrm>
            <a:off x="1916113" y="2570163"/>
            <a:ext cx="346075"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1" name="Title 1"/>
          <p:cNvSpPr>
            <a:spLocks noGrp="1"/>
          </p:cNvSpPr>
          <p:nvPr>
            <p:ph type="title"/>
          </p:nvPr>
        </p:nvSpPr>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Tree>
    <p:extLst>
      <p:ext uri="{BB962C8B-B14F-4D97-AF65-F5344CB8AC3E}">
        <p14:creationId xmlns:p14="http://schemas.microsoft.com/office/powerpoint/2010/main" xmlns="" val="19191572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54275" name="Rectangle 6"/>
          <p:cNvSpPr>
            <a:spLocks noGrp="1" noChangeArrowheads="1"/>
          </p:cNvSpPr>
          <p:nvPr>
            <p:ph type="ftr" sz="quarter" idx="11"/>
          </p:nvPr>
        </p:nvSpPr>
        <p:spPr>
          <a:noFill/>
        </p:spPr>
        <p:txBody>
          <a:bodyPr/>
          <a:lstStyle/>
          <a:p>
            <a:r>
              <a:rPr lang="el-GR" altLang="en-US"/>
              <a:t>Ευαγγελία Πιτουρά</a:t>
            </a:r>
          </a:p>
        </p:txBody>
      </p:sp>
      <p:sp>
        <p:nvSpPr>
          <p:cNvPr id="54276" name="Rectangle 7"/>
          <p:cNvSpPr>
            <a:spLocks noGrp="1" noChangeArrowheads="1"/>
          </p:cNvSpPr>
          <p:nvPr>
            <p:ph type="sldNum" sz="quarter" idx="12"/>
          </p:nvPr>
        </p:nvSpPr>
        <p:spPr>
          <a:noFill/>
        </p:spPr>
        <p:txBody>
          <a:bodyPr/>
          <a:lstStyle/>
          <a:p>
            <a:fld id="{167E12B5-D0B3-422F-B4B7-0449E8250503}" type="slidenum">
              <a:rPr lang="el-GR" altLang="en-US" smtClean="0"/>
              <a:pPr/>
              <a:t>27</a:t>
            </a:fld>
            <a:endParaRPr lang="el-GR" altLang="en-US" smtClean="0"/>
          </a:p>
        </p:txBody>
      </p:sp>
      <p:sp>
        <p:nvSpPr>
          <p:cNvPr id="54278" name="Rectangle 3"/>
          <p:cNvSpPr>
            <a:spLocks noChangeArrowheads="1"/>
          </p:cNvSpPr>
          <p:nvPr/>
        </p:nvSpPr>
        <p:spPr bwMode="auto">
          <a:xfrm>
            <a:off x="3700463" y="1197771"/>
            <a:ext cx="2159000" cy="647700"/>
          </a:xfrm>
          <a:prstGeom prst="rect">
            <a:avLst/>
          </a:prstGeom>
          <a:noFill/>
          <a:ln w="9525">
            <a:solidFill>
              <a:schemeClr val="tx1"/>
            </a:solidFill>
            <a:miter lim="800000"/>
            <a:headEnd/>
            <a:tailEnd/>
          </a:ln>
        </p:spPr>
        <p:txBody>
          <a:bodyPr wrap="none" anchor="ctr"/>
          <a:lstStyle/>
          <a:p>
            <a:endParaRPr lang="el-GR"/>
          </a:p>
        </p:txBody>
      </p:sp>
      <p:sp>
        <p:nvSpPr>
          <p:cNvPr id="54279" name="Text Box 4"/>
          <p:cNvSpPr txBox="1">
            <a:spLocks noChangeArrowheads="1"/>
          </p:cNvSpPr>
          <p:nvPr/>
        </p:nvSpPr>
        <p:spPr bwMode="auto">
          <a:xfrm>
            <a:off x="4281488" y="1342233"/>
            <a:ext cx="1223962" cy="366713"/>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54280" name="Rectangle 5"/>
          <p:cNvSpPr>
            <a:spLocks noChangeArrowheads="1"/>
          </p:cNvSpPr>
          <p:nvPr/>
        </p:nvSpPr>
        <p:spPr bwMode="auto">
          <a:xfrm>
            <a:off x="1108075" y="3431383"/>
            <a:ext cx="1728788" cy="649288"/>
          </a:xfrm>
          <a:prstGeom prst="rect">
            <a:avLst/>
          </a:prstGeom>
          <a:noFill/>
          <a:ln w="9525">
            <a:solidFill>
              <a:schemeClr val="tx1"/>
            </a:solidFill>
            <a:miter lim="800000"/>
            <a:headEnd/>
            <a:tailEnd/>
          </a:ln>
        </p:spPr>
        <p:txBody>
          <a:bodyPr wrap="none" anchor="ctr"/>
          <a:lstStyle/>
          <a:p>
            <a:endParaRPr lang="el-GR"/>
          </a:p>
        </p:txBody>
      </p:sp>
      <p:sp>
        <p:nvSpPr>
          <p:cNvPr id="54281" name="Text Box 6"/>
          <p:cNvSpPr txBox="1">
            <a:spLocks noChangeArrowheads="1"/>
          </p:cNvSpPr>
          <p:nvPr/>
        </p:nvSpPr>
        <p:spPr bwMode="auto">
          <a:xfrm>
            <a:off x="1468438" y="3574258"/>
            <a:ext cx="1008062" cy="366713"/>
          </a:xfrm>
          <a:prstGeom prst="rect">
            <a:avLst/>
          </a:prstGeom>
          <a:noFill/>
          <a:ln w="9525">
            <a:noFill/>
            <a:miter lim="800000"/>
            <a:headEnd/>
            <a:tailEnd/>
          </a:ln>
        </p:spPr>
        <p:txBody>
          <a:bodyPr>
            <a:spAutoFit/>
          </a:bodyPr>
          <a:lstStyle/>
          <a:p>
            <a:pPr>
              <a:spcBef>
                <a:spcPct val="50000"/>
              </a:spcBef>
            </a:pPr>
            <a:r>
              <a:rPr lang="en-US" sz="1800"/>
              <a:t>S1</a:t>
            </a:r>
            <a:endParaRPr lang="el-GR" sz="1800"/>
          </a:p>
        </p:txBody>
      </p:sp>
      <p:sp>
        <p:nvSpPr>
          <p:cNvPr id="54282" name="Rectangle 7"/>
          <p:cNvSpPr>
            <a:spLocks noChangeArrowheads="1"/>
          </p:cNvSpPr>
          <p:nvPr/>
        </p:nvSpPr>
        <p:spPr bwMode="auto">
          <a:xfrm>
            <a:off x="3484563" y="3502821"/>
            <a:ext cx="1728787" cy="649287"/>
          </a:xfrm>
          <a:prstGeom prst="rect">
            <a:avLst/>
          </a:prstGeom>
          <a:noFill/>
          <a:ln w="9525">
            <a:solidFill>
              <a:schemeClr val="tx1"/>
            </a:solidFill>
            <a:miter lim="800000"/>
            <a:headEnd/>
            <a:tailEnd/>
          </a:ln>
        </p:spPr>
        <p:txBody>
          <a:bodyPr wrap="none" anchor="ctr"/>
          <a:lstStyle/>
          <a:p>
            <a:endParaRPr lang="el-GR"/>
          </a:p>
        </p:txBody>
      </p:sp>
      <p:sp>
        <p:nvSpPr>
          <p:cNvPr id="54283" name="Text Box 8"/>
          <p:cNvSpPr txBox="1">
            <a:spLocks noChangeArrowheads="1"/>
          </p:cNvSpPr>
          <p:nvPr/>
        </p:nvSpPr>
        <p:spPr bwMode="auto">
          <a:xfrm>
            <a:off x="3629025" y="3574258"/>
            <a:ext cx="1223963" cy="366713"/>
          </a:xfrm>
          <a:prstGeom prst="rect">
            <a:avLst/>
          </a:prstGeom>
          <a:noFill/>
          <a:ln w="9525">
            <a:noFill/>
            <a:miter lim="800000"/>
            <a:headEnd/>
            <a:tailEnd/>
          </a:ln>
        </p:spPr>
        <p:txBody>
          <a:bodyPr>
            <a:spAutoFit/>
          </a:bodyPr>
          <a:lstStyle/>
          <a:p>
            <a:pPr>
              <a:spcBef>
                <a:spcPct val="50000"/>
              </a:spcBef>
            </a:pPr>
            <a:r>
              <a:rPr lang="en-US" sz="1800"/>
              <a:t>S2</a:t>
            </a:r>
            <a:endParaRPr lang="el-GR" sz="1800"/>
          </a:p>
        </p:txBody>
      </p:sp>
      <p:sp>
        <p:nvSpPr>
          <p:cNvPr id="54284" name="Rectangle 9"/>
          <p:cNvSpPr>
            <a:spLocks noChangeArrowheads="1"/>
          </p:cNvSpPr>
          <p:nvPr/>
        </p:nvSpPr>
        <p:spPr bwMode="auto">
          <a:xfrm>
            <a:off x="6148388" y="3431383"/>
            <a:ext cx="1584325" cy="719138"/>
          </a:xfrm>
          <a:prstGeom prst="rect">
            <a:avLst/>
          </a:prstGeom>
          <a:noFill/>
          <a:ln w="9525">
            <a:solidFill>
              <a:schemeClr val="tx1"/>
            </a:solidFill>
            <a:miter lim="800000"/>
            <a:headEnd/>
            <a:tailEnd/>
          </a:ln>
        </p:spPr>
        <p:txBody>
          <a:bodyPr wrap="none" anchor="ctr"/>
          <a:lstStyle/>
          <a:p>
            <a:endParaRPr lang="el-GR"/>
          </a:p>
        </p:txBody>
      </p:sp>
      <p:sp>
        <p:nvSpPr>
          <p:cNvPr id="54285" name="Text Box 10"/>
          <p:cNvSpPr txBox="1">
            <a:spLocks noChangeArrowheads="1"/>
          </p:cNvSpPr>
          <p:nvPr/>
        </p:nvSpPr>
        <p:spPr bwMode="auto">
          <a:xfrm>
            <a:off x="6437313" y="3502821"/>
            <a:ext cx="863600" cy="366712"/>
          </a:xfrm>
          <a:prstGeom prst="rect">
            <a:avLst/>
          </a:prstGeom>
          <a:noFill/>
          <a:ln w="9525">
            <a:noFill/>
            <a:miter lim="800000"/>
            <a:headEnd/>
            <a:tailEnd/>
          </a:ln>
        </p:spPr>
        <p:txBody>
          <a:bodyPr>
            <a:spAutoFit/>
          </a:bodyPr>
          <a:lstStyle/>
          <a:p>
            <a:pPr>
              <a:spcBef>
                <a:spcPct val="50000"/>
              </a:spcBef>
            </a:pPr>
            <a:r>
              <a:rPr lang="en-US" sz="1800"/>
              <a:t>S3</a:t>
            </a:r>
            <a:endParaRPr lang="el-GR" sz="1800"/>
          </a:p>
        </p:txBody>
      </p:sp>
      <p:sp>
        <p:nvSpPr>
          <p:cNvPr id="54286" name="Oval 11"/>
          <p:cNvSpPr>
            <a:spLocks noChangeArrowheads="1"/>
          </p:cNvSpPr>
          <p:nvPr/>
        </p:nvSpPr>
        <p:spPr bwMode="auto">
          <a:xfrm>
            <a:off x="4492625" y="2278858"/>
            <a:ext cx="287338" cy="287338"/>
          </a:xfrm>
          <a:prstGeom prst="ellipse">
            <a:avLst/>
          </a:prstGeom>
          <a:noFill/>
          <a:ln w="9525">
            <a:solidFill>
              <a:schemeClr val="tx1"/>
            </a:solidFill>
            <a:round/>
            <a:headEnd/>
            <a:tailEnd/>
          </a:ln>
        </p:spPr>
        <p:txBody>
          <a:bodyPr wrap="none" anchor="ctr"/>
          <a:lstStyle/>
          <a:p>
            <a:endParaRPr lang="el-GR"/>
          </a:p>
        </p:txBody>
      </p:sp>
      <p:sp>
        <p:nvSpPr>
          <p:cNvPr id="54287" name="Line 12"/>
          <p:cNvSpPr>
            <a:spLocks noChangeShapeType="1"/>
          </p:cNvSpPr>
          <p:nvPr/>
        </p:nvSpPr>
        <p:spPr bwMode="auto">
          <a:xfrm>
            <a:off x="4637088" y="1847058"/>
            <a:ext cx="0" cy="358775"/>
          </a:xfrm>
          <a:prstGeom prst="line">
            <a:avLst/>
          </a:prstGeom>
          <a:noFill/>
          <a:ln w="9525">
            <a:solidFill>
              <a:srgbClr val="FF6600"/>
            </a:solidFill>
            <a:round/>
            <a:headEnd/>
            <a:tailEnd/>
          </a:ln>
        </p:spPr>
        <p:txBody>
          <a:bodyPr/>
          <a:lstStyle/>
          <a:p>
            <a:endParaRPr lang="el-GR"/>
          </a:p>
        </p:txBody>
      </p:sp>
      <p:sp>
        <p:nvSpPr>
          <p:cNvPr id="54288" name="Line 13"/>
          <p:cNvSpPr>
            <a:spLocks noChangeShapeType="1"/>
          </p:cNvSpPr>
          <p:nvPr/>
        </p:nvSpPr>
        <p:spPr bwMode="auto">
          <a:xfrm flipH="1">
            <a:off x="2116138" y="2494758"/>
            <a:ext cx="2376487" cy="863600"/>
          </a:xfrm>
          <a:prstGeom prst="line">
            <a:avLst/>
          </a:prstGeom>
          <a:noFill/>
          <a:ln w="9525">
            <a:solidFill>
              <a:schemeClr val="tx1"/>
            </a:solidFill>
            <a:round/>
            <a:headEnd/>
            <a:tailEnd/>
          </a:ln>
        </p:spPr>
        <p:txBody>
          <a:bodyPr/>
          <a:lstStyle/>
          <a:p>
            <a:endParaRPr lang="el-GR"/>
          </a:p>
        </p:txBody>
      </p:sp>
      <p:sp>
        <p:nvSpPr>
          <p:cNvPr id="54289" name="Line 14"/>
          <p:cNvSpPr>
            <a:spLocks noChangeShapeType="1"/>
          </p:cNvSpPr>
          <p:nvPr/>
        </p:nvSpPr>
        <p:spPr bwMode="auto">
          <a:xfrm>
            <a:off x="4708525" y="2566196"/>
            <a:ext cx="215900" cy="936625"/>
          </a:xfrm>
          <a:prstGeom prst="line">
            <a:avLst/>
          </a:prstGeom>
          <a:noFill/>
          <a:ln w="9525">
            <a:solidFill>
              <a:schemeClr val="tx1"/>
            </a:solidFill>
            <a:round/>
            <a:headEnd/>
            <a:tailEnd/>
          </a:ln>
        </p:spPr>
        <p:txBody>
          <a:bodyPr/>
          <a:lstStyle/>
          <a:p>
            <a:endParaRPr lang="el-GR"/>
          </a:p>
        </p:txBody>
      </p:sp>
      <p:sp>
        <p:nvSpPr>
          <p:cNvPr id="54290" name="Line 15"/>
          <p:cNvSpPr>
            <a:spLocks noChangeShapeType="1"/>
          </p:cNvSpPr>
          <p:nvPr/>
        </p:nvSpPr>
        <p:spPr bwMode="auto">
          <a:xfrm>
            <a:off x="4779963" y="2421733"/>
            <a:ext cx="1944687" cy="1009650"/>
          </a:xfrm>
          <a:prstGeom prst="line">
            <a:avLst/>
          </a:prstGeom>
          <a:noFill/>
          <a:ln w="9525">
            <a:solidFill>
              <a:schemeClr val="tx1"/>
            </a:solidFill>
            <a:round/>
            <a:headEnd/>
            <a:tailEnd/>
          </a:ln>
        </p:spPr>
        <p:txBody>
          <a:bodyPr/>
          <a:lstStyle/>
          <a:p>
            <a:endParaRPr lang="el-GR"/>
          </a:p>
        </p:txBody>
      </p:sp>
      <p:grpSp>
        <p:nvGrpSpPr>
          <p:cNvPr id="54291" name="Group 16"/>
          <p:cNvGrpSpPr>
            <a:grpSpLocks/>
          </p:cNvGrpSpPr>
          <p:nvPr/>
        </p:nvGrpSpPr>
        <p:grpSpPr bwMode="auto">
          <a:xfrm>
            <a:off x="6000750" y="879478"/>
            <a:ext cx="1223962" cy="438150"/>
            <a:chOff x="1565" y="709"/>
            <a:chExt cx="771" cy="276"/>
          </a:xfrm>
        </p:grpSpPr>
        <p:sp>
          <p:nvSpPr>
            <p:cNvPr id="54319" name="Oval 17"/>
            <p:cNvSpPr>
              <a:spLocks noChangeArrowheads="1"/>
            </p:cNvSpPr>
            <p:nvPr/>
          </p:nvSpPr>
          <p:spPr bwMode="auto">
            <a:xfrm>
              <a:off x="1565" y="709"/>
              <a:ext cx="771" cy="272"/>
            </a:xfrm>
            <a:prstGeom prst="ellipse">
              <a:avLst/>
            </a:prstGeom>
            <a:noFill/>
            <a:ln w="9525">
              <a:solidFill>
                <a:schemeClr val="tx1"/>
              </a:solidFill>
              <a:round/>
              <a:headEnd/>
              <a:tailEnd/>
            </a:ln>
          </p:spPr>
          <p:txBody>
            <a:bodyPr wrap="none" anchor="ctr"/>
            <a:lstStyle/>
            <a:p>
              <a:endParaRPr lang="el-GR"/>
            </a:p>
          </p:txBody>
        </p:sp>
        <p:sp>
          <p:nvSpPr>
            <p:cNvPr id="54320" name="Text Box 18"/>
            <p:cNvSpPr txBox="1">
              <a:spLocks noChangeArrowheads="1"/>
            </p:cNvSpPr>
            <p:nvPr/>
          </p:nvSpPr>
          <p:spPr bwMode="auto">
            <a:xfrm>
              <a:off x="1791" y="754"/>
              <a:ext cx="408" cy="231"/>
            </a:xfrm>
            <a:prstGeom prst="rect">
              <a:avLst/>
            </a:prstGeom>
            <a:noFill/>
            <a:ln w="9525">
              <a:noFill/>
              <a:miter lim="800000"/>
              <a:headEnd/>
              <a:tailEnd/>
            </a:ln>
          </p:spPr>
          <p:txBody>
            <a:bodyPr>
              <a:spAutoFit/>
            </a:bodyPr>
            <a:lstStyle/>
            <a:p>
              <a:pPr>
                <a:spcBef>
                  <a:spcPct val="50000"/>
                </a:spcBef>
              </a:pPr>
              <a:r>
                <a:rPr lang="en-US" sz="1800" u="sng"/>
                <a:t>C1</a:t>
              </a:r>
              <a:endParaRPr lang="el-GR" sz="1800" u="sng"/>
            </a:p>
          </p:txBody>
        </p:sp>
      </p:grpSp>
      <p:grpSp>
        <p:nvGrpSpPr>
          <p:cNvPr id="54292" name="Group 19"/>
          <p:cNvGrpSpPr>
            <a:grpSpLocks/>
          </p:cNvGrpSpPr>
          <p:nvPr/>
        </p:nvGrpSpPr>
        <p:grpSpPr bwMode="auto">
          <a:xfrm>
            <a:off x="820738" y="4366421"/>
            <a:ext cx="935037" cy="366712"/>
            <a:chOff x="431" y="3067"/>
            <a:chExt cx="589" cy="231"/>
          </a:xfrm>
        </p:grpSpPr>
        <p:sp>
          <p:nvSpPr>
            <p:cNvPr id="54317" name="Oval 20"/>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8" name="Text Box 21"/>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S1</a:t>
              </a:r>
              <a:r>
                <a:rPr lang="el-GR" sz="1800"/>
                <a:t>Α</a:t>
              </a:r>
            </a:p>
          </p:txBody>
        </p:sp>
      </p:grpSp>
      <p:sp>
        <p:nvSpPr>
          <p:cNvPr id="54293" name="Freeform 22"/>
          <p:cNvSpPr>
            <a:spLocks/>
          </p:cNvSpPr>
          <p:nvPr/>
        </p:nvSpPr>
        <p:spPr bwMode="auto">
          <a:xfrm>
            <a:off x="3344863" y="2723358"/>
            <a:ext cx="406400" cy="219075"/>
          </a:xfrm>
          <a:custGeom>
            <a:avLst/>
            <a:gdLst>
              <a:gd name="T0" fmla="*/ 0 w 256"/>
              <a:gd name="T1" fmla="*/ 0 h 138"/>
              <a:gd name="T2" fmla="*/ 147 w 256"/>
              <a:gd name="T3" fmla="*/ 125 h 138"/>
              <a:gd name="T4" fmla="*/ 256 w 256"/>
              <a:gd name="T5" fmla="*/ 76 h 138"/>
              <a:gd name="T6" fmla="*/ 0 60000 65536"/>
              <a:gd name="T7" fmla="*/ 0 60000 65536"/>
              <a:gd name="T8" fmla="*/ 0 60000 65536"/>
              <a:gd name="T9" fmla="*/ 0 w 256"/>
              <a:gd name="T10" fmla="*/ 0 h 138"/>
              <a:gd name="T11" fmla="*/ 256 w 256"/>
              <a:gd name="T12" fmla="*/ 138 h 138"/>
            </a:gdLst>
            <a:ahLst/>
            <a:cxnLst>
              <a:cxn ang="T6">
                <a:pos x="T0" y="T1"/>
              </a:cxn>
              <a:cxn ang="T7">
                <a:pos x="T2" y="T3"/>
              </a:cxn>
              <a:cxn ang="T8">
                <a:pos x="T4" y="T5"/>
              </a:cxn>
            </a:cxnLst>
            <a:rect l="T9" t="T10" r="T11" b="T12"/>
            <a:pathLst>
              <a:path w="256" h="138">
                <a:moveTo>
                  <a:pt x="0" y="0"/>
                </a:moveTo>
                <a:cubicBezTo>
                  <a:pt x="52" y="56"/>
                  <a:pt x="104" y="112"/>
                  <a:pt x="147" y="125"/>
                </a:cubicBezTo>
                <a:cubicBezTo>
                  <a:pt x="190" y="138"/>
                  <a:pt x="239" y="83"/>
                  <a:pt x="256" y="76"/>
                </a:cubicBezTo>
              </a:path>
            </a:pathLst>
          </a:custGeom>
          <a:noFill/>
          <a:ln w="9525">
            <a:solidFill>
              <a:schemeClr val="tx1"/>
            </a:solidFill>
            <a:round/>
            <a:headEnd/>
            <a:tailEnd/>
          </a:ln>
        </p:spPr>
        <p:txBody>
          <a:bodyPr/>
          <a:lstStyle/>
          <a:p>
            <a:endParaRPr lang="el-GR"/>
          </a:p>
        </p:txBody>
      </p:sp>
      <p:sp>
        <p:nvSpPr>
          <p:cNvPr id="54294" name="Freeform 23"/>
          <p:cNvSpPr>
            <a:spLocks/>
          </p:cNvSpPr>
          <p:nvPr/>
        </p:nvSpPr>
        <p:spPr bwMode="auto">
          <a:xfrm>
            <a:off x="4570413" y="2870996"/>
            <a:ext cx="371475" cy="203200"/>
          </a:xfrm>
          <a:custGeom>
            <a:avLst/>
            <a:gdLst>
              <a:gd name="T0" fmla="*/ 0 w 234"/>
              <a:gd name="T1" fmla="*/ 21 h 128"/>
              <a:gd name="T2" fmla="*/ 147 w 234"/>
              <a:gd name="T3" fmla="*/ 125 h 128"/>
              <a:gd name="T4" fmla="*/ 234 w 234"/>
              <a:gd name="T5" fmla="*/ 0 h 128"/>
              <a:gd name="T6" fmla="*/ 0 60000 65536"/>
              <a:gd name="T7" fmla="*/ 0 60000 65536"/>
              <a:gd name="T8" fmla="*/ 0 60000 65536"/>
              <a:gd name="T9" fmla="*/ 0 w 234"/>
              <a:gd name="T10" fmla="*/ 0 h 128"/>
              <a:gd name="T11" fmla="*/ 234 w 234"/>
              <a:gd name="T12" fmla="*/ 128 h 128"/>
            </a:gdLst>
            <a:ahLst/>
            <a:cxnLst>
              <a:cxn ang="T6">
                <a:pos x="T0" y="T1"/>
              </a:cxn>
              <a:cxn ang="T7">
                <a:pos x="T2" y="T3"/>
              </a:cxn>
              <a:cxn ang="T8">
                <a:pos x="T4" y="T5"/>
              </a:cxn>
            </a:cxnLst>
            <a:rect l="T9" t="T10" r="T11" b="T12"/>
            <a:pathLst>
              <a:path w="234" h="128">
                <a:moveTo>
                  <a:pt x="0" y="21"/>
                </a:moveTo>
                <a:cubicBezTo>
                  <a:pt x="54" y="74"/>
                  <a:pt x="108" y="128"/>
                  <a:pt x="147" y="125"/>
                </a:cubicBezTo>
                <a:cubicBezTo>
                  <a:pt x="186" y="122"/>
                  <a:pt x="210" y="61"/>
                  <a:pt x="234" y="0"/>
                </a:cubicBezTo>
              </a:path>
            </a:pathLst>
          </a:custGeom>
          <a:noFill/>
          <a:ln w="9525">
            <a:solidFill>
              <a:schemeClr val="tx1"/>
            </a:solidFill>
            <a:round/>
            <a:headEnd/>
            <a:tailEnd/>
          </a:ln>
        </p:spPr>
        <p:txBody>
          <a:bodyPr/>
          <a:lstStyle/>
          <a:p>
            <a:endParaRPr lang="el-GR"/>
          </a:p>
        </p:txBody>
      </p:sp>
      <p:sp>
        <p:nvSpPr>
          <p:cNvPr id="54295" name="Freeform 24"/>
          <p:cNvSpPr>
            <a:spLocks/>
          </p:cNvSpPr>
          <p:nvPr/>
        </p:nvSpPr>
        <p:spPr bwMode="auto">
          <a:xfrm>
            <a:off x="5621338" y="2837658"/>
            <a:ext cx="379412" cy="161925"/>
          </a:xfrm>
          <a:custGeom>
            <a:avLst/>
            <a:gdLst>
              <a:gd name="T0" fmla="*/ 0 w 239"/>
              <a:gd name="T1" fmla="*/ 32 h 102"/>
              <a:gd name="T2" fmla="*/ 104 w 239"/>
              <a:gd name="T3" fmla="*/ 97 h 102"/>
              <a:gd name="T4" fmla="*/ 239 w 239"/>
              <a:gd name="T5" fmla="*/ 0 h 102"/>
              <a:gd name="T6" fmla="*/ 0 60000 65536"/>
              <a:gd name="T7" fmla="*/ 0 60000 65536"/>
              <a:gd name="T8" fmla="*/ 0 60000 65536"/>
              <a:gd name="T9" fmla="*/ 0 w 239"/>
              <a:gd name="T10" fmla="*/ 0 h 102"/>
              <a:gd name="T11" fmla="*/ 239 w 239"/>
              <a:gd name="T12" fmla="*/ 102 h 102"/>
            </a:gdLst>
            <a:ahLst/>
            <a:cxnLst>
              <a:cxn ang="T6">
                <a:pos x="T0" y="T1"/>
              </a:cxn>
              <a:cxn ang="T7">
                <a:pos x="T2" y="T3"/>
              </a:cxn>
              <a:cxn ang="T8">
                <a:pos x="T4" y="T5"/>
              </a:cxn>
            </a:cxnLst>
            <a:rect l="T9" t="T10" r="T11" b="T12"/>
            <a:pathLst>
              <a:path w="239" h="102">
                <a:moveTo>
                  <a:pt x="0" y="32"/>
                </a:moveTo>
                <a:cubicBezTo>
                  <a:pt x="32" y="67"/>
                  <a:pt x="64" y="102"/>
                  <a:pt x="104" y="97"/>
                </a:cubicBezTo>
                <a:cubicBezTo>
                  <a:pt x="144" y="92"/>
                  <a:pt x="216" y="16"/>
                  <a:pt x="239" y="0"/>
                </a:cubicBezTo>
              </a:path>
            </a:pathLst>
          </a:custGeom>
          <a:noFill/>
          <a:ln w="9525">
            <a:solidFill>
              <a:schemeClr val="tx1"/>
            </a:solidFill>
            <a:round/>
            <a:headEnd/>
            <a:tailEnd/>
          </a:ln>
        </p:spPr>
        <p:txBody>
          <a:bodyPr/>
          <a:lstStyle/>
          <a:p>
            <a:endParaRPr lang="el-GR"/>
          </a:p>
        </p:txBody>
      </p:sp>
      <p:sp>
        <p:nvSpPr>
          <p:cNvPr id="54296" name="Line 25"/>
          <p:cNvSpPr>
            <a:spLocks noChangeShapeType="1"/>
          </p:cNvSpPr>
          <p:nvPr/>
        </p:nvSpPr>
        <p:spPr bwMode="auto">
          <a:xfrm flipH="1">
            <a:off x="1490663" y="4079083"/>
            <a:ext cx="293687" cy="284163"/>
          </a:xfrm>
          <a:prstGeom prst="line">
            <a:avLst/>
          </a:prstGeom>
          <a:noFill/>
          <a:ln w="9525">
            <a:solidFill>
              <a:schemeClr val="tx1"/>
            </a:solidFill>
            <a:round/>
            <a:headEnd/>
            <a:tailEnd/>
          </a:ln>
        </p:spPr>
        <p:txBody>
          <a:bodyPr/>
          <a:lstStyle/>
          <a:p>
            <a:endParaRPr lang="el-GR"/>
          </a:p>
        </p:txBody>
      </p:sp>
      <p:grpSp>
        <p:nvGrpSpPr>
          <p:cNvPr id="54297" name="Group 26"/>
          <p:cNvGrpSpPr>
            <a:grpSpLocks/>
          </p:cNvGrpSpPr>
          <p:nvPr/>
        </p:nvGrpSpPr>
        <p:grpSpPr bwMode="auto">
          <a:xfrm>
            <a:off x="6480175" y="4426746"/>
            <a:ext cx="935038" cy="366712"/>
            <a:chOff x="431" y="3067"/>
            <a:chExt cx="589" cy="231"/>
          </a:xfrm>
        </p:grpSpPr>
        <p:sp>
          <p:nvSpPr>
            <p:cNvPr id="54315" name="Oval 27"/>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6" name="Text Box 28"/>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a:t>
              </a:r>
              <a:r>
                <a:rPr lang="el-GR" sz="1800"/>
                <a:t>3Α</a:t>
              </a:r>
            </a:p>
          </p:txBody>
        </p:sp>
      </p:grpSp>
      <p:grpSp>
        <p:nvGrpSpPr>
          <p:cNvPr id="54298" name="Group 29"/>
          <p:cNvGrpSpPr>
            <a:grpSpLocks/>
          </p:cNvGrpSpPr>
          <p:nvPr/>
        </p:nvGrpSpPr>
        <p:grpSpPr bwMode="auto">
          <a:xfrm>
            <a:off x="3797300" y="4506121"/>
            <a:ext cx="935038" cy="366712"/>
            <a:chOff x="431" y="3067"/>
            <a:chExt cx="589" cy="231"/>
          </a:xfrm>
        </p:grpSpPr>
        <p:sp>
          <p:nvSpPr>
            <p:cNvPr id="54313" name="Oval 30"/>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4" name="Text Box 31"/>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a:t>
              </a:r>
              <a:r>
                <a:rPr lang="el-GR" sz="1800"/>
                <a:t>2Α</a:t>
              </a:r>
            </a:p>
          </p:txBody>
        </p:sp>
      </p:grpSp>
      <p:sp>
        <p:nvSpPr>
          <p:cNvPr id="54299" name="Line 32"/>
          <p:cNvSpPr>
            <a:spLocks noChangeShapeType="1"/>
          </p:cNvSpPr>
          <p:nvPr/>
        </p:nvSpPr>
        <p:spPr bwMode="auto">
          <a:xfrm flipH="1">
            <a:off x="4319588" y="4137821"/>
            <a:ext cx="77787" cy="346075"/>
          </a:xfrm>
          <a:prstGeom prst="line">
            <a:avLst/>
          </a:prstGeom>
          <a:noFill/>
          <a:ln w="9525">
            <a:solidFill>
              <a:schemeClr val="tx1"/>
            </a:solidFill>
            <a:round/>
            <a:headEnd/>
            <a:tailEnd/>
          </a:ln>
        </p:spPr>
        <p:txBody>
          <a:bodyPr/>
          <a:lstStyle/>
          <a:p>
            <a:endParaRPr lang="el-GR"/>
          </a:p>
        </p:txBody>
      </p:sp>
      <p:sp>
        <p:nvSpPr>
          <p:cNvPr id="54300" name="Line 33"/>
          <p:cNvSpPr>
            <a:spLocks noChangeShapeType="1"/>
          </p:cNvSpPr>
          <p:nvPr/>
        </p:nvSpPr>
        <p:spPr bwMode="auto">
          <a:xfrm>
            <a:off x="6727825" y="4172746"/>
            <a:ext cx="188913" cy="223837"/>
          </a:xfrm>
          <a:prstGeom prst="line">
            <a:avLst/>
          </a:prstGeom>
          <a:noFill/>
          <a:ln w="9525">
            <a:solidFill>
              <a:schemeClr val="tx1"/>
            </a:solidFill>
            <a:round/>
            <a:headEnd/>
            <a:tailEnd/>
          </a:ln>
        </p:spPr>
        <p:txBody>
          <a:bodyPr/>
          <a:lstStyle/>
          <a:p>
            <a:endParaRPr lang="el-GR"/>
          </a:p>
        </p:txBody>
      </p:sp>
      <p:sp>
        <p:nvSpPr>
          <p:cNvPr id="54301" name="Text Box 34"/>
          <p:cNvSpPr txBox="1">
            <a:spLocks noChangeArrowheads="1"/>
          </p:cNvSpPr>
          <p:nvPr/>
        </p:nvSpPr>
        <p:spPr bwMode="auto">
          <a:xfrm>
            <a:off x="5130800" y="2137571"/>
            <a:ext cx="1104900" cy="336550"/>
          </a:xfrm>
          <a:prstGeom prst="rect">
            <a:avLst/>
          </a:prstGeom>
          <a:noFill/>
          <a:ln w="9525">
            <a:noFill/>
            <a:miter lim="800000"/>
            <a:headEnd/>
            <a:tailEnd/>
          </a:ln>
        </p:spPr>
        <p:txBody>
          <a:bodyPr>
            <a:spAutoFit/>
          </a:bodyPr>
          <a:lstStyle/>
          <a:p>
            <a:pPr>
              <a:spcBef>
                <a:spcPct val="50000"/>
              </a:spcBef>
            </a:pPr>
            <a:r>
              <a:rPr lang="el-GR" b="1">
                <a:solidFill>
                  <a:srgbClr val="FF6600"/>
                </a:solidFill>
              </a:rPr>
              <a:t>ο ή </a:t>
            </a:r>
            <a:r>
              <a:rPr lang="en-US" b="1">
                <a:solidFill>
                  <a:srgbClr val="FF6600"/>
                </a:solidFill>
              </a:rPr>
              <a:t>d</a:t>
            </a:r>
            <a:endParaRPr lang="el-GR" b="1">
              <a:solidFill>
                <a:srgbClr val="FF6600"/>
              </a:solidFill>
            </a:endParaRPr>
          </a:p>
        </p:txBody>
      </p:sp>
      <p:sp>
        <p:nvSpPr>
          <p:cNvPr id="54302" name="Line 35"/>
          <p:cNvSpPr>
            <a:spLocks noChangeShapeType="1"/>
          </p:cNvSpPr>
          <p:nvPr/>
        </p:nvSpPr>
        <p:spPr bwMode="auto">
          <a:xfrm flipH="1">
            <a:off x="4613275" y="2343946"/>
            <a:ext cx="595313" cy="77787"/>
          </a:xfrm>
          <a:prstGeom prst="line">
            <a:avLst/>
          </a:prstGeom>
          <a:noFill/>
          <a:ln w="9525">
            <a:solidFill>
              <a:srgbClr val="FF6600"/>
            </a:solidFill>
            <a:round/>
            <a:headEnd/>
            <a:tailEnd type="triangle" w="med" len="med"/>
          </a:ln>
        </p:spPr>
        <p:txBody>
          <a:bodyPr/>
          <a:lstStyle/>
          <a:p>
            <a:endParaRPr lang="el-GR"/>
          </a:p>
        </p:txBody>
      </p:sp>
      <p:sp>
        <p:nvSpPr>
          <p:cNvPr id="54303" name="Line 36"/>
          <p:cNvSpPr>
            <a:spLocks noChangeShapeType="1"/>
          </p:cNvSpPr>
          <p:nvPr/>
        </p:nvSpPr>
        <p:spPr bwMode="auto">
          <a:xfrm>
            <a:off x="3914775" y="1886746"/>
            <a:ext cx="0" cy="361950"/>
          </a:xfrm>
          <a:prstGeom prst="line">
            <a:avLst/>
          </a:prstGeom>
          <a:noFill/>
          <a:ln w="9525">
            <a:solidFill>
              <a:srgbClr val="FF6600"/>
            </a:solidFill>
            <a:round/>
            <a:headEnd/>
            <a:tailEnd/>
          </a:ln>
        </p:spPr>
        <p:txBody>
          <a:bodyPr/>
          <a:lstStyle/>
          <a:p>
            <a:endParaRPr lang="el-GR"/>
          </a:p>
        </p:txBody>
      </p:sp>
      <p:sp>
        <p:nvSpPr>
          <p:cNvPr id="54304" name="Line 37"/>
          <p:cNvSpPr>
            <a:spLocks noChangeShapeType="1"/>
          </p:cNvSpPr>
          <p:nvPr/>
        </p:nvSpPr>
        <p:spPr bwMode="auto">
          <a:xfrm>
            <a:off x="3949700" y="1896271"/>
            <a:ext cx="0" cy="344487"/>
          </a:xfrm>
          <a:prstGeom prst="line">
            <a:avLst/>
          </a:prstGeom>
          <a:noFill/>
          <a:ln w="9525">
            <a:solidFill>
              <a:srgbClr val="FF6600"/>
            </a:solidFill>
            <a:round/>
            <a:headEnd/>
            <a:tailEnd/>
          </a:ln>
        </p:spPr>
        <p:txBody>
          <a:bodyPr/>
          <a:lstStyle/>
          <a:p>
            <a:endParaRPr lang="el-GR"/>
          </a:p>
        </p:txBody>
      </p:sp>
      <p:sp>
        <p:nvSpPr>
          <p:cNvPr id="54305" name="Text Box 38"/>
          <p:cNvSpPr txBox="1">
            <a:spLocks noChangeArrowheads="1"/>
          </p:cNvSpPr>
          <p:nvPr/>
        </p:nvSpPr>
        <p:spPr bwMode="auto">
          <a:xfrm>
            <a:off x="4095750" y="1947071"/>
            <a:ext cx="293688" cy="336550"/>
          </a:xfrm>
          <a:prstGeom prst="rect">
            <a:avLst/>
          </a:prstGeom>
          <a:noFill/>
          <a:ln w="9525">
            <a:noFill/>
            <a:miter lim="800000"/>
            <a:headEnd/>
            <a:tailEnd/>
          </a:ln>
        </p:spPr>
        <p:txBody>
          <a:bodyPr>
            <a:spAutoFit/>
          </a:bodyPr>
          <a:lstStyle/>
          <a:p>
            <a:pPr>
              <a:spcBef>
                <a:spcPct val="50000"/>
              </a:spcBef>
            </a:pPr>
            <a:r>
              <a:rPr lang="el-GR" b="1">
                <a:solidFill>
                  <a:srgbClr val="FF6600"/>
                </a:solidFill>
              </a:rPr>
              <a:t>ή</a:t>
            </a:r>
          </a:p>
        </p:txBody>
      </p:sp>
      <p:sp>
        <p:nvSpPr>
          <p:cNvPr id="54307" name="Text Box 40"/>
          <p:cNvSpPr txBox="1">
            <a:spLocks noChangeArrowheads="1"/>
          </p:cNvSpPr>
          <p:nvPr/>
        </p:nvSpPr>
        <p:spPr bwMode="auto">
          <a:xfrm>
            <a:off x="2025650" y="4302921"/>
            <a:ext cx="500063" cy="366712"/>
          </a:xfrm>
          <a:prstGeom prst="rect">
            <a:avLst/>
          </a:prstGeom>
          <a:noFill/>
          <a:ln w="9525">
            <a:noFill/>
            <a:miter lim="800000"/>
            <a:headEnd/>
            <a:tailEnd/>
          </a:ln>
        </p:spPr>
        <p:txBody>
          <a:bodyPr>
            <a:spAutoFit/>
          </a:bodyPr>
          <a:lstStyle/>
          <a:p>
            <a:pPr>
              <a:spcBef>
                <a:spcPct val="50000"/>
              </a:spcBef>
            </a:pPr>
            <a:r>
              <a:rPr lang="el-GR" sz="1800"/>
              <a:t>.. .</a:t>
            </a:r>
          </a:p>
        </p:txBody>
      </p:sp>
      <p:sp>
        <p:nvSpPr>
          <p:cNvPr id="54308" name="Text Box 41"/>
          <p:cNvSpPr txBox="1">
            <a:spLocks noChangeArrowheads="1"/>
          </p:cNvSpPr>
          <p:nvPr/>
        </p:nvSpPr>
        <p:spPr bwMode="auto">
          <a:xfrm>
            <a:off x="5053013" y="4518821"/>
            <a:ext cx="500062" cy="366712"/>
          </a:xfrm>
          <a:prstGeom prst="rect">
            <a:avLst/>
          </a:prstGeom>
          <a:noFill/>
          <a:ln w="9525">
            <a:noFill/>
            <a:miter lim="800000"/>
            <a:headEnd/>
            <a:tailEnd/>
          </a:ln>
        </p:spPr>
        <p:txBody>
          <a:bodyPr>
            <a:spAutoFit/>
          </a:bodyPr>
          <a:lstStyle/>
          <a:p>
            <a:pPr>
              <a:spcBef>
                <a:spcPct val="50000"/>
              </a:spcBef>
            </a:pPr>
            <a:r>
              <a:rPr lang="el-GR" sz="1800"/>
              <a:t>.. .</a:t>
            </a:r>
          </a:p>
        </p:txBody>
      </p:sp>
      <p:sp>
        <p:nvSpPr>
          <p:cNvPr id="54309" name="Text Box 42"/>
          <p:cNvSpPr txBox="1">
            <a:spLocks noChangeArrowheads="1"/>
          </p:cNvSpPr>
          <p:nvPr/>
        </p:nvSpPr>
        <p:spPr bwMode="auto">
          <a:xfrm>
            <a:off x="7900988" y="4390233"/>
            <a:ext cx="500062" cy="366713"/>
          </a:xfrm>
          <a:prstGeom prst="rect">
            <a:avLst/>
          </a:prstGeom>
          <a:noFill/>
          <a:ln w="9525">
            <a:noFill/>
            <a:miter lim="800000"/>
            <a:headEnd/>
            <a:tailEnd/>
          </a:ln>
        </p:spPr>
        <p:txBody>
          <a:bodyPr>
            <a:spAutoFit/>
          </a:bodyPr>
          <a:lstStyle/>
          <a:p>
            <a:pPr>
              <a:spcBef>
                <a:spcPct val="50000"/>
              </a:spcBef>
            </a:pPr>
            <a:r>
              <a:rPr lang="el-GR" sz="1800"/>
              <a:t>.. .</a:t>
            </a:r>
          </a:p>
        </p:txBody>
      </p:sp>
      <p:sp>
        <p:nvSpPr>
          <p:cNvPr id="54312" name="Line 45"/>
          <p:cNvSpPr>
            <a:spLocks noChangeShapeType="1"/>
          </p:cNvSpPr>
          <p:nvPr/>
        </p:nvSpPr>
        <p:spPr bwMode="auto">
          <a:xfrm flipH="1">
            <a:off x="5887244" y="1253335"/>
            <a:ext cx="227012" cy="263525"/>
          </a:xfrm>
          <a:prstGeom prst="line">
            <a:avLst/>
          </a:prstGeom>
          <a:noFill/>
          <a:ln w="9525">
            <a:solidFill>
              <a:schemeClr val="tx1"/>
            </a:solidFill>
            <a:round/>
            <a:headEnd/>
            <a:tailEnd/>
          </a:ln>
        </p:spPr>
        <p:txBody>
          <a:bodyPr/>
          <a:lstStyle/>
          <a:p>
            <a:endParaRPr lang="el-GR"/>
          </a:p>
        </p:txBody>
      </p:sp>
      <p:sp>
        <p:nvSpPr>
          <p:cNvPr id="2" name="Title 1"/>
          <p:cNvSpPr>
            <a:spLocks noGrp="1"/>
          </p:cNvSpPr>
          <p:nvPr>
            <p:ph type="title"/>
          </p:nvPr>
        </p:nvSpPr>
        <p:spPr>
          <a:xfrm>
            <a:off x="457200" y="0"/>
            <a:ext cx="8229600" cy="1143000"/>
          </a:xfrm>
        </p:spPr>
        <p:txBody>
          <a:bodyPr/>
          <a:lstStyle/>
          <a:p>
            <a:r>
              <a:rPr lang="el-GR" dirty="0" smtClean="0">
                <a:solidFill>
                  <a:schemeClr val="accent6">
                    <a:lumMod val="75000"/>
                  </a:schemeClr>
                </a:solidFill>
              </a:rPr>
              <a:t>Κλάσεις</a:t>
            </a:r>
            <a:endParaRPr lang="en-US" dirty="0">
              <a:solidFill>
                <a:schemeClr val="accent6">
                  <a:lumMod val="75000"/>
                </a:schemeClr>
              </a:solidFill>
            </a:endParaRPr>
          </a:p>
        </p:txBody>
      </p:sp>
      <p:sp>
        <p:nvSpPr>
          <p:cNvPr id="49" name="Text Box 39"/>
          <p:cNvSpPr txBox="1">
            <a:spLocks noChangeArrowheads="1"/>
          </p:cNvSpPr>
          <p:nvPr/>
        </p:nvSpPr>
        <p:spPr bwMode="auto">
          <a:xfrm>
            <a:off x="300831" y="4885533"/>
            <a:ext cx="8539163" cy="1384995"/>
          </a:xfrm>
          <a:prstGeom prst="rect">
            <a:avLst/>
          </a:prstGeom>
          <a:noFill/>
          <a:ln w="9525">
            <a:noFill/>
            <a:miter lim="800000"/>
            <a:headEnd/>
            <a:tailEnd/>
          </a:ln>
        </p:spPr>
        <p:txBody>
          <a:bodyPr wrap="square">
            <a:spAutoFit/>
          </a:bodyPr>
          <a:lstStyle/>
          <a:p>
            <a:pPr algn="just">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a:t>
            </a:r>
            <a:r>
              <a:rPr lang="el-GR" sz="2400" dirty="0" smtClean="0">
                <a:solidFill>
                  <a:schemeClr val="tx2">
                    <a:lumMod val="50000"/>
                  </a:schemeClr>
                </a:solidFill>
                <a:latin typeface="Calibri" pitchFamily="34" charset="0"/>
                <a:cs typeface="Calibri" pitchFamily="34" charset="0"/>
              </a:rPr>
              <a:t> ένα ενιαίο σχήμα για όλες τις κλάσεις</a:t>
            </a:r>
            <a:r>
              <a:rPr lang="el-GR" sz="2400" dirty="0">
                <a:solidFill>
                  <a:schemeClr val="tx2">
                    <a:lumMod val="50000"/>
                  </a:schemeClr>
                </a:solidFill>
                <a:latin typeface="Calibri" pitchFamily="34" charset="0"/>
                <a:cs typeface="Calibri" pitchFamily="34" charset="0"/>
              </a:rPr>
              <a:t>;</a:t>
            </a:r>
            <a:endParaRPr lang="el-GR" sz="2400" dirty="0" smtClean="0">
              <a:solidFill>
                <a:schemeClr val="tx2">
                  <a:lumMod val="50000"/>
                </a:schemeClr>
              </a:solidFill>
              <a:latin typeface="Calibri" pitchFamily="34" charset="0"/>
              <a:cs typeface="Calibri" pitchFamily="34" charset="0"/>
            </a:endParaRPr>
          </a:p>
          <a:p>
            <a:pPr algn="just">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a:t>
            </a:r>
            <a:r>
              <a:rPr lang="el-GR" sz="2400" dirty="0" smtClean="0">
                <a:solidFill>
                  <a:schemeClr val="tx2">
                    <a:lumMod val="50000"/>
                  </a:schemeClr>
                </a:solidFill>
                <a:latin typeface="Calibri" pitchFamily="34" charset="0"/>
                <a:cs typeface="Calibri" pitchFamily="34" charset="0"/>
              </a:rPr>
              <a:t> ένα διαφορετικό σχήμα για κάθε υποκλάση;  Χρειάζεται σχήμα για </a:t>
            </a:r>
            <a:r>
              <a:rPr lang="el-GR" sz="2400" dirty="0">
                <a:solidFill>
                  <a:schemeClr val="tx2">
                    <a:lumMod val="50000"/>
                  </a:schemeClr>
                </a:solidFill>
                <a:latin typeface="Calibri" pitchFamily="34" charset="0"/>
                <a:cs typeface="Calibri" pitchFamily="34" charset="0"/>
              </a:rPr>
              <a:t>την </a:t>
            </a:r>
            <a:r>
              <a:rPr lang="el-GR" sz="2400" dirty="0" err="1">
                <a:solidFill>
                  <a:schemeClr val="tx2">
                    <a:lumMod val="50000"/>
                  </a:schemeClr>
                </a:solidFill>
                <a:latin typeface="Calibri" pitchFamily="34" charset="0"/>
                <a:cs typeface="Calibri" pitchFamily="34" charset="0"/>
              </a:rPr>
              <a:t>υπερκλάση</a:t>
            </a:r>
            <a:r>
              <a:rPr lang="el-GR" sz="2400" dirty="0">
                <a:solidFill>
                  <a:schemeClr val="tx2">
                    <a:lumMod val="50000"/>
                  </a:schemeClr>
                </a:solidFill>
                <a:latin typeface="Calibri" pitchFamily="34" charset="0"/>
                <a:cs typeface="Calibri" pitchFamily="34" charset="0"/>
              </a:rPr>
              <a:t> ή αρκούν </a:t>
            </a:r>
            <a:r>
              <a:rPr lang="el-GR" sz="2400" dirty="0" smtClean="0">
                <a:solidFill>
                  <a:schemeClr val="tx2">
                    <a:lumMod val="50000"/>
                  </a:schemeClr>
                </a:solidFill>
                <a:latin typeface="Calibri" pitchFamily="34" charset="0"/>
                <a:cs typeface="Calibri" pitchFamily="34" charset="0"/>
              </a:rPr>
              <a:t>σχήματα για </a:t>
            </a:r>
            <a:r>
              <a:rPr lang="el-GR" sz="2400" dirty="0">
                <a:solidFill>
                  <a:schemeClr val="tx2">
                    <a:lumMod val="50000"/>
                  </a:schemeClr>
                </a:solidFill>
                <a:latin typeface="Calibri" pitchFamily="34" charset="0"/>
                <a:cs typeface="Calibri" pitchFamily="34" charset="0"/>
              </a:rPr>
              <a:t>την υποκλάση</a:t>
            </a:r>
            <a:r>
              <a:rPr lang="el-GR" sz="2400" dirty="0" smtClean="0">
                <a:solidFill>
                  <a:schemeClr val="tx2">
                    <a:lumMod val="50000"/>
                  </a:schemeClr>
                </a:solidFill>
                <a:latin typeface="Calibri" pitchFamily="34" charset="0"/>
                <a:cs typeface="Calibri" pitchFamily="34" charset="0"/>
              </a:rPr>
              <a:t>;</a:t>
            </a:r>
            <a:endParaRPr lang="el-GR" sz="2400" dirty="0">
              <a:solidFill>
                <a:schemeClr val="tx2">
                  <a:lumMod val="50000"/>
                </a:schemeClr>
              </a:solidFill>
              <a:latin typeface="Calibri" pitchFamily="34" charset="0"/>
              <a:cs typeface="Calibri" pitchFamily="34" charset="0"/>
            </a:endParaRPr>
          </a:p>
        </p:txBody>
      </p:sp>
    </p:spTree>
    <p:extLst>
      <p:ext uri="{BB962C8B-B14F-4D97-AF65-F5344CB8AC3E}">
        <p14:creationId xmlns:p14="http://schemas.microsoft.com/office/powerpoint/2010/main" xmlns="" val="10089214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54275" name="Rectangle 6"/>
          <p:cNvSpPr>
            <a:spLocks noGrp="1" noChangeArrowheads="1"/>
          </p:cNvSpPr>
          <p:nvPr>
            <p:ph type="ftr" sz="quarter" idx="11"/>
          </p:nvPr>
        </p:nvSpPr>
        <p:spPr>
          <a:noFill/>
        </p:spPr>
        <p:txBody>
          <a:bodyPr/>
          <a:lstStyle/>
          <a:p>
            <a:r>
              <a:rPr lang="el-GR" altLang="en-US"/>
              <a:t>Ευαγγελία Πιτουρά</a:t>
            </a:r>
          </a:p>
        </p:txBody>
      </p:sp>
      <p:sp>
        <p:nvSpPr>
          <p:cNvPr id="54276" name="Rectangle 7"/>
          <p:cNvSpPr>
            <a:spLocks noGrp="1" noChangeArrowheads="1"/>
          </p:cNvSpPr>
          <p:nvPr>
            <p:ph type="sldNum" sz="quarter" idx="12"/>
          </p:nvPr>
        </p:nvSpPr>
        <p:spPr>
          <a:noFill/>
        </p:spPr>
        <p:txBody>
          <a:bodyPr/>
          <a:lstStyle/>
          <a:p>
            <a:fld id="{167E12B5-D0B3-422F-B4B7-0449E8250503}" type="slidenum">
              <a:rPr lang="el-GR" altLang="en-US" smtClean="0"/>
              <a:pPr/>
              <a:t>28</a:t>
            </a:fld>
            <a:endParaRPr lang="el-GR" altLang="en-US" smtClean="0"/>
          </a:p>
        </p:txBody>
      </p:sp>
      <p:sp>
        <p:nvSpPr>
          <p:cNvPr id="54306" name="Text Box 39"/>
          <p:cNvSpPr txBox="1">
            <a:spLocks noChangeArrowheads="1"/>
          </p:cNvSpPr>
          <p:nvPr/>
        </p:nvSpPr>
        <p:spPr bwMode="auto">
          <a:xfrm>
            <a:off x="333374" y="4233843"/>
            <a:ext cx="8137525" cy="1631216"/>
          </a:xfrm>
          <a:prstGeom prst="rect">
            <a:avLst/>
          </a:prstGeom>
          <a:noFill/>
          <a:ln w="9525">
            <a:noFill/>
            <a:miter lim="800000"/>
            <a:headEnd/>
            <a:tailEnd/>
          </a:ln>
        </p:spPr>
        <p:txBody>
          <a:bodyPr>
            <a:spAutoFit/>
          </a:bodyPr>
          <a:lstStyle/>
          <a:p>
            <a:pPr>
              <a:spcBef>
                <a:spcPct val="50000"/>
              </a:spcBef>
              <a:buFont typeface="Wingdings" pitchFamily="2" charset="2"/>
              <a:buChar char="§"/>
            </a:pPr>
            <a:r>
              <a:rPr lang="el-GR" sz="2000" dirty="0">
                <a:solidFill>
                  <a:schemeClr val="tx2">
                    <a:lumMod val="50000"/>
                  </a:schemeClr>
                </a:solidFill>
                <a:latin typeface="Calibri" pitchFamily="34" charset="0"/>
                <a:cs typeface="Calibri" pitchFamily="34" charset="0"/>
              </a:rPr>
              <a:t> Χρειάζεται (σχήμα) σχέσης για την </a:t>
            </a:r>
            <a:r>
              <a:rPr lang="el-GR" sz="2000" dirty="0" err="1">
                <a:solidFill>
                  <a:schemeClr val="tx2">
                    <a:lumMod val="50000"/>
                  </a:schemeClr>
                </a:solidFill>
                <a:latin typeface="Calibri" pitchFamily="34" charset="0"/>
                <a:cs typeface="Calibri" pitchFamily="34" charset="0"/>
              </a:rPr>
              <a:t>υπερκλάση</a:t>
            </a:r>
            <a:r>
              <a:rPr lang="el-GR" sz="2000" dirty="0">
                <a:solidFill>
                  <a:schemeClr val="tx2">
                    <a:lumMod val="50000"/>
                  </a:schemeClr>
                </a:solidFill>
                <a:latin typeface="Calibri" pitchFamily="34" charset="0"/>
                <a:cs typeface="Calibri" pitchFamily="34" charset="0"/>
              </a:rPr>
              <a:t> ή αρκούν (σχήματα) σχέσεων για την υποκλάση;</a:t>
            </a:r>
          </a:p>
          <a:p>
            <a:pPr>
              <a:spcBef>
                <a:spcPct val="50000"/>
              </a:spcBef>
              <a:buFont typeface="Wingdings" pitchFamily="2" charset="2"/>
              <a:buNone/>
            </a:pPr>
            <a:r>
              <a:rPr lang="el-GR" sz="2000" dirty="0">
                <a:solidFill>
                  <a:schemeClr val="tx2">
                    <a:lumMod val="50000"/>
                  </a:schemeClr>
                </a:solidFill>
                <a:latin typeface="Calibri" pitchFamily="34" charset="0"/>
                <a:cs typeface="Calibri" pitchFamily="34" charset="0"/>
              </a:rPr>
              <a:t>	Γενική περίπτωση</a:t>
            </a:r>
          </a:p>
          <a:p>
            <a:pPr lvl="2">
              <a:spcBef>
                <a:spcPct val="50000"/>
              </a:spcBef>
              <a:buFont typeface="Wingdings" pitchFamily="2" charset="2"/>
              <a:buNone/>
            </a:pPr>
            <a:r>
              <a:rPr lang="el-GR" sz="2000" dirty="0">
                <a:solidFill>
                  <a:schemeClr val="tx2">
                    <a:lumMod val="50000"/>
                  </a:schemeClr>
                </a:solidFill>
                <a:latin typeface="Calibri" pitchFamily="34" charset="0"/>
                <a:cs typeface="Calibri" pitchFamily="34" charset="0"/>
              </a:rPr>
              <a:t>Ειδική περίπτωση: όταν ολική συμμετοχή και μη επικάλυψη</a:t>
            </a:r>
          </a:p>
        </p:txBody>
      </p:sp>
      <p:sp>
        <p:nvSpPr>
          <p:cNvPr id="54310" name="Text Box 43"/>
          <p:cNvSpPr txBox="1">
            <a:spLocks noChangeArrowheads="1"/>
          </p:cNvSpPr>
          <p:nvPr/>
        </p:nvSpPr>
        <p:spPr bwMode="auto">
          <a:xfrm>
            <a:off x="655638" y="3303530"/>
            <a:ext cx="6469062" cy="646331"/>
          </a:xfrm>
          <a:prstGeom prst="rect">
            <a:avLst/>
          </a:prstGeom>
          <a:noFill/>
          <a:ln w="9525">
            <a:noFill/>
            <a:miter lim="800000"/>
            <a:headEnd/>
            <a:tailEnd/>
          </a:ln>
        </p:spPr>
        <p:txBody>
          <a:bodyPr wrap="square">
            <a:spAutoFit/>
          </a:bodyPr>
          <a:lstStyle/>
          <a:p>
            <a:r>
              <a:rPr lang="el-GR" dirty="0">
                <a:solidFill>
                  <a:schemeClr val="accent3">
                    <a:lumMod val="75000"/>
                  </a:schemeClr>
                </a:solidFill>
                <a:latin typeface="Calibri" pitchFamily="34" charset="0"/>
                <a:cs typeface="Calibri" pitchFamily="34" charset="0"/>
              </a:rPr>
              <a:t>Παράδειγμα</a:t>
            </a:r>
          </a:p>
          <a:p>
            <a:r>
              <a:rPr lang="el-GR" dirty="0">
                <a:solidFill>
                  <a:schemeClr val="accent3">
                    <a:lumMod val="75000"/>
                  </a:schemeClr>
                </a:solidFill>
                <a:latin typeface="Calibri" pitchFamily="34" charset="0"/>
                <a:cs typeface="Calibri" pitchFamily="34" charset="0"/>
              </a:rPr>
              <a:t>Μάθημα </a:t>
            </a:r>
            <a:r>
              <a:rPr lang="el-GR" dirty="0" smtClean="0">
                <a:solidFill>
                  <a:schemeClr val="accent3">
                    <a:lumMod val="75000"/>
                  </a:schemeClr>
                </a:solidFill>
                <a:latin typeface="Calibri" pitchFamily="34" charset="0"/>
                <a:cs typeface="Calibri" pitchFamily="34" charset="0"/>
              </a:rPr>
              <a:t>(</a:t>
            </a:r>
            <a:r>
              <a:rPr lang="el-GR" dirty="0">
                <a:solidFill>
                  <a:schemeClr val="accent3">
                    <a:lumMod val="75000"/>
                  </a:schemeClr>
                </a:solidFill>
                <a:latin typeface="Calibri" pitchFamily="34" charset="0"/>
                <a:cs typeface="Calibri" pitchFamily="34" charset="0"/>
              </a:rPr>
              <a:t>Υποχρεωτικό (</a:t>
            </a:r>
            <a:r>
              <a:rPr lang="el-GR" dirty="0" smtClean="0">
                <a:solidFill>
                  <a:schemeClr val="accent3">
                    <a:lumMod val="75000"/>
                  </a:schemeClr>
                </a:solidFill>
                <a:latin typeface="Calibri" pitchFamily="34" charset="0"/>
                <a:cs typeface="Calibri" pitchFamily="34" charset="0"/>
              </a:rPr>
              <a:t>εξάμηνο) Επιλογής </a:t>
            </a:r>
            <a:r>
              <a:rPr lang="el-GR" dirty="0">
                <a:solidFill>
                  <a:schemeClr val="accent3">
                    <a:lumMod val="75000"/>
                  </a:schemeClr>
                </a:solidFill>
                <a:latin typeface="Calibri" pitchFamily="34" charset="0"/>
                <a:cs typeface="Calibri" pitchFamily="34" charset="0"/>
              </a:rPr>
              <a:t>(κατεύθυνση)</a:t>
            </a:r>
            <a:r>
              <a:rPr lang="en-US" dirty="0" smtClean="0">
                <a:solidFill>
                  <a:schemeClr val="accent3">
                    <a:lumMod val="75000"/>
                  </a:schemeClr>
                </a:solidFill>
                <a:latin typeface="Calibri" pitchFamily="34" charset="0"/>
                <a:cs typeface="Calibri" pitchFamily="34" charset="0"/>
              </a:rPr>
              <a:t>)</a:t>
            </a:r>
            <a:endParaRPr lang="el-GR" dirty="0">
              <a:solidFill>
                <a:schemeClr val="accent3">
                  <a:lumMod val="75000"/>
                </a:schemeClr>
              </a:solidFill>
              <a:latin typeface="Calibri" pitchFamily="34" charset="0"/>
              <a:cs typeface="Calibri" pitchFamily="34" charset="0"/>
            </a:endParaRPr>
          </a:p>
        </p:txBody>
      </p:sp>
      <p:sp>
        <p:nvSpPr>
          <p:cNvPr id="54311" name="Text Box 44"/>
          <p:cNvSpPr txBox="1">
            <a:spLocks noChangeArrowheads="1"/>
          </p:cNvSpPr>
          <p:nvPr/>
        </p:nvSpPr>
        <p:spPr bwMode="auto">
          <a:xfrm>
            <a:off x="333374" y="1249362"/>
            <a:ext cx="8586789" cy="1785104"/>
          </a:xfrm>
          <a:prstGeom prst="rect">
            <a:avLst/>
          </a:prstGeom>
          <a:noFill/>
          <a:ln w="9525">
            <a:noFill/>
            <a:miter lim="800000"/>
            <a:headEnd/>
            <a:tailEnd/>
          </a:ln>
        </p:spPr>
        <p:txBody>
          <a:bodyPr wrap="square">
            <a:spAutoFit/>
          </a:bodyPr>
          <a:lstStyle/>
          <a:p>
            <a:pPr algn="just">
              <a:spcBef>
                <a:spcPct val="50000"/>
              </a:spcBef>
              <a:buFont typeface="Wingdings" pitchFamily="2" charset="2"/>
              <a:buChar char="§"/>
            </a:pPr>
            <a:r>
              <a:rPr lang="el-GR" sz="2000" dirty="0">
                <a:solidFill>
                  <a:schemeClr val="tx2">
                    <a:lumMod val="75000"/>
                  </a:schemeClr>
                </a:solidFill>
                <a:latin typeface="Calibri" pitchFamily="34" charset="0"/>
                <a:cs typeface="Calibri" pitchFamily="34" charset="0"/>
              </a:rPr>
              <a:t> επιλογή μιας σχέσης </a:t>
            </a:r>
          </a:p>
          <a:p>
            <a:pPr algn="just">
              <a:spcBef>
                <a:spcPct val="50000"/>
              </a:spcBef>
              <a:buFont typeface="Wingdings" pitchFamily="2" charset="2"/>
              <a:buNone/>
            </a:pPr>
            <a:r>
              <a:rPr lang="el-GR" sz="2000" dirty="0">
                <a:solidFill>
                  <a:schemeClr val="tx2">
                    <a:lumMod val="75000"/>
                  </a:schemeClr>
                </a:solidFill>
                <a:latin typeface="Calibri" pitchFamily="34" charset="0"/>
                <a:cs typeface="Calibri" pitchFamily="34" charset="0"/>
              </a:rPr>
              <a:t>(επικάλυψη ή όχι – ένα ή περισσότερα γνωρίσματα ένδειξης τύπου)</a:t>
            </a:r>
          </a:p>
          <a:p>
            <a:pPr algn="just">
              <a:spcBef>
                <a:spcPct val="50000"/>
              </a:spcBef>
              <a:buFont typeface="Wingdings" pitchFamily="2" charset="2"/>
              <a:buChar char="§"/>
            </a:pPr>
            <a:r>
              <a:rPr lang="el-GR" sz="2000" dirty="0">
                <a:solidFill>
                  <a:schemeClr val="tx2">
                    <a:lumMod val="75000"/>
                  </a:schemeClr>
                </a:solidFill>
                <a:latin typeface="Calibri" pitchFamily="34" charset="0"/>
                <a:cs typeface="Calibri" pitchFamily="34" charset="0"/>
              </a:rPr>
              <a:t> επιλογή πολλαπλών σχέσεων</a:t>
            </a:r>
          </a:p>
          <a:p>
            <a:pPr algn="just">
              <a:spcBef>
                <a:spcPct val="50000"/>
              </a:spcBef>
              <a:buFont typeface="Wingdings" pitchFamily="2" charset="2"/>
              <a:buNone/>
            </a:pPr>
            <a:r>
              <a:rPr lang="el-GR" sz="2000" dirty="0">
                <a:solidFill>
                  <a:schemeClr val="tx2">
                    <a:lumMod val="75000"/>
                  </a:schemeClr>
                </a:solidFill>
                <a:latin typeface="Calibri" pitchFamily="34" charset="0"/>
                <a:cs typeface="Calibri" pitchFamily="34" charset="0"/>
              </a:rPr>
              <a:t>(υπάρχει ή όχι σχέση για την </a:t>
            </a:r>
            <a:r>
              <a:rPr lang="el-GR" sz="2000" dirty="0" err="1">
                <a:solidFill>
                  <a:schemeClr val="tx2">
                    <a:lumMod val="75000"/>
                  </a:schemeClr>
                </a:solidFill>
                <a:latin typeface="Calibri" pitchFamily="34" charset="0"/>
                <a:cs typeface="Calibri" pitchFamily="34" charset="0"/>
              </a:rPr>
              <a:t>υπερκλάση</a:t>
            </a:r>
            <a:r>
              <a:rPr lang="el-GR" sz="2000" dirty="0">
                <a:solidFill>
                  <a:schemeClr val="tx2">
                    <a:lumMod val="75000"/>
                  </a:schemeClr>
                </a:solidFill>
                <a:latin typeface="Calibri" pitchFamily="34" charset="0"/>
                <a:cs typeface="Calibri" pitchFamily="34" charset="0"/>
              </a:rPr>
              <a:t>)</a:t>
            </a:r>
          </a:p>
        </p:txBody>
      </p:sp>
      <p:sp>
        <p:nvSpPr>
          <p:cNvPr id="2" name="Title 1"/>
          <p:cNvSpPr>
            <a:spLocks noGrp="1"/>
          </p:cNvSpPr>
          <p:nvPr>
            <p:ph type="title"/>
          </p:nvPr>
        </p:nvSpPr>
        <p:spPr>
          <a:xfrm>
            <a:off x="504825" y="0"/>
            <a:ext cx="8229600" cy="1143000"/>
          </a:xfrm>
        </p:spPr>
        <p:txBody>
          <a:bodyPr/>
          <a:lstStyle/>
          <a:p>
            <a:r>
              <a:rPr lang="el-GR" dirty="0" smtClean="0">
                <a:solidFill>
                  <a:schemeClr val="accent6">
                    <a:lumMod val="75000"/>
                  </a:schemeClr>
                </a:solidFill>
              </a:rPr>
              <a:t>Κλάσεις</a:t>
            </a:r>
            <a:endParaRPr lang="en-US" dirty="0">
              <a:solidFill>
                <a:schemeClr val="accent6">
                  <a:lumMod val="75000"/>
                </a:schemeClr>
              </a:solidFill>
            </a:endParaRPr>
          </a:p>
        </p:txBody>
      </p:sp>
    </p:spTree>
    <p:extLst>
      <p:ext uri="{BB962C8B-B14F-4D97-AF65-F5344CB8AC3E}">
        <p14:creationId xmlns:p14="http://schemas.microsoft.com/office/powerpoint/2010/main" xmlns="" val="7133790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a:t>3</a:t>
            </a:r>
            <a:r>
              <a:rPr lang="el-GR" altLang="en-US" dirty="0" smtClean="0"/>
              <a:t>-20</a:t>
            </a:r>
            <a:r>
              <a:rPr lang="en-US" altLang="en-US" dirty="0" smtClean="0"/>
              <a:t>1</a:t>
            </a:r>
            <a:r>
              <a:rPr lang="el-GR" altLang="en-US" dirty="0" smtClean="0"/>
              <a:t>4</a:t>
            </a:r>
          </a:p>
        </p:txBody>
      </p:sp>
      <p:sp>
        <p:nvSpPr>
          <p:cNvPr id="55299" name="Rectangle 6"/>
          <p:cNvSpPr>
            <a:spLocks noGrp="1" noChangeArrowheads="1"/>
          </p:cNvSpPr>
          <p:nvPr>
            <p:ph type="ftr" sz="quarter" idx="11"/>
          </p:nvPr>
        </p:nvSpPr>
        <p:spPr>
          <a:noFill/>
        </p:spPr>
        <p:txBody>
          <a:bodyPr/>
          <a:lstStyle/>
          <a:p>
            <a:r>
              <a:rPr lang="el-GR" altLang="en-US"/>
              <a:t>Ευαγγελία Πιτουρά</a:t>
            </a:r>
          </a:p>
        </p:txBody>
      </p:sp>
      <p:sp>
        <p:nvSpPr>
          <p:cNvPr id="55300" name="Rectangle 7"/>
          <p:cNvSpPr>
            <a:spLocks noGrp="1" noChangeArrowheads="1"/>
          </p:cNvSpPr>
          <p:nvPr>
            <p:ph type="sldNum" sz="quarter" idx="12"/>
          </p:nvPr>
        </p:nvSpPr>
        <p:spPr>
          <a:noFill/>
        </p:spPr>
        <p:txBody>
          <a:bodyPr/>
          <a:lstStyle/>
          <a:p>
            <a:fld id="{2606ADA5-CDA0-482F-8064-612CE62CB99E}" type="slidenum">
              <a:rPr lang="el-GR" altLang="en-US" smtClean="0"/>
              <a:pPr/>
              <a:t>29</a:t>
            </a:fld>
            <a:endParaRPr lang="el-GR" altLang="en-US" smtClean="0"/>
          </a:p>
        </p:txBody>
      </p:sp>
      <p:sp>
        <p:nvSpPr>
          <p:cNvPr id="55302" name="Text Box 3"/>
          <p:cNvSpPr txBox="1">
            <a:spLocks noChangeArrowheads="1"/>
          </p:cNvSpPr>
          <p:nvPr/>
        </p:nvSpPr>
        <p:spPr bwMode="auto">
          <a:xfrm>
            <a:off x="571500" y="1814512"/>
            <a:ext cx="32004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Τύπος οντοτήτων		</a:t>
            </a:r>
            <a:endParaRPr lang="el-GR" sz="2000" b="1">
              <a:solidFill>
                <a:schemeClr val="accent3">
                  <a:lumMod val="75000"/>
                </a:schemeClr>
              </a:solidFill>
            </a:endParaRPr>
          </a:p>
        </p:txBody>
      </p:sp>
      <p:sp>
        <p:nvSpPr>
          <p:cNvPr id="55304" name="Text Box 5"/>
          <p:cNvSpPr txBox="1">
            <a:spLocks noChangeArrowheads="1"/>
          </p:cNvSpPr>
          <p:nvPr/>
        </p:nvSpPr>
        <p:spPr bwMode="auto">
          <a:xfrm>
            <a:off x="4610100" y="1814512"/>
            <a:ext cx="22098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Σχέση (οντοτήτων)</a:t>
            </a:r>
          </a:p>
        </p:txBody>
      </p:sp>
      <p:sp>
        <p:nvSpPr>
          <p:cNvPr id="55305" name="Text Box 6"/>
          <p:cNvSpPr txBox="1">
            <a:spLocks noChangeArrowheads="1"/>
          </p:cNvSpPr>
          <p:nvPr/>
        </p:nvSpPr>
        <p:spPr bwMode="auto">
          <a:xfrm>
            <a:off x="571500" y="2211387"/>
            <a:ext cx="32004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Τύπος συσχέτισης 1:1 ή 1:Ν</a:t>
            </a:r>
            <a:endParaRPr lang="el-GR" sz="2000" b="1">
              <a:solidFill>
                <a:schemeClr val="accent3">
                  <a:lumMod val="75000"/>
                </a:schemeClr>
              </a:solidFill>
            </a:endParaRPr>
          </a:p>
        </p:txBody>
      </p:sp>
      <p:sp>
        <p:nvSpPr>
          <p:cNvPr id="55306" name="Text Box 7"/>
          <p:cNvSpPr txBox="1">
            <a:spLocks noChangeArrowheads="1"/>
          </p:cNvSpPr>
          <p:nvPr/>
        </p:nvSpPr>
        <p:spPr bwMode="auto">
          <a:xfrm>
            <a:off x="4610100" y="2211387"/>
            <a:ext cx="39624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Ξένο κλειδί ή Σχέση (συσχέτισης)</a:t>
            </a:r>
          </a:p>
        </p:txBody>
      </p:sp>
      <p:sp>
        <p:nvSpPr>
          <p:cNvPr id="55307" name="Text Box 8"/>
          <p:cNvSpPr txBox="1">
            <a:spLocks noChangeArrowheads="1"/>
          </p:cNvSpPr>
          <p:nvPr/>
        </p:nvSpPr>
        <p:spPr bwMode="auto">
          <a:xfrm>
            <a:off x="571500" y="2608262"/>
            <a:ext cx="26670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Τύπος συσχέτισης Μ:Ν</a:t>
            </a:r>
            <a:endParaRPr lang="el-GR" sz="2000" b="1">
              <a:solidFill>
                <a:schemeClr val="accent3">
                  <a:lumMod val="75000"/>
                </a:schemeClr>
              </a:solidFill>
            </a:endParaRPr>
          </a:p>
        </p:txBody>
      </p:sp>
      <p:sp>
        <p:nvSpPr>
          <p:cNvPr id="55308" name="Text Box 9"/>
          <p:cNvSpPr txBox="1">
            <a:spLocks noChangeArrowheads="1"/>
          </p:cNvSpPr>
          <p:nvPr/>
        </p:nvSpPr>
        <p:spPr bwMode="auto">
          <a:xfrm>
            <a:off x="4610100" y="2608262"/>
            <a:ext cx="41148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Σχέση (συσχέτισης) με 2 ξένα κλειδιά</a:t>
            </a:r>
            <a:endParaRPr lang="el-GR" sz="2000" b="1">
              <a:solidFill>
                <a:schemeClr val="accent3">
                  <a:lumMod val="75000"/>
                </a:schemeClr>
              </a:solidFill>
            </a:endParaRPr>
          </a:p>
        </p:txBody>
      </p:sp>
      <p:sp>
        <p:nvSpPr>
          <p:cNvPr id="55309" name="Text Box 10"/>
          <p:cNvSpPr txBox="1">
            <a:spLocks noChangeArrowheads="1"/>
          </p:cNvSpPr>
          <p:nvPr/>
        </p:nvSpPr>
        <p:spPr bwMode="auto">
          <a:xfrm>
            <a:off x="495300" y="3005137"/>
            <a:ext cx="3581400" cy="8540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    (και γενικά) </a:t>
            </a:r>
            <a:r>
              <a:rPr lang="en-US" sz="2000">
                <a:solidFill>
                  <a:schemeClr val="accent3">
                    <a:lumMod val="75000"/>
                  </a:schemeClr>
                </a:solidFill>
              </a:rPr>
              <a:t>n-</a:t>
            </a:r>
            <a:r>
              <a:rPr lang="el-GR" sz="2000">
                <a:solidFill>
                  <a:schemeClr val="accent3">
                    <a:lumMod val="75000"/>
                  </a:schemeClr>
                </a:solidFill>
              </a:rPr>
              <a:t>αδικός τύπος </a:t>
            </a:r>
          </a:p>
          <a:p>
            <a:pPr algn="just" eaLnBrk="0" hangingPunct="0">
              <a:spcBef>
                <a:spcPct val="50000"/>
              </a:spcBef>
            </a:pPr>
            <a:r>
              <a:rPr lang="el-GR" sz="2000">
                <a:solidFill>
                  <a:schemeClr val="accent3">
                    <a:lumMod val="75000"/>
                  </a:schemeClr>
                </a:solidFill>
              </a:rPr>
              <a:t>    συσχέτισης		</a:t>
            </a:r>
            <a:endParaRPr lang="el-GR" sz="2000" b="1">
              <a:solidFill>
                <a:schemeClr val="accent3">
                  <a:lumMod val="75000"/>
                </a:schemeClr>
              </a:solidFill>
            </a:endParaRPr>
          </a:p>
        </p:txBody>
      </p:sp>
      <p:sp>
        <p:nvSpPr>
          <p:cNvPr id="55310" name="Text Box 11"/>
          <p:cNvSpPr txBox="1">
            <a:spLocks noChangeArrowheads="1"/>
          </p:cNvSpPr>
          <p:nvPr/>
        </p:nvSpPr>
        <p:spPr bwMode="auto">
          <a:xfrm>
            <a:off x="4610100" y="3462337"/>
            <a:ext cx="41148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Σχέση (συσχέτισης) με </a:t>
            </a:r>
            <a:r>
              <a:rPr lang="en-US" sz="2000">
                <a:solidFill>
                  <a:schemeClr val="accent3">
                    <a:lumMod val="75000"/>
                  </a:schemeClr>
                </a:solidFill>
              </a:rPr>
              <a:t>n</a:t>
            </a:r>
            <a:r>
              <a:rPr lang="el-GR" sz="2000">
                <a:solidFill>
                  <a:schemeClr val="accent3">
                    <a:lumMod val="75000"/>
                  </a:schemeClr>
                </a:solidFill>
              </a:rPr>
              <a:t> ξένα κλειδιά</a:t>
            </a:r>
          </a:p>
        </p:txBody>
      </p:sp>
      <p:sp>
        <p:nvSpPr>
          <p:cNvPr id="55311" name="Text Box 12"/>
          <p:cNvSpPr txBox="1">
            <a:spLocks noChangeArrowheads="1"/>
          </p:cNvSpPr>
          <p:nvPr/>
        </p:nvSpPr>
        <p:spPr bwMode="auto">
          <a:xfrm>
            <a:off x="571500" y="3859212"/>
            <a:ext cx="18288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Απλό γνώρισμα</a:t>
            </a:r>
            <a:endParaRPr lang="el-GR" sz="2000" b="1">
              <a:solidFill>
                <a:schemeClr val="accent3">
                  <a:lumMod val="75000"/>
                </a:schemeClr>
              </a:solidFill>
            </a:endParaRPr>
          </a:p>
        </p:txBody>
      </p:sp>
      <p:sp>
        <p:nvSpPr>
          <p:cNvPr id="55312" name="Text Box 13"/>
          <p:cNvSpPr txBox="1">
            <a:spLocks noChangeArrowheads="1"/>
          </p:cNvSpPr>
          <p:nvPr/>
        </p:nvSpPr>
        <p:spPr bwMode="auto">
          <a:xfrm>
            <a:off x="4610100" y="3859212"/>
            <a:ext cx="14478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Γνώρισμα</a:t>
            </a:r>
            <a:endParaRPr lang="el-GR" sz="2000" b="1">
              <a:solidFill>
                <a:schemeClr val="accent3">
                  <a:lumMod val="75000"/>
                </a:schemeClr>
              </a:solidFill>
            </a:endParaRPr>
          </a:p>
        </p:txBody>
      </p:sp>
      <p:sp>
        <p:nvSpPr>
          <p:cNvPr id="55313" name="Text Box 14"/>
          <p:cNvSpPr txBox="1">
            <a:spLocks noChangeArrowheads="1"/>
          </p:cNvSpPr>
          <p:nvPr/>
        </p:nvSpPr>
        <p:spPr bwMode="auto">
          <a:xfrm>
            <a:off x="571500" y="4256087"/>
            <a:ext cx="26670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Σύνθετο γνώρισμα</a:t>
            </a:r>
            <a:endParaRPr lang="el-GR" sz="2000" b="1">
              <a:solidFill>
                <a:schemeClr val="accent3">
                  <a:lumMod val="75000"/>
                </a:schemeClr>
              </a:solidFill>
            </a:endParaRPr>
          </a:p>
        </p:txBody>
      </p:sp>
      <p:sp>
        <p:nvSpPr>
          <p:cNvPr id="55314" name="Text Box 15"/>
          <p:cNvSpPr txBox="1">
            <a:spLocks noChangeArrowheads="1"/>
          </p:cNvSpPr>
          <p:nvPr/>
        </p:nvSpPr>
        <p:spPr bwMode="auto">
          <a:xfrm>
            <a:off x="4610100" y="4256087"/>
            <a:ext cx="32004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Σύνολο από γνωρίσματα</a:t>
            </a:r>
            <a:endParaRPr lang="el-GR" sz="2000" b="1">
              <a:solidFill>
                <a:schemeClr val="accent3">
                  <a:lumMod val="75000"/>
                </a:schemeClr>
              </a:solidFill>
            </a:endParaRPr>
          </a:p>
        </p:txBody>
      </p:sp>
      <p:sp>
        <p:nvSpPr>
          <p:cNvPr id="55315" name="Text Box 16"/>
          <p:cNvSpPr txBox="1">
            <a:spLocks noChangeArrowheads="1"/>
          </p:cNvSpPr>
          <p:nvPr/>
        </p:nvSpPr>
        <p:spPr bwMode="auto">
          <a:xfrm>
            <a:off x="571500" y="4652962"/>
            <a:ext cx="41148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Πλειότιμο γνώρισμα</a:t>
            </a:r>
            <a:endParaRPr lang="el-GR" sz="2000" b="1">
              <a:solidFill>
                <a:schemeClr val="accent3">
                  <a:lumMod val="75000"/>
                </a:schemeClr>
              </a:solidFill>
            </a:endParaRPr>
          </a:p>
        </p:txBody>
      </p:sp>
      <p:sp>
        <p:nvSpPr>
          <p:cNvPr id="55316" name="Text Box 17"/>
          <p:cNvSpPr txBox="1">
            <a:spLocks noChangeArrowheads="1"/>
          </p:cNvSpPr>
          <p:nvPr/>
        </p:nvSpPr>
        <p:spPr bwMode="auto">
          <a:xfrm>
            <a:off x="4610100" y="4652962"/>
            <a:ext cx="26670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Σχέση και ξένο κλειδί</a:t>
            </a:r>
            <a:endParaRPr lang="el-GR" sz="2000" b="1">
              <a:solidFill>
                <a:schemeClr val="accent3">
                  <a:lumMod val="75000"/>
                </a:schemeClr>
              </a:solidFill>
            </a:endParaRPr>
          </a:p>
        </p:txBody>
      </p:sp>
      <p:sp>
        <p:nvSpPr>
          <p:cNvPr id="2" name="Title 1"/>
          <p:cNvSpPr>
            <a:spLocks noGrp="1"/>
          </p:cNvSpPr>
          <p:nvPr>
            <p:ph type="title"/>
          </p:nvPr>
        </p:nvSpPr>
        <p:spPr/>
        <p:txBody>
          <a:bodyPr/>
          <a:lstStyle/>
          <a:p>
            <a:r>
              <a:rPr lang="el-GR" dirty="0" smtClean="0">
                <a:solidFill>
                  <a:schemeClr val="accent6">
                    <a:lumMod val="75000"/>
                  </a:schemeClr>
                </a:solidFill>
              </a:rPr>
              <a:t>Ανακεφαλαίωση</a:t>
            </a:r>
            <a:endParaRPr lang="en-US" dirty="0">
              <a:solidFill>
                <a:schemeClr val="accent6">
                  <a:lumMod val="75000"/>
                </a:schemeClr>
              </a:solidFill>
            </a:endParaRPr>
          </a:p>
        </p:txBody>
      </p:sp>
    </p:spTree>
    <p:extLst>
      <p:ext uri="{BB962C8B-B14F-4D97-AF65-F5344CB8AC3E}">
        <p14:creationId xmlns:p14="http://schemas.microsoft.com/office/powerpoint/2010/main" xmlns="" val="4155776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34819" name="Rectangle 6"/>
          <p:cNvSpPr>
            <a:spLocks noGrp="1" noChangeArrowheads="1"/>
          </p:cNvSpPr>
          <p:nvPr>
            <p:ph type="ftr" sz="quarter" idx="11"/>
          </p:nvPr>
        </p:nvSpPr>
        <p:spPr>
          <a:noFill/>
        </p:spPr>
        <p:txBody>
          <a:bodyPr/>
          <a:lstStyle/>
          <a:p>
            <a:r>
              <a:rPr lang="el-GR" altLang="en-US"/>
              <a:t>Ευαγγελία Πιτουρά</a:t>
            </a:r>
          </a:p>
        </p:txBody>
      </p:sp>
      <p:sp>
        <p:nvSpPr>
          <p:cNvPr id="34820" name="Rectangle 7"/>
          <p:cNvSpPr>
            <a:spLocks noGrp="1" noChangeArrowheads="1"/>
          </p:cNvSpPr>
          <p:nvPr>
            <p:ph type="sldNum" sz="quarter" idx="12"/>
          </p:nvPr>
        </p:nvSpPr>
        <p:spPr>
          <a:noFill/>
        </p:spPr>
        <p:txBody>
          <a:bodyPr/>
          <a:lstStyle/>
          <a:p>
            <a:fld id="{A16C6E6E-D19A-407E-9987-F6421C6C0A02}" type="slidenum">
              <a:rPr lang="el-GR" altLang="en-US" smtClean="0"/>
              <a:pPr/>
              <a:t>3</a:t>
            </a:fld>
            <a:endParaRPr lang="el-GR" altLang="en-US" smtClean="0"/>
          </a:p>
        </p:txBody>
      </p:sp>
      <p:sp>
        <p:nvSpPr>
          <p:cNvPr id="34822" name="Text Box 3"/>
          <p:cNvSpPr txBox="1">
            <a:spLocks noChangeArrowheads="1"/>
          </p:cNvSpPr>
          <p:nvPr/>
        </p:nvSpPr>
        <p:spPr bwMode="auto">
          <a:xfrm>
            <a:off x="406400" y="1514872"/>
            <a:ext cx="8128000" cy="954107"/>
          </a:xfrm>
          <a:prstGeom prst="rect">
            <a:avLst/>
          </a:prstGeom>
          <a:noFill/>
          <a:ln w="9525">
            <a:noFill/>
            <a:miter lim="800000"/>
            <a:headEnd/>
            <a:tailEnd/>
          </a:ln>
        </p:spPr>
        <p:txBody>
          <a:bodyPr>
            <a:spAutoFit/>
          </a:bodyPr>
          <a:lstStyle/>
          <a:p>
            <a:pPr algn="ctr" eaLnBrk="0" hangingPunct="0">
              <a:spcBef>
                <a:spcPct val="50000"/>
              </a:spcBef>
            </a:pPr>
            <a:r>
              <a:rPr lang="el-GR" sz="2800" dirty="0">
                <a:solidFill>
                  <a:schemeClr val="accent6">
                    <a:lumMod val="75000"/>
                  </a:schemeClr>
                </a:solidFill>
                <a:latin typeface="Calibri" pitchFamily="34" charset="0"/>
                <a:cs typeface="Calibri" pitchFamily="34" charset="0"/>
              </a:rPr>
              <a:t>Ισχυροί τύποι οντοτήτων με </a:t>
            </a:r>
            <a:r>
              <a:rPr lang="el-GR" sz="2800" dirty="0" err="1">
                <a:solidFill>
                  <a:schemeClr val="accent6">
                    <a:lumMod val="75000"/>
                  </a:schemeClr>
                </a:solidFill>
                <a:latin typeface="Calibri" pitchFamily="34" charset="0"/>
                <a:cs typeface="Calibri" pitchFamily="34" charset="0"/>
              </a:rPr>
              <a:t>μονότιμα</a:t>
            </a:r>
            <a:r>
              <a:rPr lang="el-GR" sz="2800" dirty="0">
                <a:solidFill>
                  <a:schemeClr val="accent6">
                    <a:lumMod val="75000"/>
                  </a:schemeClr>
                </a:solidFill>
                <a:latin typeface="Calibri" pitchFamily="34" charset="0"/>
                <a:cs typeface="Calibri" pitchFamily="34" charset="0"/>
              </a:rPr>
              <a:t> απλά γνωρίσματα</a:t>
            </a:r>
          </a:p>
        </p:txBody>
      </p:sp>
      <p:sp>
        <p:nvSpPr>
          <p:cNvPr id="34823" name="Text Box 4"/>
          <p:cNvSpPr txBox="1">
            <a:spLocks noChangeArrowheads="1"/>
          </p:cNvSpPr>
          <p:nvPr/>
        </p:nvSpPr>
        <p:spPr bwMode="auto">
          <a:xfrm>
            <a:off x="551656" y="2798192"/>
            <a:ext cx="7837487" cy="1200329"/>
          </a:xfrm>
          <a:prstGeom prst="rect">
            <a:avLst/>
          </a:prstGeom>
          <a:noFill/>
          <a:ln w="9525">
            <a:solidFill>
              <a:schemeClr val="bg2">
                <a:lumMod val="50000"/>
              </a:schemeClr>
            </a:solid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(ισχυρό) τύπο οντοτήτων Ε δημιουργούμε ένα σχήμα σχέσης R με τα ίδια γνωρίσματα - ένα για κάθε απλό γνώρισμα του Ε.</a:t>
            </a:r>
          </a:p>
        </p:txBody>
      </p:sp>
      <p:sp>
        <p:nvSpPr>
          <p:cNvPr id="2" name="Title 1"/>
          <p:cNvSpPr>
            <a:spLocks noGrp="1"/>
          </p:cNvSpPr>
          <p:nvPr>
            <p:ph type="title"/>
          </p:nvPr>
        </p:nvSpPr>
        <p:spPr/>
        <p:txBody>
          <a:bodyPr/>
          <a:lstStyle/>
          <a:p>
            <a:r>
              <a:rPr lang="el-GR" dirty="0" smtClean="0">
                <a:solidFill>
                  <a:schemeClr val="accent6">
                    <a:lumMod val="75000"/>
                  </a:schemeClr>
                </a:solidFill>
              </a:rPr>
              <a:t>Οντότητες</a:t>
            </a:r>
            <a:endParaRPr lang="en-US" dirty="0">
              <a:solidFill>
                <a:schemeClr val="accent6">
                  <a:lumMod val="75000"/>
                </a:schemeClr>
              </a:solidFill>
            </a:endParaRPr>
          </a:p>
        </p:txBody>
      </p:sp>
    </p:spTree>
    <p:extLst>
      <p:ext uri="{BB962C8B-B14F-4D97-AF65-F5344CB8AC3E}">
        <p14:creationId xmlns:p14="http://schemas.microsoft.com/office/powerpoint/2010/main" xmlns="" val="42326070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a:t>3</a:t>
            </a:r>
            <a:r>
              <a:rPr lang="el-GR" altLang="en-US" dirty="0" smtClean="0"/>
              <a:t>-20</a:t>
            </a:r>
            <a:r>
              <a:rPr lang="en-US" altLang="en-US" dirty="0" smtClean="0"/>
              <a:t>1</a:t>
            </a:r>
            <a:r>
              <a:rPr lang="el-GR" altLang="en-US" dirty="0"/>
              <a:t>4</a:t>
            </a:r>
            <a:endParaRPr lang="el-GR" altLang="en-US" dirty="0" smtClean="0"/>
          </a:p>
        </p:txBody>
      </p:sp>
      <p:sp>
        <p:nvSpPr>
          <p:cNvPr id="60419" name="Rectangle 6"/>
          <p:cNvSpPr>
            <a:spLocks noGrp="1" noChangeArrowheads="1"/>
          </p:cNvSpPr>
          <p:nvPr>
            <p:ph type="ftr" sz="quarter" idx="11"/>
          </p:nvPr>
        </p:nvSpPr>
        <p:spPr>
          <a:noFill/>
        </p:spPr>
        <p:txBody>
          <a:bodyPr/>
          <a:lstStyle/>
          <a:p>
            <a:r>
              <a:rPr lang="el-GR" altLang="en-US"/>
              <a:t>Ευαγγελία Πιτουρά</a:t>
            </a:r>
          </a:p>
        </p:txBody>
      </p:sp>
      <p:sp>
        <p:nvSpPr>
          <p:cNvPr id="60420" name="Rectangle 7"/>
          <p:cNvSpPr>
            <a:spLocks noGrp="1" noChangeArrowheads="1"/>
          </p:cNvSpPr>
          <p:nvPr>
            <p:ph type="sldNum" sz="quarter" idx="12"/>
          </p:nvPr>
        </p:nvSpPr>
        <p:spPr>
          <a:noFill/>
        </p:spPr>
        <p:txBody>
          <a:bodyPr/>
          <a:lstStyle/>
          <a:p>
            <a:fld id="{7EDEE014-08AE-4ED1-9809-2027480EBC16}" type="slidenum">
              <a:rPr lang="el-GR" altLang="en-US" smtClean="0"/>
              <a:pPr/>
              <a:t>30</a:t>
            </a:fld>
            <a:endParaRPr lang="el-GR" altLang="en-US" smtClean="0"/>
          </a:p>
        </p:txBody>
      </p:sp>
      <p:sp>
        <p:nvSpPr>
          <p:cNvPr id="60422" name="Text Box 3"/>
          <p:cNvSpPr txBox="1">
            <a:spLocks noChangeArrowheads="1"/>
          </p:cNvSpPr>
          <p:nvPr/>
        </p:nvSpPr>
        <p:spPr bwMode="auto">
          <a:xfrm>
            <a:off x="900113" y="1628775"/>
            <a:ext cx="7272337" cy="396875"/>
          </a:xfrm>
          <a:prstGeom prst="rect">
            <a:avLst/>
          </a:prstGeom>
          <a:noFill/>
          <a:ln w="9525">
            <a:noFill/>
            <a:miter lim="800000"/>
            <a:headEnd/>
            <a:tailEnd/>
          </a:ln>
        </p:spPr>
        <p:txBody>
          <a:bodyPr>
            <a:spAutoFit/>
          </a:bodyPr>
          <a:lstStyle/>
          <a:p>
            <a:pPr marL="495300" indent="-495300" algn="just" eaLnBrk="0" hangingPunct="0">
              <a:spcBef>
                <a:spcPct val="50000"/>
              </a:spcBef>
            </a:pPr>
            <a:endParaRPr lang="en-US" sz="2000" b="1" i="1">
              <a:latin typeface="Times New Roman" pitchFamily="18" charset="0"/>
            </a:endParaRPr>
          </a:p>
        </p:txBody>
      </p:sp>
      <p:sp>
        <p:nvSpPr>
          <p:cNvPr id="60423" name="Text Box 4"/>
          <p:cNvSpPr txBox="1">
            <a:spLocks noChangeArrowheads="1"/>
          </p:cNvSpPr>
          <p:nvPr/>
        </p:nvSpPr>
        <p:spPr bwMode="auto">
          <a:xfrm>
            <a:off x="292100" y="1206500"/>
            <a:ext cx="8167688" cy="4154984"/>
          </a:xfrm>
          <a:prstGeom prst="rect">
            <a:avLst/>
          </a:prstGeom>
          <a:noFill/>
          <a:ln w="9525">
            <a:noFill/>
            <a:miter lim="800000"/>
            <a:headEnd/>
            <a:tailEnd/>
          </a:ln>
        </p:spPr>
        <p:txBody>
          <a:bodyPr wrap="square">
            <a:spAutoFit/>
          </a:bodyPr>
          <a:lstStyle/>
          <a:p>
            <a:pPr marL="457200" indent="-457200" algn="just" eaLnBrk="0" hangingPunct="0"/>
            <a:r>
              <a:rPr lang="el-GR" sz="2400" dirty="0" smtClean="0">
                <a:solidFill>
                  <a:schemeClr val="tx2">
                    <a:lumMod val="50000"/>
                  </a:schemeClr>
                </a:solidFill>
                <a:latin typeface="Calibri" pitchFamily="34" charset="0"/>
                <a:cs typeface="Calibri" pitchFamily="34" charset="0"/>
              </a:rPr>
              <a:t>Μετά </a:t>
            </a:r>
            <a:r>
              <a:rPr lang="el-GR" sz="2400" dirty="0">
                <a:solidFill>
                  <a:schemeClr val="tx2">
                    <a:lumMod val="50000"/>
                  </a:schemeClr>
                </a:solidFill>
                <a:latin typeface="Calibri" pitchFamily="34" charset="0"/>
                <a:cs typeface="Calibri" pitchFamily="34" charset="0"/>
              </a:rPr>
              <a:t>τη φάση του σχεδιασμού, καταλήγουμε σε ένα σχεσιακό σχήμα.</a:t>
            </a:r>
          </a:p>
          <a:p>
            <a:pPr marL="457200" indent="-457200" algn="just" eaLnBrk="0" hangingPunct="0"/>
            <a:endParaRPr lang="el-GR" sz="2400" dirty="0">
              <a:solidFill>
                <a:schemeClr val="tx2">
                  <a:lumMod val="50000"/>
                </a:schemeClr>
              </a:solidFill>
              <a:latin typeface="Calibri" pitchFamily="34" charset="0"/>
              <a:cs typeface="Calibri" pitchFamily="34" charset="0"/>
            </a:endParaRPr>
          </a:p>
          <a:p>
            <a:pPr marL="457200" indent="-457200" algn="just" eaLnBrk="0" hangingPunct="0"/>
            <a:r>
              <a:rPr lang="el-GR" sz="2400" dirty="0">
                <a:solidFill>
                  <a:schemeClr val="tx2">
                    <a:lumMod val="50000"/>
                  </a:schemeClr>
                </a:solidFill>
                <a:latin typeface="Calibri" pitchFamily="34" charset="0"/>
                <a:cs typeface="Calibri" pitchFamily="34" charset="0"/>
              </a:rPr>
              <a:t>Δυο </a:t>
            </a:r>
            <a:r>
              <a:rPr lang="el-GR" sz="2400" dirty="0" smtClean="0">
                <a:solidFill>
                  <a:schemeClr val="tx2">
                    <a:lumMod val="50000"/>
                  </a:schemeClr>
                </a:solidFill>
                <a:latin typeface="Calibri" pitchFamily="34" charset="0"/>
                <a:cs typeface="Calibri" pitchFamily="34" charset="0"/>
              </a:rPr>
              <a:t>ερωτήματα</a:t>
            </a:r>
            <a:endParaRPr lang="el-GR" sz="2400" dirty="0">
              <a:solidFill>
                <a:schemeClr val="tx2">
                  <a:lumMod val="50000"/>
                </a:schemeClr>
              </a:solidFill>
              <a:latin typeface="Calibri" pitchFamily="34" charset="0"/>
              <a:cs typeface="Calibri" pitchFamily="34" charset="0"/>
            </a:endParaRPr>
          </a:p>
          <a:p>
            <a:pPr marL="457200" indent="-457200" algn="just" eaLnBrk="0" hangingPunct="0">
              <a:buFontTx/>
              <a:buAutoNum type="arabicPeriod"/>
            </a:pPr>
            <a:r>
              <a:rPr lang="el-GR" sz="2400" dirty="0">
                <a:solidFill>
                  <a:schemeClr val="tx2">
                    <a:lumMod val="50000"/>
                  </a:schemeClr>
                </a:solidFill>
                <a:latin typeface="Calibri" pitchFamily="34" charset="0"/>
                <a:cs typeface="Calibri" pitchFamily="34" charset="0"/>
              </a:rPr>
              <a:t>Είναι ο σχεδιασμός μας καλός;</a:t>
            </a:r>
          </a:p>
          <a:p>
            <a:pPr marL="1371600" lvl="2" indent="-457200" algn="just" eaLnBrk="0" hangingPunct="0"/>
            <a:r>
              <a:rPr lang="el-GR" sz="2400" i="1" dirty="0">
                <a:solidFill>
                  <a:schemeClr val="tx2">
                    <a:lumMod val="50000"/>
                  </a:schemeClr>
                </a:solidFill>
                <a:latin typeface="Calibri" pitchFamily="34" charset="0"/>
                <a:cs typeface="Calibri" pitchFamily="34" charset="0"/>
              </a:rPr>
              <a:t>Θεωρία Κανονικών </a:t>
            </a:r>
            <a:r>
              <a:rPr lang="el-GR" sz="2400" i="1" dirty="0" smtClean="0">
                <a:solidFill>
                  <a:schemeClr val="tx2">
                    <a:lumMod val="50000"/>
                  </a:schemeClr>
                </a:solidFill>
                <a:latin typeface="Calibri" pitchFamily="34" charset="0"/>
                <a:cs typeface="Calibri" pitchFamily="34" charset="0"/>
              </a:rPr>
              <a:t>Μορφών</a:t>
            </a:r>
            <a:endParaRPr lang="el-GR" sz="2400" dirty="0">
              <a:solidFill>
                <a:schemeClr val="tx2">
                  <a:lumMod val="50000"/>
                </a:schemeClr>
              </a:solidFill>
              <a:latin typeface="Calibri" pitchFamily="34" charset="0"/>
              <a:cs typeface="Calibri" pitchFamily="34" charset="0"/>
            </a:endParaRPr>
          </a:p>
          <a:p>
            <a:pPr marL="457200" indent="-457200" algn="just" eaLnBrk="0" hangingPunct="0">
              <a:buFontTx/>
              <a:buAutoNum type="arabicPeriod"/>
            </a:pPr>
            <a:r>
              <a:rPr lang="el-GR" sz="2400" dirty="0">
                <a:solidFill>
                  <a:schemeClr val="tx2">
                    <a:lumMod val="50000"/>
                  </a:schemeClr>
                </a:solidFill>
                <a:latin typeface="Calibri" pitchFamily="34" charset="0"/>
                <a:cs typeface="Calibri" pitchFamily="34" charset="0"/>
              </a:rPr>
              <a:t>Πως θα υλοποιήσουμε (προγραμματίσουμε) την εφαρμογή μας χρησιμοποιώντας ένα ΣΔΒΔ;</a:t>
            </a:r>
          </a:p>
          <a:p>
            <a:pPr marL="457200" indent="-457200" algn="just" eaLnBrk="0" hangingPunct="0"/>
            <a:r>
              <a:rPr lang="el-GR" sz="2400" dirty="0">
                <a:solidFill>
                  <a:schemeClr val="tx2">
                    <a:lumMod val="50000"/>
                  </a:schemeClr>
                </a:solidFill>
                <a:latin typeface="Calibri" pitchFamily="34" charset="0"/>
                <a:cs typeface="Calibri" pitchFamily="34" charset="0"/>
              </a:rPr>
              <a:t>		</a:t>
            </a:r>
            <a:r>
              <a:rPr lang="el-GR" sz="2400" i="1" dirty="0">
                <a:solidFill>
                  <a:schemeClr val="tx2">
                    <a:lumMod val="50000"/>
                  </a:schemeClr>
                </a:solidFill>
                <a:latin typeface="Calibri" pitchFamily="34" charset="0"/>
                <a:cs typeface="Calibri" pitchFamily="34" charset="0"/>
              </a:rPr>
              <a:t>Σχεσιακή Άλγεβρα – </a:t>
            </a:r>
            <a:r>
              <a:rPr lang="en-US" sz="2400" i="1" dirty="0">
                <a:solidFill>
                  <a:schemeClr val="tx2">
                    <a:lumMod val="50000"/>
                  </a:schemeClr>
                </a:solidFill>
                <a:latin typeface="Calibri" pitchFamily="34" charset="0"/>
                <a:cs typeface="Calibri" pitchFamily="34" charset="0"/>
              </a:rPr>
              <a:t>SQL</a:t>
            </a:r>
          </a:p>
          <a:p>
            <a:pPr marL="457200" indent="-457200" algn="just" eaLnBrk="0" hangingPunct="0"/>
            <a:endParaRPr lang="en-US" sz="2400" dirty="0">
              <a:solidFill>
                <a:schemeClr val="tx2">
                  <a:lumMod val="50000"/>
                </a:schemeClr>
              </a:solidFill>
              <a:latin typeface="Calibri" pitchFamily="34" charset="0"/>
              <a:cs typeface="Calibri" pitchFamily="34" charset="0"/>
            </a:endParaRPr>
          </a:p>
          <a:p>
            <a:pPr marL="457200" indent="-457200" algn="just" eaLnBrk="0" hangingPunct="0"/>
            <a:r>
              <a:rPr lang="el-GR" sz="2400" dirty="0">
                <a:solidFill>
                  <a:schemeClr val="tx2">
                    <a:lumMod val="50000"/>
                  </a:schemeClr>
                </a:solidFill>
                <a:latin typeface="Calibri" pitchFamily="34" charset="0"/>
                <a:cs typeface="Calibri" pitchFamily="34" charset="0"/>
              </a:rPr>
              <a:t>	</a:t>
            </a:r>
            <a:r>
              <a:rPr lang="el-GR" sz="2400" i="1" dirty="0">
                <a:solidFill>
                  <a:schemeClr val="tx2">
                    <a:lumMod val="50000"/>
                  </a:schemeClr>
                </a:solidFill>
                <a:latin typeface="Calibri" pitchFamily="34" charset="0"/>
                <a:cs typeface="Calibri" pitchFamily="34" charset="0"/>
              </a:rPr>
              <a:t>Θα αρχίσουμε από το ερώτημα </a:t>
            </a:r>
            <a:r>
              <a:rPr lang="el-GR" sz="2400" i="1" dirty="0" smtClean="0">
                <a:solidFill>
                  <a:schemeClr val="tx2">
                    <a:lumMod val="50000"/>
                  </a:schemeClr>
                </a:solidFill>
                <a:latin typeface="Calibri" pitchFamily="34" charset="0"/>
                <a:cs typeface="Calibri" pitchFamily="34" charset="0"/>
              </a:rPr>
              <a:t>2</a:t>
            </a:r>
            <a:endParaRPr lang="el-GR" sz="2400" i="1" dirty="0">
              <a:solidFill>
                <a:schemeClr val="tx2">
                  <a:lumMod val="50000"/>
                </a:schemeClr>
              </a:solidFill>
              <a:latin typeface="Calibri" pitchFamily="34" charset="0"/>
              <a:cs typeface="Calibri" pitchFamily="34" charset="0"/>
            </a:endParaRPr>
          </a:p>
        </p:txBody>
      </p:sp>
      <p:sp>
        <p:nvSpPr>
          <p:cNvPr id="2" name="Title 1"/>
          <p:cNvSpPr>
            <a:spLocks noGrp="1"/>
          </p:cNvSpPr>
          <p:nvPr>
            <p:ph type="title"/>
          </p:nvPr>
        </p:nvSpPr>
        <p:spPr>
          <a:xfrm>
            <a:off x="421481" y="185738"/>
            <a:ext cx="8229600" cy="1143000"/>
          </a:xfrm>
        </p:spPr>
        <p:txBody>
          <a:bodyPr/>
          <a:lstStyle/>
          <a:p>
            <a:r>
              <a:rPr lang="el-GR" dirty="0" smtClean="0">
                <a:solidFill>
                  <a:schemeClr val="accent6">
                    <a:lumMod val="75000"/>
                  </a:schemeClr>
                </a:solidFill>
              </a:rPr>
              <a:t>Σε επόμενα μαθήματα</a:t>
            </a:r>
            <a:endParaRPr lang="en-US" dirty="0">
              <a:solidFill>
                <a:schemeClr val="accent6">
                  <a:lumMod val="75000"/>
                </a:schemeClr>
              </a:solidFill>
            </a:endParaRPr>
          </a:p>
        </p:txBody>
      </p:sp>
    </p:spTree>
    <p:extLst>
      <p:ext uri="{BB962C8B-B14F-4D97-AF65-F5344CB8AC3E}">
        <p14:creationId xmlns:p14="http://schemas.microsoft.com/office/powerpoint/2010/main" xmlns="" val="28915534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56323" name="Rectangle 6"/>
          <p:cNvSpPr>
            <a:spLocks noGrp="1" noChangeArrowheads="1"/>
          </p:cNvSpPr>
          <p:nvPr>
            <p:ph type="ftr" sz="quarter" idx="11"/>
          </p:nvPr>
        </p:nvSpPr>
        <p:spPr>
          <a:noFill/>
        </p:spPr>
        <p:txBody>
          <a:bodyPr/>
          <a:lstStyle/>
          <a:p>
            <a:r>
              <a:rPr lang="el-GR" altLang="en-US"/>
              <a:t>Ευαγγελία Πιτουρά</a:t>
            </a:r>
          </a:p>
        </p:txBody>
      </p:sp>
      <p:sp>
        <p:nvSpPr>
          <p:cNvPr id="56324" name="Rectangle 7"/>
          <p:cNvSpPr>
            <a:spLocks noGrp="1" noChangeArrowheads="1"/>
          </p:cNvSpPr>
          <p:nvPr>
            <p:ph type="sldNum" sz="quarter" idx="12"/>
          </p:nvPr>
        </p:nvSpPr>
        <p:spPr>
          <a:noFill/>
        </p:spPr>
        <p:txBody>
          <a:bodyPr/>
          <a:lstStyle/>
          <a:p>
            <a:fld id="{F164ED83-045C-41AD-97AA-26F2DC02B057}" type="slidenum">
              <a:rPr lang="el-GR" altLang="en-US" smtClean="0"/>
              <a:pPr/>
              <a:t>31</a:t>
            </a:fld>
            <a:endParaRPr lang="el-GR" altLang="en-US" smtClean="0"/>
          </a:p>
        </p:txBody>
      </p:sp>
      <p:sp>
        <p:nvSpPr>
          <p:cNvPr id="56326" name="Text Box 3"/>
          <p:cNvSpPr txBox="1">
            <a:spLocks noChangeArrowheads="1"/>
          </p:cNvSpPr>
          <p:nvPr/>
        </p:nvSpPr>
        <p:spPr bwMode="auto">
          <a:xfrm>
            <a:off x="323850" y="1090613"/>
            <a:ext cx="8351838" cy="5139869"/>
          </a:xfrm>
          <a:prstGeom prst="rect">
            <a:avLst/>
          </a:prstGeom>
          <a:noFill/>
          <a:ln w="9525">
            <a:noFill/>
            <a:miter lim="800000"/>
            <a:headEnd/>
            <a:tailEnd/>
          </a:ln>
        </p:spPr>
        <p:txBody>
          <a:bodyPr>
            <a:spAutoFit/>
          </a:bodyPr>
          <a:lstStyle/>
          <a:p>
            <a:pPr algn="just" eaLnBrk="0" hangingPunct="0">
              <a:spcBef>
                <a:spcPct val="50000"/>
              </a:spcBef>
            </a:pPr>
            <a:r>
              <a:rPr lang="el-GR" dirty="0">
                <a:solidFill>
                  <a:schemeClr val="tx2">
                    <a:lumMod val="50000"/>
                  </a:schemeClr>
                </a:solidFill>
                <a:latin typeface="Calibri" pitchFamily="34" charset="0"/>
                <a:cs typeface="Calibri" pitchFamily="34" charset="0"/>
              </a:rPr>
              <a:t>Υποθέστε ότι σας έχουν προσλάβει σε ένα τμήμα «Επιστήμης Πουλερικών»</a:t>
            </a:r>
            <a:br>
              <a:rPr lang="el-GR" dirty="0">
                <a:solidFill>
                  <a:schemeClr val="tx2">
                    <a:lumMod val="50000"/>
                  </a:schemeClr>
                </a:solidFill>
                <a:latin typeface="Calibri" pitchFamily="34" charset="0"/>
                <a:cs typeface="Calibri" pitchFamily="34" charset="0"/>
              </a:rPr>
            </a:br>
            <a:r>
              <a:rPr lang="el-GR" dirty="0">
                <a:solidFill>
                  <a:schemeClr val="tx2">
                    <a:lumMod val="50000"/>
                  </a:schemeClr>
                </a:solidFill>
                <a:latin typeface="Calibri" pitchFamily="34" charset="0"/>
                <a:cs typeface="Calibri" pitchFamily="34" charset="0"/>
              </a:rPr>
              <a:t>και σας ζητούν να σχεδιάστε τη βάση δεδομένων τους.</a:t>
            </a:r>
          </a:p>
          <a:p>
            <a:pPr algn="just" eaLnBrk="0" hangingPunct="0">
              <a:spcBef>
                <a:spcPct val="50000"/>
              </a:spcBef>
            </a:pPr>
            <a:r>
              <a:rPr lang="el-GR" dirty="0">
                <a:solidFill>
                  <a:schemeClr val="tx2">
                    <a:lumMod val="50000"/>
                  </a:schemeClr>
                </a:solidFill>
                <a:latin typeface="Calibri" pitchFamily="34" charset="0"/>
                <a:cs typeface="Calibri" pitchFamily="34" charset="0"/>
              </a:rPr>
              <a:t>Το βασικό πρόβλημα είναι η αποθήκευση πληροφορίας σχετικά με μια σειρά από</a:t>
            </a:r>
            <a:br>
              <a:rPr lang="el-GR" dirty="0">
                <a:solidFill>
                  <a:schemeClr val="tx2">
                    <a:lumMod val="50000"/>
                  </a:schemeClr>
                </a:solidFill>
                <a:latin typeface="Calibri" pitchFamily="34" charset="0"/>
                <a:cs typeface="Calibri" pitchFamily="34" charset="0"/>
              </a:rPr>
            </a:br>
            <a:r>
              <a:rPr lang="el-GR" dirty="0">
                <a:solidFill>
                  <a:schemeClr val="tx2">
                    <a:lumMod val="50000"/>
                  </a:schemeClr>
                </a:solidFill>
                <a:latin typeface="Calibri" pitchFamily="34" charset="0"/>
                <a:cs typeface="Calibri" pitchFamily="34" charset="0"/>
              </a:rPr>
              <a:t>πειράματα πάνω στον τρόπο εκτροφής κοτόπουλων. </a:t>
            </a:r>
            <a:endParaRPr lang="en-US" dirty="0">
              <a:solidFill>
                <a:schemeClr val="tx2">
                  <a:lumMod val="50000"/>
                </a:schemeClr>
              </a:solidFill>
              <a:latin typeface="Calibri" pitchFamily="34" charset="0"/>
              <a:cs typeface="Calibri" pitchFamily="34" charset="0"/>
            </a:endParaRP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Κάθε </a:t>
            </a:r>
            <a:r>
              <a:rPr lang="el-GR" sz="1800" dirty="0">
                <a:solidFill>
                  <a:schemeClr val="accent6">
                    <a:lumMod val="75000"/>
                  </a:schemeClr>
                </a:solidFill>
                <a:latin typeface="Calibri" pitchFamily="34" charset="0"/>
                <a:cs typeface="Calibri" pitchFamily="34" charset="0"/>
              </a:rPr>
              <a:t>κοτόπουλο</a:t>
            </a:r>
            <a:r>
              <a:rPr lang="el-GR" dirty="0">
                <a:solidFill>
                  <a:schemeClr val="tx2">
                    <a:lumMod val="50000"/>
                  </a:schemeClr>
                </a:solidFill>
                <a:latin typeface="Calibri" pitchFamily="34" charset="0"/>
                <a:cs typeface="Calibri" pitchFamily="34" charset="0"/>
              </a:rPr>
              <a:t> έχει έναν όνομα, ένα είδος, μια ημερομηνία γέννησης και ένα</a:t>
            </a:r>
            <a:r>
              <a:rPr lang="en-US" dirty="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μοναδικό αριθμό που ονομάζεται ID-κοτόπουλου.</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Τα </a:t>
            </a:r>
            <a:r>
              <a:rPr lang="el-GR" sz="1800" dirty="0">
                <a:solidFill>
                  <a:schemeClr val="accent6">
                    <a:lumMod val="75000"/>
                  </a:schemeClr>
                </a:solidFill>
                <a:latin typeface="Calibri" pitchFamily="34" charset="0"/>
                <a:cs typeface="Calibri" pitchFamily="34" charset="0"/>
              </a:rPr>
              <a:t>πειράματα</a:t>
            </a:r>
            <a:r>
              <a:rPr lang="el-GR" dirty="0">
                <a:solidFill>
                  <a:schemeClr val="tx2">
                    <a:lumMod val="50000"/>
                  </a:schemeClr>
                </a:solidFill>
                <a:latin typeface="Calibri" pitchFamily="34" charset="0"/>
                <a:cs typeface="Calibri" pitchFamily="34" charset="0"/>
              </a:rPr>
              <a:t> έχουν ένα όνομα, ένα μοναδικό αριθμό που ονομάζεται</a:t>
            </a:r>
            <a:r>
              <a:rPr lang="en-US" dirty="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ID-πειράματος</a:t>
            </a:r>
            <a:r>
              <a:rPr lang="el-GR" sz="2000" dirty="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 μια ημερομηνία έναρξης και μια ημερομηνία περάτωσης.</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Για κάθε κοτόπουλο που συμμετέχει σε κάθε πείραμα, πρέπει να καταγράψετε το βάρος του πριν και μετά το πείραμα. </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Κάθε κοτόπουλο συμμετέχει το </a:t>
            </a:r>
            <a:r>
              <a:rPr lang="el-GR" i="1" dirty="0">
                <a:solidFill>
                  <a:schemeClr val="tx2">
                    <a:lumMod val="50000"/>
                  </a:schemeClr>
                </a:solidFill>
                <a:latin typeface="Calibri" pitchFamily="34" charset="0"/>
                <a:cs typeface="Calibri" pitchFamily="34" charset="0"/>
              </a:rPr>
              <a:t>πολύ σε ένα</a:t>
            </a:r>
            <a:r>
              <a:rPr lang="el-GR" dirty="0">
                <a:solidFill>
                  <a:schemeClr val="tx2">
                    <a:lumMod val="50000"/>
                  </a:schemeClr>
                </a:solidFill>
                <a:latin typeface="Calibri" pitchFamily="34" charset="0"/>
                <a:cs typeface="Calibri" pitchFamily="34" charset="0"/>
              </a:rPr>
              <a:t> πείραμα άλλα σε κάθε πείραμα συμμετέχουν </a:t>
            </a:r>
            <a:r>
              <a:rPr lang="el-GR" i="1" dirty="0">
                <a:solidFill>
                  <a:schemeClr val="tx2">
                    <a:lumMod val="50000"/>
                  </a:schemeClr>
                </a:solidFill>
                <a:latin typeface="Calibri" pitchFamily="34" charset="0"/>
                <a:cs typeface="Calibri" pitchFamily="34" charset="0"/>
              </a:rPr>
              <a:t>πολλά κοτόπουλα</a:t>
            </a:r>
            <a:r>
              <a:rPr lang="el-GR" dirty="0">
                <a:solidFill>
                  <a:schemeClr val="tx2">
                    <a:lumMod val="50000"/>
                  </a:schemeClr>
                </a:solidFill>
                <a:latin typeface="Calibri" pitchFamily="34" charset="0"/>
                <a:cs typeface="Calibri" pitchFamily="34" charset="0"/>
              </a:rPr>
              <a:t>. Επίσης, κάθε πείραμα αφορά </a:t>
            </a:r>
            <a:r>
              <a:rPr lang="el-GR" i="1" dirty="0">
                <a:solidFill>
                  <a:schemeClr val="tx2">
                    <a:lumMod val="50000"/>
                  </a:schemeClr>
                </a:solidFill>
                <a:latin typeface="Calibri" pitchFamily="34" charset="0"/>
                <a:cs typeface="Calibri" pitchFamily="34" charset="0"/>
              </a:rPr>
              <a:t>τουλάχιστον ένα</a:t>
            </a:r>
            <a:r>
              <a:rPr lang="el-GR" dirty="0">
                <a:solidFill>
                  <a:schemeClr val="tx2">
                    <a:lumMod val="50000"/>
                  </a:schemeClr>
                </a:solidFill>
                <a:latin typeface="Calibri" pitchFamily="34" charset="0"/>
                <a:cs typeface="Calibri" pitchFamily="34" charset="0"/>
              </a:rPr>
              <a:t> κοτόπουλο.</a:t>
            </a:r>
          </a:p>
          <a:p>
            <a:pPr algn="just" eaLnBrk="0" hangingPunct="0">
              <a:spcBef>
                <a:spcPct val="50000"/>
              </a:spcBef>
            </a:pPr>
            <a:r>
              <a:rPr lang="el-GR" i="1" dirty="0">
                <a:solidFill>
                  <a:schemeClr val="tx2">
                    <a:lumMod val="50000"/>
                  </a:schemeClr>
                </a:solidFill>
                <a:latin typeface="Calibri" pitchFamily="34" charset="0"/>
                <a:cs typeface="Calibri" pitchFamily="34" charset="0"/>
              </a:rPr>
              <a:t>Σχεδιάστε το διάγραμμα Οντοτήτων/Συσχετίσεων (Ο/Σ) που αναπαριστά την παραπάνω</a:t>
            </a:r>
            <a:r>
              <a:rPr lang="el-GR" sz="2000" i="1" dirty="0">
                <a:solidFill>
                  <a:schemeClr val="tx2">
                    <a:lumMod val="50000"/>
                  </a:schemeClr>
                </a:solidFill>
                <a:latin typeface="Calibri" pitchFamily="34" charset="0"/>
                <a:cs typeface="Calibri" pitchFamily="34" charset="0"/>
              </a:rPr>
              <a:t> </a:t>
            </a:r>
            <a:r>
              <a:rPr lang="el-GR" i="1" dirty="0">
                <a:solidFill>
                  <a:schemeClr val="tx2">
                    <a:lumMod val="50000"/>
                  </a:schemeClr>
                </a:solidFill>
                <a:latin typeface="Calibri" pitchFamily="34" charset="0"/>
                <a:cs typeface="Calibri" pitchFamily="34" charset="0"/>
              </a:rPr>
              <a:t>πληροφορία</a:t>
            </a:r>
            <a:r>
              <a:rPr lang="el-GR" dirty="0">
                <a:solidFill>
                  <a:schemeClr val="tx2">
                    <a:lumMod val="50000"/>
                  </a:schemeClr>
                </a:solidFill>
                <a:latin typeface="Calibri" pitchFamily="34" charset="0"/>
                <a:cs typeface="Calibri" pitchFamily="34" charset="0"/>
              </a:rPr>
              <a:t>.</a:t>
            </a:r>
          </a:p>
        </p:txBody>
      </p:sp>
      <p:sp>
        <p:nvSpPr>
          <p:cNvPr id="2" name="Title 1"/>
          <p:cNvSpPr>
            <a:spLocks noGrp="1"/>
          </p:cNvSpPr>
          <p:nvPr>
            <p:ph type="title"/>
          </p:nvPr>
        </p:nvSpPr>
        <p:spPr>
          <a:xfrm>
            <a:off x="446088"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Tree>
    <p:extLst>
      <p:ext uri="{BB962C8B-B14F-4D97-AF65-F5344CB8AC3E}">
        <p14:creationId xmlns:p14="http://schemas.microsoft.com/office/powerpoint/2010/main" xmlns="" val="9515025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57347" name="Rectangle 6"/>
          <p:cNvSpPr>
            <a:spLocks noGrp="1" noChangeArrowheads="1"/>
          </p:cNvSpPr>
          <p:nvPr>
            <p:ph type="ftr" sz="quarter" idx="11"/>
          </p:nvPr>
        </p:nvSpPr>
        <p:spPr>
          <a:noFill/>
        </p:spPr>
        <p:txBody>
          <a:bodyPr/>
          <a:lstStyle/>
          <a:p>
            <a:r>
              <a:rPr lang="el-GR" altLang="en-US"/>
              <a:t>Ευαγγελία Πιτουρά</a:t>
            </a:r>
          </a:p>
        </p:txBody>
      </p:sp>
      <p:sp>
        <p:nvSpPr>
          <p:cNvPr id="57348" name="Rectangle 7"/>
          <p:cNvSpPr>
            <a:spLocks noGrp="1" noChangeArrowheads="1"/>
          </p:cNvSpPr>
          <p:nvPr>
            <p:ph type="sldNum" sz="quarter" idx="12"/>
          </p:nvPr>
        </p:nvSpPr>
        <p:spPr>
          <a:noFill/>
        </p:spPr>
        <p:txBody>
          <a:bodyPr/>
          <a:lstStyle/>
          <a:p>
            <a:fld id="{0FA13F14-0B2E-4292-A007-8E591BB50159}" type="slidenum">
              <a:rPr lang="el-GR" altLang="en-US" smtClean="0"/>
              <a:pPr/>
              <a:t>32</a:t>
            </a:fld>
            <a:endParaRPr lang="el-GR" altLang="en-US" smtClean="0"/>
          </a:p>
        </p:txBody>
      </p:sp>
      <p:sp>
        <p:nvSpPr>
          <p:cNvPr id="57350" name="Text Box 3"/>
          <p:cNvSpPr txBox="1">
            <a:spLocks noChangeArrowheads="1"/>
          </p:cNvSpPr>
          <p:nvPr/>
        </p:nvSpPr>
        <p:spPr bwMode="auto">
          <a:xfrm>
            <a:off x="438150" y="1577975"/>
            <a:ext cx="7920038" cy="3713163"/>
          </a:xfrm>
          <a:prstGeom prst="rect">
            <a:avLst/>
          </a:prstGeom>
          <a:noFill/>
          <a:ln w="9525">
            <a:noFill/>
            <a:miter lim="800000"/>
            <a:headEnd/>
            <a:tailEnd/>
          </a:ln>
        </p:spPr>
        <p:txBody>
          <a:bodyPr>
            <a:spAutoFit/>
          </a:bodyPr>
          <a:lstStyle/>
          <a:p>
            <a:pPr algn="just" eaLnBrk="0" hangingPunct="0">
              <a:spcBef>
                <a:spcPct val="50000"/>
              </a:spcBef>
            </a:pPr>
            <a:r>
              <a:rPr lang="el-GR" sz="1800" dirty="0" smtClean="0">
                <a:solidFill>
                  <a:schemeClr val="tx2">
                    <a:lumMod val="50000"/>
                  </a:schemeClr>
                </a:solidFill>
                <a:latin typeface="Calibri" pitchFamily="34" charset="0"/>
                <a:cs typeface="Calibri" pitchFamily="34" charset="0"/>
              </a:rPr>
              <a:t>Μετατρέψτε </a:t>
            </a:r>
            <a:r>
              <a:rPr lang="el-GR" sz="1800" dirty="0">
                <a:solidFill>
                  <a:schemeClr val="tx2">
                    <a:lumMod val="50000"/>
                  </a:schemeClr>
                </a:solidFill>
                <a:latin typeface="Calibri" pitchFamily="34" charset="0"/>
                <a:cs typeface="Calibri" pitchFamily="34" charset="0"/>
              </a:rPr>
              <a:t>το διάγραμμα σε σχεσιακό σχήμα.</a:t>
            </a:r>
          </a:p>
          <a:p>
            <a:pPr algn="just" eaLnBrk="0" hangingPunct="0">
              <a:spcBef>
                <a:spcPct val="50000"/>
              </a:spcBef>
            </a:pPr>
            <a:endParaRPr lang="el-GR" sz="1800" dirty="0">
              <a:solidFill>
                <a:schemeClr val="tx2">
                  <a:lumMod val="50000"/>
                </a:schemeClr>
              </a:solidFill>
              <a:latin typeface="Calibri" pitchFamily="34" charset="0"/>
              <a:cs typeface="Calibri" pitchFamily="34" charset="0"/>
            </a:endParaRPr>
          </a:p>
          <a:p>
            <a:pPr algn="just" eaLnBrk="0" hangingPunct="0">
              <a:spcBef>
                <a:spcPct val="50000"/>
              </a:spcBef>
            </a:pPr>
            <a:r>
              <a:rPr lang="el-GR" sz="1800" dirty="0">
                <a:solidFill>
                  <a:schemeClr val="tx2">
                    <a:lumMod val="50000"/>
                  </a:schemeClr>
                </a:solidFill>
                <a:latin typeface="Calibri" pitchFamily="34" charset="0"/>
                <a:cs typeface="Calibri" pitchFamily="34" charset="0"/>
              </a:rPr>
              <a:t>Δώστε δυο διαφορετικά σχεσιακά σχήματα, </a:t>
            </a:r>
          </a:p>
          <a:p>
            <a:pPr algn="just" eaLnBrk="0" hangingPunct="0">
              <a:spcBef>
                <a:spcPct val="50000"/>
              </a:spcBef>
              <a:buFont typeface="Wingdings" pitchFamily="2" charset="2"/>
              <a:buChar char="§"/>
            </a:pPr>
            <a:r>
              <a:rPr lang="el-GR" sz="1800" dirty="0">
                <a:solidFill>
                  <a:schemeClr val="tx2">
                    <a:lumMod val="50000"/>
                  </a:schemeClr>
                </a:solidFill>
                <a:latin typeface="Calibri" pitchFamily="34" charset="0"/>
                <a:cs typeface="Calibri" pitchFamily="34" charset="0"/>
              </a:rPr>
              <a:t> ένα κατάλληλο στην περίπτωση που σχεδόν όλα τα κοτόπουλα συμμετέχουν σε κάποιο πείραμα και </a:t>
            </a:r>
          </a:p>
          <a:p>
            <a:pPr algn="just" eaLnBrk="0" hangingPunct="0">
              <a:spcBef>
                <a:spcPct val="50000"/>
              </a:spcBef>
              <a:buFont typeface="Wingdings" pitchFamily="2" charset="2"/>
              <a:buChar char="§"/>
            </a:pPr>
            <a:r>
              <a:rPr lang="el-GR" sz="1800" dirty="0">
                <a:solidFill>
                  <a:schemeClr val="tx2">
                    <a:lumMod val="50000"/>
                  </a:schemeClr>
                </a:solidFill>
                <a:latin typeface="Calibri" pitchFamily="34" charset="0"/>
                <a:cs typeface="Calibri" pitchFamily="34" charset="0"/>
              </a:rPr>
              <a:t> ένα κατάλληλο για την περίπτωση που μόνο ένα πολύ μικρό ποσοστό συμμετέχει σε αυτά. </a:t>
            </a:r>
          </a:p>
          <a:p>
            <a:pPr algn="just" eaLnBrk="0" hangingPunct="0">
              <a:spcBef>
                <a:spcPct val="50000"/>
              </a:spcBef>
            </a:pPr>
            <a:endParaRPr lang="el-GR" sz="800" dirty="0">
              <a:solidFill>
                <a:schemeClr val="tx2">
                  <a:lumMod val="50000"/>
                </a:schemeClr>
              </a:solidFill>
              <a:latin typeface="Calibri" pitchFamily="34" charset="0"/>
              <a:cs typeface="Calibri" pitchFamily="34" charset="0"/>
            </a:endParaRPr>
          </a:p>
          <a:p>
            <a:pPr algn="just" eaLnBrk="0" hangingPunct="0">
              <a:spcBef>
                <a:spcPct val="50000"/>
              </a:spcBef>
            </a:pPr>
            <a:r>
              <a:rPr lang="el-GR" sz="1800" dirty="0">
                <a:solidFill>
                  <a:schemeClr val="tx2">
                    <a:lumMod val="50000"/>
                  </a:schemeClr>
                </a:solidFill>
                <a:latin typeface="Calibri" pitchFamily="34" charset="0"/>
                <a:cs typeface="Calibri" pitchFamily="34" charset="0"/>
              </a:rPr>
              <a:t>Εξηγείστε.</a:t>
            </a:r>
            <a:br>
              <a:rPr lang="el-GR" sz="1800" dirty="0">
                <a:solidFill>
                  <a:schemeClr val="tx2">
                    <a:lumMod val="50000"/>
                  </a:schemeClr>
                </a:solidFill>
                <a:latin typeface="Calibri" pitchFamily="34" charset="0"/>
                <a:cs typeface="Calibri" pitchFamily="34" charset="0"/>
              </a:rPr>
            </a:br>
            <a:r>
              <a:rPr lang="el-GR" sz="1800" dirty="0">
                <a:solidFill>
                  <a:schemeClr val="tx2">
                    <a:lumMod val="50000"/>
                  </a:schemeClr>
                </a:solidFill>
                <a:latin typeface="Calibri" pitchFamily="34" charset="0"/>
                <a:cs typeface="Calibri" pitchFamily="34" charset="0"/>
              </a:rPr>
              <a:t/>
            </a:r>
            <a:br>
              <a:rPr lang="el-GR" sz="1800" dirty="0">
                <a:solidFill>
                  <a:schemeClr val="tx2">
                    <a:lumMod val="50000"/>
                  </a:schemeClr>
                </a:solidFill>
                <a:latin typeface="Calibri" pitchFamily="34" charset="0"/>
                <a:cs typeface="Calibri" pitchFamily="34" charset="0"/>
              </a:rPr>
            </a:br>
            <a:endParaRPr lang="el-GR" sz="1800" dirty="0">
              <a:solidFill>
                <a:schemeClr val="tx2">
                  <a:lumMod val="50000"/>
                </a:schemeClr>
              </a:solidFill>
              <a:latin typeface="Calibri" pitchFamily="34" charset="0"/>
              <a:cs typeface="Calibri" pitchFamily="34" charset="0"/>
            </a:endParaRPr>
          </a:p>
        </p:txBody>
      </p:sp>
      <p:sp>
        <p:nvSpPr>
          <p:cNvPr id="8" name="Title 1"/>
          <p:cNvSpPr>
            <a:spLocks noGrp="1"/>
          </p:cNvSpPr>
          <p:nvPr>
            <p:ph type="title"/>
          </p:nvPr>
        </p:nvSpPr>
        <p:spPr>
          <a:xfrm>
            <a:off x="446088" y="0"/>
            <a:ext cx="8229600" cy="1143000"/>
          </a:xfrm>
        </p:spPr>
        <p:txBody>
          <a:bodyPr/>
          <a:lstStyle/>
          <a:p>
            <a:r>
              <a:rPr lang="el-GR" dirty="0" smtClean="0">
                <a:solidFill>
                  <a:schemeClr val="accent6">
                    <a:lumMod val="75000"/>
                  </a:schemeClr>
                </a:solidFill>
              </a:rPr>
              <a:t>Παράδειγμα (συνέχεια)</a:t>
            </a:r>
            <a:endParaRPr lang="en-US" dirty="0">
              <a:solidFill>
                <a:schemeClr val="accent6">
                  <a:lumMod val="75000"/>
                </a:schemeClr>
              </a:solidFill>
            </a:endParaRPr>
          </a:p>
        </p:txBody>
      </p:sp>
    </p:spTree>
    <p:extLst>
      <p:ext uri="{BB962C8B-B14F-4D97-AF65-F5344CB8AC3E}">
        <p14:creationId xmlns:p14="http://schemas.microsoft.com/office/powerpoint/2010/main" xmlns="" val="26271380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75779" name="Footer Placeholder 3"/>
          <p:cNvSpPr>
            <a:spLocks noGrp="1"/>
          </p:cNvSpPr>
          <p:nvPr>
            <p:ph type="ftr" sz="quarter" idx="11"/>
          </p:nvPr>
        </p:nvSpPr>
        <p:spPr>
          <a:noFill/>
        </p:spPr>
        <p:txBody>
          <a:bodyPr/>
          <a:lstStyle/>
          <a:p>
            <a:r>
              <a:rPr lang="el-GR" altLang="en-US" smtClean="0"/>
              <a:t>Ευαγγελία Πιτουρά</a:t>
            </a:r>
          </a:p>
        </p:txBody>
      </p:sp>
      <p:sp>
        <p:nvSpPr>
          <p:cNvPr id="75780" name="Slide Number Placeholder 4"/>
          <p:cNvSpPr>
            <a:spLocks noGrp="1"/>
          </p:cNvSpPr>
          <p:nvPr>
            <p:ph type="sldNum" sz="quarter" idx="12"/>
          </p:nvPr>
        </p:nvSpPr>
        <p:spPr>
          <a:noFill/>
        </p:spPr>
        <p:txBody>
          <a:bodyPr/>
          <a:lstStyle/>
          <a:p>
            <a:fld id="{8EF1817E-6FAF-4663-9559-36E4C44D631C}" type="slidenum">
              <a:rPr lang="el-GR" altLang="en-US" smtClean="0"/>
              <a:pPr/>
              <a:t>33</a:t>
            </a:fld>
            <a:endParaRPr lang="el-GR" altLang="en-US" smtClean="0"/>
          </a:p>
        </p:txBody>
      </p:sp>
      <p:sp>
        <p:nvSpPr>
          <p:cNvPr id="75782" name="Text Box 3"/>
          <p:cNvSpPr txBox="1">
            <a:spLocks noChangeArrowheads="1"/>
          </p:cNvSpPr>
          <p:nvPr/>
        </p:nvSpPr>
        <p:spPr bwMode="auto">
          <a:xfrm>
            <a:off x="395288" y="1425575"/>
            <a:ext cx="8207375" cy="4486275"/>
          </a:xfrm>
          <a:prstGeom prst="rect">
            <a:avLst/>
          </a:prstGeom>
          <a:noFill/>
          <a:ln w="9525">
            <a:noFill/>
            <a:miter lim="800000"/>
            <a:headEnd/>
            <a:tailEnd/>
          </a:ln>
        </p:spPr>
        <p:txBody>
          <a:bodyPr>
            <a:spAutoFit/>
          </a:bodyPr>
          <a:lstStyle/>
          <a:p>
            <a:pPr algn="just"/>
            <a:r>
              <a:rPr lang="el-GR" sz="1800" dirty="0">
                <a:solidFill>
                  <a:schemeClr val="tx2">
                    <a:lumMod val="50000"/>
                  </a:schemeClr>
                </a:solidFill>
                <a:latin typeface="Calibri" pitchFamily="34" charset="0"/>
                <a:cs typeface="Calibri" pitchFamily="34" charset="0"/>
              </a:rPr>
              <a:t>Θέλουμε να σχεδιάσουμε μια βάση δεδομένων για επεισόδια τηλεοπτικών σειρών.  Στη βάση δεδομένων θέλουμε να έχουμε πληροφορία για: </a:t>
            </a:r>
            <a:endParaRPr lang="en-US" sz="1800" dirty="0">
              <a:solidFill>
                <a:schemeClr val="tx2">
                  <a:lumMod val="50000"/>
                </a:schemeClr>
              </a:solidFill>
              <a:latin typeface="Calibri" pitchFamily="34" charset="0"/>
              <a:cs typeface="Calibri" pitchFamily="34" charset="0"/>
            </a:endParaRPr>
          </a:p>
          <a:p>
            <a:pPr algn="just"/>
            <a:endParaRPr lang="el-GR" sz="1800" dirty="0">
              <a:solidFill>
                <a:schemeClr val="tx2">
                  <a:lumMod val="50000"/>
                </a:schemeClr>
              </a:solidFill>
              <a:latin typeface="Calibri" pitchFamily="34" charset="0"/>
              <a:cs typeface="Calibri" pitchFamily="34" charset="0"/>
            </a:endParaRPr>
          </a:p>
          <a:p>
            <a:pPr algn="just">
              <a:buFont typeface="Wingdings" pitchFamily="2" charset="2"/>
              <a:buChar char="§"/>
            </a:pPr>
            <a:r>
              <a:rPr lang="en-US" sz="1800" dirty="0">
                <a:solidFill>
                  <a:schemeClr val="tx2">
                    <a:lumMod val="50000"/>
                  </a:schemeClr>
                </a:solidFill>
                <a:latin typeface="Calibri" pitchFamily="34" charset="0"/>
                <a:cs typeface="Calibri" pitchFamily="34" charset="0"/>
              </a:rPr>
              <a:t> </a:t>
            </a:r>
            <a:r>
              <a:rPr lang="el-GR" sz="1800" dirty="0">
                <a:solidFill>
                  <a:schemeClr val="accent6">
                    <a:lumMod val="75000"/>
                  </a:schemeClr>
                </a:solidFill>
                <a:latin typeface="Calibri" pitchFamily="34" charset="0"/>
                <a:cs typeface="Calibri" pitchFamily="34" charset="0"/>
              </a:rPr>
              <a:t>Ηθοποιούς</a:t>
            </a:r>
            <a:r>
              <a:rPr lang="el-GR" sz="1800" dirty="0">
                <a:solidFill>
                  <a:schemeClr val="tx2">
                    <a:lumMod val="50000"/>
                  </a:schemeClr>
                </a:solidFill>
                <a:latin typeface="Calibri" pitchFamily="34" charset="0"/>
                <a:cs typeface="Calibri" pitchFamily="34" charset="0"/>
              </a:rPr>
              <a:t>: το όνομα τους, την ημερομηνία γέννησής τους, το φύλο τους και την πόλη που γεννήθηκαν. Θεωρείστε ότι ένας ηθοποιός προσδιορίζεται μοναδικά από τον συνδυασμό του ονόματος και της ημερομηνίας γέννησής του.</a:t>
            </a:r>
            <a:endParaRPr lang="en-US" sz="1800" dirty="0">
              <a:solidFill>
                <a:schemeClr val="tx2">
                  <a:lumMod val="50000"/>
                </a:schemeClr>
              </a:solidFill>
              <a:latin typeface="Calibri" pitchFamily="34" charset="0"/>
              <a:cs typeface="Calibri" pitchFamily="34" charset="0"/>
            </a:endParaRPr>
          </a:p>
          <a:p>
            <a:pPr algn="just">
              <a:buFont typeface="Wingdings" pitchFamily="2" charset="2"/>
              <a:buChar char="§"/>
            </a:pPr>
            <a:endParaRPr lang="el-GR" sz="1800" dirty="0">
              <a:solidFill>
                <a:schemeClr val="tx2">
                  <a:lumMod val="50000"/>
                </a:schemeClr>
              </a:solidFill>
              <a:latin typeface="Calibri" pitchFamily="34" charset="0"/>
              <a:cs typeface="Calibri" pitchFamily="34" charset="0"/>
            </a:endParaRPr>
          </a:p>
          <a:p>
            <a:pPr algn="just">
              <a:buFont typeface="Wingdings" pitchFamily="2" charset="2"/>
              <a:buChar char="§"/>
            </a:pPr>
            <a:r>
              <a:rPr lang="en-US" sz="1800" dirty="0">
                <a:solidFill>
                  <a:schemeClr val="tx2">
                    <a:lumMod val="50000"/>
                  </a:schemeClr>
                </a:solidFill>
                <a:latin typeface="Calibri" pitchFamily="34" charset="0"/>
                <a:cs typeface="Calibri" pitchFamily="34" charset="0"/>
              </a:rPr>
              <a:t> </a:t>
            </a:r>
            <a:r>
              <a:rPr lang="el-GR" sz="1800" dirty="0">
                <a:solidFill>
                  <a:schemeClr val="accent6">
                    <a:lumMod val="75000"/>
                  </a:schemeClr>
                </a:solidFill>
                <a:latin typeface="Calibri" pitchFamily="34" charset="0"/>
                <a:cs typeface="Calibri" pitchFamily="34" charset="0"/>
              </a:rPr>
              <a:t>Τηλεοπτικές Σειρές</a:t>
            </a:r>
            <a:r>
              <a:rPr lang="el-GR" sz="1800" dirty="0">
                <a:solidFill>
                  <a:schemeClr val="tx2">
                    <a:lumMod val="50000"/>
                  </a:schemeClr>
                </a:solidFill>
                <a:latin typeface="Calibri" pitchFamily="34" charset="0"/>
                <a:cs typeface="Calibri" pitchFamily="34" charset="0"/>
              </a:rPr>
              <a:t>: τον τίτλο, τα χρόνια που προβάλλονται (πχ, 2005, 2006, 2010) και το κανάλι που τις προβάλλει.</a:t>
            </a:r>
            <a:endParaRPr lang="en-US" sz="1800" dirty="0">
              <a:solidFill>
                <a:schemeClr val="tx2">
                  <a:lumMod val="50000"/>
                </a:schemeClr>
              </a:solidFill>
              <a:latin typeface="Calibri" pitchFamily="34" charset="0"/>
              <a:cs typeface="Calibri" pitchFamily="34" charset="0"/>
            </a:endParaRPr>
          </a:p>
          <a:p>
            <a:pPr algn="just">
              <a:buFont typeface="Wingdings" pitchFamily="2" charset="2"/>
              <a:buChar char="§"/>
            </a:pPr>
            <a:endParaRPr lang="el-GR" sz="1800" dirty="0">
              <a:solidFill>
                <a:schemeClr val="tx2">
                  <a:lumMod val="50000"/>
                </a:schemeClr>
              </a:solidFill>
              <a:latin typeface="Calibri" pitchFamily="34" charset="0"/>
              <a:cs typeface="Calibri" pitchFamily="34" charset="0"/>
            </a:endParaRPr>
          </a:p>
          <a:p>
            <a:pPr algn="just">
              <a:buFont typeface="Wingdings" pitchFamily="2" charset="2"/>
              <a:buChar char="§"/>
            </a:pPr>
            <a:r>
              <a:rPr lang="en-US" sz="1800" dirty="0">
                <a:solidFill>
                  <a:schemeClr val="tx2">
                    <a:lumMod val="50000"/>
                  </a:schemeClr>
                </a:solidFill>
                <a:latin typeface="Calibri" pitchFamily="34" charset="0"/>
                <a:cs typeface="Calibri" pitchFamily="34" charset="0"/>
              </a:rPr>
              <a:t> </a:t>
            </a:r>
            <a:r>
              <a:rPr lang="el-GR" sz="1800" dirty="0">
                <a:solidFill>
                  <a:schemeClr val="accent6">
                    <a:lumMod val="75000"/>
                  </a:schemeClr>
                </a:solidFill>
                <a:latin typeface="Calibri" pitchFamily="34" charset="0"/>
                <a:cs typeface="Calibri" pitchFamily="34" charset="0"/>
              </a:rPr>
              <a:t>Επεισόδια</a:t>
            </a:r>
            <a:r>
              <a:rPr lang="el-GR" sz="1800" dirty="0">
                <a:solidFill>
                  <a:schemeClr val="tx2">
                    <a:lumMod val="50000"/>
                  </a:schemeClr>
                </a:solidFill>
                <a:latin typeface="Calibri" pitchFamily="34" charset="0"/>
                <a:cs typeface="Calibri" pitchFamily="34" charset="0"/>
              </a:rPr>
              <a:t>: Κάθε τηλεοπτική σειρά έχει επεισόδια. Κάθε επεισόδιο έχει έναν αριθμό επεισοδίου και μια ημερομηνία προβολής. </a:t>
            </a:r>
            <a:endParaRPr lang="en-US" sz="1800" dirty="0">
              <a:solidFill>
                <a:schemeClr val="tx2">
                  <a:lumMod val="50000"/>
                </a:schemeClr>
              </a:solidFill>
              <a:latin typeface="Calibri" pitchFamily="34" charset="0"/>
              <a:cs typeface="Calibri" pitchFamily="34" charset="0"/>
            </a:endParaRPr>
          </a:p>
          <a:p>
            <a:pPr algn="just">
              <a:buFont typeface="Wingdings" pitchFamily="2" charset="2"/>
              <a:buChar char="§"/>
            </a:pPr>
            <a:endParaRPr lang="el-GR" sz="1800" dirty="0">
              <a:solidFill>
                <a:schemeClr val="tx2">
                  <a:lumMod val="50000"/>
                </a:schemeClr>
              </a:solidFill>
              <a:latin typeface="Calibri" pitchFamily="34" charset="0"/>
              <a:cs typeface="Calibri" pitchFamily="34" charset="0"/>
            </a:endParaRPr>
          </a:p>
          <a:p>
            <a:pPr algn="just">
              <a:buFont typeface="Wingdings" pitchFamily="2" charset="2"/>
              <a:buChar char="§"/>
            </a:pPr>
            <a:r>
              <a:rPr lang="en-US" sz="1800" dirty="0">
                <a:solidFill>
                  <a:schemeClr val="tx2">
                    <a:lumMod val="50000"/>
                  </a:schemeClr>
                </a:solidFill>
                <a:latin typeface="Calibri" pitchFamily="34" charset="0"/>
                <a:cs typeface="Calibri" pitchFamily="34" charset="0"/>
              </a:rPr>
              <a:t> </a:t>
            </a:r>
            <a:r>
              <a:rPr lang="el-GR" sz="1800" dirty="0">
                <a:solidFill>
                  <a:schemeClr val="accent6">
                    <a:lumMod val="75000"/>
                  </a:schemeClr>
                </a:solidFill>
                <a:latin typeface="Calibri" pitchFamily="34" charset="0"/>
                <a:cs typeface="Calibri" pitchFamily="34" charset="0"/>
              </a:rPr>
              <a:t>Εμφανίσεις Ηθοποιού – Ρόλοι</a:t>
            </a:r>
            <a:r>
              <a:rPr lang="el-GR" sz="1800" dirty="0">
                <a:solidFill>
                  <a:schemeClr val="tx2">
                    <a:lumMod val="50000"/>
                  </a:schemeClr>
                </a:solidFill>
                <a:latin typeface="Calibri" pitchFamily="34" charset="0"/>
                <a:cs typeface="Calibri" pitchFamily="34" charset="0"/>
              </a:rPr>
              <a:t>: Οι ηθοποιοί εμφανίζονται σε συγκεκριμένα επεισόδια τηλεοπτικών σειρών υποδυόμενοι έναν ρόλο (π.χ., «Ντάλια», «</a:t>
            </a:r>
            <a:r>
              <a:rPr lang="el-GR" sz="1800" dirty="0" err="1">
                <a:solidFill>
                  <a:schemeClr val="tx2">
                    <a:lumMod val="50000"/>
                  </a:schemeClr>
                </a:solidFill>
                <a:latin typeface="Calibri" pitchFamily="34" charset="0"/>
                <a:cs typeface="Calibri" pitchFamily="34" charset="0"/>
              </a:rPr>
              <a:t>Ζουμπουλία</a:t>
            </a:r>
            <a:r>
              <a:rPr lang="el-GR" sz="1800" dirty="0">
                <a:solidFill>
                  <a:schemeClr val="tx2">
                    <a:lumMod val="50000"/>
                  </a:schemeClr>
                </a:solidFill>
                <a:latin typeface="Calibri" pitchFamily="34" charset="0"/>
                <a:cs typeface="Calibri" pitchFamily="34" charset="0"/>
              </a:rPr>
              <a:t>») που μπορεί να είναι διαφορετικός σε κάθε επεισόδιο.</a:t>
            </a:r>
          </a:p>
        </p:txBody>
      </p:sp>
      <p:sp>
        <p:nvSpPr>
          <p:cNvPr id="7" name="Title 1"/>
          <p:cNvSpPr txBox="1">
            <a:spLocks/>
          </p:cNvSpPr>
          <p:nvPr/>
        </p:nvSpPr>
        <p:spPr>
          <a:xfrm>
            <a:off x="384175" y="2413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Tree>
    <p:extLst>
      <p:ext uri="{BB962C8B-B14F-4D97-AF65-F5344CB8AC3E}">
        <p14:creationId xmlns:p14="http://schemas.microsoft.com/office/powerpoint/2010/main" xmlns="" val="36541564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48131" name="Footer Placeholder 3"/>
          <p:cNvSpPr>
            <a:spLocks noGrp="1"/>
          </p:cNvSpPr>
          <p:nvPr>
            <p:ph type="ftr" sz="quarter" idx="11"/>
          </p:nvPr>
        </p:nvSpPr>
        <p:spPr>
          <a:noFill/>
        </p:spPr>
        <p:txBody>
          <a:bodyPr/>
          <a:lstStyle/>
          <a:p>
            <a:r>
              <a:rPr lang="el-GR" altLang="en-US" smtClean="0"/>
              <a:t>Ευαγγελία Πιτουρά</a:t>
            </a:r>
          </a:p>
        </p:txBody>
      </p:sp>
      <p:sp>
        <p:nvSpPr>
          <p:cNvPr id="48132" name="Slide Number Placeholder 4"/>
          <p:cNvSpPr>
            <a:spLocks noGrp="1"/>
          </p:cNvSpPr>
          <p:nvPr>
            <p:ph type="sldNum" sz="quarter" idx="12"/>
          </p:nvPr>
        </p:nvSpPr>
        <p:spPr>
          <a:noFill/>
        </p:spPr>
        <p:txBody>
          <a:bodyPr/>
          <a:lstStyle/>
          <a:p>
            <a:fld id="{E697DF59-E956-4A14-B3B8-7CC04E0F5FE4}" type="slidenum">
              <a:rPr lang="el-GR" altLang="en-US" smtClean="0"/>
              <a:pPr/>
              <a:t>34</a:t>
            </a:fld>
            <a:endParaRPr lang="el-GR" altLang="en-US" smtClean="0"/>
          </a:p>
        </p:txBody>
      </p:sp>
      <p:sp>
        <p:nvSpPr>
          <p:cNvPr id="48134" name="TextBox 6"/>
          <p:cNvSpPr txBox="1">
            <a:spLocks noChangeArrowheads="1"/>
          </p:cNvSpPr>
          <p:nvPr/>
        </p:nvSpPr>
        <p:spPr bwMode="auto">
          <a:xfrm>
            <a:off x="317500" y="1015999"/>
            <a:ext cx="8610600" cy="5334001"/>
          </a:xfrm>
          <a:prstGeom prst="rect">
            <a:avLst/>
          </a:prstGeom>
          <a:noFill/>
          <a:ln w="9525">
            <a:noFill/>
            <a:miter lim="800000"/>
            <a:headEnd/>
            <a:tailEnd/>
          </a:ln>
        </p:spPr>
        <p:txBody>
          <a:bodyPr wrap="square">
            <a:spAutoFit/>
          </a:bodyPr>
          <a:lstStyle/>
          <a:p>
            <a:pPr algn="just"/>
            <a:r>
              <a:rPr lang="el-GR" dirty="0">
                <a:solidFill>
                  <a:schemeClr val="tx2">
                    <a:lumMod val="75000"/>
                  </a:schemeClr>
                </a:solidFill>
                <a:latin typeface="Calibri" pitchFamily="34" charset="0"/>
                <a:ea typeface="Calibri" pitchFamily="34" charset="0"/>
                <a:cs typeface="Calibri" pitchFamily="34" charset="0"/>
              </a:rPr>
              <a:t>Θέλουμε να σχεδιάσουμε μια βάση δεδομένων στην οποία θα καταγράψουμε τις </a:t>
            </a:r>
            <a:r>
              <a:rPr lang="el-GR" i="1" dirty="0">
                <a:solidFill>
                  <a:schemeClr val="accent6">
                    <a:lumMod val="75000"/>
                  </a:schemeClr>
                </a:solidFill>
                <a:latin typeface="Calibri" pitchFamily="34" charset="0"/>
                <a:ea typeface="Calibri" pitchFamily="34" charset="0"/>
                <a:cs typeface="Calibri" pitchFamily="34" charset="0"/>
              </a:rPr>
              <a:t>προτιμήσεις φοιτητών για φαγητά που σερβίρουν εστιατόρια</a:t>
            </a:r>
            <a:r>
              <a:rPr lang="el-GR" dirty="0">
                <a:solidFill>
                  <a:schemeClr val="accent6">
                    <a:lumMod val="75000"/>
                  </a:schemeClr>
                </a:solidFill>
                <a:latin typeface="Calibri" pitchFamily="34" charset="0"/>
                <a:ea typeface="Calibri" pitchFamily="34" charset="0"/>
                <a:cs typeface="Calibri" pitchFamily="34" charset="0"/>
              </a:rPr>
              <a:t>.</a:t>
            </a:r>
            <a:r>
              <a:rPr lang="el-GR" i="1" dirty="0">
                <a:solidFill>
                  <a:schemeClr val="accent6">
                    <a:lumMod val="75000"/>
                  </a:schemeClr>
                </a:solidFill>
                <a:latin typeface="Calibri" pitchFamily="34" charset="0"/>
                <a:ea typeface="Calibri" pitchFamily="34" charset="0"/>
                <a:cs typeface="Calibri" pitchFamily="34" charset="0"/>
              </a:rPr>
              <a:t> </a:t>
            </a:r>
            <a:r>
              <a:rPr lang="el-GR" dirty="0">
                <a:solidFill>
                  <a:schemeClr val="accent6">
                    <a:lumMod val="75000"/>
                  </a:schemeClr>
                </a:solidFill>
                <a:latin typeface="Calibri" pitchFamily="34" charset="0"/>
                <a:ea typeface="Calibri" pitchFamily="34" charset="0"/>
                <a:cs typeface="Calibri" pitchFamily="34" charset="0"/>
              </a:rPr>
              <a:t> </a:t>
            </a:r>
            <a:endParaRPr lang="en-US" dirty="0" smtClean="0">
              <a:solidFill>
                <a:schemeClr val="accent6">
                  <a:lumMod val="75000"/>
                </a:schemeClr>
              </a:solidFill>
              <a:latin typeface="Calibri" pitchFamily="34" charset="0"/>
              <a:ea typeface="Calibri" pitchFamily="34" charset="0"/>
              <a:cs typeface="Calibri" pitchFamily="34" charset="0"/>
            </a:endParaRPr>
          </a:p>
          <a:p>
            <a:pPr algn="just"/>
            <a:r>
              <a:rPr lang="el-GR" sz="1600" i="1" dirty="0" smtClean="0">
                <a:solidFill>
                  <a:schemeClr val="tx2">
                    <a:lumMod val="75000"/>
                  </a:schemeClr>
                </a:solidFill>
                <a:latin typeface="Calibri" pitchFamily="34" charset="0"/>
                <a:ea typeface="Calibri" pitchFamily="34" charset="0"/>
                <a:cs typeface="Calibri" pitchFamily="34" charset="0"/>
              </a:rPr>
              <a:t>Για </a:t>
            </a:r>
            <a:r>
              <a:rPr lang="el-GR" sz="1600" i="1" dirty="0">
                <a:solidFill>
                  <a:schemeClr val="tx2">
                    <a:lumMod val="75000"/>
                  </a:schemeClr>
                </a:solidFill>
                <a:latin typeface="Calibri" pitchFamily="34" charset="0"/>
                <a:ea typeface="Calibri" pitchFamily="34" charset="0"/>
                <a:cs typeface="Calibri" pitchFamily="34" charset="0"/>
              </a:rPr>
              <a:t>παράδειγμα, στο φοιτητή Γιάννη </a:t>
            </a:r>
            <a:r>
              <a:rPr lang="el-GR" sz="1600" i="1" dirty="0" err="1" smtClean="0">
                <a:solidFill>
                  <a:schemeClr val="tx2">
                    <a:lumMod val="75000"/>
                  </a:schemeClr>
                </a:solidFill>
                <a:latin typeface="Calibri" pitchFamily="34" charset="0"/>
                <a:ea typeface="Calibri" pitchFamily="34" charset="0"/>
                <a:cs typeface="Calibri" pitchFamily="34" charset="0"/>
              </a:rPr>
              <a:t>Πληροφορικόπουλου</a:t>
            </a:r>
            <a:r>
              <a:rPr lang="el-GR" sz="1600" i="1" dirty="0" smtClean="0">
                <a:solidFill>
                  <a:schemeClr val="tx2">
                    <a:lumMod val="75000"/>
                  </a:schemeClr>
                </a:solidFill>
                <a:latin typeface="Calibri" pitchFamily="34" charset="0"/>
                <a:ea typeface="Calibri" pitchFamily="34" charset="0"/>
                <a:cs typeface="Calibri" pitchFamily="34" charset="0"/>
              </a:rPr>
              <a:t> </a:t>
            </a:r>
            <a:r>
              <a:rPr lang="el-GR" sz="1600" i="1" dirty="0">
                <a:solidFill>
                  <a:schemeClr val="tx2">
                    <a:lumMod val="75000"/>
                  </a:schemeClr>
                </a:solidFill>
                <a:latin typeface="Calibri" pitchFamily="34" charset="0"/>
                <a:ea typeface="Calibri" pitchFamily="34" charset="0"/>
                <a:cs typeface="Calibri" pitchFamily="34" charset="0"/>
              </a:rPr>
              <a:t>αρέσει η «Καρμπονάρα» που σερβίρει το εστιατόριο «</a:t>
            </a:r>
            <a:r>
              <a:rPr lang="en-US" sz="1600" i="1" dirty="0">
                <a:solidFill>
                  <a:schemeClr val="tx2">
                    <a:lumMod val="75000"/>
                  </a:schemeClr>
                </a:solidFill>
                <a:latin typeface="Calibri" pitchFamily="34" charset="0"/>
                <a:ea typeface="Calibri" pitchFamily="34" charset="0"/>
                <a:cs typeface="Calibri" pitchFamily="34" charset="0"/>
              </a:rPr>
              <a:t>La </a:t>
            </a:r>
            <a:r>
              <a:rPr lang="en-US" sz="1600" i="1" dirty="0" err="1">
                <a:solidFill>
                  <a:schemeClr val="tx2">
                    <a:lumMod val="75000"/>
                  </a:schemeClr>
                </a:solidFill>
                <a:latin typeface="Calibri" pitchFamily="34" charset="0"/>
                <a:ea typeface="Calibri" pitchFamily="34" charset="0"/>
                <a:cs typeface="Calibri" pitchFamily="34" charset="0"/>
              </a:rPr>
              <a:t>Trattoria</a:t>
            </a:r>
            <a:r>
              <a:rPr lang="el-GR" sz="1600" i="1" dirty="0">
                <a:solidFill>
                  <a:schemeClr val="tx2">
                    <a:lumMod val="75000"/>
                  </a:schemeClr>
                </a:solidFill>
                <a:latin typeface="Calibri" pitchFamily="34" charset="0"/>
                <a:ea typeface="Calibri" pitchFamily="34" charset="0"/>
                <a:cs typeface="Calibri" pitchFamily="34" charset="0"/>
              </a:rPr>
              <a:t>» (αλλά πιθανών όχι η «Καρμπονάρα» που σερβίρει το εστιατόριο «</a:t>
            </a:r>
            <a:r>
              <a:rPr lang="en-US" sz="1600" i="1" dirty="0">
                <a:solidFill>
                  <a:schemeClr val="tx2">
                    <a:lumMod val="75000"/>
                  </a:schemeClr>
                </a:solidFill>
                <a:latin typeface="Calibri" pitchFamily="34" charset="0"/>
                <a:ea typeface="Calibri" pitchFamily="34" charset="0"/>
                <a:cs typeface="Calibri" pitchFamily="34" charset="0"/>
              </a:rPr>
              <a:t>Il </a:t>
            </a:r>
            <a:r>
              <a:rPr lang="en-US" sz="1600" i="1" dirty="0" err="1">
                <a:solidFill>
                  <a:schemeClr val="tx2">
                    <a:lumMod val="75000"/>
                  </a:schemeClr>
                </a:solidFill>
                <a:latin typeface="Calibri" pitchFamily="34" charset="0"/>
                <a:ea typeface="Calibri" pitchFamily="34" charset="0"/>
                <a:cs typeface="Calibri" pitchFamily="34" charset="0"/>
              </a:rPr>
              <a:t>Forno</a:t>
            </a:r>
            <a:r>
              <a:rPr lang="el-GR" sz="1600" i="1" dirty="0">
                <a:solidFill>
                  <a:schemeClr val="tx2">
                    <a:lumMod val="75000"/>
                  </a:schemeClr>
                </a:solidFill>
                <a:latin typeface="Calibri" pitchFamily="34" charset="0"/>
                <a:ea typeface="Calibri" pitchFamily="34" charset="0"/>
                <a:cs typeface="Calibri" pitchFamily="34" charset="0"/>
              </a:rPr>
              <a:t>»), ενώ στη φοιτήτρια Μαρία </a:t>
            </a:r>
            <a:r>
              <a:rPr lang="el-GR" sz="1600" i="1" dirty="0" err="1" smtClean="0">
                <a:solidFill>
                  <a:schemeClr val="tx2">
                    <a:lumMod val="75000"/>
                  </a:schemeClr>
                </a:solidFill>
                <a:latin typeface="Calibri" pitchFamily="34" charset="0"/>
                <a:ea typeface="Calibri" pitchFamily="34" charset="0"/>
                <a:cs typeface="Calibri" pitchFamily="34" charset="0"/>
              </a:rPr>
              <a:t>Βασεδοπούλου</a:t>
            </a:r>
            <a:r>
              <a:rPr lang="el-GR" sz="1600" i="1" dirty="0" smtClean="0">
                <a:solidFill>
                  <a:schemeClr val="tx2">
                    <a:lumMod val="75000"/>
                  </a:schemeClr>
                </a:solidFill>
                <a:latin typeface="Calibri" pitchFamily="34" charset="0"/>
                <a:ea typeface="Calibri" pitchFamily="34" charset="0"/>
                <a:cs typeface="Calibri" pitchFamily="34" charset="0"/>
              </a:rPr>
              <a:t> </a:t>
            </a:r>
            <a:r>
              <a:rPr lang="el-GR" sz="1600" i="1" dirty="0">
                <a:solidFill>
                  <a:schemeClr val="tx2">
                    <a:lumMod val="75000"/>
                  </a:schemeClr>
                </a:solidFill>
                <a:latin typeface="Calibri" pitchFamily="34" charset="0"/>
                <a:ea typeface="Calibri" pitchFamily="34" charset="0"/>
                <a:cs typeface="Calibri" pitchFamily="34" charset="0"/>
              </a:rPr>
              <a:t>αρέσει ο «Μουσακάς» που σερβίρει  το εστιατόριο «Ο Μητσάρας».</a:t>
            </a:r>
          </a:p>
          <a:p>
            <a:pPr algn="just"/>
            <a:endParaRPr lang="el-GR" sz="800" dirty="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φοιτητής</a:t>
            </a:r>
            <a:r>
              <a:rPr lang="el-GR" dirty="0">
                <a:solidFill>
                  <a:schemeClr val="tx2">
                    <a:lumMod val="75000"/>
                  </a:schemeClr>
                </a:solidFill>
                <a:latin typeface="Calibri" pitchFamily="34" charset="0"/>
                <a:ea typeface="Calibri" pitchFamily="34" charset="0"/>
                <a:cs typeface="Calibri" pitchFamily="34" charset="0"/>
              </a:rPr>
              <a:t> χαρακτηρίζεται από τον αριθμό μητρώο του και το όνομά του. Ο αριθμός μητρώου είναι μοναδικός.</a:t>
            </a: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εστιατόριο</a:t>
            </a:r>
            <a:r>
              <a:rPr lang="el-GR" dirty="0">
                <a:solidFill>
                  <a:schemeClr val="tx2">
                    <a:lumMod val="75000"/>
                  </a:schemeClr>
                </a:solidFill>
                <a:latin typeface="Calibri" pitchFamily="34" charset="0"/>
                <a:ea typeface="Calibri" pitchFamily="34" charset="0"/>
                <a:cs typeface="Calibri" pitchFamily="34" charset="0"/>
              </a:rPr>
              <a:t> έχει ένα όνομα (που είναι μοναδικό) και μια διεύθυνση. </a:t>
            </a:r>
            <a:r>
              <a:rPr lang="el-GR" dirty="0" smtClean="0">
                <a:solidFill>
                  <a:schemeClr val="tx2">
                    <a:lumMod val="75000"/>
                  </a:schemeClr>
                </a:solidFill>
                <a:latin typeface="Calibri" pitchFamily="34" charset="0"/>
                <a:ea typeface="Calibri" pitchFamily="34" charset="0"/>
                <a:cs typeface="Calibri" pitchFamily="34" charset="0"/>
              </a:rPr>
              <a:t>Ένα εστιατόριο σερβίρει φαγητά.</a:t>
            </a:r>
            <a:endParaRPr lang="el-GR" dirty="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φαγητό </a:t>
            </a:r>
            <a:r>
              <a:rPr lang="el-GR" dirty="0">
                <a:solidFill>
                  <a:schemeClr val="tx2">
                    <a:lumMod val="75000"/>
                  </a:schemeClr>
                </a:solidFill>
                <a:latin typeface="Calibri" pitchFamily="34" charset="0"/>
                <a:ea typeface="Calibri" pitchFamily="34" charset="0"/>
                <a:cs typeface="Calibri" pitchFamily="34" charset="0"/>
              </a:rPr>
              <a:t>έχει ένα όνομα και μια </a:t>
            </a:r>
            <a:r>
              <a:rPr lang="el-GR" dirty="0" smtClean="0">
                <a:solidFill>
                  <a:schemeClr val="tx2">
                    <a:lumMod val="75000"/>
                  </a:schemeClr>
                </a:solidFill>
                <a:latin typeface="Calibri" pitchFamily="34" charset="0"/>
                <a:ea typeface="Calibri" pitchFamily="34" charset="0"/>
                <a:cs typeface="Calibri" pitchFamily="34" charset="0"/>
              </a:rPr>
              <a:t>τιμή. Το όνομα του φαγητού είναι μοναδικό σε κάθε εστιατόριο, αλλά </a:t>
            </a:r>
            <a:r>
              <a:rPr lang="el-GR" i="1" dirty="0" smtClean="0">
                <a:solidFill>
                  <a:schemeClr val="tx2">
                    <a:lumMod val="75000"/>
                  </a:schemeClr>
                </a:solidFill>
                <a:latin typeface="Calibri" pitchFamily="34" charset="0"/>
                <a:ea typeface="Calibri" pitchFamily="34" charset="0"/>
                <a:cs typeface="Calibri" pitchFamily="34" charset="0"/>
              </a:rPr>
              <a:t>διαφορετικά εστιατόρια μπορεί να σερβίρουν ένα φαγητό με το ίδιο όνομα.</a:t>
            </a:r>
            <a:endParaRPr lang="el-GR" dirty="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Η </a:t>
            </a:r>
            <a:r>
              <a:rPr lang="el-GR" i="1" dirty="0">
                <a:solidFill>
                  <a:schemeClr val="tx2">
                    <a:lumMod val="75000"/>
                  </a:schemeClr>
                </a:solidFill>
                <a:latin typeface="Calibri" pitchFamily="34" charset="0"/>
                <a:ea typeface="Calibri" pitchFamily="34" charset="0"/>
                <a:cs typeface="Calibri" pitchFamily="34" charset="0"/>
              </a:rPr>
              <a:t>τιμή</a:t>
            </a:r>
            <a:r>
              <a:rPr lang="el-GR" dirty="0">
                <a:solidFill>
                  <a:schemeClr val="tx2">
                    <a:lumMod val="75000"/>
                  </a:schemeClr>
                </a:solidFill>
                <a:latin typeface="Calibri" pitchFamily="34" charset="0"/>
                <a:ea typeface="Calibri" pitchFamily="34" charset="0"/>
                <a:cs typeface="Calibri" pitchFamily="34" charset="0"/>
              </a:rPr>
              <a:t> του φαγητού μπορεί να είναι διαφορετική σε κάθε εστιατόριο. Για παράδειγμα, η «Καρμπονάρα» στοιχίζει 6 </a:t>
            </a:r>
            <a:r>
              <a:rPr lang="en-US" dirty="0">
                <a:solidFill>
                  <a:schemeClr val="tx2">
                    <a:lumMod val="75000"/>
                  </a:schemeClr>
                </a:solidFill>
                <a:latin typeface="Calibri" pitchFamily="34" charset="0"/>
                <a:ea typeface="Calibri" pitchFamily="34" charset="0"/>
                <a:cs typeface="Calibri" pitchFamily="34" charset="0"/>
              </a:rPr>
              <a:t>euro</a:t>
            </a:r>
            <a:r>
              <a:rPr lang="el-GR" dirty="0">
                <a:solidFill>
                  <a:schemeClr val="tx2">
                    <a:lumMod val="75000"/>
                  </a:schemeClr>
                </a:solidFill>
                <a:latin typeface="Calibri" pitchFamily="34" charset="0"/>
                <a:ea typeface="Calibri" pitchFamily="34" charset="0"/>
                <a:cs typeface="Calibri" pitchFamily="34" charset="0"/>
              </a:rPr>
              <a:t> στο «</a:t>
            </a:r>
            <a:r>
              <a:rPr lang="en-US" dirty="0">
                <a:solidFill>
                  <a:schemeClr val="tx2">
                    <a:lumMod val="75000"/>
                  </a:schemeClr>
                </a:solidFill>
                <a:latin typeface="Calibri" pitchFamily="34" charset="0"/>
                <a:ea typeface="Calibri" pitchFamily="34" charset="0"/>
                <a:cs typeface="Calibri" pitchFamily="34" charset="0"/>
              </a:rPr>
              <a:t>Il </a:t>
            </a:r>
            <a:r>
              <a:rPr lang="en-US" dirty="0" err="1">
                <a:solidFill>
                  <a:schemeClr val="tx2">
                    <a:lumMod val="75000"/>
                  </a:schemeClr>
                </a:solidFill>
                <a:latin typeface="Calibri" pitchFamily="34" charset="0"/>
                <a:ea typeface="Calibri" pitchFamily="34" charset="0"/>
                <a:cs typeface="Calibri" pitchFamily="34" charset="0"/>
              </a:rPr>
              <a:t>Forno</a:t>
            </a:r>
            <a:r>
              <a:rPr lang="el-GR" dirty="0">
                <a:solidFill>
                  <a:schemeClr val="tx2">
                    <a:lumMod val="75000"/>
                  </a:schemeClr>
                </a:solidFill>
                <a:latin typeface="Calibri" pitchFamily="34" charset="0"/>
                <a:ea typeface="Calibri" pitchFamily="34" charset="0"/>
                <a:cs typeface="Calibri" pitchFamily="34" charset="0"/>
              </a:rPr>
              <a:t>» και 10 </a:t>
            </a:r>
            <a:r>
              <a:rPr lang="en-US" dirty="0">
                <a:solidFill>
                  <a:schemeClr val="tx2">
                    <a:lumMod val="75000"/>
                  </a:schemeClr>
                </a:solidFill>
                <a:latin typeface="Calibri" pitchFamily="34" charset="0"/>
                <a:ea typeface="Calibri" pitchFamily="34" charset="0"/>
                <a:cs typeface="Calibri" pitchFamily="34" charset="0"/>
              </a:rPr>
              <a:t>euro </a:t>
            </a:r>
            <a:r>
              <a:rPr lang="el-GR" dirty="0">
                <a:solidFill>
                  <a:schemeClr val="tx2">
                    <a:lumMod val="75000"/>
                  </a:schemeClr>
                </a:solidFill>
                <a:latin typeface="Calibri" pitchFamily="34" charset="0"/>
                <a:ea typeface="Calibri" pitchFamily="34" charset="0"/>
                <a:cs typeface="Calibri" pitchFamily="34" charset="0"/>
              </a:rPr>
              <a:t>στο  «</a:t>
            </a:r>
            <a:r>
              <a:rPr lang="en-US" dirty="0">
                <a:solidFill>
                  <a:schemeClr val="tx2">
                    <a:lumMod val="75000"/>
                  </a:schemeClr>
                </a:solidFill>
                <a:latin typeface="Calibri" pitchFamily="34" charset="0"/>
                <a:ea typeface="Calibri" pitchFamily="34" charset="0"/>
                <a:cs typeface="Calibri" pitchFamily="34" charset="0"/>
              </a:rPr>
              <a:t>La </a:t>
            </a:r>
            <a:r>
              <a:rPr lang="en-US" dirty="0" err="1">
                <a:solidFill>
                  <a:schemeClr val="tx2">
                    <a:lumMod val="75000"/>
                  </a:schemeClr>
                </a:solidFill>
                <a:latin typeface="Calibri" pitchFamily="34" charset="0"/>
                <a:ea typeface="Calibri" pitchFamily="34" charset="0"/>
                <a:cs typeface="Calibri" pitchFamily="34" charset="0"/>
              </a:rPr>
              <a:t>Trattoria</a:t>
            </a:r>
            <a:r>
              <a:rPr lang="el-GR" dirty="0">
                <a:solidFill>
                  <a:schemeClr val="tx2">
                    <a:lumMod val="75000"/>
                  </a:schemeClr>
                </a:solidFill>
                <a:latin typeface="Calibri" pitchFamily="34" charset="0"/>
                <a:ea typeface="Calibri" pitchFamily="34" charset="0"/>
                <a:cs typeface="Calibri" pitchFamily="34" charset="0"/>
              </a:rPr>
              <a:t>» </a:t>
            </a:r>
            <a:endParaRPr lang="el-GR" i="1" dirty="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Κάθε φαγητό σερβίρεται τουλάχιστον από ένα εστιατόριο και κάθε εστιατόριο σερβίρει τουλάχιστον ένα φαγητό.</a:t>
            </a: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Σε κάθε φοιτητή αρέσει τουλάχιστον ένα φαγητό, αλλά μπορεί να υπάρχουν φαγητά που δεν αρέσουν σε κανέναν φοιτητή.</a:t>
            </a:r>
          </a:p>
        </p:txBody>
      </p:sp>
      <p:sp>
        <p:nvSpPr>
          <p:cNvPr id="2" name="Title 1"/>
          <p:cNvSpPr>
            <a:spLocks noGrp="1"/>
          </p:cNvSpPr>
          <p:nvPr>
            <p:ph type="title"/>
          </p:nvPr>
        </p:nvSpPr>
        <p:spPr>
          <a:xfrm>
            <a:off x="381000" y="0"/>
            <a:ext cx="8229600" cy="1143000"/>
          </a:xfrm>
        </p:spPr>
        <p:txBody>
          <a:bodyPr/>
          <a:lstStyle/>
          <a:p>
            <a:r>
              <a:rPr lang="el-GR" dirty="0" smtClean="0">
                <a:solidFill>
                  <a:schemeClr val="accent6">
                    <a:lumMod val="75000"/>
                  </a:schemeClr>
                </a:solidFill>
              </a:rPr>
              <a:t>Παράδειγμα </a:t>
            </a:r>
            <a:r>
              <a:rPr lang="el-GR" sz="2400" dirty="0" smtClean="0">
                <a:solidFill>
                  <a:schemeClr val="accent6">
                    <a:lumMod val="75000"/>
                  </a:schemeClr>
                </a:solidFill>
              </a:rPr>
              <a:t>(ασθενείς οντότητες)</a:t>
            </a:r>
            <a:endParaRPr lang="en-US" sz="2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73731" name="Footer Placeholder 3"/>
          <p:cNvSpPr>
            <a:spLocks noGrp="1"/>
          </p:cNvSpPr>
          <p:nvPr>
            <p:ph type="ftr" sz="quarter" idx="11"/>
          </p:nvPr>
        </p:nvSpPr>
        <p:spPr>
          <a:noFill/>
        </p:spPr>
        <p:txBody>
          <a:bodyPr/>
          <a:lstStyle/>
          <a:p>
            <a:r>
              <a:rPr lang="el-GR" altLang="en-US" smtClean="0"/>
              <a:t>Ευαγγελία Πιτουρά</a:t>
            </a:r>
          </a:p>
        </p:txBody>
      </p:sp>
      <p:sp>
        <p:nvSpPr>
          <p:cNvPr id="73732" name="Slide Number Placeholder 4"/>
          <p:cNvSpPr>
            <a:spLocks noGrp="1"/>
          </p:cNvSpPr>
          <p:nvPr>
            <p:ph type="sldNum" sz="quarter" idx="12"/>
          </p:nvPr>
        </p:nvSpPr>
        <p:spPr>
          <a:noFill/>
        </p:spPr>
        <p:txBody>
          <a:bodyPr/>
          <a:lstStyle/>
          <a:p>
            <a:fld id="{321B29F1-8A55-487B-965B-A1F91C115EC5}" type="slidenum">
              <a:rPr lang="el-GR" altLang="en-US" smtClean="0"/>
              <a:pPr/>
              <a:t>35</a:t>
            </a:fld>
            <a:endParaRPr lang="el-GR" altLang="en-US" smtClean="0"/>
          </a:p>
        </p:txBody>
      </p:sp>
      <p:sp>
        <p:nvSpPr>
          <p:cNvPr id="73734"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73735" name="Text Box 4"/>
          <p:cNvSpPr txBox="1">
            <a:spLocks noChangeArrowheads="1"/>
          </p:cNvSpPr>
          <p:nvPr/>
        </p:nvSpPr>
        <p:spPr bwMode="auto">
          <a:xfrm>
            <a:off x="171450" y="1374775"/>
            <a:ext cx="8642350" cy="4616450"/>
          </a:xfrm>
          <a:prstGeom prst="rect">
            <a:avLst/>
          </a:prstGeom>
          <a:noFill/>
          <a:ln w="9525">
            <a:noFill/>
            <a:miter lim="800000"/>
            <a:headEnd/>
            <a:tailEnd/>
          </a:ln>
        </p:spPr>
        <p:txBody>
          <a:bodyPr>
            <a:spAutoFit/>
          </a:bodyPr>
          <a:lstStyle/>
          <a:p>
            <a:pPr algn="just"/>
            <a:r>
              <a:rPr lang="el-GR" sz="1600" dirty="0">
                <a:solidFill>
                  <a:schemeClr val="tx2">
                    <a:lumMod val="50000"/>
                  </a:schemeClr>
                </a:solidFill>
                <a:latin typeface="Calibri" pitchFamily="34" charset="0"/>
                <a:ea typeface="Calibri" pitchFamily="34" charset="0"/>
                <a:cs typeface="Calibri" pitchFamily="34" charset="0"/>
              </a:rPr>
              <a:t>Θέλουμε να σχεδιάσουμε μια βάση δεδομένων για ένα </a:t>
            </a:r>
            <a:r>
              <a:rPr lang="el-GR" sz="1600" i="1" dirty="0">
                <a:solidFill>
                  <a:schemeClr val="tx2">
                    <a:lumMod val="50000"/>
                  </a:schemeClr>
                </a:solidFill>
                <a:latin typeface="Calibri" pitchFamily="34" charset="0"/>
                <a:ea typeface="Calibri" pitchFamily="34" charset="0"/>
                <a:cs typeface="Calibri" pitchFamily="34" charset="0"/>
              </a:rPr>
              <a:t>συνεργείο αυτοκινήτων</a:t>
            </a:r>
            <a:r>
              <a:rPr lang="el-GR" sz="1600" dirty="0">
                <a:solidFill>
                  <a:schemeClr val="tx2">
                    <a:lumMod val="50000"/>
                  </a:schemeClr>
                </a:solidFill>
                <a:latin typeface="Calibri" pitchFamily="34" charset="0"/>
                <a:ea typeface="Calibri" pitchFamily="34" charset="0"/>
                <a:cs typeface="Calibri" pitchFamily="34" charset="0"/>
              </a:rPr>
              <a:t>, στην οποία διατηρούμε </a:t>
            </a:r>
            <a:r>
              <a:rPr lang="el-GR" sz="1600" dirty="0" smtClean="0">
                <a:solidFill>
                  <a:schemeClr val="tx2">
                    <a:lumMod val="50000"/>
                  </a:schemeClr>
                </a:solidFill>
                <a:latin typeface="Calibri" pitchFamily="34" charset="0"/>
                <a:ea typeface="Calibri" pitchFamily="34" charset="0"/>
                <a:cs typeface="Calibri" pitchFamily="34" charset="0"/>
              </a:rPr>
              <a:t>πληροφορία για επισκευές αυτοκινήτων: </a:t>
            </a:r>
            <a:endParaRPr lang="el-GR" sz="1600" dirty="0">
              <a:solidFill>
                <a:schemeClr val="tx2">
                  <a:lumMod val="50000"/>
                </a:schemeClr>
              </a:solidFill>
              <a:latin typeface="Calibri" pitchFamily="34" charset="0"/>
              <a:ea typeface="Calibri" pitchFamily="34" charset="0"/>
              <a:cs typeface="Calibri" pitchFamily="34" charset="0"/>
            </a:endParaRPr>
          </a:p>
          <a:p>
            <a:pPr algn="just"/>
            <a:endParaRPr lang="el-GR" sz="1600" dirty="0">
              <a:solidFill>
                <a:schemeClr val="tx2">
                  <a:lumMod val="50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tx2">
                    <a:lumMod val="50000"/>
                  </a:schemeClr>
                </a:solidFill>
                <a:latin typeface="Calibri" pitchFamily="34" charset="0"/>
                <a:ea typeface="Calibri" pitchFamily="34" charset="0"/>
                <a:cs typeface="Calibri" pitchFamily="34" charset="0"/>
              </a:rPr>
              <a:t> </a:t>
            </a:r>
            <a:r>
              <a:rPr lang="el-GR" sz="1600" dirty="0">
                <a:solidFill>
                  <a:schemeClr val="tx2">
                    <a:lumMod val="50000"/>
                  </a:schemeClr>
                </a:solidFill>
                <a:latin typeface="Calibri" pitchFamily="34" charset="0"/>
                <a:ea typeface="Calibri" pitchFamily="34" charset="0"/>
                <a:cs typeface="Calibri" pitchFamily="34" charset="0"/>
              </a:rPr>
              <a:t>Για κάθε </a:t>
            </a:r>
            <a:r>
              <a:rPr lang="el-GR" sz="1600" dirty="0">
                <a:solidFill>
                  <a:schemeClr val="accent6">
                    <a:lumMod val="75000"/>
                  </a:schemeClr>
                </a:solidFill>
                <a:latin typeface="Calibri" pitchFamily="34" charset="0"/>
                <a:ea typeface="Calibri" pitchFamily="34" charset="0"/>
                <a:cs typeface="Calibri" pitchFamily="34" charset="0"/>
              </a:rPr>
              <a:t>πελάτη</a:t>
            </a:r>
            <a:r>
              <a:rPr lang="el-GR" sz="1600" dirty="0">
                <a:solidFill>
                  <a:schemeClr val="tx2">
                    <a:lumMod val="50000"/>
                  </a:schemeClr>
                </a:solidFill>
                <a:latin typeface="Calibri" pitchFamily="34" charset="0"/>
                <a:ea typeface="Calibri" pitchFamily="34" charset="0"/>
                <a:cs typeface="Calibri" pitchFamily="34" charset="0"/>
              </a:rPr>
              <a:t>, καταγράφουμε το (μοναδικό) όνομά του, τη διεύθυνσή του, και ένα τηλέφωνο επικοινωνίας. </a:t>
            </a:r>
          </a:p>
          <a:p>
            <a:pPr algn="just">
              <a:buFont typeface="Wingdings" pitchFamily="2" charset="2"/>
              <a:buChar char="§"/>
            </a:pPr>
            <a:r>
              <a:rPr lang="en-US" sz="1600" dirty="0">
                <a:solidFill>
                  <a:schemeClr val="tx2">
                    <a:lumMod val="50000"/>
                  </a:schemeClr>
                </a:solidFill>
                <a:latin typeface="Calibri" pitchFamily="34" charset="0"/>
                <a:ea typeface="Calibri" pitchFamily="34" charset="0"/>
                <a:cs typeface="Calibri" pitchFamily="34" charset="0"/>
              </a:rPr>
              <a:t> </a:t>
            </a:r>
            <a:r>
              <a:rPr lang="el-GR" sz="1600" dirty="0">
                <a:solidFill>
                  <a:schemeClr val="tx2">
                    <a:lumMod val="50000"/>
                  </a:schemeClr>
                </a:solidFill>
                <a:latin typeface="Calibri" pitchFamily="34" charset="0"/>
                <a:ea typeface="Calibri" pitchFamily="34" charset="0"/>
                <a:cs typeface="Calibri" pitchFamily="34" charset="0"/>
              </a:rPr>
              <a:t>Για κάθε </a:t>
            </a:r>
            <a:r>
              <a:rPr lang="el-GR" sz="1600" dirty="0">
                <a:solidFill>
                  <a:schemeClr val="accent6">
                    <a:lumMod val="75000"/>
                  </a:schemeClr>
                </a:solidFill>
                <a:latin typeface="Calibri" pitchFamily="34" charset="0"/>
                <a:ea typeface="Calibri" pitchFamily="34" charset="0"/>
                <a:cs typeface="Calibri" pitchFamily="34" charset="0"/>
              </a:rPr>
              <a:t>αυτοκίνητο</a:t>
            </a:r>
            <a:r>
              <a:rPr lang="el-GR" sz="1600" dirty="0">
                <a:solidFill>
                  <a:schemeClr val="tx2">
                    <a:lumMod val="50000"/>
                  </a:schemeClr>
                </a:solidFill>
                <a:latin typeface="Calibri" pitchFamily="34" charset="0"/>
                <a:ea typeface="Calibri" pitchFamily="34" charset="0"/>
                <a:cs typeface="Calibri" pitchFamily="34" charset="0"/>
              </a:rPr>
              <a:t> έχουμε το μοναδικό αριθμό πινακίδων του, τη μάρκα </a:t>
            </a:r>
            <a:r>
              <a:rPr lang="en-US" sz="1600" dirty="0">
                <a:solidFill>
                  <a:schemeClr val="tx2">
                    <a:lumMod val="50000"/>
                  </a:schemeClr>
                </a:solidFill>
                <a:latin typeface="Calibri" pitchFamily="34" charset="0"/>
                <a:ea typeface="Calibri" pitchFamily="34" charset="0"/>
                <a:cs typeface="Calibri" pitchFamily="34" charset="0"/>
              </a:rPr>
              <a:t>(</a:t>
            </a:r>
            <a:r>
              <a:rPr lang="el-GR" sz="1600" dirty="0">
                <a:solidFill>
                  <a:schemeClr val="tx2">
                    <a:lumMod val="50000"/>
                  </a:schemeClr>
                </a:solidFill>
                <a:latin typeface="Calibri" pitchFamily="34" charset="0"/>
                <a:ea typeface="Calibri" pitchFamily="34" charset="0"/>
                <a:cs typeface="Calibri" pitchFamily="34" charset="0"/>
              </a:rPr>
              <a:t>πχ </a:t>
            </a:r>
            <a:r>
              <a:rPr lang="en-US" sz="1600" dirty="0">
                <a:solidFill>
                  <a:schemeClr val="tx2">
                    <a:lumMod val="50000"/>
                  </a:schemeClr>
                </a:solidFill>
                <a:latin typeface="Calibri" pitchFamily="34" charset="0"/>
                <a:ea typeface="Calibri" pitchFamily="34" charset="0"/>
                <a:cs typeface="Calibri" pitchFamily="34" charset="0"/>
              </a:rPr>
              <a:t>FIAT, BMW)</a:t>
            </a:r>
            <a:r>
              <a:rPr lang="el-GR" sz="1600" dirty="0">
                <a:solidFill>
                  <a:schemeClr val="tx2">
                    <a:lumMod val="50000"/>
                  </a:schemeClr>
                </a:solidFill>
                <a:latin typeface="Calibri" pitchFamily="34" charset="0"/>
                <a:ea typeface="Calibri" pitchFamily="34" charset="0"/>
                <a:cs typeface="Calibri" pitchFamily="34" charset="0"/>
              </a:rPr>
              <a:t> και το μοντέλο του</a:t>
            </a:r>
            <a:r>
              <a:rPr lang="en-US" sz="1600" dirty="0">
                <a:solidFill>
                  <a:schemeClr val="tx2">
                    <a:lumMod val="50000"/>
                  </a:schemeClr>
                </a:solidFill>
                <a:latin typeface="Calibri" pitchFamily="34" charset="0"/>
                <a:ea typeface="Calibri" pitchFamily="34" charset="0"/>
                <a:cs typeface="Calibri" pitchFamily="34" charset="0"/>
              </a:rPr>
              <a:t> (</a:t>
            </a:r>
            <a:r>
              <a:rPr lang="el-GR" sz="1600" dirty="0">
                <a:solidFill>
                  <a:schemeClr val="tx2">
                    <a:lumMod val="50000"/>
                  </a:schemeClr>
                </a:solidFill>
                <a:latin typeface="Calibri" pitchFamily="34" charset="0"/>
                <a:ea typeface="Calibri" pitchFamily="34" charset="0"/>
                <a:cs typeface="Calibri" pitchFamily="34" charset="0"/>
              </a:rPr>
              <a:t>πχ, </a:t>
            </a:r>
            <a:r>
              <a:rPr lang="en-US" sz="1600" dirty="0" err="1">
                <a:solidFill>
                  <a:schemeClr val="tx2">
                    <a:lumMod val="50000"/>
                  </a:schemeClr>
                </a:solidFill>
                <a:latin typeface="Calibri" pitchFamily="34" charset="0"/>
                <a:ea typeface="Calibri" pitchFamily="34" charset="0"/>
                <a:cs typeface="Calibri" pitchFamily="34" charset="0"/>
              </a:rPr>
              <a:t>Punto</a:t>
            </a:r>
            <a:r>
              <a:rPr lang="en-US" sz="1600" dirty="0">
                <a:solidFill>
                  <a:schemeClr val="tx2">
                    <a:lumMod val="50000"/>
                  </a:schemeClr>
                </a:solidFill>
                <a:latin typeface="Calibri" pitchFamily="34" charset="0"/>
                <a:ea typeface="Calibri" pitchFamily="34" charset="0"/>
                <a:cs typeface="Calibri" pitchFamily="34" charset="0"/>
              </a:rPr>
              <a:t>, Polo)</a:t>
            </a:r>
            <a:r>
              <a:rPr lang="el-GR" sz="1600" dirty="0">
                <a:solidFill>
                  <a:schemeClr val="tx2">
                    <a:lumMod val="50000"/>
                  </a:schemeClr>
                </a:solidFill>
                <a:latin typeface="Calibri" pitchFamily="34" charset="0"/>
                <a:ea typeface="Calibri" pitchFamily="34" charset="0"/>
                <a:cs typeface="Calibri" pitchFamily="34" charset="0"/>
              </a:rPr>
              <a:t>. </a:t>
            </a:r>
            <a:endParaRPr lang="en-US" sz="1600" dirty="0">
              <a:solidFill>
                <a:schemeClr val="tx2">
                  <a:lumMod val="50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tx2">
                    <a:lumMod val="50000"/>
                  </a:schemeClr>
                </a:solidFill>
                <a:latin typeface="Calibri" pitchFamily="34" charset="0"/>
                <a:ea typeface="Calibri" pitchFamily="34" charset="0"/>
                <a:cs typeface="Calibri" pitchFamily="34" charset="0"/>
              </a:rPr>
              <a:t> </a:t>
            </a:r>
            <a:r>
              <a:rPr lang="el-GR" sz="1600" dirty="0">
                <a:solidFill>
                  <a:schemeClr val="tx2">
                    <a:lumMod val="50000"/>
                  </a:schemeClr>
                </a:solidFill>
                <a:latin typeface="Calibri" pitchFamily="34" charset="0"/>
                <a:ea typeface="Calibri" pitchFamily="34" charset="0"/>
                <a:cs typeface="Calibri" pitchFamily="34" charset="0"/>
              </a:rPr>
              <a:t>Για κάθε </a:t>
            </a:r>
            <a:r>
              <a:rPr lang="el-GR" sz="1600" dirty="0">
                <a:solidFill>
                  <a:schemeClr val="accent6">
                    <a:lumMod val="75000"/>
                  </a:schemeClr>
                </a:solidFill>
                <a:latin typeface="Calibri" pitchFamily="34" charset="0"/>
                <a:ea typeface="Calibri" pitchFamily="34" charset="0"/>
                <a:cs typeface="Calibri" pitchFamily="34" charset="0"/>
              </a:rPr>
              <a:t>επισκευή</a:t>
            </a:r>
            <a:r>
              <a:rPr lang="el-GR" sz="1600" dirty="0">
                <a:solidFill>
                  <a:schemeClr val="tx2">
                    <a:lumMod val="50000"/>
                  </a:schemeClr>
                </a:solidFill>
                <a:latin typeface="Calibri" pitchFamily="34" charset="0"/>
                <a:ea typeface="Calibri" pitchFamily="34" charset="0"/>
                <a:cs typeface="Calibri" pitchFamily="34" charset="0"/>
              </a:rPr>
              <a:t>, αποθηκεύουμε μια περιγραφή της εργασίας που έγινε (έως 200 χαρακτήρες), την ημερομηνία, και το συνολικό κόστος. </a:t>
            </a:r>
            <a:endParaRPr lang="en-US" sz="1600" dirty="0">
              <a:solidFill>
                <a:schemeClr val="tx2">
                  <a:lumMod val="50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tx2">
                    <a:lumMod val="50000"/>
                  </a:schemeClr>
                </a:solidFill>
                <a:latin typeface="Calibri" pitchFamily="34" charset="0"/>
                <a:ea typeface="Calibri" pitchFamily="34" charset="0"/>
                <a:cs typeface="Calibri" pitchFamily="34" charset="0"/>
              </a:rPr>
              <a:t> </a:t>
            </a:r>
            <a:r>
              <a:rPr lang="el-GR" sz="1600" dirty="0">
                <a:solidFill>
                  <a:schemeClr val="tx2">
                    <a:lumMod val="50000"/>
                  </a:schemeClr>
                </a:solidFill>
                <a:latin typeface="Calibri" pitchFamily="34" charset="0"/>
                <a:ea typeface="Calibri" pitchFamily="34" charset="0"/>
                <a:cs typeface="Calibri" pitchFamily="34" charset="0"/>
              </a:rPr>
              <a:t>Μια </a:t>
            </a:r>
            <a:r>
              <a:rPr lang="el-GR" sz="1600" i="1" dirty="0">
                <a:solidFill>
                  <a:schemeClr val="accent6">
                    <a:lumMod val="75000"/>
                  </a:schemeClr>
                </a:solidFill>
                <a:latin typeface="Calibri" pitchFamily="34" charset="0"/>
                <a:ea typeface="Calibri" pitchFamily="34" charset="0"/>
                <a:cs typeface="Calibri" pitchFamily="34" charset="0"/>
              </a:rPr>
              <a:t>επισκευή περιλαμβάνει αλλαγή μηδέν ή περισσοτέρων εξαρτημάτων </a:t>
            </a:r>
            <a:r>
              <a:rPr lang="el-GR" sz="1600" dirty="0">
                <a:solidFill>
                  <a:schemeClr val="tx2">
                    <a:lumMod val="50000"/>
                  </a:schemeClr>
                </a:solidFill>
                <a:latin typeface="Calibri" pitchFamily="34" charset="0"/>
                <a:ea typeface="Calibri" pitchFamily="34" charset="0"/>
                <a:cs typeface="Calibri" pitchFamily="34" charset="0"/>
              </a:rPr>
              <a:t>(π.χ., μπαταρία, τακάκια, κλπ). Για κάθε εξάρτημα καταγράφουμε το μοναδικό αριθμός εξαρτήματος, το όνομα του εξαρτήματος και το κόστος του. </a:t>
            </a:r>
            <a:endParaRPr lang="en-US" sz="1600" dirty="0">
              <a:solidFill>
                <a:schemeClr val="tx2">
                  <a:lumMod val="50000"/>
                </a:schemeClr>
              </a:solidFill>
              <a:latin typeface="Calibri" pitchFamily="34" charset="0"/>
              <a:ea typeface="Calibri" pitchFamily="34" charset="0"/>
              <a:cs typeface="Calibri" pitchFamily="34" charset="0"/>
            </a:endParaRPr>
          </a:p>
          <a:p>
            <a:pPr algn="just">
              <a:buFont typeface="Wingdings" pitchFamily="2" charset="2"/>
              <a:buChar char="§"/>
            </a:pPr>
            <a:endParaRPr lang="en-US" sz="1600" dirty="0">
              <a:solidFill>
                <a:schemeClr val="tx2">
                  <a:lumMod val="50000"/>
                </a:schemeClr>
              </a:solidFill>
              <a:latin typeface="Calibri" pitchFamily="34" charset="0"/>
              <a:ea typeface="Calibri" pitchFamily="34" charset="0"/>
              <a:cs typeface="Calibri" pitchFamily="34" charset="0"/>
            </a:endParaRPr>
          </a:p>
          <a:p>
            <a:pPr algn="just"/>
            <a:r>
              <a:rPr lang="el-GR" sz="1600" dirty="0">
                <a:solidFill>
                  <a:schemeClr val="tx2">
                    <a:lumMod val="50000"/>
                  </a:schemeClr>
                </a:solidFill>
                <a:latin typeface="Calibri" pitchFamily="34" charset="0"/>
                <a:ea typeface="Calibri" pitchFamily="34" charset="0"/>
                <a:cs typeface="Calibri" pitchFamily="34" charset="0"/>
              </a:rPr>
              <a:t>Επιπρόσθετα, ισχύουν οι παρακάτω περιορισμοί:</a:t>
            </a:r>
          </a:p>
          <a:p>
            <a:pPr algn="just">
              <a:buFont typeface="Wingdings" pitchFamily="2" charset="2"/>
              <a:buChar char="§"/>
            </a:pPr>
            <a:r>
              <a:rPr lang="en-US" sz="1600" dirty="0">
                <a:solidFill>
                  <a:schemeClr val="tx2">
                    <a:lumMod val="50000"/>
                  </a:schemeClr>
                </a:solidFill>
                <a:latin typeface="Calibri" pitchFamily="34" charset="0"/>
                <a:ea typeface="Calibri" pitchFamily="34" charset="0"/>
                <a:cs typeface="Calibri" pitchFamily="34" charset="0"/>
              </a:rPr>
              <a:t> </a:t>
            </a:r>
            <a:r>
              <a:rPr lang="el-GR" sz="1600" dirty="0">
                <a:solidFill>
                  <a:schemeClr val="tx2">
                    <a:lumMod val="50000"/>
                  </a:schemeClr>
                </a:solidFill>
                <a:latin typeface="Calibri" pitchFamily="34" charset="0"/>
                <a:ea typeface="Calibri" pitchFamily="34" charset="0"/>
                <a:cs typeface="Calibri" pitchFamily="34" charset="0"/>
              </a:rPr>
              <a:t>Σε κάθε αυτοκίνητο γίνονται μία ή περισσότερες επισκευές.</a:t>
            </a:r>
          </a:p>
          <a:p>
            <a:pPr algn="just">
              <a:buFont typeface="Wingdings" pitchFamily="2" charset="2"/>
              <a:buChar char="§"/>
            </a:pPr>
            <a:r>
              <a:rPr lang="en-US" sz="1600" dirty="0">
                <a:solidFill>
                  <a:schemeClr val="tx2">
                    <a:lumMod val="50000"/>
                  </a:schemeClr>
                </a:solidFill>
                <a:latin typeface="Calibri" pitchFamily="34" charset="0"/>
                <a:ea typeface="Calibri" pitchFamily="34" charset="0"/>
                <a:cs typeface="Calibri" pitchFamily="34" charset="0"/>
              </a:rPr>
              <a:t> </a:t>
            </a:r>
            <a:r>
              <a:rPr lang="el-GR" sz="1600" dirty="0">
                <a:solidFill>
                  <a:schemeClr val="tx2">
                    <a:lumMod val="50000"/>
                  </a:schemeClr>
                </a:solidFill>
                <a:latin typeface="Calibri" pitchFamily="34" charset="0"/>
                <a:ea typeface="Calibri" pitchFamily="34" charset="0"/>
                <a:cs typeface="Calibri" pitchFamily="34" charset="0"/>
              </a:rPr>
              <a:t>Κάθε πελάτης είναι </a:t>
            </a:r>
            <a:r>
              <a:rPr lang="el-GR" sz="1600" dirty="0" smtClean="0">
                <a:solidFill>
                  <a:schemeClr val="tx2">
                    <a:lumMod val="50000"/>
                  </a:schemeClr>
                </a:solidFill>
                <a:latin typeface="Calibri" pitchFamily="34" charset="0"/>
                <a:ea typeface="Calibri" pitchFamily="34" charset="0"/>
                <a:cs typeface="Calibri" pitchFamily="34" charset="0"/>
              </a:rPr>
              <a:t>ιδιοκτήτης </a:t>
            </a:r>
            <a:r>
              <a:rPr lang="el-GR" sz="1600" dirty="0">
                <a:solidFill>
                  <a:schemeClr val="tx2">
                    <a:lumMod val="50000"/>
                  </a:schemeClr>
                </a:solidFill>
                <a:latin typeface="Calibri" pitchFamily="34" charset="0"/>
                <a:ea typeface="Calibri" pitchFamily="34" charset="0"/>
                <a:cs typeface="Calibri" pitchFamily="34" charset="0"/>
              </a:rPr>
              <a:t>ενός ή περισσοτέρων αυτοκινήτων.</a:t>
            </a:r>
          </a:p>
          <a:p>
            <a:pPr algn="just">
              <a:buFont typeface="Wingdings" pitchFamily="2" charset="2"/>
              <a:buChar char="§"/>
            </a:pPr>
            <a:r>
              <a:rPr lang="en-US" sz="1600" dirty="0">
                <a:solidFill>
                  <a:schemeClr val="tx2">
                    <a:lumMod val="50000"/>
                  </a:schemeClr>
                </a:solidFill>
                <a:latin typeface="Calibri" pitchFamily="34" charset="0"/>
                <a:ea typeface="Calibri" pitchFamily="34" charset="0"/>
                <a:cs typeface="Calibri" pitchFamily="34" charset="0"/>
              </a:rPr>
              <a:t> </a:t>
            </a:r>
            <a:r>
              <a:rPr lang="el-GR" sz="1600" dirty="0">
                <a:solidFill>
                  <a:schemeClr val="tx2">
                    <a:lumMod val="50000"/>
                  </a:schemeClr>
                </a:solidFill>
                <a:latin typeface="Calibri" pitchFamily="34" charset="0"/>
                <a:ea typeface="Calibri" pitchFamily="34" charset="0"/>
                <a:cs typeface="Calibri" pitchFamily="34" charset="0"/>
              </a:rPr>
              <a:t>Κάθε αυτοκίνητο έχει ένα μοναδικό </a:t>
            </a:r>
            <a:r>
              <a:rPr lang="el-GR" sz="1600" dirty="0" smtClean="0">
                <a:solidFill>
                  <a:schemeClr val="tx2">
                    <a:lumMod val="50000"/>
                  </a:schemeClr>
                </a:solidFill>
                <a:latin typeface="Calibri" pitchFamily="34" charset="0"/>
                <a:ea typeface="Calibri" pitchFamily="34" charset="0"/>
                <a:cs typeface="Calibri" pitchFamily="34" charset="0"/>
              </a:rPr>
              <a:t>ιδιοκτήτη </a:t>
            </a:r>
            <a:r>
              <a:rPr lang="el-GR" sz="1600" dirty="0">
                <a:solidFill>
                  <a:schemeClr val="tx2">
                    <a:lumMod val="50000"/>
                  </a:schemeClr>
                </a:solidFill>
                <a:latin typeface="Calibri" pitchFamily="34" charset="0"/>
                <a:ea typeface="Calibri" pitchFamily="34" charset="0"/>
                <a:cs typeface="Calibri" pitchFamily="34" charset="0"/>
              </a:rPr>
              <a:t>(αγνοούμε συν-ιδιοκτησίες αυτοκινήτων).</a:t>
            </a:r>
          </a:p>
          <a:p>
            <a:pPr algn="just">
              <a:buFont typeface="Wingdings" pitchFamily="2" charset="2"/>
              <a:buChar char="§"/>
            </a:pPr>
            <a:r>
              <a:rPr lang="en-US" sz="1600" b="1" i="1" dirty="0">
                <a:solidFill>
                  <a:schemeClr val="tx2">
                    <a:lumMod val="50000"/>
                  </a:schemeClr>
                </a:solidFill>
                <a:latin typeface="Calibri" pitchFamily="34" charset="0"/>
                <a:ea typeface="Calibri" pitchFamily="34" charset="0"/>
                <a:cs typeface="Calibri" pitchFamily="34" charset="0"/>
              </a:rPr>
              <a:t> </a:t>
            </a:r>
            <a:r>
              <a:rPr lang="el-GR" sz="1600" b="1" i="1" dirty="0">
                <a:solidFill>
                  <a:schemeClr val="tx2">
                    <a:lumMod val="50000"/>
                  </a:schemeClr>
                </a:solidFill>
                <a:latin typeface="Calibri" pitchFamily="34" charset="0"/>
                <a:ea typeface="Calibri" pitchFamily="34" charset="0"/>
                <a:cs typeface="Calibri" pitchFamily="34" charset="0"/>
              </a:rPr>
              <a:t>Σε κάθε αυτοκίνητο μπορεί να γίνεται μόνο μια επισκευή σε μια συγκεκριμένη ημερομηνία.</a:t>
            </a:r>
          </a:p>
        </p:txBody>
      </p:sp>
      <p:sp>
        <p:nvSpPr>
          <p:cNvPr id="8" name="Title 7"/>
          <p:cNvSpPr>
            <a:spLocks noGrp="1"/>
          </p:cNvSpPr>
          <p:nvPr>
            <p:ph type="title"/>
          </p:nvPr>
        </p:nvSpPr>
        <p:spPr>
          <a:xfrm>
            <a:off x="456406" y="122238"/>
            <a:ext cx="8229600" cy="1143000"/>
          </a:xfrm>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Date Placeholder 2"/>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74755" name="Footer Placeholder 3"/>
          <p:cNvSpPr>
            <a:spLocks noGrp="1"/>
          </p:cNvSpPr>
          <p:nvPr>
            <p:ph type="ftr" sz="quarter" idx="11"/>
          </p:nvPr>
        </p:nvSpPr>
        <p:spPr>
          <a:noFill/>
        </p:spPr>
        <p:txBody>
          <a:bodyPr/>
          <a:lstStyle/>
          <a:p>
            <a:r>
              <a:rPr lang="el-GR" altLang="en-US" smtClean="0"/>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36</a:t>
            </a:fld>
            <a:endParaRPr lang="el-GR" altLang="en-US" smtClean="0"/>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74759" name="Text Box 4"/>
          <p:cNvSpPr txBox="1">
            <a:spLocks noChangeArrowheads="1"/>
          </p:cNvSpPr>
          <p:nvPr/>
        </p:nvSpPr>
        <p:spPr bwMode="auto">
          <a:xfrm>
            <a:off x="192088" y="1519238"/>
            <a:ext cx="8712200" cy="4457700"/>
          </a:xfrm>
          <a:prstGeom prst="rect">
            <a:avLst/>
          </a:prstGeom>
          <a:noFill/>
          <a:ln w="9525">
            <a:noFill/>
            <a:miter lim="800000"/>
            <a:headEnd/>
            <a:tailEnd/>
          </a:ln>
        </p:spPr>
        <p:txBody>
          <a:bodyPr>
            <a:spAutoFit/>
          </a:bodyPr>
          <a:lstStyle/>
          <a:p>
            <a:pPr algn="just"/>
            <a:r>
              <a:rPr lang="el-GR" dirty="0">
                <a:latin typeface="Calibri" pitchFamily="34" charset="0"/>
                <a:ea typeface="Calibri" pitchFamily="34" charset="0"/>
                <a:cs typeface="Calibri" pitchFamily="34" charset="0"/>
              </a:rPr>
              <a:t>Στους παγκόσμιους κολυμβητικούς αγώνες του 2009 στη Ρώμη υπάρχουν πολλά ατομικά αγωνίσματα. Θέλουμε να σχεδιάσουμε μια βάση δεδομένων για αυτά τα αγωνίσματα στην οποία θα καταγράφετε η εξής πληροφορία.</a:t>
            </a:r>
          </a:p>
          <a:p>
            <a:pPr algn="just"/>
            <a:endParaRPr lang="el-GR" dirty="0">
              <a:latin typeface="Calibri" pitchFamily="34" charset="0"/>
              <a:ea typeface="Calibri" pitchFamily="34" charset="0"/>
              <a:cs typeface="Calibri" pitchFamily="34" charset="0"/>
            </a:endParaRPr>
          </a:p>
          <a:p>
            <a:pPr algn="just">
              <a:buFont typeface="Wingdings" pitchFamily="2" charset="2"/>
              <a:buChar char="§"/>
            </a:pPr>
            <a:r>
              <a:rPr lang="el-GR" sz="1800" dirty="0">
                <a:latin typeface="Calibri" pitchFamily="34" charset="0"/>
                <a:ea typeface="Calibri" pitchFamily="34" charset="0"/>
                <a:cs typeface="Calibri" pitchFamily="34" charset="0"/>
              </a:rPr>
              <a:t> Κάθε </a:t>
            </a:r>
            <a:r>
              <a:rPr lang="el-GR" sz="1800" dirty="0">
                <a:solidFill>
                  <a:srgbClr val="FF9933"/>
                </a:solidFill>
                <a:latin typeface="Calibri" pitchFamily="34" charset="0"/>
                <a:ea typeface="Calibri" pitchFamily="34" charset="0"/>
                <a:cs typeface="Calibri" pitchFamily="34" charset="0"/>
              </a:rPr>
              <a:t>αγώνισμα</a:t>
            </a:r>
            <a:r>
              <a:rPr lang="el-GR" sz="1800" dirty="0">
                <a:latin typeface="Calibri" pitchFamily="34" charset="0"/>
                <a:ea typeface="Calibri" pitchFamily="34" charset="0"/>
                <a:cs typeface="Calibri" pitchFamily="34" charset="0"/>
              </a:rPr>
              <a:t> έχει ένα μοναδικό όνομα (πχ Ελεύθερο Γυναικών 100μ, Πεταλούδα Ανδρών 200μ κλπ). Για κάθε αγώνισμα, θέλουμε να καταγράψουμε το παγκόσμιο ρεκόρ, το ρεκόρ αγώνων και το όνομα του νικητή στους αγώνες (αυτού που πήρε το χρυσό μετάλλιο).</a:t>
            </a:r>
          </a:p>
          <a:p>
            <a:pPr algn="just">
              <a:buFont typeface="Wingdings" pitchFamily="2" charset="2"/>
              <a:buChar char="§"/>
            </a:pPr>
            <a:endParaRPr lang="el-GR" sz="800" dirty="0">
              <a:latin typeface="Calibri" pitchFamily="34" charset="0"/>
              <a:ea typeface="Calibri" pitchFamily="34" charset="0"/>
              <a:cs typeface="Calibri" pitchFamily="34" charset="0"/>
            </a:endParaRPr>
          </a:p>
          <a:p>
            <a:pPr algn="just">
              <a:buFont typeface="Wingdings" pitchFamily="2" charset="2"/>
              <a:buChar char="§"/>
            </a:pPr>
            <a:r>
              <a:rPr lang="el-GR" sz="1800" dirty="0">
                <a:latin typeface="Calibri" pitchFamily="34" charset="0"/>
                <a:ea typeface="Calibri" pitchFamily="34" charset="0"/>
                <a:cs typeface="Calibri" pitchFamily="34" charset="0"/>
              </a:rPr>
              <a:t> Κάθε αγώνισμα έχει έναν αριθμό από </a:t>
            </a:r>
            <a:r>
              <a:rPr lang="el-GR" sz="1800" dirty="0">
                <a:solidFill>
                  <a:srgbClr val="FF9933"/>
                </a:solidFill>
                <a:latin typeface="Calibri" pitchFamily="34" charset="0"/>
                <a:ea typeface="Calibri" pitchFamily="34" charset="0"/>
                <a:cs typeface="Calibri" pitchFamily="34" charset="0"/>
              </a:rPr>
              <a:t>κούρσες</a:t>
            </a:r>
            <a:r>
              <a:rPr lang="el-GR" sz="1800" dirty="0">
                <a:latin typeface="Calibri" pitchFamily="34" charset="0"/>
                <a:ea typeface="Calibri" pitchFamily="34" charset="0"/>
                <a:cs typeface="Calibri" pitchFamily="34" charset="0"/>
              </a:rPr>
              <a:t>. Κάθε κούρσα έχει και ένα  όνομα (πχ τελικός, ημιτελικός, 1η προκριματική σειρά, κλπ). Για κάθε κούρσα θέλουμε να καταγράψουμε την ημερομηνία και την ώρα διεξαγωγής της.</a:t>
            </a:r>
          </a:p>
          <a:p>
            <a:pPr algn="just">
              <a:buFont typeface="Wingdings" pitchFamily="2" charset="2"/>
              <a:buChar char="§"/>
            </a:pPr>
            <a:endParaRPr lang="el-GR" sz="800" dirty="0">
              <a:latin typeface="Calibri" pitchFamily="34" charset="0"/>
              <a:ea typeface="Calibri" pitchFamily="34" charset="0"/>
              <a:cs typeface="Calibri" pitchFamily="34" charset="0"/>
            </a:endParaRPr>
          </a:p>
          <a:p>
            <a:pPr algn="just">
              <a:buFont typeface="Wingdings" pitchFamily="2" charset="2"/>
              <a:buChar char="§"/>
            </a:pPr>
            <a:r>
              <a:rPr lang="el-GR" sz="1800" dirty="0">
                <a:latin typeface="Calibri" pitchFamily="34" charset="0"/>
                <a:ea typeface="Calibri" pitchFamily="34" charset="0"/>
                <a:cs typeface="Calibri" pitchFamily="34" charset="0"/>
              </a:rPr>
              <a:t> Κάθε </a:t>
            </a:r>
            <a:r>
              <a:rPr lang="el-GR" sz="1800" dirty="0">
                <a:solidFill>
                  <a:srgbClr val="FF9933"/>
                </a:solidFill>
                <a:latin typeface="Calibri" pitchFamily="34" charset="0"/>
                <a:ea typeface="Calibri" pitchFamily="34" charset="0"/>
                <a:cs typeface="Calibri" pitchFamily="34" charset="0"/>
              </a:rPr>
              <a:t>κολυμβητής</a:t>
            </a:r>
            <a:r>
              <a:rPr lang="el-GR" sz="1800" dirty="0">
                <a:latin typeface="Calibri" pitchFamily="34" charset="0"/>
                <a:ea typeface="Calibri" pitchFamily="34" charset="0"/>
                <a:cs typeface="Calibri" pitchFamily="34" charset="0"/>
              </a:rPr>
              <a:t> έχει ένα μοναδικό όνομα (πχ Michael </a:t>
            </a:r>
            <a:r>
              <a:rPr lang="el-GR" sz="1800" dirty="0" err="1">
                <a:latin typeface="Calibri" pitchFamily="34" charset="0"/>
                <a:ea typeface="Calibri" pitchFamily="34" charset="0"/>
                <a:cs typeface="Calibri" pitchFamily="34" charset="0"/>
              </a:rPr>
              <a:t>Phelps</a:t>
            </a:r>
            <a:r>
              <a:rPr lang="el-GR" sz="1800" dirty="0">
                <a:latin typeface="Calibri" pitchFamily="34" charset="0"/>
                <a:ea typeface="Calibri" pitchFamily="34" charset="0"/>
                <a:cs typeface="Calibri" pitchFamily="34" charset="0"/>
              </a:rPr>
              <a:t>). Για κάθε αθλητή καταγράφουμε επίσης την ηλικία του και τη χώρα καταγωγής του.</a:t>
            </a:r>
          </a:p>
          <a:p>
            <a:pPr algn="just">
              <a:buFont typeface="Wingdings" pitchFamily="2" charset="2"/>
              <a:buChar char="§"/>
            </a:pPr>
            <a:endParaRPr lang="el-GR" sz="800" dirty="0">
              <a:latin typeface="Calibri" pitchFamily="34" charset="0"/>
              <a:ea typeface="Calibri" pitchFamily="34" charset="0"/>
              <a:cs typeface="Calibri" pitchFamily="34" charset="0"/>
            </a:endParaRPr>
          </a:p>
          <a:p>
            <a:pPr algn="just">
              <a:buFont typeface="Wingdings" pitchFamily="2" charset="2"/>
              <a:buChar char="§"/>
            </a:pPr>
            <a:r>
              <a:rPr lang="el-GR" sz="1800" dirty="0">
                <a:latin typeface="Calibri" pitchFamily="34" charset="0"/>
                <a:ea typeface="Calibri" pitchFamily="34" charset="0"/>
                <a:cs typeface="Calibri" pitchFamily="34" charset="0"/>
              </a:rPr>
              <a:t> Κάθε κολυμβητής </a:t>
            </a:r>
            <a:r>
              <a:rPr lang="el-GR" sz="1800" dirty="0">
                <a:solidFill>
                  <a:srgbClr val="FF9933"/>
                </a:solidFill>
                <a:latin typeface="Calibri" pitchFamily="34" charset="0"/>
                <a:ea typeface="Calibri" pitchFamily="34" charset="0"/>
                <a:cs typeface="Calibri" pitchFamily="34" charset="0"/>
              </a:rPr>
              <a:t>αγωνίζεται</a:t>
            </a:r>
            <a:r>
              <a:rPr lang="el-GR" sz="1800" dirty="0">
                <a:latin typeface="Calibri" pitchFamily="34" charset="0"/>
                <a:ea typeface="Calibri" pitchFamily="34" charset="0"/>
                <a:cs typeface="Calibri" pitchFamily="34" charset="0"/>
              </a:rPr>
              <a:t> σε μία ή παραπάνω κούρσες και θέλουμε να καταγράψουμε το χρόνο που κάνει σε κάθε κούρσα που συμμετέχει.</a:t>
            </a:r>
          </a:p>
        </p:txBody>
      </p:sp>
      <p:sp>
        <p:nvSpPr>
          <p:cNvPr id="8" name="Title 7"/>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1"/>
          <p:cNvSpPr>
            <a:spLocks noGrp="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38915" name="Footer Placeholder 2"/>
          <p:cNvSpPr>
            <a:spLocks noGrp="1"/>
          </p:cNvSpPr>
          <p:nvPr>
            <p:ph type="ftr" sz="quarter" idx="11"/>
          </p:nvPr>
        </p:nvSpPr>
        <p:spPr>
          <a:noFill/>
        </p:spPr>
        <p:txBody>
          <a:bodyPr/>
          <a:lstStyle/>
          <a:p>
            <a:r>
              <a:rPr lang="el-GR" altLang="en-US" smtClean="0"/>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37</a:t>
            </a:fld>
            <a:endParaRPr lang="el-GR" altLang="en-US" smtClean="0"/>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Tree>
    <p:extLst>
      <p:ext uri="{BB962C8B-B14F-4D97-AF65-F5344CB8AC3E}">
        <p14:creationId xmlns:p14="http://schemas.microsoft.com/office/powerpoint/2010/main" xmlns="" val="12161874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35843" name="Rectangle 6"/>
          <p:cNvSpPr>
            <a:spLocks noGrp="1" noChangeArrowheads="1"/>
          </p:cNvSpPr>
          <p:nvPr>
            <p:ph type="ftr" sz="quarter" idx="11"/>
          </p:nvPr>
        </p:nvSpPr>
        <p:spPr>
          <a:noFill/>
        </p:spPr>
        <p:txBody>
          <a:bodyPr/>
          <a:lstStyle/>
          <a:p>
            <a:r>
              <a:rPr lang="el-GR" altLang="en-US"/>
              <a:t>Ευαγγελία Πιτουρά</a:t>
            </a:r>
          </a:p>
        </p:txBody>
      </p:sp>
      <p:sp>
        <p:nvSpPr>
          <p:cNvPr id="35844" name="Rectangle 7"/>
          <p:cNvSpPr>
            <a:spLocks noGrp="1" noChangeArrowheads="1"/>
          </p:cNvSpPr>
          <p:nvPr>
            <p:ph type="sldNum" sz="quarter" idx="12"/>
          </p:nvPr>
        </p:nvSpPr>
        <p:spPr>
          <a:noFill/>
        </p:spPr>
        <p:txBody>
          <a:bodyPr/>
          <a:lstStyle/>
          <a:p>
            <a:fld id="{FE28874E-14BF-4338-9584-E1D860F851FE}" type="slidenum">
              <a:rPr lang="el-GR" altLang="en-US" smtClean="0"/>
              <a:pPr/>
              <a:t>4</a:t>
            </a:fld>
            <a:endParaRPr lang="el-GR" altLang="en-US" smtClean="0"/>
          </a:p>
        </p:txBody>
      </p:sp>
      <p:sp>
        <p:nvSpPr>
          <p:cNvPr id="35847" name="Text Box 4"/>
          <p:cNvSpPr txBox="1">
            <a:spLocks noChangeArrowheads="1"/>
          </p:cNvSpPr>
          <p:nvPr/>
        </p:nvSpPr>
        <p:spPr bwMode="auto">
          <a:xfrm>
            <a:off x="565076" y="1747912"/>
            <a:ext cx="7772400" cy="3046988"/>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Γενικά, για κάθε συσχέτιση </a:t>
            </a:r>
            <a:r>
              <a:rPr lang="en-US" sz="2400" dirty="0">
                <a:solidFill>
                  <a:schemeClr val="tx2">
                    <a:lumMod val="50000"/>
                  </a:schemeClr>
                </a:solidFill>
                <a:latin typeface="Calibri" pitchFamily="34" charset="0"/>
                <a:cs typeface="Calibri" pitchFamily="34" charset="0"/>
              </a:rPr>
              <a:t>R </a:t>
            </a:r>
            <a:r>
              <a:rPr lang="el-GR" sz="2400" dirty="0">
                <a:solidFill>
                  <a:schemeClr val="tx2">
                    <a:lumMod val="50000"/>
                  </a:schemeClr>
                </a:solidFill>
                <a:latin typeface="Calibri" pitchFamily="34" charset="0"/>
                <a:cs typeface="Calibri" pitchFamily="34" charset="0"/>
              </a:rPr>
              <a:t>μεταξύ </a:t>
            </a:r>
            <a:r>
              <a:rPr lang="en-US" sz="2400" dirty="0">
                <a:solidFill>
                  <a:schemeClr val="tx2">
                    <a:lumMod val="50000"/>
                  </a:schemeClr>
                </a:solidFill>
                <a:latin typeface="Calibri" pitchFamily="34" charset="0"/>
                <a:cs typeface="Calibri" pitchFamily="34" charset="0"/>
              </a:rPr>
              <a:t>n </a:t>
            </a:r>
            <a:r>
              <a:rPr lang="el-GR" sz="2400" dirty="0">
                <a:solidFill>
                  <a:schemeClr val="tx2">
                    <a:lumMod val="50000"/>
                  </a:schemeClr>
                </a:solidFill>
                <a:latin typeface="Calibri" pitchFamily="34" charset="0"/>
                <a:cs typeface="Calibri" pitchFamily="34" charset="0"/>
              </a:rPr>
              <a:t>τύπων οντοτήτων που αντιστοιχούν στις σχέσεις </a:t>
            </a:r>
            <a:r>
              <a:rPr lang="en-US" sz="2400" dirty="0">
                <a:solidFill>
                  <a:schemeClr val="tx2">
                    <a:lumMod val="50000"/>
                  </a:schemeClr>
                </a:solidFill>
                <a:latin typeface="Calibri" pitchFamily="34" charset="0"/>
                <a:cs typeface="Calibri" pitchFamily="34" charset="0"/>
              </a:rPr>
              <a:t>S</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S</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 </a:t>
            </a:r>
            <a:r>
              <a:rPr lang="en-US" sz="2400" dirty="0" err="1">
                <a:solidFill>
                  <a:schemeClr val="tx2">
                    <a:lumMod val="50000"/>
                  </a:schemeClr>
                </a:solidFill>
                <a:latin typeface="Calibri" pitchFamily="34" charset="0"/>
                <a:cs typeface="Calibri" pitchFamily="34" charset="0"/>
              </a:rPr>
              <a:t>S</a:t>
            </a:r>
            <a:r>
              <a:rPr lang="en-US" sz="2400" baseline="-25000" dirty="0" err="1">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δημιουργούμε μια νέα σχέση R με γνωρίσματα:</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a:t>
            </a:r>
            <a:r>
              <a:rPr lang="el-GR" sz="2400" dirty="0" smtClean="0">
                <a:solidFill>
                  <a:schemeClr val="tx2">
                    <a:lumMod val="50000"/>
                  </a:schemeClr>
                </a:solidFill>
                <a:latin typeface="Calibri" pitchFamily="34" charset="0"/>
                <a:cs typeface="Calibri" pitchFamily="34" charset="0"/>
              </a:rPr>
              <a:t>γνωρίσματα του </a:t>
            </a:r>
            <a:r>
              <a:rPr lang="el-GR" sz="2400" dirty="0">
                <a:solidFill>
                  <a:schemeClr val="tx2">
                    <a:lumMod val="50000"/>
                  </a:schemeClr>
                </a:solidFill>
                <a:latin typeface="Calibri" pitchFamily="34" charset="0"/>
                <a:cs typeface="Calibri" pitchFamily="34" charset="0"/>
              </a:rPr>
              <a:t>πρωτεύοντος κλειδιού κάθε συμμετέχουσας σχέσης </a:t>
            </a:r>
            <a:r>
              <a:rPr lang="en-US" sz="2400" dirty="0" smtClean="0">
                <a:solidFill>
                  <a:schemeClr val="tx2">
                    <a:lumMod val="50000"/>
                  </a:schemeClr>
                </a:solidFill>
                <a:latin typeface="Calibri" pitchFamily="34" charset="0"/>
                <a:cs typeface="Calibri" pitchFamily="34" charset="0"/>
              </a:rPr>
              <a:t>S</a:t>
            </a:r>
            <a:r>
              <a:rPr lang="en-US" sz="2400" baseline="-25000" dirty="0" smtClean="0">
                <a:solidFill>
                  <a:schemeClr val="tx2">
                    <a:lumMod val="50000"/>
                  </a:schemeClr>
                </a:solidFill>
                <a:latin typeface="Calibri" pitchFamily="34" charset="0"/>
                <a:cs typeface="Calibri" pitchFamily="34" charset="0"/>
              </a:rPr>
              <a:t>i</a:t>
            </a:r>
            <a:r>
              <a:rPr lang="el-GR" sz="2400" dirty="0" smtClean="0">
                <a:solidFill>
                  <a:schemeClr val="tx2">
                    <a:lumMod val="50000"/>
                  </a:schemeClr>
                </a:solidFill>
                <a:latin typeface="Calibri" pitchFamily="34" charset="0"/>
                <a:cs typeface="Calibri" pitchFamily="34" charset="0"/>
              </a:rPr>
              <a:t>. Αυτά τα γνωρίσματα είναι και ξένα κλειδιά.</a:t>
            </a:r>
            <a:endParaRPr lang="el-GR" sz="2400" dirty="0">
              <a:solidFill>
                <a:schemeClr val="tx2">
                  <a:lumMod val="50000"/>
                </a:schemeClr>
              </a:solidFill>
              <a:latin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της </a:t>
            </a:r>
            <a:r>
              <a:rPr lang="el-GR" sz="2400" dirty="0" smtClean="0">
                <a:solidFill>
                  <a:schemeClr val="tx2">
                    <a:lumMod val="50000"/>
                  </a:schemeClr>
                </a:solidFill>
                <a:latin typeface="Calibri" pitchFamily="34" charset="0"/>
                <a:cs typeface="Calibri" pitchFamily="34" charset="0"/>
              </a:rPr>
              <a:t>αρχικής συσχέτισης </a:t>
            </a:r>
            <a:r>
              <a:rPr lang="en-US" sz="2400" dirty="0" smtClean="0">
                <a:solidFill>
                  <a:schemeClr val="tx2">
                    <a:lumMod val="50000"/>
                  </a:schemeClr>
                </a:solidFill>
                <a:latin typeface="Calibri" pitchFamily="34" charset="0"/>
                <a:cs typeface="Calibri" pitchFamily="34" charset="0"/>
              </a:rPr>
              <a:t>(</a:t>
            </a:r>
            <a:r>
              <a:rPr lang="el-GR" sz="2400" dirty="0">
                <a:solidFill>
                  <a:schemeClr val="tx2">
                    <a:lumMod val="50000"/>
                  </a:schemeClr>
                </a:solidFill>
                <a:latin typeface="Calibri" pitchFamily="34" charset="0"/>
                <a:cs typeface="Calibri" pitchFamily="34" charset="0"/>
              </a:rPr>
              <a:t>αν υπάρχουν)</a:t>
            </a:r>
          </a:p>
        </p:txBody>
      </p:sp>
      <p:sp>
        <p:nvSpPr>
          <p:cNvPr id="35848" name="Text Box 5"/>
          <p:cNvSpPr txBox="1">
            <a:spLocks noChangeArrowheads="1"/>
          </p:cNvSpPr>
          <p:nvPr/>
        </p:nvSpPr>
        <p:spPr bwMode="auto">
          <a:xfrm>
            <a:off x="861616" y="5294510"/>
            <a:ext cx="7772400" cy="396875"/>
          </a:xfrm>
          <a:prstGeom prst="rect">
            <a:avLst/>
          </a:prstGeom>
          <a:noFill/>
          <a:ln w="9525">
            <a:noFill/>
            <a:miter lim="800000"/>
            <a:headEnd/>
            <a:tailEnd/>
          </a:ln>
        </p:spPr>
        <p:txBody>
          <a:bodyPr>
            <a:spAutoFit/>
          </a:bodyPr>
          <a:lstStyle/>
          <a:p>
            <a:pPr algn="r" eaLnBrk="0" hangingPunct="0">
              <a:spcBef>
                <a:spcPct val="50000"/>
              </a:spcBef>
            </a:pPr>
            <a:r>
              <a:rPr lang="el-GR" sz="2000" dirty="0">
                <a:solidFill>
                  <a:schemeClr val="accent3">
                    <a:lumMod val="75000"/>
                  </a:schemeClr>
                </a:solidFill>
                <a:latin typeface="Calibri" pitchFamily="34" charset="0"/>
                <a:cs typeface="Calibri" pitchFamily="34" charset="0"/>
              </a:rPr>
              <a:t>	</a:t>
            </a:r>
            <a:r>
              <a:rPr lang="el-GR" sz="2000" i="1" dirty="0">
                <a:solidFill>
                  <a:schemeClr val="accent3">
                    <a:lumMod val="75000"/>
                  </a:schemeClr>
                </a:solidFill>
                <a:latin typeface="Calibri" pitchFamily="34" charset="0"/>
                <a:cs typeface="Calibri" pitchFamily="34" charset="0"/>
              </a:rPr>
              <a:t>Θα δούμε </a:t>
            </a:r>
            <a:r>
              <a:rPr lang="el-GR" sz="2000" i="1" dirty="0" smtClean="0">
                <a:solidFill>
                  <a:schemeClr val="accent3">
                    <a:lumMod val="75000"/>
                  </a:schemeClr>
                </a:solidFill>
                <a:latin typeface="Calibri" pitchFamily="34" charset="0"/>
                <a:cs typeface="Calibri" pitchFamily="34" charset="0"/>
              </a:rPr>
              <a:t>και κάποιες </a:t>
            </a:r>
            <a:r>
              <a:rPr lang="el-GR" sz="2000" i="1" dirty="0">
                <a:solidFill>
                  <a:schemeClr val="accent3">
                    <a:lumMod val="75000"/>
                  </a:schemeClr>
                </a:solidFill>
                <a:latin typeface="Calibri" pitchFamily="34" charset="0"/>
                <a:cs typeface="Calibri" pitchFamily="34" charset="0"/>
              </a:rPr>
              <a:t>ειδικές περιπτώσεις</a:t>
            </a:r>
            <a:endParaRPr lang="el-GR" sz="2000" b="1" dirty="0">
              <a:solidFill>
                <a:schemeClr val="accent3">
                  <a:lumMod val="75000"/>
                </a:schemeClr>
              </a:solidFill>
              <a:latin typeface="Calibri" pitchFamily="34" charset="0"/>
              <a:cs typeface="Calibri" pitchFamily="34" charset="0"/>
            </a:endParaRPr>
          </a:p>
        </p:txBody>
      </p:sp>
      <p:sp>
        <p:nvSpPr>
          <p:cNvPr id="2" name="Title 1"/>
          <p:cNvSpPr>
            <a:spLocks noGrp="1"/>
          </p:cNvSpPr>
          <p:nvPr>
            <p:ph type="title"/>
          </p:nvPr>
        </p:nvSpPr>
        <p:spPr>
          <a:xfrm>
            <a:off x="404416" y="363538"/>
            <a:ext cx="8229600" cy="1143000"/>
          </a:xfrm>
        </p:spPr>
        <p:txBody>
          <a:bodyPr/>
          <a:lstStyle/>
          <a:p>
            <a:r>
              <a:rPr lang="el-GR" dirty="0" smtClean="0">
                <a:solidFill>
                  <a:schemeClr val="accent6">
                    <a:lumMod val="75000"/>
                  </a:schemeClr>
                </a:solidFill>
              </a:rPr>
              <a:t>Συσχετίσεις</a:t>
            </a:r>
            <a:endParaRPr lang="en-US" dirty="0">
              <a:solidFill>
                <a:schemeClr val="accent6">
                  <a:lumMod val="75000"/>
                </a:schemeClr>
              </a:solidFill>
            </a:endParaRPr>
          </a:p>
        </p:txBody>
      </p:sp>
    </p:spTree>
    <p:extLst>
      <p:ext uri="{BB962C8B-B14F-4D97-AF65-F5344CB8AC3E}">
        <p14:creationId xmlns:p14="http://schemas.microsoft.com/office/powerpoint/2010/main" xmlns="" val="13473958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Date Placeholder 3"/>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71683" name="Footer Placeholder 4"/>
          <p:cNvSpPr>
            <a:spLocks noGrp="1"/>
          </p:cNvSpPr>
          <p:nvPr>
            <p:ph type="ftr" sz="quarter" idx="11"/>
          </p:nvPr>
        </p:nvSpPr>
        <p:spPr>
          <a:noFill/>
        </p:spPr>
        <p:txBody>
          <a:bodyPr/>
          <a:lstStyle/>
          <a:p>
            <a:r>
              <a:rPr lang="el-GR" altLang="en-US" smtClean="0"/>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5</a:t>
            </a:fld>
            <a:endParaRPr lang="el-GR" altLang="en-US" dirty="0" smtClean="0"/>
          </a:p>
        </p:txBody>
      </p:sp>
      <p:sp>
        <p:nvSpPr>
          <p:cNvPr id="71686" name="Text Box 3"/>
          <p:cNvSpPr txBox="1">
            <a:spLocks noChangeArrowheads="1"/>
          </p:cNvSpPr>
          <p:nvPr/>
        </p:nvSpPr>
        <p:spPr bwMode="auto">
          <a:xfrm>
            <a:off x="357187" y="1455738"/>
            <a:ext cx="8431213" cy="4154984"/>
          </a:xfrm>
          <a:prstGeom prst="rect">
            <a:avLst/>
          </a:prstGeom>
          <a:noFill/>
          <a:ln w="9525">
            <a:noFill/>
            <a:miter lim="800000"/>
            <a:headEnd/>
            <a:tailEnd/>
          </a:ln>
        </p:spPr>
        <p:txBody>
          <a:bodyPr wrap="square">
            <a:spAutoFit/>
          </a:bodyPr>
          <a:lstStyle/>
          <a:p>
            <a:pPr algn="just" eaLnBrk="0" hangingPunct="0">
              <a:spcBef>
                <a:spcPct val="50000"/>
              </a:spcBef>
            </a:pPr>
            <a:r>
              <a:rPr lang="el-GR" sz="2400" dirty="0">
                <a:solidFill>
                  <a:schemeClr val="tx2">
                    <a:lumMod val="75000"/>
                  </a:schemeClr>
                </a:solidFill>
                <a:latin typeface="Calibri" pitchFamily="34" charset="0"/>
                <a:ea typeface="Calibri" pitchFamily="34" charset="0"/>
                <a:cs typeface="Calibri" pitchFamily="34" charset="0"/>
              </a:rPr>
              <a:t>Θεωρείστε μια βάση δεδομένων για το πρόγραμμα σπουδών για ένα πανεπιστήμιο που να περιέχει τις παρακάτω πληροφορίες:</a:t>
            </a:r>
            <a:endParaRPr lang="en-US" sz="2400" dirty="0">
              <a:solidFill>
                <a:schemeClr val="tx2">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75000"/>
                  </a:schemeClr>
                </a:solidFill>
                <a:latin typeface="Calibri" pitchFamily="34" charset="0"/>
                <a:ea typeface="Calibri" pitchFamily="34" charset="0"/>
                <a:cs typeface="Calibri" pitchFamily="34" charset="0"/>
              </a:rPr>
              <a:t> </a:t>
            </a:r>
            <a:r>
              <a:rPr lang="el-GR" sz="2400" dirty="0" smtClean="0">
                <a:solidFill>
                  <a:schemeClr val="tx2">
                    <a:lumMod val="75000"/>
                  </a:schemeClr>
                </a:solidFill>
                <a:latin typeface="Calibri" pitchFamily="34" charset="0"/>
                <a:ea typeface="Calibri" pitchFamily="34" charset="0"/>
                <a:cs typeface="Calibri" pitchFamily="34" charset="0"/>
              </a:rPr>
              <a:t>ποιοι καθηγητές διδάσκουν ποια μαθήματα </a:t>
            </a:r>
          </a:p>
          <a:p>
            <a:pPr algn="just" eaLnBrk="0" hangingPunct="0">
              <a:spcBef>
                <a:spcPct val="50000"/>
              </a:spcBef>
              <a:buFont typeface="Wingdings" pitchFamily="2" charset="2"/>
              <a:buChar char="§"/>
            </a:pPr>
            <a:r>
              <a:rPr lang="el-GR" sz="2400" dirty="0" smtClean="0">
                <a:solidFill>
                  <a:schemeClr val="tx2">
                    <a:lumMod val="75000"/>
                  </a:schemeClr>
                </a:solidFill>
                <a:latin typeface="Calibri" pitchFamily="34" charset="0"/>
                <a:ea typeface="Calibri" pitchFamily="34" charset="0"/>
                <a:cs typeface="Calibri" pitchFamily="34" charset="0"/>
              </a:rPr>
              <a:t> το όνομα</a:t>
            </a:r>
            <a:r>
              <a:rPr lang="el-GR" sz="2400" dirty="0">
                <a:solidFill>
                  <a:schemeClr val="tx2">
                    <a:lumMod val="75000"/>
                  </a:schemeClr>
                </a:solidFill>
                <a:latin typeface="Calibri" pitchFamily="34" charset="0"/>
                <a:ea typeface="Calibri" pitchFamily="34" charset="0"/>
                <a:cs typeface="Calibri" pitchFamily="34" charset="0"/>
              </a:rPr>
              <a:t>, διεύθυνση</a:t>
            </a:r>
            <a:r>
              <a:rPr lang="en-US" sz="2400" dirty="0">
                <a:solidFill>
                  <a:schemeClr val="tx2">
                    <a:lumMod val="75000"/>
                  </a:schemeClr>
                </a:solidFill>
                <a:latin typeface="Calibri" pitchFamily="34" charset="0"/>
                <a:ea typeface="Calibri" pitchFamily="34" charset="0"/>
                <a:cs typeface="Calibri" pitchFamily="34" charset="0"/>
              </a:rPr>
              <a:t>,</a:t>
            </a:r>
            <a:r>
              <a:rPr lang="el-GR" sz="2400" dirty="0">
                <a:solidFill>
                  <a:schemeClr val="tx2">
                    <a:lumMod val="75000"/>
                  </a:schemeClr>
                </a:solidFill>
                <a:latin typeface="Calibri" pitchFamily="34" charset="0"/>
                <a:ea typeface="Calibri" pitchFamily="34" charset="0"/>
                <a:cs typeface="Calibri" pitchFamily="34" charset="0"/>
              </a:rPr>
              <a:t> αριθμό ταυτότητας (που είναι μοναδικός) </a:t>
            </a:r>
            <a:r>
              <a:rPr lang="el-GR" sz="2400" dirty="0" smtClean="0">
                <a:solidFill>
                  <a:schemeClr val="tx2">
                    <a:lumMod val="75000"/>
                  </a:schemeClr>
                </a:solidFill>
                <a:latin typeface="Calibri" pitchFamily="34" charset="0"/>
                <a:ea typeface="Calibri" pitchFamily="34" charset="0"/>
                <a:cs typeface="Calibri" pitchFamily="34" charset="0"/>
              </a:rPr>
              <a:t>για τους </a:t>
            </a:r>
            <a:r>
              <a:rPr lang="en-US" sz="2400" i="1" dirty="0">
                <a:solidFill>
                  <a:schemeClr val="accent6">
                    <a:lumMod val="75000"/>
                  </a:schemeClr>
                </a:solidFill>
                <a:latin typeface="Calibri" pitchFamily="34" charset="0"/>
                <a:ea typeface="Calibri" pitchFamily="34" charset="0"/>
                <a:cs typeface="Calibri" pitchFamily="34" charset="0"/>
              </a:rPr>
              <a:t>K</a:t>
            </a:r>
            <a:r>
              <a:rPr lang="el-GR" sz="2400" i="1" dirty="0" err="1">
                <a:solidFill>
                  <a:schemeClr val="accent6">
                    <a:lumMod val="75000"/>
                  </a:schemeClr>
                </a:solidFill>
                <a:latin typeface="Calibri" pitchFamily="34" charset="0"/>
                <a:ea typeface="Calibri" pitchFamily="34" charset="0"/>
                <a:cs typeface="Calibri" pitchFamily="34" charset="0"/>
              </a:rPr>
              <a:t>αθηγητές</a:t>
            </a:r>
            <a:r>
              <a:rPr lang="el-GR" sz="2400" i="1" dirty="0">
                <a:solidFill>
                  <a:schemeClr val="accent6">
                    <a:lumMod val="75000"/>
                  </a:schemeClr>
                </a:solidFill>
                <a:latin typeface="Calibri" pitchFamily="34" charset="0"/>
                <a:ea typeface="Calibri" pitchFamily="34" charset="0"/>
                <a:cs typeface="Calibri" pitchFamily="34" charset="0"/>
              </a:rPr>
              <a:t> </a:t>
            </a:r>
          </a:p>
          <a:p>
            <a:pPr algn="just" eaLnBrk="0" hangingPunct="0">
              <a:spcBef>
                <a:spcPct val="50000"/>
              </a:spcBef>
              <a:buFont typeface="Wingdings" pitchFamily="2" charset="2"/>
              <a:buChar char="§"/>
            </a:pPr>
            <a:r>
              <a:rPr lang="el-GR" sz="2400" dirty="0">
                <a:solidFill>
                  <a:schemeClr val="tx2">
                    <a:lumMod val="75000"/>
                  </a:schemeClr>
                </a:solidFill>
                <a:latin typeface="Calibri" pitchFamily="34" charset="0"/>
                <a:ea typeface="Calibri" pitchFamily="34" charset="0"/>
                <a:cs typeface="Calibri" pitchFamily="34" charset="0"/>
              </a:rPr>
              <a:t> </a:t>
            </a:r>
            <a:r>
              <a:rPr lang="el-GR" sz="2400" dirty="0" smtClean="0">
                <a:solidFill>
                  <a:schemeClr val="tx2">
                    <a:lumMod val="75000"/>
                  </a:schemeClr>
                </a:solidFill>
                <a:latin typeface="Calibri" pitchFamily="34" charset="0"/>
                <a:ea typeface="Calibri" pitchFamily="34" charset="0"/>
                <a:cs typeface="Calibri" pitchFamily="34" charset="0"/>
              </a:rPr>
              <a:t>το όνομα</a:t>
            </a:r>
            <a:r>
              <a:rPr lang="el-GR" sz="2400" dirty="0">
                <a:solidFill>
                  <a:schemeClr val="tx2">
                    <a:lumMod val="75000"/>
                  </a:schemeClr>
                </a:solidFill>
                <a:latin typeface="Calibri" pitchFamily="34" charset="0"/>
                <a:ea typeface="Calibri" pitchFamily="34" charset="0"/>
                <a:cs typeface="Calibri" pitchFamily="34" charset="0"/>
              </a:rPr>
              <a:t>, κωδικό (που είναι μοναδικός), μονάδες, εξάμηνο για </a:t>
            </a:r>
            <a:r>
              <a:rPr lang="el-GR" sz="2400" dirty="0" smtClean="0">
                <a:solidFill>
                  <a:schemeClr val="tx2">
                    <a:lumMod val="75000"/>
                  </a:schemeClr>
                </a:solidFill>
                <a:latin typeface="Calibri" pitchFamily="34" charset="0"/>
                <a:ea typeface="Calibri" pitchFamily="34" charset="0"/>
                <a:cs typeface="Calibri" pitchFamily="34" charset="0"/>
              </a:rPr>
              <a:t>τα </a:t>
            </a:r>
            <a:r>
              <a:rPr lang="el-GR" sz="2400" i="1" dirty="0" smtClean="0">
                <a:solidFill>
                  <a:schemeClr val="accent6">
                    <a:lumMod val="75000"/>
                  </a:schemeClr>
                </a:solidFill>
                <a:latin typeface="Calibri" pitchFamily="34" charset="0"/>
                <a:ea typeface="Calibri" pitchFamily="34" charset="0"/>
                <a:cs typeface="Calibri" pitchFamily="34" charset="0"/>
              </a:rPr>
              <a:t>Μαθήματα </a:t>
            </a:r>
            <a:endParaRPr lang="el-GR" sz="2400" dirty="0">
              <a:solidFill>
                <a:schemeClr val="tx2">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2400" dirty="0">
                <a:solidFill>
                  <a:schemeClr val="tx2">
                    <a:lumMod val="75000"/>
                  </a:schemeClr>
                </a:solidFill>
                <a:latin typeface="Calibri" pitchFamily="34" charset="0"/>
                <a:ea typeface="Calibri" pitchFamily="34" charset="0"/>
                <a:cs typeface="Calibri" pitchFamily="34" charset="0"/>
              </a:rPr>
              <a:t>Υποθέστε ότι καταγράφεται μόνο </a:t>
            </a:r>
            <a:r>
              <a:rPr lang="el-GR" sz="2400" dirty="0" smtClean="0">
                <a:solidFill>
                  <a:schemeClr val="tx2">
                    <a:lumMod val="75000"/>
                  </a:schemeClr>
                </a:solidFill>
                <a:latin typeface="Calibri" pitchFamily="34" charset="0"/>
                <a:ea typeface="Calibri" pitchFamily="34" charset="0"/>
                <a:cs typeface="Calibri" pitchFamily="34" charset="0"/>
              </a:rPr>
              <a:t>μια ανάθεση </a:t>
            </a:r>
            <a:r>
              <a:rPr lang="el-GR" sz="2400" dirty="0">
                <a:solidFill>
                  <a:schemeClr val="tx2">
                    <a:lumMod val="75000"/>
                  </a:schemeClr>
                </a:solidFill>
                <a:latin typeface="Calibri" pitchFamily="34" charset="0"/>
                <a:ea typeface="Calibri" pitchFamily="34" charset="0"/>
                <a:cs typeface="Calibri" pitchFamily="34" charset="0"/>
              </a:rPr>
              <a:t>μαθημάτων (διδασκαλία) </a:t>
            </a:r>
            <a:r>
              <a:rPr lang="el-GR" sz="2400" dirty="0" smtClean="0">
                <a:solidFill>
                  <a:schemeClr val="tx2">
                    <a:lumMod val="75000"/>
                  </a:schemeClr>
                </a:solidFill>
                <a:latin typeface="Calibri" pitchFamily="34" charset="0"/>
                <a:ea typeface="Calibri" pitchFamily="34" charset="0"/>
                <a:cs typeface="Calibri" pitchFamily="34" charset="0"/>
              </a:rPr>
              <a:t>(πχ. η ανάθεση στο </a:t>
            </a:r>
            <a:r>
              <a:rPr lang="el-GR" sz="2400" dirty="0">
                <a:solidFill>
                  <a:schemeClr val="tx2">
                    <a:lumMod val="75000"/>
                  </a:schemeClr>
                </a:solidFill>
                <a:latin typeface="Calibri" pitchFamily="34" charset="0"/>
                <a:ea typeface="Calibri" pitchFamily="34" charset="0"/>
                <a:cs typeface="Calibri" pitchFamily="34" charset="0"/>
              </a:rPr>
              <a:t>τρέχων </a:t>
            </a:r>
            <a:r>
              <a:rPr lang="el-GR" sz="2400" dirty="0" smtClean="0">
                <a:solidFill>
                  <a:schemeClr val="tx2">
                    <a:lumMod val="75000"/>
                  </a:schemeClr>
                </a:solidFill>
                <a:latin typeface="Calibri" pitchFamily="34" charset="0"/>
                <a:ea typeface="Calibri" pitchFamily="34" charset="0"/>
                <a:cs typeface="Calibri" pitchFamily="34" charset="0"/>
              </a:rPr>
              <a:t> ακαδημαϊκό έτος)</a:t>
            </a:r>
            <a:endParaRPr lang="el-GR" sz="2400" i="1" dirty="0">
              <a:solidFill>
                <a:schemeClr val="tx2">
                  <a:lumMod val="75000"/>
                </a:schemeClr>
              </a:solidFill>
              <a:latin typeface="Calibri" pitchFamily="34" charset="0"/>
              <a:ea typeface="Calibri" pitchFamily="34" charset="0"/>
              <a:cs typeface="Calibri" pitchFamily="34" charset="0"/>
            </a:endParaRPr>
          </a:p>
        </p:txBody>
      </p:sp>
      <p:sp>
        <p:nvSpPr>
          <p:cNvPr id="7" name="Title 6"/>
          <p:cNvSpPr>
            <a:spLocks noGrp="1"/>
          </p:cNvSpPr>
          <p:nvPr>
            <p:ph type="title"/>
          </p:nvPr>
        </p:nvSpPr>
        <p:spPr>
          <a:xfrm>
            <a:off x="330200" y="279400"/>
            <a:ext cx="8229600" cy="1143000"/>
          </a:xfrm>
        </p:spPr>
        <p:txBody>
          <a:bodyPr>
            <a:normAutofit/>
          </a:bodyPr>
          <a:lstStyle/>
          <a:p>
            <a:r>
              <a:rPr lang="el-GR" dirty="0" smtClean="0">
                <a:solidFill>
                  <a:schemeClr val="accent6">
                    <a:lumMod val="75000"/>
                  </a:schemeClr>
                </a:solidFill>
              </a:rPr>
              <a:t>Παράδειγμα</a:t>
            </a:r>
            <a:endParaRPr lang="el-GR" sz="27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36867" name="Rectangle 6"/>
          <p:cNvSpPr>
            <a:spLocks noGrp="1" noChangeArrowheads="1"/>
          </p:cNvSpPr>
          <p:nvPr>
            <p:ph type="ftr" sz="quarter" idx="11"/>
          </p:nvPr>
        </p:nvSpPr>
        <p:spPr>
          <a:noFill/>
        </p:spPr>
        <p:txBody>
          <a:bodyPr/>
          <a:lstStyle/>
          <a:p>
            <a:r>
              <a:rPr lang="el-GR" altLang="en-US"/>
              <a:t>Ευαγγελία Πιτουρά</a:t>
            </a:r>
          </a:p>
        </p:txBody>
      </p:sp>
      <p:sp>
        <p:nvSpPr>
          <p:cNvPr id="36868" name="Rectangle 7"/>
          <p:cNvSpPr>
            <a:spLocks noGrp="1" noChangeArrowheads="1"/>
          </p:cNvSpPr>
          <p:nvPr>
            <p:ph type="sldNum" sz="quarter" idx="12"/>
          </p:nvPr>
        </p:nvSpPr>
        <p:spPr>
          <a:noFill/>
        </p:spPr>
        <p:txBody>
          <a:bodyPr/>
          <a:lstStyle/>
          <a:p>
            <a:fld id="{F85F4658-4502-43D0-A201-A46ACC859279}" type="slidenum">
              <a:rPr lang="el-GR" altLang="en-US" smtClean="0"/>
              <a:pPr/>
              <a:t>6</a:t>
            </a:fld>
            <a:endParaRPr lang="el-GR" altLang="en-US" smtClean="0"/>
          </a:p>
        </p:txBody>
      </p:sp>
      <p:sp>
        <p:nvSpPr>
          <p:cNvPr id="36870" name="AutoShape 3"/>
          <p:cNvSpPr>
            <a:spLocks noChangeArrowheads="1"/>
          </p:cNvSpPr>
          <p:nvPr/>
        </p:nvSpPr>
        <p:spPr bwMode="auto">
          <a:xfrm>
            <a:off x="3851275" y="2779713"/>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6871" name="AutoShape 4"/>
          <p:cNvSpPr>
            <a:spLocks noChangeArrowheads="1"/>
          </p:cNvSpPr>
          <p:nvPr/>
        </p:nvSpPr>
        <p:spPr bwMode="auto">
          <a:xfrm>
            <a:off x="1979613" y="2420938"/>
            <a:ext cx="1223962" cy="1285875"/>
          </a:xfrm>
          <a:prstGeom prst="flowChartDecision">
            <a:avLst/>
          </a:prstGeom>
          <a:noFill/>
          <a:ln w="9525">
            <a:solidFill>
              <a:schemeClr val="tx1"/>
            </a:solidFill>
            <a:miter lim="800000"/>
            <a:headEnd/>
            <a:tailEnd/>
          </a:ln>
        </p:spPr>
        <p:txBody>
          <a:bodyPr wrap="none" anchor="ctr"/>
          <a:lstStyle/>
          <a:p>
            <a:endParaRPr lang="el-GR"/>
          </a:p>
        </p:txBody>
      </p:sp>
      <p:sp>
        <p:nvSpPr>
          <p:cNvPr id="36872" name="AutoShape 5"/>
          <p:cNvSpPr>
            <a:spLocks noChangeArrowheads="1"/>
          </p:cNvSpPr>
          <p:nvPr/>
        </p:nvSpPr>
        <p:spPr bwMode="auto">
          <a:xfrm>
            <a:off x="323850" y="2779713"/>
            <a:ext cx="935038" cy="611187"/>
          </a:xfrm>
          <a:prstGeom prst="flowChartProcess">
            <a:avLst/>
          </a:prstGeom>
          <a:noFill/>
          <a:ln w="9525">
            <a:solidFill>
              <a:schemeClr val="tx1"/>
            </a:solidFill>
            <a:miter lim="800000"/>
            <a:headEnd/>
            <a:tailEnd/>
          </a:ln>
        </p:spPr>
        <p:txBody>
          <a:bodyPr wrap="none" anchor="ctr"/>
          <a:lstStyle/>
          <a:p>
            <a:endParaRPr lang="el-GR"/>
          </a:p>
        </p:txBody>
      </p:sp>
      <p:sp>
        <p:nvSpPr>
          <p:cNvPr id="36873" name="Text Box 6"/>
          <p:cNvSpPr txBox="1">
            <a:spLocks noChangeArrowheads="1"/>
          </p:cNvSpPr>
          <p:nvPr/>
        </p:nvSpPr>
        <p:spPr bwMode="auto">
          <a:xfrm>
            <a:off x="468313" y="2852738"/>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6874" name="Text Box 7"/>
          <p:cNvSpPr txBox="1">
            <a:spLocks noChangeArrowheads="1"/>
          </p:cNvSpPr>
          <p:nvPr/>
        </p:nvSpPr>
        <p:spPr bwMode="auto">
          <a:xfrm>
            <a:off x="2339975" y="2852738"/>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6875" name="Text Box 8"/>
          <p:cNvSpPr txBox="1">
            <a:spLocks noChangeArrowheads="1"/>
          </p:cNvSpPr>
          <p:nvPr/>
        </p:nvSpPr>
        <p:spPr bwMode="auto">
          <a:xfrm>
            <a:off x="4140200" y="2852738"/>
            <a:ext cx="1008063"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6876" name="Line 9"/>
          <p:cNvSpPr>
            <a:spLocks noChangeShapeType="1"/>
          </p:cNvSpPr>
          <p:nvPr/>
        </p:nvSpPr>
        <p:spPr bwMode="auto">
          <a:xfrm>
            <a:off x="1258888" y="3068638"/>
            <a:ext cx="720725" cy="0"/>
          </a:xfrm>
          <a:prstGeom prst="line">
            <a:avLst/>
          </a:prstGeom>
          <a:noFill/>
          <a:ln w="9525">
            <a:solidFill>
              <a:schemeClr val="tx1"/>
            </a:solidFill>
            <a:round/>
            <a:headEnd/>
            <a:tailEnd/>
          </a:ln>
        </p:spPr>
        <p:txBody>
          <a:bodyPr wrap="none" anchor="ctr"/>
          <a:lstStyle/>
          <a:p>
            <a:endParaRPr lang="el-GR"/>
          </a:p>
        </p:txBody>
      </p:sp>
      <p:sp>
        <p:nvSpPr>
          <p:cNvPr id="36877" name="Line 10"/>
          <p:cNvSpPr>
            <a:spLocks noChangeShapeType="1"/>
          </p:cNvSpPr>
          <p:nvPr/>
        </p:nvSpPr>
        <p:spPr bwMode="auto">
          <a:xfrm>
            <a:off x="3203575" y="3068638"/>
            <a:ext cx="647700" cy="0"/>
          </a:xfrm>
          <a:prstGeom prst="line">
            <a:avLst/>
          </a:prstGeom>
          <a:noFill/>
          <a:ln w="9525">
            <a:solidFill>
              <a:schemeClr val="tx1"/>
            </a:solidFill>
            <a:round/>
            <a:headEnd/>
            <a:tailEnd/>
          </a:ln>
        </p:spPr>
        <p:txBody>
          <a:bodyPr wrap="none" anchor="ctr"/>
          <a:lstStyle/>
          <a:p>
            <a:endParaRPr lang="el-GR"/>
          </a:p>
        </p:txBody>
      </p:sp>
      <p:sp>
        <p:nvSpPr>
          <p:cNvPr id="36878" name="Oval 11"/>
          <p:cNvSpPr>
            <a:spLocks noChangeArrowheads="1"/>
          </p:cNvSpPr>
          <p:nvPr/>
        </p:nvSpPr>
        <p:spPr bwMode="auto">
          <a:xfrm>
            <a:off x="395288" y="1987550"/>
            <a:ext cx="865187" cy="431800"/>
          </a:xfrm>
          <a:prstGeom prst="ellipse">
            <a:avLst/>
          </a:prstGeom>
          <a:noFill/>
          <a:ln w="9525">
            <a:solidFill>
              <a:schemeClr val="tx1"/>
            </a:solidFill>
            <a:round/>
            <a:headEnd/>
            <a:tailEnd/>
          </a:ln>
        </p:spPr>
        <p:txBody>
          <a:bodyPr wrap="none" anchor="ctr"/>
          <a:lstStyle/>
          <a:p>
            <a:endParaRPr lang="el-GR"/>
          </a:p>
        </p:txBody>
      </p:sp>
      <p:sp>
        <p:nvSpPr>
          <p:cNvPr id="36879" name="Text Box 12"/>
          <p:cNvSpPr txBox="1">
            <a:spLocks noChangeArrowheads="1"/>
          </p:cNvSpPr>
          <p:nvPr/>
        </p:nvSpPr>
        <p:spPr bwMode="auto">
          <a:xfrm>
            <a:off x="612775" y="1987550"/>
            <a:ext cx="7207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880" name="Oval 13"/>
          <p:cNvSpPr>
            <a:spLocks noChangeArrowheads="1"/>
          </p:cNvSpPr>
          <p:nvPr/>
        </p:nvSpPr>
        <p:spPr bwMode="auto">
          <a:xfrm>
            <a:off x="395288" y="3932238"/>
            <a:ext cx="865187" cy="431800"/>
          </a:xfrm>
          <a:prstGeom prst="ellipse">
            <a:avLst/>
          </a:prstGeom>
          <a:noFill/>
          <a:ln w="9525">
            <a:solidFill>
              <a:schemeClr val="tx1"/>
            </a:solidFill>
            <a:round/>
            <a:headEnd/>
            <a:tailEnd/>
          </a:ln>
        </p:spPr>
        <p:txBody>
          <a:bodyPr wrap="none" anchor="ctr"/>
          <a:lstStyle/>
          <a:p>
            <a:endParaRPr lang="el-GR"/>
          </a:p>
        </p:txBody>
      </p:sp>
      <p:sp>
        <p:nvSpPr>
          <p:cNvPr id="36881" name="Text Box 14"/>
          <p:cNvSpPr txBox="1">
            <a:spLocks noChangeArrowheads="1"/>
          </p:cNvSpPr>
          <p:nvPr/>
        </p:nvSpPr>
        <p:spPr bwMode="auto">
          <a:xfrm>
            <a:off x="611188" y="3932238"/>
            <a:ext cx="504825"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6882" name="Line 15"/>
          <p:cNvSpPr>
            <a:spLocks noChangeShapeType="1"/>
          </p:cNvSpPr>
          <p:nvPr/>
        </p:nvSpPr>
        <p:spPr bwMode="auto">
          <a:xfrm flipH="1">
            <a:off x="827088" y="2420938"/>
            <a:ext cx="71437" cy="358775"/>
          </a:xfrm>
          <a:prstGeom prst="line">
            <a:avLst/>
          </a:prstGeom>
          <a:noFill/>
          <a:ln w="9525">
            <a:solidFill>
              <a:schemeClr val="tx1"/>
            </a:solidFill>
            <a:round/>
            <a:headEnd/>
            <a:tailEnd/>
          </a:ln>
        </p:spPr>
        <p:txBody>
          <a:bodyPr/>
          <a:lstStyle/>
          <a:p>
            <a:endParaRPr lang="el-GR"/>
          </a:p>
        </p:txBody>
      </p:sp>
      <p:sp>
        <p:nvSpPr>
          <p:cNvPr id="36883" name="Line 16"/>
          <p:cNvSpPr>
            <a:spLocks noChangeShapeType="1"/>
          </p:cNvSpPr>
          <p:nvPr/>
        </p:nvSpPr>
        <p:spPr bwMode="auto">
          <a:xfrm>
            <a:off x="539750" y="3429000"/>
            <a:ext cx="287338" cy="503238"/>
          </a:xfrm>
          <a:prstGeom prst="line">
            <a:avLst/>
          </a:prstGeom>
          <a:noFill/>
          <a:ln w="9525">
            <a:solidFill>
              <a:schemeClr val="tx1"/>
            </a:solidFill>
            <a:round/>
            <a:headEnd/>
            <a:tailEnd/>
          </a:ln>
        </p:spPr>
        <p:txBody>
          <a:bodyPr/>
          <a:lstStyle/>
          <a:p>
            <a:endParaRPr lang="el-GR"/>
          </a:p>
        </p:txBody>
      </p:sp>
      <p:sp>
        <p:nvSpPr>
          <p:cNvPr id="36884" name="Rectangle 17"/>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36885" name="Text Box 18"/>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886" name="Text Box 19"/>
          <p:cNvSpPr txBox="1">
            <a:spLocks noChangeArrowheads="1"/>
          </p:cNvSpPr>
          <p:nvPr/>
        </p:nvSpPr>
        <p:spPr bwMode="auto">
          <a:xfrm>
            <a:off x="5364163" y="4652963"/>
            <a:ext cx="649287"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6887" name="Line 20"/>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36888" name="Text Box 21"/>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36889" name="Rectangle 22"/>
          <p:cNvSpPr>
            <a:spLocks noChangeArrowheads="1"/>
          </p:cNvSpPr>
          <p:nvPr/>
        </p:nvSpPr>
        <p:spPr bwMode="auto">
          <a:xfrm>
            <a:off x="7237413" y="4581525"/>
            <a:ext cx="1295400" cy="360363"/>
          </a:xfrm>
          <a:prstGeom prst="rect">
            <a:avLst/>
          </a:prstGeom>
          <a:noFill/>
          <a:ln w="9525">
            <a:solidFill>
              <a:schemeClr val="tx1"/>
            </a:solidFill>
            <a:miter lim="800000"/>
            <a:headEnd/>
            <a:tailEnd/>
          </a:ln>
        </p:spPr>
        <p:txBody>
          <a:bodyPr wrap="none" anchor="ctr"/>
          <a:lstStyle/>
          <a:p>
            <a:endParaRPr lang="el-GR"/>
          </a:p>
        </p:txBody>
      </p:sp>
      <p:sp>
        <p:nvSpPr>
          <p:cNvPr id="36890" name="Text Box 23"/>
          <p:cNvSpPr txBox="1">
            <a:spLocks noChangeArrowheads="1"/>
          </p:cNvSpPr>
          <p:nvPr/>
        </p:nvSpPr>
        <p:spPr bwMode="auto">
          <a:xfrm>
            <a:off x="7308850" y="4581525"/>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891" name="Text Box 24"/>
          <p:cNvSpPr txBox="1">
            <a:spLocks noChangeArrowheads="1"/>
          </p:cNvSpPr>
          <p:nvPr/>
        </p:nvSpPr>
        <p:spPr bwMode="auto">
          <a:xfrm>
            <a:off x="8101013" y="458152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6892" name="Line 25"/>
          <p:cNvSpPr>
            <a:spLocks noChangeShapeType="1"/>
          </p:cNvSpPr>
          <p:nvPr/>
        </p:nvSpPr>
        <p:spPr bwMode="auto">
          <a:xfrm>
            <a:off x="7885113" y="4581525"/>
            <a:ext cx="0" cy="360363"/>
          </a:xfrm>
          <a:prstGeom prst="line">
            <a:avLst/>
          </a:prstGeom>
          <a:noFill/>
          <a:ln w="9525">
            <a:solidFill>
              <a:schemeClr val="tx1"/>
            </a:solidFill>
            <a:round/>
            <a:headEnd/>
            <a:tailEnd/>
          </a:ln>
        </p:spPr>
        <p:txBody>
          <a:bodyPr/>
          <a:lstStyle/>
          <a:p>
            <a:endParaRPr lang="el-GR"/>
          </a:p>
        </p:txBody>
      </p:sp>
      <p:sp>
        <p:nvSpPr>
          <p:cNvPr id="36893" name="Text Box 26"/>
          <p:cNvSpPr txBox="1">
            <a:spLocks noChangeArrowheads="1"/>
          </p:cNvSpPr>
          <p:nvPr/>
        </p:nvSpPr>
        <p:spPr bwMode="auto">
          <a:xfrm>
            <a:off x="658812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36894" name="Oval 27"/>
          <p:cNvSpPr>
            <a:spLocks noChangeArrowheads="1"/>
          </p:cNvSpPr>
          <p:nvPr/>
        </p:nvSpPr>
        <p:spPr bwMode="auto">
          <a:xfrm>
            <a:off x="3851275" y="1987550"/>
            <a:ext cx="865188" cy="431800"/>
          </a:xfrm>
          <a:prstGeom prst="ellipse">
            <a:avLst/>
          </a:prstGeom>
          <a:noFill/>
          <a:ln w="9525">
            <a:solidFill>
              <a:schemeClr val="tx1"/>
            </a:solidFill>
            <a:round/>
            <a:headEnd/>
            <a:tailEnd/>
          </a:ln>
        </p:spPr>
        <p:txBody>
          <a:bodyPr wrap="none" anchor="ctr"/>
          <a:lstStyle/>
          <a:p>
            <a:endParaRPr lang="el-GR"/>
          </a:p>
        </p:txBody>
      </p:sp>
      <p:sp>
        <p:nvSpPr>
          <p:cNvPr id="36895" name="Oval 28"/>
          <p:cNvSpPr>
            <a:spLocks noChangeArrowheads="1"/>
          </p:cNvSpPr>
          <p:nvPr/>
        </p:nvSpPr>
        <p:spPr bwMode="auto">
          <a:xfrm>
            <a:off x="3563938" y="3716338"/>
            <a:ext cx="865187" cy="431800"/>
          </a:xfrm>
          <a:prstGeom prst="ellipse">
            <a:avLst/>
          </a:prstGeom>
          <a:noFill/>
          <a:ln w="9525">
            <a:solidFill>
              <a:schemeClr val="tx1"/>
            </a:solidFill>
            <a:round/>
            <a:headEnd/>
            <a:tailEnd/>
          </a:ln>
        </p:spPr>
        <p:txBody>
          <a:bodyPr wrap="none" anchor="ctr"/>
          <a:lstStyle/>
          <a:p>
            <a:endParaRPr lang="el-GR"/>
          </a:p>
        </p:txBody>
      </p:sp>
      <p:sp>
        <p:nvSpPr>
          <p:cNvPr id="36896" name="Line 29"/>
          <p:cNvSpPr>
            <a:spLocks noChangeShapeType="1"/>
          </p:cNvSpPr>
          <p:nvPr/>
        </p:nvSpPr>
        <p:spPr bwMode="auto">
          <a:xfrm flipH="1">
            <a:off x="4283075" y="2420938"/>
            <a:ext cx="73025" cy="358775"/>
          </a:xfrm>
          <a:prstGeom prst="line">
            <a:avLst/>
          </a:prstGeom>
          <a:noFill/>
          <a:ln w="9525">
            <a:solidFill>
              <a:schemeClr val="tx1"/>
            </a:solidFill>
            <a:round/>
            <a:headEnd/>
            <a:tailEnd/>
          </a:ln>
        </p:spPr>
        <p:txBody>
          <a:bodyPr/>
          <a:lstStyle/>
          <a:p>
            <a:endParaRPr lang="el-GR"/>
          </a:p>
        </p:txBody>
      </p:sp>
      <p:sp>
        <p:nvSpPr>
          <p:cNvPr id="36897" name="Line 30"/>
          <p:cNvSpPr>
            <a:spLocks noChangeShapeType="1"/>
          </p:cNvSpPr>
          <p:nvPr/>
        </p:nvSpPr>
        <p:spPr bwMode="auto">
          <a:xfrm flipH="1">
            <a:off x="4140200" y="3429000"/>
            <a:ext cx="142875" cy="287338"/>
          </a:xfrm>
          <a:prstGeom prst="line">
            <a:avLst/>
          </a:prstGeom>
          <a:noFill/>
          <a:ln w="9525">
            <a:solidFill>
              <a:schemeClr val="tx1"/>
            </a:solidFill>
            <a:round/>
            <a:headEnd/>
            <a:tailEnd/>
          </a:ln>
        </p:spPr>
        <p:txBody>
          <a:bodyPr/>
          <a:lstStyle/>
          <a:p>
            <a:endParaRPr lang="el-GR"/>
          </a:p>
        </p:txBody>
      </p:sp>
      <p:sp>
        <p:nvSpPr>
          <p:cNvPr id="36898" name="Text Box 31"/>
          <p:cNvSpPr txBox="1">
            <a:spLocks noChangeArrowheads="1"/>
          </p:cNvSpPr>
          <p:nvPr/>
        </p:nvSpPr>
        <p:spPr bwMode="auto">
          <a:xfrm>
            <a:off x="4140200" y="1987550"/>
            <a:ext cx="647700"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899" name="Text Box 32"/>
          <p:cNvSpPr txBox="1">
            <a:spLocks noChangeArrowheads="1"/>
          </p:cNvSpPr>
          <p:nvPr/>
        </p:nvSpPr>
        <p:spPr bwMode="auto">
          <a:xfrm>
            <a:off x="3779838" y="3716338"/>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6900" name="Rectangle 33"/>
          <p:cNvSpPr>
            <a:spLocks noChangeArrowheads="1"/>
          </p:cNvSpPr>
          <p:nvPr/>
        </p:nvSpPr>
        <p:spPr bwMode="auto">
          <a:xfrm>
            <a:off x="6084888" y="5661025"/>
            <a:ext cx="1800225" cy="360363"/>
          </a:xfrm>
          <a:prstGeom prst="rect">
            <a:avLst/>
          </a:prstGeom>
          <a:noFill/>
          <a:ln w="9525">
            <a:solidFill>
              <a:schemeClr val="tx1"/>
            </a:solidFill>
            <a:miter lim="800000"/>
            <a:headEnd/>
            <a:tailEnd/>
          </a:ln>
        </p:spPr>
        <p:txBody>
          <a:bodyPr wrap="none" anchor="ctr"/>
          <a:lstStyle/>
          <a:p>
            <a:endParaRPr lang="el-GR"/>
          </a:p>
        </p:txBody>
      </p:sp>
      <p:sp>
        <p:nvSpPr>
          <p:cNvPr id="36901" name="Text Box 34"/>
          <p:cNvSpPr txBox="1">
            <a:spLocks noChangeArrowheads="1"/>
          </p:cNvSpPr>
          <p:nvPr/>
        </p:nvSpPr>
        <p:spPr bwMode="auto">
          <a:xfrm>
            <a:off x="6156325" y="5661025"/>
            <a:ext cx="5048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902" name="Text Box 35"/>
          <p:cNvSpPr txBox="1">
            <a:spLocks noChangeArrowheads="1"/>
          </p:cNvSpPr>
          <p:nvPr/>
        </p:nvSpPr>
        <p:spPr bwMode="auto">
          <a:xfrm>
            <a:off x="6804025" y="5661025"/>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903" name="Line 36"/>
          <p:cNvSpPr>
            <a:spLocks noChangeShapeType="1"/>
          </p:cNvSpPr>
          <p:nvPr/>
        </p:nvSpPr>
        <p:spPr bwMode="auto">
          <a:xfrm>
            <a:off x="6732588" y="5661025"/>
            <a:ext cx="0" cy="360363"/>
          </a:xfrm>
          <a:prstGeom prst="line">
            <a:avLst/>
          </a:prstGeom>
          <a:noFill/>
          <a:ln w="9525">
            <a:solidFill>
              <a:schemeClr val="tx1"/>
            </a:solidFill>
            <a:round/>
            <a:headEnd/>
            <a:tailEnd/>
          </a:ln>
        </p:spPr>
        <p:txBody>
          <a:bodyPr/>
          <a:lstStyle/>
          <a:p>
            <a:endParaRPr lang="el-GR"/>
          </a:p>
        </p:txBody>
      </p:sp>
      <p:sp>
        <p:nvSpPr>
          <p:cNvPr id="36904" name="Text Box 37"/>
          <p:cNvSpPr txBox="1">
            <a:spLocks noChangeArrowheads="1"/>
          </p:cNvSpPr>
          <p:nvPr/>
        </p:nvSpPr>
        <p:spPr bwMode="auto">
          <a:xfrm>
            <a:off x="5292725" y="5589588"/>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36905" name="Line 38"/>
          <p:cNvSpPr>
            <a:spLocks noChangeShapeType="1"/>
          </p:cNvSpPr>
          <p:nvPr/>
        </p:nvSpPr>
        <p:spPr bwMode="auto">
          <a:xfrm flipH="1">
            <a:off x="4859338" y="5300663"/>
            <a:ext cx="1368425" cy="0"/>
          </a:xfrm>
          <a:prstGeom prst="line">
            <a:avLst/>
          </a:prstGeom>
          <a:noFill/>
          <a:ln w="9525">
            <a:solidFill>
              <a:schemeClr val="tx1"/>
            </a:solidFill>
            <a:round/>
            <a:headEnd/>
            <a:tailEnd/>
          </a:ln>
        </p:spPr>
        <p:txBody>
          <a:bodyPr/>
          <a:lstStyle/>
          <a:p>
            <a:endParaRPr lang="el-GR"/>
          </a:p>
        </p:txBody>
      </p:sp>
      <p:sp>
        <p:nvSpPr>
          <p:cNvPr id="36906" name="Line 39"/>
          <p:cNvSpPr>
            <a:spLocks noChangeShapeType="1"/>
          </p:cNvSpPr>
          <p:nvPr/>
        </p:nvSpPr>
        <p:spPr bwMode="auto">
          <a:xfrm>
            <a:off x="6227763" y="5300663"/>
            <a:ext cx="0" cy="360362"/>
          </a:xfrm>
          <a:prstGeom prst="line">
            <a:avLst/>
          </a:prstGeom>
          <a:noFill/>
          <a:ln w="9525">
            <a:solidFill>
              <a:schemeClr val="tx1"/>
            </a:solidFill>
            <a:round/>
            <a:headEnd/>
            <a:tailEnd/>
          </a:ln>
        </p:spPr>
        <p:txBody>
          <a:bodyPr/>
          <a:lstStyle/>
          <a:p>
            <a:endParaRPr lang="el-GR"/>
          </a:p>
        </p:txBody>
      </p:sp>
      <p:sp>
        <p:nvSpPr>
          <p:cNvPr id="36907" name="Line 40"/>
          <p:cNvSpPr>
            <a:spLocks noChangeShapeType="1"/>
          </p:cNvSpPr>
          <p:nvPr/>
        </p:nvSpPr>
        <p:spPr bwMode="auto">
          <a:xfrm flipV="1">
            <a:off x="4859338" y="5013325"/>
            <a:ext cx="0" cy="287338"/>
          </a:xfrm>
          <a:prstGeom prst="line">
            <a:avLst/>
          </a:prstGeom>
          <a:noFill/>
          <a:ln w="9525">
            <a:solidFill>
              <a:schemeClr val="tx1"/>
            </a:solidFill>
            <a:round/>
            <a:headEnd/>
            <a:tailEnd type="triangle" w="med" len="med"/>
          </a:ln>
        </p:spPr>
        <p:txBody>
          <a:bodyPr/>
          <a:lstStyle/>
          <a:p>
            <a:endParaRPr lang="el-GR"/>
          </a:p>
        </p:txBody>
      </p:sp>
      <p:sp>
        <p:nvSpPr>
          <p:cNvPr id="36908" name="Line 41"/>
          <p:cNvSpPr>
            <a:spLocks noChangeShapeType="1"/>
          </p:cNvSpPr>
          <p:nvPr/>
        </p:nvSpPr>
        <p:spPr bwMode="auto">
          <a:xfrm flipV="1">
            <a:off x="7164388" y="5229225"/>
            <a:ext cx="0" cy="431800"/>
          </a:xfrm>
          <a:prstGeom prst="line">
            <a:avLst/>
          </a:prstGeom>
          <a:noFill/>
          <a:ln w="9525">
            <a:solidFill>
              <a:schemeClr val="tx1"/>
            </a:solidFill>
            <a:round/>
            <a:headEnd/>
            <a:tailEnd/>
          </a:ln>
        </p:spPr>
        <p:txBody>
          <a:bodyPr/>
          <a:lstStyle/>
          <a:p>
            <a:endParaRPr lang="el-GR"/>
          </a:p>
        </p:txBody>
      </p:sp>
      <p:sp>
        <p:nvSpPr>
          <p:cNvPr id="36909" name="Line 42"/>
          <p:cNvSpPr>
            <a:spLocks noChangeShapeType="1"/>
          </p:cNvSpPr>
          <p:nvPr/>
        </p:nvSpPr>
        <p:spPr bwMode="auto">
          <a:xfrm>
            <a:off x="7164388" y="5229225"/>
            <a:ext cx="503237" cy="0"/>
          </a:xfrm>
          <a:prstGeom prst="line">
            <a:avLst/>
          </a:prstGeom>
          <a:noFill/>
          <a:ln w="9525">
            <a:solidFill>
              <a:schemeClr val="tx1"/>
            </a:solidFill>
            <a:round/>
            <a:headEnd/>
            <a:tailEnd/>
          </a:ln>
        </p:spPr>
        <p:txBody>
          <a:bodyPr/>
          <a:lstStyle/>
          <a:p>
            <a:endParaRPr lang="el-GR"/>
          </a:p>
        </p:txBody>
      </p:sp>
      <p:sp>
        <p:nvSpPr>
          <p:cNvPr id="36910" name="Line 43"/>
          <p:cNvSpPr>
            <a:spLocks noChangeShapeType="1"/>
          </p:cNvSpPr>
          <p:nvPr/>
        </p:nvSpPr>
        <p:spPr bwMode="auto">
          <a:xfrm flipV="1">
            <a:off x="7667625" y="4941888"/>
            <a:ext cx="0" cy="287337"/>
          </a:xfrm>
          <a:prstGeom prst="line">
            <a:avLst/>
          </a:prstGeom>
          <a:noFill/>
          <a:ln w="9525">
            <a:solidFill>
              <a:schemeClr val="tx1"/>
            </a:solidFill>
            <a:round/>
            <a:headEnd/>
            <a:tailEnd type="triangle" w="med" len="med"/>
          </a:ln>
        </p:spPr>
        <p:txBody>
          <a:bodyPr/>
          <a:lstStyle/>
          <a:p>
            <a:endParaRPr lang="el-GR"/>
          </a:p>
        </p:txBody>
      </p:sp>
      <p:sp>
        <p:nvSpPr>
          <p:cNvPr id="36911" name="Oval 44"/>
          <p:cNvSpPr>
            <a:spLocks noChangeArrowheads="1"/>
          </p:cNvSpPr>
          <p:nvPr/>
        </p:nvSpPr>
        <p:spPr bwMode="auto">
          <a:xfrm>
            <a:off x="2124075" y="3932238"/>
            <a:ext cx="865188" cy="431800"/>
          </a:xfrm>
          <a:prstGeom prst="ellipse">
            <a:avLst/>
          </a:prstGeom>
          <a:noFill/>
          <a:ln w="9525">
            <a:solidFill>
              <a:schemeClr val="tx1"/>
            </a:solidFill>
            <a:round/>
            <a:headEnd/>
            <a:tailEnd/>
          </a:ln>
        </p:spPr>
        <p:txBody>
          <a:bodyPr wrap="none" anchor="ctr"/>
          <a:lstStyle/>
          <a:p>
            <a:endParaRPr lang="el-GR"/>
          </a:p>
        </p:txBody>
      </p:sp>
      <p:sp>
        <p:nvSpPr>
          <p:cNvPr id="36912" name="Text Box 45"/>
          <p:cNvSpPr txBox="1">
            <a:spLocks noChangeArrowheads="1"/>
          </p:cNvSpPr>
          <p:nvPr/>
        </p:nvSpPr>
        <p:spPr bwMode="auto">
          <a:xfrm>
            <a:off x="2339975" y="3932238"/>
            <a:ext cx="576263" cy="366712"/>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6913" name="Line 46"/>
          <p:cNvSpPr>
            <a:spLocks noChangeShapeType="1"/>
          </p:cNvSpPr>
          <p:nvPr/>
        </p:nvSpPr>
        <p:spPr bwMode="auto">
          <a:xfrm>
            <a:off x="2555875" y="3716338"/>
            <a:ext cx="0" cy="215900"/>
          </a:xfrm>
          <a:prstGeom prst="line">
            <a:avLst/>
          </a:prstGeom>
          <a:noFill/>
          <a:ln w="9525">
            <a:solidFill>
              <a:schemeClr val="tx1"/>
            </a:solidFill>
            <a:round/>
            <a:headEnd/>
            <a:tailEnd/>
          </a:ln>
        </p:spPr>
        <p:txBody>
          <a:bodyPr/>
          <a:lstStyle/>
          <a:p>
            <a:endParaRPr lang="el-GR"/>
          </a:p>
        </p:txBody>
      </p:sp>
      <p:sp>
        <p:nvSpPr>
          <p:cNvPr id="36914" name="Line 47"/>
          <p:cNvSpPr>
            <a:spLocks noChangeShapeType="1"/>
          </p:cNvSpPr>
          <p:nvPr/>
        </p:nvSpPr>
        <p:spPr bwMode="auto">
          <a:xfrm>
            <a:off x="7308850" y="5661025"/>
            <a:ext cx="0" cy="360363"/>
          </a:xfrm>
          <a:prstGeom prst="line">
            <a:avLst/>
          </a:prstGeom>
          <a:noFill/>
          <a:ln w="9525">
            <a:solidFill>
              <a:schemeClr val="tx1"/>
            </a:solidFill>
            <a:round/>
            <a:headEnd/>
            <a:tailEnd/>
          </a:ln>
        </p:spPr>
        <p:txBody>
          <a:bodyPr/>
          <a:lstStyle/>
          <a:p>
            <a:endParaRPr lang="el-GR"/>
          </a:p>
        </p:txBody>
      </p:sp>
      <p:sp>
        <p:nvSpPr>
          <p:cNvPr id="36915" name="Text Box 48"/>
          <p:cNvSpPr txBox="1">
            <a:spLocks noChangeArrowheads="1"/>
          </p:cNvSpPr>
          <p:nvPr/>
        </p:nvSpPr>
        <p:spPr bwMode="auto">
          <a:xfrm>
            <a:off x="7380288" y="5661025"/>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6916" name="Text Box 49"/>
          <p:cNvSpPr txBox="1">
            <a:spLocks noChangeArrowheads="1"/>
          </p:cNvSpPr>
          <p:nvPr/>
        </p:nvSpPr>
        <p:spPr bwMode="auto">
          <a:xfrm>
            <a:off x="1474788" y="2708275"/>
            <a:ext cx="360362" cy="366713"/>
          </a:xfrm>
          <a:prstGeom prst="rect">
            <a:avLst/>
          </a:prstGeom>
          <a:noFill/>
          <a:ln w="9525">
            <a:noFill/>
            <a:miter lim="800000"/>
            <a:headEnd/>
            <a:tailEnd/>
          </a:ln>
        </p:spPr>
        <p:txBody>
          <a:bodyPr>
            <a:spAutoFit/>
          </a:bodyPr>
          <a:lstStyle/>
          <a:p>
            <a:pPr>
              <a:spcBef>
                <a:spcPct val="50000"/>
              </a:spcBef>
            </a:pPr>
            <a:r>
              <a:rPr lang="en-US" sz="1800"/>
              <a:t>M</a:t>
            </a:r>
            <a:endParaRPr lang="el-GR" sz="1800"/>
          </a:p>
        </p:txBody>
      </p:sp>
      <p:sp>
        <p:nvSpPr>
          <p:cNvPr id="36917" name="Text Box 50"/>
          <p:cNvSpPr txBox="1">
            <a:spLocks noChangeArrowheads="1"/>
          </p:cNvSpPr>
          <p:nvPr/>
        </p:nvSpPr>
        <p:spPr bwMode="auto">
          <a:xfrm>
            <a:off x="3275013" y="2708275"/>
            <a:ext cx="504825"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2" name="Title 1"/>
          <p:cNvSpPr>
            <a:spLocks noGrp="1"/>
          </p:cNvSpPr>
          <p:nvPr>
            <p:ph type="title"/>
          </p:nvPr>
        </p:nvSpPr>
        <p:spPr/>
        <p:txBody>
          <a:bodyPr/>
          <a:lstStyle/>
          <a:p>
            <a:r>
              <a:rPr lang="el-GR" dirty="0" smtClean="0">
                <a:solidFill>
                  <a:schemeClr val="accent6">
                    <a:lumMod val="75000"/>
                  </a:schemeClr>
                </a:solidFill>
              </a:rPr>
              <a:t>Γενική Περίπτωση (παράδειγμα)</a:t>
            </a:r>
            <a:endParaRPr lang="en-US" dirty="0">
              <a:solidFill>
                <a:schemeClr val="accent6">
                  <a:lumMod val="75000"/>
                </a:schemeClr>
              </a:solidFill>
            </a:endParaRPr>
          </a:p>
        </p:txBody>
      </p:sp>
    </p:spTree>
    <p:extLst>
      <p:ext uri="{BB962C8B-B14F-4D97-AF65-F5344CB8AC3E}">
        <p14:creationId xmlns:p14="http://schemas.microsoft.com/office/powerpoint/2010/main" xmlns="" val="9859842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38915" name="Rectangle 6"/>
          <p:cNvSpPr>
            <a:spLocks noGrp="1" noChangeArrowheads="1"/>
          </p:cNvSpPr>
          <p:nvPr>
            <p:ph type="ftr" sz="quarter" idx="11"/>
          </p:nvPr>
        </p:nvSpPr>
        <p:spPr>
          <a:noFill/>
        </p:spPr>
        <p:txBody>
          <a:bodyPr/>
          <a:lstStyle/>
          <a:p>
            <a:r>
              <a:rPr lang="el-GR" altLang="en-US"/>
              <a:t>Ευαγγελία Πιτουρά</a:t>
            </a:r>
          </a:p>
        </p:txBody>
      </p:sp>
      <p:sp>
        <p:nvSpPr>
          <p:cNvPr id="38916" name="Rectangle 7"/>
          <p:cNvSpPr>
            <a:spLocks noGrp="1" noChangeArrowheads="1"/>
          </p:cNvSpPr>
          <p:nvPr>
            <p:ph type="sldNum" sz="quarter" idx="12"/>
          </p:nvPr>
        </p:nvSpPr>
        <p:spPr>
          <a:noFill/>
        </p:spPr>
        <p:txBody>
          <a:bodyPr/>
          <a:lstStyle/>
          <a:p>
            <a:fld id="{5660DD98-BBBE-4BA1-BAC2-C3FA14665848}" type="slidenum">
              <a:rPr lang="el-GR" altLang="en-US" smtClean="0"/>
              <a:pPr/>
              <a:t>7</a:t>
            </a:fld>
            <a:endParaRPr lang="el-GR" altLang="en-US" smtClean="0"/>
          </a:p>
        </p:txBody>
      </p:sp>
      <p:sp>
        <p:nvSpPr>
          <p:cNvPr id="38920" name="Text Box 5"/>
          <p:cNvSpPr txBox="1">
            <a:spLocks noChangeArrowheads="1"/>
          </p:cNvSpPr>
          <p:nvPr/>
        </p:nvSpPr>
        <p:spPr bwMode="auto">
          <a:xfrm>
            <a:off x="578272" y="5484564"/>
            <a:ext cx="5472113" cy="366713"/>
          </a:xfrm>
          <a:prstGeom prst="rect">
            <a:avLst/>
          </a:prstGeom>
          <a:noFill/>
          <a:ln w="9525">
            <a:noFill/>
            <a:miter lim="800000"/>
            <a:headEnd/>
            <a:tailEnd/>
          </a:ln>
        </p:spPr>
        <p:txBody>
          <a:bodyPr>
            <a:spAutoFit/>
          </a:bodyPr>
          <a:lstStyle/>
          <a:p>
            <a:pPr>
              <a:spcBef>
                <a:spcPct val="50000"/>
              </a:spcBef>
            </a:pPr>
            <a:r>
              <a:rPr lang="el-GR" sz="1800" dirty="0">
                <a:solidFill>
                  <a:schemeClr val="tx2">
                    <a:lumMod val="50000"/>
                  </a:schemeClr>
                </a:solidFill>
                <a:latin typeface="Calibri" pitchFamily="34" charset="0"/>
                <a:cs typeface="Calibri" pitchFamily="34" charset="0"/>
              </a:rPr>
              <a:t>Παράδειγμα: καθηγητής – διδασκαλία (1-Ν)</a:t>
            </a:r>
          </a:p>
        </p:txBody>
      </p:sp>
      <p:sp>
        <p:nvSpPr>
          <p:cNvPr id="9" name="Text Box 4"/>
          <p:cNvSpPr txBox="1">
            <a:spLocks noChangeArrowheads="1"/>
          </p:cNvSpPr>
          <p:nvPr/>
        </p:nvSpPr>
        <p:spPr bwMode="auto">
          <a:xfrm>
            <a:off x="469528" y="2243584"/>
            <a:ext cx="7772400" cy="2462213"/>
          </a:xfrm>
          <a:prstGeom prst="rect">
            <a:avLst/>
          </a:prstGeom>
          <a:noFill/>
          <a:ln w="9525">
            <a:noFill/>
            <a:miter lim="800000"/>
            <a:headEnd/>
            <a:tailEnd/>
          </a:ln>
        </p:spPr>
        <p:txBody>
          <a:bodyPr>
            <a:spAutoFit/>
          </a:bodyPr>
          <a:lstStyle/>
          <a:p>
            <a:pPr algn="just" eaLnBrk="0" hangingPunct="0">
              <a:spcBef>
                <a:spcPct val="50000"/>
              </a:spcBef>
            </a:pPr>
            <a:r>
              <a:rPr lang="el-GR" sz="2800" dirty="0" smtClean="0">
                <a:latin typeface="Calibri" pitchFamily="34" charset="0"/>
                <a:cs typeface="Calibri" pitchFamily="34" charset="0"/>
              </a:rPr>
              <a:t>Έστω μια 1-Ν </a:t>
            </a:r>
            <a:r>
              <a:rPr lang="el-GR" sz="2800" dirty="0">
                <a:latin typeface="Calibri" pitchFamily="34" charset="0"/>
                <a:cs typeface="Calibri" pitchFamily="34" charset="0"/>
              </a:rPr>
              <a:t>δυαδική συσχέτιση </a:t>
            </a:r>
            <a:r>
              <a:rPr lang="en-US" sz="2800" dirty="0">
                <a:latin typeface="Calibri" pitchFamily="34" charset="0"/>
                <a:cs typeface="Calibri" pitchFamily="34" charset="0"/>
              </a:rPr>
              <a:t>R</a:t>
            </a:r>
            <a:r>
              <a:rPr lang="el-GR" sz="2800" dirty="0">
                <a:latin typeface="Calibri" pitchFamily="34" charset="0"/>
                <a:cs typeface="Calibri" pitchFamily="34" charset="0"/>
              </a:rPr>
              <a:t> μεταξύ δύο τύπων οντοτήτων </a:t>
            </a:r>
            <a:r>
              <a:rPr lang="en-US" sz="2800" dirty="0" smtClean="0">
                <a:latin typeface="Calibri" pitchFamily="34" charset="0"/>
                <a:cs typeface="Calibri" pitchFamily="34" charset="0"/>
              </a:rPr>
              <a:t>E1 </a:t>
            </a:r>
            <a:r>
              <a:rPr lang="el-GR" sz="2800" dirty="0" smtClean="0">
                <a:latin typeface="Calibri" pitchFamily="34" charset="0"/>
                <a:cs typeface="Calibri" pitchFamily="34" charset="0"/>
              </a:rPr>
              <a:t>και </a:t>
            </a:r>
            <a:r>
              <a:rPr lang="en-US" sz="2800" dirty="0" smtClean="0">
                <a:latin typeface="Calibri" pitchFamily="34" charset="0"/>
                <a:cs typeface="Calibri" pitchFamily="34" charset="0"/>
              </a:rPr>
              <a:t>E2</a:t>
            </a:r>
            <a:r>
              <a:rPr lang="el-GR" sz="2800" dirty="0" smtClean="0">
                <a:latin typeface="Calibri" pitchFamily="34" charset="0"/>
                <a:cs typeface="Calibri" pitchFamily="34" charset="0"/>
              </a:rPr>
              <a:t>. Έστω ότι από την πλευρά του 1 είναι </a:t>
            </a:r>
            <a:r>
              <a:rPr lang="el-GR" sz="2800" dirty="0">
                <a:latin typeface="Calibri" pitchFamily="34" charset="0"/>
                <a:cs typeface="Calibri" pitchFamily="34" charset="0"/>
              </a:rPr>
              <a:t>η </a:t>
            </a:r>
            <a:r>
              <a:rPr lang="en-US" sz="2800" dirty="0">
                <a:latin typeface="Calibri" pitchFamily="34" charset="0"/>
                <a:cs typeface="Calibri" pitchFamily="34" charset="0"/>
              </a:rPr>
              <a:t>E1</a:t>
            </a:r>
            <a:r>
              <a:rPr lang="el-GR" sz="2800" dirty="0">
                <a:latin typeface="Calibri" pitchFamily="34" charset="0"/>
                <a:cs typeface="Calibri" pitchFamily="34" charset="0"/>
              </a:rPr>
              <a:t> .</a:t>
            </a:r>
            <a:endParaRPr lang="el-GR" sz="2800" dirty="0" smtClean="0">
              <a:latin typeface="Calibri" pitchFamily="34" charset="0"/>
              <a:cs typeface="Calibri" pitchFamily="34" charset="0"/>
            </a:endParaRPr>
          </a:p>
          <a:p>
            <a:pPr algn="just" eaLnBrk="0" hangingPunct="0">
              <a:spcBef>
                <a:spcPct val="50000"/>
              </a:spcBef>
            </a:pPr>
            <a:r>
              <a:rPr lang="el-GR" sz="2800" i="1" dirty="0" smtClean="0">
                <a:solidFill>
                  <a:schemeClr val="accent5">
                    <a:lumMod val="50000"/>
                  </a:schemeClr>
                </a:solidFill>
                <a:latin typeface="Calibri" pitchFamily="34" charset="0"/>
                <a:cs typeface="Calibri" pitchFamily="34" charset="0"/>
              </a:rPr>
              <a:t>Πο</a:t>
            </a:r>
            <a:r>
              <a:rPr lang="el-GR" sz="2800" i="1" dirty="0" smtClean="0">
                <a:solidFill>
                  <a:schemeClr val="accent1">
                    <a:lumMod val="75000"/>
                  </a:schemeClr>
                </a:solidFill>
                <a:latin typeface="Calibri" pitchFamily="34" charset="0"/>
                <a:cs typeface="Calibri" pitchFamily="34" charset="0"/>
              </a:rPr>
              <a:t>ιο </a:t>
            </a:r>
            <a:r>
              <a:rPr lang="el-GR" sz="2800" i="1" dirty="0" smtClean="0">
                <a:solidFill>
                  <a:schemeClr val="accent5">
                    <a:lumMod val="50000"/>
                  </a:schemeClr>
                </a:solidFill>
                <a:latin typeface="Calibri" pitchFamily="34" charset="0"/>
                <a:cs typeface="Calibri" pitchFamily="34" charset="0"/>
              </a:rPr>
              <a:t>είναι το πρωτεύον κλειδί της σχέσης που προκύπτει για τη συσχέτιση;</a:t>
            </a:r>
            <a:endParaRPr lang="en-US" sz="2800" i="1" dirty="0">
              <a:solidFill>
                <a:schemeClr val="accent5">
                  <a:lumMod val="50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Tree>
    <p:extLst>
      <p:ext uri="{BB962C8B-B14F-4D97-AF65-F5344CB8AC3E}">
        <p14:creationId xmlns:p14="http://schemas.microsoft.com/office/powerpoint/2010/main" xmlns="" val="150278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a:t>
            </a:r>
            <a:r>
              <a:rPr lang="el-GR" altLang="en-US" dirty="0" smtClean="0"/>
              <a:t>3-20</a:t>
            </a:r>
            <a:r>
              <a:rPr lang="en-US" altLang="en-US" dirty="0" smtClean="0"/>
              <a:t>1</a:t>
            </a:r>
            <a:r>
              <a:rPr lang="el-GR" altLang="en-US" dirty="0" smtClean="0"/>
              <a:t>4</a:t>
            </a:r>
          </a:p>
        </p:txBody>
      </p:sp>
      <p:sp>
        <p:nvSpPr>
          <p:cNvPr id="39939" name="Rectangle 6"/>
          <p:cNvSpPr>
            <a:spLocks noGrp="1" noChangeArrowheads="1"/>
          </p:cNvSpPr>
          <p:nvPr>
            <p:ph type="ftr" sz="quarter" idx="11"/>
          </p:nvPr>
        </p:nvSpPr>
        <p:spPr>
          <a:xfrm>
            <a:off x="3059832" y="6381328"/>
            <a:ext cx="2952750" cy="196850"/>
          </a:xfrm>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8</a:t>
            </a:fld>
            <a:endParaRPr lang="el-GR" altLang="en-US" smtClean="0"/>
          </a:p>
        </p:txBody>
      </p:sp>
      <p:sp>
        <p:nvSpPr>
          <p:cNvPr id="39942" name="AutoShape 3"/>
          <p:cNvSpPr>
            <a:spLocks noChangeArrowheads="1"/>
          </p:cNvSpPr>
          <p:nvPr/>
        </p:nvSpPr>
        <p:spPr bwMode="auto">
          <a:xfrm>
            <a:off x="3804544" y="2898179"/>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32881" y="2539404"/>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277119" y="2898179"/>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21581" y="2971204"/>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293244" y="2971204"/>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093469" y="2971204"/>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12156" y="3187104"/>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156844" y="3187104"/>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48556" y="2106017"/>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566044" y="2106017"/>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48556" y="4050704"/>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564456" y="4050704"/>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780356" y="2539404"/>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493019" y="3547467"/>
            <a:ext cx="287337" cy="503237"/>
          </a:xfrm>
          <a:prstGeom prst="line">
            <a:avLst/>
          </a:prstGeom>
          <a:noFill/>
          <a:ln w="9525">
            <a:solidFill>
              <a:schemeClr val="tx1"/>
            </a:solidFill>
            <a:round/>
            <a:headEnd/>
            <a:tailEnd/>
          </a:ln>
        </p:spPr>
        <p:txBody>
          <a:bodyPr/>
          <a:lstStyle/>
          <a:p>
            <a:endParaRPr lang="el-GR"/>
          </a:p>
        </p:txBody>
      </p:sp>
      <p:sp>
        <p:nvSpPr>
          <p:cNvPr id="39966" name="Oval 27"/>
          <p:cNvSpPr>
            <a:spLocks noChangeArrowheads="1"/>
          </p:cNvSpPr>
          <p:nvPr/>
        </p:nvSpPr>
        <p:spPr bwMode="auto">
          <a:xfrm>
            <a:off x="3804544" y="2106017"/>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17206" y="3834804"/>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36344" y="2539404"/>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093469" y="3547467"/>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093469" y="2106017"/>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33106" y="3834804"/>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077344" y="4050704"/>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293244" y="4050704"/>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09144" y="3834804"/>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356619" y="2826742"/>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156844" y="2755304"/>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51" name="Rectangle 47"/>
          <p:cNvSpPr>
            <a:spLocks noChangeArrowheads="1"/>
          </p:cNvSpPr>
          <p:nvPr/>
        </p:nvSpPr>
        <p:spPr bwMode="auto">
          <a:xfrm>
            <a:off x="5436096" y="3789040"/>
            <a:ext cx="1295400" cy="360362"/>
          </a:xfrm>
          <a:prstGeom prst="rect">
            <a:avLst/>
          </a:prstGeom>
          <a:noFill/>
          <a:ln w="9525">
            <a:solidFill>
              <a:schemeClr val="tx1"/>
            </a:solidFill>
            <a:miter lim="800000"/>
            <a:headEnd/>
            <a:tailEnd/>
          </a:ln>
        </p:spPr>
        <p:txBody>
          <a:bodyPr wrap="none" anchor="ctr"/>
          <a:lstStyle/>
          <a:p>
            <a:endParaRPr lang="el-GR"/>
          </a:p>
        </p:txBody>
      </p:sp>
      <p:sp>
        <p:nvSpPr>
          <p:cNvPr id="52" name="Text Box 48"/>
          <p:cNvSpPr txBox="1">
            <a:spLocks noChangeArrowheads="1"/>
          </p:cNvSpPr>
          <p:nvPr/>
        </p:nvSpPr>
        <p:spPr bwMode="auto">
          <a:xfrm>
            <a:off x="5508104" y="3789040"/>
            <a:ext cx="504825" cy="366712"/>
          </a:xfrm>
          <a:prstGeom prst="rect">
            <a:avLst/>
          </a:prstGeom>
          <a:noFill/>
          <a:ln w="9525">
            <a:noFill/>
            <a:miter lim="800000"/>
            <a:headEnd/>
            <a:tailEnd/>
          </a:ln>
        </p:spPr>
        <p:txBody>
          <a:bodyPr>
            <a:spAutoFit/>
          </a:bodyPr>
          <a:lstStyle/>
          <a:p>
            <a:pPr>
              <a:spcBef>
                <a:spcPct val="50000"/>
              </a:spcBef>
            </a:pPr>
            <a:r>
              <a:rPr lang="en-US" sz="1800" u="sng" dirty="0"/>
              <a:t>A</a:t>
            </a:r>
            <a:endParaRPr lang="el-GR" sz="1800" u="sng" dirty="0"/>
          </a:p>
        </p:txBody>
      </p:sp>
      <p:sp>
        <p:nvSpPr>
          <p:cNvPr id="53" name="Text Box 49"/>
          <p:cNvSpPr txBox="1">
            <a:spLocks noChangeArrowheads="1"/>
          </p:cNvSpPr>
          <p:nvPr/>
        </p:nvSpPr>
        <p:spPr bwMode="auto">
          <a:xfrm>
            <a:off x="6300192" y="3789040"/>
            <a:ext cx="649287" cy="366712"/>
          </a:xfrm>
          <a:prstGeom prst="rect">
            <a:avLst/>
          </a:prstGeom>
          <a:noFill/>
          <a:ln w="9525">
            <a:noFill/>
            <a:miter lim="800000"/>
            <a:headEnd/>
            <a:tailEnd/>
          </a:ln>
        </p:spPr>
        <p:txBody>
          <a:bodyPr>
            <a:spAutoFit/>
          </a:bodyPr>
          <a:lstStyle/>
          <a:p>
            <a:pPr>
              <a:spcBef>
                <a:spcPct val="50000"/>
              </a:spcBef>
            </a:pPr>
            <a:r>
              <a:rPr lang="en-US" sz="1800" dirty="0"/>
              <a:t>B</a:t>
            </a:r>
            <a:endParaRPr lang="el-GR" sz="1800" dirty="0"/>
          </a:p>
        </p:txBody>
      </p:sp>
      <p:sp>
        <p:nvSpPr>
          <p:cNvPr id="54" name="Line 50"/>
          <p:cNvSpPr>
            <a:spLocks noChangeShapeType="1"/>
          </p:cNvSpPr>
          <p:nvPr/>
        </p:nvSpPr>
        <p:spPr bwMode="auto">
          <a:xfrm>
            <a:off x="6012160" y="3789040"/>
            <a:ext cx="0" cy="360362"/>
          </a:xfrm>
          <a:prstGeom prst="line">
            <a:avLst/>
          </a:prstGeom>
          <a:noFill/>
          <a:ln w="9525">
            <a:solidFill>
              <a:schemeClr val="tx1"/>
            </a:solidFill>
            <a:round/>
            <a:headEnd/>
            <a:tailEnd/>
          </a:ln>
        </p:spPr>
        <p:txBody>
          <a:bodyPr/>
          <a:lstStyle/>
          <a:p>
            <a:endParaRPr lang="el-GR"/>
          </a:p>
        </p:txBody>
      </p:sp>
      <p:sp>
        <p:nvSpPr>
          <p:cNvPr id="55" name="Text Box 51"/>
          <p:cNvSpPr txBox="1">
            <a:spLocks noChangeArrowheads="1"/>
          </p:cNvSpPr>
          <p:nvPr/>
        </p:nvSpPr>
        <p:spPr bwMode="auto">
          <a:xfrm>
            <a:off x="5580112" y="3356992"/>
            <a:ext cx="1008063" cy="366712"/>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1</a:t>
            </a:r>
            <a:endParaRPr lang="el-GR" sz="2400" baseline="-25000" dirty="0">
              <a:latin typeface="Times New Roman" pitchFamily="18" charset="0"/>
            </a:endParaRPr>
          </a:p>
        </p:txBody>
      </p:sp>
      <p:sp>
        <p:nvSpPr>
          <p:cNvPr id="56" name="Rectangle 52"/>
          <p:cNvSpPr>
            <a:spLocks noChangeArrowheads="1"/>
          </p:cNvSpPr>
          <p:nvPr/>
        </p:nvSpPr>
        <p:spPr bwMode="auto">
          <a:xfrm>
            <a:off x="7524328" y="3717032"/>
            <a:ext cx="1295400" cy="360363"/>
          </a:xfrm>
          <a:prstGeom prst="rect">
            <a:avLst/>
          </a:prstGeom>
          <a:noFill/>
          <a:ln w="9525">
            <a:solidFill>
              <a:schemeClr val="tx1"/>
            </a:solidFill>
            <a:miter lim="800000"/>
            <a:headEnd/>
            <a:tailEnd/>
          </a:ln>
        </p:spPr>
        <p:txBody>
          <a:bodyPr wrap="none" anchor="ctr"/>
          <a:lstStyle/>
          <a:p>
            <a:endParaRPr lang="el-GR"/>
          </a:p>
        </p:txBody>
      </p:sp>
      <p:sp>
        <p:nvSpPr>
          <p:cNvPr id="57" name="Text Box 53"/>
          <p:cNvSpPr txBox="1">
            <a:spLocks noChangeArrowheads="1"/>
          </p:cNvSpPr>
          <p:nvPr/>
        </p:nvSpPr>
        <p:spPr bwMode="auto">
          <a:xfrm>
            <a:off x="7668344" y="3717032"/>
            <a:ext cx="504825" cy="366713"/>
          </a:xfrm>
          <a:prstGeom prst="rect">
            <a:avLst/>
          </a:prstGeom>
          <a:noFill/>
          <a:ln w="9525">
            <a:noFill/>
            <a:miter lim="800000"/>
            <a:headEnd/>
            <a:tailEnd/>
          </a:ln>
        </p:spPr>
        <p:txBody>
          <a:bodyPr>
            <a:spAutoFit/>
          </a:bodyPr>
          <a:lstStyle/>
          <a:p>
            <a:pPr>
              <a:spcBef>
                <a:spcPct val="50000"/>
              </a:spcBef>
            </a:pPr>
            <a:r>
              <a:rPr lang="en-US" sz="1800" u="sng" dirty="0"/>
              <a:t>C</a:t>
            </a:r>
            <a:endParaRPr lang="el-GR" sz="1800" u="sng" dirty="0"/>
          </a:p>
        </p:txBody>
      </p:sp>
      <p:sp>
        <p:nvSpPr>
          <p:cNvPr id="58" name="Line 55"/>
          <p:cNvSpPr>
            <a:spLocks noChangeShapeType="1"/>
          </p:cNvSpPr>
          <p:nvPr/>
        </p:nvSpPr>
        <p:spPr bwMode="auto">
          <a:xfrm>
            <a:off x="8172400" y="3717032"/>
            <a:ext cx="0" cy="360363"/>
          </a:xfrm>
          <a:prstGeom prst="line">
            <a:avLst/>
          </a:prstGeom>
          <a:noFill/>
          <a:ln w="9525">
            <a:solidFill>
              <a:schemeClr val="tx1"/>
            </a:solidFill>
            <a:round/>
            <a:headEnd/>
            <a:tailEnd/>
          </a:ln>
        </p:spPr>
        <p:txBody>
          <a:bodyPr/>
          <a:lstStyle/>
          <a:p>
            <a:endParaRPr lang="el-GR"/>
          </a:p>
        </p:txBody>
      </p:sp>
      <p:sp>
        <p:nvSpPr>
          <p:cNvPr id="59" name="Rectangle 57"/>
          <p:cNvSpPr>
            <a:spLocks noChangeArrowheads="1"/>
          </p:cNvSpPr>
          <p:nvPr/>
        </p:nvSpPr>
        <p:spPr bwMode="auto">
          <a:xfrm>
            <a:off x="6696075" y="4797102"/>
            <a:ext cx="1800225" cy="360363"/>
          </a:xfrm>
          <a:prstGeom prst="rect">
            <a:avLst/>
          </a:prstGeom>
          <a:noFill/>
          <a:ln w="9525">
            <a:solidFill>
              <a:schemeClr val="tx1"/>
            </a:solidFill>
            <a:miter lim="800000"/>
            <a:headEnd/>
            <a:tailEnd/>
          </a:ln>
        </p:spPr>
        <p:txBody>
          <a:bodyPr wrap="none" anchor="ctr"/>
          <a:lstStyle/>
          <a:p>
            <a:endParaRPr lang="el-GR"/>
          </a:p>
        </p:txBody>
      </p:sp>
      <p:sp>
        <p:nvSpPr>
          <p:cNvPr id="60" name="Text Box 58"/>
          <p:cNvSpPr txBox="1">
            <a:spLocks noChangeArrowheads="1"/>
          </p:cNvSpPr>
          <p:nvPr/>
        </p:nvSpPr>
        <p:spPr bwMode="auto">
          <a:xfrm>
            <a:off x="6767512" y="4797102"/>
            <a:ext cx="504825"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61" name="Text Box 59"/>
          <p:cNvSpPr txBox="1">
            <a:spLocks noChangeArrowheads="1"/>
          </p:cNvSpPr>
          <p:nvPr/>
        </p:nvSpPr>
        <p:spPr bwMode="auto">
          <a:xfrm>
            <a:off x="7415212" y="4797102"/>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62" name="Line 60"/>
          <p:cNvSpPr>
            <a:spLocks noChangeShapeType="1"/>
          </p:cNvSpPr>
          <p:nvPr/>
        </p:nvSpPr>
        <p:spPr bwMode="auto">
          <a:xfrm>
            <a:off x="7343775" y="4797102"/>
            <a:ext cx="0" cy="360363"/>
          </a:xfrm>
          <a:prstGeom prst="line">
            <a:avLst/>
          </a:prstGeom>
          <a:noFill/>
          <a:ln w="9525">
            <a:solidFill>
              <a:schemeClr val="tx1"/>
            </a:solidFill>
            <a:round/>
            <a:headEnd/>
            <a:tailEnd/>
          </a:ln>
        </p:spPr>
        <p:txBody>
          <a:bodyPr/>
          <a:lstStyle/>
          <a:p>
            <a:endParaRPr lang="el-GR"/>
          </a:p>
        </p:txBody>
      </p:sp>
      <p:sp>
        <p:nvSpPr>
          <p:cNvPr id="63" name="Text Box 61"/>
          <p:cNvSpPr txBox="1">
            <a:spLocks noChangeArrowheads="1"/>
          </p:cNvSpPr>
          <p:nvPr/>
        </p:nvSpPr>
        <p:spPr bwMode="auto">
          <a:xfrm>
            <a:off x="6119812" y="4725665"/>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65" name="Line 63"/>
          <p:cNvSpPr>
            <a:spLocks noChangeShapeType="1"/>
          </p:cNvSpPr>
          <p:nvPr/>
        </p:nvSpPr>
        <p:spPr bwMode="auto">
          <a:xfrm>
            <a:off x="6838950" y="4436740"/>
            <a:ext cx="0" cy="360362"/>
          </a:xfrm>
          <a:prstGeom prst="line">
            <a:avLst/>
          </a:prstGeom>
          <a:noFill/>
          <a:ln w="9525">
            <a:solidFill>
              <a:schemeClr val="tx1"/>
            </a:solidFill>
            <a:round/>
            <a:headEnd/>
            <a:tailEnd/>
          </a:ln>
        </p:spPr>
        <p:txBody>
          <a:bodyPr/>
          <a:lstStyle/>
          <a:p>
            <a:endParaRPr lang="el-GR"/>
          </a:p>
        </p:txBody>
      </p:sp>
      <p:sp>
        <p:nvSpPr>
          <p:cNvPr id="66" name="Line 64"/>
          <p:cNvSpPr>
            <a:spLocks noChangeShapeType="1"/>
          </p:cNvSpPr>
          <p:nvPr/>
        </p:nvSpPr>
        <p:spPr bwMode="auto">
          <a:xfrm flipV="1">
            <a:off x="5724128" y="4149080"/>
            <a:ext cx="0" cy="287338"/>
          </a:xfrm>
          <a:prstGeom prst="line">
            <a:avLst/>
          </a:prstGeom>
          <a:noFill/>
          <a:ln w="9525">
            <a:solidFill>
              <a:schemeClr val="tx1"/>
            </a:solidFill>
            <a:round/>
            <a:headEnd/>
            <a:tailEnd type="triangle" w="med" len="med"/>
          </a:ln>
        </p:spPr>
        <p:txBody>
          <a:bodyPr/>
          <a:lstStyle/>
          <a:p>
            <a:endParaRPr lang="el-GR"/>
          </a:p>
        </p:txBody>
      </p:sp>
      <p:sp>
        <p:nvSpPr>
          <p:cNvPr id="67" name="Line 65"/>
          <p:cNvSpPr>
            <a:spLocks noChangeShapeType="1"/>
          </p:cNvSpPr>
          <p:nvPr/>
        </p:nvSpPr>
        <p:spPr bwMode="auto">
          <a:xfrm flipV="1">
            <a:off x="7775575" y="4365302"/>
            <a:ext cx="0" cy="431800"/>
          </a:xfrm>
          <a:prstGeom prst="line">
            <a:avLst/>
          </a:prstGeom>
          <a:noFill/>
          <a:ln w="9525">
            <a:solidFill>
              <a:schemeClr val="tx1"/>
            </a:solidFill>
            <a:round/>
            <a:headEnd/>
            <a:tailEnd/>
          </a:ln>
        </p:spPr>
        <p:txBody>
          <a:bodyPr/>
          <a:lstStyle/>
          <a:p>
            <a:endParaRPr lang="el-GR"/>
          </a:p>
        </p:txBody>
      </p:sp>
      <p:sp>
        <p:nvSpPr>
          <p:cNvPr id="68" name="Line 66"/>
          <p:cNvSpPr>
            <a:spLocks noChangeShapeType="1"/>
          </p:cNvSpPr>
          <p:nvPr/>
        </p:nvSpPr>
        <p:spPr bwMode="auto">
          <a:xfrm>
            <a:off x="7775575" y="4365302"/>
            <a:ext cx="503237" cy="0"/>
          </a:xfrm>
          <a:prstGeom prst="line">
            <a:avLst/>
          </a:prstGeom>
          <a:noFill/>
          <a:ln w="9525">
            <a:solidFill>
              <a:schemeClr val="tx1"/>
            </a:solidFill>
            <a:round/>
            <a:headEnd/>
            <a:tailEnd/>
          </a:ln>
        </p:spPr>
        <p:txBody>
          <a:bodyPr/>
          <a:lstStyle/>
          <a:p>
            <a:endParaRPr lang="el-GR"/>
          </a:p>
        </p:txBody>
      </p:sp>
      <p:sp>
        <p:nvSpPr>
          <p:cNvPr id="69" name="Line 67"/>
          <p:cNvSpPr>
            <a:spLocks noChangeShapeType="1"/>
          </p:cNvSpPr>
          <p:nvPr/>
        </p:nvSpPr>
        <p:spPr bwMode="auto">
          <a:xfrm flipV="1">
            <a:off x="8278812" y="4077965"/>
            <a:ext cx="0" cy="287337"/>
          </a:xfrm>
          <a:prstGeom prst="line">
            <a:avLst/>
          </a:prstGeom>
          <a:noFill/>
          <a:ln w="9525">
            <a:solidFill>
              <a:schemeClr val="tx1"/>
            </a:solidFill>
            <a:round/>
            <a:headEnd/>
            <a:tailEnd type="triangle" w="med" len="med"/>
          </a:ln>
        </p:spPr>
        <p:txBody>
          <a:bodyPr/>
          <a:lstStyle/>
          <a:p>
            <a:endParaRPr lang="el-GR"/>
          </a:p>
        </p:txBody>
      </p:sp>
      <p:sp>
        <p:nvSpPr>
          <p:cNvPr id="70" name="Line 68"/>
          <p:cNvSpPr>
            <a:spLocks noChangeShapeType="1"/>
          </p:cNvSpPr>
          <p:nvPr/>
        </p:nvSpPr>
        <p:spPr bwMode="auto">
          <a:xfrm>
            <a:off x="7920037" y="4797102"/>
            <a:ext cx="0" cy="360363"/>
          </a:xfrm>
          <a:prstGeom prst="line">
            <a:avLst/>
          </a:prstGeom>
          <a:noFill/>
          <a:ln w="9525">
            <a:solidFill>
              <a:schemeClr val="tx1"/>
            </a:solidFill>
            <a:round/>
            <a:headEnd/>
            <a:tailEnd/>
          </a:ln>
        </p:spPr>
        <p:txBody>
          <a:bodyPr/>
          <a:lstStyle/>
          <a:p>
            <a:endParaRPr lang="el-GR"/>
          </a:p>
        </p:txBody>
      </p:sp>
      <p:sp>
        <p:nvSpPr>
          <p:cNvPr id="71" name="Text Box 69"/>
          <p:cNvSpPr txBox="1">
            <a:spLocks noChangeArrowheads="1"/>
          </p:cNvSpPr>
          <p:nvPr/>
        </p:nvSpPr>
        <p:spPr bwMode="auto">
          <a:xfrm>
            <a:off x="7991475" y="4797102"/>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72" name="Text Box 51"/>
          <p:cNvSpPr txBox="1">
            <a:spLocks noChangeArrowheads="1"/>
          </p:cNvSpPr>
          <p:nvPr/>
        </p:nvSpPr>
        <p:spPr bwMode="auto">
          <a:xfrm>
            <a:off x="7452320" y="3284984"/>
            <a:ext cx="1008063" cy="366712"/>
          </a:xfrm>
          <a:prstGeom prst="rect">
            <a:avLst/>
          </a:prstGeom>
          <a:noFill/>
          <a:ln w="9525">
            <a:noFill/>
            <a:miter lim="800000"/>
            <a:headEnd/>
            <a:tailEnd/>
          </a:ln>
        </p:spPr>
        <p:txBody>
          <a:bodyPr>
            <a:spAutoFit/>
          </a:bodyPr>
          <a:lstStyle/>
          <a:p>
            <a:pPr>
              <a:spcBef>
                <a:spcPct val="50000"/>
              </a:spcBef>
            </a:pPr>
            <a:r>
              <a:rPr lang="en-US" sz="1800" dirty="0" smtClean="0"/>
              <a:t>E</a:t>
            </a:r>
            <a:r>
              <a:rPr lang="en-US" sz="2400" baseline="-25000" dirty="0" smtClean="0">
                <a:latin typeface="Times New Roman" pitchFamily="18" charset="0"/>
              </a:rPr>
              <a:t>2</a:t>
            </a:r>
            <a:endParaRPr lang="el-GR" sz="2400" baseline="-25000" dirty="0">
              <a:latin typeface="Times New Roman" pitchFamily="18" charset="0"/>
            </a:endParaRPr>
          </a:p>
        </p:txBody>
      </p:sp>
      <p:sp>
        <p:nvSpPr>
          <p:cNvPr id="73" name="Text Box 49"/>
          <p:cNvSpPr txBox="1">
            <a:spLocks noChangeArrowheads="1"/>
          </p:cNvSpPr>
          <p:nvPr/>
        </p:nvSpPr>
        <p:spPr bwMode="auto">
          <a:xfrm>
            <a:off x="8244408" y="3717032"/>
            <a:ext cx="649287" cy="366712"/>
          </a:xfrm>
          <a:prstGeom prst="rect">
            <a:avLst/>
          </a:prstGeom>
          <a:noFill/>
          <a:ln w="9525">
            <a:noFill/>
            <a:miter lim="800000"/>
            <a:headEnd/>
            <a:tailEnd/>
          </a:ln>
        </p:spPr>
        <p:txBody>
          <a:bodyPr>
            <a:spAutoFit/>
          </a:bodyPr>
          <a:lstStyle/>
          <a:p>
            <a:pPr>
              <a:spcBef>
                <a:spcPct val="50000"/>
              </a:spcBef>
            </a:pPr>
            <a:r>
              <a:rPr lang="en-US" sz="1800" dirty="0" smtClean="0"/>
              <a:t>D</a:t>
            </a:r>
            <a:endParaRPr lang="el-GR" sz="1800" dirty="0"/>
          </a:p>
        </p:txBody>
      </p:sp>
      <p:cxnSp>
        <p:nvCxnSpPr>
          <p:cNvPr id="75" name="Straight Connector 74"/>
          <p:cNvCxnSpPr>
            <a:stCxn id="66" idx="0"/>
            <a:endCxn id="65" idx="0"/>
          </p:cNvCxnSpPr>
          <p:nvPr/>
        </p:nvCxnSpPr>
        <p:spPr>
          <a:xfrm>
            <a:off x="5724128" y="4436418"/>
            <a:ext cx="1114822" cy="322"/>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64"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Tree>
    <p:extLst>
      <p:ext uri="{BB962C8B-B14F-4D97-AF65-F5344CB8AC3E}">
        <p14:creationId xmlns:p14="http://schemas.microsoft.com/office/powerpoint/2010/main" xmlns="" val="41944251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5"/>
          <p:cNvSpPr>
            <a:spLocks noGrp="1" noChangeArrowheads="1"/>
          </p:cNvSpPr>
          <p:nvPr>
            <p:ph type="dt" sz="quarter" idx="10"/>
          </p:nvPr>
        </p:nvSpPr>
        <p:spPr>
          <a:noFill/>
        </p:spPr>
        <p:txBody>
          <a:bodyPr/>
          <a:lstStyle/>
          <a:p>
            <a:r>
              <a:rPr lang="el-GR" altLang="en-US" dirty="0" smtClean="0"/>
              <a:t>Βάσεις Δεδομένων 20</a:t>
            </a:r>
            <a:r>
              <a:rPr lang="en-US" altLang="en-US" dirty="0" smtClean="0"/>
              <a:t>13</a:t>
            </a:r>
            <a:r>
              <a:rPr lang="el-GR" altLang="en-US" dirty="0" smtClean="0"/>
              <a:t>-20</a:t>
            </a:r>
            <a:r>
              <a:rPr lang="en-US" altLang="en-US" dirty="0" smtClean="0"/>
              <a:t>14</a:t>
            </a:r>
            <a:endParaRPr lang="el-GR" altLang="en-US" dirty="0" smtClean="0"/>
          </a:p>
        </p:txBody>
      </p:sp>
      <p:sp>
        <p:nvSpPr>
          <p:cNvPr id="39939" name="Rectangle 6"/>
          <p:cNvSpPr>
            <a:spLocks noGrp="1" noChangeArrowheads="1"/>
          </p:cNvSpPr>
          <p:nvPr>
            <p:ph type="ftr" sz="quarter" idx="11"/>
          </p:nvPr>
        </p:nvSpPr>
        <p:spPr>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9</a:t>
            </a:fld>
            <a:endParaRPr lang="el-GR" altLang="en-US" smtClean="0"/>
          </a:p>
        </p:txBody>
      </p:sp>
      <p:sp>
        <p:nvSpPr>
          <p:cNvPr id="39942" name="AutoShape 3"/>
          <p:cNvSpPr>
            <a:spLocks noChangeArrowheads="1"/>
          </p:cNvSpPr>
          <p:nvPr/>
        </p:nvSpPr>
        <p:spPr bwMode="auto">
          <a:xfrm>
            <a:off x="3850928" y="4004667"/>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79265" y="3645892"/>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323503" y="4004667"/>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67965" y="4077692"/>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339628" y="4077692"/>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139853" y="4077692"/>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58540" y="4293592"/>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203228" y="4293592"/>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94940" y="3212505"/>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612428" y="3212505"/>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94940" y="5157192"/>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610840" y="5157192"/>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826740" y="3645892"/>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539403" y="4653955"/>
            <a:ext cx="287337" cy="503237"/>
          </a:xfrm>
          <a:prstGeom prst="line">
            <a:avLst/>
          </a:prstGeom>
          <a:noFill/>
          <a:ln w="9525">
            <a:solidFill>
              <a:schemeClr val="tx1"/>
            </a:solidFill>
            <a:round/>
            <a:headEnd/>
            <a:tailEnd/>
          </a:ln>
        </p:spPr>
        <p:txBody>
          <a:bodyPr/>
          <a:lstStyle/>
          <a:p>
            <a:endParaRPr lang="el-GR"/>
          </a:p>
        </p:txBody>
      </p:sp>
      <p:sp>
        <p:nvSpPr>
          <p:cNvPr id="39956" name="Rectangle 17"/>
          <p:cNvSpPr>
            <a:spLocks noChangeArrowheads="1"/>
          </p:cNvSpPr>
          <p:nvPr/>
        </p:nvSpPr>
        <p:spPr bwMode="auto">
          <a:xfrm>
            <a:off x="4572571" y="5373216"/>
            <a:ext cx="1295400" cy="360362"/>
          </a:xfrm>
          <a:prstGeom prst="rect">
            <a:avLst/>
          </a:prstGeom>
          <a:noFill/>
          <a:ln w="9525">
            <a:solidFill>
              <a:schemeClr val="tx1"/>
            </a:solidFill>
            <a:miter lim="800000"/>
            <a:headEnd/>
            <a:tailEnd/>
          </a:ln>
        </p:spPr>
        <p:txBody>
          <a:bodyPr wrap="none" anchor="ctr"/>
          <a:lstStyle/>
          <a:p>
            <a:endParaRPr lang="el-GR"/>
          </a:p>
        </p:txBody>
      </p:sp>
      <p:sp>
        <p:nvSpPr>
          <p:cNvPr id="39957" name="Text Box 18"/>
          <p:cNvSpPr txBox="1">
            <a:spLocks noChangeArrowheads="1"/>
          </p:cNvSpPr>
          <p:nvPr/>
        </p:nvSpPr>
        <p:spPr bwMode="auto">
          <a:xfrm>
            <a:off x="4859684" y="5372968"/>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8" name="Text Box 19"/>
          <p:cNvSpPr txBox="1">
            <a:spLocks noChangeArrowheads="1"/>
          </p:cNvSpPr>
          <p:nvPr/>
        </p:nvSpPr>
        <p:spPr bwMode="auto">
          <a:xfrm>
            <a:off x="5496618" y="5372968"/>
            <a:ext cx="649288" cy="366712"/>
          </a:xfrm>
          <a:prstGeom prst="rect">
            <a:avLst/>
          </a:prstGeom>
          <a:noFill/>
          <a:ln w="9525">
            <a:noFill/>
            <a:miter lim="800000"/>
            <a:headEnd/>
            <a:tailEnd/>
          </a:ln>
        </p:spPr>
        <p:txBody>
          <a:bodyPr>
            <a:spAutoFit/>
          </a:bodyPr>
          <a:lstStyle/>
          <a:p>
            <a:pPr>
              <a:spcBef>
                <a:spcPct val="50000"/>
              </a:spcBef>
            </a:pPr>
            <a:r>
              <a:rPr lang="en-US" sz="1800" dirty="0"/>
              <a:t>B</a:t>
            </a:r>
            <a:endParaRPr lang="el-GR" sz="1800" dirty="0"/>
          </a:p>
        </p:txBody>
      </p:sp>
      <p:sp>
        <p:nvSpPr>
          <p:cNvPr id="39959" name="Line 20"/>
          <p:cNvSpPr>
            <a:spLocks noChangeShapeType="1"/>
          </p:cNvSpPr>
          <p:nvPr/>
        </p:nvSpPr>
        <p:spPr bwMode="auto">
          <a:xfrm>
            <a:off x="5364509" y="5388917"/>
            <a:ext cx="0" cy="360362"/>
          </a:xfrm>
          <a:prstGeom prst="line">
            <a:avLst/>
          </a:prstGeom>
          <a:noFill/>
          <a:ln w="9525">
            <a:solidFill>
              <a:schemeClr val="tx1"/>
            </a:solidFill>
            <a:round/>
            <a:headEnd/>
            <a:tailEnd/>
          </a:ln>
        </p:spPr>
        <p:txBody>
          <a:bodyPr/>
          <a:lstStyle/>
          <a:p>
            <a:endParaRPr lang="el-GR"/>
          </a:p>
        </p:txBody>
      </p:sp>
      <p:sp>
        <p:nvSpPr>
          <p:cNvPr id="39960" name="Text Box 21"/>
          <p:cNvSpPr txBox="1">
            <a:spLocks noChangeArrowheads="1"/>
          </p:cNvSpPr>
          <p:nvPr/>
        </p:nvSpPr>
        <p:spPr bwMode="auto">
          <a:xfrm>
            <a:off x="5076056" y="5013176"/>
            <a:ext cx="1008063" cy="366713"/>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1</a:t>
            </a:r>
            <a:endParaRPr lang="el-GR" sz="2400" baseline="-25000" dirty="0">
              <a:latin typeface="Times New Roman" pitchFamily="18" charset="0"/>
            </a:endParaRPr>
          </a:p>
        </p:txBody>
      </p:sp>
      <p:sp>
        <p:nvSpPr>
          <p:cNvPr id="39961" name="Rectangle 22"/>
          <p:cNvSpPr>
            <a:spLocks noChangeArrowheads="1"/>
          </p:cNvSpPr>
          <p:nvPr/>
        </p:nvSpPr>
        <p:spPr bwMode="auto">
          <a:xfrm>
            <a:off x="6444009" y="5372968"/>
            <a:ext cx="2376488" cy="360362"/>
          </a:xfrm>
          <a:prstGeom prst="rect">
            <a:avLst/>
          </a:prstGeom>
          <a:noFill/>
          <a:ln w="9525">
            <a:solidFill>
              <a:schemeClr val="tx1"/>
            </a:solidFill>
            <a:miter lim="800000"/>
            <a:headEnd/>
            <a:tailEnd/>
          </a:ln>
        </p:spPr>
        <p:txBody>
          <a:bodyPr wrap="none" anchor="ctr"/>
          <a:lstStyle/>
          <a:p>
            <a:endParaRPr lang="el-GR"/>
          </a:p>
        </p:txBody>
      </p:sp>
      <p:sp>
        <p:nvSpPr>
          <p:cNvPr id="39962" name="Text Box 23"/>
          <p:cNvSpPr txBox="1">
            <a:spLocks noChangeArrowheads="1"/>
          </p:cNvSpPr>
          <p:nvPr/>
        </p:nvSpPr>
        <p:spPr bwMode="auto">
          <a:xfrm>
            <a:off x="6515447" y="5372968"/>
            <a:ext cx="504825"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63" name="Text Box 24"/>
          <p:cNvSpPr txBox="1">
            <a:spLocks noChangeArrowheads="1"/>
          </p:cNvSpPr>
          <p:nvPr/>
        </p:nvSpPr>
        <p:spPr bwMode="auto">
          <a:xfrm>
            <a:off x="7236172" y="5372968"/>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64" name="Line 25"/>
          <p:cNvSpPr>
            <a:spLocks noChangeShapeType="1"/>
          </p:cNvSpPr>
          <p:nvPr/>
        </p:nvSpPr>
        <p:spPr bwMode="auto">
          <a:xfrm>
            <a:off x="7091709" y="5372968"/>
            <a:ext cx="0" cy="360362"/>
          </a:xfrm>
          <a:prstGeom prst="line">
            <a:avLst/>
          </a:prstGeom>
          <a:noFill/>
          <a:ln w="9525">
            <a:solidFill>
              <a:schemeClr val="tx1"/>
            </a:solidFill>
            <a:round/>
            <a:headEnd/>
            <a:tailEnd/>
          </a:ln>
        </p:spPr>
        <p:txBody>
          <a:bodyPr/>
          <a:lstStyle/>
          <a:p>
            <a:endParaRPr lang="el-GR"/>
          </a:p>
        </p:txBody>
      </p:sp>
      <p:sp>
        <p:nvSpPr>
          <p:cNvPr id="39965" name="Text Box 26"/>
          <p:cNvSpPr txBox="1">
            <a:spLocks noChangeArrowheads="1"/>
          </p:cNvSpPr>
          <p:nvPr/>
        </p:nvSpPr>
        <p:spPr bwMode="auto">
          <a:xfrm>
            <a:off x="7020272" y="4941168"/>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39966" name="Oval 27"/>
          <p:cNvSpPr>
            <a:spLocks noChangeArrowheads="1"/>
          </p:cNvSpPr>
          <p:nvPr/>
        </p:nvSpPr>
        <p:spPr bwMode="auto">
          <a:xfrm>
            <a:off x="3850928" y="3212505"/>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63590" y="4941292"/>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82728" y="3645892"/>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139853" y="4653955"/>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139853" y="3212505"/>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79490" y="4941292"/>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123728" y="5157192"/>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339628" y="5157192"/>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55528" y="4941292"/>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403003" y="3933230"/>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203228" y="3861792"/>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39977" name="Text Box 38"/>
          <p:cNvSpPr txBox="1">
            <a:spLocks noChangeArrowheads="1"/>
          </p:cNvSpPr>
          <p:nvPr/>
        </p:nvSpPr>
        <p:spPr bwMode="auto">
          <a:xfrm>
            <a:off x="7812434" y="5372968"/>
            <a:ext cx="433388"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39978" name="Text Box 39"/>
          <p:cNvSpPr txBox="1">
            <a:spLocks noChangeArrowheads="1"/>
          </p:cNvSpPr>
          <p:nvPr/>
        </p:nvSpPr>
        <p:spPr bwMode="auto">
          <a:xfrm>
            <a:off x="8315672" y="5372968"/>
            <a:ext cx="431800"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39979" name="Line 40"/>
          <p:cNvSpPr>
            <a:spLocks noChangeShapeType="1"/>
          </p:cNvSpPr>
          <p:nvPr/>
        </p:nvSpPr>
        <p:spPr bwMode="auto">
          <a:xfrm>
            <a:off x="7739409" y="5372968"/>
            <a:ext cx="0" cy="360362"/>
          </a:xfrm>
          <a:prstGeom prst="line">
            <a:avLst/>
          </a:prstGeom>
          <a:noFill/>
          <a:ln w="9525">
            <a:solidFill>
              <a:schemeClr val="tx1"/>
            </a:solidFill>
            <a:round/>
            <a:headEnd/>
            <a:tailEnd/>
          </a:ln>
        </p:spPr>
        <p:txBody>
          <a:bodyPr/>
          <a:lstStyle/>
          <a:p>
            <a:endParaRPr lang="el-GR"/>
          </a:p>
        </p:txBody>
      </p:sp>
      <p:sp>
        <p:nvSpPr>
          <p:cNvPr id="39980" name="Line 41"/>
          <p:cNvSpPr>
            <a:spLocks noChangeShapeType="1"/>
          </p:cNvSpPr>
          <p:nvPr/>
        </p:nvSpPr>
        <p:spPr bwMode="auto">
          <a:xfrm>
            <a:off x="8244234" y="5372968"/>
            <a:ext cx="0" cy="360362"/>
          </a:xfrm>
          <a:prstGeom prst="line">
            <a:avLst/>
          </a:prstGeom>
          <a:noFill/>
          <a:ln w="9525">
            <a:solidFill>
              <a:schemeClr val="tx1"/>
            </a:solidFill>
            <a:round/>
            <a:headEnd/>
            <a:tailEnd/>
          </a:ln>
        </p:spPr>
        <p:txBody>
          <a:bodyPr/>
          <a:lstStyle/>
          <a:p>
            <a:endParaRPr lang="el-GR"/>
          </a:p>
        </p:txBody>
      </p:sp>
      <p:sp>
        <p:nvSpPr>
          <p:cNvPr id="39981" name="Line 42"/>
          <p:cNvSpPr>
            <a:spLocks noChangeShapeType="1"/>
          </p:cNvSpPr>
          <p:nvPr/>
        </p:nvSpPr>
        <p:spPr bwMode="auto">
          <a:xfrm>
            <a:off x="8028334" y="5733330"/>
            <a:ext cx="0" cy="503238"/>
          </a:xfrm>
          <a:prstGeom prst="line">
            <a:avLst/>
          </a:prstGeom>
          <a:noFill/>
          <a:ln w="9525">
            <a:solidFill>
              <a:schemeClr val="tx1"/>
            </a:solidFill>
            <a:round/>
            <a:headEnd/>
            <a:tailEnd/>
          </a:ln>
        </p:spPr>
        <p:txBody>
          <a:bodyPr/>
          <a:lstStyle/>
          <a:p>
            <a:endParaRPr lang="el-GR"/>
          </a:p>
        </p:txBody>
      </p:sp>
      <p:sp>
        <p:nvSpPr>
          <p:cNvPr id="39982" name="Line 43"/>
          <p:cNvSpPr>
            <a:spLocks noChangeShapeType="1"/>
          </p:cNvSpPr>
          <p:nvPr/>
        </p:nvSpPr>
        <p:spPr bwMode="auto">
          <a:xfrm flipH="1">
            <a:off x="5075584" y="6236568"/>
            <a:ext cx="2952750" cy="0"/>
          </a:xfrm>
          <a:prstGeom prst="line">
            <a:avLst/>
          </a:prstGeom>
          <a:noFill/>
          <a:ln w="9525">
            <a:solidFill>
              <a:schemeClr val="tx1"/>
            </a:solidFill>
            <a:round/>
            <a:headEnd/>
            <a:tailEnd/>
          </a:ln>
        </p:spPr>
        <p:txBody>
          <a:bodyPr/>
          <a:lstStyle/>
          <a:p>
            <a:endParaRPr lang="el-GR"/>
          </a:p>
        </p:txBody>
      </p:sp>
      <p:sp>
        <p:nvSpPr>
          <p:cNvPr id="39983" name="Line 44"/>
          <p:cNvSpPr>
            <a:spLocks noChangeShapeType="1"/>
          </p:cNvSpPr>
          <p:nvPr/>
        </p:nvSpPr>
        <p:spPr bwMode="auto">
          <a:xfrm flipV="1">
            <a:off x="5075584" y="5733330"/>
            <a:ext cx="0" cy="503238"/>
          </a:xfrm>
          <a:prstGeom prst="line">
            <a:avLst/>
          </a:prstGeom>
          <a:noFill/>
          <a:ln w="9525">
            <a:solidFill>
              <a:schemeClr val="tx1"/>
            </a:solidFill>
            <a:round/>
            <a:headEnd/>
            <a:tailEnd type="triangle" w="med" len="med"/>
          </a:ln>
        </p:spPr>
        <p:txBody>
          <a:bodyPr/>
          <a:lstStyle/>
          <a:p>
            <a:endParaRPr lang="el-GR"/>
          </a:p>
        </p:txBody>
      </p:sp>
      <p:sp>
        <p:nvSpPr>
          <p:cNvPr id="48" name="Text Box 4"/>
          <p:cNvSpPr txBox="1">
            <a:spLocks noChangeArrowheads="1"/>
          </p:cNvSpPr>
          <p:nvPr/>
        </p:nvSpPr>
        <p:spPr bwMode="auto">
          <a:xfrm>
            <a:off x="323528" y="1412776"/>
            <a:ext cx="8352928" cy="2308324"/>
          </a:xfrm>
          <a:prstGeom prst="rect">
            <a:avLst/>
          </a:prstGeom>
          <a:noFill/>
          <a:ln w="9525">
            <a:noFill/>
            <a:miter lim="800000"/>
            <a:headEnd/>
            <a:tailEnd/>
          </a:ln>
        </p:spPr>
        <p:txBody>
          <a:bodyPr wrap="square">
            <a:spAutoFit/>
          </a:bodyPr>
          <a:lstStyle/>
          <a:p>
            <a:pPr algn="just" eaLnBrk="0" hangingPunct="0">
              <a:spcBef>
                <a:spcPct val="50000"/>
              </a:spcBef>
            </a:pPr>
            <a:r>
              <a:rPr lang="el-GR" sz="2400" dirty="0" smtClean="0">
                <a:latin typeface="Calibri" pitchFamily="34" charset="0"/>
                <a:cs typeface="Calibri" pitchFamily="34" charset="0"/>
              </a:rPr>
              <a:t>Εναλλακτικά,</a:t>
            </a:r>
          </a:p>
          <a:p>
            <a:pPr algn="just" eaLnBrk="0" hangingPunct="0">
              <a:spcBef>
                <a:spcPct val="50000"/>
              </a:spcBef>
            </a:pPr>
            <a:r>
              <a:rPr lang="el-GR" sz="2400" dirty="0" smtClean="0">
                <a:latin typeface="Calibri" pitchFamily="34" charset="0"/>
                <a:cs typeface="Calibri" pitchFamily="34" charset="0"/>
              </a:rPr>
              <a:t>Αντί για νέα σχέση για τη συσχέτιση, </a:t>
            </a:r>
            <a:r>
              <a:rPr lang="el-GR" sz="2400" dirty="0" smtClean="0">
                <a:solidFill>
                  <a:schemeClr val="tx2">
                    <a:lumMod val="75000"/>
                  </a:schemeClr>
                </a:solidFill>
                <a:latin typeface="Calibri" pitchFamily="34" charset="0"/>
                <a:cs typeface="Calibri" pitchFamily="34" charset="0"/>
              </a:rPr>
              <a:t>μπορούμε να προσθέσουμε το πρωτεύον κλειδί της </a:t>
            </a:r>
            <a:r>
              <a:rPr lang="en-US" sz="2400" dirty="0" smtClean="0">
                <a:solidFill>
                  <a:schemeClr val="tx2">
                    <a:lumMod val="75000"/>
                  </a:schemeClr>
                </a:solidFill>
                <a:latin typeface="Calibri" pitchFamily="34" charset="0"/>
                <a:cs typeface="Calibri" pitchFamily="34" charset="0"/>
              </a:rPr>
              <a:t>E1 </a:t>
            </a:r>
            <a:r>
              <a:rPr lang="el-GR" sz="2400" dirty="0" smtClean="0">
                <a:solidFill>
                  <a:schemeClr val="tx2">
                    <a:lumMod val="75000"/>
                  </a:schemeClr>
                </a:solidFill>
                <a:latin typeface="Calibri" pitchFamily="34" charset="0"/>
                <a:cs typeface="Calibri" pitchFamily="34" charset="0"/>
              </a:rPr>
              <a:t>ως γνώρισμα στη σχέση που αντιστοιχεί στην </a:t>
            </a:r>
            <a:r>
              <a:rPr lang="en-US" sz="2400" dirty="0" smtClean="0">
                <a:solidFill>
                  <a:schemeClr val="tx2">
                    <a:lumMod val="75000"/>
                  </a:schemeClr>
                </a:solidFill>
                <a:latin typeface="Calibri" pitchFamily="34" charset="0"/>
                <a:cs typeface="Calibri" pitchFamily="34" charset="0"/>
              </a:rPr>
              <a:t>E2</a:t>
            </a:r>
            <a:r>
              <a:rPr lang="el-GR" sz="2400" dirty="0" smtClean="0">
                <a:solidFill>
                  <a:schemeClr val="accent5">
                    <a:lumMod val="50000"/>
                  </a:schemeClr>
                </a:solidFill>
                <a:latin typeface="Calibri" pitchFamily="34" charset="0"/>
                <a:cs typeface="Calibri" pitchFamily="34" charset="0"/>
              </a:rPr>
              <a:t> </a:t>
            </a:r>
            <a:r>
              <a:rPr lang="el-GR" sz="2400" dirty="0" smtClean="0">
                <a:latin typeface="Calibri" pitchFamily="34" charset="0"/>
                <a:cs typeface="Calibri" pitchFamily="34" charset="0"/>
              </a:rPr>
              <a:t>(το οποίο είναι και ξένο κλειδί)</a:t>
            </a:r>
          </a:p>
          <a:p>
            <a:pPr algn="just" eaLnBrk="0" hangingPunct="0">
              <a:spcBef>
                <a:spcPct val="50000"/>
              </a:spcBef>
            </a:pPr>
            <a:endParaRPr lang="en-US" sz="2400" dirty="0">
              <a:latin typeface="Calibri" pitchFamily="34" charset="0"/>
              <a:cs typeface="Calibri" pitchFamily="34" charset="0"/>
            </a:endParaRPr>
          </a:p>
        </p:txBody>
      </p:sp>
      <p:sp>
        <p:nvSpPr>
          <p:cNvPr id="50"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Tree>
    <p:extLst>
      <p:ext uri="{BB962C8B-B14F-4D97-AF65-F5344CB8AC3E}">
        <p14:creationId xmlns:p14="http://schemas.microsoft.com/office/powerpoint/2010/main" xmlns="" val="1104122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2039</TotalTime>
  <Words>2523</Words>
  <Application>Microsoft Office PowerPoint</Application>
  <PresentationFormat>On-screen Show (4:3)</PresentationFormat>
  <Paragraphs>537</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Slide 1</vt:lpstr>
      <vt:lpstr>Γενικά</vt:lpstr>
      <vt:lpstr>Οντότητες</vt:lpstr>
      <vt:lpstr>Συσχετίσεις</vt:lpstr>
      <vt:lpstr>Παράδειγμα</vt:lpstr>
      <vt:lpstr>Γενική Περίπτωση (παράδειγμα)</vt:lpstr>
      <vt:lpstr>(Δυαδική) 1-Ν Συσχέτιση</vt:lpstr>
      <vt:lpstr>(Δυαδική) 1-Ν Συσχέτιση</vt:lpstr>
      <vt:lpstr>(Δυαδική) 1-Ν Συσχέτιση</vt:lpstr>
      <vt:lpstr>Slide 10</vt:lpstr>
      <vt:lpstr>(Δυαδική) 1-1 Συσχέτιση</vt:lpstr>
      <vt:lpstr>(Δυαδική) 1-1 Συσχέτιση</vt:lpstr>
      <vt:lpstr>(Δυαδική) 1-1 Συσχέτιση</vt:lpstr>
      <vt:lpstr>(Δυαδική) 1-Ν Συσχέτιση</vt:lpstr>
      <vt:lpstr>Παράδειγμα</vt:lpstr>
      <vt:lpstr>Σύνθετα Γνωρίσματα</vt:lpstr>
      <vt:lpstr>Πλειότιμα Γνωρίσματα</vt:lpstr>
      <vt:lpstr>Παράδειγμα</vt:lpstr>
      <vt:lpstr>Ασθενείς Τύποι Οντοτήτων</vt:lpstr>
      <vt:lpstr>Παράδειγμα</vt:lpstr>
      <vt:lpstr>Παράδειγμα</vt:lpstr>
      <vt:lpstr>Τριαδικές Συσχετίσεις</vt:lpstr>
      <vt:lpstr>Τριαδικές Συσχετίσεις</vt:lpstr>
      <vt:lpstr>Τριαδικές Συσχετίσεις</vt:lpstr>
      <vt:lpstr>Τριαδικές Συσχετίσεις</vt:lpstr>
      <vt:lpstr>Τριαδικές Συσχετίσεις</vt:lpstr>
      <vt:lpstr>Κλάσεις</vt:lpstr>
      <vt:lpstr>Κλάσεις</vt:lpstr>
      <vt:lpstr>Ανακεφαλαίωση</vt:lpstr>
      <vt:lpstr>Σε επόμενα μαθήματα</vt:lpstr>
      <vt:lpstr>Παράδειγμα</vt:lpstr>
      <vt:lpstr>Παράδειγμα (συνέχεια)</vt:lpstr>
      <vt:lpstr>Slide 33</vt:lpstr>
      <vt:lpstr>Παράδειγμα (ασθενείς οντότητες)</vt:lpstr>
      <vt:lpstr>Παράδειγμα</vt:lpstr>
      <vt:lpstr>Παράδειγμα</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People Describe Themselves on Twitter</dc:title>
  <dc:creator>Konstantinos Semertzidis</dc:creator>
  <cp:lastModifiedBy>pitoura</cp:lastModifiedBy>
  <cp:revision>280</cp:revision>
  <dcterms:created xsi:type="dcterms:W3CDTF">2013-06-13T09:19:30Z</dcterms:created>
  <dcterms:modified xsi:type="dcterms:W3CDTF">2013-10-29T12:19:18Z</dcterms:modified>
</cp:coreProperties>
</file>