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88"/>
  </p:notesMasterIdLst>
  <p:sldIdLst>
    <p:sldId id="457" r:id="rId2"/>
    <p:sldId id="458" r:id="rId3"/>
    <p:sldId id="459" r:id="rId4"/>
    <p:sldId id="566" r:id="rId5"/>
    <p:sldId id="570" r:id="rId6"/>
    <p:sldId id="567" r:id="rId7"/>
    <p:sldId id="495" r:id="rId8"/>
    <p:sldId id="497" r:id="rId9"/>
    <p:sldId id="499" r:id="rId10"/>
    <p:sldId id="571" r:id="rId11"/>
    <p:sldId id="500" r:id="rId12"/>
    <p:sldId id="572" r:id="rId13"/>
    <p:sldId id="503" r:id="rId14"/>
    <p:sldId id="505" r:id="rId15"/>
    <p:sldId id="583" r:id="rId16"/>
    <p:sldId id="575" r:id="rId17"/>
    <p:sldId id="506" r:id="rId18"/>
    <p:sldId id="507" r:id="rId19"/>
    <p:sldId id="508" r:id="rId20"/>
    <p:sldId id="509" r:id="rId21"/>
    <p:sldId id="577" r:id="rId22"/>
    <p:sldId id="510" r:id="rId23"/>
    <p:sldId id="576" r:id="rId24"/>
    <p:sldId id="511" r:id="rId25"/>
    <p:sldId id="512" r:id="rId26"/>
    <p:sldId id="514" r:id="rId27"/>
    <p:sldId id="513" r:id="rId28"/>
    <p:sldId id="515" r:id="rId29"/>
    <p:sldId id="516" r:id="rId30"/>
    <p:sldId id="517" r:id="rId31"/>
    <p:sldId id="518" r:id="rId32"/>
    <p:sldId id="584" r:id="rId33"/>
    <p:sldId id="519" r:id="rId34"/>
    <p:sldId id="520" r:id="rId35"/>
    <p:sldId id="521" r:id="rId36"/>
    <p:sldId id="522" r:id="rId37"/>
    <p:sldId id="523" r:id="rId38"/>
    <p:sldId id="524" r:id="rId39"/>
    <p:sldId id="525" r:id="rId40"/>
    <p:sldId id="526" r:id="rId41"/>
    <p:sldId id="585" r:id="rId42"/>
    <p:sldId id="527" r:id="rId43"/>
    <p:sldId id="528" r:id="rId44"/>
    <p:sldId id="529" r:id="rId45"/>
    <p:sldId id="578" r:id="rId46"/>
    <p:sldId id="531" r:id="rId47"/>
    <p:sldId id="532" r:id="rId48"/>
    <p:sldId id="533" r:id="rId49"/>
    <p:sldId id="534" r:id="rId50"/>
    <p:sldId id="535" r:id="rId51"/>
    <p:sldId id="536" r:id="rId52"/>
    <p:sldId id="588" r:id="rId53"/>
    <p:sldId id="589" r:id="rId54"/>
    <p:sldId id="590" r:id="rId55"/>
    <p:sldId id="586" r:id="rId56"/>
    <p:sldId id="560" r:id="rId57"/>
    <p:sldId id="537" r:id="rId58"/>
    <p:sldId id="538" r:id="rId59"/>
    <p:sldId id="539" r:id="rId60"/>
    <p:sldId id="587" r:id="rId61"/>
    <p:sldId id="540" r:id="rId62"/>
    <p:sldId id="541" r:id="rId63"/>
    <p:sldId id="542" r:id="rId64"/>
    <p:sldId id="543" r:id="rId65"/>
    <p:sldId id="544" r:id="rId66"/>
    <p:sldId id="545" r:id="rId67"/>
    <p:sldId id="546" r:id="rId68"/>
    <p:sldId id="547" r:id="rId69"/>
    <p:sldId id="562" r:id="rId70"/>
    <p:sldId id="548" r:id="rId71"/>
    <p:sldId id="549" r:id="rId72"/>
    <p:sldId id="550" r:id="rId73"/>
    <p:sldId id="591" r:id="rId74"/>
    <p:sldId id="551" r:id="rId75"/>
    <p:sldId id="552" r:id="rId76"/>
    <p:sldId id="592" r:id="rId77"/>
    <p:sldId id="553" r:id="rId78"/>
    <p:sldId id="554" r:id="rId79"/>
    <p:sldId id="555" r:id="rId80"/>
    <p:sldId id="556" r:id="rId81"/>
    <p:sldId id="557" r:id="rId82"/>
    <p:sldId id="558" r:id="rId83"/>
    <p:sldId id="559" r:id="rId84"/>
    <p:sldId id="563" r:id="rId85"/>
    <p:sldId id="564" r:id="rId86"/>
    <p:sldId id="492" r:id="rId87"/>
  </p:sldIdLst>
  <p:sldSz cx="9144000" cy="6858000" type="screen4x3"/>
  <p:notesSz cx="7099300" cy="102235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p:scale>
          <a:sx n="75" d="100"/>
          <a:sy n="75" d="100"/>
        </p:scale>
        <p:origin x="-984" y="-666"/>
      </p:cViewPr>
      <p:guideLst>
        <p:guide orient="horz" pos="2160"/>
        <p:guide pos="2880"/>
      </p:guideLst>
    </p:cSldViewPr>
  </p:slideViewPr>
  <p:notesTextViewPr>
    <p:cViewPr>
      <p:scale>
        <a:sx n="1" d="1"/>
        <a:sy n="1" d="1"/>
      </p:scale>
      <p:origin x="0" y="0"/>
    </p:cViewPr>
  </p:notesTextViewPr>
  <p:sorterViewPr>
    <p:cViewPr>
      <p:scale>
        <a:sx n="66" d="100"/>
        <a:sy n="66" d="100"/>
      </p:scale>
      <p:origin x="0" y="9216"/>
    </p:cViewPr>
  </p:sorterViewPr>
  <p:notesViewPr>
    <p:cSldViewPr snapToGrid="0">
      <p:cViewPr varScale="1">
        <p:scale>
          <a:sx n="81" d="100"/>
          <a:sy n="81" d="100"/>
        </p:scale>
        <p:origin x="-1752" y="-90"/>
      </p:cViewPr>
      <p:guideLst>
        <p:guide orient="horz" pos="3220"/>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US"/>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AB1D4467-F767-4192-8C2C-9C235F6643CF}" type="datetimeFigureOut">
              <a:rPr lang="en-US" smtClean="0"/>
              <a:pPr/>
              <a:t>10/12/2013</a:t>
            </a:fld>
            <a:endParaRPr lang="en-US"/>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US"/>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14C084C1-148C-4550-AE34-103EED253824}" type="slidenum">
              <a:rPr lang="en-US" smtClean="0"/>
              <a:pPr/>
              <a:t>‹#›</a:t>
            </a:fld>
            <a:endParaRPr lang="en-US"/>
          </a:p>
        </p:txBody>
      </p:sp>
    </p:spTree>
    <p:extLst>
      <p:ext uri="{BB962C8B-B14F-4D97-AF65-F5344CB8AC3E}">
        <p14:creationId xmlns=""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10</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11</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12</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6702FB3-FFC6-4CC5-A3DE-B9B6A7D25DC3}" type="slidenum">
              <a:rPr lang="el-GR" smtClean="0"/>
              <a:pPr/>
              <a:t>13</a:t>
            </a:fld>
            <a:endParaRPr lang="el-GR"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14</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16</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FAFF47B-F18B-48F7-B9D7-E39217AB379F}" type="slidenum">
              <a:rPr lang="el-GR" smtClean="0"/>
              <a:pPr/>
              <a:t>17</a:t>
            </a:fld>
            <a:endParaRPr lang="el-GR"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18</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441D170-7655-43B7-A2C3-875CFEB793F9}" type="slidenum">
              <a:rPr lang="el-GR" smtClean="0"/>
              <a:pPr/>
              <a:t>19</a:t>
            </a:fld>
            <a:endParaRPr lang="el-GR"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723E0A7-4384-4915-B7F8-C143483F7510}" type="slidenum">
              <a:rPr lang="el-GR" smtClean="0"/>
              <a:pPr/>
              <a:t>2</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04E818E-B825-4F98-98EE-FCAD4318A62D}" type="slidenum">
              <a:rPr lang="el-GR" smtClean="0"/>
              <a:pPr/>
              <a:t>20</a:t>
            </a:fld>
            <a:endParaRPr lang="el-GR"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21</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22</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23</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528C39CD-7532-47AA-BB28-3E570E6137EC}" type="slidenum">
              <a:rPr lang="el-GR" smtClean="0"/>
              <a:pPr/>
              <a:t>24</a:t>
            </a:fld>
            <a:endParaRPr lang="el-GR"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0303312-806A-461E-93E6-F3AFE26B2B2B}" type="slidenum">
              <a:rPr lang="el-GR" smtClean="0"/>
              <a:pPr/>
              <a:t>25</a:t>
            </a:fld>
            <a:endParaRPr lang="el-GR"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D1CE49F-27C6-490B-BD72-A8F020D4A4B5}" type="slidenum">
              <a:rPr lang="el-GR" smtClean="0"/>
              <a:pPr/>
              <a:t>26</a:t>
            </a:fld>
            <a:endParaRPr lang="el-GR"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0A47737-35E1-40A9-8AFA-CBEF4F41AEF1}" type="slidenum">
              <a:rPr lang="el-GR" smtClean="0"/>
              <a:pPr/>
              <a:t>27</a:t>
            </a:fld>
            <a:endParaRPr lang="el-GR"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B132666C-5A68-4119-8452-B90F3A51B7B1}" type="slidenum">
              <a:rPr lang="el-GR" smtClean="0"/>
              <a:pPr/>
              <a:t>28</a:t>
            </a:fld>
            <a:endParaRPr lang="el-GR"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64A535E-D5B1-4381-BC9F-DB7FCB513427}" type="slidenum">
              <a:rPr lang="el-GR" smtClean="0"/>
              <a:pPr/>
              <a:t>29</a:t>
            </a:fld>
            <a:endParaRPr lang="el-G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3</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C060810-5B3B-495C-A700-9629DF1712DE}" type="slidenum">
              <a:rPr lang="el-GR" smtClean="0"/>
              <a:pPr/>
              <a:t>30</a:t>
            </a:fld>
            <a:endParaRPr lang="el-GR"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4131C4A8-863F-4D52-85FB-35F908A4F86F}" type="slidenum">
              <a:rPr lang="el-GR" smtClean="0"/>
              <a:pPr/>
              <a:t>31</a:t>
            </a:fld>
            <a:endParaRPr lang="el-G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32</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D4D2996-4B48-4EE5-8FAC-3D9AF97E4B3F}" type="slidenum">
              <a:rPr lang="el-GR" smtClean="0"/>
              <a:pPr/>
              <a:t>33</a:t>
            </a:fld>
            <a:endParaRPr lang="el-GR" smtClean="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64C3AEE0-E7C6-4E61-B888-7B4E19BB0368}" type="slidenum">
              <a:rPr lang="el-GR" smtClean="0"/>
              <a:pPr/>
              <a:t>34</a:t>
            </a:fld>
            <a:endParaRPr lang="el-GR"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B29E326-ED65-4661-A053-1AD72C2F86FA}" type="slidenum">
              <a:rPr lang="el-GR" smtClean="0"/>
              <a:pPr/>
              <a:t>35</a:t>
            </a:fld>
            <a:endParaRPr lang="el-GR"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4668D49-0BF0-483E-9B01-0C1675C0B8B7}" type="slidenum">
              <a:rPr lang="el-GR" smtClean="0"/>
              <a:pPr/>
              <a:t>36</a:t>
            </a:fld>
            <a:endParaRPr lang="el-GR"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28B4F54-48A5-4080-9FB0-A0397DE3299C}" type="slidenum">
              <a:rPr lang="el-GR" smtClean="0"/>
              <a:pPr/>
              <a:t>37</a:t>
            </a:fld>
            <a:endParaRPr lang="el-GR"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29608057-4194-4DF7-B6C8-E9355F9A4E7E}" type="slidenum">
              <a:rPr lang="el-GR" smtClean="0"/>
              <a:pPr/>
              <a:t>38</a:t>
            </a:fld>
            <a:endParaRPr lang="el-GR"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39</a:t>
            </a:fld>
            <a:endParaRPr lang="el-GR"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4</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F9FA8A0-C4C5-4743-8C38-269F82701CFF}" type="slidenum">
              <a:rPr lang="el-GR" smtClean="0"/>
              <a:pPr/>
              <a:t>40</a:t>
            </a:fld>
            <a:endParaRPr lang="el-GR"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41</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2D63BB6F-2AAD-4D00-90AF-12DCE33BD057}" type="slidenum">
              <a:rPr lang="el-GR" smtClean="0"/>
              <a:pPr/>
              <a:t>42</a:t>
            </a:fld>
            <a:endParaRPr lang="el-GR"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D23DC38B-FE1E-47E7-A01D-78EFF16A6984}" type="slidenum">
              <a:rPr lang="el-GR" smtClean="0"/>
              <a:pPr/>
              <a:t>43</a:t>
            </a:fld>
            <a:endParaRPr lang="el-GR"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C513F820-6A6A-4526-AE4C-FB303AF29D9E}" type="slidenum">
              <a:rPr lang="el-GR" smtClean="0"/>
              <a:pPr/>
              <a:t>44</a:t>
            </a:fld>
            <a:endParaRPr lang="el-GR"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46</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7B1D583D-77FC-4564-856E-C3BD6E75B073}" type="slidenum">
              <a:rPr lang="el-GR" smtClean="0"/>
              <a:pPr/>
              <a:t>47</a:t>
            </a:fld>
            <a:endParaRPr lang="el-GR"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E24A83A2-E6E8-4540-A0F3-DC6C9B38110F}" type="slidenum">
              <a:rPr lang="el-GR" smtClean="0"/>
              <a:pPr/>
              <a:t>48</a:t>
            </a:fld>
            <a:endParaRPr lang="el-GR"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7F8C030F-541D-490A-8AD7-8CE386E72632}" type="slidenum">
              <a:rPr lang="el-GR" smtClean="0"/>
              <a:pPr/>
              <a:t>49</a:t>
            </a:fld>
            <a:endParaRPr lang="el-GR"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90506" eaLnBrk="0" hangingPunct="0">
              <a:defRPr sz="1600">
                <a:solidFill>
                  <a:schemeClr val="tx1"/>
                </a:solidFill>
                <a:latin typeface="Arial" pitchFamily="34" charset="0"/>
              </a:defRPr>
            </a:lvl1pPr>
            <a:lvl2pPr marL="742880" indent="-285723" defTabSz="990506" eaLnBrk="0" hangingPunct="0">
              <a:defRPr sz="1600">
                <a:solidFill>
                  <a:schemeClr val="tx1"/>
                </a:solidFill>
                <a:latin typeface="Arial" pitchFamily="34" charset="0"/>
              </a:defRPr>
            </a:lvl2pPr>
            <a:lvl3pPr marL="1142892" indent="-228579" defTabSz="990506" eaLnBrk="0" hangingPunct="0">
              <a:defRPr sz="1600">
                <a:solidFill>
                  <a:schemeClr val="tx1"/>
                </a:solidFill>
                <a:latin typeface="Arial" pitchFamily="34" charset="0"/>
              </a:defRPr>
            </a:lvl3pPr>
            <a:lvl4pPr marL="1600049" indent="-228579" defTabSz="990506" eaLnBrk="0" hangingPunct="0">
              <a:defRPr sz="1600">
                <a:solidFill>
                  <a:schemeClr val="tx1"/>
                </a:solidFill>
                <a:latin typeface="Arial" pitchFamily="34" charset="0"/>
              </a:defRPr>
            </a:lvl4pPr>
            <a:lvl5pPr marL="2057205" indent="-228579" defTabSz="990506" eaLnBrk="0" hangingPunct="0">
              <a:defRPr sz="1600">
                <a:solidFill>
                  <a:schemeClr val="tx1"/>
                </a:solidFill>
                <a:latin typeface="Arial" pitchFamily="34" charset="0"/>
              </a:defRPr>
            </a:lvl5pPr>
            <a:lvl6pPr marL="2514362" indent="-228579" defTabSz="990506" eaLnBrk="0" fontAlgn="base" hangingPunct="0">
              <a:spcBef>
                <a:spcPct val="0"/>
              </a:spcBef>
              <a:spcAft>
                <a:spcPct val="0"/>
              </a:spcAft>
              <a:defRPr sz="1600">
                <a:solidFill>
                  <a:schemeClr val="tx1"/>
                </a:solidFill>
                <a:latin typeface="Arial" pitchFamily="34" charset="0"/>
              </a:defRPr>
            </a:lvl6pPr>
            <a:lvl7pPr marL="2971519" indent="-228579" defTabSz="990506" eaLnBrk="0" fontAlgn="base" hangingPunct="0">
              <a:spcBef>
                <a:spcPct val="0"/>
              </a:spcBef>
              <a:spcAft>
                <a:spcPct val="0"/>
              </a:spcAft>
              <a:defRPr sz="1600">
                <a:solidFill>
                  <a:schemeClr val="tx1"/>
                </a:solidFill>
                <a:latin typeface="Arial" pitchFamily="34" charset="0"/>
              </a:defRPr>
            </a:lvl7pPr>
            <a:lvl8pPr marL="3428675" indent="-228579" defTabSz="990506" eaLnBrk="0" fontAlgn="base" hangingPunct="0">
              <a:spcBef>
                <a:spcPct val="0"/>
              </a:spcBef>
              <a:spcAft>
                <a:spcPct val="0"/>
              </a:spcAft>
              <a:defRPr sz="1600">
                <a:solidFill>
                  <a:schemeClr val="tx1"/>
                </a:solidFill>
                <a:latin typeface="Arial" pitchFamily="34" charset="0"/>
              </a:defRPr>
            </a:lvl8pPr>
            <a:lvl9pPr marL="3885832" indent="-228579" defTabSz="990506" eaLnBrk="0" fontAlgn="base" hangingPunct="0">
              <a:spcBef>
                <a:spcPct val="0"/>
              </a:spcBef>
              <a:spcAft>
                <a:spcPct val="0"/>
              </a:spcAft>
              <a:defRPr sz="1600">
                <a:solidFill>
                  <a:schemeClr val="tx1"/>
                </a:solidFill>
                <a:latin typeface="Arial" pitchFamily="34" charset="0"/>
              </a:defRPr>
            </a:lvl9pPr>
          </a:lstStyle>
          <a:p>
            <a:fld id="{08457A4D-0C1A-454C-A595-425E79A91FE6}" type="slidenum">
              <a:rPr lang="el-GR" altLang="en-US" sz="1300">
                <a:latin typeface="Times New Roman" pitchFamily="18" charset="0"/>
              </a:rPr>
              <a:pPr/>
              <a:t>5</a:t>
            </a:fld>
            <a:endParaRPr lang="el-GR" altLang="en-US" sz="1300" dirty="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50</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7BBAAC89-AD23-4843-A315-9C521146BB17}" type="slidenum">
              <a:rPr lang="el-GR" smtClean="0"/>
              <a:pPr/>
              <a:t>51</a:t>
            </a:fld>
            <a:endParaRPr lang="el-GR"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52</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53</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55</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56</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57</a:t>
            </a:fld>
            <a:endParaRPr lang="el-GR"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58</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59</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6</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60</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83EC77EC-FB7D-41B3-912B-9A849286FAD1}" type="slidenum">
              <a:rPr lang="el-GR" smtClean="0"/>
              <a:pPr/>
              <a:t>61</a:t>
            </a:fld>
            <a:endParaRPr lang="el-GR"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77297565-C967-4979-8361-5621A87AC7FA}" type="slidenum">
              <a:rPr lang="el-GR" smtClean="0"/>
              <a:pPr/>
              <a:t>62</a:t>
            </a:fld>
            <a:endParaRPr lang="el-GR"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B28A5776-4C19-4FB0-92A7-6E6C078F398A}" type="slidenum">
              <a:rPr lang="el-GR" smtClean="0"/>
              <a:pPr/>
              <a:t>63</a:t>
            </a:fld>
            <a:endParaRPr lang="el-GR"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DF4AA42-91F9-4C3D-B529-1241F050310C}" type="slidenum">
              <a:rPr lang="el-GR" smtClean="0"/>
              <a:pPr/>
              <a:t>64</a:t>
            </a:fld>
            <a:endParaRPr lang="el-GR"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515A008E-2799-4CF9-AE15-B369B67539E3}" type="slidenum">
              <a:rPr lang="el-GR" smtClean="0"/>
              <a:pPr/>
              <a:t>65</a:t>
            </a:fld>
            <a:endParaRPr lang="el-GR"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08AEEC57-8547-4F14-8ACC-82B94C36FD2A}" type="slidenum">
              <a:rPr lang="el-GR" smtClean="0"/>
              <a:pPr/>
              <a:t>66</a:t>
            </a:fld>
            <a:endParaRPr lang="el-GR"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C92A738-A9B3-4187-8B8A-FCB7034BAD62}" type="slidenum">
              <a:rPr lang="el-GR" smtClean="0"/>
              <a:pPr/>
              <a:t>67</a:t>
            </a:fld>
            <a:endParaRPr lang="el-GR"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A30AAF81-F3D8-4948-8B33-9439C1D28FEA}" type="slidenum">
              <a:rPr lang="el-GR" smtClean="0"/>
              <a:pPr/>
              <a:t>68</a:t>
            </a:fld>
            <a:endParaRPr lang="el-GR"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69</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EB8A574-6053-44D8-972B-E6E01C5E72D8}" type="slidenum">
              <a:rPr lang="el-GR" smtClean="0"/>
              <a:pPr/>
              <a:t>7</a:t>
            </a:fld>
            <a:endParaRPr lang="el-GR"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354A8764-61DD-4FEE-B1F8-8AEFA31BA911}" type="slidenum">
              <a:rPr lang="el-GR" smtClean="0"/>
              <a:pPr/>
              <a:t>70</a:t>
            </a:fld>
            <a:endParaRPr lang="el-GR"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B9A5F8AE-4B9B-4F0D-8136-8FAEB53C8628}" type="slidenum">
              <a:rPr lang="el-GR" smtClean="0"/>
              <a:pPr/>
              <a:t>71</a:t>
            </a:fld>
            <a:endParaRPr lang="el-GR"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7A67416-455B-45F1-BCFE-8DD170450086}" type="slidenum">
              <a:rPr lang="el-GR" smtClean="0"/>
              <a:pPr/>
              <a:t>72</a:t>
            </a:fld>
            <a:endParaRPr lang="el-GR"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73</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74</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75</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76</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B1399557-367C-4055-A4EF-77734A51EA79}" type="slidenum">
              <a:rPr lang="el-GR" smtClean="0"/>
              <a:pPr/>
              <a:t>77</a:t>
            </a:fld>
            <a:endParaRPr lang="el-GR"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8ABEC7C3-3A4D-407E-8E84-813BF7BB35BD}" type="slidenum">
              <a:rPr lang="el-GR" smtClean="0"/>
              <a:pPr/>
              <a:t>78</a:t>
            </a:fld>
            <a:endParaRPr lang="el-GR"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A5C25092-E63B-4B16-9E50-D11C57576358}" type="slidenum">
              <a:rPr lang="el-GR" smtClean="0"/>
              <a:pPr/>
              <a:t>79</a:t>
            </a:fld>
            <a:endParaRPr lang="el-GR"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B6303DD-4DE0-4D46-A9BE-518FB5A67889}" type="slidenum">
              <a:rPr lang="el-GR" smtClean="0"/>
              <a:pPr/>
              <a:t>8</a:t>
            </a:fld>
            <a:endParaRPr lang="el-GR"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E468D5F2-3B20-4157-8838-17BA7DB2F971}" type="slidenum">
              <a:rPr lang="el-GR" smtClean="0"/>
              <a:pPr/>
              <a:t>80</a:t>
            </a:fld>
            <a:endParaRPr lang="el-GR"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7DEFDEC9-6FE8-4ACC-A946-BDDB5E653ED9}" type="slidenum">
              <a:rPr lang="el-GR" smtClean="0"/>
              <a:pPr/>
              <a:t>81</a:t>
            </a:fld>
            <a:endParaRPr lang="el-GR"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2CE9FDE8-7B29-4050-A152-D074BE076CE2}" type="slidenum">
              <a:rPr lang="el-GR" smtClean="0"/>
              <a:pPr/>
              <a:t>82</a:t>
            </a:fld>
            <a:endParaRPr lang="el-GR"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65977483-1DDF-4FB0-BECA-7BA8A31E2992}" type="slidenum">
              <a:rPr lang="el-GR" smtClean="0"/>
              <a:pPr/>
              <a:t>83</a:t>
            </a:fld>
            <a:endParaRPr lang="el-GR"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84</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85</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86</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9</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10/12/2013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10/12/2013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10/12/2013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10/12/2013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10/12/2013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10/12/2013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10/12/2013</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10/12/2013</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10/12/2013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10/12/2013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10/12/2013</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Το Μοντέλο Οντοτήτων-Συσχετ</a:t>
            </a:r>
            <a:r>
              <a:rPr lang="el-GR" sz="5400" dirty="0">
                <a:solidFill>
                  <a:schemeClr val="accent6">
                    <a:lumMod val="75000"/>
                  </a:schemeClr>
                </a:solidFill>
                <a:latin typeface="+mj-lt"/>
                <a:ea typeface="+mj-ea"/>
                <a:cs typeface="+mj-cs"/>
              </a:rPr>
              <a:t>ί</a:t>
            </a:r>
            <a:r>
              <a:rPr lang="el-GR" sz="5400" dirty="0" smtClean="0">
                <a:solidFill>
                  <a:schemeClr val="accent6">
                    <a:lumMod val="75000"/>
                  </a:schemeClr>
                </a:solidFill>
                <a:latin typeface="+mj-lt"/>
                <a:ea typeface="+mj-ea"/>
                <a:cs typeface="+mj-cs"/>
              </a:rPr>
              <a:t>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2" name="Date Placeholder 2"/>
          <p:cNvSpPr>
            <a:spLocks noGrp="1"/>
          </p:cNvSpPr>
          <p:nvPr>
            <p:ph type="dt" sz="half"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14</a:t>
            </a:r>
            <a:endParaRPr lang="el-GR" altLang="en-US" dirty="0" smtClean="0"/>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10</a:t>
            </a:fld>
            <a:endParaRPr lang="el-GR" altLang="en-US" dirty="0" smtClean="0"/>
          </a:p>
        </p:txBody>
      </p:sp>
      <p:sp>
        <p:nvSpPr>
          <p:cNvPr id="10246" name="Text Box 3"/>
          <p:cNvSpPr txBox="1">
            <a:spLocks noChangeArrowheads="1"/>
          </p:cNvSpPr>
          <p:nvPr/>
        </p:nvSpPr>
        <p:spPr bwMode="auto">
          <a:xfrm>
            <a:off x="395288" y="1631951"/>
            <a:ext cx="8431212" cy="3539430"/>
          </a:xfrm>
          <a:prstGeom prst="rect">
            <a:avLst/>
          </a:prstGeom>
          <a:noFill/>
          <a:ln w="9525">
            <a:noFill/>
            <a:miter lim="800000"/>
            <a:headEnd/>
            <a:tailEnd/>
          </a:ln>
        </p:spPr>
        <p:txBody>
          <a:bodyPr wrap="square">
            <a:spAutoFit/>
          </a:bodyPr>
          <a:lstStyle/>
          <a:p>
            <a:pPr algn="ctr" eaLnBrk="0" hangingPunct="0">
              <a:spcBef>
                <a:spcPct val="50000"/>
              </a:spcBef>
            </a:pPr>
            <a:endParaRPr lang="el-GR" sz="800" dirty="0">
              <a:latin typeface="Calibri" pitchFamily="34" charset="0"/>
              <a:ea typeface="Calibri" pitchFamily="34" charset="0"/>
              <a:cs typeface="Calibri" pitchFamily="34" charset="0"/>
            </a:endParaRPr>
          </a:p>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a:solidFill>
                  <a:schemeClr val="accent6">
                    <a:lumMod val="75000"/>
                  </a:schemeClr>
                </a:solidFill>
                <a:latin typeface="Calibri" pitchFamily="34" charset="0"/>
                <a:ea typeface="Calibri" pitchFamily="34" charset="0"/>
                <a:cs typeface="Calibri" pitchFamily="34" charset="0"/>
              </a:rPr>
              <a:t>Μοντελοποίηση </a:t>
            </a:r>
            <a:r>
              <a:rPr lang="en-US" sz="2400" b="1" dirty="0">
                <a:solidFill>
                  <a:schemeClr val="accent6">
                    <a:lumMod val="75000"/>
                  </a:schemeClr>
                </a:solidFill>
                <a:latin typeface="Calibri" pitchFamily="34" charset="0"/>
                <a:ea typeface="Calibri" pitchFamily="34" charset="0"/>
                <a:cs typeface="Calibri" pitchFamily="34" charset="0"/>
              </a:rPr>
              <a:t>(conceptual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 Δεδομένα </a:t>
            </a:r>
            <a:r>
              <a:rPr lang="el-GR" sz="2000" dirty="0">
                <a:solidFill>
                  <a:schemeClr val="tx2">
                    <a:lumMod val="50000"/>
                  </a:schemeClr>
                </a:solidFill>
                <a:latin typeface="Calibri" pitchFamily="34" charset="0"/>
                <a:ea typeface="Calibri" pitchFamily="34" charset="0"/>
                <a:cs typeface="Calibri" pitchFamily="34" charset="0"/>
              </a:rPr>
              <a:t>(οντότητες και συσχετίσεις) που θα αποθηκευτούν </a:t>
            </a:r>
            <a:r>
              <a:rPr lang="el-GR" sz="2000" dirty="0" smtClean="0">
                <a:solidFill>
                  <a:schemeClr val="tx2">
                    <a:lumMod val="50000"/>
                  </a:schemeClr>
                </a:solidFill>
                <a:latin typeface="Calibri" pitchFamily="34" charset="0"/>
                <a:ea typeface="Calibri" pitchFamily="34" charset="0"/>
                <a:cs typeface="Calibri" pitchFamily="34" charset="0"/>
              </a:rPr>
              <a:t>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(β) Τι </a:t>
            </a:r>
            <a:r>
              <a:rPr lang="el-GR" sz="2000" dirty="0">
                <a:solidFill>
                  <a:schemeClr val="tx2">
                    <a:lumMod val="50000"/>
                  </a:schemeClr>
                </a:solidFill>
                <a:latin typeface="Calibri" pitchFamily="34" charset="0"/>
                <a:ea typeface="Calibri" pitchFamily="34" charset="0"/>
                <a:cs typeface="Calibri" pitchFamily="34" charset="0"/>
              </a:rPr>
              <a:t>είδους πληροφορία για αυτά θα αποθηκεύσουμε</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(γ) Περιορισμοί </a:t>
            </a:r>
            <a:r>
              <a:rPr lang="el-GR" sz="2000" dirty="0">
                <a:solidFill>
                  <a:schemeClr val="tx2">
                    <a:lumMod val="50000"/>
                  </a:schemeClr>
                </a:solidFill>
                <a:latin typeface="Calibri" pitchFamily="34" charset="0"/>
                <a:ea typeface="Calibri" pitchFamily="34" charset="0"/>
                <a:cs typeface="Calibri" pitchFamily="34" charset="0"/>
              </a:rPr>
              <a:t>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Σχήμα </a:t>
            </a:r>
            <a:r>
              <a:rPr lang="el-GR" sz="2400" dirty="0" err="1">
                <a:solidFill>
                  <a:schemeClr val="tx2">
                    <a:lumMod val="50000"/>
                  </a:schemeClr>
                </a:solidFill>
                <a:latin typeface="Calibri" pitchFamily="34" charset="0"/>
                <a:ea typeface="Calibri" pitchFamily="34" charset="0"/>
                <a:cs typeface="Calibri" pitchFamily="34" charset="0"/>
              </a:rPr>
              <a:t>βδ</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0247" name="Text Box 4"/>
          <p:cNvSpPr txBox="1">
            <a:spLocks noChangeArrowheads="1"/>
          </p:cNvSpPr>
          <p:nvPr/>
        </p:nvSpPr>
        <p:spPr bwMode="auto">
          <a:xfrm>
            <a:off x="4632325" y="5043179"/>
            <a:ext cx="2836546" cy="461665"/>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μοντέλου Ο/Σ</a:t>
            </a:r>
          </a:p>
        </p:txBody>
      </p:sp>
    </p:spTree>
    <p:extLst>
      <p:ext uri="{BB962C8B-B14F-4D97-AF65-F5344CB8AC3E}">
        <p14:creationId xmlns="" xmlns:p14="http://schemas.microsoft.com/office/powerpoint/2010/main" val="58671162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11</a:t>
            </a:fld>
            <a:endParaRPr lang="el-GR" altLang="en-US" smtClean="0"/>
          </a:p>
        </p:txBody>
      </p:sp>
      <p:sp>
        <p:nvSpPr>
          <p:cNvPr id="11270" name="Text Box 3"/>
          <p:cNvSpPr txBox="1">
            <a:spLocks noChangeArrowheads="1"/>
          </p:cNvSpPr>
          <p:nvPr/>
        </p:nvSpPr>
        <p:spPr bwMode="auto">
          <a:xfrm>
            <a:off x="423863" y="1423990"/>
            <a:ext cx="8153400" cy="3139321"/>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3</a:t>
            </a:r>
            <a:r>
              <a:rPr lang="el-GR" sz="2400" b="1" dirty="0">
                <a:solidFill>
                  <a:schemeClr val="accent6">
                    <a:lumMod val="75000"/>
                  </a:schemeClr>
                </a:solidFill>
                <a:latin typeface="Calibri" pitchFamily="34" charset="0"/>
                <a:ea typeface="Calibri" pitchFamily="34" charset="0"/>
                <a:cs typeface="Calibri" pitchFamily="34" charset="0"/>
              </a:rPr>
              <a:t>.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σε ένα σχήμα στο μοντέλο δεδομένων του επιλεγμένου ΣΔΒΔ</a:t>
            </a:r>
          </a:p>
          <a:p>
            <a:pPr algn="just" eaLnBrk="0" hangingPunct="0">
              <a:spcBef>
                <a:spcPct val="50000"/>
              </a:spcBef>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(επίσης </a:t>
            </a:r>
            <a:r>
              <a:rPr lang="el-GR" sz="2000" dirty="0" err="1" smtClean="0">
                <a:solidFill>
                  <a:schemeClr val="tx2">
                    <a:lumMod val="50000"/>
                  </a:schemeClr>
                </a:solidFill>
                <a:latin typeface="Calibri" pitchFamily="34" charset="0"/>
                <a:ea typeface="Calibri" pitchFamily="34" charset="0"/>
                <a:cs typeface="Calibri" pitchFamily="34" charset="0"/>
              </a:rPr>
              <a:t>Κανονικοποίηση</a:t>
            </a:r>
            <a:r>
              <a:rPr lang="el-GR" sz="2000"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Βελτίωση Σχήματος </a:t>
            </a:r>
            <a:r>
              <a:rPr lang="en-US" sz="2000" dirty="0">
                <a:solidFill>
                  <a:schemeClr val="tx2">
                    <a:lumMod val="50000"/>
                  </a:schemeClr>
                </a:solidFill>
                <a:latin typeface="Calibri" pitchFamily="34" charset="0"/>
                <a:ea typeface="Calibri" pitchFamily="34" charset="0"/>
                <a:cs typeface="Calibri" pitchFamily="34" charset="0"/>
              </a:rPr>
              <a:t>(Schema Refinement</a:t>
            </a:r>
            <a:r>
              <a:rPr lang="en-US" sz="2000" dirty="0" smtClean="0">
                <a:solidFill>
                  <a:schemeClr val="tx2">
                    <a:lumMod val="50000"/>
                  </a:schemeClr>
                </a:solidFill>
                <a:latin typeface="Calibri" pitchFamily="34" charset="0"/>
                <a:ea typeface="Calibri" pitchFamily="34" charset="0"/>
                <a:cs typeface="Calibri" pitchFamily="34" charset="0"/>
              </a:rPr>
              <a:t>)</a:t>
            </a:r>
            <a:endParaRPr lang="el-GR" sz="1800" b="1" dirty="0">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5598452" y="4503412"/>
            <a:ext cx="2764346" cy="830997"/>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a:t>
            </a:r>
            <a:r>
              <a:rPr lang="el-GR" sz="2400" b="1" dirty="0" smtClean="0">
                <a:solidFill>
                  <a:schemeClr val="accent3">
                    <a:lumMod val="75000"/>
                  </a:schemeClr>
                </a:solidFill>
              </a:rPr>
              <a:t>σχεσιακού</a:t>
            </a:r>
            <a:endParaRPr lang="el-GR" sz="2400" b="1" dirty="0">
              <a:solidFill>
                <a:schemeClr val="accent3">
                  <a:lumMod val="75000"/>
                </a:schemeClr>
              </a:solidFill>
            </a:endParaRPr>
          </a:p>
          <a:p>
            <a:r>
              <a:rPr lang="el-GR" sz="2400" b="1" dirty="0" smtClean="0">
                <a:solidFill>
                  <a:schemeClr val="accent3">
                    <a:lumMod val="75000"/>
                  </a:schemeClr>
                </a:solidFill>
              </a:rPr>
              <a:t>μοντέλου</a:t>
            </a:r>
            <a:r>
              <a:rPr lang="en-US" sz="2400" b="1" dirty="0" smtClean="0">
                <a:solidFill>
                  <a:schemeClr val="accent3">
                    <a:lumMod val="75000"/>
                  </a:schemeClr>
                </a:solidFill>
              </a:rPr>
              <a:t> </a:t>
            </a:r>
            <a:r>
              <a:rPr lang="en-US" sz="2400" b="1" dirty="0">
                <a:solidFill>
                  <a:schemeClr val="accent3">
                    <a:lumMod val="75000"/>
                  </a:schemeClr>
                </a:solidFill>
              </a:rPr>
              <a:t>(</a:t>
            </a:r>
            <a:r>
              <a:rPr lang="el-GR" sz="2400" b="1" dirty="0">
                <a:solidFill>
                  <a:schemeClr val="accent3">
                    <a:lumMod val="75000"/>
                  </a:schemeClr>
                </a:solidFill>
              </a:rPr>
              <a:t>πίνακες)</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12</a:t>
            </a:fld>
            <a:endParaRPr lang="el-GR" altLang="en-US" smtClean="0"/>
          </a:p>
        </p:txBody>
      </p:sp>
      <p:sp>
        <p:nvSpPr>
          <p:cNvPr id="11270" name="Text Box 3"/>
          <p:cNvSpPr txBox="1">
            <a:spLocks noChangeArrowheads="1"/>
          </p:cNvSpPr>
          <p:nvPr/>
        </p:nvSpPr>
        <p:spPr bwMode="auto">
          <a:xfrm>
            <a:off x="495300" y="2427290"/>
            <a:ext cx="8153400" cy="1292662"/>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4</a:t>
            </a:r>
            <a:r>
              <a:rPr lang="el-GR" sz="2400" b="1" dirty="0">
                <a:solidFill>
                  <a:schemeClr val="accent6">
                    <a:lumMod val="75000"/>
                  </a:schemeClr>
                </a:solidFill>
                <a:latin typeface="Calibri" pitchFamily="34" charset="0"/>
                <a:ea typeface="Calibri" pitchFamily="34" charset="0"/>
                <a:cs typeface="Calibri" pitchFamily="34" charset="0"/>
              </a:rPr>
              <a:t>. Φυσικός Σχεδιασμός (</a:t>
            </a:r>
            <a:r>
              <a:rPr lang="en-US" sz="2400" b="1" dirty="0">
                <a:solidFill>
                  <a:schemeClr val="accent6">
                    <a:lumMod val="75000"/>
                  </a:schemeClr>
                </a:solidFill>
                <a:latin typeface="Calibri" pitchFamily="34" charset="0"/>
                <a:ea typeface="Calibri" pitchFamily="34" charset="0"/>
                <a:cs typeface="Calibri" pitchFamily="34" charset="0"/>
              </a:rPr>
              <a:t>Physical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Οι εσωτερικές δομές αποθήκευσης και οργανώσεις </a:t>
            </a:r>
            <a:r>
              <a:rPr lang="el-GR" sz="1800" dirty="0" smtClean="0">
                <a:latin typeface="Calibri" pitchFamily="34" charset="0"/>
                <a:ea typeface="Calibri" pitchFamily="34" charset="0"/>
                <a:cs typeface="Calibri" pitchFamily="34" charset="0"/>
              </a:rPr>
              <a:t>αρχείων καθώς και τα ευρετήρια</a:t>
            </a:r>
            <a:endParaRPr lang="en-US" sz="1800" dirty="0">
              <a:latin typeface="Calibri" pitchFamily="34" charset="0"/>
              <a:ea typeface="Calibri" pitchFamily="34" charset="0"/>
              <a:cs typeface="Calibri" pitchFamily="34" charset="0"/>
            </a:endParaRPr>
          </a:p>
          <a:p>
            <a:pPr algn="just" eaLnBrk="0" hangingPunct="0">
              <a:spcBef>
                <a:spcPct val="50000"/>
              </a:spcBef>
            </a:pPr>
            <a:r>
              <a:rPr lang="en-US" sz="1800" dirty="0">
                <a:latin typeface="Calibri" pitchFamily="34" charset="0"/>
                <a:ea typeface="Calibri" pitchFamily="34" charset="0"/>
                <a:cs typeface="Calibri" pitchFamily="34" charset="0"/>
              </a:rPr>
              <a:t>	</a:t>
            </a:r>
            <a:r>
              <a:rPr lang="el-GR" sz="1800" b="1" dirty="0">
                <a:latin typeface="Calibri" pitchFamily="34" charset="0"/>
                <a:ea typeface="Calibri" pitchFamily="34" charset="0"/>
                <a:cs typeface="Calibri" pitchFamily="34" charset="0"/>
              </a:rPr>
              <a:t>Σχεδιασμός Ασφάλειας</a:t>
            </a:r>
            <a:r>
              <a:rPr lang="el-GR" sz="1800" dirty="0">
                <a:latin typeface="Calibri" pitchFamily="34" charset="0"/>
                <a:ea typeface="Calibri" pitchFamily="34" charset="0"/>
                <a:cs typeface="Calibri" pitchFamily="34" charset="0"/>
              </a:rPr>
              <a:t> </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Tree>
    <p:extLst>
      <p:ext uri="{BB962C8B-B14F-4D97-AF65-F5344CB8AC3E}">
        <p14:creationId xmlns="" xmlns:p14="http://schemas.microsoft.com/office/powerpoint/2010/main" val="123041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4538421E-2A2A-41A5-A4BC-4DD6BE1EF663}" type="slidenum">
              <a:rPr lang="el-GR" altLang="en-US" smtClean="0"/>
              <a:pPr/>
              <a:t>13</a:t>
            </a:fld>
            <a:endParaRPr lang="el-GR" altLang="en-US" smtClean="0"/>
          </a:p>
        </p:txBody>
      </p:sp>
      <p:sp>
        <p:nvSpPr>
          <p:cNvPr id="13318" name="Text Box 3"/>
          <p:cNvSpPr txBox="1">
            <a:spLocks noChangeArrowheads="1"/>
          </p:cNvSpPr>
          <p:nvPr/>
        </p:nvSpPr>
        <p:spPr bwMode="auto">
          <a:xfrm>
            <a:off x="469900" y="2184400"/>
            <a:ext cx="8407401" cy="3323987"/>
          </a:xfrm>
          <a:prstGeom prst="rect">
            <a:avLst/>
          </a:prstGeom>
          <a:noFill/>
          <a:ln w="9525">
            <a:noFill/>
            <a:miter lim="800000"/>
            <a:headEnd/>
            <a:tailEnd/>
          </a:ln>
        </p:spPr>
        <p:txBody>
          <a:bodyPr wrap="square">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Μοντέλο Οντοτήτων/Συσχετίσεων </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accent6">
                    <a:lumMod val="75000"/>
                  </a:schemeClr>
                </a:solidFill>
                <a:latin typeface="Calibri" pitchFamily="34" charset="0"/>
                <a:ea typeface="Calibri" pitchFamily="34" charset="0"/>
                <a:cs typeface="Calibri" pitchFamily="34" charset="0"/>
              </a:rPr>
              <a:t>Ο/Σ) - </a:t>
            </a:r>
            <a:r>
              <a:rPr lang="en-US" sz="2800" dirty="0" smtClean="0">
                <a:solidFill>
                  <a:schemeClr val="accent6">
                    <a:lumMod val="75000"/>
                  </a:schemeClr>
                </a:solidFill>
                <a:latin typeface="Calibri" pitchFamily="34" charset="0"/>
                <a:ea typeface="Calibri" pitchFamily="34" charset="0"/>
                <a:cs typeface="Calibri" pitchFamily="34" charset="0"/>
              </a:rPr>
              <a:t>Entity-Relationship </a:t>
            </a:r>
            <a:r>
              <a:rPr lang="en-US" sz="2800" dirty="0">
                <a:solidFill>
                  <a:schemeClr val="accent6">
                    <a:lumMod val="75000"/>
                  </a:schemeClr>
                </a:solidFill>
                <a:latin typeface="Calibri" pitchFamily="34" charset="0"/>
                <a:ea typeface="Calibri" pitchFamily="34" charset="0"/>
                <a:cs typeface="Calibri" pitchFamily="34" charset="0"/>
              </a:rPr>
              <a:t>Model (ER</a:t>
            </a:r>
            <a:r>
              <a:rPr lang="en-US" sz="2800" dirty="0" smtClean="0">
                <a:solidFill>
                  <a:schemeClr val="accent6">
                    <a:lumMod val="75000"/>
                  </a:schemeClr>
                </a:solidFill>
                <a:latin typeface="Calibri" pitchFamily="34" charset="0"/>
                <a:ea typeface="Calibri" pitchFamily="34" charset="0"/>
                <a:cs typeface="Calibri" pitchFamily="34" charset="0"/>
              </a:rPr>
              <a:t>)</a:t>
            </a:r>
            <a:endParaRPr lang="el-GR" sz="2800" dirty="0">
              <a:solidFill>
                <a:srgbClr val="FF0000"/>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800" dirty="0">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Γραφικό μοντέλο</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Δύο βασικά δομικά στοιχεία</a:t>
            </a:r>
            <a:r>
              <a:rPr lang="en-US" sz="2800" dirty="0">
                <a:solidFill>
                  <a:schemeClr val="tx2">
                    <a:lumMod val="50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έννοιες</a:t>
            </a:r>
            <a:r>
              <a:rPr lang="en-US" sz="28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Οντότητες και Συσχετίσεις</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Περιγραφή του σχήματος</a:t>
            </a:r>
          </a:p>
        </p:txBody>
      </p:sp>
      <p:sp>
        <p:nvSpPr>
          <p:cNvPr id="7" name="Title 6"/>
          <p:cNvSpPr>
            <a:spLocks noGrp="1"/>
          </p:cNvSpPr>
          <p:nvPr>
            <p:ph type="title"/>
          </p:nvPr>
        </p:nvSpPr>
        <p:spPr>
          <a:xfrm>
            <a:off x="533400" y="439738"/>
            <a:ext cx="8229600" cy="1143000"/>
          </a:xfrm>
        </p:spPr>
        <p:txBody>
          <a:bodyPr>
            <a:normAutofit fontScale="90000"/>
          </a:bodyPr>
          <a:lstStyle/>
          <a:p>
            <a:r>
              <a:rPr lang="el-GR" dirty="0" smtClean="0">
                <a:solidFill>
                  <a:schemeClr val="accent6">
                    <a:lumMod val="75000"/>
                  </a:schemeClr>
                </a:solidFill>
                <a:latin typeface="Calibri" pitchFamily="34" charset="0"/>
                <a:ea typeface="Calibri" pitchFamily="34" charset="0"/>
                <a:cs typeface="Calibri" pitchFamily="34" charset="0"/>
              </a:rPr>
              <a:t>Εννοιολογικός σχεδιασμός με το Μοντέλο Οντοτήτων/Συσχετίσεων</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14</a:t>
            </a:fld>
            <a:endParaRPr lang="el-GR" altLang="en-US" smtClean="0"/>
          </a:p>
        </p:txBody>
      </p:sp>
      <p:sp>
        <p:nvSpPr>
          <p:cNvPr id="18" name="TextBox 17"/>
          <p:cNvSpPr txBox="1"/>
          <p:nvPr/>
        </p:nvSpPr>
        <p:spPr>
          <a:xfrm>
            <a:off x="457200" y="1590676"/>
            <a:ext cx="8382000" cy="1692771"/>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smtClean="0">
                <a:solidFill>
                  <a:schemeClr val="accent6">
                    <a:lumMod val="75000"/>
                  </a:schemeClr>
                </a:solidFill>
                <a:latin typeface="Calibri" pitchFamily="34" charset="0"/>
                <a:ea typeface="Calibri" pitchFamily="34" charset="0"/>
                <a:cs typeface="Calibri" pitchFamily="34" charset="0"/>
              </a:rPr>
              <a:t>οντότητα</a:t>
            </a:r>
            <a:r>
              <a:rPr lang="el-GR" sz="2800" dirty="0" smtClean="0">
                <a:solidFill>
                  <a:schemeClr val="tx2">
                    <a:lumMod val="50000"/>
                  </a:schemeClr>
                </a:solidFill>
                <a:latin typeface="Calibri" pitchFamily="34" charset="0"/>
                <a:ea typeface="Calibri" pitchFamily="34" charset="0"/>
                <a:cs typeface="Calibri" pitchFamily="34" charset="0"/>
              </a:rPr>
              <a:t> αντιστοιχεί σε </a:t>
            </a:r>
            <a:r>
              <a:rPr lang="el-GR" sz="2800" dirty="0">
                <a:solidFill>
                  <a:schemeClr val="tx2">
                    <a:lumMod val="50000"/>
                  </a:schemeClr>
                </a:solidFill>
                <a:latin typeface="Calibri" pitchFamily="34" charset="0"/>
                <a:ea typeface="Calibri" pitchFamily="34" charset="0"/>
                <a:cs typeface="Calibri" pitchFamily="34" charset="0"/>
              </a:rPr>
              <a:t>έ</a:t>
            </a:r>
            <a:r>
              <a:rPr lang="el-GR" sz="2800" dirty="0" smtClean="0">
                <a:solidFill>
                  <a:schemeClr val="tx2">
                    <a:lumMod val="50000"/>
                  </a:schemeClr>
                </a:solidFill>
                <a:latin typeface="Calibri" pitchFamily="34" charset="0"/>
                <a:ea typeface="Calibri" pitchFamily="34" charset="0"/>
                <a:cs typeface="Calibri" pitchFamily="34" charset="0"/>
              </a:rPr>
              <a:t>να </a:t>
            </a:r>
            <a:r>
              <a:rPr lang="el-GR" sz="2800" dirty="0">
                <a:solidFill>
                  <a:schemeClr val="tx2">
                    <a:lumMod val="50000"/>
                  </a:schemeClr>
                </a:solidFill>
                <a:latin typeface="Calibri" pitchFamily="34" charset="0"/>
                <a:ea typeface="Calibri" pitchFamily="34" charset="0"/>
                <a:cs typeface="Calibri" pitchFamily="34" charset="0"/>
              </a:rPr>
              <a:t>αντικείμενο του πραγματικού κόσμου:</a:t>
            </a:r>
          </a:p>
          <a:p>
            <a:pPr algn="just"/>
            <a:r>
              <a:rPr lang="el-GR" sz="2400" i="1" dirty="0">
                <a:solidFill>
                  <a:schemeClr val="tx2">
                    <a:lumMod val="50000"/>
                  </a:schemeClr>
                </a:solidFill>
                <a:latin typeface="Calibri" pitchFamily="34" charset="0"/>
                <a:ea typeface="Calibri" pitchFamily="34" charset="0"/>
                <a:cs typeface="Calibri" pitchFamily="34" charset="0"/>
              </a:rPr>
              <a:t>β</a:t>
            </a:r>
            <a:r>
              <a:rPr lang="el-GR" sz="2400" i="1" dirty="0" smtClean="0">
                <a:solidFill>
                  <a:schemeClr val="tx2">
                    <a:lumMod val="50000"/>
                  </a:schemeClr>
                </a:solidFill>
                <a:latin typeface="Calibri" pitchFamily="34" charset="0"/>
                <a:ea typeface="Calibri" pitchFamily="34" charset="0"/>
                <a:cs typeface="Calibri" pitchFamily="34" charset="0"/>
              </a:rPr>
              <a:t>ιβλίο</a:t>
            </a:r>
            <a:r>
              <a:rPr lang="el-GR" sz="2400" i="1" dirty="0">
                <a:solidFill>
                  <a:schemeClr val="tx2">
                    <a:lumMod val="50000"/>
                  </a:schemeClr>
                </a:solidFill>
                <a:latin typeface="Calibri" pitchFamily="34" charset="0"/>
                <a:ea typeface="Calibri" pitchFamily="34" charset="0"/>
                <a:cs typeface="Calibri" pitchFamily="34" charset="0"/>
              </a:rPr>
              <a:t>, φοιτητής, μάθημα, υπάλληλος, πιστωτική-κάρτα, </a:t>
            </a:r>
            <a:r>
              <a:rPr lang="el-GR" sz="2400" i="1" dirty="0" smtClean="0">
                <a:solidFill>
                  <a:schemeClr val="tx2">
                    <a:lumMod val="50000"/>
                  </a:schemeClr>
                </a:solidFill>
                <a:latin typeface="Calibri" pitchFamily="34" charset="0"/>
                <a:ea typeface="Calibri" pitchFamily="34" charset="0"/>
                <a:cs typeface="Calibri" pitchFamily="34" charset="0"/>
              </a:rPr>
              <a:t>τραπεζικός-λογαριασμός</a:t>
            </a:r>
            <a:endParaRPr lang="el-GR" sz="2400" i="1" dirty="0">
              <a:solidFill>
                <a:schemeClr val="tx2">
                  <a:lumMod val="50000"/>
                </a:schemeClr>
              </a:solidFill>
              <a:latin typeface="Calibri" pitchFamily="34" charset="0"/>
              <a:ea typeface="Calibri" pitchFamily="34" charset="0"/>
              <a:cs typeface="Calibri" pitchFamily="34" charset="0"/>
            </a:endParaRP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Οντότητες-Συσχετίσεις</a:t>
            </a:r>
            <a:endParaRPr lang="en-US" dirty="0">
              <a:solidFill>
                <a:schemeClr val="accent6">
                  <a:lumMod val="75000"/>
                </a:schemeClr>
              </a:solidFill>
            </a:endParaRPr>
          </a:p>
        </p:txBody>
      </p:sp>
      <p:sp>
        <p:nvSpPr>
          <p:cNvPr id="15" name="TextBox 14"/>
          <p:cNvSpPr txBox="1"/>
          <p:nvPr/>
        </p:nvSpPr>
        <p:spPr>
          <a:xfrm>
            <a:off x="457200" y="3821906"/>
            <a:ext cx="8229600" cy="1692771"/>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a:solidFill>
                  <a:schemeClr val="accent6">
                    <a:lumMod val="75000"/>
                  </a:schemeClr>
                </a:solidFill>
                <a:latin typeface="Calibri" pitchFamily="34" charset="0"/>
                <a:ea typeface="Calibri" pitchFamily="34" charset="0"/>
                <a:cs typeface="Calibri" pitchFamily="34" charset="0"/>
              </a:rPr>
              <a:t>συσχέτιση</a:t>
            </a:r>
            <a:r>
              <a:rPr lang="el-GR" sz="2800" dirty="0" smtClean="0">
                <a:solidFill>
                  <a:schemeClr val="tx2">
                    <a:lumMod val="50000"/>
                  </a:schemeClr>
                </a:solidFill>
                <a:latin typeface="Calibri" pitchFamily="34" charset="0"/>
                <a:ea typeface="Calibri" pitchFamily="34" charset="0"/>
                <a:cs typeface="Calibri" pitchFamily="34" charset="0"/>
              </a:rPr>
              <a:t> σε μια διασύνδεση </a:t>
            </a:r>
            <a:r>
              <a:rPr lang="el-GR" sz="2800" dirty="0">
                <a:solidFill>
                  <a:schemeClr val="tx2">
                    <a:lumMod val="50000"/>
                  </a:schemeClr>
                </a:solidFill>
                <a:latin typeface="Calibri" pitchFamily="34" charset="0"/>
                <a:ea typeface="Calibri" pitchFamily="34" charset="0"/>
                <a:cs typeface="Calibri" pitchFamily="34" charset="0"/>
              </a:rPr>
              <a:t>μεταξύ δύο ή περισσότερων οντοτήτων:</a:t>
            </a:r>
          </a:p>
          <a:p>
            <a:pPr algn="just"/>
            <a:r>
              <a:rPr lang="el-GR" sz="2400" i="1" dirty="0">
                <a:solidFill>
                  <a:schemeClr val="tx2">
                    <a:lumMod val="50000"/>
                  </a:schemeClr>
                </a:solidFill>
                <a:latin typeface="Calibri" pitchFamily="34" charset="0"/>
                <a:ea typeface="Calibri" pitchFamily="34" charset="0"/>
                <a:cs typeface="Calibri" pitchFamily="34" charset="0"/>
              </a:rPr>
              <a:t>φοιτητής-δανείζεται-βιβλίο, </a:t>
            </a:r>
            <a:r>
              <a:rPr lang="el-GR" sz="2400" i="1" dirty="0" smtClean="0">
                <a:solidFill>
                  <a:schemeClr val="tx2">
                    <a:lumMod val="50000"/>
                  </a:schemeClr>
                </a:solidFill>
                <a:latin typeface="Calibri" pitchFamily="34" charset="0"/>
                <a:ea typeface="Calibri" pitchFamily="34" charset="0"/>
                <a:cs typeface="Calibri" pitchFamily="34" charset="0"/>
              </a:rPr>
              <a:t>φοιτητής-γράφεται-μάθημα, υπάλληλος-δουλεύει-τμήμα</a:t>
            </a:r>
            <a:r>
              <a:rPr lang="el-GR" sz="2400" i="1" dirty="0">
                <a:solidFill>
                  <a:schemeClr val="tx2">
                    <a:lumMod val="50000"/>
                  </a:schemeClr>
                </a:solidFill>
                <a:latin typeface="Calibri" pitchFamily="34" charset="0"/>
                <a:ea typeface="Calibri" pitchFamily="34" charset="0"/>
                <a:cs typeface="Calibri" pitchFamily="34" charset="0"/>
              </a:rPr>
              <a:t>, κλπ</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15</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 xmlns:p14="http://schemas.microsoft.com/office/powerpoint/2010/main" val="248783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16</a:t>
            </a:fld>
            <a:endParaRPr lang="el-GR" altLang="en-US" smtClean="0"/>
          </a:p>
        </p:txBody>
      </p:sp>
      <p:sp>
        <p:nvSpPr>
          <p:cNvPr id="16399" name="Text Box 6"/>
          <p:cNvSpPr txBox="1">
            <a:spLocks noChangeArrowheads="1"/>
          </p:cNvSpPr>
          <p:nvPr/>
        </p:nvSpPr>
        <p:spPr bwMode="auto">
          <a:xfrm>
            <a:off x="596900" y="2388394"/>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Τύπος </a:t>
            </a:r>
            <a:r>
              <a:rPr lang="en-US" sz="2400" dirty="0">
                <a:solidFill>
                  <a:schemeClr val="accent6">
                    <a:lumMod val="75000"/>
                  </a:schemeClr>
                </a:solidFill>
                <a:latin typeface="Calibri" pitchFamily="34" charset="0"/>
                <a:ea typeface="Calibri" pitchFamily="34" charset="0"/>
                <a:cs typeface="Calibri" pitchFamily="34" charset="0"/>
              </a:rPr>
              <a:t>(</a:t>
            </a:r>
            <a:r>
              <a:rPr lang="el-GR" sz="2400" dirty="0">
                <a:solidFill>
                  <a:schemeClr val="accent6">
                    <a:lumMod val="75000"/>
                  </a:schemeClr>
                </a:solidFill>
                <a:latin typeface="Calibri" pitchFamily="34" charset="0"/>
                <a:ea typeface="Calibri" pitchFamily="34" charset="0"/>
                <a:cs typeface="Calibri" pitchFamily="34" charset="0"/>
              </a:rPr>
              <a:t>ή σύνολο) οντοτήτων</a:t>
            </a:r>
            <a:r>
              <a:rPr lang="el-GR" sz="2000" dirty="0">
                <a:solidFill>
                  <a:schemeClr val="accent6">
                    <a:lumMod val="75000"/>
                  </a:schemeClr>
                </a:solidFill>
                <a:latin typeface="Calibri" pitchFamily="34" charset="0"/>
                <a:ea typeface="Calibri" pitchFamily="34" charset="0"/>
                <a:cs typeface="Calibri" pitchFamily="34" charset="0"/>
              </a:rPr>
              <a:t> </a:t>
            </a: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Ορίζει ένα σύνολο από οντότητες που έχουν τα ίδια γνωρίσματα</a:t>
            </a: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Περιγράφεται από ένα όνομα και μια λίστα γνωρισμάτων</a:t>
            </a:r>
          </a:p>
        </p:txBody>
      </p:sp>
      <p:sp>
        <p:nvSpPr>
          <p:cNvPr id="15368" name="Text Box 7"/>
          <p:cNvSpPr txBox="1">
            <a:spLocks noChangeArrowheads="1"/>
          </p:cNvSpPr>
          <p:nvPr/>
        </p:nvSpPr>
        <p:spPr bwMode="auto">
          <a:xfrm>
            <a:off x="4686300" y="2448720"/>
            <a:ext cx="3657600" cy="366713"/>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sz="1800" b="1" i="1" dirty="0">
                <a:latin typeface="Calibri" pitchFamily="34" charset="0"/>
                <a:ea typeface="Calibri" pitchFamily="34" charset="0"/>
                <a:cs typeface="Calibri" pitchFamily="34" charset="0"/>
              </a:rPr>
              <a:t>Περιγράφει το σχήμα ή πρόθεση</a:t>
            </a:r>
            <a:endParaRPr lang="el-GR" sz="2400" b="1" i="1" dirty="0">
              <a:latin typeface="Calibri" pitchFamily="34" charset="0"/>
              <a:ea typeface="Calibri" pitchFamily="34" charset="0"/>
              <a:cs typeface="Calibri" pitchFamily="34" charset="0"/>
            </a:endParaRPr>
          </a:p>
        </p:txBody>
      </p:sp>
      <p:sp>
        <p:nvSpPr>
          <p:cNvPr id="15370" name="Text Box 11"/>
          <p:cNvSpPr txBox="1">
            <a:spLocks noChangeArrowheads="1"/>
          </p:cNvSpPr>
          <p:nvPr/>
        </p:nvSpPr>
        <p:spPr bwMode="auto">
          <a:xfrm>
            <a:off x="711200" y="4178299"/>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Οντότητα</a:t>
            </a: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Ένα συγκεκριμένο αντικείμενο με φυσική </a:t>
            </a:r>
            <a:r>
              <a:rPr lang="el-GR" sz="2000" dirty="0" smtClean="0">
                <a:solidFill>
                  <a:schemeClr val="tx2">
                    <a:lumMod val="50000"/>
                  </a:schemeClr>
                </a:solidFill>
                <a:latin typeface="Calibri" pitchFamily="34" charset="0"/>
                <a:ea typeface="Calibri" pitchFamily="34" charset="0"/>
                <a:cs typeface="Calibri" pitchFamily="34" charset="0"/>
              </a:rPr>
              <a:t>ύπαρξη</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Μια συγκεκριμένη οντότητα έχει μια τιμή για καθένα από τα γνωρίσματα</a:t>
            </a:r>
            <a:endParaRPr lang="el-GR" sz="1800" dirty="0">
              <a:solidFill>
                <a:schemeClr val="tx2">
                  <a:lumMod val="50000"/>
                </a:schemeClr>
              </a:solidFill>
              <a:latin typeface="Calibri" pitchFamily="34" charset="0"/>
              <a:ea typeface="Calibri" pitchFamily="34" charset="0"/>
              <a:cs typeface="Calibri" pitchFamily="34" charset="0"/>
            </a:endParaRPr>
          </a:p>
        </p:txBody>
      </p:sp>
      <p:sp>
        <p:nvSpPr>
          <p:cNvPr id="15371" name="Text Box 13"/>
          <p:cNvSpPr txBox="1">
            <a:spLocks noChangeArrowheads="1"/>
          </p:cNvSpPr>
          <p:nvPr/>
        </p:nvSpPr>
        <p:spPr bwMode="auto">
          <a:xfrm>
            <a:off x="4686300" y="4253707"/>
            <a:ext cx="3657600" cy="366712"/>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b="1" i="1" dirty="0">
                <a:latin typeface="Calibri" pitchFamily="34" charset="0"/>
                <a:ea typeface="Calibri" pitchFamily="34" charset="0"/>
                <a:cs typeface="Calibri" pitchFamily="34" charset="0"/>
              </a:rPr>
              <a:t>Σύνολο οντοτήτων - ανάπτυξη</a:t>
            </a: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10" name="TextBox 9"/>
          <p:cNvSpPr txBox="1"/>
          <p:nvPr/>
        </p:nvSpPr>
        <p:spPr>
          <a:xfrm>
            <a:off x="647700" y="1460500"/>
            <a:ext cx="7658100" cy="461665"/>
          </a:xfrm>
          <a:prstGeom prst="rect">
            <a:avLst/>
          </a:prstGeom>
          <a:noFill/>
        </p:spPr>
        <p:txBody>
          <a:bodyPr wrap="square" rtlCol="0">
            <a:spAutoFit/>
          </a:bodyPr>
          <a:lstStyle/>
          <a:p>
            <a:r>
              <a:rPr lang="el-GR" sz="2400" dirty="0" smtClean="0">
                <a:solidFill>
                  <a:schemeClr val="accent6">
                    <a:lumMod val="75000"/>
                  </a:schemeClr>
                </a:solidFill>
                <a:latin typeface="Calibri" pitchFamily="34" charset="0"/>
                <a:ea typeface="Calibri" pitchFamily="34" charset="0"/>
                <a:cs typeface="Calibri" pitchFamily="34" charset="0"/>
              </a:rPr>
              <a:t>Γνώρισμα/Πεδίο (</a:t>
            </a:r>
            <a:r>
              <a:rPr lang="en-US" sz="2400" dirty="0" smtClean="0">
                <a:solidFill>
                  <a:schemeClr val="accent6">
                    <a:lumMod val="75000"/>
                  </a:schemeClr>
                </a:solidFill>
                <a:latin typeface="Calibri" pitchFamily="34" charset="0"/>
                <a:ea typeface="Calibri" pitchFamily="34" charset="0"/>
                <a:cs typeface="Calibri" pitchFamily="34" charset="0"/>
              </a:rPr>
              <a:t>attribute):</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tx2">
                    <a:lumMod val="50000"/>
                  </a:schemeClr>
                </a:solidFill>
                <a:latin typeface="Calibri" pitchFamily="34" charset="0"/>
                <a:ea typeface="Calibri" pitchFamily="34" charset="0"/>
                <a:cs typeface="Calibri" pitchFamily="34" charset="0"/>
              </a:rPr>
              <a:t>ιδιότητες, χαρακτηριστικά </a:t>
            </a:r>
            <a:r>
              <a:rPr lang="en-US" sz="2000" dirty="0" smtClean="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p:txBody>
      </p:sp>
    </p:spTree>
    <p:extLst>
      <p:ext uri="{BB962C8B-B14F-4D97-AF65-F5344CB8AC3E}">
        <p14:creationId xmlns="" xmlns:p14="http://schemas.microsoft.com/office/powerpoint/2010/main" val="500495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4E009826-24AA-4F47-A5E7-9F93FAEA0C23}" type="slidenum">
              <a:rPr lang="el-GR" altLang="en-US" smtClean="0"/>
              <a:pPr/>
              <a:t>17</a:t>
            </a:fld>
            <a:endParaRPr lang="el-GR" altLang="en-US" smtClean="0"/>
          </a:p>
        </p:txBody>
      </p:sp>
      <p:grpSp>
        <p:nvGrpSpPr>
          <p:cNvPr id="2" name="Group 3"/>
          <p:cNvGrpSpPr>
            <a:grpSpLocks/>
          </p:cNvGrpSpPr>
          <p:nvPr/>
        </p:nvGrpSpPr>
        <p:grpSpPr bwMode="auto">
          <a:xfrm>
            <a:off x="684213" y="1844675"/>
            <a:ext cx="4267200" cy="457200"/>
            <a:chOff x="480" y="1296"/>
            <a:chExt cx="2688" cy="288"/>
          </a:xfrm>
        </p:grpSpPr>
        <p:sp>
          <p:nvSpPr>
            <p:cNvPr id="16415" name="Text Box 4"/>
            <p:cNvSpPr txBox="1">
              <a:spLocks noChangeArrowheads="1"/>
            </p:cNvSpPr>
            <p:nvPr/>
          </p:nvSpPr>
          <p:spPr bwMode="auto">
            <a:xfrm>
              <a:off x="480" y="1296"/>
              <a:ext cx="134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latin typeface="Comic Sans MS" pitchFamily="66" charset="0"/>
                </a:rPr>
                <a:t> </a:t>
              </a:r>
              <a:r>
                <a:rPr lang="el-GR" b="1" dirty="0">
                  <a:solidFill>
                    <a:schemeClr val="accent6">
                      <a:lumMod val="75000"/>
                    </a:schemeClr>
                  </a:solidFill>
                </a:rPr>
                <a:t>Τύπος Οντοτήτων</a:t>
              </a:r>
            </a:p>
          </p:txBody>
        </p:sp>
        <p:sp>
          <p:nvSpPr>
            <p:cNvPr id="16416" name="Rectangle 5"/>
            <p:cNvSpPr>
              <a:spLocks noChangeArrowheads="1"/>
            </p:cNvSpPr>
            <p:nvPr/>
          </p:nvSpPr>
          <p:spPr bwMode="auto">
            <a:xfrm>
              <a:off x="1872" y="1344"/>
              <a:ext cx="1296" cy="240"/>
            </a:xfrm>
            <a:prstGeom prst="rect">
              <a:avLst/>
            </a:prstGeom>
            <a:noFill/>
            <a:ln w="9525">
              <a:solidFill>
                <a:schemeClr val="tx1"/>
              </a:solidFill>
              <a:miter lim="800000"/>
              <a:headEnd/>
              <a:tailEnd/>
            </a:ln>
          </p:spPr>
          <p:txBody>
            <a:bodyPr wrap="none" anchor="ctr"/>
            <a:lstStyle/>
            <a:p>
              <a:endParaRPr lang="el-GR"/>
            </a:p>
          </p:txBody>
        </p:sp>
      </p:grpSp>
      <p:grpSp>
        <p:nvGrpSpPr>
          <p:cNvPr id="3" name="Group 6"/>
          <p:cNvGrpSpPr>
            <a:grpSpLocks/>
          </p:cNvGrpSpPr>
          <p:nvPr/>
        </p:nvGrpSpPr>
        <p:grpSpPr bwMode="auto">
          <a:xfrm>
            <a:off x="5292725" y="1844675"/>
            <a:ext cx="2971800" cy="381000"/>
            <a:chOff x="3264" y="1296"/>
            <a:chExt cx="1872" cy="240"/>
          </a:xfrm>
        </p:grpSpPr>
        <p:sp>
          <p:nvSpPr>
            <p:cNvPr id="16413" name="Text Box 7"/>
            <p:cNvSpPr txBox="1">
              <a:spLocks noChangeArrowheads="1"/>
            </p:cNvSpPr>
            <p:nvPr/>
          </p:nvSpPr>
          <p:spPr bwMode="auto">
            <a:xfrm>
              <a:off x="3264" y="1296"/>
              <a:ext cx="110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solidFill>
                    <a:schemeClr val="accent6">
                      <a:lumMod val="75000"/>
                    </a:schemeClr>
                  </a:solidFill>
                </a:rPr>
                <a:t>Γνώρισμα</a:t>
              </a:r>
            </a:p>
          </p:txBody>
        </p:sp>
        <p:sp>
          <p:nvSpPr>
            <p:cNvPr id="16414" name="Oval 8"/>
            <p:cNvSpPr>
              <a:spLocks noChangeArrowheads="1"/>
            </p:cNvSpPr>
            <p:nvPr/>
          </p:nvSpPr>
          <p:spPr bwMode="auto">
            <a:xfrm>
              <a:off x="4176" y="1392"/>
              <a:ext cx="960" cy="144"/>
            </a:xfrm>
            <a:prstGeom prst="ellipse">
              <a:avLst/>
            </a:prstGeom>
            <a:noFill/>
            <a:ln w="9525">
              <a:solidFill>
                <a:schemeClr val="tx1"/>
              </a:solidFill>
              <a:round/>
              <a:headEnd/>
              <a:tailEnd/>
            </a:ln>
          </p:spPr>
          <p:txBody>
            <a:bodyPr wrap="none" anchor="ctr"/>
            <a:lstStyle/>
            <a:p>
              <a:endParaRPr lang="el-GR"/>
            </a:p>
          </p:txBody>
        </p:sp>
      </p:grpSp>
      <p:sp>
        <p:nvSpPr>
          <p:cNvPr id="16392" name="Text Box 9"/>
          <p:cNvSpPr txBox="1">
            <a:spLocks noChangeArrowheads="1"/>
          </p:cNvSpPr>
          <p:nvPr/>
        </p:nvSpPr>
        <p:spPr bwMode="auto">
          <a:xfrm>
            <a:off x="3851275" y="2636838"/>
            <a:ext cx="1752600" cy="461665"/>
          </a:xfrm>
          <a:prstGeom prst="rect">
            <a:avLst/>
          </a:prstGeom>
          <a:noFill/>
          <a:ln w="9525">
            <a:noFill/>
            <a:miter lim="800000"/>
            <a:headEnd/>
            <a:tailEnd/>
          </a:ln>
        </p:spPr>
        <p:txBody>
          <a:bodyPr>
            <a:spAutoFit/>
          </a:bodyPr>
          <a:lstStyle/>
          <a:p>
            <a:pPr eaLnBrk="0" hangingPunct="0">
              <a:spcBef>
                <a:spcPct val="50000"/>
              </a:spcBef>
            </a:pPr>
            <a:r>
              <a:rPr lang="el-GR" sz="2400" i="1" dirty="0"/>
              <a:t>Παράδειγμα</a:t>
            </a:r>
          </a:p>
        </p:txBody>
      </p:sp>
      <p:grpSp>
        <p:nvGrpSpPr>
          <p:cNvPr id="4" name="Group 10"/>
          <p:cNvGrpSpPr>
            <a:grpSpLocks/>
          </p:cNvGrpSpPr>
          <p:nvPr/>
        </p:nvGrpSpPr>
        <p:grpSpPr bwMode="auto">
          <a:xfrm>
            <a:off x="1619250" y="4868863"/>
            <a:ext cx="2743200" cy="381000"/>
            <a:chOff x="1200" y="2640"/>
            <a:chExt cx="1728" cy="240"/>
          </a:xfrm>
        </p:grpSpPr>
        <p:sp>
          <p:nvSpPr>
            <p:cNvPr id="16411" name="Rectangle 11"/>
            <p:cNvSpPr>
              <a:spLocks noChangeArrowheads="1"/>
            </p:cNvSpPr>
            <p:nvPr/>
          </p:nvSpPr>
          <p:spPr bwMode="auto">
            <a:xfrm>
              <a:off x="1200" y="2640"/>
              <a:ext cx="1008" cy="240"/>
            </a:xfrm>
            <a:prstGeom prst="rect">
              <a:avLst/>
            </a:prstGeom>
            <a:noFill/>
            <a:ln w="9525">
              <a:solidFill>
                <a:schemeClr val="tx1"/>
              </a:solidFill>
              <a:miter lim="800000"/>
              <a:headEnd/>
              <a:tailEnd/>
            </a:ln>
          </p:spPr>
          <p:txBody>
            <a:bodyPr wrap="none" anchor="ctr"/>
            <a:lstStyle/>
            <a:p>
              <a:endParaRPr lang="el-GR"/>
            </a:p>
          </p:txBody>
        </p:sp>
        <p:sp>
          <p:nvSpPr>
            <p:cNvPr id="16412" name="Text Box 12"/>
            <p:cNvSpPr txBox="1">
              <a:spLocks noChangeArrowheads="1"/>
            </p:cNvSpPr>
            <p:nvPr/>
          </p:nvSpPr>
          <p:spPr bwMode="auto">
            <a:xfrm>
              <a:off x="1344" y="2640"/>
              <a:ext cx="158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ΤΑΙΝΙΑ</a:t>
              </a:r>
            </a:p>
          </p:txBody>
        </p:sp>
      </p:grpSp>
      <p:sp>
        <p:nvSpPr>
          <p:cNvPr id="16394" name="Oval 13"/>
          <p:cNvSpPr>
            <a:spLocks noChangeArrowheads="1"/>
          </p:cNvSpPr>
          <p:nvPr/>
        </p:nvSpPr>
        <p:spPr bwMode="auto">
          <a:xfrm>
            <a:off x="684213" y="5589588"/>
            <a:ext cx="1066800" cy="457200"/>
          </a:xfrm>
          <a:prstGeom prst="ellipse">
            <a:avLst/>
          </a:prstGeom>
          <a:noFill/>
          <a:ln w="9525">
            <a:solidFill>
              <a:schemeClr val="tx1"/>
            </a:solidFill>
            <a:round/>
            <a:headEnd/>
            <a:tailEnd/>
          </a:ln>
        </p:spPr>
        <p:txBody>
          <a:bodyPr wrap="none" anchor="ctr"/>
          <a:lstStyle/>
          <a:p>
            <a:endParaRPr lang="el-GR"/>
          </a:p>
        </p:txBody>
      </p:sp>
      <p:sp>
        <p:nvSpPr>
          <p:cNvPr id="16395" name="Text Box 14"/>
          <p:cNvSpPr txBox="1">
            <a:spLocks noChangeArrowheads="1"/>
          </p:cNvSpPr>
          <p:nvPr/>
        </p:nvSpPr>
        <p:spPr bwMode="auto">
          <a:xfrm>
            <a:off x="755650" y="5661025"/>
            <a:ext cx="1676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Τίτλος</a:t>
            </a:r>
            <a:endParaRPr lang="el-GR" sz="2400">
              <a:latin typeface="Times New Roman" pitchFamily="18" charset="0"/>
            </a:endParaRPr>
          </a:p>
        </p:txBody>
      </p:sp>
      <p:grpSp>
        <p:nvGrpSpPr>
          <p:cNvPr id="5" name="Group 15"/>
          <p:cNvGrpSpPr>
            <a:grpSpLocks/>
          </p:cNvGrpSpPr>
          <p:nvPr/>
        </p:nvGrpSpPr>
        <p:grpSpPr bwMode="auto">
          <a:xfrm>
            <a:off x="2771775" y="5589588"/>
            <a:ext cx="1905000" cy="381000"/>
            <a:chOff x="2112" y="3264"/>
            <a:chExt cx="1200" cy="240"/>
          </a:xfrm>
        </p:grpSpPr>
        <p:sp>
          <p:nvSpPr>
            <p:cNvPr id="16409" name="Oval 16"/>
            <p:cNvSpPr>
              <a:spLocks noChangeArrowheads="1"/>
            </p:cNvSpPr>
            <p:nvPr/>
          </p:nvSpPr>
          <p:spPr bwMode="auto">
            <a:xfrm>
              <a:off x="2112" y="3312"/>
              <a:ext cx="912" cy="192"/>
            </a:xfrm>
            <a:prstGeom prst="ellipse">
              <a:avLst/>
            </a:prstGeom>
            <a:noFill/>
            <a:ln w="9525">
              <a:solidFill>
                <a:schemeClr val="tx1"/>
              </a:solidFill>
              <a:round/>
              <a:headEnd/>
              <a:tailEnd/>
            </a:ln>
          </p:spPr>
          <p:txBody>
            <a:bodyPr wrap="none" anchor="ctr"/>
            <a:lstStyle/>
            <a:p>
              <a:endParaRPr lang="el-GR"/>
            </a:p>
          </p:txBody>
        </p:sp>
        <p:sp>
          <p:nvSpPr>
            <p:cNvPr id="16410" name="Text Box 17"/>
            <p:cNvSpPr txBox="1">
              <a:spLocks noChangeArrowheads="1"/>
            </p:cNvSpPr>
            <p:nvPr/>
          </p:nvSpPr>
          <p:spPr bwMode="auto">
            <a:xfrm>
              <a:off x="2208" y="3264"/>
              <a:ext cx="110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Διάρκεια</a:t>
              </a:r>
              <a:endParaRPr lang="el-GR" sz="2400">
                <a:latin typeface="Times New Roman" pitchFamily="18" charset="0"/>
              </a:endParaRPr>
            </a:p>
          </p:txBody>
        </p:sp>
      </p:grpSp>
      <p:sp>
        <p:nvSpPr>
          <p:cNvPr id="16397" name="Oval 18"/>
          <p:cNvSpPr>
            <a:spLocks noChangeArrowheads="1"/>
          </p:cNvSpPr>
          <p:nvPr/>
        </p:nvSpPr>
        <p:spPr bwMode="auto">
          <a:xfrm>
            <a:off x="468313" y="4149725"/>
            <a:ext cx="1366837" cy="376238"/>
          </a:xfrm>
          <a:prstGeom prst="ellipse">
            <a:avLst/>
          </a:prstGeom>
          <a:noFill/>
          <a:ln w="9525">
            <a:solidFill>
              <a:schemeClr val="tx1"/>
            </a:solidFill>
            <a:round/>
            <a:headEnd/>
            <a:tailEnd/>
          </a:ln>
        </p:spPr>
        <p:txBody>
          <a:bodyPr wrap="none" anchor="ctr"/>
          <a:lstStyle/>
          <a:p>
            <a:endParaRPr lang="el-GR"/>
          </a:p>
        </p:txBody>
      </p:sp>
      <p:sp>
        <p:nvSpPr>
          <p:cNvPr id="16398" name="Text Box 19"/>
          <p:cNvSpPr txBox="1">
            <a:spLocks noChangeArrowheads="1"/>
          </p:cNvSpPr>
          <p:nvPr/>
        </p:nvSpPr>
        <p:spPr bwMode="auto">
          <a:xfrm>
            <a:off x="684213" y="4149725"/>
            <a:ext cx="12192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Χρόνος</a:t>
            </a:r>
            <a:endParaRPr lang="el-GR" sz="2400">
              <a:latin typeface="Times New Roman" pitchFamily="18" charset="0"/>
            </a:endParaRPr>
          </a:p>
        </p:txBody>
      </p:sp>
      <p:sp>
        <p:nvSpPr>
          <p:cNvPr id="16399" name="Oval 20"/>
          <p:cNvSpPr>
            <a:spLocks noChangeArrowheads="1"/>
          </p:cNvSpPr>
          <p:nvPr/>
        </p:nvSpPr>
        <p:spPr bwMode="auto">
          <a:xfrm>
            <a:off x="2916238" y="4221163"/>
            <a:ext cx="1219200" cy="381000"/>
          </a:xfrm>
          <a:prstGeom prst="ellipse">
            <a:avLst/>
          </a:prstGeom>
          <a:noFill/>
          <a:ln w="9525">
            <a:solidFill>
              <a:schemeClr val="tx1"/>
            </a:solidFill>
            <a:round/>
            <a:headEnd/>
            <a:tailEnd/>
          </a:ln>
        </p:spPr>
        <p:txBody>
          <a:bodyPr wrap="none" anchor="ctr"/>
          <a:lstStyle/>
          <a:p>
            <a:endParaRPr lang="el-GR"/>
          </a:p>
        </p:txBody>
      </p:sp>
      <p:sp>
        <p:nvSpPr>
          <p:cNvPr id="16400" name="Text Box 21"/>
          <p:cNvSpPr txBox="1">
            <a:spLocks noChangeArrowheads="1"/>
          </p:cNvSpPr>
          <p:nvPr/>
        </p:nvSpPr>
        <p:spPr bwMode="auto">
          <a:xfrm>
            <a:off x="3059113" y="4221163"/>
            <a:ext cx="2057400" cy="366712"/>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Είδος</a:t>
            </a:r>
            <a:endParaRPr lang="el-GR" sz="2400">
              <a:latin typeface="Times New Roman" pitchFamily="18" charset="0"/>
            </a:endParaRPr>
          </a:p>
        </p:txBody>
      </p:sp>
      <p:sp>
        <p:nvSpPr>
          <p:cNvPr id="16401" name="Line 22"/>
          <p:cNvSpPr>
            <a:spLocks noChangeShapeType="1"/>
          </p:cNvSpPr>
          <p:nvPr/>
        </p:nvSpPr>
        <p:spPr bwMode="auto">
          <a:xfrm>
            <a:off x="1758950" y="4454525"/>
            <a:ext cx="457200" cy="381000"/>
          </a:xfrm>
          <a:prstGeom prst="line">
            <a:avLst/>
          </a:prstGeom>
          <a:noFill/>
          <a:ln w="9525">
            <a:solidFill>
              <a:schemeClr val="tx1"/>
            </a:solidFill>
            <a:round/>
            <a:headEnd/>
            <a:tailEnd/>
          </a:ln>
        </p:spPr>
        <p:txBody>
          <a:bodyPr wrap="none" anchor="ctr"/>
          <a:lstStyle/>
          <a:p>
            <a:endParaRPr lang="el-GR"/>
          </a:p>
        </p:txBody>
      </p:sp>
      <p:sp>
        <p:nvSpPr>
          <p:cNvPr id="16402" name="Line 23"/>
          <p:cNvSpPr>
            <a:spLocks noChangeShapeType="1"/>
          </p:cNvSpPr>
          <p:nvPr/>
        </p:nvSpPr>
        <p:spPr bwMode="auto">
          <a:xfrm flipH="1">
            <a:off x="1619250" y="5300663"/>
            <a:ext cx="381000" cy="304800"/>
          </a:xfrm>
          <a:prstGeom prst="line">
            <a:avLst/>
          </a:prstGeom>
          <a:noFill/>
          <a:ln w="9525">
            <a:solidFill>
              <a:schemeClr val="tx1"/>
            </a:solidFill>
            <a:round/>
            <a:headEnd/>
            <a:tailEnd/>
          </a:ln>
        </p:spPr>
        <p:txBody>
          <a:bodyPr wrap="none" anchor="ctr"/>
          <a:lstStyle/>
          <a:p>
            <a:endParaRPr lang="el-GR"/>
          </a:p>
        </p:txBody>
      </p:sp>
      <p:sp>
        <p:nvSpPr>
          <p:cNvPr id="16403" name="Line 24"/>
          <p:cNvSpPr>
            <a:spLocks noChangeShapeType="1"/>
          </p:cNvSpPr>
          <p:nvPr/>
        </p:nvSpPr>
        <p:spPr bwMode="auto">
          <a:xfrm flipV="1">
            <a:off x="2916238" y="4581525"/>
            <a:ext cx="304800" cy="228600"/>
          </a:xfrm>
          <a:prstGeom prst="line">
            <a:avLst/>
          </a:prstGeom>
          <a:noFill/>
          <a:ln w="9525">
            <a:solidFill>
              <a:schemeClr val="tx1"/>
            </a:solidFill>
            <a:round/>
            <a:headEnd/>
            <a:tailEnd/>
          </a:ln>
        </p:spPr>
        <p:txBody>
          <a:bodyPr wrap="none" anchor="ctr"/>
          <a:lstStyle/>
          <a:p>
            <a:endParaRPr lang="el-GR"/>
          </a:p>
        </p:txBody>
      </p:sp>
      <p:sp>
        <p:nvSpPr>
          <p:cNvPr id="16404" name="Line 25"/>
          <p:cNvSpPr>
            <a:spLocks noChangeShapeType="1"/>
          </p:cNvSpPr>
          <p:nvPr/>
        </p:nvSpPr>
        <p:spPr bwMode="auto">
          <a:xfrm>
            <a:off x="2843213" y="5300663"/>
            <a:ext cx="457200" cy="381000"/>
          </a:xfrm>
          <a:prstGeom prst="line">
            <a:avLst/>
          </a:prstGeom>
          <a:noFill/>
          <a:ln w="9525">
            <a:solidFill>
              <a:schemeClr val="tx1"/>
            </a:solidFill>
            <a:round/>
            <a:headEnd/>
            <a:tailEnd/>
          </a:ln>
        </p:spPr>
        <p:txBody>
          <a:bodyPr wrap="none" anchor="ctr"/>
          <a:lstStyle/>
          <a:p>
            <a:endParaRPr lang="el-GR"/>
          </a:p>
        </p:txBody>
      </p:sp>
      <p:sp>
        <p:nvSpPr>
          <p:cNvPr id="16405" name="Text Box 26"/>
          <p:cNvSpPr txBox="1">
            <a:spLocks noChangeArrowheads="1"/>
          </p:cNvSpPr>
          <p:nvPr/>
        </p:nvSpPr>
        <p:spPr bwMode="auto">
          <a:xfrm>
            <a:off x="4495800" y="3886200"/>
            <a:ext cx="4419600" cy="914400"/>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Gone with the Wind, 1939, 231, color</a:t>
            </a:r>
          </a:p>
          <a:p>
            <a:pPr eaLnBrk="0" hangingPunct="0">
              <a:spcBef>
                <a:spcPct val="50000"/>
              </a:spcBef>
            </a:pPr>
            <a:endParaRPr lang="el-GR" sz="2400">
              <a:latin typeface="Times New Roman" pitchFamily="18" charset="0"/>
            </a:endParaRPr>
          </a:p>
        </p:txBody>
      </p:sp>
      <p:sp>
        <p:nvSpPr>
          <p:cNvPr id="16406" name="Text Box 27"/>
          <p:cNvSpPr txBox="1">
            <a:spLocks noChangeArrowheads="1"/>
          </p:cNvSpPr>
          <p:nvPr/>
        </p:nvSpPr>
        <p:spPr bwMode="auto">
          <a:xfrm>
            <a:off x="1208088" y="3344863"/>
            <a:ext cx="2147887" cy="396875"/>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2000" b="1" i="1" dirty="0">
                <a:solidFill>
                  <a:schemeClr val="tx2">
                    <a:lumMod val="50000"/>
                  </a:schemeClr>
                </a:solidFill>
              </a:rPr>
              <a:t>Τύπος οντοτήτων</a:t>
            </a:r>
          </a:p>
        </p:txBody>
      </p:sp>
      <p:sp>
        <p:nvSpPr>
          <p:cNvPr id="16407" name="Text Box 28"/>
          <p:cNvSpPr txBox="1">
            <a:spLocks noChangeArrowheads="1"/>
          </p:cNvSpPr>
          <p:nvPr/>
        </p:nvSpPr>
        <p:spPr bwMode="auto">
          <a:xfrm>
            <a:off x="6443663" y="3357563"/>
            <a:ext cx="1295400" cy="396875"/>
          </a:xfrm>
          <a:prstGeom prst="rect">
            <a:avLst/>
          </a:prstGeom>
          <a:solidFill>
            <a:schemeClr val="accent2">
              <a:lumMod val="20000"/>
              <a:lumOff val="80000"/>
            </a:schemeClr>
          </a:solidFill>
          <a:ln w="9525">
            <a:noFill/>
            <a:miter lim="800000"/>
            <a:headEnd/>
            <a:tailEnd/>
          </a:ln>
        </p:spPr>
        <p:txBody>
          <a:bodyPr>
            <a:spAutoFit/>
          </a:bodyPr>
          <a:lstStyle/>
          <a:p>
            <a:pPr eaLnBrk="0" hangingPunct="0">
              <a:spcBef>
                <a:spcPct val="50000"/>
              </a:spcBef>
            </a:pPr>
            <a:r>
              <a:rPr lang="el-GR" sz="2000" b="1" i="1" dirty="0">
                <a:solidFill>
                  <a:schemeClr val="tx2">
                    <a:lumMod val="50000"/>
                  </a:schemeClr>
                </a:solidFill>
              </a:rPr>
              <a:t>Οντότητα</a:t>
            </a:r>
          </a:p>
        </p:txBody>
      </p:sp>
      <p:sp>
        <p:nvSpPr>
          <p:cNvPr id="16408" name="Text Box 29"/>
          <p:cNvSpPr txBox="1">
            <a:spLocks noChangeArrowheads="1"/>
          </p:cNvSpPr>
          <p:nvPr/>
        </p:nvSpPr>
        <p:spPr bwMode="auto">
          <a:xfrm>
            <a:off x="4362451" y="4797425"/>
            <a:ext cx="4457700" cy="646331"/>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l-GR" sz="1800" i="1" dirty="0">
                <a:solidFill>
                  <a:schemeClr val="tx1">
                    <a:lumMod val="95000"/>
                    <a:lumOff val="5000"/>
                  </a:schemeClr>
                </a:solidFill>
              </a:rPr>
              <a:t>Γενικά, οι οντότητες αντιστοιχούν σε </a:t>
            </a:r>
            <a:r>
              <a:rPr lang="el-GR" sz="1800" i="1" u="sng" dirty="0">
                <a:solidFill>
                  <a:schemeClr val="tx1">
                    <a:lumMod val="95000"/>
                    <a:lumOff val="5000"/>
                  </a:schemeClr>
                </a:solidFill>
              </a:rPr>
              <a:t>διακριτά αντικείμενα</a:t>
            </a:r>
            <a:r>
              <a:rPr lang="el-GR" sz="1800" i="1" dirty="0">
                <a:solidFill>
                  <a:schemeClr val="tx1">
                    <a:lumMod val="95000"/>
                    <a:lumOff val="5000"/>
                  </a:schemeClr>
                </a:solidFill>
              </a:rPr>
              <a:t> του πραγματικού κόσμου</a:t>
            </a:r>
          </a:p>
        </p:txBody>
      </p:sp>
      <p:sp>
        <p:nvSpPr>
          <p:cNvPr id="34"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18</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5"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Τύποι Γνωρισμάτων</a:t>
            </a:r>
            <a:endParaRPr lang="en-US" dirty="0">
              <a:solidFill>
                <a:schemeClr val="accent6">
                  <a:lumMod val="75000"/>
                </a:schemeClr>
              </a:solidFill>
            </a:endParaRPr>
          </a:p>
        </p:txBody>
      </p:sp>
      <p:grpSp>
        <p:nvGrpSpPr>
          <p:cNvPr id="32"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35"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38"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AA4B25D6-3AF1-421F-8F47-B78454CA9290}" type="slidenum">
              <a:rPr lang="el-GR" altLang="en-US" smtClean="0"/>
              <a:pPr/>
              <a:t>19</a:t>
            </a:fld>
            <a:endParaRPr lang="el-GR" altLang="en-US" smtClean="0"/>
          </a:p>
        </p:txBody>
      </p:sp>
      <p:sp>
        <p:nvSpPr>
          <p:cNvPr id="18438" name="Text Box 3"/>
          <p:cNvSpPr txBox="1">
            <a:spLocks noChangeArrowheads="1"/>
          </p:cNvSpPr>
          <p:nvPr/>
        </p:nvSpPr>
        <p:spPr bwMode="auto">
          <a:xfrm>
            <a:off x="533400" y="2057400"/>
            <a:ext cx="6400800" cy="1323439"/>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20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μονότιμα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(single value)</a:t>
            </a:r>
            <a:r>
              <a:rPr lang="el-GR" sz="2400" dirty="0">
                <a:solidFill>
                  <a:schemeClr val="accent6">
                    <a:lumMod val="75000"/>
                  </a:schemeClr>
                </a:solidFill>
                <a:latin typeface="Calibri" pitchFamily="34" charset="0"/>
                <a:ea typeface="Calibri" pitchFamily="34" charset="0"/>
                <a:cs typeface="Calibri" pitchFamily="34" charset="0"/>
              </a:rPr>
              <a:t>		</a:t>
            </a:r>
          </a:p>
          <a:p>
            <a:pPr eaLnBrk="0" hangingPunct="0">
              <a:spcBef>
                <a:spcPct val="50000"/>
              </a:spcBef>
              <a:buClr>
                <a:schemeClr val="accent6">
                  <a:lumMod val="75000"/>
                </a:schemeClr>
              </a:buClr>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πλειότιμα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(multi-value) </a:t>
            </a:r>
            <a:r>
              <a:rPr lang="el-GR" sz="2000" i="1" dirty="0" smtClean="0">
                <a:latin typeface="Calibri" pitchFamily="34" charset="0"/>
                <a:ea typeface="Calibri" pitchFamily="34" charset="0"/>
                <a:cs typeface="Calibri" pitchFamily="34" charset="0"/>
              </a:rPr>
              <a:t>σύνολο </a:t>
            </a:r>
            <a:r>
              <a:rPr lang="el-GR" sz="2000" i="1" dirty="0">
                <a:latin typeface="Calibri" pitchFamily="34" charset="0"/>
                <a:ea typeface="Calibri" pitchFamily="34" charset="0"/>
                <a:cs typeface="Calibri" pitchFamily="34" charset="0"/>
              </a:rPr>
              <a:t>από τιμές (κάτω-πάνω όριο)</a:t>
            </a:r>
            <a:endParaRPr lang="el-GR" sz="2000" dirty="0">
              <a:solidFill>
                <a:srgbClr val="FF00FF"/>
              </a:solidFill>
              <a:latin typeface="Calibri" pitchFamily="34" charset="0"/>
              <a:ea typeface="Calibri" pitchFamily="34" charset="0"/>
              <a:cs typeface="Calibri" pitchFamily="34" charset="0"/>
            </a:endParaRPr>
          </a:p>
        </p:txBody>
      </p:sp>
      <p:sp>
        <p:nvSpPr>
          <p:cNvPr id="18439" name="Oval 4"/>
          <p:cNvSpPr>
            <a:spLocks noChangeArrowheads="1"/>
          </p:cNvSpPr>
          <p:nvPr/>
        </p:nvSpPr>
        <p:spPr bwMode="auto">
          <a:xfrm>
            <a:off x="7137400" y="2222500"/>
            <a:ext cx="914400" cy="304800"/>
          </a:xfrm>
          <a:prstGeom prst="ellipse">
            <a:avLst/>
          </a:prstGeom>
          <a:noFill/>
          <a:ln w="9525">
            <a:solidFill>
              <a:schemeClr val="tx1"/>
            </a:solidFill>
            <a:round/>
            <a:headEnd/>
            <a:tailEnd/>
          </a:ln>
        </p:spPr>
        <p:txBody>
          <a:bodyPr wrap="none" anchor="ctr"/>
          <a:lstStyle/>
          <a:p>
            <a:endParaRPr lang="el-GR"/>
          </a:p>
        </p:txBody>
      </p:sp>
      <p:sp>
        <p:nvSpPr>
          <p:cNvPr id="18440" name="Oval 5"/>
          <p:cNvSpPr>
            <a:spLocks noChangeArrowheads="1"/>
          </p:cNvSpPr>
          <p:nvPr/>
        </p:nvSpPr>
        <p:spPr bwMode="auto">
          <a:xfrm>
            <a:off x="7086600" y="2743200"/>
            <a:ext cx="1295400" cy="304800"/>
          </a:xfrm>
          <a:prstGeom prst="ellipse">
            <a:avLst/>
          </a:prstGeom>
          <a:noFill/>
          <a:ln w="9525">
            <a:solidFill>
              <a:schemeClr val="tx1"/>
            </a:solidFill>
            <a:round/>
            <a:headEnd/>
            <a:tailEnd/>
          </a:ln>
        </p:spPr>
        <p:txBody>
          <a:bodyPr wrap="none" anchor="ctr"/>
          <a:lstStyle/>
          <a:p>
            <a:endParaRPr lang="el-GR"/>
          </a:p>
        </p:txBody>
      </p:sp>
      <p:sp>
        <p:nvSpPr>
          <p:cNvPr id="18441" name="Oval 6"/>
          <p:cNvSpPr>
            <a:spLocks noChangeArrowheads="1"/>
          </p:cNvSpPr>
          <p:nvPr/>
        </p:nvSpPr>
        <p:spPr bwMode="auto">
          <a:xfrm>
            <a:off x="7239000" y="2819400"/>
            <a:ext cx="990600" cy="152400"/>
          </a:xfrm>
          <a:prstGeom prst="ellipse">
            <a:avLst/>
          </a:prstGeom>
          <a:noFill/>
          <a:ln w="9525">
            <a:solidFill>
              <a:schemeClr val="tx1"/>
            </a:solidFill>
            <a:round/>
            <a:headEnd/>
            <a:tailEnd/>
          </a:ln>
        </p:spPr>
        <p:txBody>
          <a:bodyPr wrap="none" anchor="ctr"/>
          <a:lstStyle/>
          <a:p>
            <a:endParaRPr lang="el-GR"/>
          </a:p>
        </p:txBody>
      </p:sp>
      <p:sp>
        <p:nvSpPr>
          <p:cNvPr id="18442" name="Text Box 7"/>
          <p:cNvSpPr txBox="1">
            <a:spLocks noChangeArrowheads="1"/>
          </p:cNvSpPr>
          <p:nvPr/>
        </p:nvSpPr>
        <p:spPr bwMode="auto">
          <a:xfrm>
            <a:off x="2057400" y="4267200"/>
            <a:ext cx="1066800" cy="336550"/>
          </a:xfrm>
          <a:prstGeom prst="rect">
            <a:avLst/>
          </a:prstGeom>
          <a:noFill/>
          <a:ln w="9525">
            <a:noFill/>
            <a:miter lim="800000"/>
            <a:headEnd/>
            <a:tailEnd/>
          </a:ln>
        </p:spPr>
        <p:txBody>
          <a:bodyPr>
            <a:spAutoFit/>
          </a:bodyPr>
          <a:lstStyle/>
          <a:p>
            <a:pPr eaLnBrk="0" hangingPunct="0">
              <a:spcBef>
                <a:spcPct val="50000"/>
              </a:spcBef>
            </a:pPr>
            <a:r>
              <a:rPr lang="el-GR" sz="1600"/>
              <a:t>τηλέφωνο</a:t>
            </a:r>
          </a:p>
        </p:txBody>
      </p:sp>
      <p:sp>
        <p:nvSpPr>
          <p:cNvPr id="18443" name="Oval 8"/>
          <p:cNvSpPr>
            <a:spLocks noChangeArrowheads="1"/>
          </p:cNvSpPr>
          <p:nvPr/>
        </p:nvSpPr>
        <p:spPr bwMode="auto">
          <a:xfrm>
            <a:off x="1752600" y="4191000"/>
            <a:ext cx="1828800" cy="457200"/>
          </a:xfrm>
          <a:prstGeom prst="ellipse">
            <a:avLst/>
          </a:prstGeom>
          <a:noFill/>
          <a:ln w="9525">
            <a:solidFill>
              <a:schemeClr val="tx1"/>
            </a:solidFill>
            <a:round/>
            <a:headEnd/>
            <a:tailEnd/>
          </a:ln>
        </p:spPr>
        <p:txBody>
          <a:bodyPr wrap="none" anchor="ctr"/>
          <a:lstStyle/>
          <a:p>
            <a:endParaRPr lang="el-GR"/>
          </a:p>
        </p:txBody>
      </p:sp>
      <p:sp>
        <p:nvSpPr>
          <p:cNvPr id="18444" name="Oval 9"/>
          <p:cNvSpPr>
            <a:spLocks noChangeArrowheads="1"/>
          </p:cNvSpPr>
          <p:nvPr/>
        </p:nvSpPr>
        <p:spPr bwMode="auto">
          <a:xfrm>
            <a:off x="1524000" y="4114800"/>
            <a:ext cx="2209800" cy="609600"/>
          </a:xfrm>
          <a:prstGeom prst="ellipse">
            <a:avLst/>
          </a:prstGeom>
          <a:noFill/>
          <a:ln w="9525">
            <a:solidFill>
              <a:schemeClr val="tx1"/>
            </a:solidFill>
            <a:round/>
            <a:headEnd/>
            <a:tailEnd/>
          </a:ln>
        </p:spPr>
        <p:txBody>
          <a:bodyPr wrap="none" anchor="ctr"/>
          <a:lstStyle/>
          <a:p>
            <a:endParaRPr lang="el-GR"/>
          </a:p>
        </p:txBody>
      </p:sp>
      <p:sp>
        <p:nvSpPr>
          <p:cNvPr id="18445" name="Line 10"/>
          <p:cNvSpPr>
            <a:spLocks noChangeShapeType="1"/>
          </p:cNvSpPr>
          <p:nvPr/>
        </p:nvSpPr>
        <p:spPr bwMode="auto">
          <a:xfrm>
            <a:off x="2514600" y="3581400"/>
            <a:ext cx="0" cy="533400"/>
          </a:xfrm>
          <a:prstGeom prst="line">
            <a:avLst/>
          </a:prstGeom>
          <a:noFill/>
          <a:ln w="9525">
            <a:solidFill>
              <a:schemeClr val="tx1"/>
            </a:solidFill>
            <a:round/>
            <a:headEnd/>
            <a:tailEnd/>
          </a:ln>
        </p:spPr>
        <p:txBody>
          <a:bodyPr wrap="none" anchor="ctr"/>
          <a:lstStyle/>
          <a:p>
            <a:endParaRPr lang="el-GR"/>
          </a:p>
        </p:txBody>
      </p:sp>
      <p:sp>
        <p:nvSpPr>
          <p:cNvPr id="15"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Τύποι Γνωρισμάτων</a:t>
            </a:r>
            <a:endParaRPr lang="en-US" dirty="0">
              <a:solidFill>
                <a:schemeClr val="accent6">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9" name="Footer Placeholder 3"/>
          <p:cNvSpPr>
            <a:spLocks noGrp="1"/>
          </p:cNvSpPr>
          <p:nvPr>
            <p:ph type="ftr" sz="quarter" idx="11"/>
          </p:nvPr>
        </p:nvSpPr>
        <p:spPr>
          <a:noFill/>
        </p:spPr>
        <p:txBody>
          <a:bodyPr/>
          <a:lstStyle/>
          <a:p>
            <a:r>
              <a:rPr lang="el-GR" altLang="en-US" smtClean="0"/>
              <a:t>Ευαγγελία Πιτουρά</a:t>
            </a:r>
          </a:p>
        </p:txBody>
      </p:sp>
      <p:sp>
        <p:nvSpPr>
          <p:cNvPr id="4100" name="Slide Number Placeholder 4"/>
          <p:cNvSpPr>
            <a:spLocks noGrp="1"/>
          </p:cNvSpPr>
          <p:nvPr>
            <p:ph type="sldNum" sz="quarter" idx="12"/>
          </p:nvPr>
        </p:nvSpPr>
        <p:spPr>
          <a:noFill/>
        </p:spPr>
        <p:txBody>
          <a:bodyPr/>
          <a:lstStyle/>
          <a:p>
            <a:fld id="{C050E6B5-43E1-4C08-BD3A-1AB6EBB574E8}" type="slidenum">
              <a:rPr lang="el-GR" altLang="en-US" smtClean="0"/>
              <a:pPr/>
              <a:t>2</a:t>
            </a:fld>
            <a:endParaRPr lang="el-GR" altLang="en-US" smtClean="0"/>
          </a:p>
        </p:txBody>
      </p:sp>
      <p:sp>
        <p:nvSpPr>
          <p:cNvPr id="87043" name="Text Box 3"/>
          <p:cNvSpPr txBox="1">
            <a:spLocks noChangeArrowheads="1"/>
          </p:cNvSpPr>
          <p:nvPr/>
        </p:nvSpPr>
        <p:spPr bwMode="auto">
          <a:xfrm>
            <a:off x="463550" y="1295400"/>
            <a:ext cx="7562850" cy="461665"/>
          </a:xfrm>
          <a:prstGeom prst="rect">
            <a:avLst/>
          </a:prstGeom>
          <a:solidFill>
            <a:schemeClr val="accent6">
              <a:lumMod val="20000"/>
              <a:lumOff val="80000"/>
            </a:schemeClr>
          </a:solidFill>
          <a:ln w="19050">
            <a:noFill/>
            <a:miter lim="800000"/>
            <a:headEnd/>
            <a:tailEnd/>
          </a:ln>
        </p:spPr>
        <p:txBody>
          <a:bodyPr wrap="square">
            <a:spAutoFit/>
          </a:bodyPr>
          <a:lstStyle/>
          <a:p>
            <a:pPr algn="just" eaLnBrk="0" hangingPunct="0">
              <a:spcBef>
                <a:spcPct val="50000"/>
              </a:spcBef>
            </a:pPr>
            <a:r>
              <a:rPr lang="el-GR" sz="2400" dirty="0">
                <a:solidFill>
                  <a:schemeClr val="accent6">
                    <a:lumMod val="75000"/>
                  </a:schemeClr>
                </a:solidFill>
              </a:rPr>
              <a:t>Βάση Δεδομένων</a:t>
            </a:r>
            <a:r>
              <a:rPr lang="el-GR" sz="2400" dirty="0">
                <a:solidFill>
                  <a:schemeClr val="tx2">
                    <a:lumMod val="75000"/>
                  </a:schemeClr>
                </a:solidFill>
              </a:rPr>
              <a:t>: συλλογή από σχετιζόμενα δεδομένα</a:t>
            </a:r>
          </a:p>
        </p:txBody>
      </p:sp>
      <p:sp>
        <p:nvSpPr>
          <p:cNvPr id="9" name="Title 1"/>
          <p:cNvSpPr txBox="1">
            <a:spLocks/>
          </p:cNvSpPr>
          <p:nvPr/>
        </p:nvSpPr>
        <p:spPr>
          <a:xfrm>
            <a:off x="2286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Βασικές Έννοιες</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10" name="Text Box 4"/>
          <p:cNvSpPr txBox="1">
            <a:spLocks noChangeArrowheads="1"/>
          </p:cNvSpPr>
          <p:nvPr/>
        </p:nvSpPr>
        <p:spPr bwMode="auto">
          <a:xfrm>
            <a:off x="442913" y="1968500"/>
            <a:ext cx="7608887" cy="1569660"/>
          </a:xfrm>
          <a:prstGeom prst="rect">
            <a:avLst/>
          </a:prstGeom>
          <a:solidFill>
            <a:schemeClr val="accent1">
              <a:lumMod val="20000"/>
              <a:lumOff val="80000"/>
            </a:schemeClr>
          </a:solid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rPr>
              <a:t>Σύστημα Διαχείρισης Βάσεων Δεδομένων (ΣΔΒΔ): </a:t>
            </a:r>
            <a:r>
              <a:rPr lang="en-US" sz="2400" b="1" dirty="0" smtClean="0">
                <a:solidFill>
                  <a:schemeClr val="accent6">
                    <a:lumMod val="75000"/>
                  </a:schemeClr>
                </a:solidFill>
              </a:rPr>
              <a:t>Database Management System (DBMS) </a:t>
            </a:r>
            <a:r>
              <a:rPr lang="el-GR" sz="2400" dirty="0" smtClean="0">
                <a:solidFill>
                  <a:schemeClr val="tx2">
                    <a:lumMod val="75000"/>
                  </a:schemeClr>
                </a:solidFill>
              </a:rPr>
              <a:t>λογισμικό </a:t>
            </a:r>
            <a:r>
              <a:rPr lang="en-US" sz="2400" dirty="0">
                <a:solidFill>
                  <a:schemeClr val="tx2">
                    <a:lumMod val="75000"/>
                  </a:schemeClr>
                </a:solidFill>
              </a:rPr>
              <a:t>(</a:t>
            </a:r>
            <a:r>
              <a:rPr lang="el-GR" sz="2400" dirty="0">
                <a:solidFill>
                  <a:schemeClr val="tx2">
                    <a:lumMod val="75000"/>
                  </a:schemeClr>
                </a:solidFill>
              </a:rPr>
              <a:t>σύνολο από προγράμματα) για </a:t>
            </a:r>
            <a:r>
              <a:rPr lang="el-GR" sz="2400" dirty="0" smtClean="0">
                <a:solidFill>
                  <a:schemeClr val="tx2">
                    <a:lumMod val="75000"/>
                  </a:schemeClr>
                </a:solidFill>
              </a:rPr>
              <a:t>τη δημιουργία </a:t>
            </a:r>
            <a:r>
              <a:rPr lang="el-GR" sz="2400" dirty="0">
                <a:solidFill>
                  <a:schemeClr val="tx2">
                    <a:lumMod val="75000"/>
                  </a:schemeClr>
                </a:solidFill>
              </a:rPr>
              <a:t>και χρήση μιας βάσης δεδομένων</a:t>
            </a:r>
          </a:p>
        </p:txBody>
      </p:sp>
      <p:sp>
        <p:nvSpPr>
          <p:cNvPr id="14" name="AutoShape 8"/>
          <p:cNvSpPr>
            <a:spLocks noChangeArrowheads="1"/>
          </p:cNvSpPr>
          <p:nvPr/>
        </p:nvSpPr>
        <p:spPr bwMode="auto">
          <a:xfrm>
            <a:off x="3971926" y="5130801"/>
            <a:ext cx="676274" cy="488950"/>
          </a:xfrm>
          <a:prstGeom prst="can">
            <a:avLst>
              <a:gd name="adj" fmla="val 25000"/>
            </a:avLst>
          </a:prstGeom>
          <a:solidFill>
            <a:schemeClr val="accent1"/>
          </a:solidFill>
          <a:ln w="9525">
            <a:solidFill>
              <a:schemeClr val="tx1"/>
            </a:solidFill>
            <a:round/>
            <a:headEnd/>
            <a:tailEnd/>
          </a:ln>
        </p:spPr>
        <p:txBody>
          <a:bodyPr wrap="none" anchor="ctr"/>
          <a:lstStyle/>
          <a:p>
            <a:endParaRPr lang="el-GR"/>
          </a:p>
        </p:txBody>
      </p:sp>
      <p:sp>
        <p:nvSpPr>
          <p:cNvPr id="15" name="Rectangle 9"/>
          <p:cNvSpPr>
            <a:spLocks noChangeArrowheads="1"/>
          </p:cNvSpPr>
          <p:nvPr/>
        </p:nvSpPr>
        <p:spPr bwMode="auto">
          <a:xfrm>
            <a:off x="3611563" y="4249738"/>
            <a:ext cx="1296987" cy="504825"/>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16" name="Rectangle 10"/>
          <p:cNvSpPr>
            <a:spLocks noChangeArrowheads="1"/>
          </p:cNvSpPr>
          <p:nvPr/>
        </p:nvSpPr>
        <p:spPr bwMode="auto">
          <a:xfrm>
            <a:off x="3348038" y="4013200"/>
            <a:ext cx="2374900" cy="1943100"/>
          </a:xfrm>
          <a:prstGeom prst="rect">
            <a:avLst/>
          </a:prstGeom>
          <a:noFill/>
          <a:ln w="9525">
            <a:solidFill>
              <a:schemeClr val="tx1"/>
            </a:solidFill>
            <a:miter lim="800000"/>
            <a:headEnd/>
            <a:tailEnd/>
          </a:ln>
        </p:spPr>
        <p:txBody>
          <a:bodyPr wrap="none" anchor="ctr"/>
          <a:lstStyle/>
          <a:p>
            <a:endParaRPr lang="el-GR"/>
          </a:p>
        </p:txBody>
      </p:sp>
      <p:sp>
        <p:nvSpPr>
          <p:cNvPr id="17" name="Text Box 11"/>
          <p:cNvSpPr txBox="1">
            <a:spLocks noChangeArrowheads="1"/>
          </p:cNvSpPr>
          <p:nvPr/>
        </p:nvSpPr>
        <p:spPr bwMode="auto">
          <a:xfrm>
            <a:off x="3971926" y="5257800"/>
            <a:ext cx="790575" cy="304800"/>
          </a:xfrm>
          <a:prstGeom prst="rect">
            <a:avLst/>
          </a:prstGeom>
          <a:noFill/>
          <a:ln w="9525">
            <a:noFill/>
            <a:miter lim="800000"/>
            <a:headEnd/>
            <a:tailEnd/>
          </a:ln>
        </p:spPr>
        <p:txBody>
          <a:bodyPr>
            <a:spAutoFit/>
          </a:bodyPr>
          <a:lstStyle/>
          <a:p>
            <a:pPr eaLnBrk="0" hangingPunct="0">
              <a:spcBef>
                <a:spcPct val="50000"/>
              </a:spcBef>
            </a:pPr>
            <a:r>
              <a:rPr lang="en-US" sz="1400" dirty="0"/>
              <a:t>  </a:t>
            </a:r>
            <a:r>
              <a:rPr lang="el-GR" sz="1400" dirty="0"/>
              <a:t>ΒΔ</a:t>
            </a:r>
          </a:p>
        </p:txBody>
      </p:sp>
      <p:sp>
        <p:nvSpPr>
          <p:cNvPr id="18" name="Text Box 12"/>
          <p:cNvSpPr txBox="1">
            <a:spLocks noChangeArrowheads="1"/>
          </p:cNvSpPr>
          <p:nvPr/>
        </p:nvSpPr>
        <p:spPr bwMode="auto">
          <a:xfrm>
            <a:off x="3756027" y="4318000"/>
            <a:ext cx="1031874" cy="373063"/>
          </a:xfrm>
          <a:prstGeom prst="rect">
            <a:avLst/>
          </a:prstGeom>
          <a:noFill/>
          <a:ln w="9525">
            <a:noFill/>
            <a:miter lim="800000"/>
            <a:headEnd/>
            <a:tailEnd/>
          </a:ln>
        </p:spPr>
        <p:txBody>
          <a:bodyPr wrap="square">
            <a:spAutoFit/>
          </a:bodyPr>
          <a:lstStyle/>
          <a:p>
            <a:pPr algn="ctr" eaLnBrk="0" hangingPunct="0">
              <a:spcBef>
                <a:spcPct val="50000"/>
              </a:spcBef>
            </a:pPr>
            <a:r>
              <a:rPr lang="en-US" dirty="0"/>
              <a:t> </a:t>
            </a:r>
            <a:r>
              <a:rPr lang="el-GR" dirty="0"/>
              <a:t>ΣΔΒΔ</a:t>
            </a:r>
          </a:p>
        </p:txBody>
      </p:sp>
      <p:sp>
        <p:nvSpPr>
          <p:cNvPr id="19" name="Text Box 13"/>
          <p:cNvSpPr txBox="1">
            <a:spLocks noChangeArrowheads="1"/>
          </p:cNvSpPr>
          <p:nvPr/>
        </p:nvSpPr>
        <p:spPr bwMode="auto">
          <a:xfrm>
            <a:off x="952501" y="4513263"/>
            <a:ext cx="2952750" cy="830263"/>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rPr>
              <a:t>Σύστημα Βάσεων Δεδομένων</a:t>
            </a:r>
          </a:p>
        </p:txBody>
      </p:sp>
      <p:sp>
        <p:nvSpPr>
          <p:cNvPr id="13" name="Line 14"/>
          <p:cNvSpPr>
            <a:spLocks noChangeShapeType="1"/>
          </p:cNvSpPr>
          <p:nvPr/>
        </p:nvSpPr>
        <p:spPr bwMode="auto">
          <a:xfrm flipH="1">
            <a:off x="4330700" y="4797424"/>
            <a:ext cx="1" cy="295275"/>
          </a:xfrm>
          <a:prstGeom prst="line">
            <a:avLst/>
          </a:prstGeom>
          <a:noFill/>
          <a:ln w="9525">
            <a:solidFill>
              <a:schemeClr val="tx1"/>
            </a:solidFill>
            <a:round/>
            <a:headEnd type="triangle" w="med" len="med"/>
            <a:tailEnd type="triangle" w="med" len="me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 calcmode="lin" valueType="num">
                                      <p:cBhvr additive="base">
                                        <p:cTn id="7" dur="500" fill="hold"/>
                                        <p:tgtEl>
                                          <p:spTgt spid="87043"/>
                                        </p:tgtEl>
                                        <p:attrNameLst>
                                          <p:attrName>ppt_x</p:attrName>
                                        </p:attrNameLst>
                                      </p:cBhvr>
                                      <p:tavLst>
                                        <p:tav tm="0">
                                          <p:val>
                                            <p:strVal val="0-#ppt_w/2"/>
                                          </p:val>
                                        </p:tav>
                                        <p:tav tm="100000">
                                          <p:val>
                                            <p:strVal val="#ppt_x"/>
                                          </p:val>
                                        </p:tav>
                                      </p:tavLst>
                                    </p:anim>
                                    <p:anim calcmode="lin" valueType="num">
                                      <p:cBhvr additive="base">
                                        <p:cTn id="8" dur="500" fill="hold"/>
                                        <p:tgtEl>
                                          <p:spTgt spid="870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autoUpdateAnimBg="0"/>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BD5725A5-6A97-4193-AD31-C4CB1B38528E}" type="slidenum">
              <a:rPr lang="el-GR" altLang="en-US" smtClean="0"/>
              <a:pPr/>
              <a:t>20</a:t>
            </a:fld>
            <a:endParaRPr lang="el-GR" altLang="en-US" smtClean="0"/>
          </a:p>
        </p:txBody>
      </p:sp>
      <p:sp>
        <p:nvSpPr>
          <p:cNvPr id="19462" name="Text Box 3"/>
          <p:cNvSpPr txBox="1">
            <a:spLocks noChangeArrowheads="1"/>
          </p:cNvSpPr>
          <p:nvPr/>
        </p:nvSpPr>
        <p:spPr bwMode="auto">
          <a:xfrm>
            <a:off x="533400" y="1828800"/>
            <a:ext cx="6019800" cy="1292225"/>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1800"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παραγόμενα  </a:t>
            </a:r>
            <a:r>
              <a:rPr lang="en-US" sz="2400" dirty="0" smtClean="0">
                <a:solidFill>
                  <a:schemeClr val="accent6">
                    <a:lumMod val="75000"/>
                  </a:schemeClr>
                </a:solidFill>
                <a:latin typeface="Calibri" pitchFamily="34" charset="0"/>
                <a:ea typeface="Calibri" pitchFamily="34" charset="0"/>
                <a:cs typeface="Calibri" pitchFamily="34" charset="0"/>
              </a:rPr>
              <a:t>(derived) </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μπορεί να υπολογιστεί από 		σχετιζόμενες οντότητες ή γνωρίσματα</a:t>
            </a:r>
          </a:p>
          <a:p>
            <a:pPr eaLnBrk="0" hangingPunct="0">
              <a:spcBef>
                <a:spcPct val="50000"/>
              </a:spcBef>
              <a:buClr>
                <a:schemeClr val="accent6">
                  <a:lumMod val="75000"/>
                </a:schemeClr>
              </a:buClr>
              <a:buFont typeface="Wingdings" pitchFamily="2" charset="2"/>
              <a:buChar char="§"/>
            </a:pPr>
            <a:r>
              <a:rPr lang="el-GR" sz="1800" dirty="0">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αποθηκευμένα</a:t>
            </a:r>
          </a:p>
        </p:txBody>
      </p:sp>
      <p:sp>
        <p:nvSpPr>
          <p:cNvPr id="19463" name="Oval 4"/>
          <p:cNvSpPr>
            <a:spLocks noChangeArrowheads="1"/>
          </p:cNvSpPr>
          <p:nvPr/>
        </p:nvSpPr>
        <p:spPr bwMode="auto">
          <a:xfrm>
            <a:off x="6583363" y="1958975"/>
            <a:ext cx="914400" cy="304800"/>
          </a:xfrm>
          <a:prstGeom prst="ellipse">
            <a:avLst/>
          </a:prstGeom>
          <a:noFill/>
          <a:ln w="9525">
            <a:solidFill>
              <a:schemeClr val="tx1"/>
            </a:solidFill>
            <a:prstDash val="dash"/>
            <a:round/>
            <a:headEnd/>
            <a:tailEnd/>
          </a:ln>
        </p:spPr>
        <p:txBody>
          <a:bodyPr wrap="none" anchor="ctr"/>
          <a:lstStyle/>
          <a:p>
            <a:endParaRPr lang="el-GR"/>
          </a:p>
        </p:txBody>
      </p:sp>
      <p:sp>
        <p:nvSpPr>
          <p:cNvPr id="19464" name="Rectangle 5"/>
          <p:cNvSpPr>
            <a:spLocks noChangeArrowheads="1"/>
          </p:cNvSpPr>
          <p:nvPr/>
        </p:nvSpPr>
        <p:spPr bwMode="auto">
          <a:xfrm>
            <a:off x="1905000" y="4343400"/>
            <a:ext cx="1752600" cy="304800"/>
          </a:xfrm>
          <a:prstGeom prst="rect">
            <a:avLst/>
          </a:prstGeom>
          <a:noFill/>
          <a:ln w="9525">
            <a:solidFill>
              <a:schemeClr val="tx1"/>
            </a:solidFill>
            <a:miter lim="800000"/>
            <a:headEnd/>
            <a:tailEnd/>
          </a:ln>
        </p:spPr>
        <p:txBody>
          <a:bodyPr wrap="none" anchor="ctr"/>
          <a:lstStyle/>
          <a:p>
            <a:endParaRPr lang="el-GR"/>
          </a:p>
        </p:txBody>
      </p:sp>
      <p:sp>
        <p:nvSpPr>
          <p:cNvPr id="19465" name="Text Box 6"/>
          <p:cNvSpPr txBox="1">
            <a:spLocks noChangeArrowheads="1"/>
          </p:cNvSpPr>
          <p:nvPr/>
        </p:nvSpPr>
        <p:spPr bwMode="auto">
          <a:xfrm>
            <a:off x="2124075" y="4292600"/>
            <a:ext cx="1447800" cy="366713"/>
          </a:xfrm>
          <a:prstGeom prst="rect">
            <a:avLst/>
          </a:prstGeom>
          <a:noFill/>
          <a:ln w="9525">
            <a:noFill/>
            <a:miter lim="800000"/>
            <a:headEnd/>
            <a:tailEnd/>
          </a:ln>
        </p:spPr>
        <p:txBody>
          <a:bodyPr>
            <a:spAutoFit/>
          </a:bodyPr>
          <a:lstStyle/>
          <a:p>
            <a:pPr eaLnBrk="0" hangingPunct="0">
              <a:spcBef>
                <a:spcPct val="50000"/>
              </a:spcBef>
            </a:pPr>
            <a:r>
              <a:rPr lang="el-GR" sz="1800"/>
              <a:t>ΗΘΟΠΟΙΟΣ</a:t>
            </a:r>
            <a:endParaRPr lang="el-GR" sz="2400"/>
          </a:p>
        </p:txBody>
      </p:sp>
      <p:grpSp>
        <p:nvGrpSpPr>
          <p:cNvPr id="2" name="Group 7"/>
          <p:cNvGrpSpPr>
            <a:grpSpLocks/>
          </p:cNvGrpSpPr>
          <p:nvPr/>
        </p:nvGrpSpPr>
        <p:grpSpPr bwMode="auto">
          <a:xfrm>
            <a:off x="533400" y="5105400"/>
            <a:ext cx="2514600" cy="381000"/>
            <a:chOff x="720" y="3312"/>
            <a:chExt cx="1584" cy="240"/>
          </a:xfrm>
        </p:grpSpPr>
        <p:sp>
          <p:nvSpPr>
            <p:cNvPr id="19474" name="Oval 8"/>
            <p:cNvSpPr>
              <a:spLocks noChangeArrowheads="1"/>
            </p:cNvSpPr>
            <p:nvPr/>
          </p:nvSpPr>
          <p:spPr bwMode="auto">
            <a:xfrm>
              <a:off x="720" y="3312"/>
              <a:ext cx="1440" cy="240"/>
            </a:xfrm>
            <a:prstGeom prst="ellipse">
              <a:avLst/>
            </a:prstGeom>
            <a:noFill/>
            <a:ln w="9525">
              <a:solidFill>
                <a:schemeClr val="tx1"/>
              </a:solidFill>
              <a:round/>
              <a:headEnd/>
              <a:tailEnd/>
            </a:ln>
          </p:spPr>
          <p:txBody>
            <a:bodyPr wrap="none" anchor="ctr"/>
            <a:lstStyle/>
            <a:p>
              <a:endParaRPr lang="el-GR"/>
            </a:p>
          </p:txBody>
        </p:sp>
        <p:sp>
          <p:nvSpPr>
            <p:cNvPr id="19475" name="Text Box 9"/>
            <p:cNvSpPr txBox="1">
              <a:spLocks noChangeArrowheads="1"/>
            </p:cNvSpPr>
            <p:nvPr/>
          </p:nvSpPr>
          <p:spPr bwMode="auto">
            <a:xfrm>
              <a:off x="912" y="3312"/>
              <a:ext cx="1392" cy="231"/>
            </a:xfrm>
            <a:prstGeom prst="rect">
              <a:avLst/>
            </a:prstGeom>
            <a:noFill/>
            <a:ln w="9525">
              <a:noFill/>
              <a:miter lim="800000"/>
              <a:headEnd/>
              <a:tailEnd/>
            </a:ln>
          </p:spPr>
          <p:txBody>
            <a:bodyPr>
              <a:spAutoFit/>
            </a:bodyPr>
            <a:lstStyle/>
            <a:p>
              <a:pPr eaLnBrk="0" hangingPunct="0">
                <a:spcBef>
                  <a:spcPct val="50000"/>
                </a:spcBef>
              </a:pPr>
              <a:r>
                <a:rPr lang="el-GR" sz="1800"/>
                <a:t>Ημερ. Γέννησης</a:t>
              </a:r>
              <a:endParaRPr lang="el-GR" sz="2400"/>
            </a:p>
          </p:txBody>
        </p:sp>
      </p:grpSp>
      <p:grpSp>
        <p:nvGrpSpPr>
          <p:cNvPr id="3" name="Group 10"/>
          <p:cNvGrpSpPr>
            <a:grpSpLocks/>
          </p:cNvGrpSpPr>
          <p:nvPr/>
        </p:nvGrpSpPr>
        <p:grpSpPr bwMode="auto">
          <a:xfrm>
            <a:off x="3429000" y="5029200"/>
            <a:ext cx="2590800" cy="381000"/>
            <a:chOff x="3072" y="3456"/>
            <a:chExt cx="1632" cy="240"/>
          </a:xfrm>
        </p:grpSpPr>
        <p:sp>
          <p:nvSpPr>
            <p:cNvPr id="19472" name="Oval 11"/>
            <p:cNvSpPr>
              <a:spLocks noChangeArrowheads="1"/>
            </p:cNvSpPr>
            <p:nvPr/>
          </p:nvSpPr>
          <p:spPr bwMode="auto">
            <a:xfrm>
              <a:off x="3072" y="3456"/>
              <a:ext cx="960" cy="240"/>
            </a:xfrm>
            <a:prstGeom prst="ellipse">
              <a:avLst/>
            </a:prstGeom>
            <a:noFill/>
            <a:ln w="9525">
              <a:solidFill>
                <a:schemeClr val="tx1"/>
              </a:solidFill>
              <a:prstDash val="lgDash"/>
              <a:round/>
              <a:headEnd/>
              <a:tailEnd/>
            </a:ln>
          </p:spPr>
          <p:txBody>
            <a:bodyPr wrap="none" anchor="ctr"/>
            <a:lstStyle/>
            <a:p>
              <a:endParaRPr lang="el-GR"/>
            </a:p>
          </p:txBody>
        </p:sp>
        <p:sp>
          <p:nvSpPr>
            <p:cNvPr id="19473" name="Text Box 12"/>
            <p:cNvSpPr txBox="1">
              <a:spLocks noChangeArrowheads="1"/>
            </p:cNvSpPr>
            <p:nvPr/>
          </p:nvSpPr>
          <p:spPr bwMode="auto">
            <a:xfrm>
              <a:off x="3264" y="3456"/>
              <a:ext cx="1440" cy="231"/>
            </a:xfrm>
            <a:prstGeom prst="rect">
              <a:avLst/>
            </a:prstGeom>
            <a:noFill/>
            <a:ln w="9525">
              <a:noFill/>
              <a:miter lim="800000"/>
              <a:headEnd/>
              <a:tailEnd/>
            </a:ln>
          </p:spPr>
          <p:txBody>
            <a:bodyPr>
              <a:spAutoFit/>
            </a:bodyPr>
            <a:lstStyle/>
            <a:p>
              <a:pPr eaLnBrk="0" hangingPunct="0">
                <a:spcBef>
                  <a:spcPct val="50000"/>
                </a:spcBef>
              </a:pPr>
              <a:r>
                <a:rPr lang="el-GR" sz="1800"/>
                <a:t>Ηλικία</a:t>
              </a:r>
              <a:endParaRPr lang="el-GR" sz="2400"/>
            </a:p>
          </p:txBody>
        </p:sp>
      </p:grpSp>
      <p:sp>
        <p:nvSpPr>
          <p:cNvPr id="19468" name="Line 13"/>
          <p:cNvSpPr>
            <a:spLocks noChangeShapeType="1"/>
          </p:cNvSpPr>
          <p:nvPr/>
        </p:nvSpPr>
        <p:spPr bwMode="auto">
          <a:xfrm flipH="1">
            <a:off x="1905000" y="4648200"/>
            <a:ext cx="381000" cy="457200"/>
          </a:xfrm>
          <a:prstGeom prst="line">
            <a:avLst/>
          </a:prstGeom>
          <a:noFill/>
          <a:ln w="9525">
            <a:solidFill>
              <a:schemeClr val="tx1"/>
            </a:solidFill>
            <a:round/>
            <a:headEnd/>
            <a:tailEnd/>
          </a:ln>
        </p:spPr>
        <p:txBody>
          <a:bodyPr wrap="none" anchor="ctr"/>
          <a:lstStyle/>
          <a:p>
            <a:endParaRPr lang="el-GR"/>
          </a:p>
        </p:txBody>
      </p:sp>
      <p:sp>
        <p:nvSpPr>
          <p:cNvPr id="19469" name="Line 14"/>
          <p:cNvSpPr>
            <a:spLocks noChangeShapeType="1"/>
          </p:cNvSpPr>
          <p:nvPr/>
        </p:nvSpPr>
        <p:spPr bwMode="auto">
          <a:xfrm>
            <a:off x="3276600" y="4648200"/>
            <a:ext cx="609600" cy="381000"/>
          </a:xfrm>
          <a:prstGeom prst="line">
            <a:avLst/>
          </a:prstGeom>
          <a:noFill/>
          <a:ln w="9525">
            <a:solidFill>
              <a:schemeClr val="tx1"/>
            </a:solidFill>
            <a:round/>
            <a:headEnd/>
            <a:tailEnd/>
          </a:ln>
        </p:spPr>
        <p:txBody>
          <a:bodyPr wrap="none" anchor="ctr"/>
          <a:lstStyle/>
          <a:p>
            <a:endParaRPr lang="el-GR"/>
          </a:p>
        </p:txBody>
      </p:sp>
      <p:sp>
        <p:nvSpPr>
          <p:cNvPr id="19470" name="Line 15"/>
          <p:cNvSpPr>
            <a:spLocks noChangeShapeType="1"/>
          </p:cNvSpPr>
          <p:nvPr/>
        </p:nvSpPr>
        <p:spPr bwMode="auto">
          <a:xfrm>
            <a:off x="2819400" y="4648200"/>
            <a:ext cx="152400" cy="381000"/>
          </a:xfrm>
          <a:prstGeom prst="line">
            <a:avLst/>
          </a:prstGeom>
          <a:noFill/>
          <a:ln w="9525">
            <a:solidFill>
              <a:schemeClr val="tx1"/>
            </a:solidFill>
            <a:round/>
            <a:headEnd/>
            <a:tailEnd/>
          </a:ln>
        </p:spPr>
        <p:txBody>
          <a:bodyPr wrap="none" anchor="ctr"/>
          <a:lstStyle/>
          <a:p>
            <a:endParaRPr lang="el-GR"/>
          </a:p>
        </p:txBody>
      </p:sp>
      <p:sp>
        <p:nvSpPr>
          <p:cNvPr id="19471" name="Text Box 16"/>
          <p:cNvSpPr txBox="1">
            <a:spLocks noChangeArrowheads="1"/>
          </p:cNvSpPr>
          <p:nvPr/>
        </p:nvSpPr>
        <p:spPr bwMode="auto">
          <a:xfrm>
            <a:off x="4805363" y="4172634"/>
            <a:ext cx="3810000" cy="646331"/>
          </a:xfrm>
          <a:prstGeom prst="rect">
            <a:avLst/>
          </a:prstGeom>
          <a:noFill/>
          <a:ln w="9525">
            <a:noFill/>
            <a:miter lim="800000"/>
            <a:headEnd/>
            <a:tailEnd/>
          </a:ln>
        </p:spPr>
        <p:txBody>
          <a:bodyPr>
            <a:spAutoFit/>
          </a:bodyPr>
          <a:lstStyle/>
          <a:p>
            <a:pPr algn="just" eaLnBrk="0" hangingPunct="0">
              <a:spcBef>
                <a:spcPct val="50000"/>
              </a:spcBef>
            </a:pPr>
            <a:r>
              <a:rPr lang="el-GR" dirty="0"/>
              <a:t>π.χ., αριθμός εργαζομένων σε ένα Τμήμα</a:t>
            </a:r>
          </a:p>
        </p:txBody>
      </p:sp>
      <p:sp>
        <p:nvSpPr>
          <p:cNvPr id="20"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Τύποι Γνωρισμάτων</a:t>
            </a:r>
            <a:endParaRPr lang="en-US" dirty="0">
              <a:solidFill>
                <a:schemeClr val="accent6">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21</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Τύποι οντοτήτων και γνωρίσματα</a:t>
            </a:r>
            <a:endParaRPr lang="el-GR" sz="2000" b="1" dirty="0">
              <a:solidFill>
                <a:schemeClr val="accent4">
                  <a:lumMod val="75000"/>
                </a:schemeClr>
              </a:solidFill>
            </a:endParaRPr>
          </a:p>
        </p:txBody>
      </p:sp>
    </p:spTree>
    <p:extLst>
      <p:ext uri="{BB962C8B-B14F-4D97-AF65-F5344CB8AC3E}">
        <p14:creationId xmlns="" xmlns:p14="http://schemas.microsoft.com/office/powerpoint/2010/main" val="2487833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22</a:t>
            </a:fld>
            <a:endParaRPr lang="el-GR" altLang="en-US" smtClean="0"/>
          </a:p>
        </p:txBody>
      </p:sp>
      <p:sp>
        <p:nvSpPr>
          <p:cNvPr id="20489" name="Text Box 6"/>
          <p:cNvSpPr txBox="1">
            <a:spLocks noChangeArrowheads="1"/>
          </p:cNvSpPr>
          <p:nvPr/>
        </p:nvSpPr>
        <p:spPr bwMode="auto">
          <a:xfrm>
            <a:off x="442913" y="2014538"/>
            <a:ext cx="7704137"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1">
                    <a:lumMod val="50000"/>
                  </a:schemeClr>
                </a:solidFill>
                <a:latin typeface="Calibri" pitchFamily="34" charset="0"/>
                <a:ea typeface="Calibri" pitchFamily="34" charset="0"/>
                <a:cs typeface="Calibri" pitchFamily="34" charset="0"/>
              </a:rPr>
              <a:t>Κάθε γνώρισμα ενός τύπου οντοτήτων </a:t>
            </a:r>
            <a:r>
              <a:rPr lang="el-GR" sz="2800" dirty="0" smtClean="0">
                <a:solidFill>
                  <a:schemeClr val="accent1">
                    <a:lumMod val="50000"/>
                  </a:schemeClr>
                </a:solidFill>
                <a:latin typeface="Calibri" pitchFamily="34" charset="0"/>
                <a:ea typeface="Calibri" pitchFamily="34" charset="0"/>
                <a:cs typeface="Calibri" pitchFamily="34" charset="0"/>
              </a:rPr>
              <a:t>συνδέεται με ένα </a:t>
            </a:r>
            <a:r>
              <a:rPr lang="el-GR" sz="2800" b="1" dirty="0" smtClean="0">
                <a:solidFill>
                  <a:schemeClr val="accent6">
                    <a:lumMod val="75000"/>
                  </a:schemeClr>
                </a:solidFill>
                <a:latin typeface="Calibri" pitchFamily="34" charset="0"/>
                <a:ea typeface="Calibri" pitchFamily="34" charset="0"/>
                <a:cs typeface="Calibri" pitchFamily="34" charset="0"/>
              </a:rPr>
              <a:t>σύνολο τιμών </a:t>
            </a:r>
            <a:r>
              <a:rPr lang="el-GR" sz="2800" dirty="0" smtClean="0">
                <a:solidFill>
                  <a:schemeClr val="accent1">
                    <a:lumMod val="50000"/>
                  </a:schemeClr>
                </a:solidFill>
                <a:latin typeface="Calibri" pitchFamily="34" charset="0"/>
                <a:ea typeface="Calibri" pitchFamily="34" charset="0"/>
                <a:cs typeface="Calibri" pitchFamily="34" charset="0"/>
              </a:rPr>
              <a:t>ή  </a:t>
            </a:r>
            <a:r>
              <a:rPr lang="el-GR" sz="2800" b="1" dirty="0" smtClean="0">
                <a:solidFill>
                  <a:schemeClr val="accent6">
                    <a:lumMod val="75000"/>
                  </a:schemeClr>
                </a:solidFill>
                <a:latin typeface="Calibri" pitchFamily="34" charset="0"/>
                <a:ea typeface="Calibri" pitchFamily="34" charset="0"/>
                <a:cs typeface="Calibri" pitchFamily="34" charset="0"/>
              </a:rPr>
              <a:t>πεδίο </a:t>
            </a:r>
            <a:r>
              <a:rPr lang="el-GR" sz="2800" b="1" dirty="0">
                <a:solidFill>
                  <a:schemeClr val="accent6">
                    <a:lumMod val="75000"/>
                  </a:schemeClr>
                </a:solidFill>
                <a:latin typeface="Calibri" pitchFamily="34" charset="0"/>
                <a:ea typeface="Calibri" pitchFamily="34" charset="0"/>
                <a:cs typeface="Calibri" pitchFamily="34" charset="0"/>
              </a:rPr>
              <a:t>ορισμού </a:t>
            </a:r>
            <a:r>
              <a:rPr lang="en-US" sz="2800" b="1" dirty="0" smtClean="0">
                <a:solidFill>
                  <a:schemeClr val="accent6">
                    <a:lumMod val="75000"/>
                  </a:schemeClr>
                </a:solidFill>
                <a:latin typeface="Calibri" pitchFamily="34" charset="0"/>
                <a:ea typeface="Calibri" pitchFamily="34" charset="0"/>
                <a:cs typeface="Calibri" pitchFamily="34" charset="0"/>
              </a:rPr>
              <a:t>(value domain) </a:t>
            </a:r>
            <a:r>
              <a:rPr lang="el-GR" sz="2800" dirty="0" smtClean="0">
                <a:solidFill>
                  <a:schemeClr val="accent1">
                    <a:lumMod val="50000"/>
                  </a:schemeClr>
                </a:solidFill>
                <a:latin typeface="Calibri" pitchFamily="34" charset="0"/>
                <a:ea typeface="Calibri" pitchFamily="34" charset="0"/>
                <a:cs typeface="Calibri" pitchFamily="34" charset="0"/>
              </a:rPr>
              <a:t>που </a:t>
            </a:r>
            <a:r>
              <a:rPr lang="el-GR" sz="2800" dirty="0">
                <a:solidFill>
                  <a:schemeClr val="accent1">
                    <a:lumMod val="50000"/>
                  </a:schemeClr>
                </a:solidFill>
                <a:latin typeface="Calibri" pitchFamily="34" charset="0"/>
                <a:ea typeface="Calibri" pitchFamily="34" charset="0"/>
                <a:cs typeface="Calibri" pitchFamily="34" charset="0"/>
              </a:rPr>
              <a:t>προσδιορίζει τις τιμές που μπορεί να πάρει ένα γνώρισμα</a:t>
            </a:r>
          </a:p>
        </p:txBody>
      </p:sp>
      <p:sp>
        <p:nvSpPr>
          <p:cNvPr id="2" name="Title 1"/>
          <p:cNvSpPr>
            <a:spLocks noGrp="1"/>
          </p:cNvSpPr>
          <p:nvPr>
            <p:ph type="title"/>
          </p:nvPr>
        </p:nvSpPr>
        <p:spPr>
          <a:xfrm>
            <a:off x="495300" y="160338"/>
            <a:ext cx="8229600" cy="1143000"/>
          </a:xfrm>
        </p:spPr>
        <p:txBody>
          <a:bodyPr/>
          <a:lstStyle/>
          <a:p>
            <a:r>
              <a:rPr lang="el-GR" dirty="0" smtClean="0">
                <a:solidFill>
                  <a:schemeClr val="accent6">
                    <a:lumMod val="75000"/>
                  </a:schemeClr>
                </a:solidFill>
              </a:rPr>
              <a:t>Πεδίο Ορισμού </a:t>
            </a:r>
            <a:endParaRPr lang="en-US" dirty="0">
              <a:solidFill>
                <a:schemeClr val="accent6">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smtClean="0"/>
              <a:t>4</a:t>
            </a:r>
            <a:endParaRPr lang="el-GR" altLang="en-US" dirty="0" smtClean="0"/>
          </a:p>
        </p:txBody>
      </p:sp>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23</a:t>
            </a:fld>
            <a:endParaRPr lang="el-GR" altLang="en-US" smtClean="0"/>
          </a:p>
        </p:txBody>
      </p:sp>
      <p:sp>
        <p:nvSpPr>
          <p:cNvPr id="20486" name="Text Box 3"/>
          <p:cNvSpPr txBox="1">
            <a:spLocks noChangeArrowheads="1"/>
          </p:cNvSpPr>
          <p:nvPr/>
        </p:nvSpPr>
        <p:spPr bwMode="auto">
          <a:xfrm>
            <a:off x="420688" y="1539875"/>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Γενικά</a:t>
            </a:r>
            <a:r>
              <a:rPr lang="el-GR" sz="2400" dirty="0">
                <a:latin typeface="Calibri" pitchFamily="34" charset="0"/>
                <a:ea typeface="Calibri" pitchFamily="34" charset="0"/>
                <a:cs typeface="Calibri" pitchFamily="34" charset="0"/>
              </a:rPr>
              <a:t>, ένα (</a:t>
            </a:r>
            <a:r>
              <a:rPr lang="el-GR" sz="2400" dirty="0" err="1">
                <a:latin typeface="Calibri" pitchFamily="34" charset="0"/>
                <a:ea typeface="Calibri" pitchFamily="34" charset="0"/>
                <a:cs typeface="Calibri" pitchFamily="34" charset="0"/>
              </a:rPr>
              <a:t>μονότιμο</a:t>
            </a:r>
            <a:r>
              <a:rPr lang="el-GR" sz="2400" dirty="0">
                <a:latin typeface="Calibri" pitchFamily="34" charset="0"/>
                <a:ea typeface="Calibri" pitchFamily="34" charset="0"/>
                <a:cs typeface="Calibri" pitchFamily="34" charset="0"/>
              </a:rPr>
              <a:t> ή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Α ενός τύπου </a:t>
            </a:r>
            <a:r>
              <a:rPr lang="el-GR" sz="2400" i="1" dirty="0">
                <a:solidFill>
                  <a:schemeClr val="bg1">
                    <a:lumMod val="50000"/>
                  </a:schemeClr>
                </a:solidFill>
                <a:latin typeface="Calibri" pitchFamily="34" charset="0"/>
                <a:ea typeface="Calibri" pitchFamily="34" charset="0"/>
                <a:cs typeface="Calibri" pitchFamily="34" charset="0"/>
              </a:rPr>
              <a:t>οντοτήτων Ε</a:t>
            </a:r>
            <a:r>
              <a:rPr lang="el-GR" sz="2400" i="1" dirty="0">
                <a:solidFill>
                  <a:schemeClr val="accent4">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με </a:t>
            </a:r>
            <a:r>
              <a:rPr lang="el-GR" sz="2400" i="1" dirty="0">
                <a:solidFill>
                  <a:schemeClr val="bg1">
                    <a:lumMod val="50000"/>
                  </a:schemeClr>
                </a:solidFill>
                <a:latin typeface="Calibri" pitchFamily="34" charset="0"/>
                <a:ea typeface="Calibri" pitchFamily="34" charset="0"/>
                <a:cs typeface="Calibri" pitchFamily="34" charset="0"/>
              </a:rPr>
              <a:t>πεδίο τιμών </a:t>
            </a:r>
            <a:r>
              <a:rPr lang="en-US" sz="2400" i="1" dirty="0">
                <a:solidFill>
                  <a:schemeClr val="bg1">
                    <a:lumMod val="50000"/>
                  </a:schemeClr>
                </a:solidFill>
                <a:latin typeface="Calibri" pitchFamily="34" charset="0"/>
                <a:ea typeface="Calibri" pitchFamily="34" charset="0"/>
                <a:cs typeface="Calibri" pitchFamily="34" charset="0"/>
              </a:rPr>
              <a:t>V </a:t>
            </a:r>
            <a:r>
              <a:rPr lang="el-GR" sz="2400" dirty="0">
                <a:latin typeface="Calibri" pitchFamily="34" charset="0"/>
                <a:ea typeface="Calibri" pitchFamily="34" charset="0"/>
                <a:cs typeface="Calibri" pitchFamily="34" charset="0"/>
              </a:rPr>
              <a:t>μπορεί να οριστεί ως μια </a:t>
            </a:r>
            <a:r>
              <a:rPr lang="el-GR" sz="2400" i="1" dirty="0">
                <a:solidFill>
                  <a:schemeClr val="accent3">
                    <a:lumMod val="75000"/>
                  </a:schemeClr>
                </a:solidFill>
                <a:latin typeface="Calibri" pitchFamily="34" charset="0"/>
                <a:ea typeface="Calibri" pitchFamily="34" charset="0"/>
                <a:cs typeface="Calibri" pitchFamily="34" charset="0"/>
              </a:rPr>
              <a:t>συνάρτηση</a:t>
            </a:r>
            <a:r>
              <a:rPr lang="el-GR" sz="2400" dirty="0">
                <a:latin typeface="Calibri" pitchFamily="34" charset="0"/>
                <a:ea typeface="Calibri" pitchFamily="34" charset="0"/>
                <a:cs typeface="Calibri" pitchFamily="34" charset="0"/>
              </a:rPr>
              <a:t> από το Ε στο </a:t>
            </a:r>
            <a:r>
              <a:rPr lang="el-GR" sz="2400" dirty="0" err="1">
                <a:latin typeface="Calibri" pitchFamily="34" charset="0"/>
                <a:ea typeface="Calibri" pitchFamily="34" charset="0"/>
                <a:cs typeface="Calibri" pitchFamily="34" charset="0"/>
              </a:rPr>
              <a:t>δυναμοσύνολο</a:t>
            </a:r>
            <a:r>
              <a:rPr lang="el-GR" sz="2400" dirty="0">
                <a:latin typeface="Calibri" pitchFamily="34" charset="0"/>
                <a:ea typeface="Calibri" pitchFamily="34" charset="0"/>
                <a:cs typeface="Calibri" pitchFamily="34" charset="0"/>
              </a:rPr>
              <a:t> (P) του </a:t>
            </a:r>
            <a:r>
              <a:rPr lang="en-US" sz="2400" dirty="0">
                <a:latin typeface="Calibri" pitchFamily="34" charset="0"/>
                <a:ea typeface="Calibri" pitchFamily="34" charset="0"/>
                <a:cs typeface="Calibri" pitchFamily="34" charset="0"/>
              </a:rPr>
              <a:t>V</a:t>
            </a:r>
            <a:endParaRPr lang="el-GR" sz="2400" dirty="0">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		Α :  Ε </a:t>
            </a:r>
            <a:r>
              <a:rPr lang="el-GR" sz="2400" dirty="0">
                <a:latin typeface="Calibri" pitchFamily="34" charset="0"/>
                <a:ea typeface="Calibri" pitchFamily="34" charset="0"/>
                <a:cs typeface="Calibri" pitchFamily="34" charset="0"/>
                <a:sym typeface="Symbol" pitchFamily="18" charset="2"/>
              </a:rPr>
              <a:t> </a:t>
            </a:r>
            <a:r>
              <a:rPr lang="el-GR" sz="2400" dirty="0">
                <a:latin typeface="Calibri" pitchFamily="34" charset="0"/>
                <a:ea typeface="Calibri" pitchFamily="34" charset="0"/>
                <a:cs typeface="Calibri" pitchFamily="34" charset="0"/>
              </a:rPr>
              <a:t>P(V)</a:t>
            </a:r>
          </a:p>
        </p:txBody>
      </p:sp>
      <p:sp>
        <p:nvSpPr>
          <p:cNvPr id="20487" name="Text Box 4"/>
          <p:cNvSpPr txBox="1">
            <a:spLocks noChangeArrowheads="1"/>
          </p:cNvSpPr>
          <p:nvPr/>
        </p:nvSpPr>
        <p:spPr bwMode="auto">
          <a:xfrm>
            <a:off x="522288" y="3606799"/>
            <a:ext cx="7885112" cy="1754326"/>
          </a:xfrm>
          <a:prstGeom prst="rect">
            <a:avLst/>
          </a:prstGeom>
          <a:noFill/>
          <a:ln w="9525">
            <a:noFill/>
            <a:miter lim="800000"/>
            <a:headEnd/>
            <a:tailEnd/>
          </a:ln>
        </p:spPr>
        <p:txBody>
          <a:bodyPr wrap="square">
            <a:spAutoFit/>
          </a:bodyPr>
          <a:lstStyle/>
          <a:p>
            <a:pPr algn="just" eaLnBrk="0" hangingPunct="0">
              <a:spcBef>
                <a:spcPct val="50000"/>
              </a:spcBef>
            </a:pPr>
            <a:r>
              <a:rPr lang="el-GR" sz="2400" i="1" dirty="0" err="1" smtClean="0">
                <a:solidFill>
                  <a:schemeClr val="accent3">
                    <a:lumMod val="75000"/>
                  </a:schemeClr>
                </a:solidFill>
                <a:latin typeface="Calibri" pitchFamily="34" charset="0"/>
                <a:ea typeface="Calibri" pitchFamily="34" charset="0"/>
                <a:cs typeface="Calibri" pitchFamily="34" charset="0"/>
              </a:rPr>
              <a:t>μονότιμα</a:t>
            </a:r>
            <a:r>
              <a:rPr lang="el-GR" sz="2400" i="1" dirty="0" smtClean="0">
                <a:solidFill>
                  <a:schemeClr val="accent3">
                    <a:lumMod val="75000"/>
                  </a:schemeClr>
                </a:solidFill>
                <a:latin typeface="Calibri" pitchFamily="34" charset="0"/>
                <a:ea typeface="Calibri" pitchFamily="34" charset="0"/>
                <a:cs typeface="Calibri" pitchFamily="34" charset="0"/>
              </a:rPr>
              <a:t> </a:t>
            </a:r>
            <a:r>
              <a:rPr lang="el-GR" sz="2400" i="1" dirty="0">
                <a:solidFill>
                  <a:schemeClr val="accent3">
                    <a:lumMod val="75000"/>
                  </a:schemeClr>
                </a:solidFill>
                <a:latin typeface="Calibri" pitchFamily="34" charset="0"/>
                <a:ea typeface="Calibri" pitchFamily="34" charset="0"/>
                <a:cs typeface="Calibri" pitchFamily="34" charset="0"/>
              </a:rPr>
              <a:t>– μονοσύνολα</a:t>
            </a:r>
            <a:r>
              <a:rPr lang="el-GR" sz="2400" dirty="0">
                <a:latin typeface="Calibri" pitchFamily="34" charset="0"/>
                <a:ea typeface="Calibri" pitchFamily="34" charset="0"/>
                <a:cs typeface="Calibri" pitchFamily="34" charset="0"/>
              </a:rPr>
              <a:t>, σύνολο από ένα στοιχείο</a:t>
            </a:r>
          </a:p>
          <a:p>
            <a:pPr algn="just" eaLnBrk="0" hangingPunct="0">
              <a:spcBef>
                <a:spcPct val="50000"/>
              </a:spcBef>
            </a:pPr>
            <a:r>
              <a:rPr lang="el-GR" sz="2400" i="1" dirty="0" smtClean="0">
                <a:solidFill>
                  <a:schemeClr val="accent3">
                    <a:lumMod val="75000"/>
                  </a:schemeClr>
                </a:solidFill>
                <a:latin typeface="Calibri" pitchFamily="34" charset="0"/>
                <a:ea typeface="Calibri" pitchFamily="34" charset="0"/>
                <a:cs typeface="Calibri" pitchFamily="34" charset="0"/>
              </a:rPr>
              <a:t>σύνθετα </a:t>
            </a:r>
            <a:r>
              <a:rPr lang="el-GR" sz="2400" i="1" dirty="0">
                <a:solidFill>
                  <a:schemeClr val="accent3">
                    <a:lumMod val="75000"/>
                  </a:schemeClr>
                </a:solidFill>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καρτεσιανό γινόμενο  </a:t>
            </a:r>
            <a:r>
              <a:rPr lang="en-US" sz="2400" dirty="0">
                <a:latin typeface="Calibri" pitchFamily="34" charset="0"/>
                <a:ea typeface="Calibri" pitchFamily="34" charset="0"/>
                <a:cs typeface="Calibri" pitchFamily="34" charset="0"/>
              </a:rPr>
              <a:t>P(V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x P(V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x … P(</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 όπου </a:t>
            </a:r>
            <a:r>
              <a:rPr lang="en-US" sz="2400" dirty="0">
                <a:latin typeface="Calibri" pitchFamily="34" charset="0"/>
                <a:ea typeface="Calibri" pitchFamily="34" charset="0"/>
                <a:cs typeface="Calibri" pitchFamily="34" charset="0"/>
              </a:rPr>
              <a:t>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 </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τα πεδία τιμών των απλών συστατικών γνωρισμάτων του Α</a:t>
            </a:r>
          </a:p>
        </p:txBody>
      </p:sp>
      <p:sp>
        <p:nvSpPr>
          <p:cNvPr id="2" name="Title 1"/>
          <p:cNvSpPr>
            <a:spLocks noGrp="1"/>
          </p:cNvSpPr>
          <p:nvPr>
            <p:ph type="title"/>
          </p:nvPr>
        </p:nvSpPr>
        <p:spPr>
          <a:xfrm>
            <a:off x="469900" y="185738"/>
            <a:ext cx="8229600" cy="1143000"/>
          </a:xfrm>
        </p:spPr>
        <p:txBody>
          <a:bodyPr/>
          <a:lstStyle/>
          <a:p>
            <a:r>
              <a:rPr lang="el-GR" dirty="0" smtClean="0">
                <a:solidFill>
                  <a:schemeClr val="accent6">
                    <a:lumMod val="75000"/>
                  </a:schemeClr>
                </a:solidFill>
              </a:rPr>
              <a:t>Πεδίο Τιμών</a:t>
            </a:r>
            <a:endParaRPr lang="en-US" dirty="0">
              <a:solidFill>
                <a:schemeClr val="accent6">
                  <a:lumMod val="75000"/>
                </a:schemeClr>
              </a:solidFill>
            </a:endParaRPr>
          </a:p>
        </p:txBody>
      </p:sp>
    </p:spTree>
    <p:extLst>
      <p:ext uri="{BB962C8B-B14F-4D97-AF65-F5344CB8AC3E}">
        <p14:creationId xmlns="" xmlns:p14="http://schemas.microsoft.com/office/powerpoint/2010/main" val="1859560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49507D76-4DFF-4A61-82E4-43A3B0734CA8}" type="slidenum">
              <a:rPr lang="el-GR" altLang="en-US" smtClean="0"/>
              <a:pPr/>
              <a:t>24</a:t>
            </a:fld>
            <a:endParaRPr lang="el-GR" altLang="en-US" smtClean="0"/>
          </a:p>
        </p:txBody>
      </p:sp>
      <p:sp>
        <p:nvSpPr>
          <p:cNvPr id="21510" name="Text Box 3"/>
          <p:cNvSpPr txBox="1">
            <a:spLocks noChangeArrowheads="1"/>
          </p:cNvSpPr>
          <p:nvPr/>
        </p:nvSpPr>
        <p:spPr bwMode="auto">
          <a:xfrm>
            <a:off x="1201738" y="1775470"/>
            <a:ext cx="5859462" cy="461665"/>
          </a:xfrm>
          <a:prstGeom prst="rect">
            <a:avLst/>
          </a:prstGeom>
          <a:noFill/>
          <a:ln w="9525">
            <a:noFill/>
            <a:miter lim="800000"/>
            <a:headEnd/>
            <a:tailEnd/>
          </a:ln>
        </p:spPr>
        <p:txBody>
          <a:bodyPr wrap="square">
            <a:spAutoFit/>
          </a:bodyPr>
          <a:lstStyle/>
          <a:p>
            <a:pPr eaLnBrk="0" hangingPunct="0">
              <a:spcBef>
                <a:spcPct val="50000"/>
              </a:spcBef>
            </a:pPr>
            <a:r>
              <a:rPr lang="el-GR" sz="2400" dirty="0" smtClean="0">
                <a:latin typeface="Calibri" pitchFamily="34" charset="0"/>
                <a:ea typeface="Calibri" pitchFamily="34" charset="0"/>
                <a:cs typeface="Calibri" pitchFamily="34" charset="0"/>
              </a:rPr>
              <a:t>Ειδική τιμή</a:t>
            </a:r>
            <a:endParaRPr lang="el-GR" sz="2400" dirty="0">
              <a:latin typeface="Calibri" pitchFamily="34" charset="0"/>
              <a:ea typeface="Calibri" pitchFamily="34" charset="0"/>
              <a:cs typeface="Calibri" pitchFamily="34" charset="0"/>
            </a:endParaRPr>
          </a:p>
        </p:txBody>
      </p:sp>
      <p:sp>
        <p:nvSpPr>
          <p:cNvPr id="21511" name="Text Box 4"/>
          <p:cNvSpPr txBox="1">
            <a:spLocks noChangeArrowheads="1"/>
          </p:cNvSpPr>
          <p:nvPr/>
        </p:nvSpPr>
        <p:spPr bwMode="auto">
          <a:xfrm>
            <a:off x="900113" y="2852738"/>
            <a:ext cx="7086600" cy="396875"/>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ea typeface="Calibri" pitchFamily="34" charset="0"/>
                <a:cs typeface="Calibri" pitchFamily="34" charset="0"/>
              </a:rPr>
              <a:t>Όταν μια οντότητα δεν έχει τιμή για ένα γνώρισμα</a:t>
            </a:r>
          </a:p>
        </p:txBody>
      </p:sp>
      <p:sp>
        <p:nvSpPr>
          <p:cNvPr id="21512" name="Text Box 5"/>
          <p:cNvSpPr txBox="1">
            <a:spLocks noChangeArrowheads="1"/>
          </p:cNvSpPr>
          <p:nvPr/>
        </p:nvSpPr>
        <p:spPr bwMode="auto">
          <a:xfrm>
            <a:off x="827088" y="3644900"/>
            <a:ext cx="7162800" cy="1768475"/>
          </a:xfrm>
          <a:prstGeom prst="rect">
            <a:avLst/>
          </a:prstGeom>
          <a:noFill/>
          <a:ln w="9525">
            <a:noFill/>
            <a:miter lim="800000"/>
            <a:headEnd/>
            <a:tailEnd/>
          </a:ln>
        </p:spPr>
        <p:txBody>
          <a:bodyPr>
            <a:spAutoFit/>
          </a:bodyPr>
          <a:lstStyle/>
          <a:p>
            <a:pPr eaLnBrk="0" hangingPunct="0">
              <a:spcBef>
                <a:spcPct val="50000"/>
              </a:spcBef>
              <a:buSzPct val="120000"/>
              <a:buFont typeface="Courier New" pitchFamily="49" charset="0"/>
              <a:buChar char="o"/>
            </a:pPr>
            <a:r>
              <a:rPr lang="el-GR" sz="2000">
                <a:latin typeface="Calibri" pitchFamily="34" charset="0"/>
                <a:ea typeface="Calibri" pitchFamily="34" charset="0"/>
                <a:cs typeface="Calibri" pitchFamily="34" charset="0"/>
              </a:rPr>
              <a:t> Δεν υπάρχει δυνατή τιμή (not applicable)</a:t>
            </a:r>
          </a:p>
          <a:p>
            <a:pPr eaLnBrk="0" hangingPunct="0">
              <a:spcBef>
                <a:spcPct val="50000"/>
              </a:spcBef>
              <a:buSzPct val="120000"/>
              <a:buFont typeface="Courier New" pitchFamily="49" charset="0"/>
              <a:buChar char="o"/>
            </a:pPr>
            <a:r>
              <a:rPr lang="el-GR" sz="2000">
                <a:latin typeface="Calibri" pitchFamily="34" charset="0"/>
                <a:ea typeface="Calibri" pitchFamily="34" charset="0"/>
                <a:cs typeface="Calibri" pitchFamily="34" charset="0"/>
              </a:rPr>
              <a:t> Υπάρχει δυνατή τιμή αλλά δεν είναι γνωστή </a:t>
            </a:r>
          </a:p>
          <a:p>
            <a:pPr eaLnBrk="0" hangingPunct="0">
              <a:spcBef>
                <a:spcPct val="50000"/>
              </a:spcBef>
              <a:buSzPct val="120000"/>
            </a:pPr>
            <a:r>
              <a:rPr lang="el-GR" sz="2000">
                <a:latin typeface="Calibri" pitchFamily="34" charset="0"/>
                <a:ea typeface="Calibri" pitchFamily="34" charset="0"/>
                <a:cs typeface="Calibri" pitchFamily="34" charset="0"/>
              </a:rPr>
              <a:t>	-- ξέρουμε ότι υπάρχει  (</a:t>
            </a:r>
            <a:r>
              <a:rPr lang="en-US" sz="2000">
                <a:latin typeface="Calibri" pitchFamily="34" charset="0"/>
                <a:ea typeface="Calibri" pitchFamily="34" charset="0"/>
                <a:cs typeface="Calibri" pitchFamily="34" charset="0"/>
              </a:rPr>
              <a:t>missing)</a:t>
            </a:r>
            <a:r>
              <a:rPr lang="el-GR" sz="2000">
                <a:latin typeface="Calibri" pitchFamily="34" charset="0"/>
                <a:ea typeface="Calibri" pitchFamily="34" charset="0"/>
                <a:cs typeface="Calibri" pitchFamily="34" charset="0"/>
              </a:rPr>
              <a:t> </a:t>
            </a:r>
            <a:r>
              <a:rPr lang="en-US">
                <a:latin typeface="Calibri" pitchFamily="34" charset="0"/>
                <a:ea typeface="Calibri" pitchFamily="34" charset="0"/>
                <a:cs typeface="Calibri" pitchFamily="34" charset="0"/>
              </a:rPr>
              <a:t>(</a:t>
            </a:r>
            <a:r>
              <a:rPr lang="el-GR">
                <a:latin typeface="Calibri" pitchFamily="34" charset="0"/>
                <a:ea typeface="Calibri" pitchFamily="34" charset="0"/>
                <a:cs typeface="Calibri" pitchFamily="34" charset="0"/>
              </a:rPr>
              <a:t>πχ έτος γέννησης)</a:t>
            </a:r>
          </a:p>
          <a:p>
            <a:pPr eaLnBrk="0" hangingPunct="0">
              <a:spcBef>
                <a:spcPct val="50000"/>
              </a:spcBef>
              <a:buSzPct val="120000"/>
            </a:pPr>
            <a:r>
              <a:rPr lang="el-GR" sz="2000">
                <a:latin typeface="Calibri" pitchFamily="34" charset="0"/>
                <a:ea typeface="Calibri" pitchFamily="34" charset="0"/>
                <a:cs typeface="Calibri" pitchFamily="34" charset="0"/>
              </a:rPr>
              <a:t>	-- δεν ξέρουμε αν υπάρχει (not known) </a:t>
            </a:r>
            <a:r>
              <a:rPr lang="el-GR">
                <a:latin typeface="Calibri" pitchFamily="34" charset="0"/>
                <a:ea typeface="Calibri" pitchFamily="34" charset="0"/>
                <a:cs typeface="Calibri" pitchFamily="34" charset="0"/>
              </a:rPr>
              <a:t>(πχ τηλέφωνο)</a:t>
            </a:r>
          </a:p>
        </p:txBody>
      </p:sp>
      <p:sp>
        <p:nvSpPr>
          <p:cNvPr id="2" name="Title 1"/>
          <p:cNvSpPr>
            <a:spLocks noGrp="1"/>
          </p:cNvSpPr>
          <p:nvPr>
            <p:ph type="title"/>
          </p:nvPr>
        </p:nvSpPr>
        <p:spPr/>
        <p:txBody>
          <a:bodyPr/>
          <a:lstStyle/>
          <a:p>
            <a:r>
              <a:rPr lang="el-GR" dirty="0" smtClean="0">
                <a:solidFill>
                  <a:schemeClr val="accent6">
                    <a:lumMod val="75000"/>
                  </a:schemeClr>
                </a:solidFill>
              </a:rPr>
              <a:t>Η τιμή </a:t>
            </a:r>
            <a:r>
              <a:rPr lang="en-US" dirty="0" smtClean="0">
                <a:solidFill>
                  <a:schemeClr val="accent6">
                    <a:lumMod val="75000"/>
                  </a:schemeClr>
                </a:solidFill>
              </a:rPr>
              <a:t>null</a:t>
            </a:r>
            <a:endParaRPr lang="en-US" dirty="0">
              <a:solidFill>
                <a:schemeClr val="accent6">
                  <a:lumMod val="7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819EF60B-203A-4425-AFD6-1D9DD659184E}" type="slidenum">
              <a:rPr lang="el-GR" altLang="en-US" smtClean="0"/>
              <a:pPr/>
              <a:t>25</a:t>
            </a:fld>
            <a:endParaRPr lang="el-GR" altLang="en-US" smtClean="0"/>
          </a:p>
        </p:txBody>
      </p:sp>
      <p:sp>
        <p:nvSpPr>
          <p:cNvPr id="22534" name="Text Box 3"/>
          <p:cNvSpPr txBox="1">
            <a:spLocks noChangeArrowheads="1"/>
          </p:cNvSpPr>
          <p:nvPr/>
        </p:nvSpPr>
        <p:spPr bwMode="auto">
          <a:xfrm>
            <a:off x="546100" y="144780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ea typeface="Calibri" pitchFamily="34" charset="0"/>
                <a:cs typeface="Calibri" pitchFamily="34" charset="0"/>
              </a:rPr>
              <a:t>Περιορισμός </a:t>
            </a:r>
            <a:r>
              <a:rPr lang="el-GR" sz="2800" dirty="0">
                <a:solidFill>
                  <a:schemeClr val="accent6">
                    <a:lumMod val="75000"/>
                  </a:schemeClr>
                </a:solidFill>
                <a:ea typeface="Calibri" pitchFamily="34" charset="0"/>
                <a:cs typeface="Calibri" pitchFamily="34" charset="0"/>
              </a:rPr>
              <a:t>κλειδιού ή </a:t>
            </a:r>
            <a:r>
              <a:rPr lang="el-GR" sz="2800" dirty="0" smtClean="0">
                <a:solidFill>
                  <a:schemeClr val="accent6">
                    <a:lumMod val="75000"/>
                  </a:schemeClr>
                </a:solidFill>
                <a:ea typeface="Calibri" pitchFamily="34" charset="0"/>
                <a:cs typeface="Calibri" pitchFamily="34" charset="0"/>
              </a:rPr>
              <a:t>μοναδικότητας</a:t>
            </a:r>
            <a:endParaRPr lang="el-GR" sz="2800" dirty="0">
              <a:solidFill>
                <a:schemeClr val="accent6">
                  <a:lumMod val="75000"/>
                </a:schemeClr>
              </a:solidFill>
              <a:ea typeface="Calibri" pitchFamily="34" charset="0"/>
              <a:cs typeface="Calibri" pitchFamily="34" charset="0"/>
            </a:endParaRPr>
          </a:p>
        </p:txBody>
      </p:sp>
      <p:sp>
        <p:nvSpPr>
          <p:cNvPr id="22535" name="Text Box 4"/>
          <p:cNvSpPr txBox="1">
            <a:spLocks noChangeArrowheads="1"/>
          </p:cNvSpPr>
          <p:nvPr/>
        </p:nvSpPr>
        <p:spPr bwMode="auto">
          <a:xfrm>
            <a:off x="531813" y="2628900"/>
            <a:ext cx="8001000" cy="2369880"/>
          </a:xfrm>
          <a:prstGeom prst="rect">
            <a:avLst/>
          </a:prstGeom>
          <a:noFill/>
          <a:ln w="9525">
            <a:noFill/>
            <a:miter lim="800000"/>
            <a:headEnd/>
            <a:tailEnd/>
          </a:ln>
        </p:spPr>
        <p:txBody>
          <a:bodyPr>
            <a:spAutoFit/>
          </a:bodyPr>
          <a:lstStyle/>
          <a:p>
            <a:pPr algn="just" eaLnBrk="0" hangingPunct="0">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Κλειδί</a:t>
            </a:r>
            <a:r>
              <a:rPr lang="el-GR" sz="2400" dirty="0" smtClean="0">
                <a:solidFill>
                  <a:schemeClr val="tx2">
                    <a:lumMod val="50000"/>
                  </a:schemeClr>
                </a:solidFill>
                <a:latin typeface="Calibri" pitchFamily="34" charset="0"/>
                <a:ea typeface="Calibri" pitchFamily="34" charset="0"/>
                <a:cs typeface="Calibri" pitchFamily="34" charset="0"/>
              </a:rPr>
              <a:t> είναι ένα σύνολο από γνωρίσματα τέτοια ώστε δεν μπορεί να υπάρχουν δυο οντότητες με την ίδια τιμή σε αυτά</a:t>
            </a:r>
          </a:p>
          <a:p>
            <a:pPr algn="just" eaLnBrk="0" hangingPunct="0">
              <a:spcBef>
                <a:spcPct val="50000"/>
              </a:spcBef>
            </a:pPr>
            <a:endParaRPr lang="el-GR" sz="24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Δηλαδή, οι </a:t>
            </a:r>
            <a:r>
              <a:rPr lang="el-GR" sz="2400" dirty="0">
                <a:solidFill>
                  <a:schemeClr val="tx2">
                    <a:lumMod val="50000"/>
                  </a:schemeClr>
                </a:solidFill>
                <a:latin typeface="Calibri" pitchFamily="34" charset="0"/>
                <a:ea typeface="Calibri" pitchFamily="34" charset="0"/>
                <a:cs typeface="Calibri" pitchFamily="34" charset="0"/>
              </a:rPr>
              <a:t>τιμές </a:t>
            </a:r>
            <a:r>
              <a:rPr lang="el-GR" sz="2400" dirty="0" smtClean="0">
                <a:solidFill>
                  <a:schemeClr val="tx2">
                    <a:lumMod val="50000"/>
                  </a:schemeClr>
                </a:solidFill>
                <a:latin typeface="Calibri" pitchFamily="34" charset="0"/>
                <a:ea typeface="Calibri" pitchFamily="34" charset="0"/>
                <a:cs typeface="Calibri" pitchFamily="34" charset="0"/>
              </a:rPr>
              <a:t>στα γνωρίσματα του προσδιορίζουν </a:t>
            </a:r>
            <a:r>
              <a:rPr lang="el-GR" sz="2400" dirty="0">
                <a:solidFill>
                  <a:schemeClr val="tx2">
                    <a:lumMod val="50000"/>
                  </a:schemeClr>
                </a:solidFill>
                <a:latin typeface="Calibri" pitchFamily="34" charset="0"/>
                <a:ea typeface="Calibri" pitchFamily="34" charset="0"/>
                <a:cs typeface="Calibri" pitchFamily="34" charset="0"/>
              </a:rPr>
              <a:t>μία οντότητα </a:t>
            </a:r>
            <a:r>
              <a:rPr lang="el-GR" sz="2400" u="sng" dirty="0" smtClean="0">
                <a:solidFill>
                  <a:schemeClr val="tx2">
                    <a:lumMod val="50000"/>
                  </a:schemeClr>
                </a:solidFill>
                <a:latin typeface="Calibri" pitchFamily="34" charset="0"/>
                <a:ea typeface="Calibri" pitchFamily="34" charset="0"/>
                <a:cs typeface="Calibri" pitchFamily="34" charset="0"/>
              </a:rPr>
              <a:t>μοναδικά</a:t>
            </a:r>
            <a:endParaRPr lang="el-GR" sz="2400" u="sng" dirty="0">
              <a:solidFill>
                <a:schemeClr val="tx2">
                  <a:lumMod val="50000"/>
                </a:schemeClr>
              </a:solidFill>
              <a:latin typeface="Calibri" pitchFamily="34" charset="0"/>
              <a:ea typeface="Calibri" pitchFamily="34" charset="0"/>
              <a:cs typeface="Calibri" pitchFamily="34" charset="0"/>
            </a:endParaRPr>
          </a:p>
        </p:txBody>
      </p:sp>
      <p:sp>
        <p:nvSpPr>
          <p:cNvPr id="22536" name="Text Box 5"/>
          <p:cNvSpPr txBox="1">
            <a:spLocks noChangeArrowheads="1"/>
          </p:cNvSpPr>
          <p:nvPr/>
        </p:nvSpPr>
        <p:spPr bwMode="auto">
          <a:xfrm>
            <a:off x="1052513" y="5233988"/>
            <a:ext cx="6983412"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ΠΡΟΣΟΧΗ</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το κλειδί είναι </a:t>
            </a:r>
            <a:r>
              <a:rPr lang="el-GR" sz="2000" b="1" i="1" dirty="0">
                <a:solidFill>
                  <a:schemeClr val="tx2">
                    <a:lumMod val="50000"/>
                  </a:schemeClr>
                </a:solidFill>
                <a:latin typeface="Calibri" pitchFamily="34" charset="0"/>
                <a:ea typeface="Calibri" pitchFamily="34" charset="0"/>
                <a:cs typeface="Calibri" pitchFamily="34" charset="0"/>
              </a:rPr>
              <a:t>σύνολο</a:t>
            </a:r>
            <a:r>
              <a:rPr lang="el-GR" sz="2000" dirty="0">
                <a:solidFill>
                  <a:schemeClr val="tx2">
                    <a:lumMod val="50000"/>
                  </a:schemeClr>
                </a:solidFill>
                <a:latin typeface="Calibri" pitchFamily="34" charset="0"/>
                <a:ea typeface="Calibri" pitchFamily="34" charset="0"/>
                <a:cs typeface="Calibri" pitchFamily="34" charset="0"/>
              </a:rPr>
              <a:t> γνωρισμάτων</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 (</a:t>
            </a:r>
            <a:r>
              <a:rPr lang="en-US" dirty="0" smtClean="0">
                <a:solidFill>
                  <a:schemeClr val="accent6">
                    <a:lumMod val="75000"/>
                  </a:schemeClr>
                </a:solidFill>
              </a:rPr>
              <a:t>key)</a:t>
            </a:r>
            <a:endParaRPr lang="en-US" dirty="0">
              <a:solidFill>
                <a:schemeClr val="accent6">
                  <a:lumMod val="7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087A4B97-14E3-451A-9EC2-61638377E3CA}" type="slidenum">
              <a:rPr lang="el-GR" altLang="en-US" smtClean="0"/>
              <a:pPr/>
              <a:t>26</a:t>
            </a:fld>
            <a:endParaRPr lang="el-GR" altLang="en-US" smtClean="0"/>
          </a:p>
        </p:txBody>
      </p:sp>
      <p:sp>
        <p:nvSpPr>
          <p:cNvPr id="24582" name="Text Box 3"/>
          <p:cNvSpPr txBox="1">
            <a:spLocks noChangeArrowheads="1"/>
          </p:cNvSpPr>
          <p:nvPr/>
        </p:nvSpPr>
        <p:spPr bwMode="auto">
          <a:xfrm>
            <a:off x="508000" y="5219700"/>
            <a:ext cx="7924800" cy="4572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Κάθε υπερσύνολο ενός κλειδιού είναι επίσης κλειδί</a:t>
            </a:r>
            <a:endParaRPr lang="el-GR" sz="2400" dirty="0">
              <a:latin typeface="Calibri" pitchFamily="34" charset="0"/>
              <a:ea typeface="Calibri" pitchFamily="34" charset="0"/>
              <a:cs typeface="Calibri" pitchFamily="34" charset="0"/>
            </a:endParaRPr>
          </a:p>
        </p:txBody>
      </p:sp>
      <p:grpSp>
        <p:nvGrpSpPr>
          <p:cNvPr id="2" name="Group 4"/>
          <p:cNvGrpSpPr>
            <a:grpSpLocks/>
          </p:cNvGrpSpPr>
          <p:nvPr/>
        </p:nvGrpSpPr>
        <p:grpSpPr bwMode="auto">
          <a:xfrm>
            <a:off x="2006600" y="2362200"/>
            <a:ext cx="3429000" cy="1143000"/>
            <a:chOff x="768" y="2064"/>
            <a:chExt cx="2160" cy="720"/>
          </a:xfrm>
        </p:grpSpPr>
        <p:sp>
          <p:nvSpPr>
            <p:cNvPr id="24585" name="Rectangle 5"/>
            <p:cNvSpPr>
              <a:spLocks noChangeArrowheads="1"/>
            </p:cNvSpPr>
            <p:nvPr/>
          </p:nvSpPr>
          <p:spPr bwMode="auto">
            <a:xfrm>
              <a:off x="1440" y="2064"/>
              <a:ext cx="1152" cy="240"/>
            </a:xfrm>
            <a:prstGeom prst="rect">
              <a:avLst/>
            </a:prstGeom>
            <a:noFill/>
            <a:ln w="9525">
              <a:solidFill>
                <a:schemeClr val="tx1"/>
              </a:solidFill>
              <a:miter lim="800000"/>
              <a:headEnd/>
              <a:tailEnd/>
            </a:ln>
          </p:spPr>
          <p:txBody>
            <a:bodyPr wrap="none" anchor="ctr"/>
            <a:lstStyle/>
            <a:p>
              <a:endParaRPr lang="el-GR"/>
            </a:p>
          </p:txBody>
        </p:sp>
        <p:sp>
          <p:nvSpPr>
            <p:cNvPr id="24586" name="Oval 6"/>
            <p:cNvSpPr>
              <a:spLocks noChangeArrowheads="1"/>
            </p:cNvSpPr>
            <p:nvPr/>
          </p:nvSpPr>
          <p:spPr bwMode="auto">
            <a:xfrm>
              <a:off x="768" y="2640"/>
              <a:ext cx="672" cy="144"/>
            </a:xfrm>
            <a:prstGeom prst="ellipse">
              <a:avLst/>
            </a:prstGeom>
            <a:noFill/>
            <a:ln w="9525">
              <a:solidFill>
                <a:schemeClr val="tx1"/>
              </a:solidFill>
              <a:round/>
              <a:headEnd/>
              <a:tailEnd/>
            </a:ln>
          </p:spPr>
          <p:txBody>
            <a:bodyPr wrap="none" anchor="ctr"/>
            <a:lstStyle/>
            <a:p>
              <a:endParaRPr lang="el-GR"/>
            </a:p>
          </p:txBody>
        </p:sp>
        <p:sp>
          <p:nvSpPr>
            <p:cNvPr id="24587" name="Oval 7"/>
            <p:cNvSpPr>
              <a:spLocks noChangeArrowheads="1"/>
            </p:cNvSpPr>
            <p:nvPr/>
          </p:nvSpPr>
          <p:spPr bwMode="auto">
            <a:xfrm>
              <a:off x="2208" y="2640"/>
              <a:ext cx="720" cy="144"/>
            </a:xfrm>
            <a:prstGeom prst="ellipse">
              <a:avLst/>
            </a:prstGeom>
            <a:noFill/>
            <a:ln w="9525">
              <a:solidFill>
                <a:schemeClr val="tx1"/>
              </a:solidFill>
              <a:round/>
              <a:headEnd/>
              <a:tailEnd/>
            </a:ln>
          </p:spPr>
          <p:txBody>
            <a:bodyPr wrap="none" anchor="ctr"/>
            <a:lstStyle/>
            <a:p>
              <a:endParaRPr lang="el-GR"/>
            </a:p>
          </p:txBody>
        </p:sp>
        <p:sp>
          <p:nvSpPr>
            <p:cNvPr id="24588" name="Line 8"/>
            <p:cNvSpPr>
              <a:spLocks noChangeShapeType="1"/>
            </p:cNvSpPr>
            <p:nvPr/>
          </p:nvSpPr>
          <p:spPr bwMode="auto">
            <a:xfrm flipH="1">
              <a:off x="1200" y="2304"/>
              <a:ext cx="480" cy="336"/>
            </a:xfrm>
            <a:prstGeom prst="line">
              <a:avLst/>
            </a:prstGeom>
            <a:noFill/>
            <a:ln w="9525">
              <a:solidFill>
                <a:schemeClr val="tx1"/>
              </a:solidFill>
              <a:round/>
              <a:headEnd/>
              <a:tailEnd/>
            </a:ln>
          </p:spPr>
          <p:txBody>
            <a:bodyPr wrap="none" anchor="ctr"/>
            <a:lstStyle/>
            <a:p>
              <a:endParaRPr lang="el-GR"/>
            </a:p>
          </p:txBody>
        </p:sp>
        <p:sp>
          <p:nvSpPr>
            <p:cNvPr id="24589" name="Line 9"/>
            <p:cNvSpPr>
              <a:spLocks noChangeShapeType="1"/>
            </p:cNvSpPr>
            <p:nvPr/>
          </p:nvSpPr>
          <p:spPr bwMode="auto">
            <a:xfrm>
              <a:off x="2256" y="2304"/>
              <a:ext cx="240" cy="336"/>
            </a:xfrm>
            <a:prstGeom prst="line">
              <a:avLst/>
            </a:prstGeom>
            <a:noFill/>
            <a:ln w="9525">
              <a:solidFill>
                <a:schemeClr val="tx1"/>
              </a:solidFill>
              <a:round/>
              <a:headEnd/>
              <a:tailEnd/>
            </a:ln>
          </p:spPr>
          <p:txBody>
            <a:bodyPr wrap="none" anchor="ctr"/>
            <a:lstStyle/>
            <a:p>
              <a:endParaRPr lang="el-GR"/>
            </a:p>
          </p:txBody>
        </p:sp>
        <p:sp>
          <p:nvSpPr>
            <p:cNvPr id="24590" name="Line 10"/>
            <p:cNvSpPr>
              <a:spLocks noChangeShapeType="1"/>
            </p:cNvSpPr>
            <p:nvPr/>
          </p:nvSpPr>
          <p:spPr bwMode="auto">
            <a:xfrm>
              <a:off x="912" y="2736"/>
              <a:ext cx="336" cy="0"/>
            </a:xfrm>
            <a:prstGeom prst="line">
              <a:avLst/>
            </a:prstGeom>
            <a:noFill/>
            <a:ln w="9525">
              <a:solidFill>
                <a:schemeClr val="tx1"/>
              </a:solidFill>
              <a:round/>
              <a:headEnd/>
              <a:tailEnd/>
            </a:ln>
          </p:spPr>
          <p:txBody>
            <a:bodyPr wrap="none" anchor="ctr"/>
            <a:lstStyle/>
            <a:p>
              <a:endParaRPr lang="el-GR"/>
            </a:p>
          </p:txBody>
        </p:sp>
        <p:sp>
          <p:nvSpPr>
            <p:cNvPr id="24591" name="Line 11"/>
            <p:cNvSpPr>
              <a:spLocks noChangeShapeType="1"/>
            </p:cNvSpPr>
            <p:nvPr/>
          </p:nvSpPr>
          <p:spPr bwMode="auto">
            <a:xfrm>
              <a:off x="2352" y="2736"/>
              <a:ext cx="336" cy="0"/>
            </a:xfrm>
            <a:prstGeom prst="line">
              <a:avLst/>
            </a:prstGeom>
            <a:noFill/>
            <a:ln w="9525">
              <a:solidFill>
                <a:schemeClr val="tx1"/>
              </a:solidFill>
              <a:round/>
              <a:headEnd/>
              <a:tailEnd/>
            </a:ln>
          </p:spPr>
          <p:txBody>
            <a:bodyPr wrap="none" anchor="ctr"/>
            <a:lstStyle/>
            <a:p>
              <a:endParaRPr lang="el-GR"/>
            </a:p>
          </p:txBody>
        </p:sp>
        <p:sp>
          <p:nvSpPr>
            <p:cNvPr id="24592" name="Line 12"/>
            <p:cNvSpPr>
              <a:spLocks noChangeShapeType="1"/>
            </p:cNvSpPr>
            <p:nvPr/>
          </p:nvSpPr>
          <p:spPr bwMode="auto">
            <a:xfrm flipH="1">
              <a:off x="1824" y="2304"/>
              <a:ext cx="96" cy="384"/>
            </a:xfrm>
            <a:prstGeom prst="line">
              <a:avLst/>
            </a:prstGeom>
            <a:noFill/>
            <a:ln w="9525">
              <a:solidFill>
                <a:schemeClr val="tx1"/>
              </a:solidFill>
              <a:round/>
              <a:headEnd/>
              <a:tailEnd/>
            </a:ln>
          </p:spPr>
          <p:txBody>
            <a:bodyPr wrap="none" anchor="ctr"/>
            <a:lstStyle/>
            <a:p>
              <a:endParaRPr lang="el-GR"/>
            </a:p>
          </p:txBody>
        </p:sp>
        <p:sp>
          <p:nvSpPr>
            <p:cNvPr id="24593" name="Oval 13"/>
            <p:cNvSpPr>
              <a:spLocks noChangeArrowheads="1"/>
            </p:cNvSpPr>
            <p:nvPr/>
          </p:nvSpPr>
          <p:spPr bwMode="auto">
            <a:xfrm>
              <a:off x="1536" y="2688"/>
              <a:ext cx="528" cy="96"/>
            </a:xfrm>
            <a:prstGeom prst="ellipse">
              <a:avLst/>
            </a:prstGeom>
            <a:noFill/>
            <a:ln w="9525">
              <a:solidFill>
                <a:schemeClr val="tx1"/>
              </a:solidFill>
              <a:round/>
              <a:headEnd/>
              <a:tailEnd/>
            </a:ln>
          </p:spPr>
          <p:txBody>
            <a:bodyPr wrap="none" anchor="ctr"/>
            <a:lstStyle/>
            <a:p>
              <a:endParaRPr lang="el-GR"/>
            </a:p>
          </p:txBody>
        </p:sp>
      </p:grpSp>
      <p:sp>
        <p:nvSpPr>
          <p:cNvPr id="24584" name="Text Box 15"/>
          <p:cNvSpPr txBox="1">
            <a:spLocks noChangeArrowheads="1"/>
          </p:cNvSpPr>
          <p:nvPr/>
        </p:nvSpPr>
        <p:spPr bwMode="auto">
          <a:xfrm>
            <a:off x="387350" y="3860800"/>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Προσοχή: ο περιορισμός κλειδιού είναι </a:t>
            </a:r>
            <a:r>
              <a:rPr lang="el-GR" sz="2400" u="sng" dirty="0">
                <a:latin typeface="Calibri" pitchFamily="34" charset="0"/>
                <a:ea typeface="Calibri" pitchFamily="34" charset="0"/>
                <a:cs typeface="Calibri" pitchFamily="34" charset="0"/>
              </a:rPr>
              <a:t>μέρος του σχήματος</a:t>
            </a:r>
            <a:r>
              <a:rPr lang="el-GR" sz="2400" dirty="0">
                <a:latin typeface="Calibri" pitchFamily="34" charset="0"/>
                <a:ea typeface="Calibri" pitchFamily="34" charset="0"/>
                <a:cs typeface="Calibri" pitchFamily="34" charset="0"/>
              </a:rPr>
              <a:t>, </a:t>
            </a:r>
            <a:r>
              <a:rPr lang="el-GR" sz="2400" i="1" dirty="0">
                <a:latin typeface="Calibri" pitchFamily="34" charset="0"/>
                <a:ea typeface="Calibri" pitchFamily="34" charset="0"/>
                <a:cs typeface="Calibri" pitchFamily="34" charset="0"/>
              </a:rPr>
              <a:t>δηλαδή;</a:t>
            </a:r>
          </a:p>
        </p:txBody>
      </p:sp>
      <p:sp>
        <p:nvSpPr>
          <p:cNvPr id="3" name="Title 2"/>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18" name="TextBox 17"/>
          <p:cNvSpPr txBox="1"/>
          <p:nvPr/>
        </p:nvSpPr>
        <p:spPr>
          <a:xfrm>
            <a:off x="571500" y="1524000"/>
            <a:ext cx="3136900" cy="523220"/>
          </a:xfrm>
          <a:prstGeom prst="rect">
            <a:avLst/>
          </a:prstGeom>
          <a:noFill/>
        </p:spPr>
        <p:txBody>
          <a:bodyPr wrap="square" rtlCol="0">
            <a:spAutoFit/>
          </a:bodyPr>
          <a:lstStyle/>
          <a:p>
            <a:r>
              <a:rPr lang="el-GR" sz="2800" dirty="0" smtClean="0"/>
              <a:t>Συμβολισμός</a:t>
            </a:r>
            <a:endParaRPr lang="el-G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033C71DA-F201-4FF9-A7C1-C03AC96C90F9}" type="slidenum">
              <a:rPr lang="el-GR" altLang="en-US" smtClean="0"/>
              <a:pPr/>
              <a:t>27</a:t>
            </a:fld>
            <a:endParaRPr lang="el-GR" altLang="en-US" smtClean="0"/>
          </a:p>
        </p:txBody>
      </p:sp>
      <p:sp>
        <p:nvSpPr>
          <p:cNvPr id="23558" name="Text Box 3"/>
          <p:cNvSpPr txBox="1">
            <a:spLocks noChangeArrowheads="1"/>
          </p:cNvSpPr>
          <p:nvPr/>
        </p:nvSpPr>
        <p:spPr bwMode="auto">
          <a:xfrm>
            <a:off x="539750" y="1654175"/>
            <a:ext cx="8001000" cy="3970318"/>
          </a:xfrm>
          <a:prstGeom prst="rect">
            <a:avLst/>
          </a:prstGeom>
          <a:noFill/>
          <a:ln w="9525">
            <a:noFill/>
            <a:miter lim="800000"/>
            <a:headEnd/>
            <a:tailEnd/>
          </a:ln>
        </p:spPr>
        <p:txBody>
          <a:bodyPr>
            <a:spAutoFit/>
          </a:bodyPr>
          <a:lstStyle/>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Κλειδί </a:t>
            </a:r>
            <a:r>
              <a:rPr lang="el-GR" sz="2800" dirty="0" smtClean="0">
                <a:solidFill>
                  <a:srgbClr val="002060"/>
                </a:solidFill>
                <a:latin typeface="Calibri" pitchFamily="34" charset="0"/>
                <a:ea typeface="Calibri" pitchFamily="34" charset="0"/>
                <a:cs typeface="Calibri" pitchFamily="34" charset="0"/>
              </a:rPr>
              <a:t>ή</a:t>
            </a:r>
            <a:r>
              <a:rPr lang="el-GR" sz="2800" dirty="0" smtClean="0">
                <a:solidFill>
                  <a:schemeClr val="accent6">
                    <a:lumMod val="75000"/>
                  </a:schemeClr>
                </a:solidFill>
                <a:latin typeface="Calibri" pitchFamily="34" charset="0"/>
                <a:ea typeface="Calibri" pitchFamily="34" charset="0"/>
                <a:cs typeface="Calibri" pitchFamily="34" charset="0"/>
              </a:rPr>
              <a:t> </a:t>
            </a:r>
            <a:r>
              <a:rPr lang="el-GR" sz="2800" dirty="0" err="1" smtClean="0">
                <a:solidFill>
                  <a:schemeClr val="accent6">
                    <a:lumMod val="75000"/>
                  </a:schemeClr>
                </a:solidFill>
                <a:latin typeface="Calibri" pitchFamily="34" charset="0"/>
                <a:ea typeface="Calibri" pitchFamily="34" charset="0"/>
                <a:cs typeface="Calibri" pitchFamily="34" charset="0"/>
              </a:rPr>
              <a:t>Υπερκλειδί</a:t>
            </a:r>
            <a:r>
              <a:rPr lang="en-US" sz="2800" dirty="0" smtClean="0">
                <a:solidFill>
                  <a:schemeClr val="accent6">
                    <a:lumMod val="75000"/>
                  </a:schemeClr>
                </a:solidFill>
                <a:latin typeface="Calibri" pitchFamily="34" charset="0"/>
                <a:ea typeface="Calibri" pitchFamily="34" charset="0"/>
                <a:cs typeface="Calibri" pitchFamily="34" charset="0"/>
              </a:rPr>
              <a:t> </a:t>
            </a:r>
            <a:r>
              <a:rPr lang="en-US" sz="2800" dirty="0">
                <a:solidFill>
                  <a:schemeClr val="accent6">
                    <a:lumMod val="75000"/>
                  </a:schemeClr>
                </a:solidFill>
                <a:latin typeface="Calibri" pitchFamily="34" charset="0"/>
                <a:ea typeface="Calibri" pitchFamily="34" charset="0"/>
                <a:cs typeface="Calibri" pitchFamily="34" charset="0"/>
              </a:rPr>
              <a:t>(</a:t>
            </a:r>
            <a:r>
              <a:rPr lang="en-US" sz="2800" dirty="0" err="1" smtClean="0">
                <a:solidFill>
                  <a:schemeClr val="accent6">
                    <a:lumMod val="75000"/>
                  </a:schemeClr>
                </a:solidFill>
                <a:latin typeface="Calibri" pitchFamily="34" charset="0"/>
                <a:ea typeface="Calibri" pitchFamily="34" charset="0"/>
                <a:cs typeface="Calibri" pitchFamily="34" charset="0"/>
              </a:rPr>
              <a:t>superkey</a:t>
            </a:r>
            <a:r>
              <a:rPr lang="en-US"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σύνολο </a:t>
            </a:r>
            <a:r>
              <a:rPr lang="el-GR" sz="2800" dirty="0">
                <a:solidFill>
                  <a:schemeClr val="tx2">
                    <a:lumMod val="50000"/>
                  </a:schemeClr>
                </a:solidFill>
                <a:latin typeface="Calibri" pitchFamily="34" charset="0"/>
                <a:ea typeface="Calibri" pitchFamily="34" charset="0"/>
                <a:cs typeface="Calibri" pitchFamily="34" charset="0"/>
              </a:rPr>
              <a:t>από ένα ή περισσότερα γνωρίσματα που προσδιορίζουν μοναδικά μια οντότητα  </a:t>
            </a: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Υποψήφιο κλειδί (</a:t>
            </a:r>
            <a:r>
              <a:rPr lang="en-US" sz="2800" dirty="0">
                <a:solidFill>
                  <a:schemeClr val="accent6">
                    <a:lumMod val="75000"/>
                  </a:schemeClr>
                </a:solidFill>
                <a:latin typeface="Calibri" pitchFamily="34" charset="0"/>
                <a:ea typeface="Calibri" pitchFamily="34" charset="0"/>
                <a:cs typeface="Calibri" pitchFamily="34" charset="0"/>
              </a:rPr>
              <a:t>candidate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accent6">
                    <a:lumMod val="75000"/>
                  </a:schemeClr>
                </a:solidFill>
                <a:latin typeface="Calibri" pitchFamily="34" charset="0"/>
                <a:ea typeface="Calibri" pitchFamily="34" charset="0"/>
                <a:cs typeface="Calibri" pitchFamily="34" charset="0"/>
              </a:rPr>
              <a:t> </a:t>
            </a:r>
            <a:r>
              <a:rPr lang="el-GR" sz="2800" b="1" i="1" dirty="0">
                <a:solidFill>
                  <a:schemeClr val="tx2">
                    <a:lumMod val="50000"/>
                  </a:schemeClr>
                </a:solidFill>
                <a:latin typeface="Calibri" pitchFamily="34" charset="0"/>
                <a:ea typeface="Calibri" pitchFamily="34" charset="0"/>
                <a:cs typeface="Calibri" pitchFamily="34" charset="0"/>
              </a:rPr>
              <a:t>ελάχιστο</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 κλειδί, </a:t>
            </a:r>
            <a:r>
              <a:rPr lang="el-GR" sz="2800" dirty="0">
                <a:solidFill>
                  <a:schemeClr val="tx2">
                    <a:lumMod val="50000"/>
                  </a:schemeClr>
                </a:solidFill>
                <a:latin typeface="Calibri" pitchFamily="34" charset="0"/>
                <a:ea typeface="Calibri" pitchFamily="34" charset="0"/>
                <a:cs typeface="Calibri" pitchFamily="34" charset="0"/>
              </a:rPr>
              <a:t>δηλαδή, </a:t>
            </a:r>
            <a:r>
              <a:rPr lang="el-GR" sz="2800" dirty="0" smtClean="0">
                <a:solidFill>
                  <a:schemeClr val="tx2">
                    <a:lumMod val="50000"/>
                  </a:schemeClr>
                </a:solidFill>
                <a:latin typeface="Calibri" pitchFamily="34" charset="0"/>
                <a:ea typeface="Calibri" pitchFamily="34" charset="0"/>
                <a:cs typeface="Calibri" pitchFamily="34" charset="0"/>
              </a:rPr>
              <a:t>ένα κλειδί που αν </a:t>
            </a:r>
            <a:r>
              <a:rPr lang="el-GR" sz="2800" dirty="0">
                <a:solidFill>
                  <a:schemeClr val="tx2">
                    <a:lumMod val="50000"/>
                  </a:schemeClr>
                </a:solidFill>
                <a:latin typeface="Calibri" pitchFamily="34" charset="0"/>
                <a:ea typeface="Calibri" pitchFamily="34" charset="0"/>
                <a:cs typeface="Calibri" pitchFamily="34" charset="0"/>
              </a:rPr>
              <a:t>αφαιρέσουμε ένα </a:t>
            </a:r>
            <a:r>
              <a:rPr lang="el-GR" sz="2800" dirty="0" smtClean="0">
                <a:solidFill>
                  <a:schemeClr val="tx2">
                    <a:lumMod val="50000"/>
                  </a:schemeClr>
                </a:solidFill>
                <a:latin typeface="Calibri" pitchFamily="34" charset="0"/>
                <a:ea typeface="Calibri" pitchFamily="34" charset="0"/>
                <a:cs typeface="Calibri" pitchFamily="34" charset="0"/>
              </a:rPr>
              <a:t>από τα γνώρισμα του παύει </a:t>
            </a:r>
            <a:r>
              <a:rPr lang="el-GR" sz="2800" dirty="0">
                <a:solidFill>
                  <a:schemeClr val="tx2">
                    <a:lumMod val="50000"/>
                  </a:schemeClr>
                </a:solidFill>
                <a:latin typeface="Calibri" pitchFamily="34" charset="0"/>
                <a:ea typeface="Calibri" pitchFamily="34" charset="0"/>
                <a:cs typeface="Calibri" pitchFamily="34" charset="0"/>
              </a:rPr>
              <a:t>να είναι </a:t>
            </a:r>
            <a:r>
              <a:rPr lang="el-GR" sz="2800" dirty="0" smtClean="0">
                <a:solidFill>
                  <a:schemeClr val="tx2">
                    <a:lumMod val="50000"/>
                  </a:schemeClr>
                </a:solidFill>
                <a:latin typeface="Calibri" pitchFamily="34" charset="0"/>
                <a:ea typeface="Calibri" pitchFamily="34" charset="0"/>
                <a:cs typeface="Calibri" pitchFamily="34" charset="0"/>
              </a:rPr>
              <a:t>κλειδί</a:t>
            </a:r>
            <a:endParaRPr lang="el-GR" sz="28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Πρωτεύον κλειδί</a:t>
            </a:r>
            <a:r>
              <a:rPr lang="en-US" sz="2800" dirty="0">
                <a:solidFill>
                  <a:schemeClr val="accent6">
                    <a:lumMod val="75000"/>
                  </a:schemeClr>
                </a:solidFill>
                <a:latin typeface="Calibri" pitchFamily="34" charset="0"/>
                <a:ea typeface="Calibri" pitchFamily="34" charset="0"/>
                <a:cs typeface="Calibri" pitchFamily="34" charset="0"/>
              </a:rPr>
              <a:t> (primary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το υποψήφιο κλειδί που επιλέγουμε </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88D242C1-2EA9-4606-A832-ED8588534F0C}" type="slidenum">
              <a:rPr lang="el-GR" altLang="en-US" smtClean="0"/>
              <a:pPr/>
              <a:t>28</a:t>
            </a:fld>
            <a:endParaRPr lang="el-GR" altLang="en-US" smtClean="0"/>
          </a:p>
        </p:txBody>
      </p:sp>
      <p:sp>
        <p:nvSpPr>
          <p:cNvPr id="7" name="Text Box 3"/>
          <p:cNvSpPr txBox="1">
            <a:spLocks noChangeArrowheads="1"/>
          </p:cNvSpPr>
          <p:nvPr/>
        </p:nvSpPr>
        <p:spPr bwMode="auto">
          <a:xfrm>
            <a:off x="433388" y="1917700"/>
            <a:ext cx="8353425" cy="3277820"/>
          </a:xfrm>
          <a:prstGeom prst="rect">
            <a:avLst/>
          </a:prstGeom>
          <a:noFill/>
          <a:ln w="9525">
            <a:noFill/>
            <a:miter lim="800000"/>
            <a:headEnd/>
            <a:tailEnd/>
          </a:ln>
        </p:spPr>
        <p:txBody>
          <a:bodyPr>
            <a:spAutoFit/>
          </a:bodyPr>
          <a:lstStyle/>
          <a:p>
            <a:pPr algn="just" eaLnBrk="0" hangingPunct="0">
              <a:spcBef>
                <a:spcPct val="50000"/>
              </a:spcBef>
            </a:pPr>
            <a:r>
              <a:rPr lang="el-GR" sz="3600" dirty="0" smtClean="0">
                <a:solidFill>
                  <a:schemeClr val="accent6">
                    <a:lumMod val="75000"/>
                  </a:schemeClr>
                </a:solidFill>
                <a:latin typeface="Calibri" pitchFamily="34" charset="0"/>
                <a:ea typeface="Calibri" pitchFamily="34" charset="0"/>
                <a:cs typeface="Calibri" pitchFamily="34" charset="0"/>
              </a:rPr>
              <a:t>Τι είδαμε μέχρι τώρα:</a:t>
            </a:r>
          </a:p>
          <a:p>
            <a:pPr algn="just" eaLnBrk="0" hangingPunct="0">
              <a:spcBef>
                <a:spcPct val="50000"/>
              </a:spcBef>
            </a:pPr>
            <a:endParaRPr lang="el-GR" b="1" dirty="0" smtClean="0">
              <a:solidFill>
                <a:schemeClr val="accent6">
                  <a:lumMod val="75000"/>
                </a:schemeClr>
              </a:solidFill>
              <a:latin typeface="Calibri" pitchFamily="34" charset="0"/>
              <a:ea typeface="Calibri" pitchFamily="34" charset="0"/>
              <a:cs typeface="Calibri" pitchFamily="34" charset="0"/>
            </a:endParaRP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Τύπος οντότητας – οντότητα</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Είδη γνωρισμάτων</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Πεδίο ορισμού ενός γνωρίσματος, </a:t>
            </a:r>
            <a:r>
              <a:rPr lang="en-US" sz="2400" dirty="0" smtClean="0">
                <a:solidFill>
                  <a:srgbClr val="002060"/>
                </a:solidFill>
                <a:latin typeface="Calibri" pitchFamily="34" charset="0"/>
                <a:ea typeface="Calibri" pitchFamily="34" charset="0"/>
                <a:cs typeface="Calibri" pitchFamily="34" charset="0"/>
              </a:rPr>
              <a:t>null</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Περιορισμός του κλειδιού</a:t>
            </a:r>
            <a:endParaRPr lang="el-GR" sz="2400" dirty="0">
              <a:solidFill>
                <a:srgbClr val="002060"/>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69900" y="469900"/>
            <a:ext cx="8229600" cy="1143000"/>
          </a:xfrm>
        </p:spPr>
        <p:txBody>
          <a:bodyPr/>
          <a:lstStyle/>
          <a:p>
            <a:r>
              <a:rPr lang="el-GR" dirty="0" smtClean="0">
                <a:solidFill>
                  <a:schemeClr val="accent6">
                    <a:lumMod val="75000"/>
                  </a:schemeClr>
                </a:solidFill>
              </a:rPr>
              <a:t>Επανάληψη</a:t>
            </a:r>
            <a:endParaRPr lang="el-GR" dirty="0">
              <a:solidFill>
                <a:schemeClr val="accent6">
                  <a:lumMod val="7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26627" name="Footer Placeholder 3"/>
          <p:cNvSpPr>
            <a:spLocks noGrp="1"/>
          </p:cNvSpPr>
          <p:nvPr>
            <p:ph type="ftr" sz="quarter" idx="11"/>
          </p:nvPr>
        </p:nvSpPr>
        <p:spPr>
          <a:noFill/>
        </p:spPr>
        <p:txBody>
          <a:bodyPr/>
          <a:lstStyle/>
          <a:p>
            <a:r>
              <a:rPr lang="el-GR" altLang="en-US" smtClean="0"/>
              <a:t>Ευαγγελία Πιτουρά</a:t>
            </a:r>
          </a:p>
        </p:txBody>
      </p:sp>
      <p:sp>
        <p:nvSpPr>
          <p:cNvPr id="26628" name="Slide Number Placeholder 4"/>
          <p:cNvSpPr>
            <a:spLocks noGrp="1"/>
          </p:cNvSpPr>
          <p:nvPr>
            <p:ph type="sldNum" sz="quarter" idx="12"/>
          </p:nvPr>
        </p:nvSpPr>
        <p:spPr>
          <a:noFill/>
        </p:spPr>
        <p:txBody>
          <a:bodyPr/>
          <a:lstStyle/>
          <a:p>
            <a:fld id="{60216FCB-A6CB-472D-A29A-6F000E2BB699}" type="slidenum">
              <a:rPr lang="el-GR" altLang="en-US" smtClean="0"/>
              <a:pPr/>
              <a:t>29</a:t>
            </a:fld>
            <a:endParaRPr lang="el-GR" altLang="en-US" smtClean="0"/>
          </a:p>
        </p:txBody>
      </p:sp>
      <p:sp>
        <p:nvSpPr>
          <p:cNvPr id="26629" name="Rectangle 2"/>
          <p:cNvSpPr>
            <a:spLocks noGrp="1" noChangeArrowheads="1"/>
          </p:cNvSpPr>
          <p:nvPr>
            <p:ph type="title"/>
          </p:nvPr>
        </p:nvSpPr>
        <p:spPr/>
        <p:txBody>
          <a:bodyPr/>
          <a:lstStyle/>
          <a:p>
            <a:pPr eaLnBrk="1" hangingPunct="1"/>
            <a:r>
              <a:rPr lang="el-GR" dirty="0" smtClean="0">
                <a:solidFill>
                  <a:schemeClr val="accent6">
                    <a:lumMod val="75000"/>
                  </a:schemeClr>
                </a:solidFill>
              </a:rPr>
              <a:t>Συσχετίσεις </a:t>
            </a:r>
          </a:p>
        </p:txBody>
      </p:sp>
      <p:sp>
        <p:nvSpPr>
          <p:cNvPr id="26630" name="Text Box 3"/>
          <p:cNvSpPr txBox="1">
            <a:spLocks noChangeArrowheads="1"/>
          </p:cNvSpPr>
          <p:nvPr/>
        </p:nvSpPr>
        <p:spPr bwMode="auto">
          <a:xfrm>
            <a:off x="381000" y="2514600"/>
            <a:ext cx="4724400" cy="1016000"/>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accent6">
                    <a:lumMod val="75000"/>
                  </a:schemeClr>
                </a:solidFill>
                <a:latin typeface="Calibri" pitchFamily="34" charset="0"/>
                <a:ea typeface="Calibri" pitchFamily="34" charset="0"/>
                <a:cs typeface="Calibri" pitchFamily="34" charset="0"/>
              </a:rPr>
              <a:t>Τύπος (ή σύνολο) </a:t>
            </a:r>
            <a:r>
              <a:rPr lang="el-GR" sz="2000" i="1" dirty="0" smtClean="0">
                <a:solidFill>
                  <a:schemeClr val="accent6">
                    <a:lumMod val="75000"/>
                  </a:schemeClr>
                </a:solidFill>
                <a:latin typeface="Calibri" pitchFamily="34" charset="0"/>
                <a:ea typeface="Calibri" pitchFamily="34" charset="0"/>
                <a:cs typeface="Calibri" pitchFamily="34" charset="0"/>
              </a:rPr>
              <a:t>συσχέτισης</a:t>
            </a:r>
            <a:r>
              <a:rPr lang="el-GR" sz="20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ορίζει </a:t>
            </a:r>
            <a:r>
              <a:rPr lang="el-GR" sz="2000" dirty="0">
                <a:latin typeface="Calibri" pitchFamily="34" charset="0"/>
                <a:ea typeface="Calibri" pitchFamily="34" charset="0"/>
                <a:cs typeface="Calibri" pitchFamily="34" charset="0"/>
              </a:rPr>
              <a:t>μια σύνδεση (σχέση) μεταξύ </a:t>
            </a:r>
            <a:r>
              <a:rPr lang="en-US" sz="2000" i="1" dirty="0">
                <a:latin typeface="Calibri" pitchFamily="34" charset="0"/>
                <a:ea typeface="Calibri" pitchFamily="34" charset="0"/>
                <a:cs typeface="Calibri" pitchFamily="34" charset="0"/>
              </a:rPr>
              <a:t>n</a:t>
            </a:r>
            <a:r>
              <a:rPr lang="en-US" sz="2000" dirty="0">
                <a:latin typeface="Calibri" pitchFamily="34" charset="0"/>
                <a:ea typeface="Calibri" pitchFamily="34" charset="0"/>
                <a:cs typeface="Calibri" pitchFamily="34" charset="0"/>
              </a:rPr>
              <a:t> </a:t>
            </a:r>
            <a:r>
              <a:rPr lang="en-US" sz="2000" dirty="0" smtClean="0">
                <a:latin typeface="Calibri" pitchFamily="34" charset="0"/>
                <a:ea typeface="Calibri" pitchFamily="34" charset="0"/>
                <a:cs typeface="Calibri" pitchFamily="34" charset="0"/>
              </a:rPr>
              <a:t>(</a:t>
            </a:r>
            <a:r>
              <a:rPr lang="el-GR" sz="2000" dirty="0" smtClean="0">
                <a:latin typeface="Calibri" pitchFamily="34" charset="0"/>
                <a:ea typeface="Calibri" pitchFamily="34" charset="0"/>
                <a:cs typeface="Calibri" pitchFamily="34" charset="0"/>
              </a:rPr>
              <a:t>συνήθως </a:t>
            </a:r>
            <a:r>
              <a:rPr lang="en-US" sz="2000" dirty="0" smtClean="0">
                <a:latin typeface="Calibri" pitchFamily="34" charset="0"/>
                <a:ea typeface="Calibri" pitchFamily="34" charset="0"/>
                <a:cs typeface="Calibri" pitchFamily="34" charset="0"/>
              </a:rPr>
              <a:t>n = 2) </a:t>
            </a:r>
            <a:r>
              <a:rPr lang="el-GR" sz="2000" dirty="0">
                <a:latin typeface="Calibri" pitchFamily="34" charset="0"/>
                <a:ea typeface="Calibri" pitchFamily="34" charset="0"/>
                <a:cs typeface="Calibri" pitchFamily="34" charset="0"/>
              </a:rPr>
              <a:t>τύπων οντοτήτων</a:t>
            </a:r>
          </a:p>
        </p:txBody>
      </p:sp>
      <p:sp>
        <p:nvSpPr>
          <p:cNvPr id="26631" name="Line 4"/>
          <p:cNvSpPr>
            <a:spLocks noChangeShapeType="1"/>
          </p:cNvSpPr>
          <p:nvPr/>
        </p:nvSpPr>
        <p:spPr bwMode="auto">
          <a:xfrm>
            <a:off x="6629400" y="2133600"/>
            <a:ext cx="0" cy="457200"/>
          </a:xfrm>
          <a:prstGeom prst="line">
            <a:avLst/>
          </a:prstGeom>
          <a:noFill/>
          <a:ln w="9525">
            <a:solidFill>
              <a:schemeClr val="tx1"/>
            </a:solidFill>
            <a:round/>
            <a:headEnd/>
            <a:tailEnd/>
          </a:ln>
        </p:spPr>
        <p:txBody>
          <a:bodyPr wrap="none" anchor="ctr"/>
          <a:lstStyle/>
          <a:p>
            <a:endParaRPr lang="el-GR"/>
          </a:p>
        </p:txBody>
      </p:sp>
      <p:sp>
        <p:nvSpPr>
          <p:cNvPr id="26632" name="AutoShape 5"/>
          <p:cNvSpPr>
            <a:spLocks noChangeArrowheads="1"/>
          </p:cNvSpPr>
          <p:nvPr/>
        </p:nvSpPr>
        <p:spPr bwMode="auto">
          <a:xfrm>
            <a:off x="6096000" y="2590800"/>
            <a:ext cx="990600" cy="762000"/>
          </a:xfrm>
          <a:prstGeom prst="flowChartDecision">
            <a:avLst/>
          </a:prstGeom>
          <a:noFill/>
          <a:ln w="9525">
            <a:solidFill>
              <a:schemeClr val="tx1"/>
            </a:solidFill>
            <a:miter lim="800000"/>
            <a:headEnd/>
            <a:tailEnd/>
          </a:ln>
        </p:spPr>
        <p:txBody>
          <a:bodyPr wrap="none" anchor="ctr"/>
          <a:lstStyle/>
          <a:p>
            <a:endParaRPr lang="el-GR"/>
          </a:p>
        </p:txBody>
      </p:sp>
      <p:sp>
        <p:nvSpPr>
          <p:cNvPr id="26633" name="Rectangle 6"/>
          <p:cNvSpPr>
            <a:spLocks noChangeArrowheads="1"/>
          </p:cNvSpPr>
          <p:nvPr/>
        </p:nvSpPr>
        <p:spPr bwMode="auto">
          <a:xfrm>
            <a:off x="4648200" y="1989138"/>
            <a:ext cx="1363663" cy="296862"/>
          </a:xfrm>
          <a:prstGeom prst="rect">
            <a:avLst/>
          </a:prstGeom>
          <a:noFill/>
          <a:ln w="9525">
            <a:solidFill>
              <a:schemeClr val="tx1"/>
            </a:solidFill>
            <a:miter lim="800000"/>
            <a:headEnd/>
            <a:tailEnd/>
          </a:ln>
        </p:spPr>
        <p:txBody>
          <a:bodyPr wrap="none" anchor="ctr"/>
          <a:lstStyle/>
          <a:p>
            <a:endParaRPr lang="el-GR"/>
          </a:p>
        </p:txBody>
      </p:sp>
      <p:sp>
        <p:nvSpPr>
          <p:cNvPr id="26634" name="Rectangle 7"/>
          <p:cNvSpPr>
            <a:spLocks noChangeArrowheads="1"/>
          </p:cNvSpPr>
          <p:nvPr/>
        </p:nvSpPr>
        <p:spPr bwMode="auto">
          <a:xfrm>
            <a:off x="7019925" y="3657600"/>
            <a:ext cx="1362075" cy="419100"/>
          </a:xfrm>
          <a:prstGeom prst="rect">
            <a:avLst/>
          </a:prstGeom>
          <a:noFill/>
          <a:ln w="9525">
            <a:solidFill>
              <a:schemeClr val="tx1"/>
            </a:solidFill>
            <a:miter lim="800000"/>
            <a:headEnd/>
            <a:tailEnd/>
          </a:ln>
        </p:spPr>
        <p:txBody>
          <a:bodyPr wrap="none" anchor="ctr"/>
          <a:lstStyle/>
          <a:p>
            <a:endParaRPr lang="el-GR"/>
          </a:p>
        </p:txBody>
      </p:sp>
      <p:sp>
        <p:nvSpPr>
          <p:cNvPr id="26635" name="Line 8"/>
          <p:cNvSpPr>
            <a:spLocks noChangeShapeType="1"/>
          </p:cNvSpPr>
          <p:nvPr/>
        </p:nvSpPr>
        <p:spPr bwMode="auto">
          <a:xfrm>
            <a:off x="6019800" y="2133600"/>
            <a:ext cx="609600" cy="1588"/>
          </a:xfrm>
          <a:prstGeom prst="line">
            <a:avLst/>
          </a:prstGeom>
          <a:noFill/>
          <a:ln w="9525">
            <a:solidFill>
              <a:schemeClr val="tx1"/>
            </a:solidFill>
            <a:round/>
            <a:headEnd/>
            <a:tailEnd/>
          </a:ln>
        </p:spPr>
        <p:txBody>
          <a:bodyPr wrap="none" anchor="ctr"/>
          <a:lstStyle/>
          <a:p>
            <a:endParaRPr lang="el-GR"/>
          </a:p>
        </p:txBody>
      </p:sp>
      <p:sp>
        <p:nvSpPr>
          <p:cNvPr id="26636" name="Line 9"/>
          <p:cNvSpPr>
            <a:spLocks noChangeShapeType="1"/>
          </p:cNvSpPr>
          <p:nvPr/>
        </p:nvSpPr>
        <p:spPr bwMode="auto">
          <a:xfrm>
            <a:off x="7086600" y="2971800"/>
            <a:ext cx="762000" cy="1588"/>
          </a:xfrm>
          <a:prstGeom prst="line">
            <a:avLst/>
          </a:prstGeom>
          <a:noFill/>
          <a:ln w="9525">
            <a:solidFill>
              <a:schemeClr val="tx1"/>
            </a:solidFill>
            <a:round/>
            <a:headEnd/>
            <a:tailEnd/>
          </a:ln>
        </p:spPr>
        <p:txBody>
          <a:bodyPr wrap="none" anchor="ctr"/>
          <a:lstStyle/>
          <a:p>
            <a:endParaRPr lang="el-GR"/>
          </a:p>
        </p:txBody>
      </p:sp>
      <p:sp>
        <p:nvSpPr>
          <p:cNvPr id="26637" name="Line 10"/>
          <p:cNvSpPr>
            <a:spLocks noChangeShapeType="1"/>
          </p:cNvSpPr>
          <p:nvPr/>
        </p:nvSpPr>
        <p:spPr bwMode="auto">
          <a:xfrm>
            <a:off x="7848600" y="2971800"/>
            <a:ext cx="0" cy="685800"/>
          </a:xfrm>
          <a:prstGeom prst="line">
            <a:avLst/>
          </a:prstGeom>
          <a:noFill/>
          <a:ln w="9525">
            <a:solidFill>
              <a:schemeClr val="tx1"/>
            </a:solidFill>
            <a:round/>
            <a:headEnd/>
            <a:tailEnd/>
          </a:ln>
        </p:spPr>
        <p:txBody>
          <a:bodyPr wrap="none" anchor="ctr"/>
          <a:lstStyle/>
          <a:p>
            <a:endParaRPr lang="el-GR"/>
          </a:p>
        </p:txBody>
      </p:sp>
      <p:sp>
        <p:nvSpPr>
          <p:cNvPr id="26638" name="Text Box 11"/>
          <p:cNvSpPr txBox="1">
            <a:spLocks noChangeArrowheads="1"/>
          </p:cNvSpPr>
          <p:nvPr/>
        </p:nvSpPr>
        <p:spPr bwMode="auto">
          <a:xfrm>
            <a:off x="1547813" y="4292600"/>
            <a:ext cx="3600450" cy="396875"/>
          </a:xfrm>
          <a:prstGeom prst="rect">
            <a:avLst/>
          </a:prstGeom>
          <a:solidFill>
            <a:schemeClr val="accent2"/>
          </a:solidFill>
          <a:ln w="9525">
            <a:noFill/>
            <a:miter lim="800000"/>
            <a:headEnd/>
            <a:tailEnd/>
          </a:ln>
        </p:spPr>
        <p:txBody>
          <a:bodyPr>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Στιγμιότυπο Συσχέτισης</a:t>
            </a:r>
          </a:p>
        </p:txBody>
      </p:sp>
      <p:sp>
        <p:nvSpPr>
          <p:cNvPr id="27663" name="Text Box 12"/>
          <p:cNvSpPr txBox="1">
            <a:spLocks noChangeArrowheads="1"/>
          </p:cNvSpPr>
          <p:nvPr/>
        </p:nvSpPr>
        <p:spPr bwMode="auto">
          <a:xfrm>
            <a:off x="684213" y="4797425"/>
            <a:ext cx="7632700" cy="1062038"/>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ea typeface="Calibri" pitchFamily="34" charset="0"/>
                <a:cs typeface="Calibri" pitchFamily="34" charset="0"/>
              </a:rPr>
              <a:t>Σύνολο συνδέσεων</a:t>
            </a:r>
          </a:p>
          <a:p>
            <a:pPr algn="just" eaLnBrk="0" hangingPunct="0">
              <a:spcBef>
                <a:spcPct val="50000"/>
              </a:spcBef>
            </a:pPr>
            <a:r>
              <a:rPr lang="el-GR" sz="1800" dirty="0">
                <a:latin typeface="Calibri" pitchFamily="34" charset="0"/>
                <a:ea typeface="Calibri" pitchFamily="34" charset="0"/>
                <a:cs typeface="Calibri" pitchFamily="34" charset="0"/>
              </a:rPr>
              <a:t>Συχνά </a:t>
            </a:r>
            <a:r>
              <a:rPr lang="el-GR" sz="1800" i="1" dirty="0">
                <a:solidFill>
                  <a:srgbClr val="949432"/>
                </a:solidFill>
                <a:latin typeface="Calibri" pitchFamily="34" charset="0"/>
                <a:ea typeface="Calibri" pitchFamily="34" charset="0"/>
                <a:cs typeface="Calibri" pitchFamily="34" charset="0"/>
              </a:rPr>
              <a:t>αναπαράσταση </a:t>
            </a:r>
            <a:r>
              <a:rPr lang="el-GR" sz="1800" dirty="0">
                <a:latin typeface="Calibri" pitchFamily="34" charset="0"/>
                <a:ea typeface="Calibri" pitchFamily="34" charset="0"/>
                <a:cs typeface="Calibri" pitchFamily="34" charset="0"/>
              </a:rPr>
              <a:t>του</a:t>
            </a:r>
            <a:r>
              <a:rPr lang="el-GR" sz="1800" i="1" dirty="0">
                <a:solidFill>
                  <a:srgbClr val="949432"/>
                </a:solidFill>
                <a:latin typeface="Calibri" pitchFamily="34" charset="0"/>
                <a:ea typeface="Calibri" pitchFamily="34" charset="0"/>
                <a:cs typeface="Calibri" pitchFamily="34" charset="0"/>
              </a:rPr>
              <a:t> στιγμιότυπου </a:t>
            </a:r>
            <a:r>
              <a:rPr lang="el-GR" sz="1800" dirty="0">
                <a:latin typeface="Calibri" pitchFamily="34" charset="0"/>
                <a:ea typeface="Calibri" pitchFamily="34" charset="0"/>
                <a:cs typeface="Calibri" pitchFamily="34" charset="0"/>
              </a:rPr>
              <a:t>ως </a:t>
            </a:r>
            <a:r>
              <a:rPr lang="el-GR" sz="1800" i="1" dirty="0">
                <a:solidFill>
                  <a:srgbClr val="949432"/>
                </a:solidFill>
                <a:latin typeface="Calibri" pitchFamily="34" charset="0"/>
                <a:ea typeface="Calibri" pitchFamily="34" charset="0"/>
                <a:cs typeface="Calibri" pitchFamily="34" charset="0"/>
              </a:rPr>
              <a:t>πίνακα</a:t>
            </a:r>
            <a:r>
              <a:rPr lang="el-GR" sz="1800" dirty="0">
                <a:latin typeface="Calibri" pitchFamily="34" charset="0"/>
                <a:ea typeface="Calibri" pitchFamily="34" charset="0"/>
                <a:cs typeface="Calibri" pitchFamily="34" charset="0"/>
              </a:rPr>
              <a:t> (σχέση) όπου κάθε γραμμή αντιστοιχεί στις οντότητες που συμμετέχουν </a:t>
            </a:r>
            <a:r>
              <a:rPr lang="el-GR" sz="1800" dirty="0" smtClean="0">
                <a:latin typeface="Calibri" pitchFamily="34" charset="0"/>
                <a:ea typeface="Calibri" pitchFamily="34" charset="0"/>
                <a:cs typeface="Calibri" pitchFamily="34" charset="0"/>
              </a:rPr>
              <a:t>στην </a:t>
            </a:r>
            <a:r>
              <a:rPr lang="el-GR" sz="1800" dirty="0">
                <a:latin typeface="Calibri" pitchFamily="34" charset="0"/>
                <a:ea typeface="Calibri" pitchFamily="34" charset="0"/>
                <a:cs typeface="Calibri" pitchFamily="34" charset="0"/>
              </a:rPr>
              <a:t>συσχέτιση</a:t>
            </a:r>
          </a:p>
        </p:txBody>
      </p:sp>
      <p:sp>
        <p:nvSpPr>
          <p:cNvPr id="26640" name="Text Box 13"/>
          <p:cNvSpPr txBox="1">
            <a:spLocks noChangeArrowheads="1"/>
          </p:cNvSpPr>
          <p:nvPr/>
        </p:nvSpPr>
        <p:spPr bwMode="auto">
          <a:xfrm>
            <a:off x="4643438" y="1989138"/>
            <a:ext cx="1368425" cy="304800"/>
          </a:xfrm>
          <a:prstGeom prst="rect">
            <a:avLst/>
          </a:prstGeom>
          <a:noFill/>
          <a:ln w="9525">
            <a:noFill/>
            <a:miter lim="800000"/>
            <a:headEnd/>
            <a:tailEnd/>
          </a:ln>
        </p:spPr>
        <p:txBody>
          <a:bodyPr>
            <a:spAutoFit/>
          </a:bodyPr>
          <a:lstStyle/>
          <a:p>
            <a:pPr eaLnBrk="0" hangingPunct="0">
              <a:spcBef>
                <a:spcPct val="50000"/>
              </a:spcBef>
            </a:pPr>
            <a:r>
              <a:rPr lang="el-GR" sz="1400"/>
              <a:t>ΗΘΟΠΟΙΟΣ</a:t>
            </a:r>
          </a:p>
        </p:txBody>
      </p:sp>
      <p:sp>
        <p:nvSpPr>
          <p:cNvPr id="26641" name="Text Box 14"/>
          <p:cNvSpPr txBox="1">
            <a:spLocks noChangeArrowheads="1"/>
          </p:cNvSpPr>
          <p:nvPr/>
        </p:nvSpPr>
        <p:spPr bwMode="auto">
          <a:xfrm>
            <a:off x="6199188" y="2852738"/>
            <a:ext cx="1223962" cy="304800"/>
          </a:xfrm>
          <a:prstGeom prst="rect">
            <a:avLst/>
          </a:prstGeom>
          <a:noFill/>
          <a:ln w="9525">
            <a:noFill/>
            <a:miter lim="800000"/>
            <a:headEnd/>
            <a:tailEnd/>
          </a:ln>
        </p:spPr>
        <p:txBody>
          <a:bodyPr>
            <a:spAutoFit/>
          </a:bodyPr>
          <a:lstStyle/>
          <a:p>
            <a:pPr eaLnBrk="0" hangingPunct="0">
              <a:spcBef>
                <a:spcPct val="50000"/>
              </a:spcBef>
            </a:pPr>
            <a:r>
              <a:rPr lang="el-GR" sz="1400" dirty="0"/>
              <a:t>ΠΑΙΖΕΙ</a:t>
            </a:r>
          </a:p>
        </p:txBody>
      </p:sp>
      <p:sp>
        <p:nvSpPr>
          <p:cNvPr id="26642" name="Text Box 15"/>
          <p:cNvSpPr txBox="1">
            <a:spLocks noChangeArrowheads="1"/>
          </p:cNvSpPr>
          <p:nvPr/>
        </p:nvSpPr>
        <p:spPr bwMode="auto">
          <a:xfrm>
            <a:off x="7164388" y="3716338"/>
            <a:ext cx="1368425" cy="304800"/>
          </a:xfrm>
          <a:prstGeom prst="rect">
            <a:avLst/>
          </a:prstGeom>
          <a:noFill/>
          <a:ln w="9525">
            <a:noFill/>
            <a:miter lim="800000"/>
            <a:headEnd/>
            <a:tailEnd/>
          </a:ln>
        </p:spPr>
        <p:txBody>
          <a:bodyPr>
            <a:spAutoFit/>
          </a:bodyPr>
          <a:lstStyle/>
          <a:p>
            <a:pPr eaLnBrk="0" hangingPunct="0">
              <a:spcBef>
                <a:spcPct val="50000"/>
              </a:spcBef>
            </a:pPr>
            <a:r>
              <a:rPr lang="el-GR" sz="1400"/>
              <a:t>ΤΑΙΝΙΑ</a:t>
            </a:r>
          </a:p>
        </p:txBody>
      </p:sp>
      <p:sp>
        <p:nvSpPr>
          <p:cNvPr id="26643" name="Text Box 16"/>
          <p:cNvSpPr txBox="1">
            <a:spLocks noChangeArrowheads="1"/>
          </p:cNvSpPr>
          <p:nvPr/>
        </p:nvSpPr>
        <p:spPr bwMode="auto">
          <a:xfrm>
            <a:off x="1258888" y="1989138"/>
            <a:ext cx="2438400" cy="396875"/>
          </a:xfrm>
          <a:prstGeom prst="rect">
            <a:avLst/>
          </a:prstGeom>
          <a:solidFill>
            <a:schemeClr val="accent2"/>
          </a:solidFill>
          <a:ln w="9525">
            <a:noFill/>
            <a:miter lim="800000"/>
            <a:headEnd/>
            <a:tailEnd/>
          </a:ln>
        </p:spPr>
        <p:txBody>
          <a:bodyPr>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Τύπος Συσχέτισης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3</a:t>
            </a:fld>
            <a:endParaRPr lang="el-GR" altLang="en-US" smtClean="0"/>
          </a:p>
        </p:txBody>
      </p:sp>
      <p:sp>
        <p:nvSpPr>
          <p:cNvPr id="5126" name="TextBox 8"/>
          <p:cNvSpPr txBox="1">
            <a:spLocks noChangeArrowheads="1"/>
          </p:cNvSpPr>
          <p:nvPr/>
        </p:nvSpPr>
        <p:spPr bwMode="auto">
          <a:xfrm>
            <a:off x="785813" y="2098675"/>
            <a:ext cx="7088187" cy="1569660"/>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t> </a:t>
            </a:r>
            <a:r>
              <a:rPr lang="el-GR" sz="3200" dirty="0" smtClean="0">
                <a:solidFill>
                  <a:schemeClr val="tx2">
                    <a:lumMod val="75000"/>
                  </a:schemeClr>
                </a:solidFill>
              </a:rPr>
              <a:t>Μοντελοποίηση</a:t>
            </a:r>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Το (βασικό) Μοντέλο Οντοτήτων-Συσχετίσεων</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27651" name="Footer Placeholder 3"/>
          <p:cNvSpPr>
            <a:spLocks noGrp="1"/>
          </p:cNvSpPr>
          <p:nvPr>
            <p:ph type="ftr" sz="quarter" idx="11"/>
          </p:nvPr>
        </p:nvSpPr>
        <p:spPr>
          <a:noFill/>
        </p:spPr>
        <p:txBody>
          <a:bodyPr/>
          <a:lstStyle/>
          <a:p>
            <a:r>
              <a:rPr lang="el-GR" altLang="en-US" smtClean="0"/>
              <a:t>Ευαγγελία Πιτουρά</a:t>
            </a:r>
          </a:p>
        </p:txBody>
      </p:sp>
      <p:sp>
        <p:nvSpPr>
          <p:cNvPr id="27652" name="Slide Number Placeholder 4"/>
          <p:cNvSpPr>
            <a:spLocks noGrp="1"/>
          </p:cNvSpPr>
          <p:nvPr>
            <p:ph type="sldNum" sz="quarter" idx="12"/>
          </p:nvPr>
        </p:nvSpPr>
        <p:spPr>
          <a:noFill/>
        </p:spPr>
        <p:txBody>
          <a:bodyPr/>
          <a:lstStyle/>
          <a:p>
            <a:fld id="{FF8C3DF1-0E36-4940-85F7-8CD51193FD62}" type="slidenum">
              <a:rPr lang="el-GR" altLang="en-US" smtClean="0"/>
              <a:pPr/>
              <a:t>30</a:t>
            </a:fld>
            <a:endParaRPr lang="el-GR" altLang="en-US" smtClean="0"/>
          </a:p>
        </p:txBody>
      </p:sp>
      <p:sp>
        <p:nvSpPr>
          <p:cNvPr id="27654" name="Text Box 3"/>
          <p:cNvSpPr txBox="1">
            <a:spLocks noChangeArrowheads="1"/>
          </p:cNvSpPr>
          <p:nvPr/>
        </p:nvSpPr>
        <p:spPr bwMode="auto">
          <a:xfrm>
            <a:off x="395288" y="1412875"/>
            <a:ext cx="4800600" cy="457200"/>
          </a:xfrm>
          <a:prstGeom prst="rect">
            <a:avLst/>
          </a:prstGeom>
          <a:noFill/>
          <a:ln w="9525">
            <a:noFill/>
            <a:miter lim="800000"/>
            <a:headEnd/>
            <a:tailEnd/>
          </a:ln>
        </p:spPr>
        <p:txBody>
          <a:bodyPr>
            <a:spAutoFit/>
          </a:bodyPr>
          <a:lstStyle/>
          <a:p>
            <a:pPr eaLnBrk="0" hangingPunct="0">
              <a:spcBef>
                <a:spcPct val="50000"/>
              </a:spcBef>
            </a:pPr>
            <a:r>
              <a:rPr lang="el-GR" sz="2400" i="1" dirty="0"/>
              <a:t>Παράδειγμα</a:t>
            </a:r>
          </a:p>
        </p:txBody>
      </p:sp>
      <p:grpSp>
        <p:nvGrpSpPr>
          <p:cNvPr id="2" name="Group 4"/>
          <p:cNvGrpSpPr>
            <a:grpSpLocks/>
          </p:cNvGrpSpPr>
          <p:nvPr/>
        </p:nvGrpSpPr>
        <p:grpSpPr bwMode="auto">
          <a:xfrm>
            <a:off x="684213" y="2276475"/>
            <a:ext cx="7315200" cy="1143000"/>
            <a:chOff x="672" y="2064"/>
            <a:chExt cx="4608" cy="720"/>
          </a:xfrm>
        </p:grpSpPr>
        <p:grpSp>
          <p:nvGrpSpPr>
            <p:cNvPr id="3" name="Group 5"/>
            <p:cNvGrpSpPr>
              <a:grpSpLocks/>
            </p:cNvGrpSpPr>
            <p:nvPr/>
          </p:nvGrpSpPr>
          <p:grpSpPr bwMode="auto">
            <a:xfrm>
              <a:off x="672" y="2064"/>
              <a:ext cx="4608" cy="720"/>
              <a:chOff x="672" y="2064"/>
              <a:chExt cx="4608" cy="720"/>
            </a:xfrm>
          </p:grpSpPr>
          <p:sp>
            <p:nvSpPr>
              <p:cNvPr id="27661" name="AutoShape 6"/>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27662" name="AutoShape 7"/>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27663" name="AutoShape 8"/>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27664" name="Text Box 9"/>
              <p:cNvSpPr txBox="1">
                <a:spLocks noChangeArrowheads="1"/>
              </p:cNvSpPr>
              <p:nvPr/>
            </p:nvSpPr>
            <p:spPr bwMode="auto">
              <a:xfrm>
                <a:off x="816" y="2304"/>
                <a:ext cx="1344"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ΤΑΙΝΙΑ</a:t>
                </a:r>
              </a:p>
            </p:txBody>
          </p:sp>
          <p:sp>
            <p:nvSpPr>
              <p:cNvPr id="27665" name="Text Box 10"/>
              <p:cNvSpPr txBox="1">
                <a:spLocks noChangeArrowheads="1"/>
              </p:cNvSpPr>
              <p:nvPr/>
            </p:nvSpPr>
            <p:spPr bwMode="auto">
              <a:xfrm>
                <a:off x="2784" y="2256"/>
                <a:ext cx="1296"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ΠΑΙΖΕΙ</a:t>
                </a:r>
              </a:p>
            </p:txBody>
          </p:sp>
          <p:sp>
            <p:nvSpPr>
              <p:cNvPr id="27666" name="Text Box 11"/>
              <p:cNvSpPr txBox="1">
                <a:spLocks noChangeArrowheads="1"/>
              </p:cNvSpPr>
              <p:nvPr/>
            </p:nvSpPr>
            <p:spPr bwMode="auto">
              <a:xfrm>
                <a:off x="4080" y="2256"/>
                <a:ext cx="1008"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ΗΘΟΠΟΙΟΣ</a:t>
                </a:r>
              </a:p>
            </p:txBody>
          </p:sp>
          <p:sp>
            <p:nvSpPr>
              <p:cNvPr id="27667" name="Line 12"/>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27660" name="Line 13"/>
            <p:cNvSpPr>
              <a:spLocks noChangeShapeType="1"/>
            </p:cNvSpPr>
            <p:nvPr/>
          </p:nvSpPr>
          <p:spPr bwMode="auto">
            <a:xfrm>
              <a:off x="3648" y="2400"/>
              <a:ext cx="384" cy="0"/>
            </a:xfrm>
            <a:prstGeom prst="line">
              <a:avLst/>
            </a:prstGeom>
            <a:noFill/>
            <a:ln w="9525">
              <a:solidFill>
                <a:schemeClr val="tx1"/>
              </a:solidFill>
              <a:round/>
              <a:headEnd/>
              <a:tailEnd/>
            </a:ln>
          </p:spPr>
          <p:txBody>
            <a:bodyPr wrap="none" anchor="ctr"/>
            <a:lstStyle/>
            <a:p>
              <a:endParaRPr lang="el-GR"/>
            </a:p>
          </p:txBody>
        </p:sp>
      </p:grpSp>
      <p:sp>
        <p:nvSpPr>
          <p:cNvPr id="27656" name="Text Box 14"/>
          <p:cNvSpPr txBox="1">
            <a:spLocks noChangeArrowheads="1"/>
          </p:cNvSpPr>
          <p:nvPr/>
        </p:nvSpPr>
        <p:spPr bwMode="auto">
          <a:xfrm>
            <a:off x="2822575" y="3911600"/>
            <a:ext cx="5903913" cy="2185214"/>
          </a:xfrm>
          <a:prstGeom prst="rect">
            <a:avLst/>
          </a:prstGeom>
          <a:noFill/>
          <a:ln w="9525">
            <a:noFill/>
            <a:miter lim="800000"/>
            <a:headEnd/>
            <a:tailEnd/>
          </a:ln>
        </p:spPr>
        <p:txBody>
          <a:bodyPr>
            <a:spAutoFit/>
          </a:bodyPr>
          <a:lstStyle/>
          <a:p>
            <a:pPr eaLnBrk="0" hangingPunct="0">
              <a:spcBef>
                <a:spcPct val="50000"/>
              </a:spcBef>
            </a:pPr>
            <a:r>
              <a:rPr lang="el-GR" sz="1600" dirty="0"/>
              <a:t>Αναπαράσταση  ως ένα σύνολο/πίνακα</a:t>
            </a:r>
          </a:p>
          <a:p>
            <a:pPr eaLnBrk="0" hangingPunct="0">
              <a:spcBef>
                <a:spcPct val="50000"/>
              </a:spcBef>
            </a:pPr>
            <a:r>
              <a:rPr lang="en-US" sz="1600" dirty="0"/>
              <a:t>Basic Instinct …		Sharon Stone …</a:t>
            </a:r>
          </a:p>
          <a:p>
            <a:pPr eaLnBrk="0" hangingPunct="0">
              <a:spcBef>
                <a:spcPct val="50000"/>
              </a:spcBef>
            </a:pPr>
            <a:r>
              <a:rPr lang="en-US" sz="1600" dirty="0"/>
              <a:t>Total Recall …		Arnold Schwarzenegger …</a:t>
            </a:r>
          </a:p>
          <a:p>
            <a:pPr eaLnBrk="0" hangingPunct="0">
              <a:spcBef>
                <a:spcPct val="50000"/>
              </a:spcBef>
            </a:pPr>
            <a:r>
              <a:rPr lang="en-US" sz="1600" dirty="0"/>
              <a:t>Total Recall …		Sharon  Stone …</a:t>
            </a:r>
            <a:endParaRPr lang="el-GR" sz="1600" dirty="0"/>
          </a:p>
          <a:p>
            <a:pPr eaLnBrk="0" hangingPunct="0">
              <a:spcBef>
                <a:spcPct val="50000"/>
              </a:spcBef>
            </a:pPr>
            <a:r>
              <a:rPr lang="en-US" sz="1600" dirty="0"/>
              <a:t>Thank You for Smoking …	Katie Holmes</a:t>
            </a:r>
          </a:p>
          <a:p>
            <a:pPr eaLnBrk="0" hangingPunct="0">
              <a:spcBef>
                <a:spcPct val="50000"/>
              </a:spcBef>
            </a:pPr>
            <a:r>
              <a:rPr lang="en-US" sz="1600" dirty="0"/>
              <a:t>Batman Begins …		Katie Holmes</a:t>
            </a:r>
            <a:endParaRPr lang="el-GR" sz="1600" dirty="0"/>
          </a:p>
        </p:txBody>
      </p:sp>
      <p:sp>
        <p:nvSpPr>
          <p:cNvPr id="27657" name="Text Box 15"/>
          <p:cNvSpPr txBox="1">
            <a:spLocks noChangeArrowheads="1"/>
          </p:cNvSpPr>
          <p:nvPr/>
        </p:nvSpPr>
        <p:spPr bwMode="auto">
          <a:xfrm>
            <a:off x="3851275" y="1628775"/>
            <a:ext cx="932524" cy="400110"/>
          </a:xfrm>
          <a:prstGeom prst="rect">
            <a:avLst/>
          </a:prstGeom>
          <a:solidFill>
            <a:schemeClr val="accent2"/>
          </a:solidFill>
          <a:ln w="9525">
            <a:noFill/>
            <a:miter lim="800000"/>
            <a:headEnd/>
            <a:tailEnd/>
          </a:ln>
        </p:spPr>
        <p:txBody>
          <a:bodyPr wrap="square">
            <a:spAutoFit/>
          </a:bodyPr>
          <a:lstStyle/>
          <a:p>
            <a:pPr eaLnBrk="0" hangingPunct="0">
              <a:spcBef>
                <a:spcPct val="50000"/>
              </a:spcBef>
            </a:pPr>
            <a:r>
              <a:rPr lang="el-GR" sz="2000" b="1">
                <a:solidFill>
                  <a:schemeClr val="bg1"/>
                </a:solidFill>
              </a:rPr>
              <a:t>τύπος</a:t>
            </a:r>
          </a:p>
        </p:txBody>
      </p:sp>
      <p:sp>
        <p:nvSpPr>
          <p:cNvPr id="27658" name="Text Box 16"/>
          <p:cNvSpPr txBox="1">
            <a:spLocks noChangeArrowheads="1"/>
          </p:cNvSpPr>
          <p:nvPr/>
        </p:nvSpPr>
        <p:spPr bwMode="auto">
          <a:xfrm>
            <a:off x="611188" y="4221163"/>
            <a:ext cx="1598612" cy="400110"/>
          </a:xfrm>
          <a:prstGeom prst="rect">
            <a:avLst/>
          </a:prstGeom>
          <a:solidFill>
            <a:schemeClr val="accent2"/>
          </a:solidFill>
          <a:ln w="9525">
            <a:noFill/>
            <a:miter lim="800000"/>
            <a:headEnd/>
            <a:tailEnd/>
          </a:ln>
        </p:spPr>
        <p:txBody>
          <a:bodyPr wrap="square">
            <a:spAutoFit/>
          </a:bodyPr>
          <a:lstStyle/>
          <a:p>
            <a:pPr eaLnBrk="0" hangingPunct="0">
              <a:spcBef>
                <a:spcPct val="50000"/>
              </a:spcBef>
            </a:pPr>
            <a:r>
              <a:rPr lang="el-GR" sz="2000" b="1" dirty="0">
                <a:solidFill>
                  <a:schemeClr val="bg1"/>
                </a:solidFill>
              </a:rPr>
              <a:t>στιγμιότυπο</a:t>
            </a:r>
          </a:p>
        </p:txBody>
      </p:sp>
      <p:sp>
        <p:nvSpPr>
          <p:cNvPr id="4" name="Title 3"/>
          <p:cNvSpPr>
            <a:spLocks noGrp="1"/>
          </p:cNvSpPr>
          <p:nvPr>
            <p:ph type="title"/>
          </p:nvPr>
        </p:nvSpPr>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28675" name="Footer Placeholder 4"/>
          <p:cNvSpPr>
            <a:spLocks noGrp="1"/>
          </p:cNvSpPr>
          <p:nvPr>
            <p:ph type="ftr" sz="quarter" idx="11"/>
          </p:nvPr>
        </p:nvSpPr>
        <p:spPr>
          <a:noFill/>
        </p:spPr>
        <p:txBody>
          <a:bodyPr/>
          <a:lstStyle/>
          <a:p>
            <a:r>
              <a:rPr lang="el-GR" altLang="en-US" smtClean="0"/>
              <a:t>Ευαγγελία Πιτουρά</a:t>
            </a:r>
          </a:p>
        </p:txBody>
      </p:sp>
      <p:sp>
        <p:nvSpPr>
          <p:cNvPr id="28676" name="Slide Number Placeholder 5"/>
          <p:cNvSpPr>
            <a:spLocks noGrp="1"/>
          </p:cNvSpPr>
          <p:nvPr>
            <p:ph type="sldNum" sz="quarter" idx="12"/>
          </p:nvPr>
        </p:nvSpPr>
        <p:spPr>
          <a:noFill/>
        </p:spPr>
        <p:txBody>
          <a:bodyPr/>
          <a:lstStyle/>
          <a:p>
            <a:fld id="{9AE25C6C-6FEA-4DAD-807A-5AC53E8D9CBF}" type="slidenum">
              <a:rPr lang="el-GR" altLang="en-US" smtClean="0"/>
              <a:pPr/>
              <a:t>31</a:t>
            </a:fld>
            <a:endParaRPr lang="el-GR" altLang="en-US" smtClean="0"/>
          </a:p>
        </p:txBody>
      </p:sp>
      <p:sp>
        <p:nvSpPr>
          <p:cNvPr id="28678" name="Text Box 3"/>
          <p:cNvSpPr txBox="1">
            <a:spLocks noChangeArrowheads="1"/>
          </p:cNvSpPr>
          <p:nvPr/>
        </p:nvSpPr>
        <p:spPr bwMode="auto">
          <a:xfrm>
            <a:off x="900113" y="1557338"/>
            <a:ext cx="5183187" cy="396875"/>
          </a:xfrm>
          <a:prstGeom prst="rect">
            <a:avLst/>
          </a:prstGeom>
          <a:noFill/>
          <a:ln w="9525">
            <a:noFill/>
            <a:miter lim="800000"/>
            <a:headEnd/>
            <a:tailEnd/>
          </a:ln>
        </p:spPr>
        <p:txBody>
          <a:bodyPr>
            <a:spAutoFit/>
          </a:bodyPr>
          <a:lstStyle/>
          <a:p>
            <a:pPr eaLnBrk="0" hangingPunct="0">
              <a:spcBef>
                <a:spcPct val="50000"/>
              </a:spcBef>
            </a:pPr>
            <a:r>
              <a:rPr lang="el-GR" sz="2000" dirty="0"/>
              <a:t>Παράδειγμα: Βιβλίο - Συγγραφέας</a:t>
            </a:r>
          </a:p>
        </p:txBody>
      </p:sp>
      <p:grpSp>
        <p:nvGrpSpPr>
          <p:cNvPr id="2" name="Group 4"/>
          <p:cNvGrpSpPr>
            <a:grpSpLocks/>
          </p:cNvGrpSpPr>
          <p:nvPr/>
        </p:nvGrpSpPr>
        <p:grpSpPr bwMode="auto">
          <a:xfrm>
            <a:off x="762000" y="2667000"/>
            <a:ext cx="7315200" cy="1143000"/>
            <a:chOff x="672" y="2064"/>
            <a:chExt cx="4608" cy="720"/>
          </a:xfrm>
        </p:grpSpPr>
        <p:sp>
          <p:nvSpPr>
            <p:cNvPr id="28700" name="AutoShape 5"/>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28701" name="AutoShape 6"/>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28702" name="AutoShape 7"/>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28703" name="Text Box 8"/>
            <p:cNvSpPr txBox="1">
              <a:spLocks noChangeArrowheads="1"/>
            </p:cNvSpPr>
            <p:nvPr/>
          </p:nvSpPr>
          <p:spPr bwMode="auto">
            <a:xfrm>
              <a:off x="816" y="2304"/>
              <a:ext cx="1344" cy="231"/>
            </a:xfrm>
            <a:prstGeom prst="rect">
              <a:avLst/>
            </a:prstGeom>
            <a:noFill/>
            <a:ln w="9525">
              <a:noFill/>
              <a:miter lim="800000"/>
              <a:headEnd/>
              <a:tailEnd/>
            </a:ln>
          </p:spPr>
          <p:txBody>
            <a:bodyPr>
              <a:spAutoFit/>
            </a:bodyPr>
            <a:lstStyle/>
            <a:p>
              <a:pPr eaLnBrk="0" hangingPunct="0">
                <a:spcBef>
                  <a:spcPct val="50000"/>
                </a:spcBef>
              </a:pPr>
              <a:r>
                <a:rPr lang="el-GR" sz="1800"/>
                <a:t>ΣΥΓΓΡΑΦΕΑΣ</a:t>
              </a:r>
            </a:p>
          </p:txBody>
        </p:sp>
        <p:sp>
          <p:nvSpPr>
            <p:cNvPr id="28704" name="Text Box 9"/>
            <p:cNvSpPr txBox="1">
              <a:spLocks noChangeArrowheads="1"/>
            </p:cNvSpPr>
            <p:nvPr/>
          </p:nvSpPr>
          <p:spPr bwMode="auto">
            <a:xfrm>
              <a:off x="2784" y="2256"/>
              <a:ext cx="1296" cy="231"/>
            </a:xfrm>
            <a:prstGeom prst="rect">
              <a:avLst/>
            </a:prstGeom>
            <a:noFill/>
            <a:ln w="9525">
              <a:noFill/>
              <a:miter lim="800000"/>
              <a:headEnd/>
              <a:tailEnd/>
            </a:ln>
          </p:spPr>
          <p:txBody>
            <a:bodyPr>
              <a:spAutoFit/>
            </a:bodyPr>
            <a:lstStyle/>
            <a:p>
              <a:pPr eaLnBrk="0" hangingPunct="0">
                <a:spcBef>
                  <a:spcPct val="50000"/>
                </a:spcBef>
              </a:pPr>
              <a:r>
                <a:rPr lang="el-GR" sz="1800"/>
                <a:t>ΓΡΑΦΕΙ</a:t>
              </a:r>
            </a:p>
          </p:txBody>
        </p:sp>
        <p:sp>
          <p:nvSpPr>
            <p:cNvPr id="28705" name="Text Box 10"/>
            <p:cNvSpPr txBox="1">
              <a:spLocks noChangeArrowheads="1"/>
            </p:cNvSpPr>
            <p:nvPr/>
          </p:nvSpPr>
          <p:spPr bwMode="auto">
            <a:xfrm>
              <a:off x="4080" y="2256"/>
              <a:ext cx="1008" cy="231"/>
            </a:xfrm>
            <a:prstGeom prst="rect">
              <a:avLst/>
            </a:prstGeom>
            <a:noFill/>
            <a:ln w="9525">
              <a:noFill/>
              <a:miter lim="800000"/>
              <a:headEnd/>
              <a:tailEnd/>
            </a:ln>
          </p:spPr>
          <p:txBody>
            <a:bodyPr>
              <a:spAutoFit/>
            </a:bodyPr>
            <a:lstStyle/>
            <a:p>
              <a:pPr eaLnBrk="0" hangingPunct="0">
                <a:spcBef>
                  <a:spcPct val="50000"/>
                </a:spcBef>
              </a:pPr>
              <a:r>
                <a:rPr lang="el-GR" sz="1800"/>
                <a:t>ΒΙΒΛΙΟ</a:t>
              </a:r>
            </a:p>
          </p:txBody>
        </p:sp>
        <p:sp>
          <p:nvSpPr>
            <p:cNvPr id="28706" name="Line 11"/>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28680" name="Line 12"/>
          <p:cNvSpPr>
            <a:spLocks noChangeShapeType="1"/>
          </p:cNvSpPr>
          <p:nvPr/>
        </p:nvSpPr>
        <p:spPr bwMode="auto">
          <a:xfrm>
            <a:off x="5486400" y="3200400"/>
            <a:ext cx="609600" cy="0"/>
          </a:xfrm>
          <a:prstGeom prst="line">
            <a:avLst/>
          </a:prstGeom>
          <a:noFill/>
          <a:ln w="9525">
            <a:solidFill>
              <a:schemeClr val="tx1"/>
            </a:solidFill>
            <a:round/>
            <a:headEnd/>
            <a:tailEnd/>
          </a:ln>
        </p:spPr>
        <p:txBody>
          <a:bodyPr wrap="none" anchor="ctr"/>
          <a:lstStyle/>
          <a:p>
            <a:endParaRPr lang="el-GR"/>
          </a:p>
        </p:txBody>
      </p:sp>
      <p:sp>
        <p:nvSpPr>
          <p:cNvPr id="28681" name="Text Box 13"/>
          <p:cNvSpPr txBox="1">
            <a:spLocks noChangeArrowheads="1"/>
          </p:cNvSpPr>
          <p:nvPr/>
        </p:nvSpPr>
        <p:spPr bwMode="auto">
          <a:xfrm>
            <a:off x="755650" y="3933825"/>
            <a:ext cx="1368425" cy="304800"/>
          </a:xfrm>
          <a:prstGeom prst="rect">
            <a:avLst/>
          </a:prstGeom>
          <a:noFill/>
          <a:ln w="9525">
            <a:noFill/>
            <a:miter lim="800000"/>
            <a:headEnd/>
            <a:tailEnd/>
          </a:ln>
        </p:spPr>
        <p:txBody>
          <a:bodyPr>
            <a:spAutoFit/>
          </a:bodyPr>
          <a:lstStyle/>
          <a:p>
            <a:pPr eaLnBrk="0" hangingPunct="0">
              <a:spcBef>
                <a:spcPct val="50000"/>
              </a:spcBef>
            </a:pPr>
            <a:r>
              <a:rPr lang="el-GR" sz="1400" u="sng"/>
              <a:t>Όνομα</a:t>
            </a:r>
          </a:p>
        </p:txBody>
      </p:sp>
      <p:sp>
        <p:nvSpPr>
          <p:cNvPr id="28682" name="Text Box 14"/>
          <p:cNvSpPr txBox="1">
            <a:spLocks noChangeArrowheads="1"/>
          </p:cNvSpPr>
          <p:nvPr/>
        </p:nvSpPr>
        <p:spPr bwMode="auto">
          <a:xfrm>
            <a:off x="2124075" y="2492375"/>
            <a:ext cx="1511300" cy="304800"/>
          </a:xfrm>
          <a:prstGeom prst="rect">
            <a:avLst/>
          </a:prstGeom>
          <a:noFill/>
          <a:ln w="9525">
            <a:noFill/>
            <a:miter lim="800000"/>
            <a:headEnd/>
            <a:tailEnd/>
          </a:ln>
        </p:spPr>
        <p:txBody>
          <a:bodyPr>
            <a:spAutoFit/>
          </a:bodyPr>
          <a:lstStyle/>
          <a:p>
            <a:pPr eaLnBrk="0" hangingPunct="0">
              <a:spcBef>
                <a:spcPct val="50000"/>
              </a:spcBef>
            </a:pPr>
            <a:r>
              <a:rPr lang="el-GR" sz="1400"/>
              <a:t>Τόπος-Γέννησης</a:t>
            </a:r>
          </a:p>
        </p:txBody>
      </p:sp>
      <p:sp>
        <p:nvSpPr>
          <p:cNvPr id="28683" name="Text Box 15"/>
          <p:cNvSpPr txBox="1">
            <a:spLocks noChangeArrowheads="1"/>
          </p:cNvSpPr>
          <p:nvPr/>
        </p:nvSpPr>
        <p:spPr bwMode="auto">
          <a:xfrm>
            <a:off x="5580063" y="2276475"/>
            <a:ext cx="1512887" cy="304800"/>
          </a:xfrm>
          <a:prstGeom prst="rect">
            <a:avLst/>
          </a:prstGeom>
          <a:noFill/>
          <a:ln w="9525">
            <a:noFill/>
            <a:miter lim="800000"/>
            <a:headEnd/>
            <a:tailEnd/>
          </a:ln>
        </p:spPr>
        <p:txBody>
          <a:bodyPr>
            <a:spAutoFit/>
          </a:bodyPr>
          <a:lstStyle/>
          <a:p>
            <a:pPr eaLnBrk="0" hangingPunct="0">
              <a:spcBef>
                <a:spcPct val="50000"/>
              </a:spcBef>
            </a:pPr>
            <a:r>
              <a:rPr lang="el-GR" sz="1400"/>
              <a:t>Τίτλος</a:t>
            </a:r>
          </a:p>
        </p:txBody>
      </p:sp>
      <p:sp>
        <p:nvSpPr>
          <p:cNvPr id="28684" name="Text Box 16"/>
          <p:cNvSpPr txBox="1">
            <a:spLocks noChangeArrowheads="1"/>
          </p:cNvSpPr>
          <p:nvPr/>
        </p:nvSpPr>
        <p:spPr bwMode="auto">
          <a:xfrm>
            <a:off x="6443663" y="3644900"/>
            <a:ext cx="1944687" cy="304800"/>
          </a:xfrm>
          <a:prstGeom prst="rect">
            <a:avLst/>
          </a:prstGeom>
          <a:noFill/>
          <a:ln w="9525">
            <a:noFill/>
            <a:miter lim="800000"/>
            <a:headEnd/>
            <a:tailEnd/>
          </a:ln>
        </p:spPr>
        <p:txBody>
          <a:bodyPr>
            <a:spAutoFit/>
          </a:bodyPr>
          <a:lstStyle/>
          <a:p>
            <a:pPr eaLnBrk="0" hangingPunct="0">
              <a:spcBef>
                <a:spcPct val="50000"/>
              </a:spcBef>
            </a:pPr>
            <a:r>
              <a:rPr lang="en-US" sz="1400" u="sng"/>
              <a:t>ISBN</a:t>
            </a:r>
            <a:endParaRPr lang="el-GR" sz="1400" u="sng"/>
          </a:p>
        </p:txBody>
      </p:sp>
      <p:sp>
        <p:nvSpPr>
          <p:cNvPr id="28685" name="AutoShape 17"/>
          <p:cNvSpPr>
            <a:spLocks noChangeArrowheads="1"/>
          </p:cNvSpPr>
          <p:nvPr/>
        </p:nvSpPr>
        <p:spPr bwMode="auto">
          <a:xfrm>
            <a:off x="755650" y="393382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6" name="AutoShape 18"/>
          <p:cNvSpPr>
            <a:spLocks noChangeArrowheads="1"/>
          </p:cNvSpPr>
          <p:nvPr/>
        </p:nvSpPr>
        <p:spPr bwMode="auto">
          <a:xfrm>
            <a:off x="2051050" y="2492375"/>
            <a:ext cx="1512888"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7" name="AutoShape 19"/>
          <p:cNvSpPr>
            <a:spLocks noChangeArrowheads="1"/>
          </p:cNvSpPr>
          <p:nvPr/>
        </p:nvSpPr>
        <p:spPr bwMode="auto">
          <a:xfrm>
            <a:off x="5580063" y="227647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8" name="AutoShape 20"/>
          <p:cNvSpPr>
            <a:spLocks noChangeArrowheads="1"/>
          </p:cNvSpPr>
          <p:nvPr/>
        </p:nvSpPr>
        <p:spPr bwMode="auto">
          <a:xfrm>
            <a:off x="6372225" y="3644900"/>
            <a:ext cx="792163" cy="358775"/>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9" name="Line 21"/>
          <p:cNvSpPr>
            <a:spLocks noChangeShapeType="1"/>
          </p:cNvSpPr>
          <p:nvPr/>
        </p:nvSpPr>
        <p:spPr bwMode="auto">
          <a:xfrm flipH="1">
            <a:off x="1187450" y="3716338"/>
            <a:ext cx="215900" cy="215900"/>
          </a:xfrm>
          <a:prstGeom prst="line">
            <a:avLst/>
          </a:prstGeom>
          <a:noFill/>
          <a:ln w="9525">
            <a:solidFill>
              <a:schemeClr val="tx1"/>
            </a:solidFill>
            <a:round/>
            <a:headEnd/>
            <a:tailEnd/>
          </a:ln>
        </p:spPr>
        <p:txBody>
          <a:bodyPr/>
          <a:lstStyle/>
          <a:p>
            <a:endParaRPr lang="el-GR"/>
          </a:p>
        </p:txBody>
      </p:sp>
      <p:sp>
        <p:nvSpPr>
          <p:cNvPr id="28690" name="Line 22"/>
          <p:cNvSpPr>
            <a:spLocks noChangeShapeType="1"/>
          </p:cNvSpPr>
          <p:nvPr/>
        </p:nvSpPr>
        <p:spPr bwMode="auto">
          <a:xfrm flipV="1">
            <a:off x="2411413" y="2781300"/>
            <a:ext cx="215900" cy="142875"/>
          </a:xfrm>
          <a:prstGeom prst="line">
            <a:avLst/>
          </a:prstGeom>
          <a:noFill/>
          <a:ln w="9525">
            <a:solidFill>
              <a:schemeClr val="tx1"/>
            </a:solidFill>
            <a:round/>
            <a:headEnd/>
            <a:tailEnd/>
          </a:ln>
        </p:spPr>
        <p:txBody>
          <a:bodyPr/>
          <a:lstStyle/>
          <a:p>
            <a:endParaRPr lang="el-GR"/>
          </a:p>
        </p:txBody>
      </p:sp>
      <p:sp>
        <p:nvSpPr>
          <p:cNvPr id="28691" name="Line 23"/>
          <p:cNvSpPr>
            <a:spLocks noChangeShapeType="1"/>
          </p:cNvSpPr>
          <p:nvPr/>
        </p:nvSpPr>
        <p:spPr bwMode="auto">
          <a:xfrm>
            <a:off x="6084888" y="2565400"/>
            <a:ext cx="358775" cy="287338"/>
          </a:xfrm>
          <a:prstGeom prst="line">
            <a:avLst/>
          </a:prstGeom>
          <a:noFill/>
          <a:ln w="9525">
            <a:solidFill>
              <a:schemeClr val="tx1"/>
            </a:solidFill>
            <a:round/>
            <a:headEnd/>
            <a:tailEnd/>
          </a:ln>
        </p:spPr>
        <p:txBody>
          <a:bodyPr/>
          <a:lstStyle/>
          <a:p>
            <a:endParaRPr lang="el-GR"/>
          </a:p>
        </p:txBody>
      </p:sp>
      <p:sp>
        <p:nvSpPr>
          <p:cNvPr id="28692" name="Line 24"/>
          <p:cNvSpPr>
            <a:spLocks noChangeShapeType="1"/>
          </p:cNvSpPr>
          <p:nvPr/>
        </p:nvSpPr>
        <p:spPr bwMode="auto">
          <a:xfrm flipH="1">
            <a:off x="6659563" y="3429000"/>
            <a:ext cx="73025" cy="215900"/>
          </a:xfrm>
          <a:prstGeom prst="line">
            <a:avLst/>
          </a:prstGeom>
          <a:noFill/>
          <a:ln w="9525">
            <a:solidFill>
              <a:schemeClr val="tx1"/>
            </a:solidFill>
            <a:round/>
            <a:headEnd/>
            <a:tailEnd/>
          </a:ln>
        </p:spPr>
        <p:txBody>
          <a:bodyPr/>
          <a:lstStyle/>
          <a:p>
            <a:endParaRPr lang="el-GR"/>
          </a:p>
        </p:txBody>
      </p:sp>
      <p:sp>
        <p:nvSpPr>
          <p:cNvPr id="28693" name="Text Box 25"/>
          <p:cNvSpPr txBox="1">
            <a:spLocks noChangeArrowheads="1"/>
          </p:cNvSpPr>
          <p:nvPr/>
        </p:nvSpPr>
        <p:spPr bwMode="auto">
          <a:xfrm>
            <a:off x="1258888" y="5084763"/>
            <a:ext cx="2520950" cy="701675"/>
          </a:xfrm>
          <a:prstGeom prst="rect">
            <a:avLst/>
          </a:prstGeom>
          <a:noFill/>
          <a:ln w="9525">
            <a:noFill/>
            <a:miter lim="800000"/>
            <a:headEnd/>
            <a:tailEnd/>
          </a:ln>
        </p:spPr>
        <p:txBody>
          <a:bodyPr>
            <a:spAutoFit/>
          </a:bodyPr>
          <a:lstStyle/>
          <a:p>
            <a:pPr eaLnBrk="0" hangingPunct="0">
              <a:spcBef>
                <a:spcPct val="50000"/>
              </a:spcBef>
            </a:pPr>
            <a:r>
              <a:rPr lang="el-GR" sz="1000" b="1"/>
              <a:t>Ρέα Γαλανάκη Ηράκλειο</a:t>
            </a:r>
          </a:p>
          <a:p>
            <a:pPr eaLnBrk="0" hangingPunct="0">
              <a:spcBef>
                <a:spcPct val="50000"/>
              </a:spcBef>
            </a:pPr>
            <a:r>
              <a:rPr lang="el-GR" sz="1000" b="1"/>
              <a:t>Ιωάννα Καρυστιάνη Χανιά</a:t>
            </a:r>
          </a:p>
          <a:p>
            <a:pPr eaLnBrk="0" hangingPunct="0">
              <a:spcBef>
                <a:spcPct val="50000"/>
              </a:spcBef>
            </a:pPr>
            <a:r>
              <a:rPr lang="el-GR" sz="1000" b="1"/>
              <a:t>Πέτρος Τατσόπουλος Ρέθυμνο</a:t>
            </a:r>
          </a:p>
        </p:txBody>
      </p:sp>
      <p:sp>
        <p:nvSpPr>
          <p:cNvPr id="28694" name="Text Box 26"/>
          <p:cNvSpPr txBox="1">
            <a:spLocks noChangeArrowheads="1"/>
          </p:cNvSpPr>
          <p:nvPr/>
        </p:nvSpPr>
        <p:spPr bwMode="auto">
          <a:xfrm>
            <a:off x="4716463" y="4724400"/>
            <a:ext cx="3382962" cy="930275"/>
          </a:xfrm>
          <a:prstGeom prst="rect">
            <a:avLst/>
          </a:prstGeom>
          <a:noFill/>
          <a:ln w="9525">
            <a:noFill/>
            <a:miter lim="800000"/>
            <a:headEnd/>
            <a:tailEnd/>
          </a:ln>
        </p:spPr>
        <p:txBody>
          <a:bodyPr>
            <a:spAutoFit/>
          </a:bodyPr>
          <a:lstStyle/>
          <a:p>
            <a:pPr eaLnBrk="0" hangingPunct="0">
              <a:spcBef>
                <a:spcPct val="50000"/>
              </a:spcBef>
            </a:pPr>
            <a:r>
              <a:rPr lang="el-GR" sz="1000" b="1"/>
              <a:t>960-03-3343-2 Ο Αιώνας των Λαβυρίνθων</a:t>
            </a:r>
          </a:p>
          <a:p>
            <a:pPr eaLnBrk="0" hangingPunct="0">
              <a:spcBef>
                <a:spcPct val="50000"/>
              </a:spcBef>
            </a:pPr>
            <a:r>
              <a:rPr lang="el-GR" sz="1000" b="1"/>
              <a:t>960-03-2985-0 Οι Ανήλικοι</a:t>
            </a:r>
          </a:p>
          <a:p>
            <a:pPr eaLnBrk="0" hangingPunct="0">
              <a:spcBef>
                <a:spcPct val="50000"/>
              </a:spcBef>
            </a:pPr>
            <a:r>
              <a:rPr lang="el-GR" sz="1000" b="1"/>
              <a:t>960-03-3544-3 Ο Άγιος της Μοναξιάς</a:t>
            </a:r>
          </a:p>
          <a:p>
            <a:pPr eaLnBrk="0" hangingPunct="0">
              <a:spcBef>
                <a:spcPct val="50000"/>
              </a:spcBef>
            </a:pPr>
            <a:r>
              <a:rPr lang="el-GR" sz="1000" b="1"/>
              <a:t>960-03-2986-9 Η Καρδιά του Κτήνους</a:t>
            </a:r>
          </a:p>
        </p:txBody>
      </p:sp>
      <p:sp>
        <p:nvSpPr>
          <p:cNvPr id="28695" name="Text Box 27"/>
          <p:cNvSpPr txBox="1">
            <a:spLocks noChangeArrowheads="1"/>
          </p:cNvSpPr>
          <p:nvPr/>
        </p:nvSpPr>
        <p:spPr bwMode="auto">
          <a:xfrm>
            <a:off x="395288" y="4652963"/>
            <a:ext cx="3673475" cy="274637"/>
          </a:xfrm>
          <a:prstGeom prst="rect">
            <a:avLst/>
          </a:prstGeom>
          <a:noFill/>
          <a:ln w="9525">
            <a:noFill/>
            <a:miter lim="800000"/>
            <a:headEnd/>
            <a:tailEnd/>
          </a:ln>
        </p:spPr>
        <p:txBody>
          <a:bodyPr>
            <a:spAutoFit/>
          </a:bodyPr>
          <a:lstStyle/>
          <a:p>
            <a:pPr eaLnBrk="0" hangingPunct="0">
              <a:spcBef>
                <a:spcPct val="50000"/>
              </a:spcBef>
            </a:pPr>
            <a:r>
              <a:rPr lang="el-GR" sz="1200" dirty="0"/>
              <a:t>Στιγμιότυπο – Σύνολο Οντοτήτων Συγγραφέας</a:t>
            </a:r>
          </a:p>
        </p:txBody>
      </p:sp>
      <p:sp>
        <p:nvSpPr>
          <p:cNvPr id="28696" name="Line 29"/>
          <p:cNvSpPr>
            <a:spLocks noChangeShapeType="1"/>
          </p:cNvSpPr>
          <p:nvPr/>
        </p:nvSpPr>
        <p:spPr bwMode="auto">
          <a:xfrm flipV="1">
            <a:off x="2843213" y="4868863"/>
            <a:ext cx="1873250" cy="288925"/>
          </a:xfrm>
          <a:prstGeom prst="line">
            <a:avLst/>
          </a:prstGeom>
          <a:noFill/>
          <a:ln w="9525">
            <a:solidFill>
              <a:schemeClr val="tx1"/>
            </a:solidFill>
            <a:round/>
            <a:headEnd/>
            <a:tailEnd/>
          </a:ln>
        </p:spPr>
        <p:txBody>
          <a:bodyPr/>
          <a:lstStyle/>
          <a:p>
            <a:endParaRPr lang="el-GR"/>
          </a:p>
        </p:txBody>
      </p:sp>
      <p:sp>
        <p:nvSpPr>
          <p:cNvPr id="28697" name="Line 30"/>
          <p:cNvSpPr>
            <a:spLocks noChangeShapeType="1"/>
          </p:cNvSpPr>
          <p:nvPr/>
        </p:nvSpPr>
        <p:spPr bwMode="auto">
          <a:xfrm flipV="1">
            <a:off x="2987675" y="5300663"/>
            <a:ext cx="1728788" cy="73025"/>
          </a:xfrm>
          <a:prstGeom prst="line">
            <a:avLst/>
          </a:prstGeom>
          <a:noFill/>
          <a:ln w="9525">
            <a:solidFill>
              <a:schemeClr val="tx1"/>
            </a:solidFill>
            <a:round/>
            <a:headEnd/>
            <a:tailEnd/>
          </a:ln>
        </p:spPr>
        <p:txBody>
          <a:bodyPr/>
          <a:lstStyle/>
          <a:p>
            <a:endParaRPr lang="el-GR"/>
          </a:p>
        </p:txBody>
      </p:sp>
      <p:sp>
        <p:nvSpPr>
          <p:cNvPr id="28698" name="Line 31"/>
          <p:cNvSpPr>
            <a:spLocks noChangeShapeType="1"/>
          </p:cNvSpPr>
          <p:nvPr/>
        </p:nvSpPr>
        <p:spPr bwMode="auto">
          <a:xfrm flipV="1">
            <a:off x="3276600" y="5084763"/>
            <a:ext cx="1439863" cy="576262"/>
          </a:xfrm>
          <a:prstGeom prst="line">
            <a:avLst/>
          </a:prstGeom>
          <a:noFill/>
          <a:ln w="9525">
            <a:solidFill>
              <a:schemeClr val="tx1"/>
            </a:solidFill>
            <a:round/>
            <a:headEnd/>
            <a:tailEnd/>
          </a:ln>
        </p:spPr>
        <p:txBody>
          <a:bodyPr/>
          <a:lstStyle/>
          <a:p>
            <a:endParaRPr lang="el-GR"/>
          </a:p>
        </p:txBody>
      </p:sp>
      <p:sp>
        <p:nvSpPr>
          <p:cNvPr id="28699" name="Line 32"/>
          <p:cNvSpPr>
            <a:spLocks noChangeShapeType="1"/>
          </p:cNvSpPr>
          <p:nvPr/>
        </p:nvSpPr>
        <p:spPr bwMode="auto">
          <a:xfrm flipV="1">
            <a:off x="3492500" y="5516563"/>
            <a:ext cx="1223963" cy="144462"/>
          </a:xfrm>
          <a:prstGeom prst="line">
            <a:avLst/>
          </a:prstGeom>
          <a:noFill/>
          <a:ln w="9525">
            <a:solidFill>
              <a:schemeClr val="tx1"/>
            </a:solidFill>
            <a:round/>
            <a:headEnd/>
            <a:tailEnd/>
          </a:ln>
        </p:spPr>
        <p:txBody>
          <a:bodyPr/>
          <a:lstStyle/>
          <a:p>
            <a:endParaRPr lang="el-GR"/>
          </a:p>
        </p:txBody>
      </p:sp>
      <p:sp>
        <p:nvSpPr>
          <p:cNvPr id="3" name="Title 2"/>
          <p:cNvSpPr>
            <a:spLocks noGrp="1"/>
          </p:cNvSpPr>
          <p:nvPr>
            <p:ph type="title"/>
          </p:nvPr>
        </p:nvSpPr>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32</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συσχετίσεις</a:t>
            </a:r>
            <a:endParaRPr lang="el-GR" sz="2000" b="1" dirty="0">
              <a:solidFill>
                <a:schemeClr val="accent4">
                  <a:lumMod val="75000"/>
                </a:schemeClr>
              </a:solidFill>
            </a:endParaRPr>
          </a:p>
        </p:txBody>
      </p:sp>
    </p:spTree>
    <p:extLst>
      <p:ext uri="{BB962C8B-B14F-4D97-AF65-F5344CB8AC3E}">
        <p14:creationId xmlns="" xmlns:p14="http://schemas.microsoft.com/office/powerpoint/2010/main" val="2487833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29699" name="Footer Placeholder 4"/>
          <p:cNvSpPr>
            <a:spLocks noGrp="1"/>
          </p:cNvSpPr>
          <p:nvPr>
            <p:ph type="ftr" sz="quarter" idx="11"/>
          </p:nvPr>
        </p:nvSpPr>
        <p:spPr>
          <a:noFill/>
        </p:spPr>
        <p:txBody>
          <a:bodyPr/>
          <a:lstStyle/>
          <a:p>
            <a:r>
              <a:rPr lang="el-GR" altLang="en-US" smtClean="0"/>
              <a:t>Ευαγγελία Πιτουρά</a:t>
            </a:r>
          </a:p>
        </p:txBody>
      </p:sp>
      <p:sp>
        <p:nvSpPr>
          <p:cNvPr id="29700" name="Slide Number Placeholder 5"/>
          <p:cNvSpPr>
            <a:spLocks noGrp="1"/>
          </p:cNvSpPr>
          <p:nvPr>
            <p:ph type="sldNum" sz="quarter" idx="12"/>
          </p:nvPr>
        </p:nvSpPr>
        <p:spPr>
          <a:noFill/>
        </p:spPr>
        <p:txBody>
          <a:bodyPr/>
          <a:lstStyle/>
          <a:p>
            <a:fld id="{3314FE3D-EA53-476F-84ED-BAD534C36D9F}" type="slidenum">
              <a:rPr lang="el-GR" altLang="en-US" smtClean="0"/>
              <a:pPr/>
              <a:t>33</a:t>
            </a:fld>
            <a:endParaRPr lang="el-GR" altLang="en-US" smtClean="0"/>
          </a:p>
        </p:txBody>
      </p:sp>
      <p:sp>
        <p:nvSpPr>
          <p:cNvPr id="29702" name="Text Box 3"/>
          <p:cNvSpPr txBox="1">
            <a:spLocks noChangeArrowheads="1"/>
          </p:cNvSpPr>
          <p:nvPr/>
        </p:nvSpPr>
        <p:spPr bwMode="auto">
          <a:xfrm>
            <a:off x="395288" y="2133600"/>
            <a:ext cx="7391400" cy="701675"/>
          </a:xfrm>
          <a:prstGeom prst="rect">
            <a:avLst/>
          </a:prstGeom>
          <a:noFill/>
          <a:ln w="9525">
            <a:noFill/>
            <a:miter lim="800000"/>
            <a:headEnd/>
            <a:tailEnd/>
          </a:ln>
        </p:spPr>
        <p:txBody>
          <a:bodyPr>
            <a:spAutoFit/>
          </a:bodyPr>
          <a:lstStyle/>
          <a:p>
            <a:pPr algn="just" eaLnBrk="0" hangingPunct="0">
              <a:spcBef>
                <a:spcPct val="50000"/>
              </a:spcBef>
            </a:pPr>
            <a:r>
              <a:rPr lang="el-GR" sz="2000" dirty="0">
                <a:ea typeface="Calibri" pitchFamily="34" charset="0"/>
                <a:cs typeface="Calibri" pitchFamily="34" charset="0"/>
              </a:rPr>
              <a:t>Μαθηματικά</a:t>
            </a:r>
            <a:r>
              <a:rPr lang="en-US" sz="2000" dirty="0">
                <a:ea typeface="Calibri" pitchFamily="34" charset="0"/>
                <a:cs typeface="Calibri" pitchFamily="34" charset="0"/>
              </a:rPr>
              <a:t>:</a:t>
            </a:r>
            <a:r>
              <a:rPr lang="el-GR" sz="2000" dirty="0">
                <a:ea typeface="Calibri" pitchFamily="34" charset="0"/>
                <a:cs typeface="Calibri" pitchFamily="34" charset="0"/>
              </a:rPr>
              <a:t> </a:t>
            </a:r>
            <a:r>
              <a:rPr lang="el-GR" sz="2000" dirty="0" smtClean="0">
                <a:ea typeface="Calibri" pitchFamily="34" charset="0"/>
                <a:cs typeface="Calibri" pitchFamily="34" charset="0"/>
              </a:rPr>
              <a:t> </a:t>
            </a:r>
            <a:r>
              <a:rPr lang="en-US" sz="2000" dirty="0">
                <a:ea typeface="Calibri" pitchFamily="34" charset="0"/>
                <a:cs typeface="Calibri" pitchFamily="34" charset="0"/>
              </a:rPr>
              <a:t>R</a:t>
            </a:r>
            <a:r>
              <a:rPr lang="el-GR" sz="2000" dirty="0">
                <a:ea typeface="Calibri" pitchFamily="34" charset="0"/>
                <a:cs typeface="Calibri" pitchFamily="34" charset="0"/>
              </a:rPr>
              <a:t> είναι ένα </a:t>
            </a:r>
            <a:r>
              <a:rPr lang="el-GR" sz="2000" i="1" u="sng" dirty="0">
                <a:ea typeface="Calibri" pitchFamily="34" charset="0"/>
                <a:cs typeface="Calibri" pitchFamily="34" charset="0"/>
              </a:rPr>
              <a:t>σύνολο από στιγμιότυπα</a:t>
            </a:r>
            <a:r>
              <a:rPr lang="el-GR" sz="2000" dirty="0">
                <a:ea typeface="Calibri" pitchFamily="34" charset="0"/>
                <a:cs typeface="Calibri" pitchFamily="34" charset="0"/>
              </a:rPr>
              <a:t> συσχετίσεων </a:t>
            </a:r>
            <a:r>
              <a:rPr lang="en-US" sz="2000" dirty="0" err="1">
                <a:ea typeface="Calibri" pitchFamily="34" charset="0"/>
                <a:cs typeface="Calibri" pitchFamily="34" charset="0"/>
              </a:rPr>
              <a:t>r</a:t>
            </a:r>
            <a:r>
              <a:rPr lang="en-US" sz="2000" baseline="-25000" dirty="0" err="1">
                <a:ea typeface="Calibri" pitchFamily="34" charset="0"/>
                <a:cs typeface="Calibri" pitchFamily="34" charset="0"/>
              </a:rPr>
              <a:t>i</a:t>
            </a:r>
            <a:r>
              <a:rPr lang="en-US" sz="2000" dirty="0">
                <a:ea typeface="Calibri" pitchFamily="34" charset="0"/>
                <a:cs typeface="Calibri" pitchFamily="34" charset="0"/>
              </a:rPr>
              <a:t> </a:t>
            </a:r>
            <a:r>
              <a:rPr lang="el-GR" sz="2000" dirty="0">
                <a:ea typeface="Calibri" pitchFamily="34" charset="0"/>
                <a:cs typeface="Calibri" pitchFamily="34" charset="0"/>
              </a:rPr>
              <a:t>όπου κάθε </a:t>
            </a:r>
            <a:r>
              <a:rPr lang="en-US" sz="2000" dirty="0" err="1">
                <a:ea typeface="Calibri" pitchFamily="34" charset="0"/>
                <a:cs typeface="Calibri" pitchFamily="34" charset="0"/>
              </a:rPr>
              <a:t>r</a:t>
            </a:r>
            <a:r>
              <a:rPr lang="en-US" sz="2000" baseline="-25000" dirty="0" err="1">
                <a:ea typeface="Calibri" pitchFamily="34" charset="0"/>
                <a:cs typeface="Calibri" pitchFamily="34" charset="0"/>
              </a:rPr>
              <a:t>i</a:t>
            </a:r>
            <a:r>
              <a:rPr lang="en-US" sz="2000" baseline="-25000" dirty="0">
                <a:ea typeface="Calibri" pitchFamily="34" charset="0"/>
                <a:cs typeface="Calibri" pitchFamily="34" charset="0"/>
              </a:rPr>
              <a:t> </a:t>
            </a:r>
            <a:r>
              <a:rPr lang="el-GR" sz="2000" dirty="0">
                <a:ea typeface="Calibri" pitchFamily="34" charset="0"/>
                <a:cs typeface="Calibri" pitchFamily="34" charset="0"/>
              </a:rPr>
              <a:t>συνδέει </a:t>
            </a:r>
            <a:r>
              <a:rPr lang="en-US" sz="2000" i="1" dirty="0">
                <a:ea typeface="Calibri" pitchFamily="34" charset="0"/>
                <a:cs typeface="Calibri" pitchFamily="34" charset="0"/>
              </a:rPr>
              <a:t>n</a:t>
            </a:r>
            <a:r>
              <a:rPr lang="en-US" sz="2000" dirty="0">
                <a:ea typeface="Calibri" pitchFamily="34" charset="0"/>
                <a:cs typeface="Calibri" pitchFamily="34" charset="0"/>
              </a:rPr>
              <a:t> </a:t>
            </a:r>
            <a:r>
              <a:rPr lang="el-GR" sz="2000" dirty="0">
                <a:ea typeface="Calibri" pitchFamily="34" charset="0"/>
                <a:cs typeface="Calibri" pitchFamily="34" charset="0"/>
              </a:rPr>
              <a:t>οντότητες</a:t>
            </a:r>
          </a:p>
        </p:txBody>
      </p:sp>
      <p:sp>
        <p:nvSpPr>
          <p:cNvPr id="29703" name="Text Box 4"/>
          <p:cNvSpPr txBox="1">
            <a:spLocks noChangeArrowheads="1"/>
          </p:cNvSpPr>
          <p:nvPr/>
        </p:nvSpPr>
        <p:spPr bwMode="auto">
          <a:xfrm>
            <a:off x="1187450" y="5157788"/>
            <a:ext cx="5688013"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R υποσύνολο καρτεσιανού γινομένου</a:t>
            </a:r>
            <a:r>
              <a:rPr lang="en-US" sz="2000">
                <a:latin typeface="Calibri" pitchFamily="34" charset="0"/>
                <a:ea typeface="Calibri" pitchFamily="34" charset="0"/>
                <a:cs typeface="Calibri" pitchFamily="34" charset="0"/>
              </a:rPr>
              <a:t>: </a:t>
            </a:r>
            <a:r>
              <a:rPr lang="en-US" sz="1800">
                <a:latin typeface="Calibri" pitchFamily="34" charset="0"/>
                <a:ea typeface="Calibri" pitchFamily="34" charset="0"/>
                <a:cs typeface="Calibri" pitchFamily="34" charset="0"/>
                <a:sym typeface="Symbol" pitchFamily="18" charset="2"/>
              </a:rPr>
              <a:t>R </a:t>
            </a:r>
            <a:r>
              <a:rPr lang="el-GR" sz="1800">
                <a:latin typeface="Calibri" pitchFamily="34" charset="0"/>
                <a:ea typeface="Calibri" pitchFamily="34" charset="0"/>
                <a:cs typeface="Calibri" pitchFamily="34" charset="0"/>
                <a:sym typeface="Symbol" pitchFamily="18" charset="2"/>
              </a:rPr>
              <a:t></a:t>
            </a:r>
            <a:r>
              <a:rPr lang="en-US" sz="1800">
                <a:latin typeface="Calibri" pitchFamily="34" charset="0"/>
                <a:ea typeface="Calibri" pitchFamily="34" charset="0"/>
                <a:cs typeface="Calibri" pitchFamily="34" charset="0"/>
                <a:sym typeface="Symbol" pitchFamily="18" charset="2"/>
              </a:rPr>
              <a:t> E1 x E2</a:t>
            </a:r>
            <a:endParaRPr lang="el-GR" sz="2400">
              <a:latin typeface="Calibri" pitchFamily="34" charset="0"/>
              <a:ea typeface="Calibri" pitchFamily="34" charset="0"/>
              <a:cs typeface="Calibri" pitchFamily="34" charset="0"/>
            </a:endParaRPr>
          </a:p>
        </p:txBody>
      </p:sp>
      <p:sp>
        <p:nvSpPr>
          <p:cNvPr id="29704" name="Rectangle 5"/>
          <p:cNvSpPr>
            <a:spLocks noChangeArrowheads="1"/>
          </p:cNvSpPr>
          <p:nvPr/>
        </p:nvSpPr>
        <p:spPr bwMode="auto">
          <a:xfrm>
            <a:off x="755650" y="4221163"/>
            <a:ext cx="1152525" cy="431800"/>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29705" name="AutoShape 6"/>
          <p:cNvSpPr>
            <a:spLocks noChangeArrowheads="1"/>
          </p:cNvSpPr>
          <p:nvPr/>
        </p:nvSpPr>
        <p:spPr bwMode="auto">
          <a:xfrm>
            <a:off x="2987675" y="4076700"/>
            <a:ext cx="936625" cy="720725"/>
          </a:xfrm>
          <a:prstGeom prst="diamond">
            <a:avLst/>
          </a:prstGeom>
          <a:solidFill>
            <a:schemeClr val="accent1"/>
          </a:solidFill>
          <a:ln w="9525">
            <a:solidFill>
              <a:schemeClr val="tx1"/>
            </a:solidFill>
            <a:miter lim="800000"/>
            <a:headEnd/>
            <a:tailEnd/>
          </a:ln>
        </p:spPr>
        <p:txBody>
          <a:bodyPr wrap="none" anchor="ctr"/>
          <a:lstStyle/>
          <a:p>
            <a:endParaRPr lang="el-GR"/>
          </a:p>
        </p:txBody>
      </p:sp>
      <p:sp>
        <p:nvSpPr>
          <p:cNvPr id="29706" name="Rectangle 7"/>
          <p:cNvSpPr>
            <a:spLocks noChangeArrowheads="1"/>
          </p:cNvSpPr>
          <p:nvPr/>
        </p:nvSpPr>
        <p:spPr bwMode="auto">
          <a:xfrm>
            <a:off x="5003800" y="4221163"/>
            <a:ext cx="1944688" cy="431800"/>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29707" name="Line 8"/>
          <p:cNvSpPr>
            <a:spLocks noChangeShapeType="1"/>
          </p:cNvSpPr>
          <p:nvPr/>
        </p:nvSpPr>
        <p:spPr bwMode="auto">
          <a:xfrm>
            <a:off x="1908175" y="4437063"/>
            <a:ext cx="1079500" cy="0"/>
          </a:xfrm>
          <a:prstGeom prst="line">
            <a:avLst/>
          </a:prstGeom>
          <a:noFill/>
          <a:ln w="9525">
            <a:solidFill>
              <a:schemeClr val="tx1"/>
            </a:solidFill>
            <a:round/>
            <a:headEnd/>
            <a:tailEnd/>
          </a:ln>
        </p:spPr>
        <p:txBody>
          <a:bodyPr/>
          <a:lstStyle/>
          <a:p>
            <a:endParaRPr lang="el-GR"/>
          </a:p>
        </p:txBody>
      </p:sp>
      <p:sp>
        <p:nvSpPr>
          <p:cNvPr id="29708" name="Line 9"/>
          <p:cNvSpPr>
            <a:spLocks noChangeShapeType="1"/>
          </p:cNvSpPr>
          <p:nvPr/>
        </p:nvSpPr>
        <p:spPr bwMode="auto">
          <a:xfrm>
            <a:off x="3924300" y="4437063"/>
            <a:ext cx="1079500" cy="0"/>
          </a:xfrm>
          <a:prstGeom prst="line">
            <a:avLst/>
          </a:prstGeom>
          <a:noFill/>
          <a:ln w="9525">
            <a:solidFill>
              <a:schemeClr val="tx1"/>
            </a:solidFill>
            <a:round/>
            <a:headEnd/>
            <a:tailEnd/>
          </a:ln>
        </p:spPr>
        <p:txBody>
          <a:bodyPr/>
          <a:lstStyle/>
          <a:p>
            <a:endParaRPr lang="el-GR"/>
          </a:p>
        </p:txBody>
      </p:sp>
      <p:sp>
        <p:nvSpPr>
          <p:cNvPr id="29709" name="Text Box 10"/>
          <p:cNvSpPr txBox="1">
            <a:spLocks noChangeArrowheads="1"/>
          </p:cNvSpPr>
          <p:nvPr/>
        </p:nvSpPr>
        <p:spPr bwMode="auto">
          <a:xfrm>
            <a:off x="1068388" y="4241800"/>
            <a:ext cx="649287" cy="396875"/>
          </a:xfrm>
          <a:prstGeom prst="rect">
            <a:avLst/>
          </a:prstGeom>
          <a:noFill/>
          <a:ln w="9525">
            <a:noFill/>
            <a:miter lim="800000"/>
            <a:headEnd/>
            <a:tailEnd/>
          </a:ln>
        </p:spPr>
        <p:txBody>
          <a:bodyPr>
            <a:spAutoFit/>
          </a:bodyPr>
          <a:lstStyle/>
          <a:p>
            <a:pPr eaLnBrk="0" hangingPunct="0">
              <a:spcBef>
                <a:spcPct val="50000"/>
              </a:spcBef>
            </a:pPr>
            <a:r>
              <a:rPr lang="el-GR" sz="2000" dirty="0"/>
              <a:t>Ε1</a:t>
            </a:r>
          </a:p>
        </p:txBody>
      </p:sp>
      <p:sp>
        <p:nvSpPr>
          <p:cNvPr id="29710" name="Rectangle 11"/>
          <p:cNvSpPr>
            <a:spLocks noChangeArrowheads="1"/>
          </p:cNvSpPr>
          <p:nvPr/>
        </p:nvSpPr>
        <p:spPr bwMode="auto">
          <a:xfrm>
            <a:off x="3132138" y="4221163"/>
            <a:ext cx="576262" cy="576262"/>
          </a:xfrm>
          <a:prstGeom prst="rect">
            <a:avLst/>
          </a:prstGeom>
          <a:noFill/>
          <a:ln w="9525">
            <a:noFill/>
            <a:miter lim="800000"/>
            <a:headEnd/>
            <a:tailEnd/>
          </a:ln>
        </p:spPr>
        <p:txBody>
          <a:bodyPr wrap="none" anchor="ctr"/>
          <a:lstStyle/>
          <a:p>
            <a:pPr algn="ctr" eaLnBrk="0" hangingPunct="0"/>
            <a:r>
              <a:rPr lang="en-US" sz="2000"/>
              <a:t>R</a:t>
            </a:r>
            <a:endParaRPr lang="el-GR" sz="2000"/>
          </a:p>
        </p:txBody>
      </p:sp>
      <p:sp>
        <p:nvSpPr>
          <p:cNvPr id="29711" name="Text Box 12"/>
          <p:cNvSpPr txBox="1">
            <a:spLocks noChangeArrowheads="1"/>
          </p:cNvSpPr>
          <p:nvPr/>
        </p:nvSpPr>
        <p:spPr bwMode="auto">
          <a:xfrm>
            <a:off x="5605463" y="4279900"/>
            <a:ext cx="1152525" cy="396875"/>
          </a:xfrm>
          <a:prstGeom prst="rect">
            <a:avLst/>
          </a:prstGeom>
          <a:noFill/>
          <a:ln w="9525">
            <a:noFill/>
            <a:miter lim="800000"/>
            <a:headEnd/>
            <a:tailEnd/>
          </a:ln>
        </p:spPr>
        <p:txBody>
          <a:bodyPr>
            <a:spAutoFit/>
          </a:bodyPr>
          <a:lstStyle/>
          <a:p>
            <a:pPr eaLnBrk="0" hangingPunct="0">
              <a:spcBef>
                <a:spcPct val="50000"/>
              </a:spcBef>
            </a:pPr>
            <a:r>
              <a:rPr lang="en-US" sz="2000" dirty="0"/>
              <a:t>E2</a:t>
            </a:r>
            <a:endParaRPr lang="el-GR" sz="2000" dirty="0"/>
          </a:p>
        </p:txBody>
      </p:sp>
      <p:sp>
        <p:nvSpPr>
          <p:cNvPr id="16"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30723" name="Footer Placeholder 4"/>
          <p:cNvSpPr>
            <a:spLocks noGrp="1"/>
          </p:cNvSpPr>
          <p:nvPr>
            <p:ph type="ftr" sz="quarter" idx="11"/>
          </p:nvPr>
        </p:nvSpPr>
        <p:spPr>
          <a:noFill/>
        </p:spPr>
        <p:txBody>
          <a:bodyPr/>
          <a:lstStyle/>
          <a:p>
            <a:r>
              <a:rPr lang="el-GR" altLang="en-US" smtClean="0"/>
              <a:t>Ευαγγελία Πιτουρά</a:t>
            </a:r>
          </a:p>
        </p:txBody>
      </p:sp>
      <p:sp>
        <p:nvSpPr>
          <p:cNvPr id="30724" name="Slide Number Placeholder 5"/>
          <p:cNvSpPr>
            <a:spLocks noGrp="1"/>
          </p:cNvSpPr>
          <p:nvPr>
            <p:ph type="sldNum" sz="quarter" idx="12"/>
          </p:nvPr>
        </p:nvSpPr>
        <p:spPr>
          <a:noFill/>
        </p:spPr>
        <p:txBody>
          <a:bodyPr/>
          <a:lstStyle/>
          <a:p>
            <a:fld id="{0F3789B8-D966-4B0A-9E66-EA90636C95F9}" type="slidenum">
              <a:rPr lang="el-GR" altLang="en-US" smtClean="0"/>
              <a:pPr/>
              <a:t>34</a:t>
            </a:fld>
            <a:endParaRPr lang="el-GR" altLang="en-US" smtClean="0"/>
          </a:p>
        </p:txBody>
      </p:sp>
      <p:sp>
        <p:nvSpPr>
          <p:cNvPr id="30726" name="Text Box 3"/>
          <p:cNvSpPr txBox="1">
            <a:spLocks noChangeArrowheads="1"/>
          </p:cNvSpPr>
          <p:nvPr/>
        </p:nvSpPr>
        <p:spPr bwMode="auto">
          <a:xfrm>
            <a:off x="392112" y="1574800"/>
            <a:ext cx="8459787" cy="3970318"/>
          </a:xfrm>
          <a:prstGeom prst="rect">
            <a:avLst/>
          </a:prstGeom>
          <a:noFill/>
          <a:ln w="9525">
            <a:noFill/>
            <a:miter lim="800000"/>
            <a:headEnd/>
            <a:tailEnd/>
          </a:ln>
        </p:spPr>
        <p:txBody>
          <a:bodyPr wrap="square">
            <a:spAutoFit/>
          </a:bodyPr>
          <a:lstStyle/>
          <a:p>
            <a:pPr algn="just">
              <a:spcBef>
                <a:spcPct val="50000"/>
              </a:spcBef>
            </a:pPr>
            <a:r>
              <a:rPr lang="el-GR" sz="2400" dirty="0">
                <a:solidFill>
                  <a:schemeClr val="tx2">
                    <a:lumMod val="50000"/>
                  </a:schemeClr>
                </a:solidFill>
                <a:latin typeface="Calibri" pitchFamily="34" charset="0"/>
                <a:ea typeface="Calibri" pitchFamily="34" charset="0"/>
                <a:cs typeface="Calibri" pitchFamily="34" charset="0"/>
              </a:rPr>
              <a:t>Γενικά</a:t>
            </a:r>
            <a:r>
              <a:rPr lang="el-GR" sz="2400" dirty="0" smtClean="0">
                <a:solidFill>
                  <a:schemeClr val="tx2">
                    <a:lumMod val="50000"/>
                  </a:schemeClr>
                </a:solidFill>
                <a:latin typeface="Calibri" pitchFamily="34" charset="0"/>
                <a:ea typeface="Calibri" pitchFamily="34" charset="0"/>
                <a:cs typeface="Calibri" pitchFamily="34" charset="0"/>
              </a:rPr>
              <a:t>,</a:t>
            </a:r>
            <a:endParaRPr lang="el-GR"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Δεδομένου ενός διατεταγμένου συνόλου από οντότητες Ε</a:t>
            </a:r>
            <a:r>
              <a:rPr lang="el-GR" sz="2400" baseline="-25000" dirty="0">
                <a:solidFill>
                  <a:schemeClr val="tx2">
                    <a:lumMod val="50000"/>
                  </a:schemeClr>
                </a:solidFill>
                <a:latin typeface="Calibri" pitchFamily="34" charset="0"/>
                <a:ea typeface="Calibri" pitchFamily="34" charset="0"/>
                <a:cs typeface="Calibri" pitchFamily="34" charset="0"/>
              </a:rPr>
              <a:t>1</a:t>
            </a:r>
            <a:r>
              <a:rPr lang="el-GR" sz="2400" dirty="0">
                <a:solidFill>
                  <a:schemeClr val="tx2">
                    <a:lumMod val="50000"/>
                  </a:schemeClr>
                </a:solidFill>
                <a:latin typeface="Calibri" pitchFamily="34" charset="0"/>
                <a:ea typeface="Calibri" pitchFamily="34" charset="0"/>
                <a:cs typeface="Calibri" pitchFamily="34" charset="0"/>
              </a:rPr>
              <a:t>, Ε</a:t>
            </a:r>
            <a:r>
              <a:rPr lang="el-GR" sz="2400" baseline="-25000" dirty="0">
                <a:solidFill>
                  <a:schemeClr val="tx2">
                    <a:lumMod val="50000"/>
                  </a:schemeClr>
                </a:solidFill>
                <a:latin typeface="Calibri" pitchFamily="34" charset="0"/>
                <a:ea typeface="Calibri" pitchFamily="34" charset="0"/>
                <a:cs typeface="Calibri" pitchFamily="34" charset="0"/>
              </a:rPr>
              <a:t>2</a:t>
            </a:r>
            <a:r>
              <a:rPr lang="el-GR" sz="2400" dirty="0">
                <a:solidFill>
                  <a:schemeClr val="tx2">
                    <a:lumMod val="50000"/>
                  </a:schemeClr>
                </a:solidFill>
                <a:latin typeface="Calibri" pitchFamily="34" charset="0"/>
                <a:ea typeface="Calibri" pitchFamily="34" charset="0"/>
                <a:cs typeface="Calibri" pitchFamily="34" charset="0"/>
              </a:rPr>
              <a:t>, ..., Ε</a:t>
            </a:r>
            <a:r>
              <a:rPr lang="en-US" sz="2400" baseline="-25000" dirty="0">
                <a:solidFill>
                  <a:schemeClr val="tx2">
                    <a:lumMod val="50000"/>
                  </a:schemeClr>
                </a:solidFill>
                <a:latin typeface="Calibri" pitchFamily="34" charset="0"/>
                <a:ea typeface="Calibri" pitchFamily="34" charset="0"/>
                <a:cs typeface="Calibri" pitchFamily="34" charset="0"/>
              </a:rPr>
              <a:t>n</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μια </a:t>
            </a:r>
            <a:r>
              <a:rPr lang="el-GR" sz="2400" i="1" dirty="0">
                <a:solidFill>
                  <a:schemeClr val="accent6">
                    <a:lumMod val="75000"/>
                  </a:schemeClr>
                </a:solidFill>
                <a:latin typeface="Calibri" pitchFamily="34" charset="0"/>
                <a:ea typeface="Calibri" pitchFamily="34" charset="0"/>
                <a:cs typeface="Calibri" pitchFamily="34" charset="0"/>
              </a:rPr>
              <a:t>συσχέτιση</a:t>
            </a:r>
            <a:r>
              <a:rPr lang="el-GR" sz="2400" dirty="0">
                <a:solidFill>
                  <a:schemeClr val="tx2">
                    <a:lumMod val="50000"/>
                  </a:schemeClr>
                </a:solidFill>
                <a:latin typeface="Calibri" pitchFamily="34" charset="0"/>
                <a:ea typeface="Calibri" pitchFamily="34" charset="0"/>
                <a:cs typeface="Calibri" pitchFamily="34" charset="0"/>
              </a:rPr>
              <a:t> </a:t>
            </a:r>
            <a:r>
              <a:rPr lang="en-US" sz="2400" dirty="0">
                <a:solidFill>
                  <a:schemeClr val="tx2">
                    <a:lumMod val="50000"/>
                  </a:schemeClr>
                </a:solidFill>
                <a:latin typeface="Calibri" pitchFamily="34" charset="0"/>
                <a:ea typeface="Calibri" pitchFamily="34" charset="0"/>
                <a:cs typeface="Calibri" pitchFamily="34" charset="0"/>
              </a:rPr>
              <a:t>R </a:t>
            </a:r>
            <a:r>
              <a:rPr lang="el-GR" sz="2400" dirty="0">
                <a:solidFill>
                  <a:schemeClr val="tx2">
                    <a:lumMod val="50000"/>
                  </a:schemeClr>
                </a:solidFill>
                <a:latin typeface="Calibri" pitchFamily="34" charset="0"/>
                <a:ea typeface="Calibri" pitchFamily="34" charset="0"/>
                <a:cs typeface="Calibri" pitchFamily="34" charset="0"/>
              </a:rPr>
              <a:t>ορίζει μια </a:t>
            </a:r>
            <a:r>
              <a:rPr lang="el-GR" sz="2400" i="1" dirty="0">
                <a:solidFill>
                  <a:schemeClr val="accent6">
                    <a:lumMod val="75000"/>
                  </a:schemeClr>
                </a:solidFill>
                <a:latin typeface="Calibri" pitchFamily="34" charset="0"/>
                <a:ea typeface="Calibri" pitchFamily="34" charset="0"/>
                <a:cs typeface="Calibri" pitchFamily="34" charset="0"/>
              </a:rPr>
              <a:t>αντιστοίχηση</a:t>
            </a:r>
            <a:r>
              <a:rPr lang="el-GR" sz="2400" dirty="0">
                <a:solidFill>
                  <a:schemeClr val="tx2">
                    <a:lumMod val="50000"/>
                  </a:schemeClr>
                </a:solidFill>
                <a:latin typeface="Calibri" pitchFamily="34" charset="0"/>
                <a:ea typeface="Calibri" pitchFamily="34" charset="0"/>
                <a:cs typeface="Calibri" pitchFamily="34" charset="0"/>
              </a:rPr>
              <a:t> μεταξύ των στιγμιότυπων των οντοτήτων αυτών, δηλαδή η </a:t>
            </a:r>
            <a:r>
              <a:rPr lang="en-US" sz="2400" dirty="0">
                <a:solidFill>
                  <a:schemeClr val="tx2">
                    <a:lumMod val="50000"/>
                  </a:schemeClr>
                </a:solidFill>
                <a:latin typeface="Calibri" pitchFamily="34" charset="0"/>
                <a:ea typeface="Calibri" pitchFamily="34" charset="0"/>
                <a:cs typeface="Calibri" pitchFamily="34" charset="0"/>
              </a:rPr>
              <a:t>R </a:t>
            </a:r>
            <a:r>
              <a:rPr lang="el-GR" sz="2400" dirty="0">
                <a:solidFill>
                  <a:schemeClr val="tx2">
                    <a:lumMod val="50000"/>
                  </a:schemeClr>
                </a:solidFill>
                <a:latin typeface="Calibri" pitchFamily="34" charset="0"/>
                <a:ea typeface="Calibri" pitchFamily="34" charset="0"/>
                <a:cs typeface="Calibri" pitchFamily="34" charset="0"/>
              </a:rPr>
              <a:t>είναι ένα σύνολο από πλειάδες </a:t>
            </a:r>
            <a:r>
              <a:rPr lang="en-US" sz="2400" dirty="0">
                <a:solidFill>
                  <a:schemeClr val="tx2">
                    <a:lumMod val="50000"/>
                  </a:schemeClr>
                </a:solidFill>
                <a:latin typeface="Calibri" pitchFamily="34" charset="0"/>
                <a:ea typeface="Calibri" pitchFamily="34" charset="0"/>
                <a:cs typeface="Calibri" pitchFamily="34" charset="0"/>
              </a:rPr>
              <a:t>n </a:t>
            </a:r>
            <a:r>
              <a:rPr lang="el-GR" sz="2400" dirty="0">
                <a:solidFill>
                  <a:schemeClr val="tx2">
                    <a:lumMod val="50000"/>
                  </a:schemeClr>
                </a:solidFill>
                <a:latin typeface="Calibri" pitchFamily="34" charset="0"/>
                <a:ea typeface="Calibri" pitchFamily="34" charset="0"/>
                <a:cs typeface="Calibri" pitchFamily="34" charset="0"/>
              </a:rPr>
              <a:t>στοιχείων</a:t>
            </a:r>
            <a:r>
              <a:rPr lang="en-US" sz="2400" dirty="0">
                <a:solidFill>
                  <a:schemeClr val="tx2">
                    <a:lumMod val="50000"/>
                  </a:schemeClr>
                </a:solidFill>
                <a:latin typeface="Calibri" pitchFamily="34" charset="0"/>
                <a:ea typeface="Calibri" pitchFamily="34" charset="0"/>
                <a:cs typeface="Calibri" pitchFamily="34" charset="0"/>
              </a:rPr>
              <a:t>:</a:t>
            </a:r>
          </a:p>
          <a:p>
            <a:pPr algn="ctr">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a:t>
            </a:r>
            <a:r>
              <a:rPr lang="en-US" sz="2400" dirty="0">
                <a:solidFill>
                  <a:schemeClr val="tx2">
                    <a:lumMod val="50000"/>
                  </a:schemeClr>
                </a:solidFill>
                <a:latin typeface="Calibri" pitchFamily="34" charset="0"/>
                <a:ea typeface="Calibri" pitchFamily="34" charset="0"/>
                <a:cs typeface="Calibri" pitchFamily="34" charset="0"/>
              </a:rPr>
              <a:t>R </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E</a:t>
            </a:r>
            <a:r>
              <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rPr>
              <a:t>1</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x E</a:t>
            </a:r>
            <a:r>
              <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rPr>
              <a:t>2</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x … </a:t>
            </a:r>
            <a:r>
              <a:rPr lang="en-US" sz="2400" dirty="0" smtClean="0">
                <a:solidFill>
                  <a:schemeClr val="tx2">
                    <a:lumMod val="50000"/>
                  </a:schemeClr>
                </a:solidFill>
                <a:latin typeface="Calibri" pitchFamily="34" charset="0"/>
                <a:ea typeface="Calibri" pitchFamily="34" charset="0"/>
                <a:cs typeface="Calibri" pitchFamily="34" charset="0"/>
                <a:sym typeface="Symbol" pitchFamily="18" charset="2"/>
              </a:rPr>
              <a:t>E</a:t>
            </a:r>
            <a:r>
              <a:rPr lang="en-US" sz="24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n</a:t>
            </a:r>
            <a:endParaRPr lang="en-US" sz="2400" dirty="0">
              <a:solidFill>
                <a:schemeClr val="tx2">
                  <a:lumMod val="50000"/>
                </a:schemeClr>
              </a:solidFill>
              <a:latin typeface="Calibri" pitchFamily="34" charset="0"/>
              <a:ea typeface="Calibri" pitchFamily="34" charset="0"/>
              <a:cs typeface="Calibri" pitchFamily="34" charset="0"/>
              <a:sym typeface="Symbol" pitchFamily="18" charset="2"/>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sym typeface="Symbol" pitchFamily="18" charset="2"/>
              </a:rPr>
              <a:t> Ένα </a:t>
            </a:r>
            <a:r>
              <a:rPr lang="el-GR" sz="2400" i="1" dirty="0">
                <a:solidFill>
                  <a:schemeClr val="accent6">
                    <a:lumMod val="75000"/>
                  </a:schemeClr>
                </a:solidFill>
                <a:latin typeface="Calibri" pitchFamily="34" charset="0"/>
                <a:ea typeface="Calibri" pitchFamily="34" charset="0"/>
                <a:cs typeface="Calibri" pitchFamily="34" charset="0"/>
                <a:sym typeface="Symbol" pitchFamily="18" charset="2"/>
              </a:rPr>
              <a:t>στιγμιότυπο </a:t>
            </a:r>
            <a:r>
              <a:rPr lang="el-GR" sz="2400" i="1" dirty="0" smtClean="0">
                <a:solidFill>
                  <a:schemeClr val="accent6">
                    <a:lumMod val="75000"/>
                  </a:schemeClr>
                </a:solidFill>
                <a:latin typeface="Calibri" pitchFamily="34" charset="0"/>
                <a:ea typeface="Calibri" pitchFamily="34" charset="0"/>
                <a:cs typeface="Calibri" pitchFamily="34" charset="0"/>
                <a:sym typeface="Symbol" pitchFamily="18" charset="2"/>
              </a:rPr>
              <a:t>συσχέτισης </a:t>
            </a:r>
            <a:r>
              <a:rPr lang="el-GR" sz="2400" dirty="0">
                <a:solidFill>
                  <a:schemeClr val="tx2">
                    <a:lumMod val="50000"/>
                  </a:schemeClr>
                </a:solidFill>
                <a:latin typeface="Calibri" pitchFamily="34" charset="0"/>
                <a:ea typeface="Calibri" pitchFamily="34" charset="0"/>
                <a:cs typeface="Calibri" pitchFamily="34" charset="0"/>
                <a:sym typeface="Symbol" pitchFamily="18" charset="2"/>
              </a:rPr>
              <a:t>αντιστοιχεί σε μια </a:t>
            </a:r>
            <a:r>
              <a:rPr lang="el-GR" sz="2400" i="1" dirty="0">
                <a:solidFill>
                  <a:schemeClr val="accent6">
                    <a:lumMod val="75000"/>
                  </a:schemeClr>
                </a:solidFill>
                <a:latin typeface="Calibri" pitchFamily="34" charset="0"/>
                <a:ea typeface="Calibri" pitchFamily="34" charset="0"/>
                <a:cs typeface="Calibri" pitchFamily="34" charset="0"/>
                <a:sym typeface="Symbol" pitchFamily="18" charset="2"/>
              </a:rPr>
              <a:t>πλειάδα</a:t>
            </a:r>
            <a:r>
              <a:rPr lang="el-GR" sz="2400" dirty="0">
                <a:solidFill>
                  <a:schemeClr val="tx2">
                    <a:lumMod val="50000"/>
                  </a:schemeClr>
                </a:solidFill>
                <a:latin typeface="Calibri" pitchFamily="34" charset="0"/>
                <a:ea typeface="Calibri" pitchFamily="34" charset="0"/>
                <a:cs typeface="Calibri" pitchFamily="34" charset="0"/>
                <a:sym typeface="Symbol" pitchFamily="18" charset="2"/>
              </a:rPr>
              <a:t> από στιγμιότυπα οντοτήτων </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(e</a:t>
            </a:r>
            <a:r>
              <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rPr>
              <a:t>1</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e</a:t>
            </a:r>
            <a:r>
              <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rPr>
              <a:t>2</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 e</a:t>
            </a:r>
            <a:r>
              <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rPr>
              <a:t>n</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a:t>
            </a:r>
            <a:r>
              <a:rPr lang="el-GR" sz="2400" dirty="0">
                <a:solidFill>
                  <a:schemeClr val="tx2">
                    <a:lumMod val="50000"/>
                  </a:schemeClr>
                </a:solidFill>
                <a:latin typeface="Calibri" pitchFamily="34" charset="0"/>
                <a:ea typeface="Calibri" pitchFamily="34" charset="0"/>
                <a:cs typeface="Calibri" pitchFamily="34" charset="0"/>
                <a:sym typeface="Symbol" pitchFamily="18" charset="2"/>
              </a:rPr>
              <a:t>όπου κάθε </a:t>
            </a:r>
            <a:r>
              <a:rPr lang="en-US" sz="2400" dirty="0" err="1">
                <a:solidFill>
                  <a:schemeClr val="tx2">
                    <a:lumMod val="50000"/>
                  </a:schemeClr>
                </a:solidFill>
                <a:latin typeface="Calibri" pitchFamily="34" charset="0"/>
                <a:ea typeface="Calibri" pitchFamily="34" charset="0"/>
                <a:cs typeface="Calibri" pitchFamily="34" charset="0"/>
                <a:sym typeface="Symbol" pitchFamily="18" charset="2"/>
              </a:rPr>
              <a:t>e</a:t>
            </a:r>
            <a:r>
              <a:rPr lang="en-US" sz="2400" baseline="-25000" dirty="0" err="1">
                <a:solidFill>
                  <a:schemeClr val="tx2">
                    <a:lumMod val="50000"/>
                  </a:schemeClr>
                </a:solidFill>
                <a:latin typeface="Calibri" pitchFamily="34" charset="0"/>
                <a:ea typeface="Calibri" pitchFamily="34" charset="0"/>
                <a:cs typeface="Calibri" pitchFamily="34" charset="0"/>
                <a:sym typeface="Symbol" pitchFamily="18" charset="2"/>
              </a:rPr>
              <a:t>i</a:t>
            </a:r>
            <a:r>
              <a:rPr lang="en-US" sz="2400" dirty="0">
                <a:solidFill>
                  <a:schemeClr val="tx2">
                    <a:lumMod val="50000"/>
                  </a:schemeClr>
                </a:solidFill>
                <a:latin typeface="Calibri" pitchFamily="34" charset="0"/>
                <a:ea typeface="Calibri" pitchFamily="34" charset="0"/>
                <a:cs typeface="Calibri" pitchFamily="34" charset="0"/>
                <a:sym typeface="Symbol" pitchFamily="18" charset="2"/>
              </a:rPr>
              <a:t> </a:t>
            </a:r>
            <a:r>
              <a:rPr lang="el-GR" sz="2400" dirty="0">
                <a:solidFill>
                  <a:schemeClr val="tx2">
                    <a:lumMod val="50000"/>
                  </a:schemeClr>
                </a:solidFill>
                <a:latin typeface="Calibri" pitchFamily="34" charset="0"/>
                <a:ea typeface="Calibri" pitchFamily="34" charset="0"/>
                <a:cs typeface="Calibri" pitchFamily="34" charset="0"/>
                <a:sym typeface="Symbol" pitchFamily="18" charset="2"/>
              </a:rPr>
              <a:t>είναι στιγμιότυπο της οντότητας Ε</a:t>
            </a:r>
            <a:r>
              <a:rPr lang="en-US" sz="2400" baseline="-25000" dirty="0" err="1">
                <a:solidFill>
                  <a:schemeClr val="tx2">
                    <a:lumMod val="50000"/>
                  </a:schemeClr>
                </a:solidFill>
                <a:latin typeface="Calibri" pitchFamily="34" charset="0"/>
                <a:ea typeface="Calibri" pitchFamily="34" charset="0"/>
                <a:cs typeface="Calibri" pitchFamily="34" charset="0"/>
                <a:sym typeface="Symbol" pitchFamily="18" charset="2"/>
              </a:rPr>
              <a:t>i</a:t>
            </a:r>
            <a:endParaRPr lang="en-US" sz="2400" baseline="-25000" dirty="0">
              <a:solidFill>
                <a:schemeClr val="tx2">
                  <a:lumMod val="50000"/>
                </a:schemeClr>
              </a:solidFill>
              <a:latin typeface="Calibri" pitchFamily="34" charset="0"/>
              <a:ea typeface="Calibri" pitchFamily="34" charset="0"/>
              <a:cs typeface="Calibri" pitchFamily="34" charset="0"/>
              <a:sym typeface="Symbol" pitchFamily="18" charset="2"/>
            </a:endParaRPr>
          </a:p>
        </p:txBody>
      </p:sp>
      <p:sp>
        <p:nvSpPr>
          <p:cNvPr id="8"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a:t>4</a:t>
            </a:r>
            <a:endParaRPr lang="el-GR" altLang="en-US" dirty="0" smtClean="0"/>
          </a:p>
        </p:txBody>
      </p:sp>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7CED029B-35CA-4540-8C6C-47AEE400336E}" type="slidenum">
              <a:rPr lang="el-GR" altLang="en-US" smtClean="0"/>
              <a:pPr/>
              <a:t>35</a:t>
            </a:fld>
            <a:endParaRPr lang="el-GR" altLang="en-US" smtClean="0"/>
          </a:p>
        </p:txBody>
      </p:sp>
      <p:sp>
        <p:nvSpPr>
          <p:cNvPr id="31750" name="Text Box 3"/>
          <p:cNvSpPr txBox="1">
            <a:spLocks noChangeArrowheads="1"/>
          </p:cNvSpPr>
          <p:nvPr/>
        </p:nvSpPr>
        <p:spPr bwMode="auto">
          <a:xfrm>
            <a:off x="419100" y="2006600"/>
            <a:ext cx="8274050" cy="2062103"/>
          </a:xfrm>
          <a:prstGeom prst="rect">
            <a:avLst/>
          </a:prstGeom>
          <a:noFill/>
          <a:ln w="9525">
            <a:noFill/>
            <a:miter lim="800000"/>
            <a:headEnd/>
            <a:tailEnd/>
          </a:ln>
        </p:spPr>
        <p:txBody>
          <a:bodyPr wrap="square">
            <a:spAutoFit/>
          </a:bodyPr>
          <a:lstStyle/>
          <a:p>
            <a:pPr eaLnBrk="0" hangingPunct="0">
              <a:spcBef>
                <a:spcPct val="50000"/>
              </a:spcBef>
            </a:pPr>
            <a:r>
              <a:rPr lang="el-GR" sz="3200" dirty="0">
                <a:solidFill>
                  <a:schemeClr val="accent6">
                    <a:lumMod val="75000"/>
                  </a:schemeClr>
                </a:solidFill>
                <a:latin typeface="Calibri" pitchFamily="34" charset="0"/>
                <a:ea typeface="Calibri" pitchFamily="34" charset="0"/>
                <a:cs typeface="Calibri" pitchFamily="34" charset="0"/>
              </a:rPr>
              <a:t>Βαθμός</a:t>
            </a:r>
            <a:r>
              <a:rPr lang="el-GR" sz="32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ενός τύπου συσχέτισης (</a:t>
            </a:r>
            <a:r>
              <a:rPr lang="el-GR" sz="2400" dirty="0" err="1">
                <a:latin typeface="Calibri" pitchFamily="34" charset="0"/>
                <a:ea typeface="Calibri" pitchFamily="34" charset="0"/>
                <a:cs typeface="Calibri" pitchFamily="34" charset="0"/>
              </a:rPr>
              <a:t>degree</a:t>
            </a:r>
            <a:r>
              <a:rPr lang="el-GR" sz="2400" dirty="0">
                <a:latin typeface="Calibri" pitchFamily="34" charset="0"/>
                <a:ea typeface="Calibri" pitchFamily="34" charset="0"/>
                <a:cs typeface="Calibri" pitchFamily="34" charset="0"/>
              </a:rPr>
              <a:t>): πλήθος των τύπων οντοτήτων που συμμετέχουν </a:t>
            </a:r>
            <a:endParaRPr lang="el-GR" sz="2400" dirty="0" smtClean="0">
              <a:latin typeface="Calibri" pitchFamily="34" charset="0"/>
              <a:ea typeface="Calibri" pitchFamily="34" charset="0"/>
              <a:cs typeface="Calibri" pitchFamily="34" charset="0"/>
            </a:endParaRPr>
          </a:p>
          <a:p>
            <a:pPr eaLnBrk="0" hangingPunct="0">
              <a:spcBef>
                <a:spcPct val="50000"/>
              </a:spcBef>
            </a:pPr>
            <a:endParaRPr lang="el-GR" sz="2400" dirty="0" smtClean="0">
              <a:latin typeface="Calibri" pitchFamily="34" charset="0"/>
              <a:ea typeface="Calibri" pitchFamily="34" charset="0"/>
              <a:cs typeface="Calibri" pitchFamily="34" charset="0"/>
            </a:endParaRPr>
          </a:p>
          <a:p>
            <a:pPr eaLnBrk="0" hangingPunct="0">
              <a:spcBef>
                <a:spcPct val="50000"/>
              </a:spcBef>
            </a:pPr>
            <a:r>
              <a:rPr lang="el-GR" sz="2400" dirty="0" smtClean="0">
                <a:latin typeface="Calibri" pitchFamily="34" charset="0"/>
                <a:ea typeface="Calibri" pitchFamily="34" charset="0"/>
                <a:cs typeface="Calibri" pitchFamily="34" charset="0"/>
              </a:rPr>
              <a:t>Συνήθως δυαδικές συσχετίσεις, δηλαδή, συσχετίσεις βαθμού 2</a:t>
            </a:r>
            <a:endParaRPr lang="el-GR" sz="2400" dirty="0">
              <a:latin typeface="Calibri" pitchFamily="34" charset="0"/>
              <a:ea typeface="Calibri" pitchFamily="34" charset="0"/>
              <a:cs typeface="Calibri" pitchFamily="34" charset="0"/>
            </a:endParaRPr>
          </a:p>
        </p:txBody>
      </p:sp>
      <p:sp>
        <p:nvSpPr>
          <p:cNvPr id="31751" name="Text Box 4"/>
          <p:cNvSpPr txBox="1">
            <a:spLocks noChangeArrowheads="1"/>
          </p:cNvSpPr>
          <p:nvPr/>
        </p:nvSpPr>
        <p:spPr bwMode="auto">
          <a:xfrm>
            <a:off x="1593850" y="4445000"/>
            <a:ext cx="5562600" cy="369332"/>
          </a:xfrm>
          <a:prstGeom prst="rect">
            <a:avLst/>
          </a:prstGeom>
          <a:noFill/>
          <a:ln w="9525">
            <a:noFill/>
            <a:miter lim="800000"/>
            <a:headEnd/>
            <a:tailEnd/>
          </a:ln>
        </p:spPr>
        <p:txBody>
          <a:bodyPr>
            <a:spAutoFit/>
          </a:bodyPr>
          <a:lstStyle/>
          <a:p>
            <a:pPr eaLnBrk="0" hangingPunct="0">
              <a:spcBef>
                <a:spcPct val="50000"/>
              </a:spcBef>
            </a:pPr>
            <a:r>
              <a:rPr lang="el-GR" i="1" dirty="0"/>
              <a:t>Παράδειγμα – βιβλίο, εκδότης, συγγραφέας</a:t>
            </a:r>
          </a:p>
        </p:txBody>
      </p:sp>
      <p:sp>
        <p:nvSpPr>
          <p:cNvPr id="9"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Βαθμός</a:t>
            </a:r>
            <a:endParaRPr lang="en-US" dirty="0">
              <a:solidFill>
                <a:schemeClr val="accent6">
                  <a:lumMod val="75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32771" name="Footer Placeholder 3"/>
          <p:cNvSpPr>
            <a:spLocks noGrp="1"/>
          </p:cNvSpPr>
          <p:nvPr>
            <p:ph type="ftr" sz="quarter" idx="11"/>
          </p:nvPr>
        </p:nvSpPr>
        <p:spPr>
          <a:noFill/>
        </p:spPr>
        <p:txBody>
          <a:bodyPr/>
          <a:lstStyle/>
          <a:p>
            <a:r>
              <a:rPr lang="el-GR" altLang="en-US" smtClean="0"/>
              <a:t>Ευαγγελία Πιτουρά</a:t>
            </a:r>
          </a:p>
        </p:txBody>
      </p:sp>
      <p:sp>
        <p:nvSpPr>
          <p:cNvPr id="32772" name="Slide Number Placeholder 4"/>
          <p:cNvSpPr>
            <a:spLocks noGrp="1"/>
          </p:cNvSpPr>
          <p:nvPr>
            <p:ph type="sldNum" sz="quarter" idx="12"/>
          </p:nvPr>
        </p:nvSpPr>
        <p:spPr>
          <a:noFill/>
        </p:spPr>
        <p:txBody>
          <a:bodyPr/>
          <a:lstStyle/>
          <a:p>
            <a:fld id="{B61D4BE7-7738-4484-A97B-67AA5A941089}" type="slidenum">
              <a:rPr lang="el-GR" altLang="en-US" smtClean="0"/>
              <a:pPr/>
              <a:t>36</a:t>
            </a:fld>
            <a:endParaRPr lang="el-GR" altLang="en-US" smtClean="0"/>
          </a:p>
        </p:txBody>
      </p:sp>
      <p:sp>
        <p:nvSpPr>
          <p:cNvPr id="32774" name="Text Box 3"/>
          <p:cNvSpPr txBox="1">
            <a:spLocks noChangeArrowheads="1"/>
          </p:cNvSpPr>
          <p:nvPr/>
        </p:nvSpPr>
        <p:spPr bwMode="auto">
          <a:xfrm>
            <a:off x="762000" y="1981200"/>
            <a:ext cx="7848600" cy="519113"/>
          </a:xfrm>
          <a:prstGeom prst="rect">
            <a:avLst/>
          </a:prstGeom>
          <a:noFill/>
          <a:ln w="9525">
            <a:noFill/>
            <a:miter lim="800000"/>
            <a:headEnd/>
            <a:tailEnd/>
          </a:ln>
        </p:spPr>
        <p:txBody>
          <a:bodyPr>
            <a:spAutoFit/>
          </a:bodyPr>
          <a:lstStyle/>
          <a:p>
            <a:pPr eaLnBrk="0" hangingPunct="0">
              <a:spcBef>
                <a:spcPct val="50000"/>
              </a:spcBef>
            </a:pPr>
            <a:r>
              <a:rPr lang="en-US" sz="2800" dirty="0" smtClean="0">
                <a:solidFill>
                  <a:schemeClr val="accent6">
                    <a:lumMod val="75000"/>
                  </a:schemeClr>
                </a:solidFill>
                <a:latin typeface="Calibri" pitchFamily="34" charset="0"/>
                <a:ea typeface="Calibri" pitchFamily="34" charset="0"/>
                <a:cs typeface="Calibri" pitchFamily="34" charset="0"/>
              </a:rPr>
              <a:t>Cardinality constraint</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32775" name="Text Box 4"/>
          <p:cNvSpPr txBox="1">
            <a:spLocks noChangeArrowheads="1"/>
          </p:cNvSpPr>
          <p:nvPr/>
        </p:nvSpPr>
        <p:spPr bwMode="auto">
          <a:xfrm>
            <a:off x="762000" y="2819400"/>
            <a:ext cx="7391400" cy="1384300"/>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ea typeface="Calibri" pitchFamily="34" charset="0"/>
                <a:cs typeface="Calibri" pitchFamily="34" charset="0"/>
              </a:rPr>
              <a:t>Για ένα τύπο συσχετίσεων</a:t>
            </a:r>
          </a:p>
          <a:p>
            <a:pPr algn="just" eaLnBrk="0" hangingPunct="0">
              <a:spcBef>
                <a:spcPct val="50000"/>
              </a:spcBef>
            </a:pPr>
            <a:r>
              <a:rPr lang="el-GR" sz="2400">
                <a:latin typeface="Calibri" pitchFamily="34" charset="0"/>
                <a:ea typeface="Calibri" pitchFamily="34" charset="0"/>
                <a:cs typeface="Calibri" pitchFamily="34" charset="0"/>
              </a:rPr>
              <a:t>σε πόσες συσχετίσεις (στιγμιότυπα συσχετίσεων) </a:t>
            </a:r>
            <a:r>
              <a:rPr lang="el-GR" sz="2400" i="1" u="sng">
                <a:latin typeface="Calibri" pitchFamily="34" charset="0"/>
                <a:ea typeface="Calibri" pitchFamily="34" charset="0"/>
                <a:cs typeface="Calibri" pitchFamily="34" charset="0"/>
              </a:rPr>
              <a:t>μια οντότητα</a:t>
            </a:r>
            <a:r>
              <a:rPr lang="el-GR" sz="2400">
                <a:latin typeface="Calibri" pitchFamily="34" charset="0"/>
                <a:ea typeface="Calibri" pitchFamily="34" charset="0"/>
                <a:cs typeface="Calibri" pitchFamily="34" charset="0"/>
              </a:rPr>
              <a:t> μπορεί να συμμετέχει</a:t>
            </a:r>
          </a:p>
        </p:txBody>
      </p:sp>
      <p:sp>
        <p:nvSpPr>
          <p:cNvPr id="2" name="Title 1"/>
          <p:cNvSpPr>
            <a:spLocks noGrp="1"/>
          </p:cNvSpPr>
          <p:nvPr>
            <p:ph type="title"/>
          </p:nvPr>
        </p:nvSpPr>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3795" name="Footer Placeholder 3"/>
          <p:cNvSpPr>
            <a:spLocks noGrp="1"/>
          </p:cNvSpPr>
          <p:nvPr>
            <p:ph type="ftr" sz="quarter" idx="11"/>
          </p:nvPr>
        </p:nvSpPr>
        <p:spPr>
          <a:noFill/>
        </p:spPr>
        <p:txBody>
          <a:bodyPr/>
          <a:lstStyle/>
          <a:p>
            <a:r>
              <a:rPr lang="el-GR" altLang="en-US" smtClean="0"/>
              <a:t>Ευαγγελία Πιτουρά</a:t>
            </a:r>
          </a:p>
        </p:txBody>
      </p:sp>
      <p:sp>
        <p:nvSpPr>
          <p:cNvPr id="33796" name="Slide Number Placeholder 4"/>
          <p:cNvSpPr>
            <a:spLocks noGrp="1"/>
          </p:cNvSpPr>
          <p:nvPr>
            <p:ph type="sldNum" sz="quarter" idx="12"/>
          </p:nvPr>
        </p:nvSpPr>
        <p:spPr>
          <a:noFill/>
        </p:spPr>
        <p:txBody>
          <a:bodyPr/>
          <a:lstStyle/>
          <a:p>
            <a:fld id="{123172E9-69CF-4396-8023-B261CA42F6F7}" type="slidenum">
              <a:rPr lang="el-GR" altLang="en-US" smtClean="0"/>
              <a:pPr/>
              <a:t>37</a:t>
            </a:fld>
            <a:endParaRPr lang="el-GR" altLang="en-US" smtClean="0"/>
          </a:p>
        </p:txBody>
      </p:sp>
      <p:sp>
        <p:nvSpPr>
          <p:cNvPr id="33798" name="Oval 3"/>
          <p:cNvSpPr>
            <a:spLocks noChangeArrowheads="1"/>
          </p:cNvSpPr>
          <p:nvPr/>
        </p:nvSpPr>
        <p:spPr bwMode="auto">
          <a:xfrm>
            <a:off x="15271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799" name="Oval 4"/>
          <p:cNvSpPr>
            <a:spLocks noChangeArrowheads="1"/>
          </p:cNvSpPr>
          <p:nvPr/>
        </p:nvSpPr>
        <p:spPr bwMode="auto">
          <a:xfrm>
            <a:off x="2441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0" name="Oval 5"/>
          <p:cNvSpPr>
            <a:spLocks noChangeArrowheads="1"/>
          </p:cNvSpPr>
          <p:nvPr/>
        </p:nvSpPr>
        <p:spPr bwMode="auto">
          <a:xfrm>
            <a:off x="2441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1" name="Oval 6"/>
          <p:cNvSpPr>
            <a:spLocks noChangeArrowheads="1"/>
          </p:cNvSpPr>
          <p:nvPr/>
        </p:nvSpPr>
        <p:spPr bwMode="auto">
          <a:xfrm>
            <a:off x="2441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2" name="Oval 7"/>
          <p:cNvSpPr>
            <a:spLocks noChangeArrowheads="1"/>
          </p:cNvSpPr>
          <p:nvPr/>
        </p:nvSpPr>
        <p:spPr bwMode="auto">
          <a:xfrm>
            <a:off x="2441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3" name="Oval 8"/>
          <p:cNvSpPr>
            <a:spLocks noChangeArrowheads="1"/>
          </p:cNvSpPr>
          <p:nvPr/>
        </p:nvSpPr>
        <p:spPr bwMode="auto">
          <a:xfrm>
            <a:off x="3736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4" name="Oval 9"/>
          <p:cNvSpPr>
            <a:spLocks noChangeArrowheads="1"/>
          </p:cNvSpPr>
          <p:nvPr/>
        </p:nvSpPr>
        <p:spPr bwMode="auto">
          <a:xfrm>
            <a:off x="4727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5" name="Oval 10"/>
          <p:cNvSpPr>
            <a:spLocks noChangeArrowheads="1"/>
          </p:cNvSpPr>
          <p:nvPr/>
        </p:nvSpPr>
        <p:spPr bwMode="auto">
          <a:xfrm>
            <a:off x="3736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6" name="Oval 11"/>
          <p:cNvSpPr>
            <a:spLocks noChangeArrowheads="1"/>
          </p:cNvSpPr>
          <p:nvPr/>
        </p:nvSpPr>
        <p:spPr bwMode="auto">
          <a:xfrm>
            <a:off x="15271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7" name="Oval 12"/>
          <p:cNvSpPr>
            <a:spLocks noChangeArrowheads="1"/>
          </p:cNvSpPr>
          <p:nvPr/>
        </p:nvSpPr>
        <p:spPr bwMode="auto">
          <a:xfrm>
            <a:off x="4727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8" name="Oval 13"/>
          <p:cNvSpPr>
            <a:spLocks noChangeArrowheads="1"/>
          </p:cNvSpPr>
          <p:nvPr/>
        </p:nvSpPr>
        <p:spPr bwMode="auto">
          <a:xfrm>
            <a:off x="3736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9" name="Oval 14"/>
          <p:cNvSpPr>
            <a:spLocks noChangeArrowheads="1"/>
          </p:cNvSpPr>
          <p:nvPr/>
        </p:nvSpPr>
        <p:spPr bwMode="auto">
          <a:xfrm>
            <a:off x="4727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0" name="Oval 15"/>
          <p:cNvSpPr>
            <a:spLocks noChangeArrowheads="1"/>
          </p:cNvSpPr>
          <p:nvPr/>
        </p:nvSpPr>
        <p:spPr bwMode="auto">
          <a:xfrm>
            <a:off x="6022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1" name="Oval 16"/>
          <p:cNvSpPr>
            <a:spLocks noChangeArrowheads="1"/>
          </p:cNvSpPr>
          <p:nvPr/>
        </p:nvSpPr>
        <p:spPr bwMode="auto">
          <a:xfrm>
            <a:off x="6022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2" name="Oval 17"/>
          <p:cNvSpPr>
            <a:spLocks noChangeArrowheads="1"/>
          </p:cNvSpPr>
          <p:nvPr/>
        </p:nvSpPr>
        <p:spPr bwMode="auto">
          <a:xfrm>
            <a:off x="6022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3" name="Oval 18"/>
          <p:cNvSpPr>
            <a:spLocks noChangeArrowheads="1"/>
          </p:cNvSpPr>
          <p:nvPr/>
        </p:nvSpPr>
        <p:spPr bwMode="auto">
          <a:xfrm>
            <a:off x="6022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4" name="Oval 19"/>
          <p:cNvSpPr>
            <a:spLocks noChangeArrowheads="1"/>
          </p:cNvSpPr>
          <p:nvPr/>
        </p:nvSpPr>
        <p:spPr bwMode="auto">
          <a:xfrm>
            <a:off x="69373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5" name="Oval 20"/>
          <p:cNvSpPr>
            <a:spLocks noChangeArrowheads="1"/>
          </p:cNvSpPr>
          <p:nvPr/>
        </p:nvSpPr>
        <p:spPr bwMode="auto">
          <a:xfrm>
            <a:off x="69373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6" name="Oval 21"/>
          <p:cNvSpPr>
            <a:spLocks noChangeArrowheads="1"/>
          </p:cNvSpPr>
          <p:nvPr/>
        </p:nvSpPr>
        <p:spPr bwMode="auto">
          <a:xfrm>
            <a:off x="69373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7" name="Oval 22"/>
          <p:cNvSpPr>
            <a:spLocks noChangeArrowheads="1"/>
          </p:cNvSpPr>
          <p:nvPr/>
        </p:nvSpPr>
        <p:spPr bwMode="auto">
          <a:xfrm>
            <a:off x="69373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8" name="Oval 23"/>
          <p:cNvSpPr>
            <a:spLocks noChangeArrowheads="1"/>
          </p:cNvSpPr>
          <p:nvPr/>
        </p:nvSpPr>
        <p:spPr bwMode="auto">
          <a:xfrm>
            <a:off x="15271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9" name="Oval 24"/>
          <p:cNvSpPr>
            <a:spLocks noChangeArrowheads="1"/>
          </p:cNvSpPr>
          <p:nvPr/>
        </p:nvSpPr>
        <p:spPr bwMode="auto">
          <a:xfrm>
            <a:off x="15271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0" name="Oval 25"/>
          <p:cNvSpPr>
            <a:spLocks noChangeArrowheads="1"/>
          </p:cNvSpPr>
          <p:nvPr/>
        </p:nvSpPr>
        <p:spPr bwMode="auto">
          <a:xfrm>
            <a:off x="15271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1" name="Oval 26"/>
          <p:cNvSpPr>
            <a:spLocks noChangeArrowheads="1"/>
          </p:cNvSpPr>
          <p:nvPr/>
        </p:nvSpPr>
        <p:spPr bwMode="auto">
          <a:xfrm>
            <a:off x="15271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2" name="Oval 27"/>
          <p:cNvSpPr>
            <a:spLocks noChangeArrowheads="1"/>
          </p:cNvSpPr>
          <p:nvPr/>
        </p:nvSpPr>
        <p:spPr bwMode="auto">
          <a:xfrm>
            <a:off x="4727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3" name="Oval 28"/>
          <p:cNvSpPr>
            <a:spLocks noChangeArrowheads="1"/>
          </p:cNvSpPr>
          <p:nvPr/>
        </p:nvSpPr>
        <p:spPr bwMode="auto">
          <a:xfrm>
            <a:off x="3736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4" name="Oval 29"/>
          <p:cNvSpPr>
            <a:spLocks noChangeArrowheads="1"/>
          </p:cNvSpPr>
          <p:nvPr/>
        </p:nvSpPr>
        <p:spPr bwMode="auto">
          <a:xfrm>
            <a:off x="37369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5" name="Oval 30"/>
          <p:cNvSpPr>
            <a:spLocks noChangeArrowheads="1"/>
          </p:cNvSpPr>
          <p:nvPr/>
        </p:nvSpPr>
        <p:spPr bwMode="auto">
          <a:xfrm>
            <a:off x="24415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6" name="Oval 31"/>
          <p:cNvSpPr>
            <a:spLocks noChangeArrowheads="1"/>
          </p:cNvSpPr>
          <p:nvPr/>
        </p:nvSpPr>
        <p:spPr bwMode="auto">
          <a:xfrm>
            <a:off x="37369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217120" name="Line 32"/>
          <p:cNvSpPr>
            <a:spLocks noChangeShapeType="1"/>
          </p:cNvSpPr>
          <p:nvPr/>
        </p:nvSpPr>
        <p:spPr bwMode="auto">
          <a:xfrm>
            <a:off x="1755775" y="2801938"/>
            <a:ext cx="685800" cy="838200"/>
          </a:xfrm>
          <a:prstGeom prst="line">
            <a:avLst/>
          </a:prstGeom>
          <a:noFill/>
          <a:ln w="9525">
            <a:solidFill>
              <a:schemeClr val="tx1"/>
            </a:solidFill>
            <a:round/>
            <a:headEnd/>
            <a:tailEnd/>
          </a:ln>
        </p:spPr>
        <p:txBody>
          <a:bodyPr/>
          <a:lstStyle/>
          <a:p>
            <a:endParaRPr lang="el-GR"/>
          </a:p>
        </p:txBody>
      </p:sp>
      <p:grpSp>
        <p:nvGrpSpPr>
          <p:cNvPr id="2" name="Group 33"/>
          <p:cNvGrpSpPr>
            <a:grpSpLocks/>
          </p:cNvGrpSpPr>
          <p:nvPr/>
        </p:nvGrpSpPr>
        <p:grpSpPr bwMode="auto">
          <a:xfrm>
            <a:off x="1755775" y="2725738"/>
            <a:ext cx="762000" cy="838200"/>
            <a:chOff x="1152" y="1536"/>
            <a:chExt cx="480" cy="528"/>
          </a:xfrm>
        </p:grpSpPr>
        <p:sp>
          <p:nvSpPr>
            <p:cNvPr id="33856" name="Line 34"/>
            <p:cNvSpPr>
              <a:spLocks noChangeShapeType="1"/>
            </p:cNvSpPr>
            <p:nvPr/>
          </p:nvSpPr>
          <p:spPr bwMode="auto">
            <a:xfrm>
              <a:off x="1152" y="1536"/>
              <a:ext cx="432" cy="0"/>
            </a:xfrm>
            <a:prstGeom prst="line">
              <a:avLst/>
            </a:prstGeom>
            <a:noFill/>
            <a:ln w="9525">
              <a:solidFill>
                <a:schemeClr val="tx1"/>
              </a:solidFill>
              <a:round/>
              <a:headEnd/>
              <a:tailEnd/>
            </a:ln>
          </p:spPr>
          <p:txBody>
            <a:bodyPr/>
            <a:lstStyle/>
            <a:p>
              <a:endParaRPr lang="el-GR"/>
            </a:p>
          </p:txBody>
        </p:sp>
        <p:sp>
          <p:nvSpPr>
            <p:cNvPr id="33857" name="Line 35"/>
            <p:cNvSpPr>
              <a:spLocks noChangeShapeType="1"/>
            </p:cNvSpPr>
            <p:nvPr/>
          </p:nvSpPr>
          <p:spPr bwMode="auto">
            <a:xfrm flipV="1">
              <a:off x="1152" y="1584"/>
              <a:ext cx="432" cy="240"/>
            </a:xfrm>
            <a:prstGeom prst="line">
              <a:avLst/>
            </a:prstGeom>
            <a:noFill/>
            <a:ln w="9525">
              <a:solidFill>
                <a:schemeClr val="tx1"/>
              </a:solidFill>
              <a:round/>
              <a:headEnd/>
              <a:tailEnd/>
            </a:ln>
          </p:spPr>
          <p:txBody>
            <a:bodyPr/>
            <a:lstStyle/>
            <a:p>
              <a:endParaRPr lang="el-GR"/>
            </a:p>
          </p:txBody>
        </p:sp>
        <p:sp>
          <p:nvSpPr>
            <p:cNvPr id="33858" name="Line 36"/>
            <p:cNvSpPr>
              <a:spLocks noChangeShapeType="1"/>
            </p:cNvSpPr>
            <p:nvPr/>
          </p:nvSpPr>
          <p:spPr bwMode="auto">
            <a:xfrm flipV="1">
              <a:off x="1152" y="1584"/>
              <a:ext cx="480" cy="480"/>
            </a:xfrm>
            <a:prstGeom prst="line">
              <a:avLst/>
            </a:prstGeom>
            <a:noFill/>
            <a:ln w="9525">
              <a:solidFill>
                <a:schemeClr val="tx1"/>
              </a:solidFill>
              <a:round/>
              <a:headEnd/>
              <a:tailEnd/>
            </a:ln>
          </p:spPr>
          <p:txBody>
            <a:bodyPr/>
            <a:lstStyle/>
            <a:p>
              <a:endParaRPr lang="el-GR"/>
            </a:p>
          </p:txBody>
        </p:sp>
      </p:grpSp>
      <p:grpSp>
        <p:nvGrpSpPr>
          <p:cNvPr id="3" name="Group 37"/>
          <p:cNvGrpSpPr>
            <a:grpSpLocks/>
          </p:cNvGrpSpPr>
          <p:nvPr/>
        </p:nvGrpSpPr>
        <p:grpSpPr bwMode="auto">
          <a:xfrm>
            <a:off x="1755775" y="3182938"/>
            <a:ext cx="762000" cy="1828800"/>
            <a:chOff x="1152" y="1824"/>
            <a:chExt cx="480" cy="1152"/>
          </a:xfrm>
        </p:grpSpPr>
        <p:sp>
          <p:nvSpPr>
            <p:cNvPr id="33853" name="Line 38"/>
            <p:cNvSpPr>
              <a:spLocks noChangeShapeType="1"/>
            </p:cNvSpPr>
            <p:nvPr/>
          </p:nvSpPr>
          <p:spPr bwMode="auto">
            <a:xfrm>
              <a:off x="1152" y="1824"/>
              <a:ext cx="432" cy="816"/>
            </a:xfrm>
            <a:prstGeom prst="line">
              <a:avLst/>
            </a:prstGeom>
            <a:noFill/>
            <a:ln w="9525">
              <a:solidFill>
                <a:schemeClr val="tx1"/>
              </a:solidFill>
              <a:round/>
              <a:headEnd/>
              <a:tailEnd/>
            </a:ln>
          </p:spPr>
          <p:txBody>
            <a:bodyPr/>
            <a:lstStyle/>
            <a:p>
              <a:endParaRPr lang="el-GR"/>
            </a:p>
          </p:txBody>
        </p:sp>
        <p:sp>
          <p:nvSpPr>
            <p:cNvPr id="33854" name="Line 39"/>
            <p:cNvSpPr>
              <a:spLocks noChangeShapeType="1"/>
            </p:cNvSpPr>
            <p:nvPr/>
          </p:nvSpPr>
          <p:spPr bwMode="auto">
            <a:xfrm>
              <a:off x="1152" y="2688"/>
              <a:ext cx="432" cy="0"/>
            </a:xfrm>
            <a:prstGeom prst="line">
              <a:avLst/>
            </a:prstGeom>
            <a:noFill/>
            <a:ln w="9525">
              <a:solidFill>
                <a:schemeClr val="tx1"/>
              </a:solidFill>
              <a:round/>
              <a:headEnd/>
              <a:tailEnd/>
            </a:ln>
          </p:spPr>
          <p:txBody>
            <a:bodyPr/>
            <a:lstStyle/>
            <a:p>
              <a:endParaRPr lang="el-GR"/>
            </a:p>
          </p:txBody>
        </p:sp>
        <p:sp>
          <p:nvSpPr>
            <p:cNvPr id="33855" name="Line 40"/>
            <p:cNvSpPr>
              <a:spLocks noChangeShapeType="1"/>
            </p:cNvSpPr>
            <p:nvPr/>
          </p:nvSpPr>
          <p:spPr bwMode="auto">
            <a:xfrm flipV="1">
              <a:off x="1152" y="2736"/>
              <a:ext cx="480" cy="240"/>
            </a:xfrm>
            <a:prstGeom prst="line">
              <a:avLst/>
            </a:prstGeom>
            <a:noFill/>
            <a:ln w="9525">
              <a:solidFill>
                <a:schemeClr val="tx1"/>
              </a:solidFill>
              <a:round/>
              <a:headEnd/>
              <a:tailEnd/>
            </a:ln>
          </p:spPr>
          <p:txBody>
            <a:bodyPr/>
            <a:lstStyle/>
            <a:p>
              <a:endParaRPr lang="el-GR"/>
            </a:p>
          </p:txBody>
        </p:sp>
      </p:grpSp>
      <p:grpSp>
        <p:nvGrpSpPr>
          <p:cNvPr id="4" name="Group 41"/>
          <p:cNvGrpSpPr>
            <a:grpSpLocks/>
          </p:cNvGrpSpPr>
          <p:nvPr/>
        </p:nvGrpSpPr>
        <p:grpSpPr bwMode="auto">
          <a:xfrm>
            <a:off x="1679575" y="3211513"/>
            <a:ext cx="803275" cy="1647825"/>
            <a:chOff x="1104" y="1824"/>
            <a:chExt cx="528" cy="1056"/>
          </a:xfrm>
        </p:grpSpPr>
        <p:sp>
          <p:nvSpPr>
            <p:cNvPr id="33851" name="Line 42"/>
            <p:cNvSpPr>
              <a:spLocks noChangeShapeType="1"/>
            </p:cNvSpPr>
            <p:nvPr/>
          </p:nvSpPr>
          <p:spPr bwMode="auto">
            <a:xfrm flipV="1">
              <a:off x="1152" y="1824"/>
              <a:ext cx="432" cy="288"/>
            </a:xfrm>
            <a:prstGeom prst="line">
              <a:avLst/>
            </a:prstGeom>
            <a:noFill/>
            <a:ln w="9525">
              <a:solidFill>
                <a:schemeClr val="tx1"/>
              </a:solidFill>
              <a:round/>
              <a:headEnd/>
              <a:tailEnd/>
            </a:ln>
          </p:spPr>
          <p:txBody>
            <a:bodyPr/>
            <a:lstStyle/>
            <a:p>
              <a:endParaRPr lang="el-GR"/>
            </a:p>
          </p:txBody>
        </p:sp>
        <p:sp>
          <p:nvSpPr>
            <p:cNvPr id="33852" name="Line 43"/>
            <p:cNvSpPr>
              <a:spLocks noChangeShapeType="1"/>
            </p:cNvSpPr>
            <p:nvPr/>
          </p:nvSpPr>
          <p:spPr bwMode="auto">
            <a:xfrm flipV="1">
              <a:off x="1104" y="1824"/>
              <a:ext cx="528" cy="1056"/>
            </a:xfrm>
            <a:prstGeom prst="line">
              <a:avLst/>
            </a:prstGeom>
            <a:noFill/>
            <a:ln w="9525">
              <a:solidFill>
                <a:schemeClr val="tx1"/>
              </a:solidFill>
              <a:round/>
              <a:headEnd/>
              <a:tailEnd/>
            </a:ln>
          </p:spPr>
          <p:txBody>
            <a:bodyPr/>
            <a:lstStyle/>
            <a:p>
              <a:endParaRPr lang="el-GR"/>
            </a:p>
          </p:txBody>
        </p:sp>
      </p:grpSp>
      <p:grpSp>
        <p:nvGrpSpPr>
          <p:cNvPr id="5" name="Group 44"/>
          <p:cNvGrpSpPr>
            <a:grpSpLocks/>
          </p:cNvGrpSpPr>
          <p:nvPr/>
        </p:nvGrpSpPr>
        <p:grpSpPr bwMode="auto">
          <a:xfrm>
            <a:off x="1755775" y="3640138"/>
            <a:ext cx="685800" cy="1295400"/>
            <a:chOff x="1152" y="2112"/>
            <a:chExt cx="432" cy="816"/>
          </a:xfrm>
        </p:grpSpPr>
        <p:sp>
          <p:nvSpPr>
            <p:cNvPr id="33849" name="Line 45"/>
            <p:cNvSpPr>
              <a:spLocks noChangeShapeType="1"/>
            </p:cNvSpPr>
            <p:nvPr/>
          </p:nvSpPr>
          <p:spPr bwMode="auto">
            <a:xfrm flipV="1">
              <a:off x="1152" y="2400"/>
              <a:ext cx="432" cy="528"/>
            </a:xfrm>
            <a:prstGeom prst="line">
              <a:avLst/>
            </a:prstGeom>
            <a:noFill/>
            <a:ln w="9525">
              <a:solidFill>
                <a:schemeClr val="tx1"/>
              </a:solidFill>
              <a:round/>
              <a:headEnd/>
              <a:tailEnd/>
            </a:ln>
          </p:spPr>
          <p:txBody>
            <a:bodyPr/>
            <a:lstStyle/>
            <a:p>
              <a:endParaRPr lang="el-GR"/>
            </a:p>
          </p:txBody>
        </p:sp>
        <p:sp>
          <p:nvSpPr>
            <p:cNvPr id="33850" name="Line 46"/>
            <p:cNvSpPr>
              <a:spLocks noChangeShapeType="1"/>
            </p:cNvSpPr>
            <p:nvPr/>
          </p:nvSpPr>
          <p:spPr bwMode="auto">
            <a:xfrm flipH="1" flipV="1">
              <a:off x="1152" y="2112"/>
              <a:ext cx="432" cy="240"/>
            </a:xfrm>
            <a:prstGeom prst="line">
              <a:avLst/>
            </a:prstGeom>
            <a:noFill/>
            <a:ln w="9525">
              <a:solidFill>
                <a:schemeClr val="tx1"/>
              </a:solidFill>
              <a:round/>
              <a:headEnd/>
              <a:tailEnd/>
            </a:ln>
          </p:spPr>
          <p:txBody>
            <a:bodyPr/>
            <a:lstStyle/>
            <a:p>
              <a:endParaRPr lang="el-GR"/>
            </a:p>
          </p:txBody>
        </p:sp>
      </p:grpSp>
      <p:grpSp>
        <p:nvGrpSpPr>
          <p:cNvPr id="6" name="Group 47"/>
          <p:cNvGrpSpPr>
            <a:grpSpLocks/>
          </p:cNvGrpSpPr>
          <p:nvPr/>
        </p:nvGrpSpPr>
        <p:grpSpPr bwMode="auto">
          <a:xfrm>
            <a:off x="3965575" y="2649538"/>
            <a:ext cx="762000" cy="533400"/>
            <a:chOff x="2544" y="1488"/>
            <a:chExt cx="480" cy="336"/>
          </a:xfrm>
        </p:grpSpPr>
        <p:sp>
          <p:nvSpPr>
            <p:cNvPr id="33847" name="Line 48"/>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33848" name="Line 49"/>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sp>
        <p:nvSpPr>
          <p:cNvPr id="217138" name="Line 50"/>
          <p:cNvSpPr>
            <a:spLocks noChangeShapeType="1"/>
          </p:cNvSpPr>
          <p:nvPr/>
        </p:nvSpPr>
        <p:spPr bwMode="auto">
          <a:xfrm flipV="1">
            <a:off x="3965575" y="3182938"/>
            <a:ext cx="762000" cy="457200"/>
          </a:xfrm>
          <a:prstGeom prst="line">
            <a:avLst/>
          </a:prstGeom>
          <a:noFill/>
          <a:ln w="9525">
            <a:solidFill>
              <a:schemeClr val="tx1"/>
            </a:solidFill>
            <a:round/>
            <a:headEnd/>
            <a:tailEnd/>
          </a:ln>
        </p:spPr>
        <p:txBody>
          <a:bodyPr/>
          <a:lstStyle/>
          <a:p>
            <a:endParaRPr lang="el-GR"/>
          </a:p>
        </p:txBody>
      </p:sp>
      <p:grpSp>
        <p:nvGrpSpPr>
          <p:cNvPr id="7" name="Group 51"/>
          <p:cNvGrpSpPr>
            <a:grpSpLocks/>
          </p:cNvGrpSpPr>
          <p:nvPr/>
        </p:nvGrpSpPr>
        <p:grpSpPr bwMode="auto">
          <a:xfrm>
            <a:off x="3965575" y="4021138"/>
            <a:ext cx="762000" cy="533400"/>
            <a:chOff x="2544" y="2352"/>
            <a:chExt cx="480" cy="336"/>
          </a:xfrm>
        </p:grpSpPr>
        <p:sp>
          <p:nvSpPr>
            <p:cNvPr id="33845" name="Line 52"/>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33846" name="Line 53"/>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17142" name="Line 54"/>
          <p:cNvSpPr>
            <a:spLocks noChangeShapeType="1"/>
          </p:cNvSpPr>
          <p:nvPr/>
        </p:nvSpPr>
        <p:spPr bwMode="auto">
          <a:xfrm>
            <a:off x="6251575" y="2725738"/>
            <a:ext cx="685800" cy="0"/>
          </a:xfrm>
          <a:prstGeom prst="line">
            <a:avLst/>
          </a:prstGeom>
          <a:noFill/>
          <a:ln w="9525">
            <a:solidFill>
              <a:schemeClr val="tx1"/>
            </a:solidFill>
            <a:round/>
            <a:headEnd/>
            <a:tailEnd/>
          </a:ln>
        </p:spPr>
        <p:txBody>
          <a:bodyPr/>
          <a:lstStyle/>
          <a:p>
            <a:endParaRPr lang="el-GR"/>
          </a:p>
        </p:txBody>
      </p:sp>
      <p:sp>
        <p:nvSpPr>
          <p:cNvPr id="217143" name="Line 55"/>
          <p:cNvSpPr>
            <a:spLocks noChangeShapeType="1"/>
          </p:cNvSpPr>
          <p:nvPr/>
        </p:nvSpPr>
        <p:spPr bwMode="auto">
          <a:xfrm>
            <a:off x="6251575" y="3182938"/>
            <a:ext cx="685800" cy="457200"/>
          </a:xfrm>
          <a:prstGeom prst="line">
            <a:avLst/>
          </a:prstGeom>
          <a:noFill/>
          <a:ln w="9525">
            <a:solidFill>
              <a:schemeClr val="tx1"/>
            </a:solidFill>
            <a:round/>
            <a:headEnd/>
            <a:tailEnd/>
          </a:ln>
        </p:spPr>
        <p:txBody>
          <a:bodyPr/>
          <a:lstStyle/>
          <a:p>
            <a:endParaRPr lang="el-GR"/>
          </a:p>
        </p:txBody>
      </p:sp>
      <p:sp>
        <p:nvSpPr>
          <p:cNvPr id="217144" name="Line 56"/>
          <p:cNvSpPr>
            <a:spLocks noChangeShapeType="1"/>
          </p:cNvSpPr>
          <p:nvPr/>
        </p:nvSpPr>
        <p:spPr bwMode="auto">
          <a:xfrm flipV="1">
            <a:off x="6251575" y="3182938"/>
            <a:ext cx="685800" cy="914400"/>
          </a:xfrm>
          <a:prstGeom prst="line">
            <a:avLst/>
          </a:prstGeom>
          <a:noFill/>
          <a:ln w="9525">
            <a:solidFill>
              <a:schemeClr val="tx1"/>
            </a:solidFill>
            <a:round/>
            <a:headEnd/>
            <a:tailEnd/>
          </a:ln>
        </p:spPr>
        <p:txBody>
          <a:bodyPr/>
          <a:lstStyle/>
          <a:p>
            <a:endParaRPr lang="el-GR"/>
          </a:p>
        </p:txBody>
      </p:sp>
      <p:sp>
        <p:nvSpPr>
          <p:cNvPr id="33838" name="Text Box 57"/>
          <p:cNvSpPr txBox="1">
            <a:spLocks noChangeArrowheads="1"/>
          </p:cNvSpPr>
          <p:nvPr/>
        </p:nvSpPr>
        <p:spPr bwMode="auto">
          <a:xfrm>
            <a:off x="611188" y="5445125"/>
            <a:ext cx="7627937" cy="366713"/>
          </a:xfrm>
          <a:prstGeom prst="rect">
            <a:avLst/>
          </a:prstGeom>
          <a:noFill/>
          <a:ln w="9525">
            <a:noFill/>
            <a:miter lim="800000"/>
            <a:headEnd/>
            <a:tailEnd/>
          </a:ln>
        </p:spPr>
        <p:txBody>
          <a:bodyPr>
            <a:spAutoFit/>
          </a:bodyPr>
          <a:lstStyle/>
          <a:p>
            <a:pPr eaLnBrk="0" hangingPunct="0"/>
            <a:r>
              <a:rPr lang="el-GR" sz="1800" dirty="0"/>
              <a:t>Πολλά-προς-Πολλά</a:t>
            </a:r>
            <a:r>
              <a:rPr lang="en-US" sz="1800" dirty="0"/>
              <a:t>	    </a:t>
            </a:r>
            <a:r>
              <a:rPr lang="en-US" sz="1800" dirty="0" smtClean="0"/>
              <a:t>	</a:t>
            </a:r>
            <a:r>
              <a:rPr lang="el-GR" sz="1800" dirty="0" smtClean="0"/>
              <a:t>          Πολλά-προς-Ένα</a:t>
            </a:r>
            <a:r>
              <a:rPr lang="en-US" sz="1800" dirty="0" smtClean="0"/>
              <a:t>			</a:t>
            </a:r>
            <a:r>
              <a:rPr lang="en-US" sz="1800" dirty="0"/>
              <a:t>	</a:t>
            </a:r>
            <a:r>
              <a:rPr lang="el-GR" sz="1800" dirty="0"/>
              <a:t>Ένα-προς-Ένα</a:t>
            </a:r>
            <a:endParaRPr lang="en-US" sz="1800" dirty="0"/>
          </a:p>
        </p:txBody>
      </p:sp>
      <p:sp>
        <p:nvSpPr>
          <p:cNvPr id="33839" name="Oval 58"/>
          <p:cNvSpPr>
            <a:spLocks noChangeArrowheads="1"/>
          </p:cNvSpPr>
          <p:nvPr/>
        </p:nvSpPr>
        <p:spPr bwMode="auto">
          <a:xfrm>
            <a:off x="133032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0" name="Oval 59"/>
          <p:cNvSpPr>
            <a:spLocks noChangeArrowheads="1"/>
          </p:cNvSpPr>
          <p:nvPr/>
        </p:nvSpPr>
        <p:spPr bwMode="auto">
          <a:xfrm>
            <a:off x="2266950"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1" name="Oval 60"/>
          <p:cNvSpPr>
            <a:spLocks noChangeArrowheads="1"/>
          </p:cNvSpPr>
          <p:nvPr/>
        </p:nvSpPr>
        <p:spPr bwMode="auto">
          <a:xfrm>
            <a:off x="35623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2" name="Oval 61"/>
          <p:cNvSpPr>
            <a:spLocks noChangeArrowheads="1"/>
          </p:cNvSpPr>
          <p:nvPr/>
        </p:nvSpPr>
        <p:spPr bwMode="auto">
          <a:xfrm>
            <a:off x="4570413"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3" name="Oval 62"/>
          <p:cNvSpPr>
            <a:spLocks noChangeArrowheads="1"/>
          </p:cNvSpPr>
          <p:nvPr/>
        </p:nvSpPr>
        <p:spPr bwMode="auto">
          <a:xfrm>
            <a:off x="579437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4" name="Oval 63"/>
          <p:cNvSpPr>
            <a:spLocks noChangeArrowheads="1"/>
          </p:cNvSpPr>
          <p:nvPr/>
        </p:nvSpPr>
        <p:spPr bwMode="auto">
          <a:xfrm>
            <a:off x="6731000" y="2276475"/>
            <a:ext cx="647700" cy="3024188"/>
          </a:xfrm>
          <a:prstGeom prst="ellipse">
            <a:avLst/>
          </a:prstGeom>
          <a:noFill/>
          <a:ln w="9525">
            <a:solidFill>
              <a:schemeClr val="tx1"/>
            </a:solidFill>
            <a:round/>
            <a:headEnd/>
            <a:tailEnd/>
          </a:ln>
        </p:spPr>
        <p:txBody>
          <a:bodyPr wrap="none" anchor="ctr"/>
          <a:lstStyle/>
          <a:p>
            <a:endParaRPr lang="el-GR"/>
          </a:p>
        </p:txBody>
      </p:sp>
      <p:sp>
        <p:nvSpPr>
          <p:cNvPr id="6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17120"/>
                                        </p:tgtEl>
                                        <p:attrNameLst>
                                          <p:attrName>style.visibility</p:attrName>
                                        </p:attrNameLst>
                                      </p:cBhvr>
                                      <p:to>
                                        <p:strVal val="visible"/>
                                      </p:to>
                                    </p:set>
                                    <p:anim calcmode="lin" valueType="num">
                                      <p:cBhvr additive="base">
                                        <p:cTn id="17" dur="500" fill="hold"/>
                                        <p:tgtEl>
                                          <p:spTgt spid="217120"/>
                                        </p:tgtEl>
                                        <p:attrNameLst>
                                          <p:attrName>ppt_x</p:attrName>
                                        </p:attrNameLst>
                                      </p:cBhvr>
                                      <p:tavLst>
                                        <p:tav tm="0">
                                          <p:val>
                                            <p:strVal val="0-#ppt_w/2"/>
                                          </p:val>
                                        </p:tav>
                                        <p:tav tm="100000">
                                          <p:val>
                                            <p:strVal val="#ppt_x"/>
                                          </p:val>
                                        </p:tav>
                                      </p:tavLst>
                                    </p:anim>
                                    <p:anim calcmode="lin" valueType="num">
                                      <p:cBhvr additive="base">
                                        <p:cTn id="18" dur="500" fill="hold"/>
                                        <p:tgtEl>
                                          <p:spTgt spid="21712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nodeType="afterEffect">
                                  <p:stCondLst>
                                    <p:cond delay="100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nodeType="afterEffect">
                                  <p:stCondLst>
                                    <p:cond delay="100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par>
                          <p:cTn id="29" fill="hold">
                            <p:stCondLst>
                              <p:cond delay="7500"/>
                            </p:stCondLst>
                            <p:childTnLst>
                              <p:par>
                                <p:cTn id="30" presetID="2" presetClass="entr" presetSubtype="8" fill="hold" nodeType="after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217138"/>
                                        </p:tgtEl>
                                        <p:attrNameLst>
                                          <p:attrName>style.visibility</p:attrName>
                                        </p:attrNameLst>
                                      </p:cBhvr>
                                      <p:to>
                                        <p:strVal val="visible"/>
                                      </p:to>
                                    </p:set>
                                    <p:anim calcmode="lin" valueType="num">
                                      <p:cBhvr additive="base">
                                        <p:cTn id="37" dur="500" fill="hold"/>
                                        <p:tgtEl>
                                          <p:spTgt spid="217138"/>
                                        </p:tgtEl>
                                        <p:attrNameLst>
                                          <p:attrName>ppt_x</p:attrName>
                                        </p:attrNameLst>
                                      </p:cBhvr>
                                      <p:tavLst>
                                        <p:tav tm="0">
                                          <p:val>
                                            <p:strVal val="0-#ppt_w/2"/>
                                          </p:val>
                                        </p:tav>
                                        <p:tav tm="100000">
                                          <p:val>
                                            <p:strVal val="#ppt_x"/>
                                          </p:val>
                                        </p:tav>
                                      </p:tavLst>
                                    </p:anim>
                                    <p:anim calcmode="lin" valueType="num">
                                      <p:cBhvr additive="base">
                                        <p:cTn id="38" dur="500" fill="hold"/>
                                        <p:tgtEl>
                                          <p:spTgt spid="217138"/>
                                        </p:tgtEl>
                                        <p:attrNameLst>
                                          <p:attrName>ppt_y</p:attrName>
                                        </p:attrNameLst>
                                      </p:cBhvr>
                                      <p:tavLst>
                                        <p:tav tm="0">
                                          <p:val>
                                            <p:strVal val="#ppt_y"/>
                                          </p:val>
                                        </p:tav>
                                        <p:tav tm="100000">
                                          <p:val>
                                            <p:strVal val="#ppt_y"/>
                                          </p:val>
                                        </p:tav>
                                      </p:tavLst>
                                    </p:anim>
                                  </p:childTnLst>
                                </p:cTn>
                              </p:par>
                            </p:childTnLst>
                          </p:cTn>
                        </p:par>
                        <p:par>
                          <p:cTn id="39" fill="hold">
                            <p:stCondLst>
                              <p:cond delay="10500"/>
                            </p:stCondLst>
                            <p:childTnLst>
                              <p:par>
                                <p:cTn id="40" presetID="2" presetClass="entr" presetSubtype="8" fill="hold" nodeType="afterEffect">
                                  <p:stCondLst>
                                    <p:cond delay="100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0-#ppt_w/2"/>
                                          </p:val>
                                        </p:tav>
                                        <p:tav tm="100000">
                                          <p:val>
                                            <p:strVal val="#ppt_x"/>
                                          </p:val>
                                        </p:tav>
                                      </p:tavLst>
                                    </p:anim>
                                    <p:anim calcmode="lin" valueType="num">
                                      <p:cBhvr additive="base">
                                        <p:cTn id="43" dur="500" fill="hold"/>
                                        <p:tgtEl>
                                          <p:spTgt spid="7"/>
                                        </p:tgtEl>
                                        <p:attrNameLst>
                                          <p:attrName>ppt_y</p:attrName>
                                        </p:attrNameLst>
                                      </p:cBhvr>
                                      <p:tavLst>
                                        <p:tav tm="0">
                                          <p:val>
                                            <p:strVal val="#ppt_y"/>
                                          </p:val>
                                        </p:tav>
                                        <p:tav tm="100000">
                                          <p:val>
                                            <p:strVal val="#ppt_y"/>
                                          </p:val>
                                        </p:tav>
                                      </p:tavLst>
                                    </p:anim>
                                  </p:childTnLst>
                                </p:cTn>
                              </p:par>
                            </p:childTnLst>
                          </p:cTn>
                        </p:par>
                        <p:par>
                          <p:cTn id="44" fill="hold">
                            <p:stCondLst>
                              <p:cond delay="12000"/>
                            </p:stCondLst>
                            <p:childTnLst>
                              <p:par>
                                <p:cTn id="45" presetID="2" presetClass="entr" presetSubtype="8" fill="hold" grpId="0" nodeType="afterEffect">
                                  <p:stCondLst>
                                    <p:cond delay="1000"/>
                                  </p:stCondLst>
                                  <p:childTnLst>
                                    <p:set>
                                      <p:cBhvr>
                                        <p:cTn id="46" dur="1" fill="hold">
                                          <p:stCondLst>
                                            <p:cond delay="0"/>
                                          </p:stCondLst>
                                        </p:cTn>
                                        <p:tgtEl>
                                          <p:spTgt spid="217142"/>
                                        </p:tgtEl>
                                        <p:attrNameLst>
                                          <p:attrName>style.visibility</p:attrName>
                                        </p:attrNameLst>
                                      </p:cBhvr>
                                      <p:to>
                                        <p:strVal val="visible"/>
                                      </p:to>
                                    </p:set>
                                    <p:anim calcmode="lin" valueType="num">
                                      <p:cBhvr additive="base">
                                        <p:cTn id="47" dur="500" fill="hold"/>
                                        <p:tgtEl>
                                          <p:spTgt spid="217142"/>
                                        </p:tgtEl>
                                        <p:attrNameLst>
                                          <p:attrName>ppt_x</p:attrName>
                                        </p:attrNameLst>
                                      </p:cBhvr>
                                      <p:tavLst>
                                        <p:tav tm="0">
                                          <p:val>
                                            <p:strVal val="0-#ppt_w/2"/>
                                          </p:val>
                                        </p:tav>
                                        <p:tav tm="100000">
                                          <p:val>
                                            <p:strVal val="#ppt_x"/>
                                          </p:val>
                                        </p:tav>
                                      </p:tavLst>
                                    </p:anim>
                                    <p:anim calcmode="lin" valueType="num">
                                      <p:cBhvr additive="base">
                                        <p:cTn id="48" dur="500" fill="hold"/>
                                        <p:tgtEl>
                                          <p:spTgt spid="217142"/>
                                        </p:tgtEl>
                                        <p:attrNameLst>
                                          <p:attrName>ppt_y</p:attrName>
                                        </p:attrNameLst>
                                      </p:cBhvr>
                                      <p:tavLst>
                                        <p:tav tm="0">
                                          <p:val>
                                            <p:strVal val="#ppt_y"/>
                                          </p:val>
                                        </p:tav>
                                        <p:tav tm="100000">
                                          <p:val>
                                            <p:strVal val="#ppt_y"/>
                                          </p:val>
                                        </p:tav>
                                      </p:tavLst>
                                    </p:anim>
                                  </p:childTnLst>
                                </p:cTn>
                              </p:par>
                            </p:childTnLst>
                          </p:cTn>
                        </p:par>
                        <p:par>
                          <p:cTn id="49" fill="hold">
                            <p:stCondLst>
                              <p:cond delay="13500"/>
                            </p:stCondLst>
                            <p:childTnLst>
                              <p:par>
                                <p:cTn id="50" presetID="2" presetClass="entr" presetSubtype="8" fill="hold" grpId="0" nodeType="afterEffect">
                                  <p:stCondLst>
                                    <p:cond delay="1000"/>
                                  </p:stCondLst>
                                  <p:childTnLst>
                                    <p:set>
                                      <p:cBhvr>
                                        <p:cTn id="51" dur="1" fill="hold">
                                          <p:stCondLst>
                                            <p:cond delay="0"/>
                                          </p:stCondLst>
                                        </p:cTn>
                                        <p:tgtEl>
                                          <p:spTgt spid="217143"/>
                                        </p:tgtEl>
                                        <p:attrNameLst>
                                          <p:attrName>style.visibility</p:attrName>
                                        </p:attrNameLst>
                                      </p:cBhvr>
                                      <p:to>
                                        <p:strVal val="visible"/>
                                      </p:to>
                                    </p:set>
                                    <p:anim calcmode="lin" valueType="num">
                                      <p:cBhvr additive="base">
                                        <p:cTn id="52" dur="500" fill="hold"/>
                                        <p:tgtEl>
                                          <p:spTgt spid="217143"/>
                                        </p:tgtEl>
                                        <p:attrNameLst>
                                          <p:attrName>ppt_x</p:attrName>
                                        </p:attrNameLst>
                                      </p:cBhvr>
                                      <p:tavLst>
                                        <p:tav tm="0">
                                          <p:val>
                                            <p:strVal val="0-#ppt_w/2"/>
                                          </p:val>
                                        </p:tav>
                                        <p:tav tm="100000">
                                          <p:val>
                                            <p:strVal val="#ppt_x"/>
                                          </p:val>
                                        </p:tav>
                                      </p:tavLst>
                                    </p:anim>
                                    <p:anim calcmode="lin" valueType="num">
                                      <p:cBhvr additive="base">
                                        <p:cTn id="53" dur="500" fill="hold"/>
                                        <p:tgtEl>
                                          <p:spTgt spid="217143"/>
                                        </p:tgtEl>
                                        <p:attrNameLst>
                                          <p:attrName>ppt_y</p:attrName>
                                        </p:attrNameLst>
                                      </p:cBhvr>
                                      <p:tavLst>
                                        <p:tav tm="0">
                                          <p:val>
                                            <p:strVal val="#ppt_y"/>
                                          </p:val>
                                        </p:tav>
                                        <p:tav tm="100000">
                                          <p:val>
                                            <p:strVal val="#ppt_y"/>
                                          </p:val>
                                        </p:tav>
                                      </p:tavLst>
                                    </p:anim>
                                  </p:childTnLst>
                                </p:cTn>
                              </p:par>
                            </p:childTnLst>
                          </p:cTn>
                        </p:par>
                        <p:par>
                          <p:cTn id="54" fill="hold">
                            <p:stCondLst>
                              <p:cond delay="15000"/>
                            </p:stCondLst>
                            <p:childTnLst>
                              <p:par>
                                <p:cTn id="55" presetID="2" presetClass="entr" presetSubtype="8" fill="hold" grpId="0" nodeType="afterEffect">
                                  <p:stCondLst>
                                    <p:cond delay="1000"/>
                                  </p:stCondLst>
                                  <p:childTnLst>
                                    <p:set>
                                      <p:cBhvr>
                                        <p:cTn id="56" dur="1" fill="hold">
                                          <p:stCondLst>
                                            <p:cond delay="0"/>
                                          </p:stCondLst>
                                        </p:cTn>
                                        <p:tgtEl>
                                          <p:spTgt spid="217144"/>
                                        </p:tgtEl>
                                        <p:attrNameLst>
                                          <p:attrName>style.visibility</p:attrName>
                                        </p:attrNameLst>
                                      </p:cBhvr>
                                      <p:to>
                                        <p:strVal val="visible"/>
                                      </p:to>
                                    </p:set>
                                    <p:anim calcmode="lin" valueType="num">
                                      <p:cBhvr additive="base">
                                        <p:cTn id="57" dur="500" fill="hold"/>
                                        <p:tgtEl>
                                          <p:spTgt spid="217144"/>
                                        </p:tgtEl>
                                        <p:attrNameLst>
                                          <p:attrName>ppt_x</p:attrName>
                                        </p:attrNameLst>
                                      </p:cBhvr>
                                      <p:tavLst>
                                        <p:tav tm="0">
                                          <p:val>
                                            <p:strVal val="0-#ppt_w/2"/>
                                          </p:val>
                                        </p:tav>
                                        <p:tav tm="100000">
                                          <p:val>
                                            <p:strVal val="#ppt_x"/>
                                          </p:val>
                                        </p:tav>
                                      </p:tavLst>
                                    </p:anim>
                                    <p:anim calcmode="lin" valueType="num">
                                      <p:cBhvr additive="base">
                                        <p:cTn id="58" dur="500" fill="hold"/>
                                        <p:tgtEl>
                                          <p:spTgt spid="2171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20" grpId="0" animBg="1"/>
      <p:bldP spid="217138" grpId="0" animBg="1"/>
      <p:bldP spid="217142" grpId="0" animBg="1"/>
      <p:bldP spid="217143" grpId="0" animBg="1"/>
      <p:bldP spid="21714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4819" name="Footer Placeholder 3"/>
          <p:cNvSpPr>
            <a:spLocks noGrp="1"/>
          </p:cNvSpPr>
          <p:nvPr>
            <p:ph type="ftr" sz="quarter" idx="11"/>
          </p:nvPr>
        </p:nvSpPr>
        <p:spPr>
          <a:noFill/>
        </p:spPr>
        <p:txBody>
          <a:bodyPr/>
          <a:lstStyle/>
          <a:p>
            <a:r>
              <a:rPr lang="el-GR" altLang="en-US" smtClean="0"/>
              <a:t>Ευαγγελία Πιτουρά</a:t>
            </a:r>
          </a:p>
        </p:txBody>
      </p:sp>
      <p:sp>
        <p:nvSpPr>
          <p:cNvPr id="34820" name="Slide Number Placeholder 4"/>
          <p:cNvSpPr>
            <a:spLocks noGrp="1"/>
          </p:cNvSpPr>
          <p:nvPr>
            <p:ph type="sldNum" sz="quarter" idx="12"/>
          </p:nvPr>
        </p:nvSpPr>
        <p:spPr>
          <a:noFill/>
        </p:spPr>
        <p:txBody>
          <a:bodyPr/>
          <a:lstStyle/>
          <a:p>
            <a:fld id="{E6BE2BF6-624F-4068-82D9-7188F7A88867}" type="slidenum">
              <a:rPr lang="el-GR" altLang="en-US" smtClean="0"/>
              <a:pPr/>
              <a:t>38</a:t>
            </a:fld>
            <a:endParaRPr lang="el-GR" altLang="en-US" smtClean="0"/>
          </a:p>
        </p:txBody>
      </p:sp>
      <p:sp>
        <p:nvSpPr>
          <p:cNvPr id="34822" name="Text Box 3"/>
          <p:cNvSpPr txBox="1">
            <a:spLocks noChangeArrowheads="1"/>
          </p:cNvSpPr>
          <p:nvPr/>
        </p:nvSpPr>
        <p:spPr bwMode="auto">
          <a:xfrm>
            <a:off x="611188" y="1628775"/>
            <a:ext cx="5562600" cy="2738438"/>
          </a:xfrm>
          <a:prstGeom prst="rect">
            <a:avLst/>
          </a:prstGeom>
          <a:noFill/>
          <a:ln w="9525">
            <a:noFill/>
            <a:miter lim="800000"/>
            <a:headEnd/>
            <a:tailEnd/>
          </a:ln>
        </p:spPr>
        <p:txBody>
          <a:bodyPr>
            <a:spAutoFit/>
          </a:bodyPr>
          <a:lstStyle/>
          <a:p>
            <a:pPr algn="just" eaLnBrk="0" hangingPunct="0">
              <a:spcBef>
                <a:spcPct val="50000"/>
              </a:spcBef>
            </a:pPr>
            <a:r>
              <a:rPr lang="el-GR" sz="2800">
                <a:latin typeface="Calibri" pitchFamily="34" charset="0"/>
                <a:ea typeface="Calibri" pitchFamily="34" charset="0"/>
                <a:cs typeface="Calibri" pitchFamily="34" charset="0"/>
              </a:rPr>
              <a:t>Για δυαδικές συσχετίσεις</a:t>
            </a:r>
            <a:r>
              <a:rPr lang="el-GR" sz="2400">
                <a:latin typeface="Calibri" pitchFamily="34" charset="0"/>
                <a:ea typeface="Calibri" pitchFamily="34" charset="0"/>
                <a:cs typeface="Calibri" pitchFamily="34" charset="0"/>
              </a:rPr>
              <a:t> </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ένα-προς-ένα 1:1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ένα-προς-πολλά 1:Ν</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πολλά-προς-ένα Ν:1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πολλά-προς-πολλά Ν:Μ</a:t>
            </a:r>
          </a:p>
        </p:txBody>
      </p:sp>
      <p:sp>
        <p:nvSpPr>
          <p:cNvPr id="34823" name="Text Box 4"/>
          <p:cNvSpPr txBox="1">
            <a:spLocks noChangeArrowheads="1"/>
          </p:cNvSpPr>
          <p:nvPr/>
        </p:nvSpPr>
        <p:spPr bwMode="auto">
          <a:xfrm>
            <a:off x="539750" y="4652963"/>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Παράδειγμα - Συμβολισμός</a:t>
            </a:r>
          </a:p>
        </p:txBody>
      </p:sp>
      <p:grpSp>
        <p:nvGrpSpPr>
          <p:cNvPr id="2" name="Group 5"/>
          <p:cNvGrpSpPr>
            <a:grpSpLocks/>
          </p:cNvGrpSpPr>
          <p:nvPr/>
        </p:nvGrpSpPr>
        <p:grpSpPr bwMode="auto">
          <a:xfrm>
            <a:off x="611188" y="4941888"/>
            <a:ext cx="7315200" cy="1143000"/>
            <a:chOff x="672" y="2064"/>
            <a:chExt cx="4608" cy="720"/>
          </a:xfrm>
        </p:grpSpPr>
        <p:grpSp>
          <p:nvGrpSpPr>
            <p:cNvPr id="3" name="Group 6"/>
            <p:cNvGrpSpPr>
              <a:grpSpLocks/>
            </p:cNvGrpSpPr>
            <p:nvPr/>
          </p:nvGrpSpPr>
          <p:grpSpPr bwMode="auto">
            <a:xfrm>
              <a:off x="672" y="2064"/>
              <a:ext cx="4608" cy="720"/>
              <a:chOff x="672" y="2064"/>
              <a:chExt cx="4608" cy="720"/>
            </a:xfrm>
          </p:grpSpPr>
          <p:sp>
            <p:nvSpPr>
              <p:cNvPr id="34827" name="AutoShape 7"/>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34828" name="AutoShape 8"/>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34829" name="AutoShape 9"/>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34830" name="Text Box 10"/>
              <p:cNvSpPr txBox="1">
                <a:spLocks noChangeArrowheads="1"/>
              </p:cNvSpPr>
              <p:nvPr/>
            </p:nvSpPr>
            <p:spPr bwMode="auto">
              <a:xfrm>
                <a:off x="816" y="2304"/>
                <a:ext cx="1344"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ΤΑΙΝΙΑ</a:t>
                </a:r>
              </a:p>
            </p:txBody>
          </p:sp>
          <p:sp>
            <p:nvSpPr>
              <p:cNvPr id="34831" name="Text Box 11"/>
              <p:cNvSpPr txBox="1">
                <a:spLocks noChangeArrowheads="1"/>
              </p:cNvSpPr>
              <p:nvPr/>
            </p:nvSpPr>
            <p:spPr bwMode="auto">
              <a:xfrm>
                <a:off x="2784" y="2256"/>
                <a:ext cx="1296"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ΠΑΙΖΕΙ</a:t>
                </a:r>
              </a:p>
            </p:txBody>
          </p:sp>
          <p:sp>
            <p:nvSpPr>
              <p:cNvPr id="34832" name="Text Box 12"/>
              <p:cNvSpPr txBox="1">
                <a:spLocks noChangeArrowheads="1"/>
              </p:cNvSpPr>
              <p:nvPr/>
            </p:nvSpPr>
            <p:spPr bwMode="auto">
              <a:xfrm>
                <a:off x="4080" y="2256"/>
                <a:ext cx="1008"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ΗΘΟΠΟΙΟΣ</a:t>
                </a:r>
              </a:p>
            </p:txBody>
          </p:sp>
          <p:sp>
            <p:nvSpPr>
              <p:cNvPr id="34833" name="Line 13"/>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34826" name="Line 14"/>
            <p:cNvSpPr>
              <a:spLocks noChangeShapeType="1"/>
            </p:cNvSpPr>
            <p:nvPr/>
          </p:nvSpPr>
          <p:spPr bwMode="auto">
            <a:xfrm>
              <a:off x="3648" y="2400"/>
              <a:ext cx="384" cy="0"/>
            </a:xfrm>
            <a:prstGeom prst="line">
              <a:avLst/>
            </a:prstGeom>
            <a:noFill/>
            <a:ln w="9525">
              <a:solidFill>
                <a:schemeClr val="tx1"/>
              </a:solidFill>
              <a:round/>
              <a:headEnd/>
              <a:tailEnd/>
            </a:ln>
          </p:spPr>
          <p:txBody>
            <a:bodyPr wrap="none" anchor="ctr"/>
            <a:lstStyle/>
            <a:p>
              <a:endParaRPr lang="el-GR"/>
            </a:p>
          </p:txBody>
        </p:sp>
      </p:grpSp>
      <p:sp>
        <p:nvSpPr>
          <p:cNvPr id="1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35843" name="Footer Placeholder 3"/>
          <p:cNvSpPr>
            <a:spLocks noGrp="1"/>
          </p:cNvSpPr>
          <p:nvPr>
            <p:ph type="ftr" sz="quarter" idx="11"/>
          </p:nvPr>
        </p:nvSpPr>
        <p:spPr>
          <a:noFill/>
        </p:spPr>
        <p:txBody>
          <a:bodyPr/>
          <a:lstStyle/>
          <a:p>
            <a:r>
              <a:rPr lang="el-GR" altLang="en-US" smtClean="0"/>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39</a:t>
            </a:fld>
            <a:endParaRPr lang="el-GR" altLang="en-US" smtClean="0"/>
          </a:p>
        </p:txBody>
      </p:sp>
      <p:sp>
        <p:nvSpPr>
          <p:cNvPr id="35846" name="Text Box 3"/>
          <p:cNvSpPr txBox="1">
            <a:spLocks noChangeArrowheads="1"/>
          </p:cNvSpPr>
          <p:nvPr/>
        </p:nvSpPr>
        <p:spPr bwMode="auto">
          <a:xfrm>
            <a:off x="1331913" y="1484313"/>
            <a:ext cx="5562600" cy="457200"/>
          </a:xfrm>
          <a:prstGeom prst="rect">
            <a:avLst/>
          </a:prstGeom>
          <a:noFill/>
          <a:ln w="9525">
            <a:noFill/>
            <a:miter lim="800000"/>
            <a:headEnd/>
            <a:tailEnd/>
          </a:ln>
        </p:spPr>
        <p:txBody>
          <a:bodyPr>
            <a:spAutoFit/>
          </a:bodyPr>
          <a:lstStyle/>
          <a:p>
            <a:pPr algn="ctr" eaLnBrk="0" hangingPunct="0">
              <a:spcBef>
                <a:spcPct val="50000"/>
              </a:spcBef>
            </a:pPr>
            <a:r>
              <a:rPr lang="el-GR" sz="2400">
                <a:latin typeface="Calibri" pitchFamily="34" charset="0"/>
                <a:ea typeface="Calibri" pitchFamily="34" charset="0"/>
                <a:cs typeface="Calibri" pitchFamily="34" charset="0"/>
              </a:rPr>
              <a:t>Ένα-προς-Πολλά 1:Ν</a:t>
            </a:r>
          </a:p>
        </p:txBody>
      </p:sp>
      <p:sp>
        <p:nvSpPr>
          <p:cNvPr id="35847" name="Text Box 4"/>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5848" name="AutoShape 5"/>
          <p:cNvSpPr>
            <a:spLocks noChangeArrowheads="1"/>
          </p:cNvSpPr>
          <p:nvPr/>
        </p:nvSpPr>
        <p:spPr bwMode="auto">
          <a:xfrm>
            <a:off x="5675313" y="3860800"/>
            <a:ext cx="2136775" cy="401638"/>
          </a:xfrm>
          <a:prstGeom prst="flowChartProcess">
            <a:avLst/>
          </a:prstGeom>
          <a:noFill/>
          <a:ln w="9525">
            <a:solidFill>
              <a:schemeClr val="tx1"/>
            </a:solidFill>
            <a:miter lim="800000"/>
            <a:headEnd/>
            <a:tailEnd/>
          </a:ln>
        </p:spPr>
        <p:txBody>
          <a:bodyPr wrap="none" anchor="ctr"/>
          <a:lstStyle/>
          <a:p>
            <a:endParaRPr lang="el-GR"/>
          </a:p>
        </p:txBody>
      </p:sp>
      <p:sp>
        <p:nvSpPr>
          <p:cNvPr id="35849" name="AutoShape 6"/>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0" name="AutoShape 7"/>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5851" name="Text Box 8"/>
          <p:cNvSpPr txBox="1">
            <a:spLocks noChangeArrowheads="1"/>
          </p:cNvSpPr>
          <p:nvPr/>
        </p:nvSpPr>
        <p:spPr bwMode="auto">
          <a:xfrm>
            <a:off x="1173163" y="3954463"/>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5852" name="Text Box 9"/>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53" name="Text Box 10"/>
          <p:cNvSpPr txBox="1">
            <a:spLocks noChangeArrowheads="1"/>
          </p:cNvSpPr>
          <p:nvPr/>
        </p:nvSpPr>
        <p:spPr bwMode="auto">
          <a:xfrm>
            <a:off x="5743575" y="3860800"/>
            <a:ext cx="2141538"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54" name="Line 11"/>
          <p:cNvSpPr>
            <a:spLocks noChangeShapeType="1"/>
          </p:cNvSpPr>
          <p:nvPr/>
        </p:nvSpPr>
        <p:spPr bwMode="auto">
          <a:xfrm>
            <a:off x="5076825" y="4076700"/>
            <a:ext cx="576263" cy="0"/>
          </a:xfrm>
          <a:prstGeom prst="line">
            <a:avLst/>
          </a:prstGeom>
          <a:noFill/>
          <a:ln w="38100">
            <a:solidFill>
              <a:srgbClr val="FF0000"/>
            </a:solidFill>
            <a:round/>
            <a:headEnd type="triangle" w="med" len="med"/>
            <a:tailEnd/>
          </a:ln>
        </p:spPr>
        <p:txBody>
          <a:bodyPr/>
          <a:lstStyle/>
          <a:p>
            <a:endParaRPr lang="el-GR"/>
          </a:p>
        </p:txBody>
      </p:sp>
      <p:sp>
        <p:nvSpPr>
          <p:cNvPr id="35855" name="Text Box 12"/>
          <p:cNvSpPr txBox="1">
            <a:spLocks noChangeArrowheads="1"/>
          </p:cNvSpPr>
          <p:nvPr/>
        </p:nvSpPr>
        <p:spPr bwMode="auto">
          <a:xfrm>
            <a:off x="250825" y="5229225"/>
            <a:ext cx="8713788" cy="784225"/>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ea typeface="Calibri" pitchFamily="34" charset="0"/>
                <a:cs typeface="Calibri" pitchFamily="34" charset="0"/>
              </a:rPr>
              <a:t>Ένα Τμήμα έχει πολλούς Υπαλλήλους αλλά ένας Υπάλληλος ανήκει μόνο σε ένα Τμήμα </a:t>
            </a:r>
            <a:endParaRPr lang="en-US" sz="1800" dirty="0">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Προσοχή: πόσες φορές ένα Τμήμα/Υπάλληλος εμφανίζεται στη συσχέτιση</a:t>
            </a:r>
          </a:p>
        </p:txBody>
      </p:sp>
      <p:sp>
        <p:nvSpPr>
          <p:cNvPr id="35856" name="Text Box 13"/>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5857" name="AutoShape 14"/>
          <p:cNvSpPr>
            <a:spLocks noChangeArrowheads="1"/>
          </p:cNvSpPr>
          <p:nvPr/>
        </p:nvSpPr>
        <p:spPr bwMode="auto">
          <a:xfrm>
            <a:off x="5603875" y="2751138"/>
            <a:ext cx="2063750" cy="390525"/>
          </a:xfrm>
          <a:prstGeom prst="flowChartProcess">
            <a:avLst/>
          </a:prstGeom>
          <a:noFill/>
          <a:ln w="9525">
            <a:solidFill>
              <a:schemeClr val="tx1"/>
            </a:solidFill>
            <a:miter lim="800000"/>
            <a:headEnd/>
            <a:tailEnd/>
          </a:ln>
        </p:spPr>
        <p:txBody>
          <a:bodyPr wrap="none" anchor="ctr"/>
          <a:lstStyle/>
          <a:p>
            <a:endParaRPr lang="el-GR"/>
          </a:p>
        </p:txBody>
      </p:sp>
      <p:sp>
        <p:nvSpPr>
          <p:cNvPr id="35858" name="AutoShape 15"/>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9" name="AutoShape 16"/>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5860" name="Text Box 17"/>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dirty="0"/>
              <a:t>ΤΜΗΜΑ</a:t>
            </a:r>
          </a:p>
        </p:txBody>
      </p:sp>
      <p:sp>
        <p:nvSpPr>
          <p:cNvPr id="35861" name="Text Box 18"/>
          <p:cNvSpPr txBox="1">
            <a:spLocks noChangeArrowheads="1"/>
          </p:cNvSpPr>
          <p:nvPr/>
        </p:nvSpPr>
        <p:spPr bwMode="auto">
          <a:xfrm>
            <a:off x="3857625" y="2813050"/>
            <a:ext cx="1814513"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62" name="Text Box 19"/>
          <p:cNvSpPr txBox="1">
            <a:spLocks noChangeArrowheads="1"/>
          </p:cNvSpPr>
          <p:nvPr/>
        </p:nvSpPr>
        <p:spPr bwMode="auto">
          <a:xfrm>
            <a:off x="5672138" y="2781300"/>
            <a:ext cx="1995487"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63" name="Line 20"/>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5864" name="Line 21"/>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5865" name="Text Box 22"/>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5866" name="Line 23"/>
          <p:cNvSpPr>
            <a:spLocks noChangeShapeType="1"/>
          </p:cNvSpPr>
          <p:nvPr/>
        </p:nvSpPr>
        <p:spPr bwMode="auto">
          <a:xfrm>
            <a:off x="2771775" y="4149725"/>
            <a:ext cx="863600" cy="0"/>
          </a:xfrm>
          <a:prstGeom prst="line">
            <a:avLst/>
          </a:prstGeom>
          <a:noFill/>
          <a:ln w="9525">
            <a:solidFill>
              <a:schemeClr val="tx1"/>
            </a:solidFill>
            <a:round/>
            <a:headEnd/>
            <a:tailEnd/>
          </a:ln>
        </p:spPr>
        <p:txBody>
          <a:bodyPr/>
          <a:lstStyle/>
          <a:p>
            <a:endParaRPr lang="el-GR"/>
          </a:p>
        </p:txBody>
      </p:sp>
      <p:sp>
        <p:nvSpPr>
          <p:cNvPr id="35867" name="Text Box 24"/>
          <p:cNvSpPr txBox="1">
            <a:spLocks noChangeArrowheads="1"/>
          </p:cNvSpPr>
          <p:nvPr/>
        </p:nvSpPr>
        <p:spPr bwMode="auto">
          <a:xfrm>
            <a:off x="4787900" y="4559300"/>
            <a:ext cx="1498600" cy="553998"/>
          </a:xfrm>
          <a:prstGeom prst="rect">
            <a:avLst/>
          </a:prstGeom>
          <a:noFill/>
          <a:ln w="9525">
            <a:noFill/>
            <a:miter lim="800000"/>
            <a:headEnd/>
            <a:tailEnd/>
          </a:ln>
        </p:spPr>
        <p:txBody>
          <a:bodyPr wrap="square">
            <a:spAutoFit/>
          </a:bodyPr>
          <a:lstStyle/>
          <a:p>
            <a:pPr algn="just">
              <a:spcBef>
                <a:spcPct val="50000"/>
              </a:spcBef>
            </a:pPr>
            <a:r>
              <a:rPr lang="el-GR" sz="1000" b="1">
                <a:solidFill>
                  <a:schemeClr val="accent2">
                    <a:lumMod val="75000"/>
                  </a:schemeClr>
                </a:solidFill>
              </a:rPr>
              <a:t>Ένας υπάλληλος εμφανίζεται μόνο μια φορά στη συσχέτιση</a:t>
            </a:r>
          </a:p>
        </p:txBody>
      </p:sp>
      <p:sp>
        <p:nvSpPr>
          <p:cNvPr id="35868" name="Text Box 25"/>
          <p:cNvSpPr txBox="1">
            <a:spLocks noChangeArrowheads="1"/>
          </p:cNvSpPr>
          <p:nvPr/>
        </p:nvSpPr>
        <p:spPr bwMode="auto">
          <a:xfrm>
            <a:off x="2555874" y="4570342"/>
            <a:ext cx="2097159" cy="553998"/>
          </a:xfrm>
          <a:prstGeom prst="rect">
            <a:avLst/>
          </a:prstGeom>
          <a:noFill/>
          <a:ln w="9525">
            <a:noFill/>
            <a:miter lim="800000"/>
            <a:headEnd/>
            <a:tailEnd/>
          </a:ln>
        </p:spPr>
        <p:txBody>
          <a:bodyPr wrap="square">
            <a:spAutoFit/>
          </a:bodyPr>
          <a:lstStyle/>
          <a:p>
            <a:pPr algn="just">
              <a:spcBef>
                <a:spcPct val="50000"/>
              </a:spcBef>
            </a:pPr>
            <a:r>
              <a:rPr lang="el-GR" sz="1000" b="1" dirty="0">
                <a:solidFill>
                  <a:schemeClr val="accent2">
                    <a:lumMod val="75000"/>
                  </a:schemeClr>
                </a:solidFill>
              </a:rPr>
              <a:t>Ένα τμήμα μπορεί να εμφανίζεται πολλές φορές στη συσχέτιση (μια για κάθε υπάλληλο που έχει)</a:t>
            </a:r>
          </a:p>
        </p:txBody>
      </p:sp>
      <p:sp>
        <p:nvSpPr>
          <p:cNvPr id="3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4</a:t>
            </a:fld>
            <a:endParaRPr lang="el-GR" altLang="en-US" smtClean="0"/>
          </a:p>
        </p:txBody>
      </p:sp>
      <p:sp>
        <p:nvSpPr>
          <p:cNvPr id="82947" name="Text Box 3"/>
          <p:cNvSpPr txBox="1">
            <a:spLocks noChangeArrowheads="1"/>
          </p:cNvSpPr>
          <p:nvPr/>
        </p:nvSpPr>
        <p:spPr bwMode="auto">
          <a:xfrm>
            <a:off x="318294" y="4032250"/>
            <a:ext cx="83566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solidFill>
                  <a:schemeClr val="tx2">
                    <a:lumMod val="50000"/>
                  </a:schemeClr>
                </a:solidFill>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a:t>
            </a:r>
          </a:p>
        </p:txBody>
      </p:sp>
      <p:sp>
        <p:nvSpPr>
          <p:cNvPr id="20488" name="Text Box 8"/>
          <p:cNvSpPr txBox="1">
            <a:spLocks noChangeArrowheads="1"/>
          </p:cNvSpPr>
          <p:nvPr/>
        </p:nvSpPr>
        <p:spPr bwMode="auto">
          <a:xfrm>
            <a:off x="241300" y="1871663"/>
            <a:ext cx="8567738" cy="1384995"/>
          </a:xfrm>
          <a:prstGeom prst="rect">
            <a:avLst/>
          </a:prstGeom>
          <a:noFill/>
          <a:ln w="9525">
            <a:noFill/>
            <a:miter lim="800000"/>
            <a:headEnd/>
            <a:tailEnd/>
          </a:ln>
        </p:spPr>
        <p:txBody>
          <a:bodyPr>
            <a:spAutoFit/>
          </a:bodyPr>
          <a:lstStyle/>
          <a:p>
            <a:pPr algn="just">
              <a:spcBef>
                <a:spcPct val="50000"/>
              </a:spcBef>
            </a:pPr>
            <a:r>
              <a:rPr lang="el-GR" sz="2800" u="sng" dirty="0" smtClean="0">
                <a:solidFill>
                  <a:schemeClr val="accent6">
                    <a:lumMod val="75000"/>
                  </a:schemeClr>
                </a:solidFill>
                <a:latin typeface="Calibri" pitchFamily="34" charset="0"/>
                <a:ea typeface="Calibri" pitchFamily="34" charset="0"/>
                <a:cs typeface="Calibri" pitchFamily="34" charset="0"/>
              </a:rPr>
              <a:t>Σχήμα (</a:t>
            </a:r>
            <a:r>
              <a:rPr lang="en-US" sz="2800" u="sng" dirty="0" smtClean="0">
                <a:solidFill>
                  <a:schemeClr val="accent6">
                    <a:lumMod val="75000"/>
                  </a:schemeClr>
                </a:solidFill>
                <a:latin typeface="Calibri" pitchFamily="34" charset="0"/>
                <a:ea typeface="Calibri" pitchFamily="34" charset="0"/>
                <a:cs typeface="Calibri" pitchFamily="34" charset="0"/>
              </a:rPr>
              <a:t>database schema)</a:t>
            </a:r>
            <a:r>
              <a:rPr lang="el-GR" sz="2800" u="sng"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η περιγραφή της δομής της πληροφορίας που είναι αποθηκευμένη στη </a:t>
            </a:r>
            <a:r>
              <a:rPr lang="el-GR" sz="2800" dirty="0" err="1">
                <a:solidFill>
                  <a:schemeClr val="tx2">
                    <a:lumMod val="50000"/>
                  </a:schemeClr>
                </a:solidFill>
                <a:latin typeface="Calibri" pitchFamily="34" charset="0"/>
                <a:ea typeface="Calibri" pitchFamily="34" charset="0"/>
                <a:cs typeface="Calibri" pitchFamily="34" charset="0"/>
              </a:rPr>
              <a:t>βδ</a:t>
            </a:r>
            <a:r>
              <a:rPr lang="el-GR" sz="2800" dirty="0">
                <a:solidFill>
                  <a:schemeClr val="tx2">
                    <a:lumMod val="50000"/>
                  </a:schemeClr>
                </a:solidFill>
                <a:latin typeface="Calibri" pitchFamily="34" charset="0"/>
                <a:ea typeface="Calibri" pitchFamily="34" charset="0"/>
                <a:cs typeface="Calibri" pitchFamily="34" charset="0"/>
              </a:rPr>
              <a:t> με τη χρήση ενός μοντέλου δεδομένων</a:t>
            </a: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6867" name="Footer Placeholder 3"/>
          <p:cNvSpPr>
            <a:spLocks noGrp="1"/>
          </p:cNvSpPr>
          <p:nvPr>
            <p:ph type="ftr" sz="quarter" idx="11"/>
          </p:nvPr>
        </p:nvSpPr>
        <p:spPr>
          <a:noFill/>
        </p:spPr>
        <p:txBody>
          <a:bodyPr/>
          <a:lstStyle/>
          <a:p>
            <a:r>
              <a:rPr lang="el-GR" altLang="en-US" smtClean="0"/>
              <a:t>Ευαγγελία Πιτουρά</a:t>
            </a:r>
          </a:p>
        </p:txBody>
      </p:sp>
      <p:sp>
        <p:nvSpPr>
          <p:cNvPr id="36868" name="Slide Number Placeholder 4"/>
          <p:cNvSpPr>
            <a:spLocks noGrp="1"/>
          </p:cNvSpPr>
          <p:nvPr>
            <p:ph type="sldNum" sz="quarter" idx="12"/>
          </p:nvPr>
        </p:nvSpPr>
        <p:spPr>
          <a:noFill/>
        </p:spPr>
        <p:txBody>
          <a:bodyPr/>
          <a:lstStyle/>
          <a:p>
            <a:fld id="{DE1CBEEB-7F48-4257-B5E5-A4CAF4C18D9E}" type="slidenum">
              <a:rPr lang="el-GR" altLang="en-US" smtClean="0"/>
              <a:pPr/>
              <a:t>40</a:t>
            </a:fld>
            <a:endParaRPr lang="el-GR" altLang="en-US" smtClean="0"/>
          </a:p>
        </p:txBody>
      </p:sp>
      <p:sp>
        <p:nvSpPr>
          <p:cNvPr id="36870" name="Text Box 3"/>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6871" name="AutoShape 4"/>
          <p:cNvSpPr>
            <a:spLocks noChangeArrowheads="1"/>
          </p:cNvSpPr>
          <p:nvPr/>
        </p:nvSpPr>
        <p:spPr bwMode="auto">
          <a:xfrm>
            <a:off x="5675313" y="3789363"/>
            <a:ext cx="2425700" cy="473075"/>
          </a:xfrm>
          <a:prstGeom prst="flowChartProcess">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73" name="AutoShape 6"/>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74" name="Text Box 7"/>
          <p:cNvSpPr txBox="1">
            <a:spLocks noChangeArrowheads="1"/>
          </p:cNvSpPr>
          <p:nvPr/>
        </p:nvSpPr>
        <p:spPr bwMode="auto">
          <a:xfrm>
            <a:off x="1187450" y="3933825"/>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75" name="Text Box 8"/>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76" name="Text Box 9"/>
          <p:cNvSpPr txBox="1">
            <a:spLocks noChangeArrowheads="1"/>
          </p:cNvSpPr>
          <p:nvPr/>
        </p:nvSpPr>
        <p:spPr bwMode="auto">
          <a:xfrm>
            <a:off x="5940425" y="3860800"/>
            <a:ext cx="2068513"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77" name="Line 10"/>
          <p:cNvSpPr>
            <a:spLocks noChangeShapeType="1"/>
          </p:cNvSpPr>
          <p:nvPr/>
        </p:nvSpPr>
        <p:spPr bwMode="auto">
          <a:xfrm>
            <a:off x="5075238" y="4076700"/>
            <a:ext cx="576262" cy="0"/>
          </a:xfrm>
          <a:prstGeom prst="line">
            <a:avLst/>
          </a:prstGeom>
          <a:noFill/>
          <a:ln w="9525">
            <a:solidFill>
              <a:schemeClr val="tx1"/>
            </a:solidFill>
            <a:round/>
            <a:headEnd/>
            <a:tailEnd/>
          </a:ln>
        </p:spPr>
        <p:txBody>
          <a:bodyPr/>
          <a:lstStyle/>
          <a:p>
            <a:endParaRPr lang="el-GR"/>
          </a:p>
        </p:txBody>
      </p:sp>
      <p:sp>
        <p:nvSpPr>
          <p:cNvPr id="36878" name="Text Box 11"/>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6879" name="AutoShape 12"/>
          <p:cNvSpPr>
            <a:spLocks noChangeArrowheads="1"/>
          </p:cNvSpPr>
          <p:nvPr/>
        </p:nvSpPr>
        <p:spPr bwMode="auto">
          <a:xfrm>
            <a:off x="5603875" y="2781300"/>
            <a:ext cx="2497138" cy="401638"/>
          </a:xfrm>
          <a:prstGeom prst="flowChartProcess">
            <a:avLst/>
          </a:prstGeom>
          <a:noFill/>
          <a:ln w="9525">
            <a:solidFill>
              <a:schemeClr val="tx1"/>
            </a:solidFill>
            <a:miter lim="800000"/>
            <a:headEnd/>
            <a:tailEnd/>
          </a:ln>
        </p:spPr>
        <p:txBody>
          <a:bodyPr wrap="none" anchor="ctr"/>
          <a:lstStyle/>
          <a:p>
            <a:endParaRPr lang="el-GR"/>
          </a:p>
        </p:txBody>
      </p:sp>
      <p:sp>
        <p:nvSpPr>
          <p:cNvPr id="36880" name="AutoShape 13"/>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81" name="AutoShape 14"/>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6882" name="Text Box 15"/>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83" name="Text Box 16"/>
          <p:cNvSpPr txBox="1">
            <a:spLocks noChangeArrowheads="1"/>
          </p:cNvSpPr>
          <p:nvPr/>
        </p:nvSpPr>
        <p:spPr bwMode="auto">
          <a:xfrm>
            <a:off x="3857625" y="2813050"/>
            <a:ext cx="1814513"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84" name="Text Box 17"/>
          <p:cNvSpPr txBox="1">
            <a:spLocks noChangeArrowheads="1"/>
          </p:cNvSpPr>
          <p:nvPr/>
        </p:nvSpPr>
        <p:spPr bwMode="auto">
          <a:xfrm>
            <a:off x="5867400" y="2781300"/>
            <a:ext cx="2068513" cy="396875"/>
          </a:xfrm>
          <a:prstGeom prst="rect">
            <a:avLst/>
          </a:prstGeom>
          <a:noFill/>
          <a:ln w="9525">
            <a:noFill/>
            <a:miter lim="800000"/>
            <a:headEnd/>
            <a:tailEnd/>
          </a:ln>
        </p:spPr>
        <p:txBody>
          <a:bodyPr>
            <a:spAutoFit/>
          </a:bodyPr>
          <a:lstStyle/>
          <a:p>
            <a:pPr eaLnBrk="0" hangingPunct="0">
              <a:spcBef>
                <a:spcPct val="50000"/>
              </a:spcBef>
            </a:pPr>
            <a:r>
              <a:rPr lang="el-GR" sz="2000" dirty="0"/>
              <a:t>ΥΠΑΛΛΗΛΟΣ</a:t>
            </a:r>
          </a:p>
        </p:txBody>
      </p:sp>
      <p:sp>
        <p:nvSpPr>
          <p:cNvPr id="36885" name="Line 18"/>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6886" name="Line 19"/>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6887" name="Text Box 20"/>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6888" name="Line 21"/>
          <p:cNvSpPr>
            <a:spLocks noChangeShapeType="1"/>
          </p:cNvSpPr>
          <p:nvPr/>
        </p:nvSpPr>
        <p:spPr bwMode="auto">
          <a:xfrm>
            <a:off x="2771775" y="4076700"/>
            <a:ext cx="936625" cy="0"/>
          </a:xfrm>
          <a:prstGeom prst="line">
            <a:avLst/>
          </a:prstGeom>
          <a:noFill/>
          <a:ln w="9525">
            <a:solidFill>
              <a:schemeClr val="tx1"/>
            </a:solidFill>
            <a:round/>
            <a:headEnd/>
            <a:tailEnd/>
          </a:ln>
        </p:spPr>
        <p:txBody>
          <a:bodyPr/>
          <a:lstStyle/>
          <a:p>
            <a:endParaRPr lang="el-GR"/>
          </a:p>
        </p:txBody>
      </p:sp>
      <p:sp>
        <p:nvSpPr>
          <p:cNvPr id="36889" name="Text Box 22"/>
          <p:cNvSpPr txBox="1">
            <a:spLocks noChangeArrowheads="1"/>
          </p:cNvSpPr>
          <p:nvPr/>
        </p:nvSpPr>
        <p:spPr bwMode="auto">
          <a:xfrm>
            <a:off x="4716463" y="3644900"/>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0" name="Text Box 23"/>
          <p:cNvSpPr txBox="1">
            <a:spLocks noChangeArrowheads="1"/>
          </p:cNvSpPr>
          <p:nvPr/>
        </p:nvSpPr>
        <p:spPr bwMode="auto">
          <a:xfrm>
            <a:off x="2771775" y="3716338"/>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1" name="Text Box 24"/>
          <p:cNvSpPr txBox="1">
            <a:spLocks noChangeArrowheads="1"/>
          </p:cNvSpPr>
          <p:nvPr/>
        </p:nvSpPr>
        <p:spPr bwMode="auto">
          <a:xfrm>
            <a:off x="2771775"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Ν</a:t>
            </a:r>
            <a:r>
              <a:rPr lang="en-US" sz="1800">
                <a:latin typeface="Comic Sans MS" pitchFamily="66" charset="0"/>
              </a:rPr>
              <a:t>)</a:t>
            </a:r>
            <a:endParaRPr lang="el-GR" sz="1800">
              <a:latin typeface="Comic Sans MS" pitchFamily="66" charset="0"/>
            </a:endParaRPr>
          </a:p>
        </p:txBody>
      </p:sp>
      <p:sp>
        <p:nvSpPr>
          <p:cNvPr id="36892" name="Text Box 25"/>
          <p:cNvSpPr txBox="1">
            <a:spLocks noChangeArrowheads="1"/>
          </p:cNvSpPr>
          <p:nvPr/>
        </p:nvSpPr>
        <p:spPr bwMode="auto">
          <a:xfrm>
            <a:off x="4787900"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1</a:t>
            </a:r>
            <a:r>
              <a:rPr lang="en-US" sz="1800">
                <a:latin typeface="Comic Sans MS" pitchFamily="66" charset="0"/>
              </a:rPr>
              <a:t>)</a:t>
            </a:r>
            <a:endParaRPr lang="el-GR" sz="1800">
              <a:latin typeface="Comic Sans MS" pitchFamily="66" charset="0"/>
            </a:endParaRPr>
          </a:p>
        </p:txBody>
      </p:sp>
      <p:sp>
        <p:nvSpPr>
          <p:cNvPr id="36893" name="AutoShape 26"/>
          <p:cNvSpPr>
            <a:spLocks noChangeArrowheads="1"/>
          </p:cNvSpPr>
          <p:nvPr/>
        </p:nvSpPr>
        <p:spPr bwMode="auto">
          <a:xfrm>
            <a:off x="5545138" y="5064125"/>
            <a:ext cx="2497137" cy="401638"/>
          </a:xfrm>
          <a:prstGeom prst="flowChartProcess">
            <a:avLst/>
          </a:prstGeom>
          <a:noFill/>
          <a:ln w="9525">
            <a:solidFill>
              <a:schemeClr val="tx1"/>
            </a:solidFill>
            <a:miter lim="800000"/>
            <a:headEnd/>
            <a:tailEnd/>
          </a:ln>
        </p:spPr>
        <p:txBody>
          <a:bodyPr wrap="none" anchor="ctr"/>
          <a:lstStyle/>
          <a:p>
            <a:endParaRPr lang="el-GR"/>
          </a:p>
        </p:txBody>
      </p:sp>
      <p:sp>
        <p:nvSpPr>
          <p:cNvPr id="36894" name="AutoShape 27"/>
          <p:cNvSpPr>
            <a:spLocks noChangeArrowheads="1"/>
          </p:cNvSpPr>
          <p:nvPr/>
        </p:nvSpPr>
        <p:spPr bwMode="auto">
          <a:xfrm>
            <a:off x="3597275" y="4848225"/>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95" name="AutoShape 28"/>
          <p:cNvSpPr>
            <a:spLocks noChangeArrowheads="1"/>
          </p:cNvSpPr>
          <p:nvPr/>
        </p:nvSpPr>
        <p:spPr bwMode="auto">
          <a:xfrm>
            <a:off x="841375" y="5095875"/>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96" name="Text Box 29"/>
          <p:cNvSpPr txBox="1">
            <a:spLocks noChangeArrowheads="1"/>
          </p:cNvSpPr>
          <p:nvPr/>
        </p:nvSpPr>
        <p:spPr bwMode="auto">
          <a:xfrm>
            <a:off x="1042988" y="5157788"/>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97" name="Text Box 30"/>
          <p:cNvSpPr txBox="1">
            <a:spLocks noChangeArrowheads="1"/>
          </p:cNvSpPr>
          <p:nvPr/>
        </p:nvSpPr>
        <p:spPr bwMode="auto">
          <a:xfrm>
            <a:off x="3798888" y="5095875"/>
            <a:ext cx="1814512"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98" name="Text Box 31"/>
          <p:cNvSpPr txBox="1">
            <a:spLocks noChangeArrowheads="1"/>
          </p:cNvSpPr>
          <p:nvPr/>
        </p:nvSpPr>
        <p:spPr bwMode="auto">
          <a:xfrm>
            <a:off x="5808663" y="5064125"/>
            <a:ext cx="2068512"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99" name="Line 32"/>
          <p:cNvSpPr>
            <a:spLocks noChangeShapeType="1"/>
          </p:cNvSpPr>
          <p:nvPr/>
        </p:nvSpPr>
        <p:spPr bwMode="auto">
          <a:xfrm>
            <a:off x="2589213" y="5281613"/>
            <a:ext cx="1008062" cy="0"/>
          </a:xfrm>
          <a:prstGeom prst="line">
            <a:avLst/>
          </a:prstGeom>
          <a:noFill/>
          <a:ln w="9525">
            <a:solidFill>
              <a:schemeClr val="tx1"/>
            </a:solidFill>
            <a:round/>
            <a:headEnd/>
            <a:tailEnd/>
          </a:ln>
        </p:spPr>
        <p:txBody>
          <a:bodyPr wrap="none" anchor="ctr"/>
          <a:lstStyle/>
          <a:p>
            <a:endParaRPr lang="el-GR"/>
          </a:p>
        </p:txBody>
      </p:sp>
      <p:sp>
        <p:nvSpPr>
          <p:cNvPr id="36900" name="Line 33"/>
          <p:cNvSpPr>
            <a:spLocks noChangeShapeType="1"/>
          </p:cNvSpPr>
          <p:nvPr/>
        </p:nvSpPr>
        <p:spPr bwMode="auto">
          <a:xfrm>
            <a:off x="4935538" y="5281613"/>
            <a:ext cx="536575" cy="0"/>
          </a:xfrm>
          <a:prstGeom prst="line">
            <a:avLst/>
          </a:prstGeom>
          <a:noFill/>
          <a:ln w="19050">
            <a:solidFill>
              <a:srgbClr val="FF0000"/>
            </a:solidFill>
            <a:round/>
            <a:headEnd type="triangle" w="med" len="med"/>
            <a:tailEnd/>
          </a:ln>
        </p:spPr>
        <p:txBody>
          <a:bodyPr wrap="none" anchor="ctr"/>
          <a:lstStyle/>
          <a:p>
            <a:endParaRPr lang="el-GR"/>
          </a:p>
        </p:txBody>
      </p:sp>
      <p:sp>
        <p:nvSpPr>
          <p:cNvPr id="3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41</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lgn="r">
              <a:buFont typeface="Wingdings" pitchFamily="2" charset="2"/>
              <a:buChar char="ü"/>
            </a:pPr>
            <a:r>
              <a:rPr lang="el-GR" sz="2000" b="1" dirty="0" smtClean="0">
                <a:solidFill>
                  <a:schemeClr val="accent4">
                    <a:lumMod val="75000"/>
                  </a:schemeClr>
                </a:solidFill>
              </a:rPr>
              <a:t> </a:t>
            </a:r>
            <a:r>
              <a:rPr lang="el-GR" sz="2000" b="1" dirty="0" err="1" smtClean="0">
                <a:solidFill>
                  <a:schemeClr val="accent4">
                    <a:lumMod val="75000"/>
                  </a:schemeClr>
                </a:solidFill>
              </a:rPr>
              <a:t>πληθικότητες</a:t>
            </a:r>
            <a:endParaRPr lang="el-GR" sz="2000" b="1" dirty="0">
              <a:solidFill>
                <a:schemeClr val="accent4">
                  <a:lumMod val="75000"/>
                </a:schemeClr>
              </a:solidFill>
            </a:endParaRPr>
          </a:p>
        </p:txBody>
      </p:sp>
    </p:spTree>
    <p:extLst>
      <p:ext uri="{BB962C8B-B14F-4D97-AF65-F5344CB8AC3E}">
        <p14:creationId xmlns="" xmlns:p14="http://schemas.microsoft.com/office/powerpoint/2010/main" val="2487833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3-2014</a:t>
            </a:r>
          </a:p>
        </p:txBody>
      </p:sp>
      <p:sp>
        <p:nvSpPr>
          <p:cNvPr id="37891" name="Footer Placeholder 3"/>
          <p:cNvSpPr>
            <a:spLocks noGrp="1"/>
          </p:cNvSpPr>
          <p:nvPr>
            <p:ph type="ftr" sz="quarter" idx="11"/>
          </p:nvPr>
        </p:nvSpPr>
        <p:spPr>
          <a:noFill/>
        </p:spPr>
        <p:txBody>
          <a:bodyPr/>
          <a:lstStyle/>
          <a:p>
            <a:r>
              <a:rPr lang="el-GR" altLang="en-US" smtClean="0"/>
              <a:t>Ευαγγελία Πιτουρά</a:t>
            </a:r>
          </a:p>
        </p:txBody>
      </p:sp>
      <p:sp>
        <p:nvSpPr>
          <p:cNvPr id="37892" name="Slide Number Placeholder 4"/>
          <p:cNvSpPr>
            <a:spLocks noGrp="1"/>
          </p:cNvSpPr>
          <p:nvPr>
            <p:ph type="sldNum" sz="quarter" idx="12"/>
          </p:nvPr>
        </p:nvSpPr>
        <p:spPr>
          <a:noFill/>
        </p:spPr>
        <p:txBody>
          <a:bodyPr/>
          <a:lstStyle/>
          <a:p>
            <a:fld id="{D8AE11C9-334C-4EAF-883E-AF998FEE5E42}" type="slidenum">
              <a:rPr lang="el-GR" altLang="en-US" smtClean="0"/>
              <a:pPr/>
              <a:t>42</a:t>
            </a:fld>
            <a:endParaRPr lang="el-GR" altLang="en-US" smtClean="0"/>
          </a:p>
        </p:txBody>
      </p:sp>
      <p:sp>
        <p:nvSpPr>
          <p:cNvPr id="37894" name="Text Box 3"/>
          <p:cNvSpPr txBox="1">
            <a:spLocks noChangeArrowheads="1"/>
          </p:cNvSpPr>
          <p:nvPr/>
        </p:nvSpPr>
        <p:spPr bwMode="auto">
          <a:xfrm>
            <a:off x="774700" y="1562100"/>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37895" name="Text Box 4"/>
          <p:cNvSpPr txBox="1">
            <a:spLocks noChangeArrowheads="1"/>
          </p:cNvSpPr>
          <p:nvPr/>
        </p:nvSpPr>
        <p:spPr bwMode="auto">
          <a:xfrm>
            <a:off x="1574800" y="2286000"/>
            <a:ext cx="64008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Παράδειγμα (ώρες απασχόλησης, ημερομηνία έναρξης)</a:t>
            </a:r>
          </a:p>
        </p:txBody>
      </p:sp>
      <p:sp>
        <p:nvSpPr>
          <p:cNvPr id="37896" name="Text Box 5"/>
          <p:cNvSpPr txBox="1">
            <a:spLocks noChangeArrowheads="1"/>
          </p:cNvSpPr>
          <p:nvPr/>
        </p:nvSpPr>
        <p:spPr bwMode="auto">
          <a:xfrm>
            <a:off x="774700" y="3111500"/>
            <a:ext cx="7848600" cy="830263"/>
          </a:xfrm>
          <a:prstGeom prst="rect">
            <a:avLst/>
          </a:prstGeom>
          <a:noFill/>
          <a:ln w="9525">
            <a:noFill/>
            <a:miter lim="800000"/>
            <a:headEnd/>
            <a:tailEnd/>
          </a:ln>
        </p:spPr>
        <p:txBody>
          <a:bodyPr>
            <a:spAutoFit/>
          </a:bodyPr>
          <a:lstStyle/>
          <a:p>
            <a:pPr eaLnBrk="0" hangingPunct="0">
              <a:spcBef>
                <a:spcPct val="50000"/>
              </a:spcBef>
            </a:pPr>
            <a:r>
              <a:rPr lang="el-GR" sz="2400" dirty="0">
                <a:ea typeface="Calibri" pitchFamily="34" charset="0"/>
                <a:cs typeface="Calibri" pitchFamily="34" charset="0"/>
              </a:rPr>
              <a:t>Πότε είναι αυτό καλή επιλογή αντί της δημιουργίας νέου τύπου οντοτήτων;</a:t>
            </a:r>
          </a:p>
        </p:txBody>
      </p:sp>
      <p:sp>
        <p:nvSpPr>
          <p:cNvPr id="37897" name="Text Box 6"/>
          <p:cNvSpPr txBox="1">
            <a:spLocks noChangeArrowheads="1"/>
          </p:cNvSpPr>
          <p:nvPr/>
        </p:nvSpPr>
        <p:spPr bwMode="auto">
          <a:xfrm>
            <a:off x="723900" y="4445000"/>
            <a:ext cx="8077200" cy="10160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 Μπορεί να μεταφερθούν σε κάποια από τις οντότητες;</a:t>
            </a:r>
          </a:p>
          <a:p>
            <a:pPr eaLnBrk="0" hangingPunct="0">
              <a:spcBef>
                <a:spcPct val="50000"/>
              </a:spcBef>
            </a:pPr>
            <a:r>
              <a:rPr lang="el-GR" sz="2400" dirty="0">
                <a:latin typeface="Calibri" pitchFamily="34" charset="0"/>
                <a:ea typeface="Calibri" pitchFamily="34" charset="0"/>
                <a:cs typeface="Calibri" pitchFamily="34" charset="0"/>
              </a:rPr>
              <a:t>		(1:1, 1:Ν, Μ:Ν)</a:t>
            </a:r>
          </a:p>
        </p:txBody>
      </p:sp>
      <p:sp>
        <p:nvSpPr>
          <p:cNvPr id="37898" name="Text Box 7"/>
          <p:cNvSpPr txBox="1">
            <a:spLocks noChangeArrowheads="1"/>
          </p:cNvSpPr>
          <p:nvPr/>
        </p:nvSpPr>
        <p:spPr bwMode="auto">
          <a:xfrm>
            <a:off x="3665538" y="3603625"/>
            <a:ext cx="3816350" cy="366713"/>
          </a:xfrm>
          <a:prstGeom prst="rect">
            <a:avLst/>
          </a:prstGeom>
          <a:noFill/>
          <a:ln w="9525">
            <a:noFill/>
            <a:miter lim="800000"/>
            <a:headEnd/>
            <a:tailEnd/>
          </a:ln>
        </p:spPr>
        <p:txBody>
          <a:bodyPr>
            <a:spAutoFit/>
          </a:bodyPr>
          <a:lstStyle/>
          <a:p>
            <a:pPr eaLnBrk="0" hangingPunct="0">
              <a:spcBef>
                <a:spcPct val="50000"/>
              </a:spcBef>
            </a:pPr>
            <a:r>
              <a:rPr lang="en-US" sz="1800" i="1" dirty="0"/>
              <a:t>(</a:t>
            </a:r>
            <a:r>
              <a:rPr lang="el-GR" sz="1800" i="1" dirty="0"/>
              <a:t>ταινία, ηθοποιός, ρόλος)</a:t>
            </a:r>
          </a:p>
        </p:txBody>
      </p:sp>
      <p:sp>
        <p:nvSpPr>
          <p:cNvPr id="37899" name="Text Box 8"/>
          <p:cNvSpPr txBox="1">
            <a:spLocks noChangeArrowheads="1"/>
          </p:cNvSpPr>
          <p:nvPr/>
        </p:nvSpPr>
        <p:spPr bwMode="auto">
          <a:xfrm>
            <a:off x="4618038" y="5005388"/>
            <a:ext cx="4176712" cy="366712"/>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Τμήμα, </a:t>
            </a:r>
            <a:r>
              <a:rPr lang="el-GR" sz="1800" i="1" dirty="0">
                <a:solidFill>
                  <a:schemeClr val="accent6">
                    <a:lumMod val="75000"/>
                  </a:schemeClr>
                </a:solidFill>
              </a:rPr>
              <a:t>Έτος Εγγραφής</a:t>
            </a:r>
            <a:r>
              <a:rPr lang="el-GR" sz="1800" i="1" dirty="0"/>
              <a:t>)</a:t>
            </a:r>
          </a:p>
        </p:txBody>
      </p:sp>
      <p:sp>
        <p:nvSpPr>
          <p:cNvPr id="37900" name="Text Box 9"/>
          <p:cNvSpPr txBox="1">
            <a:spLocks noChangeArrowheads="1"/>
          </p:cNvSpPr>
          <p:nvPr/>
        </p:nvSpPr>
        <p:spPr bwMode="auto">
          <a:xfrm>
            <a:off x="4656138" y="5480050"/>
            <a:ext cx="4176712" cy="366713"/>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Μάθημα, </a:t>
            </a:r>
            <a:r>
              <a:rPr lang="el-GR" sz="1800" i="1" dirty="0">
                <a:solidFill>
                  <a:schemeClr val="accent6">
                    <a:lumMod val="75000"/>
                  </a:schemeClr>
                </a:solidFill>
              </a:rPr>
              <a:t>Βαθμός</a:t>
            </a:r>
            <a:r>
              <a:rPr lang="el-GR" sz="1800" i="1" dirty="0"/>
              <a:t>)</a:t>
            </a:r>
          </a:p>
        </p:txBody>
      </p:sp>
      <p:sp>
        <p:nvSpPr>
          <p:cNvPr id="2" name="Title 1"/>
          <p:cNvSpPr>
            <a:spLocks noGrp="1"/>
          </p:cNvSpPr>
          <p:nvPr>
            <p:ph type="title"/>
          </p:nvPr>
        </p:nvSpPr>
        <p:spPr/>
        <p:txBody>
          <a:bodyPr/>
          <a:lstStyle/>
          <a:p>
            <a:r>
              <a:rPr lang="el-GR" dirty="0" smtClean="0">
                <a:solidFill>
                  <a:schemeClr val="accent6">
                    <a:lumMod val="75000"/>
                  </a:schemeClr>
                </a:solidFill>
              </a:rPr>
              <a:t>Γνωρίσματα Συσχετίσεων</a:t>
            </a:r>
            <a:endParaRPr lang="en-US" dirty="0">
              <a:solidFill>
                <a:schemeClr val="accent6">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38915" name="Footer Placeholder 3"/>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4"/>
          <p:cNvSpPr>
            <a:spLocks noGrp="1"/>
          </p:cNvSpPr>
          <p:nvPr>
            <p:ph type="sldNum" sz="quarter" idx="12"/>
          </p:nvPr>
        </p:nvSpPr>
        <p:spPr>
          <a:noFill/>
        </p:spPr>
        <p:txBody>
          <a:bodyPr/>
          <a:lstStyle/>
          <a:p>
            <a:fld id="{394DD49F-E306-4F69-B164-2F9B08F742CA}" type="slidenum">
              <a:rPr lang="el-GR" altLang="en-US" smtClean="0"/>
              <a:pPr/>
              <a:t>43</a:t>
            </a:fld>
            <a:endParaRPr lang="el-GR" altLang="en-US" smtClean="0"/>
          </a:p>
        </p:txBody>
      </p:sp>
      <p:sp>
        <p:nvSpPr>
          <p:cNvPr id="38918" name="Text Box 3"/>
          <p:cNvSpPr txBox="1">
            <a:spLocks noChangeArrowheads="1"/>
          </p:cNvSpPr>
          <p:nvPr/>
        </p:nvSpPr>
        <p:spPr bwMode="auto">
          <a:xfrm>
            <a:off x="431800" y="1473200"/>
            <a:ext cx="8356600" cy="1754326"/>
          </a:xfrm>
          <a:prstGeom prst="rect">
            <a:avLst/>
          </a:prstGeom>
          <a:noFill/>
          <a:ln w="9525">
            <a:noFill/>
            <a:miter lim="800000"/>
            <a:headEnd/>
            <a:tailEnd/>
          </a:ln>
        </p:spPr>
        <p:txBody>
          <a:bodyPr wrap="square">
            <a:spAutoFit/>
          </a:bodyPr>
          <a:lstStyle/>
          <a:p>
            <a:pPr algn="just" eaLnBrk="0" hangingPunct="0">
              <a:spcBef>
                <a:spcPct val="50000"/>
              </a:spcBef>
            </a:pPr>
            <a:r>
              <a:rPr lang="en-US" sz="2400" dirty="0" smtClean="0">
                <a:solidFill>
                  <a:schemeClr val="accent6">
                    <a:lumMod val="75000"/>
                  </a:schemeClr>
                </a:solidFill>
                <a:latin typeface="Calibri" pitchFamily="34" charset="0"/>
                <a:ea typeface="Calibri" pitchFamily="34" charset="0"/>
                <a:cs typeface="Calibri" pitchFamily="34" charset="0"/>
              </a:rPr>
              <a:t>Participation constraint</a:t>
            </a:r>
          </a:p>
          <a:p>
            <a:pPr algn="just" eaLnBrk="0" hangingPunct="0">
              <a:spcBef>
                <a:spcPct val="50000"/>
              </a:spcBef>
            </a:pPr>
            <a:r>
              <a:rPr lang="el-GR" sz="2400" dirty="0" smtClean="0">
                <a:latin typeface="Calibri" pitchFamily="34" charset="0"/>
                <a:ea typeface="Calibri" pitchFamily="34" charset="0"/>
                <a:cs typeface="Calibri" pitchFamily="34" charset="0"/>
              </a:rPr>
              <a:t>Η </a:t>
            </a:r>
            <a:r>
              <a:rPr lang="el-GR" sz="2400" dirty="0">
                <a:latin typeface="Calibri" pitchFamily="34" charset="0"/>
                <a:ea typeface="Calibri" pitchFamily="34" charset="0"/>
                <a:cs typeface="Calibri" pitchFamily="34" charset="0"/>
              </a:rPr>
              <a:t>συμμετοχή ενός συνόλου οντοτήτων Ε σε ένα σύνολο συσχετίσεων </a:t>
            </a:r>
            <a:r>
              <a:rPr lang="en-US" sz="2400" dirty="0">
                <a:latin typeface="Calibri" pitchFamily="34" charset="0"/>
                <a:ea typeface="Calibri" pitchFamily="34" charset="0"/>
                <a:cs typeface="Calibri" pitchFamily="34" charset="0"/>
              </a:rPr>
              <a:t>R </a:t>
            </a:r>
            <a:r>
              <a:rPr lang="en-US" sz="2400" dirty="0" err="1">
                <a:latin typeface="Calibri" pitchFamily="34" charset="0"/>
                <a:ea typeface="Calibri" pitchFamily="34" charset="0"/>
                <a:cs typeface="Calibri" pitchFamily="34" charset="0"/>
              </a:rPr>
              <a:t>είν</a:t>
            </a:r>
            <a:r>
              <a:rPr lang="en-US" sz="2400" dirty="0">
                <a:latin typeface="Calibri" pitchFamily="34" charset="0"/>
                <a:ea typeface="Calibri" pitchFamily="34" charset="0"/>
                <a:cs typeface="Calibri" pitchFamily="34" charset="0"/>
              </a:rPr>
              <a:t>αι </a:t>
            </a:r>
            <a:r>
              <a:rPr lang="en-US" sz="2400" b="1" dirty="0">
                <a:solidFill>
                  <a:schemeClr val="accent6">
                    <a:lumMod val="75000"/>
                  </a:schemeClr>
                </a:solidFill>
                <a:latin typeface="Calibri" pitchFamily="34" charset="0"/>
                <a:ea typeface="Calibri" pitchFamily="34" charset="0"/>
                <a:cs typeface="Calibri" pitchFamily="34" charset="0"/>
              </a:rPr>
              <a:t>ολική</a:t>
            </a:r>
            <a:r>
              <a:rPr lang="en-US" sz="2400" dirty="0">
                <a:latin typeface="Calibri" pitchFamily="34" charset="0"/>
                <a:ea typeface="Calibri" pitchFamily="34" charset="0"/>
                <a:cs typeface="Calibri" pitchFamily="34" charset="0"/>
              </a:rPr>
              <a:t> αν κάθε οντότητα του Ε συμμετέχει τουλάχιστον σε μια συσχέτιση στο R</a:t>
            </a:r>
            <a:endParaRPr lang="el-GR" sz="2400" dirty="0">
              <a:latin typeface="Calibri" pitchFamily="34" charset="0"/>
              <a:ea typeface="Calibri" pitchFamily="34" charset="0"/>
              <a:cs typeface="Calibri" pitchFamily="34" charset="0"/>
            </a:endParaRPr>
          </a:p>
        </p:txBody>
      </p:sp>
      <p:sp>
        <p:nvSpPr>
          <p:cNvPr id="38919" name="Text Box 4"/>
          <p:cNvSpPr txBox="1">
            <a:spLocks noChangeArrowheads="1"/>
          </p:cNvSpPr>
          <p:nvPr/>
        </p:nvSpPr>
        <p:spPr bwMode="auto">
          <a:xfrm>
            <a:off x="457200" y="4800600"/>
            <a:ext cx="77724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Αν κάποιες οντότητες του Ε δεν συμμετέχουν στο </a:t>
            </a:r>
            <a:r>
              <a:rPr lang="en-US" sz="2400" dirty="0">
                <a:latin typeface="Calibri" pitchFamily="34" charset="0"/>
                <a:ea typeface="Calibri" pitchFamily="34" charset="0"/>
                <a:cs typeface="Calibri" pitchFamily="34" charset="0"/>
              </a:rPr>
              <a:t>R </a:t>
            </a:r>
            <a:r>
              <a:rPr lang="el-GR" sz="2400" dirty="0">
                <a:latin typeface="Calibri" pitchFamily="34" charset="0"/>
                <a:ea typeface="Calibri" pitchFamily="34" charset="0"/>
                <a:cs typeface="Calibri" pitchFamily="34" charset="0"/>
              </a:rPr>
              <a:t>τότε </a:t>
            </a:r>
            <a:r>
              <a:rPr lang="el-GR" sz="2400" b="1" dirty="0">
                <a:solidFill>
                  <a:schemeClr val="accent6">
                    <a:lumMod val="75000"/>
                  </a:schemeClr>
                </a:solidFill>
                <a:latin typeface="Calibri" pitchFamily="34" charset="0"/>
                <a:ea typeface="Calibri" pitchFamily="34" charset="0"/>
                <a:cs typeface="Calibri" pitchFamily="34" charset="0"/>
              </a:rPr>
              <a:t>μερική</a:t>
            </a:r>
            <a:endParaRPr lang="el-GR" sz="2400" dirty="0">
              <a:solidFill>
                <a:schemeClr val="accent6">
                  <a:lumMod val="75000"/>
                </a:schemeClr>
              </a:solidFill>
              <a:latin typeface="Calibri" pitchFamily="34" charset="0"/>
              <a:ea typeface="Calibri" pitchFamily="34" charset="0"/>
              <a:cs typeface="Calibri" pitchFamily="34" charset="0"/>
            </a:endParaRPr>
          </a:p>
        </p:txBody>
      </p:sp>
      <p:sp>
        <p:nvSpPr>
          <p:cNvPr id="38920" name="Rectangle 5"/>
          <p:cNvSpPr>
            <a:spLocks noChangeArrowheads="1"/>
          </p:cNvSpPr>
          <p:nvPr/>
        </p:nvSpPr>
        <p:spPr bwMode="auto">
          <a:xfrm>
            <a:off x="1828800" y="3657600"/>
            <a:ext cx="1143000" cy="304800"/>
          </a:xfrm>
          <a:prstGeom prst="rect">
            <a:avLst/>
          </a:prstGeom>
          <a:noFill/>
          <a:ln w="9525">
            <a:solidFill>
              <a:schemeClr val="tx1"/>
            </a:solidFill>
            <a:miter lim="800000"/>
            <a:headEnd/>
            <a:tailEnd/>
          </a:ln>
        </p:spPr>
        <p:txBody>
          <a:bodyPr wrap="none" anchor="ctr"/>
          <a:lstStyle/>
          <a:p>
            <a:endParaRPr lang="el-GR"/>
          </a:p>
        </p:txBody>
      </p:sp>
      <p:sp>
        <p:nvSpPr>
          <p:cNvPr id="38921" name="AutoShape 6"/>
          <p:cNvSpPr>
            <a:spLocks noChangeArrowheads="1"/>
          </p:cNvSpPr>
          <p:nvPr/>
        </p:nvSpPr>
        <p:spPr bwMode="auto">
          <a:xfrm>
            <a:off x="4267200" y="3429000"/>
            <a:ext cx="762000" cy="914400"/>
          </a:xfrm>
          <a:prstGeom prst="flowChartDecision">
            <a:avLst/>
          </a:prstGeom>
          <a:noFill/>
          <a:ln w="9525">
            <a:solidFill>
              <a:schemeClr val="tx1"/>
            </a:solidFill>
            <a:miter lim="800000"/>
            <a:headEnd/>
            <a:tailEnd/>
          </a:ln>
        </p:spPr>
        <p:txBody>
          <a:bodyPr wrap="none" anchor="ctr"/>
          <a:lstStyle/>
          <a:p>
            <a:endParaRPr lang="el-GR"/>
          </a:p>
        </p:txBody>
      </p:sp>
      <p:sp>
        <p:nvSpPr>
          <p:cNvPr id="38922" name="Line 7"/>
          <p:cNvSpPr>
            <a:spLocks noChangeShapeType="1"/>
          </p:cNvSpPr>
          <p:nvPr/>
        </p:nvSpPr>
        <p:spPr bwMode="auto">
          <a:xfrm>
            <a:off x="3048000" y="3810000"/>
            <a:ext cx="1219200" cy="0"/>
          </a:xfrm>
          <a:prstGeom prst="line">
            <a:avLst/>
          </a:prstGeom>
          <a:noFill/>
          <a:ln w="9525">
            <a:solidFill>
              <a:schemeClr val="tx1"/>
            </a:solidFill>
            <a:round/>
            <a:headEnd/>
            <a:tailEnd/>
          </a:ln>
        </p:spPr>
        <p:txBody>
          <a:bodyPr wrap="none" anchor="ctr"/>
          <a:lstStyle/>
          <a:p>
            <a:endParaRPr lang="el-GR"/>
          </a:p>
        </p:txBody>
      </p:sp>
      <p:sp>
        <p:nvSpPr>
          <p:cNvPr id="38923" name="Line 8"/>
          <p:cNvSpPr>
            <a:spLocks noChangeShapeType="1"/>
          </p:cNvSpPr>
          <p:nvPr/>
        </p:nvSpPr>
        <p:spPr bwMode="auto">
          <a:xfrm>
            <a:off x="3048000" y="3886200"/>
            <a:ext cx="1219200" cy="0"/>
          </a:xfrm>
          <a:prstGeom prst="line">
            <a:avLst/>
          </a:prstGeom>
          <a:noFill/>
          <a:ln w="9525">
            <a:solidFill>
              <a:schemeClr val="tx1"/>
            </a:solidFill>
            <a:round/>
            <a:headEnd/>
            <a:tailEnd/>
          </a:ln>
        </p:spPr>
        <p:txBody>
          <a:bodyPr wrap="none" anchor="ctr"/>
          <a:lstStyle/>
          <a:p>
            <a:endParaRPr lang="el-GR"/>
          </a:p>
        </p:txBody>
      </p:sp>
      <p:sp>
        <p:nvSpPr>
          <p:cNvPr id="2" name="Title 1"/>
          <p:cNvSpPr>
            <a:spLocks noGrp="1"/>
          </p:cNvSpPr>
          <p:nvPr>
            <p:ph type="title"/>
          </p:nvPr>
        </p:nvSpPr>
        <p:spPr>
          <a:xfrm>
            <a:off x="457200" y="198438"/>
            <a:ext cx="8229600" cy="1143000"/>
          </a:xfrm>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39939" name="Footer Placeholder 3"/>
          <p:cNvSpPr>
            <a:spLocks noGrp="1"/>
          </p:cNvSpPr>
          <p:nvPr>
            <p:ph type="ftr" sz="quarter" idx="11"/>
          </p:nvPr>
        </p:nvSpPr>
        <p:spPr>
          <a:noFill/>
        </p:spPr>
        <p:txBody>
          <a:bodyPr/>
          <a:lstStyle/>
          <a:p>
            <a:r>
              <a:rPr lang="el-GR" altLang="en-US" smtClean="0"/>
              <a:t>Ευαγγελία Πιτουρά</a:t>
            </a:r>
          </a:p>
        </p:txBody>
      </p:sp>
      <p:sp>
        <p:nvSpPr>
          <p:cNvPr id="39940" name="Slide Number Placeholder 4"/>
          <p:cNvSpPr>
            <a:spLocks noGrp="1"/>
          </p:cNvSpPr>
          <p:nvPr>
            <p:ph type="sldNum" sz="quarter" idx="12"/>
          </p:nvPr>
        </p:nvSpPr>
        <p:spPr>
          <a:noFill/>
        </p:spPr>
        <p:txBody>
          <a:bodyPr/>
          <a:lstStyle/>
          <a:p>
            <a:fld id="{F4796B3C-8FB7-447D-8FB2-BEC5B51E49D5}" type="slidenum">
              <a:rPr lang="el-GR" altLang="en-US" smtClean="0"/>
              <a:pPr/>
              <a:t>44</a:t>
            </a:fld>
            <a:endParaRPr lang="el-GR" altLang="en-US" smtClean="0"/>
          </a:p>
        </p:txBody>
      </p:sp>
      <p:sp>
        <p:nvSpPr>
          <p:cNvPr id="39942" name="Oval 3"/>
          <p:cNvSpPr>
            <a:spLocks noChangeArrowheads="1"/>
          </p:cNvSpPr>
          <p:nvPr/>
        </p:nvSpPr>
        <p:spPr bwMode="auto">
          <a:xfrm>
            <a:off x="15271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3" name="Oval 4"/>
          <p:cNvSpPr>
            <a:spLocks noChangeArrowheads="1"/>
          </p:cNvSpPr>
          <p:nvPr/>
        </p:nvSpPr>
        <p:spPr bwMode="auto">
          <a:xfrm>
            <a:off x="2441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4" name="Oval 5"/>
          <p:cNvSpPr>
            <a:spLocks noChangeArrowheads="1"/>
          </p:cNvSpPr>
          <p:nvPr/>
        </p:nvSpPr>
        <p:spPr bwMode="auto">
          <a:xfrm>
            <a:off x="2441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5" name="Oval 6"/>
          <p:cNvSpPr>
            <a:spLocks noChangeArrowheads="1"/>
          </p:cNvSpPr>
          <p:nvPr/>
        </p:nvSpPr>
        <p:spPr bwMode="auto">
          <a:xfrm>
            <a:off x="2441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6" name="Oval 7"/>
          <p:cNvSpPr>
            <a:spLocks noChangeArrowheads="1"/>
          </p:cNvSpPr>
          <p:nvPr/>
        </p:nvSpPr>
        <p:spPr bwMode="auto">
          <a:xfrm>
            <a:off x="2441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7" name="Oval 8"/>
          <p:cNvSpPr>
            <a:spLocks noChangeArrowheads="1"/>
          </p:cNvSpPr>
          <p:nvPr/>
        </p:nvSpPr>
        <p:spPr bwMode="auto">
          <a:xfrm>
            <a:off x="3736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8" name="Oval 9"/>
          <p:cNvSpPr>
            <a:spLocks noChangeArrowheads="1"/>
          </p:cNvSpPr>
          <p:nvPr/>
        </p:nvSpPr>
        <p:spPr bwMode="auto">
          <a:xfrm>
            <a:off x="4727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9" name="Oval 10"/>
          <p:cNvSpPr>
            <a:spLocks noChangeArrowheads="1"/>
          </p:cNvSpPr>
          <p:nvPr/>
        </p:nvSpPr>
        <p:spPr bwMode="auto">
          <a:xfrm>
            <a:off x="3736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15271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1" name="Oval 12"/>
          <p:cNvSpPr>
            <a:spLocks noChangeArrowheads="1"/>
          </p:cNvSpPr>
          <p:nvPr/>
        </p:nvSpPr>
        <p:spPr bwMode="auto">
          <a:xfrm>
            <a:off x="4727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2" name="Oval 13"/>
          <p:cNvSpPr>
            <a:spLocks noChangeArrowheads="1"/>
          </p:cNvSpPr>
          <p:nvPr/>
        </p:nvSpPr>
        <p:spPr bwMode="auto">
          <a:xfrm>
            <a:off x="3736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3" name="Oval 14"/>
          <p:cNvSpPr>
            <a:spLocks noChangeArrowheads="1"/>
          </p:cNvSpPr>
          <p:nvPr/>
        </p:nvSpPr>
        <p:spPr bwMode="auto">
          <a:xfrm>
            <a:off x="4727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4" name="Oval 15"/>
          <p:cNvSpPr>
            <a:spLocks noChangeArrowheads="1"/>
          </p:cNvSpPr>
          <p:nvPr/>
        </p:nvSpPr>
        <p:spPr bwMode="auto">
          <a:xfrm>
            <a:off x="6022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5" name="Oval 16"/>
          <p:cNvSpPr>
            <a:spLocks noChangeArrowheads="1"/>
          </p:cNvSpPr>
          <p:nvPr/>
        </p:nvSpPr>
        <p:spPr bwMode="auto">
          <a:xfrm>
            <a:off x="6022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6" name="Oval 17"/>
          <p:cNvSpPr>
            <a:spLocks noChangeArrowheads="1"/>
          </p:cNvSpPr>
          <p:nvPr/>
        </p:nvSpPr>
        <p:spPr bwMode="auto">
          <a:xfrm>
            <a:off x="6022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7" name="Oval 18"/>
          <p:cNvSpPr>
            <a:spLocks noChangeArrowheads="1"/>
          </p:cNvSpPr>
          <p:nvPr/>
        </p:nvSpPr>
        <p:spPr bwMode="auto">
          <a:xfrm>
            <a:off x="6022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8" name="Oval 19"/>
          <p:cNvSpPr>
            <a:spLocks noChangeArrowheads="1"/>
          </p:cNvSpPr>
          <p:nvPr/>
        </p:nvSpPr>
        <p:spPr bwMode="auto">
          <a:xfrm>
            <a:off x="69373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9" name="Oval 20"/>
          <p:cNvSpPr>
            <a:spLocks noChangeArrowheads="1"/>
          </p:cNvSpPr>
          <p:nvPr/>
        </p:nvSpPr>
        <p:spPr bwMode="auto">
          <a:xfrm>
            <a:off x="69373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0" name="Oval 21"/>
          <p:cNvSpPr>
            <a:spLocks noChangeArrowheads="1"/>
          </p:cNvSpPr>
          <p:nvPr/>
        </p:nvSpPr>
        <p:spPr bwMode="auto">
          <a:xfrm>
            <a:off x="69373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1" name="Oval 22"/>
          <p:cNvSpPr>
            <a:spLocks noChangeArrowheads="1"/>
          </p:cNvSpPr>
          <p:nvPr/>
        </p:nvSpPr>
        <p:spPr bwMode="auto">
          <a:xfrm>
            <a:off x="69373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2" name="Oval 23"/>
          <p:cNvSpPr>
            <a:spLocks noChangeArrowheads="1"/>
          </p:cNvSpPr>
          <p:nvPr/>
        </p:nvSpPr>
        <p:spPr bwMode="auto">
          <a:xfrm>
            <a:off x="15271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3" name="Oval 24"/>
          <p:cNvSpPr>
            <a:spLocks noChangeArrowheads="1"/>
          </p:cNvSpPr>
          <p:nvPr/>
        </p:nvSpPr>
        <p:spPr bwMode="auto">
          <a:xfrm>
            <a:off x="15271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4" name="Oval 25"/>
          <p:cNvSpPr>
            <a:spLocks noChangeArrowheads="1"/>
          </p:cNvSpPr>
          <p:nvPr/>
        </p:nvSpPr>
        <p:spPr bwMode="auto">
          <a:xfrm>
            <a:off x="15271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5" name="Oval 26"/>
          <p:cNvSpPr>
            <a:spLocks noChangeArrowheads="1"/>
          </p:cNvSpPr>
          <p:nvPr/>
        </p:nvSpPr>
        <p:spPr bwMode="auto">
          <a:xfrm>
            <a:off x="15271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6" name="Oval 27"/>
          <p:cNvSpPr>
            <a:spLocks noChangeArrowheads="1"/>
          </p:cNvSpPr>
          <p:nvPr/>
        </p:nvSpPr>
        <p:spPr bwMode="auto">
          <a:xfrm>
            <a:off x="4727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736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8" name="Oval 29"/>
          <p:cNvSpPr>
            <a:spLocks noChangeArrowheads="1"/>
          </p:cNvSpPr>
          <p:nvPr/>
        </p:nvSpPr>
        <p:spPr bwMode="auto">
          <a:xfrm>
            <a:off x="37369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9" name="Oval 30"/>
          <p:cNvSpPr>
            <a:spLocks noChangeArrowheads="1"/>
          </p:cNvSpPr>
          <p:nvPr/>
        </p:nvSpPr>
        <p:spPr bwMode="auto">
          <a:xfrm>
            <a:off x="24415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70" name="Oval 31"/>
          <p:cNvSpPr>
            <a:spLocks noChangeArrowheads="1"/>
          </p:cNvSpPr>
          <p:nvPr/>
        </p:nvSpPr>
        <p:spPr bwMode="auto">
          <a:xfrm>
            <a:off x="37369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grpSp>
        <p:nvGrpSpPr>
          <p:cNvPr id="2" name="Group 32"/>
          <p:cNvGrpSpPr>
            <a:grpSpLocks/>
          </p:cNvGrpSpPr>
          <p:nvPr/>
        </p:nvGrpSpPr>
        <p:grpSpPr bwMode="auto">
          <a:xfrm>
            <a:off x="3965575" y="2720975"/>
            <a:ext cx="762000" cy="533400"/>
            <a:chOff x="2544" y="1488"/>
            <a:chExt cx="480" cy="336"/>
          </a:xfrm>
        </p:grpSpPr>
        <p:sp>
          <p:nvSpPr>
            <p:cNvPr id="40006" name="Line 33"/>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40007" name="Line 34"/>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grpSp>
        <p:nvGrpSpPr>
          <p:cNvPr id="3" name="Group 35"/>
          <p:cNvGrpSpPr>
            <a:grpSpLocks/>
          </p:cNvGrpSpPr>
          <p:nvPr/>
        </p:nvGrpSpPr>
        <p:grpSpPr bwMode="auto">
          <a:xfrm>
            <a:off x="3965575" y="4092575"/>
            <a:ext cx="762000" cy="533400"/>
            <a:chOff x="2544" y="2352"/>
            <a:chExt cx="480" cy="336"/>
          </a:xfrm>
        </p:grpSpPr>
        <p:sp>
          <p:nvSpPr>
            <p:cNvPr id="40004" name="Line 36"/>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40005" name="Line 37"/>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28390" name="Line 38"/>
          <p:cNvSpPr>
            <a:spLocks noChangeShapeType="1"/>
          </p:cNvSpPr>
          <p:nvPr/>
        </p:nvSpPr>
        <p:spPr bwMode="auto">
          <a:xfrm>
            <a:off x="6251575" y="2797175"/>
            <a:ext cx="685800" cy="0"/>
          </a:xfrm>
          <a:prstGeom prst="line">
            <a:avLst/>
          </a:prstGeom>
          <a:noFill/>
          <a:ln w="9525">
            <a:solidFill>
              <a:schemeClr val="tx1"/>
            </a:solidFill>
            <a:round/>
            <a:headEnd/>
            <a:tailEnd/>
          </a:ln>
        </p:spPr>
        <p:txBody>
          <a:bodyPr/>
          <a:lstStyle/>
          <a:p>
            <a:endParaRPr lang="el-GR"/>
          </a:p>
        </p:txBody>
      </p:sp>
      <p:sp>
        <p:nvSpPr>
          <p:cNvPr id="228391" name="Line 39"/>
          <p:cNvSpPr>
            <a:spLocks noChangeShapeType="1"/>
          </p:cNvSpPr>
          <p:nvPr/>
        </p:nvSpPr>
        <p:spPr bwMode="auto">
          <a:xfrm>
            <a:off x="6251575" y="3254375"/>
            <a:ext cx="685800" cy="457200"/>
          </a:xfrm>
          <a:prstGeom prst="line">
            <a:avLst/>
          </a:prstGeom>
          <a:noFill/>
          <a:ln w="9525">
            <a:solidFill>
              <a:schemeClr val="tx1"/>
            </a:solidFill>
            <a:round/>
            <a:headEnd/>
            <a:tailEnd/>
          </a:ln>
        </p:spPr>
        <p:txBody>
          <a:bodyPr/>
          <a:lstStyle/>
          <a:p>
            <a:endParaRPr lang="el-GR"/>
          </a:p>
        </p:txBody>
      </p:sp>
      <p:sp>
        <p:nvSpPr>
          <p:cNvPr id="228392" name="Line 40"/>
          <p:cNvSpPr>
            <a:spLocks noChangeShapeType="1"/>
          </p:cNvSpPr>
          <p:nvPr/>
        </p:nvSpPr>
        <p:spPr bwMode="auto">
          <a:xfrm flipV="1">
            <a:off x="6251575" y="3254375"/>
            <a:ext cx="685800" cy="914400"/>
          </a:xfrm>
          <a:prstGeom prst="line">
            <a:avLst/>
          </a:prstGeom>
          <a:noFill/>
          <a:ln w="9525">
            <a:solidFill>
              <a:schemeClr val="tx1"/>
            </a:solidFill>
            <a:round/>
            <a:headEnd/>
            <a:tailEnd/>
          </a:ln>
        </p:spPr>
        <p:txBody>
          <a:bodyPr/>
          <a:lstStyle/>
          <a:p>
            <a:endParaRPr lang="el-GR"/>
          </a:p>
        </p:txBody>
      </p:sp>
      <p:sp>
        <p:nvSpPr>
          <p:cNvPr id="39976" name="Text Box 41"/>
          <p:cNvSpPr txBox="1">
            <a:spLocks noChangeArrowheads="1"/>
          </p:cNvSpPr>
          <p:nvPr/>
        </p:nvSpPr>
        <p:spPr bwMode="auto">
          <a:xfrm>
            <a:off x="250824" y="5516563"/>
            <a:ext cx="8588375" cy="523220"/>
          </a:xfrm>
          <a:prstGeom prst="rect">
            <a:avLst/>
          </a:prstGeom>
          <a:noFill/>
          <a:ln w="9525">
            <a:noFill/>
            <a:miter lim="800000"/>
            <a:headEnd/>
            <a:tailEnd/>
          </a:ln>
        </p:spPr>
        <p:txBody>
          <a:bodyPr wrap="square">
            <a:spAutoFit/>
          </a:bodyPr>
          <a:lstStyle/>
          <a:p>
            <a:pPr eaLnBrk="0" hangingPunct="0"/>
            <a:r>
              <a:rPr lang="el-GR" sz="1400" dirty="0"/>
              <a:t>   </a:t>
            </a:r>
            <a:r>
              <a:rPr lang="el-GR" sz="1400" b="1" dirty="0"/>
              <a:t>Ολική Συμμετοχή για το Ε1</a:t>
            </a:r>
            <a:r>
              <a:rPr lang="en-US" sz="1400" b="1" dirty="0"/>
              <a:t>     </a:t>
            </a:r>
            <a:r>
              <a:rPr lang="el-GR" sz="1400" b="1" dirty="0"/>
              <a:t> </a:t>
            </a:r>
            <a:r>
              <a:rPr lang="en-US" sz="1400" b="1" dirty="0" smtClean="0"/>
              <a:t>	</a:t>
            </a:r>
            <a:r>
              <a:rPr lang="el-GR" sz="1400" b="1" dirty="0" smtClean="0"/>
              <a:t>Ολική </a:t>
            </a:r>
            <a:r>
              <a:rPr lang="el-GR" sz="1400" b="1" dirty="0"/>
              <a:t>Συμμετοχή για το Ε2  </a:t>
            </a:r>
            <a:r>
              <a:rPr lang="en-US" sz="1400" b="1" dirty="0"/>
              <a:t> </a:t>
            </a:r>
            <a:r>
              <a:rPr lang="en-US" sz="1400" b="1" dirty="0" smtClean="0"/>
              <a:t>	</a:t>
            </a:r>
            <a:r>
              <a:rPr lang="el-GR" sz="1400" b="1" dirty="0" smtClean="0"/>
              <a:t> </a:t>
            </a:r>
            <a:r>
              <a:rPr lang="el-GR" sz="1400" b="1" dirty="0"/>
              <a:t>Ολική Συμμετοχή και για το Ε1 </a:t>
            </a:r>
            <a:r>
              <a:rPr lang="en-US" sz="1400" b="1" dirty="0"/>
              <a:t> </a:t>
            </a:r>
            <a:r>
              <a:rPr lang="el-GR" sz="1400" b="1" dirty="0" smtClean="0"/>
              <a:t>και </a:t>
            </a:r>
            <a:r>
              <a:rPr lang="el-GR" sz="1400" b="1" dirty="0"/>
              <a:t>για το Ε2</a:t>
            </a:r>
            <a:r>
              <a:rPr lang="en-US" sz="1400" dirty="0"/>
              <a:t>	</a:t>
            </a:r>
          </a:p>
        </p:txBody>
      </p:sp>
      <p:sp>
        <p:nvSpPr>
          <p:cNvPr id="39977" name="Oval 42"/>
          <p:cNvSpPr>
            <a:spLocks noChangeArrowheads="1"/>
          </p:cNvSpPr>
          <p:nvPr/>
        </p:nvSpPr>
        <p:spPr bwMode="auto">
          <a:xfrm>
            <a:off x="133032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8" name="Oval 43"/>
          <p:cNvSpPr>
            <a:spLocks noChangeArrowheads="1"/>
          </p:cNvSpPr>
          <p:nvPr/>
        </p:nvSpPr>
        <p:spPr bwMode="auto">
          <a:xfrm>
            <a:off x="22669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9" name="Oval 44"/>
          <p:cNvSpPr>
            <a:spLocks noChangeArrowheads="1"/>
          </p:cNvSpPr>
          <p:nvPr/>
        </p:nvSpPr>
        <p:spPr bwMode="auto">
          <a:xfrm>
            <a:off x="3562350"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0" name="Oval 45"/>
          <p:cNvSpPr>
            <a:spLocks noChangeArrowheads="1"/>
          </p:cNvSpPr>
          <p:nvPr/>
        </p:nvSpPr>
        <p:spPr bwMode="auto">
          <a:xfrm>
            <a:off x="4570413"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1" name="Oval 46"/>
          <p:cNvSpPr>
            <a:spLocks noChangeArrowheads="1"/>
          </p:cNvSpPr>
          <p:nvPr/>
        </p:nvSpPr>
        <p:spPr bwMode="auto">
          <a:xfrm>
            <a:off x="579437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2" name="Oval 47"/>
          <p:cNvSpPr>
            <a:spLocks noChangeArrowheads="1"/>
          </p:cNvSpPr>
          <p:nvPr/>
        </p:nvSpPr>
        <p:spPr bwMode="auto">
          <a:xfrm>
            <a:off x="673100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3" name="Line 48"/>
          <p:cNvSpPr>
            <a:spLocks noChangeShapeType="1"/>
          </p:cNvSpPr>
          <p:nvPr/>
        </p:nvSpPr>
        <p:spPr bwMode="auto">
          <a:xfrm>
            <a:off x="1762125" y="2708275"/>
            <a:ext cx="649288" cy="71438"/>
          </a:xfrm>
          <a:prstGeom prst="line">
            <a:avLst/>
          </a:prstGeom>
          <a:noFill/>
          <a:ln w="9525">
            <a:solidFill>
              <a:schemeClr val="tx1"/>
            </a:solidFill>
            <a:round/>
            <a:headEnd/>
            <a:tailEnd/>
          </a:ln>
        </p:spPr>
        <p:txBody>
          <a:bodyPr/>
          <a:lstStyle/>
          <a:p>
            <a:endParaRPr lang="el-GR"/>
          </a:p>
        </p:txBody>
      </p:sp>
      <p:sp>
        <p:nvSpPr>
          <p:cNvPr id="39984" name="Line 49"/>
          <p:cNvSpPr>
            <a:spLocks noChangeShapeType="1"/>
          </p:cNvSpPr>
          <p:nvPr/>
        </p:nvSpPr>
        <p:spPr bwMode="auto">
          <a:xfrm>
            <a:off x="1762125" y="3282950"/>
            <a:ext cx="649288" cy="433388"/>
          </a:xfrm>
          <a:prstGeom prst="line">
            <a:avLst/>
          </a:prstGeom>
          <a:noFill/>
          <a:ln w="9525">
            <a:solidFill>
              <a:schemeClr val="tx1"/>
            </a:solidFill>
            <a:round/>
            <a:headEnd/>
            <a:tailEnd/>
          </a:ln>
        </p:spPr>
        <p:txBody>
          <a:bodyPr/>
          <a:lstStyle/>
          <a:p>
            <a:endParaRPr lang="el-GR"/>
          </a:p>
        </p:txBody>
      </p:sp>
      <p:sp>
        <p:nvSpPr>
          <p:cNvPr id="39985" name="Line 50"/>
          <p:cNvSpPr>
            <a:spLocks noChangeShapeType="1"/>
          </p:cNvSpPr>
          <p:nvPr/>
        </p:nvSpPr>
        <p:spPr bwMode="auto">
          <a:xfrm>
            <a:off x="1762125" y="2779713"/>
            <a:ext cx="720725" cy="792162"/>
          </a:xfrm>
          <a:prstGeom prst="line">
            <a:avLst/>
          </a:prstGeom>
          <a:noFill/>
          <a:ln w="9525">
            <a:solidFill>
              <a:schemeClr val="tx1"/>
            </a:solidFill>
            <a:round/>
            <a:headEnd/>
            <a:tailEnd/>
          </a:ln>
        </p:spPr>
        <p:txBody>
          <a:bodyPr/>
          <a:lstStyle/>
          <a:p>
            <a:endParaRPr lang="el-GR"/>
          </a:p>
        </p:txBody>
      </p:sp>
      <p:sp>
        <p:nvSpPr>
          <p:cNvPr id="39986" name="Line 51"/>
          <p:cNvSpPr>
            <a:spLocks noChangeShapeType="1"/>
          </p:cNvSpPr>
          <p:nvPr/>
        </p:nvSpPr>
        <p:spPr bwMode="auto">
          <a:xfrm flipV="1">
            <a:off x="1762125" y="3787775"/>
            <a:ext cx="649288" cy="360363"/>
          </a:xfrm>
          <a:prstGeom prst="line">
            <a:avLst/>
          </a:prstGeom>
          <a:noFill/>
          <a:ln w="9525">
            <a:solidFill>
              <a:schemeClr val="tx1"/>
            </a:solidFill>
            <a:round/>
            <a:headEnd/>
            <a:tailEnd/>
          </a:ln>
        </p:spPr>
        <p:txBody>
          <a:bodyPr/>
          <a:lstStyle/>
          <a:p>
            <a:endParaRPr lang="el-GR"/>
          </a:p>
        </p:txBody>
      </p:sp>
      <p:sp>
        <p:nvSpPr>
          <p:cNvPr id="39987" name="Line 52"/>
          <p:cNvSpPr>
            <a:spLocks noChangeShapeType="1"/>
          </p:cNvSpPr>
          <p:nvPr/>
        </p:nvSpPr>
        <p:spPr bwMode="auto">
          <a:xfrm>
            <a:off x="1762125" y="3716338"/>
            <a:ext cx="649288" cy="358775"/>
          </a:xfrm>
          <a:prstGeom prst="line">
            <a:avLst/>
          </a:prstGeom>
          <a:noFill/>
          <a:ln w="9525">
            <a:solidFill>
              <a:schemeClr val="tx1"/>
            </a:solidFill>
            <a:round/>
            <a:headEnd/>
            <a:tailEnd/>
          </a:ln>
        </p:spPr>
        <p:txBody>
          <a:bodyPr/>
          <a:lstStyle/>
          <a:p>
            <a:endParaRPr lang="el-GR"/>
          </a:p>
        </p:txBody>
      </p:sp>
      <p:sp>
        <p:nvSpPr>
          <p:cNvPr id="39988" name="Line 53"/>
          <p:cNvSpPr>
            <a:spLocks noChangeShapeType="1"/>
          </p:cNvSpPr>
          <p:nvPr/>
        </p:nvSpPr>
        <p:spPr bwMode="auto">
          <a:xfrm flipV="1">
            <a:off x="1762125" y="4219575"/>
            <a:ext cx="649288" cy="288925"/>
          </a:xfrm>
          <a:prstGeom prst="line">
            <a:avLst/>
          </a:prstGeom>
          <a:noFill/>
          <a:ln w="9525">
            <a:solidFill>
              <a:schemeClr val="tx1"/>
            </a:solidFill>
            <a:round/>
            <a:headEnd/>
            <a:tailEnd/>
          </a:ln>
        </p:spPr>
        <p:txBody>
          <a:bodyPr/>
          <a:lstStyle/>
          <a:p>
            <a:endParaRPr lang="el-GR"/>
          </a:p>
        </p:txBody>
      </p:sp>
      <p:sp>
        <p:nvSpPr>
          <p:cNvPr id="39989" name="Line 54"/>
          <p:cNvSpPr>
            <a:spLocks noChangeShapeType="1"/>
          </p:cNvSpPr>
          <p:nvPr/>
        </p:nvSpPr>
        <p:spPr bwMode="auto">
          <a:xfrm flipV="1">
            <a:off x="1762125" y="4219575"/>
            <a:ext cx="720725" cy="792163"/>
          </a:xfrm>
          <a:prstGeom prst="line">
            <a:avLst/>
          </a:prstGeom>
          <a:noFill/>
          <a:ln w="9525">
            <a:solidFill>
              <a:schemeClr val="tx1"/>
            </a:solidFill>
            <a:round/>
            <a:headEnd/>
            <a:tailEnd/>
          </a:ln>
        </p:spPr>
        <p:txBody>
          <a:bodyPr/>
          <a:lstStyle/>
          <a:p>
            <a:endParaRPr lang="el-GR"/>
          </a:p>
        </p:txBody>
      </p:sp>
      <p:sp>
        <p:nvSpPr>
          <p:cNvPr id="39990" name="Line 55"/>
          <p:cNvSpPr>
            <a:spLocks noChangeShapeType="1"/>
          </p:cNvSpPr>
          <p:nvPr/>
        </p:nvSpPr>
        <p:spPr bwMode="auto">
          <a:xfrm flipV="1">
            <a:off x="1690688" y="3787775"/>
            <a:ext cx="792162" cy="647700"/>
          </a:xfrm>
          <a:prstGeom prst="line">
            <a:avLst/>
          </a:prstGeom>
          <a:noFill/>
          <a:ln w="9525">
            <a:solidFill>
              <a:schemeClr val="tx1"/>
            </a:solidFill>
            <a:round/>
            <a:headEnd/>
            <a:tailEnd/>
          </a:ln>
        </p:spPr>
        <p:txBody>
          <a:bodyPr/>
          <a:lstStyle/>
          <a:p>
            <a:endParaRPr lang="el-GR"/>
          </a:p>
        </p:txBody>
      </p:sp>
      <p:sp>
        <p:nvSpPr>
          <p:cNvPr id="39991" name="Line 56"/>
          <p:cNvSpPr>
            <a:spLocks noChangeShapeType="1"/>
          </p:cNvSpPr>
          <p:nvPr/>
        </p:nvSpPr>
        <p:spPr bwMode="auto">
          <a:xfrm flipH="1">
            <a:off x="3922713" y="3282950"/>
            <a:ext cx="792162" cy="1225550"/>
          </a:xfrm>
          <a:prstGeom prst="line">
            <a:avLst/>
          </a:prstGeom>
          <a:noFill/>
          <a:ln w="9525">
            <a:solidFill>
              <a:schemeClr val="tx1"/>
            </a:solidFill>
            <a:round/>
            <a:headEnd/>
            <a:tailEnd/>
          </a:ln>
        </p:spPr>
        <p:txBody>
          <a:bodyPr/>
          <a:lstStyle/>
          <a:p>
            <a:endParaRPr lang="el-GR"/>
          </a:p>
        </p:txBody>
      </p:sp>
      <p:sp>
        <p:nvSpPr>
          <p:cNvPr id="39992" name="Line 57"/>
          <p:cNvSpPr>
            <a:spLocks noChangeShapeType="1"/>
          </p:cNvSpPr>
          <p:nvPr/>
        </p:nvSpPr>
        <p:spPr bwMode="auto">
          <a:xfrm flipH="1" flipV="1">
            <a:off x="3922713" y="2851150"/>
            <a:ext cx="792162" cy="360363"/>
          </a:xfrm>
          <a:prstGeom prst="line">
            <a:avLst/>
          </a:prstGeom>
          <a:noFill/>
          <a:ln w="9525">
            <a:solidFill>
              <a:schemeClr val="tx1"/>
            </a:solidFill>
            <a:round/>
            <a:headEnd/>
            <a:tailEnd/>
          </a:ln>
        </p:spPr>
        <p:txBody>
          <a:bodyPr/>
          <a:lstStyle/>
          <a:p>
            <a:endParaRPr lang="el-GR"/>
          </a:p>
        </p:txBody>
      </p:sp>
      <p:sp>
        <p:nvSpPr>
          <p:cNvPr id="39993" name="Line 58"/>
          <p:cNvSpPr>
            <a:spLocks noChangeShapeType="1"/>
          </p:cNvSpPr>
          <p:nvPr/>
        </p:nvSpPr>
        <p:spPr bwMode="auto">
          <a:xfrm flipH="1">
            <a:off x="3922713" y="3716338"/>
            <a:ext cx="792162" cy="287337"/>
          </a:xfrm>
          <a:prstGeom prst="line">
            <a:avLst/>
          </a:prstGeom>
          <a:noFill/>
          <a:ln w="9525">
            <a:solidFill>
              <a:schemeClr val="tx1"/>
            </a:solidFill>
            <a:round/>
            <a:headEnd/>
            <a:tailEnd/>
          </a:ln>
        </p:spPr>
        <p:txBody>
          <a:bodyPr/>
          <a:lstStyle/>
          <a:p>
            <a:endParaRPr lang="el-GR"/>
          </a:p>
        </p:txBody>
      </p:sp>
      <p:sp>
        <p:nvSpPr>
          <p:cNvPr id="39994" name="Text Box 59"/>
          <p:cNvSpPr txBox="1">
            <a:spLocks noChangeArrowheads="1"/>
          </p:cNvSpPr>
          <p:nvPr/>
        </p:nvSpPr>
        <p:spPr bwMode="auto">
          <a:xfrm>
            <a:off x="852488" y="1916113"/>
            <a:ext cx="2376487" cy="366712"/>
          </a:xfrm>
          <a:prstGeom prst="rect">
            <a:avLst/>
          </a:prstGeom>
          <a:noFill/>
          <a:ln w="9525">
            <a:noFill/>
            <a:miter lim="800000"/>
            <a:headEnd/>
            <a:tailEnd/>
          </a:ln>
        </p:spPr>
        <p:txBody>
          <a:bodyPr>
            <a:spAutoFit/>
          </a:bodyPr>
          <a:lstStyle/>
          <a:p>
            <a:pPr>
              <a:spcBef>
                <a:spcPct val="50000"/>
              </a:spcBef>
            </a:pPr>
            <a:r>
              <a:rPr lang="el-GR" sz="1800" dirty="0"/>
              <a:t>         Ε1		Ε2</a:t>
            </a:r>
          </a:p>
        </p:txBody>
      </p:sp>
      <p:sp>
        <p:nvSpPr>
          <p:cNvPr id="39995" name="Line 60"/>
          <p:cNvSpPr>
            <a:spLocks noChangeShapeType="1"/>
          </p:cNvSpPr>
          <p:nvPr/>
        </p:nvSpPr>
        <p:spPr bwMode="auto">
          <a:xfrm>
            <a:off x="6299200" y="3211513"/>
            <a:ext cx="647700" cy="0"/>
          </a:xfrm>
          <a:prstGeom prst="line">
            <a:avLst/>
          </a:prstGeom>
          <a:noFill/>
          <a:ln w="9525">
            <a:solidFill>
              <a:schemeClr val="tx1"/>
            </a:solidFill>
            <a:round/>
            <a:headEnd/>
            <a:tailEnd/>
          </a:ln>
        </p:spPr>
        <p:txBody>
          <a:bodyPr/>
          <a:lstStyle/>
          <a:p>
            <a:endParaRPr lang="el-GR"/>
          </a:p>
        </p:txBody>
      </p:sp>
      <p:sp>
        <p:nvSpPr>
          <p:cNvPr id="39996" name="Line 61"/>
          <p:cNvSpPr>
            <a:spLocks noChangeShapeType="1"/>
          </p:cNvSpPr>
          <p:nvPr/>
        </p:nvSpPr>
        <p:spPr bwMode="auto">
          <a:xfrm flipV="1">
            <a:off x="6227763" y="2851150"/>
            <a:ext cx="719137" cy="720725"/>
          </a:xfrm>
          <a:prstGeom prst="line">
            <a:avLst/>
          </a:prstGeom>
          <a:noFill/>
          <a:ln w="9525">
            <a:solidFill>
              <a:schemeClr val="tx1"/>
            </a:solidFill>
            <a:round/>
            <a:headEnd/>
            <a:tailEnd/>
          </a:ln>
        </p:spPr>
        <p:txBody>
          <a:bodyPr/>
          <a:lstStyle/>
          <a:p>
            <a:endParaRPr lang="el-GR"/>
          </a:p>
        </p:txBody>
      </p:sp>
      <p:sp>
        <p:nvSpPr>
          <p:cNvPr id="39997" name="Oval 62"/>
          <p:cNvSpPr>
            <a:spLocks noChangeArrowheads="1"/>
          </p:cNvSpPr>
          <p:nvPr/>
        </p:nvSpPr>
        <p:spPr bwMode="auto">
          <a:xfrm>
            <a:off x="6011863" y="45085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8" name="Oval 63"/>
          <p:cNvSpPr>
            <a:spLocks noChangeArrowheads="1"/>
          </p:cNvSpPr>
          <p:nvPr/>
        </p:nvSpPr>
        <p:spPr bwMode="auto">
          <a:xfrm>
            <a:off x="6011863" y="49403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9" name="Line 64"/>
          <p:cNvSpPr>
            <a:spLocks noChangeShapeType="1"/>
          </p:cNvSpPr>
          <p:nvPr/>
        </p:nvSpPr>
        <p:spPr bwMode="auto">
          <a:xfrm flipH="1">
            <a:off x="6227763" y="3716338"/>
            <a:ext cx="719137" cy="792162"/>
          </a:xfrm>
          <a:prstGeom prst="line">
            <a:avLst/>
          </a:prstGeom>
          <a:noFill/>
          <a:ln w="9525">
            <a:solidFill>
              <a:schemeClr val="tx1"/>
            </a:solidFill>
            <a:round/>
            <a:headEnd/>
            <a:tailEnd/>
          </a:ln>
        </p:spPr>
        <p:txBody>
          <a:bodyPr/>
          <a:lstStyle/>
          <a:p>
            <a:endParaRPr lang="el-GR"/>
          </a:p>
        </p:txBody>
      </p:sp>
      <p:sp>
        <p:nvSpPr>
          <p:cNvPr id="40000" name="Line 65"/>
          <p:cNvSpPr>
            <a:spLocks noChangeShapeType="1"/>
          </p:cNvSpPr>
          <p:nvPr/>
        </p:nvSpPr>
        <p:spPr bwMode="auto">
          <a:xfrm flipH="1" flipV="1">
            <a:off x="6300788" y="3716338"/>
            <a:ext cx="646112" cy="431800"/>
          </a:xfrm>
          <a:prstGeom prst="line">
            <a:avLst/>
          </a:prstGeom>
          <a:noFill/>
          <a:ln w="9525">
            <a:solidFill>
              <a:schemeClr val="tx1"/>
            </a:solidFill>
            <a:round/>
            <a:headEnd/>
            <a:tailEnd/>
          </a:ln>
        </p:spPr>
        <p:txBody>
          <a:bodyPr/>
          <a:lstStyle/>
          <a:p>
            <a:endParaRPr lang="el-GR"/>
          </a:p>
        </p:txBody>
      </p:sp>
      <p:sp>
        <p:nvSpPr>
          <p:cNvPr id="40001" name="Line 66"/>
          <p:cNvSpPr>
            <a:spLocks noChangeShapeType="1"/>
          </p:cNvSpPr>
          <p:nvPr/>
        </p:nvSpPr>
        <p:spPr bwMode="auto">
          <a:xfrm flipH="1">
            <a:off x="6227763" y="4219575"/>
            <a:ext cx="719137" cy="720725"/>
          </a:xfrm>
          <a:prstGeom prst="line">
            <a:avLst/>
          </a:prstGeom>
          <a:noFill/>
          <a:ln w="9525">
            <a:solidFill>
              <a:schemeClr val="tx1"/>
            </a:solidFill>
            <a:round/>
            <a:headEnd/>
            <a:tailEnd/>
          </a:ln>
        </p:spPr>
        <p:txBody>
          <a:bodyPr/>
          <a:lstStyle/>
          <a:p>
            <a:endParaRPr lang="el-GR"/>
          </a:p>
        </p:txBody>
      </p:sp>
      <p:sp>
        <p:nvSpPr>
          <p:cNvPr id="40002" name="Text Box 67"/>
          <p:cNvSpPr txBox="1">
            <a:spLocks noChangeArrowheads="1"/>
          </p:cNvSpPr>
          <p:nvPr/>
        </p:nvSpPr>
        <p:spPr bwMode="auto">
          <a:xfrm>
            <a:off x="3727450" y="19288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0003" name="Text Box 68"/>
          <p:cNvSpPr txBox="1">
            <a:spLocks noChangeArrowheads="1"/>
          </p:cNvSpPr>
          <p:nvPr/>
        </p:nvSpPr>
        <p:spPr bwMode="auto">
          <a:xfrm>
            <a:off x="5875338" y="19161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 name="Title 3"/>
          <p:cNvSpPr>
            <a:spLocks noGrp="1"/>
          </p:cNvSpPr>
          <p:nvPr>
            <p:ph type="title"/>
          </p:nvPr>
        </p:nvSpPr>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28390"/>
                                        </p:tgtEl>
                                        <p:attrNameLst>
                                          <p:attrName>style.visibility</p:attrName>
                                        </p:attrNameLst>
                                      </p:cBhvr>
                                      <p:to>
                                        <p:strVal val="visible"/>
                                      </p:to>
                                    </p:set>
                                    <p:anim calcmode="lin" valueType="num">
                                      <p:cBhvr additive="base">
                                        <p:cTn id="17" dur="500" fill="hold"/>
                                        <p:tgtEl>
                                          <p:spTgt spid="228390"/>
                                        </p:tgtEl>
                                        <p:attrNameLst>
                                          <p:attrName>ppt_x</p:attrName>
                                        </p:attrNameLst>
                                      </p:cBhvr>
                                      <p:tavLst>
                                        <p:tav tm="0">
                                          <p:val>
                                            <p:strVal val="0-#ppt_w/2"/>
                                          </p:val>
                                        </p:tav>
                                        <p:tav tm="100000">
                                          <p:val>
                                            <p:strVal val="#ppt_x"/>
                                          </p:val>
                                        </p:tav>
                                      </p:tavLst>
                                    </p:anim>
                                    <p:anim calcmode="lin" valueType="num">
                                      <p:cBhvr additive="base">
                                        <p:cTn id="18" dur="500" fill="hold"/>
                                        <p:tgtEl>
                                          <p:spTgt spid="22839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28391"/>
                                        </p:tgtEl>
                                        <p:attrNameLst>
                                          <p:attrName>style.visibility</p:attrName>
                                        </p:attrNameLst>
                                      </p:cBhvr>
                                      <p:to>
                                        <p:strVal val="visible"/>
                                      </p:to>
                                    </p:set>
                                    <p:anim calcmode="lin" valueType="num">
                                      <p:cBhvr additive="base">
                                        <p:cTn id="22" dur="500" fill="hold"/>
                                        <p:tgtEl>
                                          <p:spTgt spid="228391"/>
                                        </p:tgtEl>
                                        <p:attrNameLst>
                                          <p:attrName>ppt_x</p:attrName>
                                        </p:attrNameLst>
                                      </p:cBhvr>
                                      <p:tavLst>
                                        <p:tav tm="0">
                                          <p:val>
                                            <p:strVal val="0-#ppt_w/2"/>
                                          </p:val>
                                        </p:tav>
                                        <p:tav tm="100000">
                                          <p:val>
                                            <p:strVal val="#ppt_x"/>
                                          </p:val>
                                        </p:tav>
                                      </p:tavLst>
                                    </p:anim>
                                    <p:anim calcmode="lin" valueType="num">
                                      <p:cBhvr additive="base">
                                        <p:cTn id="23" dur="500" fill="hold"/>
                                        <p:tgtEl>
                                          <p:spTgt spid="228391"/>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228392"/>
                                        </p:tgtEl>
                                        <p:attrNameLst>
                                          <p:attrName>style.visibility</p:attrName>
                                        </p:attrNameLst>
                                      </p:cBhvr>
                                      <p:to>
                                        <p:strVal val="visible"/>
                                      </p:to>
                                    </p:set>
                                    <p:anim calcmode="lin" valueType="num">
                                      <p:cBhvr additive="base">
                                        <p:cTn id="27" dur="500" fill="hold"/>
                                        <p:tgtEl>
                                          <p:spTgt spid="228392"/>
                                        </p:tgtEl>
                                        <p:attrNameLst>
                                          <p:attrName>ppt_x</p:attrName>
                                        </p:attrNameLst>
                                      </p:cBhvr>
                                      <p:tavLst>
                                        <p:tav tm="0">
                                          <p:val>
                                            <p:strVal val="0-#ppt_w/2"/>
                                          </p:val>
                                        </p:tav>
                                        <p:tav tm="100000">
                                          <p:val>
                                            <p:strVal val="#ppt_x"/>
                                          </p:val>
                                        </p:tav>
                                      </p:tavLst>
                                    </p:anim>
                                    <p:anim calcmode="lin" valueType="num">
                                      <p:cBhvr additive="base">
                                        <p:cTn id="28" dur="500" fill="hold"/>
                                        <p:tgtEl>
                                          <p:spTgt spid="2283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90" grpId="0" animBg="1"/>
      <p:bldP spid="228391" grpId="0" animBg="1"/>
      <p:bldP spid="22839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45</a:t>
            </a:fld>
            <a:endParaRPr lang="el-GR" altLang="en-US" smtClean="0"/>
          </a:p>
        </p:txBody>
      </p:sp>
      <p:sp>
        <p:nvSpPr>
          <p:cNvPr id="40966" name="Text Box 3"/>
          <p:cNvSpPr txBox="1">
            <a:spLocks noChangeArrowheads="1"/>
          </p:cNvSpPr>
          <p:nvPr/>
        </p:nvSpPr>
        <p:spPr bwMode="auto">
          <a:xfrm>
            <a:off x="366711" y="1077913"/>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έχει ένα σταθμό προορισμό, ένα σταθμό αφετηρία,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366710" y="5385297"/>
            <a:ext cx="8358190" cy="707886"/>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smtClean="0">
                <a:solidFill>
                  <a:schemeClr val="accent3">
                    <a:lumMod val="50000"/>
                  </a:schemeClr>
                </a:solidFill>
                <a:latin typeface="Calibri" pitchFamily="34" charset="0"/>
                <a:ea typeface="Calibri" pitchFamily="34" charset="0"/>
                <a:cs typeface="Calibri" pitchFamily="34" charset="0"/>
              </a:rPr>
              <a:t>Τι </a:t>
            </a:r>
            <a:r>
              <a:rPr lang="el-GR" sz="2000" b="1" dirty="0">
                <a:solidFill>
                  <a:schemeClr val="accent3">
                    <a:lumMod val="50000"/>
                  </a:schemeClr>
                </a:solidFill>
                <a:latin typeface="Calibri" pitchFamily="34" charset="0"/>
                <a:ea typeface="Calibri" pitchFamily="34" charset="0"/>
                <a:cs typeface="Calibri" pitchFamily="34" charset="0"/>
              </a:rPr>
              <a:t>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a:t>
            </a:r>
          </a:p>
        </p:txBody>
      </p:sp>
    </p:spTree>
    <p:extLst>
      <p:ext uri="{BB962C8B-B14F-4D97-AF65-F5344CB8AC3E}">
        <p14:creationId xmlns="" xmlns:p14="http://schemas.microsoft.com/office/powerpoint/2010/main" val="38042065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46</a:t>
            </a:fld>
            <a:endParaRPr lang="el-GR" altLang="en-US" smtClean="0"/>
          </a:p>
        </p:txBody>
      </p:sp>
      <p:sp>
        <p:nvSpPr>
          <p:cNvPr id="41990" name="Text Box 3"/>
          <p:cNvSpPr txBox="1">
            <a:spLocks noChangeArrowheads="1"/>
          </p:cNvSpPr>
          <p:nvPr/>
        </p:nvSpPr>
        <p:spPr bwMode="auto">
          <a:xfrm>
            <a:off x="395288" y="1628775"/>
            <a:ext cx="8221662" cy="1384300"/>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Αναδρομικές (τύποι) συσχετίσεις</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Recursive relationships)</a:t>
            </a:r>
            <a:endParaRPr lang="el-GR" sz="2400"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όταν ο ίδιος τύπος συμμετέχει περισσότερες από μια φορές σε μια συσχέτιση</a:t>
            </a:r>
          </a:p>
        </p:txBody>
      </p:sp>
      <p:sp>
        <p:nvSpPr>
          <p:cNvPr id="41991" name="Text Box 4"/>
          <p:cNvSpPr txBox="1">
            <a:spLocks noChangeArrowheads="1"/>
          </p:cNvSpPr>
          <p:nvPr/>
        </p:nvSpPr>
        <p:spPr bwMode="auto">
          <a:xfrm>
            <a:off x="395288" y="3429000"/>
            <a:ext cx="80772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Ένας τύπος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που συμμετέχει σε μια σχέση παίζει ένα συγκεκριμένο </a:t>
            </a:r>
            <a:r>
              <a:rPr lang="el-GR" sz="2400" b="1" dirty="0">
                <a:solidFill>
                  <a:schemeClr val="accent6">
                    <a:lumMod val="75000"/>
                  </a:schemeClr>
                </a:solidFill>
                <a:latin typeface="Calibri" pitchFamily="34" charset="0"/>
                <a:ea typeface="Calibri" pitchFamily="34" charset="0"/>
                <a:cs typeface="Calibri" pitchFamily="34" charset="0"/>
              </a:rPr>
              <a:t>ρόλο</a:t>
            </a:r>
            <a:r>
              <a:rPr lang="el-GR" sz="2400" dirty="0">
                <a:latin typeface="Calibri" pitchFamily="34" charset="0"/>
                <a:ea typeface="Calibri" pitchFamily="34" charset="0"/>
                <a:cs typeface="Calibri" pitchFamily="34" charset="0"/>
              </a:rPr>
              <a:t> </a:t>
            </a:r>
          </a:p>
        </p:txBody>
      </p:sp>
      <p:sp>
        <p:nvSpPr>
          <p:cNvPr id="41992" name="Text Box 5"/>
          <p:cNvSpPr txBox="1">
            <a:spLocks noChangeArrowheads="1"/>
          </p:cNvSpPr>
          <p:nvPr/>
        </p:nvSpPr>
        <p:spPr bwMode="auto">
          <a:xfrm>
            <a:off x="1042988" y="4652963"/>
            <a:ext cx="7345362" cy="101600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ea typeface="Calibri" pitchFamily="34" charset="0"/>
                <a:cs typeface="Calibri" pitchFamily="34" charset="0"/>
              </a:rPr>
              <a:t>Παράδειγμα (1) παιδί/γονέας – αναδρομική συσχέτιση σε τύπο οντοτήτων πρόσωπο (2) εργαζόμενος/διευθυντής (3) συνέχεια ταινίας </a:t>
            </a:r>
            <a:r>
              <a:rPr lang="en-US" sz="2000" dirty="0">
                <a:latin typeface="Calibri" pitchFamily="34" charset="0"/>
                <a:ea typeface="Calibri" pitchFamily="34" charset="0"/>
                <a:cs typeface="Calibri" pitchFamily="34" charset="0"/>
              </a:rPr>
              <a:t>(sequel)</a:t>
            </a:r>
            <a:r>
              <a:rPr lang="el-GR" sz="2000" dirty="0">
                <a:latin typeface="Calibri" pitchFamily="34" charset="0"/>
                <a:ea typeface="Calibri" pitchFamily="34" charset="0"/>
                <a:cs typeface="Calibri" pitchFamily="34" charset="0"/>
              </a:rPr>
              <a:t>)</a:t>
            </a:r>
          </a:p>
        </p:txBody>
      </p:sp>
      <p:sp>
        <p:nvSpPr>
          <p:cNvPr id="2" name="Title 1"/>
          <p:cNvSpPr>
            <a:spLocks noGrp="1"/>
          </p:cNvSpPr>
          <p:nvPr>
            <p:ph type="title"/>
          </p:nvPr>
        </p:nvSpPr>
        <p:spPr/>
        <p:txBody>
          <a:bodyPr/>
          <a:lstStyle/>
          <a:p>
            <a:r>
              <a:rPr lang="el-GR" dirty="0" smtClean="0">
                <a:solidFill>
                  <a:schemeClr val="accent6">
                    <a:lumMod val="75000"/>
                  </a:schemeClr>
                </a:solidFill>
              </a:rPr>
              <a:t>Αναδρομικές Συσχετίσεις</a:t>
            </a:r>
            <a:endParaRPr lang="en-US" dirty="0">
              <a:solidFill>
                <a:schemeClr val="accent6">
                  <a:lumMod val="75000"/>
                </a:schemeClr>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3011" name="Footer Placeholder 3"/>
          <p:cNvSpPr>
            <a:spLocks noGrp="1"/>
          </p:cNvSpPr>
          <p:nvPr>
            <p:ph type="ftr" sz="quarter" idx="11"/>
          </p:nvPr>
        </p:nvSpPr>
        <p:spPr>
          <a:noFill/>
        </p:spPr>
        <p:txBody>
          <a:bodyPr/>
          <a:lstStyle/>
          <a:p>
            <a:r>
              <a:rPr lang="el-GR" altLang="en-US" smtClean="0"/>
              <a:t>Ευαγγελία Πιτουρά</a:t>
            </a:r>
          </a:p>
        </p:txBody>
      </p:sp>
      <p:sp>
        <p:nvSpPr>
          <p:cNvPr id="43012" name="Slide Number Placeholder 4"/>
          <p:cNvSpPr>
            <a:spLocks noGrp="1"/>
          </p:cNvSpPr>
          <p:nvPr>
            <p:ph type="sldNum" sz="quarter" idx="12"/>
          </p:nvPr>
        </p:nvSpPr>
        <p:spPr>
          <a:noFill/>
        </p:spPr>
        <p:txBody>
          <a:bodyPr/>
          <a:lstStyle/>
          <a:p>
            <a:fld id="{F65B1D1D-3B21-42C4-974F-8581C426D5AA}" type="slidenum">
              <a:rPr lang="el-GR" altLang="en-US" smtClean="0"/>
              <a:pPr/>
              <a:t>47</a:t>
            </a:fld>
            <a:endParaRPr lang="el-GR" altLang="en-US" dirty="0" smtClean="0"/>
          </a:p>
        </p:txBody>
      </p:sp>
      <p:sp>
        <p:nvSpPr>
          <p:cNvPr id="43013" name="Rectangle 2"/>
          <p:cNvSpPr>
            <a:spLocks noChangeArrowheads="1"/>
          </p:cNvSpPr>
          <p:nvPr/>
        </p:nvSpPr>
        <p:spPr bwMode="auto">
          <a:xfrm>
            <a:off x="1709738" y="2298700"/>
            <a:ext cx="1524000" cy="533400"/>
          </a:xfrm>
          <a:prstGeom prst="rect">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3851275" y="1989138"/>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3015" name="Text Box 4"/>
          <p:cNvSpPr txBox="1">
            <a:spLocks noChangeArrowheads="1"/>
          </p:cNvSpPr>
          <p:nvPr/>
        </p:nvSpPr>
        <p:spPr bwMode="auto">
          <a:xfrm>
            <a:off x="1762125" y="2349500"/>
            <a:ext cx="1657350" cy="304800"/>
          </a:xfrm>
          <a:prstGeom prst="rect">
            <a:avLst/>
          </a:prstGeom>
          <a:noFill/>
          <a:ln w="9525">
            <a:noFill/>
            <a:miter lim="800000"/>
            <a:headEnd/>
            <a:tailEnd/>
          </a:ln>
        </p:spPr>
        <p:txBody>
          <a:bodyPr>
            <a:spAutoFit/>
          </a:bodyPr>
          <a:lstStyle/>
          <a:p>
            <a:pPr>
              <a:spcBef>
                <a:spcPct val="50000"/>
              </a:spcBef>
            </a:pPr>
            <a:r>
              <a:rPr lang="el-GR" sz="1400"/>
              <a:t>ΕΡΓΑΖΟΜΕΝΟΣ</a:t>
            </a:r>
          </a:p>
        </p:txBody>
      </p:sp>
      <p:sp>
        <p:nvSpPr>
          <p:cNvPr id="43016" name="Text Box 5"/>
          <p:cNvSpPr txBox="1">
            <a:spLocks noChangeArrowheads="1"/>
          </p:cNvSpPr>
          <p:nvPr/>
        </p:nvSpPr>
        <p:spPr bwMode="auto">
          <a:xfrm>
            <a:off x="1527175" y="3070225"/>
            <a:ext cx="1603375" cy="366713"/>
          </a:xfrm>
          <a:prstGeom prst="rect">
            <a:avLst/>
          </a:prstGeom>
          <a:noFill/>
          <a:ln w="9525">
            <a:noFill/>
            <a:miter lim="800000"/>
            <a:headEnd/>
            <a:tailEnd/>
          </a:ln>
        </p:spPr>
        <p:txBody>
          <a:bodyPr>
            <a:spAutoFit/>
          </a:bodyPr>
          <a:lstStyle/>
          <a:p>
            <a:endParaRPr lang="en-US" sz="1800"/>
          </a:p>
        </p:txBody>
      </p:sp>
      <p:sp>
        <p:nvSpPr>
          <p:cNvPr id="43017" name="Text Box 6"/>
          <p:cNvSpPr txBox="1">
            <a:spLocks noChangeArrowheads="1"/>
          </p:cNvSpPr>
          <p:nvPr/>
        </p:nvSpPr>
        <p:spPr bwMode="auto">
          <a:xfrm>
            <a:off x="1762125" y="3141663"/>
            <a:ext cx="1584325" cy="366712"/>
          </a:xfrm>
          <a:prstGeom prst="rect">
            <a:avLst/>
          </a:prstGeom>
          <a:noFill/>
          <a:ln w="9525">
            <a:noFill/>
            <a:miter lim="800000"/>
            <a:headEnd/>
            <a:tailEnd/>
          </a:ln>
        </p:spPr>
        <p:txBody>
          <a:bodyPr>
            <a:spAutoFit/>
          </a:bodyPr>
          <a:lstStyle/>
          <a:p>
            <a:pPr>
              <a:spcBef>
                <a:spcPct val="50000"/>
              </a:spcBef>
            </a:pPr>
            <a:r>
              <a:rPr lang="el-GR" sz="1800" u="sng"/>
              <a:t>ΑΤ</a:t>
            </a:r>
          </a:p>
        </p:txBody>
      </p:sp>
      <p:sp>
        <p:nvSpPr>
          <p:cNvPr id="43018" name="Text Box 7"/>
          <p:cNvSpPr txBox="1">
            <a:spLocks noChangeArrowheads="1"/>
          </p:cNvSpPr>
          <p:nvPr/>
        </p:nvSpPr>
        <p:spPr bwMode="auto">
          <a:xfrm>
            <a:off x="1187450" y="1557338"/>
            <a:ext cx="1008063"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3019" name="Oval 8"/>
          <p:cNvSpPr>
            <a:spLocks noChangeArrowheads="1"/>
          </p:cNvSpPr>
          <p:nvPr/>
        </p:nvSpPr>
        <p:spPr bwMode="auto">
          <a:xfrm>
            <a:off x="1690688" y="3070225"/>
            <a:ext cx="647700" cy="503238"/>
          </a:xfrm>
          <a:prstGeom prst="ellipse">
            <a:avLst/>
          </a:prstGeom>
          <a:noFill/>
          <a:ln w="9525">
            <a:solidFill>
              <a:schemeClr val="tx1"/>
            </a:solidFill>
            <a:round/>
            <a:headEnd/>
            <a:tailEnd/>
          </a:ln>
        </p:spPr>
        <p:txBody>
          <a:bodyPr wrap="none" anchor="ctr"/>
          <a:lstStyle/>
          <a:p>
            <a:endParaRPr lang="el-GR"/>
          </a:p>
        </p:txBody>
      </p:sp>
      <p:sp>
        <p:nvSpPr>
          <p:cNvPr id="43020" name="Oval 9"/>
          <p:cNvSpPr>
            <a:spLocks noChangeArrowheads="1"/>
          </p:cNvSpPr>
          <p:nvPr/>
        </p:nvSpPr>
        <p:spPr bwMode="auto">
          <a:xfrm>
            <a:off x="1114425" y="1557338"/>
            <a:ext cx="1008063" cy="504825"/>
          </a:xfrm>
          <a:prstGeom prst="ellipse">
            <a:avLst/>
          </a:prstGeom>
          <a:noFill/>
          <a:ln w="9525">
            <a:solidFill>
              <a:schemeClr val="tx1"/>
            </a:solidFill>
            <a:round/>
            <a:headEnd/>
            <a:tailEnd/>
          </a:ln>
        </p:spPr>
        <p:txBody>
          <a:bodyPr wrap="none" anchor="ctr"/>
          <a:lstStyle/>
          <a:p>
            <a:endParaRPr lang="el-GR"/>
          </a:p>
        </p:txBody>
      </p:sp>
      <p:sp>
        <p:nvSpPr>
          <p:cNvPr id="43021" name="Line 10"/>
          <p:cNvSpPr>
            <a:spLocks noChangeShapeType="1"/>
          </p:cNvSpPr>
          <p:nvPr/>
        </p:nvSpPr>
        <p:spPr bwMode="auto">
          <a:xfrm>
            <a:off x="2122488" y="1989138"/>
            <a:ext cx="431800" cy="288925"/>
          </a:xfrm>
          <a:prstGeom prst="line">
            <a:avLst/>
          </a:prstGeom>
          <a:noFill/>
          <a:ln w="9525">
            <a:solidFill>
              <a:schemeClr val="tx1"/>
            </a:solidFill>
            <a:round/>
            <a:headEnd/>
            <a:tailEnd/>
          </a:ln>
        </p:spPr>
        <p:txBody>
          <a:bodyPr/>
          <a:lstStyle/>
          <a:p>
            <a:endParaRPr lang="el-GR"/>
          </a:p>
        </p:txBody>
      </p:sp>
      <p:sp>
        <p:nvSpPr>
          <p:cNvPr id="43022" name="Line 11"/>
          <p:cNvSpPr>
            <a:spLocks noChangeShapeType="1"/>
          </p:cNvSpPr>
          <p:nvPr/>
        </p:nvSpPr>
        <p:spPr bwMode="auto">
          <a:xfrm flipH="1">
            <a:off x="2195513" y="2852738"/>
            <a:ext cx="431800" cy="217487"/>
          </a:xfrm>
          <a:prstGeom prst="line">
            <a:avLst/>
          </a:prstGeom>
          <a:noFill/>
          <a:ln w="9525">
            <a:solidFill>
              <a:schemeClr val="tx1"/>
            </a:solidFill>
            <a:round/>
            <a:headEnd/>
            <a:tailEnd/>
          </a:ln>
        </p:spPr>
        <p:txBody>
          <a:bodyPr/>
          <a:lstStyle/>
          <a:p>
            <a:endParaRPr lang="el-GR"/>
          </a:p>
        </p:txBody>
      </p:sp>
      <p:sp>
        <p:nvSpPr>
          <p:cNvPr id="43023" name="Line 12"/>
          <p:cNvSpPr>
            <a:spLocks noChangeShapeType="1"/>
          </p:cNvSpPr>
          <p:nvPr/>
        </p:nvSpPr>
        <p:spPr bwMode="auto">
          <a:xfrm>
            <a:off x="3275013" y="2422525"/>
            <a:ext cx="792162" cy="0"/>
          </a:xfrm>
          <a:prstGeom prst="line">
            <a:avLst/>
          </a:prstGeom>
          <a:noFill/>
          <a:ln w="9525">
            <a:solidFill>
              <a:schemeClr val="tx1"/>
            </a:solidFill>
            <a:round/>
            <a:headEnd/>
            <a:tailEnd/>
          </a:ln>
        </p:spPr>
        <p:txBody>
          <a:bodyPr/>
          <a:lstStyle/>
          <a:p>
            <a:endParaRPr lang="el-GR"/>
          </a:p>
        </p:txBody>
      </p:sp>
      <p:sp>
        <p:nvSpPr>
          <p:cNvPr id="43024" name="Line 13"/>
          <p:cNvSpPr>
            <a:spLocks noChangeShapeType="1"/>
          </p:cNvSpPr>
          <p:nvPr/>
        </p:nvSpPr>
        <p:spPr bwMode="auto">
          <a:xfrm flipH="1">
            <a:off x="3275013" y="2781300"/>
            <a:ext cx="720725" cy="0"/>
          </a:xfrm>
          <a:prstGeom prst="line">
            <a:avLst/>
          </a:prstGeom>
          <a:noFill/>
          <a:ln w="9525">
            <a:solidFill>
              <a:schemeClr val="tx1"/>
            </a:solidFill>
            <a:round/>
            <a:headEnd/>
            <a:tailEnd/>
          </a:ln>
        </p:spPr>
        <p:txBody>
          <a:bodyPr/>
          <a:lstStyle/>
          <a:p>
            <a:endParaRPr lang="el-GR"/>
          </a:p>
        </p:txBody>
      </p:sp>
      <p:sp>
        <p:nvSpPr>
          <p:cNvPr id="43025" name="Text Box 14"/>
          <p:cNvSpPr txBox="1">
            <a:spLocks noChangeArrowheads="1"/>
          </p:cNvSpPr>
          <p:nvPr/>
        </p:nvSpPr>
        <p:spPr bwMode="auto">
          <a:xfrm>
            <a:off x="3995738" y="2422525"/>
            <a:ext cx="1511300" cy="304800"/>
          </a:xfrm>
          <a:prstGeom prst="rect">
            <a:avLst/>
          </a:prstGeom>
          <a:noFill/>
          <a:ln w="9525">
            <a:noFill/>
            <a:miter lim="800000"/>
            <a:headEnd/>
            <a:tailEnd/>
          </a:ln>
        </p:spPr>
        <p:txBody>
          <a:bodyPr>
            <a:spAutoFit/>
          </a:bodyPr>
          <a:lstStyle/>
          <a:p>
            <a:pPr>
              <a:spcBef>
                <a:spcPct val="50000"/>
              </a:spcBef>
            </a:pPr>
            <a:r>
              <a:rPr lang="el-GR" sz="1400"/>
              <a:t>ΠΡΟΙΣΤΑΤΑΙ</a:t>
            </a:r>
          </a:p>
        </p:txBody>
      </p:sp>
      <p:sp>
        <p:nvSpPr>
          <p:cNvPr id="43026" name="Text Box 15"/>
          <p:cNvSpPr txBox="1">
            <a:spLocks noChangeArrowheads="1"/>
          </p:cNvSpPr>
          <p:nvPr/>
        </p:nvSpPr>
        <p:spPr bwMode="auto">
          <a:xfrm>
            <a:off x="3203575" y="1773238"/>
            <a:ext cx="1512888"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Υπό-επίβλεψη</a:t>
            </a:r>
          </a:p>
        </p:txBody>
      </p:sp>
      <p:sp>
        <p:nvSpPr>
          <p:cNvPr id="43027" name="Text Box 16"/>
          <p:cNvSpPr txBox="1">
            <a:spLocks noChangeArrowheads="1"/>
          </p:cNvSpPr>
          <p:nvPr/>
        </p:nvSpPr>
        <p:spPr bwMode="auto">
          <a:xfrm>
            <a:off x="3132138" y="3068638"/>
            <a:ext cx="1295400"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Επιβλέπων</a:t>
            </a:r>
          </a:p>
        </p:txBody>
      </p:sp>
      <p:sp>
        <p:nvSpPr>
          <p:cNvPr id="43028" name="Rectangle 17"/>
          <p:cNvSpPr>
            <a:spLocks noChangeArrowheads="1"/>
          </p:cNvSpPr>
          <p:nvPr/>
        </p:nvSpPr>
        <p:spPr bwMode="auto">
          <a:xfrm>
            <a:off x="6084888" y="4292600"/>
            <a:ext cx="1371600" cy="533400"/>
          </a:xfrm>
          <a:prstGeom prst="rect">
            <a:avLst/>
          </a:prstGeom>
          <a:noFill/>
          <a:ln w="9525">
            <a:solidFill>
              <a:schemeClr val="tx1"/>
            </a:solidFill>
            <a:miter lim="800000"/>
            <a:headEnd/>
            <a:tailEnd/>
          </a:ln>
        </p:spPr>
        <p:txBody>
          <a:bodyPr wrap="none" anchor="ctr"/>
          <a:lstStyle/>
          <a:p>
            <a:endParaRPr lang="el-GR"/>
          </a:p>
        </p:txBody>
      </p:sp>
      <p:sp>
        <p:nvSpPr>
          <p:cNvPr id="43029" name="AutoShape 18"/>
          <p:cNvSpPr>
            <a:spLocks noChangeArrowheads="1"/>
          </p:cNvSpPr>
          <p:nvPr/>
        </p:nvSpPr>
        <p:spPr bwMode="auto">
          <a:xfrm>
            <a:off x="3781425" y="3932238"/>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3030" name="Line 19"/>
          <p:cNvSpPr>
            <a:spLocks noChangeShapeType="1"/>
          </p:cNvSpPr>
          <p:nvPr/>
        </p:nvSpPr>
        <p:spPr bwMode="auto">
          <a:xfrm>
            <a:off x="5610225" y="4618038"/>
            <a:ext cx="381000" cy="0"/>
          </a:xfrm>
          <a:prstGeom prst="line">
            <a:avLst/>
          </a:prstGeom>
          <a:noFill/>
          <a:ln w="9525">
            <a:solidFill>
              <a:schemeClr val="tx1"/>
            </a:solidFill>
            <a:round/>
            <a:headEnd/>
            <a:tailEnd/>
          </a:ln>
        </p:spPr>
        <p:txBody>
          <a:bodyPr wrap="none" anchor="ctr"/>
          <a:lstStyle/>
          <a:p>
            <a:endParaRPr lang="el-GR"/>
          </a:p>
        </p:txBody>
      </p:sp>
      <p:sp>
        <p:nvSpPr>
          <p:cNvPr id="43031" name="Text Box 20"/>
          <p:cNvSpPr txBox="1">
            <a:spLocks noChangeArrowheads="1"/>
          </p:cNvSpPr>
          <p:nvPr/>
        </p:nvSpPr>
        <p:spPr bwMode="auto">
          <a:xfrm>
            <a:off x="3995738" y="4365625"/>
            <a:ext cx="1657350" cy="366713"/>
          </a:xfrm>
          <a:prstGeom prst="rect">
            <a:avLst/>
          </a:prstGeom>
          <a:noFill/>
          <a:ln w="9525">
            <a:noFill/>
            <a:miter lim="800000"/>
            <a:headEnd/>
            <a:tailEnd/>
          </a:ln>
        </p:spPr>
        <p:txBody>
          <a:bodyPr>
            <a:spAutoFit/>
          </a:bodyPr>
          <a:lstStyle/>
          <a:p>
            <a:pPr>
              <a:spcBef>
                <a:spcPct val="50000"/>
              </a:spcBef>
            </a:pPr>
            <a:r>
              <a:rPr lang="el-GR" sz="1800"/>
              <a:t>ΔΟΥΛΕΥΕΙ</a:t>
            </a:r>
          </a:p>
        </p:txBody>
      </p:sp>
      <p:sp>
        <p:nvSpPr>
          <p:cNvPr id="43032" name="Text Box 21"/>
          <p:cNvSpPr txBox="1">
            <a:spLocks noChangeArrowheads="1"/>
          </p:cNvSpPr>
          <p:nvPr/>
        </p:nvSpPr>
        <p:spPr bwMode="auto">
          <a:xfrm>
            <a:off x="6229350" y="4364038"/>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3033" name="Text Box 22"/>
          <p:cNvSpPr txBox="1">
            <a:spLocks noChangeArrowheads="1"/>
          </p:cNvSpPr>
          <p:nvPr/>
        </p:nvSpPr>
        <p:spPr bwMode="auto">
          <a:xfrm>
            <a:off x="6084888" y="5300663"/>
            <a:ext cx="2160587" cy="366712"/>
          </a:xfrm>
          <a:prstGeom prst="rect">
            <a:avLst/>
          </a:prstGeom>
          <a:noFill/>
          <a:ln w="9525">
            <a:noFill/>
            <a:miter lim="800000"/>
            <a:headEnd/>
            <a:tailEnd/>
          </a:ln>
        </p:spPr>
        <p:txBody>
          <a:bodyPr>
            <a:spAutoFit/>
          </a:bodyPr>
          <a:lstStyle/>
          <a:p>
            <a:pPr>
              <a:spcBef>
                <a:spcPct val="50000"/>
              </a:spcBef>
            </a:pPr>
            <a:r>
              <a:rPr lang="el-GR" sz="1800" u="sng"/>
              <a:t>Αριθμός-Τμήματος</a:t>
            </a:r>
          </a:p>
        </p:txBody>
      </p:sp>
      <p:sp>
        <p:nvSpPr>
          <p:cNvPr id="43034" name="Text Box 23"/>
          <p:cNvSpPr txBox="1">
            <a:spLocks noChangeArrowheads="1"/>
          </p:cNvSpPr>
          <p:nvPr/>
        </p:nvSpPr>
        <p:spPr bwMode="auto">
          <a:xfrm>
            <a:off x="7813675" y="4292600"/>
            <a:ext cx="1079500" cy="366713"/>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3035" name="Oval 24"/>
          <p:cNvSpPr>
            <a:spLocks noChangeArrowheads="1"/>
          </p:cNvSpPr>
          <p:nvPr/>
        </p:nvSpPr>
        <p:spPr bwMode="auto">
          <a:xfrm>
            <a:off x="5940425" y="5156200"/>
            <a:ext cx="2305050" cy="720725"/>
          </a:xfrm>
          <a:prstGeom prst="ellipse">
            <a:avLst/>
          </a:prstGeom>
          <a:noFill/>
          <a:ln w="9525">
            <a:solidFill>
              <a:schemeClr val="tx1"/>
            </a:solidFill>
            <a:round/>
            <a:headEnd/>
            <a:tailEnd/>
          </a:ln>
        </p:spPr>
        <p:txBody>
          <a:bodyPr wrap="none" anchor="ctr"/>
          <a:lstStyle/>
          <a:p>
            <a:endParaRPr lang="el-GR"/>
          </a:p>
        </p:txBody>
      </p:sp>
      <p:sp>
        <p:nvSpPr>
          <p:cNvPr id="43036" name="Oval 25"/>
          <p:cNvSpPr>
            <a:spLocks noChangeArrowheads="1"/>
          </p:cNvSpPr>
          <p:nvPr/>
        </p:nvSpPr>
        <p:spPr bwMode="auto">
          <a:xfrm>
            <a:off x="7669213" y="4219575"/>
            <a:ext cx="1295400" cy="576263"/>
          </a:xfrm>
          <a:prstGeom prst="ellipse">
            <a:avLst/>
          </a:prstGeom>
          <a:noFill/>
          <a:ln w="9525">
            <a:solidFill>
              <a:schemeClr val="tx1"/>
            </a:solidFill>
            <a:round/>
            <a:headEnd/>
            <a:tailEnd/>
          </a:ln>
        </p:spPr>
        <p:txBody>
          <a:bodyPr wrap="none" anchor="ctr"/>
          <a:lstStyle/>
          <a:p>
            <a:endParaRPr lang="el-GR"/>
          </a:p>
        </p:txBody>
      </p:sp>
      <p:sp>
        <p:nvSpPr>
          <p:cNvPr id="43037" name="Line 26"/>
          <p:cNvSpPr>
            <a:spLocks noChangeShapeType="1"/>
          </p:cNvSpPr>
          <p:nvPr/>
        </p:nvSpPr>
        <p:spPr bwMode="auto">
          <a:xfrm>
            <a:off x="6589713" y="4867275"/>
            <a:ext cx="71437" cy="288925"/>
          </a:xfrm>
          <a:prstGeom prst="line">
            <a:avLst/>
          </a:prstGeom>
          <a:noFill/>
          <a:ln w="9525">
            <a:solidFill>
              <a:schemeClr val="tx1"/>
            </a:solidFill>
            <a:round/>
            <a:headEnd/>
            <a:tailEnd/>
          </a:ln>
        </p:spPr>
        <p:txBody>
          <a:bodyPr/>
          <a:lstStyle/>
          <a:p>
            <a:endParaRPr lang="el-GR"/>
          </a:p>
        </p:txBody>
      </p:sp>
      <p:sp>
        <p:nvSpPr>
          <p:cNvPr id="43038" name="Line 27"/>
          <p:cNvSpPr>
            <a:spLocks noChangeShapeType="1"/>
          </p:cNvSpPr>
          <p:nvPr/>
        </p:nvSpPr>
        <p:spPr bwMode="auto">
          <a:xfrm>
            <a:off x="7453313" y="4579938"/>
            <a:ext cx="215900" cy="0"/>
          </a:xfrm>
          <a:prstGeom prst="line">
            <a:avLst/>
          </a:prstGeom>
          <a:noFill/>
          <a:ln w="9525">
            <a:solidFill>
              <a:schemeClr val="tx1"/>
            </a:solidFill>
            <a:round/>
            <a:headEnd/>
            <a:tailEnd/>
          </a:ln>
        </p:spPr>
        <p:txBody>
          <a:bodyPr/>
          <a:lstStyle/>
          <a:p>
            <a:endParaRPr lang="el-GR"/>
          </a:p>
        </p:txBody>
      </p:sp>
      <p:sp>
        <p:nvSpPr>
          <p:cNvPr id="43039" name="Text Box 28"/>
          <p:cNvSpPr txBox="1">
            <a:spLocks noChangeArrowheads="1"/>
          </p:cNvSpPr>
          <p:nvPr/>
        </p:nvSpPr>
        <p:spPr bwMode="auto">
          <a:xfrm>
            <a:off x="5076825" y="3284538"/>
            <a:ext cx="2089150" cy="336550"/>
          </a:xfrm>
          <a:prstGeom prst="rect">
            <a:avLst/>
          </a:prstGeom>
          <a:noFill/>
          <a:ln w="9525">
            <a:noFill/>
            <a:miter lim="800000"/>
            <a:headEnd/>
            <a:tailEnd/>
          </a:ln>
        </p:spPr>
        <p:txBody>
          <a:bodyPr>
            <a:spAutoFit/>
          </a:bodyPr>
          <a:lstStyle/>
          <a:p>
            <a:pPr>
              <a:spcBef>
                <a:spcPct val="50000"/>
              </a:spcBef>
            </a:pPr>
            <a:r>
              <a:rPr lang="el-GR"/>
              <a:t>Ώρες Απασχόλησης</a:t>
            </a:r>
          </a:p>
        </p:txBody>
      </p:sp>
      <p:sp>
        <p:nvSpPr>
          <p:cNvPr id="43040" name="Oval 29"/>
          <p:cNvSpPr>
            <a:spLocks noChangeArrowheads="1"/>
          </p:cNvSpPr>
          <p:nvPr/>
        </p:nvSpPr>
        <p:spPr bwMode="auto">
          <a:xfrm>
            <a:off x="5003800" y="3213100"/>
            <a:ext cx="2160588" cy="504825"/>
          </a:xfrm>
          <a:prstGeom prst="ellipse">
            <a:avLst/>
          </a:prstGeom>
          <a:noFill/>
          <a:ln w="9525">
            <a:solidFill>
              <a:schemeClr val="tx1"/>
            </a:solidFill>
            <a:round/>
            <a:headEnd/>
            <a:tailEnd/>
          </a:ln>
        </p:spPr>
        <p:txBody>
          <a:bodyPr wrap="none" anchor="ctr"/>
          <a:lstStyle/>
          <a:p>
            <a:endParaRPr lang="el-GR"/>
          </a:p>
        </p:txBody>
      </p:sp>
      <p:sp>
        <p:nvSpPr>
          <p:cNvPr id="43041" name="Line 30"/>
          <p:cNvSpPr>
            <a:spLocks noChangeShapeType="1"/>
          </p:cNvSpPr>
          <p:nvPr/>
        </p:nvSpPr>
        <p:spPr bwMode="auto">
          <a:xfrm flipH="1">
            <a:off x="4860925" y="3716338"/>
            <a:ext cx="431800" cy="360362"/>
          </a:xfrm>
          <a:prstGeom prst="line">
            <a:avLst/>
          </a:prstGeom>
          <a:noFill/>
          <a:ln w="9525">
            <a:solidFill>
              <a:schemeClr val="tx1"/>
            </a:solidFill>
            <a:round/>
            <a:headEnd/>
            <a:tailEnd/>
          </a:ln>
        </p:spPr>
        <p:txBody>
          <a:bodyPr/>
          <a:lstStyle/>
          <a:p>
            <a:endParaRPr lang="el-GR"/>
          </a:p>
        </p:txBody>
      </p:sp>
      <p:sp>
        <p:nvSpPr>
          <p:cNvPr id="43042" name="Line 31"/>
          <p:cNvSpPr>
            <a:spLocks noChangeShapeType="1"/>
          </p:cNvSpPr>
          <p:nvPr/>
        </p:nvSpPr>
        <p:spPr bwMode="auto">
          <a:xfrm>
            <a:off x="2771775" y="2852738"/>
            <a:ext cx="0" cy="1728787"/>
          </a:xfrm>
          <a:prstGeom prst="line">
            <a:avLst/>
          </a:prstGeom>
          <a:noFill/>
          <a:ln w="9525">
            <a:solidFill>
              <a:schemeClr val="tx1"/>
            </a:solidFill>
            <a:round/>
            <a:headEnd/>
            <a:tailEnd/>
          </a:ln>
        </p:spPr>
        <p:txBody>
          <a:bodyPr/>
          <a:lstStyle/>
          <a:p>
            <a:endParaRPr lang="el-GR"/>
          </a:p>
        </p:txBody>
      </p:sp>
      <p:sp>
        <p:nvSpPr>
          <p:cNvPr id="43043" name="Line 32"/>
          <p:cNvSpPr>
            <a:spLocks noChangeShapeType="1"/>
          </p:cNvSpPr>
          <p:nvPr/>
        </p:nvSpPr>
        <p:spPr bwMode="auto">
          <a:xfrm>
            <a:off x="2771775" y="4581525"/>
            <a:ext cx="1008063" cy="0"/>
          </a:xfrm>
          <a:prstGeom prst="line">
            <a:avLst/>
          </a:prstGeom>
          <a:noFill/>
          <a:ln w="9525">
            <a:solidFill>
              <a:schemeClr val="tx1"/>
            </a:solidFill>
            <a:round/>
            <a:headEnd/>
            <a:tailEnd/>
          </a:ln>
        </p:spPr>
        <p:txBody>
          <a:bodyPr/>
          <a:lstStyle/>
          <a:p>
            <a:endParaRPr lang="el-GR"/>
          </a:p>
        </p:txBody>
      </p:sp>
      <p:sp>
        <p:nvSpPr>
          <p:cNvPr id="43044" name="Text Box 33"/>
          <p:cNvSpPr txBox="1">
            <a:spLocks noChangeArrowheads="1"/>
          </p:cNvSpPr>
          <p:nvPr/>
        </p:nvSpPr>
        <p:spPr bwMode="auto">
          <a:xfrm>
            <a:off x="323850" y="5661025"/>
            <a:ext cx="5256213" cy="641350"/>
          </a:xfrm>
          <a:prstGeom prst="rect">
            <a:avLst/>
          </a:prstGeom>
          <a:noFill/>
          <a:ln w="9525">
            <a:noFill/>
            <a:miter lim="800000"/>
            <a:headEnd/>
            <a:tailEnd/>
          </a:ln>
        </p:spPr>
        <p:txBody>
          <a:bodyPr>
            <a:spAutoFit/>
          </a:bodyPr>
          <a:lstStyle/>
          <a:p>
            <a:pPr>
              <a:spcBef>
                <a:spcPct val="50000"/>
              </a:spcBef>
            </a:pPr>
            <a:r>
              <a:rPr lang="el-GR" sz="1800" i="1" dirty="0">
                <a:solidFill>
                  <a:schemeClr val="tx2">
                    <a:lumMod val="50000"/>
                  </a:schemeClr>
                </a:solidFill>
              </a:rPr>
              <a:t>Τι γίνεται αν ο </a:t>
            </a:r>
            <a:r>
              <a:rPr lang="el-GR" sz="1800" i="1" u="sng" dirty="0">
                <a:solidFill>
                  <a:schemeClr val="tx2">
                    <a:lumMod val="50000"/>
                  </a:schemeClr>
                </a:solidFill>
              </a:rPr>
              <a:t>ίδιος</a:t>
            </a:r>
            <a:r>
              <a:rPr lang="el-GR" sz="1800" i="1" dirty="0">
                <a:solidFill>
                  <a:schemeClr val="tx2">
                    <a:lumMod val="50000"/>
                  </a:schemeClr>
                </a:solidFill>
              </a:rPr>
              <a:t> προϊστάμενος για όλους τους εργαζόμενους σε ένα τμήμα;</a:t>
            </a:r>
          </a:p>
        </p:txBody>
      </p:sp>
      <p:sp>
        <p:nvSpPr>
          <p:cNvPr id="43046" name="Text Box 35"/>
          <p:cNvSpPr txBox="1">
            <a:spLocks noChangeArrowheads="1"/>
          </p:cNvSpPr>
          <p:nvPr/>
        </p:nvSpPr>
        <p:spPr bwMode="auto">
          <a:xfrm>
            <a:off x="3635375" y="2420938"/>
            <a:ext cx="184150" cy="366712"/>
          </a:xfrm>
          <a:prstGeom prst="rect">
            <a:avLst/>
          </a:prstGeom>
          <a:noFill/>
          <a:ln w="9525">
            <a:noFill/>
            <a:miter lim="800000"/>
            <a:headEnd/>
            <a:tailEnd/>
          </a:ln>
        </p:spPr>
        <p:txBody>
          <a:bodyPr wrap="none">
            <a:spAutoFit/>
          </a:bodyPr>
          <a:lstStyle/>
          <a:p>
            <a:endParaRPr lang="en-US" sz="1800">
              <a:latin typeface="Comic Sans MS" pitchFamily="66" charset="0"/>
            </a:endParaRPr>
          </a:p>
        </p:txBody>
      </p:sp>
      <p:sp>
        <p:nvSpPr>
          <p:cNvPr id="43047" name="Text Box 36"/>
          <p:cNvSpPr txBox="1">
            <a:spLocks noChangeArrowheads="1"/>
          </p:cNvSpPr>
          <p:nvPr/>
        </p:nvSpPr>
        <p:spPr bwMode="auto">
          <a:xfrm>
            <a:off x="3419475" y="2205038"/>
            <a:ext cx="503238"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Ν</a:t>
            </a:r>
          </a:p>
        </p:txBody>
      </p:sp>
      <p:sp>
        <p:nvSpPr>
          <p:cNvPr id="43048" name="Text Box 37"/>
          <p:cNvSpPr txBox="1">
            <a:spLocks noChangeArrowheads="1"/>
          </p:cNvSpPr>
          <p:nvPr/>
        </p:nvSpPr>
        <p:spPr bwMode="auto">
          <a:xfrm>
            <a:off x="3419475" y="2565400"/>
            <a:ext cx="503238" cy="274638"/>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1</a:t>
            </a:r>
          </a:p>
        </p:txBody>
      </p:sp>
      <p:sp>
        <p:nvSpPr>
          <p:cNvPr id="43049" name="Text Box 38"/>
          <p:cNvSpPr txBox="1">
            <a:spLocks noChangeArrowheads="1"/>
          </p:cNvSpPr>
          <p:nvPr/>
        </p:nvSpPr>
        <p:spPr bwMode="auto">
          <a:xfrm>
            <a:off x="2268538" y="3789363"/>
            <a:ext cx="503237"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Ν</a:t>
            </a:r>
          </a:p>
        </p:txBody>
      </p:sp>
      <p:sp>
        <p:nvSpPr>
          <p:cNvPr id="43050" name="Text Box 39"/>
          <p:cNvSpPr txBox="1">
            <a:spLocks noChangeArrowheads="1"/>
          </p:cNvSpPr>
          <p:nvPr/>
        </p:nvSpPr>
        <p:spPr bwMode="auto">
          <a:xfrm>
            <a:off x="5651500" y="4797425"/>
            <a:ext cx="503238" cy="274638"/>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1</a:t>
            </a:r>
          </a:p>
        </p:txBody>
      </p:sp>
      <p:sp>
        <p:nvSpPr>
          <p:cNvPr id="2" name="Title 1"/>
          <p:cNvSpPr>
            <a:spLocks noGrp="1"/>
          </p:cNvSpPr>
          <p:nvPr>
            <p:ph type="title"/>
          </p:nvPr>
        </p:nvSpPr>
        <p:spPr>
          <a:xfrm>
            <a:off x="323850" y="0"/>
            <a:ext cx="8229600" cy="1143000"/>
          </a:xfrm>
        </p:spPr>
        <p:txBody>
          <a:bodyPr/>
          <a:lstStyle/>
          <a:p>
            <a:r>
              <a:rPr lang="el-GR" dirty="0" smtClean="0">
                <a:solidFill>
                  <a:schemeClr val="accent6">
                    <a:lumMod val="75000"/>
                  </a:schemeClr>
                </a:solidFill>
              </a:rPr>
              <a:t>Αναδρομικές Συσχετίσεις</a:t>
            </a:r>
            <a:endParaRPr lang="en-US" dirty="0">
              <a:solidFill>
                <a:schemeClr val="accent6">
                  <a:lumMod val="75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4035" name="Footer Placeholder 3"/>
          <p:cNvSpPr>
            <a:spLocks noGrp="1"/>
          </p:cNvSpPr>
          <p:nvPr>
            <p:ph type="ftr" sz="quarter" idx="11"/>
          </p:nvPr>
        </p:nvSpPr>
        <p:spPr>
          <a:noFill/>
        </p:spPr>
        <p:txBody>
          <a:bodyPr/>
          <a:lstStyle/>
          <a:p>
            <a:r>
              <a:rPr lang="el-GR" altLang="en-US" smtClean="0"/>
              <a:t>Ευαγγελία Πιτουρά</a:t>
            </a:r>
          </a:p>
        </p:txBody>
      </p:sp>
      <p:sp>
        <p:nvSpPr>
          <p:cNvPr id="44036" name="Slide Number Placeholder 4"/>
          <p:cNvSpPr>
            <a:spLocks noGrp="1"/>
          </p:cNvSpPr>
          <p:nvPr>
            <p:ph type="sldNum" sz="quarter" idx="12"/>
          </p:nvPr>
        </p:nvSpPr>
        <p:spPr>
          <a:noFill/>
        </p:spPr>
        <p:txBody>
          <a:bodyPr/>
          <a:lstStyle/>
          <a:p>
            <a:fld id="{4DC46F15-339C-43C5-9E7A-E9E76AB57A8E}" type="slidenum">
              <a:rPr lang="el-GR" altLang="en-US" smtClean="0"/>
              <a:pPr/>
              <a:t>48</a:t>
            </a:fld>
            <a:endParaRPr lang="el-GR" altLang="en-US" smtClean="0"/>
          </a:p>
        </p:txBody>
      </p:sp>
      <p:sp>
        <p:nvSpPr>
          <p:cNvPr id="44038" name="Text Box 3"/>
          <p:cNvSpPr txBox="1">
            <a:spLocks noChangeArrowheads="1"/>
          </p:cNvSpPr>
          <p:nvPr/>
        </p:nvSpPr>
        <p:spPr bwMode="auto">
          <a:xfrm>
            <a:off x="590550" y="1514475"/>
            <a:ext cx="78486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Μη</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ισχυροί </a:t>
            </a:r>
            <a:r>
              <a:rPr lang="el-GR" sz="2400" dirty="0">
                <a:latin typeface="Calibri" pitchFamily="34" charset="0"/>
                <a:ea typeface="Calibri" pitchFamily="34" charset="0"/>
                <a:cs typeface="Calibri" pitchFamily="34" charset="0"/>
              </a:rPr>
              <a:t>ή </a:t>
            </a:r>
            <a:r>
              <a:rPr lang="el-GR" sz="2400" b="1" dirty="0">
                <a:solidFill>
                  <a:schemeClr val="accent6">
                    <a:lumMod val="75000"/>
                  </a:schemeClr>
                </a:solidFill>
                <a:latin typeface="Calibri" pitchFamily="34" charset="0"/>
                <a:ea typeface="Calibri" pitchFamily="34" charset="0"/>
                <a:cs typeface="Calibri" pitchFamily="34" charset="0"/>
              </a:rPr>
              <a:t>ασθενείς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ή</a:t>
            </a:r>
            <a:r>
              <a:rPr lang="el-GR" sz="2400" b="1" dirty="0">
                <a:solidFill>
                  <a:srgbClr val="FF00FF"/>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αδύναμοι (</a:t>
            </a:r>
            <a:r>
              <a:rPr lang="en-US" sz="2400" b="1" dirty="0">
                <a:solidFill>
                  <a:schemeClr val="accent6">
                    <a:lumMod val="75000"/>
                  </a:schemeClr>
                </a:solidFill>
                <a:latin typeface="Calibri" pitchFamily="34" charset="0"/>
                <a:ea typeface="Calibri" pitchFamily="34" charset="0"/>
                <a:cs typeface="Calibri" pitchFamily="34" charset="0"/>
              </a:rPr>
              <a:t>weak) </a:t>
            </a:r>
            <a:r>
              <a:rPr lang="el-GR" sz="2400" b="1" dirty="0">
                <a:solidFill>
                  <a:schemeClr val="accent6">
                    <a:lumMod val="75000"/>
                  </a:schemeClr>
                </a:solidFill>
                <a:latin typeface="Calibri" pitchFamily="34" charset="0"/>
                <a:ea typeface="Calibri" pitchFamily="34" charset="0"/>
                <a:cs typeface="Calibri" pitchFamily="34" charset="0"/>
              </a:rPr>
              <a:t>τύποι</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οντοτήτων</a:t>
            </a:r>
          </a:p>
        </p:txBody>
      </p:sp>
      <p:sp>
        <p:nvSpPr>
          <p:cNvPr id="44039" name="Text Box 4"/>
          <p:cNvSpPr txBox="1">
            <a:spLocks noChangeArrowheads="1"/>
          </p:cNvSpPr>
          <p:nvPr/>
        </p:nvSpPr>
        <p:spPr bwMode="auto">
          <a:xfrm>
            <a:off x="603250" y="2141538"/>
            <a:ext cx="7848600" cy="83185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Όταν μια οντότητα δεν έχει αρκετά γνωρίσματα για να σχηματίσει πρωτεύον κλειδί</a:t>
            </a:r>
          </a:p>
        </p:txBody>
      </p:sp>
      <p:sp>
        <p:nvSpPr>
          <p:cNvPr id="44040" name="Text Box 5"/>
          <p:cNvSpPr txBox="1">
            <a:spLocks noChangeArrowheads="1"/>
          </p:cNvSpPr>
          <p:nvPr/>
        </p:nvSpPr>
        <p:spPr bwMode="auto">
          <a:xfrm>
            <a:off x="722313" y="3162300"/>
            <a:ext cx="7488237" cy="2754600"/>
          </a:xfrm>
          <a:prstGeom prst="rect">
            <a:avLst/>
          </a:prstGeom>
          <a:noFill/>
          <a:ln w="9525">
            <a:noFill/>
            <a:miter lim="800000"/>
            <a:headEnd/>
            <a:tailEnd/>
          </a:ln>
        </p:spPr>
        <p:txBody>
          <a:bodyPr>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Παράδειγμα (τμήματα μαθημάτων)</a:t>
            </a:r>
          </a:p>
          <a:p>
            <a:pPr algn="just" eaLnBrk="0" hangingPunct="0">
              <a:spcBef>
                <a:spcPct val="50000"/>
              </a:spcBef>
              <a:buFont typeface="Wingdings" pitchFamily="2" charset="2"/>
              <a:buChar char="§"/>
            </a:pPr>
            <a:r>
              <a:rPr lang="el-GR" dirty="0">
                <a:latin typeface="Calibri" pitchFamily="34" charset="0"/>
                <a:ea typeface="Calibri" pitchFamily="34" charset="0"/>
                <a:cs typeface="Calibri" pitchFamily="34" charset="0"/>
              </a:rPr>
              <a:t> Κάποια Μαθήματα έχουν </a:t>
            </a:r>
            <a:r>
              <a:rPr lang="el-GR" dirty="0">
                <a:solidFill>
                  <a:srgbClr val="FF9933"/>
                </a:solidFill>
                <a:latin typeface="Calibri" pitchFamily="34" charset="0"/>
                <a:ea typeface="Calibri" pitchFamily="34" charset="0"/>
                <a:cs typeface="Calibri" pitchFamily="34" charset="0"/>
              </a:rPr>
              <a:t>Τμήματα</a:t>
            </a:r>
            <a:r>
              <a:rPr lang="el-GR" dirty="0">
                <a:latin typeface="Calibri" pitchFamily="34" charset="0"/>
                <a:ea typeface="Calibri" pitchFamily="34" charset="0"/>
                <a:cs typeface="Calibri" pitchFamily="34" charset="0"/>
              </a:rPr>
              <a:t>, τα οποία προσδιορίζονται από έναν αριθμό (Πχ 1</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2</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κλπ), που είναι μοναδικός </a:t>
            </a:r>
            <a:r>
              <a:rPr lang="el-GR" dirty="0" smtClean="0">
                <a:latin typeface="Calibri" pitchFamily="34" charset="0"/>
                <a:ea typeface="Calibri" pitchFamily="34" charset="0"/>
                <a:cs typeface="Calibri" pitchFamily="34" charset="0"/>
              </a:rPr>
              <a:t>ανά </a:t>
            </a:r>
            <a:r>
              <a:rPr lang="el-GR" dirty="0">
                <a:latin typeface="Calibri" pitchFamily="34" charset="0"/>
                <a:ea typeface="Calibri" pitchFamily="34" charset="0"/>
                <a:cs typeface="Calibri" pitchFamily="34" charset="0"/>
              </a:rPr>
              <a:t>τμήμα μαθήματος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αλλά </a:t>
            </a:r>
            <a:r>
              <a:rPr lang="el-GR" dirty="0" smtClean="0">
                <a:latin typeface="Calibri" pitchFamily="34" charset="0"/>
                <a:ea typeface="Calibri" pitchFamily="34" charset="0"/>
                <a:cs typeface="Calibri" pitchFamily="34" charset="0"/>
              </a:rPr>
              <a:t>υπάρχουν τμήματα </a:t>
            </a:r>
            <a:r>
              <a:rPr lang="el-GR" dirty="0">
                <a:latin typeface="Calibri" pitchFamily="34" charset="0"/>
                <a:ea typeface="Calibri" pitchFamily="34" charset="0"/>
                <a:cs typeface="Calibri" pitchFamily="34" charset="0"/>
              </a:rPr>
              <a:t>με τον ίδιο αριθμό σε διαφορετικά μαθήματα</a:t>
            </a:r>
            <a:endParaRPr lang="en-US" dirty="0">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Ένας φοιτητής παρακολουθεί ένα τμήμα ενός μαθήματος</a:t>
            </a:r>
          </a:p>
          <a:p>
            <a:pPr algn="just" eaLnBrk="0" hangingPunct="0">
              <a:spcBef>
                <a:spcPct val="50000"/>
              </a:spcBef>
              <a:buFont typeface="Wingdings" pitchFamily="2" charset="2"/>
              <a:buChar char="§"/>
            </a:pPr>
            <a:r>
              <a:rPr lang="el-GR" dirty="0">
                <a:latin typeface="Calibri" pitchFamily="34" charset="0"/>
                <a:ea typeface="Calibri" pitchFamily="34" charset="0"/>
                <a:cs typeface="Calibri" pitchFamily="34" charset="0"/>
              </a:rPr>
              <a:t> Κάθε τμήμα ενός μαθήματος μπορεί να διδάσκεται από διαφορετικό καθηγητή</a:t>
            </a: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5059" name="Footer Placeholder 3"/>
          <p:cNvSpPr>
            <a:spLocks noGrp="1"/>
          </p:cNvSpPr>
          <p:nvPr>
            <p:ph type="ftr" sz="quarter" idx="11"/>
          </p:nvPr>
        </p:nvSpPr>
        <p:spPr>
          <a:noFill/>
        </p:spPr>
        <p:txBody>
          <a:bodyPr/>
          <a:lstStyle/>
          <a:p>
            <a:r>
              <a:rPr lang="el-GR" altLang="en-US" smtClean="0"/>
              <a:t>Ευαγγελία Πιτουρά</a:t>
            </a:r>
          </a:p>
        </p:txBody>
      </p:sp>
      <p:sp>
        <p:nvSpPr>
          <p:cNvPr id="45060" name="Slide Number Placeholder 4"/>
          <p:cNvSpPr>
            <a:spLocks noGrp="1"/>
          </p:cNvSpPr>
          <p:nvPr>
            <p:ph type="sldNum" sz="quarter" idx="12"/>
          </p:nvPr>
        </p:nvSpPr>
        <p:spPr>
          <a:noFill/>
        </p:spPr>
        <p:txBody>
          <a:bodyPr/>
          <a:lstStyle/>
          <a:p>
            <a:fld id="{2338B528-E331-4639-A051-B99D45BD5BF5}" type="slidenum">
              <a:rPr lang="el-GR" altLang="en-US" smtClean="0"/>
              <a:pPr/>
              <a:t>49</a:t>
            </a:fld>
            <a:endParaRPr lang="el-GR" altLang="en-US" smtClean="0"/>
          </a:p>
        </p:txBody>
      </p:sp>
      <p:sp>
        <p:nvSpPr>
          <p:cNvPr id="45062" name="Text Box 3"/>
          <p:cNvSpPr txBox="1">
            <a:spLocks noChangeArrowheads="1"/>
          </p:cNvSpPr>
          <p:nvPr/>
        </p:nvSpPr>
        <p:spPr bwMode="auto">
          <a:xfrm>
            <a:off x="304800" y="1905000"/>
            <a:ext cx="8382000" cy="1754188"/>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Μια ασθενής οντότητα Ε πρέπει να συμμετέχει με </a:t>
            </a:r>
            <a:r>
              <a:rPr lang="el-GR" sz="2400" i="1" dirty="0">
                <a:latin typeface="Calibri" pitchFamily="34" charset="0"/>
                <a:ea typeface="Calibri" pitchFamily="34" charset="0"/>
                <a:cs typeface="Calibri" pitchFamily="34" charset="0"/>
              </a:rPr>
              <a:t>ολική συμμετοχή</a:t>
            </a:r>
            <a:r>
              <a:rPr lang="el-GR" sz="2400" dirty="0">
                <a:latin typeface="Calibri" pitchFamily="34" charset="0"/>
                <a:ea typeface="Calibri" pitchFamily="34" charset="0"/>
                <a:cs typeface="Calibri" pitchFamily="34" charset="0"/>
              </a:rPr>
              <a:t> σε μια </a:t>
            </a:r>
            <a:r>
              <a:rPr lang="el-GR" sz="2400" i="1" dirty="0">
                <a:latin typeface="Calibri" pitchFamily="34" charset="0"/>
                <a:ea typeface="Calibri" pitchFamily="34" charset="0"/>
                <a:cs typeface="Calibri" pitchFamily="34" charset="0"/>
              </a:rPr>
              <a:t>ένα-προς-πολλά</a:t>
            </a:r>
            <a:r>
              <a:rPr lang="el-GR" sz="2400" dirty="0">
                <a:latin typeface="Calibri" pitchFamily="34" charset="0"/>
                <a:ea typeface="Calibri" pitchFamily="34" charset="0"/>
                <a:cs typeface="Calibri" pitchFamily="34" charset="0"/>
              </a:rPr>
              <a:t> συσχέτιση R </a:t>
            </a:r>
            <a:r>
              <a:rPr lang="en-US" sz="2400" dirty="0" err="1">
                <a:latin typeface="Calibri" pitchFamily="34" charset="0"/>
                <a:ea typeface="Calibri" pitchFamily="34" charset="0"/>
                <a:cs typeface="Calibri" pitchFamily="34" charset="0"/>
              </a:rPr>
              <a:t>με</a:t>
            </a:r>
            <a:r>
              <a:rPr lang="en-US" sz="2400" dirty="0">
                <a:latin typeface="Calibri" pitchFamily="34" charset="0"/>
                <a:ea typeface="Calibri" pitchFamily="34" charset="0"/>
                <a:cs typeface="Calibri" pitchFamily="34" charset="0"/>
              </a:rPr>
              <a:t> </a:t>
            </a:r>
            <a:r>
              <a:rPr lang="en-US" sz="2400" dirty="0" err="1">
                <a:latin typeface="Calibri" pitchFamily="34" charset="0"/>
                <a:ea typeface="Calibri" pitchFamily="34" charset="0"/>
                <a:cs typeface="Calibri" pitchFamily="34" charset="0"/>
              </a:rPr>
              <a:t>έν</a:t>
            </a:r>
            <a:r>
              <a:rPr lang="en-US" sz="2400" dirty="0">
                <a:latin typeface="Calibri" pitchFamily="34" charset="0"/>
                <a:ea typeface="Calibri" pitchFamily="34" charset="0"/>
                <a:cs typeface="Calibri" pitchFamily="34" charset="0"/>
              </a:rPr>
              <a:t>α τύπο οντοτήτων F </a:t>
            </a:r>
            <a:endParaRPr lang="el-GR" sz="2400" dirty="0">
              <a:latin typeface="Calibri" pitchFamily="34" charset="0"/>
              <a:ea typeface="Calibri" pitchFamily="34" charset="0"/>
              <a:cs typeface="Calibri" pitchFamily="34" charset="0"/>
            </a:endParaRPr>
          </a:p>
          <a:p>
            <a:pPr eaLnBrk="0" hangingPunct="0">
              <a:spcBef>
                <a:spcPct val="50000"/>
              </a:spcBef>
            </a:pPr>
            <a:r>
              <a:rPr lang="el-GR" sz="2400" dirty="0">
                <a:latin typeface="Calibri" pitchFamily="34" charset="0"/>
                <a:ea typeface="Calibri" pitchFamily="34" charset="0"/>
                <a:cs typeface="Calibri" pitchFamily="34" charset="0"/>
              </a:rPr>
              <a:t>R: </a:t>
            </a:r>
            <a:r>
              <a:rPr lang="el-GR" sz="2400" dirty="0">
                <a:solidFill>
                  <a:schemeClr val="accent6">
                    <a:lumMod val="75000"/>
                  </a:schemeClr>
                </a:solidFill>
                <a:latin typeface="Calibri" pitchFamily="34" charset="0"/>
                <a:ea typeface="Calibri" pitchFamily="34" charset="0"/>
                <a:cs typeface="Calibri" pitchFamily="34" charset="0"/>
              </a:rPr>
              <a:t>προσδιορίζουσα συσχέτιση, </a:t>
            </a:r>
            <a:r>
              <a:rPr lang="en-US" sz="2400" dirty="0">
                <a:latin typeface="Calibri" pitchFamily="34" charset="0"/>
                <a:ea typeface="Calibri" pitchFamily="34" charset="0"/>
                <a:cs typeface="Calibri" pitchFamily="34" charset="0"/>
              </a:rPr>
              <a:t>F:</a:t>
            </a:r>
            <a:r>
              <a:rPr lang="en-US" sz="2400" dirty="0">
                <a:solidFill>
                  <a:srgbClr val="FF00FF"/>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προσδιορίζων ιδιοκτήτης</a:t>
            </a:r>
            <a:endParaRPr lang="el-GR" sz="2400" i="1" dirty="0">
              <a:solidFill>
                <a:schemeClr val="accent6">
                  <a:lumMod val="75000"/>
                </a:schemeClr>
              </a:solidFill>
              <a:latin typeface="Calibri" pitchFamily="34" charset="0"/>
              <a:ea typeface="Calibri" pitchFamily="34" charset="0"/>
              <a:cs typeface="Calibri" pitchFamily="34" charset="0"/>
            </a:endParaRPr>
          </a:p>
        </p:txBody>
      </p:sp>
      <p:sp>
        <p:nvSpPr>
          <p:cNvPr id="45063" name="Text Box 4"/>
          <p:cNvSpPr txBox="1">
            <a:spLocks noChangeArrowheads="1"/>
          </p:cNvSpPr>
          <p:nvPr/>
        </p:nvSpPr>
        <p:spPr bwMode="auto">
          <a:xfrm>
            <a:off x="609600" y="4114800"/>
            <a:ext cx="7924800" cy="10160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Προσδιορίζεται μοναδικά από </a:t>
            </a:r>
          </a:p>
          <a:p>
            <a:pPr eaLnBrk="0" hangingPunct="0">
              <a:spcBef>
                <a:spcPct val="50000"/>
              </a:spcBef>
            </a:pPr>
            <a:r>
              <a:rPr lang="el-GR" sz="2400">
                <a:latin typeface="Calibri" pitchFamily="34" charset="0"/>
                <a:ea typeface="Calibri" pitchFamily="34" charset="0"/>
                <a:cs typeface="Calibri" pitchFamily="34" charset="0"/>
              </a:rPr>
              <a:t>	μερικό κλειδί (γνωρίσματα της Ε) + κλειδί της </a:t>
            </a:r>
            <a:r>
              <a:rPr lang="en-US" sz="2400">
                <a:latin typeface="Calibri" pitchFamily="34" charset="0"/>
                <a:ea typeface="Calibri" pitchFamily="34" charset="0"/>
                <a:cs typeface="Calibri" pitchFamily="34" charset="0"/>
              </a:rPr>
              <a:t>F</a:t>
            </a:r>
            <a:endParaRPr lang="el-GR" sz="2400">
              <a:latin typeface="Calibri" pitchFamily="34" charset="0"/>
              <a:ea typeface="Calibri" pitchFamily="34" charset="0"/>
              <a:cs typeface="Calibri" pitchFamily="34" charset="0"/>
            </a:endParaRPr>
          </a:p>
        </p:txBody>
      </p:sp>
      <p:sp>
        <p:nvSpPr>
          <p:cNvPr id="45064" name="Text Box 5"/>
          <p:cNvSpPr txBox="1">
            <a:spLocks noChangeArrowheads="1"/>
          </p:cNvSpPr>
          <p:nvPr/>
        </p:nvSpPr>
        <p:spPr bwMode="auto">
          <a:xfrm>
            <a:off x="1828800" y="5410200"/>
            <a:ext cx="49530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Συμβολισμός</a:t>
            </a:r>
          </a:p>
        </p:txBody>
      </p:sp>
      <p:sp>
        <p:nvSpPr>
          <p:cNvPr id="45065" name="Rectangle 6"/>
          <p:cNvSpPr>
            <a:spLocks noChangeArrowheads="1"/>
          </p:cNvSpPr>
          <p:nvPr/>
        </p:nvSpPr>
        <p:spPr bwMode="auto">
          <a:xfrm>
            <a:off x="990600" y="4673600"/>
            <a:ext cx="6375400" cy="457200"/>
          </a:xfrm>
          <a:prstGeom prst="rect">
            <a:avLst/>
          </a:prstGeom>
          <a:noFill/>
          <a:ln w="9525">
            <a:solidFill>
              <a:schemeClr val="tx1"/>
            </a:solidFill>
            <a:miter lim="800000"/>
            <a:headEnd/>
            <a:tailEnd/>
          </a:ln>
        </p:spPr>
        <p:txBody>
          <a:bodyPr wrap="none" anchor="ctr"/>
          <a:lstStyle/>
          <a:p>
            <a:endParaRPr lang="el-G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Βάσεις Δεδομένων 20</a:t>
            </a:r>
            <a:r>
              <a:rPr lang="en-US" altLang="en-US" sz="1200" dirty="0" smtClean="0">
                <a:solidFill>
                  <a:schemeClr val="tx1">
                    <a:tint val="75000"/>
                  </a:schemeClr>
                </a:solidFill>
                <a:latin typeface="+mn-lt"/>
              </a:rPr>
              <a:t>1</a:t>
            </a:r>
            <a:r>
              <a:rPr lang="el-GR" altLang="en-US" sz="1200" dirty="0" smtClean="0">
                <a:solidFill>
                  <a:schemeClr val="tx1">
                    <a:tint val="75000"/>
                  </a:schemeClr>
                </a:solidFill>
                <a:latin typeface="+mn-lt"/>
              </a:rPr>
              <a:t>3-20</a:t>
            </a:r>
            <a:r>
              <a:rPr lang="en-US" altLang="en-US" sz="1200" dirty="0" smtClean="0">
                <a:solidFill>
                  <a:schemeClr val="tx1">
                    <a:tint val="75000"/>
                  </a:schemeClr>
                </a:solidFill>
                <a:latin typeface="+mn-lt"/>
              </a:rPr>
              <a:t>1</a:t>
            </a:r>
            <a:r>
              <a:rPr lang="el-GR" altLang="en-US" sz="1200" dirty="0" smtClean="0">
                <a:solidFill>
                  <a:schemeClr val="tx1">
                    <a:tint val="75000"/>
                  </a:schemeClr>
                </a:solidFill>
                <a:latin typeface="+mn-lt"/>
              </a:rPr>
              <a:t>4</a:t>
            </a:r>
            <a:endParaRPr lang="el-GR" altLang="en-US" sz="1200" dirty="0">
              <a:solidFill>
                <a:schemeClr val="tx1">
                  <a:tint val="75000"/>
                </a:schemeClr>
              </a:solidFill>
              <a:latin typeface="+mn-lt"/>
            </a:endParaRPr>
          </a:p>
        </p:txBody>
      </p:sp>
      <p:sp>
        <p:nvSpPr>
          <p:cNvPr id="40963" name="Footer Placeholder 3"/>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smtClean="0">
                <a:solidFill>
                  <a:schemeClr val="tx2">
                    <a:lumMod val="50000"/>
                  </a:schemeClr>
                </a:solidFill>
                <a:latin typeface="+mn-lt"/>
              </a:rPr>
              <a:t>Μοντέλο : (1) δομικά </a:t>
            </a:r>
            <a:r>
              <a:rPr lang="el-GR" altLang="en-US" sz="2000" dirty="0">
                <a:solidFill>
                  <a:schemeClr val="tx2">
                    <a:lumMod val="50000"/>
                  </a:schemeClr>
                </a:solidFill>
                <a:latin typeface="+mn-lt"/>
              </a:rPr>
              <a:t>στοιχεία </a:t>
            </a:r>
            <a:r>
              <a:rPr lang="el-GR" altLang="en-US" sz="2000" dirty="0" smtClean="0">
                <a:solidFill>
                  <a:schemeClr val="tx2">
                    <a:lumMod val="50000"/>
                  </a:schemeClr>
                </a:solidFill>
                <a:latin typeface="+mn-lt"/>
              </a:rPr>
              <a:t> </a:t>
            </a:r>
          </a:p>
          <a:p>
            <a:pPr>
              <a:spcBef>
                <a:spcPct val="50000"/>
              </a:spcBef>
            </a:pPr>
            <a:r>
              <a:rPr lang="el-GR" altLang="en-US" sz="2000" dirty="0" smtClean="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3352800" y="1676400"/>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Σχήμα και Στιγμιότυπο </a:t>
            </a:r>
            <a:endParaRPr lang="en-US" dirty="0">
              <a:solidFill>
                <a:schemeClr val="accent6">
                  <a:lumMod val="75000"/>
                </a:schemeClr>
              </a:solidFill>
            </a:endParaRPr>
          </a:p>
        </p:txBody>
      </p:sp>
    </p:spTree>
    <p:extLst>
      <p:ext uri="{BB962C8B-B14F-4D97-AF65-F5344CB8AC3E}">
        <p14:creationId xmlns="" xmlns:p14="http://schemas.microsoft.com/office/powerpoint/2010/main" val="2324425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39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9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73" grpId="0"/>
      <p:bldP spid="83974" grpId="0"/>
      <p:bldP spid="83975" grpId="0" animBg="1"/>
      <p:bldP spid="83976" grpId="0" animBg="1"/>
      <p:bldP spid="8397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50</a:t>
            </a:fld>
            <a:endParaRPr lang="el-GR" altLang="en-US" smtClean="0"/>
          </a:p>
        </p:txBody>
      </p:sp>
      <p:sp>
        <p:nvSpPr>
          <p:cNvPr id="46085" name="Rectangle 2"/>
          <p:cNvSpPr>
            <a:spLocks noChangeArrowheads="1"/>
          </p:cNvSpPr>
          <p:nvPr/>
        </p:nvSpPr>
        <p:spPr bwMode="auto">
          <a:xfrm>
            <a:off x="1063625" y="2730500"/>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1116013" y="2781300"/>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881063" y="3502025"/>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1116013" y="3573463"/>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541338" y="1989138"/>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1044575" y="3502025"/>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468313" y="1989138"/>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476375" y="2420938"/>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549400" y="3284538"/>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435600" y="3430588"/>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438775" y="4724400"/>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3135313" y="4364038"/>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932363" y="5013325"/>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451725" y="4870450"/>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583238" y="4795838"/>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438775" y="5732463"/>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294313" y="5589588"/>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943600" y="5299075"/>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804025" y="5086350"/>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2125663" y="3284538"/>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2125663" y="5013325"/>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5219700" y="2997200"/>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5148263" y="1917700"/>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795963" y="4222750"/>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867400" y="4222750"/>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5219700" y="1989138"/>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308850" y="4510088"/>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508625" y="4797425"/>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795963" y="2565400"/>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276600" y="4870450"/>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5" name="Text Box 34"/>
          <p:cNvSpPr txBox="1">
            <a:spLocks noChangeArrowheads="1"/>
          </p:cNvSpPr>
          <p:nvPr/>
        </p:nvSpPr>
        <p:spPr bwMode="auto">
          <a:xfrm>
            <a:off x="8459788" y="4508500"/>
            <a:ext cx="684212" cy="457200"/>
          </a:xfrm>
          <a:prstGeom prst="rect">
            <a:avLst/>
          </a:prstGeom>
          <a:noFill/>
          <a:ln w="9525">
            <a:noFill/>
            <a:miter lim="800000"/>
            <a:headEnd/>
            <a:tailEnd/>
          </a:ln>
        </p:spPr>
        <p:txBody>
          <a:bodyPr>
            <a:spAutoFit/>
          </a:bodyPr>
          <a:lstStyle/>
          <a:p>
            <a:pPr>
              <a:spcBef>
                <a:spcPct val="50000"/>
              </a:spcBef>
            </a:pPr>
            <a:r>
              <a:rPr lang="el-GR" sz="2400"/>
              <a:t>.. .</a:t>
            </a:r>
          </a:p>
        </p:txBody>
      </p:sp>
      <p:sp>
        <p:nvSpPr>
          <p:cNvPr id="46116" name="Line 35"/>
          <p:cNvSpPr>
            <a:spLocks noChangeShapeType="1"/>
          </p:cNvSpPr>
          <p:nvPr/>
        </p:nvSpPr>
        <p:spPr bwMode="auto">
          <a:xfrm>
            <a:off x="5435600" y="6022975"/>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372225" y="2709863"/>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732588" y="1989138"/>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940425" y="1341438"/>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795963" y="1341438"/>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732588" y="1989138"/>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300788" y="2709863"/>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6084888" y="1701800"/>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516688" y="2205038"/>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227763" y="2493963"/>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300788" y="4149725"/>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300788" y="4149725"/>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227763" y="4510088"/>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2195513" y="4510088"/>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859338" y="4654550"/>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932363" y="5086350"/>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5508625" y="2565400"/>
            <a:ext cx="574675"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46133" name="Text Box 52"/>
          <p:cNvSpPr txBox="1">
            <a:spLocks noChangeArrowheads="1"/>
          </p:cNvSpPr>
          <p:nvPr/>
        </p:nvSpPr>
        <p:spPr bwMode="auto">
          <a:xfrm>
            <a:off x="5508625" y="4222750"/>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804025" y="5013325"/>
            <a:ext cx="576263" cy="0"/>
          </a:xfrm>
          <a:prstGeom prst="line">
            <a:avLst/>
          </a:prstGeom>
          <a:noFill/>
          <a:ln w="9525">
            <a:solidFill>
              <a:schemeClr val="tx1"/>
            </a:solidFill>
            <a:round/>
            <a:headEnd/>
            <a:tailEnd/>
          </a:ln>
        </p:spPr>
        <p:txBody>
          <a:bodyPr/>
          <a:lstStyle/>
          <a:p>
            <a:endParaRPr lang="el-GR"/>
          </a:p>
        </p:txBody>
      </p:sp>
      <p:sp>
        <p:nvSpPr>
          <p:cNvPr id="46136" name="Text Box 5"/>
          <p:cNvSpPr txBox="1">
            <a:spLocks noChangeArrowheads="1"/>
          </p:cNvSpPr>
          <p:nvPr/>
        </p:nvSpPr>
        <p:spPr bwMode="auto">
          <a:xfrm>
            <a:off x="179388" y="115888"/>
            <a:ext cx="4464050" cy="1847850"/>
          </a:xfrm>
          <a:prstGeom prst="rect">
            <a:avLst/>
          </a:prstGeom>
          <a:noFill/>
          <a:ln w="9525">
            <a:noFill/>
            <a:miter lim="800000"/>
            <a:headEnd/>
            <a:tailEnd/>
          </a:ln>
        </p:spPr>
        <p:txBody>
          <a:bodyPr>
            <a:spAutoFit/>
          </a:bodyPr>
          <a:lstStyle/>
          <a:p>
            <a:pPr algn="just" eaLnBrk="0" hangingPunct="0">
              <a:spcBef>
                <a:spcPct val="50000"/>
              </a:spcBef>
            </a:pPr>
            <a:r>
              <a:rPr lang="el-GR" sz="1200" dirty="0">
                <a:latin typeface="Calibri" pitchFamily="34" charset="0"/>
                <a:ea typeface="Calibri" pitchFamily="34" charset="0"/>
                <a:cs typeface="Calibri" pitchFamily="34" charset="0"/>
              </a:rPr>
              <a:t>Κάποια Μαθήματα έχουν </a:t>
            </a:r>
            <a:r>
              <a:rPr lang="el-GR" sz="1200" dirty="0">
                <a:solidFill>
                  <a:srgbClr val="FF9933"/>
                </a:solidFill>
                <a:latin typeface="Calibri" pitchFamily="34" charset="0"/>
                <a:ea typeface="Calibri" pitchFamily="34" charset="0"/>
                <a:cs typeface="Calibri" pitchFamily="34" charset="0"/>
              </a:rPr>
              <a:t>Τμήματα</a:t>
            </a:r>
            <a:r>
              <a:rPr lang="el-GR" sz="1200" dirty="0">
                <a:latin typeface="Calibri" pitchFamily="34" charset="0"/>
                <a:ea typeface="Calibri" pitchFamily="34" charset="0"/>
                <a:cs typeface="Calibri" pitchFamily="34" charset="0"/>
              </a:rPr>
              <a:t>, τα οποία προσδιορίζονται από έναν αριθμό (Πχ 1</a:t>
            </a:r>
            <a:r>
              <a:rPr lang="el-GR" sz="1200" baseline="30000" dirty="0">
                <a:latin typeface="Calibri" pitchFamily="34" charset="0"/>
                <a:ea typeface="Calibri" pitchFamily="34" charset="0"/>
                <a:cs typeface="Calibri" pitchFamily="34" charset="0"/>
              </a:rPr>
              <a:t>ο</a:t>
            </a:r>
            <a:r>
              <a:rPr lang="el-GR" sz="1200" dirty="0">
                <a:latin typeface="Calibri" pitchFamily="34" charset="0"/>
                <a:ea typeface="Calibri" pitchFamily="34" charset="0"/>
                <a:cs typeface="Calibri" pitchFamily="34" charset="0"/>
              </a:rPr>
              <a:t> Τμήμα, 2</a:t>
            </a:r>
            <a:r>
              <a:rPr lang="el-GR" sz="1200" baseline="30000" dirty="0">
                <a:latin typeface="Calibri" pitchFamily="34" charset="0"/>
                <a:ea typeface="Calibri" pitchFamily="34" charset="0"/>
                <a:cs typeface="Calibri" pitchFamily="34" charset="0"/>
              </a:rPr>
              <a:t>ο</a:t>
            </a:r>
            <a:r>
              <a:rPr lang="el-GR" sz="1200" dirty="0">
                <a:latin typeface="Calibri" pitchFamily="34" charset="0"/>
                <a:ea typeface="Calibri" pitchFamily="34" charset="0"/>
                <a:cs typeface="Calibri" pitchFamily="34" charset="0"/>
              </a:rPr>
              <a:t> Τμήμα, κλπ), που είναι μοναδικός ένα τμήμα μαθήματος αλλά τμήματα με τον ίδιο αριθμό σε διαφορετικά μαθήματα</a:t>
            </a:r>
          </a:p>
          <a:p>
            <a:pPr algn="just" eaLnBrk="0" hangingPunct="0">
              <a:spcBef>
                <a:spcPct val="50000"/>
              </a:spcBef>
            </a:pPr>
            <a:r>
              <a:rPr lang="el-GR" sz="1200" dirty="0">
                <a:latin typeface="Calibri" pitchFamily="34" charset="0"/>
                <a:ea typeface="Calibri" pitchFamily="34" charset="0"/>
                <a:cs typeface="Calibri" pitchFamily="34" charset="0"/>
              </a:rPr>
              <a:t>Κάθε τμήμα γίνεται σε μία αίθουσα</a:t>
            </a:r>
            <a:endParaRPr lang="en-US" sz="1200" dirty="0">
              <a:latin typeface="Calibri" pitchFamily="34" charset="0"/>
              <a:ea typeface="Calibri" pitchFamily="34" charset="0"/>
              <a:cs typeface="Calibri" pitchFamily="34" charset="0"/>
            </a:endParaRPr>
          </a:p>
          <a:p>
            <a:pPr algn="just" eaLnBrk="0" hangingPunct="0">
              <a:spcBef>
                <a:spcPct val="50000"/>
              </a:spcBef>
            </a:pPr>
            <a:r>
              <a:rPr lang="el-GR" sz="1200" dirty="0">
                <a:latin typeface="Calibri" pitchFamily="34" charset="0"/>
                <a:ea typeface="Calibri" pitchFamily="34" charset="0"/>
                <a:cs typeface="Calibri" pitchFamily="34" charset="0"/>
              </a:rPr>
              <a:t>Ένας φοιτητής παρακολουθεί ένα τμήμα ενός μαθήματος</a:t>
            </a:r>
          </a:p>
          <a:p>
            <a:pPr algn="just" eaLnBrk="0" hangingPunct="0">
              <a:spcBef>
                <a:spcPct val="50000"/>
              </a:spcBef>
            </a:pPr>
            <a:r>
              <a:rPr lang="el-GR" sz="1200" dirty="0">
                <a:latin typeface="Calibri" pitchFamily="34" charset="0"/>
                <a:ea typeface="Calibri" pitchFamily="34" charset="0"/>
                <a:cs typeface="Calibri" pitchFamily="34" charset="0"/>
              </a:rPr>
              <a:t>Κάθε τμήμα ενός μαθήματος μπορεί να διδάσκεται από διαφορετικό καθηγητή</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7107" name="Footer Placeholder 3"/>
          <p:cNvSpPr>
            <a:spLocks noGrp="1"/>
          </p:cNvSpPr>
          <p:nvPr>
            <p:ph type="ftr" sz="quarter" idx="11"/>
          </p:nvPr>
        </p:nvSpPr>
        <p:spPr>
          <a:noFill/>
        </p:spPr>
        <p:txBody>
          <a:bodyPr/>
          <a:lstStyle/>
          <a:p>
            <a:r>
              <a:rPr lang="el-GR" altLang="en-US" smtClean="0"/>
              <a:t>Ευαγγελία Πιτουρά</a:t>
            </a:r>
          </a:p>
        </p:txBody>
      </p:sp>
      <p:sp>
        <p:nvSpPr>
          <p:cNvPr id="47108" name="Slide Number Placeholder 4"/>
          <p:cNvSpPr>
            <a:spLocks noGrp="1"/>
          </p:cNvSpPr>
          <p:nvPr>
            <p:ph type="sldNum" sz="quarter" idx="12"/>
          </p:nvPr>
        </p:nvSpPr>
        <p:spPr>
          <a:noFill/>
        </p:spPr>
        <p:txBody>
          <a:bodyPr/>
          <a:lstStyle/>
          <a:p>
            <a:fld id="{53398E45-E788-444E-89DD-594BBC398CBB}" type="slidenum">
              <a:rPr lang="el-GR" altLang="en-US" smtClean="0"/>
              <a:pPr/>
              <a:t>51</a:t>
            </a:fld>
            <a:endParaRPr lang="el-GR" altLang="en-US" smtClean="0"/>
          </a:p>
        </p:txBody>
      </p:sp>
      <p:sp>
        <p:nvSpPr>
          <p:cNvPr id="47110" name="Text Box 3"/>
          <p:cNvSpPr txBox="1">
            <a:spLocks noChangeArrowheads="1"/>
          </p:cNvSpPr>
          <p:nvPr/>
        </p:nvSpPr>
        <p:spPr bwMode="auto">
          <a:xfrm>
            <a:off x="611188" y="1916113"/>
            <a:ext cx="8077200" cy="13843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a:latin typeface="Calibri" pitchFamily="34" charset="0"/>
                <a:ea typeface="Calibri" pitchFamily="34" charset="0"/>
                <a:cs typeface="Calibri" pitchFamily="34" charset="0"/>
              </a:rPr>
              <a:t> Μπορεί επίσης να αναπαρασταθούν ως ένα σύνθετο,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της κυρίαρχης οντότητας</a:t>
            </a:r>
          </a:p>
          <a:p>
            <a:pPr eaLnBrk="0" hangingPunct="0">
              <a:spcBef>
                <a:spcPct val="50000"/>
              </a:spcBef>
              <a:buFont typeface="Wingdings" pitchFamily="2" charset="2"/>
              <a:buChar char="§"/>
            </a:pPr>
            <a:r>
              <a:rPr lang="el-GR" sz="2400" dirty="0">
                <a:latin typeface="Calibri" pitchFamily="34" charset="0"/>
                <a:ea typeface="Calibri" pitchFamily="34" charset="0"/>
                <a:cs typeface="Calibri" pitchFamily="34" charset="0"/>
              </a:rPr>
              <a:t>Πότε όχι; </a:t>
            </a:r>
          </a:p>
        </p:txBody>
      </p:sp>
      <p:sp>
        <p:nvSpPr>
          <p:cNvPr id="47111" name="Text Box 4"/>
          <p:cNvSpPr txBox="1">
            <a:spLocks noChangeArrowheads="1"/>
          </p:cNvSpPr>
          <p:nvPr/>
        </p:nvSpPr>
        <p:spPr bwMode="auto">
          <a:xfrm>
            <a:off x="2057400" y="3124200"/>
            <a:ext cx="4419600" cy="17684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alibri" pitchFamily="34" charset="0"/>
                <a:ea typeface="Calibri" pitchFamily="34" charset="0"/>
                <a:cs typeface="Calibri" pitchFamily="34" charset="0"/>
              </a:rPr>
              <a:t> Πολλά γνωρίσματα</a:t>
            </a:r>
          </a:p>
          <a:p>
            <a:pPr eaLnBrk="0" hangingPunct="0">
              <a:spcBef>
                <a:spcPct val="50000"/>
              </a:spcBef>
              <a:buFontTx/>
              <a:buChar char="•"/>
            </a:pPr>
            <a:r>
              <a:rPr lang="el-GR" sz="2000">
                <a:latin typeface="Calibri" pitchFamily="34" charset="0"/>
                <a:ea typeface="Calibri" pitchFamily="34" charset="0"/>
                <a:cs typeface="Calibri" pitchFamily="34" charset="0"/>
              </a:rPr>
              <a:t> Ανεξάρτητες συμμετοχές</a:t>
            </a:r>
            <a:endParaRPr lang="en-US" sz="2000">
              <a:latin typeface="Calibri" pitchFamily="34" charset="0"/>
              <a:ea typeface="Calibri" pitchFamily="34" charset="0"/>
              <a:cs typeface="Calibri" pitchFamily="34" charset="0"/>
            </a:endParaRPr>
          </a:p>
          <a:p>
            <a:pPr eaLnBrk="0" hangingPunct="0">
              <a:spcBef>
                <a:spcPct val="50000"/>
              </a:spcBef>
            </a:pPr>
            <a:r>
              <a:rPr lang="en-US" sz="2000">
                <a:latin typeface="Calibri" pitchFamily="34" charset="0"/>
                <a:ea typeface="Calibri" pitchFamily="34" charset="0"/>
                <a:cs typeface="Calibri" pitchFamily="34" charset="0"/>
              </a:rPr>
              <a:t>   </a:t>
            </a:r>
            <a:r>
              <a:rPr lang="el-GR" sz="2000">
                <a:latin typeface="Calibri" pitchFamily="34" charset="0"/>
                <a:ea typeface="Calibri" pitchFamily="34" charset="0"/>
                <a:cs typeface="Calibri" pitchFamily="34" charset="0"/>
              </a:rPr>
              <a:t>σε συσχετίσεις </a:t>
            </a:r>
          </a:p>
          <a:p>
            <a:pPr eaLnBrk="0" hangingPunct="0">
              <a:spcBef>
                <a:spcPct val="50000"/>
              </a:spcBef>
              <a:buFontTx/>
              <a:buChar char="•"/>
            </a:pPr>
            <a:r>
              <a:rPr lang="el-GR" sz="2000">
                <a:latin typeface="Calibri" pitchFamily="34" charset="0"/>
                <a:ea typeface="Calibri" pitchFamily="34" charset="0"/>
                <a:cs typeface="Calibri" pitchFamily="34" charset="0"/>
              </a:rPr>
              <a:t> Επιπλέον περιορισμούς</a:t>
            </a:r>
          </a:p>
        </p:txBody>
      </p:sp>
      <p:sp>
        <p:nvSpPr>
          <p:cNvPr id="47112" name="Text Box 5"/>
          <p:cNvSpPr txBox="1">
            <a:spLocks noChangeArrowheads="1"/>
          </p:cNvSpPr>
          <p:nvPr/>
        </p:nvSpPr>
        <p:spPr bwMode="auto">
          <a:xfrm>
            <a:off x="685800" y="4953000"/>
            <a:ext cx="7315200" cy="1016000"/>
          </a:xfrm>
          <a:prstGeom prst="rect">
            <a:avLst/>
          </a:prstGeom>
          <a:noFill/>
          <a:ln w="9525">
            <a:noFill/>
            <a:miter lim="800000"/>
            <a:headEnd/>
            <a:tailEnd/>
          </a:ln>
        </p:spPr>
        <p:txBody>
          <a:bodyPr>
            <a:spAutoFit/>
          </a:bodyPr>
          <a:lstStyle/>
          <a:p>
            <a:pPr eaLnBrk="0" hangingPunct="0">
              <a:spcBef>
                <a:spcPct val="50000"/>
              </a:spcBef>
              <a:buFontTx/>
              <a:buChar char="•"/>
            </a:pPr>
            <a:r>
              <a:rPr lang="el-GR" sz="2400">
                <a:latin typeface="Calibri" pitchFamily="34" charset="0"/>
                <a:ea typeface="Calibri" pitchFamily="34" charset="0"/>
                <a:cs typeface="Calibri" pitchFamily="34" charset="0"/>
              </a:rPr>
              <a:t> παραπάνω από έναν προσδιορίζοντες τύπους</a:t>
            </a:r>
          </a:p>
          <a:p>
            <a:pPr eaLnBrk="0" hangingPunct="0">
              <a:spcBef>
                <a:spcPct val="50000"/>
              </a:spcBef>
              <a:buFontTx/>
              <a:buChar char="•"/>
            </a:pPr>
            <a:r>
              <a:rPr lang="el-GR" sz="2400">
                <a:latin typeface="Calibri" pitchFamily="34" charset="0"/>
                <a:ea typeface="Calibri" pitchFamily="34" charset="0"/>
                <a:cs typeface="Calibri" pitchFamily="34" charset="0"/>
              </a:rPr>
              <a:t> κλειδί, αν ο προσδιορίζοντας ιδιοκτήτης ασθενής;</a:t>
            </a:r>
          </a:p>
        </p:txBody>
      </p:sp>
      <p:sp>
        <p:nvSpPr>
          <p:cNvPr id="47113" name="Text Box 6"/>
          <p:cNvSpPr txBox="1">
            <a:spLocks noChangeArrowheads="1"/>
          </p:cNvSpPr>
          <p:nvPr/>
        </p:nvSpPr>
        <p:spPr bwMode="auto">
          <a:xfrm>
            <a:off x="5292725" y="3213100"/>
            <a:ext cx="2303463" cy="707886"/>
          </a:xfrm>
          <a:prstGeom prst="rect">
            <a:avLst/>
          </a:prstGeom>
          <a:noFill/>
          <a:ln w="9525">
            <a:noFill/>
            <a:miter lim="800000"/>
            <a:headEnd/>
            <a:tailEnd/>
          </a:ln>
        </p:spPr>
        <p:txBody>
          <a:bodyPr>
            <a:spAutoFit/>
          </a:bodyPr>
          <a:lstStyle/>
          <a:p>
            <a:pPr eaLnBrk="0" hangingPunct="0">
              <a:spcBef>
                <a:spcPct val="50000"/>
              </a:spcBef>
            </a:pPr>
            <a:r>
              <a:rPr lang="el-GR" sz="2000" dirty="0"/>
              <a:t>(εργαζόμενος, εξαρτώμενος μέλος)</a:t>
            </a: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52</a:t>
            </a:fld>
            <a:endParaRPr lang="el-GR" altLang="en-US" smtClean="0"/>
          </a:p>
        </p:txBody>
      </p:sp>
      <p:sp>
        <p:nvSpPr>
          <p:cNvPr id="3077" name="Text Box 4"/>
          <p:cNvSpPr txBox="1">
            <a:spLocks noChangeArrowheads="1"/>
          </p:cNvSpPr>
          <p:nvPr/>
        </p:nvSpPr>
        <p:spPr bwMode="auto">
          <a:xfrm>
            <a:off x="508000" y="2006600"/>
            <a:ext cx="8077200" cy="2123658"/>
          </a:xfrm>
          <a:prstGeom prst="rect">
            <a:avLst/>
          </a:prstGeom>
          <a:noFill/>
          <a:ln w="9525">
            <a:noFill/>
            <a:miter lim="800000"/>
            <a:headEnd/>
            <a:tailEnd/>
          </a:ln>
        </p:spPr>
        <p:txBody>
          <a:bodyPr wrap="square">
            <a:spAutoFit/>
          </a:bodyPr>
          <a:lstStyle/>
          <a:p>
            <a:pPr algn="ctr" eaLnBrk="0" hangingPunct="0">
              <a:spcBef>
                <a:spcPct val="50000"/>
              </a:spcBef>
            </a:pPr>
            <a:r>
              <a:rPr lang="el-GR" sz="4400" dirty="0" smtClean="0">
                <a:solidFill>
                  <a:schemeClr val="accent6">
                    <a:lumMod val="75000"/>
                  </a:schemeClr>
                </a:solidFill>
                <a:latin typeface="+mj-lt"/>
                <a:ea typeface="+mj-ea"/>
                <a:cs typeface="+mj-cs"/>
              </a:rPr>
              <a:t>Εννοιολογικός Σχεδιασμός με το Μοντέλο Οντοτήτων-Συσχετίσεων (συνέχεια)</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53</a:t>
            </a:fld>
            <a:endParaRPr lang="el-GR" altLang="en-US" smtClean="0"/>
          </a:p>
        </p:txBody>
      </p:sp>
      <p:sp>
        <p:nvSpPr>
          <p:cNvPr id="5126" name="TextBox 8"/>
          <p:cNvSpPr txBox="1">
            <a:spLocks noChangeArrowheads="1"/>
          </p:cNvSpPr>
          <p:nvPr/>
        </p:nvSpPr>
        <p:spPr bwMode="auto">
          <a:xfrm>
            <a:off x="430213" y="1489074"/>
            <a:ext cx="7773987" cy="4216539"/>
          </a:xfrm>
          <a:prstGeom prst="rect">
            <a:avLst/>
          </a:prstGeom>
          <a:noFill/>
          <a:ln w="9525">
            <a:noFill/>
            <a:miter lim="800000"/>
            <a:headEnd/>
            <a:tailEnd/>
          </a:ln>
        </p:spPr>
        <p:txBody>
          <a:bodyPr wrap="square">
            <a:spAutoFit/>
          </a:bodyPr>
          <a:lstStyle/>
          <a:p>
            <a:pPr marL="971550" lvl="1" indent="-514350"/>
            <a:endParaRPr lang="el-GR" sz="3200" dirty="0">
              <a:solidFill>
                <a:schemeClr val="tx2">
                  <a:lumMod val="75000"/>
                </a:schemeClr>
              </a:solidFill>
            </a:endParaRPr>
          </a:p>
          <a:p>
            <a:pPr marL="1028700" lvl="1" indent="-571500">
              <a:buFont typeface="+mj-lt"/>
              <a:buAutoNum type="romanUcPeriod"/>
            </a:pPr>
            <a:r>
              <a:rPr lang="el-GR" sz="3200" b="1" dirty="0" smtClean="0">
                <a:solidFill>
                  <a:schemeClr val="tx2">
                    <a:lumMod val="75000"/>
                  </a:schemeClr>
                </a:solidFill>
              </a:rPr>
              <a:t>Διαδικασία σχεδίασης/μοντελοποίησης </a:t>
            </a:r>
          </a:p>
          <a:p>
            <a:pPr marL="1028700" lvl="1" indent="-571500"/>
            <a:r>
              <a:rPr lang="el-GR" sz="3200" b="1" dirty="0" smtClean="0">
                <a:solidFill>
                  <a:schemeClr val="tx2">
                    <a:lumMod val="75000"/>
                  </a:schemeClr>
                </a:solidFill>
              </a:rPr>
              <a:t>     </a:t>
            </a:r>
            <a:r>
              <a:rPr lang="el-GR" sz="2800" dirty="0" smtClean="0">
                <a:solidFill>
                  <a:schemeClr val="tx2">
                    <a:lumMod val="75000"/>
                  </a:schemeClr>
                </a:solidFill>
              </a:rPr>
              <a:t>Προσδιορισμός σχήματος</a:t>
            </a:r>
          </a:p>
          <a:p>
            <a:pPr marL="1485900" lvl="2" indent="-571500"/>
            <a:r>
              <a:rPr lang="el-GR" sz="2800" dirty="0" smtClean="0">
                <a:solidFill>
                  <a:schemeClr val="tx2">
                    <a:lumMod val="75000"/>
                  </a:schemeClr>
                </a:solidFill>
              </a:rPr>
              <a:t>1. Ανάλυση απαιτήσεων</a:t>
            </a:r>
          </a:p>
          <a:p>
            <a:pPr marL="1485900" lvl="2" indent="-571500"/>
            <a:r>
              <a:rPr lang="el-GR" sz="2800" i="1" dirty="0" smtClean="0">
                <a:solidFill>
                  <a:schemeClr val="accent6">
                    <a:lumMod val="75000"/>
                  </a:schemeClr>
                </a:solidFill>
              </a:rPr>
              <a:t>2. Εννοιολογικός σχεδιασμός (χρήση μοντέλου ΟΣ)</a:t>
            </a:r>
          </a:p>
          <a:p>
            <a:pPr marL="1485900" lvl="2" indent="-571500"/>
            <a:r>
              <a:rPr lang="el-GR" sz="2800" dirty="0" smtClean="0">
                <a:solidFill>
                  <a:schemeClr val="tx2">
                    <a:lumMod val="75000"/>
                  </a:schemeClr>
                </a:solidFill>
              </a:rPr>
              <a:t>3. Λογικός Σχεδιασμός (χρήση σχεσιακού μοντέλου)</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είδαμε στο προηγούμενο μάθημα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54</a:t>
            </a:fld>
            <a:endParaRPr lang="el-GR" altLang="en-US" smtClean="0"/>
          </a:p>
        </p:txBody>
      </p:sp>
      <p:sp>
        <p:nvSpPr>
          <p:cNvPr id="5126" name="TextBox 8"/>
          <p:cNvSpPr txBox="1">
            <a:spLocks noChangeArrowheads="1"/>
          </p:cNvSpPr>
          <p:nvPr/>
        </p:nvSpPr>
        <p:spPr bwMode="auto">
          <a:xfrm>
            <a:off x="684213" y="1616075"/>
            <a:ext cx="7748587" cy="584775"/>
          </a:xfrm>
          <a:prstGeom prst="rect">
            <a:avLst/>
          </a:prstGeom>
          <a:noFill/>
          <a:ln w="9525">
            <a:noFill/>
            <a:miter lim="800000"/>
            <a:headEnd/>
            <a:tailEnd/>
          </a:ln>
        </p:spPr>
        <p:txBody>
          <a:bodyPr wrap="square">
            <a:spAutoFit/>
          </a:bodyPr>
          <a:lstStyle/>
          <a:p>
            <a:pPr marL="1028700" lvl="1" indent="-571500"/>
            <a:r>
              <a:rPr lang="el-GR" sz="3200" b="1" dirty="0" smtClean="0">
                <a:solidFill>
                  <a:schemeClr val="tx2">
                    <a:lumMod val="75000"/>
                  </a:schemeClr>
                </a:solidFill>
              </a:rPr>
              <a:t>ΙΙ. Το Μοντέλο Οντοτήτων-Συσχετίσεων</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είδαμε στο προηγούμενο μάθημα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TextBox 7"/>
          <p:cNvSpPr txBox="1"/>
          <p:nvPr/>
        </p:nvSpPr>
        <p:spPr>
          <a:xfrm>
            <a:off x="1282700" y="2451100"/>
            <a:ext cx="7493000" cy="3170099"/>
          </a:xfrm>
          <a:prstGeom prst="rect">
            <a:avLst/>
          </a:prstGeom>
          <a:noFill/>
        </p:spPr>
        <p:txBody>
          <a:bodyPr wrap="square" rtlCol="0">
            <a:spAutoFit/>
          </a:bodyPr>
          <a:lstStyle/>
          <a:p>
            <a:r>
              <a:rPr lang="el-GR" sz="2000" b="1" dirty="0" smtClean="0">
                <a:solidFill>
                  <a:schemeClr val="tx2">
                    <a:lumMod val="75000"/>
                  </a:schemeClr>
                </a:solidFill>
              </a:rPr>
              <a:t>Τύποι Οντοτήτων – σύνολο οντοτήτων</a:t>
            </a:r>
          </a:p>
          <a:p>
            <a:r>
              <a:rPr lang="el-GR" sz="2000" dirty="0" smtClean="0">
                <a:solidFill>
                  <a:schemeClr val="tx2">
                    <a:lumMod val="75000"/>
                  </a:schemeClr>
                </a:solidFill>
              </a:rPr>
              <a:t>	Είδη γνωρισμάτων</a:t>
            </a:r>
          </a:p>
          <a:p>
            <a:r>
              <a:rPr lang="el-GR" sz="2000" dirty="0" smtClean="0">
                <a:solidFill>
                  <a:schemeClr val="tx2">
                    <a:lumMod val="75000"/>
                  </a:schemeClr>
                </a:solidFill>
              </a:rPr>
              <a:t>	Πεδίο τιμής γνωρισμάτων και η τιμή </a:t>
            </a:r>
            <a:r>
              <a:rPr lang="en-US" sz="2000" dirty="0" smtClean="0">
                <a:solidFill>
                  <a:schemeClr val="tx2">
                    <a:lumMod val="75000"/>
                  </a:schemeClr>
                </a:solidFill>
              </a:rPr>
              <a:t>null</a:t>
            </a:r>
          </a:p>
          <a:p>
            <a:r>
              <a:rPr lang="el-GR" sz="2000" dirty="0" smtClean="0">
                <a:solidFill>
                  <a:schemeClr val="tx2">
                    <a:lumMod val="75000"/>
                  </a:schemeClr>
                </a:solidFill>
              </a:rPr>
              <a:t>	Περιορισμός Κλειδιού</a:t>
            </a:r>
          </a:p>
          <a:p>
            <a:r>
              <a:rPr lang="el-GR" sz="2000" b="1" dirty="0" smtClean="0">
                <a:solidFill>
                  <a:schemeClr val="tx2">
                    <a:lumMod val="75000"/>
                  </a:schemeClr>
                </a:solidFill>
              </a:rPr>
              <a:t>Τύποι Συσχετίσεων</a:t>
            </a:r>
          </a:p>
          <a:p>
            <a:r>
              <a:rPr lang="el-GR" sz="2000" dirty="0" smtClean="0">
                <a:solidFill>
                  <a:schemeClr val="tx2">
                    <a:lumMod val="75000"/>
                  </a:schemeClr>
                </a:solidFill>
              </a:rPr>
              <a:t>	</a:t>
            </a:r>
            <a:r>
              <a:rPr lang="el-GR" sz="2000" dirty="0" err="1" smtClean="0">
                <a:solidFill>
                  <a:schemeClr val="tx2">
                    <a:lumMod val="75000"/>
                  </a:schemeClr>
                </a:solidFill>
              </a:rPr>
              <a:t>Πληθικότητες</a:t>
            </a:r>
            <a:r>
              <a:rPr lang="el-GR" sz="2000" dirty="0" smtClean="0">
                <a:solidFill>
                  <a:schemeClr val="tx2">
                    <a:lumMod val="75000"/>
                  </a:schemeClr>
                </a:solidFill>
              </a:rPr>
              <a:t> (για δυαδικές: 1-1, 1-Μ, Μ-Ν)</a:t>
            </a:r>
          </a:p>
          <a:p>
            <a:r>
              <a:rPr lang="el-GR" sz="2000" dirty="0" smtClean="0">
                <a:solidFill>
                  <a:schemeClr val="tx2">
                    <a:lumMod val="75000"/>
                  </a:schemeClr>
                </a:solidFill>
              </a:rPr>
              <a:t>	Συμμετοχές (ολική, μερική)</a:t>
            </a:r>
          </a:p>
          <a:p>
            <a:r>
              <a:rPr lang="el-GR" sz="2000" dirty="0" smtClean="0">
                <a:solidFill>
                  <a:schemeClr val="tx2">
                    <a:lumMod val="75000"/>
                  </a:schemeClr>
                </a:solidFill>
              </a:rPr>
              <a:t>	Αναδρομικές συσχετίσεις</a:t>
            </a:r>
          </a:p>
          <a:p>
            <a:r>
              <a:rPr lang="el-GR" sz="2000" dirty="0" smtClean="0">
                <a:solidFill>
                  <a:schemeClr val="tx2">
                    <a:lumMod val="75000"/>
                  </a:schemeClr>
                </a:solidFill>
              </a:rPr>
              <a:t>	Γνωρίσματα συσχετίσεων</a:t>
            </a:r>
          </a:p>
          <a:p>
            <a:r>
              <a:rPr lang="el-GR" sz="2000" b="1" dirty="0" smtClean="0">
                <a:solidFill>
                  <a:schemeClr val="tx2">
                    <a:lumMod val="75000"/>
                  </a:schemeClr>
                </a:solidFill>
              </a:rPr>
              <a:t>Ασθενείς Οντότητες</a:t>
            </a:r>
            <a:endParaRPr lang="el-GR" sz="20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55</a:t>
            </a:fld>
            <a:endParaRPr lang="el-GR" altLang="en-US" dirty="0" smtClean="0"/>
          </a:p>
        </p:txBody>
      </p:sp>
      <p:sp>
        <p:nvSpPr>
          <p:cNvPr id="5126" name="TextBox 8"/>
          <p:cNvSpPr txBox="1">
            <a:spLocks noChangeArrowheads="1"/>
          </p:cNvSpPr>
          <p:nvPr/>
        </p:nvSpPr>
        <p:spPr bwMode="auto">
          <a:xfrm>
            <a:off x="874713" y="1819275"/>
            <a:ext cx="7088187" cy="3046988"/>
          </a:xfrm>
          <a:prstGeom prst="rect">
            <a:avLst/>
          </a:prstGeom>
          <a:noFill/>
          <a:ln w="9525">
            <a:noFill/>
            <a:miter lim="800000"/>
            <a:headEnd/>
            <a:tailEnd/>
          </a:ln>
        </p:spPr>
        <p:txBody>
          <a:bodyPr wrap="square">
            <a:spAutoFit/>
          </a:bodyPr>
          <a:lstStyle/>
          <a:p>
            <a:pPr marL="971550" lvl="1" indent="-514350"/>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Παραδείγματα</a:t>
            </a:r>
          </a:p>
          <a:p>
            <a:pPr marL="1028700" lvl="1" indent="-571500">
              <a:buFont typeface="+mj-lt"/>
              <a:buAutoNum type="romanUcPeriod"/>
            </a:pPr>
            <a:r>
              <a:rPr lang="el-GR" sz="3200" dirty="0" smtClean="0">
                <a:solidFill>
                  <a:schemeClr val="tx2">
                    <a:lumMod val="75000"/>
                  </a:schemeClr>
                </a:solidFill>
              </a:rPr>
              <a:t>Συσχετίσεις βαθμού &gt; 2 </a:t>
            </a:r>
            <a:endParaRPr lang="el-GR" sz="3200" i="1" dirty="0" smtClean="0">
              <a:solidFill>
                <a:schemeClr val="accent6">
                  <a:lumMod val="75000"/>
                </a:schemeClr>
              </a:solidFill>
            </a:endParaRPr>
          </a:p>
          <a:p>
            <a:pPr marL="1028700" lvl="1" indent="-571500">
              <a:buFont typeface="+mj-lt"/>
              <a:buAutoNum type="romanUcPeriod"/>
            </a:pPr>
            <a:r>
              <a:rPr lang="el-GR" sz="3200" dirty="0" smtClean="0">
                <a:solidFill>
                  <a:schemeClr val="tx2">
                    <a:lumMod val="75000"/>
                  </a:schemeClr>
                </a:solidFill>
              </a:rPr>
              <a:t>Μερικά στοιχεία για το επεκταμένο Μοντέλο Οντοτήτων-Συσχετίσεων</a:t>
            </a:r>
          </a:p>
        </p:txBody>
      </p:sp>
      <p:sp>
        <p:nvSpPr>
          <p:cNvPr id="7" name="Title 1"/>
          <p:cNvSpPr txBox="1">
            <a:spLocks/>
          </p:cNvSpPr>
          <p:nvPr/>
        </p:nvSpPr>
        <p:spPr>
          <a:xfrm>
            <a:off x="355600" y="6048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56</a:t>
            </a:fld>
            <a:endParaRPr lang="el-GR" altLang="en-US" dirty="0" smtClean="0"/>
          </a:p>
        </p:txBody>
      </p:sp>
      <p:sp>
        <p:nvSpPr>
          <p:cNvPr id="71686" name="Text Box 3"/>
          <p:cNvSpPr txBox="1">
            <a:spLocks noChangeArrowheads="1"/>
          </p:cNvSpPr>
          <p:nvPr/>
        </p:nvSpPr>
        <p:spPr bwMode="auto">
          <a:xfrm>
            <a:off x="357187" y="1455738"/>
            <a:ext cx="8431213" cy="4524315"/>
          </a:xfrm>
          <a:prstGeom prst="rect">
            <a:avLst/>
          </a:prstGeom>
          <a:noFill/>
          <a:ln w="9525">
            <a:noFill/>
            <a:miter lim="800000"/>
            <a:headEnd/>
            <a:tailEnd/>
          </a:ln>
        </p:spPr>
        <p:txBody>
          <a:bodyPr wrap="square">
            <a:spAutoFit/>
          </a:bodyPr>
          <a:lstStyle/>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Θεωρείστε μια βάση δεδομένων για το πρόγραμμα σπουδών για ένα πανεπιστήμιο που να περιέχει τις παρακάτω πληροφορίες:</a:t>
            </a:r>
            <a:endParaRPr lang="en-US" sz="1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solidFill>
                  <a:schemeClr val="tx2">
                    <a:lumMod val="75000"/>
                  </a:schemeClr>
                </a:solidFill>
                <a:latin typeface="Calibri" pitchFamily="34" charset="0"/>
                <a:ea typeface="Calibri" pitchFamily="34" charset="0"/>
                <a:cs typeface="Calibri" pitchFamily="34" charset="0"/>
              </a:rPr>
              <a:t> </a:t>
            </a:r>
            <a:r>
              <a:rPr lang="el-GR" dirty="0" smtClean="0">
                <a:solidFill>
                  <a:schemeClr val="tx2">
                    <a:lumMod val="75000"/>
                  </a:schemeClr>
                </a:solidFill>
                <a:latin typeface="Calibri" pitchFamily="34" charset="0"/>
                <a:ea typeface="Calibri" pitchFamily="34" charset="0"/>
                <a:cs typeface="Calibri" pitchFamily="34" charset="0"/>
              </a:rPr>
              <a:t>ποιοι καθηγητές διδάσκουν ποια μαθήματα </a:t>
            </a: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το όνομα</a:t>
            </a:r>
            <a:r>
              <a:rPr lang="el-GR" sz="1800" dirty="0">
                <a:solidFill>
                  <a:schemeClr val="tx2">
                    <a:lumMod val="75000"/>
                  </a:schemeClr>
                </a:solidFill>
                <a:latin typeface="Calibri" pitchFamily="34" charset="0"/>
                <a:ea typeface="Calibri" pitchFamily="34" charset="0"/>
                <a:cs typeface="Calibri" pitchFamily="34" charset="0"/>
              </a:rPr>
              <a:t>, διεύθυνση</a:t>
            </a:r>
            <a:r>
              <a:rPr lang="en-US" sz="1800" dirty="0">
                <a:solidFill>
                  <a:schemeClr val="tx2">
                    <a:lumMod val="75000"/>
                  </a:schemeClr>
                </a:solidFill>
                <a:latin typeface="Calibri" pitchFamily="34" charset="0"/>
                <a:ea typeface="Calibri" pitchFamily="34" charset="0"/>
                <a:cs typeface="Calibri" pitchFamily="34" charset="0"/>
              </a:rPr>
              <a:t>,</a:t>
            </a:r>
            <a:r>
              <a:rPr lang="el-GR" sz="1800" dirty="0">
                <a:solidFill>
                  <a:schemeClr val="tx2">
                    <a:lumMod val="75000"/>
                  </a:schemeClr>
                </a:solidFill>
                <a:latin typeface="Calibri" pitchFamily="34" charset="0"/>
                <a:ea typeface="Calibri" pitchFamily="34" charset="0"/>
                <a:cs typeface="Calibri" pitchFamily="34" charset="0"/>
              </a:rPr>
              <a:t> αριθμό ταυτότητας (που είναι μοναδικός) </a:t>
            </a:r>
            <a:r>
              <a:rPr lang="el-GR" sz="1800" dirty="0" smtClean="0">
                <a:solidFill>
                  <a:schemeClr val="tx2">
                    <a:lumMod val="75000"/>
                  </a:schemeClr>
                </a:solidFill>
                <a:latin typeface="Calibri" pitchFamily="34" charset="0"/>
                <a:ea typeface="Calibri" pitchFamily="34" charset="0"/>
                <a:cs typeface="Calibri" pitchFamily="34" charset="0"/>
              </a:rPr>
              <a:t>για τους </a:t>
            </a:r>
            <a:r>
              <a:rPr lang="en-US" sz="1800" i="1" dirty="0">
                <a:solidFill>
                  <a:schemeClr val="accent6">
                    <a:lumMod val="75000"/>
                  </a:schemeClr>
                </a:solidFill>
                <a:latin typeface="Calibri" pitchFamily="34" charset="0"/>
                <a:ea typeface="Calibri" pitchFamily="34" charset="0"/>
                <a:cs typeface="Calibri" pitchFamily="34" charset="0"/>
              </a:rPr>
              <a:t>K</a:t>
            </a:r>
            <a:r>
              <a:rPr lang="el-GR" sz="1800" i="1" dirty="0" err="1">
                <a:solidFill>
                  <a:schemeClr val="accent6">
                    <a:lumMod val="75000"/>
                  </a:schemeClr>
                </a:solidFill>
                <a:latin typeface="Calibri" pitchFamily="34" charset="0"/>
                <a:ea typeface="Calibri" pitchFamily="34" charset="0"/>
                <a:cs typeface="Calibri" pitchFamily="34" charset="0"/>
              </a:rPr>
              <a:t>αθηγητές</a:t>
            </a:r>
            <a:r>
              <a:rPr lang="el-GR" sz="1800" i="1" dirty="0">
                <a:solidFill>
                  <a:schemeClr val="accent6">
                    <a:lumMod val="75000"/>
                  </a:schemeClr>
                </a:solidFill>
                <a:latin typeface="Calibri" pitchFamily="34" charset="0"/>
                <a:ea typeface="Calibri" pitchFamily="34" charset="0"/>
                <a:cs typeface="Calibri" pitchFamily="34" charset="0"/>
              </a:rPr>
              <a:t> </a:t>
            </a:r>
          </a:p>
          <a:p>
            <a:pPr algn="just" eaLnBrk="0" hangingPunct="0">
              <a:spcBef>
                <a:spcPct val="50000"/>
              </a:spcBef>
              <a:buFont typeface="Wingdings" pitchFamily="2" charset="2"/>
              <a:buChar char="§"/>
            </a:pPr>
            <a:r>
              <a:rPr lang="el-GR" sz="1800" dirty="0">
                <a:solidFill>
                  <a:schemeClr val="tx2">
                    <a:lumMod val="75000"/>
                  </a:schemeClr>
                </a:solidFill>
                <a:latin typeface="Calibri" pitchFamily="34" charset="0"/>
                <a:ea typeface="Calibri" pitchFamily="34" charset="0"/>
                <a:cs typeface="Calibri" pitchFamily="34" charset="0"/>
              </a:rPr>
              <a:t> </a:t>
            </a:r>
            <a:r>
              <a:rPr lang="el-GR" sz="1800" dirty="0" smtClean="0">
                <a:solidFill>
                  <a:schemeClr val="tx2">
                    <a:lumMod val="75000"/>
                  </a:schemeClr>
                </a:solidFill>
                <a:latin typeface="Calibri" pitchFamily="34" charset="0"/>
                <a:ea typeface="Calibri" pitchFamily="34" charset="0"/>
                <a:cs typeface="Calibri" pitchFamily="34" charset="0"/>
              </a:rPr>
              <a:t>το όνομα</a:t>
            </a:r>
            <a:r>
              <a:rPr lang="el-GR" sz="1800" dirty="0">
                <a:solidFill>
                  <a:schemeClr val="tx2">
                    <a:lumMod val="75000"/>
                  </a:schemeClr>
                </a:solidFill>
                <a:latin typeface="Calibri" pitchFamily="34" charset="0"/>
                <a:ea typeface="Calibri" pitchFamily="34" charset="0"/>
                <a:cs typeface="Calibri" pitchFamily="34" charset="0"/>
              </a:rPr>
              <a:t>, κωδικό (που είναι μοναδικός), μονάδες, εξάμηνο για </a:t>
            </a:r>
            <a:r>
              <a:rPr lang="el-GR" sz="1800" dirty="0" smtClean="0">
                <a:solidFill>
                  <a:schemeClr val="tx2">
                    <a:lumMod val="75000"/>
                  </a:schemeClr>
                </a:solidFill>
                <a:latin typeface="Calibri" pitchFamily="34" charset="0"/>
                <a:ea typeface="Calibri" pitchFamily="34" charset="0"/>
                <a:cs typeface="Calibri" pitchFamily="34" charset="0"/>
              </a:rPr>
              <a:t>τα </a:t>
            </a:r>
            <a:r>
              <a:rPr lang="el-GR" i="1" dirty="0" smtClean="0">
                <a:solidFill>
                  <a:schemeClr val="accent6">
                    <a:lumMod val="75000"/>
                  </a:schemeClr>
                </a:solidFill>
                <a:latin typeface="Calibri" pitchFamily="34" charset="0"/>
                <a:ea typeface="Calibri" pitchFamily="34" charset="0"/>
                <a:cs typeface="Calibri" pitchFamily="34" charset="0"/>
              </a:rPr>
              <a:t>Μαθήματα </a:t>
            </a:r>
            <a:endParaRPr lang="el-GR" sz="1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Υποθέστε ότι καταγράφεται μόνο </a:t>
            </a:r>
            <a:r>
              <a:rPr lang="el-GR" dirty="0" smtClean="0">
                <a:solidFill>
                  <a:schemeClr val="tx2">
                    <a:lumMod val="75000"/>
                  </a:schemeClr>
                </a:solidFill>
                <a:latin typeface="Calibri" pitchFamily="34" charset="0"/>
                <a:ea typeface="Calibri" pitchFamily="34" charset="0"/>
                <a:cs typeface="Calibri" pitchFamily="34" charset="0"/>
              </a:rPr>
              <a:t>μια</a:t>
            </a:r>
            <a:r>
              <a:rPr lang="el-GR" sz="1800" dirty="0" smtClean="0">
                <a:solidFill>
                  <a:schemeClr val="tx2">
                    <a:lumMod val="75000"/>
                  </a:schemeClr>
                </a:solidFill>
                <a:latin typeface="Calibri" pitchFamily="34" charset="0"/>
                <a:ea typeface="Calibri" pitchFamily="34" charset="0"/>
                <a:cs typeface="Calibri" pitchFamily="34" charset="0"/>
              </a:rPr>
              <a:t> ανάθεση </a:t>
            </a:r>
            <a:r>
              <a:rPr lang="el-GR" sz="1800" dirty="0">
                <a:solidFill>
                  <a:schemeClr val="tx2">
                    <a:lumMod val="75000"/>
                  </a:schemeClr>
                </a:solidFill>
                <a:latin typeface="Calibri" pitchFamily="34" charset="0"/>
                <a:ea typeface="Calibri" pitchFamily="34" charset="0"/>
                <a:cs typeface="Calibri" pitchFamily="34" charset="0"/>
              </a:rPr>
              <a:t>μαθημάτων (διδασκαλία) </a:t>
            </a:r>
            <a:r>
              <a:rPr lang="el-GR" sz="1800" dirty="0" smtClean="0">
                <a:solidFill>
                  <a:schemeClr val="tx2">
                    <a:lumMod val="75000"/>
                  </a:schemeClr>
                </a:solidFill>
                <a:latin typeface="Calibri" pitchFamily="34" charset="0"/>
                <a:ea typeface="Calibri" pitchFamily="34" charset="0"/>
                <a:cs typeface="Calibri" pitchFamily="34" charset="0"/>
              </a:rPr>
              <a:t>(πχ. η ανάθεση στο </a:t>
            </a:r>
            <a:r>
              <a:rPr lang="el-GR" sz="1800" dirty="0">
                <a:solidFill>
                  <a:schemeClr val="tx2">
                    <a:lumMod val="75000"/>
                  </a:schemeClr>
                </a:solidFill>
                <a:latin typeface="Calibri" pitchFamily="34" charset="0"/>
                <a:ea typeface="Calibri" pitchFamily="34" charset="0"/>
                <a:cs typeface="Calibri" pitchFamily="34" charset="0"/>
              </a:rPr>
              <a:t>τρέχων </a:t>
            </a:r>
            <a:r>
              <a:rPr lang="el-GR" sz="1800" dirty="0" smtClean="0">
                <a:solidFill>
                  <a:schemeClr val="tx2">
                    <a:lumMod val="75000"/>
                  </a:schemeClr>
                </a:solidFill>
                <a:latin typeface="Calibri" pitchFamily="34" charset="0"/>
                <a:ea typeface="Calibri" pitchFamily="34" charset="0"/>
                <a:cs typeface="Calibri" pitchFamily="34" charset="0"/>
              </a:rPr>
              <a:t> ακαδη</a:t>
            </a:r>
            <a:r>
              <a:rPr lang="el-GR" dirty="0" smtClean="0">
                <a:solidFill>
                  <a:schemeClr val="tx2">
                    <a:lumMod val="75000"/>
                  </a:schemeClr>
                </a:solidFill>
                <a:latin typeface="Calibri" pitchFamily="34" charset="0"/>
                <a:ea typeface="Calibri" pitchFamily="34" charset="0"/>
                <a:cs typeface="Calibri" pitchFamily="34" charset="0"/>
              </a:rPr>
              <a:t>μαϊκό έτος)</a:t>
            </a:r>
            <a:endParaRPr lang="el-GR" sz="1800" i="1"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Δώστε </a:t>
            </a:r>
            <a:r>
              <a:rPr lang="el-GR" sz="1800" dirty="0" err="1">
                <a:solidFill>
                  <a:schemeClr val="tx2">
                    <a:lumMod val="75000"/>
                  </a:schemeClr>
                </a:solidFill>
                <a:latin typeface="Calibri" pitchFamily="34" charset="0"/>
                <a:ea typeface="Calibri" pitchFamily="34" charset="0"/>
                <a:cs typeface="Calibri" pitchFamily="34" charset="0"/>
              </a:rPr>
              <a:t>πληθικότητες</a:t>
            </a:r>
            <a:r>
              <a:rPr lang="el-GR" sz="1800" dirty="0">
                <a:solidFill>
                  <a:schemeClr val="tx2">
                    <a:lumMod val="75000"/>
                  </a:schemeClr>
                </a:solidFill>
                <a:latin typeface="Calibri" pitchFamily="34" charset="0"/>
                <a:ea typeface="Calibri" pitchFamily="34" charset="0"/>
                <a:cs typeface="Calibri" pitchFamily="34" charset="0"/>
              </a:rPr>
              <a:t>/συμμετοχές όταν:</a:t>
            </a:r>
            <a:endParaRPr lang="en-US" sz="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1</a:t>
            </a:r>
            <a:r>
              <a:rPr lang="el-GR" sz="1800" dirty="0">
                <a:solidFill>
                  <a:schemeClr val="tx2">
                    <a:lumMod val="75000"/>
                  </a:schemeClr>
                </a:solidFill>
                <a:latin typeface="Calibri" pitchFamily="34" charset="0"/>
                <a:ea typeface="Calibri" pitchFamily="34" charset="0"/>
                <a:cs typeface="Calibri" pitchFamily="34" charset="0"/>
              </a:rPr>
              <a:t>. Κάθε καθηγητής πρέπει να διδάσκει </a:t>
            </a:r>
            <a:r>
              <a:rPr lang="el-GR" sz="1800" i="1" dirty="0">
                <a:solidFill>
                  <a:schemeClr val="tx2">
                    <a:lumMod val="75000"/>
                  </a:schemeClr>
                </a:solidFill>
                <a:latin typeface="Calibri" pitchFamily="34" charset="0"/>
                <a:ea typeface="Calibri" pitchFamily="34" charset="0"/>
                <a:cs typeface="Calibri" pitchFamily="34" charset="0"/>
              </a:rPr>
              <a:t>τουλάχιστον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2</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3</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και </a:t>
            </a:r>
            <a:r>
              <a:rPr lang="el-GR" sz="1800" i="1" dirty="0">
                <a:solidFill>
                  <a:schemeClr val="tx2">
                    <a:lumMod val="75000"/>
                  </a:schemeClr>
                </a:solidFill>
                <a:latin typeface="Calibri" pitchFamily="34" charset="0"/>
                <a:ea typeface="Calibri" pitchFamily="34" charset="0"/>
                <a:cs typeface="Calibri" pitchFamily="34" charset="0"/>
              </a:rPr>
              <a:t>κάθε μάθημα πρέπει να διδάσκεται</a:t>
            </a:r>
            <a:r>
              <a:rPr lang="el-GR" sz="1800" dirty="0">
                <a:solidFill>
                  <a:schemeClr val="tx2">
                    <a:lumMod val="75000"/>
                  </a:schemeClr>
                </a:solidFill>
                <a:latin typeface="Calibri" pitchFamily="34" charset="0"/>
                <a:ea typeface="Calibri" pitchFamily="34" charset="0"/>
                <a:cs typeface="Calibri" pitchFamily="34" charset="0"/>
              </a:rPr>
              <a:t> από κάποιον καθηγητή.</a:t>
            </a:r>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a:t>
            </a:r>
            <a:r>
              <a:rPr lang="el-GR" sz="2700" dirty="0" err="1" smtClean="0">
                <a:solidFill>
                  <a:schemeClr val="accent6">
                    <a:lumMod val="75000"/>
                  </a:schemeClr>
                </a:solidFill>
              </a:rPr>
              <a:t>πληθικότητες</a:t>
            </a:r>
            <a:r>
              <a:rPr lang="el-GR" sz="2700" dirty="0" smtClean="0">
                <a:solidFill>
                  <a:schemeClr val="accent6">
                    <a:lumMod val="75000"/>
                  </a:schemeClr>
                </a:solidFill>
              </a:rPr>
              <a:t>, συμμετοχές)</a:t>
            </a:r>
            <a:endParaRPr lang="el-GR" sz="2700" dirty="0">
              <a:solidFill>
                <a:schemeClr val="accent6">
                  <a:lumMod val="75000"/>
                </a:schemeClr>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8131" name="Footer Placeholder 3"/>
          <p:cNvSpPr>
            <a:spLocks noGrp="1"/>
          </p:cNvSpPr>
          <p:nvPr>
            <p:ph type="ftr" sz="quarter" idx="11"/>
          </p:nvPr>
        </p:nvSpPr>
        <p:spPr>
          <a:noFill/>
        </p:spPr>
        <p:txBody>
          <a:bodyPr/>
          <a:lstStyle/>
          <a:p>
            <a:r>
              <a:rPr lang="el-GR" altLang="en-US" smtClean="0"/>
              <a:t>Ευαγγελία Πιτουρά</a:t>
            </a:r>
          </a:p>
        </p:txBody>
      </p:sp>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57</a:t>
            </a:fld>
            <a:endParaRPr lang="el-GR" altLang="en-US" smtClean="0"/>
          </a:p>
        </p:txBody>
      </p:sp>
      <p:sp>
        <p:nvSpPr>
          <p:cNvPr id="48134" name="TextBox 6"/>
          <p:cNvSpPr txBox="1">
            <a:spLocks noChangeArrowheads="1"/>
          </p:cNvSpPr>
          <p:nvPr/>
        </p:nvSpPr>
        <p:spPr bwMode="auto">
          <a:xfrm>
            <a:off x="317500" y="1015999"/>
            <a:ext cx="8610600" cy="5334001"/>
          </a:xfrm>
          <a:prstGeom prst="rect">
            <a:avLst/>
          </a:prstGeom>
          <a:noFill/>
          <a:ln w="9525">
            <a:noFill/>
            <a:miter lim="800000"/>
            <a:headEnd/>
            <a:tailEnd/>
          </a:ln>
        </p:spPr>
        <p:txBody>
          <a:bodyPr wrap="square">
            <a:spAutoFit/>
          </a:bodyPr>
          <a:lstStyle/>
          <a:p>
            <a:pPr algn="just"/>
            <a:r>
              <a:rPr lang="el-GR" dirty="0">
                <a:solidFill>
                  <a:schemeClr val="tx2">
                    <a:lumMod val="75000"/>
                  </a:schemeClr>
                </a:solidFill>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solidFill>
                  <a:schemeClr val="accent6">
                    <a:lumMod val="75000"/>
                  </a:schemeClr>
                </a:solidFill>
                <a:latin typeface="Calibri" pitchFamily="34" charset="0"/>
                <a:ea typeface="Calibri" pitchFamily="34" charset="0"/>
                <a:cs typeface="Calibri" pitchFamily="34" charset="0"/>
              </a:rPr>
              <a:t>προτιμήσεις φοιτητών για φαγητά που σερβίρουν εστιατόρια</a:t>
            </a:r>
            <a:r>
              <a:rPr lang="el-GR" dirty="0">
                <a:solidFill>
                  <a:schemeClr val="accent6">
                    <a:lumMod val="75000"/>
                  </a:schemeClr>
                </a:solidFill>
                <a:latin typeface="Calibri" pitchFamily="34" charset="0"/>
                <a:ea typeface="Calibri" pitchFamily="34" charset="0"/>
                <a:cs typeface="Calibri" pitchFamily="34" charset="0"/>
              </a:rPr>
              <a:t>.</a:t>
            </a:r>
            <a:r>
              <a:rPr lang="el-GR" i="1"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 </a:t>
            </a:r>
            <a:endParaRPr lang="en-US" dirty="0" smtClean="0">
              <a:solidFill>
                <a:schemeClr val="accent6">
                  <a:lumMod val="75000"/>
                </a:schemeClr>
              </a:solidFill>
              <a:latin typeface="Calibri" pitchFamily="34" charset="0"/>
              <a:ea typeface="Calibri" pitchFamily="34" charset="0"/>
              <a:cs typeface="Calibri" pitchFamily="34" charset="0"/>
            </a:endParaRPr>
          </a:p>
          <a:p>
            <a:pPr algn="just"/>
            <a:r>
              <a:rPr lang="el-GR" sz="1600" i="1" dirty="0" smtClean="0">
                <a:solidFill>
                  <a:schemeClr val="tx2">
                    <a:lumMod val="75000"/>
                  </a:schemeClr>
                </a:solidFill>
                <a:latin typeface="Calibri" pitchFamily="34" charset="0"/>
                <a:ea typeface="Calibri" pitchFamily="34" charset="0"/>
                <a:cs typeface="Calibri" pitchFamily="34" charset="0"/>
              </a:rPr>
              <a:t>Για </a:t>
            </a:r>
            <a:r>
              <a:rPr lang="el-GR" sz="1600" i="1" dirty="0">
                <a:solidFill>
                  <a:schemeClr val="tx2">
                    <a:lumMod val="75000"/>
                  </a:schemeClr>
                </a:solidFill>
                <a:latin typeface="Calibri" pitchFamily="34" charset="0"/>
                <a:ea typeface="Calibri" pitchFamily="34" charset="0"/>
                <a:cs typeface="Calibri" pitchFamily="34" charset="0"/>
              </a:rPr>
              <a:t>παράδειγμα, στο φοιτητή Γιάννη </a:t>
            </a:r>
            <a:r>
              <a:rPr lang="el-GR" sz="1600" i="1" dirty="0" err="1" smtClean="0">
                <a:solidFill>
                  <a:schemeClr val="tx2">
                    <a:lumMod val="75000"/>
                  </a:schemeClr>
                </a:solidFill>
                <a:latin typeface="Calibri" pitchFamily="34" charset="0"/>
                <a:ea typeface="Calibri" pitchFamily="34" charset="0"/>
                <a:cs typeface="Calibri" pitchFamily="34" charset="0"/>
              </a:rPr>
              <a:t>Πληροφορικόπουλου</a:t>
            </a:r>
            <a:r>
              <a:rPr lang="el-GR" sz="1600" i="1" dirty="0" smtClean="0">
                <a:solidFill>
                  <a:schemeClr val="tx2">
                    <a:lumMod val="75000"/>
                  </a:schemeClr>
                </a:solidFill>
                <a:latin typeface="Calibri" pitchFamily="34" charset="0"/>
                <a:ea typeface="Calibri" pitchFamily="34" charset="0"/>
                <a:cs typeface="Calibri" pitchFamily="34" charset="0"/>
              </a:rPr>
              <a:t> </a:t>
            </a:r>
            <a:r>
              <a:rPr lang="el-GR" sz="1600" i="1" dirty="0">
                <a:solidFill>
                  <a:schemeClr val="tx2">
                    <a:lumMod val="75000"/>
                  </a:schemeClr>
                </a:solidFill>
                <a:latin typeface="Calibri" pitchFamily="34" charset="0"/>
                <a:ea typeface="Calibri" pitchFamily="34" charset="0"/>
                <a:cs typeface="Calibri" pitchFamily="34" charset="0"/>
              </a:rPr>
              <a:t>αρέσει η «Καρμπονάρα» που σερβίρει το εστιατόριο «</a:t>
            </a:r>
            <a:r>
              <a:rPr lang="en-US" sz="1600" i="1" dirty="0">
                <a:solidFill>
                  <a:schemeClr val="tx2">
                    <a:lumMod val="75000"/>
                  </a:schemeClr>
                </a:solidFill>
                <a:latin typeface="Calibri" pitchFamily="34" charset="0"/>
                <a:ea typeface="Calibri" pitchFamily="34" charset="0"/>
                <a:cs typeface="Calibri" pitchFamily="34" charset="0"/>
              </a:rPr>
              <a:t>La </a:t>
            </a:r>
            <a:r>
              <a:rPr lang="en-US" sz="1600" i="1" dirty="0" err="1">
                <a:solidFill>
                  <a:schemeClr val="tx2">
                    <a:lumMod val="75000"/>
                  </a:schemeClr>
                </a:solidFill>
                <a:latin typeface="Calibri" pitchFamily="34" charset="0"/>
                <a:ea typeface="Calibri" pitchFamily="34" charset="0"/>
                <a:cs typeface="Calibri" pitchFamily="34" charset="0"/>
              </a:rPr>
              <a:t>Trattoria</a:t>
            </a:r>
            <a:r>
              <a:rPr lang="el-GR" sz="1600" i="1" dirty="0">
                <a:solidFill>
                  <a:schemeClr val="tx2">
                    <a:lumMod val="75000"/>
                  </a:schemeClr>
                </a:solidFill>
                <a:latin typeface="Calibri" pitchFamily="34" charset="0"/>
                <a:ea typeface="Calibri" pitchFamily="34" charset="0"/>
                <a:cs typeface="Calibri" pitchFamily="34" charset="0"/>
              </a:rPr>
              <a:t>» (αλλά πιθανών όχι η «Καρμπονάρα» που σερβίρει το εστιατόριο «</a:t>
            </a:r>
            <a:r>
              <a:rPr lang="en-US" sz="1600" i="1" dirty="0">
                <a:solidFill>
                  <a:schemeClr val="tx2">
                    <a:lumMod val="75000"/>
                  </a:schemeClr>
                </a:solidFill>
                <a:latin typeface="Calibri" pitchFamily="34" charset="0"/>
                <a:ea typeface="Calibri" pitchFamily="34" charset="0"/>
                <a:cs typeface="Calibri" pitchFamily="34" charset="0"/>
              </a:rPr>
              <a:t>Il </a:t>
            </a:r>
            <a:r>
              <a:rPr lang="en-US" sz="1600" i="1" dirty="0" err="1">
                <a:solidFill>
                  <a:schemeClr val="tx2">
                    <a:lumMod val="75000"/>
                  </a:schemeClr>
                </a:solidFill>
                <a:latin typeface="Calibri" pitchFamily="34" charset="0"/>
                <a:ea typeface="Calibri" pitchFamily="34" charset="0"/>
                <a:cs typeface="Calibri" pitchFamily="34" charset="0"/>
              </a:rPr>
              <a:t>Forno</a:t>
            </a:r>
            <a:r>
              <a:rPr lang="el-GR" sz="1600" i="1" dirty="0">
                <a:solidFill>
                  <a:schemeClr val="tx2">
                    <a:lumMod val="75000"/>
                  </a:schemeClr>
                </a:solidFill>
                <a:latin typeface="Calibri" pitchFamily="34" charset="0"/>
                <a:ea typeface="Calibri" pitchFamily="34" charset="0"/>
                <a:cs typeface="Calibri" pitchFamily="34" charset="0"/>
              </a:rPr>
              <a:t>»), ενώ στη φοιτήτρια Μαρία </a:t>
            </a:r>
            <a:r>
              <a:rPr lang="el-GR" sz="1600" i="1" dirty="0" err="1" smtClean="0">
                <a:solidFill>
                  <a:schemeClr val="tx2">
                    <a:lumMod val="75000"/>
                  </a:schemeClr>
                </a:solidFill>
                <a:latin typeface="Calibri" pitchFamily="34" charset="0"/>
                <a:ea typeface="Calibri" pitchFamily="34" charset="0"/>
                <a:cs typeface="Calibri" pitchFamily="34" charset="0"/>
              </a:rPr>
              <a:t>Βασεδοπούλου</a:t>
            </a:r>
            <a:r>
              <a:rPr lang="el-GR" sz="1600" i="1" dirty="0" smtClean="0">
                <a:solidFill>
                  <a:schemeClr val="tx2">
                    <a:lumMod val="75000"/>
                  </a:schemeClr>
                </a:solidFill>
                <a:latin typeface="Calibri" pitchFamily="34" charset="0"/>
                <a:ea typeface="Calibri" pitchFamily="34" charset="0"/>
                <a:cs typeface="Calibri" pitchFamily="34" charset="0"/>
              </a:rPr>
              <a:t> </a:t>
            </a:r>
            <a:r>
              <a:rPr lang="el-GR" sz="1600" i="1" dirty="0">
                <a:solidFill>
                  <a:schemeClr val="tx2">
                    <a:lumMod val="75000"/>
                  </a:schemeClr>
                </a:solidFill>
                <a:latin typeface="Calibri" pitchFamily="34" charset="0"/>
                <a:ea typeface="Calibri" pitchFamily="34" charset="0"/>
                <a:cs typeface="Calibri" pitchFamily="34" charset="0"/>
              </a:rPr>
              <a:t>αρέσει ο «Μουσακάς» που σερβίρει  το εστιατόριο «Ο Μητσάρας».</a:t>
            </a:r>
          </a:p>
          <a:p>
            <a:pPr algn="just"/>
            <a:endParaRPr lang="el-GR" sz="800"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solidFill>
                  <a:schemeClr val="tx2">
                    <a:lumMod val="75000"/>
                  </a:schemeClr>
                </a:solidFill>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solidFill>
                  <a:schemeClr val="tx2">
                    <a:lumMod val="75000"/>
                  </a:schemeClr>
                </a:solidFill>
                <a:latin typeface="Calibri" pitchFamily="34" charset="0"/>
                <a:ea typeface="Calibri" pitchFamily="34" charset="0"/>
                <a:cs typeface="Calibri" pitchFamily="34" charset="0"/>
              </a:rPr>
              <a:t> έχει ένα όνομα (που είναι μοναδικό) και μια διεύθυνση. </a:t>
            </a:r>
            <a:r>
              <a:rPr lang="el-GR" dirty="0" smtClean="0">
                <a:solidFill>
                  <a:schemeClr val="tx2">
                    <a:lumMod val="75000"/>
                  </a:schemeClr>
                </a:solidFill>
                <a:latin typeface="Calibri" pitchFamily="34" charset="0"/>
                <a:ea typeface="Calibri" pitchFamily="34" charset="0"/>
                <a:cs typeface="Calibri" pitchFamily="34" charset="0"/>
              </a:rPr>
              <a:t>Ένα εστιατόριο σερβίρει φαγητά.</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 </a:t>
            </a:r>
            <a:r>
              <a:rPr lang="el-GR" dirty="0">
                <a:solidFill>
                  <a:schemeClr val="tx2">
                    <a:lumMod val="75000"/>
                  </a:schemeClr>
                </a:solidFill>
                <a:latin typeface="Calibri" pitchFamily="34" charset="0"/>
                <a:ea typeface="Calibri" pitchFamily="34" charset="0"/>
                <a:cs typeface="Calibri" pitchFamily="34" charset="0"/>
              </a:rPr>
              <a:t>έχει ένα όνομα και μια </a:t>
            </a:r>
            <a:r>
              <a:rPr lang="el-GR" dirty="0" smtClean="0">
                <a:solidFill>
                  <a:schemeClr val="tx2">
                    <a:lumMod val="75000"/>
                  </a:schemeClr>
                </a:solidFill>
                <a:latin typeface="Calibri" pitchFamily="34" charset="0"/>
                <a:ea typeface="Calibri" pitchFamily="34" charset="0"/>
                <a:cs typeface="Calibri" pitchFamily="34" charset="0"/>
              </a:rPr>
              <a:t>τιμή. Το όνομα του φαγητού είναι μοναδικό σε κάθε εστιατόριο, αλλά </a:t>
            </a:r>
            <a:r>
              <a:rPr lang="el-GR" i="1" dirty="0" smtClean="0">
                <a:solidFill>
                  <a:schemeClr val="tx2">
                    <a:lumMod val="75000"/>
                  </a:schemeClr>
                </a:solidFill>
                <a:latin typeface="Calibri" pitchFamily="34" charset="0"/>
                <a:ea typeface="Calibri" pitchFamily="34" charset="0"/>
                <a:cs typeface="Calibri" pitchFamily="34" charset="0"/>
              </a:rPr>
              <a:t>διαφορετικά εστιατόρια μπορεί να σερβίρουν ένα φαγητό με το ίδιο όνομα.</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Η </a:t>
            </a:r>
            <a:r>
              <a:rPr lang="el-GR" i="1" dirty="0">
                <a:solidFill>
                  <a:schemeClr val="tx2">
                    <a:lumMod val="75000"/>
                  </a:schemeClr>
                </a:solidFill>
                <a:latin typeface="Calibri" pitchFamily="34" charset="0"/>
                <a:ea typeface="Calibri" pitchFamily="34" charset="0"/>
                <a:cs typeface="Calibri" pitchFamily="34" charset="0"/>
              </a:rPr>
              <a:t>τιμή</a:t>
            </a:r>
            <a:r>
              <a:rPr lang="el-GR" dirty="0">
                <a:solidFill>
                  <a:schemeClr val="tx2">
                    <a:lumMod val="75000"/>
                  </a:schemeClr>
                </a:solidFill>
                <a:latin typeface="Calibri" pitchFamily="34" charset="0"/>
                <a:ea typeface="Calibri" pitchFamily="34" charset="0"/>
                <a:cs typeface="Calibri" pitchFamily="34" charset="0"/>
              </a:rPr>
              <a:t> του φαγητού μπορεί να είναι διαφορετική σε κάθε εστιατόριο. Για παράδειγμα, η «Καρμπονάρα» στοιχίζει 6 </a:t>
            </a:r>
            <a:r>
              <a:rPr lang="en-US" dirty="0">
                <a:solidFill>
                  <a:schemeClr val="tx2">
                    <a:lumMod val="75000"/>
                  </a:schemeClr>
                </a:solidFill>
                <a:latin typeface="Calibri" pitchFamily="34" charset="0"/>
                <a:ea typeface="Calibri" pitchFamily="34" charset="0"/>
                <a:cs typeface="Calibri" pitchFamily="34" charset="0"/>
              </a:rPr>
              <a:t>euro</a:t>
            </a:r>
            <a:r>
              <a:rPr lang="el-GR" dirty="0">
                <a:solidFill>
                  <a:schemeClr val="tx2">
                    <a:lumMod val="75000"/>
                  </a:schemeClr>
                </a:solidFill>
                <a:latin typeface="Calibri" pitchFamily="34" charset="0"/>
                <a:ea typeface="Calibri" pitchFamily="34" charset="0"/>
                <a:cs typeface="Calibri" pitchFamily="34" charset="0"/>
              </a:rPr>
              <a:t> στο «</a:t>
            </a:r>
            <a:r>
              <a:rPr lang="en-US" dirty="0">
                <a:solidFill>
                  <a:schemeClr val="tx2">
                    <a:lumMod val="75000"/>
                  </a:schemeClr>
                </a:solidFill>
                <a:latin typeface="Calibri" pitchFamily="34" charset="0"/>
                <a:ea typeface="Calibri" pitchFamily="34" charset="0"/>
                <a:cs typeface="Calibri" pitchFamily="34" charset="0"/>
              </a:rPr>
              <a:t>Il </a:t>
            </a:r>
            <a:r>
              <a:rPr lang="en-US" dirty="0" err="1">
                <a:solidFill>
                  <a:schemeClr val="tx2">
                    <a:lumMod val="75000"/>
                  </a:schemeClr>
                </a:solidFill>
                <a:latin typeface="Calibri" pitchFamily="34" charset="0"/>
                <a:ea typeface="Calibri" pitchFamily="34" charset="0"/>
                <a:cs typeface="Calibri" pitchFamily="34" charset="0"/>
              </a:rPr>
              <a:t>Forno</a:t>
            </a:r>
            <a:r>
              <a:rPr lang="el-GR" dirty="0">
                <a:solidFill>
                  <a:schemeClr val="tx2">
                    <a:lumMod val="75000"/>
                  </a:schemeClr>
                </a:solidFill>
                <a:latin typeface="Calibri" pitchFamily="34" charset="0"/>
                <a:ea typeface="Calibri" pitchFamily="34" charset="0"/>
                <a:cs typeface="Calibri" pitchFamily="34" charset="0"/>
              </a:rPr>
              <a:t>» και 10 </a:t>
            </a:r>
            <a:r>
              <a:rPr lang="en-US" dirty="0">
                <a:solidFill>
                  <a:schemeClr val="tx2">
                    <a:lumMod val="75000"/>
                  </a:schemeClr>
                </a:solidFill>
                <a:latin typeface="Calibri" pitchFamily="34" charset="0"/>
                <a:ea typeface="Calibri" pitchFamily="34" charset="0"/>
                <a:cs typeface="Calibri" pitchFamily="34" charset="0"/>
              </a:rPr>
              <a:t>euro </a:t>
            </a:r>
            <a:r>
              <a:rPr lang="el-GR" dirty="0">
                <a:solidFill>
                  <a:schemeClr val="tx2">
                    <a:lumMod val="75000"/>
                  </a:schemeClr>
                </a:solidFill>
                <a:latin typeface="Calibri" pitchFamily="34" charset="0"/>
                <a:ea typeface="Calibri" pitchFamily="34" charset="0"/>
                <a:cs typeface="Calibri" pitchFamily="34" charset="0"/>
              </a:rPr>
              <a:t>στο  «</a:t>
            </a:r>
            <a:r>
              <a:rPr lang="en-US" dirty="0">
                <a:solidFill>
                  <a:schemeClr val="tx2">
                    <a:lumMod val="75000"/>
                  </a:schemeClr>
                </a:solidFill>
                <a:latin typeface="Calibri" pitchFamily="34" charset="0"/>
                <a:ea typeface="Calibri" pitchFamily="34" charset="0"/>
                <a:cs typeface="Calibri" pitchFamily="34" charset="0"/>
              </a:rPr>
              <a:t>La </a:t>
            </a:r>
            <a:r>
              <a:rPr lang="en-US" dirty="0" err="1">
                <a:solidFill>
                  <a:schemeClr val="tx2">
                    <a:lumMod val="75000"/>
                  </a:schemeClr>
                </a:solidFill>
                <a:latin typeface="Calibri" pitchFamily="34" charset="0"/>
                <a:ea typeface="Calibri" pitchFamily="34" charset="0"/>
                <a:cs typeface="Calibri" pitchFamily="34" charset="0"/>
              </a:rPr>
              <a:t>Trattoria</a:t>
            </a:r>
            <a:r>
              <a:rPr lang="el-GR" dirty="0">
                <a:solidFill>
                  <a:schemeClr val="tx2">
                    <a:lumMod val="75000"/>
                  </a:schemeClr>
                </a:solidFill>
                <a:latin typeface="Calibri" pitchFamily="34" charset="0"/>
                <a:ea typeface="Calibri" pitchFamily="34" charset="0"/>
                <a:cs typeface="Calibri" pitchFamily="34" charset="0"/>
              </a:rPr>
              <a:t>» </a:t>
            </a:r>
            <a:endParaRPr lang="el-GR" i="1"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κανέναν φοιτητή.</a:t>
            </a:r>
          </a:p>
        </p:txBody>
      </p:sp>
      <p:sp>
        <p:nvSpPr>
          <p:cNvPr id="2" name="Title 1"/>
          <p:cNvSpPr>
            <a:spLocks noGrp="1"/>
          </p:cNvSpPr>
          <p:nvPr>
            <p:ph type="title"/>
          </p:nvPr>
        </p:nvSpPr>
        <p:spPr>
          <a:xfrm>
            <a:off x="3810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58</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59</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539750" y="23495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253038" y="23272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2890838" y="39274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611188" y="22764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2814638" y="38512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176838" y="21748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2890838" y="18700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128838" y="25558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4719638" y="25558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3729038" y="31654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119438" y="23495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3" name="Text Box 14"/>
          <p:cNvSpPr txBox="1">
            <a:spLocks noChangeArrowheads="1"/>
          </p:cNvSpPr>
          <p:nvPr/>
        </p:nvSpPr>
        <p:spPr bwMode="auto">
          <a:xfrm>
            <a:off x="455613" y="5127625"/>
            <a:ext cx="4495800" cy="366713"/>
          </a:xfrm>
          <a:prstGeom prst="rect">
            <a:avLst/>
          </a:prstGeom>
          <a:noFill/>
          <a:ln w="9525">
            <a:noFill/>
            <a:miter lim="800000"/>
            <a:headEnd/>
            <a:tailEnd/>
          </a:ln>
        </p:spPr>
        <p:txBody>
          <a:bodyPr>
            <a:spAutoFit/>
          </a:bodyPr>
          <a:lstStyle/>
          <a:p>
            <a:pPr eaLnBrk="0" hangingPunct="0">
              <a:spcBef>
                <a:spcPct val="50000"/>
              </a:spcBef>
            </a:pPr>
            <a:r>
              <a:rPr lang="el-GR" sz="1800" dirty="0" smtClean="0"/>
              <a:t>Επίσης, (1 1 </a:t>
            </a:r>
            <a:r>
              <a:rPr lang="el-GR" sz="1800" dirty="0" err="1" smtClean="0"/>
              <a:t>1</a:t>
            </a:r>
            <a:r>
              <a:rPr lang="el-GR" sz="1800" dirty="0" smtClean="0"/>
              <a:t>) (1 1 Ν) , …, </a:t>
            </a:r>
            <a:endParaRPr lang="el-GR" sz="1800" dirty="0"/>
          </a:p>
        </p:txBody>
      </p:sp>
      <p:sp>
        <p:nvSpPr>
          <p:cNvPr id="50194" name="Text Box 15"/>
          <p:cNvSpPr txBox="1">
            <a:spLocks noChangeArrowheads="1"/>
          </p:cNvSpPr>
          <p:nvPr/>
        </p:nvSpPr>
        <p:spPr bwMode="auto">
          <a:xfrm>
            <a:off x="4851400" y="3014663"/>
            <a:ext cx="4038600" cy="1754187"/>
          </a:xfrm>
          <a:prstGeom prst="rect">
            <a:avLst/>
          </a:prstGeom>
          <a:noFill/>
          <a:ln w="9525">
            <a:noFill/>
            <a:miter lim="800000"/>
            <a:headEnd/>
            <a:tailEnd/>
          </a:ln>
        </p:spPr>
        <p:txBody>
          <a:bodyPr>
            <a:spAutoFit/>
          </a:bodyPr>
          <a:lstStyle/>
          <a:p>
            <a:pPr algn="just" eaLnBrk="0" hangingPunct="0">
              <a:spcBef>
                <a:spcPct val="50000"/>
              </a:spcBef>
            </a:pPr>
            <a:r>
              <a:rPr lang="el-GR" sz="1800" b="1" dirty="0">
                <a:solidFill>
                  <a:schemeClr val="accent6">
                    <a:lumMod val="75000"/>
                  </a:schemeClr>
                </a:solidFill>
                <a:latin typeface="Calibri" pitchFamily="34" charset="0"/>
                <a:ea typeface="Calibri" pitchFamily="34" charset="0"/>
                <a:cs typeface="Calibri" pitchFamily="34" charset="0"/>
              </a:rPr>
              <a:t>Αν το 1 είναι στην πλευρά του τύπου Ε</a:t>
            </a:r>
            <a:r>
              <a:rPr lang="el-GR" sz="1800" dirty="0">
                <a:solidFill>
                  <a:schemeClr val="accent6">
                    <a:lumMod val="75000"/>
                  </a:schemeClr>
                </a:solidFill>
                <a:latin typeface="Calibri" pitchFamily="34" charset="0"/>
                <a:ea typeface="Calibri" pitchFamily="34" charset="0"/>
                <a:cs typeface="Calibri" pitchFamily="34" charset="0"/>
              </a:rPr>
              <a:t>, </a:t>
            </a:r>
            <a:r>
              <a:rPr lang="el-GR" sz="1800" dirty="0">
                <a:solidFill>
                  <a:schemeClr val="bg2">
                    <a:lumMod val="10000"/>
                  </a:schemeClr>
                </a:solidFill>
                <a:latin typeface="Calibri" pitchFamily="34" charset="0"/>
                <a:ea typeface="Calibri" pitchFamily="34" charset="0"/>
                <a:cs typeface="Calibri" pitchFamily="34" charset="0"/>
              </a:rPr>
              <a:t>αυτό σημαίνει ότι αν επιλέξουμε μια οντότητα από καθένα από τα άλλα σύνολα οντοτήτων, αυτές </a:t>
            </a:r>
            <a:r>
              <a:rPr lang="el-GR" sz="1800" i="1" u="sng" dirty="0">
                <a:solidFill>
                  <a:schemeClr val="bg2">
                    <a:lumMod val="10000"/>
                  </a:schemeClr>
                </a:solidFill>
                <a:latin typeface="Calibri" pitchFamily="34" charset="0"/>
                <a:ea typeface="Calibri" pitchFamily="34" charset="0"/>
                <a:cs typeface="Calibri" pitchFamily="34" charset="0"/>
              </a:rPr>
              <a:t>(δηλαδή, ο συνδυασμός του) </a:t>
            </a:r>
            <a:r>
              <a:rPr lang="el-GR" sz="1800" dirty="0">
                <a:solidFill>
                  <a:schemeClr val="bg2">
                    <a:lumMod val="10000"/>
                  </a:schemeClr>
                </a:solidFill>
                <a:latin typeface="Calibri" pitchFamily="34" charset="0"/>
                <a:ea typeface="Calibri" pitchFamily="34" charset="0"/>
                <a:cs typeface="Calibri" pitchFamily="34" charset="0"/>
              </a:rPr>
              <a:t>συσχετίζονται με μια μόνο οντότητα του Ε</a:t>
            </a:r>
          </a:p>
        </p:txBody>
      </p:sp>
      <p:sp>
        <p:nvSpPr>
          <p:cNvPr id="50195" name="Text Box 16"/>
          <p:cNvSpPr txBox="1">
            <a:spLocks noChangeArrowheads="1"/>
          </p:cNvSpPr>
          <p:nvPr/>
        </p:nvSpPr>
        <p:spPr bwMode="auto">
          <a:xfrm>
            <a:off x="2325688" y="203517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572000" y="20605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N</a:t>
            </a:r>
            <a:endParaRPr lang="el-GR" sz="2000">
              <a:solidFill>
                <a:srgbClr val="009900"/>
              </a:solidFill>
            </a:endParaRPr>
          </a:p>
        </p:txBody>
      </p:sp>
      <p:sp>
        <p:nvSpPr>
          <p:cNvPr id="50197" name="Text Box 18"/>
          <p:cNvSpPr txBox="1">
            <a:spLocks noChangeArrowheads="1"/>
          </p:cNvSpPr>
          <p:nvPr/>
        </p:nvSpPr>
        <p:spPr bwMode="auto">
          <a:xfrm>
            <a:off x="3122613" y="31273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1</a:t>
            </a:r>
            <a:endParaRPr lang="el-GR" sz="2000">
              <a:solidFill>
                <a:srgbClr val="009900"/>
              </a:solidFill>
            </a:endParaRPr>
          </a:p>
        </p:txBody>
      </p:sp>
      <p:sp>
        <p:nvSpPr>
          <p:cNvPr id="50198" name="Text Box 20"/>
          <p:cNvSpPr txBox="1">
            <a:spLocks noChangeArrowheads="1"/>
          </p:cNvSpPr>
          <p:nvPr/>
        </p:nvSpPr>
        <p:spPr bwMode="auto">
          <a:xfrm>
            <a:off x="263525" y="1547813"/>
            <a:ext cx="6985000" cy="369887"/>
          </a:xfrm>
          <a:prstGeom prst="rect">
            <a:avLst/>
          </a:prstGeom>
          <a:noFill/>
          <a:ln w="9525">
            <a:noFill/>
            <a:miter lim="800000"/>
            <a:headEnd/>
            <a:tailEnd/>
          </a:ln>
        </p:spPr>
        <p:txBody>
          <a:bodyPr>
            <a:spAutoFit/>
          </a:bodyPr>
          <a:lstStyle/>
          <a:p>
            <a:pPr>
              <a:spcBef>
                <a:spcPct val="50000"/>
              </a:spcBef>
            </a:pPr>
            <a:r>
              <a:rPr lang="el-GR" sz="1800" dirty="0" smtClean="0">
                <a:solidFill>
                  <a:schemeClr val="accent3">
                    <a:lumMod val="75000"/>
                  </a:schemeClr>
                </a:solidFill>
                <a:ea typeface="Calibri" pitchFamily="34" charset="0"/>
                <a:cs typeface="Calibri" pitchFamily="34" charset="0"/>
              </a:rPr>
              <a:t>Οι περιορισμοί </a:t>
            </a:r>
            <a:r>
              <a:rPr lang="el-GR" sz="1800" dirty="0" err="1">
                <a:solidFill>
                  <a:schemeClr val="accent3">
                    <a:lumMod val="75000"/>
                  </a:schemeClr>
                </a:solidFill>
                <a:ea typeface="Calibri" pitchFamily="34" charset="0"/>
                <a:cs typeface="Calibri" pitchFamily="34" charset="0"/>
              </a:rPr>
              <a:t>πληθικότητας</a:t>
            </a:r>
            <a:r>
              <a:rPr lang="el-GR" sz="1800" dirty="0">
                <a:solidFill>
                  <a:schemeClr val="accent3">
                    <a:lumMod val="75000"/>
                  </a:schemeClr>
                </a:solidFill>
                <a:ea typeface="Calibri" pitchFamily="34" charset="0"/>
                <a:cs typeface="Calibri" pitchFamily="34" charset="0"/>
              </a:rPr>
              <a:t> </a:t>
            </a:r>
            <a:r>
              <a:rPr lang="el-GR" sz="1800" dirty="0" smtClean="0">
                <a:solidFill>
                  <a:schemeClr val="accent3">
                    <a:lumMod val="75000"/>
                  </a:schemeClr>
                </a:solidFill>
                <a:ea typeface="Calibri" pitchFamily="34" charset="0"/>
                <a:cs typeface="Calibri" pitchFamily="34" charset="0"/>
              </a:rPr>
              <a:t>διαφέρουν </a:t>
            </a:r>
            <a:r>
              <a:rPr lang="el-GR" sz="1800" dirty="0">
                <a:solidFill>
                  <a:schemeClr val="accent3">
                    <a:lumMod val="75000"/>
                  </a:schemeClr>
                </a:solidFill>
                <a:ea typeface="Calibri" pitchFamily="34" charset="0"/>
                <a:cs typeface="Calibri" pitchFamily="34" charset="0"/>
              </a:rPr>
              <a:t>από τις δυαδικές </a:t>
            </a:r>
            <a:r>
              <a:rPr lang="el-GR" sz="1800" dirty="0" smtClean="0">
                <a:solidFill>
                  <a:schemeClr val="accent3">
                    <a:lumMod val="75000"/>
                  </a:schemeClr>
                </a:solidFill>
                <a:ea typeface="Calibri" pitchFamily="34" charset="0"/>
                <a:cs typeface="Calibri" pitchFamily="34" charset="0"/>
              </a:rPr>
              <a:t>συσχετίσεις</a:t>
            </a:r>
            <a:endParaRPr lang="el-GR" sz="1800" dirty="0">
              <a:solidFill>
                <a:schemeClr val="accent3">
                  <a:lumMod val="75000"/>
                </a:schemeClr>
              </a:solidFill>
              <a:ea typeface="Calibri" pitchFamily="34" charset="0"/>
              <a:cs typeface="Calibri" pitchFamily="34" charset="0"/>
            </a:endParaRPr>
          </a:p>
        </p:txBody>
      </p:sp>
      <p:sp>
        <p:nvSpPr>
          <p:cNvPr id="50199" name="Text Box 31"/>
          <p:cNvSpPr txBox="1">
            <a:spLocks noChangeArrowheads="1"/>
          </p:cNvSpPr>
          <p:nvPr/>
        </p:nvSpPr>
        <p:spPr bwMode="auto">
          <a:xfrm>
            <a:off x="5080001" y="4868863"/>
            <a:ext cx="3379788" cy="954107"/>
          </a:xfrm>
          <a:prstGeom prst="rect">
            <a:avLst/>
          </a:prstGeom>
          <a:noFill/>
          <a:ln w="9525">
            <a:noFill/>
            <a:miter lim="800000"/>
            <a:headEnd/>
            <a:tailEnd/>
          </a:ln>
        </p:spPr>
        <p:txBody>
          <a:bodyPr wrap="square">
            <a:spAutoFit/>
          </a:bodyPr>
          <a:lstStyle/>
          <a:p>
            <a:pPr algn="just">
              <a:spcBef>
                <a:spcPct val="50000"/>
              </a:spcBef>
            </a:pPr>
            <a:r>
              <a:rPr lang="el-GR" sz="1400" dirty="0">
                <a:solidFill>
                  <a:schemeClr val="bg2">
                    <a:lumMod val="10000"/>
                  </a:schemeClr>
                </a:solidFill>
              </a:rPr>
              <a:t>Ένας ηθοποιός υπογράφει συμβόλαιο για μια ταινία με μία μοναδική εταιρεία </a:t>
            </a:r>
            <a:r>
              <a:rPr lang="el-GR" sz="1400" dirty="0" smtClean="0">
                <a:solidFill>
                  <a:schemeClr val="bg2">
                    <a:lumMod val="10000"/>
                  </a:schemeClr>
                </a:solidFill>
              </a:rPr>
              <a:t>παραγωγής - Συνδυασμός </a:t>
            </a:r>
            <a:r>
              <a:rPr lang="el-GR" sz="1400" dirty="0">
                <a:solidFill>
                  <a:schemeClr val="bg2">
                    <a:lumMod val="10000"/>
                  </a:schemeClr>
                </a:solidFill>
              </a:rPr>
              <a:t>(η, τ) με ένα μοναδικό ε</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20483" name="Footer Placeholder 3"/>
          <p:cNvSpPr>
            <a:spLocks noGrp="1"/>
          </p:cNvSpPr>
          <p:nvPr>
            <p:ph type="ftr" sz="quarter" idx="11"/>
          </p:nvPr>
        </p:nvSpPr>
        <p:spPr>
          <a:noFill/>
        </p:spPr>
        <p:txBody>
          <a:bodyPr/>
          <a:lstStyle/>
          <a:p>
            <a:r>
              <a:rPr lang="el-GR" altLang="en-US" dirty="0" smtClean="0"/>
              <a:t>Ευαγγελία </a:t>
            </a:r>
            <a:r>
              <a:rPr lang="el-GR" altLang="en-US" dirty="0" err="1" smtClean="0"/>
              <a:t>Πιτουρά</a:t>
            </a:r>
            <a:endParaRPr lang="el-GR" altLang="en-US" dirty="0" smtClean="0"/>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6</a:t>
            </a:fld>
            <a:endParaRPr lang="el-GR" altLang="en-US" dirty="0" smtClean="0"/>
          </a:p>
        </p:txBody>
      </p:sp>
      <p:sp>
        <p:nvSpPr>
          <p:cNvPr id="82949" name="Text Box 5"/>
          <p:cNvSpPr txBox="1">
            <a:spLocks noChangeArrowheads="1"/>
          </p:cNvSpPr>
          <p:nvPr/>
        </p:nvSpPr>
        <p:spPr bwMode="auto">
          <a:xfrm>
            <a:off x="299244" y="1260475"/>
            <a:ext cx="8216900" cy="4278094"/>
          </a:xfrm>
          <a:prstGeom prst="rect">
            <a:avLst/>
          </a:prstGeom>
          <a:noFill/>
          <a:ln w="9525">
            <a:noFill/>
            <a:miter lim="800000"/>
            <a:headEnd/>
            <a:tailEnd/>
          </a:ln>
        </p:spPr>
        <p:txBody>
          <a:bodyPr>
            <a:spAutoFit/>
          </a:bodyPr>
          <a:lstStyle/>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Υψηλού επιπέδου (εννοιολογικά) μοντέλα</a:t>
            </a:r>
          </a:p>
          <a:p>
            <a:pPr eaLnBrk="0" hangingPunct="0">
              <a:spcBef>
                <a:spcPct val="50000"/>
              </a:spcBef>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Υψηλού </a:t>
            </a:r>
            <a:r>
              <a:rPr lang="el-GR" sz="2400" dirty="0">
                <a:solidFill>
                  <a:schemeClr val="tx2">
                    <a:lumMod val="50000"/>
                  </a:schemeClr>
                </a:solidFill>
                <a:latin typeface="Calibri" pitchFamily="34" charset="0"/>
                <a:ea typeface="Calibri" pitchFamily="34" charset="0"/>
                <a:cs typeface="Calibri" pitchFamily="34" charset="0"/>
              </a:rPr>
              <a:t>επιπέδου, περισσότερο αφηρημένη περιγραφή της </a:t>
            </a:r>
            <a:r>
              <a:rPr lang="en-US" sz="24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δομής </a:t>
            </a:r>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Μοντέλο </a:t>
            </a:r>
            <a:r>
              <a:rPr lang="el-GR" sz="2400" dirty="0">
                <a:solidFill>
                  <a:schemeClr val="accent3">
                    <a:lumMod val="75000"/>
                  </a:schemeClr>
                </a:solidFill>
                <a:latin typeface="Calibri" pitchFamily="34" charset="0"/>
                <a:ea typeface="Calibri" pitchFamily="34" charset="0"/>
                <a:cs typeface="Calibri" pitchFamily="34" charset="0"/>
              </a:rPr>
              <a:t>Οντοτήτων/Συσχετίσεων</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Παραστατικά μοντέλα ή μοντέλα υλοποίησης ή λογικά μοντέλα</a:t>
            </a: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Σχεσιακό Μοντέλο</a:t>
            </a:r>
            <a:r>
              <a:rPr lang="el-GR" sz="2400" dirty="0">
                <a:solidFill>
                  <a:schemeClr val="tx2">
                    <a:lumMod val="50000"/>
                  </a:schemeClr>
                </a:solidFill>
                <a:latin typeface="Calibri" pitchFamily="34" charset="0"/>
                <a:ea typeface="Calibri" pitchFamily="34" charset="0"/>
                <a:cs typeface="Calibri" pitchFamily="34" charset="0"/>
              </a:rPr>
              <a:t>, Ιεραρχικό Μοντέλο, Δικτυωτό Μοντέλο</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Χαμηλού επιπέδου ή φυσικά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Tree>
    <p:extLst>
      <p:ext uri="{BB962C8B-B14F-4D97-AF65-F5344CB8AC3E}">
        <p14:creationId xmlns="" xmlns:p14="http://schemas.microsoft.com/office/powerpoint/2010/main" val="1868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60</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984250" y="28448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697538" y="28225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3335338" y="44227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1055688" y="27717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259138" y="43465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621338" y="26701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335338" y="23653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573338" y="30511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164138" y="30511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173538" y="36607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563938" y="28448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5" name="Text Box 16"/>
          <p:cNvSpPr txBox="1">
            <a:spLocks noChangeArrowheads="1"/>
          </p:cNvSpPr>
          <p:nvPr/>
        </p:nvSpPr>
        <p:spPr bwMode="auto">
          <a:xfrm>
            <a:off x="2770188" y="2530475"/>
            <a:ext cx="863600"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Μ</a:t>
            </a:r>
            <a:endParaRPr lang="el-GR" sz="2000" baseline="30000" dirty="0">
              <a:solidFill>
                <a:srgbClr val="009900"/>
              </a:solidFill>
            </a:endParaRPr>
          </a:p>
        </p:txBody>
      </p:sp>
      <p:sp>
        <p:nvSpPr>
          <p:cNvPr id="50196" name="Text Box 17"/>
          <p:cNvSpPr txBox="1">
            <a:spLocks noChangeArrowheads="1"/>
          </p:cNvSpPr>
          <p:nvPr/>
        </p:nvSpPr>
        <p:spPr bwMode="auto">
          <a:xfrm>
            <a:off x="5016500" y="25558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50197" name="Text Box 18"/>
          <p:cNvSpPr txBox="1">
            <a:spLocks noChangeArrowheads="1"/>
          </p:cNvSpPr>
          <p:nvPr/>
        </p:nvSpPr>
        <p:spPr bwMode="auto">
          <a:xfrm>
            <a:off x="3567113" y="36226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24" name="TextBox 23"/>
          <p:cNvSpPr txBox="1"/>
          <p:nvPr/>
        </p:nvSpPr>
        <p:spPr>
          <a:xfrm>
            <a:off x="5511800" y="4800600"/>
            <a:ext cx="3035300" cy="400110"/>
          </a:xfrm>
          <a:prstGeom prst="rect">
            <a:avLst/>
          </a:prstGeom>
          <a:noFill/>
        </p:spPr>
        <p:txBody>
          <a:bodyPr wrap="square" rtlCol="0">
            <a:spAutoFit/>
          </a:bodyPr>
          <a:lstStyle/>
          <a:p>
            <a:r>
              <a:rPr lang="el-GR" sz="2000" dirty="0" smtClean="0"/>
              <a:t>Τι σημαίνει το παραπάνω;</a:t>
            </a:r>
            <a:endParaRPr lang="el-GR" sz="2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03" name="Footer Placeholder 3"/>
          <p:cNvSpPr>
            <a:spLocks noGrp="1"/>
          </p:cNvSpPr>
          <p:nvPr>
            <p:ph type="ftr" sz="quarter" idx="11"/>
          </p:nvPr>
        </p:nvSpPr>
        <p:spPr>
          <a:noFill/>
        </p:spPr>
        <p:txBody>
          <a:bodyPr/>
          <a:lstStyle/>
          <a:p>
            <a:r>
              <a:rPr lang="el-GR" altLang="en-US" smtClean="0"/>
              <a:t>Ευαγγελία Πιτουρά</a:t>
            </a:r>
          </a:p>
        </p:txBody>
      </p:sp>
      <p:sp>
        <p:nvSpPr>
          <p:cNvPr id="51204" name="Slide Number Placeholder 4"/>
          <p:cNvSpPr>
            <a:spLocks noGrp="1"/>
          </p:cNvSpPr>
          <p:nvPr>
            <p:ph type="sldNum" sz="quarter" idx="12"/>
          </p:nvPr>
        </p:nvSpPr>
        <p:spPr>
          <a:noFill/>
        </p:spPr>
        <p:txBody>
          <a:bodyPr/>
          <a:lstStyle/>
          <a:p>
            <a:fld id="{14A52220-3631-44A1-BDEC-EDE0B2B68BDE}" type="slidenum">
              <a:rPr lang="el-GR" altLang="en-US" smtClean="0"/>
              <a:pPr/>
              <a:t>61</a:t>
            </a:fld>
            <a:endParaRPr lang="el-GR" altLang="en-US" smtClean="0"/>
          </a:p>
        </p:txBody>
      </p:sp>
      <p:sp>
        <p:nvSpPr>
          <p:cNvPr id="51206" name="Text Box 3"/>
          <p:cNvSpPr txBox="1">
            <a:spLocks noChangeArrowheads="1"/>
          </p:cNvSpPr>
          <p:nvPr/>
        </p:nvSpPr>
        <p:spPr bwMode="auto">
          <a:xfrm>
            <a:off x="242888" y="1743075"/>
            <a:ext cx="7275512" cy="830997"/>
          </a:xfrm>
          <a:prstGeom prst="rect">
            <a:avLst/>
          </a:prstGeom>
          <a:noFill/>
          <a:ln w="9525">
            <a:noFill/>
            <a:miter lim="800000"/>
            <a:headEnd/>
            <a:tailEnd/>
          </a:ln>
        </p:spPr>
        <p:txBody>
          <a:bodyPr wrap="square">
            <a:spAutoFit/>
          </a:bodyPr>
          <a:lstStyle/>
          <a:p>
            <a:pPr eaLnBrk="0" hangingPunct="0">
              <a:spcBef>
                <a:spcPct val="50000"/>
              </a:spcBef>
            </a:pPr>
            <a:r>
              <a:rPr lang="el-GR" sz="2400" b="1" i="1" dirty="0" smtClean="0">
                <a:solidFill>
                  <a:schemeClr val="tx2">
                    <a:lumMod val="75000"/>
                  </a:schemeClr>
                </a:solidFill>
              </a:rPr>
              <a:t>ΑΣΚΗΣΗ:</a:t>
            </a:r>
            <a:r>
              <a:rPr lang="el-GR" sz="2400" dirty="0" smtClean="0">
                <a:solidFill>
                  <a:schemeClr val="tx2">
                    <a:lumMod val="75000"/>
                  </a:schemeClr>
                </a:solidFill>
              </a:rPr>
              <a:t> Πως </a:t>
            </a:r>
            <a:r>
              <a:rPr lang="el-GR" sz="2400" dirty="0">
                <a:solidFill>
                  <a:schemeClr val="tx2">
                    <a:lumMod val="75000"/>
                  </a:schemeClr>
                </a:solidFill>
              </a:rPr>
              <a:t>θα μετατρέψουμε το παρακάτω </a:t>
            </a:r>
            <a:r>
              <a:rPr lang="el-GR" sz="2400" dirty="0" smtClean="0">
                <a:solidFill>
                  <a:schemeClr val="tx2">
                    <a:lumMod val="75000"/>
                  </a:schemeClr>
                </a:solidFill>
              </a:rPr>
              <a:t>σε ένα σχήμα που έχει μόνο δυαδικές συσχετίσεις;</a:t>
            </a:r>
            <a:endParaRPr lang="el-GR" sz="2400" dirty="0">
              <a:solidFill>
                <a:schemeClr val="tx2">
                  <a:lumMod val="75000"/>
                </a:schemeClr>
              </a:solidFill>
            </a:endParaRPr>
          </a:p>
        </p:txBody>
      </p:sp>
      <p:sp>
        <p:nvSpPr>
          <p:cNvPr id="51207" name="Text Box 4"/>
          <p:cNvSpPr txBox="1">
            <a:spLocks noChangeArrowheads="1"/>
          </p:cNvSpPr>
          <p:nvPr/>
        </p:nvSpPr>
        <p:spPr bwMode="auto">
          <a:xfrm>
            <a:off x="1958975" y="3817938"/>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1208" name="Text Box 5"/>
          <p:cNvSpPr txBox="1">
            <a:spLocks noChangeArrowheads="1"/>
          </p:cNvSpPr>
          <p:nvPr/>
        </p:nvSpPr>
        <p:spPr bwMode="auto">
          <a:xfrm>
            <a:off x="6462713" y="3771900"/>
            <a:ext cx="1233487"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a:t>ΤΑΙΝΙΑ</a:t>
            </a:r>
          </a:p>
        </p:txBody>
      </p:sp>
      <p:sp>
        <p:nvSpPr>
          <p:cNvPr id="51209" name="Text Box 6"/>
          <p:cNvSpPr txBox="1">
            <a:spLocks noChangeArrowheads="1"/>
          </p:cNvSpPr>
          <p:nvPr/>
        </p:nvSpPr>
        <p:spPr bwMode="auto">
          <a:xfrm>
            <a:off x="4033838" y="5534025"/>
            <a:ext cx="2133600" cy="307777"/>
          </a:xfrm>
          <a:prstGeom prst="rect">
            <a:avLst/>
          </a:prstGeom>
          <a:noFill/>
          <a:ln w="9525">
            <a:noFill/>
            <a:miter lim="800000"/>
            <a:headEnd/>
            <a:tailEnd/>
          </a:ln>
        </p:spPr>
        <p:txBody>
          <a:bodyPr>
            <a:spAutoFit/>
          </a:bodyPr>
          <a:lstStyle/>
          <a:p>
            <a:pPr eaLnBrk="0" hangingPunct="0">
              <a:spcBef>
                <a:spcPct val="50000"/>
              </a:spcBef>
            </a:pPr>
            <a:r>
              <a:rPr lang="el-GR" sz="1400" b="1" dirty="0"/>
              <a:t>ΕΤΑΙΡΕΙΑ ΠΑΡΑΓΩΓΗΣ</a:t>
            </a:r>
          </a:p>
        </p:txBody>
      </p:sp>
      <p:sp>
        <p:nvSpPr>
          <p:cNvPr id="51210" name="Rectangle 7"/>
          <p:cNvSpPr>
            <a:spLocks noChangeArrowheads="1"/>
          </p:cNvSpPr>
          <p:nvPr/>
        </p:nvSpPr>
        <p:spPr bwMode="auto">
          <a:xfrm>
            <a:off x="1814513" y="3721100"/>
            <a:ext cx="1524000" cy="533400"/>
          </a:xfrm>
          <a:prstGeom prst="rect">
            <a:avLst/>
          </a:prstGeom>
          <a:noFill/>
          <a:ln w="9525">
            <a:solidFill>
              <a:schemeClr val="tx1"/>
            </a:solidFill>
            <a:miter lim="800000"/>
            <a:headEnd/>
            <a:tailEnd/>
          </a:ln>
        </p:spPr>
        <p:txBody>
          <a:bodyPr wrap="none" anchor="ctr"/>
          <a:lstStyle/>
          <a:p>
            <a:endParaRPr lang="el-GR"/>
          </a:p>
        </p:txBody>
      </p:sp>
      <p:sp>
        <p:nvSpPr>
          <p:cNvPr id="51211" name="Rectangle 8"/>
          <p:cNvSpPr>
            <a:spLocks noChangeArrowheads="1"/>
          </p:cNvSpPr>
          <p:nvPr/>
        </p:nvSpPr>
        <p:spPr bwMode="auto">
          <a:xfrm>
            <a:off x="4024313" y="5321300"/>
            <a:ext cx="1792288" cy="698500"/>
          </a:xfrm>
          <a:prstGeom prst="rect">
            <a:avLst/>
          </a:prstGeom>
          <a:noFill/>
          <a:ln w="9525">
            <a:solidFill>
              <a:schemeClr val="tx1"/>
            </a:solidFill>
            <a:miter lim="800000"/>
            <a:headEnd/>
            <a:tailEnd/>
          </a:ln>
        </p:spPr>
        <p:txBody>
          <a:bodyPr wrap="none" anchor="ctr"/>
          <a:lstStyle/>
          <a:p>
            <a:endParaRPr lang="el-GR"/>
          </a:p>
        </p:txBody>
      </p:sp>
      <p:sp>
        <p:nvSpPr>
          <p:cNvPr id="51212" name="Rectangle 9"/>
          <p:cNvSpPr>
            <a:spLocks noChangeArrowheads="1"/>
          </p:cNvSpPr>
          <p:nvPr/>
        </p:nvSpPr>
        <p:spPr bwMode="auto">
          <a:xfrm>
            <a:off x="6386513" y="3644900"/>
            <a:ext cx="1371600" cy="533400"/>
          </a:xfrm>
          <a:prstGeom prst="rect">
            <a:avLst/>
          </a:prstGeom>
          <a:noFill/>
          <a:ln w="9525">
            <a:solidFill>
              <a:schemeClr val="tx1"/>
            </a:solidFill>
            <a:miter lim="800000"/>
            <a:headEnd/>
            <a:tailEnd/>
          </a:ln>
        </p:spPr>
        <p:txBody>
          <a:bodyPr wrap="none" anchor="ctr"/>
          <a:lstStyle/>
          <a:p>
            <a:endParaRPr lang="el-GR"/>
          </a:p>
        </p:txBody>
      </p:sp>
      <p:sp>
        <p:nvSpPr>
          <p:cNvPr id="51213" name="AutoShape 10"/>
          <p:cNvSpPr>
            <a:spLocks noChangeArrowheads="1"/>
          </p:cNvSpPr>
          <p:nvPr/>
        </p:nvSpPr>
        <p:spPr bwMode="auto">
          <a:xfrm>
            <a:off x="4100513" y="3340100"/>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1214" name="Line 11"/>
          <p:cNvSpPr>
            <a:spLocks noChangeShapeType="1"/>
          </p:cNvSpPr>
          <p:nvPr/>
        </p:nvSpPr>
        <p:spPr bwMode="auto">
          <a:xfrm>
            <a:off x="3338513" y="4025900"/>
            <a:ext cx="762000" cy="0"/>
          </a:xfrm>
          <a:prstGeom prst="line">
            <a:avLst/>
          </a:prstGeom>
          <a:noFill/>
          <a:ln w="9525">
            <a:solidFill>
              <a:schemeClr val="tx1"/>
            </a:solidFill>
            <a:round/>
            <a:headEnd/>
            <a:tailEnd/>
          </a:ln>
        </p:spPr>
        <p:txBody>
          <a:bodyPr wrap="none" anchor="ctr"/>
          <a:lstStyle/>
          <a:p>
            <a:endParaRPr lang="el-GR"/>
          </a:p>
        </p:txBody>
      </p:sp>
      <p:sp>
        <p:nvSpPr>
          <p:cNvPr id="51215" name="Line 12"/>
          <p:cNvSpPr>
            <a:spLocks noChangeShapeType="1"/>
          </p:cNvSpPr>
          <p:nvPr/>
        </p:nvSpPr>
        <p:spPr bwMode="auto">
          <a:xfrm>
            <a:off x="5929313" y="4025900"/>
            <a:ext cx="381000" cy="0"/>
          </a:xfrm>
          <a:prstGeom prst="lin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4329113" y="3721100"/>
            <a:ext cx="1524000" cy="304800"/>
          </a:xfrm>
          <a:prstGeom prst="rect">
            <a:avLst/>
          </a:prstGeom>
          <a:noFill/>
          <a:ln w="9525">
            <a:noFill/>
            <a:miter lim="800000"/>
            <a:headEnd/>
            <a:tailEnd/>
          </a:ln>
        </p:spPr>
        <p:txBody>
          <a:bodyPr>
            <a:spAutoFit/>
          </a:bodyPr>
          <a:lstStyle/>
          <a:p>
            <a:pPr eaLnBrk="0" hangingPunct="0">
              <a:spcBef>
                <a:spcPct val="50000"/>
              </a:spcBef>
            </a:pPr>
            <a:r>
              <a:rPr lang="el-GR" sz="1400" b="1"/>
              <a:t>ΣΥΜΒΟΛΑΙΟ</a:t>
            </a:r>
          </a:p>
        </p:txBody>
      </p:sp>
      <p:grpSp>
        <p:nvGrpSpPr>
          <p:cNvPr id="2" name="Group 14"/>
          <p:cNvGrpSpPr>
            <a:grpSpLocks/>
          </p:cNvGrpSpPr>
          <p:nvPr/>
        </p:nvGrpSpPr>
        <p:grpSpPr bwMode="auto">
          <a:xfrm>
            <a:off x="2443163" y="5381625"/>
            <a:ext cx="1223962" cy="287338"/>
            <a:chOff x="2971" y="3067"/>
            <a:chExt cx="771" cy="181"/>
          </a:xfrm>
        </p:grpSpPr>
        <p:sp>
          <p:nvSpPr>
            <p:cNvPr id="51235" name="Oval 1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1236" name="Text Box 1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3" name="Group 17"/>
          <p:cNvGrpSpPr>
            <a:grpSpLocks/>
          </p:cNvGrpSpPr>
          <p:nvPr/>
        </p:nvGrpSpPr>
        <p:grpSpPr bwMode="auto">
          <a:xfrm>
            <a:off x="7221538" y="2954338"/>
            <a:ext cx="1223962" cy="287337"/>
            <a:chOff x="431" y="1480"/>
            <a:chExt cx="771" cy="181"/>
          </a:xfrm>
        </p:grpSpPr>
        <p:sp>
          <p:nvSpPr>
            <p:cNvPr id="51233" name="Oval 18"/>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4" name="Text Box 19"/>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4" name="Group 20"/>
          <p:cNvGrpSpPr>
            <a:grpSpLocks/>
          </p:cNvGrpSpPr>
          <p:nvPr/>
        </p:nvGrpSpPr>
        <p:grpSpPr bwMode="auto">
          <a:xfrm>
            <a:off x="1820863" y="3170238"/>
            <a:ext cx="1223962" cy="287337"/>
            <a:chOff x="431" y="1480"/>
            <a:chExt cx="771" cy="181"/>
          </a:xfrm>
        </p:grpSpPr>
        <p:sp>
          <p:nvSpPr>
            <p:cNvPr id="51231" name="Oval 21"/>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2" name="Text Box 22"/>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a:t>Όνομα-ηθοποιού</a:t>
              </a:r>
            </a:p>
          </p:txBody>
        </p:sp>
      </p:grpSp>
      <p:sp>
        <p:nvSpPr>
          <p:cNvPr id="51220" name="Line 23"/>
          <p:cNvSpPr>
            <a:spLocks noChangeShapeType="1"/>
          </p:cNvSpPr>
          <p:nvPr/>
        </p:nvSpPr>
        <p:spPr bwMode="auto">
          <a:xfrm>
            <a:off x="2468563" y="3457575"/>
            <a:ext cx="144462" cy="215900"/>
          </a:xfrm>
          <a:prstGeom prst="line">
            <a:avLst/>
          </a:prstGeom>
          <a:noFill/>
          <a:ln w="9525">
            <a:solidFill>
              <a:schemeClr val="tx1"/>
            </a:solidFill>
            <a:round/>
            <a:headEnd/>
            <a:tailEnd/>
          </a:ln>
        </p:spPr>
        <p:txBody>
          <a:bodyPr/>
          <a:lstStyle/>
          <a:p>
            <a:endParaRPr lang="el-GR"/>
          </a:p>
        </p:txBody>
      </p:sp>
      <p:sp>
        <p:nvSpPr>
          <p:cNvPr id="51221" name="Line 24"/>
          <p:cNvSpPr>
            <a:spLocks noChangeShapeType="1"/>
          </p:cNvSpPr>
          <p:nvPr/>
        </p:nvSpPr>
        <p:spPr bwMode="auto">
          <a:xfrm>
            <a:off x="3587750" y="5618163"/>
            <a:ext cx="431800" cy="144462"/>
          </a:xfrm>
          <a:prstGeom prst="line">
            <a:avLst/>
          </a:prstGeom>
          <a:noFill/>
          <a:ln w="9525">
            <a:solidFill>
              <a:schemeClr val="tx1"/>
            </a:solidFill>
            <a:round/>
            <a:headEnd/>
            <a:tailEnd/>
          </a:ln>
        </p:spPr>
        <p:txBody>
          <a:bodyPr/>
          <a:lstStyle/>
          <a:p>
            <a:endParaRPr lang="el-GR"/>
          </a:p>
        </p:txBody>
      </p:sp>
      <p:sp>
        <p:nvSpPr>
          <p:cNvPr id="51222" name="Line 25"/>
          <p:cNvSpPr>
            <a:spLocks noChangeShapeType="1"/>
          </p:cNvSpPr>
          <p:nvPr/>
        </p:nvSpPr>
        <p:spPr bwMode="auto">
          <a:xfrm flipH="1">
            <a:off x="7366000" y="3241675"/>
            <a:ext cx="287338" cy="360363"/>
          </a:xfrm>
          <a:prstGeom prst="line">
            <a:avLst/>
          </a:prstGeom>
          <a:noFill/>
          <a:ln w="9525">
            <a:solidFill>
              <a:schemeClr val="tx1"/>
            </a:solidFill>
            <a:round/>
            <a:headEnd/>
            <a:tailEnd/>
          </a:ln>
        </p:spPr>
        <p:txBody>
          <a:bodyPr/>
          <a:lstStyle/>
          <a:p>
            <a:endParaRPr lang="el-GR"/>
          </a:p>
        </p:txBody>
      </p:sp>
      <p:grpSp>
        <p:nvGrpSpPr>
          <p:cNvPr id="5" name="Group 26"/>
          <p:cNvGrpSpPr>
            <a:grpSpLocks/>
          </p:cNvGrpSpPr>
          <p:nvPr/>
        </p:nvGrpSpPr>
        <p:grpSpPr bwMode="auto">
          <a:xfrm>
            <a:off x="5132388" y="2738438"/>
            <a:ext cx="936625" cy="215900"/>
            <a:chOff x="2290" y="1253"/>
            <a:chExt cx="590" cy="136"/>
          </a:xfrm>
        </p:grpSpPr>
        <p:sp>
          <p:nvSpPr>
            <p:cNvPr id="51229" name="Oval 27"/>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1230" name="Text Box 28"/>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t>αμοιβή</a:t>
              </a:r>
            </a:p>
          </p:txBody>
        </p:sp>
      </p:grpSp>
      <p:sp>
        <p:nvSpPr>
          <p:cNvPr id="51224" name="Line 29"/>
          <p:cNvSpPr>
            <a:spLocks noChangeShapeType="1"/>
          </p:cNvSpPr>
          <p:nvPr/>
        </p:nvSpPr>
        <p:spPr bwMode="auto">
          <a:xfrm flipH="1">
            <a:off x="5060950" y="2954338"/>
            <a:ext cx="287338" cy="431800"/>
          </a:xfrm>
          <a:prstGeom prst="line">
            <a:avLst/>
          </a:prstGeom>
          <a:noFill/>
          <a:ln w="9525">
            <a:solidFill>
              <a:schemeClr val="tx1"/>
            </a:solidFill>
            <a:round/>
            <a:headEnd/>
            <a:tailEnd/>
          </a:ln>
        </p:spPr>
        <p:txBody>
          <a:bodyPr/>
          <a:lstStyle/>
          <a:p>
            <a:endParaRPr lang="el-GR"/>
          </a:p>
        </p:txBody>
      </p:sp>
      <p:sp>
        <p:nvSpPr>
          <p:cNvPr id="51225" name="Line 30"/>
          <p:cNvSpPr>
            <a:spLocks noChangeShapeType="1"/>
          </p:cNvSpPr>
          <p:nvPr/>
        </p:nvSpPr>
        <p:spPr bwMode="auto">
          <a:xfrm>
            <a:off x="4983163" y="4683125"/>
            <a:ext cx="0" cy="649288"/>
          </a:xfrm>
          <a:prstGeom prst="line">
            <a:avLst/>
          </a:prstGeom>
          <a:noFill/>
          <a:ln w="9525">
            <a:solidFill>
              <a:schemeClr val="tx1"/>
            </a:solidFill>
            <a:round/>
            <a:headEnd/>
            <a:tailEnd/>
          </a:ln>
        </p:spPr>
        <p:txBody>
          <a:bodyPr/>
          <a:lstStyle/>
          <a:p>
            <a:endParaRPr lang="el-GR"/>
          </a:p>
        </p:txBody>
      </p:sp>
      <p:sp>
        <p:nvSpPr>
          <p:cNvPr id="51226" name="Text Box 32"/>
          <p:cNvSpPr txBox="1">
            <a:spLocks noChangeArrowheads="1"/>
          </p:cNvSpPr>
          <p:nvPr/>
        </p:nvSpPr>
        <p:spPr bwMode="auto">
          <a:xfrm>
            <a:off x="3614738" y="3459163"/>
            <a:ext cx="431800"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51227" name="Text Box 33"/>
          <p:cNvSpPr txBox="1">
            <a:spLocks noChangeArrowheads="1"/>
          </p:cNvSpPr>
          <p:nvPr/>
        </p:nvSpPr>
        <p:spPr bwMode="auto">
          <a:xfrm>
            <a:off x="5846763" y="34591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1228" name="Text Box 34"/>
          <p:cNvSpPr txBox="1">
            <a:spLocks noChangeArrowheads="1"/>
          </p:cNvSpPr>
          <p:nvPr/>
        </p:nvSpPr>
        <p:spPr bwMode="auto">
          <a:xfrm>
            <a:off x="4262438" y="4683125"/>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3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2"/>
          <p:cNvSpPr>
            <a:spLocks noGrp="1"/>
          </p:cNvSpPr>
          <p:nvPr>
            <p:ph type="dt" sz="quarter" idx="10"/>
          </p:nvPr>
        </p:nvSpPr>
        <p:spPr>
          <a:xfrm>
            <a:off x="323850" y="6453188"/>
            <a:ext cx="2374900" cy="288925"/>
          </a:xfrm>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2227" name="Footer Placeholder 3"/>
          <p:cNvSpPr>
            <a:spLocks noGrp="1"/>
          </p:cNvSpPr>
          <p:nvPr>
            <p:ph type="ftr" sz="quarter" idx="11"/>
          </p:nvPr>
        </p:nvSpPr>
        <p:spPr>
          <a:xfrm>
            <a:off x="3059113" y="6453188"/>
            <a:ext cx="2952750" cy="196850"/>
          </a:xfrm>
          <a:noFill/>
        </p:spPr>
        <p:txBody>
          <a:bodyPr/>
          <a:lstStyle/>
          <a:p>
            <a:r>
              <a:rPr lang="el-GR" altLang="en-US" smtClean="0"/>
              <a:t>Ευαγγελία Πιτουρά</a:t>
            </a:r>
          </a:p>
        </p:txBody>
      </p:sp>
      <p:sp>
        <p:nvSpPr>
          <p:cNvPr id="52228" name="Slide Number Placeholder 4"/>
          <p:cNvSpPr>
            <a:spLocks noGrp="1"/>
          </p:cNvSpPr>
          <p:nvPr>
            <p:ph type="sldNum" sz="quarter" idx="12"/>
          </p:nvPr>
        </p:nvSpPr>
        <p:spPr>
          <a:noFill/>
        </p:spPr>
        <p:txBody>
          <a:bodyPr/>
          <a:lstStyle/>
          <a:p>
            <a:fld id="{26ACEEF7-AE20-4E35-A064-E9E74D5B0C9F}" type="slidenum">
              <a:rPr lang="el-GR" altLang="en-US" smtClean="0"/>
              <a:pPr/>
              <a:t>62</a:t>
            </a:fld>
            <a:endParaRPr lang="el-GR" altLang="en-US" smtClean="0"/>
          </a:p>
        </p:txBody>
      </p:sp>
      <p:sp>
        <p:nvSpPr>
          <p:cNvPr id="52230" name="Text Box 3"/>
          <p:cNvSpPr txBox="1">
            <a:spLocks noChangeArrowheads="1"/>
          </p:cNvSpPr>
          <p:nvPr/>
        </p:nvSpPr>
        <p:spPr bwMode="auto">
          <a:xfrm>
            <a:off x="684213" y="2781300"/>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2231" name="Text Box 4"/>
          <p:cNvSpPr txBox="1">
            <a:spLocks noChangeArrowheads="1"/>
          </p:cNvSpPr>
          <p:nvPr/>
        </p:nvSpPr>
        <p:spPr bwMode="auto">
          <a:xfrm>
            <a:off x="6156325" y="2794000"/>
            <a:ext cx="1196975"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a:t>ΤΑΙΝΙΑ</a:t>
            </a:r>
          </a:p>
        </p:txBody>
      </p:sp>
      <p:sp>
        <p:nvSpPr>
          <p:cNvPr id="52232" name="Rectangle 5"/>
          <p:cNvSpPr>
            <a:spLocks noChangeArrowheads="1"/>
          </p:cNvSpPr>
          <p:nvPr/>
        </p:nvSpPr>
        <p:spPr bwMode="auto">
          <a:xfrm>
            <a:off x="609600" y="2635250"/>
            <a:ext cx="1524000" cy="533400"/>
          </a:xfrm>
          <a:prstGeom prst="rect">
            <a:avLst/>
          </a:prstGeom>
          <a:noFill/>
          <a:ln w="9525">
            <a:solidFill>
              <a:schemeClr val="tx1"/>
            </a:solidFill>
            <a:miter lim="800000"/>
            <a:headEnd/>
            <a:tailEnd/>
          </a:ln>
        </p:spPr>
        <p:txBody>
          <a:bodyPr wrap="none" anchor="ctr"/>
          <a:lstStyle/>
          <a:p>
            <a:endParaRPr lang="el-GR"/>
          </a:p>
        </p:txBody>
      </p:sp>
      <p:grpSp>
        <p:nvGrpSpPr>
          <p:cNvPr id="2" name="Group 6"/>
          <p:cNvGrpSpPr>
            <a:grpSpLocks/>
          </p:cNvGrpSpPr>
          <p:nvPr/>
        </p:nvGrpSpPr>
        <p:grpSpPr bwMode="auto">
          <a:xfrm>
            <a:off x="3132138" y="4483100"/>
            <a:ext cx="2049462" cy="801688"/>
            <a:chOff x="1882" y="1253"/>
            <a:chExt cx="1345" cy="576"/>
          </a:xfrm>
        </p:grpSpPr>
        <p:sp>
          <p:nvSpPr>
            <p:cNvPr id="52270" name="Text Box 7"/>
            <p:cNvSpPr txBox="1">
              <a:spLocks noChangeArrowheads="1"/>
            </p:cNvSpPr>
            <p:nvPr/>
          </p:nvSpPr>
          <p:spPr bwMode="auto">
            <a:xfrm>
              <a:off x="1883" y="1399"/>
              <a:ext cx="1344" cy="199"/>
            </a:xfrm>
            <a:prstGeom prst="rect">
              <a:avLst/>
            </a:prstGeom>
            <a:noFill/>
            <a:ln w="9525">
              <a:noFill/>
              <a:miter lim="800000"/>
              <a:headEnd/>
              <a:tailEnd/>
            </a:ln>
          </p:spPr>
          <p:txBody>
            <a:bodyPr>
              <a:spAutoFit/>
            </a:bodyPr>
            <a:lstStyle/>
            <a:p>
              <a:pPr eaLnBrk="0" hangingPunct="0">
                <a:spcBef>
                  <a:spcPct val="50000"/>
                </a:spcBef>
              </a:pPr>
              <a:r>
                <a:rPr lang="el-GR" sz="1200" b="1" dirty="0"/>
                <a:t>ΕΤΑΙΡΕΙΑ ΠΑΡΑΓΩΓΗΣ</a:t>
              </a:r>
            </a:p>
          </p:txBody>
        </p:sp>
        <p:sp>
          <p:nvSpPr>
            <p:cNvPr id="52271" name="Rectangle 8"/>
            <p:cNvSpPr>
              <a:spLocks noChangeArrowheads="1"/>
            </p:cNvSpPr>
            <p:nvPr/>
          </p:nvSpPr>
          <p:spPr bwMode="auto">
            <a:xfrm>
              <a:off x="1882" y="1253"/>
              <a:ext cx="1056" cy="576"/>
            </a:xfrm>
            <a:prstGeom prst="rect">
              <a:avLst/>
            </a:prstGeom>
            <a:noFill/>
            <a:ln w="9525">
              <a:solidFill>
                <a:schemeClr val="tx1"/>
              </a:solidFill>
              <a:miter lim="800000"/>
              <a:headEnd/>
              <a:tailEnd/>
            </a:ln>
          </p:spPr>
          <p:txBody>
            <a:bodyPr wrap="none" anchor="ctr"/>
            <a:lstStyle/>
            <a:p>
              <a:endParaRPr lang="el-GR"/>
            </a:p>
          </p:txBody>
        </p:sp>
      </p:grpSp>
      <p:sp>
        <p:nvSpPr>
          <p:cNvPr id="52234" name="Rectangle 9"/>
          <p:cNvSpPr>
            <a:spLocks noChangeArrowheads="1"/>
          </p:cNvSpPr>
          <p:nvPr/>
        </p:nvSpPr>
        <p:spPr bwMode="auto">
          <a:xfrm>
            <a:off x="6156325" y="2714625"/>
            <a:ext cx="1371600" cy="533400"/>
          </a:xfrm>
          <a:prstGeom prst="rect">
            <a:avLst/>
          </a:prstGeom>
          <a:noFill/>
          <a:ln w="9525">
            <a:solidFill>
              <a:schemeClr val="tx1"/>
            </a:solidFill>
            <a:miter lim="800000"/>
            <a:headEnd/>
            <a:tailEnd/>
          </a:ln>
        </p:spPr>
        <p:txBody>
          <a:bodyPr wrap="none" anchor="ctr"/>
          <a:lstStyle/>
          <a:p>
            <a:endParaRPr lang="el-GR"/>
          </a:p>
        </p:txBody>
      </p:sp>
      <p:sp>
        <p:nvSpPr>
          <p:cNvPr id="52235" name="AutoShape 10"/>
          <p:cNvSpPr>
            <a:spLocks noChangeArrowheads="1"/>
          </p:cNvSpPr>
          <p:nvPr/>
        </p:nvSpPr>
        <p:spPr bwMode="auto">
          <a:xfrm>
            <a:off x="611188"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6" name="AutoShape 11"/>
          <p:cNvSpPr>
            <a:spLocks noChangeArrowheads="1"/>
          </p:cNvSpPr>
          <p:nvPr/>
        </p:nvSpPr>
        <p:spPr bwMode="auto">
          <a:xfrm>
            <a:off x="3276600" y="2205038"/>
            <a:ext cx="1727200" cy="1439862"/>
          </a:xfrm>
          <a:prstGeom prst="diamond">
            <a:avLst/>
          </a:prstGeom>
          <a:noFill/>
          <a:ln w="9525">
            <a:solidFill>
              <a:schemeClr val="tx1"/>
            </a:solidFill>
            <a:miter lim="800000"/>
            <a:headEnd/>
            <a:tailEnd/>
          </a:ln>
        </p:spPr>
        <p:txBody>
          <a:bodyPr wrap="none" anchor="ctr"/>
          <a:lstStyle/>
          <a:p>
            <a:endParaRPr lang="el-GR"/>
          </a:p>
        </p:txBody>
      </p:sp>
      <p:sp>
        <p:nvSpPr>
          <p:cNvPr id="52237" name="AutoShape 12"/>
          <p:cNvSpPr>
            <a:spLocks noChangeArrowheads="1"/>
          </p:cNvSpPr>
          <p:nvPr/>
        </p:nvSpPr>
        <p:spPr bwMode="auto">
          <a:xfrm>
            <a:off x="6156325"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8" name="Line 13"/>
          <p:cNvSpPr>
            <a:spLocks noChangeShapeType="1"/>
          </p:cNvSpPr>
          <p:nvPr/>
        </p:nvSpPr>
        <p:spPr bwMode="auto">
          <a:xfrm flipV="1">
            <a:off x="1258888" y="3290888"/>
            <a:ext cx="0" cy="720725"/>
          </a:xfrm>
          <a:prstGeom prst="line">
            <a:avLst/>
          </a:prstGeom>
          <a:noFill/>
          <a:ln w="3175">
            <a:solidFill>
              <a:schemeClr val="tx1"/>
            </a:solidFill>
            <a:round/>
            <a:headEnd/>
            <a:tailEnd/>
          </a:ln>
        </p:spPr>
        <p:txBody>
          <a:bodyPr/>
          <a:lstStyle/>
          <a:p>
            <a:endParaRPr lang="el-GR"/>
          </a:p>
        </p:txBody>
      </p:sp>
      <p:sp>
        <p:nvSpPr>
          <p:cNvPr id="52239" name="Line 14"/>
          <p:cNvSpPr>
            <a:spLocks noChangeShapeType="1"/>
          </p:cNvSpPr>
          <p:nvPr/>
        </p:nvSpPr>
        <p:spPr bwMode="auto">
          <a:xfrm flipH="1">
            <a:off x="1979613" y="4730750"/>
            <a:ext cx="1079500" cy="0"/>
          </a:xfrm>
          <a:prstGeom prst="line">
            <a:avLst/>
          </a:prstGeom>
          <a:noFill/>
          <a:ln w="9525">
            <a:solidFill>
              <a:schemeClr val="tx1"/>
            </a:solidFill>
            <a:round/>
            <a:headEnd/>
            <a:tailEnd/>
          </a:ln>
        </p:spPr>
        <p:txBody>
          <a:bodyPr/>
          <a:lstStyle/>
          <a:p>
            <a:endParaRPr lang="el-GR"/>
          </a:p>
        </p:txBody>
      </p:sp>
      <p:sp>
        <p:nvSpPr>
          <p:cNvPr id="52240" name="Line 15"/>
          <p:cNvSpPr>
            <a:spLocks noChangeShapeType="1"/>
          </p:cNvSpPr>
          <p:nvPr/>
        </p:nvSpPr>
        <p:spPr bwMode="auto">
          <a:xfrm>
            <a:off x="2195513" y="2930525"/>
            <a:ext cx="1081087" cy="0"/>
          </a:xfrm>
          <a:prstGeom prst="line">
            <a:avLst/>
          </a:prstGeom>
          <a:noFill/>
          <a:ln w="9525">
            <a:solidFill>
              <a:schemeClr val="tx1"/>
            </a:solidFill>
            <a:round/>
            <a:headEnd/>
            <a:tailEnd/>
          </a:ln>
        </p:spPr>
        <p:txBody>
          <a:bodyPr/>
          <a:lstStyle/>
          <a:p>
            <a:endParaRPr lang="el-GR"/>
          </a:p>
        </p:txBody>
      </p:sp>
      <p:sp>
        <p:nvSpPr>
          <p:cNvPr id="52241" name="Line 16"/>
          <p:cNvSpPr>
            <a:spLocks noChangeShapeType="1"/>
          </p:cNvSpPr>
          <p:nvPr/>
        </p:nvSpPr>
        <p:spPr bwMode="auto">
          <a:xfrm>
            <a:off x="5003800" y="2924175"/>
            <a:ext cx="1152525" cy="6350"/>
          </a:xfrm>
          <a:prstGeom prst="line">
            <a:avLst/>
          </a:prstGeom>
          <a:noFill/>
          <a:ln w="9525">
            <a:solidFill>
              <a:schemeClr val="tx1"/>
            </a:solidFill>
            <a:round/>
            <a:headEnd/>
            <a:tailEnd/>
          </a:ln>
        </p:spPr>
        <p:txBody>
          <a:bodyPr/>
          <a:lstStyle/>
          <a:p>
            <a:endParaRPr lang="el-GR"/>
          </a:p>
        </p:txBody>
      </p:sp>
      <p:sp>
        <p:nvSpPr>
          <p:cNvPr id="52242" name="Line 17"/>
          <p:cNvSpPr>
            <a:spLocks noChangeShapeType="1"/>
          </p:cNvSpPr>
          <p:nvPr/>
        </p:nvSpPr>
        <p:spPr bwMode="auto">
          <a:xfrm>
            <a:off x="6804025" y="3290888"/>
            <a:ext cx="0" cy="792162"/>
          </a:xfrm>
          <a:prstGeom prst="line">
            <a:avLst/>
          </a:prstGeom>
          <a:noFill/>
          <a:ln w="9525">
            <a:solidFill>
              <a:schemeClr val="tx1"/>
            </a:solidFill>
            <a:round/>
            <a:headEnd/>
            <a:tailEnd/>
          </a:ln>
        </p:spPr>
        <p:txBody>
          <a:bodyPr/>
          <a:lstStyle/>
          <a:p>
            <a:endParaRPr lang="el-GR"/>
          </a:p>
        </p:txBody>
      </p:sp>
      <p:sp>
        <p:nvSpPr>
          <p:cNvPr id="52243" name="Line 18"/>
          <p:cNvSpPr>
            <a:spLocks noChangeShapeType="1"/>
          </p:cNvSpPr>
          <p:nvPr/>
        </p:nvSpPr>
        <p:spPr bwMode="auto">
          <a:xfrm>
            <a:off x="4787900" y="4730750"/>
            <a:ext cx="1296988" cy="0"/>
          </a:xfrm>
          <a:prstGeom prst="line">
            <a:avLst/>
          </a:prstGeom>
          <a:noFill/>
          <a:ln w="9525">
            <a:solidFill>
              <a:schemeClr val="tx1"/>
            </a:solidFill>
            <a:round/>
            <a:headEnd/>
            <a:tailEnd/>
          </a:ln>
        </p:spPr>
        <p:txBody>
          <a:bodyPr/>
          <a:lstStyle/>
          <a:p>
            <a:endParaRPr lang="el-GR"/>
          </a:p>
        </p:txBody>
      </p:sp>
      <p:sp>
        <p:nvSpPr>
          <p:cNvPr id="47124" name="Text Box 19"/>
          <p:cNvSpPr txBox="1">
            <a:spLocks noChangeArrowheads="1"/>
          </p:cNvSpPr>
          <p:nvPr/>
        </p:nvSpPr>
        <p:spPr bwMode="auto">
          <a:xfrm>
            <a:off x="4716463" y="5229225"/>
            <a:ext cx="4283075" cy="1169551"/>
          </a:xfrm>
          <a:prstGeom prst="rect">
            <a:avLst/>
          </a:prstGeom>
          <a:noFill/>
          <a:ln w="9525">
            <a:noFill/>
            <a:miter lim="800000"/>
            <a:headEnd/>
            <a:tailEnd/>
          </a:ln>
        </p:spPr>
        <p:txBody>
          <a:bodyPr>
            <a:spAutoFit/>
          </a:bodyPr>
          <a:lstStyle/>
          <a:p>
            <a:pPr>
              <a:spcBef>
                <a:spcPct val="50000"/>
              </a:spcBef>
            </a:pPr>
            <a:r>
              <a:rPr lang="el-GR" sz="1400" dirty="0">
                <a:solidFill>
                  <a:schemeClr val="bg2">
                    <a:lumMod val="10000"/>
                  </a:schemeClr>
                </a:solidFill>
                <a:ea typeface="Calibri" pitchFamily="34" charset="0"/>
                <a:cs typeface="Calibri" pitchFamily="34" charset="0"/>
              </a:rPr>
              <a:t>η2 τ1 ε1</a:t>
            </a:r>
            <a:r>
              <a:rPr lang="en-US" sz="1400" dirty="0">
                <a:solidFill>
                  <a:schemeClr val="bg2">
                    <a:lumMod val="10000"/>
                  </a:schemeClr>
                </a:solidFill>
                <a:ea typeface="Calibri" pitchFamily="34" charset="0"/>
                <a:cs typeface="Calibri" pitchFamily="34" charset="0"/>
              </a:rPr>
              <a:t>;</a:t>
            </a:r>
            <a:r>
              <a:rPr lang="el-GR" sz="1400" dirty="0">
                <a:solidFill>
                  <a:schemeClr val="bg2">
                    <a:lumMod val="10000"/>
                  </a:schemeClr>
                </a:solidFill>
                <a:ea typeface="Calibri" pitchFamily="34" charset="0"/>
                <a:cs typeface="Calibri" pitchFamily="34" charset="0"/>
              </a:rPr>
              <a:t> Ενώ δεν υπάρχει</a:t>
            </a:r>
          </a:p>
          <a:p>
            <a:pPr>
              <a:spcBef>
                <a:spcPct val="50000"/>
              </a:spcBef>
            </a:pPr>
            <a:r>
              <a:rPr lang="el-GR" sz="1400" dirty="0">
                <a:solidFill>
                  <a:schemeClr val="accent2">
                    <a:lumMod val="75000"/>
                  </a:schemeClr>
                </a:solidFill>
                <a:ea typeface="Calibri" pitchFamily="34" charset="0"/>
                <a:cs typeface="Calibri" pitchFamily="34" charset="0"/>
              </a:rPr>
              <a:t>Κοιτάζοντας τα στοιχεία δεν ξέρουμε με </a:t>
            </a:r>
            <a:r>
              <a:rPr lang="el-GR" sz="1400" u="sng" dirty="0">
                <a:solidFill>
                  <a:schemeClr val="accent2">
                    <a:lumMod val="75000"/>
                  </a:schemeClr>
                </a:solidFill>
                <a:ea typeface="Calibri" pitchFamily="34" charset="0"/>
                <a:cs typeface="Calibri" pitchFamily="34" charset="0"/>
              </a:rPr>
              <a:t>ποια εταιρεία έκανε συμβόλαιο ο η2 για την ταινία τ1</a:t>
            </a:r>
          </a:p>
          <a:p>
            <a:pPr>
              <a:spcBef>
                <a:spcPct val="50000"/>
              </a:spcBef>
            </a:pPr>
            <a:r>
              <a:rPr lang="el-GR" sz="1400" b="1" i="1" dirty="0">
                <a:solidFill>
                  <a:schemeClr val="bg2">
                    <a:lumMod val="10000"/>
                  </a:schemeClr>
                </a:solidFill>
                <a:ea typeface="Calibri" pitchFamily="34" charset="0"/>
                <a:cs typeface="Calibri" pitchFamily="34" charset="0"/>
              </a:rPr>
              <a:t>Δηλαδή, δεν είναι ισοδύναμη της τριαδικής</a:t>
            </a:r>
          </a:p>
        </p:txBody>
      </p:sp>
      <p:sp>
        <p:nvSpPr>
          <p:cNvPr id="52245" name="Text Box 20"/>
          <p:cNvSpPr txBox="1">
            <a:spLocks noChangeArrowheads="1"/>
          </p:cNvSpPr>
          <p:nvPr/>
        </p:nvSpPr>
        <p:spPr bwMode="auto">
          <a:xfrm>
            <a:off x="3419475" y="2781300"/>
            <a:ext cx="1582738" cy="304800"/>
          </a:xfrm>
          <a:prstGeom prst="rect">
            <a:avLst/>
          </a:prstGeom>
          <a:noFill/>
          <a:ln w="9525">
            <a:noFill/>
            <a:miter lim="800000"/>
            <a:headEnd/>
            <a:tailEnd/>
          </a:ln>
        </p:spPr>
        <p:txBody>
          <a:bodyPr>
            <a:spAutoFit/>
          </a:bodyPr>
          <a:lstStyle/>
          <a:p>
            <a:pPr>
              <a:spcBef>
                <a:spcPct val="50000"/>
              </a:spcBef>
            </a:pPr>
            <a:r>
              <a:rPr lang="el-GR" sz="1400"/>
              <a:t>ΣΥΜΜΕΤΕΧΕΙ</a:t>
            </a:r>
          </a:p>
        </p:txBody>
      </p:sp>
      <p:sp>
        <p:nvSpPr>
          <p:cNvPr id="52246" name="Text Box 21"/>
          <p:cNvSpPr txBox="1">
            <a:spLocks noChangeArrowheads="1"/>
          </p:cNvSpPr>
          <p:nvPr/>
        </p:nvSpPr>
        <p:spPr bwMode="auto">
          <a:xfrm>
            <a:off x="6372225" y="4514850"/>
            <a:ext cx="1368425" cy="304800"/>
          </a:xfrm>
          <a:prstGeom prst="rect">
            <a:avLst/>
          </a:prstGeom>
          <a:noFill/>
          <a:ln w="9525">
            <a:noFill/>
            <a:miter lim="800000"/>
            <a:headEnd/>
            <a:tailEnd/>
          </a:ln>
        </p:spPr>
        <p:txBody>
          <a:bodyPr>
            <a:spAutoFit/>
          </a:bodyPr>
          <a:lstStyle/>
          <a:p>
            <a:pPr>
              <a:spcBef>
                <a:spcPct val="50000"/>
              </a:spcBef>
            </a:pPr>
            <a:r>
              <a:rPr lang="el-GR" sz="1400"/>
              <a:t>ΠΑΡΑΓΕΙ</a:t>
            </a:r>
          </a:p>
        </p:txBody>
      </p:sp>
      <p:sp>
        <p:nvSpPr>
          <p:cNvPr id="52247" name="Text Box 22"/>
          <p:cNvSpPr txBox="1">
            <a:spLocks noChangeArrowheads="1"/>
          </p:cNvSpPr>
          <p:nvPr/>
        </p:nvSpPr>
        <p:spPr bwMode="auto">
          <a:xfrm>
            <a:off x="712788" y="4584700"/>
            <a:ext cx="1584325" cy="304800"/>
          </a:xfrm>
          <a:prstGeom prst="rect">
            <a:avLst/>
          </a:prstGeom>
          <a:noFill/>
          <a:ln w="9525">
            <a:noFill/>
            <a:miter lim="800000"/>
            <a:headEnd/>
            <a:tailEnd/>
          </a:ln>
        </p:spPr>
        <p:txBody>
          <a:bodyPr>
            <a:spAutoFit/>
          </a:bodyPr>
          <a:lstStyle/>
          <a:p>
            <a:pPr>
              <a:spcBef>
                <a:spcPct val="50000"/>
              </a:spcBef>
            </a:pPr>
            <a:r>
              <a:rPr lang="el-GR" sz="1400" dirty="0"/>
              <a:t>ΜΙΣΘΩΝΕΙ</a:t>
            </a:r>
          </a:p>
        </p:txBody>
      </p:sp>
      <p:grpSp>
        <p:nvGrpSpPr>
          <p:cNvPr id="3" name="Group 23"/>
          <p:cNvGrpSpPr>
            <a:grpSpLocks/>
          </p:cNvGrpSpPr>
          <p:nvPr/>
        </p:nvGrpSpPr>
        <p:grpSpPr bwMode="auto">
          <a:xfrm>
            <a:off x="3132138" y="5732463"/>
            <a:ext cx="1223962" cy="287337"/>
            <a:chOff x="2971" y="3067"/>
            <a:chExt cx="771" cy="181"/>
          </a:xfrm>
        </p:grpSpPr>
        <p:sp>
          <p:nvSpPr>
            <p:cNvPr id="52268" name="Oval 24"/>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2269" name="Text Box 25"/>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4" name="Group 26"/>
          <p:cNvGrpSpPr>
            <a:grpSpLocks/>
          </p:cNvGrpSpPr>
          <p:nvPr/>
        </p:nvGrpSpPr>
        <p:grpSpPr bwMode="auto">
          <a:xfrm>
            <a:off x="7667625" y="2787650"/>
            <a:ext cx="1223963" cy="287338"/>
            <a:chOff x="431" y="1480"/>
            <a:chExt cx="771" cy="181"/>
          </a:xfrm>
        </p:grpSpPr>
        <p:sp>
          <p:nvSpPr>
            <p:cNvPr id="52266" name="Oval 27"/>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7" name="Text Box 28"/>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5" name="Group 29"/>
          <p:cNvGrpSpPr>
            <a:grpSpLocks/>
          </p:cNvGrpSpPr>
          <p:nvPr/>
        </p:nvGrpSpPr>
        <p:grpSpPr bwMode="auto">
          <a:xfrm>
            <a:off x="539750" y="1922463"/>
            <a:ext cx="1223963" cy="287337"/>
            <a:chOff x="431" y="1480"/>
            <a:chExt cx="771" cy="181"/>
          </a:xfrm>
        </p:grpSpPr>
        <p:sp>
          <p:nvSpPr>
            <p:cNvPr id="52264" name="Oval 30"/>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5" name="Text Box 31"/>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Όνομα-ηθοποιού</a:t>
              </a:r>
            </a:p>
          </p:txBody>
        </p:sp>
      </p:grpSp>
      <p:grpSp>
        <p:nvGrpSpPr>
          <p:cNvPr id="6" name="Group 32"/>
          <p:cNvGrpSpPr>
            <a:grpSpLocks/>
          </p:cNvGrpSpPr>
          <p:nvPr/>
        </p:nvGrpSpPr>
        <p:grpSpPr bwMode="auto">
          <a:xfrm>
            <a:off x="1835150" y="4011613"/>
            <a:ext cx="936625" cy="215900"/>
            <a:chOff x="2290" y="1253"/>
            <a:chExt cx="590" cy="136"/>
          </a:xfrm>
        </p:grpSpPr>
        <p:sp>
          <p:nvSpPr>
            <p:cNvPr id="52262" name="Oval 33"/>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2263" name="Text Box 34"/>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2252" name="Line 35"/>
          <p:cNvSpPr>
            <a:spLocks noChangeShapeType="1"/>
          </p:cNvSpPr>
          <p:nvPr/>
        </p:nvSpPr>
        <p:spPr bwMode="auto">
          <a:xfrm>
            <a:off x="1258888" y="2211388"/>
            <a:ext cx="217487" cy="358775"/>
          </a:xfrm>
          <a:prstGeom prst="line">
            <a:avLst/>
          </a:prstGeom>
          <a:noFill/>
          <a:ln w="9525">
            <a:solidFill>
              <a:schemeClr val="tx1"/>
            </a:solidFill>
            <a:round/>
            <a:headEnd/>
            <a:tailEnd/>
          </a:ln>
        </p:spPr>
        <p:txBody>
          <a:bodyPr/>
          <a:lstStyle/>
          <a:p>
            <a:endParaRPr lang="el-GR"/>
          </a:p>
        </p:txBody>
      </p:sp>
      <p:sp>
        <p:nvSpPr>
          <p:cNvPr id="52253" name="Line 36"/>
          <p:cNvSpPr>
            <a:spLocks noChangeShapeType="1"/>
          </p:cNvSpPr>
          <p:nvPr/>
        </p:nvSpPr>
        <p:spPr bwMode="auto">
          <a:xfrm flipV="1">
            <a:off x="7524750" y="2930525"/>
            <a:ext cx="142875" cy="73025"/>
          </a:xfrm>
          <a:prstGeom prst="line">
            <a:avLst/>
          </a:prstGeom>
          <a:noFill/>
          <a:ln w="9525">
            <a:solidFill>
              <a:schemeClr val="tx1"/>
            </a:solidFill>
            <a:round/>
            <a:headEnd/>
            <a:tailEnd/>
          </a:ln>
        </p:spPr>
        <p:txBody>
          <a:bodyPr/>
          <a:lstStyle/>
          <a:p>
            <a:endParaRPr lang="el-GR"/>
          </a:p>
        </p:txBody>
      </p:sp>
      <p:sp>
        <p:nvSpPr>
          <p:cNvPr id="52254" name="Line 37"/>
          <p:cNvSpPr>
            <a:spLocks noChangeShapeType="1"/>
          </p:cNvSpPr>
          <p:nvPr/>
        </p:nvSpPr>
        <p:spPr bwMode="auto">
          <a:xfrm>
            <a:off x="3492500" y="5300663"/>
            <a:ext cx="287338" cy="431800"/>
          </a:xfrm>
          <a:prstGeom prst="line">
            <a:avLst/>
          </a:prstGeom>
          <a:noFill/>
          <a:ln w="9525">
            <a:solidFill>
              <a:schemeClr val="tx1"/>
            </a:solidFill>
            <a:round/>
            <a:headEnd/>
            <a:tailEnd/>
          </a:ln>
        </p:spPr>
        <p:txBody>
          <a:bodyPr/>
          <a:lstStyle/>
          <a:p>
            <a:endParaRPr lang="el-GR"/>
          </a:p>
        </p:txBody>
      </p:sp>
      <p:sp>
        <p:nvSpPr>
          <p:cNvPr id="52255" name="Line 38"/>
          <p:cNvSpPr>
            <a:spLocks noChangeShapeType="1"/>
          </p:cNvSpPr>
          <p:nvPr/>
        </p:nvSpPr>
        <p:spPr bwMode="auto">
          <a:xfrm flipH="1">
            <a:off x="1692275" y="4227513"/>
            <a:ext cx="215900" cy="215900"/>
          </a:xfrm>
          <a:prstGeom prst="line">
            <a:avLst/>
          </a:prstGeom>
          <a:noFill/>
          <a:ln w="9525">
            <a:solidFill>
              <a:schemeClr val="tx1"/>
            </a:solidFill>
            <a:round/>
            <a:headEnd/>
            <a:tailEnd/>
          </a:ln>
        </p:spPr>
        <p:txBody>
          <a:bodyPr/>
          <a:lstStyle/>
          <a:p>
            <a:endParaRPr lang="el-GR"/>
          </a:p>
        </p:txBody>
      </p:sp>
      <p:sp>
        <p:nvSpPr>
          <p:cNvPr id="52256" name="Text Box 39"/>
          <p:cNvSpPr txBox="1">
            <a:spLocks noChangeArrowheads="1"/>
          </p:cNvSpPr>
          <p:nvPr/>
        </p:nvSpPr>
        <p:spPr bwMode="auto">
          <a:xfrm>
            <a:off x="153988" y="366713"/>
            <a:ext cx="1662112" cy="461665"/>
          </a:xfrm>
          <a:prstGeom prst="rect">
            <a:avLst/>
          </a:prstGeom>
          <a:noFill/>
          <a:ln w="9525">
            <a:noFill/>
            <a:miter lim="800000"/>
            <a:headEnd/>
            <a:tailEnd/>
          </a:ln>
        </p:spPr>
        <p:txBody>
          <a:bodyPr wrap="square">
            <a:spAutoFit/>
          </a:bodyPr>
          <a:lstStyle/>
          <a:p>
            <a:pPr eaLnBrk="0" hangingPunct="0">
              <a:spcBef>
                <a:spcPct val="50000"/>
              </a:spcBef>
            </a:pPr>
            <a:r>
              <a:rPr lang="el-GR" sz="1200" dirty="0">
                <a:solidFill>
                  <a:schemeClr val="bg2">
                    <a:lumMod val="10000"/>
                  </a:schemeClr>
                </a:solidFill>
              </a:rPr>
              <a:t>Ένα στιγμιότυπο της </a:t>
            </a:r>
            <a:r>
              <a:rPr lang="el-GR" sz="1200" dirty="0" smtClean="0">
                <a:solidFill>
                  <a:schemeClr val="bg2">
                    <a:lumMod val="10000"/>
                  </a:schemeClr>
                </a:solidFill>
              </a:rPr>
              <a:t>τριαδική </a:t>
            </a:r>
            <a:r>
              <a:rPr lang="el-GR" sz="1200" dirty="0">
                <a:solidFill>
                  <a:schemeClr val="bg2">
                    <a:lumMod val="10000"/>
                  </a:schemeClr>
                </a:solidFill>
              </a:rPr>
              <a:t>συσχέτισης:</a:t>
            </a:r>
          </a:p>
        </p:txBody>
      </p:sp>
      <p:sp>
        <p:nvSpPr>
          <p:cNvPr id="52257" name="Text Box 40"/>
          <p:cNvSpPr txBox="1">
            <a:spLocks noChangeArrowheads="1"/>
          </p:cNvSpPr>
          <p:nvPr/>
        </p:nvSpPr>
        <p:spPr bwMode="auto">
          <a:xfrm>
            <a:off x="1809750" y="374650"/>
            <a:ext cx="1943100" cy="1277273"/>
          </a:xfrm>
          <a:prstGeom prst="rect">
            <a:avLst/>
          </a:prstGeom>
          <a:noFill/>
          <a:ln w="9525">
            <a:noFill/>
            <a:miter lim="800000"/>
            <a:headEnd/>
            <a:tailEnd/>
          </a:ln>
        </p:spPr>
        <p:txBody>
          <a:bodyPr>
            <a:spAutoFit/>
          </a:bodyPr>
          <a:lstStyle/>
          <a:p>
            <a:pPr eaLnBrk="0" hangingPunct="0">
              <a:spcBef>
                <a:spcPct val="50000"/>
              </a:spcBef>
            </a:pPr>
            <a:r>
              <a:rPr lang="el-GR" sz="1400" dirty="0"/>
              <a:t>η</a:t>
            </a:r>
            <a:r>
              <a:rPr lang="en-US" sz="1400" dirty="0"/>
              <a:t>1 </a:t>
            </a:r>
            <a:r>
              <a:rPr lang="el-GR" sz="1400" dirty="0"/>
              <a:t>   τ</a:t>
            </a:r>
            <a:r>
              <a:rPr lang="en-US" sz="1400" dirty="0"/>
              <a:t>1 </a:t>
            </a:r>
            <a:r>
              <a:rPr lang="el-GR" sz="1400" dirty="0"/>
              <a:t>  ε</a:t>
            </a:r>
            <a:r>
              <a:rPr lang="en-US" sz="1400" dirty="0"/>
              <a:t>1   </a:t>
            </a:r>
            <a:r>
              <a:rPr lang="el-GR" sz="1400" b="1" dirty="0" smtClean="0">
                <a:solidFill>
                  <a:srgbClr val="009900"/>
                </a:solidFill>
              </a:rPr>
              <a:t>{</a:t>
            </a:r>
            <a:r>
              <a:rPr lang="el-GR" sz="1400" b="1" dirty="0">
                <a:solidFill>
                  <a:srgbClr val="009900"/>
                </a:solidFill>
              </a:rPr>
              <a:t>σ</a:t>
            </a:r>
            <a:r>
              <a:rPr lang="en-US" sz="1400" b="1" dirty="0">
                <a:solidFill>
                  <a:srgbClr val="009900"/>
                </a:solidFill>
              </a:rPr>
              <a:t>1</a:t>
            </a:r>
            <a:r>
              <a:rPr lang="el-GR" sz="1400" b="1" dirty="0">
                <a:solidFill>
                  <a:srgbClr val="009900"/>
                </a:solidFill>
              </a:rPr>
              <a:t>}</a:t>
            </a:r>
            <a:endParaRPr lang="en-US" sz="1400" dirty="0">
              <a:solidFill>
                <a:srgbClr val="009900"/>
              </a:solidFill>
            </a:endParaRPr>
          </a:p>
          <a:p>
            <a:pPr eaLnBrk="0" hangingPunct="0">
              <a:spcBef>
                <a:spcPct val="50000"/>
              </a:spcBef>
            </a:pPr>
            <a:r>
              <a:rPr lang="el-GR" sz="1400" dirty="0"/>
              <a:t>η2</a:t>
            </a:r>
            <a:r>
              <a:rPr lang="en-US" sz="1400" dirty="0"/>
              <a:t> </a:t>
            </a:r>
            <a:r>
              <a:rPr lang="el-GR" sz="1400" dirty="0"/>
              <a:t>   τ1</a:t>
            </a:r>
            <a:r>
              <a:rPr lang="en-US" sz="1400" dirty="0"/>
              <a:t> </a:t>
            </a:r>
            <a:r>
              <a:rPr lang="el-GR" sz="1400" dirty="0"/>
              <a:t>  ε2</a:t>
            </a:r>
            <a:r>
              <a:rPr lang="en-US" sz="1400" dirty="0"/>
              <a:t>   </a:t>
            </a:r>
            <a:r>
              <a:rPr lang="el-GR" sz="1400" b="1" dirty="0">
                <a:solidFill>
                  <a:srgbClr val="009900"/>
                </a:solidFill>
              </a:rPr>
              <a:t>{σ</a:t>
            </a:r>
            <a:r>
              <a:rPr lang="en-US" sz="1400" b="1" dirty="0">
                <a:solidFill>
                  <a:srgbClr val="009900"/>
                </a:solidFill>
              </a:rPr>
              <a:t>2</a:t>
            </a:r>
            <a:r>
              <a:rPr lang="el-GR" sz="1400" b="1" dirty="0">
                <a:solidFill>
                  <a:srgbClr val="009900"/>
                </a:solidFill>
              </a:rPr>
              <a:t>}</a:t>
            </a:r>
            <a:endParaRPr lang="en-US" sz="1400" b="1" dirty="0"/>
          </a:p>
          <a:p>
            <a:pPr eaLnBrk="0" hangingPunct="0">
              <a:spcBef>
                <a:spcPct val="50000"/>
              </a:spcBef>
            </a:pPr>
            <a:r>
              <a:rPr lang="el-GR" sz="1400" dirty="0"/>
              <a:t>η2    τ3</a:t>
            </a:r>
            <a:r>
              <a:rPr lang="en-US" sz="1400" dirty="0"/>
              <a:t> </a:t>
            </a:r>
            <a:r>
              <a:rPr lang="el-GR" sz="1400" dirty="0"/>
              <a:t>  ε</a:t>
            </a:r>
            <a:r>
              <a:rPr lang="en-US" sz="1400" dirty="0"/>
              <a:t>1  </a:t>
            </a:r>
            <a:r>
              <a:rPr lang="el-GR" sz="1400" dirty="0"/>
              <a:t> </a:t>
            </a:r>
            <a:r>
              <a:rPr lang="el-GR" sz="1400" b="1" dirty="0">
                <a:solidFill>
                  <a:srgbClr val="009900"/>
                </a:solidFill>
              </a:rPr>
              <a:t>{σ</a:t>
            </a:r>
            <a:r>
              <a:rPr lang="en-US" sz="1400" b="1" dirty="0">
                <a:solidFill>
                  <a:srgbClr val="009900"/>
                </a:solidFill>
              </a:rPr>
              <a:t>3</a:t>
            </a:r>
            <a:r>
              <a:rPr lang="el-GR" sz="1400" b="1" dirty="0">
                <a:solidFill>
                  <a:srgbClr val="009900"/>
                </a:solidFill>
              </a:rPr>
              <a:t>}</a:t>
            </a:r>
          </a:p>
          <a:p>
            <a:pPr algn="ctr" eaLnBrk="0" hangingPunct="0">
              <a:spcBef>
                <a:spcPct val="50000"/>
              </a:spcBef>
            </a:pPr>
            <a:r>
              <a:rPr lang="el-GR" sz="1400" b="1" dirty="0">
                <a:solidFill>
                  <a:srgbClr val="009900"/>
                </a:solidFill>
              </a:rPr>
              <a:t>...</a:t>
            </a:r>
            <a:r>
              <a:rPr lang="en-US" sz="1400" dirty="0"/>
              <a:t> </a:t>
            </a:r>
            <a:endParaRPr lang="el-GR" sz="1400" dirty="0"/>
          </a:p>
        </p:txBody>
      </p:sp>
      <p:sp>
        <p:nvSpPr>
          <p:cNvPr id="52258" name="Text Box 41"/>
          <p:cNvSpPr txBox="1">
            <a:spLocks noChangeArrowheads="1"/>
          </p:cNvSpPr>
          <p:nvPr/>
        </p:nvSpPr>
        <p:spPr bwMode="auto">
          <a:xfrm>
            <a:off x="3059113" y="1700213"/>
            <a:ext cx="1079500" cy="954107"/>
          </a:xfrm>
          <a:prstGeom prst="rect">
            <a:avLst/>
          </a:prstGeom>
          <a:noFill/>
          <a:ln w="9525">
            <a:noFill/>
            <a:miter lim="800000"/>
            <a:headEnd/>
            <a:tailEnd/>
          </a:ln>
        </p:spPr>
        <p:txBody>
          <a:bodyPr>
            <a:spAutoFit/>
          </a:bodyPr>
          <a:lstStyle/>
          <a:p>
            <a:pPr>
              <a:spcBef>
                <a:spcPct val="50000"/>
              </a:spcBef>
            </a:pPr>
            <a:r>
              <a:rPr lang="el-GR" sz="1400" dirty="0"/>
              <a:t>η1 τ1</a:t>
            </a:r>
          </a:p>
          <a:p>
            <a:pPr>
              <a:spcBef>
                <a:spcPct val="50000"/>
              </a:spcBef>
            </a:pPr>
            <a:r>
              <a:rPr lang="el-GR" sz="1400" dirty="0"/>
              <a:t>η2 τ1</a:t>
            </a:r>
          </a:p>
          <a:p>
            <a:pPr>
              <a:spcBef>
                <a:spcPct val="50000"/>
              </a:spcBef>
            </a:pPr>
            <a:r>
              <a:rPr lang="el-GR" sz="1400" dirty="0"/>
              <a:t>η2 τ3</a:t>
            </a:r>
          </a:p>
        </p:txBody>
      </p:sp>
      <p:sp>
        <p:nvSpPr>
          <p:cNvPr id="52259" name="Text Box 42"/>
          <p:cNvSpPr txBox="1">
            <a:spLocks noChangeArrowheads="1"/>
          </p:cNvSpPr>
          <p:nvPr/>
        </p:nvSpPr>
        <p:spPr bwMode="auto">
          <a:xfrm>
            <a:off x="7380288" y="3500438"/>
            <a:ext cx="863600" cy="954107"/>
          </a:xfrm>
          <a:prstGeom prst="rect">
            <a:avLst/>
          </a:prstGeom>
          <a:noFill/>
          <a:ln w="9525">
            <a:noFill/>
            <a:miter lim="800000"/>
            <a:headEnd/>
            <a:tailEnd/>
          </a:ln>
        </p:spPr>
        <p:txBody>
          <a:bodyPr>
            <a:spAutoFit/>
          </a:bodyPr>
          <a:lstStyle/>
          <a:p>
            <a:pPr>
              <a:spcBef>
                <a:spcPct val="50000"/>
              </a:spcBef>
            </a:pPr>
            <a:r>
              <a:rPr lang="el-GR" sz="1400" dirty="0"/>
              <a:t>τ1 ε1</a:t>
            </a:r>
          </a:p>
          <a:p>
            <a:pPr>
              <a:spcBef>
                <a:spcPct val="50000"/>
              </a:spcBef>
            </a:pPr>
            <a:r>
              <a:rPr lang="el-GR" sz="1400" dirty="0"/>
              <a:t>τ1 ε2</a:t>
            </a:r>
          </a:p>
          <a:p>
            <a:pPr>
              <a:spcBef>
                <a:spcPct val="50000"/>
              </a:spcBef>
            </a:pPr>
            <a:r>
              <a:rPr lang="el-GR" sz="1400" dirty="0"/>
              <a:t>τ3 ε1</a:t>
            </a:r>
          </a:p>
        </p:txBody>
      </p:sp>
      <p:sp>
        <p:nvSpPr>
          <p:cNvPr id="52260" name="Text Box 43"/>
          <p:cNvSpPr txBox="1">
            <a:spLocks noChangeArrowheads="1"/>
          </p:cNvSpPr>
          <p:nvPr/>
        </p:nvSpPr>
        <p:spPr bwMode="auto">
          <a:xfrm>
            <a:off x="250825" y="5013325"/>
            <a:ext cx="865188" cy="954107"/>
          </a:xfrm>
          <a:prstGeom prst="rect">
            <a:avLst/>
          </a:prstGeom>
          <a:noFill/>
          <a:ln w="9525">
            <a:noFill/>
            <a:miter lim="800000"/>
            <a:headEnd/>
            <a:tailEnd/>
          </a:ln>
        </p:spPr>
        <p:txBody>
          <a:bodyPr>
            <a:spAutoFit/>
          </a:bodyPr>
          <a:lstStyle/>
          <a:p>
            <a:pPr>
              <a:spcBef>
                <a:spcPct val="50000"/>
              </a:spcBef>
            </a:pPr>
            <a:r>
              <a:rPr lang="el-GR" sz="1400" dirty="0"/>
              <a:t>η1 ε1</a:t>
            </a:r>
          </a:p>
          <a:p>
            <a:pPr>
              <a:spcBef>
                <a:spcPct val="50000"/>
              </a:spcBef>
            </a:pPr>
            <a:r>
              <a:rPr lang="el-GR" sz="1400" dirty="0"/>
              <a:t>η2 ε2</a:t>
            </a:r>
          </a:p>
          <a:p>
            <a:pPr>
              <a:spcBef>
                <a:spcPct val="50000"/>
              </a:spcBef>
            </a:pPr>
            <a:r>
              <a:rPr lang="el-GR" sz="1400" dirty="0"/>
              <a:t>η2 ε1</a:t>
            </a:r>
          </a:p>
        </p:txBody>
      </p:sp>
      <p:sp>
        <p:nvSpPr>
          <p:cNvPr id="48" name="TextBox 47"/>
          <p:cNvSpPr txBox="1"/>
          <p:nvPr/>
        </p:nvSpPr>
        <p:spPr>
          <a:xfrm>
            <a:off x="4297362" y="584200"/>
            <a:ext cx="4516438" cy="1115318"/>
          </a:xfrm>
          <a:prstGeom prst="rect">
            <a:avLst/>
          </a:prstGeom>
          <a:noFill/>
        </p:spPr>
        <p:txBody>
          <a:bodyPr wrap="square">
            <a:spAutoFit/>
          </a:bodyPr>
          <a:lstStyle/>
          <a:p>
            <a:r>
              <a:rPr lang="el-GR" sz="3200" i="1" dirty="0">
                <a:solidFill>
                  <a:schemeClr val="accent6">
                    <a:lumMod val="75000"/>
                  </a:schemeClr>
                </a:solidFill>
                <a:latin typeface="Calibri" pitchFamily="34" charset="0"/>
                <a:ea typeface="Calibri" pitchFamily="34" charset="0"/>
                <a:cs typeface="Calibri" pitchFamily="34" charset="0"/>
              </a:rPr>
              <a:t>Το παρακάτω δεν αρκεί. Γιατί;</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14</a:t>
            </a:r>
            <a:endParaRPr lang="el-GR" altLang="en-US" dirty="0" smtClean="0"/>
          </a:p>
        </p:txBody>
      </p:sp>
      <p:sp>
        <p:nvSpPr>
          <p:cNvPr id="53251" name="Footer Placeholder 3"/>
          <p:cNvSpPr>
            <a:spLocks noGrp="1"/>
          </p:cNvSpPr>
          <p:nvPr>
            <p:ph type="ftr" sz="quarter" idx="11"/>
          </p:nvPr>
        </p:nvSpPr>
        <p:spPr>
          <a:noFill/>
        </p:spPr>
        <p:txBody>
          <a:bodyPr/>
          <a:lstStyle/>
          <a:p>
            <a:r>
              <a:rPr lang="el-GR" altLang="en-US" smtClean="0"/>
              <a:t>Ευαγγελία Πιτουρά</a:t>
            </a:r>
          </a:p>
        </p:txBody>
      </p:sp>
      <p:sp>
        <p:nvSpPr>
          <p:cNvPr id="53252" name="Slide Number Placeholder 4"/>
          <p:cNvSpPr>
            <a:spLocks noGrp="1"/>
          </p:cNvSpPr>
          <p:nvPr>
            <p:ph type="sldNum" sz="quarter" idx="12"/>
          </p:nvPr>
        </p:nvSpPr>
        <p:spPr>
          <a:noFill/>
        </p:spPr>
        <p:txBody>
          <a:bodyPr/>
          <a:lstStyle/>
          <a:p>
            <a:fld id="{6137FA96-0BA7-4F90-8D46-E2C1E4D2983B}" type="slidenum">
              <a:rPr lang="el-GR" altLang="en-US" smtClean="0"/>
              <a:pPr/>
              <a:t>63</a:t>
            </a:fld>
            <a:endParaRPr lang="el-GR" altLang="en-US" smtClean="0"/>
          </a:p>
        </p:txBody>
      </p:sp>
      <p:sp>
        <p:nvSpPr>
          <p:cNvPr id="53254" name="Text Box 3"/>
          <p:cNvSpPr txBox="1">
            <a:spLocks noChangeArrowheads="1"/>
          </p:cNvSpPr>
          <p:nvPr/>
        </p:nvSpPr>
        <p:spPr bwMode="auto">
          <a:xfrm>
            <a:off x="685800" y="2133600"/>
            <a:ext cx="1752600" cy="304800"/>
          </a:xfrm>
          <a:prstGeom prst="rect">
            <a:avLst/>
          </a:prstGeom>
          <a:noFill/>
          <a:ln w="9525">
            <a:noFill/>
            <a:miter lim="800000"/>
            <a:headEnd/>
            <a:tailEnd/>
          </a:ln>
        </p:spPr>
        <p:txBody>
          <a:bodyPr>
            <a:spAutoFit/>
          </a:bodyPr>
          <a:lstStyle/>
          <a:p>
            <a:pPr eaLnBrk="0" hangingPunct="0">
              <a:spcBef>
                <a:spcPct val="50000"/>
              </a:spcBef>
            </a:pPr>
            <a:r>
              <a:rPr lang="el-GR" sz="1400" dirty="0"/>
              <a:t>ΗΘΟΠΟΙΟΣ</a:t>
            </a:r>
          </a:p>
        </p:txBody>
      </p:sp>
      <p:sp>
        <p:nvSpPr>
          <p:cNvPr id="53255" name="Text Box 4"/>
          <p:cNvSpPr txBox="1">
            <a:spLocks noChangeArrowheads="1"/>
          </p:cNvSpPr>
          <p:nvPr/>
        </p:nvSpPr>
        <p:spPr bwMode="auto">
          <a:xfrm>
            <a:off x="5508625" y="2133600"/>
            <a:ext cx="1512888" cy="369332"/>
          </a:xfrm>
          <a:prstGeom prst="rect">
            <a:avLst/>
          </a:prstGeom>
          <a:noFill/>
          <a:ln w="9525">
            <a:noFill/>
            <a:miter lim="800000"/>
            <a:headEnd/>
            <a:tailEnd/>
          </a:ln>
        </p:spPr>
        <p:txBody>
          <a:bodyPr>
            <a:spAutoFit/>
          </a:bodyPr>
          <a:lstStyle/>
          <a:p>
            <a:pPr eaLnBrk="0" hangingPunct="0">
              <a:spcBef>
                <a:spcPct val="50000"/>
              </a:spcBef>
            </a:pPr>
            <a:r>
              <a:rPr lang="el-GR" dirty="0"/>
              <a:t>ΤΑΙΝΙΑ</a:t>
            </a:r>
          </a:p>
        </p:txBody>
      </p:sp>
      <p:sp>
        <p:nvSpPr>
          <p:cNvPr id="53256"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a:t>ΕΤΑΙΡΕΙΑ ΠΑΡΑΓΩΓΗΣ</a:t>
            </a:r>
          </a:p>
        </p:txBody>
      </p:sp>
      <p:sp>
        <p:nvSpPr>
          <p:cNvPr id="53257"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3258"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3259"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3260" name="Text Box 9"/>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a:t>ΣΥΜΒΟΛΑΙΟ</a:t>
            </a:r>
          </a:p>
        </p:txBody>
      </p:sp>
      <p:sp>
        <p:nvSpPr>
          <p:cNvPr id="53261"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62"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3263"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3264"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3265"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3266" name="Line 15"/>
          <p:cNvSpPr>
            <a:spLocks noChangeShapeType="1"/>
          </p:cNvSpPr>
          <p:nvPr/>
        </p:nvSpPr>
        <p:spPr bwMode="auto">
          <a:xfrm flipV="1">
            <a:off x="4067175" y="4797425"/>
            <a:ext cx="0" cy="503238"/>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flipV="1">
            <a:off x="3995738" y="2924175"/>
            <a:ext cx="0" cy="360363"/>
          </a:xfrm>
          <a:prstGeom prst="line">
            <a:avLst/>
          </a:prstGeom>
          <a:noFill/>
          <a:ln w="9525">
            <a:solidFill>
              <a:schemeClr val="tx1"/>
            </a:solidFill>
            <a:round/>
            <a:headEnd/>
            <a:tailEnd/>
          </a:ln>
        </p:spPr>
        <p:txBody>
          <a:bodyPr/>
          <a:lstStyle/>
          <a:p>
            <a:endParaRPr lang="el-GR"/>
          </a:p>
        </p:txBody>
      </p:sp>
      <p:sp>
        <p:nvSpPr>
          <p:cNvPr id="53268"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53269" name="Text Box 18"/>
          <p:cNvSpPr txBox="1">
            <a:spLocks noChangeArrowheads="1"/>
          </p:cNvSpPr>
          <p:nvPr/>
        </p:nvSpPr>
        <p:spPr bwMode="auto">
          <a:xfrm>
            <a:off x="750888" y="3860800"/>
            <a:ext cx="1584325" cy="304800"/>
          </a:xfrm>
          <a:prstGeom prst="rect">
            <a:avLst/>
          </a:prstGeom>
          <a:noFill/>
          <a:ln w="9525">
            <a:noFill/>
            <a:miter lim="800000"/>
            <a:headEnd/>
            <a:tailEnd/>
          </a:ln>
        </p:spPr>
        <p:txBody>
          <a:bodyPr>
            <a:spAutoFit/>
          </a:bodyPr>
          <a:lstStyle/>
          <a:p>
            <a:pPr>
              <a:spcBef>
                <a:spcPct val="50000"/>
              </a:spcBef>
            </a:pPr>
            <a:r>
              <a:rPr lang="el-GR" sz="1400" dirty="0"/>
              <a:t>ΥΠΟΓΡΑΦΕΙ</a:t>
            </a:r>
          </a:p>
        </p:txBody>
      </p:sp>
      <p:sp>
        <p:nvSpPr>
          <p:cNvPr id="53270" name="Text Box 19"/>
          <p:cNvSpPr txBox="1">
            <a:spLocks noChangeArrowheads="1"/>
          </p:cNvSpPr>
          <p:nvPr/>
        </p:nvSpPr>
        <p:spPr bwMode="auto">
          <a:xfrm>
            <a:off x="3348038" y="3860800"/>
            <a:ext cx="1512887" cy="338554"/>
          </a:xfrm>
          <a:prstGeom prst="rect">
            <a:avLst/>
          </a:prstGeom>
          <a:noFill/>
          <a:ln w="9525">
            <a:noFill/>
            <a:miter lim="800000"/>
            <a:headEnd/>
            <a:tailEnd/>
          </a:ln>
        </p:spPr>
        <p:txBody>
          <a:bodyPr>
            <a:spAutoFit/>
          </a:bodyPr>
          <a:lstStyle/>
          <a:p>
            <a:pPr algn="ctr">
              <a:spcBef>
                <a:spcPct val="50000"/>
              </a:spcBef>
            </a:pPr>
            <a:r>
              <a:rPr lang="el-GR" sz="1600" dirty="0"/>
              <a:t>ΣΥΝΤΑΣΣΕΙ</a:t>
            </a:r>
          </a:p>
        </p:txBody>
      </p:sp>
      <p:sp>
        <p:nvSpPr>
          <p:cNvPr id="53271" name="Text Box 20"/>
          <p:cNvSpPr txBox="1">
            <a:spLocks noChangeArrowheads="1"/>
          </p:cNvSpPr>
          <p:nvPr/>
        </p:nvSpPr>
        <p:spPr bwMode="auto">
          <a:xfrm>
            <a:off x="5651501" y="3797299"/>
            <a:ext cx="1219200" cy="338554"/>
          </a:xfrm>
          <a:prstGeom prst="rect">
            <a:avLst/>
          </a:prstGeom>
          <a:noFill/>
          <a:ln w="9525">
            <a:noFill/>
            <a:miter lim="800000"/>
            <a:headEnd/>
            <a:tailEnd/>
          </a:ln>
        </p:spPr>
        <p:txBody>
          <a:bodyPr wrap="square">
            <a:spAutoFit/>
          </a:bodyPr>
          <a:lstStyle/>
          <a:p>
            <a:pPr algn="ctr">
              <a:spcBef>
                <a:spcPct val="50000"/>
              </a:spcBef>
            </a:pPr>
            <a:r>
              <a:rPr lang="el-GR" sz="1600" dirty="0"/>
              <a:t>ΑΦΟΡΑ</a:t>
            </a:r>
          </a:p>
        </p:txBody>
      </p:sp>
      <p:grpSp>
        <p:nvGrpSpPr>
          <p:cNvPr id="2" name="Group 21"/>
          <p:cNvGrpSpPr>
            <a:grpSpLocks/>
          </p:cNvGrpSpPr>
          <p:nvPr/>
        </p:nvGrpSpPr>
        <p:grpSpPr bwMode="auto">
          <a:xfrm>
            <a:off x="395288" y="1412875"/>
            <a:ext cx="1223962" cy="287338"/>
            <a:chOff x="431" y="1480"/>
            <a:chExt cx="771" cy="181"/>
          </a:xfrm>
        </p:grpSpPr>
        <p:sp>
          <p:nvSpPr>
            <p:cNvPr id="53305" name="Oval 22"/>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6" name="Text Box 23"/>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4"/>
          <p:cNvGrpSpPr>
            <a:grpSpLocks/>
          </p:cNvGrpSpPr>
          <p:nvPr/>
        </p:nvGrpSpPr>
        <p:grpSpPr bwMode="auto">
          <a:xfrm>
            <a:off x="2555875" y="1484313"/>
            <a:ext cx="1223963" cy="287337"/>
            <a:chOff x="2971" y="3067"/>
            <a:chExt cx="771" cy="181"/>
          </a:xfrm>
        </p:grpSpPr>
        <p:sp>
          <p:nvSpPr>
            <p:cNvPr id="53303"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3304" name="Text Box 2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327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327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3276" name="Text Box 29"/>
          <p:cNvSpPr txBox="1">
            <a:spLocks noChangeArrowheads="1"/>
          </p:cNvSpPr>
          <p:nvPr/>
        </p:nvSpPr>
        <p:spPr bwMode="auto">
          <a:xfrm>
            <a:off x="7164388" y="1854200"/>
            <a:ext cx="1814512" cy="3831818"/>
          </a:xfrm>
          <a:prstGeom prst="rect">
            <a:avLst/>
          </a:prstGeom>
          <a:noFill/>
          <a:ln w="9525">
            <a:noFill/>
            <a:miter lim="800000"/>
            <a:headEnd/>
            <a:tailEnd/>
          </a:ln>
        </p:spPr>
        <p:txBody>
          <a:bodyPr wrap="square">
            <a:spAutoFit/>
          </a:bodyPr>
          <a:lstStyle/>
          <a:p>
            <a:pPr>
              <a:spcBef>
                <a:spcPct val="50000"/>
              </a:spcBef>
            </a:pPr>
            <a:r>
              <a:rPr lang="el-GR" dirty="0">
                <a:latin typeface="Calibri" pitchFamily="34" charset="0"/>
                <a:ea typeface="Calibri" pitchFamily="34" charset="0"/>
                <a:cs typeface="Calibri" pitchFamily="34" charset="0"/>
              </a:rPr>
              <a:t>Μπορούμε </a:t>
            </a:r>
            <a:r>
              <a:rPr lang="el-GR" dirty="0" smtClean="0">
                <a:latin typeface="Calibri" pitchFamily="34" charset="0"/>
                <a:ea typeface="Calibri" pitchFamily="34" charset="0"/>
                <a:cs typeface="Calibri" pitchFamily="34" charset="0"/>
              </a:rPr>
              <a:t>να </a:t>
            </a:r>
            <a:r>
              <a:rPr lang="el-GR" dirty="0">
                <a:latin typeface="Calibri" pitchFamily="34" charset="0"/>
                <a:ea typeface="Calibri" pitchFamily="34" charset="0"/>
                <a:cs typeface="Calibri" pitchFamily="34" charset="0"/>
              </a:rPr>
              <a:t>εισάγουμε έναν «εικονικό» </a:t>
            </a:r>
            <a:r>
              <a:rPr lang="el-GR" dirty="0">
                <a:solidFill>
                  <a:schemeClr val="accent6">
                    <a:lumMod val="75000"/>
                  </a:schemeClr>
                </a:solidFill>
                <a:latin typeface="Calibri" pitchFamily="34" charset="0"/>
                <a:ea typeface="Calibri" pitchFamily="34" charset="0"/>
                <a:cs typeface="Calibri" pitchFamily="34" charset="0"/>
              </a:rPr>
              <a:t>ασθενή τύπο </a:t>
            </a:r>
            <a:r>
              <a:rPr lang="el-GR" dirty="0">
                <a:latin typeface="Calibri" pitchFamily="34" charset="0"/>
                <a:ea typeface="Calibri" pitchFamily="34" charset="0"/>
                <a:cs typeface="Calibri" pitchFamily="34" charset="0"/>
              </a:rPr>
              <a:t>οντοτήτων</a:t>
            </a:r>
          </a:p>
          <a:p>
            <a:pPr>
              <a:spcBef>
                <a:spcPct val="50000"/>
              </a:spcBef>
            </a:pPr>
            <a:r>
              <a:rPr lang="el-GR" dirty="0">
                <a:latin typeface="Calibri" pitchFamily="34" charset="0"/>
                <a:ea typeface="Calibri" pitchFamily="34" charset="0"/>
                <a:cs typeface="Calibri" pitchFamily="34" charset="0"/>
              </a:rPr>
              <a:t>Η καινούργια οντότητα είναι ασθενής (δεν τις αναθέτουμε κλειδί): προσδιορίζεται μοναδικά από τις άλλες</a:t>
            </a:r>
          </a:p>
        </p:txBody>
      </p:sp>
      <p:sp>
        <p:nvSpPr>
          <p:cNvPr id="53277"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53278"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3279"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80"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53281"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4" name="Group 35"/>
          <p:cNvGrpSpPr>
            <a:grpSpLocks/>
          </p:cNvGrpSpPr>
          <p:nvPr/>
        </p:nvGrpSpPr>
        <p:grpSpPr bwMode="auto">
          <a:xfrm>
            <a:off x="4716463" y="1557338"/>
            <a:ext cx="1223962" cy="287337"/>
            <a:chOff x="431" y="1480"/>
            <a:chExt cx="771" cy="181"/>
          </a:xfrm>
        </p:grpSpPr>
        <p:sp>
          <p:nvSpPr>
            <p:cNvPr id="53301"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2" name="Text Box 3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sp>
        <p:nvSpPr>
          <p:cNvPr id="53283"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5328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85"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53286" name="Text Box 41"/>
          <p:cNvSpPr txBox="1">
            <a:spLocks noChangeArrowheads="1"/>
          </p:cNvSpPr>
          <p:nvPr/>
        </p:nvSpPr>
        <p:spPr bwMode="auto">
          <a:xfrm>
            <a:off x="4859338" y="5013325"/>
            <a:ext cx="863600" cy="214313"/>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sp>
        <p:nvSpPr>
          <p:cNvPr id="53287"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53288" name="Text Box 43"/>
          <p:cNvSpPr txBox="1">
            <a:spLocks noChangeArrowheads="1"/>
          </p:cNvSpPr>
          <p:nvPr/>
        </p:nvSpPr>
        <p:spPr bwMode="auto">
          <a:xfrm>
            <a:off x="6092825" y="5924550"/>
            <a:ext cx="2376488" cy="646331"/>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rPr>
              <a:t>Ποιο είναι το κλειδί του Συμβολαίου;</a:t>
            </a:r>
          </a:p>
        </p:txBody>
      </p:sp>
      <p:sp>
        <p:nvSpPr>
          <p:cNvPr id="53289"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53290"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53291"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53292"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53293" name="Line 48"/>
          <p:cNvSpPr>
            <a:spLocks noChangeShapeType="1"/>
          </p:cNvSpPr>
          <p:nvPr/>
        </p:nvSpPr>
        <p:spPr bwMode="auto">
          <a:xfrm>
            <a:off x="3995738" y="4797425"/>
            <a:ext cx="0" cy="503238"/>
          </a:xfrm>
          <a:prstGeom prst="line">
            <a:avLst/>
          </a:prstGeom>
          <a:noFill/>
          <a:ln w="9525">
            <a:solidFill>
              <a:schemeClr val="tx1"/>
            </a:solidFill>
            <a:round/>
            <a:headEnd/>
            <a:tailEnd/>
          </a:ln>
        </p:spPr>
        <p:txBody>
          <a:bodyPr/>
          <a:lstStyle/>
          <a:p>
            <a:endParaRPr lang="el-GR"/>
          </a:p>
        </p:txBody>
      </p:sp>
      <p:sp>
        <p:nvSpPr>
          <p:cNvPr id="53294"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95"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6"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297"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8"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9"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300"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6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4275" name="Footer Placeholder 3"/>
          <p:cNvSpPr>
            <a:spLocks noGrp="1"/>
          </p:cNvSpPr>
          <p:nvPr>
            <p:ph type="ftr" sz="quarter" idx="11"/>
          </p:nvPr>
        </p:nvSpPr>
        <p:spPr>
          <a:noFill/>
        </p:spPr>
        <p:txBody>
          <a:bodyPr/>
          <a:lstStyle/>
          <a:p>
            <a:r>
              <a:rPr lang="el-GR" altLang="en-US" smtClean="0"/>
              <a:t>Ευαγγελία Πιτουρά</a:t>
            </a:r>
          </a:p>
        </p:txBody>
      </p:sp>
      <p:sp>
        <p:nvSpPr>
          <p:cNvPr id="54276" name="Slide Number Placeholder 4"/>
          <p:cNvSpPr>
            <a:spLocks noGrp="1"/>
          </p:cNvSpPr>
          <p:nvPr>
            <p:ph type="sldNum" sz="quarter" idx="12"/>
          </p:nvPr>
        </p:nvSpPr>
        <p:spPr>
          <a:noFill/>
        </p:spPr>
        <p:txBody>
          <a:bodyPr/>
          <a:lstStyle/>
          <a:p>
            <a:fld id="{CE2CEDF6-3A44-478D-894E-657F9F5133E9}" type="slidenum">
              <a:rPr lang="el-GR" altLang="en-US" smtClean="0"/>
              <a:pPr/>
              <a:t>64</a:t>
            </a:fld>
            <a:endParaRPr lang="el-GR" altLang="en-US" smtClean="0"/>
          </a:p>
        </p:txBody>
      </p:sp>
      <p:sp>
        <p:nvSpPr>
          <p:cNvPr id="54278" name="AutoShape 3"/>
          <p:cNvSpPr>
            <a:spLocks noChangeArrowheads="1"/>
          </p:cNvSpPr>
          <p:nvPr/>
        </p:nvSpPr>
        <p:spPr bwMode="auto">
          <a:xfrm>
            <a:off x="2667000" y="1752600"/>
            <a:ext cx="1219200" cy="914400"/>
          </a:xfrm>
          <a:prstGeom prst="diamond">
            <a:avLst/>
          </a:prstGeom>
          <a:noFill/>
          <a:ln w="9525">
            <a:solidFill>
              <a:schemeClr val="tx1"/>
            </a:solidFill>
            <a:miter lim="800000"/>
            <a:headEnd/>
            <a:tailEnd/>
          </a:ln>
        </p:spPr>
        <p:txBody>
          <a:bodyPr wrap="none" anchor="ctr"/>
          <a:lstStyle/>
          <a:p>
            <a:endParaRPr lang="el-GR"/>
          </a:p>
        </p:txBody>
      </p:sp>
      <p:sp>
        <p:nvSpPr>
          <p:cNvPr id="54279" name="Rectangle 4"/>
          <p:cNvSpPr>
            <a:spLocks noChangeArrowheads="1"/>
          </p:cNvSpPr>
          <p:nvPr/>
        </p:nvSpPr>
        <p:spPr bwMode="auto">
          <a:xfrm>
            <a:off x="1066800" y="19812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0" name="Rectangle 5"/>
          <p:cNvSpPr>
            <a:spLocks noChangeArrowheads="1"/>
          </p:cNvSpPr>
          <p:nvPr/>
        </p:nvSpPr>
        <p:spPr bwMode="auto">
          <a:xfrm>
            <a:off x="4419600" y="1828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1" name="Rectangle 6"/>
          <p:cNvSpPr>
            <a:spLocks noChangeArrowheads="1"/>
          </p:cNvSpPr>
          <p:nvPr/>
        </p:nvSpPr>
        <p:spPr bwMode="auto">
          <a:xfrm>
            <a:off x="2743200" y="2971800"/>
            <a:ext cx="1066800" cy="533400"/>
          </a:xfrm>
          <a:prstGeom prst="rect">
            <a:avLst/>
          </a:prstGeom>
          <a:noFill/>
          <a:ln w="9525">
            <a:solidFill>
              <a:schemeClr val="tx1"/>
            </a:solidFill>
            <a:miter lim="800000"/>
            <a:headEnd/>
            <a:tailEnd/>
          </a:ln>
        </p:spPr>
        <p:txBody>
          <a:bodyPr wrap="none" anchor="ctr"/>
          <a:lstStyle/>
          <a:p>
            <a:endParaRPr lang="el-GR"/>
          </a:p>
        </p:txBody>
      </p:sp>
      <p:sp>
        <p:nvSpPr>
          <p:cNvPr id="54282" name="Text Box 7"/>
          <p:cNvSpPr txBox="1">
            <a:spLocks noChangeArrowheads="1"/>
          </p:cNvSpPr>
          <p:nvPr/>
        </p:nvSpPr>
        <p:spPr bwMode="auto">
          <a:xfrm>
            <a:off x="2971800" y="1981200"/>
            <a:ext cx="685800" cy="396875"/>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4283" name="Text Box 8"/>
          <p:cNvSpPr txBox="1">
            <a:spLocks noChangeArrowheads="1"/>
          </p:cNvSpPr>
          <p:nvPr/>
        </p:nvSpPr>
        <p:spPr bwMode="auto">
          <a:xfrm>
            <a:off x="1371600" y="20574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84" name="Text Box 9"/>
          <p:cNvSpPr txBox="1">
            <a:spLocks noChangeArrowheads="1"/>
          </p:cNvSpPr>
          <p:nvPr/>
        </p:nvSpPr>
        <p:spPr bwMode="auto">
          <a:xfrm>
            <a:off x="4495800" y="19050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85" name="Text Box 10"/>
          <p:cNvSpPr txBox="1">
            <a:spLocks noChangeArrowheads="1"/>
          </p:cNvSpPr>
          <p:nvPr/>
        </p:nvSpPr>
        <p:spPr bwMode="auto">
          <a:xfrm>
            <a:off x="3048000" y="30480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286" name="Line 11"/>
          <p:cNvSpPr>
            <a:spLocks noChangeShapeType="1"/>
          </p:cNvSpPr>
          <p:nvPr/>
        </p:nvSpPr>
        <p:spPr bwMode="auto">
          <a:xfrm>
            <a:off x="1981200" y="2209800"/>
            <a:ext cx="609600" cy="0"/>
          </a:xfrm>
          <a:prstGeom prst="lin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3962400" y="2209800"/>
            <a:ext cx="457200" cy="0"/>
          </a:xfrm>
          <a:prstGeom prst="line">
            <a:avLst/>
          </a:prstGeom>
          <a:noFill/>
          <a:ln w="9525">
            <a:solidFill>
              <a:schemeClr val="tx1"/>
            </a:solidFill>
            <a:round/>
            <a:headEnd/>
            <a:tailEnd/>
          </a:ln>
        </p:spPr>
        <p:txBody>
          <a:bodyPr wrap="none" anchor="ctr"/>
          <a:lstStyle/>
          <a:p>
            <a:endParaRPr lang="el-GR"/>
          </a:p>
        </p:txBody>
      </p:sp>
      <p:sp>
        <p:nvSpPr>
          <p:cNvPr id="54288" name="Line 13"/>
          <p:cNvSpPr>
            <a:spLocks noChangeShapeType="1"/>
          </p:cNvSpPr>
          <p:nvPr/>
        </p:nvSpPr>
        <p:spPr bwMode="auto">
          <a:xfrm>
            <a:off x="3276600" y="2667000"/>
            <a:ext cx="0" cy="304800"/>
          </a:xfrm>
          <a:prstGeom prst="line">
            <a:avLst/>
          </a:prstGeom>
          <a:noFill/>
          <a:ln w="9525">
            <a:solidFill>
              <a:schemeClr val="tx1"/>
            </a:solidFill>
            <a:round/>
            <a:headEnd/>
            <a:tailEnd/>
          </a:ln>
        </p:spPr>
        <p:txBody>
          <a:bodyPr wrap="none" anchor="ctr"/>
          <a:lstStyle/>
          <a:p>
            <a:endParaRPr lang="el-GR"/>
          </a:p>
        </p:txBody>
      </p:sp>
      <p:sp>
        <p:nvSpPr>
          <p:cNvPr id="54289" name="Rectangle 14"/>
          <p:cNvSpPr>
            <a:spLocks noChangeArrowheads="1"/>
          </p:cNvSpPr>
          <p:nvPr/>
        </p:nvSpPr>
        <p:spPr bwMode="auto">
          <a:xfrm>
            <a:off x="4953000" y="3962400"/>
            <a:ext cx="609600" cy="533400"/>
          </a:xfrm>
          <a:prstGeom prst="rect">
            <a:avLst/>
          </a:prstGeom>
          <a:noFill/>
          <a:ln w="9525">
            <a:solidFill>
              <a:schemeClr val="tx1"/>
            </a:solidFill>
            <a:miter lim="800000"/>
            <a:headEnd/>
            <a:tailEnd/>
          </a:ln>
        </p:spPr>
        <p:txBody>
          <a:bodyPr wrap="none" anchor="ctr"/>
          <a:lstStyle/>
          <a:p>
            <a:endParaRPr lang="el-GR"/>
          </a:p>
        </p:txBody>
      </p:sp>
      <p:sp>
        <p:nvSpPr>
          <p:cNvPr id="54290" name="Rectangle 15"/>
          <p:cNvSpPr>
            <a:spLocks noChangeArrowheads="1"/>
          </p:cNvSpPr>
          <p:nvPr/>
        </p:nvSpPr>
        <p:spPr bwMode="auto">
          <a:xfrm>
            <a:off x="304800" y="4114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1" name="Line 16"/>
          <p:cNvSpPr>
            <a:spLocks noChangeShapeType="1"/>
          </p:cNvSpPr>
          <p:nvPr/>
        </p:nvSpPr>
        <p:spPr bwMode="auto">
          <a:xfrm>
            <a:off x="1905000" y="5562600"/>
            <a:ext cx="0" cy="152400"/>
          </a:xfrm>
          <a:prstGeom prst="line">
            <a:avLst/>
          </a:prstGeom>
          <a:noFill/>
          <a:ln w="9525">
            <a:solidFill>
              <a:schemeClr val="tx1"/>
            </a:solidFill>
            <a:round/>
            <a:headEnd/>
            <a:tailEnd/>
          </a:ln>
        </p:spPr>
        <p:txBody>
          <a:bodyPr wrap="none" anchor="ctr"/>
          <a:lstStyle/>
          <a:p>
            <a:endParaRPr lang="el-GR"/>
          </a:p>
        </p:txBody>
      </p:sp>
      <p:sp>
        <p:nvSpPr>
          <p:cNvPr id="54292" name="Rectangle 17"/>
          <p:cNvSpPr>
            <a:spLocks noChangeArrowheads="1"/>
          </p:cNvSpPr>
          <p:nvPr/>
        </p:nvSpPr>
        <p:spPr bwMode="auto">
          <a:xfrm>
            <a:off x="2362200" y="40386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3" name="Text Box 18"/>
          <p:cNvSpPr txBox="1">
            <a:spLocks noChangeArrowheads="1"/>
          </p:cNvSpPr>
          <p:nvPr/>
        </p:nvSpPr>
        <p:spPr bwMode="auto">
          <a:xfrm>
            <a:off x="457200" y="41910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94" name="Text Box 19"/>
          <p:cNvSpPr txBox="1">
            <a:spLocks noChangeArrowheads="1"/>
          </p:cNvSpPr>
          <p:nvPr/>
        </p:nvSpPr>
        <p:spPr bwMode="auto">
          <a:xfrm>
            <a:off x="2555875" y="40767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95" name="Rectangle 20" descr="Σκούρα διαγώνιος προς τα επάνω"/>
          <p:cNvSpPr>
            <a:spLocks noChangeArrowheads="1"/>
          </p:cNvSpPr>
          <p:nvPr/>
        </p:nvSpPr>
        <p:spPr bwMode="auto">
          <a:xfrm>
            <a:off x="2987675" y="5516563"/>
            <a:ext cx="990600" cy="457200"/>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4296" name="Line 21"/>
          <p:cNvSpPr>
            <a:spLocks noChangeShapeType="1"/>
          </p:cNvSpPr>
          <p:nvPr/>
        </p:nvSpPr>
        <p:spPr bwMode="auto">
          <a:xfrm>
            <a:off x="1219200" y="4419600"/>
            <a:ext cx="685800" cy="0"/>
          </a:xfrm>
          <a:prstGeom prst="line">
            <a:avLst/>
          </a:prstGeom>
          <a:noFill/>
          <a:ln w="9525">
            <a:solidFill>
              <a:schemeClr val="tx1"/>
            </a:solidFill>
            <a:round/>
            <a:headEnd/>
            <a:tailEnd/>
          </a:ln>
        </p:spPr>
        <p:txBody>
          <a:bodyPr wrap="none" anchor="ctr"/>
          <a:lstStyle/>
          <a:p>
            <a:endParaRPr lang="el-GR"/>
          </a:p>
        </p:txBody>
      </p:sp>
      <p:sp>
        <p:nvSpPr>
          <p:cNvPr id="54297" name="Line 22"/>
          <p:cNvSpPr>
            <a:spLocks noChangeShapeType="1"/>
          </p:cNvSpPr>
          <p:nvPr/>
        </p:nvSpPr>
        <p:spPr bwMode="auto">
          <a:xfrm>
            <a:off x="1905000" y="4419600"/>
            <a:ext cx="0" cy="228600"/>
          </a:xfrm>
          <a:prstGeom prst="line">
            <a:avLst/>
          </a:prstGeom>
          <a:noFill/>
          <a:ln w="9525">
            <a:solidFill>
              <a:schemeClr val="tx1"/>
            </a:solidFill>
            <a:round/>
            <a:headEnd/>
            <a:tailEnd/>
          </a:ln>
        </p:spPr>
        <p:txBody>
          <a:bodyPr wrap="none" anchor="ctr"/>
          <a:lstStyle/>
          <a:p>
            <a:endParaRPr lang="el-GR"/>
          </a:p>
        </p:txBody>
      </p:sp>
      <p:sp>
        <p:nvSpPr>
          <p:cNvPr id="54298" name="Line 23"/>
          <p:cNvSpPr>
            <a:spLocks noChangeShapeType="1"/>
          </p:cNvSpPr>
          <p:nvPr/>
        </p:nvSpPr>
        <p:spPr bwMode="auto">
          <a:xfrm>
            <a:off x="1905000" y="5715000"/>
            <a:ext cx="938213" cy="19050"/>
          </a:xfrm>
          <a:prstGeom prst="line">
            <a:avLst/>
          </a:prstGeom>
          <a:noFill/>
          <a:ln w="9525">
            <a:solidFill>
              <a:schemeClr val="tx1"/>
            </a:solidFill>
            <a:round/>
            <a:headEnd/>
            <a:tailEnd/>
          </a:ln>
        </p:spPr>
        <p:txBody>
          <a:bodyPr wrap="none" anchor="ctr"/>
          <a:lstStyle/>
          <a:p>
            <a:endParaRPr lang="el-GR"/>
          </a:p>
        </p:txBody>
      </p:sp>
      <p:sp>
        <p:nvSpPr>
          <p:cNvPr id="54299" name="Line 24"/>
          <p:cNvSpPr>
            <a:spLocks noChangeShapeType="1"/>
          </p:cNvSpPr>
          <p:nvPr/>
        </p:nvSpPr>
        <p:spPr bwMode="auto">
          <a:xfrm flipH="1">
            <a:off x="3492500" y="4876800"/>
            <a:ext cx="12700" cy="496888"/>
          </a:xfrm>
          <a:prstGeom prst="line">
            <a:avLst/>
          </a:prstGeom>
          <a:noFill/>
          <a:ln w="9525">
            <a:solidFill>
              <a:schemeClr val="tx1"/>
            </a:solidFill>
            <a:round/>
            <a:headEnd/>
            <a:tailEnd/>
          </a:ln>
        </p:spPr>
        <p:txBody>
          <a:bodyPr wrap="none" anchor="ctr"/>
          <a:lstStyle/>
          <a:p>
            <a:endParaRPr lang="el-GR"/>
          </a:p>
        </p:txBody>
      </p:sp>
      <p:sp>
        <p:nvSpPr>
          <p:cNvPr id="54300" name="Line 25"/>
          <p:cNvSpPr>
            <a:spLocks noChangeShapeType="1"/>
          </p:cNvSpPr>
          <p:nvPr/>
        </p:nvSpPr>
        <p:spPr bwMode="auto">
          <a:xfrm flipV="1">
            <a:off x="4140200" y="5715000"/>
            <a:ext cx="736600" cy="19050"/>
          </a:xfrm>
          <a:prstGeom prst="line">
            <a:avLst/>
          </a:prstGeom>
          <a:noFill/>
          <a:ln w="9525">
            <a:solidFill>
              <a:schemeClr val="tx1"/>
            </a:solidFill>
            <a:round/>
            <a:headEnd/>
            <a:tailEnd/>
          </a:ln>
        </p:spPr>
        <p:txBody>
          <a:bodyPr wrap="none" anchor="ctr"/>
          <a:lstStyle/>
          <a:p>
            <a:endParaRPr lang="el-GR"/>
          </a:p>
        </p:txBody>
      </p:sp>
      <p:sp>
        <p:nvSpPr>
          <p:cNvPr id="54301" name="Line 26"/>
          <p:cNvSpPr>
            <a:spLocks noChangeShapeType="1"/>
          </p:cNvSpPr>
          <p:nvPr/>
        </p:nvSpPr>
        <p:spPr bwMode="auto">
          <a:xfrm flipH="1" flipV="1">
            <a:off x="5410200" y="4572000"/>
            <a:ext cx="0" cy="609600"/>
          </a:xfrm>
          <a:prstGeom prst="line">
            <a:avLst/>
          </a:prstGeom>
          <a:noFill/>
          <a:ln w="6350">
            <a:solidFill>
              <a:schemeClr val="tx1"/>
            </a:solidFill>
            <a:round/>
            <a:headEnd/>
            <a:tailEnd/>
          </a:ln>
        </p:spPr>
        <p:txBody>
          <a:bodyPr wrap="none" anchor="ctr"/>
          <a:lstStyle/>
          <a:p>
            <a:endParaRPr lang="el-GR"/>
          </a:p>
        </p:txBody>
      </p:sp>
      <p:sp>
        <p:nvSpPr>
          <p:cNvPr id="54302" name="Text Box 27"/>
          <p:cNvSpPr txBox="1">
            <a:spLocks noChangeArrowheads="1"/>
          </p:cNvSpPr>
          <p:nvPr/>
        </p:nvSpPr>
        <p:spPr bwMode="auto">
          <a:xfrm>
            <a:off x="5029200" y="40386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303" name="Text Box 28"/>
          <p:cNvSpPr txBox="1">
            <a:spLocks noChangeArrowheads="1"/>
          </p:cNvSpPr>
          <p:nvPr/>
        </p:nvSpPr>
        <p:spPr bwMode="auto">
          <a:xfrm>
            <a:off x="1600200" y="48768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dirty="0"/>
              <a:t>R1</a:t>
            </a:r>
          </a:p>
        </p:txBody>
      </p:sp>
      <p:sp>
        <p:nvSpPr>
          <p:cNvPr id="54304" name="Text Box 29"/>
          <p:cNvSpPr txBox="1">
            <a:spLocks noChangeArrowheads="1"/>
          </p:cNvSpPr>
          <p:nvPr/>
        </p:nvSpPr>
        <p:spPr bwMode="auto">
          <a:xfrm>
            <a:off x="3708400" y="46529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4305" name="Text Box 30"/>
          <p:cNvSpPr txBox="1">
            <a:spLocks noChangeArrowheads="1"/>
          </p:cNvSpPr>
          <p:nvPr/>
        </p:nvSpPr>
        <p:spPr bwMode="auto">
          <a:xfrm>
            <a:off x="5219700" y="55165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4306" name="Text Box 31"/>
          <p:cNvSpPr txBox="1">
            <a:spLocks noChangeArrowheads="1"/>
          </p:cNvSpPr>
          <p:nvPr/>
        </p:nvSpPr>
        <p:spPr bwMode="auto">
          <a:xfrm>
            <a:off x="3276600" y="5516563"/>
            <a:ext cx="871538" cy="396875"/>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4307" name="Line 32"/>
          <p:cNvSpPr>
            <a:spLocks noChangeShapeType="1"/>
          </p:cNvSpPr>
          <p:nvPr/>
        </p:nvSpPr>
        <p:spPr bwMode="auto">
          <a:xfrm>
            <a:off x="3276600" y="4267200"/>
            <a:ext cx="762000" cy="0"/>
          </a:xfrm>
          <a:prstGeom prst="line">
            <a:avLst/>
          </a:prstGeom>
          <a:noFill/>
          <a:ln w="9525">
            <a:solidFill>
              <a:schemeClr val="tx1"/>
            </a:solidFill>
            <a:round/>
            <a:headEnd/>
            <a:tailEnd/>
          </a:ln>
        </p:spPr>
        <p:txBody>
          <a:bodyPr wrap="none" anchor="ctr"/>
          <a:lstStyle/>
          <a:p>
            <a:endParaRPr lang="el-GR"/>
          </a:p>
        </p:txBody>
      </p:sp>
      <p:sp>
        <p:nvSpPr>
          <p:cNvPr id="54308" name="Line 33"/>
          <p:cNvSpPr>
            <a:spLocks noChangeShapeType="1"/>
          </p:cNvSpPr>
          <p:nvPr/>
        </p:nvSpPr>
        <p:spPr bwMode="auto">
          <a:xfrm>
            <a:off x="4038600" y="4267200"/>
            <a:ext cx="0" cy="152400"/>
          </a:xfrm>
          <a:prstGeom prst="line">
            <a:avLst/>
          </a:prstGeom>
          <a:noFill/>
          <a:ln w="9525">
            <a:solidFill>
              <a:schemeClr val="tx1"/>
            </a:solidFill>
            <a:round/>
            <a:headEnd/>
            <a:tailEnd/>
          </a:ln>
        </p:spPr>
        <p:txBody>
          <a:bodyPr wrap="none" anchor="ctr"/>
          <a:lstStyle/>
          <a:p>
            <a:endParaRPr lang="el-GR"/>
          </a:p>
        </p:txBody>
      </p:sp>
      <p:sp>
        <p:nvSpPr>
          <p:cNvPr id="54309" name="Text Box 34"/>
          <p:cNvSpPr txBox="1">
            <a:spLocks noChangeArrowheads="1"/>
          </p:cNvSpPr>
          <p:nvPr/>
        </p:nvSpPr>
        <p:spPr bwMode="auto">
          <a:xfrm>
            <a:off x="5795962" y="2476500"/>
            <a:ext cx="3144838" cy="1815882"/>
          </a:xfrm>
          <a:prstGeom prst="rect">
            <a:avLst/>
          </a:prstGeom>
          <a:noFill/>
          <a:ln w="9525">
            <a:noFill/>
            <a:miter lim="800000"/>
            <a:headEnd/>
            <a:tailEnd/>
          </a:ln>
        </p:spPr>
        <p:txBody>
          <a:bodyPr wrap="square">
            <a:spAutoFit/>
          </a:bodyPr>
          <a:lstStyle/>
          <a:p>
            <a:pPr>
              <a:spcBef>
                <a:spcPct val="50000"/>
              </a:spcBef>
            </a:pPr>
            <a:r>
              <a:rPr lang="el-GR" sz="2800" dirty="0">
                <a:solidFill>
                  <a:schemeClr val="tx2">
                    <a:lumMod val="75000"/>
                  </a:schemeClr>
                </a:solidFill>
                <a:latin typeface="Calibri" pitchFamily="34" charset="0"/>
                <a:ea typeface="Calibri" pitchFamily="34" charset="0"/>
                <a:cs typeface="Calibri" pitchFamily="34" charset="0"/>
              </a:rPr>
              <a:t>Εισαγωγή «εικονικού» τύπου οντότητας για τη συσχέτιση</a:t>
            </a:r>
          </a:p>
        </p:txBody>
      </p:sp>
      <p:sp>
        <p:nvSpPr>
          <p:cNvPr id="54310" name="Rectangle 35"/>
          <p:cNvSpPr>
            <a:spLocks noChangeArrowheads="1"/>
          </p:cNvSpPr>
          <p:nvPr/>
        </p:nvSpPr>
        <p:spPr bwMode="auto">
          <a:xfrm>
            <a:off x="2916238" y="5445125"/>
            <a:ext cx="1150937" cy="576263"/>
          </a:xfrm>
          <a:prstGeom prst="rect">
            <a:avLst/>
          </a:prstGeom>
          <a:noFill/>
          <a:ln w="9525">
            <a:solidFill>
              <a:schemeClr val="tx1"/>
            </a:solidFill>
            <a:miter lim="800000"/>
            <a:headEnd/>
            <a:tailEnd/>
          </a:ln>
        </p:spPr>
        <p:txBody>
          <a:bodyPr wrap="none" anchor="ctr"/>
          <a:lstStyle/>
          <a:p>
            <a:endParaRPr lang="el-GR"/>
          </a:p>
        </p:txBody>
      </p:sp>
      <p:sp>
        <p:nvSpPr>
          <p:cNvPr id="54311" name="Oval 36"/>
          <p:cNvSpPr>
            <a:spLocks noChangeArrowheads="1"/>
          </p:cNvSpPr>
          <p:nvPr/>
        </p:nvSpPr>
        <p:spPr bwMode="auto">
          <a:xfrm>
            <a:off x="2627313" y="1341438"/>
            <a:ext cx="504825" cy="287337"/>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2" name="Line 37"/>
          <p:cNvSpPr>
            <a:spLocks noChangeShapeType="1"/>
          </p:cNvSpPr>
          <p:nvPr/>
        </p:nvSpPr>
        <p:spPr bwMode="auto">
          <a:xfrm>
            <a:off x="2916238" y="1628775"/>
            <a:ext cx="142875" cy="215900"/>
          </a:xfrm>
          <a:prstGeom prst="line">
            <a:avLst/>
          </a:prstGeom>
          <a:noFill/>
          <a:ln w="9525">
            <a:solidFill>
              <a:schemeClr val="tx1"/>
            </a:solidFill>
            <a:round/>
            <a:headEnd/>
            <a:tailEnd/>
          </a:ln>
        </p:spPr>
        <p:txBody>
          <a:bodyPr/>
          <a:lstStyle/>
          <a:p>
            <a:endParaRPr lang="el-GR"/>
          </a:p>
        </p:txBody>
      </p:sp>
      <p:sp>
        <p:nvSpPr>
          <p:cNvPr id="54313" name="Oval 38"/>
          <p:cNvSpPr>
            <a:spLocks noChangeArrowheads="1"/>
          </p:cNvSpPr>
          <p:nvPr/>
        </p:nvSpPr>
        <p:spPr bwMode="auto">
          <a:xfrm>
            <a:off x="4284663" y="5949950"/>
            <a:ext cx="504825" cy="287338"/>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4" name="Line 39"/>
          <p:cNvSpPr>
            <a:spLocks noChangeShapeType="1"/>
          </p:cNvSpPr>
          <p:nvPr/>
        </p:nvSpPr>
        <p:spPr bwMode="auto">
          <a:xfrm>
            <a:off x="4067175" y="5876925"/>
            <a:ext cx="288925" cy="73025"/>
          </a:xfrm>
          <a:prstGeom prst="line">
            <a:avLst/>
          </a:prstGeom>
          <a:noFill/>
          <a:ln w="9525">
            <a:solidFill>
              <a:schemeClr val="tx1"/>
            </a:solidFill>
            <a:round/>
            <a:headEnd/>
            <a:tailEnd/>
          </a:ln>
        </p:spPr>
        <p:txBody>
          <a:bodyPr/>
          <a:lstStyle/>
          <a:p>
            <a:endParaRPr lang="el-GR"/>
          </a:p>
        </p:txBody>
      </p:sp>
      <p:sp>
        <p:nvSpPr>
          <p:cNvPr id="54315" name="Text Box 40"/>
          <p:cNvSpPr txBox="1">
            <a:spLocks noChangeArrowheads="1"/>
          </p:cNvSpPr>
          <p:nvPr/>
        </p:nvSpPr>
        <p:spPr bwMode="auto">
          <a:xfrm>
            <a:off x="6084887" y="1842125"/>
            <a:ext cx="2161535" cy="587325"/>
          </a:xfrm>
          <a:prstGeom prst="rect">
            <a:avLst/>
          </a:prstGeom>
          <a:noFill/>
          <a:ln w="9525">
            <a:noFill/>
            <a:miter lim="800000"/>
            <a:headEnd/>
            <a:tailEnd/>
          </a:ln>
        </p:spPr>
        <p:txBody>
          <a:bodyPr wrap="square">
            <a:spAutoFit/>
          </a:bodyPr>
          <a:lstStyle/>
          <a:p>
            <a:pPr>
              <a:spcBef>
                <a:spcPct val="50000"/>
              </a:spcBef>
            </a:pPr>
            <a:r>
              <a:rPr lang="el-GR" sz="3200" dirty="0">
                <a:solidFill>
                  <a:schemeClr val="tx2">
                    <a:lumMod val="75000"/>
                  </a:schemeClr>
                </a:solidFill>
                <a:latin typeface="Calibri" pitchFamily="34" charset="0"/>
                <a:ea typeface="Calibri" pitchFamily="34" charset="0"/>
                <a:cs typeface="Calibri" pitchFamily="34" charset="0"/>
              </a:rPr>
              <a:t>Γενικά</a:t>
            </a:r>
          </a:p>
        </p:txBody>
      </p:sp>
      <p:grpSp>
        <p:nvGrpSpPr>
          <p:cNvPr id="2" name="Group 41"/>
          <p:cNvGrpSpPr>
            <a:grpSpLocks/>
          </p:cNvGrpSpPr>
          <p:nvPr/>
        </p:nvGrpSpPr>
        <p:grpSpPr bwMode="auto">
          <a:xfrm>
            <a:off x="1331913" y="4652963"/>
            <a:ext cx="1079500" cy="842962"/>
            <a:chOff x="4332" y="2795"/>
            <a:chExt cx="725" cy="621"/>
          </a:xfrm>
        </p:grpSpPr>
        <p:sp>
          <p:nvSpPr>
            <p:cNvPr id="54329" name="AutoShape 42"/>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30" name="AutoShape 43"/>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3" name="Group 44"/>
          <p:cNvGrpSpPr>
            <a:grpSpLocks/>
          </p:cNvGrpSpPr>
          <p:nvPr/>
        </p:nvGrpSpPr>
        <p:grpSpPr bwMode="auto">
          <a:xfrm>
            <a:off x="4932363" y="5229225"/>
            <a:ext cx="1150937" cy="985838"/>
            <a:chOff x="4332" y="2795"/>
            <a:chExt cx="725" cy="621"/>
          </a:xfrm>
        </p:grpSpPr>
        <p:sp>
          <p:nvSpPr>
            <p:cNvPr id="54327" name="AutoShape 45"/>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8" name="AutoShape 46"/>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4" name="Group 47"/>
          <p:cNvGrpSpPr>
            <a:grpSpLocks/>
          </p:cNvGrpSpPr>
          <p:nvPr/>
        </p:nvGrpSpPr>
        <p:grpSpPr bwMode="auto">
          <a:xfrm>
            <a:off x="3492500" y="4437063"/>
            <a:ext cx="1008063" cy="841375"/>
            <a:chOff x="4332" y="2795"/>
            <a:chExt cx="725" cy="621"/>
          </a:xfrm>
        </p:grpSpPr>
        <p:sp>
          <p:nvSpPr>
            <p:cNvPr id="54325" name="AutoShape 48"/>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6" name="AutoShape 49"/>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sp>
        <p:nvSpPr>
          <p:cNvPr id="54319" name="Line 50"/>
          <p:cNvSpPr>
            <a:spLocks noChangeShapeType="1"/>
          </p:cNvSpPr>
          <p:nvPr/>
        </p:nvSpPr>
        <p:spPr bwMode="auto">
          <a:xfrm>
            <a:off x="1835150" y="5516563"/>
            <a:ext cx="0" cy="288925"/>
          </a:xfrm>
          <a:prstGeom prst="line">
            <a:avLst/>
          </a:prstGeom>
          <a:noFill/>
          <a:ln w="9525">
            <a:solidFill>
              <a:schemeClr val="tx1"/>
            </a:solidFill>
            <a:round/>
            <a:headEnd/>
            <a:tailEnd/>
          </a:ln>
        </p:spPr>
        <p:txBody>
          <a:bodyPr/>
          <a:lstStyle/>
          <a:p>
            <a:endParaRPr lang="el-GR"/>
          </a:p>
        </p:txBody>
      </p:sp>
      <p:sp>
        <p:nvSpPr>
          <p:cNvPr id="54320" name="Line 51"/>
          <p:cNvSpPr>
            <a:spLocks noChangeShapeType="1"/>
          </p:cNvSpPr>
          <p:nvPr/>
        </p:nvSpPr>
        <p:spPr bwMode="auto">
          <a:xfrm>
            <a:off x="1835150" y="5805488"/>
            <a:ext cx="1008063" cy="0"/>
          </a:xfrm>
          <a:prstGeom prst="line">
            <a:avLst/>
          </a:prstGeom>
          <a:noFill/>
          <a:ln w="9525">
            <a:solidFill>
              <a:schemeClr val="tx1"/>
            </a:solidFill>
            <a:round/>
            <a:headEnd/>
            <a:tailEnd/>
          </a:ln>
        </p:spPr>
        <p:txBody>
          <a:bodyPr/>
          <a:lstStyle/>
          <a:p>
            <a:endParaRPr lang="el-GR"/>
          </a:p>
        </p:txBody>
      </p:sp>
      <p:sp>
        <p:nvSpPr>
          <p:cNvPr id="54321" name="Line 52"/>
          <p:cNvSpPr>
            <a:spLocks noChangeShapeType="1"/>
          </p:cNvSpPr>
          <p:nvPr/>
        </p:nvSpPr>
        <p:spPr bwMode="auto">
          <a:xfrm>
            <a:off x="3563938" y="4941888"/>
            <a:ext cx="0" cy="431800"/>
          </a:xfrm>
          <a:prstGeom prst="line">
            <a:avLst/>
          </a:prstGeom>
          <a:noFill/>
          <a:ln w="9525">
            <a:solidFill>
              <a:schemeClr val="tx1"/>
            </a:solidFill>
            <a:round/>
            <a:headEnd/>
            <a:tailEnd/>
          </a:ln>
        </p:spPr>
        <p:txBody>
          <a:bodyPr/>
          <a:lstStyle/>
          <a:p>
            <a:endParaRPr lang="el-GR"/>
          </a:p>
        </p:txBody>
      </p:sp>
      <p:sp>
        <p:nvSpPr>
          <p:cNvPr id="54322" name="Line 53"/>
          <p:cNvSpPr>
            <a:spLocks noChangeShapeType="1"/>
          </p:cNvSpPr>
          <p:nvPr/>
        </p:nvSpPr>
        <p:spPr bwMode="auto">
          <a:xfrm>
            <a:off x="4211638" y="5661025"/>
            <a:ext cx="647700" cy="0"/>
          </a:xfrm>
          <a:prstGeom prst="line">
            <a:avLst/>
          </a:prstGeom>
          <a:noFill/>
          <a:ln w="9525">
            <a:solidFill>
              <a:schemeClr val="tx1"/>
            </a:solidFill>
            <a:round/>
            <a:headEnd/>
            <a:tailEnd/>
          </a:ln>
        </p:spPr>
        <p:txBody>
          <a:bodyPr/>
          <a:lstStyle/>
          <a:p>
            <a:endParaRPr lang="el-GR"/>
          </a:p>
        </p:txBody>
      </p:sp>
      <p:sp>
        <p:nvSpPr>
          <p:cNvPr id="54323" name="Text Box 54"/>
          <p:cNvSpPr txBox="1">
            <a:spLocks noChangeArrowheads="1"/>
          </p:cNvSpPr>
          <p:nvPr/>
        </p:nvSpPr>
        <p:spPr bwMode="auto">
          <a:xfrm>
            <a:off x="6516688" y="3644900"/>
            <a:ext cx="1511300" cy="366713"/>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54324" name="Text Box 55"/>
          <p:cNvSpPr txBox="1">
            <a:spLocks noChangeArrowheads="1"/>
          </p:cNvSpPr>
          <p:nvPr/>
        </p:nvSpPr>
        <p:spPr bwMode="auto">
          <a:xfrm>
            <a:off x="2051050" y="1773238"/>
            <a:ext cx="433388" cy="366712"/>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60"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2"/>
          <p:cNvSpPr>
            <a:spLocks noGrp="1"/>
          </p:cNvSpPr>
          <p:nvPr>
            <p:ph type="dt" sz="quarter" idx="10"/>
          </p:nvPr>
        </p:nvSpPr>
        <p:spPr>
          <a:xfrm>
            <a:off x="0" y="6453188"/>
            <a:ext cx="2374900" cy="288925"/>
          </a:xfrm>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5299" name="Footer Placeholder 3"/>
          <p:cNvSpPr>
            <a:spLocks noGrp="1"/>
          </p:cNvSpPr>
          <p:nvPr>
            <p:ph type="ftr" sz="quarter" idx="11"/>
          </p:nvPr>
        </p:nvSpPr>
        <p:spPr>
          <a:xfrm>
            <a:off x="3059113" y="6524625"/>
            <a:ext cx="2952750" cy="196850"/>
          </a:xfrm>
          <a:noFill/>
        </p:spPr>
        <p:txBody>
          <a:bodyPr/>
          <a:lstStyle/>
          <a:p>
            <a:r>
              <a:rPr lang="el-GR" altLang="en-US" smtClean="0"/>
              <a:t>Ευαγγελία Πιτουρά</a:t>
            </a:r>
          </a:p>
        </p:txBody>
      </p:sp>
      <p:sp>
        <p:nvSpPr>
          <p:cNvPr id="55300" name="Slide Number Placeholder 4"/>
          <p:cNvSpPr>
            <a:spLocks noGrp="1"/>
          </p:cNvSpPr>
          <p:nvPr>
            <p:ph type="sldNum" sz="quarter" idx="12"/>
          </p:nvPr>
        </p:nvSpPr>
        <p:spPr>
          <a:xfrm>
            <a:off x="6804025" y="6400800"/>
            <a:ext cx="2133600" cy="457200"/>
          </a:xfrm>
          <a:noFill/>
        </p:spPr>
        <p:txBody>
          <a:bodyPr/>
          <a:lstStyle/>
          <a:p>
            <a:fld id="{29D97529-5B2E-42BD-B16B-815ACB8A6D1B}" type="slidenum">
              <a:rPr lang="el-GR" altLang="en-US" smtClean="0"/>
              <a:pPr/>
              <a:t>65</a:t>
            </a:fld>
            <a:endParaRPr lang="el-GR" altLang="en-US" smtClean="0"/>
          </a:p>
        </p:txBody>
      </p:sp>
      <p:grpSp>
        <p:nvGrpSpPr>
          <p:cNvPr id="2" name="Group 4"/>
          <p:cNvGrpSpPr>
            <a:grpSpLocks/>
          </p:cNvGrpSpPr>
          <p:nvPr/>
        </p:nvGrpSpPr>
        <p:grpSpPr bwMode="auto">
          <a:xfrm>
            <a:off x="395288" y="2420938"/>
            <a:ext cx="5902325" cy="1752600"/>
            <a:chOff x="1610" y="2448"/>
            <a:chExt cx="3718" cy="1104"/>
          </a:xfrm>
        </p:grpSpPr>
        <p:sp>
          <p:nvSpPr>
            <p:cNvPr id="55339" name="AutoShape 5"/>
            <p:cNvSpPr>
              <a:spLocks noChangeArrowheads="1"/>
            </p:cNvSpPr>
            <p:nvPr/>
          </p:nvSpPr>
          <p:spPr bwMode="auto">
            <a:xfrm>
              <a:off x="2976" y="2448"/>
              <a:ext cx="768" cy="576"/>
            </a:xfrm>
            <a:prstGeom prst="diamond">
              <a:avLst/>
            </a:prstGeom>
            <a:noFill/>
            <a:ln w="9525">
              <a:solidFill>
                <a:schemeClr val="tx1"/>
              </a:solidFill>
              <a:miter lim="800000"/>
              <a:headEnd/>
              <a:tailEnd/>
            </a:ln>
          </p:spPr>
          <p:txBody>
            <a:bodyPr wrap="none" anchor="ctr"/>
            <a:lstStyle/>
            <a:p>
              <a:endParaRPr lang="el-GR"/>
            </a:p>
          </p:txBody>
        </p:sp>
        <p:sp>
          <p:nvSpPr>
            <p:cNvPr id="55340" name="Rectangle 6"/>
            <p:cNvSpPr>
              <a:spLocks noChangeArrowheads="1"/>
            </p:cNvSpPr>
            <p:nvPr/>
          </p:nvSpPr>
          <p:spPr bwMode="auto">
            <a:xfrm>
              <a:off x="1610" y="2523"/>
              <a:ext cx="768" cy="288"/>
            </a:xfrm>
            <a:prstGeom prst="rect">
              <a:avLst/>
            </a:prstGeom>
            <a:noFill/>
            <a:ln w="9525">
              <a:solidFill>
                <a:schemeClr val="tx1"/>
              </a:solidFill>
              <a:miter lim="800000"/>
              <a:headEnd/>
              <a:tailEnd/>
            </a:ln>
          </p:spPr>
          <p:txBody>
            <a:bodyPr wrap="none" anchor="ctr"/>
            <a:lstStyle/>
            <a:p>
              <a:endParaRPr lang="el-GR"/>
            </a:p>
          </p:txBody>
        </p:sp>
        <p:sp>
          <p:nvSpPr>
            <p:cNvPr id="55341" name="Rectangle 7"/>
            <p:cNvSpPr>
              <a:spLocks noChangeArrowheads="1"/>
            </p:cNvSpPr>
            <p:nvPr/>
          </p:nvSpPr>
          <p:spPr bwMode="auto">
            <a:xfrm>
              <a:off x="4464" y="2496"/>
              <a:ext cx="864" cy="336"/>
            </a:xfrm>
            <a:prstGeom prst="rect">
              <a:avLst/>
            </a:prstGeom>
            <a:noFill/>
            <a:ln w="9525">
              <a:solidFill>
                <a:schemeClr val="tx1"/>
              </a:solidFill>
              <a:miter lim="800000"/>
              <a:headEnd/>
              <a:tailEnd/>
            </a:ln>
          </p:spPr>
          <p:txBody>
            <a:bodyPr wrap="none" anchor="ctr"/>
            <a:lstStyle/>
            <a:p>
              <a:endParaRPr lang="el-GR"/>
            </a:p>
          </p:txBody>
        </p:sp>
        <p:sp>
          <p:nvSpPr>
            <p:cNvPr id="55342" name="Rectangle 8"/>
            <p:cNvSpPr>
              <a:spLocks noChangeArrowheads="1"/>
            </p:cNvSpPr>
            <p:nvPr/>
          </p:nvSpPr>
          <p:spPr bwMode="auto">
            <a:xfrm>
              <a:off x="2880" y="3216"/>
              <a:ext cx="912" cy="336"/>
            </a:xfrm>
            <a:prstGeom prst="rect">
              <a:avLst/>
            </a:prstGeom>
            <a:noFill/>
            <a:ln w="9525">
              <a:solidFill>
                <a:schemeClr val="tx1"/>
              </a:solidFill>
              <a:miter lim="800000"/>
              <a:headEnd/>
              <a:tailEnd/>
            </a:ln>
          </p:spPr>
          <p:txBody>
            <a:bodyPr wrap="none" anchor="ctr"/>
            <a:lstStyle/>
            <a:p>
              <a:endParaRPr lang="el-GR"/>
            </a:p>
          </p:txBody>
        </p:sp>
        <p:sp>
          <p:nvSpPr>
            <p:cNvPr id="55343" name="Text Box 9"/>
            <p:cNvSpPr txBox="1">
              <a:spLocks noChangeArrowheads="1"/>
            </p:cNvSpPr>
            <p:nvPr/>
          </p:nvSpPr>
          <p:spPr bwMode="auto">
            <a:xfrm>
              <a:off x="3216" y="2640"/>
              <a:ext cx="432" cy="250"/>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5344" name="Text Box 10"/>
            <p:cNvSpPr txBox="1">
              <a:spLocks noChangeArrowheads="1"/>
            </p:cNvSpPr>
            <p:nvPr/>
          </p:nvSpPr>
          <p:spPr bwMode="auto">
            <a:xfrm>
              <a:off x="1824" y="2544"/>
              <a:ext cx="480" cy="250"/>
            </a:xfrm>
            <a:prstGeom prst="rect">
              <a:avLst/>
            </a:prstGeom>
            <a:noFill/>
            <a:ln w="9525">
              <a:noFill/>
              <a:miter lim="800000"/>
              <a:headEnd/>
              <a:tailEnd/>
            </a:ln>
          </p:spPr>
          <p:txBody>
            <a:bodyPr>
              <a:spAutoFit/>
            </a:bodyPr>
            <a:lstStyle/>
            <a:p>
              <a:pPr eaLnBrk="0" hangingPunct="0">
                <a:spcBef>
                  <a:spcPct val="50000"/>
                </a:spcBef>
              </a:pPr>
              <a:r>
                <a:rPr lang="el-GR" sz="2000" b="1" dirty="0"/>
                <a:t>A</a:t>
              </a:r>
            </a:p>
          </p:txBody>
        </p:sp>
        <p:sp>
          <p:nvSpPr>
            <p:cNvPr id="55345" name="Text Box 11"/>
            <p:cNvSpPr txBox="1">
              <a:spLocks noChangeArrowheads="1"/>
            </p:cNvSpPr>
            <p:nvPr/>
          </p:nvSpPr>
          <p:spPr bwMode="auto">
            <a:xfrm>
              <a:off x="4608" y="2544"/>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46" name="Text Box 12"/>
            <p:cNvSpPr txBox="1">
              <a:spLocks noChangeArrowheads="1"/>
            </p:cNvSpPr>
            <p:nvPr/>
          </p:nvSpPr>
          <p:spPr bwMode="auto">
            <a:xfrm>
              <a:off x="3168" y="326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47" name="Line 13"/>
            <p:cNvSpPr>
              <a:spLocks noChangeShapeType="1"/>
            </p:cNvSpPr>
            <p:nvPr/>
          </p:nvSpPr>
          <p:spPr bwMode="auto">
            <a:xfrm>
              <a:off x="2400" y="2736"/>
              <a:ext cx="528" cy="0"/>
            </a:xfrm>
            <a:prstGeom prst="line">
              <a:avLst/>
            </a:prstGeom>
            <a:noFill/>
            <a:ln w="9525">
              <a:solidFill>
                <a:schemeClr val="tx1"/>
              </a:solidFill>
              <a:round/>
              <a:headEnd/>
              <a:tailEnd/>
            </a:ln>
          </p:spPr>
          <p:txBody>
            <a:bodyPr wrap="none" anchor="ctr"/>
            <a:lstStyle/>
            <a:p>
              <a:endParaRPr lang="el-GR"/>
            </a:p>
          </p:txBody>
        </p:sp>
        <p:sp>
          <p:nvSpPr>
            <p:cNvPr id="55348" name="Line 14"/>
            <p:cNvSpPr>
              <a:spLocks noChangeShapeType="1"/>
            </p:cNvSpPr>
            <p:nvPr/>
          </p:nvSpPr>
          <p:spPr bwMode="auto">
            <a:xfrm>
              <a:off x="3744" y="2736"/>
              <a:ext cx="672" cy="0"/>
            </a:xfrm>
            <a:prstGeom prst="line">
              <a:avLst/>
            </a:prstGeom>
            <a:noFill/>
            <a:ln w="9525">
              <a:solidFill>
                <a:schemeClr val="tx1"/>
              </a:solidFill>
              <a:round/>
              <a:headEnd/>
              <a:tailEnd/>
            </a:ln>
          </p:spPr>
          <p:txBody>
            <a:bodyPr wrap="none" anchor="ctr"/>
            <a:lstStyle/>
            <a:p>
              <a:endParaRPr lang="el-GR"/>
            </a:p>
          </p:txBody>
        </p:sp>
        <p:sp>
          <p:nvSpPr>
            <p:cNvPr id="55349" name="Line 15"/>
            <p:cNvSpPr>
              <a:spLocks noChangeShapeType="1"/>
            </p:cNvSpPr>
            <p:nvPr/>
          </p:nvSpPr>
          <p:spPr bwMode="auto">
            <a:xfrm>
              <a:off x="3360" y="3024"/>
              <a:ext cx="0" cy="144"/>
            </a:xfrm>
            <a:prstGeom prst="line">
              <a:avLst/>
            </a:prstGeom>
            <a:noFill/>
            <a:ln w="9525">
              <a:solidFill>
                <a:schemeClr val="tx1"/>
              </a:solidFill>
              <a:round/>
              <a:headEnd/>
              <a:tailEnd/>
            </a:ln>
          </p:spPr>
          <p:txBody>
            <a:bodyPr wrap="none" anchor="ctr"/>
            <a:lstStyle/>
            <a:p>
              <a:endParaRPr lang="el-GR"/>
            </a:p>
          </p:txBody>
        </p:sp>
      </p:grpSp>
      <p:sp>
        <p:nvSpPr>
          <p:cNvPr id="55304" name="Rectangle 16"/>
          <p:cNvSpPr>
            <a:spLocks noChangeArrowheads="1"/>
          </p:cNvSpPr>
          <p:nvPr/>
        </p:nvSpPr>
        <p:spPr bwMode="auto">
          <a:xfrm>
            <a:off x="6770688" y="2070101"/>
            <a:ext cx="2030412" cy="2222500"/>
          </a:xfrm>
          <a:prstGeom prst="rect">
            <a:avLst/>
          </a:prstGeom>
          <a:noFill/>
          <a:ln w="9525" cap="rnd">
            <a:solidFill>
              <a:schemeClr val="tx1"/>
            </a:solidFill>
            <a:prstDash val="sysDot"/>
            <a:miter lim="800000"/>
            <a:headEnd/>
            <a:tailEnd/>
          </a:ln>
        </p:spPr>
        <p:txBody>
          <a:bodyPr wrap="none" anchor="ctr"/>
          <a:lstStyle/>
          <a:p>
            <a:endParaRPr lang="el-GR"/>
          </a:p>
        </p:txBody>
      </p:sp>
      <p:sp>
        <p:nvSpPr>
          <p:cNvPr id="55305" name="Text Box 17"/>
          <p:cNvSpPr txBox="1">
            <a:spLocks noChangeArrowheads="1"/>
          </p:cNvSpPr>
          <p:nvPr/>
        </p:nvSpPr>
        <p:spPr bwMode="auto">
          <a:xfrm>
            <a:off x="6985000" y="2212975"/>
            <a:ext cx="2159000" cy="1924050"/>
          </a:xfrm>
          <a:prstGeom prst="rect">
            <a:avLst/>
          </a:prstGeom>
          <a:noFill/>
          <a:ln w="9525">
            <a:noFill/>
            <a:miter lim="800000"/>
            <a:headEnd/>
            <a:tailEnd/>
          </a:ln>
        </p:spPr>
        <p:txBody>
          <a:bodyPr>
            <a:spAutoFit/>
          </a:bodyPr>
          <a:lstStyle/>
          <a:p>
            <a:pPr eaLnBrk="0" hangingPunct="0">
              <a:spcBef>
                <a:spcPct val="50000"/>
              </a:spcBef>
            </a:pPr>
            <a:r>
              <a:rPr lang="en-US" sz="1800" dirty="0"/>
              <a:t>a1 b1 c1    </a:t>
            </a:r>
            <a:r>
              <a:rPr lang="en-US" sz="1800" b="1" dirty="0">
                <a:solidFill>
                  <a:srgbClr val="009900"/>
                </a:solidFill>
              </a:rPr>
              <a:t>e1</a:t>
            </a:r>
            <a:endParaRPr lang="en-US" sz="1800" dirty="0">
              <a:solidFill>
                <a:srgbClr val="009900"/>
              </a:solidFill>
            </a:endParaRPr>
          </a:p>
          <a:p>
            <a:pPr eaLnBrk="0" hangingPunct="0">
              <a:spcBef>
                <a:spcPct val="50000"/>
              </a:spcBef>
            </a:pPr>
            <a:r>
              <a:rPr lang="en-US" sz="1800" dirty="0"/>
              <a:t>a2 b2 c2   </a:t>
            </a:r>
            <a:r>
              <a:rPr lang="el-GR" sz="1800" dirty="0" smtClean="0"/>
              <a:t> </a:t>
            </a:r>
            <a:r>
              <a:rPr lang="en-US" sz="1800" b="1" dirty="0" smtClean="0">
                <a:solidFill>
                  <a:srgbClr val="009900"/>
                </a:solidFill>
              </a:rPr>
              <a:t>e2</a:t>
            </a:r>
            <a:endParaRPr lang="en-US" sz="1800" b="1" dirty="0"/>
          </a:p>
          <a:p>
            <a:pPr eaLnBrk="0" hangingPunct="0">
              <a:spcBef>
                <a:spcPct val="50000"/>
              </a:spcBef>
            </a:pPr>
            <a:r>
              <a:rPr lang="en-US" sz="1800" dirty="0"/>
              <a:t>a2 b3 c1    </a:t>
            </a:r>
            <a:r>
              <a:rPr lang="en-US" sz="1800" b="1" dirty="0" smtClean="0">
                <a:solidFill>
                  <a:srgbClr val="009900"/>
                </a:solidFill>
              </a:rPr>
              <a:t>e3</a:t>
            </a:r>
          </a:p>
          <a:p>
            <a:pPr algn="ctr" eaLnBrk="0" hangingPunct="0">
              <a:spcBef>
                <a:spcPct val="50000"/>
              </a:spcBef>
            </a:pPr>
            <a:r>
              <a:rPr lang="en-US" sz="1200" dirty="0" smtClean="0"/>
              <a:t>…</a:t>
            </a:r>
            <a:r>
              <a:rPr lang="en-US" sz="3200" dirty="0" smtClean="0"/>
              <a:t>   </a:t>
            </a:r>
            <a:endParaRPr lang="el-GR" sz="3200" dirty="0"/>
          </a:p>
        </p:txBody>
      </p:sp>
      <p:sp>
        <p:nvSpPr>
          <p:cNvPr id="55306" name="Text Box 18"/>
          <p:cNvSpPr txBox="1">
            <a:spLocks noChangeArrowheads="1"/>
          </p:cNvSpPr>
          <p:nvPr/>
        </p:nvSpPr>
        <p:spPr bwMode="auto">
          <a:xfrm>
            <a:off x="5576888" y="1625600"/>
            <a:ext cx="3325812" cy="369332"/>
          </a:xfrm>
          <a:prstGeom prst="rect">
            <a:avLst/>
          </a:prstGeom>
          <a:noFill/>
          <a:ln w="9525">
            <a:noFill/>
            <a:miter lim="800000"/>
            <a:headEnd/>
            <a:tailEnd/>
          </a:ln>
        </p:spPr>
        <p:txBody>
          <a:bodyPr wrap="square">
            <a:spAutoFit/>
          </a:bodyPr>
          <a:lstStyle/>
          <a:p>
            <a:pPr eaLnBrk="0" hangingPunct="0">
              <a:spcBef>
                <a:spcPct val="50000"/>
              </a:spcBef>
            </a:pPr>
            <a:r>
              <a:rPr lang="el-GR" dirty="0"/>
              <a:t>Ένα στιγμιότυπο της συσχέτισης:</a:t>
            </a:r>
          </a:p>
        </p:txBody>
      </p:sp>
      <p:sp>
        <p:nvSpPr>
          <p:cNvPr id="55307" name="Text Box 19"/>
          <p:cNvSpPr txBox="1">
            <a:spLocks noChangeArrowheads="1"/>
          </p:cNvSpPr>
          <p:nvPr/>
        </p:nvSpPr>
        <p:spPr bwMode="auto">
          <a:xfrm>
            <a:off x="250825" y="1125538"/>
            <a:ext cx="5257800" cy="922337"/>
          </a:xfrm>
          <a:prstGeom prst="rect">
            <a:avLst/>
          </a:prstGeom>
          <a:noFill/>
          <a:ln w="9525">
            <a:noFill/>
            <a:miter lim="800000"/>
            <a:headEnd/>
            <a:tailEnd/>
          </a:ln>
        </p:spPr>
        <p:txBody>
          <a:bodyPr>
            <a:spAutoFit/>
          </a:bodyPr>
          <a:lstStyle/>
          <a:p>
            <a:pPr>
              <a:spcBef>
                <a:spcPct val="50000"/>
              </a:spcBef>
            </a:pPr>
            <a:r>
              <a:rPr lang="el-GR" sz="1800">
                <a:solidFill>
                  <a:schemeClr val="accent1">
                    <a:lumMod val="75000"/>
                  </a:schemeClr>
                </a:solidFill>
                <a:latin typeface="Calibri" pitchFamily="34" charset="0"/>
                <a:ea typeface="Calibri" pitchFamily="34" charset="0"/>
                <a:cs typeface="Calibri" pitchFamily="34" charset="0"/>
              </a:rPr>
              <a:t>Στην πράξη, μερικές φορές, αντί για «ασθενής» οντότητα», εισαγωγή «τεχνητού» κλειδιού για τη συσχέτιση (πχ αριθμό συμβολαίου</a:t>
            </a:r>
            <a:r>
              <a:rPr lang="en-US" sz="1800">
                <a:solidFill>
                  <a:schemeClr val="accent1">
                    <a:lumMod val="75000"/>
                  </a:schemeClr>
                </a:solidFill>
                <a:latin typeface="Calibri" pitchFamily="34" charset="0"/>
                <a:ea typeface="Calibri" pitchFamily="34" charset="0"/>
                <a:cs typeface="Calibri" pitchFamily="34" charset="0"/>
              </a:rPr>
              <a:t>)</a:t>
            </a:r>
            <a:endParaRPr lang="el-GR" sz="1800">
              <a:solidFill>
                <a:schemeClr val="accent1">
                  <a:lumMod val="75000"/>
                </a:schemeClr>
              </a:solidFill>
              <a:latin typeface="Calibri" pitchFamily="34" charset="0"/>
              <a:ea typeface="Calibri" pitchFamily="34" charset="0"/>
              <a:cs typeface="Calibri" pitchFamily="34" charset="0"/>
            </a:endParaRPr>
          </a:p>
        </p:txBody>
      </p:sp>
      <p:grpSp>
        <p:nvGrpSpPr>
          <p:cNvPr id="3" name="Group 20"/>
          <p:cNvGrpSpPr>
            <a:grpSpLocks/>
          </p:cNvGrpSpPr>
          <p:nvPr/>
        </p:nvGrpSpPr>
        <p:grpSpPr bwMode="auto">
          <a:xfrm>
            <a:off x="1835150" y="4365625"/>
            <a:ext cx="5715000" cy="2162175"/>
            <a:chOff x="192" y="2478"/>
            <a:chExt cx="3600" cy="1362"/>
          </a:xfrm>
        </p:grpSpPr>
        <p:sp>
          <p:nvSpPr>
            <p:cNvPr id="55310" name="Rectangle 21"/>
            <p:cNvSpPr>
              <a:spLocks noChangeArrowheads="1"/>
            </p:cNvSpPr>
            <p:nvPr/>
          </p:nvSpPr>
          <p:spPr bwMode="auto">
            <a:xfrm>
              <a:off x="3120" y="2496"/>
              <a:ext cx="384" cy="336"/>
            </a:xfrm>
            <a:prstGeom prst="rect">
              <a:avLst/>
            </a:prstGeom>
            <a:noFill/>
            <a:ln w="9525">
              <a:solidFill>
                <a:schemeClr val="tx1"/>
              </a:solidFill>
              <a:miter lim="800000"/>
              <a:headEnd/>
              <a:tailEnd/>
            </a:ln>
          </p:spPr>
          <p:txBody>
            <a:bodyPr wrap="none" anchor="ctr"/>
            <a:lstStyle/>
            <a:p>
              <a:endParaRPr lang="el-GR"/>
            </a:p>
          </p:txBody>
        </p:sp>
        <p:sp>
          <p:nvSpPr>
            <p:cNvPr id="55311" name="Rectangle 22"/>
            <p:cNvSpPr>
              <a:spLocks noChangeArrowheads="1"/>
            </p:cNvSpPr>
            <p:nvPr/>
          </p:nvSpPr>
          <p:spPr bwMode="auto">
            <a:xfrm>
              <a:off x="192" y="2592"/>
              <a:ext cx="528" cy="336"/>
            </a:xfrm>
            <a:prstGeom prst="rect">
              <a:avLst/>
            </a:prstGeom>
            <a:noFill/>
            <a:ln w="9525">
              <a:solidFill>
                <a:schemeClr val="tx1"/>
              </a:solidFill>
              <a:miter lim="800000"/>
              <a:headEnd/>
              <a:tailEnd/>
            </a:ln>
          </p:spPr>
          <p:txBody>
            <a:bodyPr wrap="none" anchor="ctr"/>
            <a:lstStyle/>
            <a:p>
              <a:endParaRPr lang="el-GR"/>
            </a:p>
          </p:txBody>
        </p:sp>
        <p:sp>
          <p:nvSpPr>
            <p:cNvPr id="55312" name="AutoShape 23"/>
            <p:cNvSpPr>
              <a:spLocks noChangeArrowheads="1"/>
            </p:cNvSpPr>
            <p:nvPr/>
          </p:nvSpPr>
          <p:spPr bwMode="auto">
            <a:xfrm>
              <a:off x="2208" y="2784"/>
              <a:ext cx="720" cy="576"/>
            </a:xfrm>
            <a:prstGeom prst="diamond">
              <a:avLst/>
            </a:prstGeom>
            <a:noFill/>
            <a:ln w="9525">
              <a:solidFill>
                <a:schemeClr val="tx1"/>
              </a:solidFill>
              <a:miter lim="800000"/>
              <a:headEnd/>
              <a:tailEnd/>
            </a:ln>
          </p:spPr>
          <p:txBody>
            <a:bodyPr wrap="none" anchor="ctr"/>
            <a:lstStyle/>
            <a:p>
              <a:endParaRPr lang="el-GR"/>
            </a:p>
          </p:txBody>
        </p:sp>
        <p:sp>
          <p:nvSpPr>
            <p:cNvPr id="55313" name="Line 24"/>
            <p:cNvSpPr>
              <a:spLocks noChangeShapeType="1"/>
            </p:cNvSpPr>
            <p:nvPr/>
          </p:nvSpPr>
          <p:spPr bwMode="auto">
            <a:xfrm>
              <a:off x="1200" y="3504"/>
              <a:ext cx="0" cy="96"/>
            </a:xfrm>
            <a:prstGeom prst="line">
              <a:avLst/>
            </a:prstGeom>
            <a:noFill/>
            <a:ln w="9525">
              <a:solidFill>
                <a:schemeClr val="tx1"/>
              </a:solidFill>
              <a:round/>
              <a:headEnd/>
              <a:tailEnd/>
            </a:ln>
          </p:spPr>
          <p:txBody>
            <a:bodyPr wrap="none" anchor="ctr"/>
            <a:lstStyle/>
            <a:p>
              <a:endParaRPr lang="el-GR"/>
            </a:p>
          </p:txBody>
        </p:sp>
        <p:sp>
          <p:nvSpPr>
            <p:cNvPr id="55314" name="Rectangle 25"/>
            <p:cNvSpPr>
              <a:spLocks noChangeArrowheads="1"/>
            </p:cNvSpPr>
            <p:nvPr/>
          </p:nvSpPr>
          <p:spPr bwMode="auto">
            <a:xfrm>
              <a:off x="1488" y="2544"/>
              <a:ext cx="528" cy="336"/>
            </a:xfrm>
            <a:prstGeom prst="rect">
              <a:avLst/>
            </a:prstGeom>
            <a:noFill/>
            <a:ln w="9525">
              <a:solidFill>
                <a:schemeClr val="tx1"/>
              </a:solidFill>
              <a:miter lim="800000"/>
              <a:headEnd/>
              <a:tailEnd/>
            </a:ln>
          </p:spPr>
          <p:txBody>
            <a:bodyPr wrap="none" anchor="ctr"/>
            <a:lstStyle/>
            <a:p>
              <a:endParaRPr lang="el-GR"/>
            </a:p>
          </p:txBody>
        </p:sp>
        <p:sp>
          <p:nvSpPr>
            <p:cNvPr id="55315" name="AutoShape 26"/>
            <p:cNvSpPr>
              <a:spLocks noChangeArrowheads="1"/>
            </p:cNvSpPr>
            <p:nvPr/>
          </p:nvSpPr>
          <p:spPr bwMode="auto">
            <a:xfrm>
              <a:off x="816" y="2928"/>
              <a:ext cx="720" cy="576"/>
            </a:xfrm>
            <a:prstGeom prst="diamond">
              <a:avLst/>
            </a:prstGeom>
            <a:noFill/>
            <a:ln w="9525">
              <a:solidFill>
                <a:schemeClr val="tx1"/>
              </a:solidFill>
              <a:miter lim="800000"/>
              <a:headEnd/>
              <a:tailEnd/>
            </a:ln>
          </p:spPr>
          <p:txBody>
            <a:bodyPr wrap="none" anchor="ctr"/>
            <a:lstStyle/>
            <a:p>
              <a:endParaRPr lang="el-GR"/>
            </a:p>
          </p:txBody>
        </p:sp>
        <p:sp>
          <p:nvSpPr>
            <p:cNvPr id="55316" name="Text Box 27"/>
            <p:cNvSpPr txBox="1">
              <a:spLocks noChangeArrowheads="1"/>
            </p:cNvSpPr>
            <p:nvPr/>
          </p:nvSpPr>
          <p:spPr bwMode="auto">
            <a:xfrm>
              <a:off x="288" y="2640"/>
              <a:ext cx="480" cy="250"/>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5317" name="Text Box 28"/>
            <p:cNvSpPr txBox="1">
              <a:spLocks noChangeArrowheads="1"/>
            </p:cNvSpPr>
            <p:nvPr/>
          </p:nvSpPr>
          <p:spPr bwMode="auto">
            <a:xfrm>
              <a:off x="1610" y="2568"/>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18" name="Rectangle 29" descr="Σκούρα διαγώνιος προς τα επάνω"/>
            <p:cNvSpPr>
              <a:spLocks noChangeArrowheads="1"/>
            </p:cNvSpPr>
            <p:nvPr/>
          </p:nvSpPr>
          <p:spPr bwMode="auto">
            <a:xfrm>
              <a:off x="1872" y="3456"/>
              <a:ext cx="624" cy="288"/>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5319" name="Line 30"/>
            <p:cNvSpPr>
              <a:spLocks noChangeShapeType="1"/>
            </p:cNvSpPr>
            <p:nvPr/>
          </p:nvSpPr>
          <p:spPr bwMode="auto">
            <a:xfrm>
              <a:off x="768" y="2784"/>
              <a:ext cx="432" cy="0"/>
            </a:xfrm>
            <a:prstGeom prst="line">
              <a:avLst/>
            </a:prstGeom>
            <a:noFill/>
            <a:ln w="9525">
              <a:solidFill>
                <a:schemeClr val="tx1"/>
              </a:solidFill>
              <a:round/>
              <a:headEnd/>
              <a:tailEnd/>
            </a:ln>
          </p:spPr>
          <p:txBody>
            <a:bodyPr wrap="none" anchor="ctr"/>
            <a:lstStyle/>
            <a:p>
              <a:endParaRPr lang="el-GR"/>
            </a:p>
          </p:txBody>
        </p:sp>
        <p:sp>
          <p:nvSpPr>
            <p:cNvPr id="55320" name="Line 31"/>
            <p:cNvSpPr>
              <a:spLocks noChangeShapeType="1"/>
            </p:cNvSpPr>
            <p:nvPr/>
          </p:nvSpPr>
          <p:spPr bwMode="auto">
            <a:xfrm>
              <a:off x="1200" y="2784"/>
              <a:ext cx="0" cy="144"/>
            </a:xfrm>
            <a:prstGeom prst="line">
              <a:avLst/>
            </a:prstGeom>
            <a:noFill/>
            <a:ln w="9525">
              <a:solidFill>
                <a:schemeClr val="tx1"/>
              </a:solidFill>
              <a:round/>
              <a:headEnd/>
              <a:tailEnd/>
            </a:ln>
          </p:spPr>
          <p:txBody>
            <a:bodyPr wrap="none" anchor="ctr"/>
            <a:lstStyle/>
            <a:p>
              <a:endParaRPr lang="el-GR"/>
            </a:p>
          </p:txBody>
        </p:sp>
        <p:sp>
          <p:nvSpPr>
            <p:cNvPr id="55321" name="Line 32"/>
            <p:cNvSpPr>
              <a:spLocks noChangeShapeType="1"/>
            </p:cNvSpPr>
            <p:nvPr/>
          </p:nvSpPr>
          <p:spPr bwMode="auto">
            <a:xfrm>
              <a:off x="1200" y="3600"/>
              <a:ext cx="672" cy="0"/>
            </a:xfrm>
            <a:prstGeom prst="line">
              <a:avLst/>
            </a:prstGeom>
            <a:noFill/>
            <a:ln w="9525">
              <a:solidFill>
                <a:schemeClr val="tx1"/>
              </a:solidFill>
              <a:round/>
              <a:headEnd/>
              <a:tailEnd/>
            </a:ln>
          </p:spPr>
          <p:txBody>
            <a:bodyPr wrap="none" anchor="ctr"/>
            <a:lstStyle/>
            <a:p>
              <a:endParaRPr lang="el-GR"/>
            </a:p>
          </p:txBody>
        </p:sp>
        <p:sp>
          <p:nvSpPr>
            <p:cNvPr id="55322" name="Line 33"/>
            <p:cNvSpPr>
              <a:spLocks noChangeShapeType="1"/>
            </p:cNvSpPr>
            <p:nvPr/>
          </p:nvSpPr>
          <p:spPr bwMode="auto">
            <a:xfrm>
              <a:off x="2208" y="3072"/>
              <a:ext cx="0" cy="384"/>
            </a:xfrm>
            <a:prstGeom prst="line">
              <a:avLst/>
            </a:prstGeom>
            <a:noFill/>
            <a:ln w="9525">
              <a:solidFill>
                <a:schemeClr val="tx1"/>
              </a:solidFill>
              <a:round/>
              <a:headEnd/>
              <a:tailEnd/>
            </a:ln>
          </p:spPr>
          <p:txBody>
            <a:bodyPr wrap="none" anchor="ctr"/>
            <a:lstStyle/>
            <a:p>
              <a:endParaRPr lang="el-GR"/>
            </a:p>
          </p:txBody>
        </p:sp>
        <p:sp>
          <p:nvSpPr>
            <p:cNvPr id="55323" name="AutoShape 34"/>
            <p:cNvSpPr>
              <a:spLocks noChangeArrowheads="1"/>
            </p:cNvSpPr>
            <p:nvPr/>
          </p:nvSpPr>
          <p:spPr bwMode="auto">
            <a:xfrm>
              <a:off x="3072" y="3264"/>
              <a:ext cx="720" cy="576"/>
            </a:xfrm>
            <a:prstGeom prst="diamond">
              <a:avLst/>
            </a:prstGeom>
            <a:noFill/>
            <a:ln w="9525">
              <a:solidFill>
                <a:schemeClr val="tx1"/>
              </a:solidFill>
              <a:miter lim="800000"/>
              <a:headEnd/>
              <a:tailEnd/>
            </a:ln>
          </p:spPr>
          <p:txBody>
            <a:bodyPr wrap="none" anchor="ctr"/>
            <a:lstStyle/>
            <a:p>
              <a:endParaRPr lang="el-GR"/>
            </a:p>
          </p:txBody>
        </p:sp>
        <p:sp>
          <p:nvSpPr>
            <p:cNvPr id="55324" name="Line 35"/>
            <p:cNvSpPr>
              <a:spLocks noChangeShapeType="1"/>
            </p:cNvSpPr>
            <p:nvPr/>
          </p:nvSpPr>
          <p:spPr bwMode="auto">
            <a:xfrm>
              <a:off x="2544" y="3600"/>
              <a:ext cx="528" cy="0"/>
            </a:xfrm>
            <a:prstGeom prst="line">
              <a:avLst/>
            </a:prstGeom>
            <a:noFill/>
            <a:ln w="9525">
              <a:solidFill>
                <a:schemeClr val="tx1"/>
              </a:solidFill>
              <a:round/>
              <a:headEnd/>
              <a:tailEnd/>
            </a:ln>
          </p:spPr>
          <p:txBody>
            <a:bodyPr wrap="none" anchor="ctr"/>
            <a:lstStyle/>
            <a:p>
              <a:endParaRPr lang="el-GR"/>
            </a:p>
          </p:txBody>
        </p:sp>
        <p:sp>
          <p:nvSpPr>
            <p:cNvPr id="55325" name="Line 36"/>
            <p:cNvSpPr>
              <a:spLocks noChangeShapeType="1"/>
            </p:cNvSpPr>
            <p:nvPr/>
          </p:nvSpPr>
          <p:spPr bwMode="auto">
            <a:xfrm flipH="1" flipV="1">
              <a:off x="3408" y="2880"/>
              <a:ext cx="0" cy="384"/>
            </a:xfrm>
            <a:prstGeom prst="line">
              <a:avLst/>
            </a:prstGeom>
            <a:noFill/>
            <a:ln w="6350">
              <a:solidFill>
                <a:schemeClr val="tx1"/>
              </a:solidFill>
              <a:round/>
              <a:headEnd/>
              <a:tailEnd/>
            </a:ln>
          </p:spPr>
          <p:txBody>
            <a:bodyPr wrap="none" anchor="ctr"/>
            <a:lstStyle/>
            <a:p>
              <a:endParaRPr lang="el-GR"/>
            </a:p>
          </p:txBody>
        </p:sp>
        <p:sp>
          <p:nvSpPr>
            <p:cNvPr id="55326" name="Text Box 37"/>
            <p:cNvSpPr txBox="1">
              <a:spLocks noChangeArrowheads="1"/>
            </p:cNvSpPr>
            <p:nvPr/>
          </p:nvSpPr>
          <p:spPr bwMode="auto">
            <a:xfrm>
              <a:off x="3168" y="254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27" name="Text Box 38"/>
            <p:cNvSpPr txBox="1">
              <a:spLocks noChangeArrowheads="1"/>
            </p:cNvSpPr>
            <p:nvPr/>
          </p:nvSpPr>
          <p:spPr bwMode="auto">
            <a:xfrm>
              <a:off x="1008" y="3072"/>
              <a:ext cx="480" cy="250"/>
            </a:xfrm>
            <a:prstGeom prst="rect">
              <a:avLst/>
            </a:prstGeom>
            <a:noFill/>
            <a:ln w="9525">
              <a:noFill/>
              <a:miter lim="800000"/>
              <a:headEnd/>
              <a:tailEnd/>
            </a:ln>
          </p:spPr>
          <p:txBody>
            <a:bodyPr>
              <a:spAutoFit/>
            </a:bodyPr>
            <a:lstStyle/>
            <a:p>
              <a:pPr eaLnBrk="0" hangingPunct="0">
                <a:spcBef>
                  <a:spcPct val="50000"/>
                </a:spcBef>
              </a:pPr>
              <a:r>
                <a:rPr lang="el-GR" sz="2000" b="1"/>
                <a:t>R1</a:t>
              </a:r>
            </a:p>
          </p:txBody>
        </p:sp>
        <p:sp>
          <p:nvSpPr>
            <p:cNvPr id="55328" name="Text Box 39"/>
            <p:cNvSpPr txBox="1">
              <a:spLocks noChangeArrowheads="1"/>
            </p:cNvSpPr>
            <p:nvPr/>
          </p:nvSpPr>
          <p:spPr bwMode="auto">
            <a:xfrm>
              <a:off x="2400" y="2928"/>
              <a:ext cx="528" cy="250"/>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5329" name="Text Box 40"/>
            <p:cNvSpPr txBox="1">
              <a:spLocks noChangeArrowheads="1"/>
            </p:cNvSpPr>
            <p:nvPr/>
          </p:nvSpPr>
          <p:spPr bwMode="auto">
            <a:xfrm>
              <a:off x="3216" y="3408"/>
              <a:ext cx="528" cy="250"/>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5330" name="Text Box 41"/>
            <p:cNvSpPr txBox="1">
              <a:spLocks noChangeArrowheads="1"/>
            </p:cNvSpPr>
            <p:nvPr/>
          </p:nvSpPr>
          <p:spPr bwMode="auto">
            <a:xfrm>
              <a:off x="1968" y="3504"/>
              <a:ext cx="528" cy="250"/>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5331" name="Line 42"/>
            <p:cNvSpPr>
              <a:spLocks noChangeShapeType="1"/>
            </p:cNvSpPr>
            <p:nvPr/>
          </p:nvSpPr>
          <p:spPr bwMode="auto">
            <a:xfrm>
              <a:off x="2064" y="2688"/>
              <a:ext cx="480" cy="0"/>
            </a:xfrm>
            <a:prstGeom prst="line">
              <a:avLst/>
            </a:prstGeom>
            <a:noFill/>
            <a:ln w="9525">
              <a:solidFill>
                <a:schemeClr val="tx1"/>
              </a:solidFill>
              <a:round/>
              <a:headEnd/>
              <a:tailEnd/>
            </a:ln>
          </p:spPr>
          <p:txBody>
            <a:bodyPr wrap="none" anchor="ctr"/>
            <a:lstStyle/>
            <a:p>
              <a:endParaRPr lang="el-GR"/>
            </a:p>
          </p:txBody>
        </p:sp>
        <p:sp>
          <p:nvSpPr>
            <p:cNvPr id="55332" name="Line 43"/>
            <p:cNvSpPr>
              <a:spLocks noChangeShapeType="1"/>
            </p:cNvSpPr>
            <p:nvPr/>
          </p:nvSpPr>
          <p:spPr bwMode="auto">
            <a:xfrm>
              <a:off x="2544" y="2688"/>
              <a:ext cx="0" cy="96"/>
            </a:xfrm>
            <a:prstGeom prst="line">
              <a:avLst/>
            </a:prstGeom>
            <a:noFill/>
            <a:ln w="9525">
              <a:solidFill>
                <a:schemeClr val="tx1"/>
              </a:solidFill>
              <a:round/>
              <a:headEnd/>
              <a:tailEnd/>
            </a:ln>
          </p:spPr>
          <p:txBody>
            <a:bodyPr wrap="none" anchor="ctr"/>
            <a:lstStyle/>
            <a:p>
              <a:endParaRPr lang="el-GR"/>
            </a:p>
          </p:txBody>
        </p:sp>
        <p:sp>
          <p:nvSpPr>
            <p:cNvPr id="55333" name="Text Box 44"/>
            <p:cNvSpPr txBox="1">
              <a:spLocks noChangeArrowheads="1"/>
            </p:cNvSpPr>
            <p:nvPr/>
          </p:nvSpPr>
          <p:spPr bwMode="auto">
            <a:xfrm>
              <a:off x="1565"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4" name="Text Box 45"/>
            <p:cNvSpPr txBox="1">
              <a:spLocks noChangeArrowheads="1"/>
            </p:cNvSpPr>
            <p:nvPr/>
          </p:nvSpPr>
          <p:spPr bwMode="auto">
            <a:xfrm>
              <a:off x="1973" y="3203"/>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5" name="Text Box 46"/>
            <p:cNvSpPr txBox="1">
              <a:spLocks noChangeArrowheads="1"/>
            </p:cNvSpPr>
            <p:nvPr/>
          </p:nvSpPr>
          <p:spPr bwMode="auto">
            <a:xfrm>
              <a:off x="2789"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6" name="Text Box 47"/>
            <p:cNvSpPr txBox="1">
              <a:spLocks noChangeArrowheads="1"/>
            </p:cNvSpPr>
            <p:nvPr/>
          </p:nvSpPr>
          <p:spPr bwMode="auto">
            <a:xfrm>
              <a:off x="975" y="2614"/>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7" name="Text Box 48"/>
            <p:cNvSpPr txBox="1">
              <a:spLocks noChangeArrowheads="1"/>
            </p:cNvSpPr>
            <p:nvPr/>
          </p:nvSpPr>
          <p:spPr bwMode="auto">
            <a:xfrm>
              <a:off x="2200" y="2478"/>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8" name="Text Box 49"/>
            <p:cNvSpPr txBox="1">
              <a:spLocks noChangeArrowheads="1"/>
            </p:cNvSpPr>
            <p:nvPr/>
          </p:nvSpPr>
          <p:spPr bwMode="auto">
            <a:xfrm>
              <a:off x="3470" y="3022"/>
              <a:ext cx="181" cy="154"/>
            </a:xfrm>
            <a:prstGeom prst="rect">
              <a:avLst/>
            </a:prstGeom>
            <a:noFill/>
            <a:ln w="9525">
              <a:noFill/>
              <a:miter lim="800000"/>
              <a:headEnd/>
              <a:tailEnd/>
            </a:ln>
          </p:spPr>
          <p:txBody>
            <a:bodyPr>
              <a:spAutoFit/>
            </a:bodyPr>
            <a:lstStyle/>
            <a:p>
              <a:pPr>
                <a:spcBef>
                  <a:spcPct val="50000"/>
                </a:spcBef>
              </a:pPr>
              <a:r>
                <a:rPr lang="el-GR" sz="1000" b="1"/>
                <a:t>1</a:t>
              </a:r>
            </a:p>
          </p:txBody>
        </p:sp>
      </p:grpSp>
      <p:sp>
        <p:nvSpPr>
          <p:cNvPr id="55309" name="Text Box 3"/>
          <p:cNvSpPr txBox="1">
            <a:spLocks noChangeArrowheads="1"/>
          </p:cNvSpPr>
          <p:nvPr/>
        </p:nvSpPr>
        <p:spPr bwMode="auto">
          <a:xfrm>
            <a:off x="107950" y="4005263"/>
            <a:ext cx="4648200" cy="338137"/>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ea typeface="Calibri" pitchFamily="34" charset="0"/>
                <a:cs typeface="Calibri" pitchFamily="34" charset="0"/>
              </a:rPr>
              <a:t>Μετατροπή σε</a:t>
            </a:r>
          </a:p>
        </p:txBody>
      </p:sp>
      <p:sp>
        <p:nvSpPr>
          <p:cNvPr id="55" name="Rectangle 2"/>
          <p:cNvSpPr>
            <a:spLocks noGrp="1" noChangeArrowheads="1"/>
          </p:cNvSpPr>
          <p:nvPr>
            <p:ph type="title"/>
          </p:nvPr>
        </p:nvSpPr>
        <p:spPr>
          <a:xfrm>
            <a:off x="317500" y="0"/>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6323" name="Footer Placeholder 3"/>
          <p:cNvSpPr>
            <a:spLocks noGrp="1"/>
          </p:cNvSpPr>
          <p:nvPr>
            <p:ph type="ftr" sz="quarter" idx="11"/>
          </p:nvPr>
        </p:nvSpPr>
        <p:spPr>
          <a:noFill/>
        </p:spPr>
        <p:txBody>
          <a:bodyPr/>
          <a:lstStyle/>
          <a:p>
            <a:r>
              <a:rPr lang="el-GR" altLang="en-US" smtClean="0"/>
              <a:t>Ευαγγελία Πιτουρά</a:t>
            </a:r>
          </a:p>
        </p:txBody>
      </p:sp>
      <p:sp>
        <p:nvSpPr>
          <p:cNvPr id="56324" name="Slide Number Placeholder 4"/>
          <p:cNvSpPr>
            <a:spLocks noGrp="1"/>
          </p:cNvSpPr>
          <p:nvPr>
            <p:ph type="sldNum" sz="quarter" idx="12"/>
          </p:nvPr>
        </p:nvSpPr>
        <p:spPr>
          <a:noFill/>
        </p:spPr>
        <p:txBody>
          <a:bodyPr/>
          <a:lstStyle/>
          <a:p>
            <a:fld id="{DB6F31DD-AA75-41BF-908C-0528317C3BD4}" type="slidenum">
              <a:rPr lang="el-GR" altLang="en-US" smtClean="0"/>
              <a:pPr/>
              <a:t>66</a:t>
            </a:fld>
            <a:endParaRPr lang="el-GR" altLang="en-US" smtClean="0"/>
          </a:p>
        </p:txBody>
      </p:sp>
      <p:sp>
        <p:nvSpPr>
          <p:cNvPr id="56326" name="Text Box 3"/>
          <p:cNvSpPr txBox="1">
            <a:spLocks noChangeArrowheads="1"/>
          </p:cNvSpPr>
          <p:nvPr/>
        </p:nvSpPr>
        <p:spPr bwMode="auto">
          <a:xfrm>
            <a:off x="611188" y="2060575"/>
            <a:ext cx="1752600" cy="369332"/>
          </a:xfrm>
          <a:prstGeom prst="rect">
            <a:avLst/>
          </a:prstGeom>
          <a:noFill/>
          <a:ln w="9525">
            <a:noFill/>
            <a:miter lim="800000"/>
            <a:headEnd/>
            <a:tailEnd/>
          </a:ln>
        </p:spPr>
        <p:txBody>
          <a:bodyPr>
            <a:spAutoFit/>
          </a:bodyPr>
          <a:lstStyle/>
          <a:p>
            <a:pPr eaLnBrk="0" hangingPunct="0">
              <a:spcBef>
                <a:spcPct val="50000"/>
              </a:spcBef>
            </a:pPr>
            <a:r>
              <a:rPr lang="el-GR" b="1" dirty="0"/>
              <a:t>ΗΘΟΠΟΙΟΣ</a:t>
            </a:r>
          </a:p>
        </p:txBody>
      </p:sp>
      <p:sp>
        <p:nvSpPr>
          <p:cNvPr id="56327" name="Text Box 4"/>
          <p:cNvSpPr txBox="1">
            <a:spLocks noChangeArrowheads="1"/>
          </p:cNvSpPr>
          <p:nvPr/>
        </p:nvSpPr>
        <p:spPr bwMode="auto">
          <a:xfrm>
            <a:off x="6227763" y="2133600"/>
            <a:ext cx="1295400" cy="369332"/>
          </a:xfrm>
          <a:prstGeom prst="rect">
            <a:avLst/>
          </a:prstGeom>
          <a:noFill/>
          <a:ln w="9525">
            <a:noFill/>
            <a:miter lim="800000"/>
            <a:headEnd/>
            <a:tailEnd/>
          </a:ln>
        </p:spPr>
        <p:txBody>
          <a:bodyPr>
            <a:spAutoFit/>
          </a:bodyPr>
          <a:lstStyle/>
          <a:p>
            <a:pPr eaLnBrk="0" hangingPunct="0">
              <a:spcBef>
                <a:spcPct val="50000"/>
              </a:spcBef>
            </a:pPr>
            <a:r>
              <a:rPr lang="el-GR" b="1"/>
              <a:t>ΤΑΙΝΙΑ</a:t>
            </a:r>
          </a:p>
        </p:txBody>
      </p:sp>
      <p:sp>
        <p:nvSpPr>
          <p:cNvPr id="56328"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b="1"/>
              <a:t>ΕΤΑΙΡΕΙΑ ΠΑΡΑΓΩΓΗΣ</a:t>
            </a:r>
          </a:p>
        </p:txBody>
      </p:sp>
      <p:sp>
        <p:nvSpPr>
          <p:cNvPr id="56329"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6330"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6331" name="Rectangle 8"/>
          <p:cNvSpPr>
            <a:spLocks noChangeArrowheads="1"/>
          </p:cNvSpPr>
          <p:nvPr/>
        </p:nvSpPr>
        <p:spPr bwMode="auto">
          <a:xfrm>
            <a:off x="61563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6332" name="Rectangle 9"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6333" name="Text Box 10"/>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6334" name="AutoShape 11"/>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5" name="AutoShape 12"/>
          <p:cNvSpPr>
            <a:spLocks noChangeArrowheads="1"/>
          </p:cNvSpPr>
          <p:nvPr/>
        </p:nvSpPr>
        <p:spPr bwMode="auto">
          <a:xfrm>
            <a:off x="3203575" y="3284538"/>
            <a:ext cx="1511300" cy="1296987"/>
          </a:xfrm>
          <a:prstGeom prst="diamond">
            <a:avLst/>
          </a:prstGeom>
          <a:noFill/>
          <a:ln w="9525">
            <a:solidFill>
              <a:schemeClr val="tx1"/>
            </a:solidFill>
            <a:miter lim="800000"/>
            <a:headEnd/>
            <a:tailEnd/>
          </a:ln>
        </p:spPr>
        <p:txBody>
          <a:bodyPr wrap="none" anchor="ctr"/>
          <a:lstStyle/>
          <a:p>
            <a:endParaRPr lang="el-GR"/>
          </a:p>
        </p:txBody>
      </p:sp>
      <p:sp>
        <p:nvSpPr>
          <p:cNvPr id="56336" name="AutoShape 13"/>
          <p:cNvSpPr>
            <a:spLocks noChangeArrowheads="1"/>
          </p:cNvSpPr>
          <p:nvPr/>
        </p:nvSpPr>
        <p:spPr bwMode="auto">
          <a:xfrm>
            <a:off x="61563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7" name="Line 14"/>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6338" name="Line 15"/>
          <p:cNvSpPr>
            <a:spLocks noChangeShapeType="1"/>
          </p:cNvSpPr>
          <p:nvPr/>
        </p:nvSpPr>
        <p:spPr bwMode="auto">
          <a:xfrm flipV="1">
            <a:off x="1331913" y="4797425"/>
            <a:ext cx="0" cy="936625"/>
          </a:xfrm>
          <a:prstGeom prst="line">
            <a:avLst/>
          </a:prstGeom>
          <a:noFill/>
          <a:ln w="9525">
            <a:solidFill>
              <a:schemeClr val="tx1"/>
            </a:solidFill>
            <a:round/>
            <a:headEnd/>
            <a:tailEnd/>
          </a:ln>
        </p:spPr>
        <p:txBody>
          <a:bodyPr/>
          <a:lstStyle/>
          <a:p>
            <a:endParaRPr lang="el-GR"/>
          </a:p>
        </p:txBody>
      </p:sp>
      <p:sp>
        <p:nvSpPr>
          <p:cNvPr id="56339" name="Line 16"/>
          <p:cNvSpPr>
            <a:spLocks noChangeShapeType="1"/>
          </p:cNvSpPr>
          <p:nvPr/>
        </p:nvSpPr>
        <p:spPr bwMode="auto">
          <a:xfrm flipV="1">
            <a:off x="1258888" y="2636838"/>
            <a:ext cx="0" cy="720725"/>
          </a:xfrm>
          <a:prstGeom prst="line">
            <a:avLst/>
          </a:prstGeom>
          <a:noFill/>
          <a:ln w="9525">
            <a:solidFill>
              <a:schemeClr val="tx1"/>
            </a:solidFill>
            <a:round/>
            <a:headEnd/>
            <a:tailEnd/>
          </a:ln>
        </p:spPr>
        <p:txBody>
          <a:bodyPr/>
          <a:lstStyle/>
          <a:p>
            <a:endParaRPr lang="el-GR"/>
          </a:p>
        </p:txBody>
      </p:sp>
      <p:sp>
        <p:nvSpPr>
          <p:cNvPr id="56340" name="Line 17"/>
          <p:cNvSpPr>
            <a:spLocks noChangeShapeType="1"/>
          </p:cNvSpPr>
          <p:nvPr/>
        </p:nvSpPr>
        <p:spPr bwMode="auto">
          <a:xfrm flipV="1">
            <a:off x="3924300" y="4581525"/>
            <a:ext cx="0" cy="719138"/>
          </a:xfrm>
          <a:prstGeom prst="line">
            <a:avLst/>
          </a:prstGeom>
          <a:noFill/>
          <a:ln w="9525">
            <a:solidFill>
              <a:schemeClr val="tx1"/>
            </a:solidFill>
            <a:round/>
            <a:headEnd/>
            <a:tailEnd/>
          </a:ln>
        </p:spPr>
        <p:txBody>
          <a:bodyPr/>
          <a:lstStyle/>
          <a:p>
            <a:endParaRPr lang="el-GR"/>
          </a:p>
        </p:txBody>
      </p:sp>
      <p:sp>
        <p:nvSpPr>
          <p:cNvPr id="56341" name="Line 18"/>
          <p:cNvSpPr>
            <a:spLocks noChangeShapeType="1"/>
          </p:cNvSpPr>
          <p:nvPr/>
        </p:nvSpPr>
        <p:spPr bwMode="auto">
          <a:xfrm flipV="1">
            <a:off x="3995738" y="2924175"/>
            <a:ext cx="0" cy="288925"/>
          </a:xfrm>
          <a:prstGeom prst="line">
            <a:avLst/>
          </a:prstGeom>
          <a:noFill/>
          <a:ln w="3175">
            <a:solidFill>
              <a:schemeClr val="tx1"/>
            </a:solidFill>
            <a:round/>
            <a:headEnd/>
            <a:tailEnd/>
          </a:ln>
        </p:spPr>
        <p:txBody>
          <a:bodyPr/>
          <a:lstStyle/>
          <a:p>
            <a:endParaRPr lang="el-GR"/>
          </a:p>
        </p:txBody>
      </p:sp>
      <p:sp>
        <p:nvSpPr>
          <p:cNvPr id="56342" name="Line 19"/>
          <p:cNvSpPr>
            <a:spLocks noChangeShapeType="1"/>
          </p:cNvSpPr>
          <p:nvPr/>
        </p:nvSpPr>
        <p:spPr bwMode="auto">
          <a:xfrm>
            <a:off x="4787900" y="5805488"/>
            <a:ext cx="2016125" cy="0"/>
          </a:xfrm>
          <a:prstGeom prst="line">
            <a:avLst/>
          </a:prstGeom>
          <a:noFill/>
          <a:ln w="9525">
            <a:solidFill>
              <a:schemeClr val="tx1"/>
            </a:solidFill>
            <a:round/>
            <a:headEnd/>
            <a:tailEnd/>
          </a:ln>
        </p:spPr>
        <p:txBody>
          <a:bodyPr/>
          <a:lstStyle/>
          <a:p>
            <a:endParaRPr lang="el-GR"/>
          </a:p>
        </p:txBody>
      </p:sp>
      <p:sp>
        <p:nvSpPr>
          <p:cNvPr id="56343" name="Line 20"/>
          <p:cNvSpPr>
            <a:spLocks noChangeShapeType="1"/>
          </p:cNvSpPr>
          <p:nvPr/>
        </p:nvSpPr>
        <p:spPr bwMode="auto">
          <a:xfrm flipV="1">
            <a:off x="6804025" y="4652963"/>
            <a:ext cx="0" cy="1152525"/>
          </a:xfrm>
          <a:prstGeom prst="line">
            <a:avLst/>
          </a:prstGeom>
          <a:noFill/>
          <a:ln w="9525">
            <a:solidFill>
              <a:schemeClr val="tx1"/>
            </a:solidFill>
            <a:round/>
            <a:headEnd/>
            <a:tailEnd/>
          </a:ln>
        </p:spPr>
        <p:txBody>
          <a:bodyPr/>
          <a:lstStyle/>
          <a:p>
            <a:endParaRPr lang="el-GR"/>
          </a:p>
        </p:txBody>
      </p:sp>
      <p:sp>
        <p:nvSpPr>
          <p:cNvPr id="56344" name="Line 21"/>
          <p:cNvSpPr>
            <a:spLocks noChangeShapeType="1"/>
          </p:cNvSpPr>
          <p:nvPr/>
        </p:nvSpPr>
        <p:spPr bwMode="auto">
          <a:xfrm flipV="1">
            <a:off x="6877050" y="2708275"/>
            <a:ext cx="0" cy="504825"/>
          </a:xfrm>
          <a:prstGeom prst="line">
            <a:avLst/>
          </a:prstGeom>
          <a:noFill/>
          <a:ln w="3175">
            <a:solidFill>
              <a:schemeClr val="tx1"/>
            </a:solidFill>
            <a:round/>
            <a:headEnd/>
            <a:tailEnd/>
          </a:ln>
        </p:spPr>
        <p:txBody>
          <a:bodyPr/>
          <a:lstStyle/>
          <a:p>
            <a:endParaRPr lang="el-GR"/>
          </a:p>
        </p:txBody>
      </p:sp>
      <p:sp>
        <p:nvSpPr>
          <p:cNvPr id="56345" name="Text Box 22"/>
          <p:cNvSpPr txBox="1">
            <a:spLocks noChangeArrowheads="1"/>
          </p:cNvSpPr>
          <p:nvPr/>
        </p:nvSpPr>
        <p:spPr bwMode="auto">
          <a:xfrm>
            <a:off x="684213" y="3933825"/>
            <a:ext cx="1295400" cy="304800"/>
          </a:xfrm>
          <a:prstGeom prst="rect">
            <a:avLst/>
          </a:prstGeom>
          <a:noFill/>
          <a:ln w="9525">
            <a:noFill/>
            <a:miter lim="800000"/>
            <a:headEnd/>
            <a:tailEnd/>
          </a:ln>
        </p:spPr>
        <p:txBody>
          <a:bodyPr>
            <a:spAutoFit/>
          </a:bodyPr>
          <a:lstStyle/>
          <a:p>
            <a:pPr>
              <a:spcBef>
                <a:spcPct val="50000"/>
              </a:spcBef>
            </a:pPr>
            <a:r>
              <a:rPr lang="el-GR" sz="1400"/>
              <a:t>ΥΠΟΓΡΑΦΕΙ</a:t>
            </a:r>
          </a:p>
        </p:txBody>
      </p:sp>
      <p:sp>
        <p:nvSpPr>
          <p:cNvPr id="56346" name="Text Box 23"/>
          <p:cNvSpPr txBox="1">
            <a:spLocks noChangeArrowheads="1"/>
          </p:cNvSpPr>
          <p:nvPr/>
        </p:nvSpPr>
        <p:spPr bwMode="auto">
          <a:xfrm>
            <a:off x="3454400" y="3754438"/>
            <a:ext cx="1368425" cy="304800"/>
          </a:xfrm>
          <a:prstGeom prst="rect">
            <a:avLst/>
          </a:prstGeom>
          <a:noFill/>
          <a:ln w="9525">
            <a:noFill/>
            <a:miter lim="800000"/>
            <a:headEnd/>
            <a:tailEnd/>
          </a:ln>
        </p:spPr>
        <p:txBody>
          <a:bodyPr>
            <a:spAutoFit/>
          </a:bodyPr>
          <a:lstStyle/>
          <a:p>
            <a:pPr>
              <a:spcBef>
                <a:spcPct val="50000"/>
              </a:spcBef>
            </a:pPr>
            <a:r>
              <a:rPr lang="el-GR" sz="1400"/>
              <a:t>ΣΥΝΤΑΣΣΕΙ</a:t>
            </a:r>
          </a:p>
        </p:txBody>
      </p:sp>
      <p:sp>
        <p:nvSpPr>
          <p:cNvPr id="56347" name="Text Box 24"/>
          <p:cNvSpPr txBox="1">
            <a:spLocks noChangeArrowheads="1"/>
          </p:cNvSpPr>
          <p:nvPr/>
        </p:nvSpPr>
        <p:spPr bwMode="auto">
          <a:xfrm>
            <a:off x="6372225" y="3716338"/>
            <a:ext cx="1368425" cy="369332"/>
          </a:xfrm>
          <a:prstGeom prst="rect">
            <a:avLst/>
          </a:prstGeom>
          <a:noFill/>
          <a:ln w="9525">
            <a:noFill/>
            <a:miter lim="800000"/>
            <a:headEnd/>
            <a:tailEnd/>
          </a:ln>
        </p:spPr>
        <p:txBody>
          <a:bodyPr>
            <a:spAutoFit/>
          </a:bodyPr>
          <a:lstStyle/>
          <a:p>
            <a:pPr>
              <a:spcBef>
                <a:spcPct val="50000"/>
              </a:spcBef>
            </a:pPr>
            <a:r>
              <a:rPr lang="el-GR" dirty="0"/>
              <a:t>ΑΦΟΡΑ</a:t>
            </a:r>
          </a:p>
        </p:txBody>
      </p:sp>
      <p:grpSp>
        <p:nvGrpSpPr>
          <p:cNvPr id="2" name="Group 25"/>
          <p:cNvGrpSpPr>
            <a:grpSpLocks/>
          </p:cNvGrpSpPr>
          <p:nvPr/>
        </p:nvGrpSpPr>
        <p:grpSpPr bwMode="auto">
          <a:xfrm>
            <a:off x="395288" y="1412875"/>
            <a:ext cx="1223962" cy="287338"/>
            <a:chOff x="431" y="1480"/>
            <a:chExt cx="771" cy="181"/>
          </a:xfrm>
        </p:grpSpPr>
        <p:sp>
          <p:nvSpPr>
            <p:cNvPr id="56372" name="Oval 2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3" name="Text Box 2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8"/>
          <p:cNvGrpSpPr>
            <a:grpSpLocks/>
          </p:cNvGrpSpPr>
          <p:nvPr/>
        </p:nvGrpSpPr>
        <p:grpSpPr bwMode="auto">
          <a:xfrm>
            <a:off x="5364163" y="1557338"/>
            <a:ext cx="1223962" cy="287337"/>
            <a:chOff x="431" y="1480"/>
            <a:chExt cx="771" cy="181"/>
          </a:xfrm>
        </p:grpSpPr>
        <p:sp>
          <p:nvSpPr>
            <p:cNvPr id="56370" name="Oval 29"/>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1" name="Text Box 30"/>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grpSp>
        <p:nvGrpSpPr>
          <p:cNvPr id="4" name="Group 31"/>
          <p:cNvGrpSpPr>
            <a:grpSpLocks/>
          </p:cNvGrpSpPr>
          <p:nvPr/>
        </p:nvGrpSpPr>
        <p:grpSpPr bwMode="auto">
          <a:xfrm>
            <a:off x="2555875" y="1484313"/>
            <a:ext cx="1223963" cy="287337"/>
            <a:chOff x="2971" y="3067"/>
            <a:chExt cx="771" cy="181"/>
          </a:xfrm>
        </p:grpSpPr>
        <p:sp>
          <p:nvSpPr>
            <p:cNvPr id="56368" name="Oval 32"/>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6369" name="Text Box 33"/>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6351" name="Line 34"/>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6352" name="Line 35"/>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6353" name="Line 36"/>
          <p:cNvSpPr>
            <a:spLocks noChangeShapeType="1"/>
          </p:cNvSpPr>
          <p:nvPr/>
        </p:nvSpPr>
        <p:spPr bwMode="auto">
          <a:xfrm>
            <a:off x="6372225" y="1844675"/>
            <a:ext cx="287338" cy="215900"/>
          </a:xfrm>
          <a:prstGeom prst="line">
            <a:avLst/>
          </a:prstGeom>
          <a:noFill/>
          <a:ln w="9525">
            <a:solidFill>
              <a:schemeClr val="tx1"/>
            </a:solidFill>
            <a:round/>
            <a:headEnd/>
            <a:tailEnd/>
          </a:ln>
        </p:spPr>
        <p:txBody>
          <a:bodyPr/>
          <a:lstStyle/>
          <a:p>
            <a:endParaRPr lang="el-GR"/>
          </a:p>
        </p:txBody>
      </p:sp>
      <p:grpSp>
        <p:nvGrpSpPr>
          <p:cNvPr id="5" name="Group 37"/>
          <p:cNvGrpSpPr>
            <a:grpSpLocks/>
          </p:cNvGrpSpPr>
          <p:nvPr/>
        </p:nvGrpSpPr>
        <p:grpSpPr bwMode="auto">
          <a:xfrm>
            <a:off x="4787900" y="5084763"/>
            <a:ext cx="936625" cy="215900"/>
            <a:chOff x="2290" y="1253"/>
            <a:chExt cx="590" cy="136"/>
          </a:xfrm>
        </p:grpSpPr>
        <p:sp>
          <p:nvSpPr>
            <p:cNvPr id="56366" name="Oval 38"/>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6367" name="Text Box 39"/>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6355" name="Line 40"/>
          <p:cNvSpPr>
            <a:spLocks noChangeShapeType="1"/>
          </p:cNvSpPr>
          <p:nvPr/>
        </p:nvSpPr>
        <p:spPr bwMode="auto">
          <a:xfrm flipH="1">
            <a:off x="4716463" y="5300663"/>
            <a:ext cx="360362" cy="288925"/>
          </a:xfrm>
          <a:prstGeom prst="line">
            <a:avLst/>
          </a:prstGeom>
          <a:noFill/>
          <a:ln w="9525">
            <a:solidFill>
              <a:schemeClr val="tx1"/>
            </a:solidFill>
            <a:round/>
            <a:headEnd/>
            <a:tailEnd/>
          </a:ln>
        </p:spPr>
        <p:txBody>
          <a:bodyPr/>
          <a:lstStyle/>
          <a:p>
            <a:endParaRPr lang="el-GR"/>
          </a:p>
        </p:txBody>
      </p:sp>
      <p:sp>
        <p:nvSpPr>
          <p:cNvPr id="56356" name="Oval 41"/>
          <p:cNvSpPr>
            <a:spLocks noChangeArrowheads="1"/>
          </p:cNvSpPr>
          <p:nvPr/>
        </p:nvSpPr>
        <p:spPr bwMode="auto">
          <a:xfrm>
            <a:off x="5292725" y="6092825"/>
            <a:ext cx="503238" cy="215900"/>
          </a:xfrm>
          <a:prstGeom prst="ellipse">
            <a:avLst/>
          </a:prstGeom>
          <a:noFill/>
          <a:ln w="9525">
            <a:solidFill>
              <a:schemeClr val="tx1"/>
            </a:solidFill>
            <a:round/>
            <a:headEnd/>
            <a:tailEnd/>
          </a:ln>
        </p:spPr>
        <p:txBody>
          <a:bodyPr wrap="none" anchor="ctr"/>
          <a:lstStyle/>
          <a:p>
            <a:endParaRPr lang="el-GR"/>
          </a:p>
        </p:txBody>
      </p:sp>
      <p:sp>
        <p:nvSpPr>
          <p:cNvPr id="56357" name="Text Box 42"/>
          <p:cNvSpPr txBox="1">
            <a:spLocks noChangeArrowheads="1"/>
          </p:cNvSpPr>
          <p:nvPr/>
        </p:nvSpPr>
        <p:spPr bwMode="auto">
          <a:xfrm>
            <a:off x="5364163" y="6092825"/>
            <a:ext cx="503237" cy="244475"/>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Σ</a:t>
            </a:r>
          </a:p>
        </p:txBody>
      </p:sp>
      <p:sp>
        <p:nvSpPr>
          <p:cNvPr id="56358" name="Line 43"/>
          <p:cNvSpPr>
            <a:spLocks noChangeShapeType="1"/>
          </p:cNvSpPr>
          <p:nvPr/>
        </p:nvSpPr>
        <p:spPr bwMode="auto">
          <a:xfrm>
            <a:off x="4716463" y="5949950"/>
            <a:ext cx="576262" cy="215900"/>
          </a:xfrm>
          <a:prstGeom prst="line">
            <a:avLst/>
          </a:prstGeom>
          <a:noFill/>
          <a:ln w="9525">
            <a:solidFill>
              <a:schemeClr val="tx1"/>
            </a:solidFill>
            <a:round/>
            <a:headEnd/>
            <a:tailEnd/>
          </a:ln>
        </p:spPr>
        <p:txBody>
          <a:bodyPr/>
          <a:lstStyle/>
          <a:p>
            <a:endParaRPr lang="el-GR"/>
          </a:p>
        </p:txBody>
      </p:sp>
      <p:sp>
        <p:nvSpPr>
          <p:cNvPr id="56359" name="Text Box 44"/>
          <p:cNvSpPr txBox="1">
            <a:spLocks noChangeArrowheads="1"/>
          </p:cNvSpPr>
          <p:nvPr/>
        </p:nvSpPr>
        <p:spPr bwMode="auto">
          <a:xfrm>
            <a:off x="4284663" y="4724400"/>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0" name="Text Box 45"/>
          <p:cNvSpPr txBox="1">
            <a:spLocks noChangeArrowheads="1"/>
          </p:cNvSpPr>
          <p:nvPr/>
        </p:nvSpPr>
        <p:spPr bwMode="auto">
          <a:xfrm>
            <a:off x="4284663"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1" name="Text Box 46"/>
          <p:cNvSpPr txBox="1">
            <a:spLocks noChangeArrowheads="1"/>
          </p:cNvSpPr>
          <p:nvPr/>
        </p:nvSpPr>
        <p:spPr bwMode="auto">
          <a:xfrm>
            <a:off x="5867400" y="52292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2" name="Text Box 47"/>
          <p:cNvSpPr txBox="1">
            <a:spLocks noChangeArrowheads="1"/>
          </p:cNvSpPr>
          <p:nvPr/>
        </p:nvSpPr>
        <p:spPr bwMode="auto">
          <a:xfrm>
            <a:off x="1908175" y="5157788"/>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6363" name="Text Box 48"/>
          <p:cNvSpPr txBox="1">
            <a:spLocks noChangeArrowheads="1"/>
          </p:cNvSpPr>
          <p:nvPr/>
        </p:nvSpPr>
        <p:spPr bwMode="auto">
          <a:xfrm>
            <a:off x="1619250" y="2924175"/>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4" name="Text Box 49"/>
          <p:cNvSpPr txBox="1">
            <a:spLocks noChangeArrowheads="1"/>
          </p:cNvSpPr>
          <p:nvPr/>
        </p:nvSpPr>
        <p:spPr bwMode="auto">
          <a:xfrm>
            <a:off x="6156325"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55" name="Rectangle 2"/>
          <p:cNvSpPr txBox="1">
            <a:spLocks noChangeArrowheads="1"/>
          </p:cNvSpPr>
          <p:nvPr/>
        </p:nvSpPr>
        <p:spPr>
          <a:xfrm>
            <a:off x="342900" y="0"/>
            <a:ext cx="8229600" cy="1782762"/>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dirty="0" smtClean="0">
                <a:ln>
                  <a:noFill/>
                </a:ln>
                <a:solidFill>
                  <a:schemeClr val="accent6">
                    <a:lumMod val="75000"/>
                  </a:schemeClr>
                </a:solidFill>
                <a:effectLst/>
                <a:uLnTx/>
                <a:uFillTx/>
                <a:latin typeface="+mj-lt"/>
                <a:ea typeface="+mj-ea"/>
                <a:cs typeface="+mj-cs"/>
              </a:rPr>
              <a:t>Τύποι Συσχετίσεων με Βαθμό Μεγαλύτερο του Δύο</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7347" name="Footer Placeholder 3"/>
          <p:cNvSpPr>
            <a:spLocks noGrp="1"/>
          </p:cNvSpPr>
          <p:nvPr>
            <p:ph type="ftr" sz="quarter" idx="11"/>
          </p:nvPr>
        </p:nvSpPr>
        <p:spPr>
          <a:noFill/>
        </p:spPr>
        <p:txBody>
          <a:bodyPr/>
          <a:lstStyle/>
          <a:p>
            <a:r>
              <a:rPr lang="el-GR" altLang="en-US" smtClean="0"/>
              <a:t>Ευαγγελία Πιτουρά</a:t>
            </a:r>
          </a:p>
        </p:txBody>
      </p:sp>
      <p:sp>
        <p:nvSpPr>
          <p:cNvPr id="57348" name="Slide Number Placeholder 4"/>
          <p:cNvSpPr>
            <a:spLocks noGrp="1"/>
          </p:cNvSpPr>
          <p:nvPr>
            <p:ph type="sldNum" sz="quarter" idx="12"/>
          </p:nvPr>
        </p:nvSpPr>
        <p:spPr>
          <a:noFill/>
        </p:spPr>
        <p:txBody>
          <a:bodyPr/>
          <a:lstStyle/>
          <a:p>
            <a:fld id="{8E9B5259-3CA7-46D0-8750-17A484B622C1}" type="slidenum">
              <a:rPr lang="el-GR" altLang="en-US" smtClean="0"/>
              <a:pPr/>
              <a:t>67</a:t>
            </a:fld>
            <a:endParaRPr lang="el-GR" altLang="en-US" smtClean="0"/>
          </a:p>
        </p:txBody>
      </p:sp>
      <p:sp>
        <p:nvSpPr>
          <p:cNvPr id="57350" name="Text Box 3"/>
          <p:cNvSpPr txBox="1">
            <a:spLocks noChangeArrowheads="1"/>
          </p:cNvSpPr>
          <p:nvPr/>
        </p:nvSpPr>
        <p:spPr bwMode="auto">
          <a:xfrm>
            <a:off x="1409700" y="2209800"/>
            <a:ext cx="5257800" cy="2123658"/>
          </a:xfrm>
          <a:prstGeom prst="rect">
            <a:avLst/>
          </a:prstGeom>
          <a:noFill/>
          <a:ln w="9525">
            <a:noFill/>
            <a:miter lim="800000"/>
            <a:headEnd/>
            <a:tailEnd/>
          </a:ln>
        </p:spPr>
        <p:txBody>
          <a:bodyPr>
            <a:spAutoFit/>
          </a:bodyPr>
          <a:lstStyle/>
          <a:p>
            <a:pPr eaLnBrk="0" hangingPunct="0">
              <a:spcBef>
                <a:spcPct val="50000"/>
              </a:spcBef>
            </a:pPr>
            <a:r>
              <a:rPr lang="el-GR" sz="2400" dirty="0"/>
              <a:t>Βαθμός &gt; 2</a:t>
            </a:r>
          </a:p>
          <a:p>
            <a:pPr eaLnBrk="0" hangingPunct="0">
              <a:spcBef>
                <a:spcPct val="50000"/>
              </a:spcBef>
              <a:buFontTx/>
              <a:buChar char="•"/>
            </a:pPr>
            <a:r>
              <a:rPr lang="el-GR" sz="2400" dirty="0"/>
              <a:t>  αποθήκευση</a:t>
            </a:r>
          </a:p>
          <a:p>
            <a:pPr eaLnBrk="0" hangingPunct="0">
              <a:spcBef>
                <a:spcPct val="50000"/>
              </a:spcBef>
              <a:buFontTx/>
              <a:buChar char="•"/>
            </a:pPr>
            <a:r>
              <a:rPr lang="el-GR" sz="2400" dirty="0"/>
              <a:t>  πολυπλοκότητα</a:t>
            </a:r>
          </a:p>
          <a:p>
            <a:pPr eaLnBrk="0" hangingPunct="0">
              <a:spcBef>
                <a:spcPct val="50000"/>
              </a:spcBef>
              <a:buFontTx/>
              <a:buChar char="•"/>
            </a:pPr>
            <a:r>
              <a:rPr lang="el-GR" sz="2400" dirty="0"/>
              <a:t>  περιορισμούς συμμετοχής</a:t>
            </a:r>
          </a:p>
        </p:txBody>
      </p:sp>
      <p:sp>
        <p:nvSpPr>
          <p:cNvPr id="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8371" name="Footer Placeholder 3"/>
          <p:cNvSpPr>
            <a:spLocks noGrp="1"/>
          </p:cNvSpPr>
          <p:nvPr>
            <p:ph type="ftr" sz="quarter" idx="11"/>
          </p:nvPr>
        </p:nvSpPr>
        <p:spPr>
          <a:noFill/>
        </p:spPr>
        <p:txBody>
          <a:bodyPr/>
          <a:lstStyle/>
          <a:p>
            <a:r>
              <a:rPr lang="el-GR" altLang="en-US" smtClean="0"/>
              <a:t>Ευαγγελία Πιτουρά</a:t>
            </a:r>
          </a:p>
        </p:txBody>
      </p:sp>
      <p:sp>
        <p:nvSpPr>
          <p:cNvPr id="58372" name="Slide Number Placeholder 4"/>
          <p:cNvSpPr>
            <a:spLocks noGrp="1"/>
          </p:cNvSpPr>
          <p:nvPr>
            <p:ph type="sldNum" sz="quarter" idx="12"/>
          </p:nvPr>
        </p:nvSpPr>
        <p:spPr>
          <a:noFill/>
        </p:spPr>
        <p:txBody>
          <a:bodyPr/>
          <a:lstStyle/>
          <a:p>
            <a:fld id="{506C1002-801C-48CF-BEB5-F45E88D491DA}" type="slidenum">
              <a:rPr lang="el-GR" altLang="en-US" smtClean="0"/>
              <a:pPr/>
              <a:t>68</a:t>
            </a:fld>
            <a:endParaRPr lang="el-GR" altLang="en-US" smtClean="0"/>
          </a:p>
        </p:txBody>
      </p:sp>
      <p:sp>
        <p:nvSpPr>
          <p:cNvPr id="58374" name="Text Box 3"/>
          <p:cNvSpPr txBox="1">
            <a:spLocks noChangeArrowheads="1"/>
          </p:cNvSpPr>
          <p:nvPr/>
        </p:nvSpPr>
        <p:spPr bwMode="auto">
          <a:xfrm>
            <a:off x="646112" y="3009901"/>
            <a:ext cx="7659687" cy="848460"/>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v"/>
            </a:pPr>
            <a:r>
              <a:rPr lang="el-GR" sz="2400" dirty="0" smtClean="0"/>
              <a:t> Πρέπει </a:t>
            </a:r>
            <a:r>
              <a:rPr lang="el-GR" sz="2400" dirty="0"/>
              <a:t>να ακολουθεί πιστά τους περιορισμούς (</a:t>
            </a:r>
            <a:r>
              <a:rPr lang="en-US" sz="2400" dirty="0"/>
              <a:t>specifications)</a:t>
            </a:r>
            <a:endParaRPr lang="el-GR" sz="2400" dirty="0"/>
          </a:p>
        </p:txBody>
      </p:sp>
      <p:sp>
        <p:nvSpPr>
          <p:cNvPr id="58375" name="Text Box 4"/>
          <p:cNvSpPr txBox="1">
            <a:spLocks noChangeArrowheads="1"/>
          </p:cNvSpPr>
          <p:nvPr/>
        </p:nvSpPr>
        <p:spPr bwMode="auto">
          <a:xfrm>
            <a:off x="684213" y="3951288"/>
            <a:ext cx="7488237"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v"/>
            </a:pPr>
            <a:r>
              <a:rPr lang="el-GR" sz="2400" dirty="0" smtClean="0"/>
              <a:t> Αποφυγή Πλεονασμού </a:t>
            </a:r>
            <a:r>
              <a:rPr lang="el-GR" sz="2400" dirty="0"/>
              <a:t>(αποθηκευτικός χώρος, διατήρηση συνέπειας)</a:t>
            </a:r>
          </a:p>
        </p:txBody>
      </p:sp>
      <p:sp>
        <p:nvSpPr>
          <p:cNvPr id="58376" name="Text Box 5"/>
          <p:cNvSpPr txBox="1">
            <a:spLocks noChangeArrowheads="1"/>
          </p:cNvSpPr>
          <p:nvPr/>
        </p:nvSpPr>
        <p:spPr bwMode="auto">
          <a:xfrm>
            <a:off x="717550" y="4899025"/>
            <a:ext cx="7086600" cy="46166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v"/>
            </a:pPr>
            <a:r>
              <a:rPr lang="el-GR" sz="2400" dirty="0" smtClean="0"/>
              <a:t> Απλότητα</a:t>
            </a:r>
            <a:endParaRPr lang="el-GR" sz="2400" dirty="0"/>
          </a:p>
        </p:txBody>
      </p:sp>
      <p:sp>
        <p:nvSpPr>
          <p:cNvPr id="58377" name="Text Box 6"/>
          <p:cNvSpPr txBox="1">
            <a:spLocks noChangeArrowheads="1"/>
          </p:cNvSpPr>
          <p:nvPr/>
        </p:nvSpPr>
        <p:spPr bwMode="auto">
          <a:xfrm>
            <a:off x="628650" y="1506538"/>
            <a:ext cx="7345363" cy="1015663"/>
          </a:xfrm>
          <a:prstGeom prst="rect">
            <a:avLst/>
          </a:prstGeom>
          <a:noFill/>
          <a:ln w="9525">
            <a:noFill/>
            <a:miter lim="800000"/>
            <a:headEnd/>
            <a:tailEnd/>
          </a:ln>
        </p:spPr>
        <p:txBody>
          <a:bodyPr>
            <a:spAutoFit/>
          </a:bodyPr>
          <a:lstStyle/>
          <a:p>
            <a:pPr>
              <a:spcBef>
                <a:spcPct val="50000"/>
              </a:spcBef>
            </a:pPr>
            <a:r>
              <a:rPr lang="el-GR" sz="2400" dirty="0"/>
              <a:t>Υπάρχουν πολλά σχήματα Ο/Σ για ένα πρόβλημα</a:t>
            </a:r>
          </a:p>
          <a:p>
            <a:pPr>
              <a:spcBef>
                <a:spcPct val="50000"/>
              </a:spcBef>
            </a:pPr>
            <a:r>
              <a:rPr lang="el-GR" sz="2400" dirty="0" smtClean="0">
                <a:solidFill>
                  <a:schemeClr val="accent6">
                    <a:lumMod val="75000"/>
                  </a:schemeClr>
                </a:solidFill>
              </a:rPr>
              <a:t>Πότε ένα σχήμα είναι </a:t>
            </a:r>
            <a:r>
              <a:rPr lang="el-GR" sz="2400" dirty="0">
                <a:solidFill>
                  <a:schemeClr val="accent6">
                    <a:lumMod val="75000"/>
                  </a:schemeClr>
                </a:solidFill>
              </a:rPr>
              <a:t>«καλό»;</a:t>
            </a:r>
          </a:p>
        </p:txBody>
      </p:sp>
      <p:sp>
        <p:nvSpPr>
          <p:cNvPr id="10" name="Title 9"/>
          <p:cNvSpPr>
            <a:spLocks noGrp="1"/>
          </p:cNvSpPr>
          <p:nvPr>
            <p:ph type="title"/>
          </p:nvPr>
        </p:nvSpPr>
        <p:spPr/>
        <p:txBody>
          <a:bodyPr/>
          <a:lstStyle/>
          <a:p>
            <a:r>
              <a:rPr lang="el-GR" dirty="0" smtClean="0">
                <a:solidFill>
                  <a:schemeClr val="accent6">
                    <a:lumMod val="75000"/>
                  </a:schemeClr>
                </a:solidFill>
              </a:rPr>
              <a:t>Κριτήρια</a:t>
            </a:r>
            <a:endParaRPr lang="el-GR" dirty="0">
              <a:solidFill>
                <a:schemeClr val="accent6">
                  <a:lumMod val="75000"/>
                </a:schemeClr>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69</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3735" name="Text Box 4"/>
          <p:cNvSpPr txBox="1">
            <a:spLocks noChangeArrowheads="1"/>
          </p:cNvSpPr>
          <p:nvPr/>
        </p:nvSpPr>
        <p:spPr bwMode="auto">
          <a:xfrm>
            <a:off x="171450" y="1374775"/>
            <a:ext cx="8642350" cy="4616450"/>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ένα </a:t>
            </a:r>
            <a:r>
              <a:rPr lang="el-GR" sz="1600" i="1" dirty="0">
                <a:latin typeface="Calibri" pitchFamily="34" charset="0"/>
                <a:ea typeface="Calibri" pitchFamily="34" charset="0"/>
                <a:cs typeface="Calibri" pitchFamily="34" charset="0"/>
              </a:rPr>
              <a:t>συνεργείο αυτοκινήτων</a:t>
            </a:r>
            <a:r>
              <a:rPr lang="el-GR" sz="1600" dirty="0">
                <a:latin typeface="Calibri" pitchFamily="34" charset="0"/>
                <a:ea typeface="Calibri" pitchFamily="34" charset="0"/>
                <a:cs typeface="Calibri" pitchFamily="34" charset="0"/>
              </a:rPr>
              <a:t>, στην οποία διατηρούμε </a:t>
            </a:r>
            <a:r>
              <a:rPr lang="el-GR" sz="1600" dirty="0" smtClean="0">
                <a:latin typeface="Calibri" pitchFamily="34" charset="0"/>
                <a:ea typeface="Calibri" pitchFamily="34" charset="0"/>
                <a:cs typeface="Calibri" pitchFamily="34" charset="0"/>
              </a:rPr>
              <a:t>πληροφορία για επισκευές </a:t>
            </a:r>
            <a:r>
              <a:rPr lang="el-GR" sz="1600" dirty="0" err="1" smtClean="0">
                <a:latin typeface="Calibri" pitchFamily="34" charset="0"/>
                <a:ea typeface="Calibri" pitchFamily="34" charset="0"/>
                <a:cs typeface="Calibri" pitchFamily="34" charset="0"/>
              </a:rPr>
              <a:t>αυτοκινητών</a:t>
            </a:r>
            <a:r>
              <a:rPr lang="el-GR" sz="1600" dirty="0" smtClean="0">
                <a:latin typeface="Calibri" pitchFamily="34" charset="0"/>
                <a:ea typeface="Calibri" pitchFamily="34" charset="0"/>
                <a:cs typeface="Calibri" pitchFamily="34" charset="0"/>
              </a:rPr>
              <a:t>: </a:t>
            </a:r>
            <a:endParaRPr lang="el-GR"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dirty="0">
                <a:solidFill>
                  <a:srgbClr val="FF9933"/>
                </a:solidFill>
                <a:latin typeface="Calibri" pitchFamily="34" charset="0"/>
                <a:ea typeface="Calibri" pitchFamily="34" charset="0"/>
                <a:cs typeface="Calibri" pitchFamily="34" charset="0"/>
              </a:rPr>
              <a:t>πελάτη</a:t>
            </a:r>
            <a:r>
              <a:rPr lang="el-GR" sz="1600" dirty="0">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dirty="0">
                <a:solidFill>
                  <a:srgbClr val="FF9933"/>
                </a:solidFill>
                <a:latin typeface="Calibri" pitchFamily="34" charset="0"/>
                <a:ea typeface="Calibri" pitchFamily="34" charset="0"/>
                <a:cs typeface="Calibri" pitchFamily="34" charset="0"/>
              </a:rPr>
              <a:t>αυτοκίνητο</a:t>
            </a:r>
            <a:r>
              <a:rPr lang="el-GR" sz="1600" dirty="0">
                <a:latin typeface="Calibri" pitchFamily="34" charset="0"/>
                <a:ea typeface="Calibri" pitchFamily="34" charset="0"/>
                <a:cs typeface="Calibri" pitchFamily="34" charset="0"/>
              </a:rPr>
              <a:t> έχουμε το μοναδικό αριθμό πινακίδων του, τη μάρκα </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πχ </a:t>
            </a:r>
            <a:r>
              <a:rPr lang="en-US" sz="1600" dirty="0">
                <a:latin typeface="Calibri" pitchFamily="34" charset="0"/>
                <a:ea typeface="Calibri" pitchFamily="34" charset="0"/>
                <a:cs typeface="Calibri" pitchFamily="34" charset="0"/>
              </a:rPr>
              <a:t>FIAT, BMW)</a:t>
            </a:r>
            <a:r>
              <a:rPr lang="el-GR" sz="1600" dirty="0">
                <a:latin typeface="Calibri" pitchFamily="34" charset="0"/>
                <a:ea typeface="Calibri" pitchFamily="34" charset="0"/>
                <a:cs typeface="Calibri" pitchFamily="34" charset="0"/>
              </a:rPr>
              <a:t> και το μοντέλο του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πχ, </a:t>
            </a:r>
            <a:r>
              <a:rPr lang="en-US" sz="1600" dirty="0" err="1">
                <a:latin typeface="Calibri" pitchFamily="34" charset="0"/>
                <a:ea typeface="Calibri" pitchFamily="34" charset="0"/>
                <a:cs typeface="Calibri" pitchFamily="34" charset="0"/>
              </a:rPr>
              <a:t>Punto</a:t>
            </a:r>
            <a:r>
              <a:rPr lang="en-US" sz="1600" dirty="0">
                <a:latin typeface="Calibri" pitchFamily="34" charset="0"/>
                <a:ea typeface="Calibri" pitchFamily="34" charset="0"/>
                <a:cs typeface="Calibri" pitchFamily="34" charset="0"/>
              </a:rPr>
              <a:t>, Polo)</a:t>
            </a:r>
            <a:r>
              <a:rPr lang="el-GR" sz="1600" dirty="0">
                <a:latin typeface="Calibri" pitchFamily="34" charset="0"/>
                <a:ea typeface="Calibri" pitchFamily="34" charset="0"/>
                <a:cs typeface="Calibri" pitchFamily="34" charset="0"/>
              </a:rPr>
              <a:t>. </a:t>
            </a:r>
            <a:endParaRPr lang="en-US"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dirty="0">
                <a:solidFill>
                  <a:srgbClr val="FF9933"/>
                </a:solidFill>
                <a:latin typeface="Calibri" pitchFamily="34" charset="0"/>
                <a:ea typeface="Calibri" pitchFamily="34" charset="0"/>
                <a:cs typeface="Calibri" pitchFamily="34" charset="0"/>
              </a:rPr>
              <a:t>επισκευή</a:t>
            </a:r>
            <a:r>
              <a:rPr lang="el-GR" sz="1600" dirty="0">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Μια επισκευή περιλαμβάνει αλλαγή μηδέν ή περισσοτέρων </a:t>
            </a:r>
            <a:r>
              <a:rPr lang="el-GR" sz="1600" dirty="0">
                <a:solidFill>
                  <a:srgbClr val="FF9933"/>
                </a:solidFill>
                <a:latin typeface="Calibri" pitchFamily="34" charset="0"/>
                <a:ea typeface="Calibri" pitchFamily="34" charset="0"/>
                <a:cs typeface="Calibri" pitchFamily="34" charset="0"/>
              </a:rPr>
              <a:t>εξαρτημάτων</a:t>
            </a:r>
            <a:r>
              <a:rPr lang="el-GR" sz="1600" dirty="0">
                <a:latin typeface="Calibri" pitchFamily="34" charset="0"/>
                <a:ea typeface="Calibri" pitchFamily="34" charset="0"/>
                <a:cs typeface="Calibri" pitchFamily="34" charset="0"/>
              </a:rPr>
              <a:t> (π.χ., μπαταρία, τακάκια, κλπ). Για κάθε εξάρτημα καταγράφουμε το μοναδικό αριθμός εξαρτήματος, το όνομα του εξαρτήματος και το κόστος του. </a:t>
            </a:r>
            <a:endParaRPr lang="en-US" sz="1600" dirty="0">
              <a:latin typeface="Calibri" pitchFamily="34" charset="0"/>
              <a:ea typeface="Calibri" pitchFamily="34" charset="0"/>
              <a:cs typeface="Calibri" pitchFamily="34" charset="0"/>
            </a:endParaRPr>
          </a:p>
          <a:p>
            <a:pPr algn="just">
              <a:buFont typeface="Wingdings" pitchFamily="2" charset="2"/>
              <a:buChar char="§"/>
            </a:pPr>
            <a:endParaRPr lang="en-US" sz="1600" dirty="0">
              <a:latin typeface="Calibri" pitchFamily="34" charset="0"/>
              <a:ea typeface="Calibri" pitchFamily="34" charset="0"/>
              <a:cs typeface="Calibri" pitchFamily="34" charset="0"/>
            </a:endParaRPr>
          </a:p>
          <a:p>
            <a:pPr algn="just"/>
            <a:r>
              <a:rPr lang="el-GR" sz="1600" dirty="0">
                <a:latin typeface="Calibri" pitchFamily="34" charset="0"/>
                <a:ea typeface="Calibri" pitchFamily="34" charset="0"/>
                <a:cs typeface="Calibri" pitchFamily="34" charset="0"/>
              </a:rPr>
              <a:t>Επιπρόσθετα, ισχύουν οι παρακάτω περιορισμοί:</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Σε κάθε αυτοκίνητο γίνονται μία ή περισσότερες επισκευές.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Κάθε πελάτης είναι </a:t>
            </a:r>
            <a:r>
              <a:rPr lang="el-GR" sz="1600" dirty="0" smtClean="0">
                <a:latin typeface="Calibri" pitchFamily="34" charset="0"/>
                <a:ea typeface="Calibri" pitchFamily="34" charset="0"/>
                <a:cs typeface="Calibri" pitchFamily="34" charset="0"/>
              </a:rPr>
              <a:t>ιδιοκτήτης </a:t>
            </a:r>
            <a:r>
              <a:rPr lang="el-GR" sz="1600" dirty="0">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Κάθε αυτοκίνητο έχει ένα μοναδικό </a:t>
            </a:r>
            <a:r>
              <a:rPr lang="el-GR" sz="1600" dirty="0" smtClean="0">
                <a:latin typeface="Calibri" pitchFamily="34" charset="0"/>
                <a:ea typeface="Calibri" pitchFamily="34" charset="0"/>
                <a:cs typeface="Calibri" pitchFamily="34" charset="0"/>
              </a:rPr>
              <a:t>ιδιοκτήτη </a:t>
            </a:r>
            <a:r>
              <a:rPr lang="el-GR" sz="1600" dirty="0">
                <a:latin typeface="Calibri" pitchFamily="34" charset="0"/>
                <a:ea typeface="Calibri" pitchFamily="34" charset="0"/>
                <a:cs typeface="Calibri" pitchFamily="34" charset="0"/>
              </a:rPr>
              <a:t>(αγνοούμε συν-ιδιοκτησίες αυτοκινήτων).</a:t>
            </a:r>
          </a:p>
          <a:p>
            <a:pPr algn="just">
              <a:buFont typeface="Wingdings" pitchFamily="2" charset="2"/>
              <a:buChar char="§"/>
            </a:pPr>
            <a:r>
              <a:rPr lang="en-US" sz="1600" b="1" i="1" dirty="0">
                <a:solidFill>
                  <a:schemeClr val="accent6">
                    <a:lumMod val="75000"/>
                  </a:schemeClr>
                </a:solidFill>
                <a:latin typeface="Calibri" pitchFamily="34" charset="0"/>
                <a:ea typeface="Calibri" pitchFamily="34" charset="0"/>
                <a:cs typeface="Calibri" pitchFamily="34" charset="0"/>
              </a:rPr>
              <a:t> </a:t>
            </a:r>
            <a:r>
              <a:rPr lang="el-GR" sz="1600" b="1" i="1" dirty="0">
                <a:solidFill>
                  <a:schemeClr val="accent6">
                    <a:lumMod val="75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6BAB658E-FBF8-4F30-9460-674DF3556B5A}" type="slidenum">
              <a:rPr lang="el-GR" altLang="en-US" smtClean="0"/>
              <a:pPr/>
              <a:t>7</a:t>
            </a:fld>
            <a:endParaRPr lang="el-GR" altLang="en-US" smtClean="0"/>
          </a:p>
        </p:txBody>
      </p:sp>
      <p:sp>
        <p:nvSpPr>
          <p:cNvPr id="6149" name="Rectangle 57"/>
          <p:cNvSpPr>
            <a:spLocks noChangeArrowheads="1"/>
          </p:cNvSpPr>
          <p:nvPr/>
        </p:nvSpPr>
        <p:spPr bwMode="auto">
          <a:xfrm>
            <a:off x="2987675" y="3860800"/>
            <a:ext cx="3887788" cy="647700"/>
          </a:xfrm>
          <a:prstGeom prst="rect">
            <a:avLst/>
          </a:prstGeom>
          <a:solidFill>
            <a:schemeClr val="accent6">
              <a:lumMod val="20000"/>
              <a:lumOff val="80000"/>
            </a:schemeClr>
          </a:solidFill>
          <a:ln w="9525">
            <a:noFill/>
            <a:miter lim="800000"/>
            <a:headEnd/>
            <a:tailEnd/>
          </a:ln>
        </p:spPr>
        <p:txBody>
          <a:bodyPr wrap="none" anchor="ctr"/>
          <a:lstStyle/>
          <a:p>
            <a:endParaRPr lang="el-GR"/>
          </a:p>
        </p:txBody>
      </p:sp>
      <p:sp>
        <p:nvSpPr>
          <p:cNvPr id="6150" name="Rectangle 52"/>
          <p:cNvSpPr>
            <a:spLocks noChangeArrowheads="1"/>
          </p:cNvSpPr>
          <p:nvPr/>
        </p:nvSpPr>
        <p:spPr bwMode="auto">
          <a:xfrm>
            <a:off x="2700338" y="2852738"/>
            <a:ext cx="3887787" cy="647700"/>
          </a:xfrm>
          <a:prstGeom prst="rect">
            <a:avLst/>
          </a:prstGeom>
          <a:solidFill>
            <a:schemeClr val="accent3">
              <a:lumMod val="40000"/>
              <a:lumOff val="60000"/>
            </a:schemeClr>
          </a:solidFill>
          <a:ln w="9525">
            <a:noFill/>
            <a:miter lim="800000"/>
            <a:headEnd/>
            <a:tailEnd/>
          </a:ln>
        </p:spPr>
        <p:txBody>
          <a:bodyPr wrap="none" anchor="ctr"/>
          <a:lstStyle/>
          <a:p>
            <a:endParaRPr lang="el-GR"/>
          </a:p>
        </p:txBody>
      </p:sp>
      <p:sp>
        <p:nvSpPr>
          <p:cNvPr id="6151" name="Rectangle 45"/>
          <p:cNvSpPr>
            <a:spLocks noChangeArrowheads="1"/>
          </p:cNvSpPr>
          <p:nvPr/>
        </p:nvSpPr>
        <p:spPr bwMode="auto">
          <a:xfrm>
            <a:off x="2916238" y="1557338"/>
            <a:ext cx="5688012" cy="719137"/>
          </a:xfrm>
          <a:prstGeom prst="rect">
            <a:avLst/>
          </a:prstGeom>
          <a:solidFill>
            <a:schemeClr val="accent4">
              <a:lumMod val="20000"/>
              <a:lumOff val="80000"/>
            </a:schemeClr>
          </a:solidFill>
          <a:ln w="9525">
            <a:noFill/>
            <a:miter lim="800000"/>
            <a:headEnd/>
            <a:tailEnd/>
          </a:ln>
        </p:spPr>
        <p:txBody>
          <a:bodyPr wrap="none" anchor="ctr"/>
          <a:lstStyle/>
          <a:p>
            <a:endParaRPr lang="el-GR"/>
          </a:p>
        </p:txBody>
      </p:sp>
      <p:sp>
        <p:nvSpPr>
          <p:cNvPr id="6153" name="AutoShape 6"/>
          <p:cNvSpPr>
            <a:spLocks noChangeArrowheads="1"/>
          </p:cNvSpPr>
          <p:nvPr/>
        </p:nvSpPr>
        <p:spPr bwMode="auto">
          <a:xfrm>
            <a:off x="4284663" y="4724400"/>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6154" name="Text Box 9"/>
          <p:cNvSpPr txBox="1">
            <a:spLocks noChangeArrowheads="1"/>
          </p:cNvSpPr>
          <p:nvPr/>
        </p:nvSpPr>
        <p:spPr bwMode="auto">
          <a:xfrm>
            <a:off x="3132138" y="3940175"/>
            <a:ext cx="3455987" cy="40005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6155" name="Text Box 10"/>
          <p:cNvSpPr txBox="1">
            <a:spLocks noChangeArrowheads="1"/>
          </p:cNvSpPr>
          <p:nvPr/>
        </p:nvSpPr>
        <p:spPr bwMode="auto">
          <a:xfrm>
            <a:off x="3276600" y="2997200"/>
            <a:ext cx="2808288" cy="396875"/>
          </a:xfrm>
          <a:prstGeom prst="rect">
            <a:avLst/>
          </a:prstGeom>
          <a:noFill/>
          <a:ln w="9525">
            <a:noFill/>
            <a:miter lim="800000"/>
            <a:headEnd/>
            <a:tailEnd/>
          </a:ln>
        </p:spPr>
        <p:txBody>
          <a:bodyPr wrap="square">
            <a:spAutoFit/>
          </a:bodyPr>
          <a:lstStyle/>
          <a:p>
            <a:pPr eaLnBrk="0" hangingPunct="0">
              <a:spcBef>
                <a:spcPct val="50000"/>
              </a:spcBef>
            </a:pPr>
            <a:r>
              <a:rPr lang="el-GR" sz="2000" b="1" dirty="0"/>
              <a:t>Εννοιολογικό Σχήμα</a:t>
            </a:r>
          </a:p>
        </p:txBody>
      </p:sp>
      <p:sp>
        <p:nvSpPr>
          <p:cNvPr id="6156" name="Rectangle 12"/>
          <p:cNvSpPr>
            <a:spLocks noChangeArrowheads="1"/>
          </p:cNvSpPr>
          <p:nvPr/>
        </p:nvSpPr>
        <p:spPr bwMode="auto">
          <a:xfrm>
            <a:off x="3276600" y="2997200"/>
            <a:ext cx="2667000" cy="396875"/>
          </a:xfrm>
          <a:prstGeom prst="rect">
            <a:avLst/>
          </a:prstGeom>
          <a:noFill/>
          <a:ln w="9525">
            <a:solidFill>
              <a:schemeClr val="tx1"/>
            </a:solidFill>
            <a:miter lim="800000"/>
            <a:headEnd/>
            <a:tailEnd/>
          </a:ln>
        </p:spPr>
        <p:txBody>
          <a:bodyPr wrap="none" anchor="ctr"/>
          <a:lstStyle/>
          <a:p>
            <a:endParaRPr lang="el-GR"/>
          </a:p>
        </p:txBody>
      </p:sp>
      <p:sp>
        <p:nvSpPr>
          <p:cNvPr id="6157" name="Text Box 13"/>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6158" name="Rectangle 14"/>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dirty="0"/>
          </a:p>
        </p:txBody>
      </p:sp>
      <p:sp>
        <p:nvSpPr>
          <p:cNvPr id="6159" name="Text Box 15"/>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a:t>
            </a:r>
            <a:r>
              <a:rPr lang="en-US" sz="2000" b="1" dirty="0"/>
              <a:t>n</a:t>
            </a:r>
            <a:endParaRPr lang="el-GR" sz="2000" b="1" dirty="0"/>
          </a:p>
        </p:txBody>
      </p:sp>
      <p:sp>
        <p:nvSpPr>
          <p:cNvPr id="6160" name="Rectangle 16"/>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6161" name="Line 26"/>
          <p:cNvSpPr>
            <a:spLocks noChangeShapeType="1"/>
          </p:cNvSpPr>
          <p:nvPr/>
        </p:nvSpPr>
        <p:spPr bwMode="auto">
          <a:xfrm flipH="1">
            <a:off x="5795963" y="2278063"/>
            <a:ext cx="609600" cy="6096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2" name="Line 27"/>
          <p:cNvSpPr>
            <a:spLocks noChangeShapeType="1"/>
          </p:cNvSpPr>
          <p:nvPr/>
        </p:nvSpPr>
        <p:spPr bwMode="auto">
          <a:xfrm>
            <a:off x="3708400" y="22780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3" name="Line 28"/>
          <p:cNvSpPr>
            <a:spLocks noChangeShapeType="1"/>
          </p:cNvSpPr>
          <p:nvPr/>
        </p:nvSpPr>
        <p:spPr bwMode="auto">
          <a:xfrm>
            <a:off x="4859338" y="3429000"/>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4" name="Text Box 29"/>
          <p:cNvSpPr txBox="1">
            <a:spLocks noChangeArrowheads="1"/>
          </p:cNvSpPr>
          <p:nvPr/>
        </p:nvSpPr>
        <p:spPr bwMode="auto">
          <a:xfrm>
            <a:off x="6540500" y="3509963"/>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5" name="Text Box 30"/>
          <p:cNvSpPr txBox="1">
            <a:spLocks noChangeArrowheads="1"/>
          </p:cNvSpPr>
          <p:nvPr/>
        </p:nvSpPr>
        <p:spPr bwMode="auto">
          <a:xfrm>
            <a:off x="6529388" y="2425700"/>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6" name="Text Box 35"/>
          <p:cNvSpPr txBox="1">
            <a:spLocks noChangeArrowheads="1"/>
          </p:cNvSpPr>
          <p:nvPr/>
        </p:nvSpPr>
        <p:spPr bwMode="auto">
          <a:xfrm>
            <a:off x="395288" y="5734050"/>
            <a:ext cx="8137525" cy="5847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1600" dirty="0"/>
              <a:t> Η περιγραφή της βάσης δεδομένων περιλαμβάνει ένα σχήμα για καθένα από τα επίπεδα αφαίρεσης</a:t>
            </a:r>
          </a:p>
        </p:txBody>
      </p:sp>
      <p:sp>
        <p:nvSpPr>
          <p:cNvPr id="6167" name="Text Box 36"/>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6168" name="Text Box 43"/>
          <p:cNvSpPr txBox="1">
            <a:spLocks noChangeArrowheads="1"/>
          </p:cNvSpPr>
          <p:nvPr/>
        </p:nvSpPr>
        <p:spPr bwMode="auto">
          <a:xfrm>
            <a:off x="250824" y="1236664"/>
            <a:ext cx="2449513" cy="915987"/>
          </a:xfrm>
          <a:prstGeom prst="rect">
            <a:avLst/>
          </a:prstGeom>
          <a:solidFill>
            <a:schemeClr val="accent4">
              <a:lumMod val="20000"/>
              <a:lumOff val="8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πως βλέπουν οι χρήστες τα δεδομένα</a:t>
            </a:r>
            <a:endParaRPr lang="en-US" sz="1800" dirty="0">
              <a:latin typeface="Calibri" pitchFamily="34" charset="0"/>
              <a:ea typeface="Calibri" pitchFamily="34" charset="0"/>
              <a:cs typeface="Calibri" pitchFamily="34" charset="0"/>
            </a:endParaRPr>
          </a:p>
        </p:txBody>
      </p:sp>
      <p:sp>
        <p:nvSpPr>
          <p:cNvPr id="6169" name="Text Box 53"/>
          <p:cNvSpPr txBox="1">
            <a:spLocks noChangeArrowheads="1"/>
          </p:cNvSpPr>
          <p:nvPr/>
        </p:nvSpPr>
        <p:spPr bwMode="auto">
          <a:xfrm>
            <a:off x="179388" y="2506663"/>
            <a:ext cx="2449512" cy="641350"/>
          </a:xfrm>
          <a:prstGeom prst="rect">
            <a:avLst/>
          </a:prstGeom>
          <a:solidFill>
            <a:schemeClr val="accent3">
              <a:lumMod val="40000"/>
              <a:lumOff val="6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τη λογική δομή</a:t>
            </a:r>
            <a:endParaRPr lang="en-US" sz="1800" dirty="0">
              <a:latin typeface="Calibri" pitchFamily="34" charset="0"/>
              <a:ea typeface="Calibri" pitchFamily="34" charset="0"/>
              <a:cs typeface="Calibri" pitchFamily="34" charset="0"/>
            </a:endParaRPr>
          </a:p>
        </p:txBody>
      </p:sp>
      <p:sp>
        <p:nvSpPr>
          <p:cNvPr id="6170" name="Text Box 56"/>
          <p:cNvSpPr txBox="1">
            <a:spLocks noChangeArrowheads="1"/>
          </p:cNvSpPr>
          <p:nvPr/>
        </p:nvSpPr>
        <p:spPr bwMode="auto">
          <a:xfrm>
            <a:off x="250825" y="3860800"/>
            <a:ext cx="2449513" cy="1190625"/>
          </a:xfrm>
          <a:prstGeom prst="rect">
            <a:avLst/>
          </a:prstGeom>
          <a:solidFill>
            <a:schemeClr val="accent6">
              <a:lumMod val="20000"/>
              <a:lumOff val="80000"/>
            </a:schemeClr>
          </a:solidFill>
          <a:ln w="9525">
            <a:noFill/>
            <a:miter lim="800000"/>
            <a:headEnd/>
            <a:tailEnd/>
          </a:ln>
        </p:spPr>
        <p:txBody>
          <a:bodyPr>
            <a:spAutoFit/>
          </a:bodyPr>
          <a:lstStyle/>
          <a:p>
            <a:pPr>
              <a:spcBef>
                <a:spcPct val="50000"/>
              </a:spcBef>
            </a:pPr>
            <a:r>
              <a:rPr lang="el-GR" sz="1800">
                <a:latin typeface="Calibri" pitchFamily="34" charset="0"/>
                <a:ea typeface="Calibri" pitchFamily="34" charset="0"/>
                <a:cs typeface="Calibri" pitchFamily="34" charset="0"/>
              </a:rPr>
              <a:t>Περιγράφει την υλοποίηση (τα αρχεία και τα ευρετήρια που χρησιμοποιούνται)</a:t>
            </a:r>
            <a:endParaRPr lang="en-US" sz="1800">
              <a:latin typeface="Calibri" pitchFamily="34" charset="0"/>
              <a:ea typeface="Calibri" pitchFamily="34" charset="0"/>
              <a:cs typeface="Calibri" pitchFamily="34" charset="0"/>
            </a:endParaRPr>
          </a:p>
        </p:txBody>
      </p:sp>
      <p:sp>
        <p:nvSpPr>
          <p:cNvPr id="6171" name="Text Box 58"/>
          <p:cNvSpPr txBox="1">
            <a:spLocks noChangeArrowheads="1"/>
          </p:cNvSpPr>
          <p:nvPr/>
        </p:nvSpPr>
        <p:spPr bwMode="auto">
          <a:xfrm>
            <a:off x="4284663" y="5013325"/>
            <a:ext cx="2303462" cy="366713"/>
          </a:xfrm>
          <a:prstGeom prst="rect">
            <a:avLst/>
          </a:prstGeom>
          <a:noFill/>
          <a:ln w="9525">
            <a:noFill/>
            <a:miter lim="800000"/>
            <a:headEnd/>
            <a:tailEnd/>
          </a:ln>
        </p:spPr>
        <p:txBody>
          <a:bodyPr>
            <a:spAutoFit/>
          </a:bodyPr>
          <a:lstStyle/>
          <a:p>
            <a:pPr algn="ctr">
              <a:spcBef>
                <a:spcPct val="50000"/>
              </a:spcBef>
            </a:pPr>
            <a:r>
              <a:rPr lang="el-GR" sz="1800"/>
              <a:t> ΒΔ</a:t>
            </a:r>
            <a:endParaRPr lang="en-US" sz="1800"/>
          </a:p>
        </p:txBody>
      </p:sp>
      <p:sp>
        <p:nvSpPr>
          <p:cNvPr id="2" name="Title 1"/>
          <p:cNvSpPr>
            <a:spLocks noGrp="1"/>
          </p:cNvSpPr>
          <p:nvPr>
            <p:ph type="title"/>
          </p:nvPr>
        </p:nvSpPr>
        <p:spPr>
          <a:xfrm>
            <a:off x="448469" y="93664"/>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59395" name="Footer Placeholder 3"/>
          <p:cNvSpPr>
            <a:spLocks noGrp="1"/>
          </p:cNvSpPr>
          <p:nvPr>
            <p:ph type="ftr" sz="quarter" idx="11"/>
          </p:nvPr>
        </p:nvSpPr>
        <p:spPr>
          <a:noFill/>
        </p:spPr>
        <p:txBody>
          <a:bodyPr/>
          <a:lstStyle/>
          <a:p>
            <a:r>
              <a:rPr lang="el-GR" altLang="en-US" smtClean="0"/>
              <a:t>Ευαγγελία Πιτουρά</a:t>
            </a:r>
          </a:p>
        </p:txBody>
      </p:sp>
      <p:sp>
        <p:nvSpPr>
          <p:cNvPr id="59396" name="Slide Number Placeholder 4"/>
          <p:cNvSpPr>
            <a:spLocks noGrp="1"/>
          </p:cNvSpPr>
          <p:nvPr>
            <p:ph type="sldNum" sz="quarter" idx="12"/>
          </p:nvPr>
        </p:nvSpPr>
        <p:spPr>
          <a:noFill/>
        </p:spPr>
        <p:txBody>
          <a:bodyPr/>
          <a:lstStyle/>
          <a:p>
            <a:fld id="{8F89E763-C84E-4315-9E21-A01B124A3728}" type="slidenum">
              <a:rPr lang="el-GR" altLang="en-US" smtClean="0"/>
              <a:pPr/>
              <a:t>70</a:t>
            </a:fld>
            <a:endParaRPr lang="el-GR" altLang="en-US" smtClean="0"/>
          </a:p>
        </p:txBody>
      </p:sp>
      <p:sp>
        <p:nvSpPr>
          <p:cNvPr id="59398" name="Text Box 3"/>
          <p:cNvSpPr txBox="1">
            <a:spLocks noChangeArrowheads="1"/>
          </p:cNvSpPr>
          <p:nvPr/>
        </p:nvSpPr>
        <p:spPr bwMode="auto">
          <a:xfrm>
            <a:off x="971550" y="1771650"/>
            <a:ext cx="7391400" cy="519113"/>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Επιλογή του κατάλληλου στοιχείου</a:t>
            </a:r>
          </a:p>
        </p:txBody>
      </p:sp>
      <p:sp>
        <p:nvSpPr>
          <p:cNvPr id="59399" name="Text Box 4"/>
          <p:cNvSpPr txBox="1">
            <a:spLocks noChangeArrowheads="1"/>
          </p:cNvSpPr>
          <p:nvPr/>
        </p:nvSpPr>
        <p:spPr bwMode="auto">
          <a:xfrm>
            <a:off x="755650" y="2635250"/>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1. Γνώρισμα ή Τύπο Οντοτήτων;</a:t>
            </a:r>
          </a:p>
        </p:txBody>
      </p:sp>
      <p:sp>
        <p:nvSpPr>
          <p:cNvPr id="59400" name="Text Box 5"/>
          <p:cNvSpPr txBox="1">
            <a:spLocks noChangeArrowheads="1"/>
          </p:cNvSpPr>
          <p:nvPr/>
        </p:nvSpPr>
        <p:spPr bwMode="auto">
          <a:xfrm>
            <a:off x="755650" y="3427413"/>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2. Πολλές δυαδικές συσχετίσεις ή μία συσχέτιση μεγαλύτερου βαθμού;</a:t>
            </a:r>
          </a:p>
        </p:txBody>
      </p:sp>
      <p:sp>
        <p:nvSpPr>
          <p:cNvPr id="59401" name="Text Box 6"/>
          <p:cNvSpPr txBox="1">
            <a:spLocks noChangeArrowheads="1"/>
          </p:cNvSpPr>
          <p:nvPr/>
        </p:nvSpPr>
        <p:spPr bwMode="auto">
          <a:xfrm>
            <a:off x="1331913" y="3068638"/>
            <a:ext cx="7345362" cy="366712"/>
          </a:xfrm>
          <a:prstGeom prst="rect">
            <a:avLst/>
          </a:prstGeom>
          <a:noFill/>
          <a:ln w="9525">
            <a:noFill/>
            <a:miter lim="800000"/>
            <a:headEnd/>
            <a:tailEnd/>
          </a:ln>
        </p:spPr>
        <p:txBody>
          <a:bodyPr>
            <a:spAutoFit/>
          </a:bodyPr>
          <a:lstStyle/>
          <a:p>
            <a:pPr eaLnBrk="0" hangingPunct="0">
              <a:spcBef>
                <a:spcPct val="50000"/>
              </a:spcBef>
            </a:pPr>
            <a:r>
              <a:rPr lang="el-GR" sz="1800" i="1">
                <a:latin typeface="Calibri" pitchFamily="34" charset="0"/>
                <a:ea typeface="Calibri" pitchFamily="34" charset="0"/>
                <a:cs typeface="Calibri" pitchFamily="34" charset="0"/>
              </a:rPr>
              <a:t>Φοιτητής – Μάθημα, Φοιτητής – Τμήμα, Φοιτητής - Διεύθυνση</a:t>
            </a:r>
          </a:p>
        </p:txBody>
      </p:sp>
      <p:sp>
        <p:nvSpPr>
          <p:cNvPr id="59402" name="Text Box 7"/>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59403" name="Text Box 8"/>
          <p:cNvSpPr txBox="1">
            <a:spLocks noChangeArrowheads="1"/>
          </p:cNvSpPr>
          <p:nvPr/>
        </p:nvSpPr>
        <p:spPr bwMode="auto">
          <a:xfrm>
            <a:off x="755650" y="4219575"/>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3.  Οντότητα ή Συσχέτιση;</a:t>
            </a:r>
          </a:p>
        </p:txBody>
      </p:sp>
      <p:sp>
        <p:nvSpPr>
          <p:cNvPr id="59404" name="Text Box 9"/>
          <p:cNvSpPr txBox="1">
            <a:spLocks noChangeArrowheads="1"/>
          </p:cNvSpPr>
          <p:nvPr/>
        </p:nvSpPr>
        <p:spPr bwMode="auto">
          <a:xfrm>
            <a:off x="755650" y="4651375"/>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4. Γνωρίσματα </a:t>
            </a:r>
            <a:r>
              <a:rPr lang="el-GR" sz="2400" dirty="0">
                <a:latin typeface="Calibri" pitchFamily="34" charset="0"/>
                <a:ea typeface="Calibri" pitchFamily="34" charset="0"/>
                <a:cs typeface="Calibri" pitchFamily="34" charset="0"/>
              </a:rPr>
              <a:t>συσχετίσεων (πότε μπορεί να μεταφερθούν στις συμμετέχουσες οντότητες;)</a:t>
            </a:r>
          </a:p>
        </p:txBody>
      </p:sp>
      <p:sp>
        <p:nvSpPr>
          <p:cNvPr id="59405" name="Text Box 10"/>
          <p:cNvSpPr txBox="1">
            <a:spLocks noChangeArrowheads="1"/>
          </p:cNvSpPr>
          <p:nvPr/>
        </p:nvSpPr>
        <p:spPr bwMode="auto">
          <a:xfrm>
            <a:off x="827088" y="5516563"/>
            <a:ext cx="7391400" cy="457200"/>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ea typeface="Calibri" pitchFamily="34" charset="0"/>
                <a:cs typeface="Calibri" pitchFamily="34" charset="0"/>
              </a:rPr>
              <a:t>5. Χρήση ασθενούς οντότητας;</a:t>
            </a:r>
          </a:p>
        </p:txBody>
      </p:sp>
      <p:sp>
        <p:nvSpPr>
          <p:cNvPr id="14" name="Title 13"/>
          <p:cNvSpPr>
            <a:spLocks noGrp="1"/>
          </p:cNvSpPr>
          <p:nvPr>
            <p:ph type="title"/>
          </p:nvPr>
        </p:nvSpPr>
        <p:spPr/>
        <p:txBody>
          <a:bodyPr/>
          <a:lstStyle/>
          <a:p>
            <a:r>
              <a:rPr lang="el-GR" dirty="0" smtClean="0">
                <a:solidFill>
                  <a:schemeClr val="accent6">
                    <a:lumMod val="75000"/>
                  </a:schemeClr>
                </a:solidFill>
              </a:rPr>
              <a:t>Κριτήρια Σχεδιασμού</a:t>
            </a:r>
            <a:endParaRPr lang="el-GR" dirty="0">
              <a:solidFill>
                <a:schemeClr val="accent6">
                  <a:lumMod val="75000"/>
                </a:schemeClr>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60419" name="Footer Placeholder 3"/>
          <p:cNvSpPr>
            <a:spLocks noGrp="1"/>
          </p:cNvSpPr>
          <p:nvPr>
            <p:ph type="ftr" sz="quarter" idx="11"/>
          </p:nvPr>
        </p:nvSpPr>
        <p:spPr>
          <a:noFill/>
        </p:spPr>
        <p:txBody>
          <a:bodyPr/>
          <a:lstStyle/>
          <a:p>
            <a:r>
              <a:rPr lang="el-GR" altLang="en-US" smtClean="0"/>
              <a:t>Ευαγγελία Πιτουρά</a:t>
            </a:r>
          </a:p>
        </p:txBody>
      </p:sp>
      <p:sp>
        <p:nvSpPr>
          <p:cNvPr id="60420" name="Slide Number Placeholder 4"/>
          <p:cNvSpPr>
            <a:spLocks noGrp="1"/>
          </p:cNvSpPr>
          <p:nvPr>
            <p:ph type="sldNum" sz="quarter" idx="12"/>
          </p:nvPr>
        </p:nvSpPr>
        <p:spPr>
          <a:noFill/>
        </p:spPr>
        <p:txBody>
          <a:bodyPr/>
          <a:lstStyle/>
          <a:p>
            <a:fld id="{23BBFE86-D0A8-46DE-9164-33C1DA94220D}" type="slidenum">
              <a:rPr lang="el-GR" altLang="en-US" smtClean="0"/>
              <a:pPr/>
              <a:t>71</a:t>
            </a:fld>
            <a:endParaRPr lang="el-GR" altLang="en-US" smtClean="0"/>
          </a:p>
        </p:txBody>
      </p:sp>
      <p:sp>
        <p:nvSpPr>
          <p:cNvPr id="60422" name="Text Box 3"/>
          <p:cNvSpPr txBox="1">
            <a:spLocks noChangeArrowheads="1"/>
          </p:cNvSpPr>
          <p:nvPr/>
        </p:nvSpPr>
        <p:spPr bwMode="auto">
          <a:xfrm>
            <a:off x="684213" y="1773238"/>
            <a:ext cx="6985000" cy="2862322"/>
          </a:xfrm>
          <a:prstGeom prst="rect">
            <a:avLst/>
          </a:prstGeom>
          <a:noFill/>
          <a:ln w="9525">
            <a:noFill/>
            <a:miter lim="800000"/>
            <a:headEnd/>
            <a:tailEnd/>
          </a:ln>
        </p:spPr>
        <p:txBody>
          <a:bodyPr>
            <a:spAutoFit/>
          </a:bodyPr>
          <a:lstStyle/>
          <a:p>
            <a:pPr>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Θα </a:t>
            </a:r>
            <a:r>
              <a:rPr lang="el-GR" sz="2400" dirty="0">
                <a:solidFill>
                  <a:schemeClr val="tx2">
                    <a:lumMod val="50000"/>
                  </a:schemeClr>
                </a:solidFill>
                <a:latin typeface="Calibri" pitchFamily="34" charset="0"/>
                <a:ea typeface="Calibri" pitchFamily="34" charset="0"/>
                <a:cs typeface="Calibri" pitchFamily="34" charset="0"/>
              </a:rPr>
              <a:t>δούμε μόνο τα </a:t>
            </a:r>
            <a:r>
              <a:rPr lang="el-GR" sz="2400" i="1" dirty="0">
                <a:solidFill>
                  <a:schemeClr val="tx2">
                    <a:lumMod val="50000"/>
                  </a:schemeClr>
                </a:solidFill>
                <a:latin typeface="Calibri" pitchFamily="34" charset="0"/>
                <a:ea typeface="Calibri" pitchFamily="34" charset="0"/>
                <a:cs typeface="Calibri" pitchFamily="34" charset="0"/>
              </a:rPr>
              <a:t>βασικά</a:t>
            </a:r>
            <a:r>
              <a:rPr lang="el-GR" sz="2400" dirty="0">
                <a:solidFill>
                  <a:schemeClr val="tx2">
                    <a:lumMod val="50000"/>
                  </a:schemeClr>
                </a:solidFill>
                <a:latin typeface="Calibri" pitchFamily="34" charset="0"/>
                <a:ea typeface="Calibri" pitchFamily="34" charset="0"/>
                <a:cs typeface="Calibri" pitchFamily="34" charset="0"/>
              </a:rPr>
              <a:t> για τις παρακάτω έννοιες: </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err="1">
                <a:solidFill>
                  <a:schemeClr val="tx2">
                    <a:lumMod val="50000"/>
                  </a:schemeClr>
                </a:solidFill>
                <a:latin typeface="Calibri" pitchFamily="34" charset="0"/>
                <a:ea typeface="Calibri" pitchFamily="34" charset="0"/>
                <a:cs typeface="Calibri" pitchFamily="34" charset="0"/>
              </a:rPr>
              <a:t>Υπερκλάση</a:t>
            </a:r>
            <a:r>
              <a:rPr lang="el-GR" sz="2400" dirty="0">
                <a:solidFill>
                  <a:schemeClr val="tx2">
                    <a:lumMod val="50000"/>
                  </a:schemeClr>
                </a:solidFill>
                <a:latin typeface="Calibri" pitchFamily="34" charset="0"/>
                <a:ea typeface="Calibri" pitchFamily="34" charset="0"/>
                <a:cs typeface="Calibri" pitchFamily="34" charset="0"/>
              </a:rPr>
              <a:t> (υποκλάση)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Γενίκευση (εξειδίκευση)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Κληρονομικότητα γνωρισμάτων και συσχετίσεων</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με ένα παράδειγμα</a:t>
            </a:r>
          </a:p>
        </p:txBody>
      </p:sp>
      <p:sp>
        <p:nvSpPr>
          <p:cNvPr id="7" name="Title 6"/>
          <p:cNvSpPr>
            <a:spLocks noGrp="1"/>
          </p:cNvSpPr>
          <p:nvPr>
            <p:ph type="title"/>
          </p:nvPr>
        </p:nvSpPr>
        <p:spPr/>
        <p:txBody>
          <a:bodyPr/>
          <a:lstStyle/>
          <a:p>
            <a:r>
              <a:rPr lang="el-GR" dirty="0" smtClean="0">
                <a:solidFill>
                  <a:schemeClr val="accent6">
                    <a:lumMod val="75000"/>
                  </a:schemeClr>
                </a:solidFill>
              </a:rPr>
              <a:t>Επεκταμένο Μοντέλο ΟΣ</a:t>
            </a:r>
            <a:endParaRPr lang="el-GR" dirty="0">
              <a:solidFill>
                <a:schemeClr val="accent6">
                  <a:lumMod val="75000"/>
                </a:schemeClr>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1443" name="Footer Placeholder 3"/>
          <p:cNvSpPr>
            <a:spLocks noGrp="1"/>
          </p:cNvSpPr>
          <p:nvPr>
            <p:ph type="ftr" sz="quarter" idx="11"/>
          </p:nvPr>
        </p:nvSpPr>
        <p:spPr>
          <a:noFill/>
        </p:spPr>
        <p:txBody>
          <a:bodyPr/>
          <a:lstStyle/>
          <a:p>
            <a:r>
              <a:rPr lang="el-GR" altLang="en-US" smtClean="0"/>
              <a:t>Ευαγγελία Πιτουρά</a:t>
            </a:r>
          </a:p>
        </p:txBody>
      </p:sp>
      <p:sp>
        <p:nvSpPr>
          <p:cNvPr id="61444" name="Slide Number Placeholder 4"/>
          <p:cNvSpPr>
            <a:spLocks noGrp="1"/>
          </p:cNvSpPr>
          <p:nvPr>
            <p:ph type="sldNum" sz="quarter" idx="12"/>
          </p:nvPr>
        </p:nvSpPr>
        <p:spPr>
          <a:noFill/>
        </p:spPr>
        <p:txBody>
          <a:bodyPr/>
          <a:lstStyle/>
          <a:p>
            <a:fld id="{3354263E-E78A-45A9-972F-8C38471762C7}" type="slidenum">
              <a:rPr lang="el-GR" altLang="en-US" smtClean="0"/>
              <a:pPr/>
              <a:t>72</a:t>
            </a:fld>
            <a:endParaRPr lang="el-GR" altLang="en-US" smtClean="0"/>
          </a:p>
        </p:txBody>
      </p:sp>
      <p:sp>
        <p:nvSpPr>
          <p:cNvPr id="61446" name="Text Box 3"/>
          <p:cNvSpPr txBox="1">
            <a:spLocks noChangeArrowheads="1"/>
          </p:cNvSpPr>
          <p:nvPr/>
        </p:nvSpPr>
        <p:spPr bwMode="auto">
          <a:xfrm>
            <a:off x="446088" y="1560513"/>
            <a:ext cx="7777162" cy="4062651"/>
          </a:xfrm>
          <a:prstGeom prst="rect">
            <a:avLst/>
          </a:prstGeom>
          <a:noFill/>
          <a:ln w="9525">
            <a:noFill/>
            <a:miter lim="800000"/>
            <a:headEnd/>
            <a:tailEnd/>
          </a:ln>
        </p:spPr>
        <p:txBody>
          <a:bodyPr>
            <a:spAutoFit/>
          </a:bodyPr>
          <a:lstStyle/>
          <a:p>
            <a:pPr algn="just">
              <a:spcBef>
                <a:spcPct val="50000"/>
              </a:spcBef>
            </a:pPr>
            <a:r>
              <a:rPr lang="el-GR" sz="2800" dirty="0">
                <a:solidFill>
                  <a:schemeClr val="tx2">
                    <a:lumMod val="75000"/>
                  </a:schemeClr>
                </a:solidFill>
                <a:latin typeface="Calibri" pitchFamily="34" charset="0"/>
                <a:ea typeface="Calibri" pitchFamily="34" charset="0"/>
                <a:cs typeface="Calibri" pitchFamily="34" charset="0"/>
              </a:rPr>
              <a:t>Πότε</a:t>
            </a:r>
            <a:r>
              <a:rPr lang="el-GR" sz="2800" dirty="0" smtClean="0">
                <a:solidFill>
                  <a:schemeClr val="tx2">
                    <a:lumMod val="75000"/>
                  </a:schemeClr>
                </a:solidFill>
                <a:latin typeface="Calibri" pitchFamily="34" charset="0"/>
                <a:ea typeface="Calibri" pitchFamily="34" charset="0"/>
                <a:cs typeface="Calibri" pitchFamily="34" charset="0"/>
              </a:rPr>
              <a:t>;</a:t>
            </a: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γνωρίσματα που </a:t>
            </a:r>
            <a:r>
              <a:rPr lang="el-GR" sz="2000" i="1" dirty="0">
                <a:solidFill>
                  <a:schemeClr val="accent6">
                    <a:lumMod val="75000"/>
                  </a:schemeClr>
                </a:solidFill>
                <a:latin typeface="Calibri" pitchFamily="34" charset="0"/>
                <a:ea typeface="Calibri" pitchFamily="34" charset="0"/>
                <a:cs typeface="Calibri" pitchFamily="34" charset="0"/>
              </a:rPr>
              <a:t>αφορούν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buFont typeface="Wingdings" pitchFamily="2" charset="2"/>
              <a:buNone/>
            </a:pPr>
            <a:r>
              <a:rPr lang="el-GR" sz="2000" dirty="0">
                <a:solidFill>
                  <a:schemeClr val="tx2">
                    <a:lumMod val="75000"/>
                  </a:schemeClr>
                </a:solidFill>
                <a:latin typeface="Calibri" pitchFamily="34" charset="0"/>
                <a:ea typeface="Calibri" pitchFamily="34" charset="0"/>
                <a:cs typeface="Calibri" pitchFamily="34" charset="0"/>
              </a:rPr>
              <a:t>ή/και </a:t>
            </a: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συσχετίσεις στις οποίες </a:t>
            </a:r>
            <a:r>
              <a:rPr lang="el-GR" sz="2000" i="1" dirty="0">
                <a:solidFill>
                  <a:schemeClr val="accent6">
                    <a:lumMod val="75000"/>
                  </a:schemeClr>
                </a:solidFill>
                <a:latin typeface="Calibri" pitchFamily="34" charset="0"/>
                <a:ea typeface="Calibri" pitchFamily="34" charset="0"/>
                <a:cs typeface="Calibri" pitchFamily="34" charset="0"/>
              </a:rPr>
              <a:t>συμμετέχουν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pP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Παραδείγματα:</a:t>
            </a: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Φοιτητής </a:t>
            </a:r>
            <a:r>
              <a:rPr lang="el-GR" sz="2000" dirty="0">
                <a:solidFill>
                  <a:schemeClr val="tx2">
                    <a:lumMod val="75000"/>
                  </a:schemeClr>
                </a:solidFill>
                <a:latin typeface="Calibri" pitchFamily="34" charset="0"/>
                <a:ea typeface="Calibri" pitchFamily="34" charset="0"/>
                <a:cs typeface="Calibri" pitchFamily="34" charset="0"/>
              </a:rPr>
              <a:t>(μεταπτυχιακός, προπτυχιακός)</a:t>
            </a:r>
          </a:p>
          <a:p>
            <a:pPr algn="just">
              <a:spcBef>
                <a:spcPct val="50000"/>
              </a:spcBef>
            </a:pPr>
            <a:r>
              <a:rPr lang="el-GR" sz="2000" dirty="0">
                <a:solidFill>
                  <a:schemeClr val="tx2">
                    <a:lumMod val="75000"/>
                  </a:schemeClr>
                </a:solidFill>
                <a:latin typeface="Calibri" pitchFamily="34" charset="0"/>
                <a:ea typeface="Calibri" pitchFamily="34" charset="0"/>
                <a:cs typeface="Calibri" pitchFamily="34" charset="0"/>
              </a:rPr>
              <a:t>Όχημα (επιβατικό, επαγγελματικό)</a:t>
            </a:r>
          </a:p>
        </p:txBody>
      </p:sp>
      <p:sp>
        <p:nvSpPr>
          <p:cNvPr id="7" name="Title 6"/>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Κλάσεις</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73</a:t>
            </a:fld>
            <a:endParaRPr lang="el-GR" altLang="en-US" smtClean="0"/>
          </a:p>
        </p:txBody>
      </p:sp>
      <p:sp>
        <p:nvSpPr>
          <p:cNvPr id="62470" name="Rectangle 3"/>
          <p:cNvSpPr>
            <a:spLocks noChangeArrowheads="1"/>
          </p:cNvSpPr>
          <p:nvPr/>
        </p:nvSpPr>
        <p:spPr bwMode="auto">
          <a:xfrm>
            <a:off x="3482975" y="4368800"/>
            <a:ext cx="1724025" cy="461962"/>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5172075" y="5346700"/>
            <a:ext cx="1546225" cy="449263"/>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652713" y="2243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33"/>
            </a:xfrm>
            <a:prstGeom prst="rect">
              <a:avLst/>
            </a:prstGeom>
            <a:noFill/>
            <a:ln w="9525">
              <a:noFill/>
              <a:miter lim="800000"/>
              <a:headEnd/>
              <a:tailEnd/>
            </a:ln>
          </p:spPr>
          <p:txBody>
            <a:bodyPr>
              <a:spAutoFit/>
            </a:bodyPr>
            <a:lstStyle/>
            <a:p>
              <a:pPr eaLnBrk="0" hangingPunct="0">
                <a:spcBef>
                  <a:spcPct val="50000"/>
                </a:spcBef>
              </a:pPr>
              <a:r>
                <a:rPr lang="el-GR" dirty="0" smtClean="0"/>
                <a:t>Φοιτητής</a:t>
              </a:r>
              <a:endParaRPr lang="el-GR" dirty="0"/>
            </a:p>
          </p:txBody>
        </p:sp>
      </p:grpSp>
      <p:grpSp>
        <p:nvGrpSpPr>
          <p:cNvPr id="3" name="Group 8"/>
          <p:cNvGrpSpPr>
            <a:grpSpLocks/>
          </p:cNvGrpSpPr>
          <p:nvPr/>
        </p:nvGrpSpPr>
        <p:grpSpPr bwMode="auto">
          <a:xfrm>
            <a:off x="2797175" y="3106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565150" y="4475163"/>
            <a:ext cx="1939925" cy="369332"/>
          </a:xfrm>
          <a:prstGeom prst="rect">
            <a:avLst/>
          </a:prstGeom>
          <a:noFill/>
          <a:ln w="9525">
            <a:noFill/>
            <a:miter lim="800000"/>
            <a:headEnd/>
            <a:tailEnd/>
          </a:ln>
        </p:spPr>
        <p:txBody>
          <a:bodyPr>
            <a:spAutoFit/>
          </a:bodyPr>
          <a:lstStyle/>
          <a:p>
            <a:pPr eaLnBrk="0" hangingPunct="0">
              <a:spcBef>
                <a:spcPct val="50000"/>
              </a:spcBef>
            </a:pPr>
            <a:r>
              <a:rPr lang="el-GR" dirty="0" smtClean="0"/>
              <a:t>Μεταπτυχιακός</a:t>
            </a:r>
            <a:endParaRPr lang="el-GR" dirty="0"/>
          </a:p>
        </p:txBody>
      </p:sp>
      <p:sp>
        <p:nvSpPr>
          <p:cNvPr id="62475" name="Text Box 12"/>
          <p:cNvSpPr txBox="1">
            <a:spLocks noChangeArrowheads="1"/>
          </p:cNvSpPr>
          <p:nvPr/>
        </p:nvSpPr>
        <p:spPr bwMode="auto">
          <a:xfrm>
            <a:off x="3543300" y="4406899"/>
            <a:ext cx="1714500" cy="369332"/>
          </a:xfrm>
          <a:prstGeom prst="rect">
            <a:avLst/>
          </a:prstGeom>
          <a:noFill/>
          <a:ln w="9525">
            <a:noFill/>
            <a:miter lim="800000"/>
            <a:headEnd/>
            <a:tailEnd/>
          </a:ln>
        </p:spPr>
        <p:txBody>
          <a:bodyPr wrap="square">
            <a:spAutoFit/>
          </a:bodyPr>
          <a:lstStyle/>
          <a:p>
            <a:pPr eaLnBrk="0" hangingPunct="0">
              <a:spcBef>
                <a:spcPct val="50000"/>
              </a:spcBef>
            </a:pPr>
            <a:r>
              <a:rPr lang="el-GR" dirty="0" smtClean="0"/>
              <a:t>Προπτυχιακός</a:t>
            </a:r>
            <a:endParaRPr lang="el-GR" dirty="0"/>
          </a:p>
        </p:txBody>
      </p:sp>
      <p:sp>
        <p:nvSpPr>
          <p:cNvPr id="62476" name="Rectangle 13"/>
          <p:cNvSpPr>
            <a:spLocks noChangeArrowheads="1"/>
          </p:cNvSpPr>
          <p:nvPr/>
        </p:nvSpPr>
        <p:spPr bwMode="auto">
          <a:xfrm>
            <a:off x="571500" y="4475162"/>
            <a:ext cx="1665288" cy="503237"/>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428874" y="5067300"/>
            <a:ext cx="1406526" cy="9779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74938" y="5267325"/>
            <a:ext cx="1381125" cy="523220"/>
          </a:xfrm>
          <a:prstGeom prst="rect">
            <a:avLst/>
          </a:prstGeom>
          <a:noFill/>
          <a:ln w="9525">
            <a:noFill/>
            <a:miter lim="800000"/>
            <a:headEnd/>
            <a:tailEnd/>
          </a:ln>
        </p:spPr>
        <p:txBody>
          <a:bodyPr>
            <a:spAutoFit/>
          </a:bodyPr>
          <a:lstStyle/>
          <a:p>
            <a:pPr eaLnBrk="0" hangingPunct="0">
              <a:spcBef>
                <a:spcPct val="50000"/>
              </a:spcBef>
            </a:pPr>
            <a:r>
              <a:rPr lang="el-GR" sz="1400" dirty="0" smtClean="0"/>
              <a:t>Έχει-επιβλέποντα</a:t>
            </a:r>
            <a:endParaRPr lang="el-GR" sz="1400" dirty="0"/>
          </a:p>
        </p:txBody>
      </p:sp>
      <p:sp>
        <p:nvSpPr>
          <p:cNvPr id="62479" name="Text Box 16"/>
          <p:cNvSpPr txBox="1">
            <a:spLocks noChangeArrowheads="1"/>
          </p:cNvSpPr>
          <p:nvPr/>
        </p:nvSpPr>
        <p:spPr bwMode="auto">
          <a:xfrm>
            <a:off x="5156200" y="5397500"/>
            <a:ext cx="1816100" cy="400110"/>
          </a:xfrm>
          <a:prstGeom prst="rect">
            <a:avLst/>
          </a:prstGeom>
          <a:noFill/>
          <a:ln w="9525">
            <a:noFill/>
            <a:miter lim="800000"/>
            <a:headEnd/>
            <a:tailEnd/>
          </a:ln>
        </p:spPr>
        <p:txBody>
          <a:bodyPr wrap="square">
            <a:spAutoFit/>
          </a:bodyPr>
          <a:lstStyle/>
          <a:p>
            <a:pPr eaLnBrk="0" hangingPunct="0">
              <a:spcBef>
                <a:spcPct val="50000"/>
              </a:spcBef>
            </a:pPr>
            <a:r>
              <a:rPr lang="el-GR" sz="2000" dirty="0" smtClean="0"/>
              <a:t>Καθηγητή</a:t>
            </a:r>
            <a:endParaRPr lang="el-GR" sz="2000" dirty="0"/>
          </a:p>
        </p:txBody>
      </p:sp>
      <p:sp>
        <p:nvSpPr>
          <p:cNvPr id="62480" name="Line 17"/>
          <p:cNvSpPr>
            <a:spLocks noChangeShapeType="1"/>
          </p:cNvSpPr>
          <p:nvPr/>
        </p:nvSpPr>
        <p:spPr bwMode="auto">
          <a:xfrm flipH="1">
            <a:off x="1498601" y="4991100"/>
            <a:ext cx="3174" cy="558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501775" y="5549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868738" y="5581650"/>
            <a:ext cx="1295400" cy="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4699000" y="2260601"/>
            <a:ext cx="977900" cy="404812"/>
          </a:xfrm>
          <a:prstGeom prst="ellipse">
            <a:avLst/>
          </a:prstGeom>
          <a:noFill/>
          <a:ln w="9525">
            <a:solidFill>
              <a:schemeClr val="tx1"/>
            </a:solidFill>
            <a:round/>
            <a:headEnd/>
            <a:tailEnd/>
          </a:ln>
        </p:spPr>
        <p:txBody>
          <a:bodyPr wrap="none" anchor="ctr"/>
          <a:lstStyle/>
          <a:p>
            <a:endParaRPr lang="el-GR"/>
          </a:p>
        </p:txBody>
      </p:sp>
      <p:sp>
        <p:nvSpPr>
          <p:cNvPr id="62487" name="Text Box 24"/>
          <p:cNvSpPr txBox="1">
            <a:spLocks noChangeArrowheads="1"/>
          </p:cNvSpPr>
          <p:nvPr/>
        </p:nvSpPr>
        <p:spPr bwMode="auto">
          <a:xfrm>
            <a:off x="327025" y="1371600"/>
            <a:ext cx="8118475"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Μια οντότητα  μπορεί να έχει τμήματα που ανήκουν σε παραπάνω από ένα τύπο οντοτήτων. Τα τμήματα ενώνονται μέσω μιας </a:t>
            </a:r>
            <a:r>
              <a:rPr lang="en-US" sz="2000" dirty="0" err="1">
                <a:solidFill>
                  <a:schemeClr val="tx2">
                    <a:lumMod val="50000"/>
                  </a:schemeClr>
                </a:solidFill>
                <a:latin typeface="Calibri" pitchFamily="34" charset="0"/>
                <a:ea typeface="Calibri" pitchFamily="34" charset="0"/>
                <a:cs typeface="Calibri" pitchFamily="34" charset="0"/>
              </a:rPr>
              <a:t>isa</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ιεραρχίας</a:t>
            </a:r>
          </a:p>
        </p:txBody>
      </p:sp>
      <p:sp>
        <p:nvSpPr>
          <p:cNvPr id="62488" name="Line 25"/>
          <p:cNvSpPr>
            <a:spLocks noChangeShapeType="1"/>
          </p:cNvSpPr>
          <p:nvPr/>
        </p:nvSpPr>
        <p:spPr bwMode="auto">
          <a:xfrm>
            <a:off x="3302000" y="2746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573213" y="3756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444875" y="3756024"/>
            <a:ext cx="771525" cy="561975"/>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cxnSp>
        <p:nvCxnSpPr>
          <p:cNvPr id="41" name="Straight Connector 40"/>
          <p:cNvCxnSpPr>
            <a:stCxn id="62493" idx="3"/>
          </p:cNvCxnSpPr>
          <p:nvPr/>
        </p:nvCxnSpPr>
        <p:spPr>
          <a:xfrm>
            <a:off x="4100513" y="2471738"/>
            <a:ext cx="534987" cy="4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22"/>
          <p:cNvSpPr txBox="1">
            <a:spLocks noChangeArrowheads="1"/>
          </p:cNvSpPr>
          <p:nvPr/>
        </p:nvSpPr>
        <p:spPr bwMode="auto">
          <a:xfrm>
            <a:off x="4826000" y="2260600"/>
            <a:ext cx="927100" cy="400110"/>
          </a:xfrm>
          <a:prstGeom prst="rect">
            <a:avLst/>
          </a:prstGeom>
          <a:noFill/>
          <a:ln w="9525">
            <a:noFill/>
            <a:miter lim="800000"/>
            <a:headEnd/>
            <a:tailEnd/>
          </a:ln>
        </p:spPr>
        <p:txBody>
          <a:bodyPr wrap="square">
            <a:spAutoFit/>
          </a:bodyPr>
          <a:lstStyle/>
          <a:p>
            <a:pPr eaLnBrk="0" hangingPunct="0">
              <a:spcBef>
                <a:spcPct val="50000"/>
              </a:spcBef>
            </a:pPr>
            <a:r>
              <a:rPr lang="el-GR" sz="2000" u="sng" dirty="0" smtClean="0"/>
              <a:t>ΑΜ</a:t>
            </a:r>
            <a:endParaRPr lang="el-GR" sz="2000" u="sng" dirty="0"/>
          </a:p>
        </p:txBody>
      </p:sp>
      <p:sp>
        <p:nvSpPr>
          <p:cNvPr id="44" name="Text Box 22"/>
          <p:cNvSpPr txBox="1">
            <a:spLocks noChangeArrowheads="1"/>
          </p:cNvSpPr>
          <p:nvPr/>
        </p:nvSpPr>
        <p:spPr bwMode="auto">
          <a:xfrm>
            <a:off x="5638800" y="4102100"/>
            <a:ext cx="1346200" cy="338554"/>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Κατεύθυνση</a:t>
            </a:r>
            <a:endParaRPr lang="el-GR" sz="1600" dirty="0"/>
          </a:p>
        </p:txBody>
      </p:sp>
      <p:sp>
        <p:nvSpPr>
          <p:cNvPr id="45" name="Oval 21"/>
          <p:cNvSpPr>
            <a:spLocks noChangeArrowheads="1"/>
          </p:cNvSpPr>
          <p:nvPr/>
        </p:nvSpPr>
        <p:spPr bwMode="auto">
          <a:xfrm>
            <a:off x="5638800" y="4038600"/>
            <a:ext cx="1244600" cy="493713"/>
          </a:xfrm>
          <a:prstGeom prst="ellipse">
            <a:avLst/>
          </a:prstGeom>
          <a:noFill/>
          <a:ln w="9525">
            <a:solidFill>
              <a:schemeClr val="tx1"/>
            </a:solidFill>
            <a:round/>
            <a:headEnd/>
            <a:tailEnd/>
          </a:ln>
        </p:spPr>
        <p:txBody>
          <a:bodyPr wrap="none" anchor="ctr"/>
          <a:lstStyle/>
          <a:p>
            <a:endParaRPr lang="el-GR"/>
          </a:p>
        </p:txBody>
      </p:sp>
      <p:cxnSp>
        <p:nvCxnSpPr>
          <p:cNvPr id="47" name="Straight Connector 46"/>
          <p:cNvCxnSpPr>
            <a:stCxn id="62475" idx="3"/>
          </p:cNvCxnSpPr>
          <p:nvPr/>
        </p:nvCxnSpPr>
        <p:spPr>
          <a:xfrm flipV="1">
            <a:off x="5257800" y="4432300"/>
            <a:ext cx="444500" cy="159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74</a:t>
            </a:fld>
            <a:endParaRPr lang="el-GR" altLang="en-US" smtClean="0"/>
          </a:p>
        </p:txBody>
      </p:sp>
      <p:sp>
        <p:nvSpPr>
          <p:cNvPr id="62470" name="Rectangle 3"/>
          <p:cNvSpPr>
            <a:spLocks noChangeArrowheads="1"/>
          </p:cNvSpPr>
          <p:nvPr/>
        </p:nvSpPr>
        <p:spPr bwMode="auto">
          <a:xfrm>
            <a:off x="3622675" y="3916363"/>
            <a:ext cx="2362200" cy="533400"/>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4384675" y="5364163"/>
            <a:ext cx="1371600" cy="457200"/>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792413" y="1862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50"/>
            </a:xfrm>
            <a:prstGeom prst="rect">
              <a:avLst/>
            </a:prstGeom>
            <a:noFill/>
            <a:ln w="9525">
              <a:noFill/>
              <a:miter lim="800000"/>
              <a:headEnd/>
              <a:tailEnd/>
            </a:ln>
          </p:spPr>
          <p:txBody>
            <a:bodyPr>
              <a:spAutoFit/>
            </a:bodyPr>
            <a:lstStyle/>
            <a:p>
              <a:pPr eaLnBrk="0" hangingPunct="0">
                <a:spcBef>
                  <a:spcPct val="50000"/>
                </a:spcBef>
              </a:pPr>
              <a:r>
                <a:rPr lang="el-GR" sz="2000" dirty="0"/>
                <a:t>Ταινία</a:t>
              </a:r>
            </a:p>
          </p:txBody>
        </p:sp>
      </p:grpSp>
      <p:grpSp>
        <p:nvGrpSpPr>
          <p:cNvPr id="3" name="Group 8"/>
          <p:cNvGrpSpPr>
            <a:grpSpLocks/>
          </p:cNvGrpSpPr>
          <p:nvPr/>
        </p:nvGrpSpPr>
        <p:grpSpPr bwMode="auto">
          <a:xfrm>
            <a:off x="2936875" y="2725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704850" y="4094163"/>
            <a:ext cx="1939925" cy="369332"/>
          </a:xfrm>
          <a:prstGeom prst="rect">
            <a:avLst/>
          </a:prstGeom>
          <a:noFill/>
          <a:ln w="9525">
            <a:noFill/>
            <a:miter lim="800000"/>
            <a:headEnd/>
            <a:tailEnd/>
          </a:ln>
        </p:spPr>
        <p:txBody>
          <a:bodyPr>
            <a:spAutoFit/>
          </a:bodyPr>
          <a:lstStyle/>
          <a:p>
            <a:pPr eaLnBrk="0" hangingPunct="0">
              <a:spcBef>
                <a:spcPct val="50000"/>
              </a:spcBef>
            </a:pPr>
            <a:r>
              <a:rPr lang="en-US"/>
              <a:t>Book adaptation</a:t>
            </a:r>
            <a:endParaRPr lang="el-GR"/>
          </a:p>
        </p:txBody>
      </p:sp>
      <p:sp>
        <p:nvSpPr>
          <p:cNvPr id="62475" name="Text Box 12"/>
          <p:cNvSpPr txBox="1">
            <a:spLocks noChangeArrowheads="1"/>
          </p:cNvSpPr>
          <p:nvPr/>
        </p:nvSpPr>
        <p:spPr bwMode="auto">
          <a:xfrm>
            <a:off x="3683000" y="3965575"/>
            <a:ext cx="2895600" cy="396875"/>
          </a:xfrm>
          <a:prstGeom prst="rect">
            <a:avLst/>
          </a:prstGeom>
          <a:noFill/>
          <a:ln w="9525">
            <a:noFill/>
            <a:miter lim="800000"/>
            <a:headEnd/>
            <a:tailEnd/>
          </a:ln>
        </p:spPr>
        <p:txBody>
          <a:bodyPr>
            <a:spAutoFit/>
          </a:bodyPr>
          <a:lstStyle/>
          <a:p>
            <a:pPr eaLnBrk="0" hangingPunct="0">
              <a:spcBef>
                <a:spcPct val="50000"/>
              </a:spcBef>
            </a:pPr>
            <a:r>
              <a:rPr lang="en-US" sz="2000"/>
              <a:t>murder mystery</a:t>
            </a:r>
            <a:endParaRPr lang="el-GR" sz="2000"/>
          </a:p>
        </p:txBody>
      </p:sp>
      <p:sp>
        <p:nvSpPr>
          <p:cNvPr id="62476" name="Rectangle 13"/>
          <p:cNvSpPr>
            <a:spLocks noChangeArrowheads="1"/>
          </p:cNvSpPr>
          <p:nvPr/>
        </p:nvSpPr>
        <p:spPr bwMode="auto">
          <a:xfrm>
            <a:off x="776288" y="4094163"/>
            <a:ext cx="1600200" cy="457200"/>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632075" y="4822825"/>
            <a:ext cx="990600" cy="8382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49538" y="5102225"/>
            <a:ext cx="1381125" cy="304800"/>
          </a:xfrm>
          <a:prstGeom prst="rect">
            <a:avLst/>
          </a:prstGeom>
          <a:noFill/>
          <a:ln w="9525">
            <a:noFill/>
            <a:miter lim="800000"/>
            <a:headEnd/>
            <a:tailEnd/>
          </a:ln>
        </p:spPr>
        <p:txBody>
          <a:bodyPr>
            <a:spAutoFit/>
          </a:bodyPr>
          <a:lstStyle/>
          <a:p>
            <a:pPr eaLnBrk="0" hangingPunct="0">
              <a:spcBef>
                <a:spcPct val="50000"/>
              </a:spcBef>
            </a:pPr>
            <a:r>
              <a:rPr lang="el-GR" sz="1400"/>
              <a:t>βασίζεται</a:t>
            </a:r>
          </a:p>
        </p:txBody>
      </p:sp>
      <p:sp>
        <p:nvSpPr>
          <p:cNvPr id="62479" name="Text Box 16"/>
          <p:cNvSpPr txBox="1">
            <a:spLocks noChangeArrowheads="1"/>
          </p:cNvSpPr>
          <p:nvPr/>
        </p:nvSpPr>
        <p:spPr bwMode="auto">
          <a:xfrm>
            <a:off x="4445000" y="5413375"/>
            <a:ext cx="2209800" cy="396875"/>
          </a:xfrm>
          <a:prstGeom prst="rect">
            <a:avLst/>
          </a:prstGeom>
          <a:noFill/>
          <a:ln w="9525">
            <a:noFill/>
            <a:miter lim="800000"/>
            <a:headEnd/>
            <a:tailEnd/>
          </a:ln>
        </p:spPr>
        <p:txBody>
          <a:bodyPr>
            <a:spAutoFit/>
          </a:bodyPr>
          <a:lstStyle/>
          <a:p>
            <a:pPr eaLnBrk="0" hangingPunct="0">
              <a:spcBef>
                <a:spcPct val="50000"/>
              </a:spcBef>
            </a:pPr>
            <a:r>
              <a:rPr lang="el-GR" sz="2000"/>
              <a:t>Βιβλίο</a:t>
            </a:r>
          </a:p>
        </p:txBody>
      </p:sp>
      <p:sp>
        <p:nvSpPr>
          <p:cNvPr id="62480" name="Line 17"/>
          <p:cNvSpPr>
            <a:spLocks noChangeShapeType="1"/>
          </p:cNvSpPr>
          <p:nvPr/>
        </p:nvSpPr>
        <p:spPr bwMode="auto">
          <a:xfrm>
            <a:off x="1641475" y="4610100"/>
            <a:ext cx="0" cy="685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641475" y="5295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729038" y="5175250"/>
            <a:ext cx="1295400" cy="0"/>
          </a:xfrm>
          <a:prstGeom prst="line">
            <a:avLst/>
          </a:prstGeom>
          <a:noFill/>
          <a:ln w="9525">
            <a:solidFill>
              <a:schemeClr val="tx1"/>
            </a:solidFill>
            <a:round/>
            <a:headEnd/>
            <a:tailEnd/>
          </a:ln>
        </p:spPr>
        <p:txBody>
          <a:bodyPr wrap="none" anchor="ctr"/>
          <a:lstStyle/>
          <a:p>
            <a:endParaRPr lang="el-GR"/>
          </a:p>
        </p:txBody>
      </p:sp>
      <p:sp>
        <p:nvSpPr>
          <p:cNvPr id="62483" name="Line 20"/>
          <p:cNvSpPr>
            <a:spLocks noChangeShapeType="1"/>
          </p:cNvSpPr>
          <p:nvPr/>
        </p:nvSpPr>
        <p:spPr bwMode="auto">
          <a:xfrm>
            <a:off x="5024438" y="5175250"/>
            <a:ext cx="0" cy="15240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5816600" y="3059113"/>
            <a:ext cx="1676400" cy="457200"/>
          </a:xfrm>
          <a:prstGeom prst="ellipse">
            <a:avLst/>
          </a:prstGeom>
          <a:noFill/>
          <a:ln w="9525">
            <a:solidFill>
              <a:schemeClr val="tx1"/>
            </a:solidFill>
            <a:round/>
            <a:headEnd/>
            <a:tailEnd/>
          </a:ln>
        </p:spPr>
        <p:txBody>
          <a:bodyPr wrap="none" anchor="ctr"/>
          <a:lstStyle/>
          <a:p>
            <a:endParaRPr lang="el-GR"/>
          </a:p>
        </p:txBody>
      </p:sp>
      <p:sp>
        <p:nvSpPr>
          <p:cNvPr id="62485" name="Text Box 22"/>
          <p:cNvSpPr txBox="1">
            <a:spLocks noChangeArrowheads="1"/>
          </p:cNvSpPr>
          <p:nvPr/>
        </p:nvSpPr>
        <p:spPr bwMode="auto">
          <a:xfrm>
            <a:off x="6197600" y="3051175"/>
            <a:ext cx="1295400" cy="396875"/>
          </a:xfrm>
          <a:prstGeom prst="rect">
            <a:avLst/>
          </a:prstGeom>
          <a:noFill/>
          <a:ln w="9525">
            <a:noFill/>
            <a:miter lim="800000"/>
            <a:headEnd/>
            <a:tailEnd/>
          </a:ln>
        </p:spPr>
        <p:txBody>
          <a:bodyPr>
            <a:spAutoFit/>
          </a:bodyPr>
          <a:lstStyle/>
          <a:p>
            <a:pPr eaLnBrk="0" hangingPunct="0">
              <a:spcBef>
                <a:spcPct val="50000"/>
              </a:spcBef>
            </a:pPr>
            <a:r>
              <a:rPr lang="el-GR" sz="2000"/>
              <a:t>όπλο</a:t>
            </a:r>
          </a:p>
        </p:txBody>
      </p:sp>
      <p:sp>
        <p:nvSpPr>
          <p:cNvPr id="62486" name="Line 23"/>
          <p:cNvSpPr>
            <a:spLocks noChangeShapeType="1"/>
          </p:cNvSpPr>
          <p:nvPr/>
        </p:nvSpPr>
        <p:spPr bwMode="auto">
          <a:xfrm flipV="1">
            <a:off x="6045200" y="3508375"/>
            <a:ext cx="533400" cy="609600"/>
          </a:xfrm>
          <a:prstGeom prst="line">
            <a:avLst/>
          </a:prstGeom>
          <a:noFill/>
          <a:ln w="9525">
            <a:solidFill>
              <a:schemeClr val="tx1"/>
            </a:solidFill>
            <a:round/>
            <a:headEnd/>
            <a:tailEnd/>
          </a:ln>
        </p:spPr>
        <p:txBody>
          <a:bodyPr wrap="none" anchor="ctr"/>
          <a:lstStyle/>
          <a:p>
            <a:endParaRPr lang="el-GR"/>
          </a:p>
        </p:txBody>
      </p:sp>
      <p:sp>
        <p:nvSpPr>
          <p:cNvPr id="62488" name="Line 25"/>
          <p:cNvSpPr>
            <a:spLocks noChangeShapeType="1"/>
          </p:cNvSpPr>
          <p:nvPr/>
        </p:nvSpPr>
        <p:spPr bwMode="auto">
          <a:xfrm>
            <a:off x="3441700" y="2365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712913" y="3375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584575" y="3375025"/>
            <a:ext cx="576263" cy="431800"/>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75</a:t>
            </a:fld>
            <a:endParaRPr lang="el-GR" altLang="en-US" smtClean="0"/>
          </a:p>
        </p:txBody>
      </p:sp>
      <p:sp>
        <p:nvSpPr>
          <p:cNvPr id="63502" name="Text Box 11"/>
          <p:cNvSpPr txBox="1">
            <a:spLocks noChangeArrowheads="1"/>
          </p:cNvSpPr>
          <p:nvPr/>
        </p:nvSpPr>
        <p:spPr bwMode="auto">
          <a:xfrm>
            <a:off x="273050" y="1519238"/>
            <a:ext cx="8401050" cy="3970318"/>
          </a:xfrm>
          <a:prstGeom prst="rect">
            <a:avLst/>
          </a:prstGeom>
          <a:noFill/>
          <a:ln w="9525">
            <a:noFill/>
            <a:miter lim="800000"/>
            <a:headEnd/>
            <a:tailEnd/>
          </a:ln>
        </p:spPr>
        <p:txBody>
          <a:bodyPr wrap="square">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Μια οντότητα μπορεί να περιλαμβάνει </a:t>
            </a:r>
            <a:r>
              <a:rPr lang="el-GR" sz="2400" i="1" dirty="0" smtClean="0">
                <a:solidFill>
                  <a:schemeClr val="tx2">
                    <a:lumMod val="50000"/>
                  </a:schemeClr>
                </a:solidFill>
                <a:latin typeface="Calibri" pitchFamily="34" charset="0"/>
                <a:ea typeface="Calibri" pitchFamily="34" charset="0"/>
                <a:cs typeface="Calibri" pitchFamily="34" charset="0"/>
              </a:rPr>
              <a:t>υπό-ομάδες</a:t>
            </a:r>
            <a:r>
              <a:rPr lang="el-GR" sz="2400" dirty="0" smtClean="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οντοτήτων οι οποίες διακρίνονται από </a:t>
            </a:r>
            <a:r>
              <a:rPr lang="el-GR" sz="2400" i="1" dirty="0">
                <a:solidFill>
                  <a:schemeClr val="accent6">
                    <a:lumMod val="75000"/>
                  </a:schemeClr>
                </a:solidFill>
                <a:latin typeface="Calibri" pitchFamily="34" charset="0"/>
                <a:ea typeface="Calibri" pitchFamily="34" charset="0"/>
                <a:cs typeface="Calibri" pitchFamily="34" charset="0"/>
              </a:rPr>
              <a:t>επιπρόσθετα</a:t>
            </a:r>
            <a:r>
              <a:rPr lang="el-GR" sz="2400" dirty="0">
                <a:solidFill>
                  <a:schemeClr val="accent6">
                    <a:lumMod val="75000"/>
                  </a:schemeClr>
                </a:solidFill>
                <a:latin typeface="Calibri" pitchFamily="34" charset="0"/>
                <a:ea typeface="Calibri" pitchFamily="34" charset="0"/>
                <a:cs typeface="Calibri" pitchFamily="34" charset="0"/>
              </a:rPr>
              <a:t> γνωρίσματα </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ταινία – ταινία κινουμένων σχεδίων)</a:t>
            </a:r>
          </a:p>
          <a:p>
            <a:pPr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Εξειδίκευση</a:t>
            </a:r>
            <a:r>
              <a:rPr lang="el-GR" sz="2400" dirty="0">
                <a:solidFill>
                  <a:schemeClr val="tx2">
                    <a:lumMod val="50000"/>
                  </a:schemeClr>
                </a:solidFill>
                <a:latin typeface="Calibri" pitchFamily="34" charset="0"/>
                <a:ea typeface="Calibri" pitchFamily="34" charset="0"/>
                <a:cs typeface="Calibri" pitchFamily="34" charset="0"/>
              </a:rPr>
              <a:t>: η διαδικασία προσδιορισμού </a:t>
            </a:r>
            <a:r>
              <a:rPr lang="el-GR" sz="2400" dirty="0" err="1">
                <a:solidFill>
                  <a:schemeClr val="tx2">
                    <a:lumMod val="50000"/>
                  </a:schemeClr>
                </a:solidFill>
                <a:latin typeface="Calibri" pitchFamily="34" charset="0"/>
                <a:ea typeface="Calibri" pitchFamily="34" charset="0"/>
                <a:cs typeface="Calibri" pitchFamily="34" charset="0"/>
              </a:rPr>
              <a:t>υπο</a:t>
            </a:r>
            <a:r>
              <a:rPr lang="el-GR" sz="2400" dirty="0">
                <a:solidFill>
                  <a:schemeClr val="tx2">
                    <a:lumMod val="50000"/>
                  </a:schemeClr>
                </a:solidFill>
                <a:latin typeface="Calibri" pitchFamily="34" charset="0"/>
                <a:ea typeface="Calibri" pitchFamily="34" charset="0"/>
                <a:cs typeface="Calibri" pitchFamily="34" charset="0"/>
              </a:rPr>
              <a:t>-ομάδων</a:t>
            </a:r>
          </a:p>
          <a:p>
            <a:pPr algn="just">
              <a:spcBef>
                <a:spcPct val="50000"/>
              </a:spcBef>
              <a:buFont typeface="Wingdings" pitchFamily="2" charset="2"/>
              <a:buNone/>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Δημιουργεί ιεραρχίες εξειδίκευσης (είναι </a:t>
            </a:r>
            <a:r>
              <a:rPr lang="el-GR" sz="2400" dirty="0" smtClean="0">
                <a:solidFill>
                  <a:schemeClr val="tx2">
                    <a:lumMod val="50000"/>
                  </a:schemeClr>
                </a:solidFill>
                <a:latin typeface="Calibri" pitchFamily="34" charset="0"/>
                <a:ea typeface="Calibri" pitchFamily="34" charset="0"/>
                <a:cs typeface="Calibri" pitchFamily="34" charset="0"/>
              </a:rPr>
              <a:t>υπό-ομάδα</a:t>
            </a:r>
            <a:r>
              <a:rPr lang="el-GR" sz="2400" dirty="0">
                <a:solidFill>
                  <a:schemeClr val="tx2">
                    <a:lumMod val="50000"/>
                  </a:schemeClr>
                </a:solidFill>
                <a:latin typeface="Calibri" pitchFamily="34" charset="0"/>
                <a:ea typeface="Calibri" pitchFamily="34" charset="0"/>
                <a:cs typeface="Calibri" pitchFamily="34" charset="0"/>
              </a:rPr>
              <a:t>) (</a:t>
            </a:r>
            <a:r>
              <a:rPr lang="en-US" sz="2400" dirty="0" err="1" smtClean="0">
                <a:solidFill>
                  <a:schemeClr val="tx2">
                    <a:lumMod val="50000"/>
                  </a:schemeClr>
                </a:solidFill>
                <a:latin typeface="Calibri" pitchFamily="34" charset="0"/>
                <a:ea typeface="Calibri" pitchFamily="34" charset="0"/>
                <a:cs typeface="Calibri" pitchFamily="34" charset="0"/>
              </a:rPr>
              <a:t>IsA</a:t>
            </a:r>
            <a:r>
              <a:rPr lang="el-GR" sz="2400" dirty="0" smtClean="0">
                <a:solidFill>
                  <a:schemeClr val="tx2">
                    <a:lumMod val="50000"/>
                  </a:schemeClr>
                </a:solidFill>
                <a:latin typeface="Calibri" pitchFamily="34" charset="0"/>
                <a:ea typeface="Calibri" pitchFamily="34" charset="0"/>
                <a:cs typeface="Calibri" pitchFamily="34" charset="0"/>
              </a:rPr>
              <a:t>)</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σχέση </a:t>
            </a:r>
            <a:r>
              <a:rPr lang="en-US" sz="2400" dirty="0" err="1">
                <a:solidFill>
                  <a:schemeClr val="tx2">
                    <a:lumMod val="50000"/>
                  </a:schemeClr>
                </a:solidFill>
                <a:latin typeface="Calibri" pitchFamily="34" charset="0"/>
                <a:ea typeface="Calibri" pitchFamily="34" charset="0"/>
                <a:cs typeface="Calibri" pitchFamily="34" charset="0"/>
              </a:rPr>
              <a:t>IsA</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ορίζει επίσης μια σχέση </a:t>
            </a:r>
            <a:r>
              <a:rPr lang="el-GR" sz="2400" dirty="0" err="1">
                <a:solidFill>
                  <a:schemeClr val="tx2">
                    <a:lumMod val="50000"/>
                  </a:schemeClr>
                </a:solidFill>
                <a:latin typeface="Calibri" pitchFamily="34" charset="0"/>
                <a:ea typeface="Calibri" pitchFamily="34" charset="0"/>
                <a:cs typeface="Calibri" pitchFamily="34" charset="0"/>
              </a:rPr>
              <a:t>υπερκλάσης</a:t>
            </a:r>
            <a:r>
              <a:rPr lang="el-GR" sz="2400" dirty="0">
                <a:solidFill>
                  <a:schemeClr val="tx2">
                    <a:lumMod val="50000"/>
                  </a:schemeClr>
                </a:solidFill>
                <a:latin typeface="Calibri" pitchFamily="34" charset="0"/>
                <a:ea typeface="Calibri" pitchFamily="34" charset="0"/>
                <a:cs typeface="Calibri" pitchFamily="34" charset="0"/>
              </a:rPr>
              <a:t>/υποκλάσης</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76</a:t>
            </a:fld>
            <a:endParaRPr lang="el-GR" altLang="en-US" smtClean="0"/>
          </a:p>
        </p:txBody>
      </p:sp>
      <p:sp>
        <p:nvSpPr>
          <p:cNvPr id="63494" name="Text Box 3"/>
          <p:cNvSpPr txBox="1">
            <a:spLocks noChangeArrowheads="1"/>
          </p:cNvSpPr>
          <p:nvPr/>
        </p:nvSpPr>
        <p:spPr bwMode="auto">
          <a:xfrm>
            <a:off x="3757613"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495" name="AutoShape 4"/>
          <p:cNvSpPr>
            <a:spLocks noChangeArrowheads="1"/>
          </p:cNvSpPr>
          <p:nvPr/>
        </p:nvSpPr>
        <p:spPr bwMode="auto">
          <a:xfrm rot="10800000">
            <a:off x="3468688" y="2947988"/>
            <a:ext cx="990600" cy="533400"/>
          </a:xfrm>
          <a:prstGeom prst="flowChartMerge">
            <a:avLst/>
          </a:prstGeom>
          <a:noFill/>
          <a:ln w="9525">
            <a:solidFill>
              <a:schemeClr val="tx1"/>
            </a:solidFill>
            <a:miter lim="800000"/>
            <a:headEnd/>
            <a:tailEnd/>
          </a:ln>
        </p:spPr>
        <p:txBody>
          <a:bodyPr wrap="none" anchor="ctr"/>
          <a:lstStyle/>
          <a:p>
            <a:endParaRPr lang="el-GR"/>
          </a:p>
        </p:txBody>
      </p:sp>
      <p:sp>
        <p:nvSpPr>
          <p:cNvPr id="63496" name="Text Box 5"/>
          <p:cNvSpPr txBox="1">
            <a:spLocks noChangeArrowheads="1"/>
          </p:cNvSpPr>
          <p:nvPr/>
        </p:nvSpPr>
        <p:spPr bwMode="auto">
          <a:xfrm>
            <a:off x="3773488" y="3070225"/>
            <a:ext cx="762000" cy="400110"/>
          </a:xfrm>
          <a:prstGeom prst="rect">
            <a:avLst/>
          </a:prstGeom>
          <a:noFill/>
          <a:ln w="9525">
            <a:noFill/>
            <a:miter lim="800000"/>
            <a:headEnd/>
            <a:tailEnd/>
          </a:ln>
        </p:spPr>
        <p:txBody>
          <a:bodyPr>
            <a:spAutoFit/>
          </a:bodyPr>
          <a:lstStyle/>
          <a:p>
            <a:pPr eaLnBrk="0" hangingPunct="0">
              <a:spcBef>
                <a:spcPct val="50000"/>
              </a:spcBef>
            </a:pPr>
            <a:r>
              <a:rPr lang="en-US" sz="2000" b="1" dirty="0" err="1">
                <a:solidFill>
                  <a:schemeClr val="accent6">
                    <a:lumMod val="75000"/>
                  </a:schemeClr>
                </a:solidFill>
              </a:rPr>
              <a:t>isa</a:t>
            </a:r>
            <a:endParaRPr lang="el-GR" sz="2000" dirty="0">
              <a:solidFill>
                <a:schemeClr val="accent6">
                  <a:lumMod val="75000"/>
                </a:schemeClr>
              </a:solidFill>
            </a:endParaRPr>
          </a:p>
        </p:txBody>
      </p:sp>
      <p:sp>
        <p:nvSpPr>
          <p:cNvPr id="63497" name="Rectangle 6"/>
          <p:cNvSpPr>
            <a:spLocks noChangeArrowheads="1"/>
          </p:cNvSpPr>
          <p:nvPr/>
        </p:nvSpPr>
        <p:spPr bwMode="auto">
          <a:xfrm>
            <a:off x="3470275"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498" name="Rectangle 7"/>
          <p:cNvSpPr>
            <a:spLocks noChangeArrowheads="1"/>
          </p:cNvSpPr>
          <p:nvPr/>
        </p:nvSpPr>
        <p:spPr bwMode="auto">
          <a:xfrm>
            <a:off x="3397250"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499" name="Line 8"/>
          <p:cNvSpPr>
            <a:spLocks noChangeShapeType="1"/>
          </p:cNvSpPr>
          <p:nvPr/>
        </p:nvSpPr>
        <p:spPr bwMode="auto">
          <a:xfrm>
            <a:off x="3973513" y="2587625"/>
            <a:ext cx="0" cy="360363"/>
          </a:xfrm>
          <a:prstGeom prst="line">
            <a:avLst/>
          </a:prstGeom>
          <a:noFill/>
          <a:ln w="9525">
            <a:solidFill>
              <a:schemeClr val="tx1"/>
            </a:solidFill>
            <a:round/>
            <a:headEnd/>
            <a:tailEnd/>
          </a:ln>
        </p:spPr>
        <p:txBody>
          <a:bodyPr wrap="none" anchor="ctr"/>
          <a:lstStyle/>
          <a:p>
            <a:endParaRPr lang="el-GR"/>
          </a:p>
        </p:txBody>
      </p:sp>
      <p:sp>
        <p:nvSpPr>
          <p:cNvPr id="63500" name="Line 9"/>
          <p:cNvSpPr>
            <a:spLocks noChangeShapeType="1"/>
          </p:cNvSpPr>
          <p:nvPr/>
        </p:nvSpPr>
        <p:spPr bwMode="auto">
          <a:xfrm>
            <a:off x="3973513" y="3524250"/>
            <a:ext cx="0" cy="381000"/>
          </a:xfrm>
          <a:prstGeom prst="line">
            <a:avLst/>
          </a:prstGeom>
          <a:noFill/>
          <a:ln w="9525">
            <a:solidFill>
              <a:schemeClr val="tx1"/>
            </a:solidFill>
            <a:round/>
            <a:headEnd/>
            <a:tailEnd/>
          </a:ln>
        </p:spPr>
        <p:txBody>
          <a:bodyPr wrap="none" anchor="ctr"/>
          <a:lstStyle/>
          <a:p>
            <a:endParaRPr lang="el-GR"/>
          </a:p>
        </p:txBody>
      </p:sp>
      <p:sp>
        <p:nvSpPr>
          <p:cNvPr id="63501" name="Text Box 10"/>
          <p:cNvSpPr txBox="1">
            <a:spLocks noChangeArrowheads="1"/>
          </p:cNvSpPr>
          <p:nvPr/>
        </p:nvSpPr>
        <p:spPr bwMode="auto">
          <a:xfrm>
            <a:off x="3686175"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03" name="Text Box 12"/>
          <p:cNvSpPr txBox="1">
            <a:spLocks noChangeArrowheads="1"/>
          </p:cNvSpPr>
          <p:nvPr/>
        </p:nvSpPr>
        <p:spPr bwMode="auto">
          <a:xfrm>
            <a:off x="266700" y="4775200"/>
            <a:ext cx="8421688" cy="1477328"/>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Τα </a:t>
            </a:r>
            <a:r>
              <a:rPr lang="en-US" sz="2000" dirty="0">
                <a:solidFill>
                  <a:schemeClr val="tx2">
                    <a:lumMod val="50000"/>
                  </a:schemeClr>
                </a:solidFill>
                <a:latin typeface="Calibri" pitchFamily="34" charset="0"/>
                <a:ea typeface="Calibri" pitchFamily="34" charset="0"/>
                <a:cs typeface="Calibri" pitchFamily="34" charset="0"/>
              </a:rPr>
              <a:t>cartoons, murder</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mysteries  </a:t>
            </a:r>
            <a:r>
              <a:rPr lang="el-GR" sz="2000" dirty="0">
                <a:solidFill>
                  <a:schemeClr val="tx2">
                    <a:lumMod val="50000"/>
                  </a:schemeClr>
                </a:solidFill>
                <a:latin typeface="Calibri" pitchFamily="34" charset="0"/>
                <a:ea typeface="Calibri" pitchFamily="34" charset="0"/>
                <a:cs typeface="Calibri" pitchFamily="34" charset="0"/>
              </a:rPr>
              <a:t>ορίζουν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-ομάδες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-κλάσεις) των ταινιών</a:t>
            </a:r>
          </a:p>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Περιλαμβάνουν </a:t>
            </a:r>
            <a:r>
              <a:rPr lang="el-GR" sz="2000" dirty="0">
                <a:solidFill>
                  <a:schemeClr val="tx2">
                    <a:lumMod val="50000"/>
                  </a:schemeClr>
                </a:solidFill>
                <a:latin typeface="Calibri" pitchFamily="34" charset="0"/>
                <a:ea typeface="Calibri" pitchFamily="34" charset="0"/>
                <a:cs typeface="Calibri" pitchFamily="34" charset="0"/>
              </a:rPr>
              <a:t>όλα τα γνωρίσματα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  ιδιαίτερα γνωρίσματα ή συσχετίσεις</a:t>
            </a:r>
          </a:p>
        </p:txBody>
      </p:sp>
      <p:sp>
        <p:nvSpPr>
          <p:cNvPr id="63504" name="Text Box 13"/>
          <p:cNvSpPr txBox="1">
            <a:spLocks noChangeArrowheads="1"/>
          </p:cNvSpPr>
          <p:nvPr/>
        </p:nvSpPr>
        <p:spPr bwMode="auto">
          <a:xfrm>
            <a:off x="312738" y="1493839"/>
            <a:ext cx="3890962" cy="400110"/>
          </a:xfrm>
          <a:prstGeom prst="rect">
            <a:avLst/>
          </a:prstGeom>
          <a:noFill/>
          <a:ln w="9525">
            <a:noFill/>
            <a:miter lim="800000"/>
            <a:headEnd/>
            <a:tailEnd/>
          </a:ln>
        </p:spPr>
        <p:txBody>
          <a:bodyPr wrap="square">
            <a:spAutoFit/>
          </a:bodyPr>
          <a:lstStyle/>
          <a:p>
            <a:pPr>
              <a:spcBef>
                <a:spcPct val="50000"/>
              </a:spcBef>
            </a:pPr>
            <a:r>
              <a:rPr lang="el-GR" sz="2000" b="1" i="1" dirty="0">
                <a:solidFill>
                  <a:schemeClr val="accent6">
                    <a:lumMod val="75000"/>
                  </a:schemeClr>
                </a:solidFill>
              </a:rPr>
              <a:t>Συμβολισμός βιβλίου:</a:t>
            </a:r>
          </a:p>
        </p:txBody>
      </p:sp>
      <p:sp>
        <p:nvSpPr>
          <p:cNvPr id="63505" name="Text Box 14"/>
          <p:cNvSpPr txBox="1">
            <a:spLocks noChangeArrowheads="1"/>
          </p:cNvSpPr>
          <p:nvPr/>
        </p:nvSpPr>
        <p:spPr bwMode="auto">
          <a:xfrm>
            <a:off x="5557838"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506" name="Rectangle 15"/>
          <p:cNvSpPr>
            <a:spLocks noChangeArrowheads="1"/>
          </p:cNvSpPr>
          <p:nvPr/>
        </p:nvSpPr>
        <p:spPr bwMode="auto">
          <a:xfrm>
            <a:off x="5270500"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507" name="Rectangle 16"/>
          <p:cNvSpPr>
            <a:spLocks noChangeArrowheads="1"/>
          </p:cNvSpPr>
          <p:nvPr/>
        </p:nvSpPr>
        <p:spPr bwMode="auto">
          <a:xfrm>
            <a:off x="5197475"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508" name="Line 17"/>
          <p:cNvSpPr>
            <a:spLocks noChangeShapeType="1"/>
          </p:cNvSpPr>
          <p:nvPr/>
        </p:nvSpPr>
        <p:spPr bwMode="auto">
          <a:xfrm>
            <a:off x="5773738" y="2587625"/>
            <a:ext cx="0" cy="381000"/>
          </a:xfrm>
          <a:prstGeom prst="line">
            <a:avLst/>
          </a:prstGeom>
          <a:noFill/>
          <a:ln w="9525">
            <a:solidFill>
              <a:schemeClr val="tx1"/>
            </a:solidFill>
            <a:round/>
            <a:headEnd/>
            <a:tailEnd/>
          </a:ln>
        </p:spPr>
        <p:txBody>
          <a:bodyPr wrap="none" anchor="ctr"/>
          <a:lstStyle/>
          <a:p>
            <a:endParaRPr lang="el-GR"/>
          </a:p>
        </p:txBody>
      </p:sp>
      <p:sp>
        <p:nvSpPr>
          <p:cNvPr id="63509" name="Text Box 18"/>
          <p:cNvSpPr txBox="1">
            <a:spLocks noChangeArrowheads="1"/>
          </p:cNvSpPr>
          <p:nvPr/>
        </p:nvSpPr>
        <p:spPr bwMode="auto">
          <a:xfrm>
            <a:off x="5486400"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10" name="Oval 19"/>
          <p:cNvSpPr>
            <a:spLocks noChangeArrowheads="1"/>
          </p:cNvSpPr>
          <p:nvPr/>
        </p:nvSpPr>
        <p:spPr bwMode="auto">
          <a:xfrm>
            <a:off x="5557838" y="3019425"/>
            <a:ext cx="360362" cy="360363"/>
          </a:xfrm>
          <a:prstGeom prst="ellipse">
            <a:avLst/>
          </a:prstGeom>
          <a:noFill/>
          <a:ln w="9525">
            <a:solidFill>
              <a:schemeClr val="tx1"/>
            </a:solidFill>
            <a:round/>
            <a:headEnd/>
            <a:tailEnd/>
          </a:ln>
        </p:spPr>
        <p:txBody>
          <a:bodyPr wrap="none" anchor="ctr"/>
          <a:lstStyle/>
          <a:p>
            <a:endParaRPr lang="el-GR"/>
          </a:p>
        </p:txBody>
      </p:sp>
      <p:sp>
        <p:nvSpPr>
          <p:cNvPr id="63511" name="Text Box 20"/>
          <p:cNvSpPr txBox="1">
            <a:spLocks noChangeArrowheads="1"/>
          </p:cNvSpPr>
          <p:nvPr/>
        </p:nvSpPr>
        <p:spPr bwMode="auto">
          <a:xfrm>
            <a:off x="5557838" y="3019425"/>
            <a:ext cx="431800" cy="366713"/>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3512" name="Line 21"/>
          <p:cNvSpPr>
            <a:spLocks noChangeShapeType="1"/>
          </p:cNvSpPr>
          <p:nvPr/>
        </p:nvSpPr>
        <p:spPr bwMode="auto">
          <a:xfrm>
            <a:off x="5773738" y="3379788"/>
            <a:ext cx="0" cy="576262"/>
          </a:xfrm>
          <a:prstGeom prst="line">
            <a:avLst/>
          </a:prstGeom>
          <a:noFill/>
          <a:ln w="9525">
            <a:solidFill>
              <a:schemeClr val="tx1"/>
            </a:solidFill>
            <a:round/>
            <a:headEnd/>
            <a:tailEnd/>
          </a:ln>
        </p:spPr>
        <p:txBody>
          <a:bodyPr/>
          <a:lstStyle/>
          <a:p>
            <a:endParaRPr lang="el-GR"/>
          </a:p>
        </p:txBody>
      </p:sp>
      <p:sp>
        <p:nvSpPr>
          <p:cNvPr id="63513" name="Freeform 22"/>
          <p:cNvSpPr>
            <a:spLocks/>
          </p:cNvSpPr>
          <p:nvPr/>
        </p:nvSpPr>
        <p:spPr bwMode="auto">
          <a:xfrm>
            <a:off x="5629275" y="3451225"/>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3514" name="Text Box 23"/>
          <p:cNvSpPr txBox="1">
            <a:spLocks noChangeArrowheads="1"/>
          </p:cNvSpPr>
          <p:nvPr/>
        </p:nvSpPr>
        <p:spPr bwMode="auto">
          <a:xfrm>
            <a:off x="1549400" y="2130425"/>
            <a:ext cx="1439863" cy="366713"/>
          </a:xfrm>
          <a:prstGeom prst="rect">
            <a:avLst/>
          </a:prstGeom>
          <a:noFill/>
          <a:ln w="9525">
            <a:noFill/>
            <a:miter lim="800000"/>
            <a:headEnd/>
            <a:tailEnd/>
          </a:ln>
        </p:spPr>
        <p:txBody>
          <a:bodyPr>
            <a:spAutoFit/>
          </a:bodyPr>
          <a:lstStyle/>
          <a:p>
            <a:pPr>
              <a:spcBef>
                <a:spcPct val="50000"/>
              </a:spcBef>
            </a:pPr>
            <a:r>
              <a:rPr lang="el-GR" sz="1800" dirty="0" err="1"/>
              <a:t>υπερκλάση</a:t>
            </a:r>
            <a:endParaRPr lang="el-GR" sz="1800" dirty="0"/>
          </a:p>
        </p:txBody>
      </p:sp>
      <p:sp>
        <p:nvSpPr>
          <p:cNvPr id="63515" name="Text Box 24"/>
          <p:cNvSpPr txBox="1">
            <a:spLocks noChangeArrowheads="1"/>
          </p:cNvSpPr>
          <p:nvPr/>
        </p:nvSpPr>
        <p:spPr bwMode="auto">
          <a:xfrm>
            <a:off x="1536700" y="4019550"/>
            <a:ext cx="1439863" cy="366713"/>
          </a:xfrm>
          <a:prstGeom prst="rect">
            <a:avLst/>
          </a:prstGeom>
          <a:noFill/>
          <a:ln w="9525">
            <a:noFill/>
            <a:miter lim="800000"/>
            <a:headEnd/>
            <a:tailEnd/>
          </a:ln>
        </p:spPr>
        <p:txBody>
          <a:bodyPr>
            <a:spAutoFit/>
          </a:bodyPr>
          <a:lstStyle/>
          <a:p>
            <a:pPr>
              <a:spcBef>
                <a:spcPct val="50000"/>
              </a:spcBef>
            </a:pPr>
            <a:r>
              <a:rPr lang="el-GR" sz="1800" dirty="0"/>
              <a:t>υποκλάση</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3-2014</a:t>
            </a:r>
          </a:p>
        </p:txBody>
      </p:sp>
      <p:sp>
        <p:nvSpPr>
          <p:cNvPr id="64515" name="Footer Placeholder 3"/>
          <p:cNvSpPr>
            <a:spLocks noGrp="1"/>
          </p:cNvSpPr>
          <p:nvPr>
            <p:ph type="ftr" sz="quarter" idx="11"/>
          </p:nvPr>
        </p:nvSpPr>
        <p:spPr>
          <a:noFill/>
        </p:spPr>
        <p:txBody>
          <a:bodyPr/>
          <a:lstStyle/>
          <a:p>
            <a:r>
              <a:rPr lang="el-GR" altLang="en-US" smtClean="0"/>
              <a:t>Ευαγγελία Πιτουρά</a:t>
            </a:r>
          </a:p>
        </p:txBody>
      </p:sp>
      <p:sp>
        <p:nvSpPr>
          <p:cNvPr id="64516" name="Slide Number Placeholder 4"/>
          <p:cNvSpPr>
            <a:spLocks noGrp="1"/>
          </p:cNvSpPr>
          <p:nvPr>
            <p:ph type="sldNum" sz="quarter" idx="12"/>
          </p:nvPr>
        </p:nvSpPr>
        <p:spPr>
          <a:noFill/>
        </p:spPr>
        <p:txBody>
          <a:bodyPr/>
          <a:lstStyle/>
          <a:p>
            <a:fld id="{E78E6FE2-2510-4A9C-AB0D-589F992E691B}" type="slidenum">
              <a:rPr lang="el-GR" altLang="en-US" smtClean="0"/>
              <a:pPr/>
              <a:t>77</a:t>
            </a:fld>
            <a:endParaRPr lang="el-GR" altLang="en-US" smtClean="0"/>
          </a:p>
        </p:txBody>
      </p:sp>
      <p:sp>
        <p:nvSpPr>
          <p:cNvPr id="64518" name="Text Box 3"/>
          <p:cNvSpPr txBox="1">
            <a:spLocks noChangeArrowheads="1"/>
          </p:cNvSpPr>
          <p:nvPr/>
        </p:nvSpPr>
        <p:spPr bwMode="auto">
          <a:xfrm>
            <a:off x="539750" y="1828800"/>
            <a:ext cx="8134350" cy="3970318"/>
          </a:xfrm>
          <a:prstGeom prst="rect">
            <a:avLst/>
          </a:prstGeom>
          <a:noFill/>
          <a:ln w="9525">
            <a:noFill/>
            <a:miter lim="800000"/>
            <a:headEnd/>
            <a:tailEnd/>
          </a:ln>
        </p:spPr>
        <p:txBody>
          <a:bodyPr wrap="square">
            <a:spAutoFit/>
          </a:bodyPr>
          <a:lstStyle/>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Τα </a:t>
            </a:r>
            <a:r>
              <a:rPr lang="el-GR" sz="2400" i="1" dirty="0">
                <a:solidFill>
                  <a:schemeClr val="accent6">
                    <a:lumMod val="50000"/>
                  </a:schemeClr>
                </a:solidFill>
                <a:latin typeface="Calibri" pitchFamily="34" charset="0"/>
                <a:ea typeface="Calibri" pitchFamily="34" charset="0"/>
                <a:cs typeface="Calibri" pitchFamily="34" charset="0"/>
              </a:rPr>
              <a:t>γνωρίσματα</a:t>
            </a:r>
            <a:r>
              <a:rPr lang="el-GR" sz="2400" dirty="0">
                <a:solidFill>
                  <a:schemeClr val="tx2">
                    <a:lumMod val="50000"/>
                  </a:schemeClr>
                </a:solidFill>
                <a:latin typeface="Calibri" pitchFamily="34" charset="0"/>
                <a:ea typeface="Calibri" pitchFamily="34" charset="0"/>
                <a:cs typeface="Calibri" pitchFamily="34" charset="0"/>
              </a:rPr>
              <a:t> των οντοτήτων που υπάρχουν στα υψηλότερα επίπεδα </a:t>
            </a:r>
            <a:r>
              <a:rPr lang="el-GR" sz="2400" i="1" dirty="0">
                <a:solidFill>
                  <a:schemeClr val="accent6">
                    <a:lumMod val="50000"/>
                  </a:schemeClr>
                </a:solidFill>
                <a:latin typeface="Calibri" pitchFamily="34" charset="0"/>
                <a:ea typeface="Calibri" pitchFamily="34" charset="0"/>
                <a:cs typeface="Calibri" pitchFamily="34" charset="0"/>
              </a:rPr>
              <a:t>κληρονομούνται</a:t>
            </a:r>
            <a:r>
              <a:rPr lang="el-GR" sz="2400" dirty="0">
                <a:solidFill>
                  <a:schemeClr val="tx2">
                    <a:lumMod val="50000"/>
                  </a:schemeClr>
                </a:solidFill>
                <a:latin typeface="Calibri" pitchFamily="34" charset="0"/>
                <a:ea typeface="Calibri" pitchFamily="34" charset="0"/>
                <a:cs typeface="Calibri" pitchFamily="34" charset="0"/>
              </a:rPr>
              <a:t> από τις οντότητες που βρίσκονται στα χαμηλότερα </a:t>
            </a:r>
            <a:r>
              <a:rPr lang="el-GR" sz="2400" dirty="0" smtClean="0">
                <a:solidFill>
                  <a:schemeClr val="tx2">
                    <a:lumMod val="50000"/>
                  </a:schemeClr>
                </a:solidFill>
                <a:latin typeface="Calibri" pitchFamily="34" charset="0"/>
                <a:ea typeface="Calibri" pitchFamily="34" charset="0"/>
                <a:cs typeface="Calibri" pitchFamily="34" charset="0"/>
              </a:rPr>
              <a:t>επίπεδα</a:t>
            </a:r>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Επίσης, </a:t>
            </a:r>
            <a:r>
              <a:rPr lang="el-GR" sz="2400" i="1" dirty="0">
                <a:solidFill>
                  <a:schemeClr val="accent6">
                    <a:lumMod val="50000"/>
                  </a:schemeClr>
                </a:solidFill>
                <a:latin typeface="Calibri" pitchFamily="34" charset="0"/>
                <a:ea typeface="Calibri" pitchFamily="34" charset="0"/>
                <a:cs typeface="Calibri" pitchFamily="34" charset="0"/>
              </a:rPr>
              <a:t>κληρονομείται η συμμετοχή </a:t>
            </a:r>
            <a:r>
              <a:rPr lang="el-GR" sz="2400" dirty="0">
                <a:solidFill>
                  <a:schemeClr val="tx2">
                    <a:lumMod val="50000"/>
                  </a:schemeClr>
                </a:solidFill>
                <a:latin typeface="Calibri" pitchFamily="34" charset="0"/>
                <a:ea typeface="Calibri" pitchFamily="34" charset="0"/>
                <a:cs typeface="Calibri" pitchFamily="34" charset="0"/>
              </a:rPr>
              <a:t>σε συσχετίσεις με τους ίδιους περιορισμούς</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(δηλαδή, κληρονομεί </a:t>
            </a:r>
            <a:r>
              <a:rPr lang="el-GR" sz="2400" i="1" dirty="0">
                <a:solidFill>
                  <a:schemeClr val="tx2">
                    <a:lumMod val="50000"/>
                  </a:schemeClr>
                </a:solidFill>
                <a:latin typeface="Calibri" pitchFamily="34" charset="0"/>
                <a:ea typeface="Calibri" pitchFamily="34" charset="0"/>
                <a:cs typeface="Calibri" pitchFamily="34" charset="0"/>
              </a:rPr>
              <a:t>όλα τα στιγμιότυπα</a:t>
            </a:r>
            <a:r>
              <a:rPr lang="el-GR" sz="2400" dirty="0">
                <a:solidFill>
                  <a:schemeClr val="tx2">
                    <a:lumMod val="50000"/>
                  </a:schemeClr>
                </a:solidFill>
                <a:latin typeface="Calibri" pitchFamily="34" charset="0"/>
                <a:ea typeface="Calibri" pitchFamily="34" charset="0"/>
                <a:cs typeface="Calibri" pitchFamily="34" charset="0"/>
              </a:rPr>
              <a:t> των συσχετίσεων για τους τύπους των συσχετίσεων στους οποίους συμμετέχει η </a:t>
            </a:r>
            <a:r>
              <a:rPr lang="el-GR" sz="2400" dirty="0" smtClean="0">
                <a:solidFill>
                  <a:schemeClr val="tx2">
                    <a:lumMod val="50000"/>
                  </a:schemeClr>
                </a:solidFill>
                <a:latin typeface="Calibri" pitchFamily="34" charset="0"/>
                <a:ea typeface="Calibri" pitchFamily="34" charset="0"/>
                <a:cs typeface="Calibri" pitchFamily="34" charset="0"/>
              </a:rPr>
              <a:t>υπέρ-κλάση</a:t>
            </a:r>
            <a:r>
              <a:rPr lang="el-GR" sz="2400" dirty="0">
                <a:solidFill>
                  <a:schemeClr val="tx2">
                    <a:lumMod val="50000"/>
                  </a:schemeClr>
                </a:solidFill>
                <a:latin typeface="Calibri" pitchFamily="34" charset="0"/>
                <a:ea typeface="Calibri" pitchFamily="34" charset="0"/>
                <a:cs typeface="Calibri" pitchFamily="34" charset="0"/>
              </a:rPr>
              <a:t>)</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για παράδειγμα της συσχέτισης ΠΑΙΖΕΙ</a:t>
            </a:r>
          </a:p>
        </p:txBody>
      </p:sp>
      <p:sp>
        <p:nvSpPr>
          <p:cNvPr id="7" name="Title 6"/>
          <p:cNvSpPr>
            <a:spLocks noGrp="1"/>
          </p:cNvSpPr>
          <p:nvPr>
            <p:ph type="title"/>
          </p:nvPr>
        </p:nvSpPr>
        <p:spPr/>
        <p:txBody>
          <a:bodyPr/>
          <a:lstStyle/>
          <a:p>
            <a:r>
              <a:rPr lang="el-GR" dirty="0" smtClean="0">
                <a:solidFill>
                  <a:schemeClr val="accent6">
                    <a:lumMod val="75000"/>
                  </a:schemeClr>
                </a:solidFill>
              </a:rPr>
              <a:t>Κληρονομικότητα</a:t>
            </a:r>
            <a:endParaRPr lang="el-GR" dirty="0">
              <a:solidFill>
                <a:schemeClr val="accent6">
                  <a:lumMod val="75000"/>
                </a:schemeClr>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5539" name="Footer Placeholder 3"/>
          <p:cNvSpPr>
            <a:spLocks noGrp="1"/>
          </p:cNvSpPr>
          <p:nvPr>
            <p:ph type="ftr" sz="quarter" idx="11"/>
          </p:nvPr>
        </p:nvSpPr>
        <p:spPr>
          <a:noFill/>
        </p:spPr>
        <p:txBody>
          <a:bodyPr/>
          <a:lstStyle/>
          <a:p>
            <a:r>
              <a:rPr lang="el-GR" altLang="en-US" smtClean="0"/>
              <a:t>Ευαγγελία Πιτουρά</a:t>
            </a:r>
          </a:p>
        </p:txBody>
      </p:sp>
      <p:sp>
        <p:nvSpPr>
          <p:cNvPr id="65540" name="Slide Number Placeholder 4"/>
          <p:cNvSpPr>
            <a:spLocks noGrp="1"/>
          </p:cNvSpPr>
          <p:nvPr>
            <p:ph type="sldNum" sz="quarter" idx="12"/>
          </p:nvPr>
        </p:nvSpPr>
        <p:spPr>
          <a:noFill/>
        </p:spPr>
        <p:txBody>
          <a:bodyPr/>
          <a:lstStyle/>
          <a:p>
            <a:fld id="{AF85F733-F610-41C9-B291-B89A3B270755}" type="slidenum">
              <a:rPr lang="el-GR" altLang="en-US" smtClean="0"/>
              <a:pPr/>
              <a:t>78</a:t>
            </a:fld>
            <a:endParaRPr lang="el-GR" altLang="en-US" smtClean="0"/>
          </a:p>
        </p:txBody>
      </p:sp>
      <p:sp>
        <p:nvSpPr>
          <p:cNvPr id="65542" name="Text Box 3"/>
          <p:cNvSpPr txBox="1">
            <a:spLocks noChangeArrowheads="1"/>
          </p:cNvSpPr>
          <p:nvPr/>
        </p:nvSpPr>
        <p:spPr bwMode="auto">
          <a:xfrm>
            <a:off x="539750" y="2276475"/>
            <a:ext cx="8261350" cy="3108543"/>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Το σύνολο των οντοτήτων που ανήκουν σε μια </a:t>
            </a:r>
            <a:r>
              <a:rPr lang="el-GR" sz="2800" dirty="0" smtClean="0">
                <a:solidFill>
                  <a:schemeClr val="tx2">
                    <a:lumMod val="50000"/>
                  </a:schemeClr>
                </a:solidFill>
                <a:latin typeface="Calibri" pitchFamily="34" charset="0"/>
                <a:ea typeface="Calibri" pitchFamily="34" charset="0"/>
                <a:cs typeface="Calibri" pitchFamily="34" charset="0"/>
              </a:rPr>
              <a:t>υπό-κλάση </a:t>
            </a:r>
            <a:r>
              <a:rPr lang="el-GR" sz="2800" dirty="0">
                <a:solidFill>
                  <a:schemeClr val="tx2">
                    <a:lumMod val="50000"/>
                  </a:schemeClr>
                </a:solidFill>
                <a:latin typeface="Calibri" pitchFamily="34" charset="0"/>
                <a:ea typeface="Calibri" pitchFamily="34" charset="0"/>
                <a:cs typeface="Calibri" pitchFamily="34" charset="0"/>
              </a:rPr>
              <a:t>είναι </a:t>
            </a:r>
            <a:r>
              <a:rPr lang="el-GR" sz="2800" i="1" dirty="0">
                <a:solidFill>
                  <a:schemeClr val="accent6">
                    <a:lumMod val="75000"/>
                  </a:schemeClr>
                </a:solidFill>
                <a:latin typeface="Calibri" pitchFamily="34" charset="0"/>
                <a:ea typeface="Calibri" pitchFamily="34" charset="0"/>
                <a:cs typeface="Calibri" pitchFamily="34" charset="0"/>
              </a:rPr>
              <a:t>υποσύνολο</a:t>
            </a:r>
            <a:r>
              <a:rPr lang="el-GR" sz="2800" dirty="0">
                <a:solidFill>
                  <a:schemeClr val="tx2">
                    <a:lumMod val="50000"/>
                  </a:schemeClr>
                </a:solidFill>
                <a:latin typeface="Calibri" pitchFamily="34" charset="0"/>
                <a:ea typeface="Calibri" pitchFamily="34" charset="0"/>
                <a:cs typeface="Calibri" pitchFamily="34" charset="0"/>
              </a:rPr>
              <a:t> των οντοτήτων που ανήκουν στην </a:t>
            </a:r>
            <a:r>
              <a:rPr lang="el-GR" sz="2800" dirty="0" smtClean="0">
                <a:solidFill>
                  <a:schemeClr val="tx2">
                    <a:lumMod val="50000"/>
                  </a:schemeClr>
                </a:solidFill>
                <a:latin typeface="Calibri" pitchFamily="34" charset="0"/>
                <a:ea typeface="Calibri" pitchFamily="34" charset="0"/>
                <a:cs typeface="Calibri" pitchFamily="34" charset="0"/>
              </a:rPr>
              <a:t>υπέρ-κλάση</a:t>
            </a:r>
            <a:endParaRPr lang="el-GR" sz="28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800" dirty="0">
                <a:solidFill>
                  <a:schemeClr val="tx2">
                    <a:lumMod val="50000"/>
                  </a:schemeClr>
                </a:solidFill>
                <a:latin typeface="Calibri" pitchFamily="34" charset="0"/>
                <a:ea typeface="Calibri" pitchFamily="34" charset="0"/>
                <a:cs typeface="Calibri" pitchFamily="34" charset="0"/>
              </a:rPr>
              <a:t>	Δηλαδή, κάθε ταινία </a:t>
            </a:r>
            <a:r>
              <a:rPr lang="en-US" sz="2800" dirty="0">
                <a:solidFill>
                  <a:schemeClr val="tx2">
                    <a:lumMod val="50000"/>
                  </a:schemeClr>
                </a:solidFill>
                <a:latin typeface="Calibri" pitchFamily="34" charset="0"/>
                <a:ea typeface="Calibri" pitchFamily="34" charset="0"/>
                <a:cs typeface="Calibri" pitchFamily="34" charset="0"/>
              </a:rPr>
              <a:t>murder mystery </a:t>
            </a:r>
            <a:r>
              <a:rPr lang="el-GR" sz="2800" dirty="0">
                <a:solidFill>
                  <a:schemeClr val="tx2">
                    <a:lumMod val="50000"/>
                  </a:schemeClr>
                </a:solidFill>
                <a:latin typeface="Calibri" pitchFamily="34" charset="0"/>
                <a:ea typeface="Calibri" pitchFamily="34" charset="0"/>
                <a:cs typeface="Calibri" pitchFamily="34" charset="0"/>
              </a:rPr>
              <a:t>είναι και ταινία</a:t>
            </a:r>
          </a:p>
          <a:p>
            <a:pPr algn="just">
              <a:spcBef>
                <a:spcPct val="50000"/>
              </a:spcBef>
              <a:buClr>
                <a:schemeClr val="accent6">
                  <a:lumMod val="75000"/>
                </a:schemeClr>
              </a:buClr>
              <a:buFont typeface="Wingdings" pitchFamily="2" charset="2"/>
              <a:buChar char="ü"/>
            </a:pPr>
            <a:r>
              <a:rPr lang="en-US"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η </a:t>
            </a:r>
            <a:r>
              <a:rPr lang="el-GR" sz="2800" i="1" u="sng" dirty="0">
                <a:solidFill>
                  <a:schemeClr val="accent6">
                    <a:lumMod val="75000"/>
                  </a:schemeClr>
                </a:solidFill>
                <a:latin typeface="Calibri" pitchFamily="34" charset="0"/>
                <a:ea typeface="Calibri" pitchFamily="34" charset="0"/>
                <a:cs typeface="Calibri" pitchFamily="34" charset="0"/>
              </a:rPr>
              <a:t>ίδια</a:t>
            </a:r>
            <a:r>
              <a:rPr lang="el-GR" sz="2800" dirty="0">
                <a:solidFill>
                  <a:schemeClr val="accent6">
                    <a:lumMod val="75000"/>
                  </a:schemeClr>
                </a:solidFill>
                <a:latin typeface="Calibri" pitchFamily="34" charset="0"/>
                <a:ea typeface="Calibri" pitchFamily="34" charset="0"/>
                <a:cs typeface="Calibri" pitchFamily="34" charset="0"/>
              </a:rPr>
              <a:t> οντότητα ανήκει και στους δύο </a:t>
            </a:r>
            <a:r>
              <a:rPr lang="el-GR" sz="2800" dirty="0" smtClean="0">
                <a:solidFill>
                  <a:schemeClr val="accent6">
                    <a:lumMod val="75000"/>
                  </a:schemeClr>
                </a:solidFill>
                <a:latin typeface="Calibri" pitchFamily="34" charset="0"/>
                <a:ea typeface="Calibri" pitchFamily="34" charset="0"/>
                <a:cs typeface="Calibri" pitchFamily="34" charset="0"/>
              </a:rPr>
              <a:t>τύπους</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66563" name="Footer Placeholder 3"/>
          <p:cNvSpPr>
            <a:spLocks noGrp="1"/>
          </p:cNvSpPr>
          <p:nvPr>
            <p:ph type="ftr" sz="quarter" idx="11"/>
          </p:nvPr>
        </p:nvSpPr>
        <p:spPr>
          <a:noFill/>
        </p:spPr>
        <p:txBody>
          <a:bodyPr/>
          <a:lstStyle/>
          <a:p>
            <a:r>
              <a:rPr lang="el-GR" altLang="en-US" smtClean="0"/>
              <a:t>Ευαγγελία Πιτουρά</a:t>
            </a:r>
          </a:p>
        </p:txBody>
      </p:sp>
      <p:sp>
        <p:nvSpPr>
          <p:cNvPr id="66564" name="Slide Number Placeholder 4"/>
          <p:cNvSpPr>
            <a:spLocks noGrp="1"/>
          </p:cNvSpPr>
          <p:nvPr>
            <p:ph type="sldNum" sz="quarter" idx="12"/>
          </p:nvPr>
        </p:nvSpPr>
        <p:spPr>
          <a:noFill/>
        </p:spPr>
        <p:txBody>
          <a:bodyPr/>
          <a:lstStyle/>
          <a:p>
            <a:fld id="{22DF68A2-5167-48FF-935A-3D89A9325720}" type="slidenum">
              <a:rPr lang="el-GR" altLang="en-US" smtClean="0"/>
              <a:pPr/>
              <a:t>79</a:t>
            </a:fld>
            <a:endParaRPr lang="el-GR" altLang="en-US" smtClean="0"/>
          </a:p>
        </p:txBody>
      </p:sp>
      <p:sp>
        <p:nvSpPr>
          <p:cNvPr id="64518" name="Text Box 3"/>
          <p:cNvSpPr txBox="1">
            <a:spLocks noChangeArrowheads="1"/>
          </p:cNvSpPr>
          <p:nvPr/>
        </p:nvSpPr>
        <p:spPr bwMode="auto">
          <a:xfrm>
            <a:off x="412750" y="1290638"/>
            <a:ext cx="8286750" cy="1985962"/>
          </a:xfrm>
          <a:prstGeom prst="rect">
            <a:avLst/>
          </a:prstGeom>
          <a:noFill/>
          <a:ln w="9525">
            <a:noFill/>
            <a:miter lim="800000"/>
            <a:headEnd/>
            <a:tailEnd/>
          </a:ln>
        </p:spPr>
        <p:txBody>
          <a:bodyPr wrap="square">
            <a:spAutoFit/>
          </a:bodyPr>
          <a:lstStyle/>
          <a:p>
            <a:pPr algn="ctr">
              <a:spcBef>
                <a:spcPct val="50000"/>
              </a:spcBef>
              <a:buClr>
                <a:schemeClr val="tx1"/>
              </a:buClr>
              <a:buFont typeface="Wingdings" pitchFamily="2" charset="2"/>
              <a:buNone/>
            </a:pPr>
            <a:r>
              <a:rPr lang="el-GR" sz="2400" dirty="0" smtClean="0">
                <a:solidFill>
                  <a:schemeClr val="accent6">
                    <a:lumMod val="75000"/>
                  </a:schemeClr>
                </a:solidFill>
                <a:ea typeface="Calibri" pitchFamily="34" charset="0"/>
                <a:cs typeface="Calibri" pitchFamily="34" charset="0"/>
              </a:rPr>
              <a:t>Περιορισμοί επικάλυψης  (</a:t>
            </a:r>
            <a:r>
              <a:rPr lang="en-US" sz="2400" dirty="0" smtClean="0">
                <a:solidFill>
                  <a:schemeClr val="accent6">
                    <a:lumMod val="75000"/>
                  </a:schemeClr>
                </a:solidFill>
                <a:ea typeface="Calibri" pitchFamily="34" charset="0"/>
                <a:cs typeface="Calibri" pitchFamily="34" charset="0"/>
              </a:rPr>
              <a:t>overlap constraint)</a:t>
            </a:r>
            <a:endParaRPr lang="el-GR" sz="2400" dirty="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Στη γενική περίπτωση, </a:t>
            </a:r>
            <a:r>
              <a:rPr lang="el-GR" sz="2000" dirty="0" smtClean="0">
                <a:solidFill>
                  <a:schemeClr val="tx2">
                    <a:lumMod val="50000"/>
                  </a:schemeClr>
                </a:solidFill>
                <a:ea typeface="Calibri" pitchFamily="34" charset="0"/>
                <a:cs typeface="Calibri" pitchFamily="34" charset="0"/>
              </a:rPr>
              <a:t>μια </a:t>
            </a:r>
            <a:r>
              <a:rPr lang="el-GR" sz="2000" dirty="0">
                <a:solidFill>
                  <a:schemeClr val="tx2">
                    <a:lumMod val="50000"/>
                  </a:schemeClr>
                </a:solidFill>
                <a:ea typeface="Calibri" pitchFamily="34" charset="0"/>
                <a:cs typeface="Calibri" pitchFamily="34" charset="0"/>
              </a:rPr>
              <a:t>οντότητα </a:t>
            </a:r>
            <a:r>
              <a:rPr lang="el-GR" sz="2000" dirty="0" smtClean="0">
                <a:solidFill>
                  <a:schemeClr val="tx2">
                    <a:lumMod val="50000"/>
                  </a:schemeClr>
                </a:solidFill>
                <a:ea typeface="Calibri" pitchFamily="34" charset="0"/>
                <a:cs typeface="Calibri" pitchFamily="34" charset="0"/>
              </a:rPr>
              <a:t>μπορεί να </a:t>
            </a:r>
            <a:r>
              <a:rPr lang="el-GR" sz="2000" dirty="0">
                <a:solidFill>
                  <a:schemeClr val="tx2">
                    <a:lumMod val="50000"/>
                  </a:schemeClr>
                </a:solidFill>
                <a:ea typeface="Calibri" pitchFamily="34" charset="0"/>
                <a:cs typeface="Calibri" pitchFamily="34" charset="0"/>
              </a:rPr>
              <a:t>ανήκει σε </a:t>
            </a:r>
            <a:r>
              <a:rPr lang="el-GR" sz="2000" i="1" dirty="0">
                <a:solidFill>
                  <a:schemeClr val="tx2">
                    <a:lumMod val="50000"/>
                  </a:schemeClr>
                </a:solidFill>
                <a:ea typeface="Calibri" pitchFamily="34" charset="0"/>
                <a:cs typeface="Calibri" pitchFamily="34" charset="0"/>
              </a:rPr>
              <a:t>παραπάνω από μια</a:t>
            </a:r>
            <a:r>
              <a:rPr lang="el-GR" sz="2000" dirty="0">
                <a:solidFill>
                  <a:schemeClr val="tx2">
                    <a:lumMod val="50000"/>
                  </a:schemeClr>
                </a:solidFill>
                <a:ea typeface="Calibri" pitchFamily="34" charset="0"/>
                <a:cs typeface="Calibri" pitchFamily="34" charset="0"/>
              </a:rPr>
              <a:t> υποκλάσεις (</a:t>
            </a:r>
            <a:r>
              <a:rPr lang="el-GR" sz="2000" dirty="0" err="1">
                <a:solidFill>
                  <a:schemeClr val="tx2">
                    <a:lumMod val="50000"/>
                  </a:schemeClr>
                </a:solidFill>
                <a:ea typeface="Calibri" pitchFamily="34" charset="0"/>
                <a:cs typeface="Calibri" pitchFamily="34" charset="0"/>
              </a:rPr>
              <a:t>murder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mystery</a:t>
            </a:r>
            <a:r>
              <a:rPr lang="el-GR" sz="2000" dirty="0">
                <a:solidFill>
                  <a:schemeClr val="tx2">
                    <a:lumMod val="50000"/>
                  </a:schemeClr>
                </a:solidFill>
                <a:ea typeface="Calibri" pitchFamily="34" charset="0"/>
                <a:cs typeface="Calibri" pitchFamily="34" charset="0"/>
              </a:rPr>
              <a:t> + </a:t>
            </a:r>
            <a:r>
              <a:rPr lang="el-GR" sz="2000" dirty="0" err="1">
                <a:solidFill>
                  <a:schemeClr val="tx2">
                    <a:lumMod val="50000"/>
                  </a:schemeClr>
                </a:solidFill>
                <a:ea typeface="Calibri" pitchFamily="34" charset="0"/>
                <a:cs typeface="Calibri" pitchFamily="34" charset="0"/>
              </a:rPr>
              <a:t>cartoon</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Roger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Rabbit</a:t>
            </a:r>
            <a:r>
              <a:rPr lang="el-GR" sz="2000" dirty="0" smtClean="0">
                <a:solidFill>
                  <a:schemeClr val="tx2">
                    <a:lumMod val="50000"/>
                  </a:schemeClr>
                </a:solidFill>
                <a:ea typeface="Calibri" pitchFamily="34" charset="0"/>
                <a:cs typeface="Calibri" pitchFamily="34" charset="0"/>
              </a:rPr>
              <a:t>)</a:t>
            </a:r>
            <a:endParaRPr lang="el-GR" sz="2000" dirty="0">
              <a:solidFill>
                <a:schemeClr val="tx2">
                  <a:lumMod val="50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Συμβολισμός - </a:t>
            </a:r>
            <a:r>
              <a:rPr lang="en-US" sz="2000" b="1" dirty="0">
                <a:solidFill>
                  <a:schemeClr val="accent6">
                    <a:lumMod val="75000"/>
                  </a:schemeClr>
                </a:solidFill>
                <a:ea typeface="Calibri" pitchFamily="34" charset="0"/>
                <a:cs typeface="Calibri" pitchFamily="34" charset="0"/>
              </a:rPr>
              <a:t>d</a:t>
            </a:r>
            <a:r>
              <a:rPr lang="en-US" sz="2000" dirty="0">
                <a:solidFill>
                  <a:schemeClr val="tx2">
                    <a:lumMod val="50000"/>
                  </a:schemeClr>
                </a:solidFill>
                <a:ea typeface="Calibri" pitchFamily="34" charset="0"/>
                <a:cs typeface="Calibri" pitchFamily="34" charset="0"/>
              </a:rPr>
              <a:t>: disjoint </a:t>
            </a:r>
            <a:r>
              <a:rPr lang="el-GR" sz="2000" dirty="0">
                <a:solidFill>
                  <a:schemeClr val="tx2">
                    <a:lumMod val="50000"/>
                  </a:schemeClr>
                </a:solidFill>
                <a:ea typeface="Calibri" pitchFamily="34" charset="0"/>
                <a:cs typeface="Calibri" pitchFamily="34" charset="0"/>
              </a:rPr>
              <a:t>(ανήκει σε μία το πολύ) </a:t>
            </a:r>
            <a:r>
              <a:rPr lang="en-US" sz="2000" b="1" dirty="0">
                <a:solidFill>
                  <a:schemeClr val="accent6">
                    <a:lumMod val="75000"/>
                  </a:schemeClr>
                </a:solidFill>
                <a:ea typeface="Calibri" pitchFamily="34" charset="0"/>
                <a:cs typeface="Calibri" pitchFamily="34" charset="0"/>
              </a:rPr>
              <a:t>o</a:t>
            </a:r>
            <a:r>
              <a:rPr lang="en-US" sz="2000" dirty="0">
                <a:solidFill>
                  <a:schemeClr val="tx2">
                    <a:lumMod val="50000"/>
                  </a:schemeClr>
                </a:solidFill>
                <a:ea typeface="Calibri" pitchFamily="34" charset="0"/>
                <a:cs typeface="Calibri" pitchFamily="34" charset="0"/>
              </a:rPr>
              <a:t>: overlap</a:t>
            </a:r>
            <a:r>
              <a:rPr lang="el-GR" sz="2000" dirty="0">
                <a:solidFill>
                  <a:schemeClr val="tx2">
                    <a:lumMod val="50000"/>
                  </a:schemeClr>
                </a:solidFill>
                <a:ea typeface="Calibri" pitchFamily="34" charset="0"/>
                <a:cs typeface="Calibri" pitchFamily="34" charset="0"/>
              </a:rPr>
              <a:t> (μπορεί να ανήκει σε παραπάνω από μία)</a:t>
            </a:r>
          </a:p>
        </p:txBody>
      </p:sp>
      <p:sp>
        <p:nvSpPr>
          <p:cNvPr id="66567" name="Text Box 4"/>
          <p:cNvSpPr txBox="1">
            <a:spLocks noChangeArrowheads="1"/>
          </p:cNvSpPr>
          <p:nvPr/>
        </p:nvSpPr>
        <p:spPr bwMode="auto">
          <a:xfrm>
            <a:off x="2051050" y="3789363"/>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68" name="Rectangle 5"/>
          <p:cNvSpPr>
            <a:spLocks noChangeArrowheads="1"/>
          </p:cNvSpPr>
          <p:nvPr/>
        </p:nvSpPr>
        <p:spPr bwMode="auto">
          <a:xfrm>
            <a:off x="1763713" y="3789363"/>
            <a:ext cx="1295400" cy="412750"/>
          </a:xfrm>
          <a:prstGeom prst="rect">
            <a:avLst/>
          </a:prstGeom>
          <a:noFill/>
          <a:ln w="9525">
            <a:solidFill>
              <a:schemeClr val="tx1"/>
            </a:solidFill>
            <a:miter lim="800000"/>
            <a:headEnd/>
            <a:tailEnd/>
          </a:ln>
        </p:spPr>
        <p:txBody>
          <a:bodyPr wrap="none" anchor="ctr"/>
          <a:lstStyle/>
          <a:p>
            <a:endParaRPr lang="el-GR"/>
          </a:p>
        </p:txBody>
      </p:sp>
      <p:sp>
        <p:nvSpPr>
          <p:cNvPr id="66569" name="Rectangle 6"/>
          <p:cNvSpPr>
            <a:spLocks noChangeArrowheads="1"/>
          </p:cNvSpPr>
          <p:nvPr/>
        </p:nvSpPr>
        <p:spPr bwMode="auto">
          <a:xfrm>
            <a:off x="755650"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0" name="Line 7"/>
          <p:cNvSpPr>
            <a:spLocks noChangeShapeType="1"/>
          </p:cNvSpPr>
          <p:nvPr/>
        </p:nvSpPr>
        <p:spPr bwMode="auto">
          <a:xfrm>
            <a:off x="2266950" y="4221163"/>
            <a:ext cx="0" cy="381000"/>
          </a:xfrm>
          <a:prstGeom prst="line">
            <a:avLst/>
          </a:prstGeom>
          <a:noFill/>
          <a:ln w="9525">
            <a:solidFill>
              <a:schemeClr val="tx1"/>
            </a:solidFill>
            <a:round/>
            <a:headEnd/>
            <a:tailEnd/>
          </a:ln>
        </p:spPr>
        <p:txBody>
          <a:bodyPr wrap="none" anchor="ctr"/>
          <a:lstStyle/>
          <a:p>
            <a:endParaRPr lang="el-GR"/>
          </a:p>
        </p:txBody>
      </p:sp>
      <p:sp>
        <p:nvSpPr>
          <p:cNvPr id="66571" name="Text Box 8"/>
          <p:cNvSpPr txBox="1">
            <a:spLocks noChangeArrowheads="1"/>
          </p:cNvSpPr>
          <p:nvPr/>
        </p:nvSpPr>
        <p:spPr bwMode="auto">
          <a:xfrm>
            <a:off x="971550" y="5589588"/>
            <a:ext cx="1081088"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72" name="Oval 9"/>
          <p:cNvSpPr>
            <a:spLocks noChangeArrowheads="1"/>
          </p:cNvSpPr>
          <p:nvPr/>
        </p:nvSpPr>
        <p:spPr bwMode="auto">
          <a:xfrm>
            <a:off x="2051050" y="4652963"/>
            <a:ext cx="360363" cy="360362"/>
          </a:xfrm>
          <a:prstGeom prst="ellipse">
            <a:avLst/>
          </a:prstGeom>
          <a:noFill/>
          <a:ln w="9525">
            <a:solidFill>
              <a:schemeClr val="tx1"/>
            </a:solidFill>
            <a:round/>
            <a:headEnd/>
            <a:tailEnd/>
          </a:ln>
        </p:spPr>
        <p:txBody>
          <a:bodyPr wrap="none" anchor="ctr"/>
          <a:lstStyle/>
          <a:p>
            <a:endParaRPr lang="el-GR"/>
          </a:p>
        </p:txBody>
      </p:sp>
      <p:sp>
        <p:nvSpPr>
          <p:cNvPr id="66573" name="Text Box 10"/>
          <p:cNvSpPr txBox="1">
            <a:spLocks noChangeArrowheads="1"/>
          </p:cNvSpPr>
          <p:nvPr/>
        </p:nvSpPr>
        <p:spPr bwMode="auto">
          <a:xfrm>
            <a:off x="2051050" y="4652963"/>
            <a:ext cx="431800" cy="366712"/>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6574" name="Line 11"/>
          <p:cNvSpPr>
            <a:spLocks noChangeShapeType="1"/>
          </p:cNvSpPr>
          <p:nvPr/>
        </p:nvSpPr>
        <p:spPr bwMode="auto">
          <a:xfrm flipH="1">
            <a:off x="1331913" y="5013325"/>
            <a:ext cx="719137" cy="574675"/>
          </a:xfrm>
          <a:prstGeom prst="line">
            <a:avLst/>
          </a:prstGeom>
          <a:noFill/>
          <a:ln w="9525">
            <a:solidFill>
              <a:schemeClr val="tx1"/>
            </a:solidFill>
            <a:round/>
            <a:headEnd/>
            <a:tailEnd/>
          </a:ln>
        </p:spPr>
        <p:txBody>
          <a:bodyPr/>
          <a:lstStyle/>
          <a:p>
            <a:endParaRPr lang="el-GR"/>
          </a:p>
        </p:txBody>
      </p:sp>
      <p:sp>
        <p:nvSpPr>
          <p:cNvPr id="66575" name="Rectangle 12"/>
          <p:cNvSpPr>
            <a:spLocks noChangeArrowheads="1"/>
          </p:cNvSpPr>
          <p:nvPr/>
        </p:nvSpPr>
        <p:spPr bwMode="auto">
          <a:xfrm>
            <a:off x="2411413"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6" name="Text Box 13"/>
          <p:cNvSpPr txBox="1">
            <a:spLocks noChangeArrowheads="1"/>
          </p:cNvSpPr>
          <p:nvPr/>
        </p:nvSpPr>
        <p:spPr bwMode="auto">
          <a:xfrm>
            <a:off x="2627313" y="5589588"/>
            <a:ext cx="1081087"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77" name="Line 14"/>
          <p:cNvSpPr>
            <a:spLocks noChangeShapeType="1"/>
          </p:cNvSpPr>
          <p:nvPr/>
        </p:nvSpPr>
        <p:spPr bwMode="auto">
          <a:xfrm>
            <a:off x="2411413" y="5013325"/>
            <a:ext cx="647700" cy="576263"/>
          </a:xfrm>
          <a:prstGeom prst="line">
            <a:avLst/>
          </a:prstGeom>
          <a:noFill/>
          <a:ln w="9525">
            <a:solidFill>
              <a:schemeClr val="tx1"/>
            </a:solidFill>
            <a:round/>
            <a:headEnd/>
            <a:tailEnd/>
          </a:ln>
        </p:spPr>
        <p:txBody>
          <a:bodyPr/>
          <a:lstStyle/>
          <a:p>
            <a:endParaRPr lang="el-GR"/>
          </a:p>
        </p:txBody>
      </p:sp>
      <p:sp>
        <p:nvSpPr>
          <p:cNvPr id="66578" name="Freeform 15"/>
          <p:cNvSpPr>
            <a:spLocks/>
          </p:cNvSpPr>
          <p:nvPr/>
        </p:nvSpPr>
        <p:spPr bwMode="auto">
          <a:xfrm>
            <a:off x="1552575" y="5153025"/>
            <a:ext cx="379413"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79" name="Freeform 16"/>
          <p:cNvSpPr>
            <a:spLocks/>
          </p:cNvSpPr>
          <p:nvPr/>
        </p:nvSpPr>
        <p:spPr bwMode="auto">
          <a:xfrm>
            <a:off x="2447925" y="5143500"/>
            <a:ext cx="369888"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66580" name="Text Box 17"/>
          <p:cNvSpPr txBox="1">
            <a:spLocks noChangeArrowheads="1"/>
          </p:cNvSpPr>
          <p:nvPr/>
        </p:nvSpPr>
        <p:spPr bwMode="auto">
          <a:xfrm>
            <a:off x="6011863" y="3860800"/>
            <a:ext cx="719137"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81" name="Rectangle 18"/>
          <p:cNvSpPr>
            <a:spLocks noChangeArrowheads="1"/>
          </p:cNvSpPr>
          <p:nvPr/>
        </p:nvSpPr>
        <p:spPr bwMode="auto">
          <a:xfrm>
            <a:off x="5724525"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6582" name="Rectangle 19"/>
          <p:cNvSpPr>
            <a:spLocks noChangeArrowheads="1"/>
          </p:cNvSpPr>
          <p:nvPr/>
        </p:nvSpPr>
        <p:spPr bwMode="auto">
          <a:xfrm>
            <a:off x="47164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3" name="Line 20"/>
          <p:cNvSpPr>
            <a:spLocks noChangeShapeType="1"/>
          </p:cNvSpPr>
          <p:nvPr/>
        </p:nvSpPr>
        <p:spPr bwMode="auto">
          <a:xfrm>
            <a:off x="6227763" y="4292600"/>
            <a:ext cx="0" cy="381000"/>
          </a:xfrm>
          <a:prstGeom prst="line">
            <a:avLst/>
          </a:prstGeom>
          <a:noFill/>
          <a:ln w="9525">
            <a:solidFill>
              <a:schemeClr val="tx1"/>
            </a:solidFill>
            <a:round/>
            <a:headEnd/>
            <a:tailEnd/>
          </a:ln>
        </p:spPr>
        <p:txBody>
          <a:bodyPr wrap="none" anchor="ctr"/>
          <a:lstStyle/>
          <a:p>
            <a:endParaRPr lang="el-GR"/>
          </a:p>
        </p:txBody>
      </p:sp>
      <p:sp>
        <p:nvSpPr>
          <p:cNvPr id="66584" name="Text Box 21"/>
          <p:cNvSpPr txBox="1">
            <a:spLocks noChangeArrowheads="1"/>
          </p:cNvSpPr>
          <p:nvPr/>
        </p:nvSpPr>
        <p:spPr bwMode="auto">
          <a:xfrm>
            <a:off x="4932363"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85" name="Oval 22"/>
          <p:cNvSpPr>
            <a:spLocks noChangeArrowheads="1"/>
          </p:cNvSpPr>
          <p:nvPr/>
        </p:nvSpPr>
        <p:spPr bwMode="auto">
          <a:xfrm>
            <a:off x="6011863" y="4724400"/>
            <a:ext cx="360362" cy="360363"/>
          </a:xfrm>
          <a:prstGeom prst="ellipse">
            <a:avLst/>
          </a:prstGeom>
          <a:noFill/>
          <a:ln w="9525">
            <a:solidFill>
              <a:schemeClr val="tx1"/>
            </a:solidFill>
            <a:round/>
            <a:headEnd/>
            <a:tailEnd/>
          </a:ln>
        </p:spPr>
        <p:txBody>
          <a:bodyPr wrap="none" anchor="ctr"/>
          <a:lstStyle/>
          <a:p>
            <a:endParaRPr lang="el-GR"/>
          </a:p>
        </p:txBody>
      </p:sp>
      <p:sp>
        <p:nvSpPr>
          <p:cNvPr id="66586" name="Text Box 23"/>
          <p:cNvSpPr txBox="1">
            <a:spLocks noChangeArrowheads="1"/>
          </p:cNvSpPr>
          <p:nvPr/>
        </p:nvSpPr>
        <p:spPr bwMode="auto">
          <a:xfrm>
            <a:off x="6011863" y="4724400"/>
            <a:ext cx="431800" cy="366713"/>
          </a:xfrm>
          <a:prstGeom prst="rect">
            <a:avLst/>
          </a:prstGeom>
          <a:noFill/>
          <a:ln w="9525">
            <a:noFill/>
            <a:miter lim="800000"/>
            <a:headEnd/>
            <a:tailEnd/>
          </a:ln>
        </p:spPr>
        <p:txBody>
          <a:bodyPr>
            <a:spAutoFit/>
          </a:bodyPr>
          <a:lstStyle/>
          <a:p>
            <a:pPr>
              <a:spcBef>
                <a:spcPct val="50000"/>
              </a:spcBef>
            </a:pPr>
            <a:r>
              <a:rPr lang="en-US" sz="1800" b="1">
                <a:solidFill>
                  <a:schemeClr val="accent6">
                    <a:lumMod val="75000"/>
                  </a:schemeClr>
                </a:solidFill>
              </a:rPr>
              <a:t>o</a:t>
            </a:r>
            <a:endParaRPr lang="el-GR" sz="1800" b="1">
              <a:solidFill>
                <a:schemeClr val="accent6">
                  <a:lumMod val="75000"/>
                </a:schemeClr>
              </a:solidFill>
            </a:endParaRPr>
          </a:p>
        </p:txBody>
      </p:sp>
      <p:sp>
        <p:nvSpPr>
          <p:cNvPr id="66587" name="Line 24"/>
          <p:cNvSpPr>
            <a:spLocks noChangeShapeType="1"/>
          </p:cNvSpPr>
          <p:nvPr/>
        </p:nvSpPr>
        <p:spPr bwMode="auto">
          <a:xfrm flipH="1">
            <a:off x="5292725" y="5084763"/>
            <a:ext cx="719138" cy="574675"/>
          </a:xfrm>
          <a:prstGeom prst="line">
            <a:avLst/>
          </a:prstGeom>
          <a:noFill/>
          <a:ln w="9525">
            <a:solidFill>
              <a:schemeClr val="tx1"/>
            </a:solidFill>
            <a:round/>
            <a:headEnd/>
            <a:tailEnd/>
          </a:ln>
        </p:spPr>
        <p:txBody>
          <a:bodyPr/>
          <a:lstStyle/>
          <a:p>
            <a:endParaRPr lang="el-GR"/>
          </a:p>
        </p:txBody>
      </p:sp>
      <p:sp>
        <p:nvSpPr>
          <p:cNvPr id="66588" name="Rectangle 25"/>
          <p:cNvSpPr>
            <a:spLocks noChangeArrowheads="1"/>
          </p:cNvSpPr>
          <p:nvPr/>
        </p:nvSpPr>
        <p:spPr bwMode="auto">
          <a:xfrm>
            <a:off x="6372225"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9" name="Text Box 26"/>
          <p:cNvSpPr txBox="1">
            <a:spLocks noChangeArrowheads="1"/>
          </p:cNvSpPr>
          <p:nvPr/>
        </p:nvSpPr>
        <p:spPr bwMode="auto">
          <a:xfrm>
            <a:off x="6588125" y="5661025"/>
            <a:ext cx="1081088"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90" name="Line 27"/>
          <p:cNvSpPr>
            <a:spLocks noChangeShapeType="1"/>
          </p:cNvSpPr>
          <p:nvPr/>
        </p:nvSpPr>
        <p:spPr bwMode="auto">
          <a:xfrm>
            <a:off x="6372225" y="5084763"/>
            <a:ext cx="647700" cy="576262"/>
          </a:xfrm>
          <a:prstGeom prst="line">
            <a:avLst/>
          </a:prstGeom>
          <a:noFill/>
          <a:ln w="9525">
            <a:solidFill>
              <a:schemeClr val="tx1"/>
            </a:solidFill>
            <a:round/>
            <a:headEnd/>
            <a:tailEnd/>
          </a:ln>
        </p:spPr>
        <p:txBody>
          <a:bodyPr/>
          <a:lstStyle/>
          <a:p>
            <a:endParaRPr lang="el-GR"/>
          </a:p>
        </p:txBody>
      </p:sp>
      <p:sp>
        <p:nvSpPr>
          <p:cNvPr id="66591" name="Freeform 28"/>
          <p:cNvSpPr>
            <a:spLocks/>
          </p:cNvSpPr>
          <p:nvPr/>
        </p:nvSpPr>
        <p:spPr bwMode="auto">
          <a:xfrm>
            <a:off x="5513388" y="5224463"/>
            <a:ext cx="379412"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92" name="Freeform 29"/>
          <p:cNvSpPr>
            <a:spLocks/>
          </p:cNvSpPr>
          <p:nvPr/>
        </p:nvSpPr>
        <p:spPr bwMode="auto">
          <a:xfrm>
            <a:off x="6408738" y="5214938"/>
            <a:ext cx="369887"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34"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8195" name="Footer Placeholder 3"/>
          <p:cNvSpPr>
            <a:spLocks noGrp="1"/>
          </p:cNvSpPr>
          <p:nvPr>
            <p:ph type="ftr" sz="quarter" idx="11"/>
          </p:nvPr>
        </p:nvSpPr>
        <p:spPr>
          <a:noFill/>
        </p:spPr>
        <p:txBody>
          <a:bodyPr/>
          <a:lstStyle/>
          <a:p>
            <a:r>
              <a:rPr lang="el-GR" altLang="en-US" smtClean="0"/>
              <a:t>Ευαγγελία Πιτουρά</a:t>
            </a:r>
          </a:p>
        </p:txBody>
      </p:sp>
      <p:sp>
        <p:nvSpPr>
          <p:cNvPr id="8196" name="Slide Number Placeholder 4"/>
          <p:cNvSpPr>
            <a:spLocks noGrp="1"/>
          </p:cNvSpPr>
          <p:nvPr>
            <p:ph type="sldNum" sz="quarter" idx="12"/>
          </p:nvPr>
        </p:nvSpPr>
        <p:spPr>
          <a:noFill/>
        </p:spPr>
        <p:txBody>
          <a:bodyPr/>
          <a:lstStyle/>
          <a:p>
            <a:fld id="{D6456364-0E3A-4BDB-9865-05E7F9DBDF83}" type="slidenum">
              <a:rPr lang="el-GR" altLang="en-US" smtClean="0"/>
              <a:pPr/>
              <a:t>8</a:t>
            </a:fld>
            <a:endParaRPr lang="el-GR" altLang="en-US" smtClean="0"/>
          </a:p>
        </p:txBody>
      </p:sp>
      <p:sp>
        <p:nvSpPr>
          <p:cNvPr id="8198" name="AutoShape 6"/>
          <p:cNvSpPr>
            <a:spLocks noChangeArrowheads="1"/>
          </p:cNvSpPr>
          <p:nvPr/>
        </p:nvSpPr>
        <p:spPr bwMode="auto">
          <a:xfrm>
            <a:off x="4008438" y="4610100"/>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8199" name="Text Box 8"/>
          <p:cNvSpPr txBox="1">
            <a:spLocks noChangeArrowheads="1"/>
          </p:cNvSpPr>
          <p:nvPr/>
        </p:nvSpPr>
        <p:spPr bwMode="auto">
          <a:xfrm>
            <a:off x="3276600" y="2997200"/>
            <a:ext cx="3733800" cy="396875"/>
          </a:xfrm>
          <a:prstGeom prst="rect">
            <a:avLst/>
          </a:prstGeom>
          <a:noFill/>
          <a:ln w="9525">
            <a:noFill/>
            <a:miter lim="800000"/>
            <a:headEnd/>
            <a:tailEnd/>
          </a:ln>
        </p:spPr>
        <p:txBody>
          <a:bodyPr>
            <a:spAutoFit/>
          </a:bodyPr>
          <a:lstStyle/>
          <a:p>
            <a:pPr eaLnBrk="0" hangingPunct="0">
              <a:spcBef>
                <a:spcPct val="50000"/>
              </a:spcBef>
            </a:pPr>
            <a:r>
              <a:rPr lang="el-GR" sz="2000" b="1"/>
              <a:t>Εννοιολογικό Σχήμα</a:t>
            </a:r>
          </a:p>
        </p:txBody>
      </p:sp>
      <p:sp>
        <p:nvSpPr>
          <p:cNvPr id="8200" name="Rectangle 9"/>
          <p:cNvSpPr>
            <a:spLocks noChangeArrowheads="1"/>
          </p:cNvSpPr>
          <p:nvPr/>
        </p:nvSpPr>
        <p:spPr bwMode="auto">
          <a:xfrm>
            <a:off x="3276600" y="2997200"/>
            <a:ext cx="2667000" cy="396875"/>
          </a:xfrm>
          <a:prstGeom prst="rect">
            <a:avLst/>
          </a:prstGeom>
          <a:noFill/>
          <a:ln w="9525">
            <a:solidFill>
              <a:schemeClr val="tx1"/>
            </a:solidFill>
            <a:miter lim="800000"/>
            <a:headEnd/>
            <a:tailEnd/>
          </a:ln>
        </p:spPr>
        <p:txBody>
          <a:bodyPr wrap="none" anchor="ctr"/>
          <a:lstStyle/>
          <a:p>
            <a:endParaRPr lang="el-GR"/>
          </a:p>
        </p:txBody>
      </p:sp>
      <p:sp>
        <p:nvSpPr>
          <p:cNvPr id="8201" name="Text Box 10"/>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8202" name="Rectangle 11"/>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8203" name="Text Box 12"/>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a:t>Εξωτερική Όψη </a:t>
            </a:r>
            <a:r>
              <a:rPr lang="en-US" sz="2000" b="1"/>
              <a:t>n</a:t>
            </a:r>
            <a:endParaRPr lang="el-GR" sz="2000" b="1"/>
          </a:p>
        </p:txBody>
      </p:sp>
      <p:sp>
        <p:nvSpPr>
          <p:cNvPr id="8204" name="Rectangle 13"/>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8205" name="Line 14"/>
          <p:cNvSpPr>
            <a:spLocks noChangeShapeType="1"/>
          </p:cNvSpPr>
          <p:nvPr/>
        </p:nvSpPr>
        <p:spPr bwMode="auto">
          <a:xfrm flipH="1">
            <a:off x="5795963" y="2278063"/>
            <a:ext cx="609600" cy="6096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6" name="Line 15"/>
          <p:cNvSpPr>
            <a:spLocks noChangeShapeType="1"/>
          </p:cNvSpPr>
          <p:nvPr/>
        </p:nvSpPr>
        <p:spPr bwMode="auto">
          <a:xfrm>
            <a:off x="3708400" y="22780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7" name="Line 16"/>
          <p:cNvSpPr>
            <a:spLocks noChangeShapeType="1"/>
          </p:cNvSpPr>
          <p:nvPr/>
        </p:nvSpPr>
        <p:spPr bwMode="auto">
          <a:xfrm>
            <a:off x="4859338" y="3429000"/>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8" name="Text Box 17"/>
          <p:cNvSpPr txBox="1">
            <a:spLocks noChangeArrowheads="1"/>
          </p:cNvSpPr>
          <p:nvPr/>
        </p:nvSpPr>
        <p:spPr bwMode="auto">
          <a:xfrm>
            <a:off x="6299200" y="3395663"/>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09" name="Text Box 18"/>
          <p:cNvSpPr txBox="1">
            <a:spLocks noChangeArrowheads="1"/>
          </p:cNvSpPr>
          <p:nvPr/>
        </p:nvSpPr>
        <p:spPr bwMode="auto">
          <a:xfrm>
            <a:off x="6351588" y="2463800"/>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10" name="Text Box 19"/>
          <p:cNvSpPr txBox="1">
            <a:spLocks noChangeArrowheads="1"/>
          </p:cNvSpPr>
          <p:nvPr/>
        </p:nvSpPr>
        <p:spPr bwMode="auto">
          <a:xfrm>
            <a:off x="395288" y="5543550"/>
            <a:ext cx="8137525" cy="70788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t> </a:t>
            </a:r>
            <a:r>
              <a:rPr lang="en-US" sz="2000" dirty="0" smtClean="0"/>
              <a:t> </a:t>
            </a:r>
            <a:r>
              <a:rPr lang="el-GR" sz="2000" dirty="0" smtClean="0">
                <a:solidFill>
                  <a:schemeClr val="accent6">
                    <a:lumMod val="75000"/>
                  </a:schemeClr>
                </a:solidFill>
              </a:rPr>
              <a:t>Ανεξαρτησία </a:t>
            </a:r>
            <a:r>
              <a:rPr lang="el-GR" sz="2000" dirty="0">
                <a:solidFill>
                  <a:schemeClr val="accent6">
                    <a:lumMod val="75000"/>
                  </a:schemeClr>
                </a:solidFill>
              </a:rPr>
              <a:t>Δεδομένων</a:t>
            </a:r>
            <a:r>
              <a:rPr lang="el-GR" sz="2000" dirty="0"/>
              <a:t>: αλλαγή του σχήματος ενός επιπέδου </a:t>
            </a:r>
            <a:r>
              <a:rPr lang="el-GR" sz="2000" b="1" dirty="0"/>
              <a:t>χωρίς</a:t>
            </a:r>
            <a:r>
              <a:rPr lang="el-GR" sz="2000" dirty="0"/>
              <a:t> να αλλάξουμε το σχήμα του αμέσως υψηλότερου επιπέδου </a:t>
            </a:r>
          </a:p>
        </p:txBody>
      </p:sp>
      <p:sp>
        <p:nvSpPr>
          <p:cNvPr id="8211" name="Text Box 20"/>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8212" name="Text Box 21"/>
          <p:cNvSpPr txBox="1">
            <a:spLocks noChangeArrowheads="1"/>
          </p:cNvSpPr>
          <p:nvPr/>
        </p:nvSpPr>
        <p:spPr bwMode="auto">
          <a:xfrm>
            <a:off x="307976" y="970786"/>
            <a:ext cx="2263775" cy="2062103"/>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Λογική Ανεξαρτησία Δεδομένων</a:t>
            </a:r>
          </a:p>
          <a:p>
            <a:r>
              <a:rPr lang="el-GR" sz="1600" dirty="0" smtClean="0"/>
              <a:t>αλλαγή </a:t>
            </a:r>
            <a:r>
              <a:rPr lang="el-GR" sz="1600" dirty="0"/>
              <a:t>του εννοιολογικού δεν επηρεάζει τα εξωτερικά σχήματα ή τα προγράμματα εφαρμογών</a:t>
            </a:r>
          </a:p>
        </p:txBody>
      </p:sp>
      <p:sp>
        <p:nvSpPr>
          <p:cNvPr id="8213" name="Text Box 24"/>
          <p:cNvSpPr txBox="1">
            <a:spLocks noChangeArrowheads="1"/>
          </p:cNvSpPr>
          <p:nvPr/>
        </p:nvSpPr>
        <p:spPr bwMode="auto">
          <a:xfrm>
            <a:off x="3941763" y="4899025"/>
            <a:ext cx="2303462" cy="366713"/>
          </a:xfrm>
          <a:prstGeom prst="rect">
            <a:avLst/>
          </a:prstGeom>
          <a:noFill/>
          <a:ln w="9525">
            <a:noFill/>
            <a:miter lim="800000"/>
            <a:headEnd/>
            <a:tailEnd/>
          </a:ln>
        </p:spPr>
        <p:txBody>
          <a:bodyPr>
            <a:spAutoFit/>
          </a:bodyPr>
          <a:lstStyle/>
          <a:p>
            <a:pPr algn="ctr">
              <a:spcBef>
                <a:spcPct val="50000"/>
              </a:spcBef>
            </a:pPr>
            <a:r>
              <a:rPr lang="el-GR" sz="1800" dirty="0"/>
              <a:t> ΒΔ</a:t>
            </a:r>
            <a:endParaRPr lang="en-US" sz="1800" dirty="0"/>
          </a:p>
        </p:txBody>
      </p:sp>
      <p:sp>
        <p:nvSpPr>
          <p:cNvPr id="8214" name="Text Box 26"/>
          <p:cNvSpPr txBox="1">
            <a:spLocks noChangeArrowheads="1"/>
          </p:cNvSpPr>
          <p:nvPr/>
        </p:nvSpPr>
        <p:spPr bwMode="auto">
          <a:xfrm>
            <a:off x="254001" y="3429000"/>
            <a:ext cx="2449513" cy="1569660"/>
          </a:xfrm>
          <a:prstGeom prst="rect">
            <a:avLst/>
          </a:prstGeom>
          <a:solidFill>
            <a:schemeClr val="bg1">
              <a:lumMod val="95000"/>
            </a:schemeClr>
          </a:solidFill>
          <a:ln w="9525">
            <a:noFill/>
            <a:miter lim="800000"/>
            <a:headEnd/>
            <a:tailEnd/>
          </a:ln>
        </p:spPr>
        <p:txBody>
          <a:bodyPr>
            <a:spAutoFit/>
          </a:bodyPr>
          <a:lstStyle/>
          <a:p>
            <a:r>
              <a:rPr lang="el-GR" sz="1600" b="1" dirty="0">
                <a:solidFill>
                  <a:schemeClr val="accent6">
                    <a:lumMod val="50000"/>
                  </a:schemeClr>
                </a:solidFill>
              </a:rPr>
              <a:t>Φυσική Ανεξαρτησία Δεδομένων</a:t>
            </a:r>
          </a:p>
          <a:p>
            <a:r>
              <a:rPr lang="el-GR" sz="1600" dirty="0" smtClean="0"/>
              <a:t>αλλαγή </a:t>
            </a:r>
            <a:r>
              <a:rPr lang="el-GR" sz="1600" dirty="0"/>
              <a:t>του </a:t>
            </a:r>
            <a:r>
              <a:rPr lang="el-GR" sz="1600" dirty="0" smtClean="0"/>
              <a:t>φυσικού </a:t>
            </a:r>
            <a:r>
              <a:rPr lang="el-GR" sz="1600" dirty="0"/>
              <a:t>σχήματος χωρίς να χρειάζεται αλλαγή του εννοιολογικού</a:t>
            </a:r>
            <a:endParaRPr lang="en-US" sz="1600" dirty="0"/>
          </a:p>
        </p:txBody>
      </p:sp>
      <p:sp>
        <p:nvSpPr>
          <p:cNvPr id="8215" name="Text Box 27"/>
          <p:cNvSpPr txBox="1">
            <a:spLocks noChangeArrowheads="1"/>
          </p:cNvSpPr>
          <p:nvPr/>
        </p:nvSpPr>
        <p:spPr bwMode="auto">
          <a:xfrm>
            <a:off x="3132138" y="3933825"/>
            <a:ext cx="3733800" cy="406400"/>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b="1"/>
              <a:t>Εσωτερικό (ή φυσικό) Σχήμα</a:t>
            </a:r>
          </a:p>
        </p:txBody>
      </p:sp>
      <p:sp>
        <p:nvSpPr>
          <p:cNvPr id="8216" name="Line 28"/>
          <p:cNvSpPr>
            <a:spLocks noChangeShapeType="1"/>
          </p:cNvSpPr>
          <p:nvPr/>
        </p:nvSpPr>
        <p:spPr bwMode="auto">
          <a:xfrm flipV="1">
            <a:off x="2700338" y="3500438"/>
            <a:ext cx="1295400" cy="360362"/>
          </a:xfrm>
          <a:prstGeom prst="line">
            <a:avLst/>
          </a:prstGeom>
          <a:noFill/>
          <a:ln w="76200">
            <a:solidFill>
              <a:schemeClr val="bg1">
                <a:lumMod val="85000"/>
              </a:schemeClr>
            </a:solidFill>
            <a:round/>
            <a:headEnd/>
            <a:tailEnd type="triangle" w="med" len="med"/>
          </a:ln>
        </p:spPr>
        <p:txBody>
          <a:bodyPr/>
          <a:lstStyle/>
          <a:p>
            <a:endParaRPr lang="el-GR"/>
          </a:p>
        </p:txBody>
      </p:sp>
      <p:sp>
        <p:nvSpPr>
          <p:cNvPr id="8217" name="Line 29"/>
          <p:cNvSpPr>
            <a:spLocks noChangeShapeType="1"/>
          </p:cNvSpPr>
          <p:nvPr/>
        </p:nvSpPr>
        <p:spPr bwMode="auto">
          <a:xfrm flipV="1">
            <a:off x="2738438" y="2438400"/>
            <a:ext cx="1008062" cy="142875"/>
          </a:xfrm>
          <a:prstGeom prst="line">
            <a:avLst/>
          </a:prstGeom>
          <a:noFill/>
          <a:ln w="76200">
            <a:solidFill>
              <a:schemeClr val="bg1">
                <a:lumMod val="85000"/>
              </a:schemeClr>
            </a:solidFill>
            <a:round/>
            <a:headEnd/>
            <a:tailEnd type="triangle" w="med" len="med"/>
          </a:ln>
        </p:spPr>
        <p:txBody>
          <a:bodyPr/>
          <a:lstStyle/>
          <a:p>
            <a:endParaRPr lang="el-GR"/>
          </a:p>
        </p:txBody>
      </p:sp>
      <p:sp>
        <p:nvSpPr>
          <p:cNvPr id="27" name="Title 1"/>
          <p:cNvSpPr>
            <a:spLocks noGrp="1"/>
          </p:cNvSpPr>
          <p:nvPr>
            <p:ph type="title"/>
          </p:nvPr>
        </p:nvSpPr>
        <p:spPr>
          <a:xfrm>
            <a:off x="495300" y="0"/>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7587" name="Footer Placeholder 3"/>
          <p:cNvSpPr>
            <a:spLocks noGrp="1"/>
          </p:cNvSpPr>
          <p:nvPr>
            <p:ph type="ftr" sz="quarter" idx="11"/>
          </p:nvPr>
        </p:nvSpPr>
        <p:spPr>
          <a:noFill/>
        </p:spPr>
        <p:txBody>
          <a:bodyPr/>
          <a:lstStyle/>
          <a:p>
            <a:r>
              <a:rPr lang="el-GR" altLang="en-US" smtClean="0"/>
              <a:t>Ευαγγελία Πιτουρά</a:t>
            </a:r>
          </a:p>
        </p:txBody>
      </p:sp>
      <p:sp>
        <p:nvSpPr>
          <p:cNvPr id="67588" name="Slide Number Placeholder 4"/>
          <p:cNvSpPr>
            <a:spLocks noGrp="1"/>
          </p:cNvSpPr>
          <p:nvPr>
            <p:ph type="sldNum" sz="quarter" idx="12"/>
          </p:nvPr>
        </p:nvSpPr>
        <p:spPr>
          <a:noFill/>
        </p:spPr>
        <p:txBody>
          <a:bodyPr/>
          <a:lstStyle/>
          <a:p>
            <a:fld id="{4A763153-39E8-4B00-9B5E-0596E96C5830}" type="slidenum">
              <a:rPr lang="el-GR" altLang="en-US" smtClean="0"/>
              <a:pPr/>
              <a:t>80</a:t>
            </a:fld>
            <a:endParaRPr lang="el-GR" altLang="en-US" smtClean="0"/>
          </a:p>
        </p:txBody>
      </p:sp>
      <p:sp>
        <p:nvSpPr>
          <p:cNvPr id="67590" name="Text Box 3"/>
          <p:cNvSpPr txBox="1">
            <a:spLocks noChangeArrowheads="1"/>
          </p:cNvSpPr>
          <p:nvPr/>
        </p:nvSpPr>
        <p:spPr bwMode="auto">
          <a:xfrm>
            <a:off x="468313" y="1484313"/>
            <a:ext cx="8135937" cy="2831544"/>
          </a:xfrm>
          <a:prstGeom prst="rect">
            <a:avLst/>
          </a:prstGeom>
          <a:noFill/>
          <a:ln w="9525">
            <a:noFill/>
            <a:miter lim="800000"/>
            <a:headEnd/>
            <a:tailEnd/>
          </a:ln>
        </p:spPr>
        <p:txBody>
          <a:bodyPr>
            <a:spAutoFit/>
          </a:bodyPr>
          <a:lstStyle/>
          <a:p>
            <a:pPr algn="ctr">
              <a:spcBef>
                <a:spcPct val="50000"/>
              </a:spcBef>
              <a:buClr>
                <a:schemeClr val="tx1"/>
              </a:buClr>
            </a:pPr>
            <a:r>
              <a:rPr lang="el-GR" sz="2400" dirty="0" smtClean="0">
                <a:solidFill>
                  <a:schemeClr val="accent6">
                    <a:lumMod val="75000"/>
                  </a:schemeClr>
                </a:solidFill>
                <a:ea typeface="Calibri" pitchFamily="34" charset="0"/>
                <a:cs typeface="Calibri" pitchFamily="34" charset="0"/>
              </a:rPr>
              <a:t>Περιορισμοί κάλυψης ή συμμετοχής  (</a:t>
            </a:r>
            <a:r>
              <a:rPr lang="en-US" sz="2400" dirty="0" smtClean="0">
                <a:solidFill>
                  <a:schemeClr val="accent6">
                    <a:lumMod val="75000"/>
                  </a:schemeClr>
                </a:solidFill>
                <a:ea typeface="Calibri" pitchFamily="34" charset="0"/>
                <a:cs typeface="Calibri" pitchFamily="34" charset="0"/>
              </a:rPr>
              <a:t>covering/completeness constraint)</a:t>
            </a:r>
            <a:endParaRPr lang="el-GR" sz="2400" dirty="0" smtClean="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smtClean="0">
                <a:solidFill>
                  <a:schemeClr val="tx2">
                    <a:lumMod val="50000"/>
                  </a:schemeClr>
                </a:solidFill>
                <a:latin typeface="Calibri" pitchFamily="34" charset="0"/>
                <a:ea typeface="Calibri" pitchFamily="34" charset="0"/>
                <a:cs typeface="Calibri" pitchFamily="34" charset="0"/>
              </a:rPr>
              <a:t>Στη </a:t>
            </a:r>
            <a:r>
              <a:rPr lang="el-GR" sz="2000" dirty="0">
                <a:solidFill>
                  <a:schemeClr val="tx2">
                    <a:lumMod val="50000"/>
                  </a:schemeClr>
                </a:solidFill>
                <a:latin typeface="Calibri" pitchFamily="34" charset="0"/>
                <a:ea typeface="Calibri" pitchFamily="34" charset="0"/>
                <a:cs typeface="Calibri" pitchFamily="34" charset="0"/>
              </a:rPr>
              <a:t>γενική περίπτωση δεν είναι απαραίτητο κάθε οντότητα μιας </a:t>
            </a:r>
            <a:r>
              <a:rPr lang="el-GR" sz="2000" dirty="0" smtClean="0">
                <a:solidFill>
                  <a:schemeClr val="tx2">
                    <a:lumMod val="50000"/>
                  </a:schemeClr>
                </a:solidFill>
                <a:latin typeface="Calibri" pitchFamily="34" charset="0"/>
                <a:ea typeface="Calibri" pitchFamily="34" charset="0"/>
                <a:cs typeface="Calibri" pitchFamily="34" charset="0"/>
              </a:rPr>
              <a:t>υπέρ-κλάσης </a:t>
            </a:r>
            <a:r>
              <a:rPr lang="el-GR" sz="2000" dirty="0">
                <a:solidFill>
                  <a:schemeClr val="tx2">
                    <a:lumMod val="50000"/>
                  </a:schemeClr>
                </a:solidFill>
                <a:latin typeface="Calibri" pitchFamily="34" charset="0"/>
                <a:ea typeface="Calibri" pitchFamily="34" charset="0"/>
                <a:cs typeface="Calibri" pitchFamily="34" charset="0"/>
              </a:rPr>
              <a:t>να είναι μέλος μιας υποκλάσης</a:t>
            </a:r>
            <a:r>
              <a:rPr lang="en-US" sz="2000" dirty="0">
                <a:solidFill>
                  <a:schemeClr val="tx2">
                    <a:lumMod val="50000"/>
                  </a:schemeClr>
                </a:solidFill>
                <a:latin typeface="Calibri" pitchFamily="34" charset="0"/>
                <a:ea typeface="Calibri" pitchFamily="34" charset="0"/>
                <a:cs typeface="Calibri" pitchFamily="34" charset="0"/>
              </a:rPr>
              <a:t> (covering</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completeness constraint)</a:t>
            </a:r>
          </a:p>
          <a:p>
            <a:pPr algn="just">
              <a:spcBef>
                <a:spcPct val="50000"/>
              </a:spcBef>
              <a:buClr>
                <a:schemeClr val="tx1"/>
              </a:buClr>
              <a:buFont typeface="Courier New" pitchFamily="49" charset="0"/>
              <a:buChar char="o"/>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ολική</a:t>
            </a:r>
            <a:r>
              <a:rPr lang="en-US" sz="2000" i="1" dirty="0" smtClean="0">
                <a:solidFill>
                  <a:schemeClr val="accent6">
                    <a:lumMod val="75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συμμετοχή (εξειδίκευση)</a:t>
            </a: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κάθε οντότητα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είναι μέλος κάποιας υποκλάσης</a:t>
            </a:r>
          </a:p>
          <a:p>
            <a:pPr algn="just">
              <a:spcBef>
                <a:spcPct val="50000"/>
              </a:spcBef>
              <a:buClr>
                <a:schemeClr val="tx1"/>
              </a:buClr>
              <a:buFont typeface="Courier New" pitchFamily="49" charset="0"/>
              <a:buChar char="o"/>
            </a:pPr>
            <a:r>
              <a:rPr lang="el-GR" sz="2000" dirty="0" smtClean="0">
                <a:solidFill>
                  <a:schemeClr val="tx2">
                    <a:lumMod val="50000"/>
                  </a:schemeClr>
                </a:solidFill>
                <a:latin typeface="Calibri" pitchFamily="34" charset="0"/>
                <a:ea typeface="Calibri" pitchFamily="34" charset="0"/>
                <a:cs typeface="Calibri" pitchFamily="34" charset="0"/>
              </a:rPr>
              <a:t> αλλιώς</a:t>
            </a:r>
            <a:r>
              <a:rPr lang="el-GR" sz="2000" dirty="0">
                <a:solidFill>
                  <a:schemeClr val="tx2">
                    <a:lumMod val="50000"/>
                  </a:schemeClr>
                </a:solidFill>
                <a:latin typeface="Calibri" pitchFamily="34" charset="0"/>
                <a:ea typeface="Calibri" pitchFamily="34" charset="0"/>
                <a:cs typeface="Calibri" pitchFamily="34" charset="0"/>
              </a:rPr>
              <a:t>, </a:t>
            </a:r>
            <a:r>
              <a:rPr lang="el-GR" sz="2000" i="1" dirty="0">
                <a:solidFill>
                  <a:schemeClr val="accent6">
                    <a:lumMod val="75000"/>
                  </a:schemeClr>
                </a:solidFill>
                <a:latin typeface="Calibri" pitchFamily="34" charset="0"/>
                <a:ea typeface="Calibri" pitchFamily="34" charset="0"/>
                <a:cs typeface="Calibri" pitchFamily="34" charset="0"/>
              </a:rPr>
              <a:t>μερική εξειδίκευση</a:t>
            </a:r>
          </a:p>
        </p:txBody>
      </p:sp>
      <p:sp>
        <p:nvSpPr>
          <p:cNvPr id="67591" name="Text Box 4"/>
          <p:cNvSpPr txBox="1">
            <a:spLocks noChangeArrowheads="1"/>
          </p:cNvSpPr>
          <p:nvPr/>
        </p:nvSpPr>
        <p:spPr bwMode="auto">
          <a:xfrm>
            <a:off x="6372225" y="3860800"/>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7592" name="Rectangle 5"/>
          <p:cNvSpPr>
            <a:spLocks noChangeArrowheads="1"/>
          </p:cNvSpPr>
          <p:nvPr/>
        </p:nvSpPr>
        <p:spPr bwMode="auto">
          <a:xfrm>
            <a:off x="6084888"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7593" name="Rectangle 6"/>
          <p:cNvSpPr>
            <a:spLocks noChangeArrowheads="1"/>
          </p:cNvSpPr>
          <p:nvPr/>
        </p:nvSpPr>
        <p:spPr bwMode="auto">
          <a:xfrm>
            <a:off x="60118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7594" name="Line 7"/>
          <p:cNvSpPr>
            <a:spLocks noChangeShapeType="1"/>
          </p:cNvSpPr>
          <p:nvPr/>
        </p:nvSpPr>
        <p:spPr bwMode="auto">
          <a:xfrm>
            <a:off x="6588125" y="4292600"/>
            <a:ext cx="0" cy="381000"/>
          </a:xfrm>
          <a:prstGeom prst="line">
            <a:avLst/>
          </a:prstGeom>
          <a:noFill/>
          <a:ln w="9525">
            <a:solidFill>
              <a:schemeClr val="tx1"/>
            </a:solidFill>
            <a:round/>
            <a:headEnd/>
            <a:tailEnd/>
          </a:ln>
        </p:spPr>
        <p:txBody>
          <a:bodyPr wrap="none" anchor="ctr"/>
          <a:lstStyle/>
          <a:p>
            <a:endParaRPr lang="el-GR"/>
          </a:p>
        </p:txBody>
      </p:sp>
      <p:sp>
        <p:nvSpPr>
          <p:cNvPr id="67595" name="Text Box 8"/>
          <p:cNvSpPr txBox="1">
            <a:spLocks noChangeArrowheads="1"/>
          </p:cNvSpPr>
          <p:nvPr/>
        </p:nvSpPr>
        <p:spPr bwMode="auto">
          <a:xfrm>
            <a:off x="6300788"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7596" name="Oval 9"/>
          <p:cNvSpPr>
            <a:spLocks noChangeArrowheads="1"/>
          </p:cNvSpPr>
          <p:nvPr/>
        </p:nvSpPr>
        <p:spPr bwMode="auto">
          <a:xfrm>
            <a:off x="6372225" y="4724400"/>
            <a:ext cx="360363" cy="360363"/>
          </a:xfrm>
          <a:prstGeom prst="ellipse">
            <a:avLst/>
          </a:prstGeom>
          <a:noFill/>
          <a:ln w="9525">
            <a:solidFill>
              <a:schemeClr val="tx1"/>
            </a:solidFill>
            <a:round/>
            <a:headEnd/>
            <a:tailEnd/>
          </a:ln>
        </p:spPr>
        <p:txBody>
          <a:bodyPr wrap="none" anchor="ctr"/>
          <a:lstStyle/>
          <a:p>
            <a:endParaRPr lang="el-GR"/>
          </a:p>
        </p:txBody>
      </p:sp>
      <p:sp>
        <p:nvSpPr>
          <p:cNvPr id="67597" name="Text Box 10"/>
          <p:cNvSpPr txBox="1">
            <a:spLocks noChangeArrowheads="1"/>
          </p:cNvSpPr>
          <p:nvPr/>
        </p:nvSpPr>
        <p:spPr bwMode="auto">
          <a:xfrm>
            <a:off x="6372225" y="4724400"/>
            <a:ext cx="431800" cy="366713"/>
          </a:xfrm>
          <a:prstGeom prst="rect">
            <a:avLst/>
          </a:prstGeom>
          <a:noFill/>
          <a:ln w="9525">
            <a:noFill/>
            <a:miter lim="800000"/>
            <a:headEnd/>
            <a:tailEnd/>
          </a:ln>
        </p:spPr>
        <p:txBody>
          <a:bodyPr>
            <a:spAutoFit/>
          </a:bodyPr>
          <a:lstStyle/>
          <a:p>
            <a:pPr>
              <a:spcBef>
                <a:spcPct val="50000"/>
              </a:spcBef>
            </a:pPr>
            <a:r>
              <a:rPr lang="en-US" sz="1800" b="1"/>
              <a:t>d</a:t>
            </a:r>
            <a:endParaRPr lang="el-GR" sz="1800" b="1"/>
          </a:p>
        </p:txBody>
      </p:sp>
      <p:sp>
        <p:nvSpPr>
          <p:cNvPr id="67598" name="Line 11"/>
          <p:cNvSpPr>
            <a:spLocks noChangeShapeType="1"/>
          </p:cNvSpPr>
          <p:nvPr/>
        </p:nvSpPr>
        <p:spPr bwMode="auto">
          <a:xfrm>
            <a:off x="6588125" y="5084763"/>
            <a:ext cx="0" cy="576262"/>
          </a:xfrm>
          <a:prstGeom prst="line">
            <a:avLst/>
          </a:prstGeom>
          <a:noFill/>
          <a:ln w="9525">
            <a:solidFill>
              <a:schemeClr val="tx1"/>
            </a:solidFill>
            <a:round/>
            <a:headEnd/>
            <a:tailEnd/>
          </a:ln>
        </p:spPr>
        <p:txBody>
          <a:bodyPr/>
          <a:lstStyle/>
          <a:p>
            <a:endParaRPr lang="el-GR"/>
          </a:p>
        </p:txBody>
      </p:sp>
      <p:sp>
        <p:nvSpPr>
          <p:cNvPr id="67599" name="Freeform 12"/>
          <p:cNvSpPr>
            <a:spLocks/>
          </p:cNvSpPr>
          <p:nvPr/>
        </p:nvSpPr>
        <p:spPr bwMode="auto">
          <a:xfrm>
            <a:off x="6443663" y="5156200"/>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7600" name="Line 13"/>
          <p:cNvSpPr>
            <a:spLocks noChangeShapeType="1"/>
          </p:cNvSpPr>
          <p:nvPr/>
        </p:nvSpPr>
        <p:spPr bwMode="auto">
          <a:xfrm>
            <a:off x="6516688" y="4292600"/>
            <a:ext cx="0" cy="431800"/>
          </a:xfrm>
          <a:prstGeom prst="line">
            <a:avLst/>
          </a:prstGeom>
          <a:noFill/>
          <a:ln w="9525">
            <a:solidFill>
              <a:schemeClr val="tx1"/>
            </a:solidFill>
            <a:round/>
            <a:headEnd/>
            <a:tailEnd/>
          </a:ln>
        </p:spPr>
        <p:txBody>
          <a:bodyPr/>
          <a:lstStyle/>
          <a:p>
            <a:endParaRPr lang="el-GR"/>
          </a:p>
        </p:txBody>
      </p:sp>
      <p:sp>
        <p:nvSpPr>
          <p:cNvPr id="67601" name="Text Box 14"/>
          <p:cNvSpPr txBox="1">
            <a:spLocks noChangeArrowheads="1"/>
          </p:cNvSpPr>
          <p:nvPr/>
        </p:nvSpPr>
        <p:spPr bwMode="auto">
          <a:xfrm>
            <a:off x="684213" y="4584701"/>
            <a:ext cx="4560887" cy="1015663"/>
          </a:xfrm>
          <a:prstGeom prst="rect">
            <a:avLst/>
          </a:prstGeom>
          <a:noFill/>
          <a:ln w="9525">
            <a:noFill/>
            <a:miter lim="800000"/>
            <a:headEnd/>
            <a:tailEnd/>
          </a:ln>
        </p:spPr>
        <p:txBody>
          <a:bodyPr wrap="square">
            <a:spAutoFit/>
          </a:bodyPr>
          <a:lstStyle/>
          <a:p>
            <a:pPr algn="just">
              <a:spcBef>
                <a:spcPct val="50000"/>
              </a:spcBef>
            </a:pPr>
            <a:r>
              <a:rPr lang="el-GR" sz="2000" dirty="0">
                <a:solidFill>
                  <a:schemeClr val="accent3">
                    <a:lumMod val="75000"/>
                  </a:schemeClr>
                </a:solidFill>
                <a:latin typeface="Calibri" pitchFamily="34" charset="0"/>
                <a:ea typeface="Calibri" pitchFamily="34" charset="0"/>
                <a:cs typeface="Calibri" pitchFamily="34" charset="0"/>
              </a:rPr>
              <a:t>Οι δυο περιορισμοί είναι ανεξάρτητοι, άρα συνολικά έχουμε 4 διαφορετικούς τύπους εξειδίκευσης</a:t>
            </a:r>
          </a:p>
        </p:txBody>
      </p:sp>
      <p:sp>
        <p:nvSpPr>
          <p:cNvPr id="20"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8611" name="Footer Placeholder 3"/>
          <p:cNvSpPr>
            <a:spLocks noGrp="1"/>
          </p:cNvSpPr>
          <p:nvPr>
            <p:ph type="ftr" sz="quarter" idx="11"/>
          </p:nvPr>
        </p:nvSpPr>
        <p:spPr>
          <a:noFill/>
        </p:spPr>
        <p:txBody>
          <a:bodyPr/>
          <a:lstStyle/>
          <a:p>
            <a:r>
              <a:rPr lang="el-GR" altLang="en-US" smtClean="0"/>
              <a:t>Ευαγγελία Πιτουρά</a:t>
            </a:r>
          </a:p>
        </p:txBody>
      </p:sp>
      <p:sp>
        <p:nvSpPr>
          <p:cNvPr id="68612" name="Slide Number Placeholder 4"/>
          <p:cNvSpPr>
            <a:spLocks noGrp="1"/>
          </p:cNvSpPr>
          <p:nvPr>
            <p:ph type="sldNum" sz="quarter" idx="12"/>
          </p:nvPr>
        </p:nvSpPr>
        <p:spPr>
          <a:noFill/>
        </p:spPr>
        <p:txBody>
          <a:bodyPr/>
          <a:lstStyle/>
          <a:p>
            <a:fld id="{FC2A5372-706D-4E09-8EE4-90EA5194A5DA}" type="slidenum">
              <a:rPr lang="el-GR" altLang="en-US" smtClean="0"/>
              <a:pPr/>
              <a:t>81</a:t>
            </a:fld>
            <a:endParaRPr lang="el-GR" altLang="en-US" smtClean="0"/>
          </a:p>
        </p:txBody>
      </p:sp>
      <p:sp>
        <p:nvSpPr>
          <p:cNvPr id="68614" name="Text Box 3"/>
          <p:cNvSpPr txBox="1">
            <a:spLocks noChangeArrowheads="1"/>
          </p:cNvSpPr>
          <p:nvPr/>
        </p:nvSpPr>
        <p:spPr bwMode="auto">
          <a:xfrm>
            <a:off x="404813" y="1689100"/>
            <a:ext cx="8280400" cy="3970318"/>
          </a:xfrm>
          <a:prstGeom prst="rect">
            <a:avLst/>
          </a:prstGeom>
          <a:noFill/>
          <a:ln w="9525">
            <a:noFill/>
            <a:miter lim="800000"/>
            <a:headEnd/>
            <a:tailEnd/>
          </a:ln>
        </p:spPr>
        <p:txBody>
          <a:bodyPr>
            <a:spAutoFit/>
          </a:bodyPr>
          <a:lstStyle/>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οντότητα μπορεί να </a:t>
            </a:r>
            <a:r>
              <a:rPr lang="el-GR" sz="2400" dirty="0">
                <a:solidFill>
                  <a:schemeClr val="accent3">
                    <a:lumMod val="75000"/>
                  </a:schemeClr>
                </a:solidFill>
                <a:latin typeface="Calibri" pitchFamily="34" charset="0"/>
                <a:ea typeface="Calibri" pitchFamily="34" charset="0"/>
                <a:cs typeface="Calibri" pitchFamily="34" charset="0"/>
              </a:rPr>
              <a:t>έχει </a:t>
            </a:r>
            <a:r>
              <a:rPr lang="el-GR" sz="2400" i="1" dirty="0">
                <a:solidFill>
                  <a:schemeClr val="accent3">
                    <a:lumMod val="75000"/>
                  </a:schemeClr>
                </a:solidFill>
                <a:latin typeface="Calibri" pitchFamily="34" charset="0"/>
                <a:ea typeface="Calibri" pitchFamily="34" charset="0"/>
                <a:cs typeface="Calibri" pitchFamily="34" charset="0"/>
              </a:rPr>
              <a:t>παραπάνω από μια</a:t>
            </a:r>
            <a:r>
              <a:rPr lang="el-GR" sz="2400" dirty="0">
                <a:solidFill>
                  <a:schemeClr val="accent3">
                    <a:lumMod val="75000"/>
                  </a:schemeClr>
                </a:solidFill>
                <a:latin typeface="Calibri" pitchFamily="34" charset="0"/>
                <a:ea typeface="Calibri" pitchFamily="34" charset="0"/>
                <a:cs typeface="Calibri" pitchFamily="34" charset="0"/>
              </a:rPr>
              <a:t> εξειδικεύσεις</a:t>
            </a:r>
          </a:p>
          <a:p>
            <a:pPr lvl="1"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Για παράδειγμα ένας Εργαζόμενος μπορεί να είναι: </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Γραμματέας, Τεχνικός, Μηχανικός</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Ωρομίσθιος, Μισθωτός</a:t>
            </a:r>
          </a:p>
          <a:p>
            <a:endParaRPr lang="el-GR" sz="2400" dirty="0">
              <a:solidFill>
                <a:schemeClr val="tx2">
                  <a:lumMod val="50000"/>
                </a:schemeClr>
              </a:solidFill>
              <a:latin typeface="Calibri" pitchFamily="34" charset="0"/>
              <a:ea typeface="Calibri" pitchFamily="34" charset="0"/>
              <a:cs typeface="Calibri" pitchFamily="34" charset="0"/>
            </a:endParaRPr>
          </a:p>
          <a:p>
            <a:pPr>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Η εξειδίκευση μπορεί να εφαρμοστεί </a:t>
            </a:r>
            <a:r>
              <a:rPr lang="el-GR" sz="2400" i="1" dirty="0">
                <a:solidFill>
                  <a:schemeClr val="accent3">
                    <a:lumMod val="75000"/>
                  </a:schemeClr>
                </a:solidFill>
                <a:latin typeface="Calibri" pitchFamily="34" charset="0"/>
                <a:ea typeface="Calibri" pitchFamily="34" charset="0"/>
                <a:cs typeface="Calibri" pitchFamily="34" charset="0"/>
              </a:rPr>
              <a:t>επαναληπτικά</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a:p>
            <a:pPr lvl="1">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Ο Μηχανικός μπορεί να είναι Ηλεκτρονικός ή Μηχανολόγος</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69635" name="Footer Placeholder 3"/>
          <p:cNvSpPr>
            <a:spLocks noGrp="1"/>
          </p:cNvSpPr>
          <p:nvPr>
            <p:ph type="ftr" sz="quarter" idx="11"/>
          </p:nvPr>
        </p:nvSpPr>
        <p:spPr>
          <a:noFill/>
        </p:spPr>
        <p:txBody>
          <a:bodyPr/>
          <a:lstStyle/>
          <a:p>
            <a:r>
              <a:rPr lang="el-GR" altLang="en-US" smtClean="0"/>
              <a:t>Ευαγγελία Πιτουρά</a:t>
            </a:r>
          </a:p>
        </p:txBody>
      </p:sp>
      <p:sp>
        <p:nvSpPr>
          <p:cNvPr id="69636" name="Slide Number Placeholder 4"/>
          <p:cNvSpPr>
            <a:spLocks noGrp="1"/>
          </p:cNvSpPr>
          <p:nvPr>
            <p:ph type="sldNum" sz="quarter" idx="12"/>
          </p:nvPr>
        </p:nvSpPr>
        <p:spPr>
          <a:noFill/>
        </p:spPr>
        <p:txBody>
          <a:bodyPr/>
          <a:lstStyle/>
          <a:p>
            <a:fld id="{56EEC587-E5BB-4A15-B2A4-01CCEE572C83}" type="slidenum">
              <a:rPr lang="el-GR" altLang="en-US" smtClean="0"/>
              <a:pPr/>
              <a:t>82</a:t>
            </a:fld>
            <a:endParaRPr lang="el-GR" altLang="en-US" smtClean="0"/>
          </a:p>
        </p:txBody>
      </p:sp>
      <p:sp>
        <p:nvSpPr>
          <p:cNvPr id="69638" name="Text Box 3"/>
          <p:cNvSpPr txBox="1">
            <a:spLocks noChangeArrowheads="1"/>
          </p:cNvSpPr>
          <p:nvPr/>
        </p:nvSpPr>
        <p:spPr bwMode="auto">
          <a:xfrm>
            <a:off x="539750" y="2060575"/>
            <a:ext cx="7488238" cy="2492990"/>
          </a:xfrm>
          <a:prstGeom prst="rect">
            <a:avLst/>
          </a:prstGeom>
          <a:noFill/>
          <a:ln w="9525">
            <a:noFill/>
            <a:miter lim="800000"/>
            <a:headEnd/>
            <a:tailEnd/>
          </a:ln>
        </p:spPr>
        <p:txBody>
          <a:bodyPr>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Η εξειδίκευση αντιστοιχεί σε </a:t>
            </a:r>
            <a:r>
              <a:rPr lang="en-US" sz="2400" i="1" dirty="0">
                <a:solidFill>
                  <a:schemeClr val="accent3">
                    <a:lumMod val="75000"/>
                  </a:schemeClr>
                </a:solidFill>
                <a:latin typeface="Calibri" pitchFamily="34" charset="0"/>
                <a:ea typeface="Calibri" pitchFamily="34" charset="0"/>
                <a:cs typeface="Calibri" pitchFamily="34" charset="0"/>
              </a:rPr>
              <a:t>top-down</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σχεδιασμό </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Γενίκευση</a:t>
            </a:r>
            <a:r>
              <a:rPr lang="en-US" sz="2400" dirty="0">
                <a:solidFill>
                  <a:schemeClr val="tx2">
                    <a:lumMod val="50000"/>
                  </a:schemeClr>
                </a:solidFill>
                <a:latin typeface="Calibri" pitchFamily="34" charset="0"/>
                <a:ea typeface="Calibri" pitchFamily="34" charset="0"/>
                <a:cs typeface="Calibri" pitchFamily="34" charset="0"/>
              </a:rPr>
              <a:t>: </a:t>
            </a:r>
            <a:r>
              <a:rPr lang="en-US" sz="2400" i="1" dirty="0">
                <a:solidFill>
                  <a:schemeClr val="accent3">
                    <a:lumMod val="75000"/>
                  </a:schemeClr>
                </a:solidFill>
                <a:latin typeface="Calibri" pitchFamily="34" charset="0"/>
                <a:ea typeface="Calibri" pitchFamily="34" charset="0"/>
                <a:cs typeface="Calibri" pitchFamily="34" charset="0"/>
              </a:rPr>
              <a:t>bottom-up</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σύνθεση όλων των οντοτήτων με βάση τα κοινά τους γνωρίσματα</a:t>
            </a:r>
          </a:p>
          <a:p>
            <a:pPr lvl="1"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Γενίκευση</a:t>
            </a:r>
            <a:endParaRPr lang="el-GR" dirty="0">
              <a:solidFill>
                <a:schemeClr val="accent6">
                  <a:lumMod val="75000"/>
                </a:schemeClr>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0659" name="Footer Placeholder 3"/>
          <p:cNvSpPr>
            <a:spLocks noGrp="1"/>
          </p:cNvSpPr>
          <p:nvPr>
            <p:ph type="ftr" sz="quarter" idx="11"/>
          </p:nvPr>
        </p:nvSpPr>
        <p:spPr>
          <a:noFill/>
        </p:spPr>
        <p:txBody>
          <a:bodyPr/>
          <a:lstStyle/>
          <a:p>
            <a:r>
              <a:rPr lang="el-GR" altLang="en-US" smtClean="0"/>
              <a:t>Ευαγγελία Πιτουρά</a:t>
            </a:r>
          </a:p>
        </p:txBody>
      </p:sp>
      <p:sp>
        <p:nvSpPr>
          <p:cNvPr id="70660" name="Slide Number Placeholder 4"/>
          <p:cNvSpPr>
            <a:spLocks noGrp="1"/>
          </p:cNvSpPr>
          <p:nvPr>
            <p:ph type="sldNum" sz="quarter" idx="12"/>
          </p:nvPr>
        </p:nvSpPr>
        <p:spPr>
          <a:noFill/>
        </p:spPr>
        <p:txBody>
          <a:bodyPr/>
          <a:lstStyle/>
          <a:p>
            <a:fld id="{1B65C4F6-E811-45EE-8875-0C9C3BEF2829}" type="slidenum">
              <a:rPr lang="el-GR" altLang="en-US" smtClean="0"/>
              <a:pPr/>
              <a:t>83</a:t>
            </a:fld>
            <a:endParaRPr lang="el-GR" altLang="en-US" smtClean="0"/>
          </a:p>
        </p:txBody>
      </p:sp>
      <p:sp>
        <p:nvSpPr>
          <p:cNvPr id="70662" name="Text Box 3"/>
          <p:cNvSpPr txBox="1">
            <a:spLocks noChangeArrowheads="1"/>
          </p:cNvSpPr>
          <p:nvPr/>
        </p:nvSpPr>
        <p:spPr bwMode="auto">
          <a:xfrm>
            <a:off x="684213" y="2205038"/>
            <a:ext cx="7696200" cy="1200329"/>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400" dirty="0">
                <a:solidFill>
                  <a:schemeClr val="accent3">
                    <a:lumMod val="75000"/>
                  </a:schemeClr>
                </a:solidFill>
                <a:latin typeface="Calibri" pitchFamily="34" charset="0"/>
                <a:ea typeface="Calibri" pitchFamily="34" charset="0"/>
                <a:cs typeface="Calibri" pitchFamily="34" charset="0"/>
              </a:rPr>
              <a:t> Μοντελοποίηση του προβλήματος χρησιμοποιώντας το μοντέλο Οντοτήτων-Συσχετίσεων</a:t>
            </a:r>
            <a:r>
              <a:rPr lang="en-US" sz="2400" dirty="0">
                <a:solidFill>
                  <a:schemeClr val="accent3">
                    <a:lumMod val="75000"/>
                  </a:schemeClr>
                </a:solidFill>
                <a:latin typeface="Calibri" pitchFamily="34" charset="0"/>
                <a:ea typeface="Calibri" pitchFamily="34" charset="0"/>
                <a:cs typeface="Calibri" pitchFamily="34" charset="0"/>
              </a:rPr>
              <a:t> [Chen, ACM TODS 1(1), Jan 1976]</a:t>
            </a:r>
            <a:endParaRPr lang="el-GR" sz="2400" dirty="0">
              <a:solidFill>
                <a:schemeClr val="accent3">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smtClean="0">
                <a:solidFill>
                  <a:schemeClr val="accent6">
                    <a:lumMod val="75000"/>
                  </a:schemeClr>
                </a:solidFill>
              </a:rPr>
              <a:t>Ιστορία</a:t>
            </a:r>
            <a:endParaRPr lang="el-GR" dirty="0">
              <a:solidFill>
                <a:schemeClr val="accent6">
                  <a:lumMod val="75000"/>
                </a:schemeClr>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84</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4759" name="Text Box 4"/>
          <p:cNvSpPr txBox="1">
            <a:spLocks noChangeArrowheads="1"/>
          </p:cNvSpPr>
          <p:nvPr/>
        </p:nvSpPr>
        <p:spPr bwMode="auto">
          <a:xfrm>
            <a:off x="192088" y="1519238"/>
            <a:ext cx="8712200" cy="4457700"/>
          </a:xfrm>
          <a:prstGeom prst="rect">
            <a:avLst/>
          </a:prstGeom>
          <a:noFill/>
          <a:ln w="9525">
            <a:noFill/>
            <a:miter lim="800000"/>
            <a:headEnd/>
            <a:tailEnd/>
          </a:ln>
        </p:spPr>
        <p:txBody>
          <a:bodyPr>
            <a:spAutoFit/>
          </a:bodyPr>
          <a:lstStyle/>
          <a:p>
            <a:pPr algn="just"/>
            <a:r>
              <a:rPr lang="el-GR"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a:t>
            </a:r>
            <a:r>
              <a:rPr lang="el-GR" sz="1800" dirty="0">
                <a:solidFill>
                  <a:srgbClr val="FF9933"/>
                </a:solidFill>
                <a:latin typeface="Calibri" pitchFamily="34" charset="0"/>
                <a:ea typeface="Calibri" pitchFamily="34" charset="0"/>
                <a:cs typeface="Calibri" pitchFamily="34" charset="0"/>
              </a:rPr>
              <a:t>αγώνισμα</a:t>
            </a:r>
            <a:r>
              <a:rPr lang="el-GR" sz="18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αγώνισμα έχει έναν αριθμό από </a:t>
            </a:r>
            <a:r>
              <a:rPr lang="el-GR" sz="1800" dirty="0">
                <a:solidFill>
                  <a:srgbClr val="FF9933"/>
                </a:solidFill>
                <a:latin typeface="Calibri" pitchFamily="34" charset="0"/>
                <a:ea typeface="Calibri" pitchFamily="34" charset="0"/>
                <a:cs typeface="Calibri" pitchFamily="34" charset="0"/>
              </a:rPr>
              <a:t>κούρσες</a:t>
            </a:r>
            <a:r>
              <a:rPr lang="el-GR" sz="18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a:t>
            </a:r>
            <a:r>
              <a:rPr lang="el-GR" sz="1800" dirty="0">
                <a:solidFill>
                  <a:srgbClr val="FF9933"/>
                </a:solidFill>
                <a:latin typeface="Calibri" pitchFamily="34" charset="0"/>
                <a:ea typeface="Calibri" pitchFamily="34" charset="0"/>
                <a:cs typeface="Calibri" pitchFamily="34" charset="0"/>
              </a:rPr>
              <a:t>κολυμβητής</a:t>
            </a:r>
            <a:r>
              <a:rPr lang="el-GR" sz="1800" dirty="0">
                <a:latin typeface="Calibri" pitchFamily="34" charset="0"/>
                <a:ea typeface="Calibri" pitchFamily="34" charset="0"/>
                <a:cs typeface="Calibri" pitchFamily="34" charset="0"/>
              </a:rPr>
              <a:t> έχει ένα μοναδικό όνομα (πχ Michael </a:t>
            </a:r>
            <a:r>
              <a:rPr lang="el-GR" sz="1800" dirty="0" err="1">
                <a:latin typeface="Calibri" pitchFamily="34" charset="0"/>
                <a:ea typeface="Calibri" pitchFamily="34" charset="0"/>
                <a:cs typeface="Calibri" pitchFamily="34" charset="0"/>
              </a:rPr>
              <a:t>Phelps</a:t>
            </a:r>
            <a:r>
              <a:rPr lang="el-GR" sz="18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κολυμβητής </a:t>
            </a:r>
            <a:r>
              <a:rPr lang="el-GR" sz="1800" dirty="0">
                <a:solidFill>
                  <a:srgbClr val="FF9933"/>
                </a:solidFill>
                <a:latin typeface="Calibri" pitchFamily="34" charset="0"/>
                <a:ea typeface="Calibri" pitchFamily="34" charset="0"/>
                <a:cs typeface="Calibri" pitchFamily="34" charset="0"/>
              </a:rPr>
              <a:t>αγωνίζεται</a:t>
            </a:r>
            <a:r>
              <a:rPr lang="el-GR" sz="18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85</a:t>
            </a:fld>
            <a:endParaRPr lang="el-GR" altLang="en-US" smtClean="0"/>
          </a:p>
        </p:txBody>
      </p:sp>
      <p:sp>
        <p:nvSpPr>
          <p:cNvPr id="75782" name="Text Box 3"/>
          <p:cNvSpPr txBox="1">
            <a:spLocks noChangeArrowheads="1"/>
          </p:cNvSpPr>
          <p:nvPr/>
        </p:nvSpPr>
        <p:spPr bwMode="auto">
          <a:xfrm>
            <a:off x="395288" y="1628775"/>
            <a:ext cx="8207375" cy="4486275"/>
          </a:xfrm>
          <a:prstGeom prst="rect">
            <a:avLst/>
          </a:prstGeom>
          <a:noFill/>
          <a:ln w="9525">
            <a:noFill/>
            <a:miter lim="800000"/>
            <a:headEnd/>
            <a:tailEnd/>
          </a:ln>
        </p:spPr>
        <p:txBody>
          <a:bodyPr>
            <a:spAutoFit/>
          </a:bodyPr>
          <a:lstStyle/>
          <a:p>
            <a:pPr algn="just"/>
            <a:r>
              <a:rPr lang="el-GR" sz="18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800" dirty="0">
              <a:latin typeface="Calibri" pitchFamily="34" charset="0"/>
              <a:ea typeface="Calibri" pitchFamily="34" charset="0"/>
              <a:cs typeface="Calibri" pitchFamily="34" charset="0"/>
            </a:endParaRPr>
          </a:p>
          <a:p>
            <a:pPr algn="just"/>
            <a:endParaRPr lang="el-GR" sz="1800" dirty="0">
              <a:latin typeface="Calibri" pitchFamily="34" charset="0"/>
              <a:ea typeface="Calibri" pitchFamily="34" charset="0"/>
              <a:cs typeface="Calibri" pitchFamily="34" charset="0"/>
            </a:endParaRPr>
          </a:p>
          <a:p>
            <a:pPr algn="just">
              <a:buFont typeface="Wingdings" pitchFamily="2" charset="2"/>
              <a:buChar char="§"/>
            </a:pPr>
            <a:r>
              <a:rPr lang="en-US" sz="1800" dirty="0">
                <a:latin typeface="Calibri" pitchFamily="34" charset="0"/>
                <a:ea typeface="Calibri" pitchFamily="34" charset="0"/>
                <a:cs typeface="Calibri" pitchFamily="34" charset="0"/>
              </a:rPr>
              <a:t> </a:t>
            </a:r>
            <a:r>
              <a:rPr lang="el-GR" sz="1800" dirty="0">
                <a:solidFill>
                  <a:schemeClr val="accent6">
                    <a:lumMod val="75000"/>
                  </a:schemeClr>
                </a:solidFill>
                <a:latin typeface="Calibri" pitchFamily="34" charset="0"/>
                <a:ea typeface="Calibri" pitchFamily="34" charset="0"/>
                <a:cs typeface="Calibri" pitchFamily="34" charset="0"/>
              </a:rPr>
              <a:t>Ηθοποιούς</a:t>
            </a:r>
            <a:r>
              <a:rPr lang="el-GR" sz="18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800" dirty="0">
              <a:latin typeface="Calibri" pitchFamily="34" charset="0"/>
              <a:ea typeface="Calibri" pitchFamily="34" charset="0"/>
              <a:cs typeface="Calibri" pitchFamily="34" charset="0"/>
            </a:endParaRPr>
          </a:p>
          <a:p>
            <a:pPr algn="just">
              <a:buFont typeface="Wingdings" pitchFamily="2" charset="2"/>
              <a:buChar char="§"/>
            </a:pPr>
            <a:endParaRPr lang="el-GR" sz="1800" dirty="0">
              <a:latin typeface="Calibri" pitchFamily="34" charset="0"/>
              <a:ea typeface="Calibri" pitchFamily="34" charset="0"/>
              <a:cs typeface="Calibri" pitchFamily="34" charset="0"/>
            </a:endParaRPr>
          </a:p>
          <a:p>
            <a:pPr algn="just">
              <a:buFont typeface="Wingdings" pitchFamily="2" charset="2"/>
              <a:buChar char="§"/>
            </a:pPr>
            <a:r>
              <a:rPr lang="en-US" sz="1800" dirty="0">
                <a:latin typeface="Calibri" pitchFamily="34" charset="0"/>
                <a:ea typeface="Calibri" pitchFamily="34" charset="0"/>
                <a:cs typeface="Calibri" pitchFamily="34" charset="0"/>
              </a:rPr>
              <a:t> </a:t>
            </a:r>
            <a:r>
              <a:rPr lang="el-GR" sz="1800" dirty="0">
                <a:solidFill>
                  <a:schemeClr val="accent6">
                    <a:lumMod val="75000"/>
                  </a:schemeClr>
                </a:solidFill>
                <a:latin typeface="Calibri" pitchFamily="34" charset="0"/>
                <a:ea typeface="Calibri" pitchFamily="34" charset="0"/>
                <a:cs typeface="Calibri" pitchFamily="34" charset="0"/>
              </a:rPr>
              <a:t>Τηλεοπτικές Σειρές</a:t>
            </a:r>
            <a:r>
              <a:rPr lang="el-GR" sz="1800" dirty="0">
                <a:latin typeface="Calibri" pitchFamily="34" charset="0"/>
                <a:ea typeface="Calibri" pitchFamily="34" charset="0"/>
                <a:cs typeface="Calibri" pitchFamily="34" charset="0"/>
              </a:rPr>
              <a:t>: τον τίτλο, τα χρόνια που προβάλλονται (πχ, 2005, 2006, 2010) και το κανάλι που τις προβάλλει.</a:t>
            </a:r>
            <a:endParaRPr lang="en-US" sz="1800" dirty="0">
              <a:latin typeface="Calibri" pitchFamily="34" charset="0"/>
              <a:ea typeface="Calibri" pitchFamily="34" charset="0"/>
              <a:cs typeface="Calibri" pitchFamily="34" charset="0"/>
            </a:endParaRPr>
          </a:p>
          <a:p>
            <a:pPr algn="just">
              <a:buFont typeface="Wingdings" pitchFamily="2" charset="2"/>
              <a:buChar char="§"/>
            </a:pPr>
            <a:endParaRPr lang="el-GR" sz="1800" dirty="0">
              <a:latin typeface="Calibri" pitchFamily="34" charset="0"/>
              <a:ea typeface="Calibri" pitchFamily="34" charset="0"/>
              <a:cs typeface="Calibri" pitchFamily="34" charset="0"/>
            </a:endParaRPr>
          </a:p>
          <a:p>
            <a:pPr algn="just">
              <a:buFont typeface="Wingdings" pitchFamily="2" charset="2"/>
              <a:buChar char="§"/>
            </a:pPr>
            <a:r>
              <a:rPr lang="en-US" sz="1800" dirty="0">
                <a:latin typeface="Calibri" pitchFamily="34" charset="0"/>
                <a:ea typeface="Calibri" pitchFamily="34" charset="0"/>
                <a:cs typeface="Calibri" pitchFamily="34" charset="0"/>
              </a:rPr>
              <a:t> </a:t>
            </a:r>
            <a:r>
              <a:rPr lang="el-GR" sz="1800" dirty="0">
                <a:solidFill>
                  <a:schemeClr val="accent6">
                    <a:lumMod val="75000"/>
                  </a:schemeClr>
                </a:solidFill>
                <a:latin typeface="Calibri" pitchFamily="34" charset="0"/>
                <a:ea typeface="Calibri" pitchFamily="34" charset="0"/>
                <a:cs typeface="Calibri" pitchFamily="34" charset="0"/>
              </a:rPr>
              <a:t>Επεισόδια</a:t>
            </a:r>
            <a:r>
              <a:rPr lang="el-GR" sz="1800"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800" dirty="0">
              <a:latin typeface="Calibri" pitchFamily="34" charset="0"/>
              <a:ea typeface="Calibri" pitchFamily="34" charset="0"/>
              <a:cs typeface="Calibri" pitchFamily="34" charset="0"/>
            </a:endParaRPr>
          </a:p>
          <a:p>
            <a:pPr algn="just">
              <a:buFont typeface="Wingdings" pitchFamily="2" charset="2"/>
              <a:buChar char="§"/>
            </a:pPr>
            <a:endParaRPr lang="el-GR" sz="1800" dirty="0">
              <a:latin typeface="Calibri" pitchFamily="34" charset="0"/>
              <a:ea typeface="Calibri" pitchFamily="34" charset="0"/>
              <a:cs typeface="Calibri" pitchFamily="34" charset="0"/>
            </a:endParaRPr>
          </a:p>
          <a:p>
            <a:pPr algn="just">
              <a:buFont typeface="Wingdings" pitchFamily="2" charset="2"/>
              <a:buChar char="§"/>
            </a:pPr>
            <a:r>
              <a:rPr lang="en-US" sz="1800" dirty="0">
                <a:latin typeface="Calibri" pitchFamily="34" charset="0"/>
                <a:ea typeface="Calibri" pitchFamily="34" charset="0"/>
                <a:cs typeface="Calibri" pitchFamily="34" charset="0"/>
              </a:rPr>
              <a:t> </a:t>
            </a:r>
            <a:r>
              <a:rPr lang="el-GR" sz="1800" dirty="0">
                <a:solidFill>
                  <a:schemeClr val="accent6">
                    <a:lumMod val="75000"/>
                  </a:schemeClr>
                </a:solidFill>
                <a:latin typeface="Calibri" pitchFamily="34" charset="0"/>
                <a:ea typeface="Calibri" pitchFamily="34" charset="0"/>
                <a:cs typeface="Calibri" pitchFamily="34" charset="0"/>
              </a:rPr>
              <a:t>Εμφανίσεις Ηθοποιού – Ρόλοι</a:t>
            </a:r>
            <a:r>
              <a:rPr lang="el-GR" sz="18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800" dirty="0" err="1">
                <a:latin typeface="Calibri" pitchFamily="34" charset="0"/>
                <a:ea typeface="Calibri" pitchFamily="34" charset="0"/>
                <a:cs typeface="Calibri" pitchFamily="34" charset="0"/>
              </a:rPr>
              <a:t>Ζουμπουλία</a:t>
            </a:r>
            <a:r>
              <a:rPr lang="el-GR" sz="1800" dirty="0">
                <a:latin typeface="Calibri" pitchFamily="34" charset="0"/>
                <a:ea typeface="Calibri" pitchFamily="34" charset="0"/>
                <a:cs typeface="Calibri" pitchFamily="34" charset="0"/>
              </a:rPr>
              <a:t>») που μπορεί να είναι διαφορετικός σε κάθε επεισόδιο.</a:t>
            </a:r>
          </a:p>
        </p:txBody>
      </p:sp>
      <p:sp>
        <p:nvSpPr>
          <p:cNvPr id="7" name="Title 6"/>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a:noFill/>
        </p:spPr>
        <p:txBody>
          <a:bodyPr/>
          <a:lstStyle/>
          <a:p>
            <a:r>
              <a:rPr lang="el-GR" altLang="en-US" smtClean="0"/>
              <a:t>Βάσεις Δεδομένων 20</a:t>
            </a:r>
            <a:r>
              <a:rPr lang="en-US" altLang="en-US" smtClean="0"/>
              <a:t>12</a:t>
            </a:r>
            <a:r>
              <a:rPr lang="el-GR" altLang="en-US" smtClean="0"/>
              <a:t>-20</a:t>
            </a:r>
            <a:r>
              <a:rPr lang="en-US" altLang="en-US" smtClean="0"/>
              <a:t>13</a:t>
            </a:r>
            <a:endParaRPr lang="el-GR" altLang="en-US" smtClean="0"/>
          </a:p>
        </p:txBody>
      </p:sp>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86</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2" name="Date Placeholder 2"/>
          <p:cNvSpPr>
            <a:spLocks noGrp="1"/>
          </p:cNvSpPr>
          <p:nvPr>
            <p:ph type="dt" sz="half"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a:t>4</a:t>
            </a:r>
            <a:endParaRPr lang="el-GR" altLang="en-US" dirty="0" smtClean="0"/>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9</a:t>
            </a:fld>
            <a:endParaRPr lang="el-GR" altLang="en-US" smtClean="0"/>
          </a:p>
        </p:txBody>
      </p:sp>
      <p:sp>
        <p:nvSpPr>
          <p:cNvPr id="10246" name="Text Box 3"/>
          <p:cNvSpPr txBox="1">
            <a:spLocks noChangeArrowheads="1"/>
          </p:cNvSpPr>
          <p:nvPr/>
        </p:nvSpPr>
        <p:spPr bwMode="auto">
          <a:xfrm>
            <a:off x="395288" y="1924050"/>
            <a:ext cx="8153400" cy="3539430"/>
          </a:xfrm>
          <a:prstGeom prst="rect">
            <a:avLst/>
          </a:prstGeom>
          <a:noFill/>
          <a:ln w="9525">
            <a:noFill/>
            <a:miter lim="800000"/>
            <a:headEnd/>
            <a:tailEnd/>
          </a:ln>
        </p:spPr>
        <p:txBody>
          <a:bodyPr>
            <a:spAutoFit/>
          </a:bodyPr>
          <a:lstStyle/>
          <a:p>
            <a:pPr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1</a:t>
            </a:r>
            <a:r>
              <a:rPr lang="el-GR" sz="2400" b="1" dirty="0">
                <a:solidFill>
                  <a:schemeClr val="accent6">
                    <a:lumMod val="75000"/>
                  </a:schemeClr>
                </a:solidFill>
                <a:latin typeface="Calibri" pitchFamily="34" charset="0"/>
                <a:ea typeface="Calibri" pitchFamily="34" charset="0"/>
                <a:cs typeface="Calibri" pitchFamily="34" charset="0"/>
              </a:rPr>
              <a:t>.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Τι δεδομένα θα αποθηκευτούν, </a:t>
            </a:r>
            <a:endParaRPr lang="el-GR" sz="20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ποιες </a:t>
            </a:r>
            <a:r>
              <a:rPr lang="el-GR" sz="2000" dirty="0">
                <a:solidFill>
                  <a:schemeClr val="tx2">
                    <a:lumMod val="50000"/>
                  </a:schemeClr>
                </a:solidFill>
                <a:latin typeface="Calibri" pitchFamily="34" charset="0"/>
                <a:ea typeface="Calibri" pitchFamily="34" charset="0"/>
                <a:cs typeface="Calibri" pitchFamily="34" charset="0"/>
              </a:rPr>
              <a:t>εφαρμογές θα κτιστούν πάνω στα δεδομένα, </a:t>
            </a:r>
            <a:endParaRPr lang="el-GR" sz="20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ποιες </a:t>
            </a:r>
            <a:r>
              <a:rPr lang="el-GR" sz="2000" dirty="0">
                <a:solidFill>
                  <a:schemeClr val="tx2">
                    <a:lumMod val="50000"/>
                  </a:schemeClr>
                </a:solidFill>
                <a:latin typeface="Calibri" pitchFamily="34" charset="0"/>
                <a:ea typeface="Calibri" pitchFamily="34" charset="0"/>
                <a:cs typeface="Calibri" pitchFamily="34" charset="0"/>
              </a:rPr>
              <a:t>λειτουργίες είναι συχνές</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a:t>
            </a:r>
            <a:r>
              <a:rPr lang="el-GR" sz="2000" i="1" dirty="0">
                <a:solidFill>
                  <a:schemeClr val="tx2">
                    <a:lumMod val="50000"/>
                  </a:schemeClr>
                </a:solidFill>
                <a:latin typeface="Calibri" pitchFamily="34" charset="0"/>
                <a:ea typeface="Calibri" pitchFamily="34" charset="0"/>
                <a:cs typeface="Calibri" pitchFamily="34" charset="0"/>
              </a:rPr>
              <a:t>Λειτουργικές απαιτήσεις</a:t>
            </a:r>
            <a:r>
              <a:rPr lang="el-GR" sz="2000" dirty="0">
                <a:solidFill>
                  <a:schemeClr val="tx2">
                    <a:lumMod val="50000"/>
                  </a:schemeClr>
                </a:solidFill>
                <a:latin typeface="Calibri" pitchFamily="34" charset="0"/>
                <a:ea typeface="Calibri" pitchFamily="34" charset="0"/>
                <a:cs typeface="Calibri" pitchFamily="34" charset="0"/>
              </a:rPr>
              <a:t> (εδώ μας ενδιαφέρουν πράξεις πάνω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περισσότερα στη Τεχνολογία Λογισμικού, εδώ μας ενδιαφέρουν τα 	</a:t>
            </a:r>
            <a:r>
              <a:rPr lang="el-GR" sz="2000" dirty="0" smtClean="0">
                <a:solidFill>
                  <a:schemeClr val="tx2">
                    <a:lumMod val="50000"/>
                  </a:schemeClr>
                </a:solidFill>
                <a:latin typeface="Calibri" pitchFamily="34" charset="0"/>
                <a:ea typeface="Calibri" pitchFamily="34" charset="0"/>
                <a:cs typeface="Calibri" pitchFamily="34" charset="0"/>
              </a:rPr>
              <a:t>δεδομένα</a:t>
            </a:r>
          </a:p>
          <a:p>
            <a:pPr algn="just" eaLnBrk="0" hangingPunct="0">
              <a:spcBef>
                <a:spcPct val="50000"/>
              </a:spcBef>
            </a:pPr>
            <a:r>
              <a:rPr lang="el-GR" sz="2000" b="1" i="1" dirty="0" smtClean="0">
                <a:solidFill>
                  <a:schemeClr val="accent3">
                    <a:lumMod val="75000"/>
                  </a:schemeClr>
                </a:solidFill>
                <a:latin typeface="Calibri" pitchFamily="34" charset="0"/>
                <a:ea typeface="Calibri" pitchFamily="34" charset="0"/>
                <a:cs typeface="Calibri" pitchFamily="34" charset="0"/>
              </a:rPr>
              <a:t>Περιγραφή σε φυσική γλώσσα</a:t>
            </a:r>
            <a:endParaRPr lang="el-GR" sz="2000" b="1" i="1" dirty="0">
              <a:solidFill>
                <a:schemeClr val="accent3">
                  <a:lumMod val="75000"/>
                </a:schemeClr>
              </a:solidFill>
              <a:latin typeface="Calibri" pitchFamily="34" charset="0"/>
              <a:ea typeface="Calibri" pitchFamily="34" charset="0"/>
              <a:cs typeface="Calibri" pitchFamily="34" charset="0"/>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1865</TotalTime>
  <Words>5370</Words>
  <Application>Microsoft Office PowerPoint</Application>
  <PresentationFormat>On-screen Show (4:3)</PresentationFormat>
  <Paragraphs>1093</Paragraphs>
  <Slides>86</Slides>
  <Notes>86</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Office Theme</vt:lpstr>
      <vt:lpstr>Slide 1</vt:lpstr>
      <vt:lpstr>Slide 2</vt:lpstr>
      <vt:lpstr>Slide 3</vt:lpstr>
      <vt:lpstr>Μοντελοποίηση</vt:lpstr>
      <vt:lpstr>Σχήμα και Στιγμιότυπο </vt:lpstr>
      <vt:lpstr>Μοντελοποίηση</vt:lpstr>
      <vt:lpstr>Η αρχιτεκτονική τριών επιπέδων</vt:lpstr>
      <vt:lpstr>Η αρχιτεκτονική τριών επιπέδων</vt:lpstr>
      <vt:lpstr>Βήματα Σχεδιασμού</vt:lpstr>
      <vt:lpstr>Βήματα Σχεδιασμού</vt:lpstr>
      <vt:lpstr>Slide 11</vt:lpstr>
      <vt:lpstr>Slide 12</vt:lpstr>
      <vt:lpstr>Εννοιολογικός σχεδιασμός με το Μοντέλο Οντοτήτων/Συσχετίσεων</vt:lpstr>
      <vt:lpstr>Slide 14</vt:lpstr>
      <vt:lpstr>Παράδειγμα</vt:lpstr>
      <vt:lpstr>Slide 16</vt:lpstr>
      <vt:lpstr>Slide 17</vt:lpstr>
      <vt:lpstr>Slide 18</vt:lpstr>
      <vt:lpstr>Slide 19</vt:lpstr>
      <vt:lpstr>Slide 20</vt:lpstr>
      <vt:lpstr>Παράδειγμα</vt:lpstr>
      <vt:lpstr>Πεδίο Ορισμού </vt:lpstr>
      <vt:lpstr>Πεδίο Τιμών</vt:lpstr>
      <vt:lpstr>Η τιμή null</vt:lpstr>
      <vt:lpstr>Κλειδί (key)</vt:lpstr>
      <vt:lpstr>Κλειδί</vt:lpstr>
      <vt:lpstr>Κλειδί</vt:lpstr>
      <vt:lpstr>Επανάληψη</vt:lpstr>
      <vt:lpstr>Συσχετίσεις </vt:lpstr>
      <vt:lpstr>Συσχετίσεις</vt:lpstr>
      <vt:lpstr>Συσχετίσεις</vt:lpstr>
      <vt:lpstr>Παράδειγμα</vt:lpstr>
      <vt:lpstr>Συσχετίσεις</vt:lpstr>
      <vt:lpstr>Συσχετίσεις</vt:lpstr>
      <vt:lpstr>Βαθμός</vt:lpstr>
      <vt:lpstr>Λόγος Πληθικότητας</vt:lpstr>
      <vt:lpstr>Λόγος Πληθικότητας</vt:lpstr>
      <vt:lpstr>Λόγος Πληθικότητας</vt:lpstr>
      <vt:lpstr>Λόγος Πληθικότητας</vt:lpstr>
      <vt:lpstr>Λόγος Πληθικότητας</vt:lpstr>
      <vt:lpstr>Παράδειγμα</vt:lpstr>
      <vt:lpstr>Γνωρίσματα Συσχετίσεων</vt:lpstr>
      <vt:lpstr>Ολική Συμμετοχή</vt:lpstr>
      <vt:lpstr>Ολική Συμμετοχή</vt:lpstr>
      <vt:lpstr>Παράδειγμα</vt:lpstr>
      <vt:lpstr>Αναδρομικές Συσχετίσεις</vt:lpstr>
      <vt:lpstr>Αναδρομικές Συσχετίσεις</vt:lpstr>
      <vt:lpstr>Ασθενείς Τύποι Οντοτήτων</vt:lpstr>
      <vt:lpstr>Ασθενείς Τύποι Οντοτήτων</vt:lpstr>
      <vt:lpstr>Slide 50</vt:lpstr>
      <vt:lpstr>Ασθενείς Τύποι Οντοτήτων</vt:lpstr>
      <vt:lpstr>Slide 52</vt:lpstr>
      <vt:lpstr>Slide 53</vt:lpstr>
      <vt:lpstr>Slide 54</vt:lpstr>
      <vt:lpstr>Slide 55</vt:lpstr>
      <vt:lpstr>Παράδειγμα (πληθικότητες, συμμετοχές)</vt:lpstr>
      <vt:lpstr>Παράδειγμα (ασθενείς οντότητες)</vt:lpstr>
      <vt:lpstr>Παράδειγμα</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Slide 62</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Slide 66</vt:lpstr>
      <vt:lpstr>Τύποι Συσχετίσεων με Βαθμό Μεγαλύτερο του Δύο</vt:lpstr>
      <vt:lpstr>Κριτήρια</vt:lpstr>
      <vt:lpstr>Παράδειγμα</vt:lpstr>
      <vt:lpstr>Κριτήρια Σχεδιασμού</vt:lpstr>
      <vt:lpstr>Επεκταμένο Μοντέλο ΟΣ</vt:lpstr>
      <vt:lpstr>Slide 72</vt:lpstr>
      <vt:lpstr>Ιεραρχία ISA</vt:lpstr>
      <vt:lpstr>Ιεραρχία ISA</vt:lpstr>
      <vt:lpstr>Εξειδίκευση</vt:lpstr>
      <vt:lpstr>Εξειδίκευση</vt:lpstr>
      <vt:lpstr>Κληρονομικότητα</vt:lpstr>
      <vt:lpstr>Συμμετοχή σε στιγμιότυπα</vt:lpstr>
      <vt:lpstr>Συμμετοχή σε στιγμιότυπα</vt:lpstr>
      <vt:lpstr>Συμμετοχή σε στιγμιότυπα</vt:lpstr>
      <vt:lpstr>Εξειδίκευση</vt:lpstr>
      <vt:lpstr>Γενίκευση</vt:lpstr>
      <vt:lpstr>Ιστορία</vt:lpstr>
      <vt:lpstr>Παράδειγμα</vt:lpstr>
      <vt:lpstr>Παράδειγμα</vt:lpstr>
      <vt:lpstr>Slide 86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pitoura</cp:lastModifiedBy>
  <cp:revision>251</cp:revision>
  <dcterms:created xsi:type="dcterms:W3CDTF">2013-06-13T09:19:30Z</dcterms:created>
  <dcterms:modified xsi:type="dcterms:W3CDTF">2013-10-12T14:40:18Z</dcterms:modified>
</cp:coreProperties>
</file>