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12.xml" ContentType="application/vnd.openxmlformats-officedocument.presentationml.notesSlide+xml"/>
  <Override PartName="/ppt/slides/slide99.xml" ContentType="application/vnd.openxmlformats-officedocument.presentationml.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slides/slide89.xml" ContentType="application/vnd.openxmlformats-officedocument.presentationml.slide+xml"/>
  <Override PartName="/ppt/slides/slide98.xml" ContentType="application/vnd.openxmlformats-officedocument.presentationml.slide+xml"/>
  <Override PartName="/ppt/slides/slide108.xml" ContentType="application/vnd.openxmlformats-officedocument.presentationml.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slides/slide106.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slides/slide79.xml" ContentType="application/vnd.openxmlformats-officedocument.presentationml.slide+xml"/>
  <Override PartName="/ppt/slides/slide109.xml" ContentType="application/vnd.openxmlformats-officedocument.presentationml.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969" r:id="rId1"/>
  </p:sldMasterIdLst>
  <p:notesMasterIdLst>
    <p:notesMasterId r:id="rId113"/>
  </p:notesMasterIdLst>
  <p:sldIdLst>
    <p:sldId id="457" r:id="rId2"/>
    <p:sldId id="1080" r:id="rId3"/>
    <p:sldId id="1082" r:id="rId4"/>
    <p:sldId id="1083" r:id="rId5"/>
    <p:sldId id="1084" r:id="rId6"/>
    <p:sldId id="1086" r:id="rId7"/>
    <p:sldId id="1087" r:id="rId8"/>
    <p:sldId id="1088" r:id="rId9"/>
    <p:sldId id="1089" r:id="rId10"/>
    <p:sldId id="1079" r:id="rId11"/>
    <p:sldId id="972" r:id="rId12"/>
    <p:sldId id="975" r:id="rId13"/>
    <p:sldId id="976" r:id="rId14"/>
    <p:sldId id="977" r:id="rId15"/>
    <p:sldId id="978" r:id="rId16"/>
    <p:sldId id="980" r:id="rId17"/>
    <p:sldId id="981" r:id="rId18"/>
    <p:sldId id="982" r:id="rId19"/>
    <p:sldId id="983" r:id="rId20"/>
    <p:sldId id="984" r:id="rId21"/>
    <p:sldId id="986" r:id="rId22"/>
    <p:sldId id="987" r:id="rId23"/>
    <p:sldId id="988" r:id="rId24"/>
    <p:sldId id="989" r:id="rId25"/>
    <p:sldId id="990" r:id="rId26"/>
    <p:sldId id="991" r:id="rId27"/>
    <p:sldId id="992" r:id="rId28"/>
    <p:sldId id="993" r:id="rId29"/>
    <p:sldId id="994" r:id="rId30"/>
    <p:sldId id="995" r:id="rId31"/>
    <p:sldId id="996" r:id="rId32"/>
    <p:sldId id="999" r:id="rId33"/>
    <p:sldId id="1000" r:id="rId34"/>
    <p:sldId id="1001" r:id="rId35"/>
    <p:sldId id="1002" r:id="rId36"/>
    <p:sldId id="1003" r:id="rId37"/>
    <p:sldId id="1004" r:id="rId38"/>
    <p:sldId id="1005" r:id="rId39"/>
    <p:sldId id="1006" r:id="rId40"/>
    <p:sldId id="1007" r:id="rId41"/>
    <p:sldId id="1008" r:id="rId42"/>
    <p:sldId id="1009" r:id="rId43"/>
    <p:sldId id="1010" r:id="rId44"/>
    <p:sldId id="1011" r:id="rId45"/>
    <p:sldId id="1012" r:id="rId46"/>
    <p:sldId id="1013" r:id="rId47"/>
    <p:sldId id="1014" r:id="rId48"/>
    <p:sldId id="1015" r:id="rId49"/>
    <p:sldId id="657" r:id="rId50"/>
    <p:sldId id="1090" r:id="rId51"/>
    <p:sldId id="1027" r:id="rId52"/>
    <p:sldId id="1028" r:id="rId53"/>
    <p:sldId id="1029" r:id="rId54"/>
    <p:sldId id="1030" r:id="rId55"/>
    <p:sldId id="1031" r:id="rId56"/>
    <p:sldId id="1032" r:id="rId57"/>
    <p:sldId id="1033" r:id="rId58"/>
    <p:sldId id="1034" r:id="rId59"/>
    <p:sldId id="1035" r:id="rId60"/>
    <p:sldId id="1091" r:id="rId61"/>
    <p:sldId id="1036" r:id="rId62"/>
    <p:sldId id="1037" r:id="rId63"/>
    <p:sldId id="1038" r:id="rId64"/>
    <p:sldId id="1039" r:id="rId65"/>
    <p:sldId id="1041" r:id="rId66"/>
    <p:sldId id="1042" r:id="rId67"/>
    <p:sldId id="1043" r:id="rId68"/>
    <p:sldId id="1045" r:id="rId69"/>
    <p:sldId id="1016" r:id="rId70"/>
    <p:sldId id="1092" r:id="rId71"/>
    <p:sldId id="1094" r:id="rId72"/>
    <p:sldId id="1048" r:id="rId73"/>
    <p:sldId id="1049" r:id="rId74"/>
    <p:sldId id="1050" r:id="rId75"/>
    <p:sldId id="1051" r:id="rId76"/>
    <p:sldId id="1053" r:id="rId77"/>
    <p:sldId id="1054" r:id="rId78"/>
    <p:sldId id="1055" r:id="rId79"/>
    <p:sldId id="1056" r:id="rId80"/>
    <p:sldId id="1057" r:id="rId81"/>
    <p:sldId id="1058" r:id="rId82"/>
    <p:sldId id="1059" r:id="rId83"/>
    <p:sldId id="1060" r:id="rId84"/>
    <p:sldId id="1061" r:id="rId85"/>
    <p:sldId id="1062" r:id="rId86"/>
    <p:sldId id="1063" r:id="rId87"/>
    <p:sldId id="1064" r:id="rId88"/>
    <p:sldId id="1065" r:id="rId89"/>
    <p:sldId id="1067" r:id="rId90"/>
    <p:sldId id="1068" r:id="rId91"/>
    <p:sldId id="1076" r:id="rId92"/>
    <p:sldId id="1077" r:id="rId93"/>
    <p:sldId id="1069" r:id="rId94"/>
    <p:sldId id="1070" r:id="rId95"/>
    <p:sldId id="1071" r:id="rId96"/>
    <p:sldId id="1072" r:id="rId97"/>
    <p:sldId id="1073" r:id="rId98"/>
    <p:sldId id="1074" r:id="rId99"/>
    <p:sldId id="1109" r:id="rId100"/>
    <p:sldId id="1110" r:id="rId101"/>
    <p:sldId id="1078" r:id="rId102"/>
    <p:sldId id="1095" r:id="rId103"/>
    <p:sldId id="1096" r:id="rId104"/>
    <p:sldId id="1097" r:id="rId105"/>
    <p:sldId id="1098" r:id="rId106"/>
    <p:sldId id="1099" r:id="rId107"/>
    <p:sldId id="1100" r:id="rId108"/>
    <p:sldId id="1101" r:id="rId109"/>
    <p:sldId id="1102" r:id="rId110"/>
    <p:sldId id="1104" r:id="rId111"/>
    <p:sldId id="1105" r:id="rId1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onstantinos Semertzidis" initials="KS"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617" autoAdjust="0"/>
    <p:restoredTop sz="94671" autoAdjust="0"/>
  </p:normalViewPr>
  <p:slideViewPr>
    <p:cSldViewPr snapToGrid="0">
      <p:cViewPr varScale="1">
        <p:scale>
          <a:sx n="101" d="100"/>
          <a:sy n="101" d="100"/>
        </p:scale>
        <p:origin x="-126" y="-102"/>
      </p:cViewPr>
      <p:guideLst>
        <p:guide orient="horz" pos="2160"/>
        <p:guide pos="2880"/>
      </p:guideLst>
    </p:cSldViewPr>
  </p:slideViewPr>
  <p:notesTextViewPr>
    <p:cViewPr>
      <p:scale>
        <a:sx n="1" d="1"/>
        <a:sy n="1" d="1"/>
      </p:scale>
      <p:origin x="0" y="0"/>
    </p:cViewPr>
  </p:notesTextViewPr>
  <p:sorterViewPr>
    <p:cViewPr>
      <p:scale>
        <a:sx n="50" d="100"/>
        <a:sy n="50" d="100"/>
      </p:scale>
      <p:origin x="0" y="5844"/>
    </p:cViewPr>
  </p:sorterViewPr>
  <p:notesViewPr>
    <p:cSldViewPr snapToGrid="0">
      <p:cViewPr varScale="1">
        <p:scale>
          <a:sx n="81" d="100"/>
          <a:sy n="81" d="100"/>
        </p:scale>
        <p:origin x="-1752" y="-90"/>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theme" Target="theme/theme1.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slide" Target="slides/slide109.xml"/><Relationship Id="rId115"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notesMaster" Target="notesMasters/notesMaster1.xml"/><Relationship Id="rId118"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commentAuthors" Target="commentAuthor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B1D4467-F767-4192-8C2C-9C235F6643CF}" type="datetimeFigureOut">
              <a:rPr lang="en-US" smtClean="0"/>
              <a:pPr/>
              <a:t>12/2/2013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4C084C1-148C-4550-AE34-103EED253824}" type="slidenum">
              <a:rPr lang="en-US" smtClean="0"/>
              <a:pPr/>
              <a:t>‹#›</a:t>
            </a:fld>
            <a:endParaRPr lang="en-US"/>
          </a:p>
        </p:txBody>
      </p:sp>
    </p:spTree>
    <p:extLst>
      <p:ext uri="{BB962C8B-B14F-4D97-AF65-F5344CB8AC3E}">
        <p14:creationId xmlns:p14="http://schemas.microsoft.com/office/powerpoint/2010/main" xmlns="" val="15776792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256FF92D-C5E1-4CF9-AB74-603E5CC547AD}" type="slidenum">
              <a:rPr lang="el-GR" smtClean="0"/>
              <a:pPr/>
              <a:t>1</a:t>
            </a:fld>
            <a:endParaRPr lang="el-GR" smtClean="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412FBB73-DA3A-4381-B57B-A9D96A8F0508}" type="slidenum">
              <a:rPr lang="el-GR" smtClean="0"/>
              <a:pPr/>
              <a:t>102</a:t>
            </a:fld>
            <a:endParaRPr lang="el-GR" smtClean="0"/>
          </a:p>
        </p:txBody>
      </p:sp>
      <p:sp>
        <p:nvSpPr>
          <p:cNvPr id="37891" name="Rectangle 2"/>
          <p:cNvSpPr>
            <a:spLocks noGrp="1" noRot="1" noChangeAspect="1" noChangeArrowheads="1" noTextEdit="1"/>
          </p:cNvSpPr>
          <p:nvPr>
            <p:ph type="sldImg"/>
          </p:nvPr>
        </p:nvSpPr>
        <p:spPr>
          <a:xfrm>
            <a:off x="1292225" y="796925"/>
            <a:ext cx="4275138" cy="3205163"/>
          </a:xfrm>
          <a:ln w="12700" cap="flat">
            <a:solidFill>
              <a:schemeClr val="tx1"/>
            </a:solidFill>
          </a:ln>
        </p:spPr>
      </p:sp>
      <p:sp>
        <p:nvSpPr>
          <p:cNvPr id="37892" name="Rectangle 3"/>
          <p:cNvSpPr>
            <a:spLocks noGrp="1" noChangeArrowheads="1"/>
          </p:cNvSpPr>
          <p:nvPr>
            <p:ph type="body" idx="1"/>
          </p:nvPr>
        </p:nvSpPr>
        <p:spPr>
          <a:xfrm>
            <a:off x="913991" y="4344820"/>
            <a:ext cx="5030018" cy="3850703"/>
          </a:xfrm>
          <a:noFill/>
          <a:ln/>
        </p:spPr>
        <p:txBody>
          <a:bodyPr lIns="88537" tIns="44269" rIns="88537" bIns="44269"/>
          <a:lstStyle/>
          <a:p>
            <a:pPr eaLnBrk="1" hangingPunct="1"/>
            <a:endParaRPr lang="en-GB"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812FF545-9252-4F1A-9327-CE4428D9337C}" type="slidenum">
              <a:rPr lang="el-GR" smtClean="0"/>
              <a:pPr/>
              <a:t>103</a:t>
            </a:fld>
            <a:endParaRPr lang="el-GR" smtClean="0"/>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412FBB73-DA3A-4381-B57B-A9D96A8F0508}" type="slidenum">
              <a:rPr lang="el-GR" smtClean="0"/>
              <a:pPr/>
              <a:t>104</a:t>
            </a:fld>
            <a:endParaRPr lang="el-GR" smtClean="0"/>
          </a:p>
        </p:txBody>
      </p:sp>
      <p:sp>
        <p:nvSpPr>
          <p:cNvPr id="37891" name="Rectangle 2"/>
          <p:cNvSpPr>
            <a:spLocks noGrp="1" noRot="1" noChangeAspect="1" noChangeArrowheads="1" noTextEdit="1"/>
          </p:cNvSpPr>
          <p:nvPr>
            <p:ph type="sldImg"/>
          </p:nvPr>
        </p:nvSpPr>
        <p:spPr>
          <a:xfrm>
            <a:off x="1292225" y="796925"/>
            <a:ext cx="4275138" cy="3205163"/>
          </a:xfrm>
          <a:ln w="12700" cap="flat">
            <a:solidFill>
              <a:schemeClr val="tx1"/>
            </a:solidFill>
          </a:ln>
        </p:spPr>
      </p:sp>
      <p:sp>
        <p:nvSpPr>
          <p:cNvPr id="37892" name="Rectangle 3"/>
          <p:cNvSpPr>
            <a:spLocks noGrp="1" noChangeArrowheads="1"/>
          </p:cNvSpPr>
          <p:nvPr>
            <p:ph type="body" idx="1"/>
          </p:nvPr>
        </p:nvSpPr>
        <p:spPr>
          <a:xfrm>
            <a:off x="913991" y="4344820"/>
            <a:ext cx="5030018" cy="3850703"/>
          </a:xfrm>
          <a:noFill/>
          <a:ln/>
        </p:spPr>
        <p:txBody>
          <a:bodyPr lIns="88537" tIns="44269" rIns="88537" bIns="44269"/>
          <a:lstStyle/>
          <a:p>
            <a:pPr eaLnBrk="1" hangingPunct="1"/>
            <a:endParaRPr lang="en-GB"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412FBB73-DA3A-4381-B57B-A9D96A8F0508}" type="slidenum">
              <a:rPr lang="el-GR" smtClean="0"/>
              <a:pPr/>
              <a:t>105</a:t>
            </a:fld>
            <a:endParaRPr lang="el-GR" smtClean="0"/>
          </a:p>
        </p:txBody>
      </p:sp>
      <p:sp>
        <p:nvSpPr>
          <p:cNvPr id="37891" name="Rectangle 2"/>
          <p:cNvSpPr>
            <a:spLocks noGrp="1" noRot="1" noChangeAspect="1" noChangeArrowheads="1" noTextEdit="1"/>
          </p:cNvSpPr>
          <p:nvPr>
            <p:ph type="sldImg"/>
          </p:nvPr>
        </p:nvSpPr>
        <p:spPr>
          <a:xfrm>
            <a:off x="1292225" y="796925"/>
            <a:ext cx="4275138" cy="3205163"/>
          </a:xfrm>
          <a:ln w="12700" cap="flat">
            <a:solidFill>
              <a:schemeClr val="tx1"/>
            </a:solidFill>
          </a:ln>
        </p:spPr>
      </p:sp>
      <p:sp>
        <p:nvSpPr>
          <p:cNvPr id="37892" name="Rectangle 3"/>
          <p:cNvSpPr>
            <a:spLocks noGrp="1" noChangeArrowheads="1"/>
          </p:cNvSpPr>
          <p:nvPr>
            <p:ph type="body" idx="1"/>
          </p:nvPr>
        </p:nvSpPr>
        <p:spPr>
          <a:xfrm>
            <a:off x="913991" y="4344820"/>
            <a:ext cx="5030018" cy="3850703"/>
          </a:xfrm>
          <a:noFill/>
          <a:ln/>
        </p:spPr>
        <p:txBody>
          <a:bodyPr lIns="88537" tIns="44269" rIns="88537" bIns="44269"/>
          <a:lstStyle/>
          <a:p>
            <a:pPr eaLnBrk="1" hangingPunct="1"/>
            <a:endParaRPr lang="en-GB"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412FBB73-DA3A-4381-B57B-A9D96A8F0508}" type="slidenum">
              <a:rPr lang="el-GR" smtClean="0"/>
              <a:pPr/>
              <a:t>106</a:t>
            </a:fld>
            <a:endParaRPr lang="el-GR" smtClean="0"/>
          </a:p>
        </p:txBody>
      </p:sp>
      <p:sp>
        <p:nvSpPr>
          <p:cNvPr id="37891" name="Rectangle 2"/>
          <p:cNvSpPr>
            <a:spLocks noGrp="1" noRot="1" noChangeAspect="1" noChangeArrowheads="1" noTextEdit="1"/>
          </p:cNvSpPr>
          <p:nvPr>
            <p:ph type="sldImg"/>
          </p:nvPr>
        </p:nvSpPr>
        <p:spPr>
          <a:xfrm>
            <a:off x="1292225" y="796925"/>
            <a:ext cx="4275138" cy="3205163"/>
          </a:xfrm>
          <a:ln w="12700" cap="flat">
            <a:solidFill>
              <a:schemeClr val="tx1"/>
            </a:solidFill>
          </a:ln>
        </p:spPr>
      </p:sp>
      <p:sp>
        <p:nvSpPr>
          <p:cNvPr id="37892" name="Rectangle 3"/>
          <p:cNvSpPr>
            <a:spLocks noGrp="1" noChangeArrowheads="1"/>
          </p:cNvSpPr>
          <p:nvPr>
            <p:ph type="body" idx="1"/>
          </p:nvPr>
        </p:nvSpPr>
        <p:spPr>
          <a:xfrm>
            <a:off x="913991" y="4344820"/>
            <a:ext cx="5030018" cy="3850703"/>
          </a:xfrm>
          <a:noFill/>
          <a:ln/>
        </p:spPr>
        <p:txBody>
          <a:bodyPr lIns="88537" tIns="44269" rIns="88537" bIns="44269"/>
          <a:lstStyle/>
          <a:p>
            <a:pPr eaLnBrk="1" hangingPunct="1"/>
            <a:endParaRPr lang="en-GB"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412FBB73-DA3A-4381-B57B-A9D96A8F0508}" type="slidenum">
              <a:rPr lang="el-GR" smtClean="0"/>
              <a:pPr/>
              <a:t>107</a:t>
            </a:fld>
            <a:endParaRPr lang="el-GR" smtClean="0"/>
          </a:p>
        </p:txBody>
      </p:sp>
      <p:sp>
        <p:nvSpPr>
          <p:cNvPr id="37891" name="Rectangle 2"/>
          <p:cNvSpPr>
            <a:spLocks noGrp="1" noRot="1" noChangeAspect="1" noChangeArrowheads="1" noTextEdit="1"/>
          </p:cNvSpPr>
          <p:nvPr>
            <p:ph type="sldImg"/>
          </p:nvPr>
        </p:nvSpPr>
        <p:spPr>
          <a:xfrm>
            <a:off x="1292225" y="796925"/>
            <a:ext cx="4275138" cy="3205163"/>
          </a:xfrm>
          <a:ln w="12700" cap="flat">
            <a:solidFill>
              <a:schemeClr val="tx1"/>
            </a:solidFill>
          </a:ln>
        </p:spPr>
      </p:sp>
      <p:sp>
        <p:nvSpPr>
          <p:cNvPr id="37892" name="Rectangle 3"/>
          <p:cNvSpPr>
            <a:spLocks noGrp="1" noChangeArrowheads="1"/>
          </p:cNvSpPr>
          <p:nvPr>
            <p:ph type="body" idx="1"/>
          </p:nvPr>
        </p:nvSpPr>
        <p:spPr>
          <a:xfrm>
            <a:off x="913991" y="4344820"/>
            <a:ext cx="5030018" cy="3850703"/>
          </a:xfrm>
          <a:noFill/>
          <a:ln/>
        </p:spPr>
        <p:txBody>
          <a:bodyPr lIns="88537" tIns="44269" rIns="88537" bIns="44269"/>
          <a:lstStyle/>
          <a:p>
            <a:pPr eaLnBrk="1" hangingPunct="1"/>
            <a:endParaRPr lang="en-GB"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412FBB73-DA3A-4381-B57B-A9D96A8F0508}" type="slidenum">
              <a:rPr lang="el-GR" smtClean="0"/>
              <a:pPr/>
              <a:t>108</a:t>
            </a:fld>
            <a:endParaRPr lang="el-GR" smtClean="0"/>
          </a:p>
        </p:txBody>
      </p:sp>
      <p:sp>
        <p:nvSpPr>
          <p:cNvPr id="37891" name="Rectangle 2"/>
          <p:cNvSpPr>
            <a:spLocks noGrp="1" noRot="1" noChangeAspect="1" noChangeArrowheads="1" noTextEdit="1"/>
          </p:cNvSpPr>
          <p:nvPr>
            <p:ph type="sldImg"/>
          </p:nvPr>
        </p:nvSpPr>
        <p:spPr>
          <a:xfrm>
            <a:off x="1292225" y="796925"/>
            <a:ext cx="4275138" cy="3205163"/>
          </a:xfrm>
          <a:ln w="12700" cap="flat">
            <a:solidFill>
              <a:schemeClr val="tx1"/>
            </a:solidFill>
          </a:ln>
        </p:spPr>
      </p:sp>
      <p:sp>
        <p:nvSpPr>
          <p:cNvPr id="37892" name="Rectangle 3"/>
          <p:cNvSpPr>
            <a:spLocks noGrp="1" noChangeArrowheads="1"/>
          </p:cNvSpPr>
          <p:nvPr>
            <p:ph type="body" idx="1"/>
          </p:nvPr>
        </p:nvSpPr>
        <p:spPr>
          <a:xfrm>
            <a:off x="913991" y="4344820"/>
            <a:ext cx="5030018" cy="3850703"/>
          </a:xfrm>
          <a:noFill/>
          <a:ln/>
        </p:spPr>
        <p:txBody>
          <a:bodyPr lIns="88537" tIns="44269" rIns="88537" bIns="44269"/>
          <a:lstStyle/>
          <a:p>
            <a:pPr eaLnBrk="1" hangingPunct="1"/>
            <a:endParaRPr lang="en-GB"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412FBB73-DA3A-4381-B57B-A9D96A8F0508}" type="slidenum">
              <a:rPr lang="el-GR" smtClean="0"/>
              <a:pPr/>
              <a:t>109</a:t>
            </a:fld>
            <a:endParaRPr lang="el-GR" smtClean="0"/>
          </a:p>
        </p:txBody>
      </p:sp>
      <p:sp>
        <p:nvSpPr>
          <p:cNvPr id="37891" name="Rectangle 2"/>
          <p:cNvSpPr>
            <a:spLocks noGrp="1" noRot="1" noChangeAspect="1" noChangeArrowheads="1" noTextEdit="1"/>
          </p:cNvSpPr>
          <p:nvPr>
            <p:ph type="sldImg"/>
          </p:nvPr>
        </p:nvSpPr>
        <p:spPr>
          <a:xfrm>
            <a:off x="1292225" y="796925"/>
            <a:ext cx="4275138" cy="3205163"/>
          </a:xfrm>
          <a:ln w="12700" cap="flat">
            <a:solidFill>
              <a:schemeClr val="tx1"/>
            </a:solidFill>
          </a:ln>
        </p:spPr>
      </p:sp>
      <p:sp>
        <p:nvSpPr>
          <p:cNvPr id="37892" name="Rectangle 3"/>
          <p:cNvSpPr>
            <a:spLocks noGrp="1" noChangeArrowheads="1"/>
          </p:cNvSpPr>
          <p:nvPr>
            <p:ph type="body" idx="1"/>
          </p:nvPr>
        </p:nvSpPr>
        <p:spPr>
          <a:xfrm>
            <a:off x="913991" y="4344820"/>
            <a:ext cx="5030018" cy="3850703"/>
          </a:xfrm>
          <a:noFill/>
          <a:ln/>
        </p:spPr>
        <p:txBody>
          <a:bodyPr lIns="88537" tIns="44269" rIns="88537" bIns="44269"/>
          <a:lstStyle/>
          <a:p>
            <a:pPr eaLnBrk="1" hangingPunct="1"/>
            <a:endParaRPr lang="en-GB"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412FBB73-DA3A-4381-B57B-A9D96A8F0508}" type="slidenum">
              <a:rPr lang="el-GR" smtClean="0"/>
              <a:pPr/>
              <a:t>110</a:t>
            </a:fld>
            <a:endParaRPr lang="el-GR" smtClean="0"/>
          </a:p>
        </p:txBody>
      </p:sp>
      <p:sp>
        <p:nvSpPr>
          <p:cNvPr id="37891" name="Rectangle 2"/>
          <p:cNvSpPr>
            <a:spLocks noGrp="1" noRot="1" noChangeAspect="1" noChangeArrowheads="1" noTextEdit="1"/>
          </p:cNvSpPr>
          <p:nvPr>
            <p:ph type="sldImg"/>
          </p:nvPr>
        </p:nvSpPr>
        <p:spPr>
          <a:xfrm>
            <a:off x="1292225" y="796925"/>
            <a:ext cx="4275138" cy="3205163"/>
          </a:xfrm>
          <a:ln w="12700" cap="flat">
            <a:solidFill>
              <a:schemeClr val="tx1"/>
            </a:solidFill>
          </a:ln>
        </p:spPr>
      </p:sp>
      <p:sp>
        <p:nvSpPr>
          <p:cNvPr id="37892" name="Rectangle 3"/>
          <p:cNvSpPr>
            <a:spLocks noGrp="1" noChangeArrowheads="1"/>
          </p:cNvSpPr>
          <p:nvPr>
            <p:ph type="body" idx="1"/>
          </p:nvPr>
        </p:nvSpPr>
        <p:spPr>
          <a:xfrm>
            <a:off x="913991" y="4344820"/>
            <a:ext cx="5030018" cy="3850703"/>
          </a:xfrm>
          <a:noFill/>
          <a:ln/>
        </p:spPr>
        <p:txBody>
          <a:bodyPr lIns="88537" tIns="44269" rIns="88537" bIns="44269"/>
          <a:lstStyle/>
          <a:p>
            <a:pPr eaLnBrk="1" hangingPunct="1"/>
            <a:endParaRPr lang="en-GB"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412FBB73-DA3A-4381-B57B-A9D96A8F0508}" type="slidenum">
              <a:rPr lang="el-GR" smtClean="0"/>
              <a:pPr/>
              <a:t>111</a:t>
            </a:fld>
            <a:endParaRPr lang="el-GR" smtClean="0"/>
          </a:p>
        </p:txBody>
      </p:sp>
      <p:sp>
        <p:nvSpPr>
          <p:cNvPr id="37891" name="Rectangle 2"/>
          <p:cNvSpPr>
            <a:spLocks noGrp="1" noRot="1" noChangeAspect="1" noChangeArrowheads="1" noTextEdit="1"/>
          </p:cNvSpPr>
          <p:nvPr>
            <p:ph type="sldImg"/>
          </p:nvPr>
        </p:nvSpPr>
        <p:spPr>
          <a:xfrm>
            <a:off x="1292225" y="796925"/>
            <a:ext cx="4275138" cy="3205163"/>
          </a:xfrm>
          <a:ln w="12700" cap="flat">
            <a:solidFill>
              <a:schemeClr val="tx1"/>
            </a:solidFill>
          </a:ln>
        </p:spPr>
      </p:sp>
      <p:sp>
        <p:nvSpPr>
          <p:cNvPr id="37892" name="Rectangle 3"/>
          <p:cNvSpPr>
            <a:spLocks noGrp="1" noChangeArrowheads="1"/>
          </p:cNvSpPr>
          <p:nvPr>
            <p:ph type="body" idx="1"/>
          </p:nvPr>
        </p:nvSpPr>
        <p:spPr>
          <a:xfrm>
            <a:off x="913991" y="4344820"/>
            <a:ext cx="5030018" cy="3850703"/>
          </a:xfrm>
          <a:noFill/>
          <a:ln/>
        </p:spPr>
        <p:txBody>
          <a:bodyPr lIns="88537" tIns="44269" rIns="88537" bIns="44269"/>
          <a:lstStyle/>
          <a:p>
            <a:pPr eaLnBrk="1" hangingPunct="1"/>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256FF92D-C5E1-4CF9-AB74-603E5CC547AD}" type="slidenum">
              <a:rPr lang="el-GR" smtClean="0"/>
              <a:pPr/>
              <a:t>10</a:t>
            </a:fld>
            <a:endParaRPr lang="el-GR" smtClean="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812FF545-9252-4F1A-9327-CE4428D9337C}" type="slidenum">
              <a:rPr lang="el-GR" smtClean="0"/>
              <a:pPr/>
              <a:t>49</a:t>
            </a:fld>
            <a:endParaRPr lang="el-GR" smtClean="0"/>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256FF92D-C5E1-4CF9-AB74-603E5CC547AD}" type="slidenum">
              <a:rPr lang="el-GR" smtClean="0"/>
              <a:pPr/>
              <a:t>50</a:t>
            </a:fld>
            <a:endParaRPr lang="el-GR" smtClean="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812FF545-9252-4F1A-9327-CE4428D9337C}" type="slidenum">
              <a:rPr lang="el-GR" smtClean="0"/>
              <a:pPr/>
              <a:t>69</a:t>
            </a:fld>
            <a:endParaRPr lang="el-GR" smtClean="0"/>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256FF92D-C5E1-4CF9-AB74-603E5CC547AD}" type="slidenum">
              <a:rPr lang="el-GR" smtClean="0"/>
              <a:pPr/>
              <a:t>70</a:t>
            </a:fld>
            <a:endParaRPr lang="el-GR" smtClean="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28C073DD-8789-454C-87DB-BBA8B3A3A018}" type="slidenum">
              <a:rPr lang="el-GR" smtClean="0"/>
              <a:pPr/>
              <a:t>91</a:t>
            </a:fld>
            <a:endParaRPr lang="el-GR" smtClean="0"/>
          </a:p>
        </p:txBody>
      </p:sp>
      <p:sp>
        <p:nvSpPr>
          <p:cNvPr id="36867" name="Rectangle 2"/>
          <p:cNvSpPr>
            <a:spLocks noGrp="1" noRot="1" noChangeAspect="1" noChangeArrowheads="1" noTextEdit="1"/>
          </p:cNvSpPr>
          <p:nvPr>
            <p:ph type="sldImg"/>
          </p:nvPr>
        </p:nvSpPr>
        <p:spPr>
          <a:xfrm>
            <a:off x="1292225" y="796925"/>
            <a:ext cx="4275138" cy="3205163"/>
          </a:xfrm>
          <a:ln w="12700" cap="flat">
            <a:solidFill>
              <a:schemeClr val="tx1"/>
            </a:solidFill>
          </a:ln>
        </p:spPr>
      </p:sp>
      <p:sp>
        <p:nvSpPr>
          <p:cNvPr id="36868" name="Rectangle 3"/>
          <p:cNvSpPr>
            <a:spLocks noGrp="1" noChangeArrowheads="1"/>
          </p:cNvSpPr>
          <p:nvPr>
            <p:ph type="body" idx="1"/>
          </p:nvPr>
        </p:nvSpPr>
        <p:spPr>
          <a:xfrm>
            <a:off x="913991" y="4344820"/>
            <a:ext cx="5030018" cy="3850703"/>
          </a:xfrm>
          <a:noFill/>
          <a:ln/>
        </p:spPr>
        <p:txBody>
          <a:bodyPr lIns="88537" tIns="44269" rIns="88537" bIns="44269"/>
          <a:lstStyle/>
          <a:p>
            <a:pPr eaLnBrk="1" hangingPunct="1"/>
            <a:endParaRPr lang="en-GB"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412FBB73-DA3A-4381-B57B-A9D96A8F0508}" type="slidenum">
              <a:rPr lang="el-GR" smtClean="0"/>
              <a:pPr/>
              <a:t>92</a:t>
            </a:fld>
            <a:endParaRPr lang="el-GR" smtClean="0"/>
          </a:p>
        </p:txBody>
      </p:sp>
      <p:sp>
        <p:nvSpPr>
          <p:cNvPr id="37891" name="Rectangle 2"/>
          <p:cNvSpPr>
            <a:spLocks noGrp="1" noRot="1" noChangeAspect="1" noChangeArrowheads="1" noTextEdit="1"/>
          </p:cNvSpPr>
          <p:nvPr>
            <p:ph type="sldImg"/>
          </p:nvPr>
        </p:nvSpPr>
        <p:spPr>
          <a:xfrm>
            <a:off x="1292225" y="796925"/>
            <a:ext cx="4275138" cy="3205163"/>
          </a:xfrm>
          <a:ln w="12700" cap="flat">
            <a:solidFill>
              <a:schemeClr val="tx1"/>
            </a:solidFill>
          </a:ln>
        </p:spPr>
      </p:sp>
      <p:sp>
        <p:nvSpPr>
          <p:cNvPr id="37892" name="Rectangle 3"/>
          <p:cNvSpPr>
            <a:spLocks noGrp="1" noChangeArrowheads="1"/>
          </p:cNvSpPr>
          <p:nvPr>
            <p:ph type="body" idx="1"/>
          </p:nvPr>
        </p:nvSpPr>
        <p:spPr>
          <a:xfrm>
            <a:off x="913991" y="4344820"/>
            <a:ext cx="5030018" cy="3850703"/>
          </a:xfrm>
          <a:noFill/>
          <a:ln/>
        </p:spPr>
        <p:txBody>
          <a:bodyPr lIns="88537" tIns="44269" rIns="88537" bIns="44269"/>
          <a:lstStyle/>
          <a:p>
            <a:pPr eaLnBrk="1" hangingPunct="1"/>
            <a:endParaRPr lang="en-GB"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812FF545-9252-4F1A-9327-CE4428D9337C}" type="slidenum">
              <a:rPr lang="el-GR" smtClean="0"/>
              <a:pPr/>
              <a:t>101</a:t>
            </a:fld>
            <a:endParaRPr lang="el-GR" smtClean="0"/>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9"/>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3EC8965-12A5-42B6-9587-775B0C92BBE0}" type="datetime1">
              <a:rPr lang="en-US" smtClean="0"/>
              <a:pPr/>
              <a:t>12/2/2013</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37858259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A14F8C0-775D-4C86-9912-48CE32DF3814}" type="datetime1">
              <a:rPr lang="en-US" smtClean="0"/>
              <a:pPr/>
              <a:t>12/2/2013</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3663978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52"/>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52"/>
            <a:ext cx="80772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3891709-3B43-46B9-9561-13844D15F033}" type="datetime1">
              <a:rPr lang="en-US" smtClean="0"/>
              <a:pPr/>
              <a:t>12/2/2013</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613858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E7DE42-E6E6-41B3-97AE-B6CA5833C18A}" type="datetime1">
              <a:rPr lang="en-US" smtClean="0"/>
              <a:pPr/>
              <a:t>12/2/2013</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23478045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14"/>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6"/>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3CADE63-83BD-4EC2-98A1-769AB774F631}" type="datetime1">
              <a:rPr lang="en-US" smtClean="0"/>
              <a:pPr/>
              <a:t>12/2/2013</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3587302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7"/>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600207"/>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4F4101F-9917-4AB4-85A1-8A5B41A96093}" type="datetime1">
              <a:rPr lang="en-US" smtClean="0"/>
              <a:pPr/>
              <a:t>12/2/2013</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12290506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33" y="1535113"/>
            <a:ext cx="404177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33" y="2174875"/>
            <a:ext cx="404177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1D01F15-B326-4CB5-BB3A-483D5BD187D7}" type="datetime1">
              <a:rPr lang="en-US" smtClean="0"/>
              <a:pPr/>
              <a:t>12/2/2013</a:t>
            </a:fld>
            <a:endParaRPr lang="en-US" dirty="0"/>
          </a:p>
        </p:txBody>
      </p:sp>
      <p:sp>
        <p:nvSpPr>
          <p:cNvPr id="8" name="Footer Placeholder 7"/>
          <p:cNvSpPr>
            <a:spLocks noGrp="1"/>
          </p:cNvSpPr>
          <p:nvPr>
            <p:ph type="ftr" sz="quarter" idx="11"/>
          </p:nvPr>
        </p:nvSpPr>
        <p:spPr/>
        <p:txBody>
          <a:bodyPr/>
          <a:lstStyle/>
          <a:p>
            <a:r>
              <a:rPr lang="en-US" smtClean="0"/>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2332631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FB30E4B-7F52-4321-8DA4-44A83280689A}" type="datetime1">
              <a:rPr lang="en-US" smtClean="0"/>
              <a:pPr/>
              <a:t>12/2/2013</a:t>
            </a:fld>
            <a:endParaRPr lang="en-US" dirty="0"/>
          </a:p>
        </p:txBody>
      </p:sp>
      <p:sp>
        <p:nvSpPr>
          <p:cNvPr id="4" name="Footer Placeholder 3"/>
          <p:cNvSpPr>
            <a:spLocks noGrp="1"/>
          </p:cNvSpPr>
          <p:nvPr>
            <p:ph type="ftr" sz="quarter" idx="11"/>
          </p:nvPr>
        </p:nvSpPr>
        <p:spPr/>
        <p:txBody>
          <a:bodyPr/>
          <a:lstStyle/>
          <a:p>
            <a:r>
              <a:rPr lang="en-US" smtClean="0"/>
              <a:t>
              </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2702276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
              @</a:t>
            </a:r>
            <a:r>
              <a:rPr lang="en-US" dirty="0" err="1" smtClean="0"/>
              <a:t>dbsocial</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1839808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4"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62"/>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4" y="1435104"/>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D9C2A0-1671-4538-B482-3C3B44FC226C}" type="datetime1">
              <a:rPr lang="en-US" smtClean="0"/>
              <a:pPr/>
              <a:t>12/2/2013</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32974421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F8FE1C-6B81-420D-8A60-DCA64F848011}" type="datetime1">
              <a:rPr lang="en-US" smtClean="0"/>
              <a:pPr/>
              <a:t>12/2/2013</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1836506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7"/>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64"/>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43F703-D0DD-468A-A6C9-6C30316E6976}" type="datetime1">
              <a:rPr lang="en-US" smtClean="0"/>
              <a:pPr/>
              <a:t>12/2/2013</a:t>
            </a:fld>
            <a:endParaRPr lang="en-US" dirty="0"/>
          </a:p>
        </p:txBody>
      </p:sp>
      <p:sp>
        <p:nvSpPr>
          <p:cNvPr id="5" name="Footer Placeholder 4"/>
          <p:cNvSpPr>
            <a:spLocks noGrp="1"/>
          </p:cNvSpPr>
          <p:nvPr>
            <p:ph type="ftr" sz="quarter" idx="3"/>
          </p:nvPr>
        </p:nvSpPr>
        <p:spPr>
          <a:xfrm>
            <a:off x="3124200" y="6356364"/>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6" name="Slide Number Placeholder 5"/>
          <p:cNvSpPr>
            <a:spLocks noGrp="1"/>
          </p:cNvSpPr>
          <p:nvPr>
            <p:ph type="sldNum" sz="quarter" idx="4"/>
          </p:nvPr>
        </p:nvSpPr>
        <p:spPr>
          <a:xfrm>
            <a:off x="6553200" y="635636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3488885803"/>
      </p:ext>
    </p:extLst>
  </p:cSld>
  <p:clrMap bg1="lt1" tx1="dk1" bg2="lt2" tx2="dk2" accent1="accent1" accent2="accent2" accent3="accent3" accent4="accent4" accent5="accent5" accent6="accent6" hlink="hlink" folHlink="folHlink"/>
  <p:sldLayoutIdLst>
    <p:sldLayoutId id="2147483970" r:id="rId1"/>
    <p:sldLayoutId id="2147483971" r:id="rId2"/>
    <p:sldLayoutId id="2147483972" r:id="rId3"/>
    <p:sldLayoutId id="2147483973" r:id="rId4"/>
    <p:sldLayoutId id="2147483974" r:id="rId5"/>
    <p:sldLayoutId id="2147483975" r:id="rId6"/>
    <p:sldLayoutId id="2147483976" r:id="rId7"/>
    <p:sldLayoutId id="2147483977" r:id="rId8"/>
    <p:sldLayoutId id="2147483978" r:id="rId9"/>
    <p:sldLayoutId id="2147483979" r:id="rId10"/>
    <p:sldLayoutId id="2147483980"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Date Placeholder 1"/>
          <p:cNvSpPr>
            <a:spLocks noGrp="1"/>
          </p:cNvSpPr>
          <p:nvPr>
            <p:ph type="dt" sz="quarter" idx="10"/>
          </p:nvPr>
        </p:nvSpPr>
        <p:spPr>
          <a:noFill/>
        </p:spPr>
        <p:txBody>
          <a:bodyPr/>
          <a:lstStyle/>
          <a:p>
            <a:r>
              <a:rPr lang="el-GR" altLang="en-US" dirty="0" smtClean="0"/>
              <a:t>Βάσεις Δεδομένων 20</a:t>
            </a:r>
            <a:r>
              <a:rPr lang="en-US" altLang="en-US" dirty="0" smtClean="0"/>
              <a:t>1</a:t>
            </a:r>
            <a:r>
              <a:rPr lang="el-GR" altLang="en-US" dirty="0" smtClean="0"/>
              <a:t>3-20</a:t>
            </a:r>
            <a:r>
              <a:rPr lang="en-US" altLang="en-US" dirty="0" smtClean="0"/>
              <a:t>1</a:t>
            </a:r>
            <a:r>
              <a:rPr lang="el-GR" altLang="en-US" dirty="0" smtClean="0"/>
              <a:t>4</a:t>
            </a:r>
          </a:p>
        </p:txBody>
      </p:sp>
      <p:sp>
        <p:nvSpPr>
          <p:cNvPr id="3075" name="Footer Placeholder 2"/>
          <p:cNvSpPr>
            <a:spLocks noGrp="1"/>
          </p:cNvSpPr>
          <p:nvPr>
            <p:ph type="ftr" sz="quarter" idx="11"/>
          </p:nvPr>
        </p:nvSpPr>
        <p:spPr>
          <a:noFill/>
        </p:spPr>
        <p:txBody>
          <a:bodyPr/>
          <a:lstStyle/>
          <a:p>
            <a:r>
              <a:rPr lang="el-GR" altLang="en-US" smtClean="0"/>
              <a:t>Ευαγγελία Πιτουρά</a:t>
            </a:r>
          </a:p>
        </p:txBody>
      </p:sp>
      <p:sp>
        <p:nvSpPr>
          <p:cNvPr id="3076" name="Slide Number Placeholder 3"/>
          <p:cNvSpPr>
            <a:spLocks noGrp="1"/>
          </p:cNvSpPr>
          <p:nvPr>
            <p:ph type="sldNum" sz="quarter" idx="12"/>
          </p:nvPr>
        </p:nvSpPr>
        <p:spPr>
          <a:noFill/>
        </p:spPr>
        <p:txBody>
          <a:bodyPr/>
          <a:lstStyle/>
          <a:p>
            <a:fld id="{615439CE-18FB-4F61-8DF2-B1E397797CB2}" type="slidenum">
              <a:rPr lang="el-GR" altLang="en-US" smtClean="0"/>
              <a:pPr/>
              <a:t>1</a:t>
            </a:fld>
            <a:endParaRPr lang="el-GR" altLang="en-US" smtClean="0"/>
          </a:p>
        </p:txBody>
      </p:sp>
      <p:sp>
        <p:nvSpPr>
          <p:cNvPr id="3077" name="Text Box 4"/>
          <p:cNvSpPr txBox="1">
            <a:spLocks noChangeArrowheads="1"/>
          </p:cNvSpPr>
          <p:nvPr/>
        </p:nvSpPr>
        <p:spPr bwMode="auto">
          <a:xfrm>
            <a:off x="292100" y="2574330"/>
            <a:ext cx="7518400" cy="923330"/>
          </a:xfrm>
          <a:prstGeom prst="rect">
            <a:avLst/>
          </a:prstGeom>
          <a:noFill/>
          <a:ln w="9525">
            <a:noFill/>
            <a:miter lim="800000"/>
            <a:headEnd/>
            <a:tailEnd/>
          </a:ln>
        </p:spPr>
        <p:txBody>
          <a:bodyPr wrap="square">
            <a:spAutoFit/>
          </a:bodyPr>
          <a:lstStyle/>
          <a:p>
            <a:pPr algn="r" eaLnBrk="0" hangingPunct="0">
              <a:spcBef>
                <a:spcPct val="50000"/>
              </a:spcBef>
            </a:pPr>
            <a:r>
              <a:rPr lang="el-GR" sz="5400" dirty="0" smtClean="0">
                <a:solidFill>
                  <a:schemeClr val="accent6">
                    <a:lumMod val="75000"/>
                  </a:schemeClr>
                </a:solidFill>
                <a:latin typeface="+mj-lt"/>
                <a:ea typeface="+mj-ea"/>
                <a:cs typeface="+mj-cs"/>
              </a:rPr>
              <a:t>Λογικός Σχεδιασμός</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Date Placeholder 1"/>
          <p:cNvSpPr>
            <a:spLocks noGrp="1"/>
          </p:cNvSpPr>
          <p:nvPr>
            <p:ph type="dt" sz="quarter" idx="10"/>
          </p:nvPr>
        </p:nvSpPr>
        <p:spPr>
          <a:noFill/>
        </p:spPr>
        <p:txBody>
          <a:bodyPr/>
          <a:lstStyle/>
          <a:p>
            <a:r>
              <a:rPr lang="el-GR" altLang="en-US" dirty="0" smtClean="0"/>
              <a:t>Βάσεις Δεδομένων 20</a:t>
            </a:r>
            <a:r>
              <a:rPr lang="en-US" altLang="en-US" dirty="0" smtClean="0"/>
              <a:t>1</a:t>
            </a:r>
            <a:r>
              <a:rPr lang="el-GR" altLang="en-US" dirty="0" smtClean="0"/>
              <a:t>3-20</a:t>
            </a:r>
            <a:r>
              <a:rPr lang="en-US" altLang="en-US" dirty="0" smtClean="0"/>
              <a:t>1</a:t>
            </a:r>
            <a:r>
              <a:rPr lang="el-GR" altLang="en-US" dirty="0" smtClean="0"/>
              <a:t>4</a:t>
            </a:r>
          </a:p>
        </p:txBody>
      </p:sp>
      <p:sp>
        <p:nvSpPr>
          <p:cNvPr id="3075" name="Footer Placeholder 2"/>
          <p:cNvSpPr>
            <a:spLocks noGrp="1"/>
          </p:cNvSpPr>
          <p:nvPr>
            <p:ph type="ftr" sz="quarter" idx="11"/>
          </p:nvPr>
        </p:nvSpPr>
        <p:spPr>
          <a:noFill/>
        </p:spPr>
        <p:txBody>
          <a:bodyPr/>
          <a:lstStyle/>
          <a:p>
            <a:r>
              <a:rPr lang="el-GR" altLang="en-US" smtClean="0"/>
              <a:t>Ευαγγελία Πιτουρά</a:t>
            </a:r>
          </a:p>
        </p:txBody>
      </p:sp>
      <p:sp>
        <p:nvSpPr>
          <p:cNvPr id="3076" name="Slide Number Placeholder 3"/>
          <p:cNvSpPr>
            <a:spLocks noGrp="1"/>
          </p:cNvSpPr>
          <p:nvPr>
            <p:ph type="sldNum" sz="quarter" idx="12"/>
          </p:nvPr>
        </p:nvSpPr>
        <p:spPr>
          <a:noFill/>
        </p:spPr>
        <p:txBody>
          <a:bodyPr/>
          <a:lstStyle/>
          <a:p>
            <a:fld id="{615439CE-18FB-4F61-8DF2-B1E397797CB2}" type="slidenum">
              <a:rPr lang="el-GR" altLang="en-US" smtClean="0"/>
              <a:pPr/>
              <a:t>10</a:t>
            </a:fld>
            <a:endParaRPr lang="el-GR" altLang="en-US" smtClean="0"/>
          </a:p>
        </p:txBody>
      </p:sp>
      <p:sp>
        <p:nvSpPr>
          <p:cNvPr id="3077" name="Text Box 4"/>
          <p:cNvSpPr txBox="1">
            <a:spLocks noChangeArrowheads="1"/>
          </p:cNvSpPr>
          <p:nvPr/>
        </p:nvSpPr>
        <p:spPr bwMode="auto">
          <a:xfrm>
            <a:off x="495300" y="2345730"/>
            <a:ext cx="7518400" cy="1754326"/>
          </a:xfrm>
          <a:prstGeom prst="rect">
            <a:avLst/>
          </a:prstGeom>
          <a:noFill/>
          <a:ln w="9525">
            <a:noFill/>
            <a:miter lim="800000"/>
            <a:headEnd/>
            <a:tailEnd/>
          </a:ln>
        </p:spPr>
        <p:txBody>
          <a:bodyPr wrap="square">
            <a:spAutoFit/>
          </a:bodyPr>
          <a:lstStyle/>
          <a:p>
            <a:pPr algn="r" eaLnBrk="0" hangingPunct="0">
              <a:spcBef>
                <a:spcPct val="50000"/>
              </a:spcBef>
            </a:pPr>
            <a:r>
              <a:rPr lang="el-GR" sz="5400" dirty="0" smtClean="0">
                <a:solidFill>
                  <a:schemeClr val="accent6">
                    <a:lumMod val="75000"/>
                  </a:schemeClr>
                </a:solidFill>
                <a:latin typeface="+mj-lt"/>
                <a:ea typeface="+mj-ea"/>
                <a:cs typeface="+mj-cs"/>
              </a:rPr>
              <a:t>Συναρτησιακές Εξαρτήσεις</a:t>
            </a:r>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oter Placeholder 3"/>
          <p:cNvSpPr>
            <a:spLocks noGrp="1"/>
          </p:cNvSpPr>
          <p:nvPr>
            <p:ph type="ftr" sz="quarter" idx="11"/>
          </p:nvPr>
        </p:nvSpPr>
        <p:spPr>
          <a:noFill/>
        </p:spPr>
        <p:txBody>
          <a:bodyPr/>
          <a:lstStyle/>
          <a:p>
            <a:r>
              <a:rPr lang="el-GR" altLang="en-US" smtClean="0"/>
              <a:t>Ευαγγελία Πιτουρά</a:t>
            </a:r>
          </a:p>
        </p:txBody>
      </p:sp>
      <p:sp>
        <p:nvSpPr>
          <p:cNvPr id="31747" name="Slide Number Placeholder 4"/>
          <p:cNvSpPr>
            <a:spLocks noGrp="1"/>
          </p:cNvSpPr>
          <p:nvPr>
            <p:ph type="sldNum" sz="quarter" idx="12"/>
          </p:nvPr>
        </p:nvSpPr>
        <p:spPr>
          <a:noFill/>
        </p:spPr>
        <p:txBody>
          <a:bodyPr/>
          <a:lstStyle/>
          <a:p>
            <a:fld id="{187DE15C-1437-42A1-B972-BBE01E610D87}" type="slidenum">
              <a:rPr lang="el-GR" altLang="en-US" smtClean="0"/>
              <a:pPr/>
              <a:t>100</a:t>
            </a:fld>
            <a:endParaRPr lang="el-GR" altLang="en-US" smtClean="0"/>
          </a:p>
        </p:txBody>
      </p:sp>
      <p:sp>
        <p:nvSpPr>
          <p:cNvPr id="31768" name="Date Placeholder 2"/>
          <p:cNvSpPr>
            <a:spLocks noGrp="1"/>
          </p:cNvSpPr>
          <p:nvPr>
            <p:ph type="dt" sz="quarter" idx="10"/>
          </p:nvPr>
        </p:nvSpPr>
        <p:spPr>
          <a:noFill/>
        </p:spPr>
        <p:txBody>
          <a:bodyPr/>
          <a:lstStyle/>
          <a:p>
            <a:r>
              <a:rPr lang="el-GR" dirty="0" smtClean="0"/>
              <a:t>Βάσεις Δεδομένων 20</a:t>
            </a:r>
            <a:r>
              <a:rPr lang="en-US" dirty="0" smtClean="0"/>
              <a:t>13</a:t>
            </a:r>
            <a:r>
              <a:rPr lang="el-GR" dirty="0" smtClean="0"/>
              <a:t>-20</a:t>
            </a:r>
            <a:r>
              <a:rPr lang="en-US" dirty="0" smtClean="0"/>
              <a:t>14</a:t>
            </a:r>
            <a:endParaRPr lang="el-GR" altLang="en-US" dirty="0" smtClean="0"/>
          </a:p>
        </p:txBody>
      </p:sp>
      <p:sp>
        <p:nvSpPr>
          <p:cNvPr id="36" name="Title 1"/>
          <p:cNvSpPr>
            <a:spLocks noGrp="1"/>
          </p:cNvSpPr>
          <p:nvPr>
            <p:ph type="title"/>
          </p:nvPr>
        </p:nvSpPr>
        <p:spPr>
          <a:xfrm>
            <a:off x="457200" y="274638"/>
            <a:ext cx="8229600" cy="1143000"/>
          </a:xfrm>
        </p:spPr>
        <p:txBody>
          <a:bodyPr/>
          <a:lstStyle/>
          <a:p>
            <a:r>
              <a:rPr lang="el-GR" dirty="0" smtClean="0">
                <a:solidFill>
                  <a:schemeClr val="accent6">
                    <a:lumMod val="75000"/>
                  </a:schemeClr>
                </a:solidFill>
              </a:rPr>
              <a:t>Άσκηση 2 (Σεπ 13)</a:t>
            </a:r>
            <a:endParaRPr lang="en-US" dirty="0">
              <a:solidFill>
                <a:schemeClr val="accent6">
                  <a:lumMod val="75000"/>
                </a:schemeClr>
              </a:solidFill>
            </a:endParaRPr>
          </a:p>
        </p:txBody>
      </p:sp>
      <p:sp>
        <p:nvSpPr>
          <p:cNvPr id="35" name="TextBox 34"/>
          <p:cNvSpPr txBox="1"/>
          <p:nvPr/>
        </p:nvSpPr>
        <p:spPr>
          <a:xfrm>
            <a:off x="490194" y="1866508"/>
            <a:ext cx="8078771" cy="2308324"/>
          </a:xfrm>
          <a:prstGeom prst="rect">
            <a:avLst/>
          </a:prstGeom>
          <a:noFill/>
        </p:spPr>
        <p:txBody>
          <a:bodyPr wrap="square" rtlCol="0">
            <a:spAutoFit/>
          </a:bodyPr>
          <a:lstStyle/>
          <a:p>
            <a:r>
              <a:rPr lang="el-GR" dirty="0" smtClean="0"/>
              <a:t>[Μονάδες 12] Έστω </a:t>
            </a:r>
            <a:r>
              <a:rPr lang="el-GR" dirty="0" smtClean="0"/>
              <a:t>ότι στο σχεσιακό σχήμα  R = (</a:t>
            </a:r>
            <a:r>
              <a:rPr lang="en-US" dirty="0" smtClean="0"/>
              <a:t>P</a:t>
            </a:r>
            <a:r>
              <a:rPr lang="el-GR" dirty="0" smtClean="0"/>
              <a:t>, </a:t>
            </a:r>
            <a:r>
              <a:rPr lang="en-US" dirty="0" smtClean="0"/>
              <a:t>Q</a:t>
            </a:r>
            <a:r>
              <a:rPr lang="el-GR" dirty="0" smtClean="0"/>
              <a:t>, </a:t>
            </a:r>
            <a:r>
              <a:rPr lang="en-US" dirty="0" smtClean="0"/>
              <a:t>S</a:t>
            </a:r>
            <a:r>
              <a:rPr lang="el-GR" dirty="0" smtClean="0"/>
              <a:t>, </a:t>
            </a:r>
            <a:r>
              <a:rPr lang="en-US" dirty="0" smtClean="0"/>
              <a:t>T</a:t>
            </a:r>
            <a:r>
              <a:rPr lang="el-GR" dirty="0" smtClean="0"/>
              <a:t>, </a:t>
            </a:r>
            <a:r>
              <a:rPr lang="en-US" dirty="0" smtClean="0"/>
              <a:t>U, V</a:t>
            </a:r>
            <a:r>
              <a:rPr lang="el-GR" dirty="0" smtClean="0"/>
              <a:t>) ισχύει το σύνολο των συναρτησιακών εξαρτήσεων </a:t>
            </a:r>
            <a:r>
              <a:rPr lang="en-US" dirty="0" smtClean="0"/>
              <a:t>F</a:t>
            </a:r>
            <a:r>
              <a:rPr lang="el-GR" dirty="0" smtClean="0"/>
              <a:t> = {</a:t>
            </a:r>
            <a:r>
              <a:rPr lang="en-US" dirty="0" smtClean="0"/>
              <a:t>Q </a:t>
            </a:r>
            <a:r>
              <a:rPr lang="el-GR" dirty="0" smtClean="0">
                <a:sym typeface="Symbol"/>
              </a:rPr>
              <a:t></a:t>
            </a:r>
            <a:r>
              <a:rPr lang="el-GR" dirty="0" smtClean="0"/>
              <a:t> </a:t>
            </a:r>
            <a:r>
              <a:rPr lang="en-US" dirty="0" smtClean="0"/>
              <a:t>ST</a:t>
            </a:r>
            <a:r>
              <a:rPr lang="el-GR" dirty="0" smtClean="0"/>
              <a:t>, </a:t>
            </a:r>
            <a:r>
              <a:rPr lang="en-US" dirty="0" smtClean="0"/>
              <a:t>P </a:t>
            </a:r>
            <a:r>
              <a:rPr lang="el-GR" dirty="0" smtClean="0">
                <a:sym typeface="Symbol"/>
              </a:rPr>
              <a:t></a:t>
            </a:r>
            <a:r>
              <a:rPr lang="el-GR" dirty="0" smtClean="0"/>
              <a:t> </a:t>
            </a:r>
            <a:r>
              <a:rPr lang="en-US" dirty="0" smtClean="0"/>
              <a:t>T</a:t>
            </a:r>
            <a:r>
              <a:rPr lang="el-GR" dirty="0" smtClean="0"/>
              <a:t>, </a:t>
            </a:r>
            <a:r>
              <a:rPr lang="en-US" dirty="0" smtClean="0"/>
              <a:t>PS </a:t>
            </a:r>
            <a:r>
              <a:rPr lang="el-GR" dirty="0" smtClean="0">
                <a:sym typeface="Symbol"/>
              </a:rPr>
              <a:t></a:t>
            </a:r>
            <a:r>
              <a:rPr lang="el-GR" dirty="0" smtClean="0"/>
              <a:t> </a:t>
            </a:r>
            <a:r>
              <a:rPr lang="en-US" dirty="0" smtClean="0"/>
              <a:t>T</a:t>
            </a:r>
            <a:r>
              <a:rPr lang="el-GR" dirty="0" smtClean="0"/>
              <a:t>, </a:t>
            </a:r>
            <a:r>
              <a:rPr lang="en-US" dirty="0" smtClean="0"/>
              <a:t>QU </a:t>
            </a:r>
            <a:r>
              <a:rPr lang="el-GR" dirty="0" smtClean="0">
                <a:sym typeface="Symbol"/>
              </a:rPr>
              <a:t></a:t>
            </a:r>
            <a:r>
              <a:rPr lang="el-GR" dirty="0" smtClean="0"/>
              <a:t> </a:t>
            </a:r>
            <a:r>
              <a:rPr lang="en-US" dirty="0" smtClean="0"/>
              <a:t>V</a:t>
            </a:r>
            <a:r>
              <a:rPr lang="el-GR" dirty="0" smtClean="0"/>
              <a:t>}. </a:t>
            </a:r>
          </a:p>
          <a:p>
            <a:r>
              <a:rPr lang="el-GR" dirty="0" smtClean="0"/>
              <a:t> </a:t>
            </a:r>
          </a:p>
          <a:p>
            <a:r>
              <a:rPr lang="el-GR" dirty="0" smtClean="0"/>
              <a:t>(α) Υπάρχει κάποια εξάρτηση που είναι περιττή. Εξηγείστε.</a:t>
            </a:r>
          </a:p>
          <a:p>
            <a:r>
              <a:rPr lang="el-GR" dirty="0" smtClean="0"/>
              <a:t>(β) Ισχύει ή όχι </a:t>
            </a:r>
            <a:r>
              <a:rPr lang="en-US" dirty="0" smtClean="0"/>
              <a:t>Q </a:t>
            </a:r>
            <a:r>
              <a:rPr lang="el-GR" dirty="0" smtClean="0">
                <a:sym typeface="Symbol"/>
              </a:rPr>
              <a:t></a:t>
            </a:r>
            <a:r>
              <a:rPr lang="en-US" dirty="0" smtClean="0"/>
              <a:t> S. </a:t>
            </a:r>
            <a:r>
              <a:rPr lang="el-GR" dirty="0" smtClean="0"/>
              <a:t>Εξηγείστε.</a:t>
            </a:r>
          </a:p>
          <a:p>
            <a:r>
              <a:rPr lang="el-GR" dirty="0" smtClean="0"/>
              <a:t>(γ) Είναι το {</a:t>
            </a:r>
            <a:r>
              <a:rPr lang="en-US" dirty="0" smtClean="0"/>
              <a:t>Q, P} </a:t>
            </a:r>
            <a:r>
              <a:rPr lang="el-GR" dirty="0" smtClean="0"/>
              <a:t>κλειδί ή όχι; Εξηγείστε.</a:t>
            </a:r>
          </a:p>
          <a:p>
            <a:r>
              <a:rPr lang="el-GR" dirty="0" smtClean="0"/>
              <a:t>(δ) Είναι το {</a:t>
            </a:r>
            <a:r>
              <a:rPr lang="en-US" dirty="0" smtClean="0"/>
              <a:t>Q, P, V</a:t>
            </a:r>
            <a:r>
              <a:rPr lang="el-GR" dirty="0" smtClean="0"/>
              <a:t>, </a:t>
            </a:r>
            <a:r>
              <a:rPr lang="en-US" dirty="0" smtClean="0"/>
              <a:t>U} </a:t>
            </a:r>
            <a:r>
              <a:rPr lang="el-GR" dirty="0" smtClean="0"/>
              <a:t>υποψήφιο κλειδί ή όχι; Εξηγείστε.</a:t>
            </a:r>
          </a:p>
          <a:p>
            <a:endParaRPr lang="el-GR" dirty="0"/>
          </a:p>
        </p:txBody>
      </p:sp>
    </p:spTree>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Date Placeholder 1"/>
          <p:cNvSpPr>
            <a:spLocks noGrp="1"/>
          </p:cNvSpPr>
          <p:nvPr>
            <p:ph type="dt" sz="quarter" idx="10"/>
          </p:nvPr>
        </p:nvSpPr>
        <p:spPr>
          <a:noFill/>
        </p:spPr>
        <p:txBody>
          <a:bodyPr/>
          <a:lstStyle/>
          <a:p>
            <a:r>
              <a:rPr lang="el-GR" altLang="en-US" dirty="0" smtClean="0"/>
              <a:t>Βάσεις Δεδομένων 20</a:t>
            </a:r>
            <a:r>
              <a:rPr lang="en-US" altLang="en-US" dirty="0" smtClean="0"/>
              <a:t>13</a:t>
            </a:r>
            <a:r>
              <a:rPr lang="el-GR" altLang="en-US" dirty="0" smtClean="0"/>
              <a:t>-20</a:t>
            </a:r>
            <a:r>
              <a:rPr lang="en-US" altLang="en-US" dirty="0" smtClean="0"/>
              <a:t>14</a:t>
            </a:r>
            <a:endParaRPr lang="el-GR" altLang="en-US" dirty="0" smtClean="0"/>
          </a:p>
        </p:txBody>
      </p:sp>
      <p:sp>
        <p:nvSpPr>
          <p:cNvPr id="38915" name="Footer Placeholder 2"/>
          <p:cNvSpPr>
            <a:spLocks noGrp="1"/>
          </p:cNvSpPr>
          <p:nvPr>
            <p:ph type="ftr" sz="quarter" idx="11"/>
          </p:nvPr>
        </p:nvSpPr>
        <p:spPr>
          <a:noFill/>
        </p:spPr>
        <p:txBody>
          <a:bodyPr/>
          <a:lstStyle/>
          <a:p>
            <a:r>
              <a:rPr lang="el-GR" altLang="en-US" smtClean="0"/>
              <a:t>Ευαγγελία Πιτουρά</a:t>
            </a:r>
          </a:p>
        </p:txBody>
      </p:sp>
      <p:sp>
        <p:nvSpPr>
          <p:cNvPr id="38916" name="Slide Number Placeholder 3"/>
          <p:cNvSpPr>
            <a:spLocks noGrp="1"/>
          </p:cNvSpPr>
          <p:nvPr>
            <p:ph type="sldNum" sz="quarter" idx="12"/>
          </p:nvPr>
        </p:nvSpPr>
        <p:spPr>
          <a:noFill/>
        </p:spPr>
        <p:txBody>
          <a:bodyPr/>
          <a:lstStyle/>
          <a:p>
            <a:fld id="{7A8BE01A-1549-4FD9-8F37-77ED03559DF4}" type="slidenum">
              <a:rPr lang="el-GR" altLang="en-US" smtClean="0"/>
              <a:pPr/>
              <a:t>101</a:t>
            </a:fld>
            <a:endParaRPr lang="el-GR" altLang="en-US" smtClean="0"/>
          </a:p>
        </p:txBody>
      </p:sp>
      <p:sp>
        <p:nvSpPr>
          <p:cNvPr id="38917" name="Text Box 2"/>
          <p:cNvSpPr txBox="1">
            <a:spLocks noChangeArrowheads="1"/>
          </p:cNvSpPr>
          <p:nvPr/>
        </p:nvSpPr>
        <p:spPr bwMode="auto">
          <a:xfrm>
            <a:off x="1258888" y="2205038"/>
            <a:ext cx="6119812" cy="1015663"/>
          </a:xfrm>
          <a:prstGeom prst="rect">
            <a:avLst/>
          </a:prstGeom>
          <a:noFill/>
          <a:ln w="9525">
            <a:noFill/>
            <a:miter lim="800000"/>
            <a:headEnd/>
            <a:tailEnd/>
          </a:ln>
        </p:spPr>
        <p:txBody>
          <a:bodyPr>
            <a:spAutoFit/>
          </a:bodyPr>
          <a:lstStyle/>
          <a:p>
            <a:pPr algn="r">
              <a:spcBef>
                <a:spcPct val="50000"/>
              </a:spcBef>
            </a:pPr>
            <a:r>
              <a:rPr lang="el-GR" sz="6000" dirty="0">
                <a:solidFill>
                  <a:schemeClr val="accent3">
                    <a:lumMod val="75000"/>
                  </a:schemeClr>
                </a:solidFill>
              </a:rPr>
              <a:t>Ερωτήσεις;</a:t>
            </a:r>
          </a:p>
        </p:txBody>
      </p:sp>
    </p:spTree>
    <p:extLst>
      <p:ext uri="{BB962C8B-B14F-4D97-AF65-F5344CB8AC3E}">
        <p14:creationId xmlns:p14="http://schemas.microsoft.com/office/powerpoint/2010/main" xmlns="" val="1216187477"/>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Footer Placeholder 4"/>
          <p:cNvSpPr>
            <a:spLocks noGrp="1"/>
          </p:cNvSpPr>
          <p:nvPr>
            <p:ph type="ftr" sz="quarter" idx="11"/>
          </p:nvPr>
        </p:nvSpPr>
        <p:spPr>
          <a:noFill/>
        </p:spPr>
        <p:txBody>
          <a:bodyPr/>
          <a:lstStyle/>
          <a:p>
            <a:r>
              <a:rPr lang="el-GR" altLang="en-US" smtClean="0"/>
              <a:t>Ευαγγελία Πιτουρά</a:t>
            </a:r>
          </a:p>
        </p:txBody>
      </p:sp>
      <p:sp>
        <p:nvSpPr>
          <p:cNvPr id="34819" name="Slide Number Placeholder 5"/>
          <p:cNvSpPr>
            <a:spLocks noGrp="1"/>
          </p:cNvSpPr>
          <p:nvPr>
            <p:ph type="sldNum" sz="quarter" idx="12"/>
          </p:nvPr>
        </p:nvSpPr>
        <p:spPr>
          <a:noFill/>
        </p:spPr>
        <p:txBody>
          <a:bodyPr/>
          <a:lstStyle/>
          <a:p>
            <a:fld id="{6DD37328-0A09-46B6-ADAB-C94B5058615D}" type="slidenum">
              <a:rPr lang="el-GR" altLang="en-US" smtClean="0"/>
              <a:pPr/>
              <a:t>102</a:t>
            </a:fld>
            <a:endParaRPr lang="el-GR" altLang="en-US" smtClean="0"/>
          </a:p>
        </p:txBody>
      </p:sp>
      <p:sp>
        <p:nvSpPr>
          <p:cNvPr id="34820" name="Rectangle 2"/>
          <p:cNvSpPr>
            <a:spLocks noGrp="1" noChangeArrowheads="1"/>
          </p:cNvSpPr>
          <p:nvPr>
            <p:ph type="body" idx="1"/>
          </p:nvPr>
        </p:nvSpPr>
        <p:spPr>
          <a:xfrm>
            <a:off x="492615" y="1115999"/>
            <a:ext cx="7920038" cy="4032250"/>
          </a:xfrm>
          <a:noFill/>
        </p:spPr>
        <p:txBody>
          <a:bodyPr lIns="92075" tIns="46038" rIns="92075" bIns="46038">
            <a:noAutofit/>
          </a:bodyPr>
          <a:lstStyle/>
          <a:p>
            <a:pPr algn="just" eaLnBrk="1" hangingPunct="1">
              <a:buClr>
                <a:schemeClr val="tx1"/>
              </a:buClr>
              <a:buFont typeface="Wingdings" panose="05000000000000000000" pitchFamily="2" charset="2"/>
              <a:buChar char="§"/>
            </a:pPr>
            <a:r>
              <a:rPr lang="el-GR" sz="2000" dirty="0" smtClean="0">
                <a:latin typeface="Calibri" pitchFamily="34" charset="0"/>
              </a:rPr>
              <a:t>Το </a:t>
            </a:r>
            <a:r>
              <a:rPr lang="en-US" sz="2000" dirty="0" smtClean="0">
                <a:solidFill>
                  <a:schemeClr val="accent6">
                    <a:lumMod val="75000"/>
                  </a:schemeClr>
                </a:solidFill>
                <a:latin typeface="Calibri" pitchFamily="34" charset="0"/>
              </a:rPr>
              <a:t>subject</a:t>
            </a:r>
            <a:r>
              <a:rPr lang="en-US" sz="2000" dirty="0" smtClean="0">
                <a:latin typeface="Calibri" pitchFamily="34" charset="0"/>
              </a:rPr>
              <a:t> </a:t>
            </a:r>
            <a:r>
              <a:rPr lang="el-GR" sz="2000" dirty="0" smtClean="0">
                <a:latin typeface="Calibri" pitchFamily="34" charset="0"/>
              </a:rPr>
              <a:t>πρέπει να περιέχει σύντομη και περιεκτική περιγραφή του θέματος (είναι υποχρεωτικό)</a:t>
            </a:r>
          </a:p>
          <a:p>
            <a:pPr algn="just" eaLnBrk="1" hangingPunct="1">
              <a:buClr>
                <a:schemeClr val="tx1"/>
              </a:buClr>
              <a:buFont typeface="Wingdings" panose="05000000000000000000" pitchFamily="2" charset="2"/>
              <a:buChar char="§"/>
            </a:pPr>
            <a:endParaRPr lang="el-GR" sz="900" dirty="0" smtClean="0">
              <a:latin typeface="Calibri" pitchFamily="34" charset="0"/>
            </a:endParaRPr>
          </a:p>
          <a:p>
            <a:pPr algn="just" eaLnBrk="1" hangingPunct="1">
              <a:buClr>
                <a:schemeClr val="tx1"/>
              </a:buClr>
              <a:buFont typeface="Wingdings" panose="05000000000000000000" pitchFamily="2" charset="2"/>
              <a:buChar char="§"/>
            </a:pPr>
            <a:r>
              <a:rPr lang="el-GR" sz="2000" dirty="0" smtClean="0">
                <a:latin typeface="Calibri" pitchFamily="34" charset="0"/>
              </a:rPr>
              <a:t>Χρησιμοποιούμε </a:t>
            </a:r>
            <a:r>
              <a:rPr lang="el-GR" sz="2000" i="1" dirty="0" smtClean="0">
                <a:solidFill>
                  <a:schemeClr val="accent6">
                    <a:lumMod val="75000"/>
                  </a:schemeClr>
                </a:solidFill>
                <a:latin typeface="Calibri" pitchFamily="34" charset="0"/>
              </a:rPr>
              <a:t>το </a:t>
            </a:r>
            <a:r>
              <a:rPr lang="en-US" sz="2000" i="1" dirty="0" smtClean="0">
                <a:solidFill>
                  <a:schemeClr val="accent6">
                    <a:lumMod val="75000"/>
                  </a:schemeClr>
                </a:solidFill>
                <a:latin typeface="Calibri" pitchFamily="34" charset="0"/>
              </a:rPr>
              <a:t>email-account </a:t>
            </a:r>
            <a:r>
              <a:rPr lang="el-GR" sz="2000" i="1" dirty="0" smtClean="0">
                <a:solidFill>
                  <a:schemeClr val="accent6">
                    <a:lumMod val="75000"/>
                  </a:schemeClr>
                </a:solidFill>
                <a:latin typeface="Calibri" pitchFamily="34" charset="0"/>
              </a:rPr>
              <a:t>του Τμήματος </a:t>
            </a:r>
            <a:r>
              <a:rPr lang="el-GR" sz="2000" dirty="0" smtClean="0">
                <a:latin typeface="Calibri" pitchFamily="34" charset="0"/>
              </a:rPr>
              <a:t>(και σε καμία περίπτωση προσωπικά </a:t>
            </a:r>
            <a:r>
              <a:rPr lang="en-US" sz="2000" dirty="0" smtClean="0">
                <a:latin typeface="Calibri" pitchFamily="34" charset="0"/>
              </a:rPr>
              <a:t>accounts </a:t>
            </a:r>
            <a:r>
              <a:rPr lang="el-GR" sz="2000" dirty="0" smtClean="0">
                <a:latin typeface="Calibri" pitchFamily="34" charset="0"/>
              </a:rPr>
              <a:t>με «περίεργα» ονόματα)</a:t>
            </a:r>
          </a:p>
          <a:p>
            <a:pPr algn="just" eaLnBrk="1" hangingPunct="1">
              <a:buClr>
                <a:schemeClr val="tx1"/>
              </a:buClr>
              <a:buFont typeface="Wingdings" panose="05000000000000000000" pitchFamily="2" charset="2"/>
              <a:buChar char="§"/>
            </a:pPr>
            <a:endParaRPr lang="el-GR" sz="800" dirty="0" smtClean="0">
              <a:latin typeface="Calibri" pitchFamily="34" charset="0"/>
            </a:endParaRPr>
          </a:p>
          <a:p>
            <a:pPr algn="just" eaLnBrk="1" hangingPunct="1">
              <a:buClr>
                <a:schemeClr val="tx1"/>
              </a:buClr>
              <a:buFont typeface="Wingdings" panose="05000000000000000000" pitchFamily="2" charset="2"/>
              <a:buChar char="§"/>
            </a:pPr>
            <a:r>
              <a:rPr lang="el-GR" sz="2000" dirty="0" smtClean="0">
                <a:latin typeface="Calibri" pitchFamily="34" charset="0"/>
              </a:rPr>
              <a:t>Ξεκινάμε με κάποια </a:t>
            </a:r>
            <a:r>
              <a:rPr lang="el-GR" sz="2000" i="1" dirty="0" smtClean="0">
                <a:solidFill>
                  <a:schemeClr val="accent6">
                    <a:lumMod val="75000"/>
                  </a:schemeClr>
                </a:solidFill>
                <a:latin typeface="Calibri" pitchFamily="34" charset="0"/>
              </a:rPr>
              <a:t>προσφώνηση</a:t>
            </a:r>
            <a:r>
              <a:rPr lang="el-GR" sz="2000" dirty="0" smtClean="0">
                <a:latin typeface="Calibri" pitchFamily="34" charset="0"/>
              </a:rPr>
              <a:t> (ανάλογη με το πρόσωπο στο οποίο απευθυνόμαστε)</a:t>
            </a:r>
          </a:p>
          <a:p>
            <a:pPr algn="just" eaLnBrk="1" hangingPunct="1">
              <a:buClr>
                <a:schemeClr val="tx1"/>
              </a:buClr>
              <a:buNone/>
            </a:pPr>
            <a:endParaRPr lang="el-GR" sz="2000" dirty="0" smtClean="0">
              <a:latin typeface="Calibri" pitchFamily="34" charset="0"/>
            </a:endParaRPr>
          </a:p>
          <a:p>
            <a:pPr algn="just" eaLnBrk="1" hangingPunct="1">
              <a:buClr>
                <a:schemeClr val="tx1"/>
              </a:buClr>
              <a:buFont typeface="Wingdings" panose="05000000000000000000" pitchFamily="2" charset="2"/>
              <a:buChar char="§"/>
            </a:pPr>
            <a:r>
              <a:rPr lang="el-GR" sz="2000" i="1" dirty="0" smtClean="0">
                <a:solidFill>
                  <a:schemeClr val="accent6">
                    <a:lumMod val="75000"/>
                  </a:schemeClr>
                </a:solidFill>
                <a:latin typeface="Calibri" pitchFamily="34" charset="0"/>
              </a:rPr>
              <a:t>Δε χρησιμοποιούμε συντομογραφίες </a:t>
            </a:r>
            <a:r>
              <a:rPr lang="el-GR" sz="2000" dirty="0" smtClean="0">
                <a:latin typeface="Calibri" pitchFamily="34" charset="0"/>
              </a:rPr>
              <a:t>που χρησιμοποιούμε για να στείλουμε μηνύματα </a:t>
            </a:r>
          </a:p>
          <a:p>
            <a:pPr algn="just" eaLnBrk="1" hangingPunct="1">
              <a:lnSpc>
                <a:spcPct val="80000"/>
              </a:lnSpc>
              <a:buClr>
                <a:schemeClr val="tx1"/>
              </a:buClr>
              <a:buFont typeface="Wingdings" panose="05000000000000000000" pitchFamily="2" charset="2"/>
              <a:buChar char="§"/>
            </a:pPr>
            <a:r>
              <a:rPr lang="el-GR" sz="2000" dirty="0" smtClean="0">
                <a:latin typeface="Calibri" pitchFamily="34" charset="0"/>
              </a:rPr>
              <a:t>Είμαστε </a:t>
            </a:r>
            <a:r>
              <a:rPr lang="el-GR" sz="2000" i="1" dirty="0" smtClean="0">
                <a:solidFill>
                  <a:schemeClr val="accent6">
                    <a:lumMod val="75000"/>
                  </a:schemeClr>
                </a:solidFill>
                <a:latin typeface="Calibri" pitchFamily="34" charset="0"/>
              </a:rPr>
              <a:t>ευγενικοί</a:t>
            </a:r>
          </a:p>
          <a:p>
            <a:pPr algn="just" eaLnBrk="1" hangingPunct="1">
              <a:lnSpc>
                <a:spcPct val="80000"/>
              </a:lnSpc>
              <a:buClr>
                <a:schemeClr val="tx1"/>
              </a:buClr>
              <a:buNone/>
            </a:pPr>
            <a:r>
              <a:rPr lang="el-GR" sz="2000" dirty="0" smtClean="0">
                <a:latin typeface="Calibri" pitchFamily="34" charset="0"/>
              </a:rPr>
              <a:t> </a:t>
            </a:r>
          </a:p>
          <a:p>
            <a:pPr algn="just">
              <a:lnSpc>
                <a:spcPct val="80000"/>
              </a:lnSpc>
              <a:buClr>
                <a:schemeClr val="tx1"/>
              </a:buClr>
              <a:buFont typeface="Wingdings" panose="05000000000000000000" pitchFamily="2" charset="2"/>
              <a:buChar char="§"/>
            </a:pPr>
            <a:r>
              <a:rPr lang="el-GR" sz="2000" i="1" dirty="0" smtClean="0">
                <a:solidFill>
                  <a:schemeClr val="accent6">
                    <a:lumMod val="75000"/>
                  </a:schemeClr>
                </a:solidFill>
                <a:latin typeface="Calibri" pitchFamily="34" charset="0"/>
              </a:rPr>
              <a:t>Υπογράφουμε</a:t>
            </a:r>
            <a:r>
              <a:rPr lang="el-GR" sz="2000" dirty="0" smtClean="0">
                <a:latin typeface="Calibri" pitchFamily="34" charset="0"/>
              </a:rPr>
              <a:t> με το όνομα μας</a:t>
            </a:r>
          </a:p>
          <a:p>
            <a:pPr algn="just" eaLnBrk="1" hangingPunct="1">
              <a:lnSpc>
                <a:spcPct val="80000"/>
              </a:lnSpc>
              <a:buClr>
                <a:schemeClr val="tx1"/>
              </a:buClr>
              <a:buFont typeface="Wingdings" panose="05000000000000000000" pitchFamily="2" charset="2"/>
              <a:buChar char="§"/>
            </a:pPr>
            <a:endParaRPr lang="en-US" sz="2000" dirty="0" smtClean="0">
              <a:latin typeface="Calibri" pitchFamily="34" charset="0"/>
            </a:endParaRPr>
          </a:p>
        </p:txBody>
      </p:sp>
      <p:sp>
        <p:nvSpPr>
          <p:cNvPr id="34822"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8" name="Title 6"/>
          <p:cNvSpPr>
            <a:spLocks noGrp="1"/>
          </p:cNvSpPr>
          <p:nvPr>
            <p:ph type="title"/>
          </p:nvPr>
        </p:nvSpPr>
        <p:spPr>
          <a:xfrm>
            <a:off x="447773" y="0"/>
            <a:ext cx="8229600" cy="1143000"/>
          </a:xfrm>
        </p:spPr>
        <p:txBody>
          <a:bodyPr/>
          <a:lstStyle/>
          <a:p>
            <a:r>
              <a:rPr lang="el-GR" dirty="0" smtClean="0">
                <a:solidFill>
                  <a:schemeClr val="accent6">
                    <a:lumMod val="75000"/>
                  </a:schemeClr>
                </a:solidFill>
              </a:rPr>
              <a:t>Πως γράφουμε </a:t>
            </a:r>
            <a:r>
              <a:rPr lang="en-US" dirty="0" smtClean="0">
                <a:solidFill>
                  <a:schemeClr val="accent6">
                    <a:lumMod val="75000"/>
                  </a:schemeClr>
                </a:solidFill>
              </a:rPr>
              <a:t>email</a:t>
            </a:r>
            <a:endParaRPr lang="el-GR" dirty="0">
              <a:solidFill>
                <a:schemeClr val="accent6">
                  <a:lumMod val="75000"/>
                </a:schemeClr>
              </a:solidFill>
            </a:endParaRPr>
          </a:p>
        </p:txBody>
      </p:sp>
      <p:sp>
        <p:nvSpPr>
          <p:cNvPr id="7" name="TextBox 6"/>
          <p:cNvSpPr txBox="1"/>
          <p:nvPr/>
        </p:nvSpPr>
        <p:spPr>
          <a:xfrm>
            <a:off x="452487" y="5590096"/>
            <a:ext cx="8059917" cy="461665"/>
          </a:xfrm>
          <a:prstGeom prst="rect">
            <a:avLst/>
          </a:prstGeom>
          <a:noFill/>
        </p:spPr>
        <p:txBody>
          <a:bodyPr wrap="square" rtlCol="0">
            <a:spAutoFit/>
          </a:bodyPr>
          <a:lstStyle/>
          <a:p>
            <a:r>
              <a:rPr lang="el-GR" sz="2400" dirty="0" smtClean="0">
                <a:solidFill>
                  <a:schemeClr val="accent3">
                    <a:lumMod val="50000"/>
                  </a:schemeClr>
                </a:solidFill>
              </a:rPr>
              <a:t>Δε θα απαντώ σε </a:t>
            </a:r>
            <a:r>
              <a:rPr lang="en-US" sz="2400" dirty="0" smtClean="0">
                <a:solidFill>
                  <a:schemeClr val="accent3">
                    <a:lumMod val="50000"/>
                  </a:schemeClr>
                </a:solidFill>
              </a:rPr>
              <a:t>email</a:t>
            </a:r>
            <a:r>
              <a:rPr lang="el-GR" sz="2400" dirty="0" smtClean="0">
                <a:solidFill>
                  <a:schemeClr val="accent3">
                    <a:lumMod val="50000"/>
                  </a:schemeClr>
                </a:solidFill>
              </a:rPr>
              <a:t> που δεν ακολουθούν τα παραπάνω</a:t>
            </a:r>
            <a:r>
              <a:rPr lang="en-US" sz="2400" dirty="0" smtClean="0">
                <a:solidFill>
                  <a:schemeClr val="accent3">
                    <a:lumMod val="50000"/>
                  </a:schemeClr>
                </a:solidFill>
              </a:rPr>
              <a:t> </a:t>
            </a:r>
            <a:endParaRPr lang="el-GR" sz="2400" dirty="0">
              <a:solidFill>
                <a:schemeClr val="accent3">
                  <a:lumMod val="50000"/>
                </a:schemeClr>
              </a:solidFill>
            </a:endParaRPr>
          </a:p>
        </p:txBody>
      </p:sp>
    </p:spTree>
  </p:cSld>
  <p:clrMapOvr>
    <a:masterClrMapping/>
  </p:clrMapOvr>
  <p:transition/>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Date Placeholder 1"/>
          <p:cNvSpPr>
            <a:spLocks noGrp="1"/>
          </p:cNvSpPr>
          <p:nvPr>
            <p:ph type="dt" sz="quarter" idx="10"/>
          </p:nvPr>
        </p:nvSpPr>
        <p:spPr>
          <a:noFill/>
        </p:spPr>
        <p:txBody>
          <a:bodyPr/>
          <a:lstStyle/>
          <a:p>
            <a:r>
              <a:rPr lang="el-GR" altLang="en-US" dirty="0" smtClean="0"/>
              <a:t>Βάσεις Δεδομένων 20</a:t>
            </a:r>
            <a:r>
              <a:rPr lang="en-US" altLang="en-US" dirty="0" smtClean="0"/>
              <a:t>13</a:t>
            </a:r>
            <a:r>
              <a:rPr lang="el-GR" altLang="en-US" dirty="0" smtClean="0"/>
              <a:t>-20</a:t>
            </a:r>
            <a:r>
              <a:rPr lang="en-US" altLang="en-US" dirty="0" smtClean="0"/>
              <a:t>14</a:t>
            </a:r>
            <a:endParaRPr lang="el-GR" altLang="en-US" dirty="0" smtClean="0"/>
          </a:p>
        </p:txBody>
      </p:sp>
      <p:sp>
        <p:nvSpPr>
          <p:cNvPr id="38915" name="Footer Placeholder 2"/>
          <p:cNvSpPr>
            <a:spLocks noGrp="1"/>
          </p:cNvSpPr>
          <p:nvPr>
            <p:ph type="ftr" sz="quarter" idx="11"/>
          </p:nvPr>
        </p:nvSpPr>
        <p:spPr>
          <a:noFill/>
        </p:spPr>
        <p:txBody>
          <a:bodyPr/>
          <a:lstStyle/>
          <a:p>
            <a:r>
              <a:rPr lang="el-GR" altLang="en-US" smtClean="0"/>
              <a:t>Ευαγγελία Πιτουρά</a:t>
            </a:r>
          </a:p>
        </p:txBody>
      </p:sp>
      <p:sp>
        <p:nvSpPr>
          <p:cNvPr id="38916" name="Slide Number Placeholder 3"/>
          <p:cNvSpPr>
            <a:spLocks noGrp="1"/>
          </p:cNvSpPr>
          <p:nvPr>
            <p:ph type="sldNum" sz="quarter" idx="12"/>
          </p:nvPr>
        </p:nvSpPr>
        <p:spPr>
          <a:noFill/>
        </p:spPr>
        <p:txBody>
          <a:bodyPr/>
          <a:lstStyle/>
          <a:p>
            <a:fld id="{7A8BE01A-1549-4FD9-8F37-77ED03559DF4}" type="slidenum">
              <a:rPr lang="el-GR" altLang="en-US" smtClean="0"/>
              <a:pPr/>
              <a:t>103</a:t>
            </a:fld>
            <a:endParaRPr lang="el-GR" altLang="en-US" smtClean="0"/>
          </a:p>
        </p:txBody>
      </p:sp>
      <p:sp>
        <p:nvSpPr>
          <p:cNvPr id="38917" name="Text Box 2"/>
          <p:cNvSpPr txBox="1">
            <a:spLocks noChangeArrowheads="1"/>
          </p:cNvSpPr>
          <p:nvPr/>
        </p:nvSpPr>
        <p:spPr bwMode="auto">
          <a:xfrm>
            <a:off x="1258888" y="2205038"/>
            <a:ext cx="6119812" cy="1938992"/>
          </a:xfrm>
          <a:prstGeom prst="rect">
            <a:avLst/>
          </a:prstGeom>
          <a:noFill/>
          <a:ln w="9525">
            <a:noFill/>
            <a:miter lim="800000"/>
            <a:headEnd/>
            <a:tailEnd/>
          </a:ln>
        </p:spPr>
        <p:txBody>
          <a:bodyPr>
            <a:spAutoFit/>
          </a:bodyPr>
          <a:lstStyle/>
          <a:p>
            <a:pPr algn="r">
              <a:spcBef>
                <a:spcPct val="50000"/>
              </a:spcBef>
            </a:pPr>
            <a:r>
              <a:rPr lang="el-GR" sz="6000" dirty="0" smtClean="0">
                <a:solidFill>
                  <a:schemeClr val="accent3">
                    <a:lumMod val="75000"/>
                  </a:schemeClr>
                </a:solidFill>
              </a:rPr>
              <a:t>1</a:t>
            </a:r>
            <a:r>
              <a:rPr lang="el-GR" sz="6000" baseline="30000" dirty="0" smtClean="0">
                <a:solidFill>
                  <a:schemeClr val="accent3">
                    <a:lumMod val="75000"/>
                  </a:schemeClr>
                </a:solidFill>
              </a:rPr>
              <a:t>ο</a:t>
            </a:r>
            <a:r>
              <a:rPr lang="el-GR" sz="6000" dirty="0" smtClean="0">
                <a:solidFill>
                  <a:schemeClr val="accent3">
                    <a:lumMod val="75000"/>
                  </a:schemeClr>
                </a:solidFill>
              </a:rPr>
              <a:t> Σύνολο Ασκήσεων</a:t>
            </a:r>
            <a:endParaRPr lang="el-GR" sz="6000" dirty="0">
              <a:solidFill>
                <a:schemeClr val="accent3">
                  <a:lumMod val="75000"/>
                </a:schemeClr>
              </a:solidFill>
            </a:endParaRPr>
          </a:p>
        </p:txBody>
      </p:sp>
    </p:spTree>
    <p:extLst>
      <p:ext uri="{BB962C8B-B14F-4D97-AF65-F5344CB8AC3E}">
        <p14:creationId xmlns="" xmlns:p14="http://schemas.microsoft.com/office/powerpoint/2010/main" val="1216187477"/>
      </p:ext>
    </p:extLst>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Footer Placeholder 4"/>
          <p:cNvSpPr>
            <a:spLocks noGrp="1"/>
          </p:cNvSpPr>
          <p:nvPr>
            <p:ph type="ftr" sz="quarter" idx="11"/>
          </p:nvPr>
        </p:nvSpPr>
        <p:spPr>
          <a:noFill/>
        </p:spPr>
        <p:txBody>
          <a:bodyPr/>
          <a:lstStyle/>
          <a:p>
            <a:r>
              <a:rPr lang="el-GR" altLang="en-US" smtClean="0"/>
              <a:t>Ευαγγελία Πιτουρά</a:t>
            </a:r>
          </a:p>
        </p:txBody>
      </p:sp>
      <p:sp>
        <p:nvSpPr>
          <p:cNvPr id="34819" name="Slide Number Placeholder 5"/>
          <p:cNvSpPr>
            <a:spLocks noGrp="1"/>
          </p:cNvSpPr>
          <p:nvPr>
            <p:ph type="sldNum" sz="quarter" idx="12"/>
          </p:nvPr>
        </p:nvSpPr>
        <p:spPr>
          <a:noFill/>
        </p:spPr>
        <p:txBody>
          <a:bodyPr/>
          <a:lstStyle/>
          <a:p>
            <a:fld id="{6DD37328-0A09-46B6-ADAB-C94B5058615D}" type="slidenum">
              <a:rPr lang="el-GR" altLang="en-US" smtClean="0"/>
              <a:pPr/>
              <a:t>104</a:t>
            </a:fld>
            <a:endParaRPr lang="el-GR" altLang="en-US" smtClean="0"/>
          </a:p>
        </p:txBody>
      </p:sp>
      <p:sp>
        <p:nvSpPr>
          <p:cNvPr id="34820" name="Rectangle 2"/>
          <p:cNvSpPr>
            <a:spLocks noGrp="1" noChangeArrowheads="1"/>
          </p:cNvSpPr>
          <p:nvPr>
            <p:ph type="body" idx="1"/>
          </p:nvPr>
        </p:nvSpPr>
        <p:spPr>
          <a:xfrm>
            <a:off x="530322" y="1766449"/>
            <a:ext cx="7920038" cy="4032250"/>
          </a:xfrm>
          <a:noFill/>
        </p:spPr>
        <p:txBody>
          <a:bodyPr lIns="92075" tIns="46038" rIns="92075" bIns="46038">
            <a:noAutofit/>
          </a:bodyPr>
          <a:lstStyle/>
          <a:p>
            <a:pPr>
              <a:buNone/>
            </a:pPr>
            <a:r>
              <a:rPr lang="el-GR" sz="2000" b="1" dirty="0" smtClean="0"/>
              <a:t> 	</a:t>
            </a:r>
            <a:r>
              <a:rPr lang="el-GR" sz="2000" dirty="0" smtClean="0"/>
              <a:t>Θεωρείστε ένα σχεσιακό σχήμα </a:t>
            </a:r>
            <a:r>
              <a:rPr lang="en-US" sz="2000" dirty="0" smtClean="0"/>
              <a:t>R</a:t>
            </a:r>
            <a:r>
              <a:rPr lang="el-GR" sz="2000" dirty="0" smtClean="0"/>
              <a:t>(</a:t>
            </a:r>
            <a:r>
              <a:rPr lang="en-US" sz="2000" dirty="0" smtClean="0"/>
              <a:t>A</a:t>
            </a:r>
            <a:r>
              <a:rPr lang="el-GR" sz="2000" dirty="0" smtClean="0"/>
              <a:t>, </a:t>
            </a:r>
            <a:r>
              <a:rPr lang="en-US" sz="2000" dirty="0" smtClean="0"/>
              <a:t>B</a:t>
            </a:r>
            <a:r>
              <a:rPr lang="el-GR" sz="2000" dirty="0" smtClean="0"/>
              <a:t>, </a:t>
            </a:r>
            <a:r>
              <a:rPr lang="en-US" sz="2000" dirty="0" smtClean="0"/>
              <a:t>C</a:t>
            </a:r>
            <a:r>
              <a:rPr lang="el-GR" sz="2000" dirty="0" smtClean="0"/>
              <a:t>) με τρία γνωρίσματα. Το γνώρισμα Α μπορεί να πάρει έως 30 διαφορετικές τιμές, το Β 4000 και το </a:t>
            </a:r>
            <a:r>
              <a:rPr lang="en-US" sz="2000" dirty="0" smtClean="0"/>
              <a:t>C</a:t>
            </a:r>
            <a:r>
              <a:rPr lang="el-GR" sz="2000" dirty="0" smtClean="0"/>
              <a:t> 50 (δηλαδή, αυτοί είναι οι πληθάριθμοι (</a:t>
            </a:r>
            <a:r>
              <a:rPr lang="en-US" sz="2000" dirty="0" smtClean="0"/>
              <a:t>cardinality</a:t>
            </a:r>
            <a:r>
              <a:rPr lang="el-GR" sz="2000" dirty="0" smtClean="0"/>
              <a:t>) των πεδίων ορισμού αυτών των γνωρισμάτων). Ποιος είναι ο μέγιστος αριθμός πλειάδων που μπορεί να έχει ένα οποιοδήποτε στιγμιότυπο της </a:t>
            </a:r>
            <a:r>
              <a:rPr lang="en-US" sz="2000" dirty="0" smtClean="0"/>
              <a:t>R </a:t>
            </a:r>
            <a:r>
              <a:rPr lang="el-GR" sz="2000" dirty="0" smtClean="0"/>
              <a:t>αν</a:t>
            </a:r>
          </a:p>
          <a:p>
            <a:pPr>
              <a:buNone/>
            </a:pPr>
            <a:r>
              <a:rPr lang="el-GR" sz="2000" dirty="0" smtClean="0"/>
              <a:t>		(α) Το Α είναι κλειδί της </a:t>
            </a:r>
            <a:r>
              <a:rPr lang="en-US" sz="2000" dirty="0" smtClean="0"/>
              <a:t>R</a:t>
            </a:r>
            <a:r>
              <a:rPr lang="el-GR" sz="2000" dirty="0" smtClean="0"/>
              <a:t>;</a:t>
            </a:r>
          </a:p>
          <a:p>
            <a:pPr>
              <a:buNone/>
            </a:pPr>
            <a:r>
              <a:rPr lang="el-GR" sz="2000" dirty="0" smtClean="0"/>
              <a:t>		(β) </a:t>
            </a:r>
            <a:r>
              <a:rPr lang="en-US" sz="2000" dirty="0" smtClean="0"/>
              <a:t>To</a:t>
            </a:r>
            <a:r>
              <a:rPr lang="el-GR" sz="2000" dirty="0" smtClean="0"/>
              <a:t> {</a:t>
            </a:r>
            <a:r>
              <a:rPr lang="en-US" sz="2000" dirty="0" smtClean="0"/>
              <a:t>A</a:t>
            </a:r>
            <a:r>
              <a:rPr lang="el-GR" sz="2000" dirty="0" smtClean="0"/>
              <a:t>, </a:t>
            </a:r>
            <a:r>
              <a:rPr lang="en-US" sz="2000" dirty="0" smtClean="0"/>
              <a:t>B</a:t>
            </a:r>
            <a:r>
              <a:rPr lang="el-GR" sz="2000" dirty="0" smtClean="0"/>
              <a:t>, </a:t>
            </a:r>
            <a:r>
              <a:rPr lang="en-US" sz="2000" dirty="0" smtClean="0"/>
              <a:t>C</a:t>
            </a:r>
            <a:r>
              <a:rPr lang="el-GR" sz="2000" dirty="0" smtClean="0"/>
              <a:t>} είναι υποψήφιο κλειδί της </a:t>
            </a:r>
            <a:r>
              <a:rPr lang="en-US" sz="2000" dirty="0" smtClean="0"/>
              <a:t>R</a:t>
            </a:r>
            <a:r>
              <a:rPr lang="el-GR" sz="2000" dirty="0" smtClean="0"/>
              <a:t>;</a:t>
            </a:r>
          </a:p>
          <a:p>
            <a:pPr>
              <a:buNone/>
            </a:pPr>
            <a:r>
              <a:rPr lang="el-GR" sz="2000" dirty="0" smtClean="0"/>
              <a:t>		(γ) </a:t>
            </a:r>
            <a:r>
              <a:rPr lang="en-US" sz="2000" dirty="0" smtClean="0"/>
              <a:t>To</a:t>
            </a:r>
            <a:r>
              <a:rPr lang="el-GR" sz="2000" dirty="0" smtClean="0"/>
              <a:t> {</a:t>
            </a:r>
            <a:r>
              <a:rPr lang="en-US" sz="2000" dirty="0" smtClean="0"/>
              <a:t>A</a:t>
            </a:r>
            <a:r>
              <a:rPr lang="el-GR" sz="2000" dirty="0" smtClean="0"/>
              <a:t>, </a:t>
            </a:r>
            <a:r>
              <a:rPr lang="en-US" sz="2000" dirty="0" smtClean="0"/>
              <a:t>B</a:t>
            </a:r>
            <a:r>
              <a:rPr lang="el-GR" sz="2000" dirty="0" smtClean="0"/>
              <a:t>} είναι υποψήφια κλειδί της </a:t>
            </a:r>
            <a:r>
              <a:rPr lang="en-US" sz="2000" dirty="0" smtClean="0"/>
              <a:t>R</a:t>
            </a:r>
            <a:r>
              <a:rPr lang="el-GR" sz="2000" dirty="0" smtClean="0"/>
              <a:t>;</a:t>
            </a:r>
          </a:p>
          <a:p>
            <a:pPr>
              <a:buNone/>
            </a:pPr>
            <a:r>
              <a:rPr lang="el-GR" sz="2000" dirty="0" smtClean="0"/>
              <a:t>		(δ) Τα {</a:t>
            </a:r>
            <a:r>
              <a:rPr lang="en-US" sz="2000" dirty="0" smtClean="0"/>
              <a:t>B</a:t>
            </a:r>
            <a:r>
              <a:rPr lang="el-GR" sz="2000" dirty="0" smtClean="0"/>
              <a:t>} και {Α, </a:t>
            </a:r>
            <a:r>
              <a:rPr lang="en-US" sz="2000" dirty="0" smtClean="0"/>
              <a:t>C</a:t>
            </a:r>
            <a:r>
              <a:rPr lang="el-GR" sz="2000" dirty="0" smtClean="0"/>
              <a:t>} είναι υποψήφια κλειδιά της </a:t>
            </a:r>
            <a:r>
              <a:rPr lang="en-US" sz="2000" dirty="0" smtClean="0"/>
              <a:t>R</a:t>
            </a:r>
            <a:r>
              <a:rPr lang="el-GR" sz="2000" dirty="0" smtClean="0"/>
              <a:t>;</a:t>
            </a:r>
          </a:p>
          <a:p>
            <a:pPr>
              <a:buNone/>
            </a:pPr>
            <a:r>
              <a:rPr lang="el-GR" sz="2000" dirty="0" smtClean="0"/>
              <a:t>	Εξηγείστε τις απαντήσεις σας.</a:t>
            </a:r>
          </a:p>
          <a:p>
            <a:pPr>
              <a:buNone/>
            </a:pPr>
            <a:r>
              <a:rPr lang="el-GR" sz="2000" b="1" dirty="0" smtClean="0"/>
              <a:t> </a:t>
            </a:r>
            <a:endParaRPr lang="el-GR" sz="2000" dirty="0" smtClean="0"/>
          </a:p>
        </p:txBody>
      </p:sp>
      <p:sp>
        <p:nvSpPr>
          <p:cNvPr id="34822"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8" name="Title 6"/>
          <p:cNvSpPr>
            <a:spLocks noGrp="1"/>
          </p:cNvSpPr>
          <p:nvPr>
            <p:ph type="title"/>
          </p:nvPr>
        </p:nvSpPr>
        <p:spPr>
          <a:xfrm>
            <a:off x="381785" y="282804"/>
            <a:ext cx="8229600" cy="1143000"/>
          </a:xfrm>
        </p:spPr>
        <p:txBody>
          <a:bodyPr/>
          <a:lstStyle/>
          <a:p>
            <a:r>
              <a:rPr lang="el-GR" dirty="0" smtClean="0">
                <a:solidFill>
                  <a:schemeClr val="accent6">
                    <a:lumMod val="75000"/>
                  </a:schemeClr>
                </a:solidFill>
              </a:rPr>
              <a:t>Άσκηση 1</a:t>
            </a:r>
            <a:endParaRPr lang="el-GR" dirty="0">
              <a:solidFill>
                <a:schemeClr val="accent6">
                  <a:lumMod val="75000"/>
                </a:schemeClr>
              </a:solidFill>
            </a:endParaRPr>
          </a:p>
        </p:txBody>
      </p:sp>
    </p:spTree>
  </p:cSld>
  <p:clrMapOvr>
    <a:masterClrMapping/>
  </p:clrMapOvr>
  <p:transition/>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Footer Placeholder 4"/>
          <p:cNvSpPr>
            <a:spLocks noGrp="1"/>
          </p:cNvSpPr>
          <p:nvPr>
            <p:ph type="ftr" sz="quarter" idx="11"/>
          </p:nvPr>
        </p:nvSpPr>
        <p:spPr>
          <a:noFill/>
        </p:spPr>
        <p:txBody>
          <a:bodyPr/>
          <a:lstStyle/>
          <a:p>
            <a:r>
              <a:rPr lang="el-GR" altLang="en-US" smtClean="0"/>
              <a:t>Ευαγγελία Πιτουρά</a:t>
            </a:r>
          </a:p>
        </p:txBody>
      </p:sp>
      <p:sp>
        <p:nvSpPr>
          <p:cNvPr id="34819" name="Slide Number Placeholder 5"/>
          <p:cNvSpPr>
            <a:spLocks noGrp="1"/>
          </p:cNvSpPr>
          <p:nvPr>
            <p:ph type="sldNum" sz="quarter" idx="12"/>
          </p:nvPr>
        </p:nvSpPr>
        <p:spPr>
          <a:noFill/>
        </p:spPr>
        <p:txBody>
          <a:bodyPr/>
          <a:lstStyle/>
          <a:p>
            <a:fld id="{6DD37328-0A09-46B6-ADAB-C94B5058615D}" type="slidenum">
              <a:rPr lang="el-GR" altLang="en-US" smtClean="0"/>
              <a:pPr/>
              <a:t>105</a:t>
            </a:fld>
            <a:endParaRPr lang="el-GR" altLang="en-US" smtClean="0"/>
          </a:p>
        </p:txBody>
      </p:sp>
      <p:sp>
        <p:nvSpPr>
          <p:cNvPr id="34820" name="Rectangle 2"/>
          <p:cNvSpPr>
            <a:spLocks noGrp="1" noChangeArrowheads="1"/>
          </p:cNvSpPr>
          <p:nvPr>
            <p:ph type="body" idx="1"/>
          </p:nvPr>
        </p:nvSpPr>
        <p:spPr>
          <a:xfrm>
            <a:off x="417201" y="1285681"/>
            <a:ext cx="7920038" cy="4032250"/>
          </a:xfrm>
          <a:noFill/>
        </p:spPr>
        <p:txBody>
          <a:bodyPr lIns="92075" tIns="46038" rIns="92075" bIns="46038">
            <a:noAutofit/>
          </a:bodyPr>
          <a:lstStyle/>
          <a:p>
            <a:pPr algn="just"/>
            <a:endParaRPr lang="el-GR" sz="2000" dirty="0" smtClean="0"/>
          </a:p>
          <a:p>
            <a:pPr algn="just">
              <a:buNone/>
            </a:pPr>
            <a:r>
              <a:rPr lang="el-GR" sz="2000" dirty="0" smtClean="0"/>
              <a:t>	</a:t>
            </a:r>
            <a:r>
              <a:rPr lang="el-GR" sz="2000" b="1" dirty="0" smtClean="0"/>
              <a:t> </a:t>
            </a:r>
            <a:r>
              <a:rPr lang="el-GR" sz="2000" dirty="0" smtClean="0"/>
              <a:t>Έστω ένας τύπος συσχέτιση </a:t>
            </a:r>
            <a:r>
              <a:rPr lang="en-US" sz="2000" dirty="0" smtClean="0"/>
              <a:t>R </a:t>
            </a:r>
            <a:r>
              <a:rPr lang="el-GR" sz="2000" dirty="0" smtClean="0"/>
              <a:t>μεταξύ δύο τύπων οντοτήτων </a:t>
            </a:r>
            <a:r>
              <a:rPr lang="en-US" sz="2000" dirty="0" smtClean="0"/>
              <a:t>E</a:t>
            </a:r>
            <a:r>
              <a:rPr lang="el-GR" sz="2000" dirty="0" smtClean="0"/>
              <a:t>1 και Ε2. Υποθέστε ότι σε κάποιο στιγμιότυπο της βάσης δεδομένων</a:t>
            </a:r>
            <a:r>
              <a:rPr lang="el-GR" sz="2000" dirty="0" smtClean="0">
                <a:solidFill>
                  <a:schemeClr val="accent6">
                    <a:lumMod val="75000"/>
                  </a:schemeClr>
                </a:solidFill>
              </a:rPr>
              <a:t> η </a:t>
            </a:r>
            <a:r>
              <a:rPr lang="en-US" sz="2000" dirty="0" smtClean="0">
                <a:solidFill>
                  <a:schemeClr val="accent6">
                    <a:lumMod val="75000"/>
                  </a:schemeClr>
                </a:solidFill>
              </a:rPr>
              <a:t>R </a:t>
            </a:r>
            <a:r>
              <a:rPr lang="el-GR" sz="2000" dirty="0" smtClean="0">
                <a:solidFill>
                  <a:schemeClr val="accent6">
                    <a:lumMod val="75000"/>
                  </a:schemeClr>
                </a:solidFill>
              </a:rPr>
              <a:t>έχει 10 συσχετίσεις</a:t>
            </a:r>
            <a:r>
              <a:rPr lang="el-GR" sz="2000" dirty="0" smtClean="0"/>
              <a:t>. </a:t>
            </a:r>
          </a:p>
          <a:p>
            <a:pPr algn="just">
              <a:buNone/>
            </a:pPr>
            <a:r>
              <a:rPr lang="el-GR" sz="2000" dirty="0" smtClean="0"/>
              <a:t>	Ποιος είναι ο μικρότερος και ποιος ο μεγαλύτερος αριθμός οντοτήτων που μπορεί να έχει σε αυτό το στιγμιότυπο η  Ε1 και ποιος η Ε2 σε κάθε μια από τις παρακάτω περιπτώσεις (εξηγείστε την απάντησή σας).</a:t>
            </a:r>
          </a:p>
          <a:p>
            <a:pPr algn="just">
              <a:buNone/>
            </a:pPr>
            <a:r>
              <a:rPr lang="el-GR" sz="2000" dirty="0" smtClean="0"/>
              <a:t>		(</a:t>
            </a:r>
            <a:r>
              <a:rPr lang="en-US" sz="2000" dirty="0" err="1" smtClean="0"/>
              <a:t>i</a:t>
            </a:r>
            <a:r>
              <a:rPr lang="el-GR" sz="2000" dirty="0" smtClean="0"/>
              <a:t>) Η συσχέτιση είναι 1-1 και η συμμετοχή των </a:t>
            </a:r>
            <a:r>
              <a:rPr lang="en-US" sz="2000" dirty="0" smtClean="0"/>
              <a:t>E</a:t>
            </a:r>
            <a:r>
              <a:rPr lang="el-GR" sz="2000" dirty="0" smtClean="0"/>
              <a:t>1 και Ε2 ολική.</a:t>
            </a:r>
          </a:p>
          <a:p>
            <a:pPr algn="just">
              <a:buNone/>
            </a:pPr>
            <a:r>
              <a:rPr lang="el-GR" sz="2000" dirty="0" smtClean="0"/>
              <a:t>		(</a:t>
            </a:r>
            <a:r>
              <a:rPr lang="en-US" sz="2000" dirty="0" smtClean="0"/>
              <a:t>ii</a:t>
            </a:r>
            <a:r>
              <a:rPr lang="el-GR" sz="2000" dirty="0" smtClean="0"/>
              <a:t>) Η συσχέτιση είναι 1-1, η συμμετοχή της </a:t>
            </a:r>
            <a:r>
              <a:rPr lang="en-US" sz="2000" dirty="0" smtClean="0"/>
              <a:t>E</a:t>
            </a:r>
            <a:r>
              <a:rPr lang="el-GR" sz="2000" dirty="0" smtClean="0"/>
              <a:t>1 ολική και της Ε2 	μερική.</a:t>
            </a:r>
          </a:p>
          <a:p>
            <a:pPr algn="just">
              <a:buNone/>
            </a:pPr>
            <a:r>
              <a:rPr lang="el-GR" sz="2000" dirty="0" smtClean="0"/>
              <a:t>		(</a:t>
            </a:r>
            <a:r>
              <a:rPr lang="en-US" sz="2000" dirty="0" smtClean="0"/>
              <a:t>iii</a:t>
            </a:r>
            <a:r>
              <a:rPr lang="el-GR" sz="2000" dirty="0" smtClean="0"/>
              <a:t>) Η συσχέτιση είναι 1-Ν (από την Ε1 στην Ε2) και η συμμετοχή 	των </a:t>
            </a:r>
            <a:r>
              <a:rPr lang="en-US" sz="2000" dirty="0" smtClean="0"/>
              <a:t>E</a:t>
            </a:r>
            <a:r>
              <a:rPr lang="el-GR" sz="2000" dirty="0" smtClean="0"/>
              <a:t>1 και Ε2 ολική..</a:t>
            </a:r>
          </a:p>
          <a:p>
            <a:pPr algn="just">
              <a:buNone/>
            </a:pPr>
            <a:r>
              <a:rPr lang="el-GR" sz="2000" dirty="0" smtClean="0"/>
              <a:t>		(</a:t>
            </a:r>
            <a:r>
              <a:rPr lang="en-US" sz="2000" dirty="0" smtClean="0"/>
              <a:t>iv</a:t>
            </a:r>
            <a:r>
              <a:rPr lang="el-GR" sz="2000" dirty="0" smtClean="0"/>
              <a:t>) Η συσχέτιση είναι Ν-Μ και η συμμετοχή των </a:t>
            </a:r>
            <a:r>
              <a:rPr lang="en-US" sz="2000" dirty="0" smtClean="0"/>
              <a:t>E</a:t>
            </a:r>
            <a:r>
              <a:rPr lang="el-GR" sz="2000" dirty="0" smtClean="0"/>
              <a:t>1 και Ε2 ολική.</a:t>
            </a:r>
          </a:p>
          <a:p>
            <a:pPr algn="just"/>
            <a:endParaRPr lang="el-GR" sz="2000" dirty="0" smtClean="0"/>
          </a:p>
        </p:txBody>
      </p:sp>
      <p:sp>
        <p:nvSpPr>
          <p:cNvPr id="34822"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8" name="Title 6"/>
          <p:cNvSpPr>
            <a:spLocks noGrp="1"/>
          </p:cNvSpPr>
          <p:nvPr>
            <p:ph type="title"/>
          </p:nvPr>
        </p:nvSpPr>
        <p:spPr>
          <a:xfrm>
            <a:off x="410066" y="169683"/>
            <a:ext cx="8229600" cy="1143000"/>
          </a:xfrm>
        </p:spPr>
        <p:txBody>
          <a:bodyPr/>
          <a:lstStyle/>
          <a:p>
            <a:r>
              <a:rPr lang="el-GR" dirty="0" smtClean="0">
                <a:solidFill>
                  <a:schemeClr val="accent6">
                    <a:lumMod val="75000"/>
                  </a:schemeClr>
                </a:solidFill>
              </a:rPr>
              <a:t>Άσκηση 2(α)</a:t>
            </a:r>
            <a:endParaRPr lang="el-GR" dirty="0">
              <a:solidFill>
                <a:schemeClr val="accent6">
                  <a:lumMod val="75000"/>
                </a:schemeClr>
              </a:solidFill>
            </a:endParaRPr>
          </a:p>
        </p:txBody>
      </p:sp>
    </p:spTree>
  </p:cSld>
  <p:clrMapOvr>
    <a:masterClrMapping/>
  </p:clrMapOvr>
  <p:transition/>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Footer Placeholder 4"/>
          <p:cNvSpPr>
            <a:spLocks noGrp="1"/>
          </p:cNvSpPr>
          <p:nvPr>
            <p:ph type="ftr" sz="quarter" idx="11"/>
          </p:nvPr>
        </p:nvSpPr>
        <p:spPr>
          <a:noFill/>
        </p:spPr>
        <p:txBody>
          <a:bodyPr/>
          <a:lstStyle/>
          <a:p>
            <a:r>
              <a:rPr lang="el-GR" altLang="en-US" smtClean="0"/>
              <a:t>Ευαγγελία Πιτουρά</a:t>
            </a:r>
          </a:p>
        </p:txBody>
      </p:sp>
      <p:sp>
        <p:nvSpPr>
          <p:cNvPr id="34819" name="Slide Number Placeholder 5"/>
          <p:cNvSpPr>
            <a:spLocks noGrp="1"/>
          </p:cNvSpPr>
          <p:nvPr>
            <p:ph type="sldNum" sz="quarter" idx="12"/>
          </p:nvPr>
        </p:nvSpPr>
        <p:spPr>
          <a:noFill/>
        </p:spPr>
        <p:txBody>
          <a:bodyPr/>
          <a:lstStyle/>
          <a:p>
            <a:fld id="{6DD37328-0A09-46B6-ADAB-C94B5058615D}" type="slidenum">
              <a:rPr lang="el-GR" altLang="en-US" smtClean="0"/>
              <a:pPr/>
              <a:t>106</a:t>
            </a:fld>
            <a:endParaRPr lang="el-GR" altLang="en-US" smtClean="0"/>
          </a:p>
        </p:txBody>
      </p:sp>
      <p:sp>
        <p:nvSpPr>
          <p:cNvPr id="34820" name="Rectangle 2"/>
          <p:cNvSpPr>
            <a:spLocks noGrp="1" noChangeArrowheads="1"/>
          </p:cNvSpPr>
          <p:nvPr>
            <p:ph type="body" idx="1"/>
          </p:nvPr>
        </p:nvSpPr>
        <p:spPr>
          <a:xfrm>
            <a:off x="539749" y="1455364"/>
            <a:ext cx="7920038" cy="4032250"/>
          </a:xfrm>
          <a:noFill/>
        </p:spPr>
        <p:txBody>
          <a:bodyPr lIns="92075" tIns="46038" rIns="92075" bIns="46038">
            <a:noAutofit/>
          </a:bodyPr>
          <a:lstStyle/>
          <a:p>
            <a:pPr algn="just"/>
            <a:endParaRPr lang="el-GR" sz="2000" dirty="0" smtClean="0"/>
          </a:p>
          <a:p>
            <a:pPr algn="just">
              <a:buNone/>
            </a:pPr>
            <a:r>
              <a:rPr lang="el-GR" sz="2000" dirty="0" smtClean="0"/>
              <a:t>	Έστω ένας τύπος συσχέτιση </a:t>
            </a:r>
            <a:r>
              <a:rPr lang="en-US" sz="2000" dirty="0" smtClean="0"/>
              <a:t>R </a:t>
            </a:r>
            <a:r>
              <a:rPr lang="el-GR" sz="2000" dirty="0" smtClean="0"/>
              <a:t>μεταξύ δύο τύπων οντοτήτων </a:t>
            </a:r>
            <a:r>
              <a:rPr lang="en-US" sz="2000" dirty="0" smtClean="0"/>
              <a:t>E</a:t>
            </a:r>
            <a:r>
              <a:rPr lang="el-GR" sz="2000" dirty="0" smtClean="0"/>
              <a:t>1 και Ε2. Υποθέστε ότι σε κάποιο στιγμιότυπο, </a:t>
            </a:r>
            <a:r>
              <a:rPr lang="el-GR" sz="2000" dirty="0" smtClean="0">
                <a:solidFill>
                  <a:schemeClr val="accent6">
                    <a:lumMod val="75000"/>
                  </a:schemeClr>
                </a:solidFill>
              </a:rPr>
              <a:t>η Ε1 έχει 4 οντότητες και η Ε2 έχει 9 οντότητες</a:t>
            </a:r>
            <a:r>
              <a:rPr lang="el-GR" sz="2000" dirty="0" smtClean="0"/>
              <a:t>. Ποιος είναι ο μικρότερος και ποιος ο μεγαλύτερος αριθμός συσχετίσεων που μπορεί να έχει η </a:t>
            </a:r>
            <a:r>
              <a:rPr lang="en-US" sz="2000" dirty="0" smtClean="0"/>
              <a:t>R </a:t>
            </a:r>
            <a:r>
              <a:rPr lang="el-GR" sz="2000" dirty="0" smtClean="0"/>
              <a:t>σε κάθε μια από τις παρακάτω περιπτώσεις (εξηγείστε την απάντησή σας).</a:t>
            </a:r>
          </a:p>
          <a:p>
            <a:pPr algn="just">
              <a:buNone/>
            </a:pPr>
            <a:endParaRPr lang="el-GR" sz="2000" dirty="0" smtClean="0"/>
          </a:p>
          <a:p>
            <a:pPr algn="just">
              <a:buNone/>
            </a:pPr>
            <a:r>
              <a:rPr lang="el-GR" sz="2000" dirty="0" smtClean="0"/>
              <a:t>	(</a:t>
            </a:r>
            <a:r>
              <a:rPr lang="en-US" sz="2000" dirty="0" err="1" smtClean="0"/>
              <a:t>i</a:t>
            </a:r>
            <a:r>
              <a:rPr lang="el-GR" sz="2000" dirty="0" smtClean="0"/>
              <a:t>) Η συμμετοχή της </a:t>
            </a:r>
            <a:r>
              <a:rPr lang="en-US" sz="2000" dirty="0" smtClean="0"/>
              <a:t>E</a:t>
            </a:r>
            <a:r>
              <a:rPr lang="el-GR" sz="2000" dirty="0" smtClean="0"/>
              <a:t>1 είναι ολική, της Ε2 μερική και η συσχέτιση Ν-Μ.</a:t>
            </a:r>
          </a:p>
          <a:p>
            <a:pPr algn="just">
              <a:buNone/>
            </a:pPr>
            <a:r>
              <a:rPr lang="el-GR" sz="2000" dirty="0" smtClean="0"/>
              <a:t>	(</a:t>
            </a:r>
            <a:r>
              <a:rPr lang="en-US" sz="2000" dirty="0" smtClean="0"/>
              <a:t>ii</a:t>
            </a:r>
            <a:r>
              <a:rPr lang="el-GR" sz="2000" dirty="0" smtClean="0"/>
              <a:t>) Η συμμετοχή της </a:t>
            </a:r>
            <a:r>
              <a:rPr lang="en-US" sz="2000" dirty="0" smtClean="0"/>
              <a:t>E</a:t>
            </a:r>
            <a:r>
              <a:rPr lang="el-GR" sz="2000" dirty="0" smtClean="0"/>
              <a:t>1 είναι μερική, της Ε2 ολική και η συσχέτιση 1-Ν (από την Ε1 στην Ε2).</a:t>
            </a:r>
          </a:p>
          <a:p>
            <a:pPr algn="just"/>
            <a:endParaRPr lang="el-GR" sz="2000" dirty="0" smtClean="0"/>
          </a:p>
        </p:txBody>
      </p:sp>
      <p:sp>
        <p:nvSpPr>
          <p:cNvPr id="34822"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8" name="Title 6"/>
          <p:cNvSpPr>
            <a:spLocks noGrp="1"/>
          </p:cNvSpPr>
          <p:nvPr>
            <p:ph type="title"/>
          </p:nvPr>
        </p:nvSpPr>
        <p:spPr>
          <a:xfrm>
            <a:off x="410066" y="169683"/>
            <a:ext cx="8229600" cy="1143000"/>
          </a:xfrm>
        </p:spPr>
        <p:txBody>
          <a:bodyPr/>
          <a:lstStyle/>
          <a:p>
            <a:r>
              <a:rPr lang="el-GR" dirty="0" smtClean="0">
                <a:solidFill>
                  <a:schemeClr val="accent6">
                    <a:lumMod val="75000"/>
                  </a:schemeClr>
                </a:solidFill>
              </a:rPr>
              <a:t>Άσκηση 2(β)</a:t>
            </a:r>
            <a:endParaRPr lang="el-GR" dirty="0">
              <a:solidFill>
                <a:schemeClr val="accent6">
                  <a:lumMod val="75000"/>
                </a:schemeClr>
              </a:solidFill>
            </a:endParaRPr>
          </a:p>
        </p:txBody>
      </p:sp>
    </p:spTree>
  </p:cSld>
  <p:clrMapOvr>
    <a:masterClrMapping/>
  </p:clrMapOvr>
  <p:transition/>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Footer Placeholder 4"/>
          <p:cNvSpPr>
            <a:spLocks noGrp="1"/>
          </p:cNvSpPr>
          <p:nvPr>
            <p:ph type="ftr" sz="quarter" idx="11"/>
          </p:nvPr>
        </p:nvSpPr>
        <p:spPr>
          <a:noFill/>
        </p:spPr>
        <p:txBody>
          <a:bodyPr/>
          <a:lstStyle/>
          <a:p>
            <a:r>
              <a:rPr lang="el-GR" altLang="en-US" smtClean="0"/>
              <a:t>Ευαγγελία Πιτουρά</a:t>
            </a:r>
          </a:p>
        </p:txBody>
      </p:sp>
      <p:sp>
        <p:nvSpPr>
          <p:cNvPr id="34819" name="Slide Number Placeholder 5"/>
          <p:cNvSpPr>
            <a:spLocks noGrp="1"/>
          </p:cNvSpPr>
          <p:nvPr>
            <p:ph type="sldNum" sz="quarter" idx="12"/>
          </p:nvPr>
        </p:nvSpPr>
        <p:spPr>
          <a:noFill/>
        </p:spPr>
        <p:txBody>
          <a:bodyPr/>
          <a:lstStyle/>
          <a:p>
            <a:fld id="{6DD37328-0A09-46B6-ADAB-C94B5058615D}" type="slidenum">
              <a:rPr lang="el-GR" altLang="en-US" smtClean="0"/>
              <a:pPr/>
              <a:t>107</a:t>
            </a:fld>
            <a:endParaRPr lang="el-GR" altLang="en-US" smtClean="0"/>
          </a:p>
        </p:txBody>
      </p:sp>
      <p:sp>
        <p:nvSpPr>
          <p:cNvPr id="34820" name="Rectangle 2"/>
          <p:cNvSpPr>
            <a:spLocks noGrp="1" noChangeArrowheads="1"/>
          </p:cNvSpPr>
          <p:nvPr>
            <p:ph type="body" idx="1"/>
          </p:nvPr>
        </p:nvSpPr>
        <p:spPr>
          <a:xfrm>
            <a:off x="351212" y="1351670"/>
            <a:ext cx="7920038" cy="4032250"/>
          </a:xfrm>
          <a:noFill/>
        </p:spPr>
        <p:txBody>
          <a:bodyPr lIns="92075" tIns="46038" rIns="92075" bIns="46038">
            <a:noAutofit/>
          </a:bodyPr>
          <a:lstStyle/>
          <a:p>
            <a:pPr algn="just">
              <a:buNone/>
            </a:pPr>
            <a:r>
              <a:rPr lang="el-GR" sz="2000" dirty="0" smtClean="0"/>
              <a:t>	 Έστω ένας τριαδικός τύπος συσχέτισης </a:t>
            </a:r>
            <a:r>
              <a:rPr lang="en-US" sz="2000" dirty="0" smtClean="0"/>
              <a:t>R </a:t>
            </a:r>
            <a:r>
              <a:rPr lang="el-GR" sz="2000" dirty="0" smtClean="0"/>
              <a:t>μεταξύ τριών τύπων οντοτήτων </a:t>
            </a:r>
            <a:r>
              <a:rPr lang="en-US" sz="2000" dirty="0" smtClean="0"/>
              <a:t>E</a:t>
            </a:r>
            <a:r>
              <a:rPr lang="el-GR" sz="2000" dirty="0" smtClean="0"/>
              <a:t>1, Ε2 και </a:t>
            </a:r>
            <a:r>
              <a:rPr lang="en-US" sz="2000" dirty="0" smtClean="0"/>
              <a:t>E</a:t>
            </a:r>
            <a:r>
              <a:rPr lang="el-GR" sz="2000" dirty="0" smtClean="0"/>
              <a:t>3. Ποιος είναι ο μικρότερος και ποιος ο μεγαλύτερος αριθμός συσχετίσεων που μπορεί να έχει η </a:t>
            </a:r>
            <a:r>
              <a:rPr lang="en-US" sz="2000" dirty="0" smtClean="0"/>
              <a:t>R </a:t>
            </a:r>
            <a:r>
              <a:rPr lang="el-GR" sz="2000" dirty="0" smtClean="0"/>
              <a:t>σε κάθε μια από τις παρακάτω περιπτώσεις (εξηγείστε την απάντησή σας).</a:t>
            </a:r>
          </a:p>
          <a:p>
            <a:pPr algn="just">
              <a:buNone/>
            </a:pPr>
            <a:r>
              <a:rPr lang="el-GR" sz="2000" dirty="0" smtClean="0"/>
              <a:t>		(</a:t>
            </a:r>
            <a:r>
              <a:rPr lang="en-US" sz="2000" dirty="0" err="1" smtClean="0"/>
              <a:t>i</a:t>
            </a:r>
            <a:r>
              <a:rPr lang="el-GR" sz="2000" dirty="0" smtClean="0"/>
              <a:t>) Σε ένα στιγμιότυπο όπου η Ε1 έχει 4 οντότητες, η Ε2 έχει 5 	οντότητες, η </a:t>
            </a:r>
            <a:r>
              <a:rPr lang="en-US" sz="2000" dirty="0" smtClean="0"/>
              <a:t>E</a:t>
            </a:r>
            <a:r>
              <a:rPr lang="el-GR" sz="2000" dirty="0" smtClean="0"/>
              <a:t>3 30 οντότητες, στην περίπτωση που υπάρχει 1 	στην πλευρά της οντότητας </a:t>
            </a:r>
            <a:r>
              <a:rPr lang="en-US" sz="2000" dirty="0" smtClean="0"/>
              <a:t>E</a:t>
            </a:r>
            <a:r>
              <a:rPr lang="el-GR" sz="2000" dirty="0" smtClean="0"/>
              <a:t>3, η συμμετοχή της </a:t>
            </a:r>
            <a:r>
              <a:rPr lang="en-US" sz="2000" dirty="0" smtClean="0"/>
              <a:t>E</a:t>
            </a:r>
            <a:r>
              <a:rPr lang="el-GR" sz="2000" dirty="0" smtClean="0"/>
              <a:t>2 και της Ε1 	είναι ολική και της </a:t>
            </a:r>
            <a:r>
              <a:rPr lang="en-US" sz="2000" dirty="0" smtClean="0"/>
              <a:t>E</a:t>
            </a:r>
            <a:r>
              <a:rPr lang="el-GR" sz="2000" dirty="0" smtClean="0"/>
              <a:t>3 μερική.</a:t>
            </a:r>
          </a:p>
          <a:p>
            <a:pPr algn="just">
              <a:buNone/>
            </a:pPr>
            <a:r>
              <a:rPr lang="el-GR" sz="2000" dirty="0" smtClean="0"/>
              <a:t>		(</a:t>
            </a:r>
            <a:r>
              <a:rPr lang="en-US" sz="2000" dirty="0" smtClean="0"/>
              <a:t>ii</a:t>
            </a:r>
            <a:r>
              <a:rPr lang="el-GR" sz="2000" dirty="0" smtClean="0"/>
              <a:t>) Σε ένα στιγμιότυπο όπου  η Ε1 έχει 4 οντότητες, η Ε2 έχει 5 	οντότητες και η </a:t>
            </a:r>
            <a:r>
              <a:rPr lang="en-US" sz="2000" dirty="0" smtClean="0"/>
              <a:t>E</a:t>
            </a:r>
            <a:r>
              <a:rPr lang="el-GR" sz="2000" dirty="0" smtClean="0"/>
              <a:t>3 30 οντότητες, στην περίπτωση που δεν 	υπάρχει 1 και όλες οι συμμετοχές είναι ολικές. </a:t>
            </a:r>
          </a:p>
          <a:p>
            <a:pPr algn="just">
              <a:buNone/>
            </a:pPr>
            <a:r>
              <a:rPr lang="el-GR" sz="2000" dirty="0" smtClean="0"/>
              <a:t>		(</a:t>
            </a:r>
            <a:r>
              <a:rPr lang="en-US" sz="2000" dirty="0" smtClean="0"/>
              <a:t>iii</a:t>
            </a:r>
            <a:r>
              <a:rPr lang="el-GR" sz="2000" dirty="0" smtClean="0"/>
              <a:t>) Σε ένα στιγμιότυπο όπου  η Ε1 έχει 4 οντότητες, η Ε2 έχει 5 	οντότητες και η </a:t>
            </a:r>
            <a:r>
              <a:rPr lang="en-US" sz="2000" dirty="0" smtClean="0"/>
              <a:t>E</a:t>
            </a:r>
            <a:r>
              <a:rPr lang="el-GR" sz="2000" dirty="0" smtClean="0"/>
              <a:t>3 6 οντότητες, στην περίπτωση που υπάρχει 1 	στην πλευρά της οντότητας </a:t>
            </a:r>
            <a:r>
              <a:rPr lang="en-US" sz="2000" dirty="0" smtClean="0"/>
              <a:t>E</a:t>
            </a:r>
            <a:r>
              <a:rPr lang="el-GR" sz="2000" dirty="0" smtClean="0"/>
              <a:t>3  και όλες οι συμμετοχές είναι 	μερικές. </a:t>
            </a:r>
          </a:p>
        </p:txBody>
      </p:sp>
      <p:sp>
        <p:nvSpPr>
          <p:cNvPr id="34822"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8" name="Title 6"/>
          <p:cNvSpPr>
            <a:spLocks noGrp="1"/>
          </p:cNvSpPr>
          <p:nvPr>
            <p:ph type="title"/>
          </p:nvPr>
        </p:nvSpPr>
        <p:spPr>
          <a:xfrm>
            <a:off x="410066" y="169683"/>
            <a:ext cx="8229600" cy="1143000"/>
          </a:xfrm>
        </p:spPr>
        <p:txBody>
          <a:bodyPr/>
          <a:lstStyle/>
          <a:p>
            <a:r>
              <a:rPr lang="el-GR" dirty="0" smtClean="0">
                <a:solidFill>
                  <a:schemeClr val="accent6">
                    <a:lumMod val="75000"/>
                  </a:schemeClr>
                </a:solidFill>
              </a:rPr>
              <a:t>Άσκηση 2(γ)</a:t>
            </a:r>
            <a:endParaRPr lang="el-GR" dirty="0">
              <a:solidFill>
                <a:schemeClr val="accent6">
                  <a:lumMod val="75000"/>
                </a:schemeClr>
              </a:solidFill>
            </a:endParaRPr>
          </a:p>
        </p:txBody>
      </p:sp>
    </p:spTree>
  </p:cSld>
  <p:clrMapOvr>
    <a:masterClrMapping/>
  </p:clrMapOvr>
  <p:transition/>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Footer Placeholder 4"/>
          <p:cNvSpPr>
            <a:spLocks noGrp="1"/>
          </p:cNvSpPr>
          <p:nvPr>
            <p:ph type="ftr" sz="quarter" idx="11"/>
          </p:nvPr>
        </p:nvSpPr>
        <p:spPr>
          <a:noFill/>
        </p:spPr>
        <p:txBody>
          <a:bodyPr/>
          <a:lstStyle/>
          <a:p>
            <a:r>
              <a:rPr lang="el-GR" altLang="en-US" smtClean="0"/>
              <a:t>Ευαγγελία Πιτουρά</a:t>
            </a:r>
          </a:p>
        </p:txBody>
      </p:sp>
      <p:sp>
        <p:nvSpPr>
          <p:cNvPr id="34819" name="Slide Number Placeholder 5"/>
          <p:cNvSpPr>
            <a:spLocks noGrp="1"/>
          </p:cNvSpPr>
          <p:nvPr>
            <p:ph type="sldNum" sz="quarter" idx="12"/>
          </p:nvPr>
        </p:nvSpPr>
        <p:spPr>
          <a:noFill/>
        </p:spPr>
        <p:txBody>
          <a:bodyPr/>
          <a:lstStyle/>
          <a:p>
            <a:fld id="{6DD37328-0A09-46B6-ADAB-C94B5058615D}" type="slidenum">
              <a:rPr lang="el-GR" altLang="en-US" smtClean="0"/>
              <a:pPr/>
              <a:t>108</a:t>
            </a:fld>
            <a:endParaRPr lang="el-GR" altLang="en-US" smtClean="0"/>
          </a:p>
        </p:txBody>
      </p:sp>
      <p:sp>
        <p:nvSpPr>
          <p:cNvPr id="34820" name="Rectangle 2"/>
          <p:cNvSpPr>
            <a:spLocks noGrp="1" noChangeArrowheads="1"/>
          </p:cNvSpPr>
          <p:nvPr>
            <p:ph type="body" idx="1"/>
          </p:nvPr>
        </p:nvSpPr>
        <p:spPr>
          <a:xfrm>
            <a:off x="483188" y="1379950"/>
            <a:ext cx="7920038" cy="4032250"/>
          </a:xfrm>
          <a:noFill/>
        </p:spPr>
        <p:txBody>
          <a:bodyPr lIns="92075" tIns="46038" rIns="92075" bIns="46038">
            <a:noAutofit/>
          </a:bodyPr>
          <a:lstStyle/>
          <a:p>
            <a:pPr algn="just"/>
            <a:endParaRPr lang="el-GR" sz="2000" dirty="0" smtClean="0"/>
          </a:p>
          <a:p>
            <a:pPr algn="just">
              <a:buNone/>
            </a:pPr>
            <a:r>
              <a:rPr lang="el-GR" sz="2000" dirty="0" smtClean="0"/>
              <a:t>	Θεωρείστε μια </a:t>
            </a:r>
            <a:r>
              <a:rPr lang="el-GR" sz="2000" dirty="0" err="1" smtClean="0"/>
              <a:t>υπερκλάση</a:t>
            </a:r>
            <a:r>
              <a:rPr lang="el-GR" sz="2000" dirty="0" smtClean="0"/>
              <a:t> </a:t>
            </a:r>
            <a:r>
              <a:rPr lang="en-US" sz="2000" dirty="0" smtClean="0"/>
              <a:t>E </a:t>
            </a:r>
            <a:r>
              <a:rPr lang="el-GR" sz="2000" dirty="0" smtClean="0"/>
              <a:t>που έχει δυο υποκλάσεις την </a:t>
            </a:r>
            <a:r>
              <a:rPr lang="en-US" sz="2000" dirty="0" smtClean="0"/>
              <a:t>E</a:t>
            </a:r>
            <a:r>
              <a:rPr lang="el-GR" sz="2000" baseline="-25000" dirty="0" smtClean="0"/>
              <a:t>1 </a:t>
            </a:r>
            <a:r>
              <a:rPr lang="el-GR" sz="2000" dirty="0" smtClean="0"/>
              <a:t>και την </a:t>
            </a:r>
            <a:r>
              <a:rPr lang="en-US" sz="2000" dirty="0" smtClean="0"/>
              <a:t>E</a:t>
            </a:r>
            <a:r>
              <a:rPr lang="el-GR" sz="2000" baseline="-25000" dirty="0" smtClean="0"/>
              <a:t>2</a:t>
            </a:r>
            <a:r>
              <a:rPr lang="el-GR" sz="2000" dirty="0" smtClean="0"/>
              <a:t>. Έστω ότι σε ένα  στιγμιότυπο η Ε</a:t>
            </a:r>
            <a:r>
              <a:rPr lang="el-GR" sz="2000" baseline="-25000" dirty="0" smtClean="0"/>
              <a:t>1</a:t>
            </a:r>
            <a:r>
              <a:rPr lang="el-GR" sz="2000" dirty="0" smtClean="0"/>
              <a:t> έχει 100 οντότητες και  η </a:t>
            </a:r>
            <a:r>
              <a:rPr lang="en-US" sz="2000" dirty="0" smtClean="0"/>
              <a:t>E</a:t>
            </a:r>
            <a:r>
              <a:rPr lang="el-GR" sz="2000" baseline="-25000" dirty="0" smtClean="0"/>
              <a:t>2</a:t>
            </a:r>
            <a:r>
              <a:rPr lang="el-GR" sz="2000" dirty="0" smtClean="0"/>
              <a:t> 70. Ποιος είναι ο μικρότερος και ποιος ο μεγαλύτερος αριθμός οντοτήτων που μπορεί να έχει η Ε κάθε μια από τις παρακάτω περιπτώσεις (εξηγείστε την απάντησή σας).</a:t>
            </a:r>
          </a:p>
          <a:p>
            <a:pPr algn="just">
              <a:buNone/>
            </a:pPr>
            <a:endParaRPr lang="el-GR" sz="2000" dirty="0" smtClean="0"/>
          </a:p>
          <a:p>
            <a:pPr algn="just">
              <a:buNone/>
            </a:pPr>
            <a:r>
              <a:rPr lang="el-GR" sz="2000" dirty="0" smtClean="0"/>
              <a:t>		(</a:t>
            </a:r>
            <a:r>
              <a:rPr lang="en-US" sz="2000" dirty="0" err="1" smtClean="0"/>
              <a:t>i</a:t>
            </a:r>
            <a:r>
              <a:rPr lang="el-GR" sz="2000" dirty="0" smtClean="0"/>
              <a:t>) η εξειδίκευση της Ε είναι ολική και μη επικαλυπτόμενη;</a:t>
            </a:r>
          </a:p>
          <a:p>
            <a:pPr algn="just">
              <a:buNone/>
            </a:pPr>
            <a:r>
              <a:rPr lang="el-GR" sz="2000" dirty="0" smtClean="0"/>
              <a:t>		(</a:t>
            </a:r>
            <a:r>
              <a:rPr lang="en-US" sz="2000" dirty="0" smtClean="0"/>
              <a:t>ii</a:t>
            </a:r>
            <a:r>
              <a:rPr lang="el-GR" sz="2000" dirty="0" smtClean="0"/>
              <a:t>) η εξειδίκευση της </a:t>
            </a:r>
            <a:r>
              <a:rPr lang="en-US" sz="2000" dirty="0" smtClean="0"/>
              <a:t>E </a:t>
            </a:r>
            <a:r>
              <a:rPr lang="el-GR" sz="2000" dirty="0" smtClean="0"/>
              <a:t>είναι ολική και επικαλυπτόμενη;</a:t>
            </a:r>
          </a:p>
          <a:p>
            <a:pPr algn="just">
              <a:buNone/>
            </a:pPr>
            <a:r>
              <a:rPr lang="el-GR" sz="2000" dirty="0" smtClean="0"/>
              <a:t>		(</a:t>
            </a:r>
            <a:r>
              <a:rPr lang="en-US" sz="2000" dirty="0" smtClean="0"/>
              <a:t>iii</a:t>
            </a:r>
            <a:r>
              <a:rPr lang="el-GR" sz="2000" dirty="0" smtClean="0"/>
              <a:t>) η εξειδίκευση της </a:t>
            </a:r>
            <a:r>
              <a:rPr lang="en-US" sz="2000" dirty="0" smtClean="0"/>
              <a:t>E </a:t>
            </a:r>
            <a:r>
              <a:rPr lang="el-GR" sz="2000" dirty="0" smtClean="0"/>
              <a:t>είναι μη ολική και επικαλυπτόμενη; </a:t>
            </a:r>
          </a:p>
        </p:txBody>
      </p:sp>
      <p:sp>
        <p:nvSpPr>
          <p:cNvPr id="34822"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8" name="Title 6"/>
          <p:cNvSpPr>
            <a:spLocks noGrp="1"/>
          </p:cNvSpPr>
          <p:nvPr>
            <p:ph type="title"/>
          </p:nvPr>
        </p:nvSpPr>
        <p:spPr>
          <a:xfrm>
            <a:off x="410066" y="169683"/>
            <a:ext cx="8229600" cy="1143000"/>
          </a:xfrm>
        </p:spPr>
        <p:txBody>
          <a:bodyPr/>
          <a:lstStyle/>
          <a:p>
            <a:r>
              <a:rPr lang="el-GR" dirty="0" smtClean="0">
                <a:solidFill>
                  <a:schemeClr val="accent6">
                    <a:lumMod val="75000"/>
                  </a:schemeClr>
                </a:solidFill>
              </a:rPr>
              <a:t>Άσκηση 2(δ)</a:t>
            </a:r>
            <a:endParaRPr lang="el-GR" dirty="0">
              <a:solidFill>
                <a:schemeClr val="accent6">
                  <a:lumMod val="75000"/>
                </a:schemeClr>
              </a:solidFill>
            </a:endParaRPr>
          </a:p>
        </p:txBody>
      </p:sp>
    </p:spTree>
  </p:cSld>
  <p:clrMapOvr>
    <a:masterClrMapping/>
  </p:clrMapOvr>
  <p:transition/>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Footer Placeholder 4"/>
          <p:cNvSpPr>
            <a:spLocks noGrp="1"/>
          </p:cNvSpPr>
          <p:nvPr>
            <p:ph type="ftr" sz="quarter" idx="11"/>
          </p:nvPr>
        </p:nvSpPr>
        <p:spPr>
          <a:noFill/>
        </p:spPr>
        <p:txBody>
          <a:bodyPr/>
          <a:lstStyle/>
          <a:p>
            <a:r>
              <a:rPr lang="el-GR" altLang="en-US" smtClean="0"/>
              <a:t>Ευαγγελία Πιτουρά</a:t>
            </a:r>
          </a:p>
        </p:txBody>
      </p:sp>
      <p:sp>
        <p:nvSpPr>
          <p:cNvPr id="34819" name="Slide Number Placeholder 5"/>
          <p:cNvSpPr>
            <a:spLocks noGrp="1"/>
          </p:cNvSpPr>
          <p:nvPr>
            <p:ph type="sldNum" sz="quarter" idx="12"/>
          </p:nvPr>
        </p:nvSpPr>
        <p:spPr>
          <a:noFill/>
        </p:spPr>
        <p:txBody>
          <a:bodyPr/>
          <a:lstStyle/>
          <a:p>
            <a:fld id="{6DD37328-0A09-46B6-ADAB-C94B5058615D}" type="slidenum">
              <a:rPr lang="el-GR" altLang="en-US" smtClean="0"/>
              <a:pPr/>
              <a:t>109</a:t>
            </a:fld>
            <a:endParaRPr lang="el-GR" altLang="en-US" smtClean="0"/>
          </a:p>
        </p:txBody>
      </p:sp>
      <p:sp>
        <p:nvSpPr>
          <p:cNvPr id="34820" name="Rectangle 2"/>
          <p:cNvSpPr>
            <a:spLocks noGrp="1" noChangeArrowheads="1"/>
          </p:cNvSpPr>
          <p:nvPr>
            <p:ph type="body" idx="1"/>
          </p:nvPr>
        </p:nvSpPr>
        <p:spPr>
          <a:xfrm>
            <a:off x="520895" y="1511926"/>
            <a:ext cx="7920038" cy="4032250"/>
          </a:xfrm>
          <a:noFill/>
        </p:spPr>
        <p:txBody>
          <a:bodyPr lIns="92075" tIns="46038" rIns="92075" bIns="46038">
            <a:noAutofit/>
          </a:bodyPr>
          <a:lstStyle/>
          <a:p>
            <a:pPr algn="just">
              <a:buNone/>
            </a:pPr>
            <a:r>
              <a:rPr lang="el-GR" sz="2000" b="1" dirty="0" smtClean="0"/>
              <a:t>	</a:t>
            </a:r>
            <a:r>
              <a:rPr lang="el-GR" sz="2000" dirty="0" smtClean="0"/>
              <a:t>Θέλουμε να κατασκευάσουμε μια βάση δεδομένων για ένα απλό κοινωνικό δίκτυο, όπου ένας χρήστης ακολουθεί έναν άλλο χρήστη. </a:t>
            </a:r>
          </a:p>
          <a:p>
            <a:pPr algn="just">
              <a:buNone/>
            </a:pPr>
            <a:r>
              <a:rPr lang="el-GR" sz="2000" dirty="0" smtClean="0"/>
              <a:t>	Για κάθε </a:t>
            </a:r>
            <a:r>
              <a:rPr lang="el-GR" sz="2000" i="1" dirty="0" smtClean="0">
                <a:solidFill>
                  <a:schemeClr val="accent6">
                    <a:lumMod val="75000"/>
                  </a:schemeClr>
                </a:solidFill>
              </a:rPr>
              <a:t>χρήστη</a:t>
            </a:r>
            <a:r>
              <a:rPr lang="el-GR" sz="2000" dirty="0" smtClean="0"/>
              <a:t> έχουμε ένα αναγνωριστικό που είναι μοναδικό, ένα όνομα, το φύλο και τη χώρα διαμονής του. </a:t>
            </a:r>
          </a:p>
          <a:p>
            <a:pPr algn="just">
              <a:buNone/>
            </a:pPr>
            <a:r>
              <a:rPr lang="el-GR" sz="2000" dirty="0" smtClean="0"/>
              <a:t>	Για τη σχέση </a:t>
            </a:r>
            <a:r>
              <a:rPr lang="el-GR" sz="2000" i="1" dirty="0" smtClean="0">
                <a:solidFill>
                  <a:schemeClr val="accent6">
                    <a:lumMod val="75000"/>
                  </a:schemeClr>
                </a:solidFill>
              </a:rPr>
              <a:t>ακολουθεί</a:t>
            </a:r>
            <a:r>
              <a:rPr lang="el-GR" sz="2000" dirty="0" smtClean="0"/>
              <a:t> διατηρούμε την ημερομηνία που αυτή δημιουργήθηκε. </a:t>
            </a:r>
          </a:p>
          <a:p>
            <a:pPr algn="just">
              <a:buNone/>
            </a:pPr>
            <a:r>
              <a:rPr lang="el-GR" sz="2000" dirty="0" smtClean="0"/>
              <a:t>	Ένας χρήστης μπορεί να ακολουθεί πολλούς χρήστες και ένας χρήστης μπορεί να ακλουθείτε από πολλούς χρήστες.</a:t>
            </a:r>
          </a:p>
          <a:p>
            <a:pPr algn="just">
              <a:buNone/>
            </a:pPr>
            <a:endParaRPr lang="el-GR" sz="800" dirty="0" smtClean="0"/>
          </a:p>
          <a:p>
            <a:pPr algn="just">
              <a:buNone/>
            </a:pPr>
            <a:r>
              <a:rPr lang="el-GR" sz="2000" dirty="0" smtClean="0"/>
              <a:t>	(α) Δώστε ένα κατάλληλο σχήμα χρησιμοποιώντας το μοντέλο Οντοτήτων-Συσχετίσεων.</a:t>
            </a:r>
          </a:p>
          <a:p>
            <a:pPr algn="just">
              <a:buNone/>
            </a:pPr>
            <a:endParaRPr lang="el-GR" sz="800" dirty="0" smtClean="0"/>
          </a:p>
          <a:p>
            <a:pPr algn="just">
              <a:buNone/>
            </a:pPr>
            <a:r>
              <a:rPr lang="el-GR" sz="2000" dirty="0" smtClean="0"/>
              <a:t>	(β) Δώστε ένα κατάλληλο σχήμα χρησιμοποιώντας το σχεσιακό μοντέλο.</a:t>
            </a:r>
          </a:p>
          <a:p>
            <a:pPr algn="just"/>
            <a:endParaRPr lang="el-GR" sz="2000" dirty="0" smtClean="0"/>
          </a:p>
        </p:txBody>
      </p:sp>
      <p:sp>
        <p:nvSpPr>
          <p:cNvPr id="34822"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8" name="Title 6"/>
          <p:cNvSpPr>
            <a:spLocks noGrp="1"/>
          </p:cNvSpPr>
          <p:nvPr>
            <p:ph type="title"/>
          </p:nvPr>
        </p:nvSpPr>
        <p:spPr>
          <a:xfrm>
            <a:off x="410066" y="169683"/>
            <a:ext cx="8229600" cy="1143000"/>
          </a:xfrm>
        </p:spPr>
        <p:txBody>
          <a:bodyPr/>
          <a:lstStyle/>
          <a:p>
            <a:r>
              <a:rPr lang="el-GR" dirty="0" smtClean="0">
                <a:solidFill>
                  <a:schemeClr val="accent6">
                    <a:lumMod val="75000"/>
                  </a:schemeClr>
                </a:solidFill>
              </a:rPr>
              <a:t>Άσκηση 3</a:t>
            </a:r>
            <a:endParaRPr lang="el-GR" dirty="0">
              <a:solidFill>
                <a:schemeClr val="accent6">
                  <a:lumMod val="75000"/>
                </a:schemeClr>
              </a:solidFill>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Date Placeholder 3"/>
          <p:cNvSpPr>
            <a:spLocks noGrp="1"/>
          </p:cNvSpPr>
          <p:nvPr>
            <p:ph type="dt" sz="quarter" idx="10"/>
          </p:nvPr>
        </p:nvSpPr>
        <p:spPr>
          <a:noFill/>
        </p:spPr>
        <p:txBody>
          <a:bodyPr/>
          <a:lstStyle/>
          <a:p>
            <a:r>
              <a:rPr lang="en-US" altLang="en-US" dirty="0" smtClean="0"/>
              <a:t> </a:t>
            </a:r>
            <a:r>
              <a:rPr lang="el-GR" altLang="en-US" dirty="0" smtClean="0"/>
              <a:t>Βάσεις Δεδομένων 20</a:t>
            </a:r>
            <a:r>
              <a:rPr lang="en-US" altLang="en-US" dirty="0" smtClean="0"/>
              <a:t>1</a:t>
            </a:r>
            <a:r>
              <a:rPr lang="el-GR" altLang="en-US" dirty="0" smtClean="0"/>
              <a:t>3-</a:t>
            </a:r>
            <a:r>
              <a:rPr lang="en-US" altLang="en-US" dirty="0" smtClean="0"/>
              <a:t>2</a:t>
            </a:r>
            <a:r>
              <a:rPr lang="el-GR" altLang="en-US" dirty="0" smtClean="0"/>
              <a:t>0</a:t>
            </a:r>
            <a:r>
              <a:rPr lang="en-US" altLang="en-US" dirty="0" smtClean="0"/>
              <a:t>1</a:t>
            </a:r>
            <a:r>
              <a:rPr lang="el-GR" altLang="en-US" dirty="0" smtClean="0"/>
              <a:t>4</a:t>
            </a:r>
          </a:p>
        </p:txBody>
      </p:sp>
      <p:sp>
        <p:nvSpPr>
          <p:cNvPr id="4099" name="Footer Placeholder 4"/>
          <p:cNvSpPr>
            <a:spLocks noGrp="1"/>
          </p:cNvSpPr>
          <p:nvPr>
            <p:ph type="ftr" sz="quarter" idx="11"/>
          </p:nvPr>
        </p:nvSpPr>
        <p:spPr>
          <a:noFill/>
        </p:spPr>
        <p:txBody>
          <a:bodyPr/>
          <a:lstStyle/>
          <a:p>
            <a:r>
              <a:rPr lang="el-GR" altLang="en-US" smtClean="0"/>
              <a:t>Ευαγγελία Πι</a:t>
            </a:r>
            <a:r>
              <a:rPr lang="en-US" altLang="en-US" smtClean="0"/>
              <a:t>τ</a:t>
            </a:r>
            <a:r>
              <a:rPr lang="el-GR" altLang="en-US" smtClean="0"/>
              <a:t>ο</a:t>
            </a:r>
            <a:r>
              <a:rPr lang="en-US" altLang="en-US" smtClean="0"/>
              <a:t>υ</a:t>
            </a:r>
            <a:r>
              <a:rPr lang="el-GR" altLang="en-US" smtClean="0"/>
              <a:t>ρά</a:t>
            </a:r>
          </a:p>
        </p:txBody>
      </p:sp>
      <p:sp>
        <p:nvSpPr>
          <p:cNvPr id="4100" name="Slide Number Placeholder 5"/>
          <p:cNvSpPr>
            <a:spLocks noGrp="1"/>
          </p:cNvSpPr>
          <p:nvPr>
            <p:ph type="sldNum" sz="quarter" idx="12"/>
          </p:nvPr>
        </p:nvSpPr>
        <p:spPr>
          <a:noFill/>
        </p:spPr>
        <p:txBody>
          <a:bodyPr/>
          <a:lstStyle/>
          <a:p>
            <a:fld id="{DE7EBB09-1F2F-4935-B7A4-F45E03F75513}" type="slidenum">
              <a:rPr lang="el-GR" altLang="en-US" smtClean="0"/>
              <a:pPr/>
              <a:t>11</a:t>
            </a:fld>
            <a:endParaRPr lang="el-GR" altLang="en-US" smtClean="0"/>
          </a:p>
        </p:txBody>
      </p:sp>
      <p:sp>
        <p:nvSpPr>
          <p:cNvPr id="4102" name="Text Box 3"/>
          <p:cNvSpPr txBox="1">
            <a:spLocks noChangeArrowheads="1"/>
          </p:cNvSpPr>
          <p:nvPr/>
        </p:nvSpPr>
        <p:spPr bwMode="auto">
          <a:xfrm>
            <a:off x="900113" y="1628775"/>
            <a:ext cx="7272337" cy="396875"/>
          </a:xfrm>
          <a:prstGeom prst="rect">
            <a:avLst/>
          </a:prstGeom>
          <a:noFill/>
          <a:ln w="9525">
            <a:noFill/>
            <a:miter lim="800000"/>
            <a:headEnd/>
            <a:tailEnd/>
          </a:ln>
        </p:spPr>
        <p:txBody>
          <a:bodyPr>
            <a:spAutoFit/>
          </a:bodyPr>
          <a:lstStyle/>
          <a:p>
            <a:pPr marL="495300" indent="-495300" algn="just" eaLnBrk="0" hangingPunct="0">
              <a:spcBef>
                <a:spcPct val="50000"/>
              </a:spcBef>
            </a:pPr>
            <a:endParaRPr lang="el-GR" sz="2000" i="1">
              <a:latin typeface="Times New Roman" pitchFamily="18" charset="0"/>
            </a:endParaRPr>
          </a:p>
        </p:txBody>
      </p:sp>
      <p:sp>
        <p:nvSpPr>
          <p:cNvPr id="9" name="Text Box 3"/>
          <p:cNvSpPr txBox="1">
            <a:spLocks noChangeArrowheads="1"/>
          </p:cNvSpPr>
          <p:nvPr/>
        </p:nvSpPr>
        <p:spPr bwMode="auto">
          <a:xfrm>
            <a:off x="468313" y="1810294"/>
            <a:ext cx="8062912" cy="3600986"/>
          </a:xfrm>
          <a:prstGeom prst="rect">
            <a:avLst/>
          </a:prstGeom>
          <a:noFill/>
          <a:ln w="9525">
            <a:noFill/>
            <a:miter lim="800000"/>
            <a:headEnd/>
            <a:tailEnd/>
          </a:ln>
        </p:spPr>
        <p:txBody>
          <a:bodyPr>
            <a:spAutoFit/>
          </a:bodyPr>
          <a:lstStyle/>
          <a:p>
            <a:pPr algn="just" eaLnBrk="0" hangingPunct="0">
              <a:spcBef>
                <a:spcPct val="50000"/>
              </a:spcBef>
              <a:defRPr/>
            </a:pPr>
            <a:r>
              <a:rPr lang="el-GR" sz="2400" i="1" dirty="0" smtClean="0">
                <a:solidFill>
                  <a:schemeClr val="tx2">
                    <a:lumMod val="50000"/>
                  </a:schemeClr>
                </a:solidFill>
                <a:latin typeface="Calibri" pitchFamily="34" charset="0"/>
              </a:rPr>
              <a:t>Τι </a:t>
            </a:r>
            <a:r>
              <a:rPr lang="el-GR" sz="2400" i="1" dirty="0">
                <a:solidFill>
                  <a:schemeClr val="tx2">
                    <a:lumMod val="50000"/>
                  </a:schemeClr>
                </a:solidFill>
                <a:latin typeface="Calibri" pitchFamily="34" charset="0"/>
              </a:rPr>
              <a:t>είναι</a:t>
            </a:r>
            <a:r>
              <a:rPr lang="en-US" sz="2400" i="1" dirty="0">
                <a:solidFill>
                  <a:schemeClr val="tx2">
                    <a:lumMod val="50000"/>
                  </a:schemeClr>
                </a:solidFill>
                <a:latin typeface="Calibri" pitchFamily="34" charset="0"/>
              </a:rPr>
              <a:t>;</a:t>
            </a:r>
          </a:p>
          <a:p>
            <a:pPr algn="just" eaLnBrk="0" hangingPunct="0">
              <a:spcBef>
                <a:spcPct val="50000"/>
              </a:spcBef>
              <a:defRPr/>
            </a:pPr>
            <a:r>
              <a:rPr lang="el-GR" sz="2400" dirty="0">
                <a:solidFill>
                  <a:schemeClr val="tx2">
                    <a:lumMod val="50000"/>
                  </a:schemeClr>
                </a:solidFill>
                <a:latin typeface="Calibri" pitchFamily="34" charset="0"/>
              </a:rPr>
              <a:t>Εξαρτήσεις ανάμεσα σε σύνολα από γνωρίσματα</a:t>
            </a:r>
            <a:endParaRPr lang="en-US" sz="2400" dirty="0">
              <a:solidFill>
                <a:schemeClr val="tx2">
                  <a:lumMod val="50000"/>
                </a:schemeClr>
              </a:solidFill>
              <a:latin typeface="Calibri" pitchFamily="34" charset="0"/>
            </a:endParaRPr>
          </a:p>
          <a:p>
            <a:pPr algn="just" eaLnBrk="0" hangingPunct="0">
              <a:spcBef>
                <a:spcPct val="50000"/>
              </a:spcBef>
              <a:defRPr/>
            </a:pPr>
            <a:r>
              <a:rPr lang="el-GR" sz="2400" i="1" dirty="0">
                <a:solidFill>
                  <a:schemeClr val="tx2">
                    <a:lumMod val="50000"/>
                  </a:schemeClr>
                </a:solidFill>
                <a:latin typeface="Calibri" pitchFamily="34" charset="0"/>
              </a:rPr>
              <a:t>Συμβολισμός</a:t>
            </a:r>
          </a:p>
          <a:p>
            <a:pPr algn="just" eaLnBrk="0" hangingPunct="0">
              <a:spcBef>
                <a:spcPct val="50000"/>
              </a:spcBef>
              <a:defRPr/>
            </a:pPr>
            <a:r>
              <a:rPr lang="en-US" sz="2400" b="1" dirty="0">
                <a:solidFill>
                  <a:schemeClr val="tx2">
                    <a:lumMod val="50000"/>
                  </a:schemeClr>
                </a:solidFill>
                <a:latin typeface="Calibri" pitchFamily="34" charset="0"/>
              </a:rPr>
              <a:t>S1 </a:t>
            </a:r>
            <a:r>
              <a:rPr lang="en-US" sz="2400" b="1" dirty="0">
                <a:solidFill>
                  <a:schemeClr val="tx2">
                    <a:lumMod val="50000"/>
                  </a:schemeClr>
                </a:solidFill>
                <a:latin typeface="Calibri" pitchFamily="34" charset="0"/>
                <a:sym typeface="Symbol" pitchFamily="18" charset="2"/>
              </a:rPr>
              <a:t> S2</a:t>
            </a:r>
            <a:r>
              <a:rPr lang="en-US" sz="2400" dirty="0">
                <a:solidFill>
                  <a:schemeClr val="tx2">
                    <a:lumMod val="50000"/>
                  </a:schemeClr>
                </a:solidFill>
                <a:latin typeface="Calibri" pitchFamily="34" charset="0"/>
                <a:sym typeface="Symbol" pitchFamily="18" charset="2"/>
              </a:rPr>
              <a:t> </a:t>
            </a:r>
            <a:r>
              <a:rPr lang="el-GR" sz="2400" dirty="0">
                <a:solidFill>
                  <a:schemeClr val="tx2">
                    <a:lumMod val="50000"/>
                  </a:schemeClr>
                </a:solidFill>
                <a:latin typeface="Calibri" pitchFamily="34" charset="0"/>
                <a:sym typeface="Symbol" pitchFamily="18" charset="2"/>
              </a:rPr>
              <a:t>(όπου </a:t>
            </a:r>
            <a:r>
              <a:rPr lang="en-US" sz="2400" dirty="0">
                <a:solidFill>
                  <a:schemeClr val="tx2">
                    <a:lumMod val="50000"/>
                  </a:schemeClr>
                </a:solidFill>
                <a:latin typeface="Calibri" pitchFamily="34" charset="0"/>
                <a:sym typeface="Symbol" pitchFamily="18" charset="2"/>
              </a:rPr>
              <a:t>S1, S2 </a:t>
            </a:r>
            <a:r>
              <a:rPr lang="el-GR" sz="2400" i="1" dirty="0">
                <a:solidFill>
                  <a:schemeClr val="tx2">
                    <a:lumMod val="50000"/>
                  </a:schemeClr>
                </a:solidFill>
                <a:latin typeface="Calibri" pitchFamily="34" charset="0"/>
                <a:sym typeface="Symbol" pitchFamily="18" charset="2"/>
              </a:rPr>
              <a:t>σύνολα</a:t>
            </a:r>
            <a:r>
              <a:rPr lang="el-GR" sz="2400" dirty="0">
                <a:solidFill>
                  <a:schemeClr val="tx2">
                    <a:lumMod val="50000"/>
                  </a:schemeClr>
                </a:solidFill>
                <a:latin typeface="Calibri" pitchFamily="34" charset="0"/>
                <a:sym typeface="Symbol" pitchFamily="18" charset="2"/>
              </a:rPr>
              <a:t> γνωρισμάτων)</a:t>
            </a:r>
            <a:endParaRPr lang="en-US" sz="2400" dirty="0">
              <a:solidFill>
                <a:schemeClr val="tx2">
                  <a:lumMod val="50000"/>
                </a:schemeClr>
              </a:solidFill>
              <a:latin typeface="Calibri" pitchFamily="34" charset="0"/>
              <a:sym typeface="Symbol" pitchFamily="18" charset="2"/>
            </a:endParaRPr>
          </a:p>
          <a:p>
            <a:pPr algn="just" eaLnBrk="0" hangingPunct="0">
              <a:spcBef>
                <a:spcPct val="50000"/>
              </a:spcBef>
              <a:defRPr/>
            </a:pPr>
            <a:r>
              <a:rPr lang="el-GR" sz="2400" i="1" dirty="0">
                <a:solidFill>
                  <a:schemeClr val="tx2">
                    <a:lumMod val="50000"/>
                  </a:schemeClr>
                </a:solidFill>
                <a:latin typeface="Calibri" pitchFamily="34" charset="0"/>
                <a:sym typeface="Symbol" pitchFamily="18" charset="2"/>
              </a:rPr>
              <a:t>Τι σημαίνει:</a:t>
            </a:r>
          </a:p>
          <a:p>
            <a:pPr algn="just" eaLnBrk="0" hangingPunct="0">
              <a:spcBef>
                <a:spcPct val="50000"/>
              </a:spcBef>
              <a:defRPr/>
            </a:pPr>
            <a:r>
              <a:rPr lang="el-GR" sz="2400" dirty="0">
                <a:solidFill>
                  <a:schemeClr val="tx2">
                    <a:lumMod val="50000"/>
                  </a:schemeClr>
                </a:solidFill>
                <a:latin typeface="Calibri" pitchFamily="34" charset="0"/>
                <a:sym typeface="Symbol" pitchFamily="18" charset="2"/>
              </a:rPr>
              <a:t>Αν ίδιες τιμές στα γνωρίσματα του </a:t>
            </a:r>
            <a:r>
              <a:rPr lang="en-US" sz="2400" dirty="0">
                <a:solidFill>
                  <a:schemeClr val="tx2">
                    <a:lumMod val="50000"/>
                  </a:schemeClr>
                </a:solidFill>
                <a:latin typeface="Calibri" pitchFamily="34" charset="0"/>
                <a:sym typeface="Symbol" pitchFamily="18" charset="2"/>
              </a:rPr>
              <a:t>S1  </a:t>
            </a:r>
            <a:r>
              <a:rPr lang="el-GR" sz="2400" dirty="0">
                <a:solidFill>
                  <a:schemeClr val="tx2">
                    <a:lumMod val="50000"/>
                  </a:schemeClr>
                </a:solidFill>
                <a:latin typeface="Calibri" pitchFamily="34" charset="0"/>
                <a:sym typeface="Symbol" pitchFamily="18" charset="2"/>
              </a:rPr>
              <a:t>ίδιες τιμές στα γνωρίσματα του </a:t>
            </a:r>
            <a:r>
              <a:rPr lang="en-US" sz="2400" dirty="0">
                <a:solidFill>
                  <a:schemeClr val="tx2">
                    <a:lumMod val="50000"/>
                  </a:schemeClr>
                </a:solidFill>
                <a:latin typeface="Calibri" pitchFamily="34" charset="0"/>
                <a:sym typeface="Symbol" pitchFamily="18" charset="2"/>
              </a:rPr>
              <a:t>S2</a:t>
            </a:r>
          </a:p>
        </p:txBody>
      </p:sp>
      <p:sp>
        <p:nvSpPr>
          <p:cNvPr id="10" name="Title 9"/>
          <p:cNvSpPr>
            <a:spLocks noGrp="1"/>
          </p:cNvSpPr>
          <p:nvPr>
            <p:ph type="title"/>
          </p:nvPr>
        </p:nvSpPr>
        <p:spPr>
          <a:xfrm>
            <a:off x="457200" y="211138"/>
            <a:ext cx="8229600" cy="1143000"/>
          </a:xfrm>
        </p:spPr>
        <p:txBody>
          <a:bodyPr/>
          <a:lstStyle/>
          <a:p>
            <a:r>
              <a:rPr lang="el-GR" dirty="0" smtClean="0">
                <a:solidFill>
                  <a:schemeClr val="accent6">
                    <a:lumMod val="75000"/>
                  </a:schemeClr>
                </a:solidFill>
              </a:rPr>
              <a:t>Εισαγωγή</a:t>
            </a:r>
            <a:endParaRPr lang="el-GR"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Footer Placeholder 4"/>
          <p:cNvSpPr>
            <a:spLocks noGrp="1"/>
          </p:cNvSpPr>
          <p:nvPr>
            <p:ph type="ftr" sz="quarter" idx="11"/>
          </p:nvPr>
        </p:nvSpPr>
        <p:spPr>
          <a:noFill/>
        </p:spPr>
        <p:txBody>
          <a:bodyPr/>
          <a:lstStyle/>
          <a:p>
            <a:r>
              <a:rPr lang="el-GR" altLang="en-US" smtClean="0"/>
              <a:t>Ευαγγελία Πιτουρά</a:t>
            </a:r>
          </a:p>
        </p:txBody>
      </p:sp>
      <p:sp>
        <p:nvSpPr>
          <p:cNvPr id="34819" name="Slide Number Placeholder 5"/>
          <p:cNvSpPr>
            <a:spLocks noGrp="1"/>
          </p:cNvSpPr>
          <p:nvPr>
            <p:ph type="sldNum" sz="quarter" idx="12"/>
          </p:nvPr>
        </p:nvSpPr>
        <p:spPr>
          <a:noFill/>
        </p:spPr>
        <p:txBody>
          <a:bodyPr/>
          <a:lstStyle/>
          <a:p>
            <a:fld id="{6DD37328-0A09-46B6-ADAB-C94B5058615D}" type="slidenum">
              <a:rPr lang="el-GR" altLang="en-US" smtClean="0"/>
              <a:pPr/>
              <a:t>110</a:t>
            </a:fld>
            <a:endParaRPr lang="el-GR" altLang="en-US" smtClean="0"/>
          </a:p>
        </p:txBody>
      </p:sp>
      <p:sp>
        <p:nvSpPr>
          <p:cNvPr id="34820" name="Rectangle 2"/>
          <p:cNvSpPr>
            <a:spLocks noGrp="1" noChangeArrowheads="1"/>
          </p:cNvSpPr>
          <p:nvPr>
            <p:ph type="body" idx="1"/>
          </p:nvPr>
        </p:nvSpPr>
        <p:spPr>
          <a:xfrm>
            <a:off x="245098" y="735290"/>
            <a:ext cx="8606671" cy="4073593"/>
          </a:xfrm>
          <a:noFill/>
        </p:spPr>
        <p:txBody>
          <a:bodyPr lIns="92075" tIns="46038" rIns="92075" bIns="46038">
            <a:noAutofit/>
          </a:bodyPr>
          <a:lstStyle/>
          <a:p>
            <a:pPr algn="just">
              <a:buNone/>
            </a:pPr>
            <a:r>
              <a:rPr lang="el-GR" sz="1600" dirty="0" smtClean="0"/>
              <a:t>Βάση δεδομένων για </a:t>
            </a:r>
            <a:r>
              <a:rPr lang="el-GR" sz="1600" i="1" dirty="0" smtClean="0"/>
              <a:t>τηλεοπτικές σειρές.</a:t>
            </a:r>
            <a:r>
              <a:rPr lang="el-GR" sz="1600" dirty="0" smtClean="0"/>
              <a:t> </a:t>
            </a:r>
          </a:p>
          <a:p>
            <a:pPr lvl="0" algn="just">
              <a:buNone/>
            </a:pPr>
            <a:r>
              <a:rPr lang="el-GR" sz="1600" i="1" dirty="0" smtClean="0">
                <a:solidFill>
                  <a:schemeClr val="accent6">
                    <a:lumMod val="75000"/>
                  </a:schemeClr>
                </a:solidFill>
              </a:rPr>
              <a:t>Ηθοποιούς</a:t>
            </a:r>
            <a:r>
              <a:rPr lang="el-GR" sz="1600" dirty="0" smtClean="0"/>
              <a:t>: το όνομα, το φύλο, την ημερομηνία και τόπο (πόλη και χώρα) γέννησής τους. Θεωρείστε ότι δεν υπάρχουν ηθοποιοί με το ίδιο όνομα.</a:t>
            </a:r>
          </a:p>
          <a:p>
            <a:pPr lvl="0" algn="just">
              <a:buNone/>
            </a:pPr>
            <a:r>
              <a:rPr lang="el-GR" sz="1600" i="1" dirty="0" smtClean="0">
                <a:solidFill>
                  <a:schemeClr val="accent6">
                    <a:lumMod val="75000"/>
                  </a:schemeClr>
                </a:solidFill>
              </a:rPr>
              <a:t>Εταιρείες Παραγωγής</a:t>
            </a:r>
            <a:r>
              <a:rPr lang="el-GR" sz="1600" dirty="0" smtClean="0"/>
              <a:t>: το όνομα που είναι μοναδικό, τη χώρα και μια ταχυδρομική  διεύθυνση. </a:t>
            </a:r>
          </a:p>
          <a:p>
            <a:pPr lvl="0" algn="just">
              <a:buNone/>
            </a:pPr>
            <a:r>
              <a:rPr lang="el-GR" sz="1600" i="1" dirty="0" smtClean="0">
                <a:solidFill>
                  <a:schemeClr val="accent6">
                    <a:lumMod val="75000"/>
                  </a:schemeClr>
                </a:solidFill>
              </a:rPr>
              <a:t>Τηλεοπτικές Σειρές</a:t>
            </a:r>
            <a:r>
              <a:rPr lang="el-GR" sz="1600" i="1" dirty="0" smtClean="0"/>
              <a:t>:</a:t>
            </a:r>
            <a:r>
              <a:rPr lang="el-GR" sz="1600" dirty="0" smtClean="0"/>
              <a:t> το όνομα, το κανάλι που το προβάλλει και τις χρονιές προβολής της. Μια σειρά μπορεί  να προβάλλεται για παραπάνω από μια χρονιά. Δεν υπάρχουν τηλεοπτικές σειρές με το ίδιο όνομα.</a:t>
            </a:r>
          </a:p>
          <a:p>
            <a:pPr algn="just">
              <a:buNone/>
            </a:pPr>
            <a:r>
              <a:rPr lang="el-GR" sz="1600" dirty="0" smtClean="0"/>
              <a:t>Οι εταιρίες παραγωγής </a:t>
            </a:r>
            <a:r>
              <a:rPr lang="el-GR" sz="1600" i="1" dirty="0" smtClean="0">
                <a:solidFill>
                  <a:schemeClr val="accent6">
                    <a:lumMod val="75000"/>
                  </a:schemeClr>
                </a:solidFill>
              </a:rPr>
              <a:t>παράγουν</a:t>
            </a:r>
            <a:r>
              <a:rPr lang="el-GR" sz="1600" dirty="0" smtClean="0"/>
              <a:t> τηλεοπτικές σειρές. Μια εταιρεία παραγωγής μπορεί να παράγει πολλές σειρές άλλα μια σειρά έχει μόνο μια εταιρεία παραγωγής (δεν επιτρέπονται συμπαραγωγές).  </a:t>
            </a:r>
            <a:r>
              <a:rPr lang="el-GR" sz="1600" i="1" dirty="0" smtClean="0">
                <a:solidFill>
                  <a:schemeClr val="accent6">
                    <a:lumMod val="50000"/>
                  </a:schemeClr>
                </a:solidFill>
              </a:rPr>
              <a:t>Μια τηλεοπτική σειρά έχει την ίδια εταιρεία παραγωγής για όλα τα επεισόδια μιας χρονιάς. </a:t>
            </a:r>
          </a:p>
          <a:p>
            <a:pPr lvl="0" algn="just">
              <a:buNone/>
            </a:pPr>
            <a:r>
              <a:rPr lang="el-GR" sz="1600" dirty="0" smtClean="0"/>
              <a:t>Κάθε τηλεοπτική σειρά έχει </a:t>
            </a:r>
            <a:r>
              <a:rPr lang="el-GR" sz="1600" i="1" dirty="0" smtClean="0">
                <a:solidFill>
                  <a:schemeClr val="accent6">
                    <a:lumMod val="75000"/>
                  </a:schemeClr>
                </a:solidFill>
              </a:rPr>
              <a:t>επεισόδια</a:t>
            </a:r>
            <a:r>
              <a:rPr lang="el-GR" sz="1600" dirty="0" smtClean="0"/>
              <a:t>. Ένα επεισόδιο μιας σειράς έχει έναν αριθμό επεισοδίου, έναν τίτλο επεισοδίου, μια διάρκεια και μια ημερομηνία προβολής.  Οι αριθμοί επεισοδίου είναι μοναδικοί ανά χρονιά, συγκεκριμένα, δεν μπορεί για μια συγκεκριμένη σειρά να υπάρχει ο ίδιος αριθμός επεισοδίου την ίδια χρονιά. </a:t>
            </a:r>
            <a:r>
              <a:rPr lang="el-GR" sz="1400" dirty="0" smtClean="0">
                <a:solidFill>
                  <a:schemeClr val="accent3">
                    <a:lumMod val="75000"/>
                  </a:schemeClr>
                </a:solidFill>
              </a:rPr>
              <a:t>Για παράδειγμα, υπάρχει μόνο ένα επεισόδιο με αριθμό 2 της σειράς «Ευτυχισμένοι Φοιτητές» το 2012 (αλλά μπορεί να υπάρχει επεισόδιο 2 της ίδιας σειράς το 2013 ή επεισόδιο 2 μιας άλλης σειράς το 2012). </a:t>
            </a:r>
          </a:p>
          <a:p>
            <a:pPr lvl="0" algn="just">
              <a:buNone/>
            </a:pPr>
            <a:r>
              <a:rPr lang="el-GR" sz="1600" dirty="0" smtClean="0"/>
              <a:t>Οι ηθοποιοί </a:t>
            </a:r>
            <a:r>
              <a:rPr lang="el-GR" sz="1600" i="1" dirty="0" smtClean="0">
                <a:solidFill>
                  <a:schemeClr val="accent6">
                    <a:lumMod val="75000"/>
                  </a:schemeClr>
                </a:solidFill>
              </a:rPr>
              <a:t>παίζουν</a:t>
            </a:r>
            <a:r>
              <a:rPr lang="el-GR" sz="1600" dirty="0" smtClean="0"/>
              <a:t> σε επεισόδια τηλεοπτικών σειρών υποδυόμενοι έναν ρόλο που μπορεί να είναι διαφορετικός σε κάθε επεισόδιο. </a:t>
            </a:r>
            <a:r>
              <a:rPr lang="el-GR" sz="1400" dirty="0" smtClean="0">
                <a:solidFill>
                  <a:schemeClr val="accent3">
                    <a:lumMod val="75000"/>
                  </a:schemeClr>
                </a:solidFill>
              </a:rPr>
              <a:t>Για παράδειγμα, ένας ηθοποιός μπορεί να υποδύεται το ρόλο «Αστυνόμος Χαρίσης» στο επεισόδιο 2 της σειράς «Ευτυχισμένοι Φοιτητές» το 2012 και το  ρόλο «Καφετζής Μπάμπης» στα επεισόδια 10, 11, 12 και 13 της ίδιας σειράς τον ίδιο (ή άλλο) χρόνο. </a:t>
            </a:r>
            <a:r>
              <a:rPr lang="el-GR" sz="1600" dirty="0" smtClean="0"/>
              <a:t>Σε κάθε επεισόδιο εμφανίζεται τουλάχιστον ένας ηθοποιός.</a:t>
            </a:r>
          </a:p>
        </p:txBody>
      </p:sp>
      <p:sp>
        <p:nvSpPr>
          <p:cNvPr id="34822"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8" name="Title 6"/>
          <p:cNvSpPr>
            <a:spLocks noGrp="1"/>
          </p:cNvSpPr>
          <p:nvPr>
            <p:ph type="title"/>
          </p:nvPr>
        </p:nvSpPr>
        <p:spPr>
          <a:xfrm>
            <a:off x="410067" y="122548"/>
            <a:ext cx="7989216" cy="612743"/>
          </a:xfrm>
        </p:spPr>
        <p:txBody>
          <a:bodyPr>
            <a:normAutofit fontScale="90000"/>
          </a:bodyPr>
          <a:lstStyle/>
          <a:p>
            <a:r>
              <a:rPr lang="el-GR" dirty="0" smtClean="0">
                <a:solidFill>
                  <a:schemeClr val="accent6">
                    <a:lumMod val="75000"/>
                  </a:schemeClr>
                </a:solidFill>
              </a:rPr>
              <a:t>Άσκηση 4</a:t>
            </a:r>
            <a:endParaRPr lang="el-GR" dirty="0">
              <a:solidFill>
                <a:schemeClr val="accent6">
                  <a:lumMod val="75000"/>
                </a:schemeClr>
              </a:solidFill>
            </a:endParaRPr>
          </a:p>
        </p:txBody>
      </p:sp>
    </p:spTree>
  </p:cSld>
  <p:clrMapOvr>
    <a:masterClrMapping/>
  </p:clrMapOvr>
  <p:transition/>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Footer Placeholder 4"/>
          <p:cNvSpPr>
            <a:spLocks noGrp="1"/>
          </p:cNvSpPr>
          <p:nvPr>
            <p:ph type="ftr" sz="quarter" idx="11"/>
          </p:nvPr>
        </p:nvSpPr>
        <p:spPr>
          <a:noFill/>
        </p:spPr>
        <p:txBody>
          <a:bodyPr/>
          <a:lstStyle/>
          <a:p>
            <a:r>
              <a:rPr lang="el-GR" altLang="en-US" smtClean="0"/>
              <a:t>Ευαγγελία Πιτουρά</a:t>
            </a:r>
          </a:p>
        </p:txBody>
      </p:sp>
      <p:sp>
        <p:nvSpPr>
          <p:cNvPr id="34819" name="Slide Number Placeholder 5"/>
          <p:cNvSpPr>
            <a:spLocks noGrp="1"/>
          </p:cNvSpPr>
          <p:nvPr>
            <p:ph type="sldNum" sz="quarter" idx="12"/>
          </p:nvPr>
        </p:nvSpPr>
        <p:spPr>
          <a:noFill/>
        </p:spPr>
        <p:txBody>
          <a:bodyPr/>
          <a:lstStyle/>
          <a:p>
            <a:fld id="{6DD37328-0A09-46B6-ADAB-C94B5058615D}" type="slidenum">
              <a:rPr lang="el-GR" altLang="en-US" smtClean="0"/>
              <a:pPr/>
              <a:t>111</a:t>
            </a:fld>
            <a:endParaRPr lang="el-GR" altLang="en-US" smtClean="0"/>
          </a:p>
        </p:txBody>
      </p:sp>
      <p:sp>
        <p:nvSpPr>
          <p:cNvPr id="34820" name="Rectangle 2"/>
          <p:cNvSpPr>
            <a:spLocks noGrp="1" noChangeArrowheads="1"/>
          </p:cNvSpPr>
          <p:nvPr>
            <p:ph type="body" idx="1"/>
          </p:nvPr>
        </p:nvSpPr>
        <p:spPr>
          <a:xfrm>
            <a:off x="263951" y="1536569"/>
            <a:ext cx="8672659" cy="2450970"/>
          </a:xfrm>
          <a:noFill/>
        </p:spPr>
        <p:txBody>
          <a:bodyPr lIns="92075" tIns="46038" rIns="92075" bIns="46038">
            <a:noAutofit/>
          </a:bodyPr>
          <a:lstStyle/>
          <a:p>
            <a:pPr algn="just">
              <a:buNone/>
            </a:pPr>
            <a:r>
              <a:rPr lang="el-GR" sz="1800" dirty="0" smtClean="0"/>
              <a:t>(α) Σχεδιάστε ένα κατάλληλο σχήμα για την παραπάνω βάση δεδομένων χρησιμοποιώντας το μοντέλο Οντοτήτων/</a:t>
            </a:r>
            <a:r>
              <a:rPr lang="el-GR" sz="1800" dirty="0" err="1" smtClean="0"/>
              <a:t>Συσχετίσων </a:t>
            </a:r>
            <a:r>
              <a:rPr lang="el-GR" sz="1800" dirty="0" smtClean="0"/>
              <a:t>(ΟΣ). Συμπεριλάβετε όλους τους περιορισμούς ακεραιότητας (κλειδιών, </a:t>
            </a:r>
            <a:r>
              <a:rPr lang="el-GR" sz="1800" dirty="0" err="1" smtClean="0"/>
              <a:t>πληθικότητας</a:t>
            </a:r>
            <a:r>
              <a:rPr lang="el-GR" sz="1800" dirty="0" smtClean="0"/>
              <a:t>, συμμετοχής κλπ)</a:t>
            </a:r>
          </a:p>
          <a:p>
            <a:pPr algn="just">
              <a:buNone/>
            </a:pPr>
            <a:endParaRPr lang="el-GR" sz="1800" dirty="0" smtClean="0"/>
          </a:p>
          <a:p>
            <a:pPr algn="just">
              <a:buNone/>
            </a:pPr>
            <a:r>
              <a:rPr lang="el-GR" sz="1800" dirty="0" smtClean="0"/>
              <a:t>(β) Σχεδιάστε ένα κατάλληλο σχεσιακό σχήμα για την παραπάνω βάση δεδομένων. Συμπεριλάβετε όλους τους περιορισμούς ακεραιότητας (κλειδιών, ξένων κλειδιών κλπ). Υπάρχουν περιορισμοί που εκφράζονται στο μοντέλο ΟΣ και όχι στο σχεσιακό;</a:t>
            </a:r>
          </a:p>
          <a:p>
            <a:pPr algn="just">
              <a:buNone/>
            </a:pPr>
            <a:endParaRPr lang="el-GR" sz="1800" dirty="0" smtClean="0"/>
          </a:p>
          <a:p>
            <a:pPr algn="just">
              <a:buNone/>
            </a:pPr>
            <a:r>
              <a:rPr lang="el-GR" sz="1800" dirty="0" smtClean="0"/>
              <a:t>(γ) Υλοποιήστε τη βάση δεδομένων του ερωτήματος (β) στη </a:t>
            </a:r>
            <a:r>
              <a:rPr lang="en-US" sz="1800" dirty="0" err="1" smtClean="0"/>
              <a:t>MySQL</a:t>
            </a:r>
            <a:r>
              <a:rPr lang="el-GR" sz="1800" dirty="0" smtClean="0"/>
              <a:t>. </a:t>
            </a:r>
          </a:p>
          <a:p>
            <a:pPr algn="just">
              <a:buNone/>
            </a:pPr>
            <a:endParaRPr lang="el-GR" sz="1800" dirty="0" smtClean="0"/>
          </a:p>
        </p:txBody>
      </p:sp>
      <p:sp>
        <p:nvSpPr>
          <p:cNvPr id="34822"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8" name="Title 6"/>
          <p:cNvSpPr>
            <a:spLocks noGrp="1"/>
          </p:cNvSpPr>
          <p:nvPr>
            <p:ph type="title"/>
          </p:nvPr>
        </p:nvSpPr>
        <p:spPr>
          <a:xfrm>
            <a:off x="410066" y="0"/>
            <a:ext cx="8206033" cy="933254"/>
          </a:xfrm>
        </p:spPr>
        <p:txBody>
          <a:bodyPr/>
          <a:lstStyle/>
          <a:p>
            <a:r>
              <a:rPr lang="el-GR" dirty="0" smtClean="0">
                <a:solidFill>
                  <a:schemeClr val="accent6">
                    <a:lumMod val="75000"/>
                  </a:schemeClr>
                </a:solidFill>
              </a:rPr>
              <a:t>Άσκηση 4 (συνέχεια)</a:t>
            </a:r>
            <a:endParaRPr lang="el-GR" dirty="0">
              <a:solidFill>
                <a:schemeClr val="accent6">
                  <a:lumMod val="75000"/>
                </a:schemeClr>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5123" name="Footer Placeholder 3"/>
          <p:cNvSpPr>
            <a:spLocks noGrp="1"/>
          </p:cNvSpPr>
          <p:nvPr>
            <p:ph type="ftr" sz="quarter" idx="11"/>
          </p:nvPr>
        </p:nvSpPr>
        <p:spPr>
          <a:noFill/>
        </p:spPr>
        <p:txBody>
          <a:bodyPr/>
          <a:lstStyle/>
          <a:p>
            <a:r>
              <a:rPr lang="el-GR" altLang="en-US" smtClean="0"/>
              <a:t>Ευαγγελία Πιτουρά</a:t>
            </a:r>
          </a:p>
        </p:txBody>
      </p:sp>
      <p:sp>
        <p:nvSpPr>
          <p:cNvPr id="5124" name="Slide Number Placeholder 4"/>
          <p:cNvSpPr>
            <a:spLocks noGrp="1"/>
          </p:cNvSpPr>
          <p:nvPr>
            <p:ph type="sldNum" sz="quarter" idx="12"/>
          </p:nvPr>
        </p:nvSpPr>
        <p:spPr>
          <a:noFill/>
        </p:spPr>
        <p:txBody>
          <a:bodyPr/>
          <a:lstStyle/>
          <a:p>
            <a:fld id="{1E8B56B3-8A82-4EE0-9825-EEAE7386C3DD}" type="slidenum">
              <a:rPr lang="el-GR" altLang="en-US" smtClean="0"/>
              <a:pPr/>
              <a:t>12</a:t>
            </a:fld>
            <a:endParaRPr lang="el-GR" altLang="en-US" smtClean="0"/>
          </a:p>
        </p:txBody>
      </p:sp>
      <p:sp>
        <p:nvSpPr>
          <p:cNvPr id="5126" name="Text Box 3"/>
          <p:cNvSpPr txBox="1">
            <a:spLocks noChangeArrowheads="1"/>
          </p:cNvSpPr>
          <p:nvPr/>
        </p:nvSpPr>
        <p:spPr bwMode="auto">
          <a:xfrm>
            <a:off x="497681" y="1736725"/>
            <a:ext cx="8077200" cy="396875"/>
          </a:xfrm>
          <a:prstGeom prst="rect">
            <a:avLst/>
          </a:prstGeom>
          <a:noFill/>
          <a:ln w="9525">
            <a:noFill/>
            <a:miter lim="800000"/>
            <a:headEnd/>
            <a:tailEnd/>
          </a:ln>
        </p:spPr>
        <p:txBody>
          <a:bodyPr>
            <a:spAutoFit/>
          </a:bodyPr>
          <a:lstStyle/>
          <a:p>
            <a:pPr algn="just" eaLnBrk="0" hangingPunct="0">
              <a:spcBef>
                <a:spcPct val="50000"/>
              </a:spcBef>
            </a:pPr>
            <a:r>
              <a:rPr lang="el-GR" sz="2000" i="1" dirty="0">
                <a:solidFill>
                  <a:schemeClr val="tx2">
                    <a:lumMod val="50000"/>
                  </a:schemeClr>
                </a:solidFill>
                <a:latin typeface="Calibri" pitchFamily="34" charset="0"/>
              </a:rPr>
              <a:t>Παράδειγμα:</a:t>
            </a:r>
            <a:r>
              <a:rPr lang="el-GR" sz="2000" dirty="0">
                <a:solidFill>
                  <a:schemeClr val="tx2">
                    <a:lumMod val="50000"/>
                  </a:schemeClr>
                </a:solidFill>
                <a:latin typeface="Calibri" pitchFamily="34" charset="0"/>
              </a:rPr>
              <a:t> Σχήμα Σχέσης </a:t>
            </a:r>
            <a:r>
              <a:rPr lang="en-US" sz="2000" dirty="0">
                <a:solidFill>
                  <a:schemeClr val="tx2">
                    <a:lumMod val="50000"/>
                  </a:schemeClr>
                </a:solidFill>
                <a:latin typeface="Calibri" pitchFamily="34" charset="0"/>
              </a:rPr>
              <a:t>R(A, B, C, D)</a:t>
            </a:r>
            <a:r>
              <a:rPr lang="el-GR" sz="2000" dirty="0">
                <a:solidFill>
                  <a:schemeClr val="tx2">
                    <a:lumMod val="50000"/>
                  </a:schemeClr>
                </a:solidFill>
                <a:latin typeface="Calibri" pitchFamily="34" charset="0"/>
              </a:rPr>
              <a:t> (Υπενθύμιση συμβολισμού)</a:t>
            </a:r>
            <a:endParaRPr lang="en-US" sz="2000" b="1" dirty="0">
              <a:solidFill>
                <a:schemeClr val="tx2">
                  <a:lumMod val="50000"/>
                </a:schemeClr>
              </a:solidFill>
              <a:latin typeface="Calibri" pitchFamily="34" charset="0"/>
              <a:sym typeface="Symbol" pitchFamily="18" charset="2"/>
            </a:endParaRPr>
          </a:p>
        </p:txBody>
      </p:sp>
      <p:grpSp>
        <p:nvGrpSpPr>
          <p:cNvPr id="2" name="Group 4"/>
          <p:cNvGrpSpPr>
            <a:grpSpLocks/>
          </p:cNvGrpSpPr>
          <p:nvPr/>
        </p:nvGrpSpPr>
        <p:grpSpPr bwMode="auto">
          <a:xfrm>
            <a:off x="1692275" y="2725833"/>
            <a:ext cx="6767513" cy="2647950"/>
            <a:chOff x="384" y="1968"/>
            <a:chExt cx="4704" cy="1715"/>
          </a:xfrm>
        </p:grpSpPr>
        <p:sp>
          <p:nvSpPr>
            <p:cNvPr id="5135" name="Text Box 5"/>
            <p:cNvSpPr txBox="1">
              <a:spLocks noChangeArrowheads="1"/>
            </p:cNvSpPr>
            <p:nvPr/>
          </p:nvSpPr>
          <p:spPr bwMode="auto">
            <a:xfrm>
              <a:off x="433" y="1968"/>
              <a:ext cx="4655" cy="1715"/>
            </a:xfrm>
            <a:prstGeom prst="rect">
              <a:avLst/>
            </a:prstGeom>
            <a:noFill/>
            <a:ln w="9525">
              <a:noFill/>
              <a:miter lim="800000"/>
              <a:headEnd/>
              <a:tailEnd/>
            </a:ln>
          </p:spPr>
          <p:txBody>
            <a:bodyPr>
              <a:spAutoFit/>
            </a:bodyPr>
            <a:lstStyle/>
            <a:p>
              <a:pPr eaLnBrk="0" hangingPunct="0">
                <a:spcBef>
                  <a:spcPct val="50000"/>
                </a:spcBef>
              </a:pPr>
              <a:r>
                <a:rPr lang="el-GR" sz="2400">
                  <a:latin typeface="Times New Roman" pitchFamily="18" charset="0"/>
                </a:rPr>
                <a:t>Α   Β    </a:t>
              </a:r>
              <a:r>
                <a:rPr lang="en-US" sz="2400">
                  <a:latin typeface="Times New Roman" pitchFamily="18" charset="0"/>
                </a:rPr>
                <a:t>C   D</a:t>
              </a:r>
            </a:p>
            <a:p>
              <a:pPr eaLnBrk="0" hangingPunct="0">
                <a:spcBef>
                  <a:spcPct val="50000"/>
                </a:spcBef>
              </a:pPr>
              <a:r>
                <a:rPr lang="en-US" sz="2400">
                  <a:latin typeface="Times New Roman" pitchFamily="18" charset="0"/>
                </a:rPr>
                <a:t>a</a:t>
              </a:r>
              <a:r>
                <a:rPr lang="en-US" sz="2400" baseline="-25000">
                  <a:latin typeface="Times New Roman" pitchFamily="18" charset="0"/>
                </a:rPr>
                <a:t>1</a:t>
              </a:r>
              <a:r>
                <a:rPr lang="en-US" sz="2400">
                  <a:latin typeface="Times New Roman" pitchFamily="18" charset="0"/>
                </a:rPr>
                <a:t>   b</a:t>
              </a:r>
              <a:r>
                <a:rPr lang="en-US" sz="2400" baseline="-25000">
                  <a:latin typeface="Times New Roman" pitchFamily="18" charset="0"/>
                </a:rPr>
                <a:t>1</a:t>
              </a:r>
              <a:r>
                <a:rPr lang="en-US" sz="2400">
                  <a:latin typeface="Times New Roman" pitchFamily="18" charset="0"/>
                </a:rPr>
                <a:t>   c</a:t>
              </a:r>
              <a:r>
                <a:rPr lang="en-US" sz="2400" baseline="-25000">
                  <a:latin typeface="Times New Roman" pitchFamily="18" charset="0"/>
                </a:rPr>
                <a:t>1  </a:t>
              </a:r>
              <a:r>
                <a:rPr lang="en-US" sz="2400">
                  <a:latin typeface="Times New Roman" pitchFamily="18" charset="0"/>
                </a:rPr>
                <a:t> d</a:t>
              </a:r>
              <a:r>
                <a:rPr lang="en-US" sz="2400" baseline="-25000">
                  <a:latin typeface="Times New Roman" pitchFamily="18" charset="0"/>
                </a:rPr>
                <a:t>1</a:t>
              </a:r>
            </a:p>
            <a:p>
              <a:pPr eaLnBrk="0" hangingPunct="0">
                <a:spcBef>
                  <a:spcPct val="50000"/>
                </a:spcBef>
              </a:pPr>
              <a:r>
                <a:rPr lang="en-US" sz="2400">
                  <a:latin typeface="Times New Roman" pitchFamily="18" charset="0"/>
                </a:rPr>
                <a:t>a</a:t>
              </a:r>
              <a:r>
                <a:rPr lang="en-US" sz="2400" baseline="-25000">
                  <a:latin typeface="Times New Roman" pitchFamily="18" charset="0"/>
                </a:rPr>
                <a:t>1</a:t>
              </a:r>
              <a:r>
                <a:rPr lang="en-US" sz="2400">
                  <a:latin typeface="Times New Roman" pitchFamily="18" charset="0"/>
                </a:rPr>
                <a:t>   b</a:t>
              </a:r>
              <a:r>
                <a:rPr lang="en-US" sz="2400" baseline="-25000">
                  <a:latin typeface="Times New Roman" pitchFamily="18" charset="0"/>
                </a:rPr>
                <a:t>2</a:t>
              </a:r>
              <a:r>
                <a:rPr lang="en-US" sz="2400">
                  <a:latin typeface="Times New Roman" pitchFamily="18" charset="0"/>
                </a:rPr>
                <a:t>   c</a:t>
              </a:r>
              <a:r>
                <a:rPr lang="en-US" sz="2400" baseline="-25000">
                  <a:latin typeface="Times New Roman" pitchFamily="18" charset="0"/>
                </a:rPr>
                <a:t>1  </a:t>
              </a:r>
              <a:r>
                <a:rPr lang="en-US" sz="2400">
                  <a:latin typeface="Times New Roman" pitchFamily="18" charset="0"/>
                </a:rPr>
                <a:t> d</a:t>
              </a:r>
              <a:r>
                <a:rPr lang="en-US" sz="2400" baseline="-25000">
                  <a:latin typeface="Times New Roman" pitchFamily="18" charset="0"/>
                </a:rPr>
                <a:t>2</a:t>
              </a:r>
            </a:p>
            <a:p>
              <a:pPr eaLnBrk="0" hangingPunct="0">
                <a:spcBef>
                  <a:spcPct val="50000"/>
                </a:spcBef>
              </a:pPr>
              <a:r>
                <a:rPr lang="en-US" sz="2400">
                  <a:latin typeface="Times New Roman" pitchFamily="18" charset="0"/>
                </a:rPr>
                <a:t>a</a:t>
              </a:r>
              <a:r>
                <a:rPr lang="en-US" sz="2400" baseline="-25000">
                  <a:latin typeface="Times New Roman" pitchFamily="18" charset="0"/>
                </a:rPr>
                <a:t>2</a:t>
              </a:r>
              <a:r>
                <a:rPr lang="en-US" sz="2400">
                  <a:latin typeface="Times New Roman" pitchFamily="18" charset="0"/>
                </a:rPr>
                <a:t>   b</a:t>
              </a:r>
              <a:r>
                <a:rPr lang="en-US" sz="2400" baseline="-25000">
                  <a:latin typeface="Times New Roman" pitchFamily="18" charset="0"/>
                </a:rPr>
                <a:t>3</a:t>
              </a:r>
              <a:r>
                <a:rPr lang="en-US" sz="2400">
                  <a:latin typeface="Times New Roman" pitchFamily="18" charset="0"/>
                </a:rPr>
                <a:t>   c</a:t>
              </a:r>
              <a:r>
                <a:rPr lang="en-US" sz="2400" baseline="-25000">
                  <a:latin typeface="Times New Roman" pitchFamily="18" charset="0"/>
                </a:rPr>
                <a:t>2  </a:t>
              </a:r>
              <a:r>
                <a:rPr lang="en-US" sz="2400">
                  <a:latin typeface="Times New Roman" pitchFamily="18" charset="0"/>
                </a:rPr>
                <a:t> d</a:t>
              </a:r>
              <a:r>
                <a:rPr lang="en-US" sz="2400" baseline="-25000">
                  <a:latin typeface="Times New Roman" pitchFamily="18" charset="0"/>
                </a:rPr>
                <a:t>3</a:t>
              </a:r>
            </a:p>
            <a:p>
              <a:pPr eaLnBrk="0" hangingPunct="0">
                <a:spcBef>
                  <a:spcPct val="50000"/>
                </a:spcBef>
              </a:pPr>
              <a:r>
                <a:rPr lang="en-US" sz="2400">
                  <a:latin typeface="Times New Roman" pitchFamily="18" charset="0"/>
                </a:rPr>
                <a:t>a</a:t>
              </a:r>
              <a:r>
                <a:rPr lang="en-US" sz="2400" baseline="-25000">
                  <a:latin typeface="Times New Roman" pitchFamily="18" charset="0"/>
                </a:rPr>
                <a:t>3</a:t>
              </a:r>
              <a:r>
                <a:rPr lang="en-US" sz="2400">
                  <a:latin typeface="Times New Roman" pitchFamily="18" charset="0"/>
                </a:rPr>
                <a:t>   b</a:t>
              </a:r>
              <a:r>
                <a:rPr lang="en-US" sz="2400" baseline="-25000">
                  <a:latin typeface="Times New Roman" pitchFamily="18" charset="0"/>
                </a:rPr>
                <a:t>3  </a:t>
              </a:r>
              <a:r>
                <a:rPr lang="en-US" sz="2400">
                  <a:latin typeface="Times New Roman" pitchFamily="18" charset="0"/>
                </a:rPr>
                <a:t>  c</a:t>
              </a:r>
              <a:r>
                <a:rPr lang="en-US" sz="2400" baseline="-25000">
                  <a:latin typeface="Times New Roman" pitchFamily="18" charset="0"/>
                </a:rPr>
                <a:t>2  </a:t>
              </a:r>
              <a:r>
                <a:rPr lang="en-US" sz="2400">
                  <a:latin typeface="Times New Roman" pitchFamily="18" charset="0"/>
                </a:rPr>
                <a:t> d</a:t>
              </a:r>
              <a:r>
                <a:rPr lang="en-US" sz="2400" baseline="-25000">
                  <a:latin typeface="Times New Roman" pitchFamily="18" charset="0"/>
                </a:rPr>
                <a:t>4</a:t>
              </a:r>
              <a:endParaRPr lang="el-GR" sz="2400" baseline="-25000">
                <a:latin typeface="Times New Roman" pitchFamily="18" charset="0"/>
              </a:endParaRPr>
            </a:p>
          </p:txBody>
        </p:sp>
        <p:sp>
          <p:nvSpPr>
            <p:cNvPr id="5136" name="Line 6"/>
            <p:cNvSpPr>
              <a:spLocks noChangeShapeType="1"/>
            </p:cNvSpPr>
            <p:nvPr/>
          </p:nvSpPr>
          <p:spPr bwMode="auto">
            <a:xfrm>
              <a:off x="384" y="2304"/>
              <a:ext cx="1248" cy="0"/>
            </a:xfrm>
            <a:prstGeom prst="line">
              <a:avLst/>
            </a:prstGeom>
            <a:noFill/>
            <a:ln w="9525">
              <a:solidFill>
                <a:schemeClr val="tx1"/>
              </a:solidFill>
              <a:round/>
              <a:headEnd/>
              <a:tailEnd/>
            </a:ln>
          </p:spPr>
          <p:txBody>
            <a:bodyPr wrap="none" anchor="ctr"/>
            <a:lstStyle/>
            <a:p>
              <a:endParaRPr lang="el-GR"/>
            </a:p>
          </p:txBody>
        </p:sp>
      </p:grpSp>
      <p:sp>
        <p:nvSpPr>
          <p:cNvPr id="5128" name="Text Box 7"/>
          <p:cNvSpPr txBox="1">
            <a:spLocks noChangeArrowheads="1"/>
          </p:cNvSpPr>
          <p:nvPr/>
        </p:nvSpPr>
        <p:spPr bwMode="auto">
          <a:xfrm>
            <a:off x="323850" y="2367058"/>
            <a:ext cx="2808288" cy="369332"/>
          </a:xfrm>
          <a:prstGeom prst="rect">
            <a:avLst/>
          </a:prstGeom>
          <a:noFill/>
          <a:ln w="9525">
            <a:noFill/>
            <a:miter lim="800000"/>
            <a:headEnd/>
            <a:tailEnd/>
          </a:ln>
        </p:spPr>
        <p:txBody>
          <a:bodyPr>
            <a:spAutoFit/>
          </a:bodyPr>
          <a:lstStyle/>
          <a:p>
            <a:pPr eaLnBrk="0" hangingPunct="0">
              <a:spcBef>
                <a:spcPct val="50000"/>
              </a:spcBef>
            </a:pPr>
            <a:r>
              <a:rPr lang="el-GR">
                <a:solidFill>
                  <a:schemeClr val="tx2">
                    <a:lumMod val="50000"/>
                  </a:schemeClr>
                </a:solidFill>
                <a:latin typeface="Calibri" pitchFamily="34" charset="0"/>
              </a:rPr>
              <a:t>Στιγμιότυπο, </a:t>
            </a:r>
            <a:r>
              <a:rPr lang="en-US">
                <a:solidFill>
                  <a:schemeClr val="tx2">
                    <a:lumMod val="50000"/>
                  </a:schemeClr>
                </a:solidFill>
                <a:latin typeface="Calibri" pitchFamily="34" charset="0"/>
              </a:rPr>
              <a:t>r</a:t>
            </a:r>
            <a:r>
              <a:rPr lang="el-GR">
                <a:solidFill>
                  <a:schemeClr val="tx2">
                    <a:lumMod val="50000"/>
                  </a:schemeClr>
                </a:solidFill>
                <a:latin typeface="Calibri" pitchFamily="34" charset="0"/>
              </a:rPr>
              <a:t>(</a:t>
            </a:r>
            <a:r>
              <a:rPr lang="en-US">
                <a:solidFill>
                  <a:schemeClr val="tx2">
                    <a:lumMod val="50000"/>
                  </a:schemeClr>
                </a:solidFill>
                <a:latin typeface="Calibri" pitchFamily="34" charset="0"/>
              </a:rPr>
              <a:t>R)</a:t>
            </a:r>
            <a:endParaRPr lang="el-GR">
              <a:solidFill>
                <a:schemeClr val="tx2">
                  <a:lumMod val="50000"/>
                </a:schemeClr>
              </a:solidFill>
              <a:latin typeface="Calibri" pitchFamily="34" charset="0"/>
            </a:endParaRPr>
          </a:p>
        </p:txBody>
      </p:sp>
      <p:sp>
        <p:nvSpPr>
          <p:cNvPr id="5129" name="Text Box 8"/>
          <p:cNvSpPr txBox="1">
            <a:spLocks noChangeArrowheads="1"/>
          </p:cNvSpPr>
          <p:nvPr/>
        </p:nvSpPr>
        <p:spPr bwMode="auto">
          <a:xfrm>
            <a:off x="1187450" y="3302096"/>
            <a:ext cx="719138" cy="396875"/>
          </a:xfrm>
          <a:prstGeom prst="rect">
            <a:avLst/>
          </a:prstGeom>
          <a:noFill/>
          <a:ln w="9525">
            <a:noFill/>
            <a:miter lim="800000"/>
            <a:headEnd/>
            <a:tailEnd/>
          </a:ln>
        </p:spPr>
        <p:txBody>
          <a:bodyPr>
            <a:spAutoFit/>
          </a:bodyPr>
          <a:lstStyle/>
          <a:p>
            <a:pPr eaLnBrk="0" hangingPunct="0">
              <a:spcBef>
                <a:spcPct val="50000"/>
              </a:spcBef>
            </a:pPr>
            <a:r>
              <a:rPr lang="en-US" b="1">
                <a:latin typeface="Times New Roman" pitchFamily="18" charset="0"/>
              </a:rPr>
              <a:t>r1</a:t>
            </a:r>
            <a:endParaRPr lang="el-GR" b="1">
              <a:latin typeface="Times New Roman" pitchFamily="18" charset="0"/>
            </a:endParaRPr>
          </a:p>
        </p:txBody>
      </p:sp>
      <p:sp>
        <p:nvSpPr>
          <p:cNvPr id="5130" name="Text Box 9"/>
          <p:cNvSpPr txBox="1">
            <a:spLocks noChangeArrowheads="1"/>
          </p:cNvSpPr>
          <p:nvPr/>
        </p:nvSpPr>
        <p:spPr bwMode="auto">
          <a:xfrm>
            <a:off x="1187450" y="3949796"/>
            <a:ext cx="719138" cy="396875"/>
          </a:xfrm>
          <a:prstGeom prst="rect">
            <a:avLst/>
          </a:prstGeom>
          <a:noFill/>
          <a:ln w="9525">
            <a:noFill/>
            <a:miter lim="800000"/>
            <a:headEnd/>
            <a:tailEnd/>
          </a:ln>
        </p:spPr>
        <p:txBody>
          <a:bodyPr>
            <a:spAutoFit/>
          </a:bodyPr>
          <a:lstStyle/>
          <a:p>
            <a:pPr eaLnBrk="0" hangingPunct="0">
              <a:spcBef>
                <a:spcPct val="50000"/>
              </a:spcBef>
            </a:pPr>
            <a:r>
              <a:rPr lang="en-US" b="1">
                <a:latin typeface="Times New Roman" pitchFamily="18" charset="0"/>
              </a:rPr>
              <a:t>r2</a:t>
            </a:r>
            <a:endParaRPr lang="el-GR" b="1">
              <a:latin typeface="Times New Roman" pitchFamily="18" charset="0"/>
            </a:endParaRPr>
          </a:p>
        </p:txBody>
      </p:sp>
      <p:sp>
        <p:nvSpPr>
          <p:cNvPr id="5131" name="Text Box 10"/>
          <p:cNvSpPr txBox="1">
            <a:spLocks noChangeArrowheads="1"/>
          </p:cNvSpPr>
          <p:nvPr/>
        </p:nvSpPr>
        <p:spPr bwMode="auto">
          <a:xfrm>
            <a:off x="1187450" y="4453033"/>
            <a:ext cx="719138" cy="396875"/>
          </a:xfrm>
          <a:prstGeom prst="rect">
            <a:avLst/>
          </a:prstGeom>
          <a:noFill/>
          <a:ln w="9525">
            <a:noFill/>
            <a:miter lim="800000"/>
            <a:headEnd/>
            <a:tailEnd/>
          </a:ln>
        </p:spPr>
        <p:txBody>
          <a:bodyPr>
            <a:spAutoFit/>
          </a:bodyPr>
          <a:lstStyle/>
          <a:p>
            <a:pPr eaLnBrk="0" hangingPunct="0">
              <a:spcBef>
                <a:spcPct val="50000"/>
              </a:spcBef>
            </a:pPr>
            <a:r>
              <a:rPr lang="en-US" b="1">
                <a:latin typeface="Times New Roman" pitchFamily="18" charset="0"/>
              </a:rPr>
              <a:t>r3</a:t>
            </a:r>
            <a:endParaRPr lang="el-GR" b="1">
              <a:latin typeface="Times New Roman" pitchFamily="18" charset="0"/>
            </a:endParaRPr>
          </a:p>
        </p:txBody>
      </p:sp>
      <p:sp>
        <p:nvSpPr>
          <p:cNvPr id="5132" name="Text Box 11"/>
          <p:cNvSpPr txBox="1">
            <a:spLocks noChangeArrowheads="1"/>
          </p:cNvSpPr>
          <p:nvPr/>
        </p:nvSpPr>
        <p:spPr bwMode="auto">
          <a:xfrm>
            <a:off x="1187450" y="5029296"/>
            <a:ext cx="719138" cy="396875"/>
          </a:xfrm>
          <a:prstGeom prst="rect">
            <a:avLst/>
          </a:prstGeom>
          <a:noFill/>
          <a:ln w="9525">
            <a:noFill/>
            <a:miter lim="800000"/>
            <a:headEnd/>
            <a:tailEnd/>
          </a:ln>
        </p:spPr>
        <p:txBody>
          <a:bodyPr>
            <a:spAutoFit/>
          </a:bodyPr>
          <a:lstStyle/>
          <a:p>
            <a:pPr eaLnBrk="0" hangingPunct="0">
              <a:spcBef>
                <a:spcPct val="50000"/>
              </a:spcBef>
            </a:pPr>
            <a:r>
              <a:rPr lang="en-US" b="1">
                <a:latin typeface="Times New Roman" pitchFamily="18" charset="0"/>
              </a:rPr>
              <a:t>r4</a:t>
            </a:r>
            <a:endParaRPr lang="el-GR" b="1">
              <a:latin typeface="Times New Roman" pitchFamily="18" charset="0"/>
            </a:endParaRPr>
          </a:p>
        </p:txBody>
      </p:sp>
      <p:sp>
        <p:nvSpPr>
          <p:cNvPr id="5133" name="Text Box 12"/>
          <p:cNvSpPr txBox="1">
            <a:spLocks noChangeArrowheads="1"/>
          </p:cNvSpPr>
          <p:nvPr/>
        </p:nvSpPr>
        <p:spPr bwMode="auto">
          <a:xfrm>
            <a:off x="5651500" y="2941733"/>
            <a:ext cx="2592388" cy="1200329"/>
          </a:xfrm>
          <a:prstGeom prst="rect">
            <a:avLst/>
          </a:prstGeom>
          <a:noFill/>
          <a:ln w="9525">
            <a:noFill/>
            <a:miter lim="800000"/>
            <a:headEnd/>
            <a:tailEnd/>
          </a:ln>
        </p:spPr>
        <p:txBody>
          <a:bodyPr>
            <a:spAutoFit/>
          </a:bodyPr>
          <a:lstStyle/>
          <a:p>
            <a:pPr eaLnBrk="0" hangingPunct="0">
              <a:spcBef>
                <a:spcPct val="50000"/>
              </a:spcBef>
            </a:pPr>
            <a:r>
              <a:rPr lang="el-GR">
                <a:solidFill>
                  <a:schemeClr val="tx2">
                    <a:lumMod val="50000"/>
                  </a:schemeClr>
                </a:solidFill>
                <a:latin typeface="Calibri" pitchFamily="34" charset="0"/>
              </a:rPr>
              <a:t>Συμβολισμός</a:t>
            </a:r>
          </a:p>
          <a:p>
            <a:pPr eaLnBrk="0" hangingPunct="0">
              <a:spcBef>
                <a:spcPct val="50000"/>
              </a:spcBef>
            </a:pPr>
            <a:r>
              <a:rPr lang="en-US">
                <a:solidFill>
                  <a:schemeClr val="tx2">
                    <a:lumMod val="50000"/>
                  </a:schemeClr>
                </a:solidFill>
                <a:latin typeface="Calibri" pitchFamily="34" charset="0"/>
              </a:rPr>
              <a:t>r1[A] = a</a:t>
            </a:r>
            <a:r>
              <a:rPr lang="en-US" baseline="-25000">
                <a:solidFill>
                  <a:schemeClr val="tx2">
                    <a:lumMod val="50000"/>
                  </a:schemeClr>
                </a:solidFill>
                <a:latin typeface="Calibri" pitchFamily="34" charset="0"/>
              </a:rPr>
              <a:t>1</a:t>
            </a:r>
          </a:p>
          <a:p>
            <a:pPr eaLnBrk="0" hangingPunct="0">
              <a:spcBef>
                <a:spcPct val="50000"/>
              </a:spcBef>
            </a:pPr>
            <a:r>
              <a:rPr lang="en-US">
                <a:solidFill>
                  <a:schemeClr val="tx2">
                    <a:lumMod val="50000"/>
                  </a:schemeClr>
                </a:solidFill>
                <a:latin typeface="Calibri" pitchFamily="34" charset="0"/>
              </a:rPr>
              <a:t>r2[BC] = b</a:t>
            </a:r>
            <a:r>
              <a:rPr lang="en-US" baseline="-25000">
                <a:solidFill>
                  <a:schemeClr val="tx2">
                    <a:lumMod val="50000"/>
                  </a:schemeClr>
                </a:solidFill>
                <a:latin typeface="Calibri" pitchFamily="34" charset="0"/>
              </a:rPr>
              <a:t>2</a:t>
            </a:r>
            <a:r>
              <a:rPr lang="en-US">
                <a:solidFill>
                  <a:schemeClr val="tx2">
                    <a:lumMod val="50000"/>
                  </a:schemeClr>
                </a:solidFill>
                <a:latin typeface="Calibri" pitchFamily="34" charset="0"/>
              </a:rPr>
              <a:t> c</a:t>
            </a:r>
            <a:r>
              <a:rPr lang="en-US" baseline="-25000">
                <a:solidFill>
                  <a:schemeClr val="tx2">
                    <a:lumMod val="50000"/>
                  </a:schemeClr>
                </a:solidFill>
                <a:latin typeface="Calibri" pitchFamily="34" charset="0"/>
              </a:rPr>
              <a:t>1</a:t>
            </a:r>
            <a:endParaRPr lang="el-GR" baseline="-25000">
              <a:solidFill>
                <a:schemeClr val="tx2">
                  <a:lumMod val="50000"/>
                </a:schemeClr>
              </a:solidFill>
              <a:latin typeface="Calibri" pitchFamily="34" charset="0"/>
            </a:endParaRPr>
          </a:p>
        </p:txBody>
      </p:sp>
      <p:sp>
        <p:nvSpPr>
          <p:cNvPr id="17" name="Title 16"/>
          <p:cNvSpPr>
            <a:spLocks noGrp="1"/>
          </p:cNvSpPr>
          <p:nvPr>
            <p:ph type="title"/>
          </p:nvPr>
        </p:nvSpPr>
        <p:spPr>
          <a:xfrm>
            <a:off x="421481" y="179104"/>
            <a:ext cx="8229600" cy="1143000"/>
          </a:xfrm>
        </p:spPr>
        <p:txBody>
          <a:bodyPr/>
          <a:lstStyle/>
          <a:p>
            <a:r>
              <a:rPr lang="el-GR" dirty="0" smtClean="0">
                <a:solidFill>
                  <a:schemeClr val="accent6">
                    <a:lumMod val="75000"/>
                  </a:schemeClr>
                </a:solidFill>
              </a:rPr>
              <a:t>Παράδειγμα</a:t>
            </a:r>
            <a:endParaRPr lang="el-GR"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2"/>
          <p:cNvSpPr>
            <a:spLocks noGrp="1"/>
          </p:cNvSpPr>
          <p:nvPr>
            <p:ph type="dt" sz="quarter" idx="10"/>
          </p:nvPr>
        </p:nvSpPr>
        <p:spPr>
          <a:xfrm>
            <a:off x="179387" y="6383660"/>
            <a:ext cx="2133600" cy="365125"/>
          </a:xfrm>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6147" name="Footer Placeholder 3"/>
          <p:cNvSpPr>
            <a:spLocks noGrp="1"/>
          </p:cNvSpPr>
          <p:nvPr>
            <p:ph type="ftr" sz="quarter" idx="11"/>
          </p:nvPr>
        </p:nvSpPr>
        <p:spPr>
          <a:noFill/>
        </p:spPr>
        <p:txBody>
          <a:bodyPr/>
          <a:lstStyle/>
          <a:p>
            <a:r>
              <a:rPr lang="el-GR" altLang="en-US" smtClean="0"/>
              <a:t>Ευαγγελία Πιτουρά</a:t>
            </a:r>
          </a:p>
        </p:txBody>
      </p:sp>
      <p:sp>
        <p:nvSpPr>
          <p:cNvPr id="6148" name="Slide Number Placeholder 4"/>
          <p:cNvSpPr>
            <a:spLocks noGrp="1"/>
          </p:cNvSpPr>
          <p:nvPr>
            <p:ph type="sldNum" sz="quarter" idx="12"/>
          </p:nvPr>
        </p:nvSpPr>
        <p:spPr>
          <a:noFill/>
        </p:spPr>
        <p:txBody>
          <a:bodyPr/>
          <a:lstStyle/>
          <a:p>
            <a:fld id="{DF294E23-A1C6-4D97-8C7E-2A9C6848D577}" type="slidenum">
              <a:rPr lang="el-GR" altLang="en-US" smtClean="0"/>
              <a:pPr/>
              <a:t>13</a:t>
            </a:fld>
            <a:endParaRPr lang="el-GR" altLang="en-US" smtClean="0"/>
          </a:p>
        </p:txBody>
      </p:sp>
      <p:sp>
        <p:nvSpPr>
          <p:cNvPr id="6150" name="Text Box 5"/>
          <p:cNvSpPr txBox="1">
            <a:spLocks noChangeArrowheads="1"/>
          </p:cNvSpPr>
          <p:nvPr/>
        </p:nvSpPr>
        <p:spPr bwMode="auto">
          <a:xfrm>
            <a:off x="220947" y="2171896"/>
            <a:ext cx="8702106" cy="2308324"/>
          </a:xfrm>
          <a:prstGeom prst="rect">
            <a:avLst/>
          </a:prstGeom>
          <a:solidFill>
            <a:schemeClr val="bg1">
              <a:lumMod val="95000"/>
            </a:schemeClr>
          </a:solidFill>
          <a:ln w="9525">
            <a:noFill/>
            <a:miter lim="800000"/>
            <a:headEnd/>
            <a:tailEnd/>
          </a:ln>
        </p:spPr>
        <p:txBody>
          <a:bodyPr wrap="square">
            <a:spAutoFit/>
          </a:bodyPr>
          <a:lstStyle/>
          <a:p>
            <a:pPr algn="just" eaLnBrk="0" hangingPunct="0">
              <a:spcBef>
                <a:spcPct val="50000"/>
              </a:spcBef>
              <a:defRPr/>
            </a:pPr>
            <a:r>
              <a:rPr lang="el-GR" sz="2400" dirty="0">
                <a:solidFill>
                  <a:schemeClr val="tx2">
                    <a:lumMod val="50000"/>
                  </a:schemeClr>
                </a:solidFill>
                <a:latin typeface="Calibri" pitchFamily="34" charset="0"/>
              </a:rPr>
              <a:t>Έστω </a:t>
            </a:r>
            <a:r>
              <a:rPr lang="en-US" sz="2400" dirty="0">
                <a:solidFill>
                  <a:schemeClr val="tx2">
                    <a:lumMod val="50000"/>
                  </a:schemeClr>
                </a:solidFill>
                <a:latin typeface="Calibri" pitchFamily="34" charset="0"/>
              </a:rPr>
              <a:t>X </a:t>
            </a:r>
            <a:r>
              <a:rPr lang="el-GR" sz="2400" dirty="0">
                <a:solidFill>
                  <a:schemeClr val="tx2">
                    <a:lumMod val="50000"/>
                  </a:schemeClr>
                </a:solidFill>
                <a:latin typeface="Calibri" pitchFamily="34" charset="0"/>
                <a:sym typeface="Symbol" pitchFamily="18" charset="2"/>
              </a:rPr>
              <a:t> </a:t>
            </a:r>
            <a:r>
              <a:rPr lang="en-US" sz="2400" i="1" dirty="0">
                <a:solidFill>
                  <a:schemeClr val="tx2">
                    <a:lumMod val="50000"/>
                  </a:schemeClr>
                </a:solidFill>
                <a:latin typeface="Calibri" pitchFamily="34" charset="0"/>
                <a:sym typeface="Symbol" pitchFamily="18" charset="2"/>
              </a:rPr>
              <a:t>R</a:t>
            </a:r>
            <a:r>
              <a:rPr lang="en-US" sz="2400" dirty="0">
                <a:solidFill>
                  <a:schemeClr val="tx2">
                    <a:lumMod val="50000"/>
                  </a:schemeClr>
                </a:solidFill>
                <a:latin typeface="Calibri" pitchFamily="34" charset="0"/>
                <a:sym typeface="Symbol" pitchFamily="18" charset="2"/>
              </a:rPr>
              <a:t> </a:t>
            </a:r>
            <a:r>
              <a:rPr lang="el-GR" sz="2400" dirty="0">
                <a:solidFill>
                  <a:schemeClr val="tx2">
                    <a:lumMod val="50000"/>
                  </a:schemeClr>
                </a:solidFill>
                <a:latin typeface="Calibri" pitchFamily="34" charset="0"/>
              </a:rPr>
              <a:t>και </a:t>
            </a:r>
            <a:r>
              <a:rPr lang="en-US" sz="2400" dirty="0">
                <a:solidFill>
                  <a:schemeClr val="tx2">
                    <a:lumMod val="50000"/>
                  </a:schemeClr>
                </a:solidFill>
                <a:latin typeface="Calibri" pitchFamily="34" charset="0"/>
              </a:rPr>
              <a:t>Y </a:t>
            </a:r>
            <a:r>
              <a:rPr lang="el-GR" sz="2400" dirty="0">
                <a:solidFill>
                  <a:schemeClr val="tx2">
                    <a:lumMod val="50000"/>
                  </a:schemeClr>
                </a:solidFill>
                <a:latin typeface="Calibri" pitchFamily="34" charset="0"/>
                <a:sym typeface="Symbol" pitchFamily="18" charset="2"/>
              </a:rPr>
              <a:t> </a:t>
            </a:r>
            <a:r>
              <a:rPr lang="en-US" sz="2400" i="1" dirty="0">
                <a:solidFill>
                  <a:schemeClr val="tx2">
                    <a:lumMod val="50000"/>
                  </a:schemeClr>
                </a:solidFill>
                <a:latin typeface="Calibri" pitchFamily="34" charset="0"/>
                <a:sym typeface="Symbol" pitchFamily="18" charset="2"/>
              </a:rPr>
              <a:t>R</a:t>
            </a:r>
            <a:r>
              <a:rPr lang="en-US" sz="2400" dirty="0">
                <a:solidFill>
                  <a:schemeClr val="tx2">
                    <a:lumMod val="50000"/>
                  </a:schemeClr>
                </a:solidFill>
                <a:latin typeface="Calibri" pitchFamily="34" charset="0"/>
                <a:sym typeface="Symbol" pitchFamily="18" charset="2"/>
              </a:rPr>
              <a:t>, </a:t>
            </a:r>
            <a:r>
              <a:rPr lang="el-GR" sz="2400" dirty="0">
                <a:solidFill>
                  <a:schemeClr val="tx2">
                    <a:lumMod val="50000"/>
                  </a:schemeClr>
                </a:solidFill>
                <a:latin typeface="Calibri" pitchFamily="34" charset="0"/>
                <a:sym typeface="Symbol" pitchFamily="18" charset="2"/>
              </a:rPr>
              <a:t> </a:t>
            </a:r>
            <a:r>
              <a:rPr lang="el-GR" sz="2400" dirty="0" smtClean="0">
                <a:solidFill>
                  <a:schemeClr val="tx2">
                    <a:lumMod val="50000"/>
                  </a:schemeClr>
                </a:solidFill>
                <a:latin typeface="Calibri" pitchFamily="34" charset="0"/>
              </a:rPr>
              <a:t>μια </a:t>
            </a:r>
            <a:r>
              <a:rPr lang="el-GR" sz="2400" dirty="0">
                <a:solidFill>
                  <a:schemeClr val="accent6">
                    <a:lumMod val="75000"/>
                  </a:schemeClr>
                </a:solidFill>
                <a:latin typeface="Calibri" pitchFamily="34" charset="0"/>
              </a:rPr>
              <a:t>συναρτησιακή εξάρτηση (</a:t>
            </a:r>
            <a:r>
              <a:rPr lang="en-US" sz="2400" dirty="0">
                <a:solidFill>
                  <a:schemeClr val="accent6">
                    <a:lumMod val="75000"/>
                  </a:schemeClr>
                </a:solidFill>
                <a:latin typeface="Calibri" pitchFamily="34" charset="0"/>
              </a:rPr>
              <a:t>functional dependency)</a:t>
            </a:r>
          </a:p>
          <a:p>
            <a:pPr algn="just" eaLnBrk="0" hangingPunct="0">
              <a:spcBef>
                <a:spcPct val="50000"/>
              </a:spcBef>
              <a:defRPr/>
            </a:pPr>
            <a:r>
              <a:rPr lang="el-GR" sz="2400" dirty="0">
                <a:solidFill>
                  <a:schemeClr val="tx2">
                    <a:lumMod val="50000"/>
                  </a:schemeClr>
                </a:solidFill>
                <a:latin typeface="Calibri" pitchFamily="34" charset="0"/>
              </a:rPr>
              <a:t>Χ </a:t>
            </a:r>
            <a:r>
              <a:rPr lang="el-GR" sz="2400" dirty="0">
                <a:solidFill>
                  <a:schemeClr val="tx2">
                    <a:lumMod val="50000"/>
                  </a:schemeClr>
                </a:solidFill>
                <a:latin typeface="Calibri" pitchFamily="34" charset="0"/>
                <a:sym typeface="Symbol" pitchFamily="18" charset="2"/>
              </a:rPr>
              <a:t> </a:t>
            </a:r>
            <a:r>
              <a:rPr lang="el-GR" sz="2400" dirty="0">
                <a:solidFill>
                  <a:schemeClr val="tx2">
                    <a:lumMod val="50000"/>
                  </a:schemeClr>
                </a:solidFill>
                <a:latin typeface="Calibri" pitchFamily="34" charset="0"/>
              </a:rPr>
              <a:t>Υ ισχύει στο σχήμα </a:t>
            </a:r>
            <a:r>
              <a:rPr lang="en-US" sz="2400" dirty="0">
                <a:solidFill>
                  <a:schemeClr val="tx2">
                    <a:lumMod val="50000"/>
                  </a:schemeClr>
                </a:solidFill>
                <a:latin typeface="Calibri" pitchFamily="34" charset="0"/>
              </a:rPr>
              <a:t>R </a:t>
            </a:r>
          </a:p>
          <a:p>
            <a:pPr algn="just" eaLnBrk="0" hangingPunct="0">
              <a:spcBef>
                <a:spcPct val="50000"/>
              </a:spcBef>
              <a:defRPr/>
            </a:pPr>
            <a:r>
              <a:rPr lang="el-GR" sz="2400" dirty="0">
                <a:solidFill>
                  <a:schemeClr val="tx2">
                    <a:lumMod val="50000"/>
                  </a:schemeClr>
                </a:solidFill>
                <a:latin typeface="Calibri" pitchFamily="34" charset="0"/>
              </a:rPr>
              <a:t>αν για κάθε σχέση </a:t>
            </a:r>
            <a:r>
              <a:rPr lang="en-US" sz="2400" dirty="0">
                <a:solidFill>
                  <a:schemeClr val="tx2">
                    <a:lumMod val="50000"/>
                  </a:schemeClr>
                </a:solidFill>
                <a:latin typeface="Calibri" pitchFamily="34" charset="0"/>
              </a:rPr>
              <a:t>r(R), </a:t>
            </a:r>
            <a:r>
              <a:rPr lang="en-US" sz="2400" dirty="0" err="1">
                <a:solidFill>
                  <a:schemeClr val="tx2">
                    <a:lumMod val="50000"/>
                  </a:schemeClr>
                </a:solidFill>
                <a:latin typeface="Calibri" pitchFamily="34" charset="0"/>
              </a:rPr>
              <a:t>για</a:t>
            </a:r>
            <a:r>
              <a:rPr lang="en-US" sz="2400" dirty="0">
                <a:solidFill>
                  <a:schemeClr val="tx2">
                    <a:lumMod val="50000"/>
                  </a:schemeClr>
                </a:solidFill>
                <a:latin typeface="Calibri" pitchFamily="34" charset="0"/>
              </a:rPr>
              <a:t> </a:t>
            </a:r>
            <a:r>
              <a:rPr lang="en-US" sz="2400" dirty="0" err="1">
                <a:solidFill>
                  <a:schemeClr val="tx2">
                    <a:lumMod val="50000"/>
                  </a:schemeClr>
                </a:solidFill>
                <a:latin typeface="Calibri" pitchFamily="34" charset="0"/>
              </a:rPr>
              <a:t>κάθε</a:t>
            </a:r>
            <a:r>
              <a:rPr lang="en-US" sz="2400" dirty="0">
                <a:solidFill>
                  <a:schemeClr val="tx2">
                    <a:lumMod val="50000"/>
                  </a:schemeClr>
                </a:solidFill>
                <a:latin typeface="Calibri" pitchFamily="34" charset="0"/>
              </a:rPr>
              <a:t> </a:t>
            </a:r>
            <a:r>
              <a:rPr lang="en-US" sz="2400" dirty="0" err="1">
                <a:solidFill>
                  <a:schemeClr val="tx2">
                    <a:lumMod val="50000"/>
                  </a:schemeClr>
                </a:solidFill>
                <a:latin typeface="Calibri" pitchFamily="34" charset="0"/>
              </a:rPr>
              <a:t>ζεύγος</a:t>
            </a:r>
            <a:r>
              <a:rPr lang="en-US" sz="2400" dirty="0">
                <a:solidFill>
                  <a:schemeClr val="tx2">
                    <a:lumMod val="50000"/>
                  </a:schemeClr>
                </a:solidFill>
                <a:latin typeface="Calibri" pitchFamily="34" charset="0"/>
              </a:rPr>
              <a:t> </a:t>
            </a:r>
            <a:r>
              <a:rPr lang="en-US" sz="2400" dirty="0" err="1">
                <a:solidFill>
                  <a:schemeClr val="tx2">
                    <a:lumMod val="50000"/>
                  </a:schemeClr>
                </a:solidFill>
                <a:latin typeface="Calibri" pitchFamily="34" charset="0"/>
              </a:rPr>
              <a:t>πλειάδων</a:t>
            </a:r>
            <a:r>
              <a:rPr lang="en-US" sz="2400" dirty="0">
                <a:solidFill>
                  <a:schemeClr val="tx2">
                    <a:lumMod val="50000"/>
                  </a:schemeClr>
                </a:solidFill>
                <a:latin typeface="Calibri" pitchFamily="34" charset="0"/>
              </a:rPr>
              <a:t> t</a:t>
            </a:r>
            <a:r>
              <a:rPr lang="en-US" sz="2400" baseline="-25000" dirty="0">
                <a:solidFill>
                  <a:schemeClr val="tx2">
                    <a:lumMod val="50000"/>
                  </a:schemeClr>
                </a:solidFill>
                <a:latin typeface="Calibri" pitchFamily="34" charset="0"/>
              </a:rPr>
              <a:t>1</a:t>
            </a:r>
            <a:r>
              <a:rPr lang="en-US" sz="2400" dirty="0">
                <a:solidFill>
                  <a:schemeClr val="tx2">
                    <a:lumMod val="50000"/>
                  </a:schemeClr>
                </a:solidFill>
                <a:latin typeface="Calibri" pitchFamily="34" charset="0"/>
              </a:rPr>
              <a:t> </a:t>
            </a:r>
            <a:r>
              <a:rPr lang="el-GR" sz="2400" dirty="0">
                <a:solidFill>
                  <a:schemeClr val="tx2">
                    <a:lumMod val="50000"/>
                  </a:schemeClr>
                </a:solidFill>
                <a:latin typeface="Calibri" pitchFamily="34" charset="0"/>
              </a:rPr>
              <a:t>και </a:t>
            </a:r>
            <a:r>
              <a:rPr lang="en-US" sz="2400" dirty="0">
                <a:solidFill>
                  <a:schemeClr val="tx2">
                    <a:lumMod val="50000"/>
                  </a:schemeClr>
                </a:solidFill>
                <a:latin typeface="Calibri" pitchFamily="34" charset="0"/>
              </a:rPr>
              <a:t>t</a:t>
            </a:r>
            <a:r>
              <a:rPr lang="en-US" sz="2400" baseline="-25000" dirty="0">
                <a:solidFill>
                  <a:schemeClr val="tx2">
                    <a:lumMod val="50000"/>
                  </a:schemeClr>
                </a:solidFill>
                <a:latin typeface="Calibri" pitchFamily="34" charset="0"/>
              </a:rPr>
              <a:t>2</a:t>
            </a:r>
            <a:r>
              <a:rPr lang="en-US" sz="2400" dirty="0">
                <a:solidFill>
                  <a:schemeClr val="tx2">
                    <a:lumMod val="50000"/>
                  </a:schemeClr>
                </a:solidFill>
                <a:latin typeface="Calibri" pitchFamily="34" charset="0"/>
              </a:rPr>
              <a:t> </a:t>
            </a:r>
            <a:r>
              <a:rPr lang="el-GR" sz="2400" dirty="0">
                <a:solidFill>
                  <a:schemeClr val="tx2">
                    <a:lumMod val="50000"/>
                  </a:schemeClr>
                </a:solidFill>
                <a:latin typeface="Calibri" pitchFamily="34" charset="0"/>
              </a:rPr>
              <a:t>της </a:t>
            </a:r>
            <a:r>
              <a:rPr lang="en-US" sz="2400" dirty="0">
                <a:solidFill>
                  <a:schemeClr val="tx2">
                    <a:lumMod val="50000"/>
                  </a:schemeClr>
                </a:solidFill>
                <a:latin typeface="Calibri" pitchFamily="34" charset="0"/>
              </a:rPr>
              <a:t>r, </a:t>
            </a:r>
            <a:r>
              <a:rPr lang="el-GR" sz="2400" dirty="0" smtClean="0">
                <a:solidFill>
                  <a:schemeClr val="tx2">
                    <a:lumMod val="50000"/>
                  </a:schemeClr>
                </a:solidFill>
                <a:latin typeface="Calibri" pitchFamily="34" charset="0"/>
              </a:rPr>
              <a:t>ισχύει </a:t>
            </a:r>
            <a:r>
              <a:rPr lang="en-US" sz="2400" dirty="0">
                <a:solidFill>
                  <a:schemeClr val="tx2">
                    <a:lumMod val="50000"/>
                  </a:schemeClr>
                </a:solidFill>
                <a:latin typeface="Calibri" pitchFamily="34" charset="0"/>
              </a:rPr>
              <a:t>t</a:t>
            </a:r>
            <a:r>
              <a:rPr lang="en-US" sz="2400" baseline="-25000" dirty="0">
                <a:solidFill>
                  <a:schemeClr val="tx2">
                    <a:lumMod val="50000"/>
                  </a:schemeClr>
                </a:solidFill>
                <a:latin typeface="Calibri" pitchFamily="34" charset="0"/>
              </a:rPr>
              <a:t>1</a:t>
            </a:r>
            <a:r>
              <a:rPr lang="en-US" sz="2400" dirty="0">
                <a:solidFill>
                  <a:schemeClr val="tx2">
                    <a:lumMod val="50000"/>
                  </a:schemeClr>
                </a:solidFill>
                <a:latin typeface="Calibri" pitchFamily="34" charset="0"/>
              </a:rPr>
              <a:t>[X] = t</a:t>
            </a:r>
            <a:r>
              <a:rPr lang="en-US" sz="2400" baseline="-25000" dirty="0">
                <a:solidFill>
                  <a:schemeClr val="tx2">
                    <a:lumMod val="50000"/>
                  </a:schemeClr>
                </a:solidFill>
                <a:latin typeface="Calibri" pitchFamily="34" charset="0"/>
              </a:rPr>
              <a:t>2</a:t>
            </a:r>
            <a:r>
              <a:rPr lang="en-US" sz="2400" dirty="0">
                <a:solidFill>
                  <a:schemeClr val="tx2">
                    <a:lumMod val="50000"/>
                  </a:schemeClr>
                </a:solidFill>
                <a:latin typeface="Calibri" pitchFamily="34" charset="0"/>
              </a:rPr>
              <a:t>[X] </a:t>
            </a:r>
            <a:r>
              <a:rPr lang="en-US" sz="2400" dirty="0">
                <a:solidFill>
                  <a:schemeClr val="tx2">
                    <a:lumMod val="50000"/>
                  </a:schemeClr>
                </a:solidFill>
                <a:latin typeface="Calibri" pitchFamily="34" charset="0"/>
                <a:sym typeface="Symbol" pitchFamily="18" charset="2"/>
              </a:rPr>
              <a:t></a:t>
            </a:r>
            <a:r>
              <a:rPr lang="en-US" sz="2400" dirty="0">
                <a:solidFill>
                  <a:schemeClr val="tx2">
                    <a:lumMod val="50000"/>
                  </a:schemeClr>
                </a:solidFill>
                <a:latin typeface="Calibri" pitchFamily="34" charset="0"/>
              </a:rPr>
              <a:t> t</a:t>
            </a:r>
            <a:r>
              <a:rPr lang="en-US" sz="2400" baseline="-25000" dirty="0">
                <a:solidFill>
                  <a:schemeClr val="tx2">
                    <a:lumMod val="50000"/>
                  </a:schemeClr>
                </a:solidFill>
                <a:latin typeface="Calibri" pitchFamily="34" charset="0"/>
              </a:rPr>
              <a:t>1</a:t>
            </a:r>
            <a:r>
              <a:rPr lang="en-US" sz="2400" dirty="0">
                <a:solidFill>
                  <a:schemeClr val="tx2">
                    <a:lumMod val="50000"/>
                  </a:schemeClr>
                </a:solidFill>
                <a:latin typeface="Calibri" pitchFamily="34" charset="0"/>
              </a:rPr>
              <a:t>[Y] = t</a:t>
            </a:r>
            <a:r>
              <a:rPr lang="en-US" sz="2400" baseline="-25000" dirty="0">
                <a:solidFill>
                  <a:schemeClr val="tx2">
                    <a:lumMod val="50000"/>
                  </a:schemeClr>
                </a:solidFill>
                <a:latin typeface="Calibri" pitchFamily="34" charset="0"/>
              </a:rPr>
              <a:t>2</a:t>
            </a:r>
            <a:r>
              <a:rPr lang="en-US" sz="2400" dirty="0">
                <a:solidFill>
                  <a:schemeClr val="tx2">
                    <a:lumMod val="50000"/>
                  </a:schemeClr>
                </a:solidFill>
                <a:latin typeface="Calibri" pitchFamily="34" charset="0"/>
              </a:rPr>
              <a:t>[Y</a:t>
            </a:r>
            <a:r>
              <a:rPr lang="en-US" sz="2400" dirty="0" smtClean="0">
                <a:solidFill>
                  <a:schemeClr val="tx2">
                    <a:lumMod val="50000"/>
                  </a:schemeClr>
                </a:solidFill>
                <a:latin typeface="Calibri" pitchFamily="34" charset="0"/>
              </a:rPr>
              <a:t>]</a:t>
            </a:r>
            <a:r>
              <a:rPr lang="el-GR" sz="2400" dirty="0" smtClean="0">
                <a:solidFill>
                  <a:schemeClr val="tx2">
                    <a:lumMod val="50000"/>
                  </a:schemeClr>
                </a:solidFill>
                <a:latin typeface="Calibri" pitchFamily="34" charset="0"/>
              </a:rPr>
              <a:t> (</a:t>
            </a:r>
            <a:r>
              <a:rPr lang="en-US" sz="2400" dirty="0">
                <a:solidFill>
                  <a:schemeClr val="tx2">
                    <a:lumMod val="50000"/>
                  </a:schemeClr>
                </a:solidFill>
                <a:latin typeface="Calibri" pitchFamily="34" charset="0"/>
              </a:rPr>
              <a:t>If t</a:t>
            </a:r>
            <a:r>
              <a:rPr lang="en-US" sz="2400" baseline="-25000" dirty="0">
                <a:solidFill>
                  <a:schemeClr val="tx2">
                    <a:lumMod val="50000"/>
                  </a:schemeClr>
                </a:solidFill>
                <a:latin typeface="Calibri" pitchFamily="34" charset="0"/>
              </a:rPr>
              <a:t>1</a:t>
            </a:r>
            <a:r>
              <a:rPr lang="en-US" sz="2400" dirty="0">
                <a:solidFill>
                  <a:schemeClr val="tx2">
                    <a:lumMod val="50000"/>
                  </a:schemeClr>
                </a:solidFill>
                <a:latin typeface="Calibri" pitchFamily="34" charset="0"/>
              </a:rPr>
              <a:t>[X] = t</a:t>
            </a:r>
            <a:r>
              <a:rPr lang="en-US" sz="2400" baseline="-25000" dirty="0">
                <a:solidFill>
                  <a:schemeClr val="tx2">
                    <a:lumMod val="50000"/>
                  </a:schemeClr>
                </a:solidFill>
                <a:latin typeface="Calibri" pitchFamily="34" charset="0"/>
              </a:rPr>
              <a:t>2</a:t>
            </a:r>
            <a:r>
              <a:rPr lang="en-US" sz="2400" dirty="0">
                <a:solidFill>
                  <a:schemeClr val="tx2">
                    <a:lumMod val="50000"/>
                  </a:schemeClr>
                </a:solidFill>
                <a:latin typeface="Calibri" pitchFamily="34" charset="0"/>
              </a:rPr>
              <a:t>[X] </a:t>
            </a:r>
            <a:r>
              <a:rPr lang="en-US" sz="2400" dirty="0">
                <a:solidFill>
                  <a:schemeClr val="tx2">
                    <a:lumMod val="50000"/>
                  </a:schemeClr>
                </a:solidFill>
                <a:latin typeface="Calibri" pitchFamily="34" charset="0"/>
                <a:sym typeface="Symbol" pitchFamily="18" charset="2"/>
              </a:rPr>
              <a:t>then</a:t>
            </a:r>
            <a:r>
              <a:rPr lang="en-US" sz="2400" dirty="0">
                <a:solidFill>
                  <a:schemeClr val="tx2">
                    <a:lumMod val="50000"/>
                  </a:schemeClr>
                </a:solidFill>
                <a:latin typeface="Calibri" pitchFamily="34" charset="0"/>
              </a:rPr>
              <a:t> t</a:t>
            </a:r>
            <a:r>
              <a:rPr lang="en-US" sz="2400" baseline="-25000" dirty="0">
                <a:solidFill>
                  <a:schemeClr val="tx2">
                    <a:lumMod val="50000"/>
                  </a:schemeClr>
                </a:solidFill>
                <a:latin typeface="Calibri" pitchFamily="34" charset="0"/>
              </a:rPr>
              <a:t>1</a:t>
            </a:r>
            <a:r>
              <a:rPr lang="en-US" sz="2400" dirty="0">
                <a:solidFill>
                  <a:schemeClr val="tx2">
                    <a:lumMod val="50000"/>
                  </a:schemeClr>
                </a:solidFill>
                <a:latin typeface="Calibri" pitchFamily="34" charset="0"/>
              </a:rPr>
              <a:t>[Y] = t</a:t>
            </a:r>
            <a:r>
              <a:rPr lang="en-US" sz="2400" baseline="-25000" dirty="0">
                <a:solidFill>
                  <a:schemeClr val="tx2">
                    <a:lumMod val="50000"/>
                  </a:schemeClr>
                </a:solidFill>
                <a:latin typeface="Calibri" pitchFamily="34" charset="0"/>
              </a:rPr>
              <a:t>2</a:t>
            </a:r>
            <a:r>
              <a:rPr lang="en-US" sz="2400" dirty="0">
                <a:solidFill>
                  <a:schemeClr val="tx2">
                    <a:lumMod val="50000"/>
                  </a:schemeClr>
                </a:solidFill>
                <a:latin typeface="Calibri" pitchFamily="34" charset="0"/>
              </a:rPr>
              <a:t>[Y</a:t>
            </a:r>
            <a:r>
              <a:rPr lang="en-US" sz="2400" dirty="0" smtClean="0">
                <a:solidFill>
                  <a:schemeClr val="tx2">
                    <a:lumMod val="50000"/>
                  </a:schemeClr>
                </a:solidFill>
                <a:latin typeface="Calibri" pitchFamily="34" charset="0"/>
              </a:rPr>
              <a:t>]</a:t>
            </a:r>
            <a:r>
              <a:rPr lang="el-GR" sz="2400" dirty="0" smtClean="0">
                <a:solidFill>
                  <a:schemeClr val="tx2">
                    <a:lumMod val="50000"/>
                  </a:schemeClr>
                </a:solidFill>
                <a:latin typeface="Calibri" pitchFamily="34" charset="0"/>
              </a:rPr>
              <a:t>)</a:t>
            </a:r>
            <a:endParaRPr lang="el-GR" sz="2400" dirty="0">
              <a:solidFill>
                <a:schemeClr val="tx2">
                  <a:lumMod val="50000"/>
                </a:schemeClr>
              </a:solidFill>
              <a:latin typeface="Calibri" pitchFamily="34" charset="0"/>
            </a:endParaRPr>
          </a:p>
        </p:txBody>
      </p:sp>
      <p:sp>
        <p:nvSpPr>
          <p:cNvPr id="6152" name="Text Box 7"/>
          <p:cNvSpPr txBox="1">
            <a:spLocks noChangeArrowheads="1"/>
          </p:cNvSpPr>
          <p:nvPr/>
        </p:nvSpPr>
        <p:spPr bwMode="auto">
          <a:xfrm>
            <a:off x="179387" y="4740370"/>
            <a:ext cx="8496300" cy="1477328"/>
          </a:xfrm>
          <a:prstGeom prst="rect">
            <a:avLst/>
          </a:prstGeom>
          <a:noFill/>
          <a:ln w="9525">
            <a:noFill/>
            <a:miter lim="800000"/>
            <a:headEnd/>
            <a:tailEnd/>
          </a:ln>
        </p:spPr>
        <p:txBody>
          <a:bodyPr>
            <a:spAutoFit/>
          </a:bodyPr>
          <a:lstStyle/>
          <a:p>
            <a:pPr algn="just" eaLnBrk="0" hangingPunct="0">
              <a:spcBef>
                <a:spcPct val="50000"/>
              </a:spcBef>
            </a:pPr>
            <a:r>
              <a:rPr lang="el-GR" sz="2000" dirty="0">
                <a:solidFill>
                  <a:schemeClr val="tx2">
                    <a:lumMod val="50000"/>
                  </a:schemeClr>
                </a:solidFill>
                <a:latin typeface="Calibri" pitchFamily="34" charset="0"/>
              </a:rPr>
              <a:t>Με απλά λόγια, μια συναρτησιακή εξάρτηση </a:t>
            </a:r>
            <a:r>
              <a:rPr lang="en-US" sz="2000" dirty="0">
                <a:solidFill>
                  <a:schemeClr val="tx2">
                    <a:lumMod val="50000"/>
                  </a:schemeClr>
                </a:solidFill>
                <a:latin typeface="Calibri" pitchFamily="34" charset="0"/>
              </a:rPr>
              <a:t> X </a:t>
            </a:r>
            <a:r>
              <a:rPr lang="en-US" sz="2000" dirty="0">
                <a:solidFill>
                  <a:schemeClr val="tx2">
                    <a:lumMod val="50000"/>
                  </a:schemeClr>
                </a:solidFill>
                <a:latin typeface="Calibri" pitchFamily="34" charset="0"/>
                <a:sym typeface="Symbol" pitchFamily="18" charset="2"/>
              </a:rPr>
              <a:t> </a:t>
            </a:r>
            <a:r>
              <a:rPr lang="en-US" sz="2000" dirty="0">
                <a:solidFill>
                  <a:schemeClr val="tx2">
                    <a:lumMod val="50000"/>
                  </a:schemeClr>
                </a:solidFill>
                <a:latin typeface="Calibri" pitchFamily="34" charset="0"/>
              </a:rPr>
              <a:t>Y </a:t>
            </a:r>
            <a:r>
              <a:rPr lang="el-GR" sz="2000" dirty="0">
                <a:solidFill>
                  <a:schemeClr val="tx2">
                    <a:lumMod val="50000"/>
                  </a:schemeClr>
                </a:solidFill>
                <a:latin typeface="Calibri" pitchFamily="34" charset="0"/>
              </a:rPr>
              <a:t>μας λέει ότι </a:t>
            </a:r>
          </a:p>
          <a:p>
            <a:pPr algn="just" eaLnBrk="0" hangingPunct="0">
              <a:spcBef>
                <a:spcPct val="50000"/>
              </a:spcBef>
            </a:pPr>
            <a:r>
              <a:rPr lang="el-GR" sz="2000" dirty="0">
                <a:solidFill>
                  <a:schemeClr val="tx2">
                    <a:lumMod val="50000"/>
                  </a:schemeClr>
                </a:solidFill>
                <a:latin typeface="Calibri" pitchFamily="34" charset="0"/>
              </a:rPr>
              <a:t>αν οποιεσδήποτε δυο πλειάδες μιας σχέσης της </a:t>
            </a:r>
            <a:r>
              <a:rPr lang="en-US" sz="2000" dirty="0">
                <a:solidFill>
                  <a:schemeClr val="tx2">
                    <a:lumMod val="50000"/>
                  </a:schemeClr>
                </a:solidFill>
                <a:latin typeface="Calibri" pitchFamily="34" charset="0"/>
              </a:rPr>
              <a:t>R </a:t>
            </a:r>
            <a:r>
              <a:rPr lang="el-GR" sz="2000" dirty="0">
                <a:solidFill>
                  <a:schemeClr val="tx2">
                    <a:lumMod val="50000"/>
                  </a:schemeClr>
                </a:solidFill>
                <a:latin typeface="Calibri" pitchFamily="34" charset="0"/>
              </a:rPr>
              <a:t>συμφωνούν (έχουν την ίδια τιμή) στα γνωρίσματα Χ </a:t>
            </a:r>
            <a:r>
              <a:rPr lang="el-GR" sz="2000" dirty="0">
                <a:solidFill>
                  <a:schemeClr val="tx2">
                    <a:lumMod val="50000"/>
                  </a:schemeClr>
                </a:solidFill>
                <a:latin typeface="Calibri" pitchFamily="34" charset="0"/>
                <a:sym typeface="Symbol" pitchFamily="18" charset="2"/>
              </a:rPr>
              <a:t> </a:t>
            </a:r>
            <a:r>
              <a:rPr lang="en-US" sz="2000" dirty="0">
                <a:solidFill>
                  <a:schemeClr val="tx2">
                    <a:lumMod val="50000"/>
                  </a:schemeClr>
                </a:solidFill>
                <a:latin typeface="Calibri" pitchFamily="34" charset="0"/>
                <a:sym typeface="Symbol" pitchFamily="18" charset="2"/>
              </a:rPr>
              <a:t>R </a:t>
            </a:r>
            <a:r>
              <a:rPr lang="el-GR" sz="2000" dirty="0">
                <a:solidFill>
                  <a:schemeClr val="tx2">
                    <a:lumMod val="50000"/>
                  </a:schemeClr>
                </a:solidFill>
                <a:latin typeface="Calibri" pitchFamily="34" charset="0"/>
              </a:rPr>
              <a:t>τότε συμφωνούν </a:t>
            </a:r>
            <a:r>
              <a:rPr lang="en-US" sz="2000" dirty="0">
                <a:solidFill>
                  <a:schemeClr val="tx2">
                    <a:lumMod val="50000"/>
                  </a:schemeClr>
                </a:solidFill>
                <a:latin typeface="Calibri" pitchFamily="34" charset="0"/>
              </a:rPr>
              <a:t>(</a:t>
            </a:r>
            <a:r>
              <a:rPr lang="el-GR" sz="2000" dirty="0">
                <a:solidFill>
                  <a:schemeClr val="tx2">
                    <a:lumMod val="50000"/>
                  </a:schemeClr>
                </a:solidFill>
                <a:latin typeface="Calibri" pitchFamily="34" charset="0"/>
              </a:rPr>
              <a:t>έχουν την ίδια τιμή) και στα γνωρίσματα </a:t>
            </a:r>
            <a:r>
              <a:rPr lang="en-US" sz="2000" dirty="0">
                <a:solidFill>
                  <a:schemeClr val="tx2">
                    <a:lumMod val="50000"/>
                  </a:schemeClr>
                </a:solidFill>
                <a:latin typeface="Calibri" pitchFamily="34" charset="0"/>
              </a:rPr>
              <a:t>Y </a:t>
            </a:r>
            <a:r>
              <a:rPr lang="el-GR" sz="2000" dirty="0">
                <a:solidFill>
                  <a:schemeClr val="tx2">
                    <a:lumMod val="50000"/>
                  </a:schemeClr>
                </a:solidFill>
                <a:latin typeface="Calibri" pitchFamily="34" charset="0"/>
                <a:sym typeface="Symbol" pitchFamily="18" charset="2"/>
              </a:rPr>
              <a:t> </a:t>
            </a:r>
            <a:r>
              <a:rPr lang="en-US" sz="2000" dirty="0">
                <a:solidFill>
                  <a:schemeClr val="tx2">
                    <a:lumMod val="50000"/>
                  </a:schemeClr>
                </a:solidFill>
                <a:latin typeface="Calibri" pitchFamily="34" charset="0"/>
                <a:sym typeface="Symbol" pitchFamily="18" charset="2"/>
              </a:rPr>
              <a:t>R</a:t>
            </a:r>
            <a:r>
              <a:rPr lang="el-GR" sz="2000" dirty="0">
                <a:solidFill>
                  <a:schemeClr val="tx2">
                    <a:lumMod val="50000"/>
                  </a:schemeClr>
                </a:solidFill>
                <a:latin typeface="Calibri" pitchFamily="34" charset="0"/>
              </a:rPr>
              <a:t>.</a:t>
            </a:r>
          </a:p>
        </p:txBody>
      </p:sp>
      <p:sp>
        <p:nvSpPr>
          <p:cNvPr id="10" name="Title 9"/>
          <p:cNvSpPr>
            <a:spLocks noGrp="1"/>
          </p:cNvSpPr>
          <p:nvPr>
            <p:ph type="title"/>
          </p:nvPr>
        </p:nvSpPr>
        <p:spPr>
          <a:xfrm>
            <a:off x="457200" y="0"/>
            <a:ext cx="8229600" cy="1143000"/>
          </a:xfrm>
        </p:spPr>
        <p:txBody>
          <a:bodyPr/>
          <a:lstStyle/>
          <a:p>
            <a:r>
              <a:rPr lang="el-GR" dirty="0" smtClean="0">
                <a:solidFill>
                  <a:schemeClr val="accent6">
                    <a:lumMod val="75000"/>
                  </a:schemeClr>
                </a:solidFill>
              </a:rPr>
              <a:t>Ορισμός</a:t>
            </a:r>
            <a:endParaRPr lang="el-GR" dirty="0">
              <a:solidFill>
                <a:schemeClr val="accent6">
                  <a:lumMod val="75000"/>
                </a:schemeClr>
              </a:solidFill>
            </a:endParaRPr>
          </a:p>
        </p:txBody>
      </p:sp>
      <p:sp>
        <p:nvSpPr>
          <p:cNvPr id="9" name="Text Box 14"/>
          <p:cNvSpPr txBox="1">
            <a:spLocks noChangeArrowheads="1"/>
          </p:cNvSpPr>
          <p:nvPr/>
        </p:nvSpPr>
        <p:spPr bwMode="auto">
          <a:xfrm>
            <a:off x="250824" y="1147395"/>
            <a:ext cx="8424863" cy="784830"/>
          </a:xfrm>
          <a:prstGeom prst="rect">
            <a:avLst/>
          </a:prstGeom>
          <a:noFill/>
          <a:ln w="9525">
            <a:noFill/>
            <a:miter lim="800000"/>
            <a:headEnd/>
            <a:tailEnd/>
          </a:ln>
        </p:spPr>
        <p:txBody>
          <a:bodyPr>
            <a:spAutoFit/>
          </a:bodyPr>
          <a:lstStyle/>
          <a:p>
            <a:pPr algn="just" eaLnBrk="0" hangingPunct="0">
              <a:spcBef>
                <a:spcPct val="50000"/>
              </a:spcBef>
            </a:pPr>
            <a:r>
              <a:rPr lang="el-GR" dirty="0">
                <a:solidFill>
                  <a:schemeClr val="tx2">
                    <a:lumMod val="50000"/>
                  </a:schemeClr>
                </a:solidFill>
                <a:latin typeface="Calibri" pitchFamily="34" charset="0"/>
              </a:rPr>
              <a:t>Έστω ένα σχήμα σχέσης </a:t>
            </a:r>
            <a:r>
              <a:rPr lang="en-US" dirty="0">
                <a:solidFill>
                  <a:schemeClr val="tx2">
                    <a:lumMod val="50000"/>
                  </a:schemeClr>
                </a:solidFill>
                <a:latin typeface="Calibri" pitchFamily="34" charset="0"/>
              </a:rPr>
              <a:t>R(Α</a:t>
            </a:r>
            <a:r>
              <a:rPr lang="en-US" baseline="-25000" dirty="0">
                <a:solidFill>
                  <a:schemeClr val="tx2">
                    <a:lumMod val="50000"/>
                  </a:schemeClr>
                </a:solidFill>
                <a:latin typeface="Calibri" pitchFamily="34" charset="0"/>
              </a:rPr>
              <a:t>1</a:t>
            </a:r>
            <a:r>
              <a:rPr lang="en-US" dirty="0">
                <a:solidFill>
                  <a:schemeClr val="tx2">
                    <a:lumMod val="50000"/>
                  </a:schemeClr>
                </a:solidFill>
                <a:latin typeface="Calibri" pitchFamily="34" charset="0"/>
              </a:rPr>
              <a:t>, Α</a:t>
            </a:r>
            <a:r>
              <a:rPr lang="en-US" baseline="-25000" dirty="0">
                <a:solidFill>
                  <a:schemeClr val="tx2">
                    <a:lumMod val="50000"/>
                  </a:schemeClr>
                </a:solidFill>
                <a:latin typeface="Calibri" pitchFamily="34" charset="0"/>
              </a:rPr>
              <a:t>2</a:t>
            </a:r>
            <a:r>
              <a:rPr lang="en-US" dirty="0">
                <a:solidFill>
                  <a:schemeClr val="tx2">
                    <a:lumMod val="50000"/>
                  </a:schemeClr>
                </a:solidFill>
                <a:latin typeface="Calibri" pitchFamily="34" charset="0"/>
              </a:rPr>
              <a:t>, …, </a:t>
            </a:r>
            <a:r>
              <a:rPr lang="en-US" dirty="0" err="1">
                <a:solidFill>
                  <a:schemeClr val="tx2">
                    <a:lumMod val="50000"/>
                  </a:schemeClr>
                </a:solidFill>
                <a:latin typeface="Calibri" pitchFamily="34" charset="0"/>
              </a:rPr>
              <a:t>Α</a:t>
            </a:r>
            <a:r>
              <a:rPr lang="en-US" baseline="-25000" dirty="0" err="1">
                <a:solidFill>
                  <a:schemeClr val="tx2">
                    <a:lumMod val="50000"/>
                  </a:schemeClr>
                </a:solidFill>
                <a:latin typeface="Calibri" pitchFamily="34" charset="0"/>
              </a:rPr>
              <a:t>n</a:t>
            </a:r>
            <a:r>
              <a:rPr lang="en-US" dirty="0">
                <a:solidFill>
                  <a:schemeClr val="tx2">
                    <a:lumMod val="50000"/>
                  </a:schemeClr>
                </a:solidFill>
                <a:latin typeface="Calibri" pitchFamily="34" charset="0"/>
              </a:rPr>
              <a:t>). </a:t>
            </a:r>
          </a:p>
          <a:p>
            <a:pPr algn="just" eaLnBrk="0" hangingPunct="0">
              <a:spcBef>
                <a:spcPct val="50000"/>
              </a:spcBef>
            </a:pPr>
            <a:r>
              <a:rPr lang="el-GR" dirty="0">
                <a:solidFill>
                  <a:schemeClr val="tx2">
                    <a:lumMod val="50000"/>
                  </a:schemeClr>
                </a:solidFill>
                <a:latin typeface="Calibri" pitchFamily="34" charset="0"/>
              </a:rPr>
              <a:t>Θα συμβολίζουμε με </a:t>
            </a:r>
            <a:r>
              <a:rPr lang="en-US" i="1" dirty="0">
                <a:solidFill>
                  <a:schemeClr val="tx2">
                    <a:lumMod val="50000"/>
                  </a:schemeClr>
                </a:solidFill>
                <a:latin typeface="Calibri" pitchFamily="34" charset="0"/>
              </a:rPr>
              <a:t>R</a:t>
            </a:r>
            <a:r>
              <a:rPr lang="en-US" dirty="0">
                <a:solidFill>
                  <a:schemeClr val="tx2">
                    <a:lumMod val="50000"/>
                  </a:schemeClr>
                </a:solidFill>
                <a:latin typeface="Calibri" pitchFamily="34" charset="0"/>
              </a:rPr>
              <a:t> = {Α</a:t>
            </a:r>
            <a:r>
              <a:rPr lang="en-US" baseline="-25000" dirty="0">
                <a:solidFill>
                  <a:schemeClr val="tx2">
                    <a:lumMod val="50000"/>
                  </a:schemeClr>
                </a:solidFill>
                <a:latin typeface="Calibri" pitchFamily="34" charset="0"/>
              </a:rPr>
              <a:t>1</a:t>
            </a:r>
            <a:r>
              <a:rPr lang="en-US" dirty="0">
                <a:solidFill>
                  <a:schemeClr val="tx2">
                    <a:lumMod val="50000"/>
                  </a:schemeClr>
                </a:solidFill>
                <a:latin typeface="Calibri" pitchFamily="34" charset="0"/>
              </a:rPr>
              <a:t>, Α</a:t>
            </a:r>
            <a:r>
              <a:rPr lang="en-US" baseline="-25000" dirty="0">
                <a:solidFill>
                  <a:schemeClr val="tx2">
                    <a:lumMod val="50000"/>
                  </a:schemeClr>
                </a:solidFill>
                <a:latin typeface="Calibri" pitchFamily="34" charset="0"/>
              </a:rPr>
              <a:t>2</a:t>
            </a:r>
            <a:r>
              <a:rPr lang="en-US" dirty="0">
                <a:solidFill>
                  <a:schemeClr val="tx2">
                    <a:lumMod val="50000"/>
                  </a:schemeClr>
                </a:solidFill>
                <a:latin typeface="Calibri" pitchFamily="34" charset="0"/>
              </a:rPr>
              <a:t>, …, </a:t>
            </a:r>
            <a:r>
              <a:rPr lang="en-US" dirty="0" err="1">
                <a:solidFill>
                  <a:schemeClr val="tx2">
                    <a:lumMod val="50000"/>
                  </a:schemeClr>
                </a:solidFill>
                <a:latin typeface="Calibri" pitchFamily="34" charset="0"/>
              </a:rPr>
              <a:t>Α</a:t>
            </a:r>
            <a:r>
              <a:rPr lang="en-US" baseline="-25000" dirty="0" err="1">
                <a:solidFill>
                  <a:schemeClr val="tx2">
                    <a:lumMod val="50000"/>
                  </a:schemeClr>
                </a:solidFill>
                <a:latin typeface="Calibri" pitchFamily="34" charset="0"/>
              </a:rPr>
              <a:t>n</a:t>
            </a:r>
            <a:r>
              <a:rPr lang="en-US" dirty="0">
                <a:solidFill>
                  <a:schemeClr val="tx2">
                    <a:lumMod val="50000"/>
                  </a:schemeClr>
                </a:solidFill>
                <a:latin typeface="Calibri" pitchFamily="34" charset="0"/>
              </a:rPr>
              <a:t>} </a:t>
            </a:r>
            <a:r>
              <a:rPr lang="el-GR" dirty="0">
                <a:solidFill>
                  <a:schemeClr val="tx2">
                    <a:lumMod val="50000"/>
                  </a:schemeClr>
                </a:solidFill>
                <a:latin typeface="Calibri" pitchFamily="34" charset="0"/>
              </a:rPr>
              <a:t>το σύνολο των γνωρισμάτων της </a:t>
            </a:r>
            <a:r>
              <a:rPr lang="en-US" dirty="0">
                <a:solidFill>
                  <a:schemeClr val="tx2">
                    <a:lumMod val="50000"/>
                  </a:schemeClr>
                </a:solidFill>
                <a:latin typeface="Calibri" pitchFamily="34" charset="0"/>
              </a:rPr>
              <a:t>R.</a:t>
            </a:r>
            <a:endParaRPr lang="el-GR" baseline="-25000" dirty="0">
              <a:solidFill>
                <a:schemeClr val="tx2">
                  <a:lumMod val="50000"/>
                </a:schemeClr>
              </a:solidFill>
              <a:latin typeface="Calibri"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Date Placeholder 2"/>
          <p:cNvSpPr>
            <a:spLocks noGrp="1"/>
          </p:cNvSpPr>
          <p:nvPr>
            <p:ph type="dt" sz="quarter" idx="10"/>
          </p:nvPr>
        </p:nvSpPr>
        <p:spPr>
          <a:xfrm>
            <a:off x="323850" y="6463613"/>
            <a:ext cx="2133600" cy="365125"/>
          </a:xfrm>
          <a:noFill/>
        </p:spPr>
        <p:txBody>
          <a:bodyPr/>
          <a:lstStyle/>
          <a:p>
            <a:r>
              <a:rPr lang="el-GR" dirty="0" smtClean="0"/>
              <a:t>Βάσεις Δεδομένων 20</a:t>
            </a:r>
            <a:r>
              <a:rPr lang="en-US" dirty="0" smtClean="0"/>
              <a:t>1</a:t>
            </a:r>
            <a:r>
              <a:rPr lang="el-GR" dirty="0"/>
              <a:t>3</a:t>
            </a:r>
            <a:r>
              <a:rPr lang="el-GR" dirty="0" smtClean="0"/>
              <a:t>-20</a:t>
            </a:r>
            <a:r>
              <a:rPr lang="en-US" dirty="0" smtClean="0"/>
              <a:t>1</a:t>
            </a:r>
            <a:r>
              <a:rPr lang="el-GR" dirty="0"/>
              <a:t>4</a:t>
            </a:r>
            <a:endParaRPr lang="el-GR" altLang="en-US" dirty="0" smtClean="0"/>
          </a:p>
        </p:txBody>
      </p:sp>
      <p:sp>
        <p:nvSpPr>
          <p:cNvPr id="7171" name="Footer Placeholder 3"/>
          <p:cNvSpPr>
            <a:spLocks noGrp="1"/>
          </p:cNvSpPr>
          <p:nvPr>
            <p:ph type="ftr" sz="quarter" idx="11"/>
          </p:nvPr>
        </p:nvSpPr>
        <p:spPr>
          <a:xfrm>
            <a:off x="3124200" y="6409022"/>
            <a:ext cx="2895600" cy="365125"/>
          </a:xfrm>
          <a:noFill/>
        </p:spPr>
        <p:txBody>
          <a:bodyPr/>
          <a:lstStyle/>
          <a:p>
            <a:r>
              <a:rPr lang="el-GR" altLang="en-US" dirty="0" smtClean="0"/>
              <a:t>Ευαγγελία </a:t>
            </a:r>
            <a:r>
              <a:rPr lang="el-GR" altLang="en-US" dirty="0" err="1" smtClean="0"/>
              <a:t>Πιτουρά</a:t>
            </a:r>
            <a:endParaRPr lang="el-GR" altLang="en-US" dirty="0" smtClean="0"/>
          </a:p>
        </p:txBody>
      </p:sp>
      <p:sp>
        <p:nvSpPr>
          <p:cNvPr id="7172" name="Slide Number Placeholder 4"/>
          <p:cNvSpPr>
            <a:spLocks noGrp="1"/>
          </p:cNvSpPr>
          <p:nvPr>
            <p:ph type="sldNum" sz="quarter" idx="12"/>
          </p:nvPr>
        </p:nvSpPr>
        <p:spPr>
          <a:noFill/>
        </p:spPr>
        <p:txBody>
          <a:bodyPr/>
          <a:lstStyle/>
          <a:p>
            <a:fld id="{4BF8B3A6-C097-4C44-BFE8-69BFB7BBDEAE}" type="slidenum">
              <a:rPr lang="el-GR" altLang="en-US" smtClean="0"/>
              <a:pPr/>
              <a:t>14</a:t>
            </a:fld>
            <a:endParaRPr lang="el-GR" altLang="en-US" smtClean="0"/>
          </a:p>
        </p:txBody>
      </p:sp>
      <p:sp>
        <p:nvSpPr>
          <p:cNvPr id="7174" name="Text Box 3"/>
          <p:cNvSpPr txBox="1">
            <a:spLocks noChangeArrowheads="1"/>
          </p:cNvSpPr>
          <p:nvPr/>
        </p:nvSpPr>
        <p:spPr bwMode="auto">
          <a:xfrm>
            <a:off x="215900" y="3136625"/>
            <a:ext cx="8280400" cy="1169551"/>
          </a:xfrm>
          <a:prstGeom prst="rect">
            <a:avLst/>
          </a:prstGeom>
          <a:noFill/>
          <a:ln w="9525">
            <a:noFill/>
            <a:miter lim="800000"/>
            <a:headEnd/>
            <a:tailEnd/>
          </a:ln>
        </p:spPr>
        <p:txBody>
          <a:bodyPr>
            <a:spAutoFit/>
          </a:bodyPr>
          <a:lstStyle/>
          <a:p>
            <a:pPr algn="just" eaLnBrk="0" hangingPunct="0">
              <a:spcBef>
                <a:spcPct val="50000"/>
              </a:spcBef>
            </a:pPr>
            <a:r>
              <a:rPr lang="el-GR" sz="2000" dirty="0" smtClean="0">
                <a:solidFill>
                  <a:schemeClr val="tx2">
                    <a:lumMod val="50000"/>
                  </a:schemeClr>
                </a:solidFill>
                <a:latin typeface="Calibri" pitchFamily="34" charset="0"/>
              </a:rPr>
              <a:t>Παράδειγμα</a:t>
            </a:r>
            <a:r>
              <a:rPr lang="el-GR" sz="2000" dirty="0">
                <a:solidFill>
                  <a:schemeClr val="tx2">
                    <a:lumMod val="50000"/>
                  </a:schemeClr>
                </a:solidFill>
                <a:latin typeface="Calibri" pitchFamily="34" charset="0"/>
              </a:rPr>
              <a:t>: Ποιες (μη τετριμμένες) συναρτησιακές εξαρτήσεις ικανοποιεί η παρακάτω σχέση – δεν ξέρουμε αν ισχύουν στο σχήμα</a:t>
            </a:r>
          </a:p>
          <a:p>
            <a:pPr algn="just" eaLnBrk="0" hangingPunct="0">
              <a:spcBef>
                <a:spcPct val="50000"/>
              </a:spcBef>
            </a:pPr>
            <a:r>
              <a:rPr lang="el-GR" sz="2000" dirty="0">
                <a:solidFill>
                  <a:schemeClr val="tx2">
                    <a:lumMod val="50000"/>
                  </a:schemeClr>
                </a:solidFill>
                <a:latin typeface="Calibri" pitchFamily="34" charset="0"/>
              </a:rPr>
              <a:t>Μπορούμε όμως να πούμε ποιες </a:t>
            </a:r>
            <a:r>
              <a:rPr lang="el-GR" sz="2000" i="1" dirty="0">
                <a:solidFill>
                  <a:schemeClr val="accent6">
                    <a:lumMod val="75000"/>
                  </a:schemeClr>
                </a:solidFill>
                <a:latin typeface="Calibri" pitchFamily="34" charset="0"/>
              </a:rPr>
              <a:t>δεν ισχύουν</a:t>
            </a:r>
          </a:p>
        </p:txBody>
      </p:sp>
      <p:sp>
        <p:nvSpPr>
          <p:cNvPr id="7175" name="Text Box 5"/>
          <p:cNvSpPr txBox="1">
            <a:spLocks noChangeArrowheads="1"/>
          </p:cNvSpPr>
          <p:nvPr/>
        </p:nvSpPr>
        <p:spPr bwMode="auto">
          <a:xfrm>
            <a:off x="6119812" y="3746445"/>
            <a:ext cx="2376488" cy="2246769"/>
          </a:xfrm>
          <a:prstGeom prst="rect">
            <a:avLst/>
          </a:prstGeom>
          <a:noFill/>
          <a:ln w="9525">
            <a:noFill/>
            <a:miter lim="800000"/>
            <a:headEnd/>
            <a:tailEnd/>
          </a:ln>
        </p:spPr>
        <p:txBody>
          <a:bodyPr>
            <a:spAutoFit/>
          </a:bodyPr>
          <a:lstStyle/>
          <a:p>
            <a:pPr eaLnBrk="0" hangingPunct="0">
              <a:spcBef>
                <a:spcPct val="50000"/>
              </a:spcBef>
            </a:pPr>
            <a:r>
              <a:rPr lang="el-GR" sz="2000" dirty="0">
                <a:latin typeface="Times New Roman" pitchFamily="18" charset="0"/>
              </a:rPr>
              <a:t>Α   Β    </a:t>
            </a:r>
            <a:r>
              <a:rPr lang="en-US" sz="2000" dirty="0">
                <a:latin typeface="Times New Roman" pitchFamily="18" charset="0"/>
              </a:rPr>
              <a:t>C   D</a:t>
            </a:r>
          </a:p>
          <a:p>
            <a:pPr eaLnBrk="0" hangingPunct="0">
              <a:spcBef>
                <a:spcPct val="50000"/>
              </a:spcBef>
            </a:pPr>
            <a:r>
              <a:rPr lang="en-US" sz="2000" dirty="0">
                <a:latin typeface="Times New Roman" pitchFamily="18" charset="0"/>
              </a:rPr>
              <a:t>a</a:t>
            </a:r>
            <a:r>
              <a:rPr lang="en-US" sz="2000" baseline="-25000" dirty="0">
                <a:latin typeface="Times New Roman" pitchFamily="18" charset="0"/>
              </a:rPr>
              <a:t>1</a:t>
            </a:r>
            <a:r>
              <a:rPr lang="en-US" sz="2000" dirty="0">
                <a:latin typeface="Times New Roman" pitchFamily="18" charset="0"/>
              </a:rPr>
              <a:t>   b</a:t>
            </a:r>
            <a:r>
              <a:rPr lang="en-US" sz="2000" baseline="-25000" dirty="0">
                <a:latin typeface="Times New Roman" pitchFamily="18" charset="0"/>
              </a:rPr>
              <a:t>1</a:t>
            </a:r>
            <a:r>
              <a:rPr lang="en-US" sz="2000" dirty="0">
                <a:latin typeface="Times New Roman" pitchFamily="18" charset="0"/>
              </a:rPr>
              <a:t>   c</a:t>
            </a:r>
            <a:r>
              <a:rPr lang="en-US" sz="2000" baseline="-25000" dirty="0">
                <a:latin typeface="Times New Roman" pitchFamily="18" charset="0"/>
              </a:rPr>
              <a:t>1  </a:t>
            </a:r>
            <a:r>
              <a:rPr lang="en-US" sz="2000" dirty="0">
                <a:latin typeface="Times New Roman" pitchFamily="18" charset="0"/>
              </a:rPr>
              <a:t> d</a:t>
            </a:r>
            <a:r>
              <a:rPr lang="en-US" sz="2000" baseline="-25000" dirty="0">
                <a:latin typeface="Times New Roman" pitchFamily="18" charset="0"/>
              </a:rPr>
              <a:t>1</a:t>
            </a:r>
          </a:p>
          <a:p>
            <a:pPr eaLnBrk="0" hangingPunct="0">
              <a:spcBef>
                <a:spcPct val="50000"/>
              </a:spcBef>
            </a:pPr>
            <a:r>
              <a:rPr lang="en-US" sz="2000" dirty="0">
                <a:latin typeface="Times New Roman" pitchFamily="18" charset="0"/>
              </a:rPr>
              <a:t>a</a:t>
            </a:r>
            <a:r>
              <a:rPr lang="en-US" sz="2000" baseline="-25000" dirty="0">
                <a:latin typeface="Times New Roman" pitchFamily="18" charset="0"/>
              </a:rPr>
              <a:t>1</a:t>
            </a:r>
            <a:r>
              <a:rPr lang="en-US" sz="2000" dirty="0">
                <a:latin typeface="Times New Roman" pitchFamily="18" charset="0"/>
              </a:rPr>
              <a:t>   b</a:t>
            </a:r>
            <a:r>
              <a:rPr lang="en-US" sz="2000" baseline="-25000" dirty="0">
                <a:latin typeface="Times New Roman" pitchFamily="18" charset="0"/>
              </a:rPr>
              <a:t>2</a:t>
            </a:r>
            <a:r>
              <a:rPr lang="en-US" sz="2000" dirty="0">
                <a:latin typeface="Times New Roman" pitchFamily="18" charset="0"/>
              </a:rPr>
              <a:t>   c</a:t>
            </a:r>
            <a:r>
              <a:rPr lang="en-US" sz="2000" baseline="-25000" dirty="0">
                <a:latin typeface="Times New Roman" pitchFamily="18" charset="0"/>
              </a:rPr>
              <a:t>1  </a:t>
            </a:r>
            <a:r>
              <a:rPr lang="en-US" sz="2000" dirty="0">
                <a:latin typeface="Times New Roman" pitchFamily="18" charset="0"/>
              </a:rPr>
              <a:t> d</a:t>
            </a:r>
            <a:r>
              <a:rPr lang="en-US" sz="2000" baseline="-25000" dirty="0">
                <a:latin typeface="Times New Roman" pitchFamily="18" charset="0"/>
              </a:rPr>
              <a:t>2</a:t>
            </a:r>
          </a:p>
          <a:p>
            <a:pPr eaLnBrk="0" hangingPunct="0">
              <a:spcBef>
                <a:spcPct val="50000"/>
              </a:spcBef>
            </a:pPr>
            <a:r>
              <a:rPr lang="en-US" sz="2000" dirty="0">
                <a:latin typeface="Times New Roman" pitchFamily="18" charset="0"/>
              </a:rPr>
              <a:t>a</a:t>
            </a:r>
            <a:r>
              <a:rPr lang="en-US" sz="2000" baseline="-25000" dirty="0">
                <a:latin typeface="Times New Roman" pitchFamily="18" charset="0"/>
              </a:rPr>
              <a:t>2</a:t>
            </a:r>
            <a:r>
              <a:rPr lang="en-US" sz="2000" dirty="0">
                <a:latin typeface="Times New Roman" pitchFamily="18" charset="0"/>
              </a:rPr>
              <a:t>   b</a:t>
            </a:r>
            <a:r>
              <a:rPr lang="en-US" sz="2000" baseline="-25000" dirty="0">
                <a:latin typeface="Times New Roman" pitchFamily="18" charset="0"/>
              </a:rPr>
              <a:t>3</a:t>
            </a:r>
            <a:r>
              <a:rPr lang="en-US" sz="2000" dirty="0">
                <a:latin typeface="Times New Roman" pitchFamily="18" charset="0"/>
              </a:rPr>
              <a:t>   c</a:t>
            </a:r>
            <a:r>
              <a:rPr lang="en-US" sz="2000" baseline="-25000" dirty="0">
                <a:latin typeface="Times New Roman" pitchFamily="18" charset="0"/>
              </a:rPr>
              <a:t>2  </a:t>
            </a:r>
            <a:r>
              <a:rPr lang="en-US" sz="2000" dirty="0">
                <a:latin typeface="Times New Roman" pitchFamily="18" charset="0"/>
              </a:rPr>
              <a:t> d</a:t>
            </a:r>
            <a:r>
              <a:rPr lang="en-US" sz="2000" baseline="-25000" dirty="0">
                <a:latin typeface="Times New Roman" pitchFamily="18" charset="0"/>
              </a:rPr>
              <a:t>3</a:t>
            </a:r>
          </a:p>
          <a:p>
            <a:pPr eaLnBrk="0" hangingPunct="0">
              <a:spcBef>
                <a:spcPct val="50000"/>
              </a:spcBef>
            </a:pPr>
            <a:r>
              <a:rPr lang="en-US" sz="2000" dirty="0">
                <a:latin typeface="Times New Roman" pitchFamily="18" charset="0"/>
              </a:rPr>
              <a:t>a</a:t>
            </a:r>
            <a:r>
              <a:rPr lang="en-US" sz="2000" baseline="-25000" dirty="0">
                <a:latin typeface="Times New Roman" pitchFamily="18" charset="0"/>
              </a:rPr>
              <a:t>3</a:t>
            </a:r>
            <a:r>
              <a:rPr lang="en-US" sz="2000" dirty="0">
                <a:latin typeface="Times New Roman" pitchFamily="18" charset="0"/>
              </a:rPr>
              <a:t>   b</a:t>
            </a:r>
            <a:r>
              <a:rPr lang="en-US" sz="2000" baseline="-25000" dirty="0">
                <a:latin typeface="Times New Roman" pitchFamily="18" charset="0"/>
              </a:rPr>
              <a:t>3  </a:t>
            </a:r>
            <a:r>
              <a:rPr lang="en-US" sz="2000" dirty="0">
                <a:latin typeface="Times New Roman" pitchFamily="18" charset="0"/>
              </a:rPr>
              <a:t>  c</a:t>
            </a:r>
            <a:r>
              <a:rPr lang="en-US" sz="2000" baseline="-25000" dirty="0">
                <a:latin typeface="Times New Roman" pitchFamily="18" charset="0"/>
              </a:rPr>
              <a:t>2  </a:t>
            </a:r>
            <a:r>
              <a:rPr lang="en-US" sz="2000" dirty="0">
                <a:latin typeface="Times New Roman" pitchFamily="18" charset="0"/>
              </a:rPr>
              <a:t> d</a:t>
            </a:r>
            <a:r>
              <a:rPr lang="en-US" sz="2000" baseline="-25000" dirty="0">
                <a:latin typeface="Times New Roman" pitchFamily="18" charset="0"/>
              </a:rPr>
              <a:t>4</a:t>
            </a:r>
            <a:endParaRPr lang="el-GR" sz="2000" baseline="-25000" dirty="0">
              <a:latin typeface="Times New Roman" pitchFamily="18" charset="0"/>
            </a:endParaRPr>
          </a:p>
        </p:txBody>
      </p:sp>
      <p:sp>
        <p:nvSpPr>
          <p:cNvPr id="7176" name="Text Box 7"/>
          <p:cNvSpPr txBox="1">
            <a:spLocks noChangeArrowheads="1"/>
          </p:cNvSpPr>
          <p:nvPr/>
        </p:nvSpPr>
        <p:spPr bwMode="auto">
          <a:xfrm>
            <a:off x="323850" y="1399135"/>
            <a:ext cx="8064500" cy="861774"/>
          </a:xfrm>
          <a:prstGeom prst="rect">
            <a:avLst/>
          </a:prstGeom>
          <a:noFill/>
          <a:ln w="9525">
            <a:noFill/>
            <a:miter lim="800000"/>
            <a:headEnd/>
            <a:tailEnd/>
          </a:ln>
        </p:spPr>
        <p:txBody>
          <a:bodyPr>
            <a:spAutoFit/>
          </a:bodyPr>
          <a:lstStyle/>
          <a:p>
            <a:pPr algn="just" eaLnBrk="0" hangingPunct="0">
              <a:spcBef>
                <a:spcPct val="50000"/>
              </a:spcBef>
            </a:pPr>
            <a:r>
              <a:rPr lang="el-GR" sz="2000" dirty="0">
                <a:solidFill>
                  <a:schemeClr val="tx2">
                    <a:lumMod val="50000"/>
                  </a:schemeClr>
                </a:solidFill>
                <a:latin typeface="Calibri" pitchFamily="34" charset="0"/>
              </a:rPr>
              <a:t>Αντί </a:t>
            </a:r>
            <a:r>
              <a:rPr lang="en-US" sz="2000" dirty="0">
                <a:solidFill>
                  <a:schemeClr val="tx2">
                    <a:lumMod val="50000"/>
                  </a:schemeClr>
                </a:solidFill>
                <a:latin typeface="Calibri" pitchFamily="34" charset="0"/>
              </a:rPr>
              <a:t>{Α</a:t>
            </a:r>
            <a:r>
              <a:rPr lang="en-US" sz="2000" baseline="-25000" dirty="0">
                <a:solidFill>
                  <a:schemeClr val="tx2">
                    <a:lumMod val="50000"/>
                  </a:schemeClr>
                </a:solidFill>
                <a:latin typeface="Calibri" pitchFamily="34" charset="0"/>
              </a:rPr>
              <a:t>1</a:t>
            </a:r>
            <a:r>
              <a:rPr lang="en-US" sz="2000" dirty="0">
                <a:solidFill>
                  <a:schemeClr val="tx2">
                    <a:lumMod val="50000"/>
                  </a:schemeClr>
                </a:solidFill>
                <a:latin typeface="Calibri" pitchFamily="34" charset="0"/>
              </a:rPr>
              <a:t>, Α</a:t>
            </a:r>
            <a:r>
              <a:rPr lang="en-US" sz="2000" baseline="-25000" dirty="0">
                <a:solidFill>
                  <a:schemeClr val="tx2">
                    <a:lumMod val="50000"/>
                  </a:schemeClr>
                </a:solidFill>
                <a:latin typeface="Calibri" pitchFamily="34" charset="0"/>
              </a:rPr>
              <a:t>2</a:t>
            </a:r>
            <a:r>
              <a:rPr lang="en-US" sz="2000" dirty="0">
                <a:solidFill>
                  <a:schemeClr val="tx2">
                    <a:lumMod val="50000"/>
                  </a:schemeClr>
                </a:solidFill>
                <a:latin typeface="Calibri" pitchFamily="34" charset="0"/>
              </a:rPr>
              <a:t>, …, </a:t>
            </a:r>
            <a:r>
              <a:rPr lang="en-US" sz="2000" dirty="0" err="1">
                <a:solidFill>
                  <a:schemeClr val="tx2">
                    <a:lumMod val="50000"/>
                  </a:schemeClr>
                </a:solidFill>
                <a:latin typeface="Calibri" pitchFamily="34" charset="0"/>
              </a:rPr>
              <a:t>Αn</a:t>
            </a:r>
            <a:r>
              <a:rPr lang="en-US" sz="2000" dirty="0">
                <a:solidFill>
                  <a:schemeClr val="tx2">
                    <a:lumMod val="50000"/>
                  </a:schemeClr>
                </a:solidFill>
                <a:latin typeface="Calibri" pitchFamily="34" charset="0"/>
              </a:rPr>
              <a:t>} </a:t>
            </a:r>
            <a:r>
              <a:rPr lang="el-GR" sz="2000" dirty="0">
                <a:solidFill>
                  <a:schemeClr val="tx2">
                    <a:lumMod val="50000"/>
                  </a:schemeClr>
                </a:solidFill>
                <a:latin typeface="Calibri" pitchFamily="34" charset="0"/>
              </a:rPr>
              <a:t> </a:t>
            </a:r>
            <a:r>
              <a:rPr lang="el-GR" sz="2000" dirty="0">
                <a:solidFill>
                  <a:schemeClr val="tx2">
                    <a:lumMod val="50000"/>
                  </a:schemeClr>
                </a:solidFill>
                <a:latin typeface="Calibri" pitchFamily="34" charset="0"/>
                <a:sym typeface="Symbol" pitchFamily="18" charset="2"/>
              </a:rPr>
              <a:t> </a:t>
            </a:r>
            <a:r>
              <a:rPr lang="en-US" sz="2000" dirty="0">
                <a:solidFill>
                  <a:schemeClr val="tx2">
                    <a:lumMod val="50000"/>
                  </a:schemeClr>
                </a:solidFill>
                <a:latin typeface="Calibri" pitchFamily="34" charset="0"/>
              </a:rPr>
              <a:t>{Β</a:t>
            </a:r>
            <a:r>
              <a:rPr lang="en-US" sz="2000" baseline="-25000" dirty="0">
                <a:solidFill>
                  <a:schemeClr val="tx2">
                    <a:lumMod val="50000"/>
                  </a:schemeClr>
                </a:solidFill>
                <a:latin typeface="Calibri" pitchFamily="34" charset="0"/>
              </a:rPr>
              <a:t>1</a:t>
            </a:r>
            <a:r>
              <a:rPr lang="en-US" sz="2000" dirty="0">
                <a:solidFill>
                  <a:schemeClr val="tx2">
                    <a:lumMod val="50000"/>
                  </a:schemeClr>
                </a:solidFill>
                <a:latin typeface="Calibri" pitchFamily="34" charset="0"/>
              </a:rPr>
              <a:t>, Β</a:t>
            </a:r>
            <a:r>
              <a:rPr lang="en-US" sz="2000" baseline="-25000" dirty="0">
                <a:solidFill>
                  <a:schemeClr val="tx2">
                    <a:lumMod val="50000"/>
                  </a:schemeClr>
                </a:solidFill>
                <a:latin typeface="Calibri" pitchFamily="34" charset="0"/>
              </a:rPr>
              <a:t>2</a:t>
            </a:r>
            <a:r>
              <a:rPr lang="en-US" sz="2000" dirty="0">
                <a:solidFill>
                  <a:schemeClr val="tx2">
                    <a:lumMod val="50000"/>
                  </a:schemeClr>
                </a:solidFill>
                <a:latin typeface="Calibri" pitchFamily="34" charset="0"/>
              </a:rPr>
              <a:t>, …, </a:t>
            </a:r>
            <a:r>
              <a:rPr lang="en-US" sz="2000" dirty="0" err="1">
                <a:solidFill>
                  <a:schemeClr val="tx2">
                    <a:lumMod val="50000"/>
                  </a:schemeClr>
                </a:solidFill>
                <a:latin typeface="Calibri" pitchFamily="34" charset="0"/>
              </a:rPr>
              <a:t>Β</a:t>
            </a:r>
            <a:r>
              <a:rPr lang="en-US" sz="2000" baseline="-25000" dirty="0" err="1">
                <a:solidFill>
                  <a:schemeClr val="tx2">
                    <a:lumMod val="50000"/>
                  </a:schemeClr>
                </a:solidFill>
                <a:latin typeface="Calibri" pitchFamily="34" charset="0"/>
              </a:rPr>
              <a:t>m</a:t>
            </a:r>
            <a:r>
              <a:rPr lang="en-US" sz="2000" dirty="0">
                <a:solidFill>
                  <a:schemeClr val="tx2">
                    <a:lumMod val="50000"/>
                  </a:schemeClr>
                </a:solidFill>
                <a:latin typeface="Calibri" pitchFamily="34" charset="0"/>
              </a:rPr>
              <a:t>} </a:t>
            </a:r>
            <a:r>
              <a:rPr lang="el-GR" sz="2000" dirty="0">
                <a:solidFill>
                  <a:schemeClr val="tx2">
                    <a:lumMod val="50000"/>
                  </a:schemeClr>
                </a:solidFill>
                <a:latin typeface="Calibri" pitchFamily="34" charset="0"/>
              </a:rPr>
              <a:t>γράφουμε </a:t>
            </a:r>
          </a:p>
          <a:p>
            <a:pPr algn="just" eaLnBrk="0" hangingPunct="0">
              <a:spcBef>
                <a:spcPct val="50000"/>
              </a:spcBef>
            </a:pPr>
            <a:r>
              <a:rPr lang="en-US" sz="2000" dirty="0">
                <a:solidFill>
                  <a:schemeClr val="tx2">
                    <a:lumMod val="50000"/>
                  </a:schemeClr>
                </a:solidFill>
                <a:latin typeface="Calibri" pitchFamily="34" charset="0"/>
              </a:rPr>
              <a:t>		Α</a:t>
            </a:r>
            <a:r>
              <a:rPr lang="en-US" sz="2000" baseline="-25000" dirty="0">
                <a:solidFill>
                  <a:schemeClr val="tx2">
                    <a:lumMod val="50000"/>
                  </a:schemeClr>
                </a:solidFill>
                <a:latin typeface="Calibri" pitchFamily="34" charset="0"/>
              </a:rPr>
              <a:t>1</a:t>
            </a:r>
            <a:r>
              <a:rPr lang="en-US" sz="2000" dirty="0">
                <a:solidFill>
                  <a:schemeClr val="tx2">
                    <a:lumMod val="50000"/>
                  </a:schemeClr>
                </a:solidFill>
                <a:latin typeface="Calibri" pitchFamily="34" charset="0"/>
              </a:rPr>
              <a:t>Α</a:t>
            </a:r>
            <a:r>
              <a:rPr lang="en-US" sz="2000" baseline="-25000" dirty="0">
                <a:solidFill>
                  <a:schemeClr val="tx2">
                    <a:lumMod val="50000"/>
                  </a:schemeClr>
                </a:solidFill>
                <a:latin typeface="Calibri" pitchFamily="34" charset="0"/>
              </a:rPr>
              <a:t>2</a:t>
            </a:r>
            <a:r>
              <a:rPr lang="en-US" sz="2000" dirty="0">
                <a:solidFill>
                  <a:schemeClr val="tx2">
                    <a:lumMod val="50000"/>
                  </a:schemeClr>
                </a:solidFill>
                <a:latin typeface="Calibri" pitchFamily="34" charset="0"/>
              </a:rPr>
              <a:t> …</a:t>
            </a:r>
            <a:r>
              <a:rPr lang="en-US" sz="2000" dirty="0" err="1">
                <a:solidFill>
                  <a:schemeClr val="tx2">
                    <a:lumMod val="50000"/>
                  </a:schemeClr>
                </a:solidFill>
                <a:latin typeface="Calibri" pitchFamily="34" charset="0"/>
              </a:rPr>
              <a:t>Α</a:t>
            </a:r>
            <a:r>
              <a:rPr lang="en-US" sz="2000" baseline="-25000" dirty="0" err="1">
                <a:solidFill>
                  <a:schemeClr val="tx2">
                    <a:lumMod val="50000"/>
                  </a:schemeClr>
                </a:solidFill>
                <a:latin typeface="Calibri" pitchFamily="34" charset="0"/>
              </a:rPr>
              <a:t>n</a:t>
            </a:r>
            <a:r>
              <a:rPr lang="en-US" sz="2000" dirty="0">
                <a:solidFill>
                  <a:schemeClr val="tx2">
                    <a:lumMod val="50000"/>
                  </a:schemeClr>
                </a:solidFill>
                <a:latin typeface="Calibri" pitchFamily="34" charset="0"/>
              </a:rPr>
              <a:t> </a:t>
            </a:r>
            <a:r>
              <a:rPr lang="el-GR" sz="2000" dirty="0">
                <a:solidFill>
                  <a:schemeClr val="tx2">
                    <a:lumMod val="50000"/>
                  </a:schemeClr>
                </a:solidFill>
                <a:latin typeface="Calibri" pitchFamily="34" charset="0"/>
              </a:rPr>
              <a:t> </a:t>
            </a:r>
            <a:r>
              <a:rPr lang="el-GR" sz="2000" dirty="0">
                <a:solidFill>
                  <a:schemeClr val="tx2">
                    <a:lumMod val="50000"/>
                  </a:schemeClr>
                </a:solidFill>
                <a:latin typeface="Calibri" pitchFamily="34" charset="0"/>
                <a:sym typeface="Symbol" pitchFamily="18" charset="2"/>
              </a:rPr>
              <a:t> </a:t>
            </a:r>
            <a:r>
              <a:rPr lang="en-US" sz="2000" dirty="0">
                <a:solidFill>
                  <a:schemeClr val="tx2">
                    <a:lumMod val="50000"/>
                  </a:schemeClr>
                </a:solidFill>
                <a:latin typeface="Calibri" pitchFamily="34" charset="0"/>
              </a:rPr>
              <a:t>Β</a:t>
            </a:r>
            <a:r>
              <a:rPr lang="en-US" sz="2000" baseline="-25000" dirty="0">
                <a:solidFill>
                  <a:schemeClr val="tx2">
                    <a:lumMod val="50000"/>
                  </a:schemeClr>
                </a:solidFill>
                <a:latin typeface="Calibri" pitchFamily="34" charset="0"/>
              </a:rPr>
              <a:t>1</a:t>
            </a:r>
            <a:r>
              <a:rPr lang="en-US" sz="2000" dirty="0">
                <a:solidFill>
                  <a:schemeClr val="tx2">
                    <a:lumMod val="50000"/>
                  </a:schemeClr>
                </a:solidFill>
                <a:latin typeface="Calibri" pitchFamily="34" charset="0"/>
              </a:rPr>
              <a:t>Β</a:t>
            </a:r>
            <a:r>
              <a:rPr lang="en-US" sz="2000" baseline="-25000" dirty="0">
                <a:solidFill>
                  <a:schemeClr val="tx2">
                    <a:lumMod val="50000"/>
                  </a:schemeClr>
                </a:solidFill>
                <a:latin typeface="Calibri" pitchFamily="34" charset="0"/>
              </a:rPr>
              <a:t>2</a:t>
            </a:r>
            <a:r>
              <a:rPr lang="en-US" sz="2000" dirty="0">
                <a:solidFill>
                  <a:schemeClr val="tx2">
                    <a:lumMod val="50000"/>
                  </a:schemeClr>
                </a:solidFill>
                <a:latin typeface="Calibri" pitchFamily="34" charset="0"/>
              </a:rPr>
              <a:t> …</a:t>
            </a:r>
            <a:r>
              <a:rPr lang="en-US" sz="2000" dirty="0" err="1">
                <a:solidFill>
                  <a:schemeClr val="tx2">
                    <a:lumMod val="50000"/>
                  </a:schemeClr>
                </a:solidFill>
                <a:latin typeface="Calibri" pitchFamily="34" charset="0"/>
              </a:rPr>
              <a:t>Β</a:t>
            </a:r>
            <a:r>
              <a:rPr lang="en-US" sz="2000" baseline="-25000" dirty="0" err="1">
                <a:solidFill>
                  <a:schemeClr val="tx2">
                    <a:lumMod val="50000"/>
                  </a:schemeClr>
                </a:solidFill>
                <a:latin typeface="Calibri" pitchFamily="34" charset="0"/>
              </a:rPr>
              <a:t>m</a:t>
            </a:r>
            <a:r>
              <a:rPr lang="en-US" sz="2000" baseline="-25000" dirty="0">
                <a:solidFill>
                  <a:schemeClr val="tx2">
                    <a:lumMod val="50000"/>
                  </a:schemeClr>
                </a:solidFill>
                <a:latin typeface="Calibri" pitchFamily="34" charset="0"/>
              </a:rPr>
              <a:t> </a:t>
            </a:r>
            <a:endParaRPr lang="el-GR" sz="2000" dirty="0">
              <a:solidFill>
                <a:schemeClr val="tx2">
                  <a:lumMod val="50000"/>
                </a:schemeClr>
              </a:solidFill>
              <a:latin typeface="Calibri" pitchFamily="34" charset="0"/>
            </a:endParaRPr>
          </a:p>
        </p:txBody>
      </p:sp>
      <p:sp>
        <p:nvSpPr>
          <p:cNvPr id="7177" name="Line 8"/>
          <p:cNvSpPr>
            <a:spLocks noChangeShapeType="1"/>
          </p:cNvSpPr>
          <p:nvPr/>
        </p:nvSpPr>
        <p:spPr bwMode="auto">
          <a:xfrm>
            <a:off x="5913271" y="4195549"/>
            <a:ext cx="2016125" cy="0"/>
          </a:xfrm>
          <a:prstGeom prst="line">
            <a:avLst/>
          </a:prstGeom>
          <a:noFill/>
          <a:ln w="9525">
            <a:solidFill>
              <a:schemeClr val="tx1"/>
            </a:solidFill>
            <a:round/>
            <a:headEnd/>
            <a:tailEnd/>
          </a:ln>
        </p:spPr>
        <p:txBody>
          <a:bodyPr/>
          <a:lstStyle/>
          <a:p>
            <a:endParaRPr lang="el-GR"/>
          </a:p>
        </p:txBody>
      </p:sp>
      <p:sp>
        <p:nvSpPr>
          <p:cNvPr id="10" name="Title 9"/>
          <p:cNvSpPr>
            <a:spLocks noGrp="1"/>
          </p:cNvSpPr>
          <p:nvPr>
            <p:ph type="title"/>
          </p:nvPr>
        </p:nvSpPr>
        <p:spPr>
          <a:xfrm>
            <a:off x="489471" y="0"/>
            <a:ext cx="8229600" cy="1143000"/>
          </a:xfrm>
        </p:spPr>
        <p:txBody>
          <a:bodyPr/>
          <a:lstStyle/>
          <a:p>
            <a:r>
              <a:rPr lang="el-GR" dirty="0" smtClean="0">
                <a:solidFill>
                  <a:schemeClr val="accent6">
                    <a:lumMod val="75000"/>
                  </a:schemeClr>
                </a:solidFill>
              </a:rPr>
              <a:t>Συναρτησιακές Εξαρτήσεις</a:t>
            </a:r>
            <a:endParaRPr lang="el-GR" dirty="0">
              <a:solidFill>
                <a:schemeClr val="accent6">
                  <a:lumMod val="75000"/>
                </a:schemeClr>
              </a:solidFill>
            </a:endParaRPr>
          </a:p>
        </p:txBody>
      </p:sp>
      <p:sp>
        <p:nvSpPr>
          <p:cNvPr id="2" name="TextBox 1"/>
          <p:cNvSpPr txBox="1"/>
          <p:nvPr/>
        </p:nvSpPr>
        <p:spPr>
          <a:xfrm>
            <a:off x="0" y="2492922"/>
            <a:ext cx="9007522" cy="461665"/>
          </a:xfrm>
          <a:prstGeom prst="rect">
            <a:avLst/>
          </a:prstGeom>
          <a:noFill/>
        </p:spPr>
        <p:txBody>
          <a:bodyPr wrap="square" rtlCol="0">
            <a:spAutoFit/>
          </a:bodyPr>
          <a:lstStyle/>
          <a:p>
            <a:pPr marL="342900" indent="-342900">
              <a:buFont typeface="Wingdings" panose="05000000000000000000" pitchFamily="2" charset="2"/>
              <a:buChar char="ü"/>
            </a:pPr>
            <a:r>
              <a:rPr lang="el-GR" sz="2400" dirty="0">
                <a:solidFill>
                  <a:schemeClr val="accent6">
                    <a:lumMod val="75000"/>
                  </a:schemeClr>
                </a:solidFill>
                <a:latin typeface="Calibri" pitchFamily="34" charset="0"/>
              </a:rPr>
              <a:t>Ισχύουν στο σχήμα </a:t>
            </a:r>
            <a:r>
              <a:rPr lang="en-US" sz="2400" dirty="0">
                <a:solidFill>
                  <a:schemeClr val="tx2">
                    <a:lumMod val="50000"/>
                  </a:schemeClr>
                </a:solidFill>
                <a:latin typeface="Calibri" pitchFamily="34" charset="0"/>
              </a:rPr>
              <a:t>- </a:t>
            </a:r>
            <a:r>
              <a:rPr lang="el-GR" sz="2400" dirty="0">
                <a:solidFill>
                  <a:schemeClr val="tx2">
                    <a:lumMod val="50000"/>
                  </a:schemeClr>
                </a:solidFill>
                <a:latin typeface="Calibri" pitchFamily="34" charset="0"/>
              </a:rPr>
              <a:t>δηλαδή για όλες τις πιθανές σχέσεις (πλειάδες</a:t>
            </a:r>
            <a:r>
              <a:rPr lang="el-GR" sz="2400" dirty="0" smtClean="0">
                <a:solidFill>
                  <a:schemeClr val="tx2">
                    <a:lumMod val="50000"/>
                  </a:schemeClr>
                </a:solidFill>
                <a:latin typeface="Calibri" pitchFamily="34" charset="0"/>
              </a:rPr>
              <a:t>)</a:t>
            </a:r>
            <a:endParaRPr lang="el-GR" sz="2400" dirty="0">
              <a:solidFill>
                <a:schemeClr val="tx2">
                  <a:lumMod val="50000"/>
                </a:schemeClr>
              </a:solidFill>
              <a:latin typeface="Calibri"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8195" name="Footer Placeholder 3"/>
          <p:cNvSpPr>
            <a:spLocks noGrp="1"/>
          </p:cNvSpPr>
          <p:nvPr>
            <p:ph type="ftr" sz="quarter" idx="11"/>
          </p:nvPr>
        </p:nvSpPr>
        <p:spPr>
          <a:noFill/>
        </p:spPr>
        <p:txBody>
          <a:bodyPr/>
          <a:lstStyle/>
          <a:p>
            <a:r>
              <a:rPr lang="el-GR" altLang="en-US" smtClean="0"/>
              <a:t>Ευαγγελία Πιτουρά</a:t>
            </a:r>
          </a:p>
        </p:txBody>
      </p:sp>
      <p:sp>
        <p:nvSpPr>
          <p:cNvPr id="8196" name="Slide Number Placeholder 4"/>
          <p:cNvSpPr>
            <a:spLocks noGrp="1"/>
          </p:cNvSpPr>
          <p:nvPr>
            <p:ph type="sldNum" sz="quarter" idx="12"/>
          </p:nvPr>
        </p:nvSpPr>
        <p:spPr>
          <a:noFill/>
        </p:spPr>
        <p:txBody>
          <a:bodyPr/>
          <a:lstStyle/>
          <a:p>
            <a:fld id="{4A3D43AC-CA66-4507-AE47-FB0B6A2D17D2}" type="slidenum">
              <a:rPr lang="el-GR" altLang="en-US" smtClean="0"/>
              <a:pPr/>
              <a:t>15</a:t>
            </a:fld>
            <a:endParaRPr lang="el-GR" altLang="en-US" smtClean="0"/>
          </a:p>
        </p:txBody>
      </p:sp>
      <p:sp>
        <p:nvSpPr>
          <p:cNvPr id="8198" name="Text Box 3"/>
          <p:cNvSpPr txBox="1">
            <a:spLocks noChangeArrowheads="1"/>
          </p:cNvSpPr>
          <p:nvPr/>
        </p:nvSpPr>
        <p:spPr bwMode="auto">
          <a:xfrm>
            <a:off x="457200" y="1555229"/>
            <a:ext cx="8077200" cy="457200"/>
          </a:xfrm>
          <a:prstGeom prst="rect">
            <a:avLst/>
          </a:prstGeom>
          <a:noFill/>
          <a:ln w="9525">
            <a:noFill/>
            <a:miter lim="800000"/>
            <a:headEnd/>
            <a:tailEnd/>
          </a:ln>
        </p:spPr>
        <p:txBody>
          <a:bodyPr>
            <a:spAutoFit/>
          </a:bodyPr>
          <a:lstStyle/>
          <a:p>
            <a:pPr algn="just" eaLnBrk="0" hangingPunct="0">
              <a:spcBef>
                <a:spcPct val="50000"/>
              </a:spcBef>
              <a:buFont typeface="Wingdings" pitchFamily="2" charset="2"/>
              <a:buChar char="§"/>
            </a:pPr>
            <a:r>
              <a:rPr lang="en-US" sz="2400" dirty="0">
                <a:solidFill>
                  <a:schemeClr val="tx2">
                    <a:lumMod val="50000"/>
                  </a:schemeClr>
                </a:solidFill>
                <a:latin typeface="Calibri" pitchFamily="34" charset="0"/>
              </a:rPr>
              <a:t> To Y </a:t>
            </a:r>
            <a:r>
              <a:rPr lang="el-GR" sz="2400" dirty="0">
                <a:solidFill>
                  <a:schemeClr val="tx2">
                    <a:lumMod val="50000"/>
                  </a:schemeClr>
                </a:solidFill>
                <a:latin typeface="Calibri" pitchFamily="34" charset="0"/>
              </a:rPr>
              <a:t>εξαρτάται συναρτησιακά από το </a:t>
            </a:r>
            <a:r>
              <a:rPr lang="en-US" sz="2400" dirty="0">
                <a:solidFill>
                  <a:schemeClr val="tx2">
                    <a:lumMod val="50000"/>
                  </a:schemeClr>
                </a:solidFill>
                <a:latin typeface="Calibri" pitchFamily="34" charset="0"/>
              </a:rPr>
              <a:t>X</a:t>
            </a:r>
            <a:endParaRPr lang="el-GR" sz="2400" dirty="0">
              <a:solidFill>
                <a:schemeClr val="tx2">
                  <a:lumMod val="50000"/>
                </a:schemeClr>
              </a:solidFill>
              <a:latin typeface="Calibri" pitchFamily="34" charset="0"/>
            </a:endParaRPr>
          </a:p>
        </p:txBody>
      </p:sp>
      <p:sp>
        <p:nvSpPr>
          <p:cNvPr id="8199" name="Text Box 4"/>
          <p:cNvSpPr txBox="1">
            <a:spLocks noChangeArrowheads="1"/>
          </p:cNvSpPr>
          <p:nvPr/>
        </p:nvSpPr>
        <p:spPr bwMode="auto">
          <a:xfrm>
            <a:off x="381000" y="2317229"/>
            <a:ext cx="8077200" cy="457200"/>
          </a:xfrm>
          <a:prstGeom prst="rect">
            <a:avLst/>
          </a:prstGeom>
          <a:noFill/>
          <a:ln w="9525">
            <a:noFill/>
            <a:miter lim="800000"/>
            <a:headEnd/>
            <a:tailEnd/>
          </a:ln>
        </p:spPr>
        <p:txBody>
          <a:bodyPr>
            <a:spAutoFit/>
          </a:bodyPr>
          <a:lstStyle/>
          <a:p>
            <a:pPr algn="just" eaLnBrk="0" hangingPunct="0">
              <a:spcBef>
                <a:spcPct val="50000"/>
              </a:spcBef>
              <a:buFont typeface="Wingdings" pitchFamily="2" charset="2"/>
              <a:buChar char="§"/>
            </a:pPr>
            <a:r>
              <a:rPr lang="en-US" sz="2400" dirty="0">
                <a:solidFill>
                  <a:schemeClr val="tx2">
                    <a:lumMod val="50000"/>
                  </a:schemeClr>
                </a:solidFill>
                <a:latin typeface="Calibri" pitchFamily="34" charset="0"/>
              </a:rPr>
              <a:t> </a:t>
            </a:r>
            <a:r>
              <a:rPr lang="el-GR" sz="2400" dirty="0">
                <a:solidFill>
                  <a:schemeClr val="tx2">
                    <a:lumMod val="50000"/>
                  </a:schemeClr>
                </a:solidFill>
                <a:latin typeface="Calibri" pitchFamily="34" charset="0"/>
              </a:rPr>
              <a:t>Γιατί καλούνται συναρτησιακές</a:t>
            </a:r>
            <a:r>
              <a:rPr lang="en-US" sz="2400" dirty="0">
                <a:solidFill>
                  <a:schemeClr val="tx2">
                    <a:lumMod val="50000"/>
                  </a:schemeClr>
                </a:solidFill>
                <a:latin typeface="Calibri" pitchFamily="34" charset="0"/>
              </a:rPr>
              <a:t>;</a:t>
            </a:r>
            <a:endParaRPr lang="el-GR" sz="2400" dirty="0">
              <a:solidFill>
                <a:schemeClr val="tx2">
                  <a:lumMod val="50000"/>
                </a:schemeClr>
              </a:solidFill>
              <a:latin typeface="Calibri" pitchFamily="34" charset="0"/>
            </a:endParaRPr>
          </a:p>
        </p:txBody>
      </p:sp>
      <p:sp>
        <p:nvSpPr>
          <p:cNvPr id="8200" name="Text Box 5"/>
          <p:cNvSpPr txBox="1">
            <a:spLocks noChangeArrowheads="1"/>
          </p:cNvSpPr>
          <p:nvPr/>
        </p:nvSpPr>
        <p:spPr bwMode="auto">
          <a:xfrm>
            <a:off x="457200" y="3231629"/>
            <a:ext cx="8077200" cy="457200"/>
          </a:xfrm>
          <a:prstGeom prst="rect">
            <a:avLst/>
          </a:prstGeom>
          <a:noFill/>
          <a:ln w="9525">
            <a:noFill/>
            <a:miter lim="800000"/>
            <a:headEnd/>
            <a:tailEnd/>
          </a:ln>
        </p:spPr>
        <p:txBody>
          <a:bodyPr>
            <a:spAutoFit/>
          </a:bodyPr>
          <a:lstStyle/>
          <a:p>
            <a:pPr algn="just" eaLnBrk="0" hangingPunct="0">
              <a:spcBef>
                <a:spcPct val="50000"/>
              </a:spcBef>
              <a:buFont typeface="Wingdings" pitchFamily="2" charset="2"/>
              <a:buChar char="§"/>
            </a:pPr>
            <a:r>
              <a:rPr lang="en-US" sz="2400" dirty="0">
                <a:solidFill>
                  <a:schemeClr val="tx2">
                    <a:lumMod val="50000"/>
                  </a:schemeClr>
                </a:solidFill>
                <a:latin typeface="Calibri" pitchFamily="34" charset="0"/>
              </a:rPr>
              <a:t> Κ</a:t>
            </a:r>
            <a:r>
              <a:rPr lang="en-US" sz="2400" dirty="0">
                <a:solidFill>
                  <a:schemeClr val="tx2">
                    <a:lumMod val="50000"/>
                  </a:schemeClr>
                </a:solidFill>
                <a:latin typeface="Calibri" pitchFamily="34" charset="0"/>
                <a:sym typeface="Symbol" pitchFamily="18" charset="2"/>
              </a:rPr>
              <a:t> </a:t>
            </a:r>
            <a:r>
              <a:rPr lang="en-US" sz="2400" dirty="0">
                <a:solidFill>
                  <a:schemeClr val="tx2">
                    <a:lumMod val="50000"/>
                  </a:schemeClr>
                </a:solidFill>
                <a:latin typeface="Calibri" pitchFamily="34" charset="0"/>
              </a:rPr>
              <a:t>R  </a:t>
            </a:r>
            <a:r>
              <a:rPr lang="en-US" sz="2400" dirty="0" err="1">
                <a:solidFill>
                  <a:schemeClr val="tx2">
                    <a:lumMod val="50000"/>
                  </a:schemeClr>
                </a:solidFill>
                <a:latin typeface="Calibri" pitchFamily="34" charset="0"/>
              </a:rPr>
              <a:t>κλειδί</a:t>
            </a:r>
            <a:r>
              <a:rPr lang="en-US" sz="2400" dirty="0">
                <a:solidFill>
                  <a:schemeClr val="tx2">
                    <a:lumMod val="50000"/>
                  </a:schemeClr>
                </a:solidFill>
                <a:latin typeface="Calibri" pitchFamily="34" charset="0"/>
              </a:rPr>
              <a:t> </a:t>
            </a:r>
            <a:r>
              <a:rPr lang="en-US" sz="2400" dirty="0" err="1">
                <a:solidFill>
                  <a:schemeClr val="tx2">
                    <a:lumMod val="50000"/>
                  </a:schemeClr>
                </a:solidFill>
                <a:latin typeface="Calibri" pitchFamily="34" charset="0"/>
              </a:rPr>
              <a:t>της</a:t>
            </a:r>
            <a:r>
              <a:rPr lang="en-US" sz="2400" dirty="0">
                <a:solidFill>
                  <a:schemeClr val="tx2">
                    <a:lumMod val="50000"/>
                  </a:schemeClr>
                </a:solidFill>
                <a:latin typeface="Calibri" pitchFamily="34" charset="0"/>
              </a:rPr>
              <a:t> R </a:t>
            </a:r>
            <a:r>
              <a:rPr lang="el-GR" sz="2400" dirty="0" err="1">
                <a:solidFill>
                  <a:schemeClr val="tx2">
                    <a:lumMod val="50000"/>
                  </a:schemeClr>
                </a:solidFill>
                <a:latin typeface="Calibri" pitchFamily="34" charset="0"/>
              </a:rPr>
              <a:t>ανν</a:t>
            </a:r>
            <a:r>
              <a:rPr lang="el-GR" sz="2400" dirty="0">
                <a:solidFill>
                  <a:schemeClr val="tx2">
                    <a:lumMod val="50000"/>
                  </a:schemeClr>
                </a:solidFill>
                <a:latin typeface="Calibri" pitchFamily="34" charset="0"/>
              </a:rPr>
              <a:t> </a:t>
            </a:r>
            <a:r>
              <a:rPr lang="en-US" sz="2400" dirty="0">
                <a:solidFill>
                  <a:schemeClr val="tx2">
                    <a:lumMod val="50000"/>
                  </a:schemeClr>
                </a:solidFill>
                <a:latin typeface="Calibri" pitchFamily="34" charset="0"/>
              </a:rPr>
              <a:t> K </a:t>
            </a:r>
            <a:r>
              <a:rPr lang="en-US" sz="2400" dirty="0">
                <a:solidFill>
                  <a:schemeClr val="tx2">
                    <a:lumMod val="50000"/>
                  </a:schemeClr>
                </a:solidFill>
                <a:latin typeface="Calibri" pitchFamily="34" charset="0"/>
                <a:sym typeface="Symbol" pitchFamily="18" charset="2"/>
              </a:rPr>
              <a:t></a:t>
            </a:r>
            <a:r>
              <a:rPr lang="en-US" sz="2400" dirty="0">
                <a:solidFill>
                  <a:schemeClr val="tx2">
                    <a:lumMod val="50000"/>
                  </a:schemeClr>
                </a:solidFill>
                <a:latin typeface="Calibri" pitchFamily="34" charset="0"/>
              </a:rPr>
              <a:t>  ? </a:t>
            </a:r>
            <a:endParaRPr lang="el-GR" sz="2400" dirty="0">
              <a:solidFill>
                <a:schemeClr val="tx2">
                  <a:lumMod val="50000"/>
                </a:schemeClr>
              </a:solidFill>
              <a:latin typeface="Calibri" pitchFamily="34" charset="0"/>
            </a:endParaRPr>
          </a:p>
        </p:txBody>
      </p:sp>
      <p:sp>
        <p:nvSpPr>
          <p:cNvPr id="8201" name="Text Box 6"/>
          <p:cNvSpPr txBox="1">
            <a:spLocks noChangeArrowheads="1"/>
          </p:cNvSpPr>
          <p:nvPr/>
        </p:nvSpPr>
        <p:spPr bwMode="auto">
          <a:xfrm>
            <a:off x="1187450" y="3711054"/>
            <a:ext cx="6264275" cy="336550"/>
          </a:xfrm>
          <a:prstGeom prst="rect">
            <a:avLst/>
          </a:prstGeom>
          <a:noFill/>
          <a:ln w="9525">
            <a:noFill/>
            <a:miter lim="800000"/>
            <a:headEnd/>
            <a:tailEnd/>
          </a:ln>
        </p:spPr>
        <p:txBody>
          <a:bodyPr>
            <a:spAutoFit/>
          </a:bodyPr>
          <a:lstStyle/>
          <a:p>
            <a:pPr eaLnBrk="0" hangingPunct="0">
              <a:spcBef>
                <a:spcPct val="50000"/>
              </a:spcBef>
              <a:buFont typeface="Wingdings" pitchFamily="2" charset="2"/>
              <a:buChar char="§"/>
            </a:pPr>
            <a:r>
              <a:rPr lang="el-GR" sz="1600">
                <a:solidFill>
                  <a:schemeClr val="tx2">
                    <a:lumMod val="50000"/>
                  </a:schemeClr>
                </a:solidFill>
                <a:latin typeface="Calibri" pitchFamily="34" charset="0"/>
              </a:rPr>
              <a:t> Υπενθύμιση: </a:t>
            </a:r>
            <a:r>
              <a:rPr lang="en-US" sz="1600">
                <a:solidFill>
                  <a:schemeClr val="tx2">
                    <a:lumMod val="50000"/>
                  </a:schemeClr>
                </a:solidFill>
                <a:latin typeface="Calibri" pitchFamily="34" charset="0"/>
              </a:rPr>
              <a:t>R </a:t>
            </a:r>
            <a:r>
              <a:rPr lang="el-GR" sz="1600">
                <a:solidFill>
                  <a:schemeClr val="tx2">
                    <a:lumMod val="50000"/>
                  </a:schemeClr>
                </a:solidFill>
                <a:latin typeface="Calibri" pitchFamily="34" charset="0"/>
              </a:rPr>
              <a:t>είναι το σύνολο των γνωρισμάτων του σχήματος</a:t>
            </a:r>
          </a:p>
        </p:txBody>
      </p:sp>
      <p:sp>
        <p:nvSpPr>
          <p:cNvPr id="8202" name="Text Box 7"/>
          <p:cNvSpPr txBox="1">
            <a:spLocks noChangeArrowheads="1"/>
          </p:cNvSpPr>
          <p:nvPr/>
        </p:nvSpPr>
        <p:spPr bwMode="auto">
          <a:xfrm>
            <a:off x="823119" y="4096509"/>
            <a:ext cx="7345362" cy="457200"/>
          </a:xfrm>
          <a:prstGeom prst="rect">
            <a:avLst/>
          </a:prstGeom>
          <a:noFill/>
          <a:ln w="9525">
            <a:noFill/>
            <a:miter lim="800000"/>
            <a:headEnd/>
            <a:tailEnd/>
          </a:ln>
        </p:spPr>
        <p:txBody>
          <a:bodyPr>
            <a:spAutoFit/>
          </a:bodyPr>
          <a:lstStyle/>
          <a:p>
            <a:pPr>
              <a:spcBef>
                <a:spcPct val="50000"/>
              </a:spcBef>
              <a:buFont typeface="Wingdings" pitchFamily="2" charset="2"/>
              <a:buChar char="§"/>
            </a:pPr>
            <a:r>
              <a:rPr lang="el-GR" sz="2400" dirty="0">
                <a:solidFill>
                  <a:schemeClr val="tx2">
                    <a:lumMod val="50000"/>
                  </a:schemeClr>
                </a:solidFill>
                <a:latin typeface="Calibri" pitchFamily="34" charset="0"/>
              </a:rPr>
              <a:t> Μια γενίκευση της έννοιας του κλειδιού</a:t>
            </a:r>
          </a:p>
        </p:txBody>
      </p:sp>
      <p:sp>
        <p:nvSpPr>
          <p:cNvPr id="11" name="Title 10"/>
          <p:cNvSpPr>
            <a:spLocks noGrp="1"/>
          </p:cNvSpPr>
          <p:nvPr>
            <p:ph type="title"/>
          </p:nvPr>
        </p:nvSpPr>
        <p:spPr/>
        <p:txBody>
          <a:bodyPr/>
          <a:lstStyle/>
          <a:p>
            <a:r>
              <a:rPr lang="el-GR" dirty="0" smtClean="0">
                <a:solidFill>
                  <a:schemeClr val="accent6">
                    <a:lumMod val="75000"/>
                  </a:schemeClr>
                </a:solidFill>
              </a:rPr>
              <a:t>Συναρτησιακές Εξαρτήσεις</a:t>
            </a:r>
            <a:endParaRPr lang="el-GR" dirty="0">
              <a:solidFill>
                <a:schemeClr val="accent6">
                  <a:lumMod val="75000"/>
                </a:schemeClr>
              </a:solidFill>
            </a:endParaRPr>
          </a:p>
        </p:txBody>
      </p:sp>
      <p:sp>
        <p:nvSpPr>
          <p:cNvPr id="12" name="Text Box 4"/>
          <p:cNvSpPr txBox="1">
            <a:spLocks noChangeArrowheads="1"/>
          </p:cNvSpPr>
          <p:nvPr/>
        </p:nvSpPr>
        <p:spPr bwMode="auto">
          <a:xfrm>
            <a:off x="381000" y="4853983"/>
            <a:ext cx="7711281" cy="1015663"/>
          </a:xfrm>
          <a:prstGeom prst="rect">
            <a:avLst/>
          </a:prstGeom>
          <a:noFill/>
          <a:ln w="6350">
            <a:solidFill>
              <a:schemeClr val="tx1"/>
            </a:solidFill>
            <a:prstDash val="sysDot"/>
            <a:miter lim="800000"/>
            <a:headEnd/>
            <a:tailEnd/>
          </a:ln>
        </p:spPr>
        <p:txBody>
          <a:bodyPr wrap="square">
            <a:spAutoFit/>
          </a:bodyPr>
          <a:lstStyle/>
          <a:p>
            <a:pPr eaLnBrk="0" hangingPunct="0">
              <a:spcBef>
                <a:spcPct val="50000"/>
              </a:spcBef>
            </a:pPr>
            <a:r>
              <a:rPr lang="el-GR" sz="2400" dirty="0">
                <a:solidFill>
                  <a:schemeClr val="accent6">
                    <a:lumMod val="50000"/>
                  </a:schemeClr>
                </a:solidFill>
                <a:latin typeface="Calibri" pitchFamily="34" charset="0"/>
              </a:rPr>
              <a:t>Παρατήρηση</a:t>
            </a:r>
          </a:p>
          <a:p>
            <a:pPr eaLnBrk="0" hangingPunct="0">
              <a:spcBef>
                <a:spcPct val="50000"/>
              </a:spcBef>
            </a:pPr>
            <a:r>
              <a:rPr lang="el-GR" sz="2400" dirty="0">
                <a:latin typeface="Calibri" pitchFamily="34" charset="0"/>
              </a:rPr>
              <a:t> </a:t>
            </a:r>
            <a:r>
              <a:rPr lang="en-US" sz="2400" dirty="0">
                <a:latin typeface="Calibri" pitchFamily="34" charset="0"/>
              </a:rPr>
              <a:t>Α</a:t>
            </a:r>
            <a:r>
              <a:rPr lang="en-US" sz="2400" baseline="-25000" dirty="0">
                <a:latin typeface="Calibri" pitchFamily="34" charset="0"/>
              </a:rPr>
              <a:t>1</a:t>
            </a:r>
            <a:r>
              <a:rPr lang="en-US" sz="2400" dirty="0">
                <a:latin typeface="Calibri" pitchFamily="34" charset="0"/>
              </a:rPr>
              <a:t>Α</a:t>
            </a:r>
            <a:r>
              <a:rPr lang="en-US" sz="2400" baseline="-25000" dirty="0">
                <a:latin typeface="Calibri" pitchFamily="34" charset="0"/>
              </a:rPr>
              <a:t>2</a:t>
            </a:r>
            <a:r>
              <a:rPr lang="en-US" sz="2400" dirty="0">
                <a:latin typeface="Calibri" pitchFamily="34" charset="0"/>
              </a:rPr>
              <a:t> …</a:t>
            </a:r>
            <a:r>
              <a:rPr lang="en-US" sz="2400" dirty="0" err="1">
                <a:latin typeface="Calibri" pitchFamily="34" charset="0"/>
              </a:rPr>
              <a:t>Α</a:t>
            </a:r>
            <a:r>
              <a:rPr lang="en-US" sz="2400" baseline="-25000" dirty="0" err="1">
                <a:latin typeface="Calibri" pitchFamily="34" charset="0"/>
              </a:rPr>
              <a:t>n</a:t>
            </a:r>
            <a:r>
              <a:rPr lang="en-US" sz="2400" dirty="0">
                <a:latin typeface="Calibri" pitchFamily="34" charset="0"/>
              </a:rPr>
              <a:t> </a:t>
            </a:r>
            <a:r>
              <a:rPr lang="el-GR" sz="2400" dirty="0">
                <a:latin typeface="Calibri" pitchFamily="34" charset="0"/>
              </a:rPr>
              <a:t> </a:t>
            </a:r>
            <a:r>
              <a:rPr lang="el-GR" sz="2400" dirty="0">
                <a:latin typeface="Calibri" pitchFamily="34" charset="0"/>
                <a:sym typeface="Symbol" pitchFamily="18" charset="2"/>
              </a:rPr>
              <a:t> </a:t>
            </a:r>
            <a:r>
              <a:rPr lang="en-US" sz="2400" dirty="0">
                <a:latin typeface="Calibri" pitchFamily="34" charset="0"/>
              </a:rPr>
              <a:t>Β</a:t>
            </a:r>
            <a:r>
              <a:rPr lang="en-US" sz="2400" baseline="-25000" dirty="0">
                <a:latin typeface="Calibri" pitchFamily="34" charset="0"/>
              </a:rPr>
              <a:t>1</a:t>
            </a:r>
            <a:r>
              <a:rPr lang="en-US" sz="2400" dirty="0">
                <a:latin typeface="Calibri" pitchFamily="34" charset="0"/>
              </a:rPr>
              <a:t>  και   Α</a:t>
            </a:r>
            <a:r>
              <a:rPr lang="en-US" sz="2400" baseline="-25000" dirty="0">
                <a:latin typeface="Calibri" pitchFamily="34" charset="0"/>
              </a:rPr>
              <a:t>1</a:t>
            </a:r>
            <a:r>
              <a:rPr lang="en-US" sz="2400" dirty="0">
                <a:latin typeface="Calibri" pitchFamily="34" charset="0"/>
              </a:rPr>
              <a:t>Α</a:t>
            </a:r>
            <a:r>
              <a:rPr lang="en-US" sz="2400" baseline="-25000" dirty="0">
                <a:latin typeface="Calibri" pitchFamily="34" charset="0"/>
              </a:rPr>
              <a:t>2</a:t>
            </a:r>
            <a:r>
              <a:rPr lang="en-US" sz="2400" dirty="0">
                <a:latin typeface="Calibri" pitchFamily="34" charset="0"/>
              </a:rPr>
              <a:t> …</a:t>
            </a:r>
            <a:r>
              <a:rPr lang="en-US" sz="2400" dirty="0" err="1">
                <a:latin typeface="Calibri" pitchFamily="34" charset="0"/>
              </a:rPr>
              <a:t>Α</a:t>
            </a:r>
            <a:r>
              <a:rPr lang="en-US" sz="2400" baseline="-25000" dirty="0" err="1">
                <a:latin typeface="Calibri" pitchFamily="34" charset="0"/>
              </a:rPr>
              <a:t>n</a:t>
            </a:r>
            <a:r>
              <a:rPr lang="en-US" sz="2400" dirty="0">
                <a:latin typeface="Calibri" pitchFamily="34" charset="0"/>
              </a:rPr>
              <a:t> </a:t>
            </a:r>
            <a:r>
              <a:rPr lang="el-GR" sz="2400" dirty="0">
                <a:latin typeface="Calibri" pitchFamily="34" charset="0"/>
              </a:rPr>
              <a:t> </a:t>
            </a:r>
            <a:r>
              <a:rPr lang="el-GR" sz="2400" dirty="0">
                <a:latin typeface="Calibri" pitchFamily="34" charset="0"/>
                <a:sym typeface="Symbol" pitchFamily="18" charset="2"/>
              </a:rPr>
              <a:t> </a:t>
            </a:r>
            <a:r>
              <a:rPr lang="en-US" sz="2400" dirty="0">
                <a:latin typeface="Calibri" pitchFamily="34" charset="0"/>
              </a:rPr>
              <a:t>Β</a:t>
            </a:r>
            <a:r>
              <a:rPr lang="en-US" sz="2400" baseline="-25000" dirty="0">
                <a:latin typeface="Calibri" pitchFamily="34" charset="0"/>
              </a:rPr>
              <a:t>2  </a:t>
            </a:r>
            <a:r>
              <a:rPr lang="en-US" sz="2400" dirty="0">
                <a:latin typeface="Calibri" pitchFamily="34" charset="0"/>
                <a:sym typeface="Symbol" pitchFamily="18" charset="2"/>
              </a:rPr>
              <a:t></a:t>
            </a:r>
            <a:r>
              <a:rPr lang="en-US" sz="2400" dirty="0">
                <a:latin typeface="Calibri" pitchFamily="34" charset="0"/>
              </a:rPr>
              <a:t>   Α</a:t>
            </a:r>
            <a:r>
              <a:rPr lang="en-US" sz="2400" baseline="-25000" dirty="0">
                <a:latin typeface="Calibri" pitchFamily="34" charset="0"/>
              </a:rPr>
              <a:t>1</a:t>
            </a:r>
            <a:r>
              <a:rPr lang="en-US" sz="2400" dirty="0">
                <a:latin typeface="Calibri" pitchFamily="34" charset="0"/>
              </a:rPr>
              <a:t>Α</a:t>
            </a:r>
            <a:r>
              <a:rPr lang="en-US" sz="2400" baseline="-25000" dirty="0">
                <a:latin typeface="Calibri" pitchFamily="34" charset="0"/>
              </a:rPr>
              <a:t>2</a:t>
            </a:r>
            <a:r>
              <a:rPr lang="en-US" sz="2400" dirty="0">
                <a:latin typeface="Calibri" pitchFamily="34" charset="0"/>
              </a:rPr>
              <a:t> …</a:t>
            </a:r>
            <a:r>
              <a:rPr lang="en-US" sz="2400" dirty="0" err="1">
                <a:latin typeface="Calibri" pitchFamily="34" charset="0"/>
              </a:rPr>
              <a:t>Α</a:t>
            </a:r>
            <a:r>
              <a:rPr lang="en-US" sz="2400" baseline="-25000" dirty="0" err="1">
                <a:latin typeface="Calibri" pitchFamily="34" charset="0"/>
              </a:rPr>
              <a:t>n</a:t>
            </a:r>
            <a:r>
              <a:rPr lang="en-US" sz="2400" dirty="0">
                <a:latin typeface="Calibri" pitchFamily="34" charset="0"/>
              </a:rPr>
              <a:t> </a:t>
            </a:r>
            <a:r>
              <a:rPr lang="el-GR" sz="2400" dirty="0">
                <a:latin typeface="Calibri" pitchFamily="34" charset="0"/>
              </a:rPr>
              <a:t> </a:t>
            </a:r>
            <a:r>
              <a:rPr lang="el-GR" sz="2400" dirty="0">
                <a:latin typeface="Calibri" pitchFamily="34" charset="0"/>
                <a:sym typeface="Symbol" pitchFamily="18" charset="2"/>
              </a:rPr>
              <a:t> </a:t>
            </a:r>
            <a:r>
              <a:rPr lang="en-US" sz="2400" dirty="0" smtClean="0">
                <a:latin typeface="Calibri" pitchFamily="34" charset="0"/>
              </a:rPr>
              <a:t>Β</a:t>
            </a:r>
            <a:r>
              <a:rPr lang="en-US" sz="2400" baseline="-25000" dirty="0" smtClean="0">
                <a:latin typeface="Calibri" pitchFamily="34" charset="0"/>
              </a:rPr>
              <a:t>1</a:t>
            </a:r>
            <a:r>
              <a:rPr lang="en-US" sz="2400" dirty="0" smtClean="0">
                <a:latin typeface="Calibri" pitchFamily="34" charset="0"/>
              </a:rPr>
              <a:t>Β</a:t>
            </a:r>
            <a:r>
              <a:rPr lang="en-US" sz="2400" baseline="-25000" dirty="0" smtClean="0">
                <a:latin typeface="Calibri" pitchFamily="34" charset="0"/>
              </a:rPr>
              <a:t>2</a:t>
            </a:r>
            <a:endParaRPr lang="el-GR" sz="2400" dirty="0">
              <a:latin typeface="Calibri"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Date Placeholder 2"/>
          <p:cNvSpPr>
            <a:spLocks noGrp="1"/>
          </p:cNvSpPr>
          <p:nvPr>
            <p:ph type="dt" sz="quarter" idx="10"/>
          </p:nvPr>
        </p:nvSpPr>
        <p:spPr>
          <a:xfrm>
            <a:off x="250824" y="6482697"/>
            <a:ext cx="2133600" cy="365125"/>
          </a:xfrm>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10243" name="Footer Placeholder 3"/>
          <p:cNvSpPr>
            <a:spLocks noGrp="1"/>
          </p:cNvSpPr>
          <p:nvPr>
            <p:ph type="ftr" sz="quarter" idx="11"/>
          </p:nvPr>
        </p:nvSpPr>
        <p:spPr>
          <a:xfrm>
            <a:off x="3051174" y="6492875"/>
            <a:ext cx="2895600" cy="365125"/>
          </a:xfrm>
          <a:noFill/>
        </p:spPr>
        <p:txBody>
          <a:bodyPr/>
          <a:lstStyle/>
          <a:p>
            <a:r>
              <a:rPr lang="el-GR" altLang="en-US" dirty="0" smtClean="0"/>
              <a:t>Ευαγγελία </a:t>
            </a:r>
            <a:r>
              <a:rPr lang="el-GR" altLang="en-US" dirty="0" err="1" smtClean="0"/>
              <a:t>Πιτουρά</a:t>
            </a:r>
            <a:endParaRPr lang="el-GR" altLang="en-US" dirty="0" smtClean="0"/>
          </a:p>
        </p:txBody>
      </p:sp>
      <p:sp>
        <p:nvSpPr>
          <p:cNvPr id="10244" name="Slide Number Placeholder 4"/>
          <p:cNvSpPr>
            <a:spLocks noGrp="1"/>
          </p:cNvSpPr>
          <p:nvPr>
            <p:ph type="sldNum" sz="quarter" idx="12"/>
          </p:nvPr>
        </p:nvSpPr>
        <p:spPr>
          <a:xfrm>
            <a:off x="6613524" y="6482697"/>
            <a:ext cx="2133600" cy="365125"/>
          </a:xfrm>
          <a:noFill/>
        </p:spPr>
        <p:txBody>
          <a:bodyPr/>
          <a:lstStyle/>
          <a:p>
            <a:fld id="{BFB75A1D-5F0C-47CE-8472-2E8FDBC7ABBD}" type="slidenum">
              <a:rPr lang="el-GR" altLang="en-US" smtClean="0"/>
              <a:pPr/>
              <a:t>16</a:t>
            </a:fld>
            <a:endParaRPr lang="el-GR" altLang="en-US" smtClean="0"/>
          </a:p>
        </p:txBody>
      </p:sp>
      <p:sp>
        <p:nvSpPr>
          <p:cNvPr id="10246" name="Text Box 3"/>
          <p:cNvSpPr txBox="1">
            <a:spLocks noChangeArrowheads="1"/>
          </p:cNvSpPr>
          <p:nvPr/>
        </p:nvSpPr>
        <p:spPr bwMode="auto">
          <a:xfrm>
            <a:off x="250824" y="1839011"/>
            <a:ext cx="8496300" cy="4524315"/>
          </a:xfrm>
          <a:prstGeom prst="rect">
            <a:avLst/>
          </a:prstGeom>
          <a:noFill/>
          <a:ln w="9525">
            <a:noFill/>
            <a:miter lim="800000"/>
            <a:headEnd/>
            <a:tailEnd/>
          </a:ln>
        </p:spPr>
        <p:txBody>
          <a:bodyPr>
            <a:spAutoFit/>
          </a:bodyPr>
          <a:lstStyle/>
          <a:p>
            <a:pPr marL="457200" indent="-457200" eaLnBrk="0" hangingPunct="0">
              <a:spcBef>
                <a:spcPct val="50000"/>
              </a:spcBef>
            </a:pPr>
            <a:r>
              <a:rPr lang="el-GR" sz="1600" dirty="0">
                <a:latin typeface="Calibri" pitchFamily="34" charset="0"/>
              </a:rPr>
              <a:t>Έστω το παρακάτω σχεσιακό σχήμα: </a:t>
            </a:r>
            <a:r>
              <a:rPr lang="el-GR" sz="1600" dirty="0" smtClean="0">
                <a:latin typeface="Calibri" pitchFamily="34" charset="0"/>
              </a:rPr>
              <a:t> </a:t>
            </a:r>
          </a:p>
          <a:p>
            <a:pPr marL="457200" indent="-457200" eaLnBrk="0" hangingPunct="0">
              <a:spcBef>
                <a:spcPct val="50000"/>
              </a:spcBef>
            </a:pPr>
            <a:r>
              <a:rPr lang="el-GR" sz="1600" dirty="0" err="1" smtClean="0">
                <a:latin typeface="Calibri" pitchFamily="34" charset="0"/>
              </a:rPr>
              <a:t>Εγγραφή(Μάθημα</a:t>
            </a:r>
            <a:r>
              <a:rPr lang="el-GR" sz="1600" dirty="0">
                <a:latin typeface="Calibri" pitchFamily="34" charset="0"/>
              </a:rPr>
              <a:t>, Φοιτητής, Ώρα</a:t>
            </a:r>
            <a:r>
              <a:rPr lang="en-US" sz="1600" dirty="0">
                <a:latin typeface="Calibri" pitchFamily="34" charset="0"/>
              </a:rPr>
              <a:t>&amp;</a:t>
            </a:r>
            <a:r>
              <a:rPr lang="el-GR" sz="1600" dirty="0">
                <a:latin typeface="Calibri" pitchFamily="34" charset="0"/>
              </a:rPr>
              <a:t>Μέρα</a:t>
            </a:r>
            <a:r>
              <a:rPr lang="en-US" sz="1600" dirty="0">
                <a:latin typeface="Calibri" pitchFamily="34" charset="0"/>
              </a:rPr>
              <a:t>,</a:t>
            </a:r>
            <a:r>
              <a:rPr lang="el-GR" sz="1600" dirty="0">
                <a:latin typeface="Calibri" pitchFamily="34" charset="0"/>
              </a:rPr>
              <a:t> Αίθουσα, Βαθμός) </a:t>
            </a:r>
          </a:p>
          <a:p>
            <a:pPr marL="457200" indent="-457200" eaLnBrk="0" hangingPunct="0">
              <a:spcBef>
                <a:spcPct val="50000"/>
              </a:spcBef>
            </a:pPr>
            <a:r>
              <a:rPr lang="el-GR" sz="1600" dirty="0">
                <a:latin typeface="Calibri" pitchFamily="34" charset="0"/>
              </a:rPr>
              <a:t>(συντομογραφία) 	</a:t>
            </a:r>
            <a:r>
              <a:rPr lang="el-GR" sz="1600" b="1" dirty="0">
                <a:latin typeface="Calibri" pitchFamily="34" charset="0"/>
              </a:rPr>
              <a:t>Ε(Μ, Φ, Ω, Α, Β)</a:t>
            </a:r>
            <a:r>
              <a:rPr lang="el-GR" sz="1600" dirty="0">
                <a:latin typeface="Calibri" pitchFamily="34" charset="0"/>
              </a:rPr>
              <a:t> </a:t>
            </a:r>
            <a:endParaRPr lang="el-GR" sz="1600" dirty="0" smtClean="0">
              <a:latin typeface="Calibri" pitchFamily="34" charset="0"/>
            </a:endParaRPr>
          </a:p>
          <a:p>
            <a:pPr eaLnBrk="0" hangingPunct="0">
              <a:spcBef>
                <a:spcPct val="50000"/>
              </a:spcBef>
            </a:pPr>
            <a:r>
              <a:rPr lang="el-GR" sz="1600" dirty="0" smtClean="0">
                <a:latin typeface="Calibri" pitchFamily="34" charset="0"/>
              </a:rPr>
              <a:t>Ποιες συναρτησιακές εξαρτήσεις εκφράζουν τα 1 έως 4</a:t>
            </a:r>
            <a:endParaRPr lang="el-GR" sz="1600" dirty="0">
              <a:latin typeface="Calibri" pitchFamily="34" charset="0"/>
            </a:endParaRPr>
          </a:p>
          <a:p>
            <a:pPr marL="800100" lvl="1" indent="-342900" eaLnBrk="0" hangingPunct="0">
              <a:spcBef>
                <a:spcPct val="50000"/>
              </a:spcBef>
              <a:buFont typeface="+mj-lt"/>
              <a:buAutoNum type="arabicPeriod"/>
            </a:pPr>
            <a:r>
              <a:rPr lang="el-GR" sz="1600" dirty="0" smtClean="0">
                <a:latin typeface="Calibri" pitchFamily="34" charset="0"/>
              </a:rPr>
              <a:t>Τα </a:t>
            </a:r>
            <a:r>
              <a:rPr lang="el-GR" sz="1600" dirty="0">
                <a:latin typeface="Calibri" pitchFamily="34" charset="0"/>
              </a:rPr>
              <a:t>μαθήματα προσφέρονται μόνο μια φορά</a:t>
            </a:r>
            <a:r>
              <a:rPr lang="en-US" sz="1600" dirty="0">
                <a:latin typeface="Calibri" pitchFamily="34" charset="0"/>
              </a:rPr>
              <a:t> </a:t>
            </a:r>
            <a:r>
              <a:rPr lang="el-GR" sz="1600" dirty="0">
                <a:latin typeface="Calibri" pitchFamily="34" charset="0"/>
              </a:rPr>
              <a:t>[σε μια συγκεκριμένη ώρα</a:t>
            </a:r>
            <a:r>
              <a:rPr lang="en-US" sz="1600" dirty="0">
                <a:latin typeface="Calibri" pitchFamily="34" charset="0"/>
              </a:rPr>
              <a:t>&amp;</a:t>
            </a:r>
            <a:r>
              <a:rPr lang="el-GR" sz="1600" dirty="0">
                <a:latin typeface="Calibri" pitchFamily="34" charset="0"/>
              </a:rPr>
              <a:t>μέρα και</a:t>
            </a:r>
            <a:r>
              <a:rPr lang="en-US" sz="1600" dirty="0">
                <a:latin typeface="Calibri" pitchFamily="34" charset="0"/>
              </a:rPr>
              <a:t> </a:t>
            </a:r>
            <a:r>
              <a:rPr lang="el-GR" sz="1600" dirty="0">
                <a:latin typeface="Calibri" pitchFamily="34" charset="0"/>
              </a:rPr>
              <a:t>αίθουσα</a:t>
            </a:r>
            <a:r>
              <a:rPr lang="el-GR" sz="1600" dirty="0" smtClean="0">
                <a:latin typeface="Calibri" pitchFamily="34" charset="0"/>
              </a:rPr>
              <a:t>].</a:t>
            </a:r>
          </a:p>
          <a:p>
            <a:pPr marL="800100" lvl="1" indent="-342900" eaLnBrk="0" hangingPunct="0">
              <a:spcBef>
                <a:spcPct val="50000"/>
              </a:spcBef>
              <a:buFont typeface="+mj-lt"/>
              <a:buAutoNum type="arabicPeriod"/>
            </a:pPr>
            <a:r>
              <a:rPr lang="el-GR" sz="1600" dirty="0" smtClean="0">
                <a:latin typeface="Calibri" pitchFamily="34" charset="0"/>
              </a:rPr>
              <a:t>Οι </a:t>
            </a:r>
            <a:r>
              <a:rPr lang="el-GR" sz="1600" dirty="0">
                <a:latin typeface="Calibri" pitchFamily="34" charset="0"/>
              </a:rPr>
              <a:t>φοιτητές δεν μπορούν να είναι ταυτόχρονα (δηλαδή, την ίδια </a:t>
            </a:r>
            <a:r>
              <a:rPr lang="el-GR" sz="1600" dirty="0" err="1">
                <a:latin typeface="Calibri" pitchFamily="34" charset="0"/>
              </a:rPr>
              <a:t>ώρα&amp;μέρα</a:t>
            </a:r>
            <a:r>
              <a:rPr lang="el-GR" sz="1600" dirty="0">
                <a:latin typeface="Calibri" pitchFamily="34" charset="0"/>
              </a:rPr>
              <a:t>) σε δυο διαφορετικές αίθουσες</a:t>
            </a:r>
          </a:p>
          <a:p>
            <a:pPr marL="800100" lvl="1" indent="-342900" eaLnBrk="0" hangingPunct="0">
              <a:spcBef>
                <a:spcPct val="50000"/>
              </a:spcBef>
              <a:buFont typeface="+mj-lt"/>
              <a:buAutoNum type="arabicPeriod"/>
            </a:pPr>
            <a:r>
              <a:rPr lang="el-GR" sz="1600" dirty="0">
                <a:latin typeface="Calibri" pitchFamily="34" charset="0"/>
              </a:rPr>
              <a:t> Δε γίνεται να έχουμε δυο μαθήματα ταυτόχρονα (την ίδια </a:t>
            </a:r>
            <a:r>
              <a:rPr lang="el-GR" sz="1600" dirty="0" err="1">
                <a:latin typeface="Calibri" pitchFamily="34" charset="0"/>
              </a:rPr>
              <a:t>ώρα&amp;μέρα</a:t>
            </a:r>
            <a:r>
              <a:rPr lang="el-GR" sz="1600" dirty="0">
                <a:latin typeface="Calibri" pitchFamily="34" charset="0"/>
              </a:rPr>
              <a:t>) στην ίδια </a:t>
            </a:r>
            <a:r>
              <a:rPr lang="el-GR" sz="1600" dirty="0" smtClean="0">
                <a:latin typeface="Calibri" pitchFamily="34" charset="0"/>
              </a:rPr>
              <a:t>αίθουσα</a:t>
            </a:r>
          </a:p>
          <a:p>
            <a:pPr marL="800100" lvl="1" indent="-342900" eaLnBrk="0" hangingPunct="0">
              <a:spcBef>
                <a:spcPct val="50000"/>
              </a:spcBef>
              <a:buFont typeface="+mj-lt"/>
              <a:buAutoNum type="arabicPeriod"/>
            </a:pPr>
            <a:r>
              <a:rPr lang="el-GR" sz="1600" dirty="0" smtClean="0">
                <a:latin typeface="Calibri" pitchFamily="34" charset="0"/>
              </a:rPr>
              <a:t>Ένας </a:t>
            </a:r>
            <a:r>
              <a:rPr lang="el-GR" sz="1600" dirty="0">
                <a:latin typeface="Calibri" pitchFamily="34" charset="0"/>
              </a:rPr>
              <a:t>φοιτητής παίρνει μόνο ένα βαθμό σε κάθε </a:t>
            </a:r>
            <a:r>
              <a:rPr lang="el-GR" sz="1600" dirty="0" smtClean="0">
                <a:latin typeface="Calibri" pitchFamily="34" charset="0"/>
              </a:rPr>
              <a:t>μάθημα</a:t>
            </a:r>
            <a:endParaRPr lang="el-GR" sz="1600" i="1" dirty="0">
              <a:solidFill>
                <a:srgbClr val="7030A0"/>
              </a:solidFill>
              <a:latin typeface="Calibri" pitchFamily="34" charset="0"/>
            </a:endParaRPr>
          </a:p>
          <a:p>
            <a:pPr indent="-457200" eaLnBrk="0" hangingPunct="0">
              <a:spcBef>
                <a:spcPct val="50000"/>
              </a:spcBef>
            </a:pPr>
            <a:r>
              <a:rPr lang="el-GR" sz="1600" dirty="0">
                <a:latin typeface="Calibri" pitchFamily="34" charset="0"/>
              </a:rPr>
              <a:t>Ποιο (ποια) είναι το κλειδί αν ισχύουν τα </a:t>
            </a:r>
            <a:r>
              <a:rPr lang="el-GR" sz="1600" dirty="0" smtClean="0">
                <a:latin typeface="Calibri" pitchFamily="34" charset="0"/>
              </a:rPr>
              <a:t>1 </a:t>
            </a:r>
            <a:r>
              <a:rPr lang="el-GR" sz="1600" dirty="0">
                <a:latin typeface="Calibri" pitchFamily="34" charset="0"/>
              </a:rPr>
              <a:t>έως </a:t>
            </a:r>
            <a:r>
              <a:rPr lang="el-GR" sz="1600" dirty="0" smtClean="0">
                <a:latin typeface="Calibri" pitchFamily="34" charset="0"/>
              </a:rPr>
              <a:t>4</a:t>
            </a:r>
            <a:endParaRPr lang="el-GR" sz="1600" dirty="0">
              <a:latin typeface="Calibri" pitchFamily="34" charset="0"/>
            </a:endParaRPr>
          </a:p>
          <a:p>
            <a:pPr marL="457200" indent="-457200"/>
            <a:r>
              <a:rPr lang="el-GR" sz="1600" dirty="0" smtClean="0">
                <a:latin typeface="Calibri" pitchFamily="34" charset="0"/>
              </a:rPr>
              <a:t>Τι </a:t>
            </a:r>
            <a:r>
              <a:rPr lang="el-GR" sz="1600" dirty="0">
                <a:latin typeface="Calibri" pitchFamily="34" charset="0"/>
              </a:rPr>
              <a:t>σημαίνει </a:t>
            </a:r>
            <a:endParaRPr lang="el-GR" sz="1600" dirty="0" smtClean="0">
              <a:latin typeface="Calibri" pitchFamily="34" charset="0"/>
            </a:endParaRPr>
          </a:p>
          <a:p>
            <a:pPr marL="914400" lvl="1" indent="-457200">
              <a:buFont typeface="+mj-lt"/>
              <a:buAutoNum type="arabicPeriod"/>
            </a:pPr>
            <a:r>
              <a:rPr lang="el-GR" sz="1600" dirty="0" smtClean="0">
                <a:latin typeface="Calibri" pitchFamily="34" charset="0"/>
              </a:rPr>
              <a:t>Φ </a:t>
            </a:r>
            <a:r>
              <a:rPr lang="el-GR" sz="1600" dirty="0">
                <a:latin typeface="Calibri" pitchFamily="34" charset="0"/>
                <a:sym typeface="Symbol" pitchFamily="18" charset="2"/>
              </a:rPr>
              <a:t> </a:t>
            </a:r>
            <a:r>
              <a:rPr lang="el-GR" sz="1600" dirty="0" smtClean="0">
                <a:latin typeface="Calibri" pitchFamily="34" charset="0"/>
                <a:sym typeface="Symbol" pitchFamily="18" charset="2"/>
              </a:rPr>
              <a:t>Μ</a:t>
            </a:r>
          </a:p>
          <a:p>
            <a:pPr marL="914400" lvl="1" indent="-457200">
              <a:buFont typeface="+mj-lt"/>
              <a:buAutoNum type="arabicPeriod"/>
            </a:pPr>
            <a:r>
              <a:rPr lang="el-GR" sz="1600" dirty="0" smtClean="0">
                <a:latin typeface="Calibri" pitchFamily="34" charset="0"/>
                <a:sym typeface="Symbol" pitchFamily="18" charset="2"/>
              </a:rPr>
              <a:t>ΜΒ </a:t>
            </a:r>
            <a:r>
              <a:rPr lang="el-GR" sz="1600" dirty="0">
                <a:latin typeface="Calibri" pitchFamily="34" charset="0"/>
                <a:sym typeface="Symbol" pitchFamily="18" charset="2"/>
              </a:rPr>
              <a:t> Φ</a:t>
            </a:r>
          </a:p>
        </p:txBody>
      </p:sp>
      <p:sp>
        <p:nvSpPr>
          <p:cNvPr id="10247" name="Text Box 4"/>
          <p:cNvSpPr txBox="1">
            <a:spLocks noChangeArrowheads="1"/>
          </p:cNvSpPr>
          <p:nvPr/>
        </p:nvSpPr>
        <p:spPr bwMode="auto">
          <a:xfrm>
            <a:off x="250824" y="968162"/>
            <a:ext cx="8360913" cy="707886"/>
          </a:xfrm>
          <a:prstGeom prst="rect">
            <a:avLst/>
          </a:prstGeom>
          <a:noFill/>
          <a:ln w="9525">
            <a:noFill/>
            <a:miter lim="800000"/>
            <a:headEnd/>
            <a:tailEnd/>
          </a:ln>
        </p:spPr>
        <p:txBody>
          <a:bodyPr wrap="square">
            <a:spAutoFit/>
          </a:bodyPr>
          <a:lstStyle/>
          <a:p>
            <a:pPr>
              <a:spcBef>
                <a:spcPct val="50000"/>
              </a:spcBef>
            </a:pPr>
            <a:r>
              <a:rPr lang="el-GR" sz="2000" dirty="0">
                <a:solidFill>
                  <a:schemeClr val="tx2">
                    <a:lumMod val="50000"/>
                  </a:schemeClr>
                </a:solidFill>
                <a:latin typeface="Calibri" pitchFamily="34" charset="0"/>
              </a:rPr>
              <a:t>Όπως και τα κλειδιά, οι συναρτησιακές εξαρτήσεις προκύπτουν από τη φυσική περιγραφή του προβλήματος </a:t>
            </a:r>
            <a:r>
              <a:rPr lang="en-US" sz="2000" dirty="0" smtClean="0">
                <a:solidFill>
                  <a:schemeClr val="tx2">
                    <a:lumMod val="50000"/>
                  </a:schemeClr>
                </a:solidFill>
                <a:latin typeface="Calibri" pitchFamily="34" charset="0"/>
              </a:rPr>
              <a:t>, </a:t>
            </a:r>
            <a:r>
              <a:rPr lang="el-GR" sz="2000" dirty="0" smtClean="0">
                <a:solidFill>
                  <a:schemeClr val="tx2">
                    <a:lumMod val="50000"/>
                  </a:schemeClr>
                </a:solidFill>
                <a:latin typeface="Calibri" pitchFamily="34" charset="0"/>
              </a:rPr>
              <a:t>δηλαδή από </a:t>
            </a:r>
            <a:r>
              <a:rPr lang="el-GR" sz="2000" dirty="0">
                <a:solidFill>
                  <a:schemeClr val="tx2">
                    <a:lumMod val="50000"/>
                  </a:schemeClr>
                </a:solidFill>
                <a:latin typeface="Calibri" pitchFamily="34" charset="0"/>
              </a:rPr>
              <a:t>τον πραγματικό κόσμο</a:t>
            </a:r>
          </a:p>
        </p:txBody>
      </p:sp>
      <p:sp>
        <p:nvSpPr>
          <p:cNvPr id="8" name="Title 7"/>
          <p:cNvSpPr>
            <a:spLocks noGrp="1"/>
          </p:cNvSpPr>
          <p:nvPr>
            <p:ph type="title"/>
          </p:nvPr>
        </p:nvSpPr>
        <p:spPr>
          <a:xfrm>
            <a:off x="355600" y="0"/>
            <a:ext cx="8229600" cy="1143000"/>
          </a:xfrm>
        </p:spPr>
        <p:txBody>
          <a:bodyPr/>
          <a:lstStyle/>
          <a:p>
            <a:r>
              <a:rPr lang="el-GR" dirty="0" smtClean="0">
                <a:solidFill>
                  <a:schemeClr val="accent6">
                    <a:lumMod val="75000"/>
                  </a:schemeClr>
                </a:solidFill>
              </a:rPr>
              <a:t>Παράδειγμα </a:t>
            </a:r>
            <a:r>
              <a:rPr lang="en-US" dirty="0" smtClean="0">
                <a:solidFill>
                  <a:schemeClr val="accent6">
                    <a:lumMod val="75000"/>
                  </a:schemeClr>
                </a:solidFill>
              </a:rPr>
              <a:t>I</a:t>
            </a:r>
            <a:r>
              <a:rPr lang="el-GR" dirty="0" smtClean="0">
                <a:solidFill>
                  <a:schemeClr val="accent6">
                    <a:lumMod val="75000"/>
                  </a:schemeClr>
                </a:solidFill>
              </a:rPr>
              <a:t> (φυσική σημασία)</a:t>
            </a:r>
            <a:endParaRPr lang="el-GR"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Date Placeholder 2"/>
          <p:cNvSpPr>
            <a:spLocks noGrp="1"/>
          </p:cNvSpPr>
          <p:nvPr>
            <p:ph type="dt" sz="quarter" idx="10"/>
          </p:nvPr>
        </p:nvSpPr>
        <p:spPr>
          <a:xfrm>
            <a:off x="98425" y="6492875"/>
            <a:ext cx="2133600" cy="365125"/>
          </a:xfrm>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11267" name="Footer Placeholder 3"/>
          <p:cNvSpPr>
            <a:spLocks noGrp="1"/>
          </p:cNvSpPr>
          <p:nvPr>
            <p:ph type="ftr" sz="quarter" idx="11"/>
          </p:nvPr>
        </p:nvSpPr>
        <p:spPr>
          <a:xfrm>
            <a:off x="3132137" y="6485560"/>
            <a:ext cx="2895600" cy="365125"/>
          </a:xfrm>
          <a:noFill/>
        </p:spPr>
        <p:txBody>
          <a:bodyPr/>
          <a:lstStyle/>
          <a:p>
            <a:r>
              <a:rPr lang="el-GR" altLang="en-US" dirty="0" smtClean="0"/>
              <a:t>Ευαγγελία </a:t>
            </a:r>
            <a:r>
              <a:rPr lang="el-GR" altLang="en-US" dirty="0" err="1" smtClean="0"/>
              <a:t>Πιτουρά</a:t>
            </a:r>
            <a:endParaRPr lang="el-GR" altLang="en-US" dirty="0" smtClean="0"/>
          </a:p>
        </p:txBody>
      </p:sp>
      <p:sp>
        <p:nvSpPr>
          <p:cNvPr id="11268" name="Slide Number Placeholder 4"/>
          <p:cNvSpPr>
            <a:spLocks noGrp="1"/>
          </p:cNvSpPr>
          <p:nvPr>
            <p:ph type="sldNum" sz="quarter" idx="12"/>
          </p:nvPr>
        </p:nvSpPr>
        <p:spPr>
          <a:noFill/>
        </p:spPr>
        <p:txBody>
          <a:bodyPr/>
          <a:lstStyle/>
          <a:p>
            <a:fld id="{9CF80EE6-78ED-46A4-B0A5-4ACAA25FC7ED}" type="slidenum">
              <a:rPr lang="el-GR" altLang="en-US" smtClean="0"/>
              <a:pPr/>
              <a:t>17</a:t>
            </a:fld>
            <a:endParaRPr lang="el-GR" altLang="en-US" smtClean="0"/>
          </a:p>
        </p:txBody>
      </p:sp>
      <p:sp>
        <p:nvSpPr>
          <p:cNvPr id="11270" name="Text Box 3"/>
          <p:cNvSpPr txBox="1">
            <a:spLocks noChangeArrowheads="1"/>
          </p:cNvSpPr>
          <p:nvPr/>
        </p:nvSpPr>
        <p:spPr bwMode="auto">
          <a:xfrm>
            <a:off x="222937" y="2382043"/>
            <a:ext cx="1595438" cy="366713"/>
          </a:xfrm>
          <a:prstGeom prst="rect">
            <a:avLst/>
          </a:prstGeom>
          <a:noFill/>
          <a:ln w="9525">
            <a:noFill/>
            <a:miter lim="800000"/>
            <a:headEnd/>
            <a:tailEnd/>
          </a:ln>
        </p:spPr>
        <p:txBody>
          <a:bodyPr wrap="none">
            <a:spAutoFit/>
          </a:bodyPr>
          <a:lstStyle/>
          <a:p>
            <a:pPr eaLnBrk="0" hangingPunct="0"/>
            <a:r>
              <a:rPr lang="el-GR" sz="1800" b="1" dirty="0"/>
              <a:t>Λογαριασμός </a:t>
            </a:r>
            <a:r>
              <a:rPr lang="en-US" sz="1800" b="1" dirty="0"/>
              <a:t> </a:t>
            </a:r>
          </a:p>
        </p:txBody>
      </p:sp>
      <p:sp>
        <p:nvSpPr>
          <p:cNvPr id="11271" name="Text Box 4"/>
          <p:cNvSpPr txBox="1">
            <a:spLocks noChangeArrowheads="1"/>
          </p:cNvSpPr>
          <p:nvPr/>
        </p:nvSpPr>
        <p:spPr bwMode="auto">
          <a:xfrm>
            <a:off x="250825" y="4359424"/>
            <a:ext cx="1981200" cy="366713"/>
          </a:xfrm>
          <a:prstGeom prst="rect">
            <a:avLst/>
          </a:prstGeom>
          <a:noFill/>
          <a:ln w="9525">
            <a:noFill/>
            <a:miter lim="800000"/>
            <a:headEnd/>
            <a:tailEnd/>
          </a:ln>
        </p:spPr>
        <p:txBody>
          <a:bodyPr>
            <a:spAutoFit/>
          </a:bodyPr>
          <a:lstStyle/>
          <a:p>
            <a:pPr eaLnBrk="0" hangingPunct="0">
              <a:spcBef>
                <a:spcPct val="50000"/>
              </a:spcBef>
            </a:pPr>
            <a:r>
              <a:rPr lang="el-GR" sz="1800" b="1" dirty="0"/>
              <a:t>Πελάτης</a:t>
            </a:r>
          </a:p>
        </p:txBody>
      </p:sp>
      <p:sp>
        <p:nvSpPr>
          <p:cNvPr id="11272" name="Text Box 5"/>
          <p:cNvSpPr txBox="1">
            <a:spLocks noChangeArrowheads="1"/>
          </p:cNvSpPr>
          <p:nvPr/>
        </p:nvSpPr>
        <p:spPr bwMode="auto">
          <a:xfrm>
            <a:off x="222937" y="1181714"/>
            <a:ext cx="8512175" cy="1200329"/>
          </a:xfrm>
          <a:prstGeom prst="rect">
            <a:avLst/>
          </a:prstGeom>
          <a:noFill/>
          <a:ln w="9525">
            <a:noFill/>
            <a:miter lim="800000"/>
            <a:headEnd/>
            <a:tailEnd/>
          </a:ln>
        </p:spPr>
        <p:txBody>
          <a:bodyPr>
            <a:spAutoFit/>
          </a:bodyPr>
          <a:lstStyle/>
          <a:p>
            <a:pPr algn="just" eaLnBrk="0" hangingPunct="0">
              <a:spcBef>
                <a:spcPct val="50000"/>
              </a:spcBef>
            </a:pPr>
            <a:r>
              <a:rPr lang="el-GR" dirty="0">
                <a:solidFill>
                  <a:schemeClr val="tx2">
                    <a:lumMod val="50000"/>
                  </a:schemeClr>
                </a:solidFill>
                <a:latin typeface="Calibri" pitchFamily="34" charset="0"/>
              </a:rPr>
              <a:t>Παράδειγμα: Στο παρακάτω σχήμα Λογαριασμός θεωρούμε ότι ένας λογαριασμός μπορεί να ανήκει σε παραπάνω από έναν πελάτη και ένας πελάτης μπορεί να έχει πολλούς λογαριασμούς. Ποιες άλλες (εκτός του κλειδιού) συναρτησιακές εξαρτήσεις μπορεί να ισχύουν</a:t>
            </a:r>
            <a:r>
              <a:rPr lang="en-US" dirty="0">
                <a:solidFill>
                  <a:schemeClr val="tx2">
                    <a:lumMod val="50000"/>
                  </a:schemeClr>
                </a:solidFill>
                <a:latin typeface="Calibri" pitchFamily="34" charset="0"/>
              </a:rPr>
              <a:t> </a:t>
            </a:r>
            <a:r>
              <a:rPr lang="el-GR" dirty="0">
                <a:solidFill>
                  <a:schemeClr val="tx2">
                    <a:lumMod val="50000"/>
                  </a:schemeClr>
                </a:solidFill>
                <a:latin typeface="Calibri" pitchFamily="34" charset="0"/>
              </a:rPr>
              <a:t>αλλά δε φαίνονται στο παρακάτω σχήμα</a:t>
            </a:r>
            <a:r>
              <a:rPr lang="en-US" dirty="0">
                <a:solidFill>
                  <a:schemeClr val="tx2">
                    <a:lumMod val="50000"/>
                  </a:schemeClr>
                </a:solidFill>
                <a:latin typeface="Calibri" pitchFamily="34" charset="0"/>
              </a:rPr>
              <a:t>;</a:t>
            </a:r>
            <a:endParaRPr lang="el-GR" dirty="0">
              <a:solidFill>
                <a:schemeClr val="tx2">
                  <a:lumMod val="50000"/>
                </a:schemeClr>
              </a:solidFill>
              <a:latin typeface="Calibri" pitchFamily="34" charset="0"/>
            </a:endParaRPr>
          </a:p>
        </p:txBody>
      </p:sp>
      <p:grpSp>
        <p:nvGrpSpPr>
          <p:cNvPr id="2" name="Group 6"/>
          <p:cNvGrpSpPr>
            <a:grpSpLocks/>
          </p:cNvGrpSpPr>
          <p:nvPr/>
        </p:nvGrpSpPr>
        <p:grpSpPr bwMode="auto">
          <a:xfrm>
            <a:off x="439737" y="2806700"/>
            <a:ext cx="8153400" cy="381000"/>
            <a:chOff x="480" y="1824"/>
            <a:chExt cx="5136" cy="240"/>
          </a:xfrm>
        </p:grpSpPr>
        <p:sp>
          <p:nvSpPr>
            <p:cNvPr id="11284" name="Text Box 7"/>
            <p:cNvSpPr txBox="1">
              <a:spLocks noChangeArrowheads="1"/>
            </p:cNvSpPr>
            <p:nvPr/>
          </p:nvSpPr>
          <p:spPr bwMode="auto">
            <a:xfrm>
              <a:off x="528" y="1824"/>
              <a:ext cx="5088" cy="233"/>
            </a:xfrm>
            <a:prstGeom prst="rect">
              <a:avLst/>
            </a:prstGeom>
            <a:noFill/>
            <a:ln w="9525">
              <a:noFill/>
              <a:miter lim="800000"/>
              <a:headEnd/>
              <a:tailEnd/>
            </a:ln>
          </p:spPr>
          <p:txBody>
            <a:bodyPr>
              <a:spAutoFit/>
            </a:bodyPr>
            <a:lstStyle/>
            <a:p>
              <a:pPr eaLnBrk="0" hangingPunct="0">
                <a:spcBef>
                  <a:spcPct val="50000"/>
                </a:spcBef>
              </a:pPr>
              <a:r>
                <a:rPr lang="el-GR" dirty="0"/>
                <a:t>Όνομα-Υποκαταστήματος  </a:t>
              </a:r>
              <a:r>
                <a:rPr lang="el-GR" dirty="0" smtClean="0"/>
                <a:t>         </a:t>
              </a:r>
              <a:r>
                <a:rPr lang="el-GR" u="sng" dirty="0" smtClean="0"/>
                <a:t>Αριθμός-Λογαριασμού</a:t>
              </a:r>
              <a:r>
                <a:rPr lang="el-GR" dirty="0" smtClean="0"/>
                <a:t>         Ποσό     </a:t>
              </a:r>
              <a:r>
                <a:rPr lang="el-GR" u="sng" dirty="0"/>
                <a:t>Όνομα-Πελάτη</a:t>
              </a:r>
              <a:endParaRPr lang="el-GR" dirty="0"/>
            </a:p>
          </p:txBody>
        </p:sp>
        <p:sp>
          <p:nvSpPr>
            <p:cNvPr id="11285" name="Rectangle 8"/>
            <p:cNvSpPr>
              <a:spLocks noChangeArrowheads="1"/>
            </p:cNvSpPr>
            <p:nvPr/>
          </p:nvSpPr>
          <p:spPr bwMode="auto">
            <a:xfrm>
              <a:off x="480" y="1824"/>
              <a:ext cx="5088" cy="240"/>
            </a:xfrm>
            <a:prstGeom prst="rect">
              <a:avLst/>
            </a:prstGeom>
            <a:noFill/>
            <a:ln w="9525">
              <a:solidFill>
                <a:schemeClr val="tx1"/>
              </a:solidFill>
              <a:miter lim="800000"/>
              <a:headEnd/>
              <a:tailEnd/>
            </a:ln>
          </p:spPr>
          <p:txBody>
            <a:bodyPr wrap="none" anchor="ctr"/>
            <a:lstStyle/>
            <a:p>
              <a:endParaRPr lang="el-GR"/>
            </a:p>
          </p:txBody>
        </p:sp>
        <p:sp>
          <p:nvSpPr>
            <p:cNvPr id="11286" name="Line 9"/>
            <p:cNvSpPr>
              <a:spLocks noChangeShapeType="1"/>
            </p:cNvSpPr>
            <p:nvPr/>
          </p:nvSpPr>
          <p:spPr bwMode="auto">
            <a:xfrm>
              <a:off x="2352" y="1824"/>
              <a:ext cx="0" cy="240"/>
            </a:xfrm>
            <a:prstGeom prst="line">
              <a:avLst/>
            </a:prstGeom>
            <a:noFill/>
            <a:ln w="9525">
              <a:solidFill>
                <a:schemeClr val="tx1"/>
              </a:solidFill>
              <a:round/>
              <a:headEnd/>
              <a:tailEnd/>
            </a:ln>
          </p:spPr>
          <p:txBody>
            <a:bodyPr wrap="none" anchor="ctr"/>
            <a:lstStyle/>
            <a:p>
              <a:endParaRPr lang="el-GR"/>
            </a:p>
          </p:txBody>
        </p:sp>
        <p:sp>
          <p:nvSpPr>
            <p:cNvPr id="11287" name="Line 10"/>
            <p:cNvSpPr>
              <a:spLocks noChangeShapeType="1"/>
            </p:cNvSpPr>
            <p:nvPr/>
          </p:nvSpPr>
          <p:spPr bwMode="auto">
            <a:xfrm>
              <a:off x="3936" y="1824"/>
              <a:ext cx="0" cy="240"/>
            </a:xfrm>
            <a:prstGeom prst="line">
              <a:avLst/>
            </a:prstGeom>
            <a:noFill/>
            <a:ln w="9525">
              <a:solidFill>
                <a:schemeClr val="tx1"/>
              </a:solidFill>
              <a:round/>
              <a:headEnd/>
              <a:tailEnd/>
            </a:ln>
          </p:spPr>
          <p:txBody>
            <a:bodyPr wrap="none" anchor="ctr"/>
            <a:lstStyle/>
            <a:p>
              <a:endParaRPr lang="el-GR"/>
            </a:p>
          </p:txBody>
        </p:sp>
        <p:sp>
          <p:nvSpPr>
            <p:cNvPr id="11288" name="Line 11"/>
            <p:cNvSpPr>
              <a:spLocks noChangeShapeType="1"/>
            </p:cNvSpPr>
            <p:nvPr/>
          </p:nvSpPr>
          <p:spPr bwMode="auto">
            <a:xfrm>
              <a:off x="4464" y="1824"/>
              <a:ext cx="0" cy="240"/>
            </a:xfrm>
            <a:prstGeom prst="line">
              <a:avLst/>
            </a:prstGeom>
            <a:noFill/>
            <a:ln w="9525">
              <a:solidFill>
                <a:schemeClr val="tx1"/>
              </a:solidFill>
              <a:round/>
              <a:headEnd/>
              <a:tailEnd/>
            </a:ln>
          </p:spPr>
          <p:txBody>
            <a:bodyPr wrap="none" anchor="ctr"/>
            <a:lstStyle/>
            <a:p>
              <a:r>
                <a:rPr lang="el-GR" dirty="0" smtClean="0"/>
                <a:t> </a:t>
              </a:r>
              <a:endParaRPr lang="el-GR" dirty="0"/>
            </a:p>
          </p:txBody>
        </p:sp>
      </p:grpSp>
      <p:grpSp>
        <p:nvGrpSpPr>
          <p:cNvPr id="3" name="Group 12"/>
          <p:cNvGrpSpPr>
            <a:grpSpLocks/>
          </p:cNvGrpSpPr>
          <p:nvPr/>
        </p:nvGrpSpPr>
        <p:grpSpPr bwMode="auto">
          <a:xfrm>
            <a:off x="1331913" y="4383858"/>
            <a:ext cx="6143625" cy="403225"/>
            <a:chOff x="720" y="2770"/>
            <a:chExt cx="3870" cy="254"/>
          </a:xfrm>
        </p:grpSpPr>
        <p:sp>
          <p:nvSpPr>
            <p:cNvPr id="11279" name="Text Box 13"/>
            <p:cNvSpPr txBox="1">
              <a:spLocks noChangeArrowheads="1"/>
            </p:cNvSpPr>
            <p:nvPr/>
          </p:nvSpPr>
          <p:spPr bwMode="auto">
            <a:xfrm>
              <a:off x="750" y="2770"/>
              <a:ext cx="3840" cy="233"/>
            </a:xfrm>
            <a:prstGeom prst="rect">
              <a:avLst/>
            </a:prstGeom>
            <a:noFill/>
            <a:ln w="9525">
              <a:noFill/>
              <a:miter lim="800000"/>
              <a:headEnd/>
              <a:tailEnd/>
            </a:ln>
          </p:spPr>
          <p:txBody>
            <a:bodyPr>
              <a:spAutoFit/>
            </a:bodyPr>
            <a:lstStyle/>
            <a:p>
              <a:pPr eaLnBrk="0" hangingPunct="0">
                <a:spcBef>
                  <a:spcPct val="50000"/>
                </a:spcBef>
              </a:pPr>
              <a:r>
                <a:rPr lang="el-GR" u="sng" dirty="0" smtClean="0"/>
                <a:t>Όνομα-Πελάτη</a:t>
              </a:r>
              <a:r>
                <a:rPr lang="el-GR" dirty="0" smtClean="0"/>
                <a:t>      </a:t>
              </a:r>
              <a:r>
                <a:rPr lang="el-GR" dirty="0"/>
                <a:t>Οδός    </a:t>
              </a:r>
              <a:r>
                <a:rPr lang="el-GR" dirty="0" smtClean="0"/>
                <a:t> Πόλη        </a:t>
              </a:r>
              <a:r>
                <a:rPr lang="el-GR" u="sng" dirty="0"/>
                <a:t>Αριθμός-Δανείου</a:t>
              </a:r>
              <a:endParaRPr lang="el-GR" dirty="0"/>
            </a:p>
          </p:txBody>
        </p:sp>
        <p:sp>
          <p:nvSpPr>
            <p:cNvPr id="11280" name="Rectangle 14"/>
            <p:cNvSpPr>
              <a:spLocks noChangeArrowheads="1"/>
            </p:cNvSpPr>
            <p:nvPr/>
          </p:nvSpPr>
          <p:spPr bwMode="auto">
            <a:xfrm>
              <a:off x="720" y="2784"/>
              <a:ext cx="3360" cy="240"/>
            </a:xfrm>
            <a:prstGeom prst="rect">
              <a:avLst/>
            </a:prstGeom>
            <a:noFill/>
            <a:ln w="9525">
              <a:solidFill>
                <a:schemeClr val="tx1"/>
              </a:solidFill>
              <a:miter lim="800000"/>
              <a:headEnd/>
              <a:tailEnd/>
            </a:ln>
          </p:spPr>
          <p:txBody>
            <a:bodyPr wrap="none" anchor="ctr"/>
            <a:lstStyle/>
            <a:p>
              <a:endParaRPr lang="el-GR"/>
            </a:p>
          </p:txBody>
        </p:sp>
        <p:sp>
          <p:nvSpPr>
            <p:cNvPr id="11281" name="Line 15"/>
            <p:cNvSpPr>
              <a:spLocks noChangeShapeType="1"/>
            </p:cNvSpPr>
            <p:nvPr/>
          </p:nvSpPr>
          <p:spPr bwMode="auto">
            <a:xfrm>
              <a:off x="2256" y="2784"/>
              <a:ext cx="1" cy="240"/>
            </a:xfrm>
            <a:prstGeom prst="line">
              <a:avLst/>
            </a:prstGeom>
            <a:noFill/>
            <a:ln w="9525">
              <a:solidFill>
                <a:schemeClr val="tx1"/>
              </a:solidFill>
              <a:round/>
              <a:headEnd/>
              <a:tailEnd/>
            </a:ln>
          </p:spPr>
          <p:txBody>
            <a:bodyPr wrap="none" anchor="ctr"/>
            <a:lstStyle/>
            <a:p>
              <a:endParaRPr lang="el-GR"/>
            </a:p>
          </p:txBody>
        </p:sp>
        <p:sp>
          <p:nvSpPr>
            <p:cNvPr id="11282" name="Line 16"/>
            <p:cNvSpPr>
              <a:spLocks noChangeShapeType="1"/>
            </p:cNvSpPr>
            <p:nvPr/>
          </p:nvSpPr>
          <p:spPr bwMode="auto">
            <a:xfrm>
              <a:off x="1776" y="2784"/>
              <a:ext cx="1" cy="240"/>
            </a:xfrm>
            <a:prstGeom prst="line">
              <a:avLst/>
            </a:prstGeom>
            <a:noFill/>
            <a:ln w="9525">
              <a:solidFill>
                <a:schemeClr val="tx1"/>
              </a:solidFill>
              <a:round/>
              <a:headEnd/>
              <a:tailEnd/>
            </a:ln>
          </p:spPr>
          <p:txBody>
            <a:bodyPr wrap="none" anchor="ctr"/>
            <a:lstStyle/>
            <a:p>
              <a:endParaRPr lang="el-GR"/>
            </a:p>
          </p:txBody>
        </p:sp>
        <p:sp>
          <p:nvSpPr>
            <p:cNvPr id="11283" name="Line 17"/>
            <p:cNvSpPr>
              <a:spLocks noChangeShapeType="1"/>
            </p:cNvSpPr>
            <p:nvPr/>
          </p:nvSpPr>
          <p:spPr bwMode="auto">
            <a:xfrm>
              <a:off x="2784" y="2784"/>
              <a:ext cx="0" cy="240"/>
            </a:xfrm>
            <a:prstGeom prst="line">
              <a:avLst/>
            </a:prstGeom>
            <a:noFill/>
            <a:ln w="9525">
              <a:solidFill>
                <a:schemeClr val="tx1"/>
              </a:solidFill>
              <a:round/>
              <a:headEnd/>
              <a:tailEnd/>
            </a:ln>
          </p:spPr>
          <p:txBody>
            <a:bodyPr wrap="none" anchor="ctr"/>
            <a:lstStyle/>
            <a:p>
              <a:endParaRPr lang="el-GR"/>
            </a:p>
          </p:txBody>
        </p:sp>
      </p:grpSp>
      <p:sp>
        <p:nvSpPr>
          <p:cNvPr id="11275" name="Text Box 18"/>
          <p:cNvSpPr txBox="1">
            <a:spLocks noChangeArrowheads="1"/>
          </p:cNvSpPr>
          <p:nvPr/>
        </p:nvSpPr>
        <p:spPr bwMode="auto">
          <a:xfrm>
            <a:off x="222937" y="3365217"/>
            <a:ext cx="8512175" cy="646331"/>
          </a:xfrm>
          <a:prstGeom prst="rect">
            <a:avLst/>
          </a:prstGeom>
          <a:noFill/>
          <a:ln w="9525">
            <a:noFill/>
            <a:miter lim="800000"/>
            <a:headEnd/>
            <a:tailEnd/>
          </a:ln>
        </p:spPr>
        <p:txBody>
          <a:bodyPr>
            <a:spAutoFit/>
          </a:bodyPr>
          <a:lstStyle/>
          <a:p>
            <a:pPr algn="just" eaLnBrk="0" hangingPunct="0">
              <a:spcBef>
                <a:spcPct val="50000"/>
              </a:spcBef>
            </a:pPr>
            <a:r>
              <a:rPr lang="el-GR" dirty="0">
                <a:solidFill>
                  <a:schemeClr val="tx2">
                    <a:lumMod val="50000"/>
                  </a:schemeClr>
                </a:solidFill>
                <a:latin typeface="Calibri" pitchFamily="34" charset="0"/>
              </a:rPr>
              <a:t>Παράδειγμα: Όμοια στο παρακάτω σχήμα, ένας Πελάτης πολλά δάνεια και ένα Δάνειο από παραπάνω από έναν πελάτη και ένας πελάτης δίνει μόνο μια διεύθυνση</a:t>
            </a:r>
          </a:p>
        </p:txBody>
      </p:sp>
      <p:sp>
        <p:nvSpPr>
          <p:cNvPr id="11276" name="Text Box 19"/>
          <p:cNvSpPr txBox="1">
            <a:spLocks noChangeArrowheads="1"/>
          </p:cNvSpPr>
          <p:nvPr/>
        </p:nvSpPr>
        <p:spPr bwMode="auto">
          <a:xfrm>
            <a:off x="217275" y="5359400"/>
            <a:ext cx="8745738" cy="1061829"/>
          </a:xfrm>
          <a:prstGeom prst="rect">
            <a:avLst/>
          </a:prstGeom>
          <a:noFill/>
          <a:ln w="9525">
            <a:noFill/>
            <a:miter lim="800000"/>
            <a:headEnd/>
            <a:tailEnd/>
          </a:ln>
        </p:spPr>
        <p:txBody>
          <a:bodyPr wrap="square">
            <a:spAutoFit/>
          </a:bodyPr>
          <a:lstStyle/>
          <a:p>
            <a:pPr eaLnBrk="0" hangingPunct="0">
              <a:spcBef>
                <a:spcPct val="50000"/>
              </a:spcBef>
              <a:buFont typeface="Wingdings" pitchFamily="2" charset="2"/>
              <a:buChar char="ü"/>
              <a:defRPr/>
            </a:pPr>
            <a:r>
              <a:rPr lang="el-GR" dirty="0">
                <a:solidFill>
                  <a:schemeClr val="accent3">
                    <a:lumMod val="50000"/>
                  </a:schemeClr>
                </a:solidFill>
                <a:latin typeface="Calibri" pitchFamily="34" charset="0"/>
              </a:rPr>
              <a:t> </a:t>
            </a:r>
            <a:r>
              <a:rPr lang="el-GR" dirty="0" smtClean="0">
                <a:solidFill>
                  <a:schemeClr val="accent3">
                    <a:lumMod val="50000"/>
                  </a:schemeClr>
                </a:solidFill>
                <a:latin typeface="Calibri" pitchFamily="34" charset="0"/>
              </a:rPr>
              <a:t> Σημείωση</a:t>
            </a:r>
            <a:r>
              <a:rPr lang="el-GR" dirty="0">
                <a:solidFill>
                  <a:schemeClr val="accent3">
                    <a:lumMod val="50000"/>
                  </a:schemeClr>
                </a:solidFill>
                <a:latin typeface="Calibri" pitchFamily="34" charset="0"/>
              </a:rPr>
              <a:t>: Στα παραπάνω σχεσιακά μοντέλα, με τα κλειδιά εκφράζεται μόνο ένα υποσύνολο των περιορισμών</a:t>
            </a:r>
          </a:p>
          <a:p>
            <a:pPr eaLnBrk="0" hangingPunct="0">
              <a:spcBef>
                <a:spcPct val="50000"/>
              </a:spcBef>
              <a:buFont typeface="Wingdings" pitchFamily="2" charset="2"/>
              <a:buChar char="ü"/>
              <a:defRPr/>
            </a:pPr>
            <a:r>
              <a:rPr lang="el-GR" dirty="0">
                <a:solidFill>
                  <a:schemeClr val="accent3">
                    <a:lumMod val="50000"/>
                  </a:schemeClr>
                </a:solidFill>
                <a:latin typeface="Calibri" pitchFamily="34" charset="0"/>
              </a:rPr>
              <a:t> </a:t>
            </a:r>
            <a:r>
              <a:rPr lang="el-GR" dirty="0" smtClean="0">
                <a:solidFill>
                  <a:schemeClr val="accent3">
                    <a:lumMod val="50000"/>
                  </a:schemeClr>
                </a:solidFill>
                <a:latin typeface="Calibri" pitchFamily="34" charset="0"/>
              </a:rPr>
              <a:t> Διαισθητικά</a:t>
            </a:r>
            <a:r>
              <a:rPr lang="el-GR" dirty="0">
                <a:solidFill>
                  <a:schemeClr val="accent3">
                    <a:lumMod val="50000"/>
                  </a:schemeClr>
                </a:solidFill>
                <a:latin typeface="Calibri" pitchFamily="34" charset="0"/>
              </a:rPr>
              <a:t>, οι δύο παραπάνω σχεδιασμοί δεν είναι «καλοί», γιατί;</a:t>
            </a:r>
          </a:p>
        </p:txBody>
      </p:sp>
      <p:sp>
        <p:nvSpPr>
          <p:cNvPr id="11277" name="Text Box 20"/>
          <p:cNvSpPr txBox="1">
            <a:spLocks noChangeArrowheads="1"/>
          </p:cNvSpPr>
          <p:nvPr/>
        </p:nvSpPr>
        <p:spPr bwMode="auto">
          <a:xfrm>
            <a:off x="3924300" y="5032673"/>
            <a:ext cx="2016125" cy="274637"/>
          </a:xfrm>
          <a:prstGeom prst="rect">
            <a:avLst/>
          </a:prstGeom>
          <a:noFill/>
          <a:ln w="9525">
            <a:noFill/>
            <a:miter lim="800000"/>
            <a:headEnd/>
            <a:tailEnd/>
          </a:ln>
        </p:spPr>
        <p:txBody>
          <a:bodyPr>
            <a:spAutoFit/>
          </a:bodyPr>
          <a:lstStyle/>
          <a:p>
            <a:pPr>
              <a:spcBef>
                <a:spcPct val="50000"/>
              </a:spcBef>
            </a:pPr>
            <a:r>
              <a:rPr lang="el-GR" sz="1200" b="1" dirty="0">
                <a:solidFill>
                  <a:srgbClr val="666699"/>
                </a:solidFill>
              </a:rPr>
              <a:t>Διεύθυνση πελάτη</a:t>
            </a:r>
          </a:p>
        </p:txBody>
      </p:sp>
      <p:sp>
        <p:nvSpPr>
          <p:cNvPr id="11278" name="AutoShape 21"/>
          <p:cNvSpPr>
            <a:spLocks/>
          </p:cNvSpPr>
          <p:nvPr/>
        </p:nvSpPr>
        <p:spPr bwMode="auto">
          <a:xfrm rot="-5400000">
            <a:off x="3635375" y="4336234"/>
            <a:ext cx="288925" cy="1295400"/>
          </a:xfrm>
          <a:prstGeom prst="leftBrace">
            <a:avLst>
              <a:gd name="adj1" fmla="val 37363"/>
              <a:gd name="adj2" fmla="val 50000"/>
            </a:avLst>
          </a:prstGeom>
          <a:noFill/>
          <a:ln w="28575">
            <a:solidFill>
              <a:srgbClr val="000066"/>
            </a:solidFill>
            <a:round/>
            <a:headEnd/>
            <a:tailEnd/>
          </a:ln>
        </p:spPr>
        <p:txBody>
          <a:bodyPr wrap="none" anchor="ctr"/>
          <a:lstStyle/>
          <a:p>
            <a:endParaRPr lang="el-GR"/>
          </a:p>
        </p:txBody>
      </p:sp>
      <p:sp>
        <p:nvSpPr>
          <p:cNvPr id="26" name="Title 7"/>
          <p:cNvSpPr>
            <a:spLocks noGrp="1"/>
          </p:cNvSpPr>
          <p:nvPr>
            <p:ph type="title"/>
          </p:nvPr>
        </p:nvSpPr>
        <p:spPr>
          <a:xfrm>
            <a:off x="355600" y="0"/>
            <a:ext cx="8229600" cy="1143000"/>
          </a:xfrm>
        </p:spPr>
        <p:txBody>
          <a:bodyPr/>
          <a:lstStyle/>
          <a:p>
            <a:r>
              <a:rPr lang="el-GR" dirty="0" smtClean="0">
                <a:solidFill>
                  <a:schemeClr val="accent6">
                    <a:lumMod val="75000"/>
                  </a:schemeClr>
                </a:solidFill>
              </a:rPr>
              <a:t>Παράδειγμα ΙΙ (φυσική σημασία)</a:t>
            </a:r>
            <a:endParaRPr lang="el-GR"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Date Placeholder 2"/>
          <p:cNvSpPr>
            <a:spLocks noGrp="1"/>
          </p:cNvSpPr>
          <p:nvPr>
            <p:ph type="dt" sz="quarter" idx="10"/>
          </p:nvPr>
        </p:nvSpPr>
        <p:spPr>
          <a:noFill/>
        </p:spPr>
        <p:txBody>
          <a:bodyPr/>
          <a:lstStyle/>
          <a:p>
            <a:r>
              <a:rPr lang="el-GR" dirty="0" smtClean="0"/>
              <a:t>Βάσεις Δεδομένων 2013-20</a:t>
            </a:r>
            <a:r>
              <a:rPr lang="en-US" dirty="0" smtClean="0"/>
              <a:t>1</a:t>
            </a:r>
            <a:r>
              <a:rPr lang="el-GR" dirty="0" smtClean="0"/>
              <a:t>4</a:t>
            </a:r>
            <a:endParaRPr lang="el-GR" altLang="en-US" dirty="0" smtClean="0"/>
          </a:p>
        </p:txBody>
      </p:sp>
      <p:sp>
        <p:nvSpPr>
          <p:cNvPr id="12291" name="Footer Placeholder 3"/>
          <p:cNvSpPr>
            <a:spLocks noGrp="1"/>
          </p:cNvSpPr>
          <p:nvPr>
            <p:ph type="ftr" sz="quarter" idx="11"/>
          </p:nvPr>
        </p:nvSpPr>
        <p:spPr>
          <a:noFill/>
        </p:spPr>
        <p:txBody>
          <a:bodyPr/>
          <a:lstStyle/>
          <a:p>
            <a:r>
              <a:rPr lang="el-GR" altLang="en-US" smtClean="0"/>
              <a:t>Ευαγγελία Πιτουρά</a:t>
            </a:r>
          </a:p>
        </p:txBody>
      </p:sp>
      <p:sp>
        <p:nvSpPr>
          <p:cNvPr id="12292" name="Slide Number Placeholder 4"/>
          <p:cNvSpPr>
            <a:spLocks noGrp="1"/>
          </p:cNvSpPr>
          <p:nvPr>
            <p:ph type="sldNum" sz="quarter" idx="12"/>
          </p:nvPr>
        </p:nvSpPr>
        <p:spPr>
          <a:noFill/>
        </p:spPr>
        <p:txBody>
          <a:bodyPr/>
          <a:lstStyle/>
          <a:p>
            <a:fld id="{03A8CAFE-5DC3-4E86-982C-38A2AB9889E7}" type="slidenum">
              <a:rPr lang="el-GR" altLang="en-US" smtClean="0"/>
              <a:pPr/>
              <a:t>18</a:t>
            </a:fld>
            <a:endParaRPr lang="el-GR" altLang="en-US" smtClean="0"/>
          </a:p>
        </p:txBody>
      </p:sp>
      <p:sp>
        <p:nvSpPr>
          <p:cNvPr id="12294" name="Text Box 3"/>
          <p:cNvSpPr txBox="1">
            <a:spLocks noChangeArrowheads="1"/>
          </p:cNvSpPr>
          <p:nvPr/>
        </p:nvSpPr>
        <p:spPr bwMode="auto">
          <a:xfrm>
            <a:off x="762000" y="1981200"/>
            <a:ext cx="7986074" cy="461665"/>
          </a:xfrm>
          <a:prstGeom prst="rect">
            <a:avLst/>
          </a:prstGeom>
          <a:noFill/>
          <a:ln w="9525">
            <a:noFill/>
            <a:miter lim="800000"/>
            <a:headEnd/>
            <a:tailEnd/>
          </a:ln>
        </p:spPr>
        <p:txBody>
          <a:bodyPr wrap="square">
            <a:spAutoFit/>
          </a:bodyPr>
          <a:lstStyle/>
          <a:p>
            <a:pPr eaLnBrk="0" hangingPunct="0">
              <a:spcBef>
                <a:spcPct val="50000"/>
              </a:spcBef>
            </a:pPr>
            <a:r>
              <a:rPr lang="el-GR" sz="2400" dirty="0">
                <a:latin typeface="Calibri" pitchFamily="34" charset="0"/>
              </a:rPr>
              <a:t>Τετριμμένες </a:t>
            </a:r>
            <a:r>
              <a:rPr lang="en-US" sz="2400" dirty="0" smtClean="0">
                <a:latin typeface="Calibri" pitchFamily="34" charset="0"/>
              </a:rPr>
              <a:t> (trivial) </a:t>
            </a:r>
            <a:r>
              <a:rPr lang="el-GR" sz="2400" dirty="0" smtClean="0">
                <a:latin typeface="Calibri" pitchFamily="34" charset="0"/>
              </a:rPr>
              <a:t>εξαρτήσεις: ισχύουν </a:t>
            </a:r>
            <a:r>
              <a:rPr lang="el-GR" sz="2400" dirty="0">
                <a:latin typeface="Calibri" pitchFamily="34" charset="0"/>
              </a:rPr>
              <a:t>για όλα τα </a:t>
            </a:r>
            <a:r>
              <a:rPr lang="el-GR" sz="2400" dirty="0" smtClean="0">
                <a:latin typeface="Calibri" pitchFamily="34" charset="0"/>
              </a:rPr>
              <a:t>σχήματα</a:t>
            </a:r>
            <a:endParaRPr lang="el-GR" sz="2400" dirty="0">
              <a:latin typeface="Calibri" pitchFamily="34" charset="0"/>
            </a:endParaRPr>
          </a:p>
        </p:txBody>
      </p:sp>
      <p:sp>
        <p:nvSpPr>
          <p:cNvPr id="12295" name="Text Box 4"/>
          <p:cNvSpPr txBox="1">
            <a:spLocks noChangeArrowheads="1"/>
          </p:cNvSpPr>
          <p:nvPr/>
        </p:nvSpPr>
        <p:spPr bwMode="auto">
          <a:xfrm>
            <a:off x="762000" y="2819400"/>
            <a:ext cx="7467600" cy="457200"/>
          </a:xfrm>
          <a:prstGeom prst="rect">
            <a:avLst/>
          </a:prstGeom>
          <a:noFill/>
          <a:ln w="9525">
            <a:noFill/>
            <a:miter lim="800000"/>
            <a:headEnd/>
            <a:tailEnd/>
          </a:ln>
        </p:spPr>
        <p:txBody>
          <a:bodyPr>
            <a:spAutoFit/>
          </a:bodyPr>
          <a:lstStyle/>
          <a:p>
            <a:pPr eaLnBrk="0" hangingPunct="0">
              <a:spcBef>
                <a:spcPct val="50000"/>
              </a:spcBef>
            </a:pPr>
            <a:r>
              <a:rPr lang="el-GR" sz="2400">
                <a:latin typeface="Calibri" pitchFamily="34" charset="0"/>
              </a:rPr>
              <a:t>Παράδειγμα:  Α </a:t>
            </a:r>
            <a:r>
              <a:rPr lang="el-GR" sz="2400">
                <a:latin typeface="Calibri" pitchFamily="34" charset="0"/>
                <a:sym typeface="Symbol" pitchFamily="18" charset="2"/>
              </a:rPr>
              <a:t> </a:t>
            </a:r>
            <a:r>
              <a:rPr lang="el-GR" sz="2400">
                <a:latin typeface="Calibri" pitchFamily="34" charset="0"/>
              </a:rPr>
              <a:t>Α  ή  ΑΒ </a:t>
            </a:r>
            <a:r>
              <a:rPr lang="el-GR" sz="2400">
                <a:latin typeface="Calibri" pitchFamily="34" charset="0"/>
                <a:sym typeface="Symbol" pitchFamily="18" charset="2"/>
              </a:rPr>
              <a:t></a:t>
            </a:r>
            <a:r>
              <a:rPr lang="el-GR" sz="2400">
                <a:latin typeface="Calibri" pitchFamily="34" charset="0"/>
              </a:rPr>
              <a:t> Β</a:t>
            </a:r>
          </a:p>
        </p:txBody>
      </p:sp>
      <p:sp>
        <p:nvSpPr>
          <p:cNvPr id="12296" name="Text Box 5"/>
          <p:cNvSpPr txBox="1">
            <a:spLocks noChangeArrowheads="1"/>
          </p:cNvSpPr>
          <p:nvPr/>
        </p:nvSpPr>
        <p:spPr bwMode="auto">
          <a:xfrm>
            <a:off x="1828800" y="3860800"/>
            <a:ext cx="4687888" cy="1014413"/>
          </a:xfrm>
          <a:prstGeom prst="rect">
            <a:avLst/>
          </a:prstGeom>
          <a:solidFill>
            <a:schemeClr val="accent6">
              <a:lumMod val="20000"/>
              <a:lumOff val="80000"/>
            </a:schemeClr>
          </a:solidFill>
          <a:ln w="9525">
            <a:solidFill>
              <a:schemeClr val="tx1"/>
            </a:solidFill>
            <a:miter lim="800000"/>
            <a:headEnd/>
            <a:tailEnd/>
          </a:ln>
        </p:spPr>
        <p:txBody>
          <a:bodyPr>
            <a:spAutoFit/>
          </a:bodyPr>
          <a:lstStyle/>
          <a:p>
            <a:pPr eaLnBrk="0" hangingPunct="0">
              <a:spcBef>
                <a:spcPct val="50000"/>
              </a:spcBef>
            </a:pPr>
            <a:r>
              <a:rPr lang="el-GR" sz="2400" dirty="0">
                <a:latin typeface="Calibri" pitchFamily="34" charset="0"/>
              </a:rPr>
              <a:t>Γενικά,  </a:t>
            </a:r>
          </a:p>
          <a:p>
            <a:pPr eaLnBrk="0" hangingPunct="0">
              <a:spcBef>
                <a:spcPct val="50000"/>
              </a:spcBef>
            </a:pPr>
            <a:r>
              <a:rPr lang="el-GR" sz="2400" dirty="0">
                <a:latin typeface="Calibri" pitchFamily="34" charset="0"/>
              </a:rPr>
              <a:t>Χ </a:t>
            </a:r>
            <a:r>
              <a:rPr lang="el-GR" sz="2400" dirty="0">
                <a:latin typeface="Calibri" pitchFamily="34" charset="0"/>
                <a:sym typeface="Symbol" pitchFamily="18" charset="2"/>
              </a:rPr>
              <a:t></a:t>
            </a:r>
            <a:r>
              <a:rPr lang="el-GR" sz="2400" dirty="0">
                <a:latin typeface="Calibri" pitchFamily="34" charset="0"/>
              </a:rPr>
              <a:t> Υ </a:t>
            </a:r>
            <a:r>
              <a:rPr lang="el-GR" sz="2400" b="1" dirty="0">
                <a:solidFill>
                  <a:schemeClr val="accent6">
                    <a:lumMod val="75000"/>
                  </a:schemeClr>
                </a:solidFill>
                <a:latin typeface="Calibri" pitchFamily="34" charset="0"/>
              </a:rPr>
              <a:t>τετριμμένη</a:t>
            </a:r>
            <a:r>
              <a:rPr lang="el-GR" sz="2400" dirty="0">
                <a:latin typeface="Calibri" pitchFamily="34" charset="0"/>
              </a:rPr>
              <a:t>,  όταν Y </a:t>
            </a:r>
            <a:r>
              <a:rPr lang="el-GR" sz="2400" dirty="0">
                <a:latin typeface="Calibri" pitchFamily="34" charset="0"/>
                <a:sym typeface="Symbol" pitchFamily="18" charset="2"/>
              </a:rPr>
              <a:t></a:t>
            </a:r>
            <a:r>
              <a:rPr lang="el-GR" sz="2400" dirty="0">
                <a:latin typeface="Calibri" pitchFamily="34" charset="0"/>
              </a:rPr>
              <a:t> X</a:t>
            </a:r>
          </a:p>
        </p:txBody>
      </p:sp>
      <p:sp>
        <p:nvSpPr>
          <p:cNvPr id="9" name="Title 8"/>
          <p:cNvSpPr>
            <a:spLocks noGrp="1"/>
          </p:cNvSpPr>
          <p:nvPr>
            <p:ph type="title"/>
          </p:nvPr>
        </p:nvSpPr>
        <p:spPr/>
        <p:txBody>
          <a:bodyPr>
            <a:normAutofit fontScale="90000"/>
          </a:bodyPr>
          <a:lstStyle/>
          <a:p>
            <a:r>
              <a:rPr lang="el-GR" dirty="0" smtClean="0">
                <a:solidFill>
                  <a:schemeClr val="accent6">
                    <a:lumMod val="75000"/>
                  </a:schemeClr>
                </a:solidFill>
              </a:rPr>
              <a:t>Τετριμμένη Συναρτησιακή  Εξάρτηση</a:t>
            </a:r>
            <a:endParaRPr lang="el-GR"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13315" name="Footer Placeholder 3"/>
          <p:cNvSpPr>
            <a:spLocks noGrp="1"/>
          </p:cNvSpPr>
          <p:nvPr>
            <p:ph type="ftr" sz="quarter" idx="11"/>
          </p:nvPr>
        </p:nvSpPr>
        <p:spPr>
          <a:noFill/>
        </p:spPr>
        <p:txBody>
          <a:bodyPr/>
          <a:lstStyle/>
          <a:p>
            <a:r>
              <a:rPr lang="el-GR" altLang="en-US" smtClean="0"/>
              <a:t>Ευαγγελία Πιτουρά</a:t>
            </a:r>
          </a:p>
        </p:txBody>
      </p:sp>
      <p:sp>
        <p:nvSpPr>
          <p:cNvPr id="13316" name="Slide Number Placeholder 4"/>
          <p:cNvSpPr>
            <a:spLocks noGrp="1"/>
          </p:cNvSpPr>
          <p:nvPr>
            <p:ph type="sldNum" sz="quarter" idx="12"/>
          </p:nvPr>
        </p:nvSpPr>
        <p:spPr>
          <a:noFill/>
        </p:spPr>
        <p:txBody>
          <a:bodyPr/>
          <a:lstStyle/>
          <a:p>
            <a:fld id="{38275E62-BE09-4E14-A21F-D23530452F92}" type="slidenum">
              <a:rPr lang="el-GR" altLang="en-US" smtClean="0"/>
              <a:pPr/>
              <a:t>19</a:t>
            </a:fld>
            <a:endParaRPr lang="el-GR" altLang="en-US" smtClean="0"/>
          </a:p>
        </p:txBody>
      </p:sp>
      <p:sp>
        <p:nvSpPr>
          <p:cNvPr id="13318" name="Text Box 3"/>
          <p:cNvSpPr txBox="1">
            <a:spLocks noChangeArrowheads="1"/>
          </p:cNvSpPr>
          <p:nvPr/>
        </p:nvSpPr>
        <p:spPr bwMode="auto">
          <a:xfrm>
            <a:off x="599388" y="1880647"/>
            <a:ext cx="8077200" cy="1200329"/>
          </a:xfrm>
          <a:prstGeom prst="rect">
            <a:avLst/>
          </a:prstGeom>
          <a:noFill/>
          <a:ln w="9525">
            <a:noFill/>
            <a:miter lim="800000"/>
            <a:headEnd/>
            <a:tailEnd/>
          </a:ln>
        </p:spPr>
        <p:txBody>
          <a:bodyPr>
            <a:spAutoFit/>
          </a:bodyPr>
          <a:lstStyle/>
          <a:p>
            <a:pPr algn="just" eaLnBrk="0" hangingPunct="0">
              <a:spcBef>
                <a:spcPct val="50000"/>
              </a:spcBef>
              <a:buFont typeface="Wingdings" pitchFamily="2" charset="2"/>
              <a:buChar char="ü"/>
            </a:pPr>
            <a:r>
              <a:rPr lang="el-GR" sz="2400" dirty="0">
                <a:latin typeface="Calibri" pitchFamily="34" charset="0"/>
              </a:rPr>
              <a:t> Οι συναρτησιακές εξαρτήσεις ορίζονται στο </a:t>
            </a:r>
            <a:r>
              <a:rPr lang="el-GR" sz="2400" b="1" dirty="0">
                <a:latin typeface="Calibri" pitchFamily="34" charset="0"/>
              </a:rPr>
              <a:t>σχήμα</a:t>
            </a:r>
            <a:r>
              <a:rPr lang="el-GR" sz="2400" dirty="0">
                <a:latin typeface="Calibri" pitchFamily="34" charset="0"/>
              </a:rPr>
              <a:t> μιας </a:t>
            </a:r>
            <a:r>
              <a:rPr lang="el-GR" sz="2400" dirty="0" smtClean="0">
                <a:latin typeface="Calibri" pitchFamily="34" charset="0"/>
              </a:rPr>
              <a:t>σχέσης, εκφράζουν περιορισμούς ορθότητας (</a:t>
            </a:r>
            <a:r>
              <a:rPr lang="en-US" sz="2400" dirty="0" smtClean="0">
                <a:latin typeface="Calibri" pitchFamily="34" charset="0"/>
              </a:rPr>
              <a:t>integrity constraint)</a:t>
            </a:r>
            <a:endParaRPr lang="el-GR" sz="2400" dirty="0">
              <a:latin typeface="Calibri" pitchFamily="34" charset="0"/>
            </a:endParaRPr>
          </a:p>
        </p:txBody>
      </p:sp>
      <p:sp>
        <p:nvSpPr>
          <p:cNvPr id="13319" name="Text Box 4"/>
          <p:cNvSpPr txBox="1">
            <a:spLocks noChangeArrowheads="1"/>
          </p:cNvSpPr>
          <p:nvPr/>
        </p:nvSpPr>
        <p:spPr bwMode="auto">
          <a:xfrm>
            <a:off x="539750" y="3429000"/>
            <a:ext cx="8077200" cy="2123658"/>
          </a:xfrm>
          <a:prstGeom prst="rect">
            <a:avLst/>
          </a:prstGeom>
          <a:noFill/>
          <a:ln w="9525">
            <a:noFill/>
            <a:miter lim="800000"/>
            <a:headEnd/>
            <a:tailEnd/>
          </a:ln>
        </p:spPr>
        <p:txBody>
          <a:bodyPr>
            <a:spAutoFit/>
          </a:bodyPr>
          <a:lstStyle/>
          <a:p>
            <a:pPr algn="just" eaLnBrk="0" hangingPunct="0">
              <a:spcBef>
                <a:spcPct val="50000"/>
              </a:spcBef>
              <a:buFont typeface="Wingdings" pitchFamily="2" charset="2"/>
              <a:buChar char="ü"/>
            </a:pPr>
            <a:r>
              <a:rPr lang="el-GR" sz="2400" dirty="0">
                <a:latin typeface="Calibri" pitchFamily="34" charset="0"/>
              </a:rPr>
              <a:t> </a:t>
            </a:r>
            <a:r>
              <a:rPr lang="el-GR" sz="2400" dirty="0" smtClean="0">
                <a:latin typeface="Calibri" pitchFamily="34" charset="0"/>
              </a:rPr>
              <a:t> Ένα </a:t>
            </a:r>
            <a:r>
              <a:rPr lang="el-GR" sz="2400" dirty="0">
                <a:latin typeface="Calibri" pitchFamily="34" charset="0"/>
              </a:rPr>
              <a:t>σύνολο από συναρτησιακές εξαρτήσεις </a:t>
            </a:r>
            <a:r>
              <a:rPr lang="en-US" sz="2400" dirty="0">
                <a:latin typeface="Calibri" pitchFamily="34" charset="0"/>
              </a:rPr>
              <a:t>F </a:t>
            </a:r>
            <a:r>
              <a:rPr lang="en-US" sz="2400" i="1" dirty="0" err="1">
                <a:latin typeface="Calibri" pitchFamily="34" charset="0"/>
              </a:rPr>
              <a:t>ισχύει</a:t>
            </a:r>
            <a:r>
              <a:rPr lang="en-US" sz="2400" i="1" dirty="0">
                <a:latin typeface="Calibri" pitchFamily="34" charset="0"/>
              </a:rPr>
              <a:t> </a:t>
            </a:r>
            <a:r>
              <a:rPr lang="en-US" sz="2400" dirty="0" err="1">
                <a:latin typeface="Calibri" pitchFamily="34" charset="0"/>
              </a:rPr>
              <a:t>σε</a:t>
            </a:r>
            <a:r>
              <a:rPr lang="en-US" sz="2400" dirty="0">
                <a:latin typeface="Calibri" pitchFamily="34" charset="0"/>
              </a:rPr>
              <a:t> </a:t>
            </a:r>
            <a:r>
              <a:rPr lang="en-US" sz="2400" dirty="0" err="1">
                <a:latin typeface="Calibri" pitchFamily="34" charset="0"/>
              </a:rPr>
              <a:t>ένα</a:t>
            </a:r>
            <a:r>
              <a:rPr lang="en-US" sz="2400" dirty="0">
                <a:latin typeface="Calibri" pitchFamily="34" charset="0"/>
              </a:rPr>
              <a:t> </a:t>
            </a:r>
            <a:r>
              <a:rPr lang="en-US" sz="2400" dirty="0" err="1" smtClean="0">
                <a:latin typeface="Calibri" pitchFamily="34" charset="0"/>
              </a:rPr>
              <a:t>σχήμα</a:t>
            </a:r>
            <a:r>
              <a:rPr lang="el-GR" sz="2400" dirty="0" smtClean="0">
                <a:latin typeface="Calibri" pitchFamily="34" charset="0"/>
              </a:rPr>
              <a:t>, όλα τα νόμιμα </a:t>
            </a:r>
            <a:r>
              <a:rPr lang="en-US" sz="2400" dirty="0" smtClean="0">
                <a:latin typeface="Calibri" pitchFamily="34" charset="0"/>
              </a:rPr>
              <a:t>(legal) </a:t>
            </a:r>
            <a:r>
              <a:rPr lang="el-GR" sz="2400" dirty="0" smtClean="0">
                <a:latin typeface="Calibri" pitchFamily="34" charset="0"/>
              </a:rPr>
              <a:t>στιγμιότυπα πρέπει να ικανοποιούν το σύνολο των εξαρτήσεων</a:t>
            </a:r>
            <a:endParaRPr lang="el-GR" sz="2400" dirty="0">
              <a:latin typeface="Calibri" pitchFamily="34" charset="0"/>
            </a:endParaRPr>
          </a:p>
          <a:p>
            <a:pPr algn="just" eaLnBrk="0" hangingPunct="0">
              <a:spcBef>
                <a:spcPct val="50000"/>
              </a:spcBef>
              <a:buFont typeface="Wingdings" pitchFamily="2" charset="2"/>
              <a:buChar char="ü"/>
            </a:pPr>
            <a:endParaRPr lang="en-US" sz="1600" dirty="0">
              <a:latin typeface="Calibri" pitchFamily="34" charset="0"/>
            </a:endParaRPr>
          </a:p>
          <a:p>
            <a:pPr algn="just" eaLnBrk="0" hangingPunct="0">
              <a:spcBef>
                <a:spcPct val="50000"/>
              </a:spcBef>
              <a:buFont typeface="Wingdings" pitchFamily="2" charset="2"/>
              <a:buChar char="ü"/>
            </a:pPr>
            <a:r>
              <a:rPr lang="en-US" sz="2400" dirty="0">
                <a:latin typeface="Calibri" pitchFamily="34" charset="0"/>
              </a:rPr>
              <a:t> </a:t>
            </a:r>
            <a:r>
              <a:rPr lang="el-GR" sz="2400" dirty="0" smtClean="0">
                <a:latin typeface="Calibri" pitchFamily="34" charset="0"/>
              </a:rPr>
              <a:t> </a:t>
            </a:r>
            <a:r>
              <a:rPr lang="en-US" sz="2400" dirty="0" err="1" smtClean="0">
                <a:latin typeface="Calibri" pitchFamily="34" charset="0"/>
              </a:rPr>
              <a:t>Έλεγχος</a:t>
            </a:r>
            <a:r>
              <a:rPr lang="en-US" sz="2400" dirty="0" smtClean="0">
                <a:latin typeface="Calibri" pitchFamily="34" charset="0"/>
              </a:rPr>
              <a:t> </a:t>
            </a:r>
            <a:r>
              <a:rPr lang="en-US" sz="2400" dirty="0">
                <a:latin typeface="Calibri" pitchFamily="34" charset="0"/>
              </a:rPr>
              <a:t>αν </a:t>
            </a:r>
            <a:r>
              <a:rPr lang="en-US" sz="2400" dirty="0" err="1">
                <a:latin typeface="Calibri" pitchFamily="34" charset="0"/>
              </a:rPr>
              <a:t>μια</a:t>
            </a:r>
            <a:r>
              <a:rPr lang="en-US" sz="2400" dirty="0">
                <a:latin typeface="Calibri" pitchFamily="34" charset="0"/>
              </a:rPr>
              <a:t> </a:t>
            </a:r>
            <a:r>
              <a:rPr lang="en-US" sz="2400" dirty="0" err="1">
                <a:latin typeface="Calibri" pitchFamily="34" charset="0"/>
              </a:rPr>
              <a:t>σχέση</a:t>
            </a:r>
            <a:r>
              <a:rPr lang="en-US" sz="2400" dirty="0">
                <a:latin typeface="Calibri" pitchFamily="34" charset="0"/>
              </a:rPr>
              <a:t> </a:t>
            </a:r>
            <a:r>
              <a:rPr lang="el-GR" sz="2400" dirty="0" smtClean="0">
                <a:latin typeface="Calibri" pitchFamily="34" charset="0"/>
              </a:rPr>
              <a:t>(στιγμιότυπο) </a:t>
            </a:r>
            <a:r>
              <a:rPr lang="en-US" sz="2400" i="1" dirty="0" err="1" smtClean="0">
                <a:latin typeface="Calibri" pitchFamily="34" charset="0"/>
              </a:rPr>
              <a:t>ικανοποιεί</a:t>
            </a:r>
            <a:r>
              <a:rPr lang="en-US" sz="2400" i="1" dirty="0" smtClean="0">
                <a:latin typeface="Calibri" pitchFamily="34" charset="0"/>
              </a:rPr>
              <a:t> </a:t>
            </a:r>
            <a:r>
              <a:rPr lang="en-US" sz="2400" dirty="0">
                <a:latin typeface="Calibri" pitchFamily="34" charset="0"/>
              </a:rPr>
              <a:t>το σύνολο F</a:t>
            </a:r>
            <a:endParaRPr lang="el-GR" sz="2400" dirty="0">
              <a:latin typeface="Calibri" pitchFamily="34" charset="0"/>
            </a:endParaRPr>
          </a:p>
        </p:txBody>
      </p:sp>
      <p:sp>
        <p:nvSpPr>
          <p:cNvPr id="13320" name="Text Box 5"/>
          <p:cNvSpPr txBox="1">
            <a:spLocks noChangeArrowheads="1"/>
          </p:cNvSpPr>
          <p:nvPr/>
        </p:nvSpPr>
        <p:spPr bwMode="auto">
          <a:xfrm>
            <a:off x="539750" y="5157788"/>
            <a:ext cx="6696075" cy="396875"/>
          </a:xfrm>
          <a:prstGeom prst="rect">
            <a:avLst/>
          </a:prstGeom>
          <a:noFill/>
          <a:ln w="9525">
            <a:noFill/>
            <a:miter lim="800000"/>
            <a:headEnd/>
            <a:tailEnd/>
          </a:ln>
        </p:spPr>
        <p:txBody>
          <a:bodyPr>
            <a:spAutoFit/>
          </a:bodyPr>
          <a:lstStyle/>
          <a:p>
            <a:pPr eaLnBrk="0" hangingPunct="0">
              <a:spcBef>
                <a:spcPct val="50000"/>
              </a:spcBef>
            </a:pPr>
            <a:endParaRPr lang="el-GR" b="1">
              <a:latin typeface="Times New Roman" pitchFamily="18" charset="0"/>
            </a:endParaRPr>
          </a:p>
        </p:txBody>
      </p:sp>
      <p:sp>
        <p:nvSpPr>
          <p:cNvPr id="9" name="Title 8"/>
          <p:cNvSpPr>
            <a:spLocks noGrp="1"/>
          </p:cNvSpPr>
          <p:nvPr>
            <p:ph type="title"/>
          </p:nvPr>
        </p:nvSpPr>
        <p:spPr/>
        <p:txBody>
          <a:bodyPr/>
          <a:lstStyle/>
          <a:p>
            <a:r>
              <a:rPr lang="el-GR" dirty="0" smtClean="0">
                <a:solidFill>
                  <a:schemeClr val="accent6">
                    <a:lumMod val="75000"/>
                  </a:schemeClr>
                </a:solidFill>
              </a:rPr>
              <a:t>Περιορισμοί Σχήματος</a:t>
            </a:r>
            <a:endParaRPr lang="el-GR"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4099" name="Footer Placeholder 3"/>
          <p:cNvSpPr>
            <a:spLocks noGrp="1"/>
          </p:cNvSpPr>
          <p:nvPr>
            <p:ph type="ftr" sz="quarter" idx="11"/>
          </p:nvPr>
        </p:nvSpPr>
        <p:spPr>
          <a:noFill/>
        </p:spPr>
        <p:txBody>
          <a:bodyPr/>
          <a:lstStyle/>
          <a:p>
            <a:r>
              <a:rPr lang="el-GR" altLang="en-US" smtClean="0"/>
              <a:t>Ευαγγελία Πιτουρά</a:t>
            </a:r>
          </a:p>
        </p:txBody>
      </p:sp>
      <p:sp>
        <p:nvSpPr>
          <p:cNvPr id="4100" name="Slide Number Placeholder 4"/>
          <p:cNvSpPr>
            <a:spLocks noGrp="1"/>
          </p:cNvSpPr>
          <p:nvPr>
            <p:ph type="sldNum" sz="quarter" idx="12"/>
          </p:nvPr>
        </p:nvSpPr>
        <p:spPr>
          <a:noFill/>
        </p:spPr>
        <p:txBody>
          <a:bodyPr/>
          <a:lstStyle/>
          <a:p>
            <a:fld id="{0B9E123F-EE76-40D6-9623-AF44D9B1AF08}" type="slidenum">
              <a:rPr lang="el-GR" altLang="en-US" smtClean="0"/>
              <a:pPr/>
              <a:t>2</a:t>
            </a:fld>
            <a:endParaRPr lang="el-GR" altLang="en-US" smtClean="0"/>
          </a:p>
        </p:txBody>
      </p:sp>
      <p:sp>
        <p:nvSpPr>
          <p:cNvPr id="4102" name="Text Box 3"/>
          <p:cNvSpPr txBox="1">
            <a:spLocks noChangeArrowheads="1"/>
          </p:cNvSpPr>
          <p:nvPr/>
        </p:nvSpPr>
        <p:spPr bwMode="auto">
          <a:xfrm>
            <a:off x="519113" y="2093912"/>
            <a:ext cx="8180387" cy="2677656"/>
          </a:xfrm>
          <a:prstGeom prst="rect">
            <a:avLst/>
          </a:prstGeom>
          <a:noFill/>
          <a:ln w="9525">
            <a:noFill/>
            <a:miter lim="800000"/>
            <a:headEnd/>
            <a:tailEnd/>
          </a:ln>
        </p:spPr>
        <p:txBody>
          <a:bodyPr wrap="square">
            <a:spAutoFit/>
          </a:bodyPr>
          <a:lstStyle/>
          <a:p>
            <a:pPr algn="just" eaLnBrk="0" hangingPunct="0">
              <a:spcBef>
                <a:spcPct val="50000"/>
              </a:spcBef>
            </a:pPr>
            <a:r>
              <a:rPr lang="el-GR" sz="2800" dirty="0">
                <a:solidFill>
                  <a:schemeClr val="tx2">
                    <a:lumMod val="50000"/>
                  </a:schemeClr>
                </a:solidFill>
                <a:latin typeface="Calibri" pitchFamily="34" charset="0"/>
              </a:rPr>
              <a:t>Θα εξετάσουμε πότε </a:t>
            </a:r>
            <a:r>
              <a:rPr lang="el-GR" sz="2800" dirty="0" smtClean="0">
                <a:solidFill>
                  <a:schemeClr val="tx2">
                    <a:lumMod val="50000"/>
                  </a:schemeClr>
                </a:solidFill>
                <a:latin typeface="Calibri" pitchFamily="34" charset="0"/>
              </a:rPr>
              <a:t>ένα </a:t>
            </a:r>
            <a:r>
              <a:rPr lang="el-GR" sz="2800" dirty="0">
                <a:solidFill>
                  <a:schemeClr val="tx2">
                    <a:lumMod val="50000"/>
                  </a:schemeClr>
                </a:solidFill>
                <a:latin typeface="Calibri" pitchFamily="34" charset="0"/>
              </a:rPr>
              <a:t>σχεσιακό σχήμα για μια βάση δεδομένων είναι </a:t>
            </a:r>
            <a:r>
              <a:rPr lang="el-GR" sz="2800" i="1" dirty="0">
                <a:solidFill>
                  <a:schemeClr val="tx2">
                    <a:lumMod val="50000"/>
                  </a:schemeClr>
                </a:solidFill>
                <a:latin typeface="Calibri" pitchFamily="34" charset="0"/>
              </a:rPr>
              <a:t>«καλό</a:t>
            </a:r>
            <a:r>
              <a:rPr lang="el-GR" sz="2800" i="1" dirty="0" smtClean="0">
                <a:solidFill>
                  <a:schemeClr val="tx2">
                    <a:lumMod val="50000"/>
                  </a:schemeClr>
                </a:solidFill>
                <a:latin typeface="Calibri" pitchFamily="34" charset="0"/>
              </a:rPr>
              <a:t>»</a:t>
            </a:r>
            <a:endParaRPr lang="el-GR" sz="2800" i="1" dirty="0">
              <a:solidFill>
                <a:schemeClr val="tx2">
                  <a:lumMod val="50000"/>
                </a:schemeClr>
              </a:solidFill>
              <a:latin typeface="Calibri" pitchFamily="34" charset="0"/>
            </a:endParaRPr>
          </a:p>
          <a:p>
            <a:pPr algn="just" eaLnBrk="0" hangingPunct="0">
              <a:spcBef>
                <a:spcPct val="50000"/>
              </a:spcBef>
              <a:buFont typeface="Wingdings" pitchFamily="2" charset="2"/>
              <a:buChar char="§"/>
            </a:pPr>
            <a:r>
              <a:rPr lang="el-GR" sz="2800" dirty="0">
                <a:solidFill>
                  <a:schemeClr val="tx2">
                    <a:lumMod val="50000"/>
                  </a:schemeClr>
                </a:solidFill>
                <a:latin typeface="Calibri" pitchFamily="34" charset="0"/>
              </a:rPr>
              <a:t> </a:t>
            </a:r>
            <a:r>
              <a:rPr lang="el-GR" sz="2800" dirty="0" smtClean="0">
                <a:solidFill>
                  <a:schemeClr val="tx2">
                    <a:lumMod val="50000"/>
                  </a:schemeClr>
                </a:solidFill>
                <a:latin typeface="Calibri" pitchFamily="34" charset="0"/>
              </a:rPr>
              <a:t>Μη τυπικές γενικές κατευθύνσεις</a:t>
            </a:r>
            <a:endParaRPr lang="el-GR" sz="2800" dirty="0">
              <a:solidFill>
                <a:schemeClr val="tx2">
                  <a:lumMod val="50000"/>
                </a:schemeClr>
              </a:solidFill>
              <a:latin typeface="Calibri" pitchFamily="34" charset="0"/>
            </a:endParaRPr>
          </a:p>
          <a:p>
            <a:pPr algn="just" eaLnBrk="0" hangingPunct="0">
              <a:spcBef>
                <a:spcPct val="50000"/>
              </a:spcBef>
              <a:buFont typeface="Wingdings" pitchFamily="2" charset="2"/>
              <a:buChar char="§"/>
            </a:pPr>
            <a:r>
              <a:rPr lang="el-GR" sz="2800" dirty="0">
                <a:solidFill>
                  <a:schemeClr val="tx2">
                    <a:lumMod val="50000"/>
                  </a:schemeClr>
                </a:solidFill>
                <a:latin typeface="Calibri" pitchFamily="34" charset="0"/>
              </a:rPr>
              <a:t> </a:t>
            </a:r>
            <a:r>
              <a:rPr lang="el-GR" sz="2800" dirty="0" smtClean="0">
                <a:solidFill>
                  <a:schemeClr val="tx2">
                    <a:lumMod val="50000"/>
                  </a:schemeClr>
                </a:solidFill>
                <a:latin typeface="Calibri" pitchFamily="34" charset="0"/>
              </a:rPr>
              <a:t>Θεωρία </a:t>
            </a:r>
            <a:r>
              <a:rPr lang="el-GR" sz="2800" dirty="0" smtClean="0">
                <a:solidFill>
                  <a:schemeClr val="accent6">
                    <a:lumMod val="75000"/>
                  </a:schemeClr>
                </a:solidFill>
                <a:latin typeface="Calibri" pitchFamily="34" charset="0"/>
              </a:rPr>
              <a:t>κανονικών μορφών </a:t>
            </a:r>
            <a:r>
              <a:rPr lang="el-GR" sz="2800" dirty="0" smtClean="0">
                <a:solidFill>
                  <a:schemeClr val="tx2">
                    <a:lumMod val="50000"/>
                  </a:schemeClr>
                </a:solidFill>
                <a:latin typeface="Calibri" pitchFamily="34" charset="0"/>
              </a:rPr>
              <a:t>η οποία βασίζεται στην έννοια των </a:t>
            </a:r>
            <a:r>
              <a:rPr lang="el-GR" sz="2800" dirty="0" smtClean="0">
                <a:solidFill>
                  <a:schemeClr val="accent6">
                    <a:lumMod val="75000"/>
                  </a:schemeClr>
                </a:solidFill>
                <a:latin typeface="Calibri" pitchFamily="34" charset="0"/>
              </a:rPr>
              <a:t>συναρτησιακών εξαρτήσεων</a:t>
            </a:r>
            <a:endParaRPr lang="el-GR" sz="2800" dirty="0">
              <a:solidFill>
                <a:schemeClr val="accent6">
                  <a:lumMod val="75000"/>
                </a:schemeClr>
              </a:solidFill>
              <a:latin typeface="Calibri" pitchFamily="34" charset="0"/>
            </a:endParaRPr>
          </a:p>
        </p:txBody>
      </p:sp>
      <p:sp>
        <p:nvSpPr>
          <p:cNvPr id="2" name="Title 1"/>
          <p:cNvSpPr>
            <a:spLocks noGrp="1"/>
          </p:cNvSpPr>
          <p:nvPr>
            <p:ph type="title"/>
          </p:nvPr>
        </p:nvSpPr>
        <p:spPr/>
        <p:txBody>
          <a:bodyPr/>
          <a:lstStyle/>
          <a:p>
            <a:r>
              <a:rPr lang="el-GR" dirty="0" smtClean="0">
                <a:solidFill>
                  <a:schemeClr val="accent6">
                    <a:lumMod val="75000"/>
                  </a:schemeClr>
                </a:solidFill>
              </a:rPr>
              <a:t>Εισαγωγή</a:t>
            </a:r>
            <a:endParaRPr lang="en-US" dirty="0">
              <a:solidFill>
                <a:schemeClr val="accent6">
                  <a:lumMod val="75000"/>
                </a:schemeClr>
              </a:solidFill>
            </a:endParaRPr>
          </a:p>
        </p:txBody>
      </p:sp>
    </p:spTree>
    <p:extLst>
      <p:ext uri="{BB962C8B-B14F-4D97-AF65-F5344CB8AC3E}">
        <p14:creationId xmlns:p14="http://schemas.microsoft.com/office/powerpoint/2010/main" xmlns="" val="234804454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Date Placeholder 2"/>
          <p:cNvSpPr>
            <a:spLocks noGrp="1"/>
          </p:cNvSpPr>
          <p:nvPr>
            <p:ph type="dt" sz="quarter" idx="10"/>
          </p:nvPr>
        </p:nvSpPr>
        <p:spPr>
          <a:xfrm>
            <a:off x="395288" y="6524625"/>
            <a:ext cx="2459037" cy="180975"/>
          </a:xfrm>
          <a:noFill/>
        </p:spPr>
        <p:txBody>
          <a:bodyPr/>
          <a:lstStyle/>
          <a:p>
            <a:r>
              <a:rPr lang="el-GR" dirty="0" smtClean="0"/>
              <a:t>Βάσεις Δεδομένων 20</a:t>
            </a:r>
            <a:r>
              <a:rPr lang="en-US" dirty="0" smtClean="0"/>
              <a:t>13-</a:t>
            </a:r>
            <a:r>
              <a:rPr lang="el-GR" dirty="0" smtClean="0"/>
              <a:t>20</a:t>
            </a:r>
            <a:r>
              <a:rPr lang="en-US" dirty="0" smtClean="0"/>
              <a:t>14</a:t>
            </a:r>
            <a:endParaRPr lang="el-GR" altLang="en-US" dirty="0" smtClean="0"/>
          </a:p>
        </p:txBody>
      </p:sp>
      <p:sp>
        <p:nvSpPr>
          <p:cNvPr id="14339" name="Footer Placeholder 3"/>
          <p:cNvSpPr>
            <a:spLocks noGrp="1"/>
          </p:cNvSpPr>
          <p:nvPr>
            <p:ph type="ftr" sz="quarter" idx="11"/>
          </p:nvPr>
        </p:nvSpPr>
        <p:spPr>
          <a:noFill/>
        </p:spPr>
        <p:txBody>
          <a:bodyPr/>
          <a:lstStyle/>
          <a:p>
            <a:r>
              <a:rPr lang="el-GR" altLang="en-US" smtClean="0"/>
              <a:t>Ευαγγελία Πιτουρά</a:t>
            </a:r>
          </a:p>
        </p:txBody>
      </p:sp>
      <p:sp>
        <p:nvSpPr>
          <p:cNvPr id="14340" name="Slide Number Placeholder 4"/>
          <p:cNvSpPr>
            <a:spLocks noGrp="1"/>
          </p:cNvSpPr>
          <p:nvPr>
            <p:ph type="sldNum" sz="quarter" idx="12"/>
          </p:nvPr>
        </p:nvSpPr>
        <p:spPr>
          <a:noFill/>
        </p:spPr>
        <p:txBody>
          <a:bodyPr/>
          <a:lstStyle/>
          <a:p>
            <a:fld id="{2CDAB32C-D7A8-41F7-8653-1BE42D4279F5}" type="slidenum">
              <a:rPr lang="el-GR" altLang="en-US" smtClean="0"/>
              <a:pPr/>
              <a:t>20</a:t>
            </a:fld>
            <a:endParaRPr lang="el-GR" altLang="en-US" smtClean="0"/>
          </a:p>
        </p:txBody>
      </p:sp>
      <p:sp>
        <p:nvSpPr>
          <p:cNvPr id="14342" name="Text Box 3"/>
          <p:cNvSpPr txBox="1">
            <a:spLocks noChangeArrowheads="1"/>
          </p:cNvSpPr>
          <p:nvPr/>
        </p:nvSpPr>
        <p:spPr bwMode="auto">
          <a:xfrm>
            <a:off x="354291" y="1621410"/>
            <a:ext cx="8077200" cy="830997"/>
          </a:xfrm>
          <a:prstGeom prst="rect">
            <a:avLst/>
          </a:prstGeom>
          <a:noFill/>
          <a:ln w="9525">
            <a:noFill/>
            <a:miter lim="800000"/>
            <a:headEnd/>
            <a:tailEnd/>
          </a:ln>
        </p:spPr>
        <p:txBody>
          <a:bodyPr wrap="square">
            <a:spAutoFit/>
          </a:bodyPr>
          <a:lstStyle/>
          <a:p>
            <a:pPr algn="just" eaLnBrk="0" hangingPunct="0">
              <a:spcBef>
                <a:spcPct val="50000"/>
              </a:spcBef>
            </a:pPr>
            <a:r>
              <a:rPr lang="el-GR" sz="2400" dirty="0" smtClean="0">
                <a:latin typeface="Calibri" pitchFamily="34" charset="0"/>
              </a:rPr>
              <a:t>Πως μπορούμε να συνάγουμε </a:t>
            </a:r>
            <a:r>
              <a:rPr lang="el-GR" sz="2400" dirty="0">
                <a:latin typeface="Calibri" pitchFamily="34" charset="0"/>
              </a:rPr>
              <a:t>νέες εξαρτήσεις από ένα δεδομένο σύνολο εξαρτήσεων</a:t>
            </a:r>
          </a:p>
        </p:txBody>
      </p:sp>
      <p:grpSp>
        <p:nvGrpSpPr>
          <p:cNvPr id="2" name="Group 4"/>
          <p:cNvGrpSpPr>
            <a:grpSpLocks/>
          </p:cNvGrpSpPr>
          <p:nvPr/>
        </p:nvGrpSpPr>
        <p:grpSpPr bwMode="auto">
          <a:xfrm>
            <a:off x="358254" y="2834801"/>
            <a:ext cx="8455025" cy="714375"/>
            <a:chOff x="336" y="2208"/>
            <a:chExt cx="5326" cy="450"/>
          </a:xfrm>
        </p:grpSpPr>
        <p:sp>
          <p:nvSpPr>
            <p:cNvPr id="14344" name="Text Box 5"/>
            <p:cNvSpPr txBox="1">
              <a:spLocks noChangeArrowheads="1"/>
            </p:cNvSpPr>
            <p:nvPr/>
          </p:nvSpPr>
          <p:spPr bwMode="auto">
            <a:xfrm>
              <a:off x="336" y="2251"/>
              <a:ext cx="5326" cy="407"/>
            </a:xfrm>
            <a:prstGeom prst="rect">
              <a:avLst/>
            </a:prstGeom>
            <a:noFill/>
            <a:ln w="9525">
              <a:noFill/>
              <a:miter lim="800000"/>
              <a:headEnd/>
              <a:tailEnd/>
            </a:ln>
          </p:spPr>
          <p:txBody>
            <a:bodyPr wrap="square">
              <a:spAutoFit/>
            </a:bodyPr>
            <a:lstStyle/>
            <a:p>
              <a:pPr algn="just" eaLnBrk="0" hangingPunct="0">
                <a:spcBef>
                  <a:spcPct val="50000"/>
                </a:spcBef>
              </a:pPr>
              <a:r>
                <a:rPr lang="en-US" dirty="0" smtClean="0">
                  <a:latin typeface="Calibri" pitchFamily="34" charset="0"/>
                </a:rPr>
                <a:t> F    </a:t>
              </a:r>
              <a:r>
                <a:rPr lang="en-US" dirty="0">
                  <a:latin typeface="Calibri" pitchFamily="34" charset="0"/>
                </a:rPr>
                <a:t>X </a:t>
              </a:r>
              <a:r>
                <a:rPr lang="en-US" dirty="0">
                  <a:latin typeface="Calibri" pitchFamily="34" charset="0"/>
                  <a:sym typeface="Symbol" pitchFamily="18" charset="2"/>
                </a:rPr>
                <a:t></a:t>
              </a:r>
              <a:r>
                <a:rPr lang="en-US" dirty="0">
                  <a:latin typeface="Calibri" pitchFamily="34" charset="0"/>
                </a:rPr>
                <a:t> </a:t>
              </a:r>
              <a:r>
                <a:rPr lang="en-US" dirty="0" smtClean="0">
                  <a:latin typeface="Calibri" pitchFamily="34" charset="0"/>
                </a:rPr>
                <a:t>  Y </a:t>
              </a:r>
              <a:r>
                <a:rPr lang="en-US" dirty="0">
                  <a:latin typeface="Calibri" pitchFamily="34" charset="0"/>
                </a:rPr>
                <a:t>: </a:t>
              </a:r>
              <a:r>
                <a:rPr lang="el-GR" dirty="0">
                  <a:latin typeface="Calibri" pitchFamily="34" charset="0"/>
                </a:rPr>
                <a:t>η συναρτησιακή εξάρτηση </a:t>
              </a:r>
              <a:r>
                <a:rPr lang="en-US" dirty="0">
                  <a:latin typeface="Calibri" pitchFamily="34" charset="0"/>
                </a:rPr>
                <a:t>X </a:t>
              </a:r>
              <a:r>
                <a:rPr lang="en-US" dirty="0">
                  <a:latin typeface="Calibri" pitchFamily="34" charset="0"/>
                  <a:sym typeface="Symbol" pitchFamily="18" charset="2"/>
                </a:rPr>
                <a:t></a:t>
              </a:r>
              <a:r>
                <a:rPr lang="en-US" dirty="0">
                  <a:latin typeface="Calibri" pitchFamily="34" charset="0"/>
                </a:rPr>
                <a:t> Y </a:t>
              </a:r>
              <a:r>
                <a:rPr lang="el-GR" b="1" dirty="0">
                  <a:solidFill>
                    <a:schemeClr val="accent6">
                      <a:lumMod val="75000"/>
                    </a:schemeClr>
                  </a:solidFill>
                  <a:latin typeface="Calibri" pitchFamily="34" charset="0"/>
                </a:rPr>
                <a:t>συνάγεται</a:t>
              </a:r>
              <a:r>
                <a:rPr lang="el-GR" dirty="0">
                  <a:latin typeface="Calibri" pitchFamily="34" charset="0"/>
                </a:rPr>
                <a:t> </a:t>
              </a:r>
              <a:r>
                <a:rPr lang="en-US" dirty="0" smtClean="0">
                  <a:latin typeface="Calibri" pitchFamily="34" charset="0"/>
                </a:rPr>
                <a:t>(inferred/implied) </a:t>
              </a:r>
              <a:r>
                <a:rPr lang="el-GR" dirty="0" smtClean="0">
                  <a:latin typeface="Calibri" pitchFamily="34" charset="0"/>
                </a:rPr>
                <a:t>από </a:t>
              </a:r>
              <a:r>
                <a:rPr lang="el-GR" dirty="0">
                  <a:latin typeface="Calibri" pitchFamily="34" charset="0"/>
                </a:rPr>
                <a:t>το σύνολο εξαρτήσεων </a:t>
              </a:r>
              <a:r>
                <a:rPr lang="en-US" dirty="0">
                  <a:latin typeface="Calibri" pitchFamily="34" charset="0"/>
                </a:rPr>
                <a:t>F</a:t>
              </a:r>
              <a:endParaRPr lang="el-GR" dirty="0">
                <a:latin typeface="Calibri" pitchFamily="34" charset="0"/>
              </a:endParaRPr>
            </a:p>
          </p:txBody>
        </p:sp>
        <p:grpSp>
          <p:nvGrpSpPr>
            <p:cNvPr id="3" name="Group 6"/>
            <p:cNvGrpSpPr>
              <a:grpSpLocks/>
            </p:cNvGrpSpPr>
            <p:nvPr/>
          </p:nvGrpSpPr>
          <p:grpSpPr bwMode="auto">
            <a:xfrm>
              <a:off x="480" y="2208"/>
              <a:ext cx="240" cy="288"/>
              <a:chOff x="1968" y="1824"/>
              <a:chExt cx="240" cy="288"/>
            </a:xfrm>
          </p:grpSpPr>
          <p:sp>
            <p:nvSpPr>
              <p:cNvPr id="14346" name="Text Box 7"/>
              <p:cNvSpPr txBox="1">
                <a:spLocks noChangeArrowheads="1"/>
              </p:cNvSpPr>
              <p:nvPr/>
            </p:nvSpPr>
            <p:spPr bwMode="auto">
              <a:xfrm>
                <a:off x="1968" y="1824"/>
                <a:ext cx="240" cy="288"/>
              </a:xfrm>
              <a:prstGeom prst="rect">
                <a:avLst/>
              </a:prstGeom>
              <a:noFill/>
              <a:ln w="9525">
                <a:noFill/>
                <a:miter lim="800000"/>
                <a:headEnd/>
                <a:tailEnd/>
              </a:ln>
            </p:spPr>
            <p:txBody>
              <a:bodyPr>
                <a:spAutoFit/>
              </a:bodyPr>
              <a:lstStyle/>
              <a:p>
                <a:pPr eaLnBrk="0" hangingPunct="0">
                  <a:spcBef>
                    <a:spcPct val="50000"/>
                  </a:spcBef>
                </a:pPr>
                <a:r>
                  <a:rPr lang="el-GR" sz="2400" dirty="0" smtClean="0">
                    <a:latin typeface="Calibri" pitchFamily="34" charset="0"/>
                  </a:rPr>
                  <a:t>=</a:t>
                </a:r>
                <a:r>
                  <a:rPr lang="en-US" sz="2400" dirty="0" smtClean="0">
                    <a:latin typeface="Calibri" pitchFamily="34" charset="0"/>
                  </a:rPr>
                  <a:t> </a:t>
                </a:r>
                <a:r>
                  <a:rPr lang="el-GR" sz="2400" dirty="0" smtClean="0">
                    <a:latin typeface="Calibri" pitchFamily="34" charset="0"/>
                  </a:rPr>
                  <a:t> </a:t>
                </a:r>
                <a:r>
                  <a:rPr lang="en-US" sz="2400" dirty="0" smtClean="0">
                    <a:latin typeface="Calibri" pitchFamily="34" charset="0"/>
                  </a:rPr>
                  <a:t> </a:t>
                </a:r>
                <a:endParaRPr lang="el-GR" sz="2400" dirty="0">
                  <a:latin typeface="Calibri" pitchFamily="34" charset="0"/>
                </a:endParaRPr>
              </a:p>
            </p:txBody>
          </p:sp>
          <p:sp>
            <p:nvSpPr>
              <p:cNvPr id="14347" name="Line 8"/>
              <p:cNvSpPr>
                <a:spLocks noChangeShapeType="1"/>
              </p:cNvSpPr>
              <p:nvPr/>
            </p:nvSpPr>
            <p:spPr bwMode="auto">
              <a:xfrm>
                <a:off x="2016" y="1872"/>
                <a:ext cx="0" cy="192"/>
              </a:xfrm>
              <a:prstGeom prst="line">
                <a:avLst/>
              </a:prstGeom>
              <a:noFill/>
              <a:ln w="9525">
                <a:solidFill>
                  <a:schemeClr val="tx1"/>
                </a:solidFill>
                <a:round/>
                <a:headEnd/>
                <a:tailEnd/>
              </a:ln>
            </p:spPr>
            <p:txBody>
              <a:bodyPr wrap="none" anchor="ctr"/>
              <a:lstStyle/>
              <a:p>
                <a:endParaRPr lang="el-GR"/>
              </a:p>
            </p:txBody>
          </p:sp>
        </p:grpSp>
      </p:grpSp>
      <p:sp>
        <p:nvSpPr>
          <p:cNvPr id="12" name="Title 11"/>
          <p:cNvSpPr>
            <a:spLocks noGrp="1"/>
          </p:cNvSpPr>
          <p:nvPr>
            <p:ph type="title"/>
          </p:nvPr>
        </p:nvSpPr>
        <p:spPr/>
        <p:txBody>
          <a:bodyPr>
            <a:normAutofit fontScale="90000"/>
          </a:bodyPr>
          <a:lstStyle/>
          <a:p>
            <a:r>
              <a:rPr lang="el-GR" dirty="0" smtClean="0">
                <a:solidFill>
                  <a:schemeClr val="accent6">
                    <a:lumMod val="75000"/>
                  </a:schemeClr>
                </a:solidFill>
              </a:rPr>
              <a:t>Κανόνες Συμπερασμού </a:t>
            </a:r>
            <a:r>
              <a:rPr lang="en-US" dirty="0" smtClean="0">
                <a:solidFill>
                  <a:schemeClr val="accent6">
                    <a:lumMod val="75000"/>
                  </a:schemeClr>
                </a:solidFill>
              </a:rPr>
              <a:t>(Inference Rules)</a:t>
            </a:r>
            <a:endParaRPr lang="el-GR" dirty="0">
              <a:solidFill>
                <a:schemeClr val="accent6">
                  <a:lumMod val="75000"/>
                </a:schemeClr>
              </a:solidFill>
            </a:endParaRPr>
          </a:p>
        </p:txBody>
      </p:sp>
      <p:sp>
        <p:nvSpPr>
          <p:cNvPr id="13" name="Text Box 4"/>
          <p:cNvSpPr txBox="1">
            <a:spLocks noChangeArrowheads="1"/>
          </p:cNvSpPr>
          <p:nvPr/>
        </p:nvSpPr>
        <p:spPr bwMode="auto">
          <a:xfrm>
            <a:off x="518510" y="4317970"/>
            <a:ext cx="7848600" cy="707886"/>
          </a:xfrm>
          <a:prstGeom prst="rect">
            <a:avLst/>
          </a:prstGeom>
          <a:solidFill>
            <a:schemeClr val="accent6">
              <a:lumMod val="20000"/>
              <a:lumOff val="80000"/>
            </a:schemeClr>
          </a:solidFill>
          <a:ln w="9525">
            <a:noFill/>
            <a:miter lim="800000"/>
            <a:headEnd/>
            <a:tailEnd/>
          </a:ln>
        </p:spPr>
        <p:txBody>
          <a:bodyPr>
            <a:spAutoFit/>
          </a:bodyPr>
          <a:lstStyle/>
          <a:p>
            <a:pPr algn="just" eaLnBrk="0" hangingPunct="0">
              <a:spcBef>
                <a:spcPct val="50000"/>
              </a:spcBef>
            </a:pPr>
            <a:r>
              <a:rPr lang="el-GR" sz="2000" dirty="0">
                <a:latin typeface="Calibri" pitchFamily="34" charset="0"/>
              </a:rPr>
              <a:t>F</a:t>
            </a:r>
            <a:r>
              <a:rPr lang="el-GR" sz="2000" baseline="30000" dirty="0">
                <a:latin typeface="Calibri" pitchFamily="34" charset="0"/>
              </a:rPr>
              <a:t>+</a:t>
            </a:r>
            <a:r>
              <a:rPr lang="el-GR" sz="2000" dirty="0">
                <a:latin typeface="Calibri" pitchFamily="34" charset="0"/>
              </a:rPr>
              <a:t>: </a:t>
            </a:r>
            <a:r>
              <a:rPr lang="el-GR" sz="2000" b="1" dirty="0">
                <a:solidFill>
                  <a:schemeClr val="accent6">
                    <a:lumMod val="75000"/>
                  </a:schemeClr>
                </a:solidFill>
                <a:latin typeface="Calibri" pitchFamily="34" charset="0"/>
              </a:rPr>
              <a:t>κλειστότητα</a:t>
            </a:r>
            <a:r>
              <a:rPr lang="el-GR" sz="2000" dirty="0">
                <a:solidFill>
                  <a:schemeClr val="accent6">
                    <a:lumMod val="75000"/>
                  </a:schemeClr>
                </a:solidFill>
                <a:latin typeface="Calibri" pitchFamily="34" charset="0"/>
              </a:rPr>
              <a:t> </a:t>
            </a:r>
            <a:r>
              <a:rPr lang="el-GR" sz="2000" b="1" dirty="0">
                <a:solidFill>
                  <a:schemeClr val="accent6">
                    <a:lumMod val="75000"/>
                  </a:schemeClr>
                </a:solidFill>
                <a:latin typeface="Calibri" pitchFamily="34" charset="0"/>
              </a:rPr>
              <a:t>(εγκλεισμός) </a:t>
            </a:r>
            <a:r>
              <a:rPr lang="el-GR" sz="2000" dirty="0">
                <a:latin typeface="Calibri" pitchFamily="34" charset="0"/>
              </a:rPr>
              <a:t>του </a:t>
            </a:r>
            <a:r>
              <a:rPr lang="en-US" sz="2000" dirty="0">
                <a:latin typeface="Calibri" pitchFamily="34" charset="0"/>
              </a:rPr>
              <a:t>F</a:t>
            </a:r>
            <a:r>
              <a:rPr lang="el-GR" sz="2000" dirty="0">
                <a:latin typeface="Calibri" pitchFamily="34" charset="0"/>
              </a:rPr>
              <a:t> (</a:t>
            </a:r>
            <a:r>
              <a:rPr lang="en-US" sz="2000" dirty="0">
                <a:latin typeface="Calibri" pitchFamily="34" charset="0"/>
              </a:rPr>
              <a:t>closure): </a:t>
            </a:r>
            <a:r>
              <a:rPr lang="el-GR" sz="2000" dirty="0">
                <a:latin typeface="Calibri" pitchFamily="34" charset="0"/>
              </a:rPr>
              <a:t>σύνολο όλων των συναρτησιακών εξαρτήσεων που συνάγονται από το </a:t>
            </a:r>
            <a:r>
              <a:rPr lang="en-US" sz="2000" dirty="0">
                <a:latin typeface="Calibri" pitchFamily="34" charset="0"/>
              </a:rPr>
              <a:t>F</a:t>
            </a:r>
            <a:endParaRPr lang="el-GR" sz="2000" dirty="0">
              <a:latin typeface="Calibri" pitchFamily="34" charset="0"/>
            </a:endParaRPr>
          </a:p>
        </p:txBody>
      </p:sp>
      <p:sp>
        <p:nvSpPr>
          <p:cNvPr id="14" name="Text Box 3"/>
          <p:cNvSpPr txBox="1">
            <a:spLocks noChangeArrowheads="1"/>
          </p:cNvSpPr>
          <p:nvPr/>
        </p:nvSpPr>
        <p:spPr bwMode="auto">
          <a:xfrm>
            <a:off x="505119" y="5402859"/>
            <a:ext cx="8077200" cy="457200"/>
          </a:xfrm>
          <a:prstGeom prst="rect">
            <a:avLst/>
          </a:prstGeom>
          <a:noFill/>
          <a:ln w="9525">
            <a:noFill/>
            <a:miter lim="800000"/>
            <a:headEnd/>
            <a:tailEnd/>
          </a:ln>
        </p:spPr>
        <p:txBody>
          <a:bodyPr>
            <a:spAutoFit/>
          </a:bodyPr>
          <a:lstStyle/>
          <a:p>
            <a:pPr algn="just" eaLnBrk="0" hangingPunct="0">
              <a:spcBef>
                <a:spcPct val="50000"/>
              </a:spcBef>
            </a:pPr>
            <a:r>
              <a:rPr lang="el-GR" sz="2400" b="1" dirty="0">
                <a:solidFill>
                  <a:schemeClr val="accent6">
                    <a:lumMod val="75000"/>
                  </a:schemeClr>
                </a:solidFill>
                <a:latin typeface="Calibri" pitchFamily="34" charset="0"/>
              </a:rPr>
              <a:t>Κανόνες Συμπερασμού</a:t>
            </a:r>
            <a:r>
              <a:rPr lang="en-US" sz="2400" b="1" dirty="0">
                <a:solidFill>
                  <a:schemeClr val="accent6">
                    <a:lumMod val="75000"/>
                  </a:schemeClr>
                </a:solidFill>
                <a:latin typeface="Calibri" pitchFamily="34" charset="0"/>
              </a:rPr>
              <a:t> </a:t>
            </a:r>
            <a:r>
              <a:rPr lang="el-GR" sz="2400" dirty="0">
                <a:latin typeface="Calibri" pitchFamily="34" charset="0"/>
              </a:rPr>
              <a:t>- για τη </a:t>
            </a:r>
            <a:r>
              <a:rPr lang="el-GR" sz="2400" dirty="0" smtClean="0">
                <a:latin typeface="Calibri" pitchFamily="34" charset="0"/>
              </a:rPr>
              <a:t>δημιουργία εξαρτήσεων</a:t>
            </a:r>
            <a:endParaRPr lang="el-GR" sz="2400" dirty="0">
              <a:latin typeface="Calibri" pitchFamily="34" charset="0"/>
            </a:endParaRPr>
          </a:p>
        </p:txBody>
      </p:sp>
      <p:sp>
        <p:nvSpPr>
          <p:cNvPr id="15" name="TextBox 14"/>
          <p:cNvSpPr txBox="1"/>
          <p:nvPr/>
        </p:nvSpPr>
        <p:spPr>
          <a:xfrm>
            <a:off x="443060" y="3506771"/>
            <a:ext cx="8305013" cy="369332"/>
          </a:xfrm>
          <a:prstGeom prst="rect">
            <a:avLst/>
          </a:prstGeom>
          <a:noFill/>
        </p:spPr>
        <p:txBody>
          <a:bodyPr wrap="square" rtlCol="0">
            <a:spAutoFit/>
          </a:bodyPr>
          <a:lstStyle/>
          <a:p>
            <a:r>
              <a:rPr lang="en-US" dirty="0" smtClean="0"/>
              <a:t>H</a:t>
            </a:r>
            <a:r>
              <a:rPr lang="el-GR" dirty="0" smtClean="0"/>
              <a:t> Χ </a:t>
            </a:r>
            <a:r>
              <a:rPr lang="el-GR" dirty="0" smtClean="0">
                <a:sym typeface="Symbol"/>
              </a:rPr>
              <a:t> Υ ισχύει σε κάθε στιγμιότυπο που ικανοποιεί το σύνολο των εξαρτήσεων στο </a:t>
            </a:r>
            <a:r>
              <a:rPr lang="en-US" dirty="0" smtClean="0">
                <a:sym typeface="Symbol"/>
              </a:rPr>
              <a:t>F</a:t>
            </a:r>
            <a:endParaRPr lang="el-G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16387" name="Footer Placeholder 3"/>
          <p:cNvSpPr>
            <a:spLocks noGrp="1"/>
          </p:cNvSpPr>
          <p:nvPr>
            <p:ph type="ftr" sz="quarter" idx="11"/>
          </p:nvPr>
        </p:nvSpPr>
        <p:spPr>
          <a:noFill/>
        </p:spPr>
        <p:txBody>
          <a:bodyPr/>
          <a:lstStyle/>
          <a:p>
            <a:r>
              <a:rPr lang="el-GR" altLang="en-US" smtClean="0"/>
              <a:t>Ευαγγελία Πιτουρά</a:t>
            </a:r>
          </a:p>
        </p:txBody>
      </p:sp>
      <p:sp>
        <p:nvSpPr>
          <p:cNvPr id="16388" name="Slide Number Placeholder 4"/>
          <p:cNvSpPr>
            <a:spLocks noGrp="1"/>
          </p:cNvSpPr>
          <p:nvPr>
            <p:ph type="sldNum" sz="quarter" idx="12"/>
          </p:nvPr>
        </p:nvSpPr>
        <p:spPr>
          <a:noFill/>
        </p:spPr>
        <p:txBody>
          <a:bodyPr/>
          <a:lstStyle/>
          <a:p>
            <a:fld id="{25FE7AB8-C747-4E3A-89ED-0D73EB461A67}" type="slidenum">
              <a:rPr lang="el-GR" altLang="en-US" smtClean="0"/>
              <a:pPr/>
              <a:t>21</a:t>
            </a:fld>
            <a:endParaRPr lang="el-GR" altLang="en-US" smtClean="0"/>
          </a:p>
        </p:txBody>
      </p:sp>
      <p:grpSp>
        <p:nvGrpSpPr>
          <p:cNvPr id="6" name="Group 5"/>
          <p:cNvGrpSpPr/>
          <p:nvPr/>
        </p:nvGrpSpPr>
        <p:grpSpPr>
          <a:xfrm>
            <a:off x="1254476" y="1983867"/>
            <a:ext cx="7474744" cy="3124200"/>
            <a:chOff x="431800" y="2087562"/>
            <a:chExt cx="8269288" cy="3124200"/>
          </a:xfrm>
        </p:grpSpPr>
        <p:sp>
          <p:nvSpPr>
            <p:cNvPr id="16391" name="Text Box 4"/>
            <p:cNvSpPr txBox="1">
              <a:spLocks noChangeArrowheads="1"/>
            </p:cNvSpPr>
            <p:nvPr/>
          </p:nvSpPr>
          <p:spPr bwMode="auto">
            <a:xfrm>
              <a:off x="431800" y="2087562"/>
              <a:ext cx="7696200" cy="457200"/>
            </a:xfrm>
            <a:prstGeom prst="rect">
              <a:avLst/>
            </a:prstGeom>
            <a:noFill/>
            <a:ln w="9525">
              <a:noFill/>
              <a:miter lim="800000"/>
              <a:headEnd/>
              <a:tailEnd/>
            </a:ln>
          </p:spPr>
          <p:txBody>
            <a:bodyPr>
              <a:spAutoFit/>
            </a:bodyPr>
            <a:lstStyle/>
            <a:p>
              <a:pPr eaLnBrk="0" hangingPunct="0">
                <a:spcBef>
                  <a:spcPct val="50000"/>
                </a:spcBef>
              </a:pPr>
              <a:r>
                <a:rPr lang="el-GR" sz="2400" dirty="0">
                  <a:latin typeface="Calibri" pitchFamily="34" charset="0"/>
                </a:rPr>
                <a:t>1. Ανακλαστικός  </a:t>
              </a:r>
              <a:r>
                <a:rPr lang="el-GR" sz="2400" dirty="0" smtClean="0">
                  <a:latin typeface="Calibri" pitchFamily="34" charset="0"/>
                </a:rPr>
                <a:t>Κανόνας</a:t>
              </a:r>
              <a:r>
                <a:rPr lang="en-US" sz="2400" dirty="0" smtClean="0">
                  <a:latin typeface="Calibri" pitchFamily="34" charset="0"/>
                </a:rPr>
                <a:t> (reflexivity)</a:t>
              </a:r>
              <a:endParaRPr lang="el-GR" sz="2400" dirty="0">
                <a:latin typeface="Calibri" pitchFamily="34" charset="0"/>
              </a:endParaRPr>
            </a:p>
          </p:txBody>
        </p:sp>
        <p:sp>
          <p:nvSpPr>
            <p:cNvPr id="16392" name="Text Box 5"/>
            <p:cNvSpPr txBox="1">
              <a:spLocks noChangeArrowheads="1"/>
            </p:cNvSpPr>
            <p:nvPr/>
          </p:nvSpPr>
          <p:spPr bwMode="auto">
            <a:xfrm>
              <a:off x="1193800" y="2620962"/>
              <a:ext cx="7391400" cy="369332"/>
            </a:xfrm>
            <a:prstGeom prst="rect">
              <a:avLst/>
            </a:prstGeom>
            <a:noFill/>
            <a:ln w="9525">
              <a:noFill/>
              <a:miter lim="800000"/>
              <a:headEnd/>
              <a:tailEnd/>
            </a:ln>
          </p:spPr>
          <p:txBody>
            <a:bodyPr>
              <a:spAutoFit/>
            </a:bodyPr>
            <a:lstStyle/>
            <a:p>
              <a:pPr eaLnBrk="0" hangingPunct="0">
                <a:spcBef>
                  <a:spcPct val="50000"/>
                </a:spcBef>
              </a:pPr>
              <a:r>
                <a:rPr lang="el-GR" dirty="0"/>
                <a:t>Αν   Χ </a:t>
              </a:r>
              <a:r>
                <a:rPr lang="el-GR" dirty="0">
                  <a:sym typeface="Symbol" pitchFamily="18" charset="2"/>
                </a:rPr>
                <a:t> </a:t>
              </a:r>
              <a:r>
                <a:rPr lang="el-GR" dirty="0"/>
                <a:t>Υ, τότε </a:t>
              </a:r>
              <a:r>
                <a:rPr lang="en-US" dirty="0"/>
                <a:t>X </a:t>
              </a:r>
              <a:r>
                <a:rPr lang="en-US" dirty="0">
                  <a:sym typeface="Symbol" pitchFamily="18" charset="2"/>
                </a:rPr>
                <a:t></a:t>
              </a:r>
              <a:r>
                <a:rPr lang="en-US" dirty="0"/>
                <a:t> Y</a:t>
              </a:r>
              <a:endParaRPr lang="el-GR" dirty="0"/>
            </a:p>
          </p:txBody>
        </p:sp>
        <p:sp>
          <p:nvSpPr>
            <p:cNvPr id="16393" name="Text Box 6"/>
            <p:cNvSpPr txBox="1">
              <a:spLocks noChangeArrowheads="1"/>
            </p:cNvSpPr>
            <p:nvPr/>
          </p:nvSpPr>
          <p:spPr bwMode="auto">
            <a:xfrm>
              <a:off x="508000" y="4221162"/>
              <a:ext cx="7696200" cy="457200"/>
            </a:xfrm>
            <a:prstGeom prst="rect">
              <a:avLst/>
            </a:prstGeom>
            <a:noFill/>
            <a:ln w="9525">
              <a:noFill/>
              <a:miter lim="800000"/>
              <a:headEnd/>
              <a:tailEnd/>
            </a:ln>
          </p:spPr>
          <p:txBody>
            <a:bodyPr>
              <a:spAutoFit/>
            </a:bodyPr>
            <a:lstStyle/>
            <a:p>
              <a:pPr eaLnBrk="0" hangingPunct="0">
                <a:spcBef>
                  <a:spcPct val="50000"/>
                </a:spcBef>
              </a:pPr>
              <a:r>
                <a:rPr lang="el-GR" sz="2400" dirty="0">
                  <a:latin typeface="Calibri" pitchFamily="34" charset="0"/>
                </a:rPr>
                <a:t>3. Μεταβατικός  </a:t>
              </a:r>
              <a:r>
                <a:rPr lang="el-GR" sz="2400" dirty="0" smtClean="0">
                  <a:latin typeface="Calibri" pitchFamily="34" charset="0"/>
                </a:rPr>
                <a:t>Κανόνας</a:t>
              </a:r>
              <a:r>
                <a:rPr lang="en-US" sz="2400" dirty="0" smtClean="0">
                  <a:latin typeface="Calibri" pitchFamily="34" charset="0"/>
                </a:rPr>
                <a:t> (transitivity)</a:t>
              </a:r>
              <a:endParaRPr lang="el-GR" sz="2400" dirty="0">
                <a:latin typeface="Calibri" pitchFamily="34" charset="0"/>
              </a:endParaRPr>
            </a:p>
          </p:txBody>
        </p:sp>
        <p:grpSp>
          <p:nvGrpSpPr>
            <p:cNvPr id="2" name="Group 7"/>
            <p:cNvGrpSpPr>
              <a:grpSpLocks/>
            </p:cNvGrpSpPr>
            <p:nvPr/>
          </p:nvGrpSpPr>
          <p:grpSpPr bwMode="auto">
            <a:xfrm>
              <a:off x="1309688" y="3662362"/>
              <a:ext cx="7391400" cy="457200"/>
              <a:chOff x="720" y="3024"/>
              <a:chExt cx="4656" cy="288"/>
            </a:xfrm>
          </p:grpSpPr>
          <p:sp>
            <p:nvSpPr>
              <p:cNvPr id="16403" name="Text Box 8"/>
              <p:cNvSpPr txBox="1">
                <a:spLocks noChangeArrowheads="1"/>
              </p:cNvSpPr>
              <p:nvPr/>
            </p:nvSpPr>
            <p:spPr bwMode="auto">
              <a:xfrm>
                <a:off x="720" y="3024"/>
                <a:ext cx="4656" cy="233"/>
              </a:xfrm>
              <a:prstGeom prst="rect">
                <a:avLst/>
              </a:prstGeom>
              <a:noFill/>
              <a:ln w="9525">
                <a:noFill/>
                <a:miter lim="800000"/>
                <a:headEnd/>
                <a:tailEnd/>
              </a:ln>
            </p:spPr>
            <p:txBody>
              <a:bodyPr>
                <a:spAutoFit/>
              </a:bodyPr>
              <a:lstStyle/>
              <a:p>
                <a:pPr eaLnBrk="0" hangingPunct="0">
                  <a:spcBef>
                    <a:spcPct val="50000"/>
                  </a:spcBef>
                </a:pPr>
                <a:r>
                  <a:rPr lang="el-GR" dirty="0"/>
                  <a:t>{</a:t>
                </a:r>
                <a:r>
                  <a:rPr lang="en-US" dirty="0"/>
                  <a:t>X </a:t>
                </a:r>
                <a:r>
                  <a:rPr lang="en-US" dirty="0">
                    <a:sym typeface="Symbol" pitchFamily="18" charset="2"/>
                  </a:rPr>
                  <a:t></a:t>
                </a:r>
                <a:r>
                  <a:rPr lang="en-US" dirty="0"/>
                  <a:t> Y}    </a:t>
                </a:r>
                <a:r>
                  <a:rPr lang="el-GR" dirty="0" smtClean="0"/>
                  <a:t>      </a:t>
                </a:r>
                <a:r>
                  <a:rPr lang="en-US" dirty="0" smtClean="0"/>
                  <a:t>    </a:t>
                </a:r>
                <a:r>
                  <a:rPr lang="en-US" dirty="0"/>
                  <a:t>ΧΖ </a:t>
                </a:r>
                <a:r>
                  <a:rPr lang="en-US" dirty="0">
                    <a:sym typeface="Symbol" pitchFamily="18" charset="2"/>
                  </a:rPr>
                  <a:t>YZ</a:t>
                </a:r>
                <a:r>
                  <a:rPr lang="en-US" dirty="0"/>
                  <a:t> </a:t>
                </a:r>
                <a:endParaRPr lang="el-GR" dirty="0"/>
              </a:p>
            </p:txBody>
          </p:sp>
          <p:grpSp>
            <p:nvGrpSpPr>
              <p:cNvPr id="3" name="Group 9"/>
              <p:cNvGrpSpPr>
                <a:grpSpLocks/>
              </p:cNvGrpSpPr>
              <p:nvPr/>
            </p:nvGrpSpPr>
            <p:grpSpPr bwMode="auto">
              <a:xfrm>
                <a:off x="1440" y="3024"/>
                <a:ext cx="240" cy="288"/>
                <a:chOff x="1968" y="1824"/>
                <a:chExt cx="240" cy="288"/>
              </a:xfrm>
            </p:grpSpPr>
            <p:sp>
              <p:nvSpPr>
                <p:cNvPr id="16405" name="Text Box 10"/>
                <p:cNvSpPr txBox="1">
                  <a:spLocks noChangeArrowheads="1"/>
                </p:cNvSpPr>
                <p:nvPr/>
              </p:nvSpPr>
              <p:spPr bwMode="auto">
                <a:xfrm>
                  <a:off x="1968" y="1824"/>
                  <a:ext cx="240" cy="288"/>
                </a:xfrm>
                <a:prstGeom prst="rect">
                  <a:avLst/>
                </a:prstGeom>
                <a:noFill/>
                <a:ln w="9525">
                  <a:noFill/>
                  <a:miter lim="800000"/>
                  <a:headEnd/>
                  <a:tailEnd/>
                </a:ln>
              </p:spPr>
              <p:txBody>
                <a:bodyPr>
                  <a:spAutoFit/>
                </a:bodyPr>
                <a:lstStyle/>
                <a:p>
                  <a:pPr eaLnBrk="0" hangingPunct="0">
                    <a:spcBef>
                      <a:spcPct val="50000"/>
                    </a:spcBef>
                  </a:pPr>
                  <a:r>
                    <a:rPr lang="el-GR" sz="2400"/>
                    <a:t>=</a:t>
                  </a:r>
                </a:p>
              </p:txBody>
            </p:sp>
            <p:sp>
              <p:nvSpPr>
                <p:cNvPr id="16406" name="Line 11"/>
                <p:cNvSpPr>
                  <a:spLocks noChangeShapeType="1"/>
                </p:cNvSpPr>
                <p:nvPr/>
              </p:nvSpPr>
              <p:spPr bwMode="auto">
                <a:xfrm>
                  <a:off x="2016" y="1872"/>
                  <a:ext cx="0" cy="192"/>
                </a:xfrm>
                <a:prstGeom prst="line">
                  <a:avLst/>
                </a:prstGeom>
                <a:noFill/>
                <a:ln w="9525">
                  <a:solidFill>
                    <a:schemeClr val="tx1"/>
                  </a:solidFill>
                  <a:round/>
                  <a:headEnd/>
                  <a:tailEnd/>
                </a:ln>
              </p:spPr>
              <p:txBody>
                <a:bodyPr wrap="none" anchor="ctr"/>
                <a:lstStyle/>
                <a:p>
                  <a:endParaRPr lang="el-GR"/>
                </a:p>
              </p:txBody>
            </p:sp>
          </p:grpSp>
        </p:grpSp>
        <p:sp>
          <p:nvSpPr>
            <p:cNvPr id="16395" name="Text Box 12"/>
            <p:cNvSpPr txBox="1">
              <a:spLocks noChangeArrowheads="1"/>
            </p:cNvSpPr>
            <p:nvPr/>
          </p:nvSpPr>
          <p:spPr bwMode="auto">
            <a:xfrm>
              <a:off x="431800" y="3078162"/>
              <a:ext cx="7696200" cy="457200"/>
            </a:xfrm>
            <a:prstGeom prst="rect">
              <a:avLst/>
            </a:prstGeom>
            <a:noFill/>
            <a:ln w="9525">
              <a:noFill/>
              <a:miter lim="800000"/>
              <a:headEnd/>
              <a:tailEnd/>
            </a:ln>
          </p:spPr>
          <p:txBody>
            <a:bodyPr>
              <a:spAutoFit/>
            </a:bodyPr>
            <a:lstStyle/>
            <a:p>
              <a:pPr eaLnBrk="0" hangingPunct="0">
                <a:spcBef>
                  <a:spcPct val="50000"/>
                </a:spcBef>
              </a:pPr>
              <a:r>
                <a:rPr lang="el-GR" sz="2400" dirty="0">
                  <a:latin typeface="Calibri" pitchFamily="34" charset="0"/>
                </a:rPr>
                <a:t>2. </a:t>
              </a:r>
              <a:r>
                <a:rPr lang="el-GR" sz="2400" dirty="0" err="1">
                  <a:latin typeface="Calibri" pitchFamily="34" charset="0"/>
                </a:rPr>
                <a:t>Επαυξητικός</a:t>
              </a:r>
              <a:r>
                <a:rPr lang="el-GR" sz="2400" dirty="0">
                  <a:latin typeface="Calibri" pitchFamily="34" charset="0"/>
                </a:rPr>
                <a:t>  </a:t>
              </a:r>
              <a:r>
                <a:rPr lang="el-GR" sz="2400" dirty="0" smtClean="0">
                  <a:latin typeface="Calibri" pitchFamily="34" charset="0"/>
                </a:rPr>
                <a:t>Κανόνας</a:t>
              </a:r>
              <a:r>
                <a:rPr lang="en-US" sz="2400" dirty="0" smtClean="0">
                  <a:latin typeface="Calibri" pitchFamily="34" charset="0"/>
                </a:rPr>
                <a:t> (augmentation)</a:t>
              </a:r>
              <a:endParaRPr lang="el-GR" sz="2400" dirty="0">
                <a:latin typeface="Calibri" pitchFamily="34" charset="0"/>
              </a:endParaRPr>
            </a:p>
          </p:txBody>
        </p:sp>
        <p:grpSp>
          <p:nvGrpSpPr>
            <p:cNvPr id="4" name="Group 13"/>
            <p:cNvGrpSpPr>
              <a:grpSpLocks/>
            </p:cNvGrpSpPr>
            <p:nvPr/>
          </p:nvGrpSpPr>
          <p:grpSpPr bwMode="auto">
            <a:xfrm>
              <a:off x="1270000" y="4754562"/>
              <a:ext cx="7391400" cy="457200"/>
              <a:chOff x="768" y="3120"/>
              <a:chExt cx="4656" cy="288"/>
            </a:xfrm>
          </p:grpSpPr>
          <p:sp>
            <p:nvSpPr>
              <p:cNvPr id="16399" name="Text Box 14"/>
              <p:cNvSpPr txBox="1">
                <a:spLocks noChangeArrowheads="1"/>
              </p:cNvSpPr>
              <p:nvPr/>
            </p:nvSpPr>
            <p:spPr bwMode="auto">
              <a:xfrm>
                <a:off x="768" y="3120"/>
                <a:ext cx="4656" cy="233"/>
              </a:xfrm>
              <a:prstGeom prst="rect">
                <a:avLst/>
              </a:prstGeom>
              <a:noFill/>
              <a:ln w="9525">
                <a:noFill/>
                <a:miter lim="800000"/>
                <a:headEnd/>
                <a:tailEnd/>
              </a:ln>
            </p:spPr>
            <p:txBody>
              <a:bodyPr>
                <a:spAutoFit/>
              </a:bodyPr>
              <a:lstStyle/>
              <a:p>
                <a:pPr eaLnBrk="0" hangingPunct="0">
                  <a:spcBef>
                    <a:spcPct val="50000"/>
                  </a:spcBef>
                </a:pPr>
                <a:r>
                  <a:rPr lang="el-GR" dirty="0"/>
                  <a:t>{</a:t>
                </a:r>
                <a:r>
                  <a:rPr lang="en-US" dirty="0"/>
                  <a:t>X </a:t>
                </a:r>
                <a:r>
                  <a:rPr lang="en-US" dirty="0">
                    <a:sym typeface="Symbol" pitchFamily="18" charset="2"/>
                  </a:rPr>
                  <a:t></a:t>
                </a:r>
                <a:r>
                  <a:rPr lang="en-US" dirty="0"/>
                  <a:t> Y, Υ </a:t>
                </a:r>
                <a:r>
                  <a:rPr lang="en-US" dirty="0">
                    <a:sym typeface="Symbol" pitchFamily="18" charset="2"/>
                  </a:rPr>
                  <a:t> Z</a:t>
                </a:r>
                <a:r>
                  <a:rPr lang="en-US" dirty="0"/>
                  <a:t> }         </a:t>
                </a:r>
                <a:r>
                  <a:rPr lang="el-GR" dirty="0" smtClean="0"/>
                  <a:t>              </a:t>
                </a:r>
                <a:r>
                  <a:rPr lang="en-US" dirty="0" smtClean="0"/>
                  <a:t> </a:t>
                </a:r>
                <a:r>
                  <a:rPr lang="en-US" dirty="0"/>
                  <a:t>Χ </a:t>
                </a:r>
                <a:r>
                  <a:rPr lang="en-US" dirty="0">
                    <a:sym typeface="Symbol" pitchFamily="18" charset="2"/>
                  </a:rPr>
                  <a:t> Z</a:t>
                </a:r>
                <a:r>
                  <a:rPr lang="en-US" dirty="0"/>
                  <a:t> </a:t>
                </a:r>
                <a:endParaRPr lang="el-GR" dirty="0"/>
              </a:p>
            </p:txBody>
          </p:sp>
          <p:grpSp>
            <p:nvGrpSpPr>
              <p:cNvPr id="5" name="Group 15"/>
              <p:cNvGrpSpPr>
                <a:grpSpLocks/>
              </p:cNvGrpSpPr>
              <p:nvPr/>
            </p:nvGrpSpPr>
            <p:grpSpPr bwMode="auto">
              <a:xfrm>
                <a:off x="2112" y="3120"/>
                <a:ext cx="240" cy="288"/>
                <a:chOff x="1968" y="1824"/>
                <a:chExt cx="240" cy="288"/>
              </a:xfrm>
            </p:grpSpPr>
            <p:sp>
              <p:nvSpPr>
                <p:cNvPr id="16401" name="Text Box 16"/>
                <p:cNvSpPr txBox="1">
                  <a:spLocks noChangeArrowheads="1"/>
                </p:cNvSpPr>
                <p:nvPr/>
              </p:nvSpPr>
              <p:spPr bwMode="auto">
                <a:xfrm>
                  <a:off x="1968" y="1824"/>
                  <a:ext cx="240" cy="288"/>
                </a:xfrm>
                <a:prstGeom prst="rect">
                  <a:avLst/>
                </a:prstGeom>
                <a:noFill/>
                <a:ln w="9525">
                  <a:noFill/>
                  <a:miter lim="800000"/>
                  <a:headEnd/>
                  <a:tailEnd/>
                </a:ln>
              </p:spPr>
              <p:txBody>
                <a:bodyPr>
                  <a:spAutoFit/>
                </a:bodyPr>
                <a:lstStyle/>
                <a:p>
                  <a:pPr eaLnBrk="0" hangingPunct="0">
                    <a:spcBef>
                      <a:spcPct val="50000"/>
                    </a:spcBef>
                  </a:pPr>
                  <a:r>
                    <a:rPr lang="el-GR" sz="2400">
                      <a:latin typeface="Comic Sans MS" pitchFamily="66" charset="0"/>
                    </a:rPr>
                    <a:t>=</a:t>
                  </a:r>
                </a:p>
              </p:txBody>
            </p:sp>
            <p:sp>
              <p:nvSpPr>
                <p:cNvPr id="16402" name="Line 17"/>
                <p:cNvSpPr>
                  <a:spLocks noChangeShapeType="1"/>
                </p:cNvSpPr>
                <p:nvPr/>
              </p:nvSpPr>
              <p:spPr bwMode="auto">
                <a:xfrm>
                  <a:off x="2016" y="1872"/>
                  <a:ext cx="0" cy="192"/>
                </a:xfrm>
                <a:prstGeom prst="line">
                  <a:avLst/>
                </a:prstGeom>
                <a:noFill/>
                <a:ln w="9525">
                  <a:solidFill>
                    <a:schemeClr val="tx1"/>
                  </a:solidFill>
                  <a:round/>
                  <a:headEnd/>
                  <a:tailEnd/>
                </a:ln>
              </p:spPr>
              <p:txBody>
                <a:bodyPr wrap="none" anchor="ctr"/>
                <a:lstStyle/>
                <a:p>
                  <a:endParaRPr lang="el-GR"/>
                </a:p>
              </p:txBody>
            </p:sp>
          </p:grpSp>
        </p:grpSp>
      </p:grpSp>
      <p:sp>
        <p:nvSpPr>
          <p:cNvPr id="16397" name="Text Box 18"/>
          <p:cNvSpPr txBox="1">
            <a:spLocks noChangeArrowheads="1"/>
          </p:cNvSpPr>
          <p:nvPr/>
        </p:nvSpPr>
        <p:spPr bwMode="auto">
          <a:xfrm>
            <a:off x="279400" y="5430126"/>
            <a:ext cx="8382000" cy="646331"/>
          </a:xfrm>
          <a:prstGeom prst="rect">
            <a:avLst/>
          </a:prstGeom>
          <a:noFill/>
          <a:ln w="9525">
            <a:noFill/>
            <a:miter lim="800000"/>
            <a:headEnd/>
            <a:tailEnd/>
          </a:ln>
        </p:spPr>
        <p:txBody>
          <a:bodyPr>
            <a:spAutoFit/>
          </a:bodyPr>
          <a:lstStyle/>
          <a:p>
            <a:pPr algn="just" eaLnBrk="0" hangingPunct="0">
              <a:spcBef>
                <a:spcPct val="50000"/>
              </a:spcBef>
            </a:pPr>
            <a:r>
              <a:rPr lang="el-GR" dirty="0">
                <a:solidFill>
                  <a:schemeClr val="accent6">
                    <a:lumMod val="75000"/>
                  </a:schemeClr>
                </a:solidFill>
                <a:latin typeface="Calibri" pitchFamily="34" charset="0"/>
              </a:rPr>
              <a:t>Κανόνες του </a:t>
            </a:r>
            <a:r>
              <a:rPr lang="en-US" dirty="0" err="1">
                <a:solidFill>
                  <a:schemeClr val="accent6">
                    <a:lumMod val="75000"/>
                  </a:schemeClr>
                </a:solidFill>
                <a:latin typeface="Calibri" pitchFamily="34" charset="0"/>
              </a:rPr>
              <a:t>Amstrong</a:t>
            </a:r>
            <a:r>
              <a:rPr lang="en-US" dirty="0">
                <a:solidFill>
                  <a:schemeClr val="accent6">
                    <a:lumMod val="75000"/>
                  </a:schemeClr>
                </a:solidFill>
                <a:latin typeface="Calibri" pitchFamily="34" charset="0"/>
              </a:rPr>
              <a:t>: </a:t>
            </a:r>
            <a:r>
              <a:rPr lang="el-GR" i="1" dirty="0">
                <a:latin typeface="Calibri" pitchFamily="34" charset="0"/>
              </a:rPr>
              <a:t>βάσιμοι</a:t>
            </a:r>
            <a:r>
              <a:rPr lang="el-GR" dirty="0">
                <a:latin typeface="Calibri" pitchFamily="34" charset="0"/>
              </a:rPr>
              <a:t> (</a:t>
            </a:r>
            <a:r>
              <a:rPr lang="en-US" dirty="0">
                <a:latin typeface="Calibri" pitchFamily="34" charset="0"/>
              </a:rPr>
              <a:t>sound) </a:t>
            </a:r>
            <a:r>
              <a:rPr lang="en-US" dirty="0" err="1">
                <a:latin typeface="Calibri" pitchFamily="34" charset="0"/>
              </a:rPr>
              <a:t>δε</a:t>
            </a:r>
            <a:r>
              <a:rPr lang="en-US" dirty="0">
                <a:latin typeface="Calibri" pitchFamily="34" charset="0"/>
              </a:rPr>
              <a:t> </a:t>
            </a:r>
            <a:r>
              <a:rPr lang="en-US" dirty="0" err="1">
                <a:latin typeface="Calibri" pitchFamily="34" charset="0"/>
              </a:rPr>
              <a:t>δίνουν</a:t>
            </a:r>
            <a:r>
              <a:rPr lang="en-US" dirty="0">
                <a:latin typeface="Calibri" pitchFamily="34" charset="0"/>
              </a:rPr>
              <a:t> λα</a:t>
            </a:r>
            <a:r>
              <a:rPr lang="en-US" dirty="0" err="1">
                <a:latin typeface="Calibri" pitchFamily="34" charset="0"/>
              </a:rPr>
              <a:t>νθ</a:t>
            </a:r>
            <a:r>
              <a:rPr lang="en-US" dirty="0">
                <a:latin typeface="Calibri" pitchFamily="34" charset="0"/>
              </a:rPr>
              <a:t>ασμένες εξαρτήσεις και </a:t>
            </a:r>
            <a:r>
              <a:rPr lang="en-US" i="1" dirty="0">
                <a:latin typeface="Calibri" pitchFamily="34" charset="0"/>
              </a:rPr>
              <a:t>πλήρεις</a:t>
            </a:r>
            <a:r>
              <a:rPr lang="en-US" dirty="0">
                <a:latin typeface="Calibri" pitchFamily="34" charset="0"/>
              </a:rPr>
              <a:t> (complete) </a:t>
            </a:r>
            <a:r>
              <a:rPr lang="el-GR" dirty="0">
                <a:latin typeface="Calibri" pitchFamily="34" charset="0"/>
              </a:rPr>
              <a:t>μας δίνουν όλο το </a:t>
            </a:r>
            <a:r>
              <a:rPr lang="en-US" dirty="0">
                <a:latin typeface="Calibri" pitchFamily="34" charset="0"/>
              </a:rPr>
              <a:t>F</a:t>
            </a:r>
            <a:r>
              <a:rPr lang="en-US" baseline="30000" dirty="0">
                <a:latin typeface="Calibri" pitchFamily="34" charset="0"/>
              </a:rPr>
              <a:t>+</a:t>
            </a:r>
            <a:endParaRPr lang="el-GR" dirty="0">
              <a:latin typeface="Calibri" pitchFamily="34" charset="0"/>
            </a:endParaRPr>
          </a:p>
        </p:txBody>
      </p:sp>
      <p:sp>
        <p:nvSpPr>
          <p:cNvPr id="23" name="Title 22"/>
          <p:cNvSpPr>
            <a:spLocks noGrp="1"/>
          </p:cNvSpPr>
          <p:nvPr>
            <p:ph type="title"/>
          </p:nvPr>
        </p:nvSpPr>
        <p:spPr/>
        <p:txBody>
          <a:bodyPr>
            <a:normAutofit fontScale="90000"/>
          </a:bodyPr>
          <a:lstStyle/>
          <a:p>
            <a:r>
              <a:rPr lang="el-GR" dirty="0" smtClean="0">
                <a:solidFill>
                  <a:schemeClr val="accent6">
                    <a:lumMod val="75000"/>
                  </a:schemeClr>
                </a:solidFill>
              </a:rPr>
              <a:t>Κανόνες Συμπερασμού (</a:t>
            </a:r>
            <a:r>
              <a:rPr lang="en-US" dirty="0" smtClean="0">
                <a:solidFill>
                  <a:schemeClr val="accent6">
                    <a:lumMod val="75000"/>
                  </a:schemeClr>
                </a:solidFill>
              </a:rPr>
              <a:t>Inference Rules)</a:t>
            </a:r>
            <a:endParaRPr lang="el-GR"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17411" name="Footer Placeholder 3"/>
          <p:cNvSpPr>
            <a:spLocks noGrp="1"/>
          </p:cNvSpPr>
          <p:nvPr>
            <p:ph type="ftr" sz="quarter" idx="11"/>
          </p:nvPr>
        </p:nvSpPr>
        <p:spPr>
          <a:noFill/>
        </p:spPr>
        <p:txBody>
          <a:bodyPr/>
          <a:lstStyle/>
          <a:p>
            <a:r>
              <a:rPr lang="el-GR" altLang="en-US" smtClean="0"/>
              <a:t>Ευαγγελία Πιτουρά</a:t>
            </a:r>
          </a:p>
        </p:txBody>
      </p:sp>
      <p:sp>
        <p:nvSpPr>
          <p:cNvPr id="17412" name="Slide Number Placeholder 4"/>
          <p:cNvSpPr>
            <a:spLocks noGrp="1"/>
          </p:cNvSpPr>
          <p:nvPr>
            <p:ph type="sldNum" sz="quarter" idx="12"/>
          </p:nvPr>
        </p:nvSpPr>
        <p:spPr>
          <a:noFill/>
        </p:spPr>
        <p:txBody>
          <a:bodyPr/>
          <a:lstStyle/>
          <a:p>
            <a:fld id="{7B451DEE-C965-48C8-BF39-9A77D3CFC245}" type="slidenum">
              <a:rPr lang="el-GR" altLang="en-US" smtClean="0"/>
              <a:pPr/>
              <a:t>22</a:t>
            </a:fld>
            <a:endParaRPr lang="el-GR" altLang="en-US" smtClean="0"/>
          </a:p>
        </p:txBody>
      </p:sp>
      <p:grpSp>
        <p:nvGrpSpPr>
          <p:cNvPr id="2" name="Group 3"/>
          <p:cNvGrpSpPr>
            <a:grpSpLocks/>
          </p:cNvGrpSpPr>
          <p:nvPr/>
        </p:nvGrpSpPr>
        <p:grpSpPr bwMode="auto">
          <a:xfrm>
            <a:off x="457200" y="1981200"/>
            <a:ext cx="7391400" cy="457200"/>
            <a:chOff x="720" y="3024"/>
            <a:chExt cx="4656" cy="288"/>
          </a:xfrm>
        </p:grpSpPr>
        <p:sp>
          <p:nvSpPr>
            <p:cNvPr id="17418" name="Text Box 4"/>
            <p:cNvSpPr txBox="1">
              <a:spLocks noChangeArrowheads="1"/>
            </p:cNvSpPr>
            <p:nvPr/>
          </p:nvSpPr>
          <p:spPr bwMode="auto">
            <a:xfrm>
              <a:off x="720" y="3024"/>
              <a:ext cx="4656" cy="233"/>
            </a:xfrm>
            <a:prstGeom prst="rect">
              <a:avLst/>
            </a:prstGeom>
            <a:noFill/>
            <a:ln w="9525">
              <a:noFill/>
              <a:miter lim="800000"/>
              <a:headEnd/>
              <a:tailEnd/>
            </a:ln>
          </p:spPr>
          <p:txBody>
            <a:bodyPr>
              <a:spAutoFit/>
            </a:bodyPr>
            <a:lstStyle/>
            <a:p>
              <a:pPr eaLnBrk="0" hangingPunct="0">
                <a:spcBef>
                  <a:spcPct val="50000"/>
                </a:spcBef>
              </a:pPr>
              <a:r>
                <a:rPr lang="el-GR" dirty="0">
                  <a:latin typeface="Calibri" pitchFamily="34" charset="0"/>
                </a:rPr>
                <a:t>{</a:t>
              </a:r>
              <a:r>
                <a:rPr lang="en-US" dirty="0">
                  <a:latin typeface="Calibri" pitchFamily="34" charset="0"/>
                </a:rPr>
                <a:t>X </a:t>
              </a:r>
              <a:r>
                <a:rPr lang="en-US" dirty="0">
                  <a:latin typeface="Calibri" pitchFamily="34" charset="0"/>
                  <a:sym typeface="Symbol" pitchFamily="18" charset="2"/>
                </a:rPr>
                <a:t></a:t>
              </a:r>
              <a:r>
                <a:rPr lang="en-US" dirty="0">
                  <a:latin typeface="Calibri" pitchFamily="34" charset="0"/>
                </a:rPr>
                <a:t> Y}    </a:t>
              </a:r>
              <a:r>
                <a:rPr lang="el-GR" dirty="0" smtClean="0">
                  <a:latin typeface="Calibri" pitchFamily="34" charset="0"/>
                </a:rPr>
                <a:t>      </a:t>
              </a:r>
              <a:r>
                <a:rPr lang="en-US" dirty="0" smtClean="0">
                  <a:latin typeface="Calibri" pitchFamily="34" charset="0"/>
                </a:rPr>
                <a:t>     </a:t>
              </a:r>
              <a:r>
                <a:rPr lang="en-US" dirty="0">
                  <a:latin typeface="Calibri" pitchFamily="34" charset="0"/>
                </a:rPr>
                <a:t>ΧΖ </a:t>
              </a:r>
              <a:r>
                <a:rPr lang="en-US" dirty="0">
                  <a:latin typeface="Calibri" pitchFamily="34" charset="0"/>
                  <a:sym typeface="Symbol" pitchFamily="18" charset="2"/>
                </a:rPr>
                <a:t>YZ</a:t>
              </a:r>
              <a:r>
                <a:rPr lang="en-US" dirty="0">
                  <a:latin typeface="Calibri" pitchFamily="34" charset="0"/>
                </a:rPr>
                <a:t> </a:t>
              </a:r>
              <a:endParaRPr lang="el-GR" dirty="0">
                <a:latin typeface="Calibri" pitchFamily="34" charset="0"/>
              </a:endParaRPr>
            </a:p>
          </p:txBody>
        </p:sp>
        <p:grpSp>
          <p:nvGrpSpPr>
            <p:cNvPr id="3" name="Group 5"/>
            <p:cNvGrpSpPr>
              <a:grpSpLocks/>
            </p:cNvGrpSpPr>
            <p:nvPr/>
          </p:nvGrpSpPr>
          <p:grpSpPr bwMode="auto">
            <a:xfrm>
              <a:off x="1440" y="3024"/>
              <a:ext cx="240" cy="288"/>
              <a:chOff x="1968" y="1824"/>
              <a:chExt cx="240" cy="288"/>
            </a:xfrm>
          </p:grpSpPr>
          <p:sp>
            <p:nvSpPr>
              <p:cNvPr id="17420" name="Text Box 6"/>
              <p:cNvSpPr txBox="1">
                <a:spLocks noChangeArrowheads="1"/>
              </p:cNvSpPr>
              <p:nvPr/>
            </p:nvSpPr>
            <p:spPr bwMode="auto">
              <a:xfrm>
                <a:off x="1968" y="1824"/>
                <a:ext cx="240" cy="288"/>
              </a:xfrm>
              <a:prstGeom prst="rect">
                <a:avLst/>
              </a:prstGeom>
              <a:noFill/>
              <a:ln w="9525">
                <a:noFill/>
                <a:miter lim="800000"/>
                <a:headEnd/>
                <a:tailEnd/>
              </a:ln>
            </p:spPr>
            <p:txBody>
              <a:bodyPr>
                <a:spAutoFit/>
              </a:bodyPr>
              <a:lstStyle/>
              <a:p>
                <a:pPr eaLnBrk="0" hangingPunct="0">
                  <a:spcBef>
                    <a:spcPct val="50000"/>
                  </a:spcBef>
                </a:pPr>
                <a:r>
                  <a:rPr lang="el-GR" sz="2400" dirty="0">
                    <a:latin typeface="Calibri" pitchFamily="34" charset="0"/>
                  </a:rPr>
                  <a:t>=</a:t>
                </a:r>
              </a:p>
            </p:txBody>
          </p:sp>
          <p:sp>
            <p:nvSpPr>
              <p:cNvPr id="17421" name="Line 7"/>
              <p:cNvSpPr>
                <a:spLocks noChangeShapeType="1"/>
              </p:cNvSpPr>
              <p:nvPr/>
            </p:nvSpPr>
            <p:spPr bwMode="auto">
              <a:xfrm>
                <a:off x="2016" y="1872"/>
                <a:ext cx="0" cy="192"/>
              </a:xfrm>
              <a:prstGeom prst="line">
                <a:avLst/>
              </a:prstGeom>
              <a:noFill/>
              <a:ln w="9525">
                <a:solidFill>
                  <a:schemeClr val="tx1"/>
                </a:solidFill>
                <a:round/>
                <a:headEnd/>
                <a:tailEnd/>
              </a:ln>
            </p:spPr>
            <p:txBody>
              <a:bodyPr wrap="none" anchor="ctr"/>
              <a:lstStyle/>
              <a:p>
                <a:endParaRPr lang="el-GR"/>
              </a:p>
            </p:txBody>
          </p:sp>
        </p:grpSp>
      </p:grpSp>
      <p:sp>
        <p:nvSpPr>
          <p:cNvPr id="17415" name="Text Box 8"/>
          <p:cNvSpPr txBox="1">
            <a:spLocks noChangeArrowheads="1"/>
          </p:cNvSpPr>
          <p:nvPr/>
        </p:nvSpPr>
        <p:spPr bwMode="auto">
          <a:xfrm>
            <a:off x="4038600" y="1981200"/>
            <a:ext cx="3505200" cy="457200"/>
          </a:xfrm>
          <a:prstGeom prst="rect">
            <a:avLst/>
          </a:prstGeom>
          <a:noFill/>
          <a:ln w="9525">
            <a:noFill/>
            <a:miter lim="800000"/>
            <a:headEnd/>
            <a:tailEnd/>
          </a:ln>
        </p:spPr>
        <p:txBody>
          <a:bodyPr>
            <a:spAutoFit/>
          </a:bodyPr>
          <a:lstStyle/>
          <a:p>
            <a:pPr eaLnBrk="0" hangingPunct="0">
              <a:spcBef>
                <a:spcPct val="50000"/>
              </a:spcBef>
            </a:pPr>
            <a:r>
              <a:rPr lang="el-GR" sz="2400">
                <a:latin typeface="Calibri" pitchFamily="34" charset="0"/>
              </a:rPr>
              <a:t>Επαυξητικός  Κανόνας</a:t>
            </a:r>
          </a:p>
        </p:txBody>
      </p:sp>
      <p:sp>
        <p:nvSpPr>
          <p:cNvPr id="17416" name="Text Box 9"/>
          <p:cNvSpPr txBox="1">
            <a:spLocks noChangeArrowheads="1"/>
          </p:cNvSpPr>
          <p:nvPr/>
        </p:nvSpPr>
        <p:spPr bwMode="auto">
          <a:xfrm>
            <a:off x="395287" y="2868531"/>
            <a:ext cx="8315079" cy="3306026"/>
          </a:xfrm>
          <a:prstGeom prst="rect">
            <a:avLst/>
          </a:prstGeom>
          <a:noFill/>
          <a:ln w="9525">
            <a:noFill/>
            <a:miter lim="800000"/>
            <a:headEnd/>
            <a:tailEnd/>
          </a:ln>
        </p:spPr>
        <p:txBody>
          <a:bodyPr wrap="square">
            <a:spAutoFit/>
          </a:bodyPr>
          <a:lstStyle/>
          <a:p>
            <a:pPr eaLnBrk="0" hangingPunct="0">
              <a:spcBef>
                <a:spcPct val="50000"/>
              </a:spcBef>
            </a:pPr>
            <a:r>
              <a:rPr lang="el-GR" dirty="0">
                <a:latin typeface="Calibri" pitchFamily="34" charset="0"/>
              </a:rPr>
              <a:t>Απόδειξη </a:t>
            </a:r>
          </a:p>
          <a:p>
            <a:pPr eaLnBrk="0" hangingPunct="0">
              <a:spcBef>
                <a:spcPct val="50000"/>
              </a:spcBef>
            </a:pPr>
            <a:r>
              <a:rPr lang="el-GR" sz="1600" i="1" dirty="0">
                <a:latin typeface="Calibri" pitchFamily="34" charset="0"/>
              </a:rPr>
              <a:t>(με επαγωγή σε άτοπο:) </a:t>
            </a:r>
            <a:r>
              <a:rPr lang="el-GR" sz="1600" dirty="0">
                <a:latin typeface="Calibri" pitchFamily="34" charset="0"/>
              </a:rPr>
              <a:t>έστω ότι σε κάποιο στιγμιότυπο της </a:t>
            </a:r>
            <a:r>
              <a:rPr lang="en-US" sz="1600" dirty="0">
                <a:latin typeface="Calibri" pitchFamily="34" charset="0"/>
              </a:rPr>
              <a:t>r </a:t>
            </a:r>
            <a:r>
              <a:rPr lang="el-GR" sz="1600" dirty="0">
                <a:latin typeface="Calibri" pitchFamily="34" charset="0"/>
              </a:rPr>
              <a:t>ισχύει</a:t>
            </a:r>
            <a:r>
              <a:rPr lang="el-GR" sz="1800" dirty="0">
                <a:latin typeface="Calibri" pitchFamily="34" charset="0"/>
              </a:rPr>
              <a:t> </a:t>
            </a:r>
          </a:p>
          <a:p>
            <a:pPr algn="ctr" eaLnBrk="0" hangingPunct="0">
              <a:spcBef>
                <a:spcPct val="50000"/>
              </a:spcBef>
            </a:pPr>
            <a:r>
              <a:rPr lang="en-US" sz="1800" dirty="0">
                <a:latin typeface="Calibri" pitchFamily="34" charset="0"/>
              </a:rPr>
              <a:t>X </a:t>
            </a:r>
            <a:r>
              <a:rPr lang="en-US" sz="1800" dirty="0">
                <a:latin typeface="Calibri" pitchFamily="34" charset="0"/>
                <a:sym typeface="Symbol" pitchFamily="18" charset="2"/>
              </a:rPr>
              <a:t></a:t>
            </a:r>
            <a:r>
              <a:rPr lang="en-US" sz="1800" dirty="0">
                <a:latin typeface="Calibri" pitchFamily="34" charset="0"/>
              </a:rPr>
              <a:t> Y (1) </a:t>
            </a:r>
            <a:r>
              <a:rPr lang="en-US" sz="1800" dirty="0" err="1">
                <a:latin typeface="Calibri" pitchFamily="34" charset="0"/>
              </a:rPr>
              <a:t>αλλά</a:t>
            </a:r>
            <a:r>
              <a:rPr lang="en-US" sz="1800" dirty="0">
                <a:latin typeface="Calibri" pitchFamily="34" charset="0"/>
              </a:rPr>
              <a:t> </a:t>
            </a:r>
            <a:r>
              <a:rPr lang="en-US" sz="1800" dirty="0" err="1">
                <a:latin typeface="Calibri" pitchFamily="34" charset="0"/>
              </a:rPr>
              <a:t>όχι</a:t>
            </a:r>
            <a:r>
              <a:rPr lang="en-US" sz="1800" dirty="0">
                <a:latin typeface="Calibri" pitchFamily="34" charset="0"/>
              </a:rPr>
              <a:t> ΧΖ </a:t>
            </a:r>
            <a:r>
              <a:rPr lang="en-US" sz="1800" dirty="0">
                <a:latin typeface="Calibri" pitchFamily="34" charset="0"/>
                <a:sym typeface="Symbol" pitchFamily="18" charset="2"/>
              </a:rPr>
              <a:t>YZ</a:t>
            </a:r>
            <a:r>
              <a:rPr lang="en-US" sz="1800" dirty="0">
                <a:latin typeface="Calibri" pitchFamily="34" charset="0"/>
              </a:rPr>
              <a:t> (2)</a:t>
            </a:r>
            <a:endParaRPr lang="el-GR" sz="1800" dirty="0">
              <a:latin typeface="Calibri" pitchFamily="34" charset="0"/>
            </a:endParaRPr>
          </a:p>
          <a:p>
            <a:pPr eaLnBrk="0" hangingPunct="0">
              <a:spcBef>
                <a:spcPct val="50000"/>
              </a:spcBef>
            </a:pPr>
            <a:r>
              <a:rPr lang="el-GR" sz="1800" dirty="0">
                <a:latin typeface="Calibri" pitchFamily="34" charset="0"/>
              </a:rPr>
              <a:t>Από (2</a:t>
            </a:r>
            <a:r>
              <a:rPr lang="en-US" sz="1800" dirty="0">
                <a:latin typeface="Calibri" pitchFamily="34" charset="0"/>
              </a:rPr>
              <a:t> &amp; </a:t>
            </a:r>
            <a:r>
              <a:rPr lang="el-GR" sz="1800" dirty="0">
                <a:latin typeface="Calibri" pitchFamily="34" charset="0"/>
              </a:rPr>
              <a:t>ορισμό), υπάρχουν δυο </a:t>
            </a:r>
            <a:r>
              <a:rPr lang="el-GR" sz="1800" dirty="0" smtClean="0">
                <a:latin typeface="Calibri" pitchFamily="34" charset="0"/>
              </a:rPr>
              <a:t>πλειάδες, </a:t>
            </a:r>
            <a:r>
              <a:rPr lang="en-US" sz="1800" dirty="0" smtClean="0">
                <a:latin typeface="Calibri" pitchFamily="34" charset="0"/>
              </a:rPr>
              <a:t>t1 </a:t>
            </a:r>
            <a:r>
              <a:rPr lang="el-GR" sz="1800" dirty="0" smtClean="0">
                <a:latin typeface="Calibri" pitchFamily="34" charset="0"/>
              </a:rPr>
              <a:t>και </a:t>
            </a:r>
            <a:r>
              <a:rPr lang="en-US" sz="1800" dirty="0" smtClean="0">
                <a:latin typeface="Calibri" pitchFamily="34" charset="0"/>
              </a:rPr>
              <a:t>t2, </a:t>
            </a:r>
            <a:r>
              <a:rPr lang="el-GR" sz="1800" dirty="0" smtClean="0">
                <a:latin typeface="Calibri" pitchFamily="34" charset="0"/>
              </a:rPr>
              <a:t>τέτοιες ώστε </a:t>
            </a:r>
            <a:r>
              <a:rPr lang="en-US" sz="1800" dirty="0">
                <a:latin typeface="Calibri" pitchFamily="34" charset="0"/>
              </a:rPr>
              <a:t>t1[XZ] = t2[XZ] (3) </a:t>
            </a:r>
            <a:endParaRPr lang="el-GR" sz="1800" dirty="0">
              <a:latin typeface="Calibri" pitchFamily="34" charset="0"/>
            </a:endParaRPr>
          </a:p>
          <a:p>
            <a:pPr eaLnBrk="0" hangingPunct="0">
              <a:spcBef>
                <a:spcPct val="50000"/>
              </a:spcBef>
            </a:pPr>
            <a:r>
              <a:rPr lang="el-GR" sz="1800" dirty="0">
                <a:latin typeface="Calibri" pitchFamily="34" charset="0"/>
              </a:rPr>
              <a:t>				        και </a:t>
            </a:r>
            <a:r>
              <a:rPr lang="en-US" sz="1800" dirty="0">
                <a:latin typeface="Calibri" pitchFamily="34" charset="0"/>
              </a:rPr>
              <a:t>t1[YZ] </a:t>
            </a:r>
            <a:r>
              <a:rPr lang="en-US" sz="1800" dirty="0">
                <a:latin typeface="Calibri" pitchFamily="34" charset="0"/>
                <a:sym typeface="Symbol" pitchFamily="18" charset="2"/>
              </a:rPr>
              <a:t></a:t>
            </a:r>
            <a:r>
              <a:rPr lang="en-US" sz="1800" dirty="0">
                <a:latin typeface="Calibri" pitchFamily="34" charset="0"/>
              </a:rPr>
              <a:t> t2[YZ]</a:t>
            </a:r>
          </a:p>
          <a:p>
            <a:pPr eaLnBrk="0" hangingPunct="0">
              <a:spcBef>
                <a:spcPct val="50000"/>
              </a:spcBef>
            </a:pPr>
            <a:r>
              <a:rPr lang="el-GR" sz="1800" dirty="0">
                <a:latin typeface="Calibri" pitchFamily="34" charset="0"/>
              </a:rPr>
              <a:t>Από (3),  </a:t>
            </a:r>
            <a:r>
              <a:rPr lang="en-US" sz="1800" dirty="0">
                <a:latin typeface="Calibri" pitchFamily="34" charset="0"/>
              </a:rPr>
              <a:t>t1[X] = t2[X] (4) </a:t>
            </a:r>
            <a:r>
              <a:rPr lang="el-GR" sz="1800" dirty="0">
                <a:latin typeface="Calibri" pitchFamily="34" charset="0"/>
              </a:rPr>
              <a:t>και </a:t>
            </a:r>
            <a:r>
              <a:rPr lang="en-US" sz="1800" dirty="0">
                <a:latin typeface="Calibri" pitchFamily="34" charset="0"/>
              </a:rPr>
              <a:t>t1[Z] = t2[Z] (5)</a:t>
            </a:r>
          </a:p>
          <a:p>
            <a:pPr eaLnBrk="0" hangingPunct="0">
              <a:spcBef>
                <a:spcPct val="50000"/>
              </a:spcBef>
            </a:pPr>
            <a:r>
              <a:rPr lang="el-GR" sz="1800" dirty="0">
                <a:latin typeface="Calibri" pitchFamily="34" charset="0"/>
              </a:rPr>
              <a:t>Από (1) και (4), </a:t>
            </a:r>
            <a:r>
              <a:rPr lang="en-US" sz="1800" dirty="0">
                <a:latin typeface="Calibri" pitchFamily="34" charset="0"/>
              </a:rPr>
              <a:t>t1[Y] = t2[</a:t>
            </a:r>
            <a:r>
              <a:rPr lang="el-GR" sz="1800" dirty="0">
                <a:latin typeface="Calibri" pitchFamily="34" charset="0"/>
              </a:rPr>
              <a:t>Υ</a:t>
            </a:r>
            <a:r>
              <a:rPr lang="en-US" sz="1800" dirty="0">
                <a:latin typeface="Calibri" pitchFamily="34" charset="0"/>
              </a:rPr>
              <a:t>] (6)</a:t>
            </a:r>
          </a:p>
          <a:p>
            <a:pPr eaLnBrk="0" hangingPunct="0">
              <a:spcBef>
                <a:spcPct val="50000"/>
              </a:spcBef>
            </a:pPr>
            <a:r>
              <a:rPr lang="el-GR" sz="1800" dirty="0">
                <a:latin typeface="Calibri" pitchFamily="34" charset="0"/>
              </a:rPr>
              <a:t>Από (5) και (6), </a:t>
            </a:r>
            <a:r>
              <a:rPr lang="en-US" sz="1800" dirty="0">
                <a:latin typeface="Calibri" pitchFamily="34" charset="0"/>
              </a:rPr>
              <a:t>t1[ΥZ] = t2[ΥZ] </a:t>
            </a:r>
            <a:r>
              <a:rPr lang="en-US" sz="1800" dirty="0" err="1">
                <a:latin typeface="Calibri" pitchFamily="34" charset="0"/>
              </a:rPr>
              <a:t>Άτοπο</a:t>
            </a:r>
            <a:r>
              <a:rPr lang="en-US" sz="1800" dirty="0">
                <a:latin typeface="Calibri" pitchFamily="34" charset="0"/>
              </a:rPr>
              <a:t>!</a:t>
            </a:r>
            <a:endParaRPr lang="el-GR" sz="1800" dirty="0">
              <a:latin typeface="Calibri" pitchFamily="34" charset="0"/>
            </a:endParaRPr>
          </a:p>
        </p:txBody>
      </p:sp>
      <p:sp>
        <p:nvSpPr>
          <p:cNvPr id="17417" name="Text Box 10"/>
          <p:cNvSpPr txBox="1">
            <a:spLocks noChangeArrowheads="1"/>
          </p:cNvSpPr>
          <p:nvPr/>
        </p:nvSpPr>
        <p:spPr bwMode="auto">
          <a:xfrm>
            <a:off x="4242062" y="2573928"/>
            <a:ext cx="4157219" cy="338554"/>
          </a:xfrm>
          <a:prstGeom prst="rect">
            <a:avLst/>
          </a:prstGeom>
          <a:noFill/>
          <a:ln w="9525">
            <a:noFill/>
            <a:miter lim="800000"/>
            <a:headEnd/>
            <a:tailEnd/>
          </a:ln>
        </p:spPr>
        <p:txBody>
          <a:bodyPr wrap="square">
            <a:spAutoFit/>
          </a:bodyPr>
          <a:lstStyle/>
          <a:p>
            <a:pPr>
              <a:spcBef>
                <a:spcPct val="50000"/>
              </a:spcBef>
            </a:pPr>
            <a:r>
              <a:rPr lang="el-GR" sz="1600" dirty="0">
                <a:solidFill>
                  <a:schemeClr val="accent6">
                    <a:lumMod val="50000"/>
                  </a:schemeClr>
                </a:solidFill>
                <a:latin typeface="Calibri" pitchFamily="34" charset="0"/>
              </a:rPr>
              <a:t>Απόδειξη των 3 κανόνων με βάση τον ορισμό</a:t>
            </a:r>
          </a:p>
        </p:txBody>
      </p:sp>
      <p:sp>
        <p:nvSpPr>
          <p:cNvPr id="15" name="Title 22"/>
          <p:cNvSpPr>
            <a:spLocks noGrp="1"/>
          </p:cNvSpPr>
          <p:nvPr>
            <p:ph type="title"/>
          </p:nvPr>
        </p:nvSpPr>
        <p:spPr>
          <a:xfrm>
            <a:off x="457200" y="274638"/>
            <a:ext cx="8229600" cy="1143000"/>
          </a:xfrm>
        </p:spPr>
        <p:txBody>
          <a:bodyPr>
            <a:normAutofit/>
          </a:bodyPr>
          <a:lstStyle/>
          <a:p>
            <a:r>
              <a:rPr lang="el-GR" dirty="0" smtClean="0">
                <a:solidFill>
                  <a:schemeClr val="accent6">
                    <a:lumMod val="75000"/>
                  </a:schemeClr>
                </a:solidFill>
              </a:rPr>
              <a:t>Κανόνες Συμπερασμού</a:t>
            </a:r>
            <a:endParaRPr lang="el-GR"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18435" name="Footer Placeholder 3"/>
          <p:cNvSpPr>
            <a:spLocks noGrp="1"/>
          </p:cNvSpPr>
          <p:nvPr>
            <p:ph type="ftr" sz="quarter" idx="11"/>
          </p:nvPr>
        </p:nvSpPr>
        <p:spPr>
          <a:noFill/>
        </p:spPr>
        <p:txBody>
          <a:bodyPr/>
          <a:lstStyle/>
          <a:p>
            <a:r>
              <a:rPr lang="el-GR" altLang="en-US" smtClean="0"/>
              <a:t>Ευαγγελία Πιτουρά</a:t>
            </a:r>
          </a:p>
        </p:txBody>
      </p:sp>
      <p:sp>
        <p:nvSpPr>
          <p:cNvPr id="18436" name="Slide Number Placeholder 4"/>
          <p:cNvSpPr>
            <a:spLocks noGrp="1"/>
          </p:cNvSpPr>
          <p:nvPr>
            <p:ph type="sldNum" sz="quarter" idx="12"/>
          </p:nvPr>
        </p:nvSpPr>
        <p:spPr>
          <a:noFill/>
        </p:spPr>
        <p:txBody>
          <a:bodyPr/>
          <a:lstStyle/>
          <a:p>
            <a:fld id="{57E59B90-541B-44CD-93B0-928AAC768C09}" type="slidenum">
              <a:rPr lang="el-GR" altLang="en-US" smtClean="0"/>
              <a:pPr/>
              <a:t>23</a:t>
            </a:fld>
            <a:endParaRPr lang="el-GR" altLang="en-US" smtClean="0"/>
          </a:p>
        </p:txBody>
      </p:sp>
      <p:sp>
        <p:nvSpPr>
          <p:cNvPr id="18438" name="Text Box 3"/>
          <p:cNvSpPr txBox="1">
            <a:spLocks noChangeArrowheads="1"/>
          </p:cNvSpPr>
          <p:nvPr/>
        </p:nvSpPr>
        <p:spPr bwMode="auto">
          <a:xfrm>
            <a:off x="304800" y="1752600"/>
            <a:ext cx="7010400" cy="519113"/>
          </a:xfrm>
          <a:prstGeom prst="rect">
            <a:avLst/>
          </a:prstGeom>
          <a:noFill/>
          <a:ln w="9525">
            <a:noFill/>
            <a:miter lim="800000"/>
            <a:headEnd/>
            <a:tailEnd/>
          </a:ln>
        </p:spPr>
        <p:txBody>
          <a:bodyPr>
            <a:spAutoFit/>
          </a:bodyPr>
          <a:lstStyle/>
          <a:p>
            <a:pPr eaLnBrk="0" hangingPunct="0">
              <a:spcBef>
                <a:spcPct val="50000"/>
              </a:spcBef>
            </a:pPr>
            <a:r>
              <a:rPr lang="el-GR" sz="2800" dirty="0">
                <a:solidFill>
                  <a:schemeClr val="accent6">
                    <a:lumMod val="75000"/>
                  </a:schemeClr>
                </a:solidFill>
                <a:latin typeface="Calibri" pitchFamily="34" charset="0"/>
              </a:rPr>
              <a:t>Επιπρόσθετοι κανόνες</a:t>
            </a:r>
          </a:p>
        </p:txBody>
      </p:sp>
      <p:sp>
        <p:nvSpPr>
          <p:cNvPr id="18439" name="Text Box 4"/>
          <p:cNvSpPr txBox="1">
            <a:spLocks noChangeArrowheads="1"/>
          </p:cNvSpPr>
          <p:nvPr/>
        </p:nvSpPr>
        <p:spPr bwMode="auto">
          <a:xfrm>
            <a:off x="833487" y="2524027"/>
            <a:ext cx="7696200" cy="457200"/>
          </a:xfrm>
          <a:prstGeom prst="rect">
            <a:avLst/>
          </a:prstGeom>
          <a:noFill/>
          <a:ln w="9525">
            <a:noFill/>
            <a:miter lim="800000"/>
            <a:headEnd/>
            <a:tailEnd/>
          </a:ln>
        </p:spPr>
        <p:txBody>
          <a:bodyPr>
            <a:spAutoFit/>
          </a:bodyPr>
          <a:lstStyle/>
          <a:p>
            <a:pPr eaLnBrk="0" hangingPunct="0">
              <a:spcBef>
                <a:spcPct val="50000"/>
              </a:spcBef>
            </a:pPr>
            <a:r>
              <a:rPr lang="el-GR" sz="2400" dirty="0">
                <a:latin typeface="Calibri" pitchFamily="34" charset="0"/>
              </a:rPr>
              <a:t>4. Ενωτικός  </a:t>
            </a:r>
            <a:r>
              <a:rPr lang="el-GR" sz="2400" dirty="0" smtClean="0">
                <a:latin typeface="Calibri" pitchFamily="34" charset="0"/>
              </a:rPr>
              <a:t>Κανόνας</a:t>
            </a:r>
            <a:r>
              <a:rPr lang="en-US" sz="2400" dirty="0" smtClean="0">
                <a:latin typeface="Calibri" pitchFamily="34" charset="0"/>
              </a:rPr>
              <a:t> (union)</a:t>
            </a:r>
            <a:endParaRPr lang="el-GR" sz="2400" dirty="0">
              <a:latin typeface="Calibri" pitchFamily="34" charset="0"/>
            </a:endParaRPr>
          </a:p>
        </p:txBody>
      </p:sp>
      <p:sp>
        <p:nvSpPr>
          <p:cNvPr id="18440" name="Text Box 5"/>
          <p:cNvSpPr txBox="1">
            <a:spLocks noChangeArrowheads="1"/>
          </p:cNvSpPr>
          <p:nvPr/>
        </p:nvSpPr>
        <p:spPr bwMode="auto">
          <a:xfrm>
            <a:off x="833487" y="3743227"/>
            <a:ext cx="7696200" cy="457200"/>
          </a:xfrm>
          <a:prstGeom prst="rect">
            <a:avLst/>
          </a:prstGeom>
          <a:noFill/>
          <a:ln w="9525">
            <a:noFill/>
            <a:miter lim="800000"/>
            <a:headEnd/>
            <a:tailEnd/>
          </a:ln>
        </p:spPr>
        <p:txBody>
          <a:bodyPr>
            <a:spAutoFit/>
          </a:bodyPr>
          <a:lstStyle/>
          <a:p>
            <a:pPr eaLnBrk="0" hangingPunct="0">
              <a:spcBef>
                <a:spcPct val="50000"/>
              </a:spcBef>
            </a:pPr>
            <a:r>
              <a:rPr lang="el-GR" sz="2400" dirty="0">
                <a:latin typeface="Calibri" pitchFamily="34" charset="0"/>
              </a:rPr>
              <a:t>5. Διασπαστικός  </a:t>
            </a:r>
            <a:r>
              <a:rPr lang="el-GR" sz="2400" dirty="0" smtClean="0">
                <a:latin typeface="Calibri" pitchFamily="34" charset="0"/>
              </a:rPr>
              <a:t>Κανόνας</a:t>
            </a:r>
            <a:r>
              <a:rPr lang="en-US" sz="2400" dirty="0" smtClean="0">
                <a:latin typeface="Calibri" pitchFamily="34" charset="0"/>
              </a:rPr>
              <a:t> (decomposition)</a:t>
            </a:r>
            <a:endParaRPr lang="el-GR" sz="2400" dirty="0">
              <a:latin typeface="Calibri" pitchFamily="34" charset="0"/>
            </a:endParaRPr>
          </a:p>
        </p:txBody>
      </p:sp>
      <p:grpSp>
        <p:nvGrpSpPr>
          <p:cNvPr id="2" name="Group 6"/>
          <p:cNvGrpSpPr>
            <a:grpSpLocks/>
          </p:cNvGrpSpPr>
          <p:nvPr/>
        </p:nvGrpSpPr>
        <p:grpSpPr bwMode="auto">
          <a:xfrm>
            <a:off x="1136700" y="5525990"/>
            <a:ext cx="7391400" cy="457200"/>
            <a:chOff x="432" y="3552"/>
            <a:chExt cx="4656" cy="288"/>
          </a:xfrm>
        </p:grpSpPr>
        <p:sp>
          <p:nvSpPr>
            <p:cNvPr id="18453" name="Text Box 7"/>
            <p:cNvSpPr txBox="1">
              <a:spLocks noChangeArrowheads="1"/>
            </p:cNvSpPr>
            <p:nvPr/>
          </p:nvSpPr>
          <p:spPr bwMode="auto">
            <a:xfrm>
              <a:off x="432" y="3552"/>
              <a:ext cx="4656" cy="233"/>
            </a:xfrm>
            <a:prstGeom prst="rect">
              <a:avLst/>
            </a:prstGeom>
            <a:noFill/>
            <a:ln w="9525">
              <a:noFill/>
              <a:miter lim="800000"/>
              <a:headEnd/>
              <a:tailEnd/>
            </a:ln>
          </p:spPr>
          <p:txBody>
            <a:bodyPr>
              <a:spAutoFit/>
            </a:bodyPr>
            <a:lstStyle/>
            <a:p>
              <a:pPr eaLnBrk="0" hangingPunct="0">
                <a:spcBef>
                  <a:spcPct val="50000"/>
                </a:spcBef>
              </a:pPr>
              <a:r>
                <a:rPr lang="el-GR" dirty="0">
                  <a:latin typeface="Calibri" pitchFamily="34" charset="0"/>
                </a:rPr>
                <a:t>{</a:t>
              </a:r>
              <a:r>
                <a:rPr lang="en-US" dirty="0">
                  <a:latin typeface="Calibri" pitchFamily="34" charset="0"/>
                </a:rPr>
                <a:t>X </a:t>
              </a:r>
              <a:r>
                <a:rPr lang="en-US" dirty="0">
                  <a:latin typeface="Calibri" pitchFamily="34" charset="0"/>
                  <a:sym typeface="Symbol" pitchFamily="18" charset="2"/>
                </a:rPr>
                <a:t></a:t>
              </a:r>
              <a:r>
                <a:rPr lang="en-US" dirty="0">
                  <a:latin typeface="Calibri" pitchFamily="34" charset="0"/>
                </a:rPr>
                <a:t> Y, ΥΖ </a:t>
              </a:r>
              <a:r>
                <a:rPr lang="en-US" dirty="0">
                  <a:latin typeface="Calibri" pitchFamily="34" charset="0"/>
                  <a:sym typeface="Symbol" pitchFamily="18" charset="2"/>
                </a:rPr>
                <a:t> W</a:t>
              </a:r>
              <a:r>
                <a:rPr lang="en-US" dirty="0">
                  <a:latin typeface="Calibri" pitchFamily="34" charset="0"/>
                </a:rPr>
                <a:t> }           </a:t>
              </a:r>
              <a:r>
                <a:rPr lang="el-GR" dirty="0" smtClean="0">
                  <a:latin typeface="Calibri" pitchFamily="34" charset="0"/>
                </a:rPr>
                <a:t>           </a:t>
              </a:r>
              <a:r>
                <a:rPr lang="en-US" dirty="0" smtClean="0">
                  <a:latin typeface="Calibri" pitchFamily="34" charset="0"/>
                </a:rPr>
                <a:t>      </a:t>
              </a:r>
              <a:r>
                <a:rPr lang="en-US" dirty="0">
                  <a:latin typeface="Calibri" pitchFamily="34" charset="0"/>
                </a:rPr>
                <a:t>ΧZ </a:t>
              </a:r>
              <a:r>
                <a:rPr lang="en-US" dirty="0">
                  <a:latin typeface="Calibri" pitchFamily="34" charset="0"/>
                  <a:sym typeface="Symbol" pitchFamily="18" charset="2"/>
                </a:rPr>
                <a:t> W</a:t>
              </a:r>
              <a:endParaRPr lang="el-GR" dirty="0">
                <a:latin typeface="Calibri" pitchFamily="34" charset="0"/>
              </a:endParaRPr>
            </a:p>
          </p:txBody>
        </p:sp>
        <p:grpSp>
          <p:nvGrpSpPr>
            <p:cNvPr id="3" name="Group 8"/>
            <p:cNvGrpSpPr>
              <a:grpSpLocks/>
            </p:cNvGrpSpPr>
            <p:nvPr/>
          </p:nvGrpSpPr>
          <p:grpSpPr bwMode="auto">
            <a:xfrm>
              <a:off x="1920" y="3552"/>
              <a:ext cx="240" cy="288"/>
              <a:chOff x="1968" y="1824"/>
              <a:chExt cx="240" cy="288"/>
            </a:xfrm>
          </p:grpSpPr>
          <p:sp>
            <p:nvSpPr>
              <p:cNvPr id="18455" name="Text Box 9"/>
              <p:cNvSpPr txBox="1">
                <a:spLocks noChangeArrowheads="1"/>
              </p:cNvSpPr>
              <p:nvPr/>
            </p:nvSpPr>
            <p:spPr bwMode="auto">
              <a:xfrm>
                <a:off x="1968" y="1824"/>
                <a:ext cx="240" cy="288"/>
              </a:xfrm>
              <a:prstGeom prst="rect">
                <a:avLst/>
              </a:prstGeom>
              <a:noFill/>
              <a:ln w="9525">
                <a:noFill/>
                <a:miter lim="800000"/>
                <a:headEnd/>
                <a:tailEnd/>
              </a:ln>
            </p:spPr>
            <p:txBody>
              <a:bodyPr>
                <a:spAutoFit/>
              </a:bodyPr>
              <a:lstStyle/>
              <a:p>
                <a:pPr eaLnBrk="0" hangingPunct="0">
                  <a:spcBef>
                    <a:spcPct val="50000"/>
                  </a:spcBef>
                </a:pPr>
                <a:r>
                  <a:rPr lang="el-GR" sz="2400">
                    <a:latin typeface="Calibri" pitchFamily="34" charset="0"/>
                  </a:rPr>
                  <a:t>=</a:t>
                </a:r>
              </a:p>
            </p:txBody>
          </p:sp>
          <p:sp>
            <p:nvSpPr>
              <p:cNvPr id="18456" name="Line 10"/>
              <p:cNvSpPr>
                <a:spLocks noChangeShapeType="1"/>
              </p:cNvSpPr>
              <p:nvPr/>
            </p:nvSpPr>
            <p:spPr bwMode="auto">
              <a:xfrm>
                <a:off x="2016" y="1872"/>
                <a:ext cx="0" cy="192"/>
              </a:xfrm>
              <a:prstGeom prst="line">
                <a:avLst/>
              </a:prstGeom>
              <a:noFill/>
              <a:ln w="9525">
                <a:solidFill>
                  <a:schemeClr val="tx1"/>
                </a:solidFill>
                <a:round/>
                <a:headEnd/>
                <a:tailEnd/>
              </a:ln>
            </p:spPr>
            <p:txBody>
              <a:bodyPr wrap="none" anchor="ctr"/>
              <a:lstStyle/>
              <a:p>
                <a:endParaRPr lang="el-GR"/>
              </a:p>
            </p:txBody>
          </p:sp>
        </p:grpSp>
      </p:grpSp>
      <p:sp>
        <p:nvSpPr>
          <p:cNvPr id="18442" name="Text Box 11"/>
          <p:cNvSpPr txBox="1">
            <a:spLocks noChangeArrowheads="1"/>
          </p:cNvSpPr>
          <p:nvPr/>
        </p:nvSpPr>
        <p:spPr bwMode="auto">
          <a:xfrm>
            <a:off x="847775" y="5022752"/>
            <a:ext cx="7696200" cy="457200"/>
          </a:xfrm>
          <a:prstGeom prst="rect">
            <a:avLst/>
          </a:prstGeom>
          <a:noFill/>
          <a:ln w="9525">
            <a:noFill/>
            <a:miter lim="800000"/>
            <a:headEnd/>
            <a:tailEnd/>
          </a:ln>
        </p:spPr>
        <p:txBody>
          <a:bodyPr>
            <a:spAutoFit/>
          </a:bodyPr>
          <a:lstStyle/>
          <a:p>
            <a:pPr eaLnBrk="0" hangingPunct="0">
              <a:spcBef>
                <a:spcPct val="50000"/>
              </a:spcBef>
            </a:pPr>
            <a:r>
              <a:rPr lang="el-GR" sz="2400">
                <a:latin typeface="Calibri" pitchFamily="34" charset="0"/>
              </a:rPr>
              <a:t>6. Ψευδομεταβατικός  Κανόνας</a:t>
            </a:r>
          </a:p>
        </p:txBody>
      </p:sp>
      <p:grpSp>
        <p:nvGrpSpPr>
          <p:cNvPr id="4" name="Group 12"/>
          <p:cNvGrpSpPr>
            <a:grpSpLocks/>
          </p:cNvGrpSpPr>
          <p:nvPr/>
        </p:nvGrpSpPr>
        <p:grpSpPr bwMode="auto">
          <a:xfrm>
            <a:off x="1495475" y="4230590"/>
            <a:ext cx="7391400" cy="473075"/>
            <a:chOff x="576" y="2928"/>
            <a:chExt cx="4656" cy="298"/>
          </a:xfrm>
        </p:grpSpPr>
        <p:sp>
          <p:nvSpPr>
            <p:cNvPr id="18449" name="Text Box 13"/>
            <p:cNvSpPr txBox="1">
              <a:spLocks noChangeArrowheads="1"/>
            </p:cNvSpPr>
            <p:nvPr/>
          </p:nvSpPr>
          <p:spPr bwMode="auto">
            <a:xfrm>
              <a:off x="576" y="2976"/>
              <a:ext cx="4656" cy="250"/>
            </a:xfrm>
            <a:prstGeom prst="rect">
              <a:avLst/>
            </a:prstGeom>
            <a:noFill/>
            <a:ln w="9525">
              <a:noFill/>
              <a:miter lim="800000"/>
              <a:headEnd/>
              <a:tailEnd/>
            </a:ln>
          </p:spPr>
          <p:txBody>
            <a:bodyPr>
              <a:spAutoFit/>
            </a:bodyPr>
            <a:lstStyle/>
            <a:p>
              <a:pPr eaLnBrk="0" hangingPunct="0">
                <a:spcBef>
                  <a:spcPct val="50000"/>
                </a:spcBef>
              </a:pPr>
              <a:r>
                <a:rPr lang="el-GR">
                  <a:latin typeface="Calibri" pitchFamily="34" charset="0"/>
                </a:rPr>
                <a:t>{</a:t>
              </a:r>
              <a:r>
                <a:rPr lang="en-US">
                  <a:latin typeface="Calibri" pitchFamily="34" charset="0"/>
                </a:rPr>
                <a:t>X </a:t>
              </a:r>
              <a:r>
                <a:rPr lang="en-US">
                  <a:latin typeface="Calibri" pitchFamily="34" charset="0"/>
                  <a:sym typeface="Symbol" pitchFamily="18" charset="2"/>
                </a:rPr>
                <a:t></a:t>
              </a:r>
              <a:r>
                <a:rPr lang="en-US">
                  <a:latin typeface="Calibri" pitchFamily="34" charset="0"/>
                </a:rPr>
                <a:t> Y</a:t>
              </a:r>
              <a:r>
                <a:rPr lang="en-US">
                  <a:latin typeface="Calibri" pitchFamily="34" charset="0"/>
                  <a:sym typeface="Symbol" pitchFamily="18" charset="2"/>
                </a:rPr>
                <a:t>Z</a:t>
              </a:r>
              <a:r>
                <a:rPr lang="en-US">
                  <a:latin typeface="Calibri" pitchFamily="34" charset="0"/>
                </a:rPr>
                <a:t> }              Χ </a:t>
              </a:r>
              <a:r>
                <a:rPr lang="en-US">
                  <a:latin typeface="Calibri" pitchFamily="34" charset="0"/>
                  <a:sym typeface="Symbol" pitchFamily="18" charset="2"/>
                </a:rPr>
                <a:t> Y</a:t>
              </a:r>
              <a:endParaRPr lang="el-GR">
                <a:latin typeface="Calibri" pitchFamily="34" charset="0"/>
              </a:endParaRPr>
            </a:p>
          </p:txBody>
        </p:sp>
        <p:grpSp>
          <p:nvGrpSpPr>
            <p:cNvPr id="5" name="Group 14"/>
            <p:cNvGrpSpPr>
              <a:grpSpLocks/>
            </p:cNvGrpSpPr>
            <p:nvPr/>
          </p:nvGrpSpPr>
          <p:grpSpPr bwMode="auto">
            <a:xfrm>
              <a:off x="1440" y="2928"/>
              <a:ext cx="240" cy="288"/>
              <a:chOff x="1968" y="1824"/>
              <a:chExt cx="240" cy="288"/>
            </a:xfrm>
          </p:grpSpPr>
          <p:sp>
            <p:nvSpPr>
              <p:cNvPr id="18451" name="Text Box 15"/>
              <p:cNvSpPr txBox="1">
                <a:spLocks noChangeArrowheads="1"/>
              </p:cNvSpPr>
              <p:nvPr/>
            </p:nvSpPr>
            <p:spPr bwMode="auto">
              <a:xfrm>
                <a:off x="1968" y="1824"/>
                <a:ext cx="240" cy="288"/>
              </a:xfrm>
              <a:prstGeom prst="rect">
                <a:avLst/>
              </a:prstGeom>
              <a:noFill/>
              <a:ln w="9525">
                <a:noFill/>
                <a:miter lim="800000"/>
                <a:headEnd/>
                <a:tailEnd/>
              </a:ln>
            </p:spPr>
            <p:txBody>
              <a:bodyPr>
                <a:spAutoFit/>
              </a:bodyPr>
              <a:lstStyle/>
              <a:p>
                <a:pPr eaLnBrk="0" hangingPunct="0">
                  <a:spcBef>
                    <a:spcPct val="50000"/>
                  </a:spcBef>
                </a:pPr>
                <a:r>
                  <a:rPr lang="el-GR" sz="2400" dirty="0">
                    <a:latin typeface="Calibri" pitchFamily="34" charset="0"/>
                  </a:rPr>
                  <a:t>=</a:t>
                </a:r>
                <a:r>
                  <a:rPr lang="en-US" sz="2400" dirty="0">
                    <a:latin typeface="Calibri" pitchFamily="34" charset="0"/>
                  </a:rPr>
                  <a:t>   </a:t>
                </a:r>
                <a:endParaRPr lang="el-GR" sz="2400" dirty="0">
                  <a:latin typeface="Calibri" pitchFamily="34" charset="0"/>
                </a:endParaRPr>
              </a:p>
            </p:txBody>
          </p:sp>
          <p:sp>
            <p:nvSpPr>
              <p:cNvPr id="18452" name="Line 16"/>
              <p:cNvSpPr>
                <a:spLocks noChangeShapeType="1"/>
              </p:cNvSpPr>
              <p:nvPr/>
            </p:nvSpPr>
            <p:spPr bwMode="auto">
              <a:xfrm>
                <a:off x="2016" y="1872"/>
                <a:ext cx="0" cy="192"/>
              </a:xfrm>
              <a:prstGeom prst="line">
                <a:avLst/>
              </a:prstGeom>
              <a:noFill/>
              <a:ln w="9525">
                <a:solidFill>
                  <a:schemeClr val="tx1"/>
                </a:solidFill>
                <a:round/>
                <a:headEnd/>
                <a:tailEnd/>
              </a:ln>
            </p:spPr>
            <p:txBody>
              <a:bodyPr wrap="none" anchor="ctr"/>
              <a:lstStyle/>
              <a:p>
                <a:endParaRPr lang="el-GR"/>
              </a:p>
            </p:txBody>
          </p:sp>
        </p:grpSp>
      </p:grpSp>
      <p:grpSp>
        <p:nvGrpSpPr>
          <p:cNvPr id="6" name="Group 17"/>
          <p:cNvGrpSpPr>
            <a:grpSpLocks/>
          </p:cNvGrpSpPr>
          <p:nvPr/>
        </p:nvGrpSpPr>
        <p:grpSpPr bwMode="auto">
          <a:xfrm>
            <a:off x="1424037" y="3078065"/>
            <a:ext cx="7391400" cy="457200"/>
            <a:chOff x="768" y="3120"/>
            <a:chExt cx="4656" cy="288"/>
          </a:xfrm>
        </p:grpSpPr>
        <p:sp>
          <p:nvSpPr>
            <p:cNvPr id="18445" name="Text Box 18"/>
            <p:cNvSpPr txBox="1">
              <a:spLocks noChangeArrowheads="1"/>
            </p:cNvSpPr>
            <p:nvPr/>
          </p:nvSpPr>
          <p:spPr bwMode="auto">
            <a:xfrm>
              <a:off x="768" y="3120"/>
              <a:ext cx="4656" cy="250"/>
            </a:xfrm>
            <a:prstGeom prst="rect">
              <a:avLst/>
            </a:prstGeom>
            <a:noFill/>
            <a:ln w="9525">
              <a:noFill/>
              <a:miter lim="800000"/>
              <a:headEnd/>
              <a:tailEnd/>
            </a:ln>
          </p:spPr>
          <p:txBody>
            <a:bodyPr>
              <a:spAutoFit/>
            </a:bodyPr>
            <a:lstStyle/>
            <a:p>
              <a:pPr eaLnBrk="0" hangingPunct="0">
                <a:spcBef>
                  <a:spcPct val="50000"/>
                </a:spcBef>
              </a:pPr>
              <a:r>
                <a:rPr lang="el-GR">
                  <a:latin typeface="Calibri" pitchFamily="34" charset="0"/>
                </a:rPr>
                <a:t>{</a:t>
              </a:r>
              <a:r>
                <a:rPr lang="en-US">
                  <a:latin typeface="Calibri" pitchFamily="34" charset="0"/>
                </a:rPr>
                <a:t>X </a:t>
              </a:r>
              <a:r>
                <a:rPr lang="en-US">
                  <a:latin typeface="Calibri" pitchFamily="34" charset="0"/>
                  <a:sym typeface="Symbol" pitchFamily="18" charset="2"/>
                </a:rPr>
                <a:t></a:t>
              </a:r>
              <a:r>
                <a:rPr lang="en-US">
                  <a:latin typeface="Calibri" pitchFamily="34" charset="0"/>
                </a:rPr>
                <a:t> Y, Χ </a:t>
              </a:r>
              <a:r>
                <a:rPr lang="en-US">
                  <a:latin typeface="Calibri" pitchFamily="34" charset="0"/>
                  <a:sym typeface="Symbol" pitchFamily="18" charset="2"/>
                </a:rPr>
                <a:t> Z</a:t>
              </a:r>
              <a:r>
                <a:rPr lang="en-US">
                  <a:latin typeface="Calibri" pitchFamily="34" charset="0"/>
                </a:rPr>
                <a:t> }                  Χ </a:t>
              </a:r>
              <a:r>
                <a:rPr lang="en-US">
                  <a:latin typeface="Calibri" pitchFamily="34" charset="0"/>
                  <a:sym typeface="Symbol" pitchFamily="18" charset="2"/>
                </a:rPr>
                <a:t> YZ</a:t>
              </a:r>
              <a:r>
                <a:rPr lang="en-US">
                  <a:latin typeface="Calibri" pitchFamily="34" charset="0"/>
                </a:rPr>
                <a:t> </a:t>
              </a:r>
              <a:endParaRPr lang="el-GR">
                <a:latin typeface="Calibri" pitchFamily="34" charset="0"/>
              </a:endParaRPr>
            </a:p>
          </p:txBody>
        </p:sp>
        <p:grpSp>
          <p:nvGrpSpPr>
            <p:cNvPr id="7" name="Group 19"/>
            <p:cNvGrpSpPr>
              <a:grpSpLocks/>
            </p:cNvGrpSpPr>
            <p:nvPr/>
          </p:nvGrpSpPr>
          <p:grpSpPr bwMode="auto">
            <a:xfrm>
              <a:off x="2112" y="3120"/>
              <a:ext cx="240" cy="288"/>
              <a:chOff x="1968" y="1824"/>
              <a:chExt cx="240" cy="288"/>
            </a:xfrm>
          </p:grpSpPr>
          <p:sp>
            <p:nvSpPr>
              <p:cNvPr id="18447" name="Text Box 20"/>
              <p:cNvSpPr txBox="1">
                <a:spLocks noChangeArrowheads="1"/>
              </p:cNvSpPr>
              <p:nvPr/>
            </p:nvSpPr>
            <p:spPr bwMode="auto">
              <a:xfrm>
                <a:off x="1968" y="1824"/>
                <a:ext cx="240" cy="288"/>
              </a:xfrm>
              <a:prstGeom prst="rect">
                <a:avLst/>
              </a:prstGeom>
              <a:noFill/>
              <a:ln w="9525">
                <a:noFill/>
                <a:miter lim="800000"/>
                <a:headEnd/>
                <a:tailEnd/>
              </a:ln>
            </p:spPr>
            <p:txBody>
              <a:bodyPr>
                <a:spAutoFit/>
              </a:bodyPr>
              <a:lstStyle/>
              <a:p>
                <a:pPr eaLnBrk="0" hangingPunct="0">
                  <a:spcBef>
                    <a:spcPct val="50000"/>
                  </a:spcBef>
                </a:pPr>
                <a:r>
                  <a:rPr lang="el-GR" sz="2400">
                    <a:latin typeface="Calibri" pitchFamily="34" charset="0"/>
                  </a:rPr>
                  <a:t>=</a:t>
                </a:r>
              </a:p>
            </p:txBody>
          </p:sp>
          <p:sp>
            <p:nvSpPr>
              <p:cNvPr id="18448" name="Line 21"/>
              <p:cNvSpPr>
                <a:spLocks noChangeShapeType="1"/>
              </p:cNvSpPr>
              <p:nvPr/>
            </p:nvSpPr>
            <p:spPr bwMode="auto">
              <a:xfrm>
                <a:off x="2016" y="1872"/>
                <a:ext cx="0" cy="192"/>
              </a:xfrm>
              <a:prstGeom prst="line">
                <a:avLst/>
              </a:prstGeom>
              <a:noFill/>
              <a:ln w="9525">
                <a:solidFill>
                  <a:schemeClr val="tx1"/>
                </a:solidFill>
                <a:round/>
                <a:headEnd/>
                <a:tailEnd/>
              </a:ln>
            </p:spPr>
            <p:txBody>
              <a:bodyPr wrap="none" anchor="ctr"/>
              <a:lstStyle/>
              <a:p>
                <a:endParaRPr lang="el-GR"/>
              </a:p>
            </p:txBody>
          </p:sp>
        </p:grpSp>
      </p:grpSp>
      <p:sp>
        <p:nvSpPr>
          <p:cNvPr id="26" name="Title 22"/>
          <p:cNvSpPr>
            <a:spLocks noGrp="1"/>
          </p:cNvSpPr>
          <p:nvPr>
            <p:ph type="title"/>
          </p:nvPr>
        </p:nvSpPr>
        <p:spPr>
          <a:xfrm>
            <a:off x="457200" y="274638"/>
            <a:ext cx="8229600" cy="1143000"/>
          </a:xfrm>
        </p:spPr>
        <p:txBody>
          <a:bodyPr>
            <a:normAutofit/>
          </a:bodyPr>
          <a:lstStyle/>
          <a:p>
            <a:r>
              <a:rPr lang="el-GR" dirty="0" smtClean="0">
                <a:solidFill>
                  <a:schemeClr val="accent6">
                    <a:lumMod val="75000"/>
                  </a:schemeClr>
                </a:solidFill>
              </a:rPr>
              <a:t>Κανόνες Συμπερασμού</a:t>
            </a:r>
            <a:endParaRPr lang="el-GR"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19459" name="Footer Placeholder 3"/>
          <p:cNvSpPr>
            <a:spLocks noGrp="1"/>
          </p:cNvSpPr>
          <p:nvPr>
            <p:ph type="ftr" sz="quarter" idx="11"/>
          </p:nvPr>
        </p:nvSpPr>
        <p:spPr>
          <a:noFill/>
        </p:spPr>
        <p:txBody>
          <a:bodyPr/>
          <a:lstStyle/>
          <a:p>
            <a:r>
              <a:rPr lang="el-GR" altLang="en-US" smtClean="0"/>
              <a:t>Ευαγγελία Πιτουρά</a:t>
            </a:r>
          </a:p>
        </p:txBody>
      </p:sp>
      <p:sp>
        <p:nvSpPr>
          <p:cNvPr id="19460" name="Slide Number Placeholder 4"/>
          <p:cNvSpPr>
            <a:spLocks noGrp="1"/>
          </p:cNvSpPr>
          <p:nvPr>
            <p:ph type="sldNum" sz="quarter" idx="12"/>
          </p:nvPr>
        </p:nvSpPr>
        <p:spPr>
          <a:noFill/>
        </p:spPr>
        <p:txBody>
          <a:bodyPr/>
          <a:lstStyle/>
          <a:p>
            <a:fld id="{0ECA63A8-F326-483F-B6E9-437CB99D4434}" type="slidenum">
              <a:rPr lang="el-GR" altLang="en-US" smtClean="0"/>
              <a:pPr/>
              <a:t>24</a:t>
            </a:fld>
            <a:endParaRPr lang="el-GR" altLang="en-US" smtClean="0"/>
          </a:p>
        </p:txBody>
      </p:sp>
      <p:sp>
        <p:nvSpPr>
          <p:cNvPr id="19462" name="Text Box 3"/>
          <p:cNvSpPr txBox="1">
            <a:spLocks noChangeArrowheads="1"/>
          </p:cNvSpPr>
          <p:nvPr/>
        </p:nvSpPr>
        <p:spPr bwMode="auto">
          <a:xfrm>
            <a:off x="381000" y="1676400"/>
            <a:ext cx="7696200" cy="457200"/>
          </a:xfrm>
          <a:prstGeom prst="rect">
            <a:avLst/>
          </a:prstGeom>
          <a:noFill/>
          <a:ln w="9525">
            <a:noFill/>
            <a:miter lim="800000"/>
            <a:headEnd/>
            <a:tailEnd/>
          </a:ln>
        </p:spPr>
        <p:txBody>
          <a:bodyPr>
            <a:spAutoFit/>
          </a:bodyPr>
          <a:lstStyle/>
          <a:p>
            <a:pPr eaLnBrk="0" hangingPunct="0">
              <a:spcBef>
                <a:spcPct val="50000"/>
              </a:spcBef>
            </a:pPr>
            <a:r>
              <a:rPr lang="el-GR" sz="2400">
                <a:latin typeface="Calibri" pitchFamily="34" charset="0"/>
              </a:rPr>
              <a:t>Ενωτικός  Κανόνας</a:t>
            </a:r>
          </a:p>
        </p:txBody>
      </p:sp>
      <p:sp>
        <p:nvSpPr>
          <p:cNvPr id="19463" name="Text Box 4"/>
          <p:cNvSpPr txBox="1">
            <a:spLocks noChangeArrowheads="1"/>
          </p:cNvSpPr>
          <p:nvPr/>
        </p:nvSpPr>
        <p:spPr bwMode="auto">
          <a:xfrm>
            <a:off x="304800" y="2971800"/>
            <a:ext cx="6477000" cy="396875"/>
          </a:xfrm>
          <a:prstGeom prst="rect">
            <a:avLst/>
          </a:prstGeom>
          <a:noFill/>
          <a:ln w="9525">
            <a:noFill/>
            <a:miter lim="800000"/>
            <a:headEnd/>
            <a:tailEnd/>
          </a:ln>
        </p:spPr>
        <p:txBody>
          <a:bodyPr>
            <a:spAutoFit/>
          </a:bodyPr>
          <a:lstStyle/>
          <a:p>
            <a:pPr eaLnBrk="0" hangingPunct="0">
              <a:spcBef>
                <a:spcPct val="50000"/>
              </a:spcBef>
            </a:pPr>
            <a:r>
              <a:rPr lang="el-GR">
                <a:latin typeface="Calibri" pitchFamily="34" charset="0"/>
              </a:rPr>
              <a:t>Απόδειξη (με χρήση των κανόνων του </a:t>
            </a:r>
            <a:r>
              <a:rPr lang="en-US">
                <a:latin typeface="Calibri" pitchFamily="34" charset="0"/>
              </a:rPr>
              <a:t>Amstrong)</a:t>
            </a:r>
            <a:endParaRPr lang="el-GR">
              <a:latin typeface="Calibri" pitchFamily="34" charset="0"/>
            </a:endParaRPr>
          </a:p>
        </p:txBody>
      </p:sp>
      <p:grpSp>
        <p:nvGrpSpPr>
          <p:cNvPr id="2" name="Group 5"/>
          <p:cNvGrpSpPr>
            <a:grpSpLocks/>
          </p:cNvGrpSpPr>
          <p:nvPr/>
        </p:nvGrpSpPr>
        <p:grpSpPr bwMode="auto">
          <a:xfrm>
            <a:off x="609600" y="2286000"/>
            <a:ext cx="7391400" cy="473075"/>
            <a:chOff x="432" y="2304"/>
            <a:chExt cx="4656" cy="298"/>
          </a:xfrm>
        </p:grpSpPr>
        <p:sp>
          <p:nvSpPr>
            <p:cNvPr id="19474" name="Text Box 6"/>
            <p:cNvSpPr txBox="1">
              <a:spLocks noChangeArrowheads="1"/>
            </p:cNvSpPr>
            <p:nvPr/>
          </p:nvSpPr>
          <p:spPr bwMode="auto">
            <a:xfrm>
              <a:off x="432" y="2352"/>
              <a:ext cx="4656" cy="250"/>
            </a:xfrm>
            <a:prstGeom prst="rect">
              <a:avLst/>
            </a:prstGeom>
            <a:noFill/>
            <a:ln w="9525">
              <a:noFill/>
              <a:miter lim="800000"/>
              <a:headEnd/>
              <a:tailEnd/>
            </a:ln>
          </p:spPr>
          <p:txBody>
            <a:bodyPr>
              <a:spAutoFit/>
            </a:bodyPr>
            <a:lstStyle/>
            <a:p>
              <a:pPr eaLnBrk="0" hangingPunct="0">
                <a:spcBef>
                  <a:spcPct val="50000"/>
                </a:spcBef>
              </a:pPr>
              <a:r>
                <a:rPr lang="el-GR">
                  <a:latin typeface="Calibri" pitchFamily="34" charset="0"/>
                </a:rPr>
                <a:t>{</a:t>
              </a:r>
              <a:r>
                <a:rPr lang="en-US">
                  <a:latin typeface="Calibri" pitchFamily="34" charset="0"/>
                </a:rPr>
                <a:t>X </a:t>
              </a:r>
              <a:r>
                <a:rPr lang="en-US">
                  <a:latin typeface="Calibri" pitchFamily="34" charset="0"/>
                  <a:sym typeface="Symbol" pitchFamily="18" charset="2"/>
                </a:rPr>
                <a:t></a:t>
              </a:r>
              <a:r>
                <a:rPr lang="en-US">
                  <a:latin typeface="Calibri" pitchFamily="34" charset="0"/>
                </a:rPr>
                <a:t> Y (1), Χ </a:t>
              </a:r>
              <a:r>
                <a:rPr lang="en-US">
                  <a:latin typeface="Calibri" pitchFamily="34" charset="0"/>
                  <a:sym typeface="Symbol" pitchFamily="18" charset="2"/>
                </a:rPr>
                <a:t> Z</a:t>
              </a:r>
              <a:r>
                <a:rPr lang="en-US">
                  <a:latin typeface="Calibri" pitchFamily="34" charset="0"/>
                </a:rPr>
                <a:t> (2)}                     Χ </a:t>
              </a:r>
              <a:r>
                <a:rPr lang="en-US">
                  <a:latin typeface="Calibri" pitchFamily="34" charset="0"/>
                  <a:sym typeface="Symbol" pitchFamily="18" charset="2"/>
                </a:rPr>
                <a:t> YZ</a:t>
              </a:r>
              <a:r>
                <a:rPr lang="en-US">
                  <a:latin typeface="Calibri" pitchFamily="34" charset="0"/>
                </a:rPr>
                <a:t> </a:t>
              </a:r>
              <a:endParaRPr lang="el-GR">
                <a:latin typeface="Calibri" pitchFamily="34" charset="0"/>
              </a:endParaRPr>
            </a:p>
          </p:txBody>
        </p:sp>
        <p:grpSp>
          <p:nvGrpSpPr>
            <p:cNvPr id="3" name="Group 7"/>
            <p:cNvGrpSpPr>
              <a:grpSpLocks/>
            </p:cNvGrpSpPr>
            <p:nvPr/>
          </p:nvGrpSpPr>
          <p:grpSpPr bwMode="auto">
            <a:xfrm>
              <a:off x="2256" y="2304"/>
              <a:ext cx="240" cy="288"/>
              <a:chOff x="1968" y="1824"/>
              <a:chExt cx="240" cy="288"/>
            </a:xfrm>
          </p:grpSpPr>
          <p:sp>
            <p:nvSpPr>
              <p:cNvPr id="19476" name="Text Box 8"/>
              <p:cNvSpPr txBox="1">
                <a:spLocks noChangeArrowheads="1"/>
              </p:cNvSpPr>
              <p:nvPr/>
            </p:nvSpPr>
            <p:spPr bwMode="auto">
              <a:xfrm>
                <a:off x="1968" y="1824"/>
                <a:ext cx="240" cy="288"/>
              </a:xfrm>
              <a:prstGeom prst="rect">
                <a:avLst/>
              </a:prstGeom>
              <a:noFill/>
              <a:ln w="9525">
                <a:noFill/>
                <a:miter lim="800000"/>
                <a:headEnd/>
                <a:tailEnd/>
              </a:ln>
            </p:spPr>
            <p:txBody>
              <a:bodyPr>
                <a:spAutoFit/>
              </a:bodyPr>
              <a:lstStyle/>
              <a:p>
                <a:pPr eaLnBrk="0" hangingPunct="0">
                  <a:spcBef>
                    <a:spcPct val="50000"/>
                  </a:spcBef>
                </a:pPr>
                <a:r>
                  <a:rPr lang="el-GR" sz="2400">
                    <a:latin typeface="Calibri" pitchFamily="34" charset="0"/>
                  </a:rPr>
                  <a:t>=</a:t>
                </a:r>
              </a:p>
            </p:txBody>
          </p:sp>
          <p:sp>
            <p:nvSpPr>
              <p:cNvPr id="19477" name="Line 9"/>
              <p:cNvSpPr>
                <a:spLocks noChangeShapeType="1"/>
              </p:cNvSpPr>
              <p:nvPr/>
            </p:nvSpPr>
            <p:spPr bwMode="auto">
              <a:xfrm>
                <a:off x="2016" y="1872"/>
                <a:ext cx="0" cy="192"/>
              </a:xfrm>
              <a:prstGeom prst="line">
                <a:avLst/>
              </a:prstGeom>
              <a:noFill/>
              <a:ln w="9525">
                <a:solidFill>
                  <a:schemeClr val="tx1"/>
                </a:solidFill>
                <a:round/>
                <a:headEnd/>
                <a:tailEnd/>
              </a:ln>
            </p:spPr>
            <p:txBody>
              <a:bodyPr wrap="none" anchor="ctr"/>
              <a:lstStyle/>
              <a:p>
                <a:endParaRPr lang="el-GR"/>
              </a:p>
            </p:txBody>
          </p:sp>
        </p:grpSp>
      </p:grpSp>
      <p:sp>
        <p:nvSpPr>
          <p:cNvPr id="19465" name="Text Box 10"/>
          <p:cNvSpPr txBox="1">
            <a:spLocks noChangeArrowheads="1"/>
          </p:cNvSpPr>
          <p:nvPr/>
        </p:nvSpPr>
        <p:spPr bwMode="auto">
          <a:xfrm>
            <a:off x="533400" y="3733800"/>
            <a:ext cx="3429000" cy="1192213"/>
          </a:xfrm>
          <a:prstGeom prst="rect">
            <a:avLst/>
          </a:prstGeom>
          <a:noFill/>
          <a:ln w="9525">
            <a:noFill/>
            <a:miter lim="800000"/>
            <a:headEnd/>
            <a:tailEnd/>
          </a:ln>
        </p:spPr>
        <p:txBody>
          <a:bodyPr>
            <a:spAutoFit/>
          </a:bodyPr>
          <a:lstStyle/>
          <a:p>
            <a:pPr eaLnBrk="0" hangingPunct="0">
              <a:spcBef>
                <a:spcPct val="50000"/>
              </a:spcBef>
            </a:pPr>
            <a:r>
              <a:rPr lang="el-GR" sz="1800" dirty="0">
                <a:latin typeface="Calibri" pitchFamily="34" charset="0"/>
              </a:rPr>
              <a:t>(2) + </a:t>
            </a:r>
            <a:r>
              <a:rPr lang="el-GR" sz="1800" dirty="0" err="1">
                <a:latin typeface="Calibri" pitchFamily="34" charset="0"/>
              </a:rPr>
              <a:t>Επαυξ</a:t>
            </a:r>
            <a:r>
              <a:rPr lang="el-GR" sz="1800" dirty="0">
                <a:latin typeface="Calibri" pitchFamily="34" charset="0"/>
              </a:rPr>
              <a:t>. ΧY </a:t>
            </a:r>
            <a:r>
              <a:rPr lang="en-US" sz="1800" dirty="0">
                <a:latin typeface="Calibri" pitchFamily="34" charset="0"/>
                <a:sym typeface="Symbol" pitchFamily="18" charset="2"/>
              </a:rPr>
              <a:t> YZ  (3)</a:t>
            </a:r>
          </a:p>
          <a:p>
            <a:pPr eaLnBrk="0" hangingPunct="0">
              <a:spcBef>
                <a:spcPct val="50000"/>
              </a:spcBef>
            </a:pPr>
            <a:r>
              <a:rPr lang="en-US" sz="1800" dirty="0">
                <a:latin typeface="Calibri" pitchFamily="34" charset="0"/>
                <a:sym typeface="Symbol" pitchFamily="18" charset="2"/>
              </a:rPr>
              <a:t>(1) </a:t>
            </a:r>
            <a:r>
              <a:rPr lang="el-GR" sz="1800" dirty="0">
                <a:latin typeface="Calibri" pitchFamily="34" charset="0"/>
              </a:rPr>
              <a:t>+ </a:t>
            </a:r>
            <a:r>
              <a:rPr lang="el-GR" sz="1800" dirty="0" err="1">
                <a:latin typeface="Calibri" pitchFamily="34" charset="0"/>
              </a:rPr>
              <a:t>Επαυξ</a:t>
            </a:r>
            <a:r>
              <a:rPr lang="el-GR" sz="1800" dirty="0">
                <a:latin typeface="Calibri" pitchFamily="34" charset="0"/>
              </a:rPr>
              <a:t>. X </a:t>
            </a:r>
            <a:r>
              <a:rPr lang="en-US" sz="1800" dirty="0">
                <a:latin typeface="Calibri" pitchFamily="34" charset="0"/>
                <a:sym typeface="Symbol" pitchFamily="18" charset="2"/>
              </a:rPr>
              <a:t> XY (4)</a:t>
            </a:r>
          </a:p>
          <a:p>
            <a:pPr eaLnBrk="0" hangingPunct="0">
              <a:spcBef>
                <a:spcPct val="50000"/>
              </a:spcBef>
            </a:pPr>
            <a:r>
              <a:rPr lang="en-US" sz="1800" dirty="0">
                <a:latin typeface="Calibri" pitchFamily="34" charset="0"/>
                <a:sym typeface="Symbol" pitchFamily="18" charset="2"/>
              </a:rPr>
              <a:t>(3) (4) </a:t>
            </a:r>
            <a:r>
              <a:rPr lang="el-GR" sz="1800" dirty="0">
                <a:latin typeface="Calibri" pitchFamily="34" charset="0"/>
              </a:rPr>
              <a:t>Μεταβ. </a:t>
            </a:r>
            <a:r>
              <a:rPr lang="en-US" sz="1800" dirty="0">
                <a:latin typeface="Calibri" pitchFamily="34" charset="0"/>
              </a:rPr>
              <a:t>Χ </a:t>
            </a:r>
            <a:r>
              <a:rPr lang="en-US" sz="1800" dirty="0">
                <a:latin typeface="Calibri" pitchFamily="34" charset="0"/>
                <a:sym typeface="Symbol" pitchFamily="18" charset="2"/>
              </a:rPr>
              <a:t> YZ</a:t>
            </a:r>
            <a:r>
              <a:rPr lang="en-US" sz="1800" dirty="0">
                <a:latin typeface="Calibri" pitchFamily="34" charset="0"/>
              </a:rPr>
              <a:t> </a:t>
            </a:r>
            <a:endParaRPr lang="el-GR" sz="1800" dirty="0">
              <a:latin typeface="Calibri" pitchFamily="34" charset="0"/>
            </a:endParaRPr>
          </a:p>
        </p:txBody>
      </p:sp>
      <p:sp>
        <p:nvSpPr>
          <p:cNvPr id="19466" name="Text Box 11"/>
          <p:cNvSpPr txBox="1">
            <a:spLocks noChangeArrowheads="1"/>
          </p:cNvSpPr>
          <p:nvPr/>
        </p:nvSpPr>
        <p:spPr bwMode="auto">
          <a:xfrm>
            <a:off x="4495800" y="3553905"/>
            <a:ext cx="3319021" cy="2435733"/>
          </a:xfrm>
          <a:prstGeom prst="rect">
            <a:avLst/>
          </a:prstGeom>
          <a:solidFill>
            <a:schemeClr val="bg1">
              <a:lumMod val="95000"/>
            </a:schemeClr>
          </a:solidFill>
          <a:ln w="9525">
            <a:solidFill>
              <a:schemeClr val="tx2">
                <a:lumMod val="50000"/>
              </a:schemeClr>
            </a:solidFill>
            <a:miter lim="800000"/>
            <a:headEnd/>
            <a:tailEnd/>
          </a:ln>
        </p:spPr>
        <p:txBody>
          <a:bodyPr wrap="square">
            <a:spAutoFit/>
          </a:bodyPr>
          <a:lstStyle/>
          <a:p>
            <a:pPr eaLnBrk="0" hangingPunct="0">
              <a:spcBef>
                <a:spcPct val="50000"/>
              </a:spcBef>
            </a:pPr>
            <a:r>
              <a:rPr lang="el-GR" sz="1800" dirty="0">
                <a:solidFill>
                  <a:schemeClr val="tx2">
                    <a:lumMod val="50000"/>
                  </a:schemeClr>
                </a:solidFill>
                <a:latin typeface="Calibri" pitchFamily="34" charset="0"/>
              </a:rPr>
              <a:t>Ανακλαστικός  Κανόνας </a:t>
            </a:r>
          </a:p>
          <a:p>
            <a:pPr eaLnBrk="0" hangingPunct="0">
              <a:spcBef>
                <a:spcPct val="50000"/>
              </a:spcBef>
            </a:pPr>
            <a:r>
              <a:rPr lang="el-GR" sz="1800" dirty="0">
                <a:solidFill>
                  <a:schemeClr val="tx2">
                    <a:lumMod val="50000"/>
                  </a:schemeClr>
                </a:solidFill>
                <a:latin typeface="Calibri" pitchFamily="34" charset="0"/>
              </a:rPr>
              <a:t>Αν   Χ </a:t>
            </a:r>
            <a:r>
              <a:rPr lang="el-GR" dirty="0">
                <a:solidFill>
                  <a:schemeClr val="tx2">
                    <a:lumMod val="50000"/>
                  </a:schemeClr>
                </a:solidFill>
                <a:latin typeface="Calibri" pitchFamily="34" charset="0"/>
                <a:sym typeface="Symbol" pitchFamily="18" charset="2"/>
              </a:rPr>
              <a:t></a:t>
            </a:r>
            <a:r>
              <a:rPr lang="el-GR" sz="1800" dirty="0">
                <a:solidFill>
                  <a:schemeClr val="tx2">
                    <a:lumMod val="50000"/>
                  </a:schemeClr>
                </a:solidFill>
                <a:latin typeface="Calibri" pitchFamily="34" charset="0"/>
                <a:sym typeface="Symbol" pitchFamily="18" charset="2"/>
              </a:rPr>
              <a:t> </a:t>
            </a:r>
            <a:r>
              <a:rPr lang="el-GR" sz="1800" dirty="0">
                <a:solidFill>
                  <a:schemeClr val="tx2">
                    <a:lumMod val="50000"/>
                  </a:schemeClr>
                </a:solidFill>
                <a:latin typeface="Calibri" pitchFamily="34" charset="0"/>
              </a:rPr>
              <a:t>Υ, τότε </a:t>
            </a:r>
            <a:r>
              <a:rPr lang="en-US" sz="1800" dirty="0">
                <a:solidFill>
                  <a:schemeClr val="tx2">
                    <a:lumMod val="50000"/>
                  </a:schemeClr>
                </a:solidFill>
                <a:latin typeface="Calibri" pitchFamily="34" charset="0"/>
              </a:rPr>
              <a:t>X </a:t>
            </a:r>
            <a:r>
              <a:rPr lang="en-US" sz="1800" dirty="0">
                <a:solidFill>
                  <a:schemeClr val="tx2">
                    <a:lumMod val="50000"/>
                  </a:schemeClr>
                </a:solidFill>
                <a:latin typeface="Calibri" pitchFamily="34" charset="0"/>
                <a:sym typeface="Symbol" pitchFamily="18" charset="2"/>
              </a:rPr>
              <a:t></a:t>
            </a:r>
            <a:r>
              <a:rPr lang="en-US" sz="1800" dirty="0">
                <a:solidFill>
                  <a:schemeClr val="tx2">
                    <a:lumMod val="50000"/>
                  </a:schemeClr>
                </a:solidFill>
                <a:latin typeface="Calibri" pitchFamily="34" charset="0"/>
              </a:rPr>
              <a:t> Y</a:t>
            </a:r>
          </a:p>
          <a:p>
            <a:pPr eaLnBrk="0" hangingPunct="0">
              <a:spcBef>
                <a:spcPct val="50000"/>
              </a:spcBef>
            </a:pPr>
            <a:r>
              <a:rPr lang="el-GR" sz="1800" dirty="0" err="1">
                <a:solidFill>
                  <a:schemeClr val="tx2">
                    <a:lumMod val="50000"/>
                  </a:schemeClr>
                </a:solidFill>
                <a:latin typeface="Calibri" pitchFamily="34" charset="0"/>
              </a:rPr>
              <a:t>Επαυξητικός</a:t>
            </a:r>
            <a:r>
              <a:rPr lang="el-GR" sz="1800" dirty="0">
                <a:solidFill>
                  <a:schemeClr val="tx2">
                    <a:lumMod val="50000"/>
                  </a:schemeClr>
                </a:solidFill>
                <a:latin typeface="Calibri" pitchFamily="34" charset="0"/>
              </a:rPr>
              <a:t>  Κανόνας </a:t>
            </a:r>
          </a:p>
          <a:p>
            <a:pPr eaLnBrk="0" hangingPunct="0">
              <a:spcBef>
                <a:spcPct val="50000"/>
              </a:spcBef>
            </a:pPr>
            <a:r>
              <a:rPr lang="el-GR" sz="1800" dirty="0">
                <a:solidFill>
                  <a:schemeClr val="tx2">
                    <a:lumMod val="50000"/>
                  </a:schemeClr>
                </a:solidFill>
                <a:latin typeface="Calibri" pitchFamily="34" charset="0"/>
              </a:rPr>
              <a:t>{</a:t>
            </a:r>
            <a:r>
              <a:rPr lang="en-US" sz="1800" dirty="0">
                <a:solidFill>
                  <a:schemeClr val="tx2">
                    <a:lumMod val="50000"/>
                  </a:schemeClr>
                </a:solidFill>
                <a:latin typeface="Calibri" pitchFamily="34" charset="0"/>
              </a:rPr>
              <a:t>X </a:t>
            </a:r>
            <a:r>
              <a:rPr lang="en-US" sz="1800" dirty="0">
                <a:solidFill>
                  <a:schemeClr val="tx2">
                    <a:lumMod val="50000"/>
                  </a:schemeClr>
                </a:solidFill>
                <a:latin typeface="Calibri" pitchFamily="34" charset="0"/>
                <a:sym typeface="Symbol" pitchFamily="18" charset="2"/>
              </a:rPr>
              <a:t></a:t>
            </a:r>
            <a:r>
              <a:rPr lang="en-US" sz="1800" dirty="0">
                <a:solidFill>
                  <a:schemeClr val="tx2">
                    <a:lumMod val="50000"/>
                  </a:schemeClr>
                </a:solidFill>
                <a:latin typeface="Calibri" pitchFamily="34" charset="0"/>
              </a:rPr>
              <a:t> Y}         ΧΖ </a:t>
            </a:r>
            <a:r>
              <a:rPr lang="en-US" sz="1800" dirty="0">
                <a:solidFill>
                  <a:schemeClr val="tx2">
                    <a:lumMod val="50000"/>
                  </a:schemeClr>
                </a:solidFill>
                <a:latin typeface="Calibri" pitchFamily="34" charset="0"/>
                <a:sym typeface="Symbol" pitchFamily="18" charset="2"/>
              </a:rPr>
              <a:t>YZ</a:t>
            </a:r>
          </a:p>
          <a:p>
            <a:pPr eaLnBrk="0" hangingPunct="0">
              <a:spcBef>
                <a:spcPct val="50000"/>
              </a:spcBef>
            </a:pPr>
            <a:r>
              <a:rPr lang="el-GR" sz="1800" dirty="0">
                <a:solidFill>
                  <a:schemeClr val="tx2">
                    <a:lumMod val="50000"/>
                  </a:schemeClr>
                </a:solidFill>
                <a:latin typeface="Calibri" pitchFamily="34" charset="0"/>
              </a:rPr>
              <a:t>Μεταβατικός  Κανόνας</a:t>
            </a:r>
          </a:p>
          <a:p>
            <a:pPr eaLnBrk="0" hangingPunct="0">
              <a:spcBef>
                <a:spcPct val="50000"/>
              </a:spcBef>
            </a:pPr>
            <a:r>
              <a:rPr lang="el-GR" sz="1800" dirty="0">
                <a:solidFill>
                  <a:schemeClr val="tx2">
                    <a:lumMod val="50000"/>
                  </a:schemeClr>
                </a:solidFill>
                <a:latin typeface="Calibri" pitchFamily="34" charset="0"/>
              </a:rPr>
              <a:t>{</a:t>
            </a:r>
            <a:r>
              <a:rPr lang="en-US" sz="1800" dirty="0">
                <a:solidFill>
                  <a:schemeClr val="tx2">
                    <a:lumMod val="50000"/>
                  </a:schemeClr>
                </a:solidFill>
                <a:latin typeface="Calibri" pitchFamily="34" charset="0"/>
              </a:rPr>
              <a:t>X </a:t>
            </a:r>
            <a:r>
              <a:rPr lang="en-US" sz="1800" dirty="0">
                <a:solidFill>
                  <a:schemeClr val="tx2">
                    <a:lumMod val="50000"/>
                  </a:schemeClr>
                </a:solidFill>
                <a:latin typeface="Calibri" pitchFamily="34" charset="0"/>
                <a:sym typeface="Symbol" pitchFamily="18" charset="2"/>
              </a:rPr>
              <a:t></a:t>
            </a:r>
            <a:r>
              <a:rPr lang="en-US" sz="1800" dirty="0">
                <a:solidFill>
                  <a:schemeClr val="tx2">
                    <a:lumMod val="50000"/>
                  </a:schemeClr>
                </a:solidFill>
                <a:latin typeface="Calibri" pitchFamily="34" charset="0"/>
              </a:rPr>
              <a:t> Y, Υ </a:t>
            </a:r>
            <a:r>
              <a:rPr lang="en-US" sz="1800" dirty="0">
                <a:solidFill>
                  <a:schemeClr val="tx2">
                    <a:lumMod val="50000"/>
                  </a:schemeClr>
                </a:solidFill>
                <a:latin typeface="Calibri" pitchFamily="34" charset="0"/>
                <a:sym typeface="Symbol" pitchFamily="18" charset="2"/>
              </a:rPr>
              <a:t> Z</a:t>
            </a:r>
            <a:r>
              <a:rPr lang="en-US" sz="1800" dirty="0">
                <a:solidFill>
                  <a:schemeClr val="tx2">
                    <a:lumMod val="50000"/>
                  </a:schemeClr>
                </a:solidFill>
                <a:latin typeface="Calibri" pitchFamily="34" charset="0"/>
              </a:rPr>
              <a:t> }              </a:t>
            </a:r>
            <a:r>
              <a:rPr lang="el-GR" sz="1800" dirty="0" smtClean="0">
                <a:solidFill>
                  <a:schemeClr val="tx2">
                    <a:lumMod val="50000"/>
                  </a:schemeClr>
                </a:solidFill>
                <a:latin typeface="Calibri" pitchFamily="34" charset="0"/>
              </a:rPr>
              <a:t> </a:t>
            </a:r>
            <a:r>
              <a:rPr lang="en-US" sz="1800" dirty="0" smtClean="0">
                <a:solidFill>
                  <a:schemeClr val="tx2">
                    <a:lumMod val="50000"/>
                  </a:schemeClr>
                </a:solidFill>
                <a:latin typeface="Calibri" pitchFamily="34" charset="0"/>
              </a:rPr>
              <a:t> </a:t>
            </a:r>
            <a:r>
              <a:rPr lang="en-US" sz="1800" dirty="0">
                <a:solidFill>
                  <a:schemeClr val="tx2">
                    <a:lumMod val="50000"/>
                  </a:schemeClr>
                </a:solidFill>
                <a:latin typeface="Calibri" pitchFamily="34" charset="0"/>
              </a:rPr>
              <a:t>Χ </a:t>
            </a:r>
            <a:r>
              <a:rPr lang="en-US" sz="1800" dirty="0">
                <a:solidFill>
                  <a:schemeClr val="tx2">
                    <a:lumMod val="50000"/>
                  </a:schemeClr>
                </a:solidFill>
                <a:latin typeface="Calibri" pitchFamily="34" charset="0"/>
                <a:sym typeface="Symbol" pitchFamily="18" charset="2"/>
              </a:rPr>
              <a:t> Z</a:t>
            </a:r>
            <a:r>
              <a:rPr lang="en-US" sz="1800" dirty="0">
                <a:solidFill>
                  <a:schemeClr val="tx2">
                    <a:lumMod val="50000"/>
                  </a:schemeClr>
                </a:solidFill>
                <a:latin typeface="Calibri" pitchFamily="34" charset="0"/>
              </a:rPr>
              <a:t> </a:t>
            </a:r>
            <a:endParaRPr lang="el-GR" sz="1800" dirty="0">
              <a:solidFill>
                <a:schemeClr val="tx2">
                  <a:lumMod val="50000"/>
                </a:schemeClr>
              </a:solidFill>
              <a:latin typeface="Calibri" pitchFamily="34" charset="0"/>
            </a:endParaRPr>
          </a:p>
        </p:txBody>
      </p:sp>
      <p:grpSp>
        <p:nvGrpSpPr>
          <p:cNvPr id="4" name="Group 12"/>
          <p:cNvGrpSpPr>
            <a:grpSpLocks/>
          </p:cNvGrpSpPr>
          <p:nvPr/>
        </p:nvGrpSpPr>
        <p:grpSpPr bwMode="auto">
          <a:xfrm>
            <a:off x="5562600" y="4800600"/>
            <a:ext cx="381000" cy="381000"/>
            <a:chOff x="1968" y="1824"/>
            <a:chExt cx="240" cy="240"/>
          </a:xfrm>
        </p:grpSpPr>
        <p:sp>
          <p:nvSpPr>
            <p:cNvPr id="19472" name="Text Box 13"/>
            <p:cNvSpPr txBox="1">
              <a:spLocks noChangeArrowheads="1"/>
            </p:cNvSpPr>
            <p:nvPr/>
          </p:nvSpPr>
          <p:spPr bwMode="auto">
            <a:xfrm>
              <a:off x="1968" y="1824"/>
              <a:ext cx="240" cy="231"/>
            </a:xfrm>
            <a:prstGeom prst="rect">
              <a:avLst/>
            </a:prstGeom>
            <a:noFill/>
            <a:ln w="9525">
              <a:noFill/>
              <a:miter lim="800000"/>
              <a:headEnd/>
              <a:tailEnd/>
            </a:ln>
          </p:spPr>
          <p:txBody>
            <a:bodyPr>
              <a:spAutoFit/>
            </a:bodyPr>
            <a:lstStyle/>
            <a:p>
              <a:pPr eaLnBrk="0" hangingPunct="0">
                <a:spcBef>
                  <a:spcPct val="50000"/>
                </a:spcBef>
              </a:pPr>
              <a:r>
                <a:rPr lang="el-GR" sz="1800">
                  <a:latin typeface="Comic Sans MS" pitchFamily="66" charset="0"/>
                </a:rPr>
                <a:t>=</a:t>
              </a:r>
            </a:p>
          </p:txBody>
        </p:sp>
        <p:sp>
          <p:nvSpPr>
            <p:cNvPr id="19473" name="Line 14"/>
            <p:cNvSpPr>
              <a:spLocks noChangeShapeType="1"/>
            </p:cNvSpPr>
            <p:nvPr/>
          </p:nvSpPr>
          <p:spPr bwMode="auto">
            <a:xfrm>
              <a:off x="2016" y="1872"/>
              <a:ext cx="0" cy="192"/>
            </a:xfrm>
            <a:prstGeom prst="line">
              <a:avLst/>
            </a:prstGeom>
            <a:noFill/>
            <a:ln w="9525">
              <a:solidFill>
                <a:schemeClr val="tx1"/>
              </a:solidFill>
              <a:round/>
              <a:headEnd/>
              <a:tailEnd/>
            </a:ln>
          </p:spPr>
          <p:txBody>
            <a:bodyPr wrap="none" anchor="ctr"/>
            <a:lstStyle/>
            <a:p>
              <a:endParaRPr lang="el-GR"/>
            </a:p>
          </p:txBody>
        </p:sp>
      </p:grpSp>
      <p:grpSp>
        <p:nvGrpSpPr>
          <p:cNvPr id="5" name="Group 15"/>
          <p:cNvGrpSpPr>
            <a:grpSpLocks/>
          </p:cNvGrpSpPr>
          <p:nvPr/>
        </p:nvGrpSpPr>
        <p:grpSpPr bwMode="auto">
          <a:xfrm>
            <a:off x="6400800" y="5638800"/>
            <a:ext cx="381000" cy="381000"/>
            <a:chOff x="1968" y="1824"/>
            <a:chExt cx="240" cy="240"/>
          </a:xfrm>
        </p:grpSpPr>
        <p:sp>
          <p:nvSpPr>
            <p:cNvPr id="19470" name="Text Box 16"/>
            <p:cNvSpPr txBox="1">
              <a:spLocks noChangeArrowheads="1"/>
            </p:cNvSpPr>
            <p:nvPr/>
          </p:nvSpPr>
          <p:spPr bwMode="auto">
            <a:xfrm>
              <a:off x="1968" y="1824"/>
              <a:ext cx="240" cy="231"/>
            </a:xfrm>
            <a:prstGeom prst="rect">
              <a:avLst/>
            </a:prstGeom>
            <a:noFill/>
            <a:ln w="9525">
              <a:noFill/>
              <a:miter lim="800000"/>
              <a:headEnd/>
              <a:tailEnd/>
            </a:ln>
          </p:spPr>
          <p:txBody>
            <a:bodyPr>
              <a:spAutoFit/>
            </a:bodyPr>
            <a:lstStyle/>
            <a:p>
              <a:pPr eaLnBrk="0" hangingPunct="0">
                <a:spcBef>
                  <a:spcPct val="50000"/>
                </a:spcBef>
              </a:pPr>
              <a:r>
                <a:rPr lang="el-GR" sz="1800">
                  <a:latin typeface="Comic Sans MS" pitchFamily="66" charset="0"/>
                </a:rPr>
                <a:t>=</a:t>
              </a:r>
            </a:p>
          </p:txBody>
        </p:sp>
        <p:sp>
          <p:nvSpPr>
            <p:cNvPr id="19471" name="Line 17"/>
            <p:cNvSpPr>
              <a:spLocks noChangeShapeType="1"/>
            </p:cNvSpPr>
            <p:nvPr/>
          </p:nvSpPr>
          <p:spPr bwMode="auto">
            <a:xfrm>
              <a:off x="2016" y="1872"/>
              <a:ext cx="0" cy="192"/>
            </a:xfrm>
            <a:prstGeom prst="line">
              <a:avLst/>
            </a:prstGeom>
            <a:noFill/>
            <a:ln w="9525">
              <a:solidFill>
                <a:schemeClr val="tx1"/>
              </a:solidFill>
              <a:round/>
              <a:headEnd/>
              <a:tailEnd/>
            </a:ln>
          </p:spPr>
          <p:txBody>
            <a:bodyPr wrap="none" anchor="ctr"/>
            <a:lstStyle/>
            <a:p>
              <a:endParaRPr lang="el-GR"/>
            </a:p>
          </p:txBody>
        </p:sp>
      </p:grpSp>
      <p:sp>
        <p:nvSpPr>
          <p:cNvPr id="19469" name="Text Box 18"/>
          <p:cNvSpPr txBox="1">
            <a:spLocks noChangeArrowheads="1"/>
          </p:cNvSpPr>
          <p:nvPr/>
        </p:nvSpPr>
        <p:spPr bwMode="auto">
          <a:xfrm>
            <a:off x="4738655" y="1791092"/>
            <a:ext cx="4131968" cy="584775"/>
          </a:xfrm>
          <a:prstGeom prst="rect">
            <a:avLst/>
          </a:prstGeom>
          <a:noFill/>
          <a:ln w="9525">
            <a:noFill/>
            <a:miter lim="800000"/>
            <a:headEnd/>
            <a:tailEnd/>
          </a:ln>
        </p:spPr>
        <p:txBody>
          <a:bodyPr wrap="square">
            <a:spAutoFit/>
          </a:bodyPr>
          <a:lstStyle/>
          <a:p>
            <a:pPr algn="just">
              <a:spcBef>
                <a:spcPct val="50000"/>
              </a:spcBef>
            </a:pPr>
            <a:r>
              <a:rPr lang="el-GR" sz="1600" dirty="0">
                <a:solidFill>
                  <a:schemeClr val="accent6">
                    <a:lumMod val="50000"/>
                  </a:schemeClr>
                </a:solidFill>
                <a:latin typeface="Calibri" pitchFamily="34" charset="0"/>
              </a:rPr>
              <a:t>Απόδειξη των επιπλέον κανόνων με βάση τον ορισμό ή/και των κανόνων του </a:t>
            </a:r>
            <a:r>
              <a:rPr lang="en-US" sz="1600" dirty="0" err="1">
                <a:solidFill>
                  <a:schemeClr val="accent6">
                    <a:lumMod val="50000"/>
                  </a:schemeClr>
                </a:solidFill>
                <a:latin typeface="Calibri" pitchFamily="34" charset="0"/>
              </a:rPr>
              <a:t>Amstrong</a:t>
            </a:r>
            <a:endParaRPr lang="el-GR" sz="1600" dirty="0">
              <a:solidFill>
                <a:schemeClr val="accent6">
                  <a:lumMod val="50000"/>
                </a:schemeClr>
              </a:solidFill>
              <a:latin typeface="Calibri" pitchFamily="34" charset="0"/>
            </a:endParaRPr>
          </a:p>
        </p:txBody>
      </p:sp>
      <p:sp>
        <p:nvSpPr>
          <p:cNvPr id="23" name="Title 22"/>
          <p:cNvSpPr>
            <a:spLocks noGrp="1"/>
          </p:cNvSpPr>
          <p:nvPr>
            <p:ph type="title"/>
          </p:nvPr>
        </p:nvSpPr>
        <p:spPr>
          <a:xfrm>
            <a:off x="532614" y="170943"/>
            <a:ext cx="8229600" cy="1143000"/>
          </a:xfrm>
        </p:spPr>
        <p:txBody>
          <a:bodyPr>
            <a:normAutofit/>
          </a:bodyPr>
          <a:lstStyle/>
          <a:p>
            <a:r>
              <a:rPr lang="el-GR" dirty="0" smtClean="0">
                <a:solidFill>
                  <a:schemeClr val="accent6">
                    <a:lumMod val="75000"/>
                  </a:schemeClr>
                </a:solidFill>
              </a:rPr>
              <a:t>Κανόνες Συμπερασμού</a:t>
            </a:r>
            <a:endParaRPr lang="el-GR"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Date Placeholder 3"/>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20483" name="Footer Placeholder 4"/>
          <p:cNvSpPr>
            <a:spLocks noGrp="1"/>
          </p:cNvSpPr>
          <p:nvPr>
            <p:ph type="ftr" sz="quarter" idx="11"/>
          </p:nvPr>
        </p:nvSpPr>
        <p:spPr>
          <a:noFill/>
        </p:spPr>
        <p:txBody>
          <a:bodyPr/>
          <a:lstStyle/>
          <a:p>
            <a:r>
              <a:rPr lang="el-GR" altLang="en-US" smtClean="0"/>
              <a:t>Ευαγγελία Πιτουρά</a:t>
            </a:r>
          </a:p>
        </p:txBody>
      </p:sp>
      <p:sp>
        <p:nvSpPr>
          <p:cNvPr id="20484" name="Slide Number Placeholder 5"/>
          <p:cNvSpPr>
            <a:spLocks noGrp="1"/>
          </p:cNvSpPr>
          <p:nvPr>
            <p:ph type="sldNum" sz="quarter" idx="12"/>
          </p:nvPr>
        </p:nvSpPr>
        <p:spPr>
          <a:noFill/>
        </p:spPr>
        <p:txBody>
          <a:bodyPr/>
          <a:lstStyle/>
          <a:p>
            <a:fld id="{AD8D993D-2C5B-4F2A-8446-323660C4EF4C}" type="slidenum">
              <a:rPr lang="el-GR" altLang="en-US" smtClean="0"/>
              <a:pPr/>
              <a:t>25</a:t>
            </a:fld>
            <a:endParaRPr lang="el-GR" altLang="en-US" smtClean="0"/>
          </a:p>
        </p:txBody>
      </p:sp>
      <p:sp>
        <p:nvSpPr>
          <p:cNvPr id="20485" name="Text Box 2"/>
          <p:cNvSpPr txBox="1">
            <a:spLocks noChangeArrowheads="1"/>
          </p:cNvSpPr>
          <p:nvPr/>
        </p:nvSpPr>
        <p:spPr bwMode="auto">
          <a:xfrm>
            <a:off x="395288" y="2060575"/>
            <a:ext cx="8356600" cy="3754438"/>
          </a:xfrm>
          <a:prstGeom prst="rect">
            <a:avLst/>
          </a:prstGeom>
          <a:noFill/>
          <a:ln w="9525">
            <a:noFill/>
            <a:miter lim="800000"/>
            <a:headEnd/>
            <a:tailEnd/>
          </a:ln>
        </p:spPr>
        <p:txBody>
          <a:bodyPr>
            <a:spAutoFit/>
          </a:bodyPr>
          <a:lstStyle/>
          <a:p>
            <a:pPr marL="457200" indent="-457200" eaLnBrk="0" hangingPunct="0">
              <a:spcBef>
                <a:spcPct val="50000"/>
              </a:spcBef>
              <a:buFontTx/>
              <a:buAutoNum type="arabicPeriod"/>
            </a:pPr>
            <a:r>
              <a:rPr lang="el-GR" sz="2800">
                <a:latin typeface="Calibri" pitchFamily="34" charset="0"/>
              </a:rPr>
              <a:t>Ανακλαστικός Κανόνας </a:t>
            </a:r>
            <a:r>
              <a:rPr lang="el-GR" sz="1800">
                <a:latin typeface="Calibri" pitchFamily="34" charset="0"/>
              </a:rPr>
              <a:t>Αν   Χ </a:t>
            </a:r>
            <a:r>
              <a:rPr lang="el-GR" sz="1800">
                <a:latin typeface="Calibri" pitchFamily="34" charset="0"/>
                <a:sym typeface="Symbol" pitchFamily="18" charset="2"/>
              </a:rPr>
              <a:t> </a:t>
            </a:r>
            <a:r>
              <a:rPr lang="el-GR" sz="1800">
                <a:latin typeface="Calibri" pitchFamily="34" charset="0"/>
              </a:rPr>
              <a:t>Υ, τότε </a:t>
            </a:r>
            <a:r>
              <a:rPr lang="en-US" sz="1800">
                <a:latin typeface="Calibri" pitchFamily="34" charset="0"/>
              </a:rPr>
              <a:t>X </a:t>
            </a:r>
            <a:r>
              <a:rPr lang="en-US" sz="1800">
                <a:latin typeface="Calibri" pitchFamily="34" charset="0"/>
                <a:sym typeface="Symbol" pitchFamily="18" charset="2"/>
              </a:rPr>
              <a:t></a:t>
            </a:r>
            <a:r>
              <a:rPr lang="en-US" sz="1800">
                <a:latin typeface="Calibri" pitchFamily="34" charset="0"/>
              </a:rPr>
              <a:t> Y</a:t>
            </a:r>
            <a:endParaRPr lang="el-GR" sz="1800">
              <a:latin typeface="Calibri" pitchFamily="34" charset="0"/>
            </a:endParaRPr>
          </a:p>
          <a:p>
            <a:pPr marL="457200" indent="-457200" eaLnBrk="0" hangingPunct="0">
              <a:spcBef>
                <a:spcPct val="50000"/>
              </a:spcBef>
              <a:buFontTx/>
              <a:buAutoNum type="arabicPeriod"/>
            </a:pPr>
            <a:r>
              <a:rPr lang="el-GR" sz="2800">
                <a:latin typeface="Calibri" pitchFamily="34" charset="0"/>
              </a:rPr>
              <a:t>Επαυξητικός Κανόνας </a:t>
            </a:r>
            <a:r>
              <a:rPr lang="el-GR" sz="1800">
                <a:latin typeface="Calibri" pitchFamily="34" charset="0"/>
              </a:rPr>
              <a:t>{</a:t>
            </a:r>
            <a:r>
              <a:rPr lang="en-US" sz="1800">
                <a:latin typeface="Calibri" pitchFamily="34" charset="0"/>
              </a:rPr>
              <a:t>X </a:t>
            </a:r>
            <a:r>
              <a:rPr lang="en-US" sz="1800">
                <a:latin typeface="Calibri" pitchFamily="34" charset="0"/>
                <a:sym typeface="Symbol" pitchFamily="18" charset="2"/>
              </a:rPr>
              <a:t></a:t>
            </a:r>
            <a:r>
              <a:rPr lang="en-US" sz="1800">
                <a:latin typeface="Calibri" pitchFamily="34" charset="0"/>
              </a:rPr>
              <a:t> Y}  </a:t>
            </a:r>
            <a:r>
              <a:rPr lang="el-GR" sz="1800">
                <a:latin typeface="Calibri" pitchFamily="34" charset="0"/>
              </a:rPr>
              <a:t>συνάγει</a:t>
            </a:r>
            <a:r>
              <a:rPr lang="en-US" sz="1800">
                <a:latin typeface="Calibri" pitchFamily="34" charset="0"/>
              </a:rPr>
              <a:t> ΧΖ </a:t>
            </a:r>
            <a:r>
              <a:rPr lang="en-US" sz="1800">
                <a:latin typeface="Calibri" pitchFamily="34" charset="0"/>
                <a:sym typeface="Symbol" pitchFamily="18" charset="2"/>
              </a:rPr>
              <a:t>YZ</a:t>
            </a:r>
            <a:endParaRPr lang="el-GR" sz="1800">
              <a:latin typeface="Calibri" pitchFamily="34" charset="0"/>
              <a:sym typeface="Symbol" pitchFamily="18" charset="2"/>
            </a:endParaRPr>
          </a:p>
          <a:p>
            <a:pPr marL="457200" indent="-457200" eaLnBrk="0" hangingPunct="0">
              <a:spcBef>
                <a:spcPct val="50000"/>
              </a:spcBef>
            </a:pPr>
            <a:r>
              <a:rPr lang="el-GR" sz="2800">
                <a:latin typeface="Calibri" pitchFamily="34" charset="0"/>
              </a:rPr>
              <a:t>3. </a:t>
            </a:r>
            <a:r>
              <a:rPr lang="el-GR">
                <a:latin typeface="Calibri" pitchFamily="34" charset="0"/>
              </a:rPr>
              <a:t>	</a:t>
            </a:r>
            <a:r>
              <a:rPr lang="el-GR" sz="2800">
                <a:latin typeface="Calibri" pitchFamily="34" charset="0"/>
              </a:rPr>
              <a:t>Μεταβατικός Κανόνας </a:t>
            </a:r>
            <a:r>
              <a:rPr lang="el-GR" sz="1800">
                <a:latin typeface="Calibri" pitchFamily="34" charset="0"/>
              </a:rPr>
              <a:t>{</a:t>
            </a:r>
            <a:r>
              <a:rPr lang="en-US" sz="1800">
                <a:latin typeface="Calibri" pitchFamily="34" charset="0"/>
              </a:rPr>
              <a:t>X </a:t>
            </a:r>
            <a:r>
              <a:rPr lang="en-US" sz="1800">
                <a:latin typeface="Calibri" pitchFamily="34" charset="0"/>
                <a:sym typeface="Symbol" pitchFamily="18" charset="2"/>
              </a:rPr>
              <a:t></a:t>
            </a:r>
            <a:r>
              <a:rPr lang="en-US" sz="1800">
                <a:latin typeface="Calibri" pitchFamily="34" charset="0"/>
              </a:rPr>
              <a:t> Y, Υ </a:t>
            </a:r>
            <a:r>
              <a:rPr lang="en-US" sz="1800">
                <a:latin typeface="Calibri" pitchFamily="34" charset="0"/>
                <a:sym typeface="Symbol" pitchFamily="18" charset="2"/>
              </a:rPr>
              <a:t> Z</a:t>
            </a:r>
            <a:r>
              <a:rPr lang="en-US" sz="1800">
                <a:latin typeface="Calibri" pitchFamily="34" charset="0"/>
              </a:rPr>
              <a:t> } </a:t>
            </a:r>
            <a:r>
              <a:rPr lang="el-GR" sz="1800">
                <a:latin typeface="Calibri" pitchFamily="34" charset="0"/>
              </a:rPr>
              <a:t>συνάγει</a:t>
            </a:r>
            <a:r>
              <a:rPr lang="en-US" sz="1800">
                <a:latin typeface="Calibri" pitchFamily="34" charset="0"/>
              </a:rPr>
              <a:t> Χ </a:t>
            </a:r>
            <a:r>
              <a:rPr lang="en-US" sz="1800">
                <a:latin typeface="Calibri" pitchFamily="34" charset="0"/>
                <a:sym typeface="Symbol" pitchFamily="18" charset="2"/>
              </a:rPr>
              <a:t> Z</a:t>
            </a:r>
            <a:endParaRPr lang="el-GR" sz="1800">
              <a:latin typeface="Calibri" pitchFamily="34" charset="0"/>
              <a:sym typeface="Symbol" pitchFamily="18" charset="2"/>
            </a:endParaRPr>
          </a:p>
          <a:p>
            <a:pPr marL="457200" indent="-457200" eaLnBrk="0" hangingPunct="0">
              <a:spcBef>
                <a:spcPct val="50000"/>
              </a:spcBef>
            </a:pPr>
            <a:r>
              <a:rPr lang="el-GR" sz="2800">
                <a:latin typeface="Calibri" pitchFamily="34" charset="0"/>
              </a:rPr>
              <a:t>4. </a:t>
            </a:r>
            <a:r>
              <a:rPr lang="el-GR">
                <a:latin typeface="Calibri" pitchFamily="34" charset="0"/>
              </a:rPr>
              <a:t>	</a:t>
            </a:r>
            <a:r>
              <a:rPr lang="el-GR" sz="2800">
                <a:latin typeface="Calibri" pitchFamily="34" charset="0"/>
              </a:rPr>
              <a:t>Ενωτικός Κανόνας</a:t>
            </a:r>
            <a:r>
              <a:rPr lang="en-US" sz="2800" i="1">
                <a:latin typeface="Calibri" pitchFamily="34" charset="0"/>
              </a:rPr>
              <a:t> </a:t>
            </a:r>
            <a:r>
              <a:rPr lang="el-GR" sz="1800">
                <a:latin typeface="Calibri" pitchFamily="34" charset="0"/>
              </a:rPr>
              <a:t>{</a:t>
            </a:r>
            <a:r>
              <a:rPr lang="en-US" sz="1800">
                <a:latin typeface="Calibri" pitchFamily="34" charset="0"/>
              </a:rPr>
              <a:t>X </a:t>
            </a:r>
            <a:r>
              <a:rPr lang="en-US" sz="1800">
                <a:latin typeface="Calibri" pitchFamily="34" charset="0"/>
                <a:sym typeface="Symbol" pitchFamily="18" charset="2"/>
              </a:rPr>
              <a:t></a:t>
            </a:r>
            <a:r>
              <a:rPr lang="en-US" sz="1800">
                <a:latin typeface="Calibri" pitchFamily="34" charset="0"/>
              </a:rPr>
              <a:t> Y, Χ </a:t>
            </a:r>
            <a:r>
              <a:rPr lang="en-US" sz="1800">
                <a:latin typeface="Calibri" pitchFamily="34" charset="0"/>
                <a:sym typeface="Symbol" pitchFamily="18" charset="2"/>
              </a:rPr>
              <a:t> Z</a:t>
            </a:r>
            <a:r>
              <a:rPr lang="en-US" sz="1800">
                <a:latin typeface="Calibri" pitchFamily="34" charset="0"/>
              </a:rPr>
              <a:t> } </a:t>
            </a:r>
            <a:r>
              <a:rPr lang="el-GR" sz="1800">
                <a:latin typeface="Calibri" pitchFamily="34" charset="0"/>
              </a:rPr>
              <a:t>συνάγει</a:t>
            </a:r>
            <a:r>
              <a:rPr lang="en-US" sz="1800">
                <a:latin typeface="Calibri" pitchFamily="34" charset="0"/>
              </a:rPr>
              <a:t> Χ </a:t>
            </a:r>
            <a:r>
              <a:rPr lang="en-US" sz="1800">
                <a:latin typeface="Calibri" pitchFamily="34" charset="0"/>
                <a:sym typeface="Symbol" pitchFamily="18" charset="2"/>
              </a:rPr>
              <a:t> YZ</a:t>
            </a:r>
            <a:endParaRPr lang="el-GR" sz="1800">
              <a:latin typeface="Calibri" pitchFamily="34" charset="0"/>
            </a:endParaRPr>
          </a:p>
          <a:p>
            <a:pPr marL="457200" indent="-457200" eaLnBrk="0" hangingPunct="0">
              <a:spcBef>
                <a:spcPct val="50000"/>
              </a:spcBef>
            </a:pPr>
            <a:r>
              <a:rPr lang="el-GR" sz="2800">
                <a:latin typeface="Calibri" pitchFamily="34" charset="0"/>
              </a:rPr>
              <a:t>5.</a:t>
            </a:r>
            <a:r>
              <a:rPr lang="el-GR">
                <a:latin typeface="Calibri" pitchFamily="34" charset="0"/>
              </a:rPr>
              <a:t>	</a:t>
            </a:r>
            <a:r>
              <a:rPr lang="el-GR" sz="2800">
                <a:latin typeface="Calibri" pitchFamily="34" charset="0"/>
              </a:rPr>
              <a:t>Διασπαστικός Κανόνας </a:t>
            </a:r>
            <a:r>
              <a:rPr lang="el-GR" sz="1800">
                <a:latin typeface="Calibri" pitchFamily="34" charset="0"/>
              </a:rPr>
              <a:t>{</a:t>
            </a:r>
            <a:r>
              <a:rPr lang="en-US" sz="1800">
                <a:latin typeface="Calibri" pitchFamily="34" charset="0"/>
              </a:rPr>
              <a:t>X </a:t>
            </a:r>
            <a:r>
              <a:rPr lang="en-US" sz="1800">
                <a:latin typeface="Calibri" pitchFamily="34" charset="0"/>
                <a:sym typeface="Symbol" pitchFamily="18" charset="2"/>
              </a:rPr>
              <a:t></a:t>
            </a:r>
            <a:r>
              <a:rPr lang="en-US" sz="1800">
                <a:latin typeface="Calibri" pitchFamily="34" charset="0"/>
              </a:rPr>
              <a:t> Y</a:t>
            </a:r>
            <a:r>
              <a:rPr lang="en-US" sz="1800">
                <a:latin typeface="Calibri" pitchFamily="34" charset="0"/>
                <a:sym typeface="Symbol" pitchFamily="18" charset="2"/>
              </a:rPr>
              <a:t>Z</a:t>
            </a:r>
            <a:r>
              <a:rPr lang="en-US" sz="1800">
                <a:latin typeface="Calibri" pitchFamily="34" charset="0"/>
              </a:rPr>
              <a:t> } </a:t>
            </a:r>
            <a:r>
              <a:rPr lang="el-GR" sz="1800">
                <a:latin typeface="Calibri" pitchFamily="34" charset="0"/>
              </a:rPr>
              <a:t>συνάγει</a:t>
            </a:r>
            <a:r>
              <a:rPr lang="en-US" sz="1800">
                <a:latin typeface="Calibri" pitchFamily="34" charset="0"/>
              </a:rPr>
              <a:t> Χ </a:t>
            </a:r>
            <a:r>
              <a:rPr lang="en-US" sz="1800">
                <a:latin typeface="Calibri" pitchFamily="34" charset="0"/>
                <a:sym typeface="Symbol" pitchFamily="18" charset="2"/>
              </a:rPr>
              <a:t> Y</a:t>
            </a:r>
            <a:endParaRPr lang="el-GR" sz="1800">
              <a:latin typeface="Calibri" pitchFamily="34" charset="0"/>
              <a:sym typeface="Symbol" pitchFamily="18" charset="2"/>
            </a:endParaRPr>
          </a:p>
          <a:p>
            <a:pPr marL="457200" indent="-457200" eaLnBrk="0" hangingPunct="0">
              <a:spcBef>
                <a:spcPct val="50000"/>
              </a:spcBef>
            </a:pPr>
            <a:r>
              <a:rPr lang="el-GR" sz="2800">
                <a:latin typeface="Calibri" pitchFamily="34" charset="0"/>
              </a:rPr>
              <a:t>6.</a:t>
            </a:r>
            <a:r>
              <a:rPr lang="el-GR">
                <a:latin typeface="Calibri" pitchFamily="34" charset="0"/>
              </a:rPr>
              <a:t>	</a:t>
            </a:r>
            <a:r>
              <a:rPr lang="el-GR" sz="2800">
                <a:latin typeface="Calibri" pitchFamily="34" charset="0"/>
              </a:rPr>
              <a:t>Ψευδομεταβατικός Κανόνας </a:t>
            </a:r>
            <a:r>
              <a:rPr lang="el-GR" sz="1800">
                <a:latin typeface="Calibri" pitchFamily="34" charset="0"/>
              </a:rPr>
              <a:t>{</a:t>
            </a:r>
            <a:r>
              <a:rPr lang="en-US" sz="1800">
                <a:latin typeface="Calibri" pitchFamily="34" charset="0"/>
              </a:rPr>
              <a:t>X </a:t>
            </a:r>
            <a:r>
              <a:rPr lang="en-US" sz="1800">
                <a:latin typeface="Calibri" pitchFamily="34" charset="0"/>
                <a:sym typeface="Symbol" pitchFamily="18" charset="2"/>
              </a:rPr>
              <a:t></a:t>
            </a:r>
            <a:r>
              <a:rPr lang="en-US" sz="1800">
                <a:latin typeface="Calibri" pitchFamily="34" charset="0"/>
              </a:rPr>
              <a:t> Y, ΥΖ </a:t>
            </a:r>
            <a:r>
              <a:rPr lang="en-US" sz="1800">
                <a:latin typeface="Calibri" pitchFamily="34" charset="0"/>
                <a:sym typeface="Symbol" pitchFamily="18" charset="2"/>
              </a:rPr>
              <a:t> W</a:t>
            </a:r>
            <a:r>
              <a:rPr lang="en-US" sz="1800">
                <a:latin typeface="Calibri" pitchFamily="34" charset="0"/>
              </a:rPr>
              <a:t> } </a:t>
            </a:r>
            <a:r>
              <a:rPr lang="el-GR" sz="1800">
                <a:latin typeface="Calibri" pitchFamily="34" charset="0"/>
              </a:rPr>
              <a:t>συνάγει</a:t>
            </a:r>
            <a:r>
              <a:rPr lang="en-US" sz="1800">
                <a:latin typeface="Calibri" pitchFamily="34" charset="0"/>
              </a:rPr>
              <a:t> ΧZ </a:t>
            </a:r>
            <a:r>
              <a:rPr lang="en-US" sz="1800">
                <a:latin typeface="Calibri" pitchFamily="34" charset="0"/>
                <a:sym typeface="Symbol" pitchFamily="18" charset="2"/>
              </a:rPr>
              <a:t> W</a:t>
            </a:r>
            <a:endParaRPr lang="el-GR" sz="1800">
              <a:latin typeface="Calibri" pitchFamily="34" charset="0"/>
              <a:sym typeface="Symbol" pitchFamily="18" charset="2"/>
            </a:endParaRPr>
          </a:p>
        </p:txBody>
      </p:sp>
      <p:sp>
        <p:nvSpPr>
          <p:cNvPr id="20487" name="Rectangle 4"/>
          <p:cNvSpPr>
            <a:spLocks noChangeArrowheads="1"/>
          </p:cNvSpPr>
          <p:nvPr/>
        </p:nvSpPr>
        <p:spPr bwMode="auto">
          <a:xfrm>
            <a:off x="395288" y="1916113"/>
            <a:ext cx="8280400" cy="3887787"/>
          </a:xfrm>
          <a:prstGeom prst="rect">
            <a:avLst/>
          </a:prstGeom>
          <a:noFill/>
          <a:ln w="9525">
            <a:solidFill>
              <a:schemeClr val="tx1"/>
            </a:solidFill>
            <a:miter lim="800000"/>
            <a:headEnd/>
            <a:tailEnd/>
          </a:ln>
        </p:spPr>
        <p:txBody>
          <a:bodyPr wrap="none" anchor="ctr"/>
          <a:lstStyle/>
          <a:p>
            <a:endParaRPr lang="el-GR" b="1">
              <a:latin typeface="Calibri" pitchFamily="34" charset="0"/>
            </a:endParaRPr>
          </a:p>
        </p:txBody>
      </p:sp>
      <p:sp>
        <p:nvSpPr>
          <p:cNvPr id="9" name="Title 22"/>
          <p:cNvSpPr txBox="1">
            <a:spLocks/>
          </p:cNvSpPr>
          <p:nvPr/>
        </p:nvSpPr>
        <p:spPr>
          <a:xfrm>
            <a:off x="609600" y="427038"/>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l-GR" sz="4400" b="0" i="0" u="none" strike="noStrike" kern="1200" cap="none" spc="0" normalizeH="0" baseline="0" noProof="0" dirty="0" smtClean="0">
                <a:ln>
                  <a:noFill/>
                </a:ln>
                <a:solidFill>
                  <a:schemeClr val="accent6">
                    <a:lumMod val="75000"/>
                  </a:schemeClr>
                </a:solidFill>
                <a:effectLst/>
                <a:uLnTx/>
                <a:uFillTx/>
                <a:latin typeface="+mj-lt"/>
                <a:ea typeface="+mj-ea"/>
                <a:cs typeface="+mj-cs"/>
              </a:rPr>
              <a:t>Κανόνες Συμπερασμού (σύνοψη)</a:t>
            </a:r>
            <a:endParaRPr kumimoji="0" lang="el-GR" sz="4400" b="0" i="0" u="none" strike="noStrike" kern="1200" cap="none" spc="0" normalizeH="0" baseline="0" noProof="0" dirty="0">
              <a:ln>
                <a:noFill/>
              </a:ln>
              <a:solidFill>
                <a:schemeClr val="accent6">
                  <a:lumMod val="75000"/>
                </a:schemeClr>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21507" name="Footer Placeholder 3"/>
          <p:cNvSpPr>
            <a:spLocks noGrp="1"/>
          </p:cNvSpPr>
          <p:nvPr>
            <p:ph type="ftr" sz="quarter" idx="11"/>
          </p:nvPr>
        </p:nvSpPr>
        <p:spPr>
          <a:noFill/>
        </p:spPr>
        <p:txBody>
          <a:bodyPr/>
          <a:lstStyle/>
          <a:p>
            <a:r>
              <a:rPr lang="el-GR" altLang="en-US" smtClean="0"/>
              <a:t>Ευαγγελία Πιτουρά</a:t>
            </a:r>
          </a:p>
        </p:txBody>
      </p:sp>
      <p:sp>
        <p:nvSpPr>
          <p:cNvPr id="21508" name="Slide Number Placeholder 4"/>
          <p:cNvSpPr>
            <a:spLocks noGrp="1"/>
          </p:cNvSpPr>
          <p:nvPr>
            <p:ph type="sldNum" sz="quarter" idx="12"/>
          </p:nvPr>
        </p:nvSpPr>
        <p:spPr>
          <a:noFill/>
        </p:spPr>
        <p:txBody>
          <a:bodyPr/>
          <a:lstStyle/>
          <a:p>
            <a:fld id="{5A48FE42-F915-453B-9B5F-8ADEBE14FD5C}" type="slidenum">
              <a:rPr lang="el-GR" altLang="en-US" smtClean="0"/>
              <a:pPr/>
              <a:t>26</a:t>
            </a:fld>
            <a:endParaRPr lang="el-GR" altLang="en-US" smtClean="0"/>
          </a:p>
        </p:txBody>
      </p:sp>
      <p:sp>
        <p:nvSpPr>
          <p:cNvPr id="21510" name="Text Box 3"/>
          <p:cNvSpPr txBox="1">
            <a:spLocks noChangeArrowheads="1"/>
          </p:cNvSpPr>
          <p:nvPr/>
        </p:nvSpPr>
        <p:spPr bwMode="auto">
          <a:xfrm>
            <a:off x="530323" y="1472807"/>
            <a:ext cx="7924800" cy="400050"/>
          </a:xfrm>
          <a:prstGeom prst="rect">
            <a:avLst/>
          </a:prstGeom>
          <a:noFill/>
          <a:ln w="9525">
            <a:noFill/>
            <a:miter lim="800000"/>
            <a:headEnd/>
            <a:tailEnd/>
          </a:ln>
        </p:spPr>
        <p:txBody>
          <a:bodyPr>
            <a:spAutoFit/>
          </a:bodyPr>
          <a:lstStyle/>
          <a:p>
            <a:pPr algn="just" eaLnBrk="0" hangingPunct="0">
              <a:spcBef>
                <a:spcPct val="50000"/>
              </a:spcBef>
            </a:pPr>
            <a:r>
              <a:rPr lang="el-GR" dirty="0">
                <a:latin typeface="Calibri" pitchFamily="34" charset="0"/>
              </a:rPr>
              <a:t>Έστω </a:t>
            </a:r>
            <a:r>
              <a:rPr lang="en-US" dirty="0">
                <a:latin typeface="Calibri" pitchFamily="34" charset="0"/>
              </a:rPr>
              <a:t>R = {A, B, C, G, H, I} </a:t>
            </a:r>
            <a:r>
              <a:rPr lang="el-GR" dirty="0">
                <a:latin typeface="Calibri" pitchFamily="34" charset="0"/>
              </a:rPr>
              <a:t>και  </a:t>
            </a:r>
            <a:r>
              <a:rPr lang="en-US" dirty="0">
                <a:latin typeface="Calibri" pitchFamily="34" charset="0"/>
              </a:rPr>
              <a:t>F = {A </a:t>
            </a:r>
            <a:r>
              <a:rPr lang="en-US" dirty="0">
                <a:latin typeface="Calibri" pitchFamily="34" charset="0"/>
                <a:sym typeface="Symbol" pitchFamily="18" charset="2"/>
              </a:rPr>
              <a:t> </a:t>
            </a:r>
            <a:r>
              <a:rPr lang="en-US" dirty="0">
                <a:latin typeface="Calibri" pitchFamily="34" charset="0"/>
              </a:rPr>
              <a:t>B, A </a:t>
            </a:r>
            <a:r>
              <a:rPr lang="en-US" dirty="0">
                <a:latin typeface="Calibri" pitchFamily="34" charset="0"/>
                <a:sym typeface="Symbol" pitchFamily="18" charset="2"/>
              </a:rPr>
              <a:t></a:t>
            </a:r>
            <a:r>
              <a:rPr lang="en-US" dirty="0">
                <a:latin typeface="Calibri" pitchFamily="34" charset="0"/>
              </a:rPr>
              <a:t> C, CG </a:t>
            </a:r>
            <a:r>
              <a:rPr lang="en-US" dirty="0">
                <a:latin typeface="Calibri" pitchFamily="34" charset="0"/>
                <a:sym typeface="Symbol" pitchFamily="18" charset="2"/>
              </a:rPr>
              <a:t></a:t>
            </a:r>
            <a:r>
              <a:rPr lang="en-US" dirty="0">
                <a:latin typeface="Calibri" pitchFamily="34" charset="0"/>
              </a:rPr>
              <a:t> H, CG </a:t>
            </a:r>
            <a:r>
              <a:rPr lang="en-US" dirty="0">
                <a:latin typeface="Calibri" pitchFamily="34" charset="0"/>
                <a:sym typeface="Symbol" pitchFamily="18" charset="2"/>
              </a:rPr>
              <a:t></a:t>
            </a:r>
            <a:r>
              <a:rPr lang="en-US" dirty="0">
                <a:latin typeface="Calibri" pitchFamily="34" charset="0"/>
              </a:rPr>
              <a:t> I,  B </a:t>
            </a:r>
            <a:r>
              <a:rPr lang="en-US" dirty="0">
                <a:latin typeface="Calibri" pitchFamily="34" charset="0"/>
                <a:sym typeface="Symbol" pitchFamily="18" charset="2"/>
              </a:rPr>
              <a:t></a:t>
            </a:r>
            <a:r>
              <a:rPr lang="en-US" dirty="0">
                <a:latin typeface="Calibri" pitchFamily="34" charset="0"/>
              </a:rPr>
              <a:t> H}</a:t>
            </a:r>
            <a:endParaRPr lang="el-GR" dirty="0">
              <a:latin typeface="Calibri" pitchFamily="34" charset="0"/>
            </a:endParaRPr>
          </a:p>
        </p:txBody>
      </p:sp>
      <p:sp>
        <p:nvSpPr>
          <p:cNvPr id="21511" name="Text Box 4"/>
          <p:cNvSpPr txBox="1">
            <a:spLocks noChangeArrowheads="1"/>
          </p:cNvSpPr>
          <p:nvPr/>
        </p:nvSpPr>
        <p:spPr bwMode="auto">
          <a:xfrm>
            <a:off x="533400" y="2021263"/>
            <a:ext cx="7924800" cy="396875"/>
          </a:xfrm>
          <a:prstGeom prst="rect">
            <a:avLst/>
          </a:prstGeom>
          <a:noFill/>
          <a:ln w="9525">
            <a:noFill/>
            <a:miter lim="800000"/>
            <a:headEnd/>
            <a:tailEnd/>
          </a:ln>
        </p:spPr>
        <p:txBody>
          <a:bodyPr>
            <a:spAutoFit/>
          </a:bodyPr>
          <a:lstStyle/>
          <a:p>
            <a:pPr eaLnBrk="0" hangingPunct="0">
              <a:spcBef>
                <a:spcPct val="50000"/>
              </a:spcBef>
            </a:pPr>
            <a:r>
              <a:rPr lang="el-GR" dirty="0">
                <a:latin typeface="Calibri" pitchFamily="34" charset="0"/>
              </a:rPr>
              <a:t>Παραδείγματα συναρτησιακών εξαρτήσεων που συνάγονται από το </a:t>
            </a:r>
            <a:r>
              <a:rPr lang="en-US" dirty="0">
                <a:latin typeface="Calibri" pitchFamily="34" charset="0"/>
              </a:rPr>
              <a:t>F</a:t>
            </a:r>
            <a:endParaRPr lang="el-GR" dirty="0">
              <a:latin typeface="Calibri" pitchFamily="34" charset="0"/>
            </a:endParaRPr>
          </a:p>
        </p:txBody>
      </p:sp>
      <p:sp>
        <p:nvSpPr>
          <p:cNvPr id="21512" name="Text Box 5"/>
          <p:cNvSpPr txBox="1">
            <a:spLocks noChangeArrowheads="1"/>
          </p:cNvSpPr>
          <p:nvPr/>
        </p:nvSpPr>
        <p:spPr bwMode="auto">
          <a:xfrm>
            <a:off x="1543836" y="2647803"/>
            <a:ext cx="4419600" cy="457200"/>
          </a:xfrm>
          <a:prstGeom prst="rect">
            <a:avLst/>
          </a:prstGeom>
          <a:noFill/>
          <a:ln w="9525">
            <a:noFill/>
            <a:miter lim="800000"/>
            <a:headEnd/>
            <a:tailEnd/>
          </a:ln>
        </p:spPr>
        <p:txBody>
          <a:bodyPr>
            <a:spAutoFit/>
          </a:bodyPr>
          <a:lstStyle/>
          <a:p>
            <a:pPr eaLnBrk="0" hangingPunct="0">
              <a:spcBef>
                <a:spcPct val="50000"/>
              </a:spcBef>
              <a:buFont typeface="Courier New" pitchFamily="49" charset="0"/>
              <a:buChar char="o"/>
            </a:pPr>
            <a:r>
              <a:rPr lang="el-GR" dirty="0">
                <a:latin typeface="Calibri" pitchFamily="34" charset="0"/>
              </a:rPr>
              <a:t> Α </a:t>
            </a:r>
            <a:r>
              <a:rPr lang="en-US" sz="2400" dirty="0">
                <a:latin typeface="Calibri" pitchFamily="34" charset="0"/>
                <a:sym typeface="Symbol" pitchFamily="18" charset="2"/>
              </a:rPr>
              <a:t></a:t>
            </a:r>
            <a:r>
              <a:rPr lang="el-GR" dirty="0">
                <a:latin typeface="Calibri" pitchFamily="34" charset="0"/>
              </a:rPr>
              <a:t> Η</a:t>
            </a:r>
          </a:p>
        </p:txBody>
      </p:sp>
      <p:sp>
        <p:nvSpPr>
          <p:cNvPr id="21513" name="Text Box 6"/>
          <p:cNvSpPr txBox="1">
            <a:spLocks noChangeArrowheads="1"/>
          </p:cNvSpPr>
          <p:nvPr/>
        </p:nvSpPr>
        <p:spPr bwMode="auto">
          <a:xfrm>
            <a:off x="1553262" y="3191808"/>
            <a:ext cx="4419600" cy="457200"/>
          </a:xfrm>
          <a:prstGeom prst="rect">
            <a:avLst/>
          </a:prstGeom>
          <a:noFill/>
          <a:ln w="9525">
            <a:noFill/>
            <a:miter lim="800000"/>
            <a:headEnd/>
            <a:tailEnd/>
          </a:ln>
        </p:spPr>
        <p:txBody>
          <a:bodyPr>
            <a:spAutoFit/>
          </a:bodyPr>
          <a:lstStyle/>
          <a:p>
            <a:pPr eaLnBrk="0" hangingPunct="0">
              <a:spcBef>
                <a:spcPct val="50000"/>
              </a:spcBef>
              <a:buFont typeface="Courier New" pitchFamily="49" charset="0"/>
              <a:buChar char="o"/>
            </a:pPr>
            <a:r>
              <a:rPr lang="el-GR" dirty="0">
                <a:latin typeface="Calibri" pitchFamily="34" charset="0"/>
              </a:rPr>
              <a:t> CG </a:t>
            </a:r>
            <a:r>
              <a:rPr lang="en-US" sz="2400" dirty="0">
                <a:latin typeface="Calibri" pitchFamily="34" charset="0"/>
                <a:sym typeface="Symbol" pitchFamily="18" charset="2"/>
              </a:rPr>
              <a:t></a:t>
            </a:r>
            <a:r>
              <a:rPr lang="el-GR" dirty="0">
                <a:latin typeface="Calibri" pitchFamily="34" charset="0"/>
              </a:rPr>
              <a:t> ΗI</a:t>
            </a:r>
          </a:p>
        </p:txBody>
      </p:sp>
      <p:sp>
        <p:nvSpPr>
          <p:cNvPr id="21514" name="Text Box 7"/>
          <p:cNvSpPr txBox="1">
            <a:spLocks noChangeArrowheads="1"/>
          </p:cNvSpPr>
          <p:nvPr/>
        </p:nvSpPr>
        <p:spPr bwMode="auto">
          <a:xfrm>
            <a:off x="1572116" y="3805778"/>
            <a:ext cx="4419600" cy="457200"/>
          </a:xfrm>
          <a:prstGeom prst="rect">
            <a:avLst/>
          </a:prstGeom>
          <a:noFill/>
          <a:ln w="9525">
            <a:noFill/>
            <a:miter lim="800000"/>
            <a:headEnd/>
            <a:tailEnd/>
          </a:ln>
        </p:spPr>
        <p:txBody>
          <a:bodyPr>
            <a:spAutoFit/>
          </a:bodyPr>
          <a:lstStyle/>
          <a:p>
            <a:pPr eaLnBrk="0" hangingPunct="0">
              <a:spcBef>
                <a:spcPct val="50000"/>
              </a:spcBef>
              <a:buFont typeface="Courier New" pitchFamily="49" charset="0"/>
              <a:buChar char="o"/>
            </a:pPr>
            <a:r>
              <a:rPr lang="el-GR" dirty="0">
                <a:latin typeface="Calibri" pitchFamily="34" charset="0"/>
              </a:rPr>
              <a:t> ΑG </a:t>
            </a:r>
            <a:r>
              <a:rPr lang="en-US" sz="2400" dirty="0">
                <a:latin typeface="Calibri" pitchFamily="34" charset="0"/>
                <a:sym typeface="Symbol" pitchFamily="18" charset="2"/>
              </a:rPr>
              <a:t></a:t>
            </a:r>
            <a:r>
              <a:rPr lang="el-GR" dirty="0">
                <a:latin typeface="Calibri" pitchFamily="34" charset="0"/>
              </a:rPr>
              <a:t> I</a:t>
            </a:r>
          </a:p>
        </p:txBody>
      </p:sp>
      <p:sp>
        <p:nvSpPr>
          <p:cNvPr id="21515" name="Text Box 8"/>
          <p:cNvSpPr txBox="1">
            <a:spLocks noChangeArrowheads="1"/>
          </p:cNvSpPr>
          <p:nvPr/>
        </p:nvSpPr>
        <p:spPr bwMode="auto">
          <a:xfrm>
            <a:off x="544612" y="4722828"/>
            <a:ext cx="7798110" cy="784830"/>
          </a:xfrm>
          <a:prstGeom prst="rect">
            <a:avLst/>
          </a:prstGeom>
          <a:noFill/>
          <a:ln w="9525">
            <a:noFill/>
            <a:miter lim="800000"/>
            <a:headEnd/>
            <a:tailEnd/>
          </a:ln>
        </p:spPr>
        <p:txBody>
          <a:bodyPr wrap="square">
            <a:spAutoFit/>
          </a:bodyPr>
          <a:lstStyle/>
          <a:p>
            <a:pPr algn="just" eaLnBrk="0" hangingPunct="0">
              <a:spcBef>
                <a:spcPct val="50000"/>
              </a:spcBef>
            </a:pPr>
            <a:r>
              <a:rPr lang="el-GR" dirty="0">
                <a:latin typeface="Calibri" pitchFamily="34" charset="0"/>
              </a:rPr>
              <a:t>(α) Υπάρχει τρόπος/αλγόριθμος να τις υπολογίσουμε όλες</a:t>
            </a:r>
            <a:r>
              <a:rPr lang="en-US" dirty="0">
                <a:latin typeface="Calibri" pitchFamily="34" charset="0"/>
              </a:rPr>
              <a:t>;</a:t>
            </a:r>
            <a:endParaRPr lang="el-GR" dirty="0">
              <a:latin typeface="Calibri" pitchFamily="34" charset="0"/>
            </a:endParaRPr>
          </a:p>
          <a:p>
            <a:pPr algn="just" eaLnBrk="0" hangingPunct="0">
              <a:spcBef>
                <a:spcPct val="50000"/>
              </a:spcBef>
            </a:pPr>
            <a:r>
              <a:rPr lang="el-GR" dirty="0">
                <a:latin typeface="Calibri" pitchFamily="34" charset="0"/>
              </a:rPr>
              <a:t>(β) Πως μπορούμε να υπολογίσουμε το κλειδί</a:t>
            </a:r>
            <a:r>
              <a:rPr lang="en-US" dirty="0">
                <a:latin typeface="Calibri" pitchFamily="34" charset="0"/>
              </a:rPr>
              <a:t>;</a:t>
            </a:r>
            <a:endParaRPr lang="el-GR" dirty="0">
              <a:latin typeface="Calibri" pitchFamily="34" charset="0"/>
            </a:endParaRPr>
          </a:p>
        </p:txBody>
      </p:sp>
      <p:sp>
        <p:nvSpPr>
          <p:cNvPr id="12" name="Title 11"/>
          <p:cNvSpPr>
            <a:spLocks noGrp="1"/>
          </p:cNvSpPr>
          <p:nvPr>
            <p:ph type="title"/>
          </p:nvPr>
        </p:nvSpPr>
        <p:spPr/>
        <p:txBody>
          <a:bodyPr/>
          <a:lstStyle/>
          <a:p>
            <a:r>
              <a:rPr lang="el-GR" dirty="0" smtClean="0">
                <a:solidFill>
                  <a:schemeClr val="accent6">
                    <a:lumMod val="75000"/>
                  </a:schemeClr>
                </a:solidFill>
              </a:rPr>
              <a:t>Παράδειγμα</a:t>
            </a:r>
            <a:endParaRPr lang="el-GR"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22531" name="Footer Placeholder 3"/>
          <p:cNvSpPr>
            <a:spLocks noGrp="1"/>
          </p:cNvSpPr>
          <p:nvPr>
            <p:ph type="ftr" sz="quarter" idx="11"/>
          </p:nvPr>
        </p:nvSpPr>
        <p:spPr>
          <a:noFill/>
        </p:spPr>
        <p:txBody>
          <a:bodyPr/>
          <a:lstStyle/>
          <a:p>
            <a:r>
              <a:rPr lang="el-GR" altLang="en-US" smtClean="0"/>
              <a:t>Ευαγγελία Πιτουρά</a:t>
            </a:r>
          </a:p>
        </p:txBody>
      </p:sp>
      <p:sp>
        <p:nvSpPr>
          <p:cNvPr id="22532" name="Slide Number Placeholder 4"/>
          <p:cNvSpPr>
            <a:spLocks noGrp="1"/>
          </p:cNvSpPr>
          <p:nvPr>
            <p:ph type="sldNum" sz="quarter" idx="12"/>
          </p:nvPr>
        </p:nvSpPr>
        <p:spPr>
          <a:noFill/>
        </p:spPr>
        <p:txBody>
          <a:bodyPr/>
          <a:lstStyle/>
          <a:p>
            <a:fld id="{CCCF2DAD-C734-4997-8314-437B0128A847}" type="slidenum">
              <a:rPr lang="el-GR" altLang="en-US" smtClean="0"/>
              <a:pPr/>
              <a:t>27</a:t>
            </a:fld>
            <a:endParaRPr lang="el-GR" altLang="en-US" smtClean="0"/>
          </a:p>
        </p:txBody>
      </p:sp>
      <p:sp>
        <p:nvSpPr>
          <p:cNvPr id="22534" name="Text Box 3"/>
          <p:cNvSpPr txBox="1">
            <a:spLocks noChangeArrowheads="1"/>
          </p:cNvSpPr>
          <p:nvPr/>
        </p:nvSpPr>
        <p:spPr bwMode="auto">
          <a:xfrm>
            <a:off x="414142" y="1622411"/>
            <a:ext cx="7994568" cy="1138773"/>
          </a:xfrm>
          <a:prstGeom prst="rect">
            <a:avLst/>
          </a:prstGeom>
          <a:solidFill>
            <a:schemeClr val="accent1">
              <a:lumMod val="20000"/>
              <a:lumOff val="80000"/>
            </a:schemeClr>
          </a:solidFill>
          <a:ln w="9525">
            <a:noFill/>
            <a:miter lim="800000"/>
            <a:headEnd/>
            <a:tailEnd/>
          </a:ln>
        </p:spPr>
        <p:txBody>
          <a:bodyPr wrap="square">
            <a:spAutoFit/>
          </a:bodyPr>
          <a:lstStyle/>
          <a:p>
            <a:pPr eaLnBrk="0" hangingPunct="0">
              <a:spcBef>
                <a:spcPct val="50000"/>
              </a:spcBef>
            </a:pPr>
            <a:r>
              <a:rPr lang="el-GR" sz="2800" dirty="0">
                <a:solidFill>
                  <a:schemeClr val="accent6">
                    <a:lumMod val="75000"/>
                  </a:schemeClr>
                </a:solidFill>
                <a:latin typeface="Calibri" pitchFamily="34" charset="0"/>
              </a:rPr>
              <a:t>Χ</a:t>
            </a:r>
            <a:r>
              <a:rPr lang="el-GR" sz="2800" baseline="30000" dirty="0">
                <a:solidFill>
                  <a:schemeClr val="accent6">
                    <a:lumMod val="75000"/>
                  </a:schemeClr>
                </a:solidFill>
                <a:latin typeface="Calibri" pitchFamily="34" charset="0"/>
              </a:rPr>
              <a:t>+</a:t>
            </a:r>
            <a:r>
              <a:rPr lang="el-GR" sz="2800" dirty="0">
                <a:solidFill>
                  <a:schemeClr val="accent6">
                    <a:lumMod val="75000"/>
                  </a:schemeClr>
                </a:solidFill>
                <a:latin typeface="Calibri" pitchFamily="34" charset="0"/>
              </a:rPr>
              <a:t> </a:t>
            </a:r>
            <a:r>
              <a:rPr lang="el-GR" sz="2000" dirty="0">
                <a:latin typeface="Calibri" pitchFamily="34" charset="0"/>
              </a:rPr>
              <a:t>: κλειστότητα (εγκλεισμός) (</a:t>
            </a:r>
            <a:r>
              <a:rPr lang="en-US" sz="2000" dirty="0">
                <a:latin typeface="Calibri" pitchFamily="34" charset="0"/>
              </a:rPr>
              <a:t>closure) </a:t>
            </a:r>
            <a:r>
              <a:rPr lang="el-GR" sz="2000" dirty="0">
                <a:latin typeface="Calibri" pitchFamily="34" charset="0"/>
              </a:rPr>
              <a:t>ενός συνόλου </a:t>
            </a:r>
            <a:r>
              <a:rPr lang="en-US" sz="2000" dirty="0">
                <a:latin typeface="Calibri" pitchFamily="34" charset="0"/>
              </a:rPr>
              <a:t>X </a:t>
            </a:r>
            <a:r>
              <a:rPr lang="el-GR" sz="2000" dirty="0">
                <a:latin typeface="Calibri" pitchFamily="34" charset="0"/>
              </a:rPr>
              <a:t>από γνωρίσματα </a:t>
            </a:r>
            <a:r>
              <a:rPr lang="el-GR" sz="2000" dirty="0" smtClean="0">
                <a:latin typeface="Calibri" pitchFamily="34" charset="0"/>
              </a:rPr>
              <a:t>από </a:t>
            </a:r>
            <a:r>
              <a:rPr lang="el-GR" sz="2000" dirty="0">
                <a:latin typeface="Calibri" pitchFamily="34" charset="0"/>
              </a:rPr>
              <a:t>το </a:t>
            </a:r>
            <a:r>
              <a:rPr lang="en-US" sz="2000" dirty="0" smtClean="0">
                <a:latin typeface="Calibri" pitchFamily="34" charset="0"/>
              </a:rPr>
              <a:t>F</a:t>
            </a:r>
            <a:r>
              <a:rPr lang="el-GR" sz="2000" dirty="0" smtClean="0">
                <a:latin typeface="Calibri" pitchFamily="34" charset="0"/>
              </a:rPr>
              <a:t> : σύνολο </a:t>
            </a:r>
            <a:r>
              <a:rPr lang="el-GR" sz="2000" dirty="0">
                <a:latin typeface="Calibri" pitchFamily="34" charset="0"/>
              </a:rPr>
              <a:t>όλων των γνωρισμάτων που εξαρτώνται συναρτησιακά από το </a:t>
            </a:r>
            <a:r>
              <a:rPr lang="en-US" sz="2000" dirty="0">
                <a:latin typeface="Calibri" pitchFamily="34" charset="0"/>
              </a:rPr>
              <a:t>X </a:t>
            </a:r>
            <a:r>
              <a:rPr lang="el-GR" sz="2000" dirty="0">
                <a:latin typeface="Calibri" pitchFamily="34" charset="0"/>
              </a:rPr>
              <a:t>μέσω του </a:t>
            </a:r>
            <a:r>
              <a:rPr lang="en-US" sz="2000" dirty="0">
                <a:latin typeface="Calibri" pitchFamily="34" charset="0"/>
              </a:rPr>
              <a:t>F</a:t>
            </a:r>
            <a:endParaRPr lang="el-GR" sz="2000" dirty="0">
              <a:latin typeface="Calibri" pitchFamily="34" charset="0"/>
            </a:endParaRPr>
          </a:p>
        </p:txBody>
      </p:sp>
      <p:sp>
        <p:nvSpPr>
          <p:cNvPr id="22535" name="Text Box 4"/>
          <p:cNvSpPr txBox="1">
            <a:spLocks noChangeArrowheads="1"/>
          </p:cNvSpPr>
          <p:nvPr/>
        </p:nvSpPr>
        <p:spPr bwMode="auto">
          <a:xfrm>
            <a:off x="370984" y="3240464"/>
            <a:ext cx="7696200" cy="457200"/>
          </a:xfrm>
          <a:prstGeom prst="rect">
            <a:avLst/>
          </a:prstGeom>
          <a:noFill/>
          <a:ln w="9525">
            <a:noFill/>
            <a:miter lim="800000"/>
            <a:headEnd/>
            <a:tailEnd/>
          </a:ln>
        </p:spPr>
        <p:txBody>
          <a:bodyPr>
            <a:spAutoFit/>
          </a:bodyPr>
          <a:lstStyle/>
          <a:p>
            <a:pPr eaLnBrk="0" hangingPunct="0">
              <a:spcBef>
                <a:spcPct val="50000"/>
              </a:spcBef>
            </a:pPr>
            <a:r>
              <a:rPr lang="el-GR" sz="2400" dirty="0">
                <a:solidFill>
                  <a:schemeClr val="accent6">
                    <a:lumMod val="75000"/>
                  </a:schemeClr>
                </a:solidFill>
                <a:latin typeface="Calibri" pitchFamily="34" charset="0"/>
              </a:rPr>
              <a:t>Υπολογισμός του Χ</a:t>
            </a:r>
            <a:r>
              <a:rPr lang="el-GR" sz="2400" baseline="30000" dirty="0">
                <a:solidFill>
                  <a:schemeClr val="accent6">
                    <a:lumMod val="75000"/>
                  </a:schemeClr>
                </a:solidFill>
                <a:latin typeface="Calibri" pitchFamily="34" charset="0"/>
              </a:rPr>
              <a:t>+</a:t>
            </a:r>
          </a:p>
        </p:txBody>
      </p:sp>
      <p:sp>
        <p:nvSpPr>
          <p:cNvPr id="22536" name="Text Box 5"/>
          <p:cNvSpPr txBox="1">
            <a:spLocks noChangeArrowheads="1"/>
          </p:cNvSpPr>
          <p:nvPr/>
        </p:nvSpPr>
        <p:spPr bwMode="auto">
          <a:xfrm>
            <a:off x="1154636" y="3923482"/>
            <a:ext cx="6477000" cy="1778000"/>
          </a:xfrm>
          <a:prstGeom prst="rect">
            <a:avLst/>
          </a:prstGeom>
          <a:noFill/>
          <a:ln w="9525">
            <a:solidFill>
              <a:schemeClr val="tx1"/>
            </a:solidFill>
            <a:miter lim="800000"/>
            <a:headEnd/>
            <a:tailEnd/>
          </a:ln>
        </p:spPr>
        <p:txBody>
          <a:bodyPr>
            <a:spAutoFit/>
          </a:bodyPr>
          <a:lstStyle/>
          <a:p>
            <a:pPr eaLnBrk="0" hangingPunct="0">
              <a:spcBef>
                <a:spcPct val="50000"/>
              </a:spcBef>
            </a:pPr>
            <a:r>
              <a:rPr lang="en-US">
                <a:latin typeface="Calibri" pitchFamily="34" charset="0"/>
              </a:rPr>
              <a:t>Result := </a:t>
            </a:r>
            <a:r>
              <a:rPr lang="el-GR">
                <a:latin typeface="Calibri" pitchFamily="34" charset="0"/>
              </a:rPr>
              <a:t>Χ</a:t>
            </a:r>
          </a:p>
          <a:p>
            <a:pPr eaLnBrk="0" hangingPunct="0">
              <a:spcBef>
                <a:spcPct val="50000"/>
              </a:spcBef>
            </a:pPr>
            <a:r>
              <a:rPr lang="en-US">
                <a:latin typeface="Calibri" pitchFamily="34" charset="0"/>
              </a:rPr>
              <a:t>while (</a:t>
            </a:r>
            <a:r>
              <a:rPr lang="el-GR">
                <a:latin typeface="Calibri" pitchFamily="34" charset="0"/>
              </a:rPr>
              <a:t>αλλαγή στο </a:t>
            </a:r>
            <a:r>
              <a:rPr lang="en-US">
                <a:latin typeface="Calibri" pitchFamily="34" charset="0"/>
              </a:rPr>
              <a:t>Result</a:t>
            </a:r>
            <a:r>
              <a:rPr lang="el-GR">
                <a:latin typeface="Calibri" pitchFamily="34" charset="0"/>
              </a:rPr>
              <a:t>) </a:t>
            </a:r>
          </a:p>
          <a:p>
            <a:pPr eaLnBrk="0" hangingPunct="0">
              <a:spcBef>
                <a:spcPct val="50000"/>
              </a:spcBef>
            </a:pPr>
            <a:r>
              <a:rPr lang="el-GR">
                <a:latin typeface="Calibri" pitchFamily="34" charset="0"/>
              </a:rPr>
              <a:t>	Για κάθε συναρτησιακή εξάρτηση: Υ </a:t>
            </a:r>
            <a:r>
              <a:rPr lang="el-GR">
                <a:latin typeface="Calibri" pitchFamily="34" charset="0"/>
                <a:sym typeface="Symbol" pitchFamily="18" charset="2"/>
              </a:rPr>
              <a:t> </a:t>
            </a:r>
            <a:r>
              <a:rPr lang="el-GR">
                <a:latin typeface="Calibri" pitchFamily="34" charset="0"/>
              </a:rPr>
              <a:t>Ζ </a:t>
            </a:r>
            <a:r>
              <a:rPr lang="el-GR">
                <a:latin typeface="Calibri" pitchFamily="34" charset="0"/>
                <a:sym typeface="Symbol" pitchFamily="18" charset="2"/>
              </a:rPr>
              <a:t> F</a:t>
            </a:r>
            <a:endParaRPr lang="el-GR">
              <a:latin typeface="Calibri" pitchFamily="34" charset="0"/>
            </a:endParaRPr>
          </a:p>
          <a:p>
            <a:pPr eaLnBrk="0" hangingPunct="0">
              <a:spcBef>
                <a:spcPct val="50000"/>
              </a:spcBef>
            </a:pPr>
            <a:r>
              <a:rPr lang="el-GR">
                <a:latin typeface="Calibri" pitchFamily="34" charset="0"/>
              </a:rPr>
              <a:t>		Αν Υ </a:t>
            </a:r>
            <a:r>
              <a:rPr lang="el-GR">
                <a:latin typeface="Calibri" pitchFamily="34" charset="0"/>
                <a:sym typeface="Symbol" pitchFamily="18" charset="2"/>
              </a:rPr>
              <a:t> </a:t>
            </a:r>
            <a:r>
              <a:rPr lang="en-US">
                <a:latin typeface="Calibri" pitchFamily="34" charset="0"/>
              </a:rPr>
              <a:t>Result, Result := Result </a:t>
            </a:r>
            <a:r>
              <a:rPr lang="en-US">
                <a:latin typeface="Calibri" pitchFamily="34" charset="0"/>
                <a:sym typeface="Symbol" pitchFamily="18" charset="2"/>
              </a:rPr>
              <a:t></a:t>
            </a:r>
            <a:r>
              <a:rPr lang="en-US">
                <a:latin typeface="Calibri" pitchFamily="34" charset="0"/>
              </a:rPr>
              <a:t> Z</a:t>
            </a:r>
            <a:endParaRPr lang="el-GR">
              <a:latin typeface="Calibri" pitchFamily="34" charset="0"/>
            </a:endParaRPr>
          </a:p>
        </p:txBody>
      </p:sp>
      <p:sp>
        <p:nvSpPr>
          <p:cNvPr id="9" name="Title 8"/>
          <p:cNvSpPr>
            <a:spLocks noGrp="1"/>
          </p:cNvSpPr>
          <p:nvPr>
            <p:ph type="title"/>
          </p:nvPr>
        </p:nvSpPr>
        <p:spPr>
          <a:xfrm>
            <a:off x="476054" y="189796"/>
            <a:ext cx="8229600" cy="1143000"/>
          </a:xfrm>
        </p:spPr>
        <p:txBody>
          <a:bodyPr/>
          <a:lstStyle/>
          <a:p>
            <a:r>
              <a:rPr lang="el-GR" dirty="0" smtClean="0">
                <a:solidFill>
                  <a:schemeClr val="accent6">
                    <a:lumMod val="75000"/>
                  </a:schemeClr>
                </a:solidFill>
              </a:rPr>
              <a:t>Εγκλεισμός</a:t>
            </a:r>
            <a:r>
              <a:rPr lang="en-US" dirty="0" smtClean="0">
                <a:solidFill>
                  <a:schemeClr val="accent6">
                    <a:lumMod val="75000"/>
                  </a:schemeClr>
                </a:solidFill>
              </a:rPr>
              <a:t> </a:t>
            </a:r>
            <a:r>
              <a:rPr lang="el-GR" dirty="0" smtClean="0">
                <a:solidFill>
                  <a:schemeClr val="accent6">
                    <a:lumMod val="75000"/>
                  </a:schemeClr>
                </a:solidFill>
              </a:rPr>
              <a:t>Γνωρισμάτων</a:t>
            </a:r>
            <a:endParaRPr lang="el-GR"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23555" name="Footer Placeholder 3"/>
          <p:cNvSpPr>
            <a:spLocks noGrp="1"/>
          </p:cNvSpPr>
          <p:nvPr>
            <p:ph type="ftr" sz="quarter" idx="11"/>
          </p:nvPr>
        </p:nvSpPr>
        <p:spPr>
          <a:noFill/>
        </p:spPr>
        <p:txBody>
          <a:bodyPr/>
          <a:lstStyle/>
          <a:p>
            <a:r>
              <a:rPr lang="el-GR" altLang="en-US" smtClean="0"/>
              <a:t>Ευαγγελία Πιτουρά</a:t>
            </a:r>
          </a:p>
        </p:txBody>
      </p:sp>
      <p:sp>
        <p:nvSpPr>
          <p:cNvPr id="23556" name="Slide Number Placeholder 4"/>
          <p:cNvSpPr>
            <a:spLocks noGrp="1"/>
          </p:cNvSpPr>
          <p:nvPr>
            <p:ph type="sldNum" sz="quarter" idx="12"/>
          </p:nvPr>
        </p:nvSpPr>
        <p:spPr>
          <a:noFill/>
        </p:spPr>
        <p:txBody>
          <a:bodyPr/>
          <a:lstStyle/>
          <a:p>
            <a:fld id="{5D415861-7317-4F2F-B53B-AADE47311B37}" type="slidenum">
              <a:rPr lang="el-GR" altLang="en-US" smtClean="0"/>
              <a:pPr/>
              <a:t>28</a:t>
            </a:fld>
            <a:endParaRPr lang="el-GR" altLang="en-US" smtClean="0"/>
          </a:p>
        </p:txBody>
      </p:sp>
      <p:sp>
        <p:nvSpPr>
          <p:cNvPr id="23559" name="Text Box 4"/>
          <p:cNvSpPr txBox="1">
            <a:spLocks noChangeArrowheads="1"/>
          </p:cNvSpPr>
          <p:nvPr/>
        </p:nvSpPr>
        <p:spPr bwMode="auto">
          <a:xfrm>
            <a:off x="512976" y="2598655"/>
            <a:ext cx="7924800" cy="400050"/>
          </a:xfrm>
          <a:prstGeom prst="rect">
            <a:avLst/>
          </a:prstGeom>
          <a:noFill/>
          <a:ln w="9525">
            <a:noFill/>
            <a:miter lim="800000"/>
            <a:headEnd/>
            <a:tailEnd/>
          </a:ln>
        </p:spPr>
        <p:txBody>
          <a:bodyPr>
            <a:spAutoFit/>
          </a:bodyPr>
          <a:lstStyle/>
          <a:p>
            <a:pPr algn="just" eaLnBrk="0" hangingPunct="0">
              <a:spcBef>
                <a:spcPct val="50000"/>
              </a:spcBef>
            </a:pPr>
            <a:r>
              <a:rPr lang="el-GR" dirty="0">
                <a:latin typeface="Calibri" pitchFamily="34" charset="0"/>
              </a:rPr>
              <a:t>Έστω </a:t>
            </a:r>
            <a:r>
              <a:rPr lang="en-US" dirty="0">
                <a:latin typeface="Calibri" pitchFamily="34" charset="0"/>
              </a:rPr>
              <a:t>R = {A, B, C, G, H, I} </a:t>
            </a:r>
            <a:r>
              <a:rPr lang="el-GR" dirty="0">
                <a:latin typeface="Calibri" pitchFamily="34" charset="0"/>
              </a:rPr>
              <a:t>και  </a:t>
            </a:r>
            <a:r>
              <a:rPr lang="en-US" dirty="0">
                <a:latin typeface="Calibri" pitchFamily="34" charset="0"/>
              </a:rPr>
              <a:t>F = {A </a:t>
            </a:r>
            <a:r>
              <a:rPr lang="en-US" dirty="0">
                <a:latin typeface="Calibri" pitchFamily="34" charset="0"/>
                <a:sym typeface="Symbol" pitchFamily="18" charset="2"/>
              </a:rPr>
              <a:t> </a:t>
            </a:r>
            <a:r>
              <a:rPr lang="en-US" dirty="0">
                <a:latin typeface="Calibri" pitchFamily="34" charset="0"/>
              </a:rPr>
              <a:t>B, A </a:t>
            </a:r>
            <a:r>
              <a:rPr lang="en-US" dirty="0">
                <a:latin typeface="Calibri" pitchFamily="34" charset="0"/>
                <a:sym typeface="Symbol" pitchFamily="18" charset="2"/>
              </a:rPr>
              <a:t></a:t>
            </a:r>
            <a:r>
              <a:rPr lang="en-US" dirty="0">
                <a:latin typeface="Calibri" pitchFamily="34" charset="0"/>
              </a:rPr>
              <a:t> C, CG </a:t>
            </a:r>
            <a:r>
              <a:rPr lang="en-US" dirty="0">
                <a:latin typeface="Calibri" pitchFamily="34" charset="0"/>
                <a:sym typeface="Symbol" pitchFamily="18" charset="2"/>
              </a:rPr>
              <a:t></a:t>
            </a:r>
            <a:r>
              <a:rPr lang="en-US" dirty="0">
                <a:latin typeface="Calibri" pitchFamily="34" charset="0"/>
              </a:rPr>
              <a:t> H, CG </a:t>
            </a:r>
            <a:r>
              <a:rPr lang="en-US" dirty="0">
                <a:latin typeface="Calibri" pitchFamily="34" charset="0"/>
                <a:sym typeface="Symbol" pitchFamily="18" charset="2"/>
              </a:rPr>
              <a:t></a:t>
            </a:r>
            <a:r>
              <a:rPr lang="en-US" dirty="0">
                <a:latin typeface="Calibri" pitchFamily="34" charset="0"/>
              </a:rPr>
              <a:t> I,  B </a:t>
            </a:r>
            <a:r>
              <a:rPr lang="en-US" dirty="0">
                <a:latin typeface="Calibri" pitchFamily="34" charset="0"/>
                <a:sym typeface="Symbol" pitchFamily="18" charset="2"/>
              </a:rPr>
              <a:t></a:t>
            </a:r>
            <a:r>
              <a:rPr lang="en-US" dirty="0">
                <a:latin typeface="Calibri" pitchFamily="34" charset="0"/>
              </a:rPr>
              <a:t> H}</a:t>
            </a:r>
            <a:endParaRPr lang="el-GR" dirty="0">
              <a:latin typeface="Calibri" pitchFamily="34" charset="0"/>
            </a:endParaRPr>
          </a:p>
        </p:txBody>
      </p:sp>
      <p:sp>
        <p:nvSpPr>
          <p:cNvPr id="23560" name="Text Box 5"/>
          <p:cNvSpPr txBox="1">
            <a:spLocks noChangeArrowheads="1"/>
          </p:cNvSpPr>
          <p:nvPr/>
        </p:nvSpPr>
        <p:spPr bwMode="auto">
          <a:xfrm>
            <a:off x="570322" y="3494202"/>
            <a:ext cx="8077200" cy="396875"/>
          </a:xfrm>
          <a:prstGeom prst="rect">
            <a:avLst/>
          </a:prstGeom>
          <a:noFill/>
          <a:ln w="9525">
            <a:noFill/>
            <a:miter lim="800000"/>
            <a:headEnd/>
            <a:tailEnd/>
          </a:ln>
        </p:spPr>
        <p:txBody>
          <a:bodyPr>
            <a:spAutoFit/>
          </a:bodyPr>
          <a:lstStyle/>
          <a:p>
            <a:pPr eaLnBrk="0" hangingPunct="0">
              <a:spcBef>
                <a:spcPct val="50000"/>
              </a:spcBef>
            </a:pPr>
            <a:r>
              <a:rPr lang="el-GR" dirty="0">
                <a:latin typeface="Calibri" pitchFamily="34" charset="0"/>
              </a:rPr>
              <a:t>Υπολογισμός του {Α}</a:t>
            </a:r>
            <a:r>
              <a:rPr lang="el-GR" baseline="30000" dirty="0">
                <a:latin typeface="Calibri" pitchFamily="34" charset="0"/>
              </a:rPr>
              <a:t>+</a:t>
            </a:r>
            <a:r>
              <a:rPr lang="el-GR" dirty="0">
                <a:latin typeface="Calibri" pitchFamily="34" charset="0"/>
              </a:rPr>
              <a:t>, {Β}</a:t>
            </a:r>
            <a:r>
              <a:rPr lang="el-GR" baseline="30000" dirty="0">
                <a:latin typeface="Calibri" pitchFamily="34" charset="0"/>
              </a:rPr>
              <a:t>+</a:t>
            </a:r>
            <a:r>
              <a:rPr lang="el-GR" dirty="0">
                <a:latin typeface="Calibri" pitchFamily="34" charset="0"/>
              </a:rPr>
              <a:t>, {</a:t>
            </a:r>
            <a:r>
              <a:rPr lang="en-US" dirty="0">
                <a:latin typeface="Calibri" pitchFamily="34" charset="0"/>
              </a:rPr>
              <a:t>A, G}</a:t>
            </a:r>
            <a:r>
              <a:rPr lang="en-US" baseline="30000" dirty="0">
                <a:latin typeface="Calibri" pitchFamily="34" charset="0"/>
              </a:rPr>
              <a:t>+</a:t>
            </a:r>
            <a:endParaRPr lang="el-GR" dirty="0">
              <a:latin typeface="Calibri" pitchFamily="34" charset="0"/>
            </a:endParaRPr>
          </a:p>
        </p:txBody>
      </p:sp>
      <p:sp>
        <p:nvSpPr>
          <p:cNvPr id="9" name="Title 8"/>
          <p:cNvSpPr>
            <a:spLocks noGrp="1"/>
          </p:cNvSpPr>
          <p:nvPr>
            <p:ph type="title"/>
          </p:nvPr>
        </p:nvSpPr>
        <p:spPr/>
        <p:txBody>
          <a:bodyPr/>
          <a:lstStyle/>
          <a:p>
            <a:r>
              <a:rPr lang="el-GR" dirty="0" smtClean="0">
                <a:solidFill>
                  <a:schemeClr val="accent6">
                    <a:lumMod val="75000"/>
                  </a:schemeClr>
                </a:solidFill>
              </a:rPr>
              <a:t>Παράδειγμα</a:t>
            </a:r>
            <a:endParaRPr lang="el-GR"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Date Placeholder 2"/>
          <p:cNvSpPr>
            <a:spLocks noGrp="1"/>
          </p:cNvSpPr>
          <p:nvPr>
            <p:ph type="dt" sz="quarter" idx="10"/>
          </p:nvPr>
        </p:nvSpPr>
        <p:spPr>
          <a:noFill/>
        </p:spPr>
        <p:txBody>
          <a:bodyPr/>
          <a:lstStyle/>
          <a:p>
            <a:r>
              <a:rPr lang="el-GR" dirty="0" smtClean="0"/>
              <a:t>Βάσεις Δεδομένων 20</a:t>
            </a:r>
            <a:r>
              <a:rPr lang="en-US" dirty="0" smtClean="0"/>
              <a:t>13</a:t>
            </a:r>
            <a:r>
              <a:rPr lang="el-GR" dirty="0" smtClean="0"/>
              <a:t>-20</a:t>
            </a:r>
            <a:r>
              <a:rPr lang="en-US" dirty="0" smtClean="0"/>
              <a:t>14</a:t>
            </a:r>
            <a:endParaRPr lang="el-GR" altLang="en-US" dirty="0" smtClean="0"/>
          </a:p>
        </p:txBody>
      </p:sp>
      <p:sp>
        <p:nvSpPr>
          <p:cNvPr id="24579" name="Footer Placeholder 3"/>
          <p:cNvSpPr>
            <a:spLocks noGrp="1"/>
          </p:cNvSpPr>
          <p:nvPr>
            <p:ph type="ftr" sz="quarter" idx="11"/>
          </p:nvPr>
        </p:nvSpPr>
        <p:spPr>
          <a:noFill/>
        </p:spPr>
        <p:txBody>
          <a:bodyPr/>
          <a:lstStyle/>
          <a:p>
            <a:r>
              <a:rPr lang="el-GR" altLang="en-US" smtClean="0"/>
              <a:t>Ευαγγελία Πιτουρά</a:t>
            </a:r>
          </a:p>
        </p:txBody>
      </p:sp>
      <p:sp>
        <p:nvSpPr>
          <p:cNvPr id="24580" name="Slide Number Placeholder 4"/>
          <p:cNvSpPr>
            <a:spLocks noGrp="1"/>
          </p:cNvSpPr>
          <p:nvPr>
            <p:ph type="sldNum" sz="quarter" idx="12"/>
          </p:nvPr>
        </p:nvSpPr>
        <p:spPr>
          <a:noFill/>
        </p:spPr>
        <p:txBody>
          <a:bodyPr/>
          <a:lstStyle/>
          <a:p>
            <a:fld id="{E97A6CA4-621F-4B1E-99C7-B7B6F38B384D}" type="slidenum">
              <a:rPr lang="el-GR" altLang="en-US" smtClean="0"/>
              <a:pPr/>
              <a:t>29</a:t>
            </a:fld>
            <a:endParaRPr lang="el-GR" altLang="en-US" smtClean="0"/>
          </a:p>
        </p:txBody>
      </p:sp>
      <p:sp>
        <p:nvSpPr>
          <p:cNvPr id="24582" name="Text Box 3"/>
          <p:cNvSpPr txBox="1">
            <a:spLocks noChangeArrowheads="1"/>
          </p:cNvSpPr>
          <p:nvPr/>
        </p:nvSpPr>
        <p:spPr bwMode="auto">
          <a:xfrm>
            <a:off x="381000" y="2667000"/>
            <a:ext cx="8077200" cy="396875"/>
          </a:xfrm>
          <a:prstGeom prst="rect">
            <a:avLst/>
          </a:prstGeom>
          <a:noFill/>
          <a:ln w="9525">
            <a:noFill/>
            <a:miter lim="800000"/>
            <a:headEnd/>
            <a:tailEnd/>
          </a:ln>
        </p:spPr>
        <p:txBody>
          <a:bodyPr>
            <a:spAutoFit/>
          </a:bodyPr>
          <a:lstStyle/>
          <a:p>
            <a:pPr eaLnBrk="0" hangingPunct="0">
              <a:spcBef>
                <a:spcPct val="50000"/>
              </a:spcBef>
              <a:buFont typeface="Wingdings" pitchFamily="2" charset="2"/>
              <a:buChar char="§"/>
            </a:pPr>
            <a:r>
              <a:rPr lang="el-GR" dirty="0">
                <a:latin typeface="Calibri" pitchFamily="34" charset="0"/>
              </a:rPr>
              <a:t> Είναι ο αλγόριθμος σωστός</a:t>
            </a:r>
          </a:p>
        </p:txBody>
      </p:sp>
      <p:sp>
        <p:nvSpPr>
          <p:cNvPr id="24583" name="Text Box 4"/>
          <p:cNvSpPr txBox="1">
            <a:spLocks noChangeArrowheads="1"/>
          </p:cNvSpPr>
          <p:nvPr/>
        </p:nvSpPr>
        <p:spPr bwMode="auto">
          <a:xfrm>
            <a:off x="990600" y="3276600"/>
            <a:ext cx="7010400" cy="396875"/>
          </a:xfrm>
          <a:prstGeom prst="rect">
            <a:avLst/>
          </a:prstGeom>
          <a:noFill/>
          <a:ln w="9525">
            <a:noFill/>
            <a:miter lim="800000"/>
            <a:headEnd/>
            <a:tailEnd/>
          </a:ln>
        </p:spPr>
        <p:txBody>
          <a:bodyPr>
            <a:spAutoFit/>
          </a:bodyPr>
          <a:lstStyle/>
          <a:p>
            <a:pPr eaLnBrk="0" hangingPunct="0">
              <a:spcBef>
                <a:spcPct val="50000"/>
              </a:spcBef>
              <a:buFont typeface="Wingdings" pitchFamily="2" charset="2"/>
              <a:buChar char="§"/>
            </a:pPr>
            <a:r>
              <a:rPr lang="el-GR" dirty="0">
                <a:latin typeface="Calibri" pitchFamily="34" charset="0"/>
              </a:rPr>
              <a:t> (α) Για κάθε </a:t>
            </a:r>
            <a:r>
              <a:rPr lang="en-US" dirty="0">
                <a:latin typeface="Calibri" pitchFamily="34" charset="0"/>
              </a:rPr>
              <a:t>Y </a:t>
            </a:r>
            <a:r>
              <a:rPr lang="en-US" dirty="0">
                <a:latin typeface="Calibri" pitchFamily="34" charset="0"/>
                <a:sym typeface="Symbol" pitchFamily="18" charset="2"/>
              </a:rPr>
              <a:t></a:t>
            </a:r>
            <a:r>
              <a:rPr lang="en-US" dirty="0">
                <a:latin typeface="Calibri" pitchFamily="34" charset="0"/>
              </a:rPr>
              <a:t> Result, </a:t>
            </a:r>
            <a:r>
              <a:rPr lang="en-US" dirty="0" err="1">
                <a:latin typeface="Calibri" pitchFamily="34" charset="0"/>
              </a:rPr>
              <a:t>ισχύει</a:t>
            </a:r>
            <a:r>
              <a:rPr lang="en-US" dirty="0">
                <a:latin typeface="Calibri" pitchFamily="34" charset="0"/>
              </a:rPr>
              <a:t> Υ </a:t>
            </a:r>
            <a:r>
              <a:rPr lang="en-US" dirty="0">
                <a:latin typeface="Calibri" pitchFamily="34" charset="0"/>
                <a:sym typeface="Symbol" pitchFamily="18" charset="2"/>
              </a:rPr>
              <a:t></a:t>
            </a:r>
            <a:r>
              <a:rPr lang="en-US" dirty="0">
                <a:latin typeface="Calibri" pitchFamily="34" charset="0"/>
              </a:rPr>
              <a:t> Χ</a:t>
            </a:r>
            <a:r>
              <a:rPr lang="en-US" baseline="30000" dirty="0">
                <a:latin typeface="Calibri" pitchFamily="34" charset="0"/>
              </a:rPr>
              <a:t>+</a:t>
            </a:r>
            <a:endParaRPr lang="el-GR" dirty="0">
              <a:latin typeface="Calibri" pitchFamily="34" charset="0"/>
            </a:endParaRPr>
          </a:p>
        </p:txBody>
      </p:sp>
      <p:sp>
        <p:nvSpPr>
          <p:cNvPr id="24584" name="Text Box 5"/>
          <p:cNvSpPr txBox="1">
            <a:spLocks noChangeArrowheads="1"/>
          </p:cNvSpPr>
          <p:nvPr/>
        </p:nvSpPr>
        <p:spPr bwMode="auto">
          <a:xfrm>
            <a:off x="990600" y="3810000"/>
            <a:ext cx="7086600" cy="396875"/>
          </a:xfrm>
          <a:prstGeom prst="rect">
            <a:avLst/>
          </a:prstGeom>
          <a:noFill/>
          <a:ln w="9525">
            <a:noFill/>
            <a:miter lim="800000"/>
            <a:headEnd/>
            <a:tailEnd/>
          </a:ln>
        </p:spPr>
        <p:txBody>
          <a:bodyPr>
            <a:spAutoFit/>
          </a:bodyPr>
          <a:lstStyle/>
          <a:p>
            <a:pPr eaLnBrk="0" hangingPunct="0">
              <a:spcBef>
                <a:spcPct val="50000"/>
              </a:spcBef>
              <a:buFont typeface="Wingdings" pitchFamily="2" charset="2"/>
              <a:buChar char="§"/>
            </a:pPr>
            <a:r>
              <a:rPr lang="el-GR">
                <a:latin typeface="Calibri" pitchFamily="34" charset="0"/>
              </a:rPr>
              <a:t> (β) Για κάθε Υ </a:t>
            </a:r>
            <a:r>
              <a:rPr lang="en-US">
                <a:latin typeface="Calibri" pitchFamily="34" charset="0"/>
                <a:sym typeface="Symbol" pitchFamily="18" charset="2"/>
              </a:rPr>
              <a:t></a:t>
            </a:r>
            <a:r>
              <a:rPr lang="el-GR">
                <a:latin typeface="Calibri" pitchFamily="34" charset="0"/>
              </a:rPr>
              <a:t> Χ</a:t>
            </a:r>
            <a:r>
              <a:rPr lang="el-GR" baseline="30000">
                <a:latin typeface="Calibri" pitchFamily="34" charset="0"/>
              </a:rPr>
              <a:t>+</a:t>
            </a:r>
            <a:r>
              <a:rPr lang="el-GR">
                <a:latin typeface="Calibri" pitchFamily="34" charset="0"/>
              </a:rPr>
              <a:t>,  ισχύει Υ </a:t>
            </a:r>
            <a:r>
              <a:rPr lang="en-US">
                <a:latin typeface="Calibri" pitchFamily="34" charset="0"/>
                <a:sym typeface="Symbol" pitchFamily="18" charset="2"/>
              </a:rPr>
              <a:t></a:t>
            </a:r>
            <a:r>
              <a:rPr lang="el-GR">
                <a:latin typeface="Calibri" pitchFamily="34" charset="0"/>
              </a:rPr>
              <a:t> </a:t>
            </a:r>
            <a:r>
              <a:rPr lang="en-US">
                <a:latin typeface="Calibri" pitchFamily="34" charset="0"/>
              </a:rPr>
              <a:t>Result</a:t>
            </a:r>
            <a:endParaRPr lang="el-GR">
              <a:latin typeface="Calibri" pitchFamily="34" charset="0"/>
            </a:endParaRPr>
          </a:p>
        </p:txBody>
      </p:sp>
      <p:sp>
        <p:nvSpPr>
          <p:cNvPr id="24585" name="Text Box 6"/>
          <p:cNvSpPr txBox="1">
            <a:spLocks noChangeArrowheads="1"/>
          </p:cNvSpPr>
          <p:nvPr/>
        </p:nvSpPr>
        <p:spPr bwMode="auto">
          <a:xfrm>
            <a:off x="395288" y="4652963"/>
            <a:ext cx="5410200" cy="396875"/>
          </a:xfrm>
          <a:prstGeom prst="rect">
            <a:avLst/>
          </a:prstGeom>
          <a:noFill/>
          <a:ln w="9525">
            <a:noFill/>
            <a:miter lim="800000"/>
            <a:headEnd/>
            <a:tailEnd/>
          </a:ln>
        </p:spPr>
        <p:txBody>
          <a:bodyPr>
            <a:spAutoFit/>
          </a:bodyPr>
          <a:lstStyle/>
          <a:p>
            <a:pPr eaLnBrk="0" hangingPunct="0">
              <a:spcBef>
                <a:spcPct val="50000"/>
              </a:spcBef>
              <a:buFont typeface="Wingdings" pitchFamily="2" charset="2"/>
              <a:buChar char="§"/>
            </a:pPr>
            <a:r>
              <a:rPr lang="el-GR">
                <a:latin typeface="Calibri" pitchFamily="34" charset="0"/>
              </a:rPr>
              <a:t> Πολυπλοκότητα χειρότερης περίπτωσης</a:t>
            </a:r>
          </a:p>
        </p:txBody>
      </p:sp>
      <p:sp>
        <p:nvSpPr>
          <p:cNvPr id="12" name="Title 8"/>
          <p:cNvSpPr txBox="1">
            <a:spLocks/>
          </p:cNvSpPr>
          <p:nvPr/>
        </p:nvSpPr>
        <p:spPr>
          <a:xfrm>
            <a:off x="334652" y="284063"/>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l-GR" sz="4400" b="0" i="0" u="none" strike="noStrike" kern="1200" cap="none" spc="0" normalizeH="0" baseline="0" noProof="0" dirty="0" smtClean="0">
                <a:ln>
                  <a:noFill/>
                </a:ln>
                <a:solidFill>
                  <a:schemeClr val="accent6">
                    <a:lumMod val="75000"/>
                  </a:schemeClr>
                </a:solidFill>
                <a:effectLst/>
                <a:uLnTx/>
                <a:uFillTx/>
                <a:latin typeface="+mj-lt"/>
                <a:ea typeface="+mj-ea"/>
                <a:cs typeface="+mj-cs"/>
              </a:rPr>
              <a:t>Εγκλεισμός</a:t>
            </a:r>
            <a:r>
              <a:rPr kumimoji="0" lang="en-US" sz="4400" b="0" i="0" u="none" strike="noStrike" kern="1200" cap="none" spc="0" normalizeH="0" baseline="0" noProof="0" dirty="0" smtClean="0">
                <a:ln>
                  <a:noFill/>
                </a:ln>
                <a:solidFill>
                  <a:schemeClr val="accent6">
                    <a:lumMod val="75000"/>
                  </a:schemeClr>
                </a:solidFill>
                <a:effectLst/>
                <a:uLnTx/>
                <a:uFillTx/>
                <a:latin typeface="+mj-lt"/>
                <a:ea typeface="+mj-ea"/>
                <a:cs typeface="+mj-cs"/>
              </a:rPr>
              <a:t> </a:t>
            </a:r>
            <a:r>
              <a:rPr kumimoji="0" lang="el-GR" sz="4400" b="0" i="0" u="none" strike="noStrike" kern="1200" cap="none" spc="0" normalizeH="0" baseline="0" noProof="0" dirty="0" smtClean="0">
                <a:ln>
                  <a:noFill/>
                </a:ln>
                <a:solidFill>
                  <a:schemeClr val="accent6">
                    <a:lumMod val="75000"/>
                  </a:schemeClr>
                </a:solidFill>
                <a:effectLst/>
                <a:uLnTx/>
                <a:uFillTx/>
                <a:latin typeface="+mj-lt"/>
                <a:ea typeface="+mj-ea"/>
                <a:cs typeface="+mj-cs"/>
              </a:rPr>
              <a:t>Γνωρισμάτων</a:t>
            </a:r>
            <a:endParaRPr kumimoji="0" lang="el-GR" sz="4400" b="0" i="0" u="none" strike="noStrike" kern="1200" cap="none" spc="0" normalizeH="0" baseline="0" noProof="0" dirty="0">
              <a:ln>
                <a:noFill/>
              </a:ln>
              <a:solidFill>
                <a:schemeClr val="accent6">
                  <a:lumMod val="75000"/>
                </a:schemeClr>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6147" name="Footer Placeholder 3"/>
          <p:cNvSpPr>
            <a:spLocks noGrp="1"/>
          </p:cNvSpPr>
          <p:nvPr>
            <p:ph type="ftr" sz="quarter" idx="11"/>
          </p:nvPr>
        </p:nvSpPr>
        <p:spPr>
          <a:noFill/>
        </p:spPr>
        <p:txBody>
          <a:bodyPr/>
          <a:lstStyle/>
          <a:p>
            <a:r>
              <a:rPr lang="el-GR" altLang="en-US" smtClean="0"/>
              <a:t>Ευαγγελία Πιτουρά</a:t>
            </a:r>
          </a:p>
        </p:txBody>
      </p:sp>
      <p:sp>
        <p:nvSpPr>
          <p:cNvPr id="6148" name="Slide Number Placeholder 4"/>
          <p:cNvSpPr>
            <a:spLocks noGrp="1"/>
          </p:cNvSpPr>
          <p:nvPr>
            <p:ph type="sldNum" sz="quarter" idx="12"/>
          </p:nvPr>
        </p:nvSpPr>
        <p:spPr>
          <a:noFill/>
        </p:spPr>
        <p:txBody>
          <a:bodyPr/>
          <a:lstStyle/>
          <a:p>
            <a:fld id="{4B71CF37-AA17-49C3-8A7D-AF84E6BE2273}" type="slidenum">
              <a:rPr lang="el-GR" altLang="en-US" smtClean="0"/>
              <a:pPr/>
              <a:t>3</a:t>
            </a:fld>
            <a:endParaRPr lang="el-GR" altLang="en-US" smtClean="0"/>
          </a:p>
        </p:txBody>
      </p:sp>
      <p:sp>
        <p:nvSpPr>
          <p:cNvPr id="6151" name="Text Box 4"/>
          <p:cNvSpPr txBox="1">
            <a:spLocks noChangeArrowheads="1"/>
          </p:cNvSpPr>
          <p:nvPr/>
        </p:nvSpPr>
        <p:spPr bwMode="auto">
          <a:xfrm>
            <a:off x="762000" y="2298700"/>
            <a:ext cx="7772400" cy="2124075"/>
          </a:xfrm>
          <a:prstGeom prst="rect">
            <a:avLst/>
          </a:prstGeom>
          <a:noFill/>
          <a:ln w="9525">
            <a:noFill/>
            <a:miter lim="800000"/>
            <a:headEnd/>
            <a:tailEnd/>
          </a:ln>
        </p:spPr>
        <p:txBody>
          <a:bodyPr>
            <a:spAutoFit/>
          </a:bodyPr>
          <a:lstStyle/>
          <a:p>
            <a:pPr eaLnBrk="0" hangingPunct="0">
              <a:spcBef>
                <a:spcPct val="50000"/>
              </a:spcBef>
            </a:pPr>
            <a:r>
              <a:rPr lang="el-GR" sz="2400" dirty="0">
                <a:latin typeface="Calibri" pitchFamily="34" charset="0"/>
              </a:rPr>
              <a:t>1. Σημασιολογία</a:t>
            </a:r>
          </a:p>
          <a:p>
            <a:pPr eaLnBrk="0" hangingPunct="0">
              <a:spcBef>
                <a:spcPct val="50000"/>
              </a:spcBef>
            </a:pPr>
            <a:r>
              <a:rPr lang="el-GR" sz="2400" dirty="0">
                <a:latin typeface="Calibri" pitchFamily="34" charset="0"/>
              </a:rPr>
              <a:t>2. Ελάττωση πλεονασμού</a:t>
            </a:r>
          </a:p>
          <a:p>
            <a:pPr eaLnBrk="0" hangingPunct="0">
              <a:spcBef>
                <a:spcPct val="50000"/>
              </a:spcBef>
            </a:pPr>
            <a:r>
              <a:rPr lang="el-GR" sz="2400" dirty="0">
                <a:latin typeface="Calibri" pitchFamily="34" charset="0"/>
              </a:rPr>
              <a:t>3. Ελάττωση τιμών </a:t>
            </a:r>
            <a:r>
              <a:rPr lang="en-US" sz="2400" dirty="0">
                <a:latin typeface="Calibri" pitchFamily="34" charset="0"/>
              </a:rPr>
              <a:t>null</a:t>
            </a:r>
          </a:p>
          <a:p>
            <a:pPr eaLnBrk="0" hangingPunct="0">
              <a:spcBef>
                <a:spcPct val="50000"/>
              </a:spcBef>
            </a:pPr>
            <a:r>
              <a:rPr lang="en-US" sz="2400" dirty="0">
                <a:latin typeface="Calibri" pitchFamily="34" charset="0"/>
              </a:rPr>
              <a:t>4. </a:t>
            </a:r>
            <a:r>
              <a:rPr lang="el-GR" sz="2400" dirty="0">
                <a:latin typeface="Calibri" pitchFamily="34" charset="0"/>
              </a:rPr>
              <a:t>Μη πλασματικές πλειάδες</a:t>
            </a:r>
          </a:p>
        </p:txBody>
      </p:sp>
      <p:sp>
        <p:nvSpPr>
          <p:cNvPr id="2" name="Title 1"/>
          <p:cNvSpPr>
            <a:spLocks noGrp="1"/>
          </p:cNvSpPr>
          <p:nvPr>
            <p:ph type="title"/>
          </p:nvPr>
        </p:nvSpPr>
        <p:spPr/>
        <p:txBody>
          <a:bodyPr/>
          <a:lstStyle/>
          <a:p>
            <a:r>
              <a:rPr lang="el-GR" dirty="0" smtClean="0">
                <a:solidFill>
                  <a:schemeClr val="accent6">
                    <a:lumMod val="75000"/>
                  </a:schemeClr>
                </a:solidFill>
              </a:rPr>
              <a:t>Γενικές Κατευθύνσεις</a:t>
            </a:r>
            <a:endParaRPr lang="en-US" dirty="0">
              <a:solidFill>
                <a:schemeClr val="accent6">
                  <a:lumMod val="75000"/>
                </a:schemeClr>
              </a:solidFill>
            </a:endParaRPr>
          </a:p>
        </p:txBody>
      </p:sp>
    </p:spTree>
    <p:extLst>
      <p:ext uri="{BB962C8B-B14F-4D97-AF65-F5344CB8AC3E}">
        <p14:creationId xmlns:p14="http://schemas.microsoft.com/office/powerpoint/2010/main" xmlns="" val="275669837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5602"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25603" name="Footer Placeholder 3"/>
          <p:cNvSpPr>
            <a:spLocks noGrp="1"/>
          </p:cNvSpPr>
          <p:nvPr>
            <p:ph type="ftr" sz="quarter" idx="11"/>
          </p:nvPr>
        </p:nvSpPr>
        <p:spPr>
          <a:noFill/>
        </p:spPr>
        <p:txBody>
          <a:bodyPr/>
          <a:lstStyle/>
          <a:p>
            <a:r>
              <a:rPr lang="el-GR" altLang="en-US" smtClean="0"/>
              <a:t>Ευαγγελία Πιτουρά</a:t>
            </a:r>
          </a:p>
        </p:txBody>
      </p:sp>
      <p:sp>
        <p:nvSpPr>
          <p:cNvPr id="25604" name="Slide Number Placeholder 4"/>
          <p:cNvSpPr>
            <a:spLocks noGrp="1"/>
          </p:cNvSpPr>
          <p:nvPr>
            <p:ph type="sldNum" sz="quarter" idx="12"/>
          </p:nvPr>
        </p:nvSpPr>
        <p:spPr>
          <a:noFill/>
        </p:spPr>
        <p:txBody>
          <a:bodyPr/>
          <a:lstStyle/>
          <a:p>
            <a:fld id="{9B63148D-2B18-4FB1-803B-A6C3D0DEE5B7}" type="slidenum">
              <a:rPr lang="el-GR" altLang="en-US" smtClean="0"/>
              <a:pPr/>
              <a:t>30</a:t>
            </a:fld>
            <a:endParaRPr lang="el-GR" altLang="en-US" smtClean="0"/>
          </a:p>
        </p:txBody>
      </p:sp>
      <p:sp>
        <p:nvSpPr>
          <p:cNvPr id="25606" name="Text Box 3"/>
          <p:cNvSpPr txBox="1">
            <a:spLocks noChangeArrowheads="1"/>
          </p:cNvSpPr>
          <p:nvPr/>
        </p:nvSpPr>
        <p:spPr bwMode="auto">
          <a:xfrm>
            <a:off x="323850" y="2060575"/>
            <a:ext cx="8077200" cy="461963"/>
          </a:xfrm>
          <a:prstGeom prst="rect">
            <a:avLst/>
          </a:prstGeom>
          <a:noFill/>
          <a:ln w="9525">
            <a:noFill/>
            <a:miter lim="800000"/>
            <a:headEnd/>
            <a:tailEnd/>
          </a:ln>
        </p:spPr>
        <p:txBody>
          <a:bodyPr>
            <a:spAutoFit/>
          </a:bodyPr>
          <a:lstStyle/>
          <a:p>
            <a:pPr algn="just" eaLnBrk="0" hangingPunct="0">
              <a:spcBef>
                <a:spcPct val="50000"/>
              </a:spcBef>
            </a:pPr>
            <a:r>
              <a:rPr lang="el-GR" sz="2400">
                <a:latin typeface="Calibri" pitchFamily="34" charset="0"/>
              </a:rPr>
              <a:t>Μπορούμε να χρησιμοποιήσουμε τον αλγόριθμο (πως</a:t>
            </a:r>
            <a:r>
              <a:rPr lang="en-US" sz="2400">
                <a:latin typeface="Calibri" pitchFamily="34" charset="0"/>
              </a:rPr>
              <a:t>;</a:t>
            </a:r>
            <a:r>
              <a:rPr lang="el-GR" sz="2400">
                <a:latin typeface="Calibri" pitchFamily="34" charset="0"/>
              </a:rPr>
              <a:t>) για να</a:t>
            </a:r>
            <a:r>
              <a:rPr lang="en-US" sz="2400">
                <a:latin typeface="Calibri" pitchFamily="34" charset="0"/>
              </a:rPr>
              <a:t>:</a:t>
            </a:r>
            <a:endParaRPr lang="el-GR" sz="2400">
              <a:latin typeface="Calibri" pitchFamily="34" charset="0"/>
            </a:endParaRPr>
          </a:p>
        </p:txBody>
      </p:sp>
      <p:sp>
        <p:nvSpPr>
          <p:cNvPr id="25607" name="Text Box 4"/>
          <p:cNvSpPr txBox="1">
            <a:spLocks noChangeArrowheads="1"/>
          </p:cNvSpPr>
          <p:nvPr/>
        </p:nvSpPr>
        <p:spPr bwMode="auto">
          <a:xfrm>
            <a:off x="999830" y="2889529"/>
            <a:ext cx="7010400" cy="830997"/>
          </a:xfrm>
          <a:prstGeom prst="rect">
            <a:avLst/>
          </a:prstGeom>
          <a:noFill/>
          <a:ln w="9525">
            <a:noFill/>
            <a:miter lim="800000"/>
            <a:headEnd/>
            <a:tailEnd/>
          </a:ln>
        </p:spPr>
        <p:txBody>
          <a:bodyPr>
            <a:spAutoFit/>
          </a:bodyPr>
          <a:lstStyle/>
          <a:p>
            <a:pPr eaLnBrk="0" hangingPunct="0">
              <a:spcBef>
                <a:spcPct val="50000"/>
              </a:spcBef>
            </a:pPr>
            <a:r>
              <a:rPr lang="el-GR" sz="2400" dirty="0">
                <a:latin typeface="Calibri" pitchFamily="34" charset="0"/>
              </a:rPr>
              <a:t>1. Δείξουμε αν μια συναρτησιακή εξάρτηση </a:t>
            </a:r>
            <a:r>
              <a:rPr lang="el-GR" sz="2400" dirty="0" smtClean="0">
                <a:latin typeface="Calibri" pitchFamily="34" charset="0"/>
              </a:rPr>
              <a:t>ισχύει</a:t>
            </a:r>
            <a:r>
              <a:rPr lang="en-US" sz="2400" dirty="0" smtClean="0">
                <a:latin typeface="Calibri" pitchFamily="34" charset="0"/>
              </a:rPr>
              <a:t>, </a:t>
            </a:r>
            <a:r>
              <a:rPr lang="el-GR" sz="2400" dirty="0" smtClean="0">
                <a:latin typeface="Calibri" pitchFamily="34" charset="0"/>
              </a:rPr>
              <a:t>δηλαδή, αν συνάγεται από ένα σύνολο εξαρτήσεων  </a:t>
            </a:r>
            <a:endParaRPr lang="el-GR" sz="2400" dirty="0">
              <a:latin typeface="Calibri" pitchFamily="34" charset="0"/>
            </a:endParaRPr>
          </a:p>
        </p:txBody>
      </p:sp>
      <p:sp>
        <p:nvSpPr>
          <p:cNvPr id="25608" name="Text Box 5"/>
          <p:cNvSpPr txBox="1">
            <a:spLocks noChangeArrowheads="1"/>
          </p:cNvSpPr>
          <p:nvPr/>
        </p:nvSpPr>
        <p:spPr bwMode="auto">
          <a:xfrm>
            <a:off x="971550" y="3789363"/>
            <a:ext cx="7086600" cy="461962"/>
          </a:xfrm>
          <a:prstGeom prst="rect">
            <a:avLst/>
          </a:prstGeom>
          <a:noFill/>
          <a:ln w="9525">
            <a:noFill/>
            <a:miter lim="800000"/>
            <a:headEnd/>
            <a:tailEnd/>
          </a:ln>
        </p:spPr>
        <p:txBody>
          <a:bodyPr>
            <a:spAutoFit/>
          </a:bodyPr>
          <a:lstStyle/>
          <a:p>
            <a:pPr eaLnBrk="0" hangingPunct="0">
              <a:spcBef>
                <a:spcPct val="50000"/>
              </a:spcBef>
            </a:pPr>
            <a:r>
              <a:rPr lang="el-GR" sz="2400">
                <a:latin typeface="Calibri" pitchFamily="34" charset="0"/>
              </a:rPr>
              <a:t>2. Υπολογίσουμε τα κλειδιά ενός σχήματος σχέσης</a:t>
            </a:r>
          </a:p>
        </p:txBody>
      </p:sp>
      <p:sp>
        <p:nvSpPr>
          <p:cNvPr id="25609" name="Text Box 6"/>
          <p:cNvSpPr txBox="1">
            <a:spLocks noChangeArrowheads="1"/>
          </p:cNvSpPr>
          <p:nvPr/>
        </p:nvSpPr>
        <p:spPr bwMode="auto">
          <a:xfrm>
            <a:off x="1042988" y="4508500"/>
            <a:ext cx="7086600" cy="461963"/>
          </a:xfrm>
          <a:prstGeom prst="rect">
            <a:avLst/>
          </a:prstGeom>
          <a:noFill/>
          <a:ln w="9525">
            <a:noFill/>
            <a:miter lim="800000"/>
            <a:headEnd/>
            <a:tailEnd/>
          </a:ln>
        </p:spPr>
        <p:txBody>
          <a:bodyPr>
            <a:spAutoFit/>
          </a:bodyPr>
          <a:lstStyle/>
          <a:p>
            <a:pPr eaLnBrk="0" hangingPunct="0">
              <a:spcBef>
                <a:spcPct val="50000"/>
              </a:spcBef>
            </a:pPr>
            <a:r>
              <a:rPr lang="el-GR" sz="2400">
                <a:latin typeface="Calibri" pitchFamily="34" charset="0"/>
              </a:rPr>
              <a:t>3. Υπολογίσουμε το </a:t>
            </a:r>
            <a:r>
              <a:rPr lang="en-US" sz="2400">
                <a:latin typeface="Calibri" pitchFamily="34" charset="0"/>
              </a:rPr>
              <a:t>F</a:t>
            </a:r>
            <a:r>
              <a:rPr lang="en-US" sz="2400" baseline="30000">
                <a:latin typeface="Calibri" pitchFamily="34" charset="0"/>
              </a:rPr>
              <a:t>+</a:t>
            </a:r>
            <a:endParaRPr lang="el-GR" sz="2400" baseline="30000">
              <a:latin typeface="Calibri" pitchFamily="34" charset="0"/>
            </a:endParaRPr>
          </a:p>
        </p:txBody>
      </p:sp>
      <p:sp>
        <p:nvSpPr>
          <p:cNvPr id="12" name="Title 8"/>
          <p:cNvSpPr>
            <a:spLocks noGrp="1"/>
          </p:cNvSpPr>
          <p:nvPr>
            <p:ph type="title"/>
          </p:nvPr>
        </p:nvSpPr>
        <p:spPr>
          <a:xfrm>
            <a:off x="476054" y="189796"/>
            <a:ext cx="8229600" cy="1143000"/>
          </a:xfrm>
        </p:spPr>
        <p:txBody>
          <a:bodyPr/>
          <a:lstStyle/>
          <a:p>
            <a:r>
              <a:rPr lang="el-GR" dirty="0" smtClean="0">
                <a:solidFill>
                  <a:schemeClr val="accent6">
                    <a:lumMod val="75000"/>
                  </a:schemeClr>
                </a:solidFill>
              </a:rPr>
              <a:t>Εγκλεισμός</a:t>
            </a:r>
            <a:r>
              <a:rPr lang="en-US" dirty="0" smtClean="0">
                <a:solidFill>
                  <a:schemeClr val="accent6">
                    <a:lumMod val="75000"/>
                  </a:schemeClr>
                </a:solidFill>
              </a:rPr>
              <a:t> </a:t>
            </a:r>
            <a:r>
              <a:rPr lang="el-GR" dirty="0" smtClean="0">
                <a:solidFill>
                  <a:schemeClr val="accent6">
                    <a:lumMod val="75000"/>
                  </a:schemeClr>
                </a:solidFill>
              </a:rPr>
              <a:t>Γνωρισμάτων</a:t>
            </a:r>
            <a:endParaRPr lang="el-GR" dirty="0">
              <a:solidFill>
                <a:schemeClr val="accent6">
                  <a:lumMod val="75000"/>
                </a:schemeClr>
              </a:solidFill>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Date Placeholder 3"/>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26627" name="Footer Placeholder 4"/>
          <p:cNvSpPr>
            <a:spLocks noGrp="1"/>
          </p:cNvSpPr>
          <p:nvPr>
            <p:ph type="ftr" sz="quarter" idx="11"/>
          </p:nvPr>
        </p:nvSpPr>
        <p:spPr>
          <a:noFill/>
        </p:spPr>
        <p:txBody>
          <a:bodyPr/>
          <a:lstStyle/>
          <a:p>
            <a:r>
              <a:rPr lang="el-GR" altLang="en-US" smtClean="0"/>
              <a:t>Ευαγγελία Πιτουρά</a:t>
            </a:r>
          </a:p>
        </p:txBody>
      </p:sp>
      <p:sp>
        <p:nvSpPr>
          <p:cNvPr id="26628" name="Slide Number Placeholder 5"/>
          <p:cNvSpPr>
            <a:spLocks noGrp="1"/>
          </p:cNvSpPr>
          <p:nvPr>
            <p:ph type="sldNum" sz="quarter" idx="12"/>
          </p:nvPr>
        </p:nvSpPr>
        <p:spPr>
          <a:noFill/>
        </p:spPr>
        <p:txBody>
          <a:bodyPr/>
          <a:lstStyle/>
          <a:p>
            <a:fld id="{A9A4362C-D10A-456C-B845-C4596CEA63D8}" type="slidenum">
              <a:rPr lang="el-GR" altLang="en-US" smtClean="0"/>
              <a:pPr/>
              <a:t>31</a:t>
            </a:fld>
            <a:endParaRPr lang="el-GR" altLang="en-US" smtClean="0"/>
          </a:p>
        </p:txBody>
      </p:sp>
      <p:sp>
        <p:nvSpPr>
          <p:cNvPr id="26630" name="Text Box 3"/>
          <p:cNvSpPr txBox="1">
            <a:spLocks noChangeArrowheads="1"/>
          </p:cNvSpPr>
          <p:nvPr/>
        </p:nvSpPr>
        <p:spPr bwMode="auto">
          <a:xfrm>
            <a:off x="451849" y="1923461"/>
            <a:ext cx="8356600" cy="830997"/>
          </a:xfrm>
          <a:prstGeom prst="rect">
            <a:avLst/>
          </a:prstGeom>
          <a:noFill/>
          <a:ln w="9525">
            <a:noFill/>
            <a:miter lim="800000"/>
            <a:headEnd/>
            <a:tailEnd/>
          </a:ln>
        </p:spPr>
        <p:txBody>
          <a:bodyPr>
            <a:spAutoFit/>
          </a:bodyPr>
          <a:lstStyle/>
          <a:p>
            <a:pPr eaLnBrk="0" hangingPunct="0">
              <a:spcBef>
                <a:spcPct val="50000"/>
              </a:spcBef>
            </a:pPr>
            <a:r>
              <a:rPr lang="el-GR" sz="2400" dirty="0">
                <a:solidFill>
                  <a:schemeClr val="accent6">
                    <a:lumMod val="50000"/>
                  </a:schemeClr>
                </a:solidFill>
                <a:latin typeface="Calibri" pitchFamily="34" charset="0"/>
              </a:rPr>
              <a:t>1. Δείξουμε αν μια συναρτησιακή εξάρτηση </a:t>
            </a:r>
            <a:r>
              <a:rPr lang="el-GR" sz="2400" dirty="0" smtClean="0">
                <a:solidFill>
                  <a:schemeClr val="accent6">
                    <a:lumMod val="50000"/>
                  </a:schemeClr>
                </a:solidFill>
                <a:latin typeface="Calibri" pitchFamily="34" charset="0"/>
              </a:rPr>
              <a:t>ισχύει (συνάγεται από την </a:t>
            </a:r>
            <a:r>
              <a:rPr lang="en-US" sz="2400" dirty="0" smtClean="0">
                <a:solidFill>
                  <a:schemeClr val="accent6">
                    <a:lumMod val="50000"/>
                  </a:schemeClr>
                </a:solidFill>
                <a:latin typeface="Calibri" pitchFamily="34" charset="0"/>
              </a:rPr>
              <a:t>F)</a:t>
            </a:r>
            <a:r>
              <a:rPr lang="el-GR" sz="2400" dirty="0" smtClean="0">
                <a:solidFill>
                  <a:schemeClr val="accent6">
                    <a:lumMod val="50000"/>
                  </a:schemeClr>
                </a:solidFill>
                <a:latin typeface="Calibri" pitchFamily="34" charset="0"/>
              </a:rPr>
              <a:t> </a:t>
            </a:r>
            <a:endParaRPr lang="el-GR" sz="2400" dirty="0">
              <a:solidFill>
                <a:schemeClr val="accent6">
                  <a:lumMod val="50000"/>
                </a:schemeClr>
              </a:solidFill>
              <a:latin typeface="Calibri" pitchFamily="34" charset="0"/>
            </a:endParaRPr>
          </a:p>
        </p:txBody>
      </p:sp>
      <p:sp>
        <p:nvSpPr>
          <p:cNvPr id="26631" name="Text Box 4"/>
          <p:cNvSpPr txBox="1">
            <a:spLocks noChangeArrowheads="1"/>
          </p:cNvSpPr>
          <p:nvPr/>
        </p:nvSpPr>
        <p:spPr bwMode="auto">
          <a:xfrm>
            <a:off x="434681" y="1407065"/>
            <a:ext cx="7621588" cy="457200"/>
          </a:xfrm>
          <a:prstGeom prst="rect">
            <a:avLst/>
          </a:prstGeom>
          <a:noFill/>
          <a:ln w="9525">
            <a:noFill/>
            <a:miter lim="800000"/>
            <a:headEnd/>
            <a:tailEnd/>
          </a:ln>
        </p:spPr>
        <p:txBody>
          <a:bodyPr>
            <a:spAutoFit/>
          </a:bodyPr>
          <a:lstStyle/>
          <a:p>
            <a:pPr eaLnBrk="0" hangingPunct="0">
              <a:spcBef>
                <a:spcPct val="50000"/>
              </a:spcBef>
            </a:pPr>
            <a:r>
              <a:rPr lang="en-US" sz="2400" dirty="0">
                <a:latin typeface="Calibri" pitchFamily="34" charset="0"/>
              </a:rPr>
              <a:t>R(A, B, C, D)  F = {AB </a:t>
            </a:r>
            <a:r>
              <a:rPr lang="en-US" sz="2400" dirty="0">
                <a:latin typeface="Calibri" pitchFamily="34" charset="0"/>
                <a:sym typeface="Symbol" pitchFamily="18" charset="2"/>
              </a:rPr>
              <a:t></a:t>
            </a:r>
            <a:r>
              <a:rPr lang="en-US" sz="2400" dirty="0">
                <a:latin typeface="Calibri" pitchFamily="34" charset="0"/>
              </a:rPr>
              <a:t> C, C </a:t>
            </a:r>
            <a:r>
              <a:rPr lang="en-US" sz="2400" dirty="0">
                <a:latin typeface="Calibri" pitchFamily="34" charset="0"/>
                <a:sym typeface="Symbol" pitchFamily="18" charset="2"/>
              </a:rPr>
              <a:t> D</a:t>
            </a:r>
            <a:r>
              <a:rPr lang="en-US" sz="2400" dirty="0">
                <a:latin typeface="Calibri" pitchFamily="34" charset="0"/>
              </a:rPr>
              <a:t> , D </a:t>
            </a:r>
            <a:r>
              <a:rPr lang="en-US" sz="2400" dirty="0">
                <a:latin typeface="Calibri" pitchFamily="34" charset="0"/>
                <a:sym typeface="Symbol" pitchFamily="18" charset="2"/>
              </a:rPr>
              <a:t></a:t>
            </a:r>
            <a:r>
              <a:rPr lang="en-US" sz="2400" dirty="0">
                <a:latin typeface="Calibri" pitchFamily="34" charset="0"/>
              </a:rPr>
              <a:t> A}</a:t>
            </a:r>
            <a:endParaRPr lang="el-GR" sz="2400" dirty="0">
              <a:latin typeface="Calibri" pitchFamily="34" charset="0"/>
            </a:endParaRPr>
          </a:p>
        </p:txBody>
      </p:sp>
      <p:sp>
        <p:nvSpPr>
          <p:cNvPr id="26632" name="Text Box 5"/>
          <p:cNvSpPr txBox="1">
            <a:spLocks noChangeArrowheads="1"/>
          </p:cNvSpPr>
          <p:nvPr/>
        </p:nvSpPr>
        <p:spPr bwMode="auto">
          <a:xfrm>
            <a:off x="2555875" y="3357563"/>
            <a:ext cx="3529013" cy="457200"/>
          </a:xfrm>
          <a:prstGeom prst="rect">
            <a:avLst/>
          </a:prstGeom>
          <a:noFill/>
          <a:ln w="9525">
            <a:noFill/>
            <a:miter lim="800000"/>
            <a:headEnd/>
            <a:tailEnd/>
          </a:ln>
        </p:spPr>
        <p:txBody>
          <a:bodyPr>
            <a:spAutoFit/>
          </a:bodyPr>
          <a:lstStyle/>
          <a:p>
            <a:pPr eaLnBrk="0" hangingPunct="0">
              <a:spcBef>
                <a:spcPct val="50000"/>
              </a:spcBef>
            </a:pPr>
            <a:endParaRPr lang="el-GR" sz="2400">
              <a:latin typeface="Times New Roman" pitchFamily="18" charset="0"/>
              <a:sym typeface="Symbol" pitchFamily="18" charset="2"/>
            </a:endParaRPr>
          </a:p>
        </p:txBody>
      </p:sp>
      <p:sp>
        <p:nvSpPr>
          <p:cNvPr id="26633" name="Text Box 6"/>
          <p:cNvSpPr txBox="1">
            <a:spLocks noChangeArrowheads="1"/>
          </p:cNvSpPr>
          <p:nvPr/>
        </p:nvSpPr>
        <p:spPr bwMode="auto">
          <a:xfrm>
            <a:off x="2308634" y="2631699"/>
            <a:ext cx="3889375" cy="1570037"/>
          </a:xfrm>
          <a:prstGeom prst="rect">
            <a:avLst/>
          </a:prstGeom>
          <a:noFill/>
          <a:ln w="9525">
            <a:noFill/>
            <a:miter lim="800000"/>
            <a:headEnd/>
            <a:tailEnd/>
          </a:ln>
        </p:spPr>
        <p:txBody>
          <a:bodyPr>
            <a:spAutoFit/>
          </a:bodyPr>
          <a:lstStyle/>
          <a:p>
            <a:pPr eaLnBrk="0" hangingPunct="0">
              <a:spcBef>
                <a:spcPct val="50000"/>
              </a:spcBef>
            </a:pPr>
            <a:r>
              <a:rPr lang="en-US" sz="2400" dirty="0">
                <a:latin typeface="Calibri" pitchFamily="34" charset="0"/>
              </a:rPr>
              <a:t>C </a:t>
            </a:r>
            <a:r>
              <a:rPr lang="en-US" sz="2400" dirty="0">
                <a:latin typeface="Calibri" pitchFamily="34" charset="0"/>
                <a:sym typeface="Symbol" pitchFamily="18" charset="2"/>
              </a:rPr>
              <a:t></a:t>
            </a:r>
            <a:r>
              <a:rPr lang="en-US" sz="2400" dirty="0">
                <a:latin typeface="Calibri" pitchFamily="34" charset="0"/>
              </a:rPr>
              <a:t> A ?</a:t>
            </a:r>
          </a:p>
          <a:p>
            <a:pPr eaLnBrk="0" hangingPunct="0">
              <a:spcBef>
                <a:spcPct val="50000"/>
              </a:spcBef>
            </a:pPr>
            <a:r>
              <a:rPr lang="en-US" sz="2400" dirty="0">
                <a:latin typeface="Calibri" pitchFamily="34" charset="0"/>
              </a:rPr>
              <a:t>A </a:t>
            </a:r>
            <a:r>
              <a:rPr lang="en-US" sz="2400" dirty="0">
                <a:latin typeface="Calibri" pitchFamily="34" charset="0"/>
                <a:sym typeface="Symbol" pitchFamily="18" charset="2"/>
              </a:rPr>
              <a:t></a:t>
            </a:r>
            <a:r>
              <a:rPr lang="en-US" sz="2400" dirty="0">
                <a:latin typeface="Calibri" pitchFamily="34" charset="0"/>
              </a:rPr>
              <a:t> D ?</a:t>
            </a:r>
          </a:p>
          <a:p>
            <a:pPr eaLnBrk="0" hangingPunct="0">
              <a:spcBef>
                <a:spcPct val="50000"/>
              </a:spcBef>
            </a:pPr>
            <a:r>
              <a:rPr lang="en-US" sz="2400" dirty="0">
                <a:latin typeface="Calibri" pitchFamily="34" charset="0"/>
              </a:rPr>
              <a:t>AB </a:t>
            </a:r>
            <a:r>
              <a:rPr lang="en-US" sz="2400" dirty="0">
                <a:latin typeface="Calibri" pitchFamily="34" charset="0"/>
                <a:sym typeface="Symbol" pitchFamily="18" charset="2"/>
              </a:rPr>
              <a:t></a:t>
            </a:r>
            <a:r>
              <a:rPr lang="en-US" sz="2400" i="1" dirty="0">
                <a:latin typeface="Calibri" pitchFamily="34" charset="0"/>
              </a:rPr>
              <a:t> </a:t>
            </a:r>
            <a:r>
              <a:rPr lang="en-US" sz="2400" dirty="0">
                <a:latin typeface="Calibri" pitchFamily="34" charset="0"/>
              </a:rPr>
              <a:t>D ?</a:t>
            </a:r>
            <a:endParaRPr lang="el-GR" sz="2400" dirty="0">
              <a:latin typeface="Calibri" pitchFamily="34" charset="0"/>
            </a:endParaRPr>
          </a:p>
        </p:txBody>
      </p:sp>
      <p:sp>
        <p:nvSpPr>
          <p:cNvPr id="10" name="Title 9"/>
          <p:cNvSpPr>
            <a:spLocks noGrp="1"/>
          </p:cNvSpPr>
          <p:nvPr>
            <p:ph type="title"/>
          </p:nvPr>
        </p:nvSpPr>
        <p:spPr>
          <a:xfrm>
            <a:off x="476053" y="170943"/>
            <a:ext cx="8229600" cy="1143000"/>
          </a:xfrm>
        </p:spPr>
        <p:txBody>
          <a:bodyPr/>
          <a:lstStyle/>
          <a:p>
            <a:r>
              <a:rPr lang="el-GR" dirty="0" smtClean="0">
                <a:solidFill>
                  <a:schemeClr val="accent6">
                    <a:lumMod val="75000"/>
                  </a:schemeClr>
                </a:solidFill>
              </a:rPr>
              <a:t>Παράδειγμα Ι</a:t>
            </a:r>
            <a:endParaRPr lang="el-GR" dirty="0">
              <a:solidFill>
                <a:schemeClr val="accent6">
                  <a:lumMod val="75000"/>
                </a:schemeClr>
              </a:solidFill>
            </a:endParaRPr>
          </a:p>
        </p:txBody>
      </p:sp>
      <p:sp>
        <p:nvSpPr>
          <p:cNvPr id="11" name="Text Box 3"/>
          <p:cNvSpPr txBox="1">
            <a:spLocks noChangeArrowheads="1"/>
          </p:cNvSpPr>
          <p:nvPr/>
        </p:nvSpPr>
        <p:spPr bwMode="auto">
          <a:xfrm>
            <a:off x="444107" y="4309915"/>
            <a:ext cx="7086600" cy="461963"/>
          </a:xfrm>
          <a:prstGeom prst="rect">
            <a:avLst/>
          </a:prstGeom>
          <a:noFill/>
          <a:ln w="9525">
            <a:noFill/>
            <a:miter lim="800000"/>
            <a:headEnd/>
            <a:tailEnd/>
          </a:ln>
        </p:spPr>
        <p:txBody>
          <a:bodyPr>
            <a:spAutoFit/>
          </a:bodyPr>
          <a:lstStyle/>
          <a:p>
            <a:pPr eaLnBrk="0" hangingPunct="0">
              <a:spcBef>
                <a:spcPct val="50000"/>
              </a:spcBef>
            </a:pPr>
            <a:r>
              <a:rPr lang="el-GR" sz="2400" dirty="0">
                <a:solidFill>
                  <a:schemeClr val="accent6">
                    <a:lumMod val="50000"/>
                  </a:schemeClr>
                </a:solidFill>
                <a:latin typeface="Calibri" pitchFamily="34" charset="0"/>
              </a:rPr>
              <a:t>2. </a:t>
            </a:r>
            <a:r>
              <a:rPr lang="el-GR" sz="2400" dirty="0" smtClean="0">
                <a:solidFill>
                  <a:schemeClr val="accent6">
                    <a:lumMod val="50000"/>
                  </a:schemeClr>
                </a:solidFill>
                <a:latin typeface="Calibri" pitchFamily="34" charset="0"/>
              </a:rPr>
              <a:t>Υπολογισμός κλειδιών</a:t>
            </a:r>
            <a:endParaRPr lang="el-GR" sz="2400" dirty="0">
              <a:solidFill>
                <a:schemeClr val="accent6">
                  <a:lumMod val="50000"/>
                </a:schemeClr>
              </a:solidFill>
              <a:latin typeface="Calibri" pitchFamily="34" charset="0"/>
            </a:endParaRPr>
          </a:p>
        </p:txBody>
      </p:sp>
      <p:sp>
        <p:nvSpPr>
          <p:cNvPr id="12" name="Text Box 3"/>
          <p:cNvSpPr txBox="1">
            <a:spLocks noChangeArrowheads="1"/>
          </p:cNvSpPr>
          <p:nvPr/>
        </p:nvSpPr>
        <p:spPr bwMode="auto">
          <a:xfrm>
            <a:off x="470703" y="5045206"/>
            <a:ext cx="7086600" cy="461963"/>
          </a:xfrm>
          <a:prstGeom prst="rect">
            <a:avLst/>
          </a:prstGeom>
          <a:noFill/>
          <a:ln w="9525">
            <a:noFill/>
            <a:miter lim="800000"/>
            <a:headEnd/>
            <a:tailEnd/>
          </a:ln>
        </p:spPr>
        <p:txBody>
          <a:bodyPr>
            <a:spAutoFit/>
          </a:bodyPr>
          <a:lstStyle/>
          <a:p>
            <a:pPr eaLnBrk="0" hangingPunct="0">
              <a:spcBef>
                <a:spcPct val="50000"/>
              </a:spcBef>
            </a:pPr>
            <a:r>
              <a:rPr lang="el-GR" sz="2400" dirty="0">
                <a:solidFill>
                  <a:schemeClr val="accent6">
                    <a:lumMod val="50000"/>
                  </a:schemeClr>
                </a:solidFill>
                <a:latin typeface="Calibri" pitchFamily="34" charset="0"/>
              </a:rPr>
              <a:t>3. Υπολογίσουμε το </a:t>
            </a:r>
            <a:r>
              <a:rPr lang="en-US" sz="2400" dirty="0">
                <a:solidFill>
                  <a:schemeClr val="accent6">
                    <a:lumMod val="50000"/>
                  </a:schemeClr>
                </a:solidFill>
                <a:latin typeface="Calibri" pitchFamily="34" charset="0"/>
              </a:rPr>
              <a:t>F</a:t>
            </a:r>
            <a:r>
              <a:rPr lang="en-US" sz="2400" baseline="30000" dirty="0">
                <a:solidFill>
                  <a:schemeClr val="accent6">
                    <a:lumMod val="50000"/>
                  </a:schemeClr>
                </a:solidFill>
                <a:latin typeface="Calibri" pitchFamily="34" charset="0"/>
              </a:rPr>
              <a:t>+</a:t>
            </a:r>
            <a:endParaRPr lang="el-GR" sz="2400" baseline="30000" dirty="0">
              <a:solidFill>
                <a:schemeClr val="accent6">
                  <a:lumMod val="50000"/>
                </a:schemeClr>
              </a:solidFill>
              <a:latin typeface="Calibri" pitchFamily="34"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Date Placeholder 3"/>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29699" name="Footer Placeholder 4"/>
          <p:cNvSpPr>
            <a:spLocks noGrp="1"/>
          </p:cNvSpPr>
          <p:nvPr>
            <p:ph type="ftr" sz="quarter" idx="11"/>
          </p:nvPr>
        </p:nvSpPr>
        <p:spPr>
          <a:noFill/>
        </p:spPr>
        <p:txBody>
          <a:bodyPr/>
          <a:lstStyle/>
          <a:p>
            <a:r>
              <a:rPr lang="el-GR" altLang="en-US" smtClean="0"/>
              <a:t>Ευαγγελία Πιτουρά</a:t>
            </a:r>
          </a:p>
        </p:txBody>
      </p:sp>
      <p:sp>
        <p:nvSpPr>
          <p:cNvPr id="29700" name="Slide Number Placeholder 5"/>
          <p:cNvSpPr>
            <a:spLocks noGrp="1"/>
          </p:cNvSpPr>
          <p:nvPr>
            <p:ph type="sldNum" sz="quarter" idx="12"/>
          </p:nvPr>
        </p:nvSpPr>
        <p:spPr>
          <a:noFill/>
        </p:spPr>
        <p:txBody>
          <a:bodyPr/>
          <a:lstStyle/>
          <a:p>
            <a:fld id="{2BDEA22F-9A7E-422A-A9A8-6C1739AF120D}" type="slidenum">
              <a:rPr lang="el-GR" altLang="en-US" smtClean="0"/>
              <a:pPr/>
              <a:t>32</a:t>
            </a:fld>
            <a:endParaRPr lang="el-GR" altLang="en-US" smtClean="0"/>
          </a:p>
        </p:txBody>
      </p:sp>
      <p:sp>
        <p:nvSpPr>
          <p:cNvPr id="29702" name="Text Box 3"/>
          <p:cNvSpPr txBox="1">
            <a:spLocks noChangeArrowheads="1"/>
          </p:cNvSpPr>
          <p:nvPr/>
        </p:nvSpPr>
        <p:spPr bwMode="auto">
          <a:xfrm>
            <a:off x="695113" y="1798769"/>
            <a:ext cx="7621587" cy="461665"/>
          </a:xfrm>
          <a:prstGeom prst="rect">
            <a:avLst/>
          </a:prstGeom>
          <a:noFill/>
          <a:ln w="9525">
            <a:noFill/>
            <a:miter lim="800000"/>
            <a:headEnd/>
            <a:tailEnd/>
          </a:ln>
        </p:spPr>
        <p:txBody>
          <a:bodyPr>
            <a:spAutoFit/>
          </a:bodyPr>
          <a:lstStyle/>
          <a:p>
            <a:pPr eaLnBrk="0" hangingPunct="0">
              <a:spcBef>
                <a:spcPct val="50000"/>
              </a:spcBef>
            </a:pPr>
            <a:r>
              <a:rPr lang="en-US" sz="2400" dirty="0">
                <a:latin typeface="Calibri" pitchFamily="34" charset="0"/>
              </a:rPr>
              <a:t>R(A, B, C, D, </a:t>
            </a:r>
            <a:r>
              <a:rPr lang="el-GR" sz="2400" dirty="0">
                <a:latin typeface="Calibri" pitchFamily="34" charset="0"/>
              </a:rPr>
              <a:t>Ε</a:t>
            </a:r>
            <a:r>
              <a:rPr lang="en-US" sz="2400" dirty="0">
                <a:latin typeface="Calibri" pitchFamily="34" charset="0"/>
              </a:rPr>
              <a:t>)  F = {A </a:t>
            </a:r>
            <a:r>
              <a:rPr lang="en-US" sz="2400" dirty="0">
                <a:latin typeface="Calibri" pitchFamily="34" charset="0"/>
                <a:sym typeface="Symbol" pitchFamily="18" charset="2"/>
              </a:rPr>
              <a:t></a:t>
            </a:r>
            <a:r>
              <a:rPr lang="en-US" sz="2400" dirty="0">
                <a:latin typeface="Calibri" pitchFamily="34" charset="0"/>
              </a:rPr>
              <a:t> </a:t>
            </a:r>
            <a:r>
              <a:rPr lang="el-GR" sz="2400" dirty="0">
                <a:latin typeface="Calibri" pitchFamily="34" charset="0"/>
              </a:rPr>
              <a:t>Β</a:t>
            </a:r>
            <a:r>
              <a:rPr lang="en-US" sz="2400" dirty="0">
                <a:latin typeface="Calibri" pitchFamily="34" charset="0"/>
              </a:rPr>
              <a:t>C, C </a:t>
            </a:r>
            <a:r>
              <a:rPr lang="en-US" sz="2400" dirty="0">
                <a:latin typeface="Calibri" pitchFamily="34" charset="0"/>
                <a:sym typeface="Symbol" pitchFamily="18" charset="2"/>
              </a:rPr>
              <a:t> </a:t>
            </a:r>
            <a:r>
              <a:rPr lang="el-GR" sz="2400" dirty="0">
                <a:latin typeface="Calibri" pitchFamily="34" charset="0"/>
                <a:sym typeface="Symbol" pitchFamily="18" charset="2"/>
              </a:rPr>
              <a:t>Α</a:t>
            </a:r>
            <a:r>
              <a:rPr lang="en-US" sz="2400" dirty="0">
                <a:latin typeface="Calibri" pitchFamily="34" charset="0"/>
                <a:sym typeface="Symbol" pitchFamily="18" charset="2"/>
              </a:rPr>
              <a:t>D</a:t>
            </a:r>
            <a:r>
              <a:rPr lang="en-US" sz="2400" dirty="0">
                <a:latin typeface="Calibri" pitchFamily="34" charset="0"/>
              </a:rPr>
              <a:t> , </a:t>
            </a:r>
            <a:r>
              <a:rPr lang="el-GR" sz="2400" dirty="0">
                <a:latin typeface="Calibri" pitchFamily="34" charset="0"/>
              </a:rPr>
              <a:t>Β</a:t>
            </a:r>
            <a:r>
              <a:rPr lang="en-US" sz="2400" dirty="0">
                <a:latin typeface="Calibri" pitchFamily="34" charset="0"/>
              </a:rPr>
              <a:t> </a:t>
            </a:r>
            <a:r>
              <a:rPr lang="en-US" sz="2400" dirty="0">
                <a:latin typeface="Calibri" pitchFamily="34" charset="0"/>
                <a:sym typeface="Symbol" pitchFamily="18" charset="2"/>
              </a:rPr>
              <a:t></a:t>
            </a:r>
            <a:r>
              <a:rPr lang="en-US" sz="2400" dirty="0">
                <a:latin typeface="Calibri" pitchFamily="34" charset="0"/>
              </a:rPr>
              <a:t> </a:t>
            </a:r>
            <a:r>
              <a:rPr lang="el-GR" sz="2400" dirty="0">
                <a:latin typeface="Calibri" pitchFamily="34" charset="0"/>
              </a:rPr>
              <a:t>Ε</a:t>
            </a:r>
            <a:r>
              <a:rPr lang="en-US" sz="2400" dirty="0">
                <a:latin typeface="Calibri" pitchFamily="34" charset="0"/>
              </a:rPr>
              <a:t>D, AD </a:t>
            </a:r>
            <a:r>
              <a:rPr lang="en-US" sz="2400" dirty="0">
                <a:latin typeface="Calibri" pitchFamily="34" charset="0"/>
                <a:sym typeface="Symbol" pitchFamily="18" charset="2"/>
              </a:rPr>
              <a:t></a:t>
            </a:r>
            <a:r>
              <a:rPr lang="en-US" sz="2400" dirty="0">
                <a:latin typeface="Calibri" pitchFamily="34" charset="0"/>
              </a:rPr>
              <a:t> E}</a:t>
            </a:r>
            <a:endParaRPr lang="el-GR" sz="2400" dirty="0">
              <a:latin typeface="Calibri" pitchFamily="34" charset="0"/>
            </a:endParaRPr>
          </a:p>
        </p:txBody>
      </p:sp>
      <p:sp>
        <p:nvSpPr>
          <p:cNvPr id="29703" name="Text Box 4"/>
          <p:cNvSpPr txBox="1">
            <a:spLocks noChangeArrowheads="1"/>
          </p:cNvSpPr>
          <p:nvPr/>
        </p:nvSpPr>
        <p:spPr bwMode="auto">
          <a:xfrm>
            <a:off x="831064" y="2751186"/>
            <a:ext cx="7086600" cy="1631216"/>
          </a:xfrm>
          <a:prstGeom prst="rect">
            <a:avLst/>
          </a:prstGeom>
          <a:noFill/>
          <a:ln w="9525">
            <a:noFill/>
            <a:miter lim="800000"/>
            <a:headEnd/>
            <a:tailEnd/>
          </a:ln>
        </p:spPr>
        <p:txBody>
          <a:bodyPr>
            <a:spAutoFit/>
          </a:bodyPr>
          <a:lstStyle/>
          <a:p>
            <a:pPr eaLnBrk="0" hangingPunct="0">
              <a:spcBef>
                <a:spcPct val="50000"/>
              </a:spcBef>
            </a:pPr>
            <a:r>
              <a:rPr lang="en-US" sz="2000" dirty="0">
                <a:latin typeface="Calibri" pitchFamily="34" charset="0"/>
              </a:rPr>
              <a:t>1. </a:t>
            </a:r>
            <a:r>
              <a:rPr lang="el-GR" sz="2000" dirty="0">
                <a:latin typeface="Calibri" pitchFamily="34" charset="0"/>
              </a:rPr>
              <a:t>Υπολογίστε το </a:t>
            </a:r>
          </a:p>
          <a:p>
            <a:pPr eaLnBrk="0" hangingPunct="0">
              <a:spcBef>
                <a:spcPct val="50000"/>
              </a:spcBef>
            </a:pPr>
            <a:r>
              <a:rPr lang="el-GR" sz="2000" dirty="0">
                <a:latin typeface="Calibri" pitchFamily="34" charset="0"/>
              </a:rPr>
              <a:t>Α</a:t>
            </a:r>
            <a:r>
              <a:rPr lang="en-US" sz="2000" baseline="30000" dirty="0">
                <a:latin typeface="Calibri" pitchFamily="34" charset="0"/>
              </a:rPr>
              <a:t>+</a:t>
            </a:r>
            <a:r>
              <a:rPr lang="el-GR" sz="2000" dirty="0">
                <a:latin typeface="Calibri" pitchFamily="34" charset="0"/>
              </a:rPr>
              <a:t>,</a:t>
            </a:r>
            <a:r>
              <a:rPr lang="el-GR" sz="2000" baseline="30000" dirty="0">
                <a:latin typeface="Calibri" pitchFamily="34" charset="0"/>
              </a:rPr>
              <a:t> </a:t>
            </a:r>
            <a:r>
              <a:rPr lang="el-GR" sz="2000" dirty="0">
                <a:latin typeface="Calibri" pitchFamily="34" charset="0"/>
              </a:rPr>
              <a:t>Β</a:t>
            </a:r>
            <a:r>
              <a:rPr lang="el-GR" sz="2000" baseline="30000" dirty="0">
                <a:latin typeface="Calibri" pitchFamily="34" charset="0"/>
              </a:rPr>
              <a:t>+</a:t>
            </a:r>
            <a:r>
              <a:rPr lang="el-GR" sz="2000" dirty="0">
                <a:latin typeface="Calibri" pitchFamily="34" charset="0"/>
              </a:rPr>
              <a:t>,</a:t>
            </a:r>
            <a:r>
              <a:rPr lang="el-GR" sz="2000" baseline="30000" dirty="0">
                <a:latin typeface="Calibri" pitchFamily="34" charset="0"/>
              </a:rPr>
              <a:t> </a:t>
            </a:r>
            <a:r>
              <a:rPr lang="en-US" sz="2000" dirty="0">
                <a:latin typeface="Calibri" pitchFamily="34" charset="0"/>
              </a:rPr>
              <a:t>C</a:t>
            </a:r>
            <a:r>
              <a:rPr lang="en-US" sz="2000" baseline="30000" dirty="0">
                <a:latin typeface="Calibri" pitchFamily="34" charset="0"/>
              </a:rPr>
              <a:t>+</a:t>
            </a:r>
            <a:r>
              <a:rPr lang="en-US" sz="2000" dirty="0">
                <a:latin typeface="Calibri" pitchFamily="34" charset="0"/>
              </a:rPr>
              <a:t>, D</a:t>
            </a:r>
            <a:r>
              <a:rPr lang="en-US" sz="2000" baseline="30000" dirty="0">
                <a:latin typeface="Calibri" pitchFamily="34" charset="0"/>
              </a:rPr>
              <a:t>+</a:t>
            </a:r>
            <a:r>
              <a:rPr lang="en-US" sz="2000" dirty="0">
                <a:latin typeface="Calibri" pitchFamily="34" charset="0"/>
              </a:rPr>
              <a:t>, E</a:t>
            </a:r>
            <a:r>
              <a:rPr lang="en-US" sz="2000" baseline="30000" dirty="0">
                <a:latin typeface="Calibri" pitchFamily="34" charset="0"/>
              </a:rPr>
              <a:t>+</a:t>
            </a:r>
          </a:p>
          <a:p>
            <a:pPr eaLnBrk="0" hangingPunct="0">
              <a:spcBef>
                <a:spcPct val="50000"/>
              </a:spcBef>
            </a:pPr>
            <a:endParaRPr lang="en-US" sz="2000" baseline="30000" dirty="0">
              <a:latin typeface="Calibri" pitchFamily="34" charset="0"/>
            </a:endParaRPr>
          </a:p>
          <a:p>
            <a:pPr eaLnBrk="0" hangingPunct="0">
              <a:spcBef>
                <a:spcPct val="50000"/>
              </a:spcBef>
            </a:pPr>
            <a:r>
              <a:rPr lang="en-US" sz="2000" dirty="0">
                <a:latin typeface="Calibri" pitchFamily="34" charset="0"/>
              </a:rPr>
              <a:t>2. </a:t>
            </a:r>
            <a:r>
              <a:rPr lang="el-GR" sz="2000" dirty="0">
                <a:latin typeface="Calibri" pitchFamily="34" charset="0"/>
              </a:rPr>
              <a:t>Υποψήφια κλειδιά;</a:t>
            </a:r>
          </a:p>
        </p:txBody>
      </p:sp>
      <p:sp>
        <p:nvSpPr>
          <p:cNvPr id="9" name="Title 9"/>
          <p:cNvSpPr>
            <a:spLocks noGrp="1"/>
          </p:cNvSpPr>
          <p:nvPr>
            <p:ph type="title"/>
          </p:nvPr>
        </p:nvSpPr>
        <p:spPr>
          <a:xfrm>
            <a:off x="476053" y="170943"/>
            <a:ext cx="8229600" cy="1143000"/>
          </a:xfrm>
        </p:spPr>
        <p:txBody>
          <a:bodyPr/>
          <a:lstStyle/>
          <a:p>
            <a:r>
              <a:rPr lang="el-GR" dirty="0" smtClean="0">
                <a:solidFill>
                  <a:schemeClr val="accent6">
                    <a:lumMod val="75000"/>
                  </a:schemeClr>
                </a:solidFill>
              </a:rPr>
              <a:t>Παράδειγμα Ι</a:t>
            </a:r>
            <a:endParaRPr lang="el-GR"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30723" name="Footer Placeholder 3"/>
          <p:cNvSpPr>
            <a:spLocks noGrp="1"/>
          </p:cNvSpPr>
          <p:nvPr>
            <p:ph type="ftr" sz="quarter" idx="11"/>
          </p:nvPr>
        </p:nvSpPr>
        <p:spPr>
          <a:noFill/>
        </p:spPr>
        <p:txBody>
          <a:bodyPr/>
          <a:lstStyle/>
          <a:p>
            <a:r>
              <a:rPr lang="el-GR" altLang="en-US" smtClean="0"/>
              <a:t>Ευαγγελία Πιτουρά</a:t>
            </a:r>
          </a:p>
        </p:txBody>
      </p:sp>
      <p:sp>
        <p:nvSpPr>
          <p:cNvPr id="30724" name="Slide Number Placeholder 4"/>
          <p:cNvSpPr>
            <a:spLocks noGrp="1"/>
          </p:cNvSpPr>
          <p:nvPr>
            <p:ph type="sldNum" sz="quarter" idx="12"/>
          </p:nvPr>
        </p:nvSpPr>
        <p:spPr>
          <a:noFill/>
        </p:spPr>
        <p:txBody>
          <a:bodyPr/>
          <a:lstStyle/>
          <a:p>
            <a:fld id="{F8CEC2C4-B0C8-49A6-B744-7FB65E44F93E}" type="slidenum">
              <a:rPr lang="el-GR" altLang="en-US" smtClean="0"/>
              <a:pPr/>
              <a:t>33</a:t>
            </a:fld>
            <a:endParaRPr lang="el-GR" altLang="en-US" smtClean="0"/>
          </a:p>
        </p:txBody>
      </p:sp>
      <p:sp>
        <p:nvSpPr>
          <p:cNvPr id="30726" name="Text Box 3"/>
          <p:cNvSpPr txBox="1">
            <a:spLocks noChangeArrowheads="1"/>
          </p:cNvSpPr>
          <p:nvPr/>
        </p:nvSpPr>
        <p:spPr bwMode="auto">
          <a:xfrm>
            <a:off x="319873" y="1668627"/>
            <a:ext cx="8077200" cy="830997"/>
          </a:xfrm>
          <a:prstGeom prst="rect">
            <a:avLst/>
          </a:prstGeom>
          <a:noFill/>
          <a:ln w="9525">
            <a:noFill/>
            <a:miter lim="800000"/>
            <a:headEnd/>
            <a:tailEnd/>
          </a:ln>
        </p:spPr>
        <p:txBody>
          <a:bodyPr>
            <a:spAutoFit/>
          </a:bodyPr>
          <a:lstStyle/>
          <a:p>
            <a:pPr algn="just" eaLnBrk="0" hangingPunct="0">
              <a:spcBef>
                <a:spcPct val="50000"/>
              </a:spcBef>
            </a:pPr>
            <a:r>
              <a:rPr lang="el-GR" sz="2400" i="1" dirty="0" smtClean="0">
                <a:latin typeface="Calibri" pitchFamily="34" charset="0"/>
              </a:rPr>
              <a:t>Στόχος η α</a:t>
            </a:r>
            <a:r>
              <a:rPr lang="en-US" sz="2400" i="1" dirty="0" err="1" smtClean="0">
                <a:latin typeface="Calibri" pitchFamily="34" charset="0"/>
              </a:rPr>
              <a:t>πλοποίηση</a:t>
            </a:r>
            <a:r>
              <a:rPr lang="en-US" sz="2400" i="1" dirty="0" smtClean="0">
                <a:latin typeface="Calibri" pitchFamily="34" charset="0"/>
              </a:rPr>
              <a:t> </a:t>
            </a:r>
            <a:r>
              <a:rPr lang="en-US" sz="2400" dirty="0" err="1">
                <a:latin typeface="Calibri" pitchFamily="34" charset="0"/>
              </a:rPr>
              <a:t>ενός</a:t>
            </a:r>
            <a:r>
              <a:rPr lang="en-US" sz="2400" dirty="0">
                <a:latin typeface="Calibri" pitchFamily="34" charset="0"/>
              </a:rPr>
              <a:t> </a:t>
            </a:r>
            <a:r>
              <a:rPr lang="en-US" sz="2400" dirty="0" err="1" smtClean="0">
                <a:latin typeface="Calibri" pitchFamily="34" charset="0"/>
              </a:rPr>
              <a:t>συνόλου</a:t>
            </a:r>
            <a:r>
              <a:rPr lang="en-US" sz="2400" dirty="0" smtClean="0">
                <a:latin typeface="Calibri" pitchFamily="34" charset="0"/>
              </a:rPr>
              <a:t> </a:t>
            </a:r>
            <a:r>
              <a:rPr lang="en-US" sz="2400" dirty="0" err="1">
                <a:latin typeface="Calibri" pitchFamily="34" charset="0"/>
              </a:rPr>
              <a:t>συναρτησιακών</a:t>
            </a:r>
            <a:r>
              <a:rPr lang="en-US" sz="2400" dirty="0">
                <a:latin typeface="Calibri" pitchFamily="34" charset="0"/>
              </a:rPr>
              <a:t> </a:t>
            </a:r>
            <a:r>
              <a:rPr lang="en-US" sz="2400" dirty="0" err="1">
                <a:latin typeface="Calibri" pitchFamily="34" charset="0"/>
              </a:rPr>
              <a:t>εξαρτήσεων</a:t>
            </a:r>
            <a:r>
              <a:rPr lang="en-US" sz="2400" dirty="0">
                <a:latin typeface="Calibri" pitchFamily="34" charset="0"/>
              </a:rPr>
              <a:t> </a:t>
            </a:r>
            <a:r>
              <a:rPr lang="en-US" sz="2400" dirty="0" err="1">
                <a:latin typeface="Calibri" pitchFamily="34" charset="0"/>
              </a:rPr>
              <a:t>χωρίς</a:t>
            </a:r>
            <a:r>
              <a:rPr lang="en-US" sz="2400" dirty="0">
                <a:latin typeface="Calibri" pitchFamily="34" charset="0"/>
              </a:rPr>
              <a:t> </a:t>
            </a:r>
            <a:r>
              <a:rPr lang="en-US" sz="2400" dirty="0" err="1">
                <a:latin typeface="Calibri" pitchFamily="34" charset="0"/>
              </a:rPr>
              <a:t>να</a:t>
            </a:r>
            <a:r>
              <a:rPr lang="en-US" sz="2400" dirty="0">
                <a:latin typeface="Calibri" pitchFamily="34" charset="0"/>
              </a:rPr>
              <a:t> </a:t>
            </a:r>
            <a:r>
              <a:rPr lang="en-US" sz="2400" dirty="0" err="1">
                <a:latin typeface="Calibri" pitchFamily="34" charset="0"/>
              </a:rPr>
              <a:t>μεταβάλλουμε</a:t>
            </a:r>
            <a:r>
              <a:rPr lang="en-US" sz="2400" dirty="0">
                <a:latin typeface="Calibri" pitchFamily="34" charset="0"/>
              </a:rPr>
              <a:t> τ</a:t>
            </a:r>
            <a:r>
              <a:rPr lang="el-GR" sz="2400" dirty="0">
                <a:latin typeface="Calibri" pitchFamily="34" charset="0"/>
              </a:rPr>
              <a:t>ην</a:t>
            </a:r>
            <a:r>
              <a:rPr lang="en-US" sz="2400" dirty="0">
                <a:latin typeface="Calibri" pitchFamily="34" charset="0"/>
              </a:rPr>
              <a:t> </a:t>
            </a:r>
            <a:r>
              <a:rPr lang="en-US" sz="2400" dirty="0" err="1">
                <a:latin typeface="Calibri" pitchFamily="34" charset="0"/>
              </a:rPr>
              <a:t>κλ</a:t>
            </a:r>
            <a:r>
              <a:rPr lang="el-GR" sz="2400" dirty="0" err="1">
                <a:latin typeface="Calibri" pitchFamily="34" charset="0"/>
              </a:rPr>
              <a:t>ειστότητά</a:t>
            </a:r>
            <a:r>
              <a:rPr lang="el-GR" sz="2400" dirty="0">
                <a:latin typeface="Calibri" pitchFamily="34" charset="0"/>
              </a:rPr>
              <a:t> </a:t>
            </a:r>
            <a:r>
              <a:rPr lang="en-US" sz="2400" dirty="0" err="1">
                <a:latin typeface="Calibri" pitchFamily="34" charset="0"/>
              </a:rPr>
              <a:t>του</a:t>
            </a:r>
            <a:endParaRPr lang="el-GR" sz="2400" dirty="0">
              <a:latin typeface="Calibri" pitchFamily="34" charset="0"/>
            </a:endParaRPr>
          </a:p>
        </p:txBody>
      </p:sp>
      <p:sp>
        <p:nvSpPr>
          <p:cNvPr id="30727" name="Text Box 4"/>
          <p:cNvSpPr txBox="1">
            <a:spLocks noChangeArrowheads="1"/>
          </p:cNvSpPr>
          <p:nvPr/>
        </p:nvSpPr>
        <p:spPr bwMode="auto">
          <a:xfrm>
            <a:off x="361557" y="2723822"/>
            <a:ext cx="8229600" cy="1261884"/>
          </a:xfrm>
          <a:prstGeom prst="rect">
            <a:avLst/>
          </a:prstGeom>
          <a:solidFill>
            <a:srgbClr val="FFFFCC"/>
          </a:solidFill>
          <a:ln w="9525">
            <a:noFill/>
            <a:miter lim="800000"/>
            <a:headEnd/>
            <a:tailEnd/>
          </a:ln>
        </p:spPr>
        <p:txBody>
          <a:bodyPr>
            <a:spAutoFit/>
          </a:bodyPr>
          <a:lstStyle/>
          <a:p>
            <a:pPr algn="just" eaLnBrk="0" hangingPunct="0">
              <a:spcBef>
                <a:spcPct val="50000"/>
              </a:spcBef>
            </a:pPr>
            <a:r>
              <a:rPr lang="el-GR" sz="2000" dirty="0">
                <a:latin typeface="Calibri" pitchFamily="34" charset="0"/>
              </a:rPr>
              <a:t>Έστω δυο σύνολα συναρτησιακών εξαρτήσεων </a:t>
            </a:r>
            <a:r>
              <a:rPr lang="en-US" sz="2000" dirty="0">
                <a:latin typeface="Calibri" pitchFamily="34" charset="0"/>
              </a:rPr>
              <a:t>E </a:t>
            </a:r>
            <a:r>
              <a:rPr lang="el-GR" sz="2000" dirty="0">
                <a:latin typeface="Calibri" pitchFamily="34" charset="0"/>
              </a:rPr>
              <a:t>και </a:t>
            </a:r>
            <a:r>
              <a:rPr lang="en-US" sz="2000" dirty="0">
                <a:latin typeface="Calibri" pitchFamily="34" charset="0"/>
              </a:rPr>
              <a:t>F</a:t>
            </a:r>
          </a:p>
          <a:p>
            <a:pPr algn="just" eaLnBrk="0" hangingPunct="0">
              <a:spcBef>
                <a:spcPct val="50000"/>
              </a:spcBef>
            </a:pPr>
            <a:r>
              <a:rPr lang="el-GR" sz="2000" dirty="0">
                <a:latin typeface="Calibri" pitchFamily="34" charset="0"/>
              </a:rPr>
              <a:t>Λέμε ότι το </a:t>
            </a:r>
            <a:r>
              <a:rPr lang="en-US" sz="2000" dirty="0">
                <a:latin typeface="Calibri" pitchFamily="34" charset="0"/>
              </a:rPr>
              <a:t>F </a:t>
            </a:r>
            <a:r>
              <a:rPr lang="el-GR" sz="2400" dirty="0">
                <a:solidFill>
                  <a:schemeClr val="accent6">
                    <a:lumMod val="75000"/>
                  </a:schemeClr>
                </a:solidFill>
                <a:latin typeface="Calibri" pitchFamily="34" charset="0"/>
              </a:rPr>
              <a:t>καλύπτει</a:t>
            </a:r>
            <a:r>
              <a:rPr lang="el-GR" sz="2000" dirty="0">
                <a:latin typeface="Calibri" pitchFamily="34" charset="0"/>
              </a:rPr>
              <a:t> το </a:t>
            </a:r>
            <a:r>
              <a:rPr lang="en-US" sz="2000" dirty="0">
                <a:latin typeface="Calibri" pitchFamily="34" charset="0"/>
              </a:rPr>
              <a:t>E (</a:t>
            </a:r>
            <a:r>
              <a:rPr lang="el-GR" sz="2000" dirty="0">
                <a:latin typeface="Calibri" pitchFamily="34" charset="0"/>
              </a:rPr>
              <a:t>ή το Ε καλύπτεται από το </a:t>
            </a:r>
            <a:r>
              <a:rPr lang="en-US" sz="2000" dirty="0">
                <a:latin typeface="Calibri" pitchFamily="34" charset="0"/>
              </a:rPr>
              <a:t>F), </a:t>
            </a:r>
            <a:r>
              <a:rPr lang="el-GR" sz="2000" dirty="0">
                <a:latin typeface="Calibri" pitchFamily="34" charset="0"/>
              </a:rPr>
              <a:t>αν κάθε ΣΕ στο Ε, ανήκει στο </a:t>
            </a:r>
            <a:r>
              <a:rPr lang="en-US" sz="2000" dirty="0">
                <a:latin typeface="Calibri" pitchFamily="34" charset="0"/>
              </a:rPr>
              <a:t>F</a:t>
            </a:r>
            <a:r>
              <a:rPr lang="en-US" sz="2000" baseline="30000" dirty="0">
                <a:latin typeface="Calibri" pitchFamily="34" charset="0"/>
              </a:rPr>
              <a:t>+</a:t>
            </a:r>
            <a:r>
              <a:rPr lang="en-US" sz="2000" dirty="0">
                <a:latin typeface="Calibri" pitchFamily="34" charset="0"/>
              </a:rPr>
              <a:t> (</a:t>
            </a:r>
            <a:r>
              <a:rPr lang="el-GR" sz="2000" dirty="0">
                <a:latin typeface="Calibri" pitchFamily="34" charset="0"/>
              </a:rPr>
              <a:t>δηλαδή, συνάγεται από το </a:t>
            </a:r>
            <a:r>
              <a:rPr lang="en-US" sz="2000" dirty="0">
                <a:latin typeface="Calibri" pitchFamily="34" charset="0"/>
              </a:rPr>
              <a:t>F) </a:t>
            </a:r>
            <a:r>
              <a:rPr lang="el-GR" sz="2000" dirty="0">
                <a:latin typeface="Calibri" pitchFamily="34" charset="0"/>
              </a:rPr>
              <a:t>(ισοδύναμα, αν Ε </a:t>
            </a:r>
            <a:r>
              <a:rPr lang="el-GR" sz="2000" dirty="0">
                <a:latin typeface="Calibri" pitchFamily="34" charset="0"/>
                <a:sym typeface="Symbol" pitchFamily="18" charset="2"/>
              </a:rPr>
              <a:t> </a:t>
            </a:r>
            <a:r>
              <a:rPr lang="en-US" sz="2000" dirty="0">
                <a:latin typeface="Calibri" pitchFamily="34" charset="0"/>
                <a:sym typeface="Symbol" pitchFamily="18" charset="2"/>
              </a:rPr>
              <a:t>F</a:t>
            </a:r>
            <a:r>
              <a:rPr lang="en-US" sz="2000" baseline="30000" dirty="0">
                <a:latin typeface="Calibri" pitchFamily="34" charset="0"/>
                <a:sym typeface="Symbol" pitchFamily="18" charset="2"/>
              </a:rPr>
              <a:t>+</a:t>
            </a:r>
            <a:r>
              <a:rPr lang="en-US" sz="2000" dirty="0">
                <a:latin typeface="Calibri" pitchFamily="34" charset="0"/>
                <a:sym typeface="Symbol" pitchFamily="18" charset="2"/>
              </a:rPr>
              <a:t>)</a:t>
            </a:r>
            <a:endParaRPr lang="el-GR" sz="2000" dirty="0">
              <a:latin typeface="Calibri" pitchFamily="34" charset="0"/>
              <a:sym typeface="Symbol" pitchFamily="18" charset="2"/>
            </a:endParaRPr>
          </a:p>
        </p:txBody>
      </p:sp>
      <p:sp>
        <p:nvSpPr>
          <p:cNvPr id="30728" name="Text Box 5"/>
          <p:cNvSpPr txBox="1">
            <a:spLocks noChangeArrowheads="1"/>
          </p:cNvSpPr>
          <p:nvPr/>
        </p:nvSpPr>
        <p:spPr bwMode="auto">
          <a:xfrm>
            <a:off x="409280" y="4383464"/>
            <a:ext cx="8229600" cy="1384995"/>
          </a:xfrm>
          <a:prstGeom prst="rect">
            <a:avLst/>
          </a:prstGeom>
          <a:solidFill>
            <a:srgbClr val="FFFFCC"/>
          </a:solidFill>
          <a:ln w="9525">
            <a:noFill/>
            <a:miter lim="800000"/>
            <a:headEnd/>
            <a:tailEnd/>
          </a:ln>
        </p:spPr>
        <p:txBody>
          <a:bodyPr>
            <a:spAutoFit/>
          </a:bodyPr>
          <a:lstStyle/>
          <a:p>
            <a:pPr algn="just" eaLnBrk="0" hangingPunct="0">
              <a:spcBef>
                <a:spcPct val="50000"/>
              </a:spcBef>
            </a:pPr>
            <a:r>
              <a:rPr lang="el-GR" sz="2000" dirty="0">
                <a:latin typeface="Calibri" pitchFamily="34" charset="0"/>
              </a:rPr>
              <a:t>Δυο σύνολα συναρτησιακών εξαρτήσεων </a:t>
            </a:r>
            <a:r>
              <a:rPr lang="en-US" sz="2000" dirty="0">
                <a:latin typeface="Calibri" pitchFamily="34" charset="0"/>
              </a:rPr>
              <a:t>E </a:t>
            </a:r>
            <a:r>
              <a:rPr lang="el-GR" sz="2000" dirty="0">
                <a:latin typeface="Calibri" pitchFamily="34" charset="0"/>
              </a:rPr>
              <a:t>και </a:t>
            </a:r>
            <a:r>
              <a:rPr lang="en-US" sz="2000" dirty="0">
                <a:latin typeface="Calibri" pitchFamily="34" charset="0"/>
              </a:rPr>
              <a:t>F </a:t>
            </a:r>
            <a:r>
              <a:rPr lang="en-US" sz="2000" dirty="0" err="1">
                <a:latin typeface="Calibri" pitchFamily="34" charset="0"/>
              </a:rPr>
              <a:t>είναι</a:t>
            </a:r>
            <a:r>
              <a:rPr lang="en-US" sz="2000" dirty="0">
                <a:latin typeface="Calibri" pitchFamily="34" charset="0"/>
              </a:rPr>
              <a:t> </a:t>
            </a:r>
            <a:r>
              <a:rPr lang="en-US" sz="2400" dirty="0" err="1">
                <a:solidFill>
                  <a:schemeClr val="accent6">
                    <a:lumMod val="75000"/>
                  </a:schemeClr>
                </a:solidFill>
                <a:latin typeface="Calibri" pitchFamily="34" charset="0"/>
              </a:rPr>
              <a:t>ισοδύναμα</a:t>
            </a:r>
            <a:r>
              <a:rPr lang="en-US" sz="2400" dirty="0">
                <a:solidFill>
                  <a:schemeClr val="accent6">
                    <a:lumMod val="75000"/>
                  </a:schemeClr>
                </a:solidFill>
                <a:latin typeface="Calibri" pitchFamily="34" charset="0"/>
              </a:rPr>
              <a:t> </a:t>
            </a:r>
          </a:p>
          <a:p>
            <a:pPr algn="just" eaLnBrk="0" hangingPunct="0">
              <a:spcBef>
                <a:spcPct val="50000"/>
              </a:spcBef>
            </a:pPr>
            <a:r>
              <a:rPr lang="en-US" sz="2000" dirty="0">
                <a:latin typeface="Calibri" pitchFamily="34" charset="0"/>
              </a:rPr>
              <a:t>	</a:t>
            </a:r>
            <a:r>
              <a:rPr lang="en-US" sz="2000" dirty="0" err="1">
                <a:latin typeface="Calibri" pitchFamily="34" charset="0"/>
              </a:rPr>
              <a:t>αν</a:t>
            </a:r>
            <a:r>
              <a:rPr lang="el-GR" sz="2000" dirty="0">
                <a:latin typeface="Calibri" pitchFamily="34" charset="0"/>
              </a:rPr>
              <a:t>ν </a:t>
            </a:r>
            <a:r>
              <a:rPr lang="en-US" sz="2000" dirty="0">
                <a:latin typeface="Calibri" pitchFamily="34" charset="0"/>
              </a:rPr>
              <a:t> E</a:t>
            </a:r>
            <a:r>
              <a:rPr lang="en-US" sz="2000" baseline="30000" dirty="0">
                <a:latin typeface="Calibri" pitchFamily="34" charset="0"/>
              </a:rPr>
              <a:t>+</a:t>
            </a:r>
            <a:r>
              <a:rPr lang="en-US" sz="2000" dirty="0">
                <a:latin typeface="Calibri" pitchFamily="34" charset="0"/>
              </a:rPr>
              <a:t> = F</a:t>
            </a:r>
            <a:r>
              <a:rPr lang="en-US" sz="2000" baseline="30000" dirty="0">
                <a:latin typeface="Calibri" pitchFamily="34" charset="0"/>
              </a:rPr>
              <a:t>+</a:t>
            </a:r>
            <a:r>
              <a:rPr lang="en-US" sz="2000" dirty="0">
                <a:latin typeface="Calibri" pitchFamily="34" charset="0"/>
              </a:rPr>
              <a:t>.</a:t>
            </a:r>
          </a:p>
          <a:p>
            <a:pPr algn="just" eaLnBrk="0" hangingPunct="0">
              <a:spcBef>
                <a:spcPct val="50000"/>
              </a:spcBef>
            </a:pPr>
            <a:r>
              <a:rPr lang="en-US" sz="2000" dirty="0">
                <a:latin typeface="Calibri" pitchFamily="34" charset="0"/>
              </a:rPr>
              <a:t>(</a:t>
            </a:r>
            <a:r>
              <a:rPr lang="el-GR" sz="2000" dirty="0">
                <a:latin typeface="Calibri" pitchFamily="34" charset="0"/>
              </a:rPr>
              <a:t>δηλαδή, αν το Ε καλύπτει το </a:t>
            </a:r>
            <a:r>
              <a:rPr lang="en-US" sz="2000" dirty="0">
                <a:latin typeface="Calibri" pitchFamily="34" charset="0"/>
              </a:rPr>
              <a:t>F </a:t>
            </a:r>
            <a:r>
              <a:rPr lang="el-GR" sz="2000" dirty="0">
                <a:latin typeface="Calibri" pitchFamily="34" charset="0"/>
              </a:rPr>
              <a:t>και το </a:t>
            </a:r>
            <a:r>
              <a:rPr lang="en-US" sz="2000" dirty="0">
                <a:latin typeface="Calibri" pitchFamily="34" charset="0"/>
              </a:rPr>
              <a:t>F </a:t>
            </a:r>
            <a:r>
              <a:rPr lang="el-GR" sz="2000" dirty="0">
                <a:latin typeface="Calibri" pitchFamily="34" charset="0"/>
              </a:rPr>
              <a:t>καλύπτει το Ε)</a:t>
            </a:r>
          </a:p>
        </p:txBody>
      </p:sp>
      <p:sp>
        <p:nvSpPr>
          <p:cNvPr id="9" name="Title 8"/>
          <p:cNvSpPr>
            <a:spLocks noGrp="1"/>
          </p:cNvSpPr>
          <p:nvPr>
            <p:ph type="title"/>
          </p:nvPr>
        </p:nvSpPr>
        <p:spPr/>
        <p:txBody>
          <a:bodyPr/>
          <a:lstStyle/>
          <a:p>
            <a:r>
              <a:rPr lang="el-GR" dirty="0" smtClean="0">
                <a:solidFill>
                  <a:schemeClr val="accent6">
                    <a:lumMod val="75000"/>
                  </a:schemeClr>
                </a:solidFill>
              </a:rPr>
              <a:t>Κάλυμμα</a:t>
            </a:r>
            <a:endParaRPr lang="el-GR"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31747" name="Footer Placeholder 3"/>
          <p:cNvSpPr>
            <a:spLocks noGrp="1"/>
          </p:cNvSpPr>
          <p:nvPr>
            <p:ph type="ftr" sz="quarter" idx="11"/>
          </p:nvPr>
        </p:nvSpPr>
        <p:spPr>
          <a:noFill/>
        </p:spPr>
        <p:txBody>
          <a:bodyPr/>
          <a:lstStyle/>
          <a:p>
            <a:r>
              <a:rPr lang="el-GR" altLang="en-US" smtClean="0"/>
              <a:t>Ευαγγελία Πιτουρά</a:t>
            </a:r>
          </a:p>
        </p:txBody>
      </p:sp>
      <p:sp>
        <p:nvSpPr>
          <p:cNvPr id="31748" name="Slide Number Placeholder 4"/>
          <p:cNvSpPr>
            <a:spLocks noGrp="1"/>
          </p:cNvSpPr>
          <p:nvPr>
            <p:ph type="sldNum" sz="quarter" idx="12"/>
          </p:nvPr>
        </p:nvSpPr>
        <p:spPr>
          <a:noFill/>
        </p:spPr>
        <p:txBody>
          <a:bodyPr/>
          <a:lstStyle/>
          <a:p>
            <a:fld id="{BFBAA4AE-0759-4E8A-8D71-FB446DAB06DC}" type="slidenum">
              <a:rPr lang="el-GR" altLang="en-US" smtClean="0"/>
              <a:pPr/>
              <a:t>34</a:t>
            </a:fld>
            <a:endParaRPr lang="el-GR" altLang="en-US" smtClean="0"/>
          </a:p>
        </p:txBody>
      </p:sp>
      <p:sp>
        <p:nvSpPr>
          <p:cNvPr id="31750" name="Text Box 3"/>
          <p:cNvSpPr txBox="1">
            <a:spLocks noChangeArrowheads="1"/>
          </p:cNvSpPr>
          <p:nvPr/>
        </p:nvSpPr>
        <p:spPr bwMode="auto">
          <a:xfrm>
            <a:off x="569537" y="2283644"/>
            <a:ext cx="8077200" cy="830263"/>
          </a:xfrm>
          <a:prstGeom prst="rect">
            <a:avLst/>
          </a:prstGeom>
          <a:noFill/>
          <a:ln w="9525">
            <a:noFill/>
            <a:miter lim="800000"/>
            <a:headEnd/>
            <a:tailEnd/>
          </a:ln>
        </p:spPr>
        <p:txBody>
          <a:bodyPr>
            <a:spAutoFit/>
          </a:bodyPr>
          <a:lstStyle/>
          <a:p>
            <a:pPr algn="just" eaLnBrk="0" hangingPunct="0">
              <a:spcBef>
                <a:spcPct val="50000"/>
              </a:spcBef>
              <a:buFont typeface="Wingdings" pitchFamily="2" charset="2"/>
              <a:buChar char="§"/>
            </a:pPr>
            <a:r>
              <a:rPr lang="en-US" sz="2400" dirty="0">
                <a:latin typeface="Calibri" pitchFamily="34" charset="0"/>
              </a:rPr>
              <a:t> </a:t>
            </a:r>
            <a:r>
              <a:rPr lang="en-US" sz="2400" dirty="0" err="1">
                <a:latin typeface="Calibri" pitchFamily="34" charset="0"/>
              </a:rPr>
              <a:t>Πως</a:t>
            </a:r>
            <a:r>
              <a:rPr lang="en-US" sz="2400" dirty="0">
                <a:latin typeface="Calibri" pitchFamily="34" charset="0"/>
              </a:rPr>
              <a:t> </a:t>
            </a:r>
            <a:r>
              <a:rPr lang="en-US" sz="2400" dirty="0" err="1">
                <a:latin typeface="Calibri" pitchFamily="34" charset="0"/>
              </a:rPr>
              <a:t>μπορούμε</a:t>
            </a:r>
            <a:r>
              <a:rPr lang="en-US" sz="2400" dirty="0">
                <a:latin typeface="Calibri" pitchFamily="34" charset="0"/>
              </a:rPr>
              <a:t> </a:t>
            </a:r>
            <a:r>
              <a:rPr lang="en-US" sz="2400" dirty="0" err="1">
                <a:latin typeface="Calibri" pitchFamily="34" charset="0"/>
              </a:rPr>
              <a:t>να</a:t>
            </a:r>
            <a:r>
              <a:rPr lang="en-US" sz="2400" dirty="0">
                <a:latin typeface="Calibri" pitchFamily="34" charset="0"/>
              </a:rPr>
              <a:t> </a:t>
            </a:r>
            <a:r>
              <a:rPr lang="en-US" sz="2400" dirty="0" err="1">
                <a:latin typeface="Calibri" pitchFamily="34" charset="0"/>
              </a:rPr>
              <a:t>υπολογίσουμε</a:t>
            </a:r>
            <a:r>
              <a:rPr lang="en-US" sz="2400" dirty="0">
                <a:latin typeface="Calibri" pitchFamily="34" charset="0"/>
              </a:rPr>
              <a:t> </a:t>
            </a:r>
            <a:r>
              <a:rPr lang="en-US" sz="2400" dirty="0" err="1">
                <a:latin typeface="Calibri" pitchFamily="34" charset="0"/>
              </a:rPr>
              <a:t>αν</a:t>
            </a:r>
            <a:r>
              <a:rPr lang="en-US" sz="2400" dirty="0">
                <a:latin typeface="Calibri" pitchFamily="34" charset="0"/>
              </a:rPr>
              <a:t> </a:t>
            </a:r>
            <a:r>
              <a:rPr lang="en-US" sz="2400" dirty="0" err="1">
                <a:latin typeface="Calibri" pitchFamily="34" charset="0"/>
              </a:rPr>
              <a:t>ένα</a:t>
            </a:r>
            <a:r>
              <a:rPr lang="en-US" sz="2400" dirty="0">
                <a:latin typeface="Calibri" pitchFamily="34" charset="0"/>
              </a:rPr>
              <a:t> </a:t>
            </a:r>
            <a:r>
              <a:rPr lang="en-US" sz="2400" dirty="0" err="1">
                <a:latin typeface="Calibri" pitchFamily="34" charset="0"/>
              </a:rPr>
              <a:t>σύνολο</a:t>
            </a:r>
            <a:r>
              <a:rPr lang="en-US" sz="2400" dirty="0">
                <a:latin typeface="Calibri" pitchFamily="34" charset="0"/>
              </a:rPr>
              <a:t> F  </a:t>
            </a:r>
            <a:r>
              <a:rPr lang="el-GR" sz="2400" dirty="0">
                <a:latin typeface="Calibri" pitchFamily="34" charset="0"/>
              </a:rPr>
              <a:t>καλύπτει ένα σύνολο </a:t>
            </a:r>
            <a:r>
              <a:rPr lang="en-US" sz="2400" dirty="0">
                <a:latin typeface="Calibri" pitchFamily="34" charset="0"/>
              </a:rPr>
              <a:t>E;</a:t>
            </a:r>
            <a:endParaRPr lang="el-GR" sz="2400" dirty="0">
              <a:latin typeface="Calibri" pitchFamily="34" charset="0"/>
            </a:endParaRPr>
          </a:p>
        </p:txBody>
      </p:sp>
      <p:sp>
        <p:nvSpPr>
          <p:cNvPr id="31751" name="Text Box 4"/>
          <p:cNvSpPr txBox="1">
            <a:spLocks noChangeArrowheads="1"/>
          </p:cNvSpPr>
          <p:nvPr/>
        </p:nvSpPr>
        <p:spPr bwMode="auto">
          <a:xfrm>
            <a:off x="570321" y="3446283"/>
            <a:ext cx="8077200" cy="830263"/>
          </a:xfrm>
          <a:prstGeom prst="rect">
            <a:avLst/>
          </a:prstGeom>
          <a:noFill/>
          <a:ln w="9525">
            <a:noFill/>
            <a:miter lim="800000"/>
            <a:headEnd/>
            <a:tailEnd/>
          </a:ln>
        </p:spPr>
        <p:txBody>
          <a:bodyPr>
            <a:spAutoFit/>
          </a:bodyPr>
          <a:lstStyle/>
          <a:p>
            <a:pPr algn="just" eaLnBrk="0" hangingPunct="0">
              <a:spcBef>
                <a:spcPct val="50000"/>
              </a:spcBef>
              <a:buFont typeface="Wingdings" pitchFamily="2" charset="2"/>
              <a:buChar char="§"/>
            </a:pPr>
            <a:r>
              <a:rPr lang="en-US" sz="2400" dirty="0">
                <a:latin typeface="Calibri" pitchFamily="34" charset="0"/>
              </a:rPr>
              <a:t> </a:t>
            </a:r>
            <a:r>
              <a:rPr lang="en-US" sz="2400" dirty="0" err="1">
                <a:latin typeface="Calibri" pitchFamily="34" charset="0"/>
              </a:rPr>
              <a:t>Πως</a:t>
            </a:r>
            <a:r>
              <a:rPr lang="en-US" sz="2400" dirty="0">
                <a:latin typeface="Calibri" pitchFamily="34" charset="0"/>
              </a:rPr>
              <a:t> </a:t>
            </a:r>
            <a:r>
              <a:rPr lang="en-US" sz="2400" dirty="0" err="1">
                <a:latin typeface="Calibri" pitchFamily="34" charset="0"/>
              </a:rPr>
              <a:t>μπορούμε</a:t>
            </a:r>
            <a:r>
              <a:rPr lang="en-US" sz="2400" dirty="0">
                <a:latin typeface="Calibri" pitchFamily="34" charset="0"/>
              </a:rPr>
              <a:t> </a:t>
            </a:r>
            <a:r>
              <a:rPr lang="en-US" sz="2400" dirty="0" err="1">
                <a:latin typeface="Calibri" pitchFamily="34" charset="0"/>
              </a:rPr>
              <a:t>να</a:t>
            </a:r>
            <a:r>
              <a:rPr lang="en-US" sz="2400" dirty="0">
                <a:latin typeface="Calibri" pitchFamily="34" charset="0"/>
              </a:rPr>
              <a:t> </a:t>
            </a:r>
            <a:r>
              <a:rPr lang="en-US" sz="2400" dirty="0" err="1">
                <a:latin typeface="Calibri" pitchFamily="34" charset="0"/>
              </a:rPr>
              <a:t>υπολογίσουμε</a:t>
            </a:r>
            <a:r>
              <a:rPr lang="en-US" sz="2400" dirty="0">
                <a:latin typeface="Calibri" pitchFamily="34" charset="0"/>
              </a:rPr>
              <a:t> </a:t>
            </a:r>
            <a:r>
              <a:rPr lang="en-US" sz="2400" dirty="0" err="1">
                <a:latin typeface="Calibri" pitchFamily="34" charset="0"/>
              </a:rPr>
              <a:t>αν</a:t>
            </a:r>
            <a:r>
              <a:rPr lang="en-US" sz="2400" dirty="0">
                <a:latin typeface="Calibri" pitchFamily="34" charset="0"/>
              </a:rPr>
              <a:t> </a:t>
            </a:r>
            <a:r>
              <a:rPr lang="en-US" sz="2400" dirty="0" err="1">
                <a:latin typeface="Calibri" pitchFamily="34" charset="0"/>
              </a:rPr>
              <a:t>ένα</a:t>
            </a:r>
            <a:r>
              <a:rPr lang="en-US" sz="2400" dirty="0">
                <a:latin typeface="Calibri" pitchFamily="34" charset="0"/>
              </a:rPr>
              <a:t> </a:t>
            </a:r>
            <a:r>
              <a:rPr lang="en-US" sz="2400" dirty="0" err="1">
                <a:latin typeface="Calibri" pitchFamily="34" charset="0"/>
              </a:rPr>
              <a:t>σύνολο</a:t>
            </a:r>
            <a:r>
              <a:rPr lang="en-US" sz="2400" dirty="0">
                <a:latin typeface="Calibri" pitchFamily="34" charset="0"/>
              </a:rPr>
              <a:t> F  </a:t>
            </a:r>
            <a:r>
              <a:rPr lang="el-GR" sz="2400" dirty="0">
                <a:latin typeface="Calibri" pitchFamily="34" charset="0"/>
              </a:rPr>
              <a:t>είναι ισοδύναμο με ένα σύνολο </a:t>
            </a:r>
            <a:r>
              <a:rPr lang="en-US" sz="2400" dirty="0">
                <a:latin typeface="Calibri" pitchFamily="34" charset="0"/>
              </a:rPr>
              <a:t>E;</a:t>
            </a:r>
            <a:endParaRPr lang="el-GR" sz="2400" dirty="0">
              <a:latin typeface="Calibri" pitchFamily="34" charset="0"/>
            </a:endParaRPr>
          </a:p>
        </p:txBody>
      </p:sp>
      <p:sp>
        <p:nvSpPr>
          <p:cNvPr id="9" name="Title 8"/>
          <p:cNvSpPr>
            <a:spLocks noGrp="1"/>
          </p:cNvSpPr>
          <p:nvPr>
            <p:ph type="title"/>
          </p:nvPr>
        </p:nvSpPr>
        <p:spPr>
          <a:xfrm>
            <a:off x="457200" y="274638"/>
            <a:ext cx="8229600" cy="1143000"/>
          </a:xfrm>
        </p:spPr>
        <p:txBody>
          <a:bodyPr/>
          <a:lstStyle/>
          <a:p>
            <a:r>
              <a:rPr lang="el-GR" dirty="0" smtClean="0">
                <a:solidFill>
                  <a:schemeClr val="accent6">
                    <a:lumMod val="75000"/>
                  </a:schemeClr>
                </a:solidFill>
              </a:rPr>
              <a:t>Κάλυμμα</a:t>
            </a:r>
            <a:endParaRPr lang="el-GR"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Date Placeholder 3"/>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32771" name="Footer Placeholder 4"/>
          <p:cNvSpPr>
            <a:spLocks noGrp="1"/>
          </p:cNvSpPr>
          <p:nvPr>
            <p:ph type="ftr" sz="quarter" idx="11"/>
          </p:nvPr>
        </p:nvSpPr>
        <p:spPr>
          <a:noFill/>
        </p:spPr>
        <p:txBody>
          <a:bodyPr/>
          <a:lstStyle/>
          <a:p>
            <a:r>
              <a:rPr lang="el-GR" altLang="en-US" smtClean="0"/>
              <a:t>Ευαγγελία Πιτουρά</a:t>
            </a:r>
          </a:p>
        </p:txBody>
      </p:sp>
      <p:sp>
        <p:nvSpPr>
          <p:cNvPr id="32772" name="Slide Number Placeholder 5"/>
          <p:cNvSpPr>
            <a:spLocks noGrp="1"/>
          </p:cNvSpPr>
          <p:nvPr>
            <p:ph type="sldNum" sz="quarter" idx="12"/>
          </p:nvPr>
        </p:nvSpPr>
        <p:spPr>
          <a:noFill/>
        </p:spPr>
        <p:txBody>
          <a:bodyPr/>
          <a:lstStyle/>
          <a:p>
            <a:fld id="{538C845E-9F88-41BF-AAB3-90E9DA6489B1}" type="slidenum">
              <a:rPr lang="el-GR" altLang="en-US" smtClean="0"/>
              <a:pPr/>
              <a:t>35</a:t>
            </a:fld>
            <a:endParaRPr lang="el-GR" altLang="en-US" smtClean="0"/>
          </a:p>
        </p:txBody>
      </p:sp>
      <p:sp>
        <p:nvSpPr>
          <p:cNvPr id="32774" name="Text Box 3"/>
          <p:cNvSpPr txBox="1">
            <a:spLocks noChangeArrowheads="1"/>
          </p:cNvSpPr>
          <p:nvPr/>
        </p:nvSpPr>
        <p:spPr bwMode="auto">
          <a:xfrm>
            <a:off x="491241" y="1706334"/>
            <a:ext cx="7621588" cy="3632200"/>
          </a:xfrm>
          <a:prstGeom prst="rect">
            <a:avLst/>
          </a:prstGeom>
          <a:noFill/>
          <a:ln w="9525">
            <a:noFill/>
            <a:miter lim="800000"/>
            <a:headEnd/>
            <a:tailEnd/>
          </a:ln>
        </p:spPr>
        <p:txBody>
          <a:bodyPr>
            <a:spAutoFit/>
          </a:bodyPr>
          <a:lstStyle/>
          <a:p>
            <a:pPr eaLnBrk="0" hangingPunct="0">
              <a:spcBef>
                <a:spcPct val="50000"/>
              </a:spcBef>
            </a:pPr>
            <a:r>
              <a:rPr lang="en-US" sz="2000" dirty="0">
                <a:latin typeface="Calibri" pitchFamily="34" charset="0"/>
              </a:rPr>
              <a:t>F1 = {A </a:t>
            </a:r>
            <a:r>
              <a:rPr lang="en-US" sz="2000" dirty="0">
                <a:latin typeface="Calibri" pitchFamily="34" charset="0"/>
                <a:sym typeface="Symbol" pitchFamily="18" charset="2"/>
              </a:rPr>
              <a:t></a:t>
            </a:r>
            <a:r>
              <a:rPr lang="en-US" sz="2000" dirty="0">
                <a:latin typeface="Calibri" pitchFamily="34" charset="0"/>
              </a:rPr>
              <a:t> C, B  </a:t>
            </a:r>
            <a:r>
              <a:rPr lang="en-US" sz="2000" dirty="0">
                <a:latin typeface="Calibri" pitchFamily="34" charset="0"/>
                <a:sym typeface="Symbol" pitchFamily="18" charset="2"/>
              </a:rPr>
              <a:t> C}</a:t>
            </a:r>
          </a:p>
          <a:p>
            <a:pPr eaLnBrk="0" hangingPunct="0">
              <a:spcBef>
                <a:spcPct val="50000"/>
              </a:spcBef>
            </a:pPr>
            <a:r>
              <a:rPr lang="en-US" sz="2000" dirty="0">
                <a:latin typeface="Calibri" pitchFamily="34" charset="0"/>
                <a:sym typeface="Symbol" pitchFamily="18" charset="2"/>
              </a:rPr>
              <a:t>F2 = </a:t>
            </a:r>
            <a:r>
              <a:rPr lang="en-US" sz="2000" dirty="0">
                <a:latin typeface="Calibri" pitchFamily="34" charset="0"/>
              </a:rPr>
              <a:t>{A </a:t>
            </a:r>
            <a:r>
              <a:rPr lang="en-US" sz="2000" dirty="0">
                <a:latin typeface="Calibri" pitchFamily="34" charset="0"/>
                <a:sym typeface="Symbol" pitchFamily="18" charset="2"/>
              </a:rPr>
              <a:t></a:t>
            </a:r>
            <a:r>
              <a:rPr lang="en-US" sz="2000" dirty="0">
                <a:latin typeface="Calibri" pitchFamily="34" charset="0"/>
              </a:rPr>
              <a:t> B, A  </a:t>
            </a:r>
            <a:r>
              <a:rPr lang="en-US" sz="2000" dirty="0">
                <a:latin typeface="Calibri" pitchFamily="34" charset="0"/>
                <a:sym typeface="Symbol" pitchFamily="18" charset="2"/>
              </a:rPr>
              <a:t> C}</a:t>
            </a:r>
          </a:p>
          <a:p>
            <a:pPr eaLnBrk="0" hangingPunct="0">
              <a:spcBef>
                <a:spcPct val="50000"/>
              </a:spcBef>
            </a:pPr>
            <a:r>
              <a:rPr lang="en-US" sz="2000" dirty="0">
                <a:latin typeface="Calibri" pitchFamily="34" charset="0"/>
                <a:sym typeface="Symbol" pitchFamily="18" charset="2"/>
              </a:rPr>
              <a:t>F3 = {A </a:t>
            </a:r>
            <a:r>
              <a:rPr lang="en-US" sz="2000" i="1" dirty="0">
                <a:latin typeface="Calibri" pitchFamily="34" charset="0"/>
                <a:sym typeface="Symbol" pitchFamily="18" charset="2"/>
              </a:rPr>
              <a:t> </a:t>
            </a:r>
            <a:r>
              <a:rPr lang="en-US" sz="2000" dirty="0">
                <a:latin typeface="Calibri" pitchFamily="34" charset="0"/>
                <a:sym typeface="Symbol" pitchFamily="18" charset="2"/>
              </a:rPr>
              <a:t>B, AB  C}</a:t>
            </a:r>
            <a:endParaRPr lang="el-GR" sz="2000" dirty="0">
              <a:latin typeface="Calibri" pitchFamily="34" charset="0"/>
              <a:sym typeface="Symbol" pitchFamily="18" charset="2"/>
            </a:endParaRPr>
          </a:p>
          <a:p>
            <a:pPr eaLnBrk="0" hangingPunct="0">
              <a:spcBef>
                <a:spcPct val="50000"/>
              </a:spcBef>
            </a:pPr>
            <a:endParaRPr lang="en-US" sz="2000" dirty="0">
              <a:latin typeface="Calibri" pitchFamily="34" charset="0"/>
              <a:sym typeface="Symbol" pitchFamily="18" charset="2"/>
            </a:endParaRPr>
          </a:p>
          <a:p>
            <a:pPr eaLnBrk="0" hangingPunct="0">
              <a:spcBef>
                <a:spcPct val="50000"/>
              </a:spcBef>
            </a:pPr>
            <a:r>
              <a:rPr lang="en-US" sz="2000" dirty="0">
                <a:latin typeface="Calibri" pitchFamily="34" charset="0"/>
                <a:sym typeface="Symbol" pitchFamily="18" charset="2"/>
              </a:rPr>
              <a:t>	F1 </a:t>
            </a:r>
            <a:r>
              <a:rPr lang="el-GR" sz="2000" dirty="0">
                <a:latin typeface="Calibri" pitchFamily="34" charset="0"/>
                <a:sym typeface="Symbol" pitchFamily="18" charset="2"/>
              </a:rPr>
              <a:t>καλύπτει το </a:t>
            </a:r>
            <a:r>
              <a:rPr lang="en-US" sz="2000" dirty="0">
                <a:latin typeface="Calibri" pitchFamily="34" charset="0"/>
                <a:sym typeface="Symbol" pitchFamily="18" charset="2"/>
              </a:rPr>
              <a:t>F3;</a:t>
            </a:r>
          </a:p>
          <a:p>
            <a:pPr eaLnBrk="0" hangingPunct="0">
              <a:spcBef>
                <a:spcPct val="50000"/>
              </a:spcBef>
            </a:pPr>
            <a:r>
              <a:rPr lang="en-US" sz="2000" dirty="0">
                <a:latin typeface="Calibri" pitchFamily="34" charset="0"/>
                <a:sym typeface="Symbol" pitchFamily="18" charset="2"/>
              </a:rPr>
              <a:t>	F3 </a:t>
            </a:r>
            <a:r>
              <a:rPr lang="el-GR" sz="2000" dirty="0">
                <a:latin typeface="Calibri" pitchFamily="34" charset="0"/>
                <a:sym typeface="Symbol" pitchFamily="18" charset="2"/>
              </a:rPr>
              <a:t>καλύπτει το </a:t>
            </a:r>
            <a:r>
              <a:rPr lang="en-US" sz="2000" dirty="0">
                <a:latin typeface="Calibri" pitchFamily="34" charset="0"/>
                <a:sym typeface="Symbol" pitchFamily="18" charset="2"/>
              </a:rPr>
              <a:t>F1;</a:t>
            </a:r>
          </a:p>
          <a:p>
            <a:pPr eaLnBrk="0" hangingPunct="0">
              <a:spcBef>
                <a:spcPct val="50000"/>
              </a:spcBef>
            </a:pPr>
            <a:r>
              <a:rPr lang="en-US" sz="2000" dirty="0">
                <a:latin typeface="Calibri" pitchFamily="34" charset="0"/>
                <a:sym typeface="Symbol" pitchFamily="18" charset="2"/>
              </a:rPr>
              <a:t>	F1 </a:t>
            </a:r>
            <a:r>
              <a:rPr lang="el-GR" sz="2000" dirty="0">
                <a:latin typeface="Calibri" pitchFamily="34" charset="0"/>
                <a:sym typeface="Symbol" pitchFamily="18" charset="2"/>
              </a:rPr>
              <a:t>ισοδύναμο του </a:t>
            </a:r>
            <a:r>
              <a:rPr lang="en-US" sz="2000" dirty="0">
                <a:latin typeface="Calibri" pitchFamily="34" charset="0"/>
                <a:sym typeface="Symbol" pitchFamily="18" charset="2"/>
              </a:rPr>
              <a:t>F3;</a:t>
            </a:r>
          </a:p>
          <a:p>
            <a:pPr eaLnBrk="0" hangingPunct="0">
              <a:spcBef>
                <a:spcPct val="50000"/>
              </a:spcBef>
            </a:pPr>
            <a:r>
              <a:rPr lang="en-US" sz="2000" dirty="0">
                <a:latin typeface="Calibri" pitchFamily="34" charset="0"/>
                <a:sym typeface="Symbol" pitchFamily="18" charset="2"/>
              </a:rPr>
              <a:t>	F2 </a:t>
            </a:r>
            <a:r>
              <a:rPr lang="el-GR" sz="2000" dirty="0">
                <a:latin typeface="Calibri" pitchFamily="34" charset="0"/>
                <a:sym typeface="Symbol" pitchFamily="18" charset="2"/>
              </a:rPr>
              <a:t>καλύπτει το </a:t>
            </a:r>
            <a:r>
              <a:rPr lang="en-US" sz="2000" dirty="0">
                <a:latin typeface="Calibri" pitchFamily="34" charset="0"/>
                <a:sym typeface="Symbol" pitchFamily="18" charset="2"/>
              </a:rPr>
              <a:t>F3;</a:t>
            </a:r>
          </a:p>
        </p:txBody>
      </p:sp>
      <p:sp>
        <p:nvSpPr>
          <p:cNvPr id="7" name="Title 6"/>
          <p:cNvSpPr>
            <a:spLocks noGrp="1"/>
          </p:cNvSpPr>
          <p:nvPr>
            <p:ph type="title"/>
          </p:nvPr>
        </p:nvSpPr>
        <p:spPr/>
        <p:txBody>
          <a:bodyPr/>
          <a:lstStyle/>
          <a:p>
            <a:r>
              <a:rPr lang="el-GR" dirty="0" smtClean="0">
                <a:solidFill>
                  <a:schemeClr val="accent6">
                    <a:lumMod val="75000"/>
                  </a:schemeClr>
                </a:solidFill>
              </a:rPr>
              <a:t>Παράδειγμα</a:t>
            </a:r>
            <a:endParaRPr lang="el-GR"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Date Placeholder 3"/>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33795" name="Footer Placeholder 4"/>
          <p:cNvSpPr>
            <a:spLocks noGrp="1"/>
          </p:cNvSpPr>
          <p:nvPr>
            <p:ph type="ftr" sz="quarter" idx="11"/>
          </p:nvPr>
        </p:nvSpPr>
        <p:spPr>
          <a:noFill/>
        </p:spPr>
        <p:txBody>
          <a:bodyPr/>
          <a:lstStyle/>
          <a:p>
            <a:r>
              <a:rPr lang="el-GR" altLang="en-US" smtClean="0"/>
              <a:t>Ευαγγελία Πιτουρά</a:t>
            </a:r>
          </a:p>
        </p:txBody>
      </p:sp>
      <p:sp>
        <p:nvSpPr>
          <p:cNvPr id="33796" name="Slide Number Placeholder 5"/>
          <p:cNvSpPr>
            <a:spLocks noGrp="1"/>
          </p:cNvSpPr>
          <p:nvPr>
            <p:ph type="sldNum" sz="quarter" idx="12"/>
          </p:nvPr>
        </p:nvSpPr>
        <p:spPr>
          <a:noFill/>
        </p:spPr>
        <p:txBody>
          <a:bodyPr/>
          <a:lstStyle/>
          <a:p>
            <a:fld id="{176796FF-E58D-4374-825D-670F31CEA99A}" type="slidenum">
              <a:rPr lang="el-GR" altLang="en-US" smtClean="0"/>
              <a:pPr/>
              <a:t>36</a:t>
            </a:fld>
            <a:endParaRPr lang="el-GR" altLang="en-US" smtClean="0"/>
          </a:p>
        </p:txBody>
      </p:sp>
      <p:sp>
        <p:nvSpPr>
          <p:cNvPr id="33798" name="Text Box 4"/>
          <p:cNvSpPr txBox="1">
            <a:spLocks noChangeArrowheads="1"/>
          </p:cNvSpPr>
          <p:nvPr/>
        </p:nvSpPr>
        <p:spPr bwMode="auto">
          <a:xfrm>
            <a:off x="634018" y="1976962"/>
            <a:ext cx="7621588" cy="396875"/>
          </a:xfrm>
          <a:prstGeom prst="rect">
            <a:avLst/>
          </a:prstGeom>
          <a:noFill/>
          <a:ln w="9525">
            <a:noFill/>
            <a:miter lim="800000"/>
            <a:headEnd/>
            <a:tailEnd/>
          </a:ln>
        </p:spPr>
        <p:txBody>
          <a:bodyPr>
            <a:spAutoFit/>
          </a:bodyPr>
          <a:lstStyle/>
          <a:p>
            <a:pPr eaLnBrk="0" hangingPunct="0">
              <a:spcBef>
                <a:spcPct val="50000"/>
              </a:spcBef>
            </a:pPr>
            <a:r>
              <a:rPr lang="en-US" sz="2000" dirty="0">
                <a:solidFill>
                  <a:schemeClr val="tx2">
                    <a:lumMod val="50000"/>
                  </a:schemeClr>
                </a:solidFill>
                <a:latin typeface="Calibri" pitchFamily="34" charset="0"/>
              </a:rPr>
              <a:t>R(A, B, C, D, </a:t>
            </a:r>
            <a:r>
              <a:rPr lang="el-GR" sz="2000" dirty="0">
                <a:solidFill>
                  <a:schemeClr val="tx2">
                    <a:lumMod val="50000"/>
                  </a:schemeClr>
                </a:solidFill>
                <a:latin typeface="Calibri" pitchFamily="34" charset="0"/>
              </a:rPr>
              <a:t>Ε</a:t>
            </a:r>
            <a:r>
              <a:rPr lang="en-US" sz="2000" dirty="0">
                <a:solidFill>
                  <a:schemeClr val="tx2">
                    <a:lumMod val="50000"/>
                  </a:schemeClr>
                </a:solidFill>
                <a:latin typeface="Calibri" pitchFamily="34" charset="0"/>
              </a:rPr>
              <a:t>)  F = {A </a:t>
            </a:r>
            <a:r>
              <a:rPr lang="en-US" sz="2000" dirty="0">
                <a:solidFill>
                  <a:schemeClr val="tx2">
                    <a:lumMod val="50000"/>
                  </a:schemeClr>
                </a:solidFill>
                <a:latin typeface="Calibri" pitchFamily="34" charset="0"/>
                <a:sym typeface="Symbol" pitchFamily="18" charset="2"/>
              </a:rPr>
              <a:t></a:t>
            </a:r>
            <a:r>
              <a:rPr lang="en-US" sz="2000" dirty="0">
                <a:solidFill>
                  <a:schemeClr val="tx2">
                    <a:lumMod val="50000"/>
                  </a:schemeClr>
                </a:solidFill>
                <a:latin typeface="Calibri" pitchFamily="34" charset="0"/>
              </a:rPr>
              <a:t> B, C</a:t>
            </a:r>
            <a:r>
              <a:rPr lang="en-US" sz="2000" dirty="0">
                <a:solidFill>
                  <a:schemeClr val="tx2">
                    <a:lumMod val="50000"/>
                  </a:schemeClr>
                </a:solidFill>
                <a:latin typeface="Calibri" pitchFamily="34" charset="0"/>
                <a:sym typeface="Symbol" pitchFamily="18" charset="2"/>
              </a:rPr>
              <a:t> E</a:t>
            </a:r>
            <a:r>
              <a:rPr lang="en-US" sz="2000" dirty="0">
                <a:solidFill>
                  <a:schemeClr val="tx2">
                    <a:lumMod val="50000"/>
                  </a:schemeClr>
                </a:solidFill>
                <a:latin typeface="Calibri" pitchFamily="34" charset="0"/>
              </a:rPr>
              <a:t>, AD </a:t>
            </a:r>
            <a:r>
              <a:rPr lang="en-US" sz="2000" dirty="0">
                <a:solidFill>
                  <a:schemeClr val="tx2">
                    <a:lumMod val="50000"/>
                  </a:schemeClr>
                </a:solidFill>
                <a:latin typeface="Calibri" pitchFamily="34" charset="0"/>
                <a:sym typeface="Symbol" pitchFamily="18" charset="2"/>
              </a:rPr>
              <a:t></a:t>
            </a:r>
            <a:r>
              <a:rPr lang="en-US" sz="2000" dirty="0">
                <a:solidFill>
                  <a:schemeClr val="tx2">
                    <a:lumMod val="50000"/>
                  </a:schemeClr>
                </a:solidFill>
                <a:latin typeface="Calibri" pitchFamily="34" charset="0"/>
              </a:rPr>
              <a:t> E}</a:t>
            </a:r>
            <a:endParaRPr lang="el-GR" sz="2000" dirty="0">
              <a:solidFill>
                <a:schemeClr val="tx2">
                  <a:lumMod val="50000"/>
                </a:schemeClr>
              </a:solidFill>
              <a:latin typeface="Calibri" pitchFamily="34" charset="0"/>
            </a:endParaRPr>
          </a:p>
        </p:txBody>
      </p:sp>
      <p:sp>
        <p:nvSpPr>
          <p:cNvPr id="33799" name="Text Box 5"/>
          <p:cNvSpPr txBox="1">
            <a:spLocks noChangeArrowheads="1"/>
          </p:cNvSpPr>
          <p:nvPr/>
        </p:nvSpPr>
        <p:spPr bwMode="auto">
          <a:xfrm>
            <a:off x="703067" y="3000818"/>
            <a:ext cx="7561262" cy="1631216"/>
          </a:xfrm>
          <a:prstGeom prst="rect">
            <a:avLst/>
          </a:prstGeom>
          <a:noFill/>
          <a:ln w="9525">
            <a:noFill/>
            <a:miter lim="800000"/>
            <a:headEnd/>
            <a:tailEnd/>
          </a:ln>
        </p:spPr>
        <p:txBody>
          <a:bodyPr>
            <a:spAutoFit/>
          </a:bodyPr>
          <a:lstStyle/>
          <a:p>
            <a:pPr marL="457200" indent="-457200" eaLnBrk="0" hangingPunct="0">
              <a:spcBef>
                <a:spcPct val="50000"/>
              </a:spcBef>
              <a:buFont typeface="Arial" charset="0"/>
              <a:buAutoNum type="arabicPeriod"/>
              <a:defRPr/>
            </a:pPr>
            <a:r>
              <a:rPr lang="el-GR" sz="2000" dirty="0">
                <a:solidFill>
                  <a:schemeClr val="tx2">
                    <a:lumMod val="50000"/>
                  </a:schemeClr>
                </a:solidFill>
                <a:latin typeface="Calibri" pitchFamily="34" charset="0"/>
              </a:rPr>
              <a:t>Ισχύει </a:t>
            </a:r>
            <a:r>
              <a:rPr lang="en-US" sz="2000" dirty="0">
                <a:solidFill>
                  <a:schemeClr val="tx2">
                    <a:lumMod val="50000"/>
                  </a:schemeClr>
                </a:solidFill>
                <a:latin typeface="Calibri" pitchFamily="34" charset="0"/>
              </a:rPr>
              <a:t>DC  </a:t>
            </a:r>
            <a:r>
              <a:rPr lang="en-US" sz="2000" dirty="0">
                <a:solidFill>
                  <a:schemeClr val="tx2">
                    <a:lumMod val="50000"/>
                  </a:schemeClr>
                </a:solidFill>
                <a:latin typeface="Calibri" pitchFamily="34" charset="0"/>
                <a:sym typeface="Symbol" pitchFamily="18" charset="2"/>
              </a:rPr>
              <a:t> E </a:t>
            </a:r>
            <a:r>
              <a:rPr lang="en-US" sz="2000" dirty="0" smtClean="0">
                <a:solidFill>
                  <a:schemeClr val="tx2">
                    <a:lumMod val="50000"/>
                  </a:schemeClr>
                </a:solidFill>
                <a:latin typeface="Calibri" pitchFamily="34" charset="0"/>
                <a:sym typeface="Symbol" pitchFamily="18" charset="2"/>
              </a:rPr>
              <a:t>?</a:t>
            </a:r>
            <a:endParaRPr lang="el-GR" sz="2000" dirty="0">
              <a:solidFill>
                <a:schemeClr val="tx2">
                  <a:lumMod val="50000"/>
                </a:schemeClr>
              </a:solidFill>
              <a:latin typeface="Calibri" pitchFamily="34" charset="0"/>
            </a:endParaRPr>
          </a:p>
          <a:p>
            <a:pPr marL="457200" indent="-457200">
              <a:buFont typeface="Arial" charset="0"/>
              <a:buAutoNum type="arabicPeriod"/>
              <a:defRPr/>
            </a:pPr>
            <a:r>
              <a:rPr lang="el-GR" sz="2000" dirty="0">
                <a:solidFill>
                  <a:schemeClr val="tx2">
                    <a:lumMod val="50000"/>
                  </a:schemeClr>
                </a:solidFill>
                <a:latin typeface="Calibri" pitchFamily="34" charset="0"/>
              </a:rPr>
              <a:t>Υπολογίστε τα Α</a:t>
            </a:r>
            <a:r>
              <a:rPr lang="en-US" sz="2000" dirty="0">
                <a:solidFill>
                  <a:schemeClr val="tx2">
                    <a:lumMod val="50000"/>
                  </a:schemeClr>
                </a:solidFill>
                <a:latin typeface="Calibri" pitchFamily="34" charset="0"/>
              </a:rPr>
              <a:t>+</a:t>
            </a:r>
            <a:r>
              <a:rPr lang="el-GR" sz="2000" dirty="0">
                <a:solidFill>
                  <a:schemeClr val="tx2">
                    <a:lumMod val="50000"/>
                  </a:schemeClr>
                </a:solidFill>
                <a:latin typeface="Calibri" pitchFamily="34" charset="0"/>
              </a:rPr>
              <a:t>, Β+, </a:t>
            </a:r>
            <a:r>
              <a:rPr lang="en-US" sz="2000" dirty="0">
                <a:solidFill>
                  <a:schemeClr val="tx2">
                    <a:lumMod val="50000"/>
                  </a:schemeClr>
                </a:solidFill>
                <a:latin typeface="Calibri" pitchFamily="34" charset="0"/>
              </a:rPr>
              <a:t>C+, D+, E+</a:t>
            </a:r>
          </a:p>
          <a:p>
            <a:pPr marL="457200" indent="-457200" eaLnBrk="0" hangingPunct="0">
              <a:spcBef>
                <a:spcPct val="50000"/>
              </a:spcBef>
              <a:buFont typeface="Arial" charset="0"/>
              <a:buAutoNum type="arabicPeriod"/>
              <a:defRPr/>
            </a:pPr>
            <a:r>
              <a:rPr lang="el-GR" sz="2000" dirty="0">
                <a:solidFill>
                  <a:schemeClr val="tx2">
                    <a:lumMod val="50000"/>
                  </a:schemeClr>
                </a:solidFill>
                <a:latin typeface="Calibri" pitchFamily="34" charset="0"/>
              </a:rPr>
              <a:t>Υποψήφια κλειδιά;</a:t>
            </a:r>
          </a:p>
          <a:p>
            <a:pPr marL="457200" indent="-457200" eaLnBrk="0" hangingPunct="0">
              <a:spcBef>
                <a:spcPct val="50000"/>
              </a:spcBef>
              <a:buFont typeface="Arial" charset="0"/>
              <a:buAutoNum type="arabicPeriod"/>
              <a:defRPr/>
            </a:pPr>
            <a:r>
              <a:rPr lang="el-GR" sz="2000" dirty="0">
                <a:solidFill>
                  <a:schemeClr val="tx2">
                    <a:lumMod val="50000"/>
                  </a:schemeClr>
                </a:solidFill>
                <a:latin typeface="Calibri" pitchFamily="34" charset="0"/>
              </a:rPr>
              <a:t>Δώστε ένα στιγμιότυπο που να παραβιάζει </a:t>
            </a:r>
            <a:r>
              <a:rPr lang="el-GR" sz="2000" b="1" i="1" dirty="0">
                <a:solidFill>
                  <a:schemeClr val="tx2">
                    <a:lumMod val="50000"/>
                  </a:schemeClr>
                </a:solidFill>
                <a:latin typeface="Calibri" pitchFamily="34" charset="0"/>
              </a:rPr>
              <a:t>μόνο</a:t>
            </a:r>
            <a:r>
              <a:rPr lang="en-US" sz="2000" dirty="0">
                <a:solidFill>
                  <a:schemeClr val="tx2">
                    <a:lumMod val="50000"/>
                  </a:schemeClr>
                </a:solidFill>
                <a:latin typeface="Calibri" pitchFamily="34" charset="0"/>
              </a:rPr>
              <a:t> </a:t>
            </a:r>
            <a:r>
              <a:rPr lang="el-GR" sz="2000" dirty="0">
                <a:solidFill>
                  <a:schemeClr val="tx2">
                    <a:lumMod val="50000"/>
                  </a:schemeClr>
                </a:solidFill>
                <a:latin typeface="Calibri" pitchFamily="34" charset="0"/>
              </a:rPr>
              <a:t>την </a:t>
            </a:r>
            <a:r>
              <a:rPr lang="en-US" sz="2000" dirty="0">
                <a:solidFill>
                  <a:schemeClr val="tx2">
                    <a:lumMod val="50000"/>
                  </a:schemeClr>
                </a:solidFill>
                <a:latin typeface="Calibri" pitchFamily="34" charset="0"/>
              </a:rPr>
              <a:t>AD </a:t>
            </a:r>
            <a:r>
              <a:rPr lang="en-US" sz="2000" dirty="0">
                <a:solidFill>
                  <a:schemeClr val="tx2">
                    <a:lumMod val="50000"/>
                  </a:schemeClr>
                </a:solidFill>
                <a:latin typeface="Calibri" pitchFamily="34" charset="0"/>
                <a:sym typeface="Symbol" pitchFamily="18" charset="2"/>
              </a:rPr>
              <a:t></a:t>
            </a:r>
            <a:r>
              <a:rPr lang="en-US" sz="2000" dirty="0">
                <a:solidFill>
                  <a:schemeClr val="tx2">
                    <a:lumMod val="50000"/>
                  </a:schemeClr>
                </a:solidFill>
                <a:latin typeface="Calibri" pitchFamily="34" charset="0"/>
              </a:rPr>
              <a:t> E</a:t>
            </a:r>
            <a:endParaRPr lang="el-GR" sz="2000" dirty="0">
              <a:solidFill>
                <a:schemeClr val="tx2">
                  <a:lumMod val="50000"/>
                </a:schemeClr>
              </a:solidFill>
              <a:latin typeface="Calibri" pitchFamily="34" charset="0"/>
            </a:endParaRPr>
          </a:p>
        </p:txBody>
      </p:sp>
      <p:sp>
        <p:nvSpPr>
          <p:cNvPr id="8" name="Title 7"/>
          <p:cNvSpPr>
            <a:spLocks noGrp="1"/>
          </p:cNvSpPr>
          <p:nvPr>
            <p:ph type="title"/>
          </p:nvPr>
        </p:nvSpPr>
        <p:spPr/>
        <p:txBody>
          <a:bodyPr/>
          <a:lstStyle/>
          <a:p>
            <a:r>
              <a:rPr lang="el-GR" dirty="0" smtClean="0">
                <a:solidFill>
                  <a:schemeClr val="accent6">
                    <a:lumMod val="75000"/>
                  </a:schemeClr>
                </a:solidFill>
              </a:rPr>
              <a:t>Άσκηση</a:t>
            </a:r>
            <a:endParaRPr lang="el-GR"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34819" name="Footer Placeholder 3"/>
          <p:cNvSpPr>
            <a:spLocks noGrp="1"/>
          </p:cNvSpPr>
          <p:nvPr>
            <p:ph type="ftr" sz="quarter" idx="11"/>
          </p:nvPr>
        </p:nvSpPr>
        <p:spPr>
          <a:noFill/>
        </p:spPr>
        <p:txBody>
          <a:bodyPr/>
          <a:lstStyle/>
          <a:p>
            <a:r>
              <a:rPr lang="el-GR" altLang="en-US" smtClean="0"/>
              <a:t>Ευαγγελία Πιτουρά</a:t>
            </a:r>
          </a:p>
        </p:txBody>
      </p:sp>
      <p:sp>
        <p:nvSpPr>
          <p:cNvPr id="34820" name="Slide Number Placeholder 4"/>
          <p:cNvSpPr>
            <a:spLocks noGrp="1"/>
          </p:cNvSpPr>
          <p:nvPr>
            <p:ph type="sldNum" sz="quarter" idx="12"/>
          </p:nvPr>
        </p:nvSpPr>
        <p:spPr>
          <a:noFill/>
        </p:spPr>
        <p:txBody>
          <a:bodyPr/>
          <a:lstStyle/>
          <a:p>
            <a:fld id="{C210F284-659B-4ADD-B943-DFA5A359885E}" type="slidenum">
              <a:rPr lang="el-GR" altLang="en-US" smtClean="0"/>
              <a:pPr/>
              <a:t>37</a:t>
            </a:fld>
            <a:endParaRPr lang="el-GR" altLang="en-US" smtClean="0"/>
          </a:p>
        </p:txBody>
      </p:sp>
      <p:sp>
        <p:nvSpPr>
          <p:cNvPr id="34822" name="Text Box 3"/>
          <p:cNvSpPr txBox="1">
            <a:spLocks noChangeArrowheads="1"/>
          </p:cNvSpPr>
          <p:nvPr/>
        </p:nvSpPr>
        <p:spPr bwMode="auto">
          <a:xfrm>
            <a:off x="409280" y="1416689"/>
            <a:ext cx="8077200" cy="400110"/>
          </a:xfrm>
          <a:prstGeom prst="rect">
            <a:avLst/>
          </a:prstGeom>
          <a:noFill/>
          <a:ln w="9525">
            <a:noFill/>
            <a:miter lim="800000"/>
            <a:headEnd/>
            <a:tailEnd/>
          </a:ln>
        </p:spPr>
        <p:txBody>
          <a:bodyPr>
            <a:spAutoFit/>
          </a:bodyPr>
          <a:lstStyle/>
          <a:p>
            <a:pPr eaLnBrk="0" hangingPunct="0">
              <a:spcBef>
                <a:spcPct val="50000"/>
              </a:spcBef>
            </a:pPr>
            <a:r>
              <a:rPr lang="en-US" sz="2000" dirty="0">
                <a:latin typeface="Calibri" pitchFamily="34" charset="0"/>
              </a:rPr>
              <a:t> </a:t>
            </a:r>
            <a:r>
              <a:rPr lang="en-US" sz="2000" dirty="0" err="1">
                <a:latin typeface="Calibri" pitchFamily="34" charset="0"/>
              </a:rPr>
              <a:t>Ένα</a:t>
            </a:r>
            <a:r>
              <a:rPr lang="en-US" sz="2000" dirty="0">
                <a:latin typeface="Calibri" pitchFamily="34" charset="0"/>
              </a:rPr>
              <a:t> </a:t>
            </a:r>
            <a:r>
              <a:rPr lang="en-US" sz="2000" dirty="0" err="1">
                <a:latin typeface="Calibri" pitchFamily="34" charset="0"/>
              </a:rPr>
              <a:t>σύνολο</a:t>
            </a:r>
            <a:r>
              <a:rPr lang="en-US" sz="2000" dirty="0">
                <a:latin typeface="Calibri" pitchFamily="34" charset="0"/>
              </a:rPr>
              <a:t> F </a:t>
            </a:r>
            <a:r>
              <a:rPr lang="en-US" sz="2000" dirty="0" err="1">
                <a:latin typeface="Calibri" pitchFamily="34" charset="0"/>
              </a:rPr>
              <a:t>συναρτησιακών</a:t>
            </a:r>
            <a:r>
              <a:rPr lang="en-US" sz="2000" dirty="0">
                <a:latin typeface="Calibri" pitchFamily="34" charset="0"/>
              </a:rPr>
              <a:t> </a:t>
            </a:r>
            <a:r>
              <a:rPr lang="en-US" sz="2000" dirty="0" err="1">
                <a:latin typeface="Calibri" pitchFamily="34" charset="0"/>
              </a:rPr>
              <a:t>εξαρτήσεων</a:t>
            </a:r>
            <a:r>
              <a:rPr lang="en-US" sz="2000" dirty="0">
                <a:latin typeface="Calibri" pitchFamily="34" charset="0"/>
              </a:rPr>
              <a:t> </a:t>
            </a:r>
            <a:r>
              <a:rPr lang="el-GR" sz="2000" dirty="0">
                <a:latin typeface="Calibri" pitchFamily="34" charset="0"/>
              </a:rPr>
              <a:t>είναι </a:t>
            </a:r>
            <a:r>
              <a:rPr lang="el-GR" sz="2000" dirty="0">
                <a:solidFill>
                  <a:schemeClr val="accent6">
                    <a:lumMod val="75000"/>
                  </a:schemeClr>
                </a:solidFill>
                <a:latin typeface="Calibri" pitchFamily="34" charset="0"/>
              </a:rPr>
              <a:t>ελάχιστο</a:t>
            </a:r>
            <a:r>
              <a:rPr lang="el-GR" sz="2000" dirty="0">
                <a:latin typeface="Calibri" pitchFamily="34" charset="0"/>
              </a:rPr>
              <a:t> αν:</a:t>
            </a:r>
            <a:r>
              <a:rPr lang="en-US" sz="2000" dirty="0">
                <a:latin typeface="Calibri" pitchFamily="34" charset="0"/>
              </a:rPr>
              <a:t> </a:t>
            </a:r>
            <a:endParaRPr lang="el-GR" sz="2000" dirty="0">
              <a:latin typeface="Calibri" pitchFamily="34" charset="0"/>
            </a:endParaRPr>
          </a:p>
        </p:txBody>
      </p:sp>
      <p:sp>
        <p:nvSpPr>
          <p:cNvPr id="34823" name="Text Box 4"/>
          <p:cNvSpPr txBox="1">
            <a:spLocks noChangeArrowheads="1"/>
          </p:cNvSpPr>
          <p:nvPr/>
        </p:nvSpPr>
        <p:spPr bwMode="auto">
          <a:xfrm>
            <a:off x="855368" y="1996126"/>
            <a:ext cx="7467600" cy="396875"/>
          </a:xfrm>
          <a:prstGeom prst="rect">
            <a:avLst/>
          </a:prstGeom>
          <a:noFill/>
          <a:ln w="9525">
            <a:noFill/>
            <a:miter lim="800000"/>
            <a:headEnd/>
            <a:tailEnd/>
          </a:ln>
        </p:spPr>
        <p:txBody>
          <a:bodyPr>
            <a:spAutoFit/>
          </a:bodyPr>
          <a:lstStyle/>
          <a:p>
            <a:pPr eaLnBrk="0" hangingPunct="0">
              <a:spcBef>
                <a:spcPct val="50000"/>
              </a:spcBef>
            </a:pPr>
            <a:r>
              <a:rPr lang="el-GR" sz="2000" b="1" dirty="0">
                <a:latin typeface="Calibri" pitchFamily="34" charset="0"/>
              </a:rPr>
              <a:t>1</a:t>
            </a:r>
            <a:r>
              <a:rPr lang="el-GR" sz="2000" dirty="0">
                <a:latin typeface="Calibri" pitchFamily="34" charset="0"/>
              </a:rPr>
              <a:t>. </a:t>
            </a:r>
            <a:r>
              <a:rPr lang="en-US" sz="2000" dirty="0" err="1">
                <a:latin typeface="Calibri" pitchFamily="34" charset="0"/>
              </a:rPr>
              <a:t>κάθε</a:t>
            </a:r>
            <a:r>
              <a:rPr lang="en-US" sz="2000" dirty="0">
                <a:latin typeface="Calibri" pitchFamily="34" charset="0"/>
              </a:rPr>
              <a:t> ΣΕ </a:t>
            </a:r>
            <a:r>
              <a:rPr lang="en-US" sz="2000" dirty="0" err="1">
                <a:latin typeface="Calibri" pitchFamily="34" charset="0"/>
              </a:rPr>
              <a:t>στο</a:t>
            </a:r>
            <a:r>
              <a:rPr lang="en-US" sz="2000" dirty="0">
                <a:latin typeface="Calibri" pitchFamily="34" charset="0"/>
              </a:rPr>
              <a:t> F </a:t>
            </a:r>
            <a:r>
              <a:rPr lang="el-GR" sz="2000" dirty="0">
                <a:latin typeface="Calibri" pitchFamily="34" charset="0"/>
              </a:rPr>
              <a:t>έχει </a:t>
            </a:r>
            <a:r>
              <a:rPr lang="el-GR" sz="2000" i="1" dirty="0">
                <a:solidFill>
                  <a:schemeClr val="tx2">
                    <a:lumMod val="60000"/>
                    <a:lumOff val="40000"/>
                  </a:schemeClr>
                </a:solidFill>
                <a:latin typeface="Calibri" pitchFamily="34" charset="0"/>
              </a:rPr>
              <a:t>ένα μόνο γνώρισμα</a:t>
            </a:r>
            <a:r>
              <a:rPr lang="el-GR" sz="2000" dirty="0">
                <a:solidFill>
                  <a:schemeClr val="tx2">
                    <a:lumMod val="60000"/>
                    <a:lumOff val="40000"/>
                  </a:schemeClr>
                </a:solidFill>
                <a:latin typeface="Calibri" pitchFamily="34" charset="0"/>
              </a:rPr>
              <a:t> στο δεξιό </a:t>
            </a:r>
            <a:r>
              <a:rPr lang="el-GR" sz="2000" dirty="0">
                <a:latin typeface="Calibri" pitchFamily="34" charset="0"/>
              </a:rPr>
              <a:t>της μέρος</a:t>
            </a:r>
          </a:p>
        </p:txBody>
      </p:sp>
      <p:sp>
        <p:nvSpPr>
          <p:cNvPr id="34824" name="Text Box 5"/>
          <p:cNvSpPr txBox="1">
            <a:spLocks noChangeArrowheads="1"/>
          </p:cNvSpPr>
          <p:nvPr/>
        </p:nvSpPr>
        <p:spPr bwMode="auto">
          <a:xfrm>
            <a:off x="855368" y="3836709"/>
            <a:ext cx="7195123" cy="735291"/>
          </a:xfrm>
          <a:prstGeom prst="rect">
            <a:avLst/>
          </a:prstGeom>
          <a:noFill/>
          <a:ln w="9525">
            <a:noFill/>
            <a:miter lim="800000"/>
            <a:headEnd/>
            <a:tailEnd/>
          </a:ln>
        </p:spPr>
        <p:txBody>
          <a:bodyPr wrap="square">
            <a:spAutoFit/>
          </a:bodyPr>
          <a:lstStyle/>
          <a:p>
            <a:pPr algn="just" eaLnBrk="0" hangingPunct="0">
              <a:spcBef>
                <a:spcPct val="50000"/>
              </a:spcBef>
            </a:pPr>
            <a:r>
              <a:rPr lang="el-GR" sz="2000" b="1" dirty="0">
                <a:latin typeface="Calibri" pitchFamily="34" charset="0"/>
              </a:rPr>
              <a:t>3</a:t>
            </a:r>
            <a:r>
              <a:rPr lang="el-GR" sz="2000" dirty="0">
                <a:latin typeface="Calibri" pitchFamily="34" charset="0"/>
              </a:rPr>
              <a:t>.</a:t>
            </a:r>
            <a:r>
              <a:rPr lang="en-US" sz="2000" dirty="0">
                <a:latin typeface="Calibri" pitchFamily="34" charset="0"/>
              </a:rPr>
              <a:t> </a:t>
            </a:r>
            <a:r>
              <a:rPr lang="en-US" sz="2000" dirty="0" err="1">
                <a:latin typeface="Calibri" pitchFamily="34" charset="0"/>
              </a:rPr>
              <a:t>δε</a:t>
            </a:r>
            <a:r>
              <a:rPr lang="en-US" sz="2000" dirty="0">
                <a:latin typeface="Calibri" pitchFamily="34" charset="0"/>
              </a:rPr>
              <a:t> </a:t>
            </a:r>
            <a:r>
              <a:rPr lang="en-US" sz="2000" i="1" dirty="0" err="1">
                <a:solidFill>
                  <a:schemeClr val="tx2">
                    <a:lumMod val="60000"/>
                    <a:lumOff val="40000"/>
                  </a:schemeClr>
                </a:solidFill>
                <a:latin typeface="Calibri" pitchFamily="34" charset="0"/>
              </a:rPr>
              <a:t>μπορούμε</a:t>
            </a:r>
            <a:r>
              <a:rPr lang="en-US" sz="2000" i="1" dirty="0">
                <a:solidFill>
                  <a:schemeClr val="tx2">
                    <a:lumMod val="60000"/>
                    <a:lumOff val="40000"/>
                  </a:schemeClr>
                </a:solidFill>
                <a:latin typeface="Calibri" pitchFamily="34" charset="0"/>
              </a:rPr>
              <a:t> </a:t>
            </a:r>
            <a:r>
              <a:rPr lang="en-US" sz="2000" i="1" dirty="0" err="1">
                <a:solidFill>
                  <a:schemeClr val="tx2">
                    <a:lumMod val="60000"/>
                    <a:lumOff val="40000"/>
                  </a:schemeClr>
                </a:solidFill>
                <a:latin typeface="Calibri" pitchFamily="34" charset="0"/>
              </a:rPr>
              <a:t>να</a:t>
            </a:r>
            <a:r>
              <a:rPr lang="en-US" sz="2000" i="1" dirty="0">
                <a:solidFill>
                  <a:schemeClr val="tx2">
                    <a:lumMod val="60000"/>
                    <a:lumOff val="40000"/>
                  </a:schemeClr>
                </a:solidFill>
                <a:latin typeface="Calibri" pitchFamily="34" charset="0"/>
              </a:rPr>
              <a:t> </a:t>
            </a:r>
            <a:r>
              <a:rPr lang="en-US" sz="2000" i="1" dirty="0" err="1">
                <a:solidFill>
                  <a:schemeClr val="tx2">
                    <a:lumMod val="60000"/>
                    <a:lumOff val="40000"/>
                  </a:schemeClr>
                </a:solidFill>
                <a:latin typeface="Calibri" pitchFamily="34" charset="0"/>
              </a:rPr>
              <a:t>αφαιρέσουμε</a:t>
            </a:r>
            <a:r>
              <a:rPr lang="en-US" sz="2000" i="1" dirty="0">
                <a:solidFill>
                  <a:schemeClr val="tx2">
                    <a:lumMod val="60000"/>
                    <a:lumOff val="40000"/>
                  </a:schemeClr>
                </a:solidFill>
                <a:latin typeface="Calibri" pitchFamily="34" charset="0"/>
              </a:rPr>
              <a:t> </a:t>
            </a:r>
            <a:r>
              <a:rPr lang="en-US" sz="2000" i="1" dirty="0" err="1">
                <a:latin typeface="Calibri" pitchFamily="34" charset="0"/>
              </a:rPr>
              <a:t>μια</a:t>
            </a:r>
            <a:r>
              <a:rPr lang="en-US" sz="2000" i="1" dirty="0">
                <a:latin typeface="Calibri" pitchFamily="34" charset="0"/>
              </a:rPr>
              <a:t> ΣΕ</a:t>
            </a:r>
            <a:r>
              <a:rPr lang="en-US" sz="2000" dirty="0">
                <a:latin typeface="Calibri" pitchFamily="34" charset="0"/>
              </a:rPr>
              <a:t> </a:t>
            </a:r>
            <a:r>
              <a:rPr lang="en-US" sz="2000" dirty="0" err="1">
                <a:latin typeface="Calibri" pitchFamily="34" charset="0"/>
              </a:rPr>
              <a:t>από</a:t>
            </a:r>
            <a:r>
              <a:rPr lang="en-US" sz="2000" dirty="0">
                <a:latin typeface="Calibri" pitchFamily="34" charset="0"/>
              </a:rPr>
              <a:t> </a:t>
            </a:r>
            <a:r>
              <a:rPr lang="en-US" sz="2000" dirty="0" err="1">
                <a:latin typeface="Calibri" pitchFamily="34" charset="0"/>
              </a:rPr>
              <a:t>το</a:t>
            </a:r>
            <a:r>
              <a:rPr lang="en-US" sz="2000" dirty="0">
                <a:latin typeface="Calibri" pitchFamily="34" charset="0"/>
              </a:rPr>
              <a:t> F </a:t>
            </a:r>
            <a:r>
              <a:rPr lang="el-GR" sz="2000" dirty="0">
                <a:latin typeface="Calibri" pitchFamily="34" charset="0"/>
              </a:rPr>
              <a:t>και να πάρουμε ένα σύνολο ισοδύναμο του </a:t>
            </a:r>
            <a:r>
              <a:rPr lang="en-US" sz="2000" dirty="0">
                <a:latin typeface="Calibri" pitchFamily="34" charset="0"/>
              </a:rPr>
              <a:t>F</a:t>
            </a:r>
            <a:r>
              <a:rPr lang="el-GR" sz="2000" dirty="0">
                <a:latin typeface="Calibri" pitchFamily="34" charset="0"/>
              </a:rPr>
              <a:t> (δηλαδή, δεν υπάρχει περιττή ΣΕ)</a:t>
            </a:r>
          </a:p>
        </p:txBody>
      </p:sp>
      <p:sp>
        <p:nvSpPr>
          <p:cNvPr id="34825" name="Text Box 6"/>
          <p:cNvSpPr txBox="1">
            <a:spLocks noChangeArrowheads="1"/>
          </p:cNvSpPr>
          <p:nvPr/>
        </p:nvSpPr>
        <p:spPr bwMode="auto">
          <a:xfrm>
            <a:off x="902502" y="2479249"/>
            <a:ext cx="7044294" cy="1323439"/>
          </a:xfrm>
          <a:prstGeom prst="rect">
            <a:avLst/>
          </a:prstGeom>
          <a:noFill/>
          <a:ln w="9525">
            <a:noFill/>
            <a:miter lim="800000"/>
            <a:headEnd/>
            <a:tailEnd/>
          </a:ln>
        </p:spPr>
        <p:txBody>
          <a:bodyPr wrap="square">
            <a:spAutoFit/>
          </a:bodyPr>
          <a:lstStyle/>
          <a:p>
            <a:pPr algn="just" eaLnBrk="0" hangingPunct="0">
              <a:spcBef>
                <a:spcPct val="50000"/>
              </a:spcBef>
            </a:pPr>
            <a:r>
              <a:rPr lang="el-GR" sz="2000" b="1" dirty="0">
                <a:latin typeface="Calibri" pitchFamily="34" charset="0"/>
              </a:rPr>
              <a:t>2</a:t>
            </a:r>
            <a:r>
              <a:rPr lang="el-GR" sz="2000" dirty="0">
                <a:latin typeface="Calibri" pitchFamily="34" charset="0"/>
              </a:rPr>
              <a:t>.</a:t>
            </a:r>
            <a:r>
              <a:rPr lang="en-US" sz="2000" dirty="0">
                <a:latin typeface="Calibri" pitchFamily="34" charset="0"/>
              </a:rPr>
              <a:t> </a:t>
            </a:r>
            <a:r>
              <a:rPr lang="en-US" sz="2000" dirty="0" err="1">
                <a:latin typeface="Calibri" pitchFamily="34" charset="0"/>
              </a:rPr>
              <a:t>δε</a:t>
            </a:r>
            <a:r>
              <a:rPr lang="en-US" sz="2000" dirty="0">
                <a:latin typeface="Calibri" pitchFamily="34" charset="0"/>
              </a:rPr>
              <a:t> </a:t>
            </a:r>
            <a:r>
              <a:rPr lang="en-US" sz="2000" dirty="0" err="1">
                <a:latin typeface="Calibri" pitchFamily="34" charset="0"/>
              </a:rPr>
              <a:t>μπορούμε</a:t>
            </a:r>
            <a:r>
              <a:rPr lang="en-US" sz="2000" dirty="0">
                <a:latin typeface="Calibri" pitchFamily="34" charset="0"/>
              </a:rPr>
              <a:t> </a:t>
            </a:r>
            <a:r>
              <a:rPr lang="en-US" sz="2000" dirty="0" err="1">
                <a:latin typeface="Calibri" pitchFamily="34" charset="0"/>
              </a:rPr>
              <a:t>να</a:t>
            </a:r>
            <a:r>
              <a:rPr lang="en-US" sz="2000" dirty="0">
                <a:latin typeface="Calibri" pitchFamily="34" charset="0"/>
              </a:rPr>
              <a:t> </a:t>
            </a:r>
            <a:r>
              <a:rPr lang="el-GR" sz="2000" dirty="0">
                <a:latin typeface="Calibri" pitchFamily="34" charset="0"/>
              </a:rPr>
              <a:t>αντικαταστήσουμε </a:t>
            </a:r>
            <a:r>
              <a:rPr lang="en-US" sz="2000" dirty="0">
                <a:latin typeface="Calibri" pitchFamily="34" charset="0"/>
              </a:rPr>
              <a:t> </a:t>
            </a:r>
            <a:r>
              <a:rPr lang="en-US" sz="2000" dirty="0" err="1">
                <a:latin typeface="Calibri" pitchFamily="34" charset="0"/>
              </a:rPr>
              <a:t>μια</a:t>
            </a:r>
            <a:r>
              <a:rPr lang="en-US" sz="2000" dirty="0">
                <a:latin typeface="Calibri" pitchFamily="34" charset="0"/>
              </a:rPr>
              <a:t> ΣΕ </a:t>
            </a:r>
            <a:r>
              <a:rPr lang="en-US" sz="2000" dirty="0">
                <a:solidFill>
                  <a:schemeClr val="tx2">
                    <a:lumMod val="60000"/>
                    <a:lumOff val="40000"/>
                  </a:schemeClr>
                </a:solidFill>
                <a:latin typeface="Calibri" pitchFamily="34" charset="0"/>
              </a:rPr>
              <a:t>Χ </a:t>
            </a:r>
            <a:r>
              <a:rPr lang="en-US" sz="2000" dirty="0">
                <a:solidFill>
                  <a:schemeClr val="tx2">
                    <a:lumMod val="60000"/>
                    <a:lumOff val="40000"/>
                  </a:schemeClr>
                </a:solidFill>
                <a:latin typeface="Calibri" pitchFamily="34" charset="0"/>
                <a:sym typeface="Symbol" pitchFamily="18" charset="2"/>
              </a:rPr>
              <a:t></a:t>
            </a:r>
            <a:r>
              <a:rPr lang="en-US" sz="2000" dirty="0">
                <a:solidFill>
                  <a:schemeClr val="tx2">
                    <a:lumMod val="60000"/>
                    <a:lumOff val="40000"/>
                  </a:schemeClr>
                </a:solidFill>
                <a:latin typeface="Calibri" pitchFamily="34" charset="0"/>
              </a:rPr>
              <a:t> Ζ </a:t>
            </a:r>
            <a:r>
              <a:rPr lang="el-GR" sz="2000" dirty="0" smtClean="0">
                <a:latin typeface="Calibri" pitchFamily="34" charset="0"/>
              </a:rPr>
              <a:t>σ</a:t>
            </a:r>
            <a:r>
              <a:rPr lang="en-US" sz="2000" dirty="0" err="1" smtClean="0">
                <a:latin typeface="Calibri" pitchFamily="34" charset="0"/>
              </a:rPr>
              <a:t>το</a:t>
            </a:r>
            <a:r>
              <a:rPr lang="en-US" sz="2000" dirty="0" smtClean="0">
                <a:latin typeface="Calibri" pitchFamily="34" charset="0"/>
              </a:rPr>
              <a:t> </a:t>
            </a:r>
            <a:r>
              <a:rPr lang="en-US" sz="2000" dirty="0">
                <a:latin typeface="Calibri" pitchFamily="34" charset="0"/>
              </a:rPr>
              <a:t>F </a:t>
            </a:r>
            <a:r>
              <a:rPr lang="en-US" sz="2000" dirty="0" err="1">
                <a:latin typeface="Calibri" pitchFamily="34" charset="0"/>
              </a:rPr>
              <a:t>με</a:t>
            </a:r>
            <a:r>
              <a:rPr lang="en-US" sz="2000" dirty="0">
                <a:latin typeface="Calibri" pitchFamily="34" charset="0"/>
              </a:rPr>
              <a:t> </a:t>
            </a:r>
            <a:r>
              <a:rPr lang="en-US" sz="2000" dirty="0" err="1">
                <a:latin typeface="Calibri" pitchFamily="34" charset="0"/>
              </a:rPr>
              <a:t>μια</a:t>
            </a:r>
            <a:r>
              <a:rPr lang="en-US" sz="2000" dirty="0">
                <a:latin typeface="Calibri" pitchFamily="34" charset="0"/>
              </a:rPr>
              <a:t> </a:t>
            </a:r>
            <a:r>
              <a:rPr lang="el-GR" sz="2000" dirty="0">
                <a:latin typeface="Calibri" pitchFamily="34" charset="0"/>
              </a:rPr>
              <a:t>ΣΕ </a:t>
            </a:r>
            <a:r>
              <a:rPr lang="el-GR" sz="2000" dirty="0">
                <a:solidFill>
                  <a:schemeClr val="tx2">
                    <a:lumMod val="60000"/>
                    <a:lumOff val="40000"/>
                  </a:schemeClr>
                </a:solidFill>
                <a:latin typeface="Calibri" pitchFamily="34" charset="0"/>
              </a:rPr>
              <a:t>Υ </a:t>
            </a:r>
            <a:r>
              <a:rPr lang="en-US" sz="2000" dirty="0">
                <a:solidFill>
                  <a:schemeClr val="tx2">
                    <a:lumMod val="60000"/>
                    <a:lumOff val="40000"/>
                  </a:schemeClr>
                </a:solidFill>
                <a:latin typeface="Calibri" pitchFamily="34" charset="0"/>
                <a:sym typeface="Symbol" pitchFamily="18" charset="2"/>
              </a:rPr>
              <a:t> </a:t>
            </a:r>
            <a:r>
              <a:rPr lang="en-US" sz="2000" dirty="0">
                <a:solidFill>
                  <a:schemeClr val="tx2">
                    <a:lumMod val="60000"/>
                    <a:lumOff val="40000"/>
                  </a:schemeClr>
                </a:solidFill>
                <a:latin typeface="Calibri" pitchFamily="34" charset="0"/>
              </a:rPr>
              <a:t>Z</a:t>
            </a:r>
            <a:r>
              <a:rPr lang="el-GR" sz="2000" dirty="0">
                <a:solidFill>
                  <a:schemeClr val="tx2">
                    <a:lumMod val="60000"/>
                    <a:lumOff val="40000"/>
                  </a:schemeClr>
                </a:solidFill>
                <a:latin typeface="Calibri" pitchFamily="34" charset="0"/>
              </a:rPr>
              <a:t>  </a:t>
            </a:r>
            <a:r>
              <a:rPr lang="el-GR" sz="2000" dirty="0">
                <a:latin typeface="Calibri" pitchFamily="34" charset="0"/>
              </a:rPr>
              <a:t>τέτοια ώστε </a:t>
            </a:r>
            <a:r>
              <a:rPr lang="en-US" sz="2000" u="sng" dirty="0">
                <a:solidFill>
                  <a:schemeClr val="tx2">
                    <a:lumMod val="60000"/>
                    <a:lumOff val="40000"/>
                  </a:schemeClr>
                </a:solidFill>
                <a:latin typeface="Calibri" pitchFamily="34" charset="0"/>
              </a:rPr>
              <a:t>Y </a:t>
            </a:r>
            <a:r>
              <a:rPr lang="en-US" sz="2000" u="sng" dirty="0">
                <a:solidFill>
                  <a:schemeClr val="tx2">
                    <a:lumMod val="60000"/>
                    <a:lumOff val="40000"/>
                  </a:schemeClr>
                </a:solidFill>
                <a:latin typeface="Calibri" pitchFamily="34" charset="0"/>
                <a:sym typeface="Symbol" pitchFamily="18" charset="2"/>
              </a:rPr>
              <a:t> </a:t>
            </a:r>
            <a:r>
              <a:rPr lang="en-US" sz="2000" u="sng" dirty="0">
                <a:solidFill>
                  <a:schemeClr val="tx2">
                    <a:lumMod val="60000"/>
                    <a:lumOff val="40000"/>
                  </a:schemeClr>
                </a:solidFill>
                <a:latin typeface="Calibri" pitchFamily="34" charset="0"/>
              </a:rPr>
              <a:t>X </a:t>
            </a:r>
            <a:r>
              <a:rPr lang="el-GR" sz="2000" dirty="0">
                <a:latin typeface="Calibri" pitchFamily="34" charset="0"/>
              </a:rPr>
              <a:t>και να πάρουμε ένα σύνολο ισοδύναμο του </a:t>
            </a:r>
            <a:r>
              <a:rPr lang="en-US" sz="2000" dirty="0">
                <a:latin typeface="Calibri" pitchFamily="34" charset="0"/>
              </a:rPr>
              <a:t>F</a:t>
            </a:r>
            <a:r>
              <a:rPr lang="el-GR" sz="2000" dirty="0">
                <a:latin typeface="Calibri" pitchFamily="34" charset="0"/>
              </a:rPr>
              <a:t> (δηλαδή, δεν υπάρχει </a:t>
            </a:r>
            <a:r>
              <a:rPr lang="el-GR" sz="2000" i="1" dirty="0">
                <a:solidFill>
                  <a:schemeClr val="accent1">
                    <a:lumMod val="60000"/>
                    <a:lumOff val="40000"/>
                  </a:schemeClr>
                </a:solidFill>
                <a:latin typeface="Calibri" pitchFamily="34" charset="0"/>
              </a:rPr>
              <a:t>περιττό γνώρισμα </a:t>
            </a:r>
            <a:r>
              <a:rPr lang="el-GR" sz="2000" i="1" dirty="0">
                <a:latin typeface="Calibri" pitchFamily="34" charset="0"/>
              </a:rPr>
              <a:t>στο </a:t>
            </a:r>
            <a:r>
              <a:rPr lang="el-GR" sz="2000" i="1" dirty="0" err="1">
                <a:latin typeface="Calibri" pitchFamily="34" charset="0"/>
              </a:rPr>
              <a:t>α.μ</a:t>
            </a:r>
            <a:r>
              <a:rPr lang="el-GR" sz="2000" dirty="0">
                <a:latin typeface="Calibri" pitchFamily="34" charset="0"/>
              </a:rPr>
              <a:t> της συναρτησιακής εξάρτησης)</a:t>
            </a:r>
          </a:p>
        </p:txBody>
      </p:sp>
      <p:sp>
        <p:nvSpPr>
          <p:cNvPr id="34826" name="Text Box 7"/>
          <p:cNvSpPr txBox="1">
            <a:spLocks noChangeArrowheads="1"/>
          </p:cNvSpPr>
          <p:nvPr/>
        </p:nvSpPr>
        <p:spPr bwMode="auto">
          <a:xfrm>
            <a:off x="502763" y="4845378"/>
            <a:ext cx="7783398" cy="900259"/>
          </a:xfrm>
          <a:prstGeom prst="rect">
            <a:avLst/>
          </a:prstGeom>
          <a:solidFill>
            <a:srgbClr val="FFFFCC"/>
          </a:solidFill>
          <a:ln w="9525">
            <a:noFill/>
            <a:miter lim="800000"/>
            <a:headEnd/>
            <a:tailEnd/>
          </a:ln>
        </p:spPr>
        <p:txBody>
          <a:bodyPr wrap="square">
            <a:spAutoFit/>
          </a:bodyPr>
          <a:lstStyle/>
          <a:p>
            <a:pPr algn="just" eaLnBrk="0" hangingPunct="0">
              <a:spcBef>
                <a:spcPct val="50000"/>
              </a:spcBef>
            </a:pPr>
            <a:r>
              <a:rPr lang="el-GR" sz="2800" dirty="0">
                <a:solidFill>
                  <a:schemeClr val="accent6">
                    <a:lumMod val="75000"/>
                  </a:schemeClr>
                </a:solidFill>
                <a:latin typeface="Calibri" pitchFamily="34" charset="0"/>
              </a:rPr>
              <a:t>Ελάχιστο κάλυμμα</a:t>
            </a:r>
            <a:r>
              <a:rPr lang="el-GR" sz="2400" dirty="0">
                <a:solidFill>
                  <a:schemeClr val="accent6">
                    <a:lumMod val="75000"/>
                  </a:schemeClr>
                </a:solidFill>
                <a:latin typeface="Calibri" pitchFamily="34" charset="0"/>
              </a:rPr>
              <a:t> </a:t>
            </a:r>
            <a:r>
              <a:rPr lang="en-US" sz="2400" dirty="0" err="1">
                <a:latin typeface="Calibri" pitchFamily="34" charset="0"/>
              </a:rPr>
              <a:t>F</a:t>
            </a:r>
            <a:r>
              <a:rPr lang="en-US" sz="2400" baseline="-25000" dirty="0" err="1">
                <a:latin typeface="Calibri" pitchFamily="34" charset="0"/>
              </a:rPr>
              <a:t>min</a:t>
            </a:r>
            <a:r>
              <a:rPr lang="en-US" sz="2400" dirty="0">
                <a:latin typeface="Calibri" pitchFamily="34" charset="0"/>
              </a:rPr>
              <a:t> </a:t>
            </a:r>
            <a:r>
              <a:rPr lang="el-GR" sz="2400" dirty="0">
                <a:latin typeface="Calibri" pitchFamily="34" charset="0"/>
              </a:rPr>
              <a:t>της </a:t>
            </a:r>
            <a:r>
              <a:rPr lang="en-US" sz="2400" dirty="0">
                <a:latin typeface="Calibri" pitchFamily="34" charset="0"/>
              </a:rPr>
              <a:t>F: </a:t>
            </a:r>
            <a:r>
              <a:rPr lang="el-GR" sz="2400" dirty="0">
                <a:latin typeface="Calibri" pitchFamily="34" charset="0"/>
              </a:rPr>
              <a:t>ελάχιστο σύνολο από ΣΕ που είναι ισοδύναμο με την </a:t>
            </a:r>
            <a:r>
              <a:rPr lang="en-US" sz="2400" dirty="0">
                <a:latin typeface="Calibri" pitchFamily="34" charset="0"/>
              </a:rPr>
              <a:t>F</a:t>
            </a:r>
            <a:endParaRPr lang="el-GR" sz="2400" dirty="0">
              <a:latin typeface="Calibri" pitchFamily="34" charset="0"/>
            </a:endParaRPr>
          </a:p>
        </p:txBody>
      </p:sp>
      <p:sp>
        <p:nvSpPr>
          <p:cNvPr id="11" name="Title 10"/>
          <p:cNvSpPr>
            <a:spLocks noGrp="1"/>
          </p:cNvSpPr>
          <p:nvPr>
            <p:ph type="title"/>
          </p:nvPr>
        </p:nvSpPr>
        <p:spPr>
          <a:xfrm>
            <a:off x="457200" y="0"/>
            <a:ext cx="8229600" cy="1143000"/>
          </a:xfrm>
        </p:spPr>
        <p:txBody>
          <a:bodyPr/>
          <a:lstStyle/>
          <a:p>
            <a:r>
              <a:rPr lang="el-GR" dirty="0" smtClean="0">
                <a:solidFill>
                  <a:schemeClr val="accent6">
                    <a:lumMod val="75000"/>
                  </a:schemeClr>
                </a:solidFill>
              </a:rPr>
              <a:t>Ελάχιστο Κάλυμμα</a:t>
            </a:r>
            <a:endParaRPr lang="el-GR"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35843" name="Footer Placeholder 3"/>
          <p:cNvSpPr>
            <a:spLocks noGrp="1"/>
          </p:cNvSpPr>
          <p:nvPr>
            <p:ph type="ftr" sz="quarter" idx="11"/>
          </p:nvPr>
        </p:nvSpPr>
        <p:spPr>
          <a:noFill/>
        </p:spPr>
        <p:txBody>
          <a:bodyPr/>
          <a:lstStyle/>
          <a:p>
            <a:r>
              <a:rPr lang="el-GR" altLang="en-US" smtClean="0"/>
              <a:t>Ευαγγελία Πιτουρά</a:t>
            </a:r>
          </a:p>
        </p:txBody>
      </p:sp>
      <p:sp>
        <p:nvSpPr>
          <p:cNvPr id="35844" name="Slide Number Placeholder 4"/>
          <p:cNvSpPr>
            <a:spLocks noGrp="1"/>
          </p:cNvSpPr>
          <p:nvPr>
            <p:ph type="sldNum" sz="quarter" idx="12"/>
          </p:nvPr>
        </p:nvSpPr>
        <p:spPr>
          <a:noFill/>
        </p:spPr>
        <p:txBody>
          <a:bodyPr/>
          <a:lstStyle/>
          <a:p>
            <a:fld id="{B9150A1F-23A2-403A-9A64-517FFB99A427}" type="slidenum">
              <a:rPr lang="el-GR" altLang="en-US" smtClean="0"/>
              <a:pPr/>
              <a:t>38</a:t>
            </a:fld>
            <a:endParaRPr lang="el-GR" altLang="en-US" smtClean="0"/>
          </a:p>
        </p:txBody>
      </p:sp>
      <p:sp>
        <p:nvSpPr>
          <p:cNvPr id="35847" name="Text Box 4"/>
          <p:cNvSpPr txBox="1">
            <a:spLocks noChangeArrowheads="1"/>
          </p:cNvSpPr>
          <p:nvPr/>
        </p:nvSpPr>
        <p:spPr bwMode="auto">
          <a:xfrm>
            <a:off x="727369" y="2145728"/>
            <a:ext cx="7391400" cy="3016210"/>
          </a:xfrm>
          <a:prstGeom prst="rect">
            <a:avLst/>
          </a:prstGeom>
          <a:noFill/>
          <a:ln w="9525">
            <a:noFill/>
            <a:miter lim="800000"/>
            <a:headEnd/>
            <a:tailEnd/>
          </a:ln>
        </p:spPr>
        <p:txBody>
          <a:bodyPr>
            <a:spAutoFit/>
          </a:bodyPr>
          <a:lstStyle/>
          <a:p>
            <a:pPr algn="just" eaLnBrk="0" hangingPunct="0">
              <a:spcBef>
                <a:spcPct val="50000"/>
              </a:spcBef>
            </a:pPr>
            <a:r>
              <a:rPr lang="el-GR" sz="2000" dirty="0">
                <a:latin typeface="Calibri" pitchFamily="34" charset="0"/>
              </a:rPr>
              <a:t>1. Αντικατέστησε τις συναρτησιακές εξαρτήσεις </a:t>
            </a:r>
          </a:p>
          <a:p>
            <a:pPr eaLnBrk="0" hangingPunct="0">
              <a:spcBef>
                <a:spcPct val="50000"/>
              </a:spcBef>
            </a:pPr>
            <a:r>
              <a:rPr lang="el-GR" sz="2000" dirty="0">
                <a:latin typeface="Calibri" pitchFamily="34" charset="0"/>
              </a:rPr>
              <a:t>	 Χ</a:t>
            </a:r>
            <a:r>
              <a:rPr lang="el-GR" sz="2000" baseline="-25000" dirty="0">
                <a:latin typeface="Calibri" pitchFamily="34" charset="0"/>
              </a:rPr>
              <a:t>1</a:t>
            </a:r>
            <a:r>
              <a:rPr lang="el-GR" sz="2000" dirty="0">
                <a:latin typeface="Calibri" pitchFamily="34" charset="0"/>
              </a:rPr>
              <a:t> </a:t>
            </a:r>
            <a:r>
              <a:rPr lang="el-GR" sz="2000" dirty="0">
                <a:latin typeface="Calibri" pitchFamily="34" charset="0"/>
                <a:sym typeface="Symbol" pitchFamily="18" charset="2"/>
              </a:rPr>
              <a:t></a:t>
            </a:r>
            <a:r>
              <a:rPr lang="el-GR" sz="2000" dirty="0">
                <a:latin typeface="Calibri" pitchFamily="34" charset="0"/>
              </a:rPr>
              <a:t> Υ</a:t>
            </a:r>
            <a:r>
              <a:rPr lang="el-GR" sz="2000" baseline="-25000" dirty="0">
                <a:latin typeface="Calibri" pitchFamily="34" charset="0"/>
              </a:rPr>
              <a:t>1</a:t>
            </a:r>
            <a:r>
              <a:rPr lang="el-GR" sz="2000" dirty="0">
                <a:latin typeface="Calibri" pitchFamily="34" charset="0"/>
              </a:rPr>
              <a:t>Υ</a:t>
            </a:r>
            <a:r>
              <a:rPr lang="el-GR" sz="2000" baseline="-25000" dirty="0">
                <a:latin typeface="Calibri" pitchFamily="34" charset="0"/>
              </a:rPr>
              <a:t>2</a:t>
            </a:r>
            <a:r>
              <a:rPr lang="el-GR" sz="2000" i="1" dirty="0">
                <a:latin typeface="Calibri" pitchFamily="34" charset="0"/>
              </a:rPr>
              <a:t> </a:t>
            </a:r>
            <a:r>
              <a:rPr lang="el-GR" sz="2000" dirty="0">
                <a:latin typeface="Calibri" pitchFamily="34" charset="0"/>
              </a:rPr>
              <a:t>με</a:t>
            </a:r>
            <a:r>
              <a:rPr lang="el-GR" sz="2000" i="1" dirty="0">
                <a:latin typeface="Calibri" pitchFamily="34" charset="0"/>
              </a:rPr>
              <a:t> </a:t>
            </a:r>
            <a:r>
              <a:rPr lang="el-GR" sz="2000" dirty="0">
                <a:latin typeface="Calibri" pitchFamily="34" charset="0"/>
              </a:rPr>
              <a:t>Χ</a:t>
            </a:r>
            <a:r>
              <a:rPr lang="el-GR" sz="2000" baseline="-25000" dirty="0">
                <a:latin typeface="Calibri" pitchFamily="34" charset="0"/>
              </a:rPr>
              <a:t>1 </a:t>
            </a:r>
            <a:r>
              <a:rPr lang="el-GR" sz="2000" dirty="0">
                <a:latin typeface="Calibri" pitchFamily="34" charset="0"/>
                <a:sym typeface="Symbol" pitchFamily="18" charset="2"/>
              </a:rPr>
              <a:t></a:t>
            </a:r>
            <a:r>
              <a:rPr lang="el-GR" sz="2000" dirty="0">
                <a:latin typeface="Calibri" pitchFamily="34" charset="0"/>
              </a:rPr>
              <a:t> Υ</a:t>
            </a:r>
            <a:r>
              <a:rPr lang="el-GR" sz="2000" baseline="-25000" dirty="0">
                <a:latin typeface="Calibri" pitchFamily="34" charset="0"/>
              </a:rPr>
              <a:t>1</a:t>
            </a:r>
            <a:r>
              <a:rPr lang="el-GR" sz="2000" dirty="0">
                <a:latin typeface="Calibri" pitchFamily="34" charset="0"/>
              </a:rPr>
              <a:t> και Χ</a:t>
            </a:r>
            <a:r>
              <a:rPr lang="el-GR" sz="2000" baseline="-25000" dirty="0">
                <a:latin typeface="Calibri" pitchFamily="34" charset="0"/>
              </a:rPr>
              <a:t>1 </a:t>
            </a:r>
            <a:r>
              <a:rPr lang="el-GR" sz="2000" dirty="0">
                <a:latin typeface="Calibri" pitchFamily="34" charset="0"/>
                <a:sym typeface="Symbol" pitchFamily="18" charset="2"/>
              </a:rPr>
              <a:t></a:t>
            </a:r>
            <a:r>
              <a:rPr lang="el-GR" sz="2000" dirty="0">
                <a:latin typeface="Calibri" pitchFamily="34" charset="0"/>
              </a:rPr>
              <a:t> Υ</a:t>
            </a:r>
            <a:r>
              <a:rPr lang="el-GR" sz="2000" baseline="-25000" dirty="0">
                <a:latin typeface="Calibri" pitchFamily="34" charset="0"/>
              </a:rPr>
              <a:t>2</a:t>
            </a:r>
            <a:r>
              <a:rPr lang="el-GR" sz="2000" dirty="0">
                <a:latin typeface="Calibri" pitchFamily="34" charset="0"/>
              </a:rPr>
              <a:t>. </a:t>
            </a:r>
            <a:endParaRPr lang="el-GR" sz="2000" dirty="0" smtClean="0">
              <a:latin typeface="Calibri" pitchFamily="34" charset="0"/>
            </a:endParaRPr>
          </a:p>
          <a:p>
            <a:pPr eaLnBrk="0" hangingPunct="0">
              <a:spcBef>
                <a:spcPct val="50000"/>
              </a:spcBef>
            </a:pPr>
            <a:endParaRPr lang="en-US" sz="2000" dirty="0">
              <a:latin typeface="Calibri" pitchFamily="34" charset="0"/>
            </a:endParaRPr>
          </a:p>
          <a:p>
            <a:pPr eaLnBrk="0" hangingPunct="0">
              <a:spcBef>
                <a:spcPct val="50000"/>
              </a:spcBef>
            </a:pPr>
            <a:r>
              <a:rPr lang="en-US" sz="2000" dirty="0">
                <a:latin typeface="Calibri" pitchFamily="34" charset="0"/>
              </a:rPr>
              <a:t>2.</a:t>
            </a:r>
            <a:r>
              <a:rPr lang="el-GR" sz="2000" dirty="0">
                <a:latin typeface="Calibri" pitchFamily="34" charset="0"/>
              </a:rPr>
              <a:t>Για κάθε ΣΕ</a:t>
            </a:r>
          </a:p>
          <a:p>
            <a:pPr eaLnBrk="0" hangingPunct="0">
              <a:spcBef>
                <a:spcPct val="50000"/>
              </a:spcBef>
            </a:pPr>
            <a:r>
              <a:rPr lang="el-GR" sz="2000" dirty="0">
                <a:latin typeface="Calibri" pitchFamily="34" charset="0"/>
              </a:rPr>
              <a:t>	</a:t>
            </a:r>
            <a:r>
              <a:rPr lang="en-US" sz="2000" dirty="0">
                <a:latin typeface="Calibri" pitchFamily="34" charset="0"/>
              </a:rPr>
              <a:t>(</a:t>
            </a:r>
            <a:r>
              <a:rPr lang="en-US" sz="2000" dirty="0" err="1">
                <a:latin typeface="Calibri" pitchFamily="34" charset="0"/>
              </a:rPr>
              <a:t>i</a:t>
            </a:r>
            <a:r>
              <a:rPr lang="en-US" sz="2000" dirty="0">
                <a:latin typeface="Calibri" pitchFamily="34" charset="0"/>
              </a:rPr>
              <a:t>)  </a:t>
            </a:r>
            <a:r>
              <a:rPr lang="el-GR" sz="2000" dirty="0">
                <a:latin typeface="Calibri" pitchFamily="34" charset="0"/>
              </a:rPr>
              <a:t>Βρες τα </a:t>
            </a:r>
            <a:r>
              <a:rPr lang="el-GR" sz="2000" i="1" dirty="0">
                <a:latin typeface="Calibri" pitchFamily="34" charset="0"/>
              </a:rPr>
              <a:t>περιττά γνωρίσματα</a:t>
            </a:r>
            <a:r>
              <a:rPr lang="el-GR" sz="2000" dirty="0">
                <a:latin typeface="Calibri" pitchFamily="34" charset="0"/>
              </a:rPr>
              <a:t> στο </a:t>
            </a:r>
            <a:r>
              <a:rPr lang="el-GR" sz="2000" dirty="0" err="1">
                <a:latin typeface="Calibri" pitchFamily="34" charset="0"/>
              </a:rPr>
              <a:t>α.μ</a:t>
            </a:r>
            <a:r>
              <a:rPr lang="el-GR" sz="2000" dirty="0">
                <a:latin typeface="Calibri" pitchFamily="34" charset="0"/>
              </a:rPr>
              <a:t>., αφαίρεσε τα</a:t>
            </a:r>
            <a:endParaRPr lang="en-US" sz="2000" dirty="0">
              <a:latin typeface="Calibri" pitchFamily="34" charset="0"/>
            </a:endParaRPr>
          </a:p>
          <a:p>
            <a:pPr eaLnBrk="0" hangingPunct="0">
              <a:spcBef>
                <a:spcPct val="50000"/>
              </a:spcBef>
            </a:pPr>
            <a:endParaRPr lang="el-GR" sz="2000" baseline="30000" dirty="0">
              <a:latin typeface="Calibri" pitchFamily="34" charset="0"/>
              <a:sym typeface="Symbol" pitchFamily="18" charset="2"/>
            </a:endParaRPr>
          </a:p>
          <a:p>
            <a:pPr eaLnBrk="0" hangingPunct="0">
              <a:spcBef>
                <a:spcPct val="50000"/>
              </a:spcBef>
            </a:pPr>
            <a:r>
              <a:rPr lang="en-US" sz="2000" dirty="0">
                <a:latin typeface="Calibri" pitchFamily="34" charset="0"/>
              </a:rPr>
              <a:t>	(ii) </a:t>
            </a:r>
            <a:r>
              <a:rPr lang="el-GR" sz="2000" dirty="0">
                <a:latin typeface="Calibri" pitchFamily="34" charset="0"/>
              </a:rPr>
              <a:t>Έλεγξε αν είναι </a:t>
            </a:r>
            <a:r>
              <a:rPr lang="el-GR" sz="2000" i="1" dirty="0">
                <a:latin typeface="Calibri" pitchFamily="34" charset="0"/>
              </a:rPr>
              <a:t>περιττή</a:t>
            </a:r>
            <a:r>
              <a:rPr lang="el-GR" sz="2000" dirty="0">
                <a:latin typeface="Calibri" pitchFamily="34" charset="0"/>
              </a:rPr>
              <a:t>, αν ναι </a:t>
            </a:r>
            <a:r>
              <a:rPr lang="el-GR" sz="2000" dirty="0" err="1">
                <a:latin typeface="Calibri" pitchFamily="34" charset="0"/>
              </a:rPr>
              <a:t>αφαίρεσέ</a:t>
            </a:r>
            <a:r>
              <a:rPr lang="el-GR" sz="2000" dirty="0">
                <a:latin typeface="Calibri" pitchFamily="34" charset="0"/>
              </a:rPr>
              <a:t> </a:t>
            </a:r>
            <a:r>
              <a:rPr lang="el-GR" sz="2000" dirty="0" smtClean="0">
                <a:latin typeface="Calibri" pitchFamily="34" charset="0"/>
              </a:rPr>
              <a:t>τη</a:t>
            </a:r>
            <a:endParaRPr lang="el-GR" sz="2000" baseline="30000" dirty="0">
              <a:latin typeface="Calibri" pitchFamily="34" charset="0"/>
              <a:sym typeface="Symbol" pitchFamily="18" charset="2"/>
            </a:endParaRPr>
          </a:p>
        </p:txBody>
      </p:sp>
      <p:sp>
        <p:nvSpPr>
          <p:cNvPr id="8" name="Title 7"/>
          <p:cNvSpPr>
            <a:spLocks noGrp="1"/>
          </p:cNvSpPr>
          <p:nvPr>
            <p:ph type="title"/>
          </p:nvPr>
        </p:nvSpPr>
        <p:spPr/>
        <p:txBody>
          <a:bodyPr>
            <a:normAutofit fontScale="90000"/>
          </a:bodyPr>
          <a:lstStyle/>
          <a:p>
            <a:r>
              <a:rPr lang="el-GR" dirty="0" smtClean="0">
                <a:solidFill>
                  <a:schemeClr val="accent6">
                    <a:lumMod val="75000"/>
                  </a:schemeClr>
                </a:solidFill>
              </a:rPr>
              <a:t>Αλγόριθμος Υπολογισμού Ελάχιστου Καλύμματος</a:t>
            </a:r>
            <a:endParaRPr lang="el-GR"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36867" name="Footer Placeholder 3"/>
          <p:cNvSpPr>
            <a:spLocks noGrp="1"/>
          </p:cNvSpPr>
          <p:nvPr>
            <p:ph type="ftr" sz="quarter" idx="11"/>
          </p:nvPr>
        </p:nvSpPr>
        <p:spPr>
          <a:noFill/>
        </p:spPr>
        <p:txBody>
          <a:bodyPr/>
          <a:lstStyle/>
          <a:p>
            <a:r>
              <a:rPr lang="el-GR" altLang="en-US" smtClean="0"/>
              <a:t>Ευαγγελία Πιτουρά</a:t>
            </a:r>
          </a:p>
        </p:txBody>
      </p:sp>
      <p:sp>
        <p:nvSpPr>
          <p:cNvPr id="36868" name="Slide Number Placeholder 4"/>
          <p:cNvSpPr>
            <a:spLocks noGrp="1"/>
          </p:cNvSpPr>
          <p:nvPr>
            <p:ph type="sldNum" sz="quarter" idx="12"/>
          </p:nvPr>
        </p:nvSpPr>
        <p:spPr>
          <a:noFill/>
        </p:spPr>
        <p:txBody>
          <a:bodyPr/>
          <a:lstStyle/>
          <a:p>
            <a:fld id="{5A2C4B2B-B3CD-4E09-9BEB-887E43544CB8}" type="slidenum">
              <a:rPr lang="el-GR" altLang="en-US" smtClean="0"/>
              <a:pPr/>
              <a:t>39</a:t>
            </a:fld>
            <a:endParaRPr lang="el-GR" altLang="en-US" smtClean="0"/>
          </a:p>
        </p:txBody>
      </p:sp>
      <p:sp>
        <p:nvSpPr>
          <p:cNvPr id="36870" name="Text Box 3"/>
          <p:cNvSpPr txBox="1">
            <a:spLocks noChangeArrowheads="1"/>
          </p:cNvSpPr>
          <p:nvPr/>
        </p:nvSpPr>
        <p:spPr bwMode="auto">
          <a:xfrm>
            <a:off x="508409" y="1532674"/>
            <a:ext cx="7924800" cy="1200150"/>
          </a:xfrm>
          <a:prstGeom prst="rect">
            <a:avLst/>
          </a:prstGeom>
          <a:noFill/>
          <a:ln w="9525">
            <a:noFill/>
            <a:miter lim="800000"/>
            <a:headEnd/>
            <a:tailEnd/>
          </a:ln>
        </p:spPr>
        <p:txBody>
          <a:bodyPr>
            <a:spAutoFit/>
          </a:bodyPr>
          <a:lstStyle/>
          <a:p>
            <a:pPr algn="just" eaLnBrk="0" hangingPunct="0">
              <a:spcBef>
                <a:spcPct val="50000"/>
              </a:spcBef>
            </a:pPr>
            <a:r>
              <a:rPr lang="el-GR" sz="2400" i="1" dirty="0">
                <a:solidFill>
                  <a:schemeClr val="accent6">
                    <a:lumMod val="75000"/>
                  </a:schemeClr>
                </a:solidFill>
                <a:latin typeface="Calibri" pitchFamily="34" charset="0"/>
              </a:rPr>
              <a:t>Περιττά γνωρίσματα</a:t>
            </a:r>
            <a:r>
              <a:rPr lang="el-GR" sz="2400" dirty="0">
                <a:latin typeface="Calibri" pitchFamily="34" charset="0"/>
              </a:rPr>
              <a:t>: γνωρίσματα που αν αφαιρεθούν δεν επηρεάζουν τη κλειστότητα (δηλαδή προκύπτει ισοδύναμο σύνολο)</a:t>
            </a:r>
          </a:p>
        </p:txBody>
      </p:sp>
      <p:sp>
        <p:nvSpPr>
          <p:cNvPr id="36871" name="Text Box 6"/>
          <p:cNvSpPr txBox="1">
            <a:spLocks noChangeArrowheads="1"/>
          </p:cNvSpPr>
          <p:nvPr/>
        </p:nvSpPr>
        <p:spPr bwMode="auto">
          <a:xfrm>
            <a:off x="620615" y="2997725"/>
            <a:ext cx="8127459" cy="1087752"/>
          </a:xfrm>
          <a:prstGeom prst="rect">
            <a:avLst/>
          </a:prstGeom>
          <a:solidFill>
            <a:schemeClr val="bg1">
              <a:lumMod val="95000"/>
            </a:schemeClr>
          </a:solidFill>
          <a:ln w="9525">
            <a:noFill/>
            <a:miter lim="800000"/>
            <a:headEnd/>
            <a:tailEnd/>
          </a:ln>
        </p:spPr>
        <p:txBody>
          <a:bodyPr wrap="square">
            <a:spAutoFit/>
          </a:bodyPr>
          <a:lstStyle/>
          <a:p>
            <a:pPr eaLnBrk="0" hangingPunct="0">
              <a:spcBef>
                <a:spcPct val="50000"/>
              </a:spcBef>
            </a:pPr>
            <a:r>
              <a:rPr lang="el-GR" dirty="0">
                <a:latin typeface="Calibri" pitchFamily="34" charset="0"/>
              </a:rPr>
              <a:t>Για παράδειγμα: το γνώρισμα ΑΒ </a:t>
            </a:r>
            <a:r>
              <a:rPr lang="el-GR" dirty="0">
                <a:latin typeface="Calibri" pitchFamily="34" charset="0"/>
                <a:sym typeface="Symbol" pitchFamily="18" charset="2"/>
              </a:rPr>
              <a:t></a:t>
            </a:r>
            <a:r>
              <a:rPr lang="el-GR" dirty="0">
                <a:latin typeface="Calibri" pitchFamily="34" charset="0"/>
              </a:rPr>
              <a:t> </a:t>
            </a:r>
            <a:r>
              <a:rPr lang="en-US" dirty="0">
                <a:latin typeface="Calibri" pitchFamily="34" charset="0"/>
              </a:rPr>
              <a:t>C</a:t>
            </a:r>
            <a:r>
              <a:rPr lang="el-GR" dirty="0">
                <a:latin typeface="Calibri" pitchFamily="34" charset="0"/>
              </a:rPr>
              <a:t> το Α είναι περιττό στην εξάρτηση </a:t>
            </a:r>
            <a:r>
              <a:rPr lang="el-GR" dirty="0" smtClean="0">
                <a:latin typeface="Calibri" pitchFamily="34" charset="0"/>
              </a:rPr>
              <a:t>(στο αριστερό μέρος)</a:t>
            </a:r>
            <a:r>
              <a:rPr lang="en-US" dirty="0" smtClean="0">
                <a:latin typeface="Calibri" pitchFamily="34" charset="0"/>
              </a:rPr>
              <a:t> </a:t>
            </a:r>
            <a:r>
              <a:rPr lang="el-GR" dirty="0" err="1">
                <a:latin typeface="Calibri" pitchFamily="34" charset="0"/>
              </a:rPr>
              <a:t>ανν</a:t>
            </a:r>
            <a:endParaRPr lang="el-GR" dirty="0">
              <a:latin typeface="Calibri" pitchFamily="34" charset="0"/>
            </a:endParaRPr>
          </a:p>
          <a:p>
            <a:pPr eaLnBrk="0" hangingPunct="0">
              <a:spcBef>
                <a:spcPct val="50000"/>
              </a:spcBef>
            </a:pPr>
            <a:r>
              <a:rPr lang="en-US" dirty="0">
                <a:latin typeface="Calibri" pitchFamily="34" charset="0"/>
              </a:rPr>
              <a:t>	F   </a:t>
            </a:r>
            <a:r>
              <a:rPr lang="el-GR" dirty="0">
                <a:latin typeface="Calibri" pitchFamily="34" charset="0"/>
              </a:rPr>
              <a:t>ισοδύναμο</a:t>
            </a:r>
            <a:r>
              <a:rPr lang="en-US" dirty="0">
                <a:latin typeface="Calibri" pitchFamily="34" charset="0"/>
              </a:rPr>
              <a:t>    (F - {</a:t>
            </a:r>
            <a:r>
              <a:rPr lang="el-GR" dirty="0">
                <a:latin typeface="Calibri" pitchFamily="34" charset="0"/>
              </a:rPr>
              <a:t>ΑΒ </a:t>
            </a:r>
            <a:r>
              <a:rPr lang="el-GR" dirty="0">
                <a:latin typeface="Calibri" pitchFamily="34" charset="0"/>
                <a:sym typeface="Symbol" pitchFamily="18" charset="2"/>
              </a:rPr>
              <a:t></a:t>
            </a:r>
            <a:r>
              <a:rPr lang="en-US" dirty="0">
                <a:latin typeface="Calibri" pitchFamily="34" charset="0"/>
              </a:rPr>
              <a:t>C</a:t>
            </a:r>
            <a:r>
              <a:rPr lang="el-GR" dirty="0">
                <a:latin typeface="Calibri" pitchFamily="34" charset="0"/>
              </a:rPr>
              <a:t>}</a:t>
            </a:r>
            <a:r>
              <a:rPr lang="en-US" dirty="0">
                <a:latin typeface="Calibri" pitchFamily="34" charset="0"/>
              </a:rPr>
              <a:t>)</a:t>
            </a:r>
            <a:r>
              <a:rPr lang="el-GR" dirty="0">
                <a:latin typeface="Calibri" pitchFamily="34" charset="0"/>
              </a:rPr>
              <a:t> </a:t>
            </a:r>
            <a:r>
              <a:rPr lang="el-GR" dirty="0">
                <a:latin typeface="Calibri" pitchFamily="34" charset="0"/>
                <a:sym typeface="Symbol" pitchFamily="18" charset="2"/>
              </a:rPr>
              <a:t> {</a:t>
            </a:r>
            <a:r>
              <a:rPr lang="en-US" dirty="0">
                <a:latin typeface="Calibri" pitchFamily="34" charset="0"/>
                <a:sym typeface="Symbol" pitchFamily="18" charset="2"/>
              </a:rPr>
              <a:t>B</a:t>
            </a:r>
            <a:r>
              <a:rPr lang="el-GR" dirty="0">
                <a:latin typeface="Calibri" pitchFamily="34" charset="0"/>
              </a:rPr>
              <a:t> </a:t>
            </a:r>
            <a:r>
              <a:rPr lang="el-GR" dirty="0">
                <a:latin typeface="Calibri" pitchFamily="34" charset="0"/>
                <a:sym typeface="Symbol" pitchFamily="18" charset="2"/>
              </a:rPr>
              <a:t></a:t>
            </a:r>
            <a:r>
              <a:rPr lang="en-US" dirty="0">
                <a:latin typeface="Calibri" pitchFamily="34" charset="0"/>
              </a:rPr>
              <a:t>C</a:t>
            </a:r>
            <a:r>
              <a:rPr lang="el-GR" dirty="0">
                <a:latin typeface="Calibri" pitchFamily="34" charset="0"/>
              </a:rPr>
              <a:t>} </a:t>
            </a:r>
          </a:p>
        </p:txBody>
      </p:sp>
      <p:sp>
        <p:nvSpPr>
          <p:cNvPr id="36872" name="Text Box 16"/>
          <p:cNvSpPr txBox="1">
            <a:spLocks noChangeArrowheads="1"/>
          </p:cNvSpPr>
          <p:nvPr/>
        </p:nvSpPr>
        <p:spPr bwMode="auto">
          <a:xfrm>
            <a:off x="235949" y="5607525"/>
            <a:ext cx="8713787" cy="369887"/>
          </a:xfrm>
          <a:prstGeom prst="rect">
            <a:avLst/>
          </a:prstGeom>
          <a:noFill/>
          <a:ln w="9525">
            <a:noFill/>
            <a:miter lim="800000"/>
            <a:headEnd/>
            <a:tailEnd/>
          </a:ln>
        </p:spPr>
        <p:txBody>
          <a:bodyPr>
            <a:spAutoFit/>
          </a:bodyPr>
          <a:lstStyle/>
          <a:p>
            <a:pPr>
              <a:spcBef>
                <a:spcPct val="50000"/>
              </a:spcBef>
              <a:buFont typeface="Wingdings" pitchFamily="2" charset="2"/>
              <a:buChar char="ü"/>
            </a:pPr>
            <a:r>
              <a:rPr lang="el-GR" sz="1800" dirty="0" smtClean="0">
                <a:latin typeface="Calibri" pitchFamily="34" charset="0"/>
              </a:rPr>
              <a:t> Προφανώς </a:t>
            </a:r>
            <a:r>
              <a:rPr lang="el-GR" sz="1800" dirty="0">
                <a:latin typeface="Calibri" pitchFamily="34" charset="0"/>
              </a:rPr>
              <a:t>το </a:t>
            </a:r>
            <a:r>
              <a:rPr lang="en-US" sz="1800" dirty="0">
                <a:latin typeface="Calibri" pitchFamily="34" charset="0"/>
              </a:rPr>
              <a:t>F’ </a:t>
            </a:r>
            <a:r>
              <a:rPr lang="el-GR" sz="1800" dirty="0">
                <a:latin typeface="Calibri" pitchFamily="34" charset="0"/>
              </a:rPr>
              <a:t>καλύπτει το </a:t>
            </a:r>
            <a:r>
              <a:rPr lang="en-US" sz="1800" dirty="0">
                <a:latin typeface="Calibri" pitchFamily="34" charset="0"/>
              </a:rPr>
              <a:t>F, </a:t>
            </a:r>
            <a:r>
              <a:rPr lang="el-GR" sz="1800" dirty="0">
                <a:latin typeface="Calibri" pitchFamily="34" charset="0"/>
              </a:rPr>
              <a:t>άρα αρκεί να ελέγξουμε αν το </a:t>
            </a:r>
            <a:r>
              <a:rPr lang="en-US" sz="1800" dirty="0">
                <a:latin typeface="Calibri" pitchFamily="34" charset="0"/>
              </a:rPr>
              <a:t>F </a:t>
            </a:r>
            <a:r>
              <a:rPr lang="el-GR" sz="1800" dirty="0">
                <a:latin typeface="Calibri" pitchFamily="34" charset="0"/>
              </a:rPr>
              <a:t>καλύπτει το </a:t>
            </a:r>
            <a:r>
              <a:rPr lang="en-US" sz="1800" dirty="0">
                <a:latin typeface="Calibri" pitchFamily="34" charset="0"/>
              </a:rPr>
              <a:t>F’</a:t>
            </a:r>
            <a:endParaRPr lang="el-GR" sz="1800" dirty="0">
              <a:latin typeface="Calibri" pitchFamily="34" charset="0"/>
            </a:endParaRPr>
          </a:p>
        </p:txBody>
      </p:sp>
      <p:sp>
        <p:nvSpPr>
          <p:cNvPr id="36873" name="AutoShape 17"/>
          <p:cNvSpPr>
            <a:spLocks/>
          </p:cNvSpPr>
          <p:nvPr/>
        </p:nvSpPr>
        <p:spPr bwMode="auto">
          <a:xfrm rot="-5400000">
            <a:off x="3605392" y="2961163"/>
            <a:ext cx="298452" cy="2275787"/>
          </a:xfrm>
          <a:prstGeom prst="leftBrace">
            <a:avLst>
              <a:gd name="adj1" fmla="val 74771"/>
              <a:gd name="adj2" fmla="val 50000"/>
            </a:avLst>
          </a:prstGeom>
          <a:noFill/>
          <a:ln w="38100">
            <a:solidFill>
              <a:schemeClr val="accent3">
                <a:lumMod val="75000"/>
              </a:schemeClr>
            </a:solidFill>
            <a:round/>
            <a:headEnd/>
            <a:tailEnd/>
          </a:ln>
        </p:spPr>
        <p:txBody>
          <a:bodyPr vert="eaVert" wrap="none" anchor="ctr"/>
          <a:lstStyle/>
          <a:p>
            <a:pPr algn="ctr"/>
            <a:endParaRPr lang="el-GR">
              <a:solidFill>
                <a:schemeClr val="accent3">
                  <a:lumMod val="75000"/>
                </a:schemeClr>
              </a:solidFill>
            </a:endParaRPr>
          </a:p>
        </p:txBody>
      </p:sp>
      <p:sp>
        <p:nvSpPr>
          <p:cNvPr id="36874" name="Text Box 18"/>
          <p:cNvSpPr txBox="1">
            <a:spLocks noChangeArrowheads="1"/>
          </p:cNvSpPr>
          <p:nvPr/>
        </p:nvSpPr>
        <p:spPr bwMode="auto">
          <a:xfrm>
            <a:off x="4161754" y="4172505"/>
            <a:ext cx="533126" cy="381510"/>
          </a:xfrm>
          <a:prstGeom prst="rect">
            <a:avLst/>
          </a:prstGeom>
          <a:noFill/>
          <a:ln w="9525">
            <a:noFill/>
            <a:miter lim="800000"/>
            <a:headEnd/>
            <a:tailEnd/>
          </a:ln>
        </p:spPr>
        <p:txBody>
          <a:bodyPr wrap="square">
            <a:spAutoFit/>
          </a:bodyPr>
          <a:lstStyle/>
          <a:p>
            <a:pPr>
              <a:spcBef>
                <a:spcPct val="50000"/>
              </a:spcBef>
            </a:pPr>
            <a:r>
              <a:rPr lang="en-US" dirty="0">
                <a:solidFill>
                  <a:schemeClr val="accent3">
                    <a:lumMod val="75000"/>
                  </a:schemeClr>
                </a:solidFill>
                <a:latin typeface="Calibri" pitchFamily="34" charset="0"/>
              </a:rPr>
              <a:t>F’</a:t>
            </a:r>
            <a:endParaRPr lang="el-GR" dirty="0">
              <a:solidFill>
                <a:schemeClr val="accent3">
                  <a:lumMod val="75000"/>
                </a:schemeClr>
              </a:solidFill>
              <a:latin typeface="Calibri" pitchFamily="34" charset="0"/>
            </a:endParaRPr>
          </a:p>
        </p:txBody>
      </p:sp>
      <p:sp>
        <p:nvSpPr>
          <p:cNvPr id="36875" name="TextBox 10"/>
          <p:cNvSpPr txBox="1">
            <a:spLocks noChangeArrowheads="1"/>
          </p:cNvSpPr>
          <p:nvPr/>
        </p:nvSpPr>
        <p:spPr bwMode="auto">
          <a:xfrm>
            <a:off x="287338" y="4645679"/>
            <a:ext cx="8856662" cy="646113"/>
          </a:xfrm>
          <a:prstGeom prst="rect">
            <a:avLst/>
          </a:prstGeom>
          <a:noFill/>
          <a:ln w="9525">
            <a:noFill/>
            <a:miter lim="800000"/>
            <a:headEnd/>
            <a:tailEnd/>
          </a:ln>
        </p:spPr>
        <p:txBody>
          <a:bodyPr>
            <a:spAutoFit/>
          </a:bodyPr>
          <a:lstStyle/>
          <a:p>
            <a:r>
              <a:rPr lang="el-GR" sz="1800" i="1" dirty="0">
                <a:solidFill>
                  <a:schemeClr val="accent3">
                    <a:lumMod val="75000"/>
                  </a:schemeClr>
                </a:solidFill>
                <a:latin typeface="Calibri" pitchFamily="34" charset="0"/>
              </a:rPr>
              <a:t>Δηλαδή, αν αφαιρέσουμε το Α από την ΣΕ, το σύνολο </a:t>
            </a:r>
            <a:r>
              <a:rPr lang="en-US" sz="1800" i="1" dirty="0">
                <a:solidFill>
                  <a:schemeClr val="accent3">
                    <a:lumMod val="75000"/>
                  </a:schemeClr>
                </a:solidFill>
                <a:latin typeface="Calibri" pitchFamily="34" charset="0"/>
              </a:rPr>
              <a:t>F’ </a:t>
            </a:r>
            <a:r>
              <a:rPr lang="el-GR" sz="1800" i="1" dirty="0">
                <a:solidFill>
                  <a:schemeClr val="accent3">
                    <a:lumMod val="75000"/>
                  </a:schemeClr>
                </a:solidFill>
                <a:latin typeface="Calibri" pitchFamily="34" charset="0"/>
              </a:rPr>
              <a:t>που προκύπτει είναι ισοδύναμο με το αρχικό σύνολο </a:t>
            </a:r>
            <a:r>
              <a:rPr lang="en-US" sz="1800" i="1" dirty="0">
                <a:solidFill>
                  <a:schemeClr val="accent3">
                    <a:lumMod val="75000"/>
                  </a:schemeClr>
                </a:solidFill>
                <a:latin typeface="Calibri" pitchFamily="34" charset="0"/>
              </a:rPr>
              <a:t>F</a:t>
            </a:r>
            <a:endParaRPr lang="el-GR" sz="1800" i="1" dirty="0">
              <a:solidFill>
                <a:schemeClr val="accent3">
                  <a:lumMod val="75000"/>
                </a:schemeClr>
              </a:solidFill>
              <a:latin typeface="Calibri" pitchFamily="34" charset="0"/>
            </a:endParaRPr>
          </a:p>
        </p:txBody>
      </p:sp>
      <p:sp>
        <p:nvSpPr>
          <p:cNvPr id="2" name="Title 1"/>
          <p:cNvSpPr>
            <a:spLocks noGrp="1"/>
          </p:cNvSpPr>
          <p:nvPr>
            <p:ph type="title"/>
          </p:nvPr>
        </p:nvSpPr>
        <p:spPr/>
        <p:txBody>
          <a:bodyPr/>
          <a:lstStyle/>
          <a:p>
            <a:r>
              <a:rPr lang="el-GR" dirty="0" smtClean="0">
                <a:solidFill>
                  <a:schemeClr val="accent6">
                    <a:lumMod val="75000"/>
                  </a:schemeClr>
                </a:solidFill>
              </a:rPr>
              <a:t>Περιττά Γνωρίσματα</a:t>
            </a:r>
            <a:endParaRPr lang="en-US"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7171" name="Footer Placeholder 3"/>
          <p:cNvSpPr>
            <a:spLocks noGrp="1"/>
          </p:cNvSpPr>
          <p:nvPr>
            <p:ph type="ftr" sz="quarter" idx="11"/>
          </p:nvPr>
        </p:nvSpPr>
        <p:spPr>
          <a:noFill/>
        </p:spPr>
        <p:txBody>
          <a:bodyPr/>
          <a:lstStyle/>
          <a:p>
            <a:r>
              <a:rPr lang="el-GR" altLang="en-US" smtClean="0"/>
              <a:t>Ευαγγελία Πιτουρά</a:t>
            </a:r>
          </a:p>
        </p:txBody>
      </p:sp>
      <p:sp>
        <p:nvSpPr>
          <p:cNvPr id="7172" name="Slide Number Placeholder 4"/>
          <p:cNvSpPr>
            <a:spLocks noGrp="1"/>
          </p:cNvSpPr>
          <p:nvPr>
            <p:ph type="sldNum" sz="quarter" idx="12"/>
          </p:nvPr>
        </p:nvSpPr>
        <p:spPr>
          <a:noFill/>
        </p:spPr>
        <p:txBody>
          <a:bodyPr/>
          <a:lstStyle/>
          <a:p>
            <a:fld id="{14E8B40D-F71D-4880-8947-CD5F28708A1A}" type="slidenum">
              <a:rPr lang="el-GR" altLang="en-US" smtClean="0"/>
              <a:pPr/>
              <a:t>4</a:t>
            </a:fld>
            <a:endParaRPr lang="el-GR" altLang="en-US" smtClean="0"/>
          </a:p>
        </p:txBody>
      </p:sp>
      <p:sp>
        <p:nvSpPr>
          <p:cNvPr id="7175" name="Text Box 4"/>
          <p:cNvSpPr txBox="1">
            <a:spLocks noChangeArrowheads="1"/>
          </p:cNvSpPr>
          <p:nvPr/>
        </p:nvSpPr>
        <p:spPr bwMode="auto">
          <a:xfrm>
            <a:off x="762000" y="3619500"/>
            <a:ext cx="1066800" cy="396875"/>
          </a:xfrm>
          <a:prstGeom prst="rect">
            <a:avLst/>
          </a:prstGeom>
          <a:noFill/>
          <a:ln w="9525">
            <a:noFill/>
            <a:miter lim="800000"/>
            <a:headEnd/>
            <a:tailEnd/>
          </a:ln>
        </p:spPr>
        <p:txBody>
          <a:bodyPr>
            <a:spAutoFit/>
          </a:bodyPr>
          <a:lstStyle/>
          <a:p>
            <a:pPr eaLnBrk="0" hangingPunct="0">
              <a:spcBef>
                <a:spcPct val="50000"/>
              </a:spcBef>
            </a:pPr>
            <a:r>
              <a:rPr lang="el-GR" b="1" dirty="0">
                <a:latin typeface="Calibri" pitchFamily="34" charset="0"/>
              </a:rPr>
              <a:t>Ταινία       </a:t>
            </a:r>
          </a:p>
        </p:txBody>
      </p:sp>
      <p:sp>
        <p:nvSpPr>
          <p:cNvPr id="7176" name="Text Box 5"/>
          <p:cNvSpPr txBox="1">
            <a:spLocks noChangeArrowheads="1"/>
          </p:cNvSpPr>
          <p:nvPr/>
        </p:nvSpPr>
        <p:spPr bwMode="auto">
          <a:xfrm>
            <a:off x="2819400" y="3543300"/>
            <a:ext cx="5334000" cy="369332"/>
          </a:xfrm>
          <a:prstGeom prst="rect">
            <a:avLst/>
          </a:prstGeom>
          <a:noFill/>
          <a:ln w="9525">
            <a:noFill/>
            <a:miter lim="800000"/>
            <a:headEnd/>
            <a:tailEnd/>
          </a:ln>
        </p:spPr>
        <p:txBody>
          <a:bodyPr>
            <a:spAutoFit/>
          </a:bodyPr>
          <a:lstStyle/>
          <a:p>
            <a:pPr eaLnBrk="0" hangingPunct="0">
              <a:spcBef>
                <a:spcPct val="50000"/>
              </a:spcBef>
            </a:pPr>
            <a:r>
              <a:rPr lang="el-GR" u="sng" dirty="0">
                <a:latin typeface="Calibri" pitchFamily="34" charset="0"/>
              </a:rPr>
              <a:t>Τίτλος</a:t>
            </a:r>
            <a:r>
              <a:rPr lang="el-GR" dirty="0">
                <a:latin typeface="Calibri" pitchFamily="34" charset="0"/>
              </a:rPr>
              <a:t> </a:t>
            </a:r>
            <a:r>
              <a:rPr lang="el-GR" dirty="0" smtClean="0">
                <a:latin typeface="Calibri" pitchFamily="34" charset="0"/>
              </a:rPr>
              <a:t>       </a:t>
            </a:r>
            <a:r>
              <a:rPr lang="el-GR" u="sng" dirty="0">
                <a:latin typeface="Calibri" pitchFamily="34" charset="0"/>
              </a:rPr>
              <a:t>Έτος</a:t>
            </a:r>
            <a:r>
              <a:rPr lang="el-GR" dirty="0">
                <a:latin typeface="Calibri" pitchFamily="34" charset="0"/>
              </a:rPr>
              <a:t> </a:t>
            </a:r>
            <a:r>
              <a:rPr lang="en-US" dirty="0">
                <a:latin typeface="Calibri" pitchFamily="34" charset="0"/>
              </a:rPr>
              <a:t>   </a:t>
            </a:r>
            <a:r>
              <a:rPr lang="el-GR" dirty="0">
                <a:latin typeface="Calibri" pitchFamily="34" charset="0"/>
              </a:rPr>
              <a:t>   </a:t>
            </a:r>
            <a:r>
              <a:rPr lang="el-GR" dirty="0" smtClean="0">
                <a:latin typeface="Calibri" pitchFamily="34" charset="0"/>
              </a:rPr>
              <a:t>Διάρκεια   </a:t>
            </a:r>
            <a:r>
              <a:rPr lang="en-US" dirty="0" smtClean="0">
                <a:latin typeface="Calibri" pitchFamily="34" charset="0"/>
              </a:rPr>
              <a:t> </a:t>
            </a:r>
            <a:r>
              <a:rPr lang="el-GR" dirty="0" smtClean="0">
                <a:latin typeface="Calibri" pitchFamily="34" charset="0"/>
              </a:rPr>
              <a:t>Είδος</a:t>
            </a:r>
            <a:endParaRPr lang="el-GR" b="1" dirty="0">
              <a:latin typeface="Calibri" pitchFamily="34" charset="0"/>
            </a:endParaRPr>
          </a:p>
        </p:txBody>
      </p:sp>
      <p:sp>
        <p:nvSpPr>
          <p:cNvPr id="7177" name="Rectangle 6"/>
          <p:cNvSpPr>
            <a:spLocks noChangeArrowheads="1"/>
          </p:cNvSpPr>
          <p:nvPr/>
        </p:nvSpPr>
        <p:spPr bwMode="auto">
          <a:xfrm>
            <a:off x="2819400" y="3543300"/>
            <a:ext cx="3810000" cy="457200"/>
          </a:xfrm>
          <a:prstGeom prst="rect">
            <a:avLst/>
          </a:prstGeom>
          <a:noFill/>
          <a:ln w="9525">
            <a:solidFill>
              <a:schemeClr val="tx1"/>
            </a:solidFill>
            <a:miter lim="800000"/>
            <a:headEnd/>
            <a:tailEnd/>
          </a:ln>
        </p:spPr>
        <p:txBody>
          <a:bodyPr wrap="none" anchor="ctr"/>
          <a:lstStyle/>
          <a:p>
            <a:endParaRPr lang="el-GR"/>
          </a:p>
        </p:txBody>
      </p:sp>
      <p:sp>
        <p:nvSpPr>
          <p:cNvPr id="7178" name="Text Box 7"/>
          <p:cNvSpPr txBox="1">
            <a:spLocks noChangeArrowheads="1"/>
          </p:cNvSpPr>
          <p:nvPr/>
        </p:nvSpPr>
        <p:spPr bwMode="auto">
          <a:xfrm>
            <a:off x="762000" y="4381500"/>
            <a:ext cx="1371600" cy="396875"/>
          </a:xfrm>
          <a:prstGeom prst="rect">
            <a:avLst/>
          </a:prstGeom>
          <a:noFill/>
          <a:ln w="9525">
            <a:noFill/>
            <a:miter lim="800000"/>
            <a:headEnd/>
            <a:tailEnd/>
          </a:ln>
        </p:spPr>
        <p:txBody>
          <a:bodyPr>
            <a:spAutoFit/>
          </a:bodyPr>
          <a:lstStyle/>
          <a:p>
            <a:pPr eaLnBrk="0" hangingPunct="0">
              <a:spcBef>
                <a:spcPct val="50000"/>
              </a:spcBef>
            </a:pPr>
            <a:r>
              <a:rPr lang="el-GR" b="1">
                <a:latin typeface="Calibri" pitchFamily="34" charset="0"/>
              </a:rPr>
              <a:t>Παίζει</a:t>
            </a:r>
          </a:p>
        </p:txBody>
      </p:sp>
      <p:grpSp>
        <p:nvGrpSpPr>
          <p:cNvPr id="2" name="Group 8"/>
          <p:cNvGrpSpPr>
            <a:grpSpLocks/>
          </p:cNvGrpSpPr>
          <p:nvPr/>
        </p:nvGrpSpPr>
        <p:grpSpPr bwMode="auto">
          <a:xfrm>
            <a:off x="2895600" y="4305300"/>
            <a:ext cx="5334000" cy="396875"/>
            <a:chOff x="1674" y="2294"/>
            <a:chExt cx="3360" cy="250"/>
          </a:xfrm>
        </p:grpSpPr>
        <p:sp>
          <p:nvSpPr>
            <p:cNvPr id="7190" name="Text Box 9"/>
            <p:cNvSpPr txBox="1">
              <a:spLocks noChangeArrowheads="1"/>
            </p:cNvSpPr>
            <p:nvPr/>
          </p:nvSpPr>
          <p:spPr bwMode="auto">
            <a:xfrm>
              <a:off x="1770" y="2294"/>
              <a:ext cx="3264" cy="233"/>
            </a:xfrm>
            <a:prstGeom prst="rect">
              <a:avLst/>
            </a:prstGeom>
            <a:noFill/>
            <a:ln w="9525">
              <a:noFill/>
              <a:miter lim="800000"/>
              <a:headEnd/>
              <a:tailEnd/>
            </a:ln>
          </p:spPr>
          <p:txBody>
            <a:bodyPr>
              <a:spAutoFit/>
            </a:bodyPr>
            <a:lstStyle/>
            <a:p>
              <a:pPr eaLnBrk="0" hangingPunct="0">
                <a:spcBef>
                  <a:spcPct val="50000"/>
                </a:spcBef>
              </a:pPr>
              <a:r>
                <a:rPr lang="el-GR" u="sng" dirty="0" smtClean="0">
                  <a:latin typeface="Calibri" pitchFamily="34" charset="0"/>
                </a:rPr>
                <a:t>Όνομα</a:t>
              </a:r>
              <a:r>
                <a:rPr lang="el-GR" dirty="0" smtClean="0">
                  <a:latin typeface="Calibri" pitchFamily="34" charset="0"/>
                </a:rPr>
                <a:t>    </a:t>
              </a:r>
              <a:r>
                <a:rPr lang="en-US" dirty="0" smtClean="0">
                  <a:latin typeface="Calibri" pitchFamily="34" charset="0"/>
                </a:rPr>
                <a:t>  </a:t>
              </a:r>
              <a:r>
                <a:rPr lang="el-GR" dirty="0" smtClean="0">
                  <a:latin typeface="Calibri" pitchFamily="34" charset="0"/>
                </a:rPr>
                <a:t>   </a:t>
              </a:r>
              <a:r>
                <a:rPr lang="el-GR" u="sng" dirty="0">
                  <a:latin typeface="Calibri" pitchFamily="34" charset="0"/>
                </a:rPr>
                <a:t>Τίτλος</a:t>
              </a:r>
              <a:r>
                <a:rPr lang="el-GR" dirty="0">
                  <a:latin typeface="Calibri" pitchFamily="34" charset="0"/>
                </a:rPr>
                <a:t>     </a:t>
              </a:r>
              <a:r>
                <a:rPr lang="el-GR" u="sng" dirty="0">
                  <a:latin typeface="Calibri" pitchFamily="34" charset="0"/>
                </a:rPr>
                <a:t> Έτος</a:t>
              </a:r>
              <a:endParaRPr lang="el-GR" dirty="0">
                <a:latin typeface="Calibri" pitchFamily="34" charset="0"/>
              </a:endParaRPr>
            </a:p>
          </p:txBody>
        </p:sp>
        <p:sp>
          <p:nvSpPr>
            <p:cNvPr id="7191" name="Rectangle 10"/>
            <p:cNvSpPr>
              <a:spLocks noChangeArrowheads="1"/>
            </p:cNvSpPr>
            <p:nvPr/>
          </p:nvSpPr>
          <p:spPr bwMode="auto">
            <a:xfrm>
              <a:off x="1674" y="2304"/>
              <a:ext cx="2112" cy="240"/>
            </a:xfrm>
            <a:prstGeom prst="rect">
              <a:avLst/>
            </a:prstGeom>
            <a:noFill/>
            <a:ln w="9525">
              <a:solidFill>
                <a:schemeClr val="tx1"/>
              </a:solidFill>
              <a:miter lim="800000"/>
              <a:headEnd/>
              <a:tailEnd/>
            </a:ln>
          </p:spPr>
          <p:txBody>
            <a:bodyPr wrap="none" anchor="ctr"/>
            <a:lstStyle/>
            <a:p>
              <a:endParaRPr lang="el-GR"/>
            </a:p>
          </p:txBody>
        </p:sp>
        <p:sp>
          <p:nvSpPr>
            <p:cNvPr id="7192" name="Line 11"/>
            <p:cNvSpPr>
              <a:spLocks noChangeShapeType="1"/>
            </p:cNvSpPr>
            <p:nvPr/>
          </p:nvSpPr>
          <p:spPr bwMode="auto">
            <a:xfrm>
              <a:off x="2970" y="2304"/>
              <a:ext cx="0" cy="240"/>
            </a:xfrm>
            <a:prstGeom prst="line">
              <a:avLst/>
            </a:prstGeom>
            <a:noFill/>
            <a:ln w="9525">
              <a:solidFill>
                <a:schemeClr val="tx1"/>
              </a:solidFill>
              <a:round/>
              <a:headEnd/>
              <a:tailEnd/>
            </a:ln>
          </p:spPr>
          <p:txBody>
            <a:bodyPr wrap="none" anchor="ctr"/>
            <a:lstStyle/>
            <a:p>
              <a:endParaRPr lang="el-GR"/>
            </a:p>
          </p:txBody>
        </p:sp>
        <p:sp>
          <p:nvSpPr>
            <p:cNvPr id="7193" name="Line 12"/>
            <p:cNvSpPr>
              <a:spLocks noChangeShapeType="1"/>
            </p:cNvSpPr>
            <p:nvPr/>
          </p:nvSpPr>
          <p:spPr bwMode="auto">
            <a:xfrm>
              <a:off x="2394" y="2304"/>
              <a:ext cx="0" cy="240"/>
            </a:xfrm>
            <a:prstGeom prst="line">
              <a:avLst/>
            </a:prstGeom>
            <a:noFill/>
            <a:ln w="9525">
              <a:solidFill>
                <a:schemeClr val="tx1"/>
              </a:solidFill>
              <a:round/>
              <a:headEnd/>
              <a:tailEnd/>
            </a:ln>
          </p:spPr>
          <p:txBody>
            <a:bodyPr wrap="none" anchor="ctr"/>
            <a:lstStyle/>
            <a:p>
              <a:endParaRPr lang="el-GR"/>
            </a:p>
          </p:txBody>
        </p:sp>
      </p:grpSp>
      <p:sp>
        <p:nvSpPr>
          <p:cNvPr id="7180" name="Text Box 13"/>
          <p:cNvSpPr txBox="1">
            <a:spLocks noChangeArrowheads="1"/>
          </p:cNvSpPr>
          <p:nvPr/>
        </p:nvSpPr>
        <p:spPr bwMode="auto">
          <a:xfrm>
            <a:off x="762000" y="5067300"/>
            <a:ext cx="1355725" cy="396875"/>
          </a:xfrm>
          <a:prstGeom prst="rect">
            <a:avLst/>
          </a:prstGeom>
          <a:noFill/>
          <a:ln w="9525">
            <a:noFill/>
            <a:miter lim="800000"/>
            <a:headEnd/>
            <a:tailEnd/>
          </a:ln>
        </p:spPr>
        <p:txBody>
          <a:bodyPr>
            <a:spAutoFit/>
          </a:bodyPr>
          <a:lstStyle/>
          <a:p>
            <a:pPr eaLnBrk="0" hangingPunct="0">
              <a:spcBef>
                <a:spcPct val="50000"/>
              </a:spcBef>
            </a:pPr>
            <a:r>
              <a:rPr lang="el-GR" b="1">
                <a:latin typeface="Calibri" pitchFamily="34" charset="0"/>
              </a:rPr>
              <a:t>Ηθοποιός</a:t>
            </a:r>
          </a:p>
        </p:txBody>
      </p:sp>
      <p:grpSp>
        <p:nvGrpSpPr>
          <p:cNvPr id="3" name="Group 14"/>
          <p:cNvGrpSpPr>
            <a:grpSpLocks/>
          </p:cNvGrpSpPr>
          <p:nvPr/>
        </p:nvGrpSpPr>
        <p:grpSpPr bwMode="auto">
          <a:xfrm>
            <a:off x="2819400" y="5143500"/>
            <a:ext cx="5476875" cy="396875"/>
            <a:chOff x="1488" y="3456"/>
            <a:chExt cx="3450" cy="250"/>
          </a:xfrm>
        </p:grpSpPr>
        <p:sp>
          <p:nvSpPr>
            <p:cNvPr id="7186" name="Text Box 15"/>
            <p:cNvSpPr txBox="1">
              <a:spLocks noChangeArrowheads="1"/>
            </p:cNvSpPr>
            <p:nvPr/>
          </p:nvSpPr>
          <p:spPr bwMode="auto">
            <a:xfrm>
              <a:off x="1584" y="3456"/>
              <a:ext cx="3354" cy="233"/>
            </a:xfrm>
            <a:prstGeom prst="rect">
              <a:avLst/>
            </a:prstGeom>
            <a:noFill/>
            <a:ln w="9525">
              <a:noFill/>
              <a:miter lim="800000"/>
              <a:headEnd/>
              <a:tailEnd/>
            </a:ln>
          </p:spPr>
          <p:txBody>
            <a:bodyPr>
              <a:spAutoFit/>
            </a:bodyPr>
            <a:lstStyle/>
            <a:p>
              <a:pPr eaLnBrk="0" hangingPunct="0">
                <a:spcBef>
                  <a:spcPct val="50000"/>
                </a:spcBef>
              </a:pPr>
              <a:r>
                <a:rPr lang="el-GR" u="sng" dirty="0">
                  <a:latin typeface="Calibri" pitchFamily="34" charset="0"/>
                </a:rPr>
                <a:t>Όνομα</a:t>
              </a:r>
              <a:r>
                <a:rPr lang="el-GR" dirty="0">
                  <a:latin typeface="Calibri" pitchFamily="34" charset="0"/>
                </a:rPr>
                <a:t> </a:t>
              </a:r>
              <a:r>
                <a:rPr lang="el-GR" dirty="0" smtClean="0">
                  <a:latin typeface="Calibri" pitchFamily="34" charset="0"/>
                </a:rPr>
                <a:t>        </a:t>
              </a:r>
              <a:r>
                <a:rPr lang="el-GR" dirty="0">
                  <a:latin typeface="Calibri" pitchFamily="34" charset="0"/>
                </a:rPr>
                <a:t>Διεύθυνση       Έτος-Γέννησης</a:t>
              </a:r>
              <a:endParaRPr lang="el-GR" b="1" dirty="0">
                <a:latin typeface="Calibri" pitchFamily="34" charset="0"/>
              </a:endParaRPr>
            </a:p>
          </p:txBody>
        </p:sp>
        <p:sp>
          <p:nvSpPr>
            <p:cNvPr id="7187" name="Rectangle 16"/>
            <p:cNvSpPr>
              <a:spLocks noChangeArrowheads="1"/>
            </p:cNvSpPr>
            <p:nvPr/>
          </p:nvSpPr>
          <p:spPr bwMode="auto">
            <a:xfrm>
              <a:off x="1488" y="3456"/>
              <a:ext cx="2976" cy="250"/>
            </a:xfrm>
            <a:prstGeom prst="rect">
              <a:avLst/>
            </a:prstGeom>
            <a:noFill/>
            <a:ln w="9525">
              <a:solidFill>
                <a:schemeClr val="tx1"/>
              </a:solidFill>
              <a:miter lim="800000"/>
              <a:headEnd/>
              <a:tailEnd/>
            </a:ln>
          </p:spPr>
          <p:txBody>
            <a:bodyPr wrap="none" anchor="ctr"/>
            <a:lstStyle/>
            <a:p>
              <a:endParaRPr lang="el-GR"/>
            </a:p>
          </p:txBody>
        </p:sp>
        <p:sp>
          <p:nvSpPr>
            <p:cNvPr id="7188" name="Line 17"/>
            <p:cNvSpPr>
              <a:spLocks noChangeShapeType="1"/>
            </p:cNvSpPr>
            <p:nvPr/>
          </p:nvSpPr>
          <p:spPr bwMode="auto">
            <a:xfrm>
              <a:off x="2160" y="3456"/>
              <a:ext cx="0" cy="240"/>
            </a:xfrm>
            <a:prstGeom prst="line">
              <a:avLst/>
            </a:prstGeom>
            <a:noFill/>
            <a:ln w="9525">
              <a:solidFill>
                <a:schemeClr val="tx1"/>
              </a:solidFill>
              <a:round/>
              <a:headEnd/>
              <a:tailEnd/>
            </a:ln>
          </p:spPr>
          <p:txBody>
            <a:bodyPr wrap="none" anchor="ctr"/>
            <a:lstStyle/>
            <a:p>
              <a:endParaRPr lang="el-GR"/>
            </a:p>
          </p:txBody>
        </p:sp>
        <p:sp>
          <p:nvSpPr>
            <p:cNvPr id="7189" name="Line 18"/>
            <p:cNvSpPr>
              <a:spLocks noChangeShapeType="1"/>
            </p:cNvSpPr>
            <p:nvPr/>
          </p:nvSpPr>
          <p:spPr bwMode="auto">
            <a:xfrm>
              <a:off x="3120" y="3456"/>
              <a:ext cx="0" cy="240"/>
            </a:xfrm>
            <a:prstGeom prst="line">
              <a:avLst/>
            </a:prstGeom>
            <a:noFill/>
            <a:ln w="9525">
              <a:solidFill>
                <a:schemeClr val="tx1"/>
              </a:solidFill>
              <a:round/>
              <a:headEnd/>
              <a:tailEnd/>
            </a:ln>
          </p:spPr>
          <p:txBody>
            <a:bodyPr wrap="none" anchor="ctr"/>
            <a:lstStyle/>
            <a:p>
              <a:endParaRPr lang="el-GR"/>
            </a:p>
          </p:txBody>
        </p:sp>
      </p:grpSp>
      <p:sp>
        <p:nvSpPr>
          <p:cNvPr id="7182" name="Text Box 19"/>
          <p:cNvSpPr txBox="1">
            <a:spLocks noChangeArrowheads="1"/>
          </p:cNvSpPr>
          <p:nvPr/>
        </p:nvSpPr>
        <p:spPr bwMode="auto">
          <a:xfrm>
            <a:off x="381000" y="1727200"/>
            <a:ext cx="8382000" cy="1384300"/>
          </a:xfrm>
          <a:prstGeom prst="rect">
            <a:avLst/>
          </a:prstGeom>
          <a:noFill/>
          <a:ln w="9525">
            <a:noFill/>
            <a:miter lim="800000"/>
            <a:headEnd/>
            <a:tailEnd/>
          </a:ln>
        </p:spPr>
        <p:txBody>
          <a:bodyPr>
            <a:spAutoFit/>
          </a:bodyPr>
          <a:lstStyle/>
          <a:p>
            <a:pPr algn="just" eaLnBrk="0" hangingPunct="0">
              <a:spcBef>
                <a:spcPct val="50000"/>
              </a:spcBef>
              <a:buFont typeface="Wingdings" pitchFamily="2" charset="2"/>
              <a:buChar char="§"/>
            </a:pPr>
            <a:r>
              <a:rPr lang="el-GR" sz="2400" dirty="0">
                <a:solidFill>
                  <a:schemeClr val="tx2">
                    <a:lumMod val="50000"/>
                  </a:schemeClr>
                </a:solidFill>
                <a:latin typeface="Calibri" pitchFamily="34" charset="0"/>
              </a:rPr>
              <a:t>  Εύκολη η εξήγηση της σημασίας του</a:t>
            </a:r>
          </a:p>
          <a:p>
            <a:pPr algn="just" eaLnBrk="0" hangingPunct="0">
              <a:spcBef>
                <a:spcPct val="50000"/>
              </a:spcBef>
              <a:buFont typeface="Wingdings" pitchFamily="2" charset="2"/>
              <a:buChar char="§"/>
            </a:pPr>
            <a:r>
              <a:rPr lang="el-GR" sz="2400" dirty="0">
                <a:solidFill>
                  <a:schemeClr val="tx2">
                    <a:lumMod val="50000"/>
                  </a:schemeClr>
                </a:solidFill>
                <a:latin typeface="Calibri" pitchFamily="34" charset="0"/>
              </a:rPr>
              <a:t> Αποφυγή συνδυασμού γνωρισμάτων από πολλές οντότητες και συσχετίσεις στην ίδια σχέση</a:t>
            </a:r>
          </a:p>
        </p:txBody>
      </p:sp>
      <p:sp>
        <p:nvSpPr>
          <p:cNvPr id="7183" name="Line 20"/>
          <p:cNvSpPr>
            <a:spLocks noChangeShapeType="1"/>
          </p:cNvSpPr>
          <p:nvPr/>
        </p:nvSpPr>
        <p:spPr bwMode="auto">
          <a:xfrm>
            <a:off x="3657600" y="3543300"/>
            <a:ext cx="0" cy="457200"/>
          </a:xfrm>
          <a:prstGeom prst="line">
            <a:avLst/>
          </a:prstGeom>
          <a:noFill/>
          <a:ln w="9525">
            <a:solidFill>
              <a:schemeClr val="tx1"/>
            </a:solidFill>
            <a:round/>
            <a:headEnd/>
            <a:tailEnd/>
          </a:ln>
        </p:spPr>
        <p:txBody>
          <a:bodyPr wrap="none" anchor="ctr"/>
          <a:lstStyle/>
          <a:p>
            <a:endParaRPr lang="el-GR"/>
          </a:p>
        </p:txBody>
      </p:sp>
      <p:sp>
        <p:nvSpPr>
          <p:cNvPr id="7184" name="Line 21"/>
          <p:cNvSpPr>
            <a:spLocks noChangeShapeType="1"/>
          </p:cNvSpPr>
          <p:nvPr/>
        </p:nvSpPr>
        <p:spPr bwMode="auto">
          <a:xfrm>
            <a:off x="5638800" y="3543300"/>
            <a:ext cx="0" cy="457200"/>
          </a:xfrm>
          <a:prstGeom prst="line">
            <a:avLst/>
          </a:prstGeom>
          <a:noFill/>
          <a:ln w="9525">
            <a:solidFill>
              <a:schemeClr val="tx1"/>
            </a:solidFill>
            <a:round/>
            <a:headEnd/>
            <a:tailEnd/>
          </a:ln>
        </p:spPr>
        <p:txBody>
          <a:bodyPr wrap="none" anchor="ctr"/>
          <a:lstStyle/>
          <a:p>
            <a:endParaRPr lang="el-GR"/>
          </a:p>
        </p:txBody>
      </p:sp>
      <p:sp>
        <p:nvSpPr>
          <p:cNvPr id="7185" name="Line 22"/>
          <p:cNvSpPr>
            <a:spLocks noChangeShapeType="1"/>
          </p:cNvSpPr>
          <p:nvPr/>
        </p:nvSpPr>
        <p:spPr bwMode="auto">
          <a:xfrm>
            <a:off x="4495800" y="3543300"/>
            <a:ext cx="0" cy="457200"/>
          </a:xfrm>
          <a:prstGeom prst="line">
            <a:avLst/>
          </a:prstGeom>
          <a:noFill/>
          <a:ln w="9525">
            <a:solidFill>
              <a:schemeClr val="tx1"/>
            </a:solidFill>
            <a:round/>
            <a:headEnd/>
            <a:tailEnd/>
          </a:ln>
        </p:spPr>
        <p:txBody>
          <a:bodyPr wrap="none" anchor="ctr"/>
          <a:lstStyle/>
          <a:p>
            <a:endParaRPr lang="el-GR"/>
          </a:p>
        </p:txBody>
      </p:sp>
      <p:sp>
        <p:nvSpPr>
          <p:cNvPr id="4" name="Title 3"/>
          <p:cNvSpPr>
            <a:spLocks noGrp="1"/>
          </p:cNvSpPr>
          <p:nvPr>
            <p:ph type="title"/>
          </p:nvPr>
        </p:nvSpPr>
        <p:spPr/>
        <p:txBody>
          <a:bodyPr/>
          <a:lstStyle/>
          <a:p>
            <a:r>
              <a:rPr lang="el-GR" dirty="0" smtClean="0">
                <a:solidFill>
                  <a:schemeClr val="accent6">
                    <a:lumMod val="75000"/>
                  </a:schemeClr>
                </a:solidFill>
              </a:rPr>
              <a:t>Σημασιολογία</a:t>
            </a:r>
            <a:endParaRPr lang="en-US" dirty="0">
              <a:solidFill>
                <a:schemeClr val="accent6">
                  <a:lumMod val="75000"/>
                </a:schemeClr>
              </a:solidFill>
            </a:endParaRPr>
          </a:p>
        </p:txBody>
      </p:sp>
    </p:spTree>
    <p:extLst>
      <p:ext uri="{BB962C8B-B14F-4D97-AF65-F5344CB8AC3E}">
        <p14:creationId xmlns:p14="http://schemas.microsoft.com/office/powerpoint/2010/main" xmlns="" val="196283233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Date Placeholder 3"/>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37891" name="Footer Placeholder 4"/>
          <p:cNvSpPr>
            <a:spLocks noGrp="1"/>
          </p:cNvSpPr>
          <p:nvPr>
            <p:ph type="ftr" sz="quarter" idx="11"/>
          </p:nvPr>
        </p:nvSpPr>
        <p:spPr>
          <a:noFill/>
        </p:spPr>
        <p:txBody>
          <a:bodyPr/>
          <a:lstStyle/>
          <a:p>
            <a:r>
              <a:rPr lang="el-GR" altLang="en-US" smtClean="0"/>
              <a:t>Ευαγγελία Πιτουρά</a:t>
            </a:r>
          </a:p>
        </p:txBody>
      </p:sp>
      <p:sp>
        <p:nvSpPr>
          <p:cNvPr id="37892" name="Slide Number Placeholder 5"/>
          <p:cNvSpPr>
            <a:spLocks noGrp="1"/>
          </p:cNvSpPr>
          <p:nvPr>
            <p:ph type="sldNum" sz="quarter" idx="12"/>
          </p:nvPr>
        </p:nvSpPr>
        <p:spPr>
          <a:noFill/>
        </p:spPr>
        <p:txBody>
          <a:bodyPr/>
          <a:lstStyle/>
          <a:p>
            <a:fld id="{29F6BAF7-BCF2-4403-AE09-3D5558DD57E4}" type="slidenum">
              <a:rPr lang="el-GR" altLang="en-US" smtClean="0"/>
              <a:pPr/>
              <a:t>40</a:t>
            </a:fld>
            <a:endParaRPr lang="el-GR" altLang="en-US" smtClean="0"/>
          </a:p>
        </p:txBody>
      </p:sp>
      <p:sp>
        <p:nvSpPr>
          <p:cNvPr id="37894" name="Text Box 3"/>
          <p:cNvSpPr txBox="1">
            <a:spLocks noChangeArrowheads="1"/>
          </p:cNvSpPr>
          <p:nvPr/>
        </p:nvSpPr>
        <p:spPr bwMode="auto">
          <a:xfrm>
            <a:off x="435138" y="1715761"/>
            <a:ext cx="7621588" cy="396875"/>
          </a:xfrm>
          <a:prstGeom prst="rect">
            <a:avLst/>
          </a:prstGeom>
          <a:noFill/>
          <a:ln w="9525">
            <a:noFill/>
            <a:miter lim="800000"/>
            <a:headEnd/>
            <a:tailEnd/>
          </a:ln>
        </p:spPr>
        <p:txBody>
          <a:bodyPr>
            <a:spAutoFit/>
          </a:bodyPr>
          <a:lstStyle/>
          <a:p>
            <a:pPr eaLnBrk="0" hangingPunct="0">
              <a:spcBef>
                <a:spcPct val="50000"/>
              </a:spcBef>
            </a:pPr>
            <a:r>
              <a:rPr lang="en-US" dirty="0">
                <a:latin typeface="Calibri" pitchFamily="34" charset="0"/>
              </a:rPr>
              <a:t>R(A, B, C, D, </a:t>
            </a:r>
            <a:r>
              <a:rPr lang="el-GR" dirty="0">
                <a:latin typeface="Calibri" pitchFamily="34" charset="0"/>
              </a:rPr>
              <a:t>Ε</a:t>
            </a:r>
            <a:r>
              <a:rPr lang="en-US" dirty="0">
                <a:latin typeface="Calibri" pitchFamily="34" charset="0"/>
              </a:rPr>
              <a:t>)  F = {A </a:t>
            </a:r>
            <a:r>
              <a:rPr lang="en-US" dirty="0">
                <a:latin typeface="Calibri" pitchFamily="34" charset="0"/>
                <a:sym typeface="Symbol" pitchFamily="18" charset="2"/>
              </a:rPr>
              <a:t></a:t>
            </a:r>
            <a:r>
              <a:rPr lang="en-US" dirty="0">
                <a:latin typeface="Calibri" pitchFamily="34" charset="0"/>
              </a:rPr>
              <a:t> </a:t>
            </a:r>
            <a:r>
              <a:rPr lang="el-GR" dirty="0">
                <a:latin typeface="Calibri" pitchFamily="34" charset="0"/>
              </a:rPr>
              <a:t>Β</a:t>
            </a:r>
            <a:r>
              <a:rPr lang="en-US" dirty="0">
                <a:latin typeface="Calibri" pitchFamily="34" charset="0"/>
              </a:rPr>
              <a:t>C, C </a:t>
            </a:r>
            <a:r>
              <a:rPr lang="en-US" dirty="0">
                <a:latin typeface="Calibri" pitchFamily="34" charset="0"/>
                <a:sym typeface="Symbol" pitchFamily="18" charset="2"/>
              </a:rPr>
              <a:t> </a:t>
            </a:r>
            <a:r>
              <a:rPr lang="el-GR" dirty="0">
                <a:latin typeface="Calibri" pitchFamily="34" charset="0"/>
                <a:sym typeface="Symbol" pitchFamily="18" charset="2"/>
              </a:rPr>
              <a:t>Α</a:t>
            </a:r>
            <a:r>
              <a:rPr lang="en-US" dirty="0">
                <a:latin typeface="Calibri" pitchFamily="34" charset="0"/>
                <a:sym typeface="Symbol" pitchFamily="18" charset="2"/>
              </a:rPr>
              <a:t>D</a:t>
            </a:r>
            <a:r>
              <a:rPr lang="en-US" dirty="0">
                <a:latin typeface="Calibri" pitchFamily="34" charset="0"/>
              </a:rPr>
              <a:t> , </a:t>
            </a:r>
            <a:r>
              <a:rPr lang="el-GR" dirty="0">
                <a:latin typeface="Calibri" pitchFamily="34" charset="0"/>
              </a:rPr>
              <a:t>Β</a:t>
            </a:r>
            <a:r>
              <a:rPr lang="en-US" dirty="0">
                <a:latin typeface="Calibri" pitchFamily="34" charset="0"/>
              </a:rPr>
              <a:t> </a:t>
            </a:r>
            <a:r>
              <a:rPr lang="en-US" dirty="0">
                <a:latin typeface="Calibri" pitchFamily="34" charset="0"/>
                <a:sym typeface="Symbol" pitchFamily="18" charset="2"/>
              </a:rPr>
              <a:t></a:t>
            </a:r>
            <a:r>
              <a:rPr lang="en-US" dirty="0">
                <a:latin typeface="Calibri" pitchFamily="34" charset="0"/>
              </a:rPr>
              <a:t> </a:t>
            </a:r>
            <a:r>
              <a:rPr lang="el-GR" dirty="0">
                <a:latin typeface="Calibri" pitchFamily="34" charset="0"/>
              </a:rPr>
              <a:t>Ε</a:t>
            </a:r>
            <a:r>
              <a:rPr lang="en-US" dirty="0">
                <a:latin typeface="Calibri" pitchFamily="34" charset="0"/>
              </a:rPr>
              <a:t>D, AD </a:t>
            </a:r>
            <a:r>
              <a:rPr lang="en-US" dirty="0">
                <a:latin typeface="Calibri" pitchFamily="34" charset="0"/>
                <a:sym typeface="Symbol" pitchFamily="18" charset="2"/>
              </a:rPr>
              <a:t></a:t>
            </a:r>
            <a:r>
              <a:rPr lang="en-US" dirty="0">
                <a:latin typeface="Calibri" pitchFamily="34" charset="0"/>
              </a:rPr>
              <a:t> E}</a:t>
            </a:r>
            <a:endParaRPr lang="el-GR" dirty="0">
              <a:latin typeface="Calibri" pitchFamily="34" charset="0"/>
            </a:endParaRPr>
          </a:p>
        </p:txBody>
      </p:sp>
      <p:sp>
        <p:nvSpPr>
          <p:cNvPr id="37895" name="Text Box 4"/>
          <p:cNvSpPr txBox="1">
            <a:spLocks noChangeArrowheads="1"/>
          </p:cNvSpPr>
          <p:nvPr/>
        </p:nvSpPr>
        <p:spPr bwMode="auto">
          <a:xfrm>
            <a:off x="684213" y="2565400"/>
            <a:ext cx="7127875" cy="3508375"/>
          </a:xfrm>
          <a:prstGeom prst="rect">
            <a:avLst/>
          </a:prstGeom>
          <a:noFill/>
          <a:ln w="9525">
            <a:noFill/>
            <a:miter lim="800000"/>
            <a:headEnd/>
            <a:tailEnd/>
          </a:ln>
        </p:spPr>
        <p:txBody>
          <a:bodyPr>
            <a:spAutoFit/>
          </a:bodyPr>
          <a:lstStyle/>
          <a:p>
            <a:pPr marL="457200" indent="-457200" eaLnBrk="0" hangingPunct="0">
              <a:spcBef>
                <a:spcPct val="50000"/>
              </a:spcBef>
            </a:pPr>
            <a:r>
              <a:rPr lang="el-GR" sz="1800" dirty="0">
                <a:latin typeface="Calibri" pitchFamily="34" charset="0"/>
              </a:rPr>
              <a:t>Είναι κάποιο γνώρισμα της </a:t>
            </a:r>
            <a:r>
              <a:rPr lang="en-US" sz="1800" dirty="0">
                <a:latin typeface="Calibri" pitchFamily="34" charset="0"/>
              </a:rPr>
              <a:t>AD </a:t>
            </a:r>
            <a:r>
              <a:rPr lang="en-US" sz="1800" dirty="0">
                <a:latin typeface="Calibri" pitchFamily="34" charset="0"/>
                <a:sym typeface="Symbol" pitchFamily="18" charset="2"/>
              </a:rPr>
              <a:t></a:t>
            </a:r>
            <a:r>
              <a:rPr lang="en-US" sz="1800" dirty="0">
                <a:latin typeface="Calibri" pitchFamily="34" charset="0"/>
              </a:rPr>
              <a:t> E</a:t>
            </a:r>
            <a:r>
              <a:rPr lang="el-GR" sz="1800" dirty="0">
                <a:latin typeface="Calibri" pitchFamily="34" charset="0"/>
              </a:rPr>
              <a:t> περιττό;</a:t>
            </a:r>
          </a:p>
          <a:p>
            <a:pPr marL="457200" indent="-457200" eaLnBrk="0" hangingPunct="0">
              <a:spcBef>
                <a:spcPct val="50000"/>
              </a:spcBef>
            </a:pPr>
            <a:r>
              <a:rPr lang="en-US" sz="1800" dirty="0">
                <a:latin typeface="Calibri" pitchFamily="34" charset="0"/>
              </a:rPr>
              <a:t>-- </a:t>
            </a:r>
            <a:r>
              <a:rPr lang="el-GR" sz="1800" dirty="0">
                <a:latin typeface="Calibri" pitchFamily="34" charset="0"/>
              </a:rPr>
              <a:t>Α περιττό</a:t>
            </a:r>
            <a:r>
              <a:rPr lang="en-US" sz="1800" dirty="0">
                <a:latin typeface="Calibri" pitchFamily="34" charset="0"/>
              </a:rPr>
              <a:t>?</a:t>
            </a:r>
          </a:p>
          <a:p>
            <a:pPr marL="457200" indent="-457200" eaLnBrk="0" hangingPunct="0">
              <a:spcBef>
                <a:spcPct val="50000"/>
              </a:spcBef>
            </a:pPr>
            <a:r>
              <a:rPr lang="en-US" sz="1800" dirty="0">
                <a:latin typeface="Calibri" pitchFamily="34" charset="0"/>
              </a:rPr>
              <a:t>	</a:t>
            </a:r>
            <a:r>
              <a:rPr lang="en-US" sz="1600" dirty="0">
                <a:latin typeface="Calibri" pitchFamily="34" charset="0"/>
              </a:rPr>
              <a:t>F’ = {A </a:t>
            </a:r>
            <a:r>
              <a:rPr lang="en-US" sz="1600" dirty="0">
                <a:latin typeface="Calibri" pitchFamily="34" charset="0"/>
                <a:sym typeface="Symbol" pitchFamily="18" charset="2"/>
              </a:rPr>
              <a:t></a:t>
            </a:r>
            <a:r>
              <a:rPr lang="en-US" sz="1600" dirty="0">
                <a:latin typeface="Calibri" pitchFamily="34" charset="0"/>
              </a:rPr>
              <a:t> </a:t>
            </a:r>
            <a:r>
              <a:rPr lang="el-GR" sz="1600" dirty="0">
                <a:latin typeface="Calibri" pitchFamily="34" charset="0"/>
              </a:rPr>
              <a:t>Β</a:t>
            </a:r>
            <a:r>
              <a:rPr lang="en-US" sz="1600" dirty="0">
                <a:latin typeface="Calibri" pitchFamily="34" charset="0"/>
              </a:rPr>
              <a:t>C, C </a:t>
            </a:r>
            <a:r>
              <a:rPr lang="en-US" sz="1600" dirty="0">
                <a:latin typeface="Calibri" pitchFamily="34" charset="0"/>
                <a:sym typeface="Symbol" pitchFamily="18" charset="2"/>
              </a:rPr>
              <a:t> </a:t>
            </a:r>
            <a:r>
              <a:rPr lang="el-GR" sz="1600" dirty="0">
                <a:latin typeface="Calibri" pitchFamily="34" charset="0"/>
                <a:sym typeface="Symbol" pitchFamily="18" charset="2"/>
              </a:rPr>
              <a:t>Α</a:t>
            </a:r>
            <a:r>
              <a:rPr lang="en-US" sz="1600" dirty="0">
                <a:latin typeface="Calibri" pitchFamily="34" charset="0"/>
                <a:sym typeface="Symbol" pitchFamily="18" charset="2"/>
              </a:rPr>
              <a:t>D</a:t>
            </a:r>
            <a:r>
              <a:rPr lang="en-US" sz="1600" dirty="0">
                <a:latin typeface="Calibri" pitchFamily="34" charset="0"/>
              </a:rPr>
              <a:t> , </a:t>
            </a:r>
            <a:r>
              <a:rPr lang="el-GR" sz="1600" dirty="0">
                <a:latin typeface="Calibri" pitchFamily="34" charset="0"/>
              </a:rPr>
              <a:t>Β</a:t>
            </a:r>
            <a:r>
              <a:rPr lang="en-US" sz="1600" dirty="0">
                <a:latin typeface="Calibri" pitchFamily="34" charset="0"/>
              </a:rPr>
              <a:t> </a:t>
            </a:r>
            <a:r>
              <a:rPr lang="en-US" sz="1600" dirty="0">
                <a:latin typeface="Calibri" pitchFamily="34" charset="0"/>
                <a:sym typeface="Symbol" pitchFamily="18" charset="2"/>
              </a:rPr>
              <a:t></a:t>
            </a:r>
            <a:r>
              <a:rPr lang="en-US" sz="1600" dirty="0">
                <a:latin typeface="Calibri" pitchFamily="34" charset="0"/>
              </a:rPr>
              <a:t> </a:t>
            </a:r>
            <a:r>
              <a:rPr lang="el-GR" sz="1600" dirty="0">
                <a:latin typeface="Calibri" pitchFamily="34" charset="0"/>
              </a:rPr>
              <a:t>Ε</a:t>
            </a:r>
            <a:r>
              <a:rPr lang="en-US" sz="1600" dirty="0">
                <a:latin typeface="Calibri" pitchFamily="34" charset="0"/>
              </a:rPr>
              <a:t>D, </a:t>
            </a:r>
            <a:r>
              <a:rPr lang="en-US" sz="1600" i="1" dirty="0">
                <a:solidFill>
                  <a:srgbClr val="C00000"/>
                </a:solidFill>
                <a:latin typeface="Calibri" pitchFamily="34" charset="0"/>
              </a:rPr>
              <a:t>D </a:t>
            </a:r>
            <a:r>
              <a:rPr lang="en-US" sz="1600" i="1" dirty="0">
                <a:solidFill>
                  <a:srgbClr val="C00000"/>
                </a:solidFill>
                <a:latin typeface="Calibri" pitchFamily="34" charset="0"/>
                <a:sym typeface="Symbol" pitchFamily="18" charset="2"/>
              </a:rPr>
              <a:t></a:t>
            </a:r>
            <a:r>
              <a:rPr lang="en-US" sz="1600" i="1" dirty="0">
                <a:solidFill>
                  <a:srgbClr val="C00000"/>
                </a:solidFill>
                <a:latin typeface="Calibri" pitchFamily="34" charset="0"/>
              </a:rPr>
              <a:t> E</a:t>
            </a:r>
            <a:r>
              <a:rPr lang="en-US" sz="1600" dirty="0">
                <a:latin typeface="Calibri" pitchFamily="34" charset="0"/>
              </a:rPr>
              <a:t>}</a:t>
            </a:r>
          </a:p>
          <a:p>
            <a:pPr marL="457200" indent="-457200" eaLnBrk="0" hangingPunct="0">
              <a:spcBef>
                <a:spcPct val="50000"/>
              </a:spcBef>
            </a:pPr>
            <a:r>
              <a:rPr lang="en-US" sz="1600" dirty="0">
                <a:latin typeface="Calibri" pitchFamily="34" charset="0"/>
              </a:rPr>
              <a:t>	F’ </a:t>
            </a:r>
            <a:r>
              <a:rPr lang="el-GR" sz="1600" dirty="0">
                <a:latin typeface="Calibri" pitchFamily="34" charset="0"/>
              </a:rPr>
              <a:t>ισοδύναμο με </a:t>
            </a:r>
            <a:r>
              <a:rPr lang="en-US" sz="1600" dirty="0" smtClean="0">
                <a:latin typeface="Calibri" pitchFamily="34" charset="0"/>
              </a:rPr>
              <a:t>F</a:t>
            </a:r>
            <a:r>
              <a:rPr lang="el-GR" sz="1600" dirty="0" smtClean="0">
                <a:latin typeface="Calibri" pitchFamily="34" charset="0"/>
              </a:rPr>
              <a:t>;</a:t>
            </a:r>
            <a:r>
              <a:rPr lang="en-US" sz="1600" dirty="0" smtClean="0">
                <a:latin typeface="Calibri" pitchFamily="34" charset="0"/>
              </a:rPr>
              <a:t> </a:t>
            </a:r>
            <a:endParaRPr lang="en-US" sz="1600" dirty="0">
              <a:latin typeface="Calibri" pitchFamily="34" charset="0"/>
            </a:endParaRPr>
          </a:p>
          <a:p>
            <a:pPr marL="457200" indent="-457200" eaLnBrk="0" hangingPunct="0">
              <a:spcBef>
                <a:spcPct val="50000"/>
              </a:spcBef>
            </a:pPr>
            <a:r>
              <a:rPr lang="en-US" sz="1600" dirty="0">
                <a:latin typeface="Calibri" pitchFamily="34" charset="0"/>
              </a:rPr>
              <a:t>	</a:t>
            </a:r>
            <a:r>
              <a:rPr lang="el-GR" sz="1600" dirty="0" smtClean="0">
                <a:latin typeface="Calibri" pitchFamily="34" charset="0"/>
              </a:rPr>
              <a:t>	</a:t>
            </a:r>
            <a:r>
              <a:rPr lang="en-US" sz="1600" dirty="0" smtClean="0">
                <a:latin typeface="Calibri" pitchFamily="34" charset="0"/>
              </a:rPr>
              <a:t>F</a:t>
            </a:r>
            <a:r>
              <a:rPr lang="en-US" sz="1600" dirty="0">
                <a:latin typeface="Calibri" pitchFamily="34" charset="0"/>
              </a:rPr>
              <a:t>’ </a:t>
            </a:r>
            <a:r>
              <a:rPr lang="el-GR" sz="1600" dirty="0">
                <a:latin typeface="Calibri" pitchFamily="34" charset="0"/>
              </a:rPr>
              <a:t>καλύπτει </a:t>
            </a:r>
            <a:r>
              <a:rPr lang="en-US" sz="1600" dirty="0">
                <a:latin typeface="Calibri" pitchFamily="34" charset="0"/>
              </a:rPr>
              <a:t>F </a:t>
            </a:r>
            <a:r>
              <a:rPr lang="el-GR" sz="1600" dirty="0">
                <a:latin typeface="Calibri" pitchFamily="34" charset="0"/>
              </a:rPr>
              <a:t>και </a:t>
            </a:r>
            <a:r>
              <a:rPr lang="en-US" sz="1600" dirty="0">
                <a:latin typeface="Calibri" pitchFamily="34" charset="0"/>
              </a:rPr>
              <a:t>F </a:t>
            </a:r>
            <a:r>
              <a:rPr lang="el-GR" sz="1600" dirty="0">
                <a:latin typeface="Calibri" pitchFamily="34" charset="0"/>
              </a:rPr>
              <a:t>καλύπτει </a:t>
            </a:r>
            <a:r>
              <a:rPr lang="en-US" sz="1600" dirty="0">
                <a:latin typeface="Calibri" pitchFamily="34" charset="0"/>
              </a:rPr>
              <a:t>F’</a:t>
            </a:r>
          </a:p>
          <a:p>
            <a:pPr marL="457200" indent="-457200" eaLnBrk="0" hangingPunct="0">
              <a:spcBef>
                <a:spcPct val="50000"/>
              </a:spcBef>
            </a:pPr>
            <a:r>
              <a:rPr lang="en-US" sz="1600" dirty="0">
                <a:latin typeface="Calibri" pitchFamily="34" charset="0"/>
              </a:rPr>
              <a:t>	</a:t>
            </a:r>
            <a:r>
              <a:rPr lang="el-GR" sz="1600" dirty="0" smtClean="0">
                <a:latin typeface="Calibri" pitchFamily="34" charset="0"/>
              </a:rPr>
              <a:t>	προφανώς</a:t>
            </a:r>
            <a:r>
              <a:rPr lang="el-GR" sz="1600" dirty="0">
                <a:latin typeface="Calibri" pitchFamily="34" charset="0"/>
              </a:rPr>
              <a:t>, </a:t>
            </a:r>
            <a:r>
              <a:rPr lang="en-US" sz="1600" dirty="0">
                <a:latin typeface="Calibri" pitchFamily="34" charset="0"/>
              </a:rPr>
              <a:t>F’ </a:t>
            </a:r>
            <a:r>
              <a:rPr lang="el-GR" sz="1600" dirty="0">
                <a:latin typeface="Calibri" pitchFamily="34" charset="0"/>
              </a:rPr>
              <a:t>καλύπτει </a:t>
            </a:r>
            <a:r>
              <a:rPr lang="en-US" sz="1600" dirty="0">
                <a:latin typeface="Calibri" pitchFamily="34" charset="0"/>
              </a:rPr>
              <a:t>F (</a:t>
            </a:r>
            <a:r>
              <a:rPr lang="el-GR" sz="1600" dirty="0" err="1">
                <a:latin typeface="Calibri" pitchFamily="34" charset="0"/>
              </a:rPr>
              <a:t>επαυξητικός</a:t>
            </a:r>
            <a:r>
              <a:rPr lang="el-GR" sz="1600" dirty="0">
                <a:latin typeface="Calibri" pitchFamily="34" charset="0"/>
              </a:rPr>
              <a:t> κανόνας)</a:t>
            </a:r>
          </a:p>
          <a:p>
            <a:pPr marL="457200" indent="-457200" eaLnBrk="0" hangingPunct="0">
              <a:spcBef>
                <a:spcPct val="50000"/>
              </a:spcBef>
            </a:pPr>
            <a:r>
              <a:rPr lang="el-GR" sz="1600" dirty="0">
                <a:latin typeface="Calibri" pitchFamily="34" charset="0"/>
              </a:rPr>
              <a:t>	</a:t>
            </a:r>
            <a:r>
              <a:rPr lang="el-GR" sz="1600" dirty="0" smtClean="0">
                <a:latin typeface="Calibri" pitchFamily="34" charset="0"/>
              </a:rPr>
              <a:t>	</a:t>
            </a:r>
            <a:r>
              <a:rPr lang="en-US" sz="1600" dirty="0" smtClean="0">
                <a:latin typeface="Calibri" pitchFamily="34" charset="0"/>
              </a:rPr>
              <a:t>F </a:t>
            </a:r>
            <a:r>
              <a:rPr lang="el-GR" sz="1600" dirty="0">
                <a:latin typeface="Calibri" pitchFamily="34" charset="0"/>
              </a:rPr>
              <a:t>καλύπτει </a:t>
            </a:r>
            <a:r>
              <a:rPr lang="en-US" sz="1600" dirty="0">
                <a:latin typeface="Calibri" pitchFamily="34" charset="0"/>
              </a:rPr>
              <a:t>F’</a:t>
            </a:r>
            <a:endParaRPr lang="el-GR" sz="1600" dirty="0">
              <a:latin typeface="Calibri" pitchFamily="34" charset="0"/>
            </a:endParaRPr>
          </a:p>
          <a:p>
            <a:pPr marL="457200" indent="-457200" eaLnBrk="0" hangingPunct="0">
              <a:spcBef>
                <a:spcPct val="50000"/>
              </a:spcBef>
            </a:pPr>
            <a:r>
              <a:rPr lang="el-GR" sz="1800" dirty="0">
                <a:latin typeface="Calibri" pitchFamily="34" charset="0"/>
              </a:rPr>
              <a:t>αν </a:t>
            </a:r>
            <a:r>
              <a:rPr lang="en-US" sz="1800" dirty="0">
                <a:latin typeface="Calibri" pitchFamily="34" charset="0"/>
              </a:rPr>
              <a:t>D </a:t>
            </a:r>
            <a:r>
              <a:rPr lang="en-US" sz="1800" dirty="0">
                <a:latin typeface="Calibri" pitchFamily="34" charset="0"/>
                <a:sym typeface="Symbol" pitchFamily="18" charset="2"/>
              </a:rPr>
              <a:t></a:t>
            </a:r>
            <a:r>
              <a:rPr lang="en-US" sz="1800" dirty="0">
                <a:latin typeface="Calibri" pitchFamily="34" charset="0"/>
              </a:rPr>
              <a:t> </a:t>
            </a:r>
            <a:r>
              <a:rPr lang="el-GR" sz="1800" dirty="0">
                <a:latin typeface="Calibri" pitchFamily="34" charset="0"/>
              </a:rPr>
              <a:t>Ε </a:t>
            </a:r>
            <a:r>
              <a:rPr lang="el-GR" sz="1800" dirty="0">
                <a:latin typeface="Calibri" pitchFamily="34" charset="0"/>
                <a:sym typeface="Symbol" pitchFamily="18" charset="2"/>
              </a:rPr>
              <a:t> </a:t>
            </a:r>
            <a:r>
              <a:rPr lang="en-US" sz="1800" dirty="0">
                <a:latin typeface="Calibri" pitchFamily="34" charset="0"/>
                <a:sym typeface="Symbol" pitchFamily="18" charset="2"/>
              </a:rPr>
              <a:t>F</a:t>
            </a:r>
            <a:r>
              <a:rPr lang="en-US" sz="1800" baseline="30000" dirty="0">
                <a:latin typeface="Calibri" pitchFamily="34" charset="0"/>
                <a:sym typeface="Symbol" pitchFamily="18" charset="2"/>
              </a:rPr>
              <a:t>+</a:t>
            </a:r>
            <a:r>
              <a:rPr lang="el-GR" sz="1800" baseline="30000" dirty="0">
                <a:latin typeface="Calibri" pitchFamily="34" charset="0"/>
              </a:rPr>
              <a:t> </a:t>
            </a:r>
            <a:endParaRPr lang="en-US" sz="1800" baseline="30000" dirty="0">
              <a:latin typeface="Calibri" pitchFamily="34" charset="0"/>
            </a:endParaRPr>
          </a:p>
          <a:p>
            <a:pPr marL="457200" indent="-457200" eaLnBrk="0" hangingPunct="0">
              <a:spcBef>
                <a:spcPct val="50000"/>
              </a:spcBef>
            </a:pPr>
            <a:r>
              <a:rPr lang="en-US" sz="1800" dirty="0">
                <a:latin typeface="Calibri" pitchFamily="34" charset="0"/>
              </a:rPr>
              <a:t>-- D</a:t>
            </a:r>
            <a:r>
              <a:rPr lang="el-GR" sz="1800" dirty="0">
                <a:latin typeface="Calibri" pitchFamily="34" charset="0"/>
              </a:rPr>
              <a:t> περιττό αν </a:t>
            </a:r>
            <a:r>
              <a:rPr lang="en-US" sz="1800" dirty="0">
                <a:latin typeface="Calibri" pitchFamily="34" charset="0"/>
              </a:rPr>
              <a:t>A </a:t>
            </a:r>
            <a:r>
              <a:rPr lang="en-US" sz="1800" dirty="0">
                <a:latin typeface="Calibri" pitchFamily="34" charset="0"/>
                <a:sym typeface="Symbol" pitchFamily="18" charset="2"/>
              </a:rPr>
              <a:t></a:t>
            </a:r>
            <a:r>
              <a:rPr lang="en-US" sz="1800" dirty="0">
                <a:latin typeface="Calibri" pitchFamily="34" charset="0"/>
              </a:rPr>
              <a:t> </a:t>
            </a:r>
            <a:r>
              <a:rPr lang="el-GR" sz="1800" dirty="0">
                <a:latin typeface="Calibri" pitchFamily="34" charset="0"/>
              </a:rPr>
              <a:t>Ε </a:t>
            </a:r>
            <a:r>
              <a:rPr lang="el-GR" sz="1800" dirty="0">
                <a:latin typeface="Calibri" pitchFamily="34" charset="0"/>
                <a:sym typeface="Symbol" pitchFamily="18" charset="2"/>
              </a:rPr>
              <a:t> </a:t>
            </a:r>
            <a:r>
              <a:rPr lang="en-US" sz="1800" dirty="0">
                <a:latin typeface="Calibri" pitchFamily="34" charset="0"/>
                <a:sym typeface="Symbol" pitchFamily="18" charset="2"/>
              </a:rPr>
              <a:t>F</a:t>
            </a:r>
            <a:r>
              <a:rPr lang="en-US" sz="1800" baseline="30000" dirty="0">
                <a:latin typeface="Calibri" pitchFamily="34" charset="0"/>
                <a:sym typeface="Symbol" pitchFamily="18" charset="2"/>
              </a:rPr>
              <a:t>+</a:t>
            </a:r>
            <a:r>
              <a:rPr lang="el-GR" sz="1800" baseline="30000" dirty="0">
                <a:latin typeface="Calibri" pitchFamily="34" charset="0"/>
              </a:rPr>
              <a:t> </a:t>
            </a:r>
          </a:p>
        </p:txBody>
      </p:sp>
      <p:sp>
        <p:nvSpPr>
          <p:cNvPr id="2" name="Title 1"/>
          <p:cNvSpPr>
            <a:spLocks noGrp="1"/>
          </p:cNvSpPr>
          <p:nvPr>
            <p:ph type="title"/>
          </p:nvPr>
        </p:nvSpPr>
        <p:spPr>
          <a:xfrm>
            <a:off x="315798" y="0"/>
            <a:ext cx="8229600" cy="1143000"/>
          </a:xfrm>
        </p:spPr>
        <p:txBody>
          <a:bodyPr>
            <a:normAutofit fontScale="90000"/>
          </a:bodyPr>
          <a:lstStyle/>
          <a:p>
            <a:r>
              <a:rPr lang="el-GR" dirty="0" smtClean="0">
                <a:solidFill>
                  <a:schemeClr val="accent6">
                    <a:lumMod val="75000"/>
                  </a:schemeClr>
                </a:solidFill>
              </a:rPr>
              <a:t>Παράδειγμα </a:t>
            </a:r>
            <a:r>
              <a:rPr lang="el-GR" sz="2700" dirty="0" smtClean="0">
                <a:solidFill>
                  <a:schemeClr val="accent6">
                    <a:lumMod val="75000"/>
                  </a:schemeClr>
                </a:solidFill>
              </a:rPr>
              <a:t>(περιττού γνωρίσματος στο αριστερό μέρος)</a:t>
            </a:r>
            <a:endParaRPr lang="en-US" sz="2700"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Date Placeholder 2"/>
          <p:cNvSpPr>
            <a:spLocks noGrp="1"/>
          </p:cNvSpPr>
          <p:nvPr>
            <p:ph type="dt" sz="quarter" idx="10"/>
          </p:nvPr>
        </p:nvSpPr>
        <p:spPr>
          <a:xfrm>
            <a:off x="468313" y="6524625"/>
            <a:ext cx="2459037" cy="180975"/>
          </a:xfrm>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38915" name="Footer Placeholder 3"/>
          <p:cNvSpPr>
            <a:spLocks noGrp="1"/>
          </p:cNvSpPr>
          <p:nvPr>
            <p:ph type="ftr" sz="quarter" idx="11"/>
          </p:nvPr>
        </p:nvSpPr>
        <p:spPr>
          <a:noFill/>
        </p:spPr>
        <p:txBody>
          <a:bodyPr/>
          <a:lstStyle/>
          <a:p>
            <a:r>
              <a:rPr lang="el-GR" altLang="en-US" smtClean="0"/>
              <a:t>Ευαγγελία Πιτουρά</a:t>
            </a:r>
          </a:p>
        </p:txBody>
      </p:sp>
      <p:sp>
        <p:nvSpPr>
          <p:cNvPr id="38916" name="Slide Number Placeholder 4"/>
          <p:cNvSpPr>
            <a:spLocks noGrp="1"/>
          </p:cNvSpPr>
          <p:nvPr>
            <p:ph type="sldNum" sz="quarter" idx="12"/>
          </p:nvPr>
        </p:nvSpPr>
        <p:spPr>
          <a:noFill/>
        </p:spPr>
        <p:txBody>
          <a:bodyPr/>
          <a:lstStyle/>
          <a:p>
            <a:fld id="{07E18477-E91B-48D1-9E92-231E05D74EB9}" type="slidenum">
              <a:rPr lang="el-GR" altLang="en-US" smtClean="0"/>
              <a:pPr/>
              <a:t>41</a:t>
            </a:fld>
            <a:endParaRPr lang="el-GR" altLang="en-US" smtClean="0"/>
          </a:p>
        </p:txBody>
      </p:sp>
      <p:sp>
        <p:nvSpPr>
          <p:cNvPr id="38918" name="Text Box 3"/>
          <p:cNvSpPr txBox="1">
            <a:spLocks noChangeArrowheads="1"/>
          </p:cNvSpPr>
          <p:nvPr/>
        </p:nvSpPr>
        <p:spPr bwMode="auto">
          <a:xfrm>
            <a:off x="364618" y="1426279"/>
            <a:ext cx="7924800" cy="396875"/>
          </a:xfrm>
          <a:prstGeom prst="rect">
            <a:avLst/>
          </a:prstGeom>
          <a:noFill/>
          <a:ln w="9525">
            <a:noFill/>
            <a:miter lim="800000"/>
            <a:headEnd/>
            <a:tailEnd/>
          </a:ln>
        </p:spPr>
        <p:txBody>
          <a:bodyPr>
            <a:spAutoFit/>
          </a:bodyPr>
          <a:lstStyle/>
          <a:p>
            <a:pPr algn="just" eaLnBrk="0" hangingPunct="0">
              <a:spcBef>
                <a:spcPct val="50000"/>
              </a:spcBef>
            </a:pPr>
            <a:r>
              <a:rPr lang="el-GR" dirty="0">
                <a:latin typeface="Calibri" pitchFamily="34" charset="0"/>
              </a:rPr>
              <a:t>Γενικεύοντας:</a:t>
            </a:r>
          </a:p>
        </p:txBody>
      </p:sp>
      <p:sp>
        <p:nvSpPr>
          <p:cNvPr id="38919" name="Text Box 4"/>
          <p:cNvSpPr txBox="1">
            <a:spLocks noChangeArrowheads="1"/>
          </p:cNvSpPr>
          <p:nvPr/>
        </p:nvSpPr>
        <p:spPr bwMode="auto">
          <a:xfrm>
            <a:off x="539750" y="1920089"/>
            <a:ext cx="8077200" cy="396875"/>
          </a:xfrm>
          <a:prstGeom prst="rect">
            <a:avLst/>
          </a:prstGeom>
          <a:noFill/>
          <a:ln w="9525">
            <a:noFill/>
            <a:miter lim="800000"/>
            <a:headEnd/>
            <a:tailEnd/>
          </a:ln>
        </p:spPr>
        <p:txBody>
          <a:bodyPr>
            <a:spAutoFit/>
          </a:bodyPr>
          <a:lstStyle/>
          <a:p>
            <a:pPr eaLnBrk="0" hangingPunct="0">
              <a:spcBef>
                <a:spcPct val="50000"/>
              </a:spcBef>
            </a:pPr>
            <a:r>
              <a:rPr lang="el-GR" dirty="0">
                <a:latin typeface="Calibri" pitchFamily="34" charset="0"/>
              </a:rPr>
              <a:t>Έστω ένα σύνολο </a:t>
            </a:r>
            <a:r>
              <a:rPr lang="en-US" dirty="0">
                <a:latin typeface="Calibri" pitchFamily="34" charset="0"/>
              </a:rPr>
              <a:t>F </a:t>
            </a:r>
            <a:r>
              <a:rPr lang="el-GR" dirty="0">
                <a:latin typeface="Calibri" pitchFamily="34" charset="0"/>
              </a:rPr>
              <a:t>συναρτησιακών εξαρτήσεων </a:t>
            </a:r>
            <a:r>
              <a:rPr lang="en-US" dirty="0">
                <a:latin typeface="Calibri" pitchFamily="34" charset="0"/>
              </a:rPr>
              <a:t> </a:t>
            </a:r>
            <a:r>
              <a:rPr lang="el-GR" dirty="0">
                <a:latin typeface="Calibri" pitchFamily="34" charset="0"/>
              </a:rPr>
              <a:t>και η ΣΕ Χ </a:t>
            </a:r>
            <a:r>
              <a:rPr lang="el-GR" dirty="0">
                <a:latin typeface="Calibri" pitchFamily="34" charset="0"/>
                <a:sym typeface="Symbol" pitchFamily="18" charset="2"/>
              </a:rPr>
              <a:t> </a:t>
            </a:r>
            <a:r>
              <a:rPr lang="el-GR" dirty="0">
                <a:latin typeface="Calibri" pitchFamily="34" charset="0"/>
              </a:rPr>
              <a:t>Υ </a:t>
            </a:r>
            <a:r>
              <a:rPr lang="el-GR" dirty="0">
                <a:latin typeface="Calibri" pitchFamily="34" charset="0"/>
                <a:sym typeface="Symbol" pitchFamily="18" charset="2"/>
              </a:rPr>
              <a:t></a:t>
            </a:r>
            <a:r>
              <a:rPr lang="el-GR" dirty="0">
                <a:latin typeface="Calibri" pitchFamily="34" charset="0"/>
              </a:rPr>
              <a:t> </a:t>
            </a:r>
            <a:r>
              <a:rPr lang="en-US" dirty="0">
                <a:latin typeface="Calibri" pitchFamily="34" charset="0"/>
              </a:rPr>
              <a:t>F</a:t>
            </a:r>
            <a:endParaRPr lang="el-GR" dirty="0">
              <a:latin typeface="Calibri" pitchFamily="34" charset="0"/>
            </a:endParaRPr>
          </a:p>
        </p:txBody>
      </p:sp>
      <p:sp>
        <p:nvSpPr>
          <p:cNvPr id="38920" name="Text Box 6"/>
          <p:cNvSpPr txBox="1">
            <a:spLocks noChangeArrowheads="1"/>
          </p:cNvSpPr>
          <p:nvPr/>
        </p:nvSpPr>
        <p:spPr bwMode="auto">
          <a:xfrm>
            <a:off x="1441057" y="2592371"/>
            <a:ext cx="5431083" cy="861774"/>
          </a:xfrm>
          <a:prstGeom prst="rect">
            <a:avLst/>
          </a:prstGeom>
          <a:solidFill>
            <a:schemeClr val="bg1">
              <a:lumMod val="95000"/>
            </a:schemeClr>
          </a:solidFill>
          <a:ln w="9525">
            <a:noFill/>
            <a:miter lim="800000"/>
            <a:headEnd/>
            <a:tailEnd/>
          </a:ln>
        </p:spPr>
        <p:txBody>
          <a:bodyPr wrap="square">
            <a:spAutoFit/>
          </a:bodyPr>
          <a:lstStyle/>
          <a:p>
            <a:pPr eaLnBrk="0" hangingPunct="0">
              <a:spcBef>
                <a:spcPct val="50000"/>
              </a:spcBef>
            </a:pPr>
            <a:r>
              <a:rPr lang="el-GR" sz="2000" dirty="0">
                <a:latin typeface="Calibri" pitchFamily="34" charset="0"/>
              </a:rPr>
              <a:t>Το γνώρισμα Α </a:t>
            </a:r>
            <a:r>
              <a:rPr lang="el-GR" sz="2000" dirty="0">
                <a:latin typeface="Calibri" pitchFamily="34" charset="0"/>
                <a:sym typeface="Symbol" pitchFamily="18" charset="2"/>
              </a:rPr>
              <a:t></a:t>
            </a:r>
            <a:r>
              <a:rPr lang="el-GR" sz="2000" dirty="0">
                <a:latin typeface="Calibri" pitchFamily="34" charset="0"/>
              </a:rPr>
              <a:t> Χ είναι </a:t>
            </a:r>
            <a:r>
              <a:rPr lang="el-GR" sz="2000" b="1" dirty="0">
                <a:solidFill>
                  <a:schemeClr val="accent6">
                    <a:lumMod val="75000"/>
                  </a:schemeClr>
                </a:solidFill>
                <a:latin typeface="Calibri" pitchFamily="34" charset="0"/>
              </a:rPr>
              <a:t>περιττό στο Χ</a:t>
            </a:r>
            <a:r>
              <a:rPr lang="el-GR" sz="2000" dirty="0">
                <a:solidFill>
                  <a:schemeClr val="accent6">
                    <a:lumMod val="75000"/>
                  </a:schemeClr>
                </a:solidFill>
                <a:latin typeface="Calibri" pitchFamily="34" charset="0"/>
              </a:rPr>
              <a:t> </a:t>
            </a:r>
            <a:r>
              <a:rPr lang="el-GR" sz="2000" dirty="0">
                <a:latin typeface="Calibri" pitchFamily="34" charset="0"/>
              </a:rPr>
              <a:t>αν</a:t>
            </a:r>
          </a:p>
          <a:p>
            <a:pPr eaLnBrk="0" hangingPunct="0">
              <a:spcBef>
                <a:spcPct val="50000"/>
              </a:spcBef>
            </a:pPr>
            <a:r>
              <a:rPr lang="en-US" sz="2000" dirty="0">
                <a:latin typeface="Calibri" pitchFamily="34" charset="0"/>
              </a:rPr>
              <a:t>	F  </a:t>
            </a:r>
            <a:r>
              <a:rPr lang="el-GR" sz="2000" dirty="0">
                <a:latin typeface="Calibri" pitchFamily="34" charset="0"/>
              </a:rPr>
              <a:t>καλύπτει</a:t>
            </a:r>
            <a:r>
              <a:rPr lang="en-US" sz="2000" dirty="0">
                <a:latin typeface="Calibri" pitchFamily="34" charset="0"/>
              </a:rPr>
              <a:t> (F - {</a:t>
            </a:r>
            <a:r>
              <a:rPr lang="el-GR" sz="2000" dirty="0">
                <a:latin typeface="Calibri" pitchFamily="34" charset="0"/>
              </a:rPr>
              <a:t>Χ </a:t>
            </a:r>
            <a:r>
              <a:rPr lang="el-GR" sz="2000" dirty="0" err="1">
                <a:latin typeface="Calibri" pitchFamily="34" charset="0"/>
                <a:sym typeface="Symbol" pitchFamily="18" charset="2"/>
              </a:rPr>
              <a:t></a:t>
            </a:r>
            <a:r>
              <a:rPr lang="el-GR" sz="2000" dirty="0" err="1">
                <a:latin typeface="Calibri" pitchFamily="34" charset="0"/>
              </a:rPr>
              <a:t>Υ</a:t>
            </a:r>
            <a:r>
              <a:rPr lang="el-GR" sz="2000" dirty="0">
                <a:latin typeface="Calibri" pitchFamily="34" charset="0"/>
              </a:rPr>
              <a:t>}</a:t>
            </a:r>
            <a:r>
              <a:rPr lang="en-US" sz="2000" dirty="0">
                <a:latin typeface="Calibri" pitchFamily="34" charset="0"/>
              </a:rPr>
              <a:t>)</a:t>
            </a:r>
            <a:r>
              <a:rPr lang="el-GR" sz="2000" dirty="0">
                <a:latin typeface="Calibri" pitchFamily="34" charset="0"/>
              </a:rPr>
              <a:t> </a:t>
            </a:r>
            <a:r>
              <a:rPr lang="el-GR" sz="2000" dirty="0">
                <a:latin typeface="Calibri" pitchFamily="34" charset="0"/>
                <a:sym typeface="Symbol" pitchFamily="18" charset="2"/>
              </a:rPr>
              <a:t> {(</a:t>
            </a:r>
            <a:r>
              <a:rPr lang="el-GR" sz="2000" dirty="0">
                <a:latin typeface="Calibri" pitchFamily="34" charset="0"/>
              </a:rPr>
              <a:t>Χ - A) </a:t>
            </a:r>
            <a:r>
              <a:rPr lang="el-GR" sz="2000" dirty="0" err="1">
                <a:latin typeface="Calibri" pitchFamily="34" charset="0"/>
                <a:sym typeface="Symbol" pitchFamily="18" charset="2"/>
              </a:rPr>
              <a:t></a:t>
            </a:r>
            <a:r>
              <a:rPr lang="el-GR" sz="2000" dirty="0" err="1">
                <a:latin typeface="Calibri" pitchFamily="34" charset="0"/>
              </a:rPr>
              <a:t>Υ</a:t>
            </a:r>
            <a:r>
              <a:rPr lang="el-GR" sz="2000" dirty="0">
                <a:latin typeface="Calibri" pitchFamily="34" charset="0"/>
              </a:rPr>
              <a:t>} </a:t>
            </a:r>
          </a:p>
        </p:txBody>
      </p:sp>
      <p:sp>
        <p:nvSpPr>
          <p:cNvPr id="38921" name="Text Box 12"/>
          <p:cNvSpPr txBox="1">
            <a:spLocks noChangeArrowheads="1"/>
          </p:cNvSpPr>
          <p:nvPr/>
        </p:nvSpPr>
        <p:spPr bwMode="auto">
          <a:xfrm>
            <a:off x="1013235" y="4739947"/>
            <a:ext cx="7416800" cy="1384995"/>
          </a:xfrm>
          <a:prstGeom prst="rect">
            <a:avLst/>
          </a:prstGeom>
          <a:noFill/>
          <a:ln w="9525">
            <a:solidFill>
              <a:schemeClr val="accent1">
                <a:lumMod val="75000"/>
              </a:schemeClr>
            </a:solidFill>
            <a:miter lim="800000"/>
            <a:headEnd/>
            <a:tailEnd/>
          </a:ln>
        </p:spPr>
        <p:txBody>
          <a:bodyPr>
            <a:spAutoFit/>
          </a:bodyPr>
          <a:lstStyle/>
          <a:p>
            <a:pPr algn="just" eaLnBrk="0" hangingPunct="0">
              <a:spcBef>
                <a:spcPct val="50000"/>
              </a:spcBef>
            </a:pPr>
            <a:r>
              <a:rPr lang="el-GR" sz="2400" dirty="0">
                <a:solidFill>
                  <a:schemeClr val="accent1">
                    <a:lumMod val="75000"/>
                  </a:schemeClr>
                </a:solidFill>
                <a:latin typeface="Calibri" pitchFamily="34" charset="0"/>
              </a:rPr>
              <a:t>Υπολόγισε το (Χ - {Α})</a:t>
            </a:r>
            <a:r>
              <a:rPr lang="el-GR" sz="2400" baseline="30000" dirty="0">
                <a:solidFill>
                  <a:schemeClr val="accent1">
                    <a:lumMod val="75000"/>
                  </a:schemeClr>
                </a:solidFill>
                <a:latin typeface="Calibri" pitchFamily="34" charset="0"/>
              </a:rPr>
              <a:t>+</a:t>
            </a:r>
            <a:r>
              <a:rPr lang="el-GR" sz="2400" dirty="0">
                <a:solidFill>
                  <a:schemeClr val="accent1">
                    <a:lumMod val="75000"/>
                  </a:schemeClr>
                </a:solidFill>
                <a:latin typeface="Calibri" pitchFamily="34" charset="0"/>
              </a:rPr>
              <a:t> με βάση τις ΣΕ του συνόλου </a:t>
            </a:r>
            <a:r>
              <a:rPr lang="en-US" sz="2400" dirty="0">
                <a:solidFill>
                  <a:schemeClr val="accent1">
                    <a:lumMod val="75000"/>
                  </a:schemeClr>
                </a:solidFill>
                <a:latin typeface="Calibri" pitchFamily="34" charset="0"/>
              </a:rPr>
              <a:t>F</a:t>
            </a:r>
            <a:r>
              <a:rPr lang="el-GR" sz="2400" dirty="0">
                <a:solidFill>
                  <a:schemeClr val="accent1">
                    <a:lumMod val="75000"/>
                  </a:schemeClr>
                </a:solidFill>
                <a:latin typeface="Calibri" pitchFamily="34" charset="0"/>
              </a:rPr>
              <a:t>, δηλαδή:</a:t>
            </a:r>
            <a:r>
              <a:rPr lang="en-US" sz="2400" dirty="0">
                <a:solidFill>
                  <a:schemeClr val="accent1">
                    <a:lumMod val="75000"/>
                  </a:schemeClr>
                </a:solidFill>
                <a:latin typeface="Calibri" pitchFamily="34" charset="0"/>
              </a:rPr>
              <a:t> </a:t>
            </a:r>
          </a:p>
          <a:p>
            <a:pPr algn="just" eaLnBrk="0" hangingPunct="0">
              <a:spcBef>
                <a:spcPct val="50000"/>
              </a:spcBef>
            </a:pPr>
            <a:r>
              <a:rPr lang="el-GR" sz="2400" dirty="0" smtClean="0">
                <a:solidFill>
                  <a:schemeClr val="accent1">
                    <a:lumMod val="75000"/>
                  </a:schemeClr>
                </a:solidFill>
                <a:latin typeface="Calibri" pitchFamily="34" charset="0"/>
              </a:rPr>
              <a:t>	</a:t>
            </a:r>
            <a:r>
              <a:rPr lang="en-US" sz="2400" dirty="0" err="1" smtClean="0">
                <a:solidFill>
                  <a:schemeClr val="accent1">
                    <a:lumMod val="75000"/>
                  </a:schemeClr>
                </a:solidFill>
                <a:latin typeface="Calibri" pitchFamily="34" charset="0"/>
              </a:rPr>
              <a:t>Το</a:t>
            </a:r>
            <a:r>
              <a:rPr lang="en-US" sz="2400" dirty="0" smtClean="0">
                <a:solidFill>
                  <a:schemeClr val="accent1">
                    <a:lumMod val="75000"/>
                  </a:schemeClr>
                </a:solidFill>
                <a:latin typeface="Calibri" pitchFamily="34" charset="0"/>
              </a:rPr>
              <a:t> </a:t>
            </a:r>
            <a:r>
              <a:rPr lang="en-US" sz="2400" dirty="0">
                <a:solidFill>
                  <a:schemeClr val="accent1">
                    <a:lumMod val="75000"/>
                  </a:schemeClr>
                </a:solidFill>
                <a:latin typeface="Calibri" pitchFamily="34" charset="0"/>
              </a:rPr>
              <a:t>Α </a:t>
            </a:r>
            <a:r>
              <a:rPr lang="en-US" sz="2400" dirty="0" err="1">
                <a:solidFill>
                  <a:schemeClr val="accent1">
                    <a:lumMod val="75000"/>
                  </a:schemeClr>
                </a:solidFill>
                <a:latin typeface="Calibri" pitchFamily="34" charset="0"/>
              </a:rPr>
              <a:t>είναι</a:t>
            </a:r>
            <a:r>
              <a:rPr lang="en-US" sz="2400" dirty="0">
                <a:solidFill>
                  <a:schemeClr val="accent1">
                    <a:lumMod val="75000"/>
                  </a:schemeClr>
                </a:solidFill>
                <a:latin typeface="Calibri" pitchFamily="34" charset="0"/>
              </a:rPr>
              <a:t> </a:t>
            </a:r>
            <a:r>
              <a:rPr lang="el-GR" sz="2400" dirty="0">
                <a:solidFill>
                  <a:schemeClr val="accent1">
                    <a:lumMod val="75000"/>
                  </a:schemeClr>
                </a:solidFill>
                <a:latin typeface="Calibri" pitchFamily="34" charset="0"/>
              </a:rPr>
              <a:t>περιττό αν το Υ ανήκει στο (Χ - {Α})</a:t>
            </a:r>
            <a:r>
              <a:rPr lang="el-GR" sz="2400" baseline="30000" dirty="0">
                <a:solidFill>
                  <a:schemeClr val="accent1">
                    <a:lumMod val="75000"/>
                  </a:schemeClr>
                </a:solidFill>
                <a:latin typeface="Calibri" pitchFamily="34" charset="0"/>
              </a:rPr>
              <a:t>+</a:t>
            </a:r>
          </a:p>
        </p:txBody>
      </p:sp>
      <p:sp>
        <p:nvSpPr>
          <p:cNvPr id="38922" name="Text Box 13"/>
          <p:cNvSpPr txBox="1">
            <a:spLocks noChangeArrowheads="1"/>
          </p:cNvSpPr>
          <p:nvPr/>
        </p:nvSpPr>
        <p:spPr bwMode="auto">
          <a:xfrm>
            <a:off x="468313" y="3789363"/>
            <a:ext cx="8153400" cy="708025"/>
          </a:xfrm>
          <a:prstGeom prst="rect">
            <a:avLst/>
          </a:prstGeom>
          <a:noFill/>
          <a:ln w="9525">
            <a:noFill/>
            <a:miter lim="800000"/>
            <a:headEnd/>
            <a:tailEnd/>
          </a:ln>
        </p:spPr>
        <p:txBody>
          <a:bodyPr>
            <a:spAutoFit/>
          </a:bodyPr>
          <a:lstStyle/>
          <a:p>
            <a:pPr algn="just" eaLnBrk="0" hangingPunct="0">
              <a:spcBef>
                <a:spcPct val="50000"/>
              </a:spcBef>
              <a:buFont typeface="Wingdings" pitchFamily="2" charset="2"/>
              <a:buChar char="§"/>
            </a:pPr>
            <a:r>
              <a:rPr lang="el-GR" dirty="0">
                <a:latin typeface="Calibri" pitchFamily="34" charset="0"/>
              </a:rPr>
              <a:t> Πως θα υπολογίσουμε αν ένα γνώρισμα  στο </a:t>
            </a:r>
            <a:r>
              <a:rPr lang="el-GR" b="1" dirty="0" err="1">
                <a:latin typeface="Calibri" pitchFamily="34" charset="0"/>
              </a:rPr>
              <a:t>α.μ</a:t>
            </a:r>
            <a:r>
              <a:rPr lang="el-GR" b="1" dirty="0">
                <a:latin typeface="Calibri" pitchFamily="34" charset="0"/>
              </a:rPr>
              <a:t>.</a:t>
            </a:r>
            <a:r>
              <a:rPr lang="el-GR" dirty="0">
                <a:latin typeface="Calibri" pitchFamily="34" charset="0"/>
              </a:rPr>
              <a:t> μιας ΣΕ είναι περιττό; Θα πρέπει να δείξουμε ότι οι ΣΕ του </a:t>
            </a:r>
            <a:r>
              <a:rPr lang="en-US" dirty="0">
                <a:latin typeface="Calibri" pitchFamily="34" charset="0"/>
              </a:rPr>
              <a:t>F’ </a:t>
            </a:r>
            <a:r>
              <a:rPr lang="el-GR" dirty="0">
                <a:latin typeface="Calibri" pitchFamily="34" charset="0"/>
              </a:rPr>
              <a:t>ανήκουν στο </a:t>
            </a:r>
            <a:r>
              <a:rPr lang="en-US" dirty="0">
                <a:latin typeface="Calibri" pitchFamily="34" charset="0"/>
              </a:rPr>
              <a:t>F</a:t>
            </a:r>
            <a:r>
              <a:rPr lang="en-US" baseline="30000" dirty="0">
                <a:latin typeface="Calibri" pitchFamily="34" charset="0"/>
              </a:rPr>
              <a:t>+</a:t>
            </a:r>
            <a:r>
              <a:rPr lang="en-US" dirty="0">
                <a:latin typeface="Calibri" pitchFamily="34" charset="0"/>
              </a:rPr>
              <a:t>, </a:t>
            </a:r>
            <a:r>
              <a:rPr lang="el-GR" dirty="0">
                <a:latin typeface="Calibri" pitchFamily="34" charset="0"/>
              </a:rPr>
              <a:t>δηλαδή</a:t>
            </a:r>
            <a:r>
              <a:rPr lang="en-US" dirty="0">
                <a:latin typeface="Calibri" pitchFamily="34" charset="0"/>
              </a:rPr>
              <a:t>:</a:t>
            </a:r>
            <a:endParaRPr lang="el-GR" dirty="0">
              <a:latin typeface="Calibri" pitchFamily="34" charset="0"/>
            </a:endParaRPr>
          </a:p>
        </p:txBody>
      </p:sp>
      <p:sp>
        <p:nvSpPr>
          <p:cNvPr id="11" name="Title 10"/>
          <p:cNvSpPr>
            <a:spLocks noGrp="1"/>
          </p:cNvSpPr>
          <p:nvPr>
            <p:ph type="title"/>
          </p:nvPr>
        </p:nvSpPr>
        <p:spPr/>
        <p:txBody>
          <a:bodyPr/>
          <a:lstStyle/>
          <a:p>
            <a:r>
              <a:rPr lang="el-GR" dirty="0" smtClean="0">
                <a:solidFill>
                  <a:schemeClr val="accent6">
                    <a:lumMod val="75000"/>
                  </a:schemeClr>
                </a:solidFill>
              </a:rPr>
              <a:t>Περιττό Γνώρισμα</a:t>
            </a:r>
            <a:endParaRPr lang="el-GR"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39939" name="Footer Placeholder 3"/>
          <p:cNvSpPr>
            <a:spLocks noGrp="1"/>
          </p:cNvSpPr>
          <p:nvPr>
            <p:ph type="ftr" sz="quarter" idx="11"/>
          </p:nvPr>
        </p:nvSpPr>
        <p:spPr>
          <a:noFill/>
        </p:spPr>
        <p:txBody>
          <a:bodyPr/>
          <a:lstStyle/>
          <a:p>
            <a:r>
              <a:rPr lang="el-GR" altLang="en-US" smtClean="0"/>
              <a:t>Ευαγγελία Πιτουρά</a:t>
            </a:r>
          </a:p>
        </p:txBody>
      </p:sp>
      <p:sp>
        <p:nvSpPr>
          <p:cNvPr id="39940" name="Slide Number Placeholder 4"/>
          <p:cNvSpPr>
            <a:spLocks noGrp="1"/>
          </p:cNvSpPr>
          <p:nvPr>
            <p:ph type="sldNum" sz="quarter" idx="12"/>
          </p:nvPr>
        </p:nvSpPr>
        <p:spPr>
          <a:noFill/>
        </p:spPr>
        <p:txBody>
          <a:bodyPr/>
          <a:lstStyle/>
          <a:p>
            <a:fld id="{33F51D8F-BDEB-4506-A3DA-9A60B83704A0}" type="slidenum">
              <a:rPr lang="el-GR" altLang="en-US" smtClean="0"/>
              <a:pPr/>
              <a:t>42</a:t>
            </a:fld>
            <a:endParaRPr lang="el-GR" altLang="en-US" smtClean="0"/>
          </a:p>
        </p:txBody>
      </p:sp>
      <p:sp>
        <p:nvSpPr>
          <p:cNvPr id="39942" name="Text Box 3"/>
          <p:cNvSpPr txBox="1">
            <a:spLocks noChangeArrowheads="1"/>
          </p:cNvSpPr>
          <p:nvPr/>
        </p:nvSpPr>
        <p:spPr bwMode="auto">
          <a:xfrm>
            <a:off x="342703" y="2068169"/>
            <a:ext cx="8153400" cy="701675"/>
          </a:xfrm>
          <a:prstGeom prst="rect">
            <a:avLst/>
          </a:prstGeom>
          <a:noFill/>
          <a:ln w="9525">
            <a:noFill/>
            <a:miter lim="800000"/>
            <a:headEnd/>
            <a:tailEnd/>
          </a:ln>
        </p:spPr>
        <p:txBody>
          <a:bodyPr>
            <a:spAutoFit/>
          </a:bodyPr>
          <a:lstStyle/>
          <a:p>
            <a:pPr algn="just" eaLnBrk="0" hangingPunct="0">
              <a:spcBef>
                <a:spcPct val="50000"/>
              </a:spcBef>
              <a:buFont typeface="Wingdings" pitchFamily="2" charset="2"/>
              <a:buChar char="§"/>
            </a:pPr>
            <a:r>
              <a:rPr lang="el-GR" sz="2000" dirty="0">
                <a:latin typeface="Calibri" pitchFamily="34" charset="0"/>
              </a:rPr>
              <a:t> Πως θα υπολογίσουμε αν μια ΣΕ Χ </a:t>
            </a:r>
            <a:r>
              <a:rPr lang="el-GR" sz="2000" dirty="0">
                <a:latin typeface="Calibri" pitchFamily="34" charset="0"/>
                <a:sym typeface="Symbol" pitchFamily="18" charset="2"/>
              </a:rPr>
              <a:t> </a:t>
            </a:r>
            <a:r>
              <a:rPr lang="el-GR" sz="2000" dirty="0">
                <a:latin typeface="Calibri" pitchFamily="34" charset="0"/>
              </a:rPr>
              <a:t>Β</a:t>
            </a:r>
            <a:r>
              <a:rPr lang="en-US" sz="2000" dirty="0">
                <a:latin typeface="Calibri" pitchFamily="34" charset="0"/>
              </a:rPr>
              <a:t> </a:t>
            </a:r>
            <a:r>
              <a:rPr lang="el-GR" sz="2000" dirty="0">
                <a:latin typeface="Calibri" pitchFamily="34" charset="0"/>
              </a:rPr>
              <a:t>(με ένα γνώρισμα στο </a:t>
            </a:r>
            <a:r>
              <a:rPr lang="el-GR" sz="2000" dirty="0" err="1">
                <a:latin typeface="Calibri" pitchFamily="34" charset="0"/>
              </a:rPr>
              <a:t>δ.μ</a:t>
            </a:r>
            <a:r>
              <a:rPr lang="el-GR" sz="2000" dirty="0">
                <a:latin typeface="Calibri" pitchFamily="34" charset="0"/>
              </a:rPr>
              <a:t>.) είναι περιττή;</a:t>
            </a:r>
          </a:p>
        </p:txBody>
      </p:sp>
      <p:sp>
        <p:nvSpPr>
          <p:cNvPr id="39943" name="Text Box 8"/>
          <p:cNvSpPr txBox="1">
            <a:spLocks noChangeArrowheads="1"/>
          </p:cNvSpPr>
          <p:nvPr/>
        </p:nvSpPr>
        <p:spPr bwMode="auto">
          <a:xfrm>
            <a:off x="1476375" y="4652963"/>
            <a:ext cx="5400675" cy="457200"/>
          </a:xfrm>
          <a:prstGeom prst="rect">
            <a:avLst/>
          </a:prstGeom>
          <a:noFill/>
          <a:ln w="9525">
            <a:noFill/>
            <a:miter lim="800000"/>
            <a:headEnd/>
            <a:tailEnd/>
          </a:ln>
        </p:spPr>
        <p:txBody>
          <a:bodyPr>
            <a:spAutoFit/>
          </a:bodyPr>
          <a:lstStyle/>
          <a:p>
            <a:pPr eaLnBrk="0" hangingPunct="0">
              <a:spcBef>
                <a:spcPct val="50000"/>
              </a:spcBef>
            </a:pPr>
            <a:endParaRPr lang="el-GR" sz="2400" i="1">
              <a:latin typeface="Times New Roman" pitchFamily="18" charset="0"/>
            </a:endParaRPr>
          </a:p>
        </p:txBody>
      </p:sp>
      <p:sp>
        <p:nvSpPr>
          <p:cNvPr id="39944" name="Text Box 9"/>
          <p:cNvSpPr txBox="1">
            <a:spLocks noChangeArrowheads="1"/>
          </p:cNvSpPr>
          <p:nvPr/>
        </p:nvSpPr>
        <p:spPr bwMode="auto">
          <a:xfrm>
            <a:off x="971550" y="3644900"/>
            <a:ext cx="6985000" cy="1015663"/>
          </a:xfrm>
          <a:prstGeom prst="rect">
            <a:avLst/>
          </a:prstGeom>
          <a:noFill/>
          <a:ln w="9525">
            <a:solidFill>
              <a:schemeClr val="accent1">
                <a:lumMod val="75000"/>
              </a:schemeClr>
            </a:solidFill>
            <a:miter lim="800000"/>
            <a:headEnd/>
            <a:tailEnd/>
          </a:ln>
        </p:spPr>
        <p:txBody>
          <a:bodyPr>
            <a:spAutoFit/>
          </a:bodyPr>
          <a:lstStyle/>
          <a:p>
            <a:pPr algn="just" eaLnBrk="0" hangingPunct="0">
              <a:spcBef>
                <a:spcPct val="50000"/>
              </a:spcBef>
            </a:pPr>
            <a:r>
              <a:rPr lang="el-GR" sz="2400" dirty="0">
                <a:solidFill>
                  <a:schemeClr val="accent1">
                    <a:lumMod val="75000"/>
                  </a:schemeClr>
                </a:solidFill>
                <a:latin typeface="Calibri" pitchFamily="34" charset="0"/>
              </a:rPr>
              <a:t>Υπολογίζουμε το (Χ)+ χρησιμοποιώντας το </a:t>
            </a:r>
            <a:r>
              <a:rPr lang="en-US" sz="2400" dirty="0">
                <a:solidFill>
                  <a:schemeClr val="accent1">
                    <a:lumMod val="75000"/>
                  </a:schemeClr>
                </a:solidFill>
                <a:latin typeface="Calibri" pitchFamily="34" charset="0"/>
              </a:rPr>
              <a:t>F</a:t>
            </a:r>
            <a:r>
              <a:rPr lang="el-GR" sz="2400" dirty="0">
                <a:solidFill>
                  <a:schemeClr val="accent1">
                    <a:lumMod val="75000"/>
                  </a:schemeClr>
                </a:solidFill>
                <a:latin typeface="Calibri" pitchFamily="34" charset="0"/>
              </a:rPr>
              <a:t> – {Χ </a:t>
            </a:r>
            <a:r>
              <a:rPr lang="el-GR" sz="2400" dirty="0">
                <a:solidFill>
                  <a:schemeClr val="accent1">
                    <a:lumMod val="75000"/>
                  </a:schemeClr>
                </a:solidFill>
                <a:latin typeface="Calibri" pitchFamily="34" charset="0"/>
                <a:sym typeface="Symbol" pitchFamily="18" charset="2"/>
              </a:rPr>
              <a:t> </a:t>
            </a:r>
            <a:r>
              <a:rPr lang="el-GR" sz="2400" dirty="0">
                <a:solidFill>
                  <a:schemeClr val="accent1">
                    <a:lumMod val="75000"/>
                  </a:schemeClr>
                </a:solidFill>
                <a:latin typeface="Calibri" pitchFamily="34" charset="0"/>
              </a:rPr>
              <a:t>Β}</a:t>
            </a:r>
          </a:p>
          <a:p>
            <a:pPr algn="just" eaLnBrk="0" hangingPunct="0">
              <a:spcBef>
                <a:spcPct val="50000"/>
              </a:spcBef>
            </a:pPr>
            <a:r>
              <a:rPr lang="el-GR" sz="2400" dirty="0">
                <a:solidFill>
                  <a:schemeClr val="accent1">
                    <a:lumMod val="75000"/>
                  </a:schemeClr>
                </a:solidFill>
                <a:latin typeface="Calibri" pitchFamily="34" charset="0"/>
              </a:rPr>
              <a:t>Περιττό αν το Β ανήκει στο (Χ)+ </a:t>
            </a:r>
          </a:p>
        </p:txBody>
      </p:sp>
      <p:sp>
        <p:nvSpPr>
          <p:cNvPr id="9" name="Title 8"/>
          <p:cNvSpPr>
            <a:spLocks noGrp="1"/>
          </p:cNvSpPr>
          <p:nvPr>
            <p:ph type="title"/>
          </p:nvPr>
        </p:nvSpPr>
        <p:spPr/>
        <p:txBody>
          <a:bodyPr/>
          <a:lstStyle/>
          <a:p>
            <a:r>
              <a:rPr lang="el-GR" dirty="0" smtClean="0">
                <a:solidFill>
                  <a:schemeClr val="accent6">
                    <a:lumMod val="75000"/>
                  </a:schemeClr>
                </a:solidFill>
              </a:rPr>
              <a:t>Περιττή Εξάρτηση</a:t>
            </a:r>
            <a:endParaRPr lang="el-GR"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40963" name="Footer Placeholder 3"/>
          <p:cNvSpPr>
            <a:spLocks noGrp="1"/>
          </p:cNvSpPr>
          <p:nvPr>
            <p:ph type="ftr" sz="quarter" idx="11"/>
          </p:nvPr>
        </p:nvSpPr>
        <p:spPr>
          <a:noFill/>
        </p:spPr>
        <p:txBody>
          <a:bodyPr/>
          <a:lstStyle/>
          <a:p>
            <a:r>
              <a:rPr lang="el-GR" altLang="en-US" smtClean="0"/>
              <a:t>Ευαγγελία Πιτουρά</a:t>
            </a:r>
          </a:p>
        </p:txBody>
      </p:sp>
      <p:sp>
        <p:nvSpPr>
          <p:cNvPr id="40964" name="Slide Number Placeholder 4"/>
          <p:cNvSpPr>
            <a:spLocks noGrp="1"/>
          </p:cNvSpPr>
          <p:nvPr>
            <p:ph type="sldNum" sz="quarter" idx="12"/>
          </p:nvPr>
        </p:nvSpPr>
        <p:spPr>
          <a:noFill/>
        </p:spPr>
        <p:txBody>
          <a:bodyPr/>
          <a:lstStyle/>
          <a:p>
            <a:fld id="{F9ABD042-C6EC-41FF-AFC9-BCAF3DCBF872}" type="slidenum">
              <a:rPr lang="el-GR" altLang="en-US" smtClean="0"/>
              <a:pPr/>
              <a:t>43</a:t>
            </a:fld>
            <a:endParaRPr lang="el-GR" altLang="en-US" smtClean="0"/>
          </a:p>
        </p:txBody>
      </p:sp>
      <p:sp>
        <p:nvSpPr>
          <p:cNvPr id="40967" name="Text Box 4"/>
          <p:cNvSpPr txBox="1">
            <a:spLocks noChangeArrowheads="1"/>
          </p:cNvSpPr>
          <p:nvPr/>
        </p:nvSpPr>
        <p:spPr bwMode="auto">
          <a:xfrm>
            <a:off x="755650" y="2081573"/>
            <a:ext cx="7848600" cy="3785652"/>
          </a:xfrm>
          <a:prstGeom prst="rect">
            <a:avLst/>
          </a:prstGeom>
          <a:noFill/>
          <a:ln w="9525">
            <a:noFill/>
            <a:miter lim="800000"/>
            <a:headEnd/>
            <a:tailEnd/>
          </a:ln>
        </p:spPr>
        <p:txBody>
          <a:bodyPr>
            <a:spAutoFit/>
          </a:bodyPr>
          <a:lstStyle/>
          <a:p>
            <a:pPr algn="just" eaLnBrk="0" hangingPunct="0">
              <a:spcBef>
                <a:spcPct val="50000"/>
              </a:spcBef>
            </a:pPr>
            <a:r>
              <a:rPr lang="el-GR" sz="2400" dirty="0">
                <a:latin typeface="Calibri" pitchFamily="34" charset="0"/>
              </a:rPr>
              <a:t>1. Αντικατέστησε τις συναρτησιακές εξαρτήσεις </a:t>
            </a:r>
          </a:p>
          <a:p>
            <a:pPr eaLnBrk="0" hangingPunct="0">
              <a:spcBef>
                <a:spcPct val="50000"/>
              </a:spcBef>
            </a:pPr>
            <a:r>
              <a:rPr lang="el-GR" sz="2400" dirty="0">
                <a:latin typeface="Calibri" pitchFamily="34" charset="0"/>
              </a:rPr>
              <a:t>	 Χ</a:t>
            </a:r>
            <a:r>
              <a:rPr lang="el-GR" sz="2400" baseline="-25000" dirty="0">
                <a:latin typeface="Calibri" pitchFamily="34" charset="0"/>
              </a:rPr>
              <a:t>1</a:t>
            </a:r>
            <a:r>
              <a:rPr lang="el-GR" sz="2400" dirty="0">
                <a:latin typeface="Calibri" pitchFamily="34" charset="0"/>
              </a:rPr>
              <a:t> </a:t>
            </a:r>
            <a:r>
              <a:rPr lang="el-GR" sz="2400" dirty="0">
                <a:latin typeface="Calibri" pitchFamily="34" charset="0"/>
                <a:sym typeface="Symbol" pitchFamily="18" charset="2"/>
              </a:rPr>
              <a:t></a:t>
            </a:r>
            <a:r>
              <a:rPr lang="el-GR" sz="2400" dirty="0">
                <a:latin typeface="Calibri" pitchFamily="34" charset="0"/>
              </a:rPr>
              <a:t> Υ</a:t>
            </a:r>
            <a:r>
              <a:rPr lang="el-GR" sz="2400" baseline="-25000" dirty="0">
                <a:latin typeface="Calibri" pitchFamily="34" charset="0"/>
              </a:rPr>
              <a:t>1</a:t>
            </a:r>
            <a:r>
              <a:rPr lang="el-GR" sz="2400" dirty="0">
                <a:latin typeface="Calibri" pitchFamily="34" charset="0"/>
              </a:rPr>
              <a:t>Υ</a:t>
            </a:r>
            <a:r>
              <a:rPr lang="el-GR" sz="2400" baseline="-25000" dirty="0">
                <a:latin typeface="Calibri" pitchFamily="34" charset="0"/>
              </a:rPr>
              <a:t>2</a:t>
            </a:r>
            <a:r>
              <a:rPr lang="el-GR" sz="2400" i="1" dirty="0">
                <a:latin typeface="Calibri" pitchFamily="34" charset="0"/>
              </a:rPr>
              <a:t> </a:t>
            </a:r>
            <a:r>
              <a:rPr lang="el-GR" sz="2400" dirty="0">
                <a:latin typeface="Calibri" pitchFamily="34" charset="0"/>
              </a:rPr>
              <a:t>με</a:t>
            </a:r>
            <a:r>
              <a:rPr lang="el-GR" sz="2400" i="1" dirty="0">
                <a:latin typeface="Calibri" pitchFamily="34" charset="0"/>
              </a:rPr>
              <a:t> </a:t>
            </a:r>
            <a:r>
              <a:rPr lang="el-GR" sz="2400" dirty="0">
                <a:latin typeface="Calibri" pitchFamily="34" charset="0"/>
              </a:rPr>
              <a:t>Χ</a:t>
            </a:r>
            <a:r>
              <a:rPr lang="el-GR" sz="2400" baseline="-25000" dirty="0">
                <a:latin typeface="Calibri" pitchFamily="34" charset="0"/>
              </a:rPr>
              <a:t>1 </a:t>
            </a:r>
            <a:r>
              <a:rPr lang="el-GR" sz="2400" dirty="0">
                <a:latin typeface="Calibri" pitchFamily="34" charset="0"/>
                <a:sym typeface="Symbol" pitchFamily="18" charset="2"/>
              </a:rPr>
              <a:t></a:t>
            </a:r>
            <a:r>
              <a:rPr lang="el-GR" sz="2400" dirty="0">
                <a:latin typeface="Calibri" pitchFamily="34" charset="0"/>
              </a:rPr>
              <a:t> Υ</a:t>
            </a:r>
            <a:r>
              <a:rPr lang="el-GR" sz="2400" baseline="-25000" dirty="0">
                <a:latin typeface="Calibri" pitchFamily="34" charset="0"/>
              </a:rPr>
              <a:t>1</a:t>
            </a:r>
            <a:r>
              <a:rPr lang="el-GR" sz="2400" dirty="0">
                <a:latin typeface="Calibri" pitchFamily="34" charset="0"/>
              </a:rPr>
              <a:t> και Χ</a:t>
            </a:r>
            <a:r>
              <a:rPr lang="el-GR" sz="2400" baseline="-25000" dirty="0">
                <a:latin typeface="Calibri" pitchFamily="34" charset="0"/>
              </a:rPr>
              <a:t>1 </a:t>
            </a:r>
            <a:r>
              <a:rPr lang="el-GR" sz="2400" dirty="0">
                <a:latin typeface="Calibri" pitchFamily="34" charset="0"/>
                <a:sym typeface="Symbol" pitchFamily="18" charset="2"/>
              </a:rPr>
              <a:t></a:t>
            </a:r>
            <a:r>
              <a:rPr lang="el-GR" sz="2400" dirty="0">
                <a:latin typeface="Calibri" pitchFamily="34" charset="0"/>
              </a:rPr>
              <a:t> Υ</a:t>
            </a:r>
            <a:r>
              <a:rPr lang="el-GR" sz="2400" baseline="-25000" dirty="0">
                <a:latin typeface="Calibri" pitchFamily="34" charset="0"/>
              </a:rPr>
              <a:t>2</a:t>
            </a:r>
            <a:r>
              <a:rPr lang="el-GR" sz="2400" dirty="0">
                <a:latin typeface="Calibri" pitchFamily="34" charset="0"/>
              </a:rPr>
              <a:t>. </a:t>
            </a:r>
            <a:endParaRPr lang="en-US" sz="2400" dirty="0">
              <a:latin typeface="Calibri" pitchFamily="34" charset="0"/>
            </a:endParaRPr>
          </a:p>
          <a:p>
            <a:pPr eaLnBrk="0" hangingPunct="0">
              <a:spcBef>
                <a:spcPct val="50000"/>
              </a:spcBef>
            </a:pPr>
            <a:r>
              <a:rPr lang="en-US" sz="2400" dirty="0">
                <a:latin typeface="Calibri" pitchFamily="34" charset="0"/>
              </a:rPr>
              <a:t>2.</a:t>
            </a:r>
            <a:r>
              <a:rPr lang="el-GR" sz="2400" dirty="0">
                <a:latin typeface="Calibri" pitchFamily="34" charset="0"/>
              </a:rPr>
              <a:t>Για κάθε ΣΕ</a:t>
            </a:r>
          </a:p>
          <a:p>
            <a:pPr eaLnBrk="0" hangingPunct="0">
              <a:spcBef>
                <a:spcPct val="50000"/>
              </a:spcBef>
            </a:pPr>
            <a:r>
              <a:rPr lang="el-GR" sz="2400" dirty="0">
                <a:latin typeface="Calibri" pitchFamily="34" charset="0"/>
              </a:rPr>
              <a:t>	</a:t>
            </a:r>
            <a:r>
              <a:rPr lang="en-US" sz="2400" dirty="0">
                <a:latin typeface="Calibri" pitchFamily="34" charset="0"/>
              </a:rPr>
              <a:t>(</a:t>
            </a:r>
            <a:r>
              <a:rPr lang="en-US" sz="2400" dirty="0" err="1">
                <a:latin typeface="Calibri" pitchFamily="34" charset="0"/>
              </a:rPr>
              <a:t>i</a:t>
            </a:r>
            <a:r>
              <a:rPr lang="en-US" sz="2400" dirty="0">
                <a:latin typeface="Calibri" pitchFamily="34" charset="0"/>
              </a:rPr>
              <a:t>)  </a:t>
            </a:r>
            <a:r>
              <a:rPr lang="el-GR" sz="2400" dirty="0">
                <a:latin typeface="Calibri" pitchFamily="34" charset="0"/>
              </a:rPr>
              <a:t>Βρες τα περιττά γνωρίσματα στο </a:t>
            </a:r>
            <a:r>
              <a:rPr lang="el-GR" sz="2400" dirty="0" err="1">
                <a:latin typeface="Calibri" pitchFamily="34" charset="0"/>
              </a:rPr>
              <a:t>α.μ</a:t>
            </a:r>
            <a:r>
              <a:rPr lang="el-GR" sz="2400" dirty="0">
                <a:latin typeface="Calibri" pitchFamily="34" charset="0"/>
              </a:rPr>
              <a:t>.</a:t>
            </a:r>
            <a:endParaRPr lang="en-US" sz="2400" dirty="0">
              <a:latin typeface="Calibri" pitchFamily="34" charset="0"/>
            </a:endParaRPr>
          </a:p>
          <a:p>
            <a:pPr eaLnBrk="0" hangingPunct="0">
              <a:spcBef>
                <a:spcPct val="50000"/>
              </a:spcBef>
            </a:pPr>
            <a:r>
              <a:rPr lang="en-US" sz="2400" dirty="0">
                <a:latin typeface="Calibri" pitchFamily="34" charset="0"/>
              </a:rPr>
              <a:t>	</a:t>
            </a:r>
            <a:r>
              <a:rPr lang="el-GR" sz="2400" dirty="0">
                <a:latin typeface="Calibri" pitchFamily="34" charset="0"/>
              </a:rPr>
              <a:t>	</a:t>
            </a:r>
            <a:r>
              <a:rPr lang="el-GR" sz="2400" dirty="0">
                <a:solidFill>
                  <a:schemeClr val="accent6">
                    <a:lumMod val="75000"/>
                  </a:schemeClr>
                </a:solidFill>
                <a:latin typeface="Calibri" pitchFamily="34" charset="0"/>
              </a:rPr>
              <a:t>Α περιττό στο Χ (Χ </a:t>
            </a:r>
            <a:r>
              <a:rPr lang="el-GR" sz="2400" dirty="0">
                <a:solidFill>
                  <a:schemeClr val="accent6">
                    <a:lumMod val="75000"/>
                  </a:schemeClr>
                </a:solidFill>
                <a:latin typeface="Calibri" pitchFamily="34" charset="0"/>
                <a:sym typeface="Symbol" pitchFamily="18" charset="2"/>
              </a:rPr>
              <a:t> Υ)</a:t>
            </a:r>
            <a:r>
              <a:rPr lang="en-US" sz="2400" dirty="0">
                <a:solidFill>
                  <a:schemeClr val="accent6">
                    <a:lumMod val="75000"/>
                  </a:schemeClr>
                </a:solidFill>
                <a:latin typeface="Calibri" pitchFamily="34" charset="0"/>
                <a:sym typeface="Symbol" pitchFamily="18" charset="2"/>
              </a:rPr>
              <a:t>: </a:t>
            </a:r>
            <a:r>
              <a:rPr lang="el-GR" sz="2400" dirty="0">
                <a:solidFill>
                  <a:schemeClr val="accent6">
                    <a:lumMod val="75000"/>
                  </a:schemeClr>
                </a:solidFill>
                <a:latin typeface="Calibri" pitchFamily="34" charset="0"/>
                <a:sym typeface="Symbol" pitchFamily="18" charset="2"/>
              </a:rPr>
              <a:t>υπολόγισε το (Χ-{Α})</a:t>
            </a:r>
            <a:r>
              <a:rPr lang="el-GR" sz="2400" baseline="30000" dirty="0">
                <a:solidFill>
                  <a:schemeClr val="accent6">
                    <a:lumMod val="75000"/>
                  </a:schemeClr>
                </a:solidFill>
                <a:latin typeface="Calibri" pitchFamily="34" charset="0"/>
                <a:sym typeface="Symbol" pitchFamily="18" charset="2"/>
              </a:rPr>
              <a:t>+</a:t>
            </a:r>
          </a:p>
          <a:p>
            <a:pPr eaLnBrk="0" hangingPunct="0">
              <a:spcBef>
                <a:spcPct val="50000"/>
              </a:spcBef>
            </a:pPr>
            <a:r>
              <a:rPr lang="en-US" sz="2400" dirty="0">
                <a:latin typeface="Calibri" pitchFamily="34" charset="0"/>
              </a:rPr>
              <a:t>	(ii) </a:t>
            </a:r>
            <a:r>
              <a:rPr lang="el-GR" sz="2400" dirty="0">
                <a:latin typeface="Calibri" pitchFamily="34" charset="0"/>
              </a:rPr>
              <a:t>Έλεγξε αν είναι περιττή, αν ναι αφαίρεσε τη</a:t>
            </a:r>
            <a:endParaRPr lang="el-GR" sz="2400" dirty="0">
              <a:latin typeface="Calibri" pitchFamily="34" charset="0"/>
              <a:sym typeface="Symbol" pitchFamily="18" charset="2"/>
            </a:endParaRPr>
          </a:p>
          <a:p>
            <a:pPr algn="just" eaLnBrk="0" hangingPunct="0">
              <a:spcBef>
                <a:spcPct val="50000"/>
              </a:spcBef>
            </a:pPr>
            <a:r>
              <a:rPr lang="el-GR" sz="2400" baseline="-25000" dirty="0">
                <a:latin typeface="Calibri" pitchFamily="34" charset="0"/>
              </a:rPr>
              <a:t>		</a:t>
            </a:r>
            <a:r>
              <a:rPr lang="el-GR" sz="2400" dirty="0">
                <a:solidFill>
                  <a:schemeClr val="accent6">
                    <a:lumMod val="75000"/>
                  </a:schemeClr>
                </a:solidFill>
                <a:latin typeface="Calibri" pitchFamily="34" charset="0"/>
              </a:rPr>
              <a:t>Εξάρτηση Χ</a:t>
            </a:r>
            <a:r>
              <a:rPr lang="el-GR" sz="2400" baseline="-25000" dirty="0">
                <a:solidFill>
                  <a:schemeClr val="accent6">
                    <a:lumMod val="75000"/>
                  </a:schemeClr>
                </a:solidFill>
                <a:latin typeface="Calibri" pitchFamily="34" charset="0"/>
              </a:rPr>
              <a:t> </a:t>
            </a:r>
            <a:r>
              <a:rPr lang="el-GR" sz="2400" dirty="0">
                <a:solidFill>
                  <a:schemeClr val="accent6">
                    <a:lumMod val="75000"/>
                  </a:schemeClr>
                </a:solidFill>
                <a:latin typeface="Calibri" pitchFamily="34" charset="0"/>
                <a:sym typeface="Symbol" pitchFamily="18" charset="2"/>
              </a:rPr>
              <a:t> Β περιττή</a:t>
            </a:r>
            <a:r>
              <a:rPr lang="en-US" sz="2400" dirty="0">
                <a:solidFill>
                  <a:schemeClr val="accent6">
                    <a:lumMod val="75000"/>
                  </a:schemeClr>
                </a:solidFill>
                <a:latin typeface="Calibri" pitchFamily="34" charset="0"/>
                <a:sym typeface="Symbol" pitchFamily="18" charset="2"/>
              </a:rPr>
              <a:t>: </a:t>
            </a:r>
            <a:r>
              <a:rPr lang="el-GR" sz="2400" dirty="0">
                <a:solidFill>
                  <a:schemeClr val="accent6">
                    <a:lumMod val="75000"/>
                  </a:schemeClr>
                </a:solidFill>
                <a:latin typeface="Calibri" pitchFamily="34" charset="0"/>
                <a:sym typeface="Symbol" pitchFamily="18" charset="2"/>
              </a:rPr>
              <a:t>υπολόγισε το Χ</a:t>
            </a:r>
            <a:r>
              <a:rPr lang="el-GR" sz="2400" baseline="30000" dirty="0">
                <a:solidFill>
                  <a:schemeClr val="accent6">
                    <a:lumMod val="75000"/>
                  </a:schemeClr>
                </a:solidFill>
                <a:latin typeface="Calibri" pitchFamily="34" charset="0"/>
                <a:sym typeface="Symbol" pitchFamily="18" charset="2"/>
              </a:rPr>
              <a:t>+</a:t>
            </a:r>
          </a:p>
        </p:txBody>
      </p:sp>
      <p:sp>
        <p:nvSpPr>
          <p:cNvPr id="8" name="Title 7"/>
          <p:cNvSpPr>
            <a:spLocks noGrp="1"/>
          </p:cNvSpPr>
          <p:nvPr>
            <p:ph type="title"/>
          </p:nvPr>
        </p:nvSpPr>
        <p:spPr/>
        <p:txBody>
          <a:bodyPr>
            <a:normAutofit fontScale="90000"/>
          </a:bodyPr>
          <a:lstStyle/>
          <a:p>
            <a:r>
              <a:rPr lang="el-GR" dirty="0" smtClean="0">
                <a:solidFill>
                  <a:schemeClr val="accent6">
                    <a:lumMod val="75000"/>
                  </a:schemeClr>
                </a:solidFill>
              </a:rPr>
              <a:t>Αλγόριθμος Υπολογισμού Ελάχιστου Καλύμματος</a:t>
            </a:r>
            <a:endParaRPr lang="el-GR"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Date Placeholder 2"/>
          <p:cNvSpPr>
            <a:spLocks noGrp="1"/>
          </p:cNvSpPr>
          <p:nvPr>
            <p:ph type="dt" sz="quarter" idx="10"/>
          </p:nvPr>
        </p:nvSpPr>
        <p:spPr>
          <a:noFill/>
        </p:spPr>
        <p:txBody>
          <a:bodyPr/>
          <a:lstStyle/>
          <a:p>
            <a:r>
              <a:rPr lang="el-GR" dirty="0" smtClean="0"/>
              <a:t>Βάσεις Δεδομένων 20</a:t>
            </a:r>
            <a:r>
              <a:rPr lang="en-US" dirty="0" smtClean="0"/>
              <a:t>13</a:t>
            </a:r>
            <a:r>
              <a:rPr lang="el-GR" dirty="0" smtClean="0"/>
              <a:t>-20</a:t>
            </a:r>
            <a:r>
              <a:rPr lang="en-US" dirty="0" smtClean="0"/>
              <a:t>14</a:t>
            </a:r>
            <a:endParaRPr lang="el-GR" altLang="en-US" dirty="0" smtClean="0"/>
          </a:p>
        </p:txBody>
      </p:sp>
      <p:sp>
        <p:nvSpPr>
          <p:cNvPr id="41987" name="Footer Placeholder 3"/>
          <p:cNvSpPr>
            <a:spLocks noGrp="1"/>
          </p:cNvSpPr>
          <p:nvPr>
            <p:ph type="ftr" sz="quarter" idx="11"/>
          </p:nvPr>
        </p:nvSpPr>
        <p:spPr>
          <a:noFill/>
        </p:spPr>
        <p:txBody>
          <a:bodyPr/>
          <a:lstStyle/>
          <a:p>
            <a:r>
              <a:rPr lang="el-GR" altLang="en-US" smtClean="0"/>
              <a:t>Ευαγγελία Πιτουρά</a:t>
            </a:r>
          </a:p>
        </p:txBody>
      </p:sp>
      <p:sp>
        <p:nvSpPr>
          <p:cNvPr id="41988" name="Slide Number Placeholder 4"/>
          <p:cNvSpPr>
            <a:spLocks noGrp="1"/>
          </p:cNvSpPr>
          <p:nvPr>
            <p:ph type="sldNum" sz="quarter" idx="12"/>
          </p:nvPr>
        </p:nvSpPr>
        <p:spPr>
          <a:noFill/>
        </p:spPr>
        <p:txBody>
          <a:bodyPr/>
          <a:lstStyle/>
          <a:p>
            <a:fld id="{E6433D53-E021-400B-88BC-C36753783915}" type="slidenum">
              <a:rPr lang="el-GR" altLang="en-US" smtClean="0"/>
              <a:pPr/>
              <a:t>44</a:t>
            </a:fld>
            <a:endParaRPr lang="el-GR" altLang="en-US" smtClean="0"/>
          </a:p>
        </p:txBody>
      </p:sp>
      <p:sp>
        <p:nvSpPr>
          <p:cNvPr id="41991" name="Text Box 4"/>
          <p:cNvSpPr txBox="1">
            <a:spLocks noChangeArrowheads="1"/>
          </p:cNvSpPr>
          <p:nvPr/>
        </p:nvSpPr>
        <p:spPr bwMode="auto">
          <a:xfrm>
            <a:off x="599388" y="2704707"/>
            <a:ext cx="7848600" cy="854075"/>
          </a:xfrm>
          <a:prstGeom prst="rect">
            <a:avLst/>
          </a:prstGeom>
          <a:noFill/>
          <a:ln w="9525">
            <a:noFill/>
            <a:miter lim="800000"/>
            <a:headEnd/>
            <a:tailEnd/>
          </a:ln>
        </p:spPr>
        <p:txBody>
          <a:bodyPr>
            <a:spAutoFit/>
          </a:bodyPr>
          <a:lstStyle/>
          <a:p>
            <a:pPr algn="just" eaLnBrk="0" hangingPunct="0">
              <a:spcBef>
                <a:spcPct val="50000"/>
              </a:spcBef>
            </a:pPr>
            <a:r>
              <a:rPr lang="el-GR" dirty="0">
                <a:latin typeface="Calibri" pitchFamily="34" charset="0"/>
              </a:rPr>
              <a:t>Έστω </a:t>
            </a:r>
            <a:r>
              <a:rPr lang="en-US" dirty="0">
                <a:latin typeface="Calibri" pitchFamily="34" charset="0"/>
              </a:rPr>
              <a:t>R(A, B, C) </a:t>
            </a:r>
            <a:r>
              <a:rPr lang="el-GR" dirty="0">
                <a:latin typeface="Calibri" pitchFamily="34" charset="0"/>
              </a:rPr>
              <a:t>και </a:t>
            </a:r>
            <a:r>
              <a:rPr lang="en-US" dirty="0">
                <a:latin typeface="Calibri" pitchFamily="34" charset="0"/>
              </a:rPr>
              <a:t>F = {A  </a:t>
            </a:r>
            <a:r>
              <a:rPr lang="en-US" dirty="0">
                <a:latin typeface="Calibri" pitchFamily="34" charset="0"/>
                <a:sym typeface="Symbol" pitchFamily="18" charset="2"/>
              </a:rPr>
              <a:t> </a:t>
            </a:r>
            <a:r>
              <a:rPr lang="en-US" dirty="0">
                <a:latin typeface="Calibri" pitchFamily="34" charset="0"/>
              </a:rPr>
              <a:t>BC, B </a:t>
            </a:r>
            <a:r>
              <a:rPr lang="en-US" dirty="0">
                <a:latin typeface="Calibri" pitchFamily="34" charset="0"/>
                <a:sym typeface="Symbol" pitchFamily="18" charset="2"/>
              </a:rPr>
              <a:t></a:t>
            </a:r>
            <a:r>
              <a:rPr lang="en-US" dirty="0">
                <a:latin typeface="Calibri" pitchFamily="34" charset="0"/>
              </a:rPr>
              <a:t> C, A </a:t>
            </a:r>
            <a:r>
              <a:rPr lang="en-US" dirty="0">
                <a:latin typeface="Calibri" pitchFamily="34" charset="0"/>
                <a:sym typeface="Symbol" pitchFamily="18" charset="2"/>
              </a:rPr>
              <a:t></a:t>
            </a:r>
            <a:r>
              <a:rPr lang="en-US" dirty="0">
                <a:latin typeface="Calibri" pitchFamily="34" charset="0"/>
              </a:rPr>
              <a:t> B, AB </a:t>
            </a:r>
            <a:r>
              <a:rPr lang="en-US" dirty="0">
                <a:latin typeface="Calibri" pitchFamily="34" charset="0"/>
                <a:sym typeface="Symbol" pitchFamily="18" charset="2"/>
              </a:rPr>
              <a:t></a:t>
            </a:r>
            <a:r>
              <a:rPr lang="en-US" dirty="0">
                <a:latin typeface="Calibri" pitchFamily="34" charset="0"/>
              </a:rPr>
              <a:t> C}. </a:t>
            </a:r>
          </a:p>
          <a:p>
            <a:pPr algn="just" eaLnBrk="0" hangingPunct="0">
              <a:spcBef>
                <a:spcPct val="50000"/>
              </a:spcBef>
            </a:pPr>
            <a:r>
              <a:rPr lang="el-GR" dirty="0">
                <a:latin typeface="Calibri" pitchFamily="34" charset="0"/>
              </a:rPr>
              <a:t>Βρείτε το </a:t>
            </a:r>
            <a:r>
              <a:rPr lang="en-US" dirty="0" err="1">
                <a:latin typeface="Calibri" pitchFamily="34" charset="0"/>
              </a:rPr>
              <a:t>F</a:t>
            </a:r>
            <a:r>
              <a:rPr lang="en-US" sz="2400" baseline="-25000" dirty="0" err="1">
                <a:latin typeface="Calibri" pitchFamily="34" charset="0"/>
              </a:rPr>
              <a:t>min</a:t>
            </a:r>
            <a:r>
              <a:rPr lang="en-US" dirty="0">
                <a:latin typeface="Calibri" pitchFamily="34" charset="0"/>
              </a:rPr>
              <a:t>.</a:t>
            </a:r>
            <a:endParaRPr lang="el-GR" dirty="0">
              <a:latin typeface="Calibri" pitchFamily="34" charset="0"/>
            </a:endParaRPr>
          </a:p>
        </p:txBody>
      </p:sp>
      <p:sp>
        <p:nvSpPr>
          <p:cNvPr id="8" name="Title 7"/>
          <p:cNvSpPr>
            <a:spLocks noGrp="1"/>
          </p:cNvSpPr>
          <p:nvPr>
            <p:ph type="title"/>
          </p:nvPr>
        </p:nvSpPr>
        <p:spPr/>
        <p:txBody>
          <a:bodyPr/>
          <a:lstStyle/>
          <a:p>
            <a:r>
              <a:rPr lang="el-GR" dirty="0" smtClean="0">
                <a:solidFill>
                  <a:schemeClr val="accent6">
                    <a:lumMod val="75000"/>
                  </a:schemeClr>
                </a:solidFill>
              </a:rPr>
              <a:t>Παράδειγμα</a:t>
            </a:r>
            <a:endParaRPr lang="el-GR"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Date Placeholder 2"/>
          <p:cNvSpPr>
            <a:spLocks noGrp="1"/>
          </p:cNvSpPr>
          <p:nvPr>
            <p:ph type="dt" sz="quarter" idx="10"/>
          </p:nvPr>
        </p:nvSpPr>
        <p:spPr>
          <a:noFill/>
        </p:spPr>
        <p:txBody>
          <a:bodyPr/>
          <a:lstStyle/>
          <a:p>
            <a:r>
              <a:rPr lang="el-GR" dirty="0" smtClean="0"/>
              <a:t>Βάσεις Δεδομένων 20</a:t>
            </a:r>
            <a:r>
              <a:rPr lang="en-US" dirty="0" smtClean="0"/>
              <a:t>13</a:t>
            </a:r>
            <a:r>
              <a:rPr lang="el-GR" dirty="0" smtClean="0"/>
              <a:t>-20</a:t>
            </a:r>
            <a:r>
              <a:rPr lang="en-US" dirty="0" smtClean="0"/>
              <a:t>14</a:t>
            </a:r>
            <a:endParaRPr lang="el-GR" altLang="en-US" dirty="0" smtClean="0"/>
          </a:p>
        </p:txBody>
      </p:sp>
      <p:sp>
        <p:nvSpPr>
          <p:cNvPr id="43011" name="Footer Placeholder 3"/>
          <p:cNvSpPr>
            <a:spLocks noGrp="1"/>
          </p:cNvSpPr>
          <p:nvPr>
            <p:ph type="ftr" sz="quarter" idx="11"/>
          </p:nvPr>
        </p:nvSpPr>
        <p:spPr>
          <a:noFill/>
        </p:spPr>
        <p:txBody>
          <a:bodyPr/>
          <a:lstStyle/>
          <a:p>
            <a:r>
              <a:rPr lang="el-GR" altLang="en-US" smtClean="0"/>
              <a:t>Ευαγγελία Πιτουρά</a:t>
            </a:r>
          </a:p>
        </p:txBody>
      </p:sp>
      <p:sp>
        <p:nvSpPr>
          <p:cNvPr id="43012" name="Slide Number Placeholder 4"/>
          <p:cNvSpPr>
            <a:spLocks noGrp="1"/>
          </p:cNvSpPr>
          <p:nvPr>
            <p:ph type="sldNum" sz="quarter" idx="12"/>
          </p:nvPr>
        </p:nvSpPr>
        <p:spPr>
          <a:noFill/>
        </p:spPr>
        <p:txBody>
          <a:bodyPr/>
          <a:lstStyle/>
          <a:p>
            <a:fld id="{65CEC10B-C2A7-4DDD-9EED-C07DA2F139C5}" type="slidenum">
              <a:rPr lang="el-GR" altLang="en-US" smtClean="0"/>
              <a:pPr/>
              <a:t>45</a:t>
            </a:fld>
            <a:endParaRPr lang="el-GR" altLang="en-US" smtClean="0"/>
          </a:p>
        </p:txBody>
      </p:sp>
      <p:sp>
        <p:nvSpPr>
          <p:cNvPr id="43015" name="Text Box 4"/>
          <p:cNvSpPr txBox="1">
            <a:spLocks noChangeArrowheads="1"/>
          </p:cNvSpPr>
          <p:nvPr/>
        </p:nvSpPr>
        <p:spPr bwMode="auto">
          <a:xfrm>
            <a:off x="430605" y="1635453"/>
            <a:ext cx="7956550" cy="400110"/>
          </a:xfrm>
          <a:prstGeom prst="rect">
            <a:avLst/>
          </a:prstGeom>
          <a:noFill/>
          <a:ln w="9525">
            <a:noFill/>
            <a:miter lim="800000"/>
            <a:headEnd/>
            <a:tailEnd/>
          </a:ln>
        </p:spPr>
        <p:txBody>
          <a:bodyPr>
            <a:spAutoFit/>
          </a:bodyPr>
          <a:lstStyle/>
          <a:p>
            <a:pPr algn="just" eaLnBrk="0" hangingPunct="0">
              <a:spcBef>
                <a:spcPct val="50000"/>
              </a:spcBef>
            </a:pPr>
            <a:r>
              <a:rPr lang="el-GR" sz="2000" dirty="0"/>
              <a:t>Έστω </a:t>
            </a:r>
            <a:r>
              <a:rPr lang="en-US" sz="2000" dirty="0"/>
              <a:t>R(A, B, C) </a:t>
            </a:r>
            <a:r>
              <a:rPr lang="el-GR" sz="2000" dirty="0"/>
              <a:t>και </a:t>
            </a:r>
            <a:r>
              <a:rPr lang="en-US" sz="2000" dirty="0"/>
              <a:t>F = {A  </a:t>
            </a:r>
            <a:r>
              <a:rPr lang="en-US" sz="2000" dirty="0">
                <a:sym typeface="Symbol" pitchFamily="18" charset="2"/>
              </a:rPr>
              <a:t> </a:t>
            </a:r>
            <a:r>
              <a:rPr lang="en-US" sz="2000" dirty="0"/>
              <a:t>BC, B </a:t>
            </a:r>
            <a:r>
              <a:rPr lang="en-US" sz="2000" dirty="0">
                <a:sym typeface="Symbol" pitchFamily="18" charset="2"/>
              </a:rPr>
              <a:t></a:t>
            </a:r>
            <a:r>
              <a:rPr lang="en-US" sz="2000" dirty="0"/>
              <a:t> C, A </a:t>
            </a:r>
            <a:r>
              <a:rPr lang="en-US" sz="2000" dirty="0">
                <a:sym typeface="Symbol" pitchFamily="18" charset="2"/>
              </a:rPr>
              <a:t></a:t>
            </a:r>
            <a:r>
              <a:rPr lang="en-US" sz="2000" dirty="0"/>
              <a:t> B, AB </a:t>
            </a:r>
            <a:r>
              <a:rPr lang="en-US" sz="2000" dirty="0">
                <a:sym typeface="Symbol" pitchFamily="18" charset="2"/>
              </a:rPr>
              <a:t></a:t>
            </a:r>
            <a:r>
              <a:rPr lang="en-US" sz="2000" dirty="0"/>
              <a:t> C}. </a:t>
            </a:r>
            <a:r>
              <a:rPr lang="el-GR" sz="2000" dirty="0"/>
              <a:t>Βρείτε το </a:t>
            </a:r>
            <a:r>
              <a:rPr lang="en-US" sz="2000" dirty="0" err="1"/>
              <a:t>F</a:t>
            </a:r>
            <a:r>
              <a:rPr lang="en-US" sz="2000" baseline="-25000" dirty="0" err="1"/>
              <a:t>min</a:t>
            </a:r>
            <a:r>
              <a:rPr lang="en-US" sz="2000" dirty="0"/>
              <a:t>.</a:t>
            </a:r>
            <a:endParaRPr lang="el-GR" sz="2000" dirty="0"/>
          </a:p>
        </p:txBody>
      </p:sp>
      <p:sp>
        <p:nvSpPr>
          <p:cNvPr id="43016" name="Text Box 5"/>
          <p:cNvSpPr txBox="1">
            <a:spLocks noChangeArrowheads="1"/>
          </p:cNvSpPr>
          <p:nvPr/>
        </p:nvSpPr>
        <p:spPr bwMode="auto">
          <a:xfrm>
            <a:off x="432994" y="2444325"/>
            <a:ext cx="8051800" cy="3668713"/>
          </a:xfrm>
          <a:prstGeom prst="rect">
            <a:avLst/>
          </a:prstGeom>
          <a:noFill/>
          <a:ln w="9525">
            <a:noFill/>
            <a:miter lim="800000"/>
            <a:headEnd/>
            <a:tailEnd/>
          </a:ln>
        </p:spPr>
        <p:txBody>
          <a:bodyPr>
            <a:spAutoFit/>
          </a:bodyPr>
          <a:lstStyle/>
          <a:p>
            <a:pPr eaLnBrk="0" hangingPunct="0">
              <a:spcBef>
                <a:spcPct val="50000"/>
              </a:spcBef>
            </a:pPr>
            <a:r>
              <a:rPr lang="el-GR" sz="1800" dirty="0"/>
              <a:t>Μετά το βήμα 1: </a:t>
            </a:r>
            <a:r>
              <a:rPr lang="en-US" sz="1800" dirty="0"/>
              <a:t>{A  </a:t>
            </a:r>
            <a:r>
              <a:rPr lang="en-US" sz="1800" dirty="0">
                <a:sym typeface="Symbol" pitchFamily="18" charset="2"/>
              </a:rPr>
              <a:t> </a:t>
            </a:r>
            <a:r>
              <a:rPr lang="en-US" sz="1800" dirty="0"/>
              <a:t>B, A  </a:t>
            </a:r>
            <a:r>
              <a:rPr lang="en-US" sz="1800" dirty="0">
                <a:sym typeface="Symbol" pitchFamily="18" charset="2"/>
              </a:rPr>
              <a:t> </a:t>
            </a:r>
            <a:r>
              <a:rPr lang="en-US" sz="1800" dirty="0"/>
              <a:t>C</a:t>
            </a:r>
            <a:r>
              <a:rPr lang="el-GR" sz="1800" dirty="0"/>
              <a:t>,</a:t>
            </a:r>
            <a:r>
              <a:rPr lang="en-US" sz="1800" dirty="0"/>
              <a:t> B </a:t>
            </a:r>
            <a:r>
              <a:rPr lang="en-US" sz="1800" dirty="0">
                <a:sym typeface="Symbol" pitchFamily="18" charset="2"/>
              </a:rPr>
              <a:t></a:t>
            </a:r>
            <a:r>
              <a:rPr lang="en-US" sz="1800" dirty="0"/>
              <a:t> C, </a:t>
            </a:r>
            <a:r>
              <a:rPr lang="el-GR" sz="1800" dirty="0"/>
              <a:t>Α </a:t>
            </a:r>
            <a:r>
              <a:rPr lang="en-US" sz="1800" dirty="0">
                <a:sym typeface="Symbol" pitchFamily="18" charset="2"/>
              </a:rPr>
              <a:t></a:t>
            </a:r>
            <a:r>
              <a:rPr lang="el-GR" sz="1800" dirty="0"/>
              <a:t> </a:t>
            </a:r>
            <a:r>
              <a:rPr lang="en-US" sz="1800" dirty="0"/>
              <a:t>B, AB </a:t>
            </a:r>
            <a:r>
              <a:rPr lang="en-US" sz="1800" dirty="0">
                <a:sym typeface="Symbol" pitchFamily="18" charset="2"/>
              </a:rPr>
              <a:t></a:t>
            </a:r>
            <a:r>
              <a:rPr lang="en-US" sz="1800" dirty="0"/>
              <a:t> C}</a:t>
            </a:r>
          </a:p>
          <a:p>
            <a:pPr eaLnBrk="0" hangingPunct="0">
              <a:spcBef>
                <a:spcPct val="50000"/>
              </a:spcBef>
            </a:pPr>
            <a:r>
              <a:rPr lang="el-GR" sz="1800" dirty="0"/>
              <a:t>Βήμα 2: Εξέταση αν το Α είναι περιττό στο </a:t>
            </a:r>
            <a:r>
              <a:rPr lang="en-US" sz="1800" dirty="0"/>
              <a:t>AB </a:t>
            </a:r>
            <a:r>
              <a:rPr lang="en-US" sz="1800" dirty="0">
                <a:sym typeface="Symbol" pitchFamily="18" charset="2"/>
              </a:rPr>
              <a:t></a:t>
            </a:r>
            <a:r>
              <a:rPr lang="en-US" sz="1800" dirty="0"/>
              <a:t> C, </a:t>
            </a:r>
            <a:r>
              <a:rPr lang="el-GR" sz="1800" dirty="0"/>
              <a:t>υπολογίζοντας το (Β)</a:t>
            </a:r>
            <a:r>
              <a:rPr lang="el-GR" sz="1800" baseline="30000" dirty="0"/>
              <a:t>+</a:t>
            </a:r>
            <a:endParaRPr lang="en-US" sz="1800" baseline="30000" dirty="0"/>
          </a:p>
          <a:p>
            <a:pPr eaLnBrk="0" hangingPunct="0">
              <a:spcBef>
                <a:spcPct val="50000"/>
              </a:spcBef>
            </a:pPr>
            <a:r>
              <a:rPr lang="en-US" sz="1800" dirty="0"/>
              <a:t>	</a:t>
            </a:r>
            <a:r>
              <a:rPr lang="el-GR" sz="1800" i="1" dirty="0"/>
              <a:t>είναι περιττό</a:t>
            </a:r>
          </a:p>
          <a:p>
            <a:pPr eaLnBrk="0" hangingPunct="0">
              <a:spcBef>
                <a:spcPct val="50000"/>
              </a:spcBef>
            </a:pPr>
            <a:r>
              <a:rPr lang="el-GR" sz="1800" b="1" dirty="0" smtClean="0"/>
              <a:t>		</a:t>
            </a:r>
            <a:r>
              <a:rPr lang="el-GR" sz="1800" i="1" dirty="0" smtClean="0"/>
              <a:t>Νέο </a:t>
            </a:r>
            <a:r>
              <a:rPr lang="el-GR" sz="1800" i="1" dirty="0"/>
              <a:t>σύνολο:</a:t>
            </a:r>
            <a:r>
              <a:rPr lang="el-GR" sz="1800" b="1" dirty="0"/>
              <a:t> </a:t>
            </a:r>
            <a:r>
              <a:rPr lang="en-US" sz="1800" dirty="0"/>
              <a:t>{A  </a:t>
            </a:r>
            <a:r>
              <a:rPr lang="en-US" sz="1800" dirty="0">
                <a:sym typeface="Symbol" pitchFamily="18" charset="2"/>
              </a:rPr>
              <a:t> </a:t>
            </a:r>
            <a:r>
              <a:rPr lang="en-US" sz="1800" dirty="0"/>
              <a:t>B, A  </a:t>
            </a:r>
            <a:r>
              <a:rPr lang="en-US" sz="1800" dirty="0">
                <a:sym typeface="Symbol" pitchFamily="18" charset="2"/>
              </a:rPr>
              <a:t> </a:t>
            </a:r>
            <a:r>
              <a:rPr lang="en-US" sz="1800" dirty="0"/>
              <a:t>C</a:t>
            </a:r>
            <a:r>
              <a:rPr lang="el-GR" sz="1800" dirty="0"/>
              <a:t>,</a:t>
            </a:r>
            <a:r>
              <a:rPr lang="en-US" sz="1800" dirty="0"/>
              <a:t> B </a:t>
            </a:r>
            <a:r>
              <a:rPr lang="en-US" sz="1800" dirty="0">
                <a:sym typeface="Symbol" pitchFamily="18" charset="2"/>
              </a:rPr>
              <a:t></a:t>
            </a:r>
            <a:r>
              <a:rPr lang="en-US" sz="1800" dirty="0"/>
              <a:t> C, B </a:t>
            </a:r>
            <a:r>
              <a:rPr lang="en-US" sz="1800" dirty="0">
                <a:sym typeface="Symbol" pitchFamily="18" charset="2"/>
              </a:rPr>
              <a:t></a:t>
            </a:r>
            <a:r>
              <a:rPr lang="en-US" sz="1800" dirty="0"/>
              <a:t> C}</a:t>
            </a:r>
          </a:p>
          <a:p>
            <a:pPr eaLnBrk="0" hangingPunct="0">
              <a:spcBef>
                <a:spcPct val="50000"/>
              </a:spcBef>
            </a:pPr>
            <a:r>
              <a:rPr lang="el-GR" sz="1800" dirty="0"/>
              <a:t>Βήμα 3: Εξέταση αν η ΣΕ  </a:t>
            </a:r>
            <a:r>
              <a:rPr lang="en-US" sz="1800" dirty="0"/>
              <a:t>A  </a:t>
            </a:r>
            <a:r>
              <a:rPr lang="en-US" sz="1800" dirty="0">
                <a:sym typeface="Symbol" pitchFamily="18" charset="2"/>
              </a:rPr>
              <a:t> </a:t>
            </a:r>
            <a:r>
              <a:rPr lang="en-US" sz="1800" dirty="0"/>
              <a:t>B</a:t>
            </a:r>
            <a:r>
              <a:rPr lang="el-GR" sz="1800" dirty="0"/>
              <a:t> είναι περιττή όχι</a:t>
            </a:r>
          </a:p>
          <a:p>
            <a:pPr eaLnBrk="0" hangingPunct="0">
              <a:spcBef>
                <a:spcPct val="50000"/>
              </a:spcBef>
            </a:pPr>
            <a:r>
              <a:rPr lang="el-GR" sz="1800" dirty="0"/>
              <a:t>             Εξέταση αν η ΣΕ  </a:t>
            </a:r>
            <a:r>
              <a:rPr lang="en-US" sz="1800" dirty="0"/>
              <a:t>A  </a:t>
            </a:r>
            <a:r>
              <a:rPr lang="en-US" sz="1800" dirty="0">
                <a:sym typeface="Symbol" pitchFamily="18" charset="2"/>
              </a:rPr>
              <a:t> </a:t>
            </a:r>
            <a:r>
              <a:rPr lang="en-US" sz="1800" dirty="0"/>
              <a:t>C</a:t>
            </a:r>
            <a:r>
              <a:rPr lang="el-GR" sz="1800" dirty="0"/>
              <a:t> είναι περιττή ναι</a:t>
            </a:r>
          </a:p>
          <a:p>
            <a:pPr eaLnBrk="0" hangingPunct="0">
              <a:spcBef>
                <a:spcPct val="50000"/>
              </a:spcBef>
            </a:pPr>
            <a:r>
              <a:rPr lang="el-GR" sz="1800" b="1" dirty="0" smtClean="0"/>
              <a:t>		</a:t>
            </a:r>
            <a:r>
              <a:rPr lang="el-GR" sz="1800" i="1" dirty="0" smtClean="0"/>
              <a:t>Νέο </a:t>
            </a:r>
            <a:r>
              <a:rPr lang="el-GR" sz="1800" i="1" dirty="0"/>
              <a:t>σύνολο:</a:t>
            </a:r>
            <a:r>
              <a:rPr lang="el-GR" sz="1800" b="1" dirty="0"/>
              <a:t> </a:t>
            </a:r>
            <a:r>
              <a:rPr lang="en-US" sz="1800" dirty="0"/>
              <a:t>{A  </a:t>
            </a:r>
            <a:r>
              <a:rPr lang="en-US" sz="1800" dirty="0">
                <a:sym typeface="Symbol" pitchFamily="18" charset="2"/>
              </a:rPr>
              <a:t> </a:t>
            </a:r>
            <a:r>
              <a:rPr lang="en-US" sz="1800" dirty="0"/>
              <a:t>B, B </a:t>
            </a:r>
            <a:r>
              <a:rPr lang="en-US" sz="1800" dirty="0">
                <a:sym typeface="Symbol" pitchFamily="18" charset="2"/>
              </a:rPr>
              <a:t></a:t>
            </a:r>
            <a:r>
              <a:rPr lang="en-US" sz="1800" dirty="0"/>
              <a:t> C}</a:t>
            </a:r>
            <a:endParaRPr lang="el-GR" sz="1800" dirty="0"/>
          </a:p>
          <a:p>
            <a:pPr eaLnBrk="0" hangingPunct="0">
              <a:spcBef>
                <a:spcPct val="50000"/>
              </a:spcBef>
            </a:pPr>
            <a:r>
              <a:rPr lang="el-GR" sz="1800" dirty="0"/>
              <a:t>	Εξέταση αν η ΣΕ  Β</a:t>
            </a:r>
            <a:r>
              <a:rPr lang="en-US" sz="1800" dirty="0"/>
              <a:t>  </a:t>
            </a:r>
            <a:r>
              <a:rPr lang="en-US" sz="1800" dirty="0">
                <a:sym typeface="Symbol" pitchFamily="18" charset="2"/>
              </a:rPr>
              <a:t> </a:t>
            </a:r>
            <a:r>
              <a:rPr lang="en-US" sz="1800" dirty="0"/>
              <a:t>C</a:t>
            </a:r>
            <a:r>
              <a:rPr lang="el-GR" sz="1800" dirty="0"/>
              <a:t> είναι περιττή όχι</a:t>
            </a:r>
          </a:p>
          <a:p>
            <a:pPr eaLnBrk="0" hangingPunct="0">
              <a:spcBef>
                <a:spcPct val="50000"/>
              </a:spcBef>
            </a:pPr>
            <a:r>
              <a:rPr lang="el-GR" sz="1800" dirty="0"/>
              <a:t>Αποτέλεσμα: </a:t>
            </a:r>
            <a:r>
              <a:rPr lang="en-US" sz="1800" dirty="0"/>
              <a:t>{A  </a:t>
            </a:r>
            <a:r>
              <a:rPr lang="en-US" sz="1800" dirty="0">
                <a:sym typeface="Symbol" pitchFamily="18" charset="2"/>
              </a:rPr>
              <a:t> </a:t>
            </a:r>
            <a:r>
              <a:rPr lang="en-US" sz="1800" dirty="0"/>
              <a:t>B, B </a:t>
            </a:r>
            <a:r>
              <a:rPr lang="en-US" sz="1800" dirty="0">
                <a:sym typeface="Symbol" pitchFamily="18" charset="2"/>
              </a:rPr>
              <a:t></a:t>
            </a:r>
            <a:r>
              <a:rPr lang="en-US" sz="1800" dirty="0"/>
              <a:t> C}</a:t>
            </a:r>
            <a:endParaRPr lang="el-GR" sz="1800" dirty="0"/>
          </a:p>
        </p:txBody>
      </p:sp>
      <p:sp>
        <p:nvSpPr>
          <p:cNvPr id="13" name="Title 12"/>
          <p:cNvSpPr>
            <a:spLocks noGrp="1"/>
          </p:cNvSpPr>
          <p:nvPr>
            <p:ph type="title"/>
          </p:nvPr>
        </p:nvSpPr>
        <p:spPr/>
        <p:txBody>
          <a:bodyPr/>
          <a:lstStyle/>
          <a:p>
            <a:r>
              <a:rPr lang="el-GR" dirty="0" smtClean="0">
                <a:solidFill>
                  <a:schemeClr val="accent6">
                    <a:lumMod val="75000"/>
                  </a:schemeClr>
                </a:solidFill>
              </a:rPr>
              <a:t>Παράδειγμα</a:t>
            </a:r>
            <a:endParaRPr lang="el-GR"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Date Placeholder 3"/>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3-2014</a:t>
            </a:r>
            <a:endParaRPr lang="el-GR" altLang="en-US" dirty="0" smtClean="0"/>
          </a:p>
        </p:txBody>
      </p:sp>
      <p:sp>
        <p:nvSpPr>
          <p:cNvPr id="44035" name="Footer Placeholder 4"/>
          <p:cNvSpPr>
            <a:spLocks noGrp="1"/>
          </p:cNvSpPr>
          <p:nvPr>
            <p:ph type="ftr" sz="quarter" idx="11"/>
          </p:nvPr>
        </p:nvSpPr>
        <p:spPr>
          <a:noFill/>
        </p:spPr>
        <p:txBody>
          <a:bodyPr/>
          <a:lstStyle/>
          <a:p>
            <a:r>
              <a:rPr lang="el-GR" altLang="en-US" smtClean="0"/>
              <a:t>Ευαγγελία Πιτουρά</a:t>
            </a:r>
          </a:p>
        </p:txBody>
      </p:sp>
      <p:sp>
        <p:nvSpPr>
          <p:cNvPr id="44036" name="Slide Number Placeholder 5"/>
          <p:cNvSpPr>
            <a:spLocks noGrp="1"/>
          </p:cNvSpPr>
          <p:nvPr>
            <p:ph type="sldNum" sz="quarter" idx="12"/>
          </p:nvPr>
        </p:nvSpPr>
        <p:spPr>
          <a:noFill/>
        </p:spPr>
        <p:txBody>
          <a:bodyPr/>
          <a:lstStyle/>
          <a:p>
            <a:fld id="{6861B76E-9659-44A9-9506-58273F582AAD}" type="slidenum">
              <a:rPr lang="el-GR" altLang="en-US" smtClean="0"/>
              <a:pPr/>
              <a:t>46</a:t>
            </a:fld>
            <a:endParaRPr lang="el-GR" altLang="en-US" smtClean="0"/>
          </a:p>
        </p:txBody>
      </p:sp>
      <p:sp>
        <p:nvSpPr>
          <p:cNvPr id="44038" name="Text Box 3"/>
          <p:cNvSpPr txBox="1">
            <a:spLocks noChangeArrowheads="1"/>
          </p:cNvSpPr>
          <p:nvPr/>
        </p:nvSpPr>
        <p:spPr bwMode="auto">
          <a:xfrm>
            <a:off x="684213" y="2492375"/>
            <a:ext cx="7621587" cy="461665"/>
          </a:xfrm>
          <a:prstGeom prst="rect">
            <a:avLst/>
          </a:prstGeom>
          <a:noFill/>
          <a:ln w="9525">
            <a:noFill/>
            <a:miter lim="800000"/>
            <a:headEnd/>
            <a:tailEnd/>
          </a:ln>
        </p:spPr>
        <p:txBody>
          <a:bodyPr>
            <a:spAutoFit/>
          </a:bodyPr>
          <a:lstStyle/>
          <a:p>
            <a:pPr eaLnBrk="0" hangingPunct="0">
              <a:spcBef>
                <a:spcPct val="50000"/>
              </a:spcBef>
            </a:pPr>
            <a:r>
              <a:rPr lang="en-US" sz="2400">
                <a:latin typeface="Calibri" pitchFamily="34" charset="0"/>
              </a:rPr>
              <a:t>R(A, B, C, D, </a:t>
            </a:r>
            <a:r>
              <a:rPr lang="el-GR" sz="2400">
                <a:latin typeface="Calibri" pitchFamily="34" charset="0"/>
              </a:rPr>
              <a:t>Ε</a:t>
            </a:r>
            <a:r>
              <a:rPr lang="en-US" sz="2400">
                <a:latin typeface="Calibri" pitchFamily="34" charset="0"/>
              </a:rPr>
              <a:t>)  F = {A </a:t>
            </a:r>
            <a:r>
              <a:rPr lang="en-US" sz="2400">
                <a:latin typeface="Calibri" pitchFamily="34" charset="0"/>
                <a:sym typeface="Symbol" pitchFamily="18" charset="2"/>
              </a:rPr>
              <a:t></a:t>
            </a:r>
            <a:r>
              <a:rPr lang="en-US" sz="2400">
                <a:latin typeface="Calibri" pitchFamily="34" charset="0"/>
              </a:rPr>
              <a:t> </a:t>
            </a:r>
            <a:r>
              <a:rPr lang="el-GR" sz="2400">
                <a:latin typeface="Calibri" pitchFamily="34" charset="0"/>
              </a:rPr>
              <a:t>Β</a:t>
            </a:r>
            <a:r>
              <a:rPr lang="en-US" sz="2400">
                <a:latin typeface="Calibri" pitchFamily="34" charset="0"/>
              </a:rPr>
              <a:t>C, C </a:t>
            </a:r>
            <a:r>
              <a:rPr lang="en-US" sz="2400">
                <a:latin typeface="Calibri" pitchFamily="34" charset="0"/>
                <a:sym typeface="Symbol" pitchFamily="18" charset="2"/>
              </a:rPr>
              <a:t> </a:t>
            </a:r>
            <a:r>
              <a:rPr lang="el-GR" sz="2400">
                <a:latin typeface="Calibri" pitchFamily="34" charset="0"/>
                <a:sym typeface="Symbol" pitchFamily="18" charset="2"/>
              </a:rPr>
              <a:t>Α</a:t>
            </a:r>
            <a:r>
              <a:rPr lang="en-US" sz="2400">
                <a:latin typeface="Calibri" pitchFamily="34" charset="0"/>
                <a:sym typeface="Symbol" pitchFamily="18" charset="2"/>
              </a:rPr>
              <a:t>D</a:t>
            </a:r>
            <a:r>
              <a:rPr lang="en-US" sz="2400">
                <a:latin typeface="Calibri" pitchFamily="34" charset="0"/>
              </a:rPr>
              <a:t> , </a:t>
            </a:r>
            <a:r>
              <a:rPr lang="el-GR" sz="2400">
                <a:latin typeface="Calibri" pitchFamily="34" charset="0"/>
              </a:rPr>
              <a:t>Β</a:t>
            </a:r>
            <a:r>
              <a:rPr lang="en-US" sz="2400">
                <a:latin typeface="Calibri" pitchFamily="34" charset="0"/>
              </a:rPr>
              <a:t> </a:t>
            </a:r>
            <a:r>
              <a:rPr lang="en-US" sz="2400">
                <a:latin typeface="Calibri" pitchFamily="34" charset="0"/>
                <a:sym typeface="Symbol" pitchFamily="18" charset="2"/>
              </a:rPr>
              <a:t></a:t>
            </a:r>
            <a:r>
              <a:rPr lang="en-US" sz="2400">
                <a:latin typeface="Calibri" pitchFamily="34" charset="0"/>
              </a:rPr>
              <a:t> </a:t>
            </a:r>
            <a:r>
              <a:rPr lang="el-GR" sz="2400">
                <a:latin typeface="Calibri" pitchFamily="34" charset="0"/>
              </a:rPr>
              <a:t>Ε</a:t>
            </a:r>
            <a:r>
              <a:rPr lang="en-US" sz="2400">
                <a:latin typeface="Calibri" pitchFamily="34" charset="0"/>
              </a:rPr>
              <a:t>D, AD </a:t>
            </a:r>
            <a:r>
              <a:rPr lang="en-US" sz="2400">
                <a:latin typeface="Calibri" pitchFamily="34" charset="0"/>
                <a:sym typeface="Symbol" pitchFamily="18" charset="2"/>
              </a:rPr>
              <a:t></a:t>
            </a:r>
            <a:r>
              <a:rPr lang="en-US" sz="2400">
                <a:latin typeface="Calibri" pitchFamily="34" charset="0"/>
              </a:rPr>
              <a:t> E}</a:t>
            </a:r>
            <a:endParaRPr lang="el-GR" sz="2400">
              <a:latin typeface="Calibri" pitchFamily="34" charset="0"/>
            </a:endParaRPr>
          </a:p>
        </p:txBody>
      </p:sp>
      <p:sp>
        <p:nvSpPr>
          <p:cNvPr id="44039" name="Text Box 4"/>
          <p:cNvSpPr txBox="1">
            <a:spLocks noChangeArrowheads="1"/>
          </p:cNvSpPr>
          <p:nvPr/>
        </p:nvSpPr>
        <p:spPr bwMode="auto">
          <a:xfrm>
            <a:off x="755650" y="3284538"/>
            <a:ext cx="6985000" cy="461665"/>
          </a:xfrm>
          <a:prstGeom prst="rect">
            <a:avLst/>
          </a:prstGeom>
          <a:noFill/>
          <a:ln w="9525">
            <a:noFill/>
            <a:miter lim="800000"/>
            <a:headEnd/>
            <a:tailEnd/>
          </a:ln>
        </p:spPr>
        <p:txBody>
          <a:bodyPr>
            <a:spAutoFit/>
          </a:bodyPr>
          <a:lstStyle/>
          <a:p>
            <a:pPr marL="457200" indent="-457200" eaLnBrk="0" hangingPunct="0">
              <a:spcBef>
                <a:spcPct val="50000"/>
              </a:spcBef>
            </a:pPr>
            <a:r>
              <a:rPr lang="el-GR" sz="2400">
                <a:latin typeface="Calibri" pitchFamily="34" charset="0"/>
              </a:rPr>
              <a:t>Ποιο είναι το ελάχιστο κάλυμμα της </a:t>
            </a:r>
            <a:r>
              <a:rPr lang="en-US" sz="2400">
                <a:latin typeface="Calibri" pitchFamily="34" charset="0"/>
              </a:rPr>
              <a:t>F;</a:t>
            </a:r>
            <a:endParaRPr lang="el-GR" sz="2400">
              <a:latin typeface="Calibri" pitchFamily="34" charset="0"/>
            </a:endParaRPr>
          </a:p>
        </p:txBody>
      </p:sp>
      <p:sp>
        <p:nvSpPr>
          <p:cNvPr id="8" name="Title 7"/>
          <p:cNvSpPr>
            <a:spLocks noGrp="1"/>
          </p:cNvSpPr>
          <p:nvPr>
            <p:ph type="title"/>
          </p:nvPr>
        </p:nvSpPr>
        <p:spPr/>
        <p:txBody>
          <a:bodyPr/>
          <a:lstStyle/>
          <a:p>
            <a:r>
              <a:rPr lang="el-GR" dirty="0" smtClean="0">
                <a:solidFill>
                  <a:schemeClr val="accent6">
                    <a:lumMod val="75000"/>
                  </a:schemeClr>
                </a:solidFill>
              </a:rPr>
              <a:t>Άσκηση</a:t>
            </a:r>
            <a:endParaRPr lang="el-GR"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45059" name="Footer Placeholder 3"/>
          <p:cNvSpPr>
            <a:spLocks noGrp="1"/>
          </p:cNvSpPr>
          <p:nvPr>
            <p:ph type="ftr" sz="quarter" idx="11"/>
          </p:nvPr>
        </p:nvSpPr>
        <p:spPr>
          <a:noFill/>
        </p:spPr>
        <p:txBody>
          <a:bodyPr/>
          <a:lstStyle/>
          <a:p>
            <a:r>
              <a:rPr lang="el-GR" altLang="en-US" smtClean="0"/>
              <a:t>Ευαγγελία Πιτουρά</a:t>
            </a:r>
          </a:p>
        </p:txBody>
      </p:sp>
      <p:sp>
        <p:nvSpPr>
          <p:cNvPr id="45060" name="Slide Number Placeholder 4"/>
          <p:cNvSpPr>
            <a:spLocks noGrp="1"/>
          </p:cNvSpPr>
          <p:nvPr>
            <p:ph type="sldNum" sz="quarter" idx="12"/>
          </p:nvPr>
        </p:nvSpPr>
        <p:spPr>
          <a:noFill/>
        </p:spPr>
        <p:txBody>
          <a:bodyPr/>
          <a:lstStyle/>
          <a:p>
            <a:fld id="{97777505-E3DB-44E3-96A7-4F07C7702217}" type="slidenum">
              <a:rPr lang="el-GR" altLang="en-US" smtClean="0"/>
              <a:pPr/>
              <a:t>47</a:t>
            </a:fld>
            <a:endParaRPr lang="el-GR" altLang="en-US" smtClean="0"/>
          </a:p>
        </p:txBody>
      </p:sp>
      <p:sp>
        <p:nvSpPr>
          <p:cNvPr id="45062" name="Text Box 3"/>
          <p:cNvSpPr txBox="1">
            <a:spLocks noChangeArrowheads="1"/>
          </p:cNvSpPr>
          <p:nvPr/>
        </p:nvSpPr>
        <p:spPr bwMode="auto">
          <a:xfrm>
            <a:off x="477740" y="2141194"/>
            <a:ext cx="8051800" cy="2308225"/>
          </a:xfrm>
          <a:prstGeom prst="rect">
            <a:avLst/>
          </a:prstGeom>
          <a:noFill/>
          <a:ln w="9525">
            <a:noFill/>
            <a:miter lim="800000"/>
            <a:headEnd/>
            <a:tailEnd/>
          </a:ln>
        </p:spPr>
        <p:txBody>
          <a:bodyPr>
            <a:spAutoFit/>
          </a:bodyPr>
          <a:lstStyle/>
          <a:p>
            <a:pPr algn="just" eaLnBrk="0" hangingPunct="0">
              <a:spcBef>
                <a:spcPct val="50000"/>
              </a:spcBef>
            </a:pPr>
            <a:r>
              <a:rPr lang="el-GR" sz="2400" dirty="0">
                <a:latin typeface="Calibri" pitchFamily="34" charset="0"/>
              </a:rPr>
              <a:t>Παρατηρήσεις</a:t>
            </a:r>
          </a:p>
          <a:p>
            <a:pPr algn="just" eaLnBrk="0" hangingPunct="0">
              <a:spcBef>
                <a:spcPct val="50000"/>
              </a:spcBef>
              <a:buFont typeface="Wingdings" pitchFamily="2" charset="2"/>
              <a:buChar char="§"/>
            </a:pPr>
            <a:r>
              <a:rPr lang="el-GR" sz="2400" dirty="0">
                <a:latin typeface="Calibri" pitchFamily="34" charset="0"/>
              </a:rPr>
              <a:t> Το ελάχιστο κάλυμμα </a:t>
            </a:r>
            <a:r>
              <a:rPr lang="el-GR" sz="2400" i="1" dirty="0">
                <a:solidFill>
                  <a:schemeClr val="accent6">
                    <a:lumMod val="75000"/>
                  </a:schemeClr>
                </a:solidFill>
                <a:latin typeface="Calibri" pitchFamily="34" charset="0"/>
              </a:rPr>
              <a:t>δεν</a:t>
            </a:r>
            <a:r>
              <a:rPr lang="el-GR" sz="2400" dirty="0">
                <a:latin typeface="Calibri" pitchFamily="34" charset="0"/>
              </a:rPr>
              <a:t> είναι μοναδικό</a:t>
            </a:r>
          </a:p>
          <a:p>
            <a:pPr algn="just" eaLnBrk="0" hangingPunct="0">
              <a:spcBef>
                <a:spcPct val="50000"/>
              </a:spcBef>
              <a:buFont typeface="Wingdings" pitchFamily="2" charset="2"/>
              <a:buChar char="§"/>
            </a:pPr>
            <a:r>
              <a:rPr lang="el-GR" sz="2400" dirty="0">
                <a:latin typeface="Calibri" pitchFamily="34" charset="0"/>
              </a:rPr>
              <a:t> Το βήμα (</a:t>
            </a:r>
            <a:r>
              <a:rPr lang="en-US" sz="2400" dirty="0" err="1">
                <a:latin typeface="Calibri" pitchFamily="34" charset="0"/>
              </a:rPr>
              <a:t>i</a:t>
            </a:r>
            <a:r>
              <a:rPr lang="en-US" sz="2400" dirty="0">
                <a:latin typeface="Calibri" pitchFamily="34" charset="0"/>
              </a:rPr>
              <a:t>) </a:t>
            </a:r>
            <a:r>
              <a:rPr lang="el-GR" sz="2400" dirty="0">
                <a:latin typeface="Calibri" pitchFamily="34" charset="0"/>
              </a:rPr>
              <a:t>πρέπει να προηγηθεί του βήματος </a:t>
            </a:r>
            <a:r>
              <a:rPr lang="en-US" sz="2400" dirty="0">
                <a:latin typeface="Calibri" pitchFamily="34" charset="0"/>
              </a:rPr>
              <a:t>(ii), </a:t>
            </a:r>
            <a:r>
              <a:rPr lang="el-GR" sz="2400" dirty="0">
                <a:latin typeface="Calibri" pitchFamily="34" charset="0"/>
              </a:rPr>
              <a:t>δηλαδή πρέπει </a:t>
            </a:r>
            <a:r>
              <a:rPr lang="el-GR" sz="2400" i="1" dirty="0">
                <a:latin typeface="Calibri" pitchFamily="34" charset="0"/>
              </a:rPr>
              <a:t>πρώτα</a:t>
            </a:r>
            <a:r>
              <a:rPr lang="el-GR" sz="2400" dirty="0">
                <a:latin typeface="Calibri" pitchFamily="34" charset="0"/>
              </a:rPr>
              <a:t> να βρούμε τα περιττά γνωρίσματα στο </a:t>
            </a:r>
            <a:r>
              <a:rPr lang="el-GR" sz="2400" dirty="0" err="1">
                <a:latin typeface="Calibri" pitchFamily="34" charset="0"/>
              </a:rPr>
              <a:t>α.μ</a:t>
            </a:r>
            <a:r>
              <a:rPr lang="el-GR" sz="2400" dirty="0">
                <a:latin typeface="Calibri" pitchFamily="34" charset="0"/>
              </a:rPr>
              <a:t>. και μετά τις περιττές εξαρτήσεις</a:t>
            </a:r>
            <a:endParaRPr lang="el-GR" b="1" dirty="0">
              <a:latin typeface="Calibri" pitchFamily="34" charset="0"/>
            </a:endParaRPr>
          </a:p>
        </p:txBody>
      </p:sp>
      <p:sp>
        <p:nvSpPr>
          <p:cNvPr id="7" name="Title 6"/>
          <p:cNvSpPr>
            <a:spLocks noGrp="1"/>
          </p:cNvSpPr>
          <p:nvPr>
            <p:ph type="title"/>
          </p:nvPr>
        </p:nvSpPr>
        <p:spPr/>
        <p:txBody>
          <a:bodyPr/>
          <a:lstStyle/>
          <a:p>
            <a:r>
              <a:rPr lang="el-GR" dirty="0" smtClean="0">
                <a:solidFill>
                  <a:schemeClr val="accent6">
                    <a:lumMod val="75000"/>
                  </a:schemeClr>
                </a:solidFill>
              </a:rPr>
              <a:t>Ελάχιστο Κάλυμμα</a:t>
            </a:r>
            <a:endParaRPr lang="el-GR"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46083" name="Footer Placeholder 3"/>
          <p:cNvSpPr>
            <a:spLocks noGrp="1"/>
          </p:cNvSpPr>
          <p:nvPr>
            <p:ph type="ftr" sz="quarter" idx="11"/>
          </p:nvPr>
        </p:nvSpPr>
        <p:spPr>
          <a:noFill/>
        </p:spPr>
        <p:txBody>
          <a:bodyPr/>
          <a:lstStyle/>
          <a:p>
            <a:r>
              <a:rPr lang="el-GR" altLang="en-US" smtClean="0"/>
              <a:t>Ευαγγελία Πιτουρά</a:t>
            </a:r>
          </a:p>
        </p:txBody>
      </p:sp>
      <p:sp>
        <p:nvSpPr>
          <p:cNvPr id="46084" name="Slide Number Placeholder 4"/>
          <p:cNvSpPr>
            <a:spLocks noGrp="1"/>
          </p:cNvSpPr>
          <p:nvPr>
            <p:ph type="sldNum" sz="quarter" idx="12"/>
          </p:nvPr>
        </p:nvSpPr>
        <p:spPr>
          <a:noFill/>
        </p:spPr>
        <p:txBody>
          <a:bodyPr/>
          <a:lstStyle/>
          <a:p>
            <a:fld id="{AED7CDB3-C063-4325-8262-D54BAA96F377}" type="slidenum">
              <a:rPr lang="el-GR" altLang="en-US" smtClean="0"/>
              <a:pPr/>
              <a:t>48</a:t>
            </a:fld>
            <a:endParaRPr lang="el-GR" altLang="en-US" smtClean="0"/>
          </a:p>
        </p:txBody>
      </p:sp>
      <p:sp>
        <p:nvSpPr>
          <p:cNvPr id="46086" name="Text Box 3"/>
          <p:cNvSpPr txBox="1">
            <a:spLocks noChangeArrowheads="1"/>
          </p:cNvSpPr>
          <p:nvPr/>
        </p:nvSpPr>
        <p:spPr bwMode="auto">
          <a:xfrm>
            <a:off x="468313" y="2060575"/>
            <a:ext cx="7010400" cy="519113"/>
          </a:xfrm>
          <a:prstGeom prst="rect">
            <a:avLst/>
          </a:prstGeom>
          <a:noFill/>
          <a:ln w="9525">
            <a:noFill/>
            <a:miter lim="800000"/>
            <a:headEnd/>
            <a:tailEnd/>
          </a:ln>
        </p:spPr>
        <p:txBody>
          <a:bodyPr>
            <a:spAutoFit/>
          </a:bodyPr>
          <a:lstStyle/>
          <a:p>
            <a:pPr eaLnBrk="0" hangingPunct="0">
              <a:spcBef>
                <a:spcPct val="50000"/>
              </a:spcBef>
            </a:pPr>
            <a:r>
              <a:rPr lang="el-GR" sz="2800" dirty="0" smtClean="0">
                <a:solidFill>
                  <a:schemeClr val="accent6">
                    <a:lumMod val="75000"/>
                  </a:schemeClr>
                </a:solidFill>
                <a:latin typeface="Calibri" pitchFamily="34" charset="0"/>
              </a:rPr>
              <a:t>Τι είδαμε:</a:t>
            </a:r>
            <a:endParaRPr lang="el-GR" sz="2800" dirty="0">
              <a:solidFill>
                <a:schemeClr val="accent6">
                  <a:lumMod val="75000"/>
                </a:schemeClr>
              </a:solidFill>
              <a:latin typeface="Calibri" pitchFamily="34" charset="0"/>
            </a:endParaRPr>
          </a:p>
        </p:txBody>
      </p:sp>
      <p:sp>
        <p:nvSpPr>
          <p:cNvPr id="46087" name="Text Box 4"/>
          <p:cNvSpPr txBox="1">
            <a:spLocks noChangeArrowheads="1"/>
          </p:cNvSpPr>
          <p:nvPr/>
        </p:nvSpPr>
        <p:spPr bwMode="auto">
          <a:xfrm>
            <a:off x="1426590" y="2658358"/>
            <a:ext cx="7038680" cy="2677656"/>
          </a:xfrm>
          <a:prstGeom prst="rect">
            <a:avLst/>
          </a:prstGeom>
          <a:noFill/>
          <a:ln w="9525">
            <a:noFill/>
            <a:miter lim="800000"/>
            <a:headEnd/>
            <a:tailEnd/>
          </a:ln>
        </p:spPr>
        <p:txBody>
          <a:bodyPr wrap="square">
            <a:spAutoFit/>
          </a:bodyPr>
          <a:lstStyle/>
          <a:p>
            <a:pPr eaLnBrk="0" hangingPunct="0">
              <a:spcBef>
                <a:spcPct val="50000"/>
              </a:spcBef>
              <a:buFont typeface="Wingdings" pitchFamily="2" charset="2"/>
              <a:buChar char="§"/>
            </a:pPr>
            <a:r>
              <a:rPr lang="el-GR" sz="2400" dirty="0">
                <a:latin typeface="Calibri" pitchFamily="34" charset="0"/>
              </a:rPr>
              <a:t> </a:t>
            </a:r>
            <a:r>
              <a:rPr lang="el-GR" sz="2400" dirty="0" smtClean="0">
                <a:latin typeface="Calibri" pitchFamily="34" charset="0"/>
              </a:rPr>
              <a:t>Ορισμό συναρτησιακής εξάρτησης</a:t>
            </a:r>
            <a:endParaRPr lang="el-GR" sz="2400" dirty="0">
              <a:latin typeface="Calibri" pitchFamily="34" charset="0"/>
            </a:endParaRPr>
          </a:p>
          <a:p>
            <a:pPr eaLnBrk="0" hangingPunct="0">
              <a:spcBef>
                <a:spcPct val="50000"/>
              </a:spcBef>
              <a:buFont typeface="Wingdings" pitchFamily="2" charset="2"/>
              <a:buChar char="§"/>
            </a:pPr>
            <a:r>
              <a:rPr lang="el-GR" sz="2400" dirty="0">
                <a:latin typeface="Calibri" pitchFamily="34" charset="0"/>
              </a:rPr>
              <a:t> Κανόνες συμπερασμού συναρτησιακών εξαρτήσεων</a:t>
            </a:r>
          </a:p>
          <a:p>
            <a:pPr eaLnBrk="0" hangingPunct="0">
              <a:spcBef>
                <a:spcPct val="50000"/>
              </a:spcBef>
              <a:buFont typeface="Wingdings" pitchFamily="2" charset="2"/>
              <a:buChar char="§"/>
            </a:pPr>
            <a:r>
              <a:rPr lang="el-GR" sz="2400" dirty="0">
                <a:latin typeface="Calibri" pitchFamily="34" charset="0"/>
              </a:rPr>
              <a:t> Κλειστότητα γνωρίσματος</a:t>
            </a:r>
          </a:p>
          <a:p>
            <a:pPr eaLnBrk="0" hangingPunct="0">
              <a:spcBef>
                <a:spcPct val="50000"/>
              </a:spcBef>
              <a:buFont typeface="Wingdings" pitchFamily="2" charset="2"/>
              <a:buChar char="§"/>
            </a:pPr>
            <a:r>
              <a:rPr lang="el-GR" sz="2400" dirty="0">
                <a:latin typeface="Calibri" pitchFamily="34" charset="0"/>
              </a:rPr>
              <a:t> Ισοδυναμία συνόλου εξαρτήσεων</a:t>
            </a:r>
          </a:p>
          <a:p>
            <a:pPr eaLnBrk="0" hangingPunct="0">
              <a:spcBef>
                <a:spcPct val="50000"/>
              </a:spcBef>
              <a:buFont typeface="Wingdings" pitchFamily="2" charset="2"/>
              <a:buChar char="§"/>
            </a:pPr>
            <a:r>
              <a:rPr lang="el-GR" sz="2400" dirty="0">
                <a:latin typeface="Calibri" pitchFamily="34" charset="0"/>
              </a:rPr>
              <a:t> Ελάχιστο κάλυμμα</a:t>
            </a:r>
          </a:p>
        </p:txBody>
      </p:sp>
      <p:sp>
        <p:nvSpPr>
          <p:cNvPr id="8" name="Title 7"/>
          <p:cNvSpPr>
            <a:spLocks noGrp="1"/>
          </p:cNvSpPr>
          <p:nvPr>
            <p:ph type="title"/>
          </p:nvPr>
        </p:nvSpPr>
        <p:spPr/>
        <p:txBody>
          <a:bodyPr/>
          <a:lstStyle/>
          <a:p>
            <a:r>
              <a:rPr lang="el-GR" dirty="0" smtClean="0">
                <a:solidFill>
                  <a:schemeClr val="accent6">
                    <a:lumMod val="75000"/>
                  </a:schemeClr>
                </a:solidFill>
              </a:rPr>
              <a:t>Σύνοψη</a:t>
            </a:r>
            <a:endParaRPr lang="el-GR"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Date Placeholder 1"/>
          <p:cNvSpPr>
            <a:spLocks noGrp="1"/>
          </p:cNvSpPr>
          <p:nvPr>
            <p:ph type="dt" sz="quarter" idx="10"/>
          </p:nvPr>
        </p:nvSpPr>
        <p:spPr>
          <a:noFill/>
        </p:spPr>
        <p:txBody>
          <a:bodyPr/>
          <a:lstStyle/>
          <a:p>
            <a:r>
              <a:rPr lang="el-GR" altLang="en-US" dirty="0" smtClean="0"/>
              <a:t>Βάσεις Δεδομένων 20</a:t>
            </a:r>
            <a:r>
              <a:rPr lang="en-US" altLang="en-US" dirty="0" smtClean="0"/>
              <a:t>13</a:t>
            </a:r>
            <a:r>
              <a:rPr lang="el-GR" altLang="en-US" dirty="0" smtClean="0"/>
              <a:t>-20</a:t>
            </a:r>
            <a:r>
              <a:rPr lang="en-US" altLang="en-US" dirty="0" smtClean="0"/>
              <a:t>14</a:t>
            </a:r>
            <a:endParaRPr lang="el-GR" altLang="en-US" dirty="0" smtClean="0"/>
          </a:p>
        </p:txBody>
      </p:sp>
      <p:sp>
        <p:nvSpPr>
          <p:cNvPr id="38915" name="Footer Placeholder 2"/>
          <p:cNvSpPr>
            <a:spLocks noGrp="1"/>
          </p:cNvSpPr>
          <p:nvPr>
            <p:ph type="ftr" sz="quarter" idx="11"/>
          </p:nvPr>
        </p:nvSpPr>
        <p:spPr>
          <a:noFill/>
        </p:spPr>
        <p:txBody>
          <a:bodyPr/>
          <a:lstStyle/>
          <a:p>
            <a:r>
              <a:rPr lang="el-GR" altLang="en-US" smtClean="0"/>
              <a:t>Ευαγγελία Πιτουρά</a:t>
            </a:r>
          </a:p>
        </p:txBody>
      </p:sp>
      <p:sp>
        <p:nvSpPr>
          <p:cNvPr id="38916" name="Slide Number Placeholder 3"/>
          <p:cNvSpPr>
            <a:spLocks noGrp="1"/>
          </p:cNvSpPr>
          <p:nvPr>
            <p:ph type="sldNum" sz="quarter" idx="12"/>
          </p:nvPr>
        </p:nvSpPr>
        <p:spPr>
          <a:noFill/>
        </p:spPr>
        <p:txBody>
          <a:bodyPr/>
          <a:lstStyle/>
          <a:p>
            <a:fld id="{7A8BE01A-1549-4FD9-8F37-77ED03559DF4}" type="slidenum">
              <a:rPr lang="el-GR" altLang="en-US" smtClean="0"/>
              <a:pPr/>
              <a:t>49</a:t>
            </a:fld>
            <a:endParaRPr lang="el-GR" altLang="en-US" smtClean="0"/>
          </a:p>
        </p:txBody>
      </p:sp>
      <p:sp>
        <p:nvSpPr>
          <p:cNvPr id="38917" name="Text Box 2"/>
          <p:cNvSpPr txBox="1">
            <a:spLocks noChangeArrowheads="1"/>
          </p:cNvSpPr>
          <p:nvPr/>
        </p:nvSpPr>
        <p:spPr bwMode="auto">
          <a:xfrm>
            <a:off x="1899910" y="3619058"/>
            <a:ext cx="6119812" cy="1015663"/>
          </a:xfrm>
          <a:prstGeom prst="rect">
            <a:avLst/>
          </a:prstGeom>
          <a:noFill/>
          <a:ln w="9525">
            <a:noFill/>
            <a:miter lim="800000"/>
            <a:headEnd/>
            <a:tailEnd/>
          </a:ln>
        </p:spPr>
        <p:txBody>
          <a:bodyPr>
            <a:spAutoFit/>
          </a:bodyPr>
          <a:lstStyle/>
          <a:p>
            <a:pPr algn="r">
              <a:spcBef>
                <a:spcPct val="50000"/>
              </a:spcBef>
            </a:pPr>
            <a:r>
              <a:rPr lang="el-GR" sz="6000" dirty="0">
                <a:solidFill>
                  <a:schemeClr val="accent3">
                    <a:lumMod val="75000"/>
                  </a:schemeClr>
                </a:solidFill>
              </a:rPr>
              <a:t>Ερωτήσεις;</a:t>
            </a:r>
          </a:p>
        </p:txBody>
      </p:sp>
    </p:spTree>
    <p:extLst>
      <p:ext uri="{BB962C8B-B14F-4D97-AF65-F5344CB8AC3E}">
        <p14:creationId xmlns:p14="http://schemas.microsoft.com/office/powerpoint/2010/main" xmlns="" val="12161874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2"/>
          <p:cNvSpPr>
            <a:spLocks noGrp="1"/>
          </p:cNvSpPr>
          <p:nvPr>
            <p:ph type="dt" sz="quarter" idx="10"/>
          </p:nvPr>
        </p:nvSpPr>
        <p:spPr>
          <a:xfrm>
            <a:off x="76200" y="6492875"/>
            <a:ext cx="2133600" cy="365125"/>
          </a:xfrm>
          <a:noFill/>
        </p:spPr>
        <p:txBody>
          <a:bodyPr/>
          <a:lstStyle/>
          <a:p>
            <a:r>
              <a:rPr lang="el-GR" dirty="0" smtClean="0"/>
              <a:t>Βάσεις Δεδομένων 20</a:t>
            </a:r>
            <a:r>
              <a:rPr lang="en-US" dirty="0" smtClean="0"/>
              <a:t>1</a:t>
            </a:r>
            <a:r>
              <a:rPr lang="el-GR" dirty="0" smtClean="0"/>
              <a:t>3-20</a:t>
            </a:r>
            <a:r>
              <a:rPr lang="en-US" dirty="0" smtClean="0"/>
              <a:t>1</a:t>
            </a:r>
            <a:r>
              <a:rPr lang="el-GR" dirty="0"/>
              <a:t>4</a:t>
            </a:r>
            <a:endParaRPr lang="el-GR" altLang="en-US" dirty="0" smtClean="0"/>
          </a:p>
        </p:txBody>
      </p:sp>
      <p:sp>
        <p:nvSpPr>
          <p:cNvPr id="8195" name="Footer Placeholder 3"/>
          <p:cNvSpPr>
            <a:spLocks noGrp="1"/>
          </p:cNvSpPr>
          <p:nvPr>
            <p:ph type="ftr" sz="quarter" idx="11"/>
          </p:nvPr>
        </p:nvSpPr>
        <p:spPr>
          <a:xfrm>
            <a:off x="3074195" y="6492875"/>
            <a:ext cx="2895600" cy="365125"/>
          </a:xfrm>
          <a:noFill/>
        </p:spPr>
        <p:txBody>
          <a:bodyPr/>
          <a:lstStyle/>
          <a:p>
            <a:r>
              <a:rPr lang="el-GR" altLang="en-US" dirty="0" smtClean="0"/>
              <a:t>Ευαγγελία </a:t>
            </a:r>
            <a:r>
              <a:rPr lang="el-GR" altLang="en-US" dirty="0" err="1" smtClean="0"/>
              <a:t>Πιτουρά</a:t>
            </a:r>
            <a:endParaRPr lang="el-GR" altLang="en-US" dirty="0" smtClean="0"/>
          </a:p>
        </p:txBody>
      </p:sp>
      <p:sp>
        <p:nvSpPr>
          <p:cNvPr id="8196" name="Slide Number Placeholder 4"/>
          <p:cNvSpPr>
            <a:spLocks noGrp="1"/>
          </p:cNvSpPr>
          <p:nvPr>
            <p:ph type="sldNum" sz="quarter" idx="12"/>
          </p:nvPr>
        </p:nvSpPr>
        <p:spPr>
          <a:noFill/>
        </p:spPr>
        <p:txBody>
          <a:bodyPr/>
          <a:lstStyle/>
          <a:p>
            <a:fld id="{9F87500E-3FEB-42CD-96CB-0E582A8B6731}" type="slidenum">
              <a:rPr lang="el-GR" altLang="en-US" smtClean="0"/>
              <a:pPr/>
              <a:t>5</a:t>
            </a:fld>
            <a:endParaRPr lang="el-GR" altLang="en-US" smtClean="0"/>
          </a:p>
        </p:txBody>
      </p:sp>
      <p:sp>
        <p:nvSpPr>
          <p:cNvPr id="8199" name="Text Box 4"/>
          <p:cNvSpPr txBox="1">
            <a:spLocks noChangeArrowheads="1"/>
          </p:cNvSpPr>
          <p:nvPr/>
        </p:nvSpPr>
        <p:spPr bwMode="auto">
          <a:xfrm>
            <a:off x="285748" y="1700452"/>
            <a:ext cx="1066800" cy="396875"/>
          </a:xfrm>
          <a:prstGeom prst="rect">
            <a:avLst/>
          </a:prstGeom>
          <a:noFill/>
          <a:ln w="9525">
            <a:noFill/>
            <a:miter lim="800000"/>
            <a:headEnd/>
            <a:tailEnd/>
          </a:ln>
        </p:spPr>
        <p:txBody>
          <a:bodyPr>
            <a:spAutoFit/>
          </a:bodyPr>
          <a:lstStyle/>
          <a:p>
            <a:pPr eaLnBrk="0" hangingPunct="0">
              <a:spcBef>
                <a:spcPct val="50000"/>
              </a:spcBef>
            </a:pPr>
            <a:r>
              <a:rPr lang="el-GR" b="1" dirty="0">
                <a:latin typeface="Calibri" pitchFamily="34" charset="0"/>
              </a:rPr>
              <a:t>Ταινία       </a:t>
            </a:r>
          </a:p>
        </p:txBody>
      </p:sp>
      <p:grpSp>
        <p:nvGrpSpPr>
          <p:cNvPr id="2" name="Group 5"/>
          <p:cNvGrpSpPr>
            <a:grpSpLocks/>
          </p:cNvGrpSpPr>
          <p:nvPr/>
        </p:nvGrpSpPr>
        <p:grpSpPr bwMode="auto">
          <a:xfrm>
            <a:off x="1490662" y="1700452"/>
            <a:ext cx="6810375" cy="504825"/>
            <a:chOff x="768" y="2304"/>
            <a:chExt cx="4290" cy="318"/>
          </a:xfrm>
        </p:grpSpPr>
        <p:sp>
          <p:nvSpPr>
            <p:cNvPr id="8203" name="Text Box 6"/>
            <p:cNvSpPr txBox="1">
              <a:spLocks noChangeArrowheads="1"/>
            </p:cNvSpPr>
            <p:nvPr/>
          </p:nvSpPr>
          <p:spPr bwMode="auto">
            <a:xfrm>
              <a:off x="768" y="2304"/>
              <a:ext cx="4290" cy="233"/>
            </a:xfrm>
            <a:prstGeom prst="rect">
              <a:avLst/>
            </a:prstGeom>
            <a:noFill/>
            <a:ln w="9525">
              <a:noFill/>
              <a:miter lim="800000"/>
              <a:headEnd/>
              <a:tailEnd/>
            </a:ln>
          </p:spPr>
          <p:txBody>
            <a:bodyPr>
              <a:spAutoFit/>
            </a:bodyPr>
            <a:lstStyle/>
            <a:p>
              <a:pPr eaLnBrk="0" hangingPunct="0">
                <a:spcBef>
                  <a:spcPct val="50000"/>
                </a:spcBef>
              </a:pPr>
              <a:r>
                <a:rPr lang="en-US" u="sng" dirty="0">
                  <a:latin typeface="Calibri" pitchFamily="34" charset="0"/>
                </a:rPr>
                <a:t> </a:t>
              </a:r>
              <a:r>
                <a:rPr lang="el-GR" u="sng" dirty="0" smtClean="0">
                  <a:latin typeface="Calibri" pitchFamily="34" charset="0"/>
                </a:rPr>
                <a:t>Τίτλος </a:t>
              </a:r>
              <a:r>
                <a:rPr lang="el-GR" dirty="0" smtClean="0">
                  <a:latin typeface="Calibri" pitchFamily="34" charset="0"/>
                </a:rPr>
                <a:t>       </a:t>
              </a:r>
              <a:r>
                <a:rPr lang="el-GR" u="sng" dirty="0">
                  <a:latin typeface="Calibri" pitchFamily="34" charset="0"/>
                </a:rPr>
                <a:t>Έτος</a:t>
              </a:r>
              <a:r>
                <a:rPr lang="el-GR" dirty="0">
                  <a:latin typeface="Calibri" pitchFamily="34" charset="0"/>
                </a:rPr>
                <a:t>     Διάρκεια      </a:t>
              </a:r>
              <a:r>
                <a:rPr lang="el-GR" dirty="0" smtClean="0">
                  <a:latin typeface="Calibri" pitchFamily="34" charset="0"/>
                </a:rPr>
                <a:t>Είδος        </a:t>
              </a:r>
              <a:r>
                <a:rPr lang="el-GR" u="sng" dirty="0">
                  <a:latin typeface="Calibri" pitchFamily="34" charset="0"/>
                </a:rPr>
                <a:t>Όνομα-Ηθοποιού</a:t>
              </a:r>
              <a:endParaRPr lang="el-GR" b="1" dirty="0">
                <a:latin typeface="Calibri" pitchFamily="34" charset="0"/>
              </a:endParaRPr>
            </a:p>
          </p:txBody>
        </p:sp>
        <p:sp>
          <p:nvSpPr>
            <p:cNvPr id="8204" name="Rectangle 7"/>
            <p:cNvSpPr>
              <a:spLocks noChangeArrowheads="1"/>
            </p:cNvSpPr>
            <p:nvPr/>
          </p:nvSpPr>
          <p:spPr bwMode="auto">
            <a:xfrm>
              <a:off x="816" y="2304"/>
              <a:ext cx="3671" cy="318"/>
            </a:xfrm>
            <a:prstGeom prst="rect">
              <a:avLst/>
            </a:prstGeom>
            <a:noFill/>
            <a:ln w="9525">
              <a:solidFill>
                <a:schemeClr val="tx1"/>
              </a:solidFill>
              <a:miter lim="800000"/>
              <a:headEnd/>
              <a:tailEnd/>
            </a:ln>
          </p:spPr>
          <p:txBody>
            <a:bodyPr wrap="none" anchor="ctr"/>
            <a:lstStyle/>
            <a:p>
              <a:endParaRPr lang="el-GR">
                <a:latin typeface="Calibri" pitchFamily="34" charset="0"/>
              </a:endParaRPr>
            </a:p>
          </p:txBody>
        </p:sp>
        <p:sp>
          <p:nvSpPr>
            <p:cNvPr id="8205" name="Line 8"/>
            <p:cNvSpPr>
              <a:spLocks noChangeShapeType="1"/>
            </p:cNvSpPr>
            <p:nvPr/>
          </p:nvSpPr>
          <p:spPr bwMode="auto">
            <a:xfrm>
              <a:off x="2560" y="2320"/>
              <a:ext cx="1" cy="288"/>
            </a:xfrm>
            <a:prstGeom prst="line">
              <a:avLst/>
            </a:prstGeom>
            <a:noFill/>
            <a:ln w="9525">
              <a:solidFill>
                <a:schemeClr val="tx1"/>
              </a:solidFill>
              <a:round/>
              <a:headEnd/>
              <a:tailEnd/>
            </a:ln>
          </p:spPr>
          <p:txBody>
            <a:bodyPr wrap="none" anchor="ctr"/>
            <a:lstStyle/>
            <a:p>
              <a:endParaRPr lang="el-GR"/>
            </a:p>
          </p:txBody>
        </p:sp>
        <p:sp>
          <p:nvSpPr>
            <p:cNvPr id="8206" name="Line 9"/>
            <p:cNvSpPr>
              <a:spLocks noChangeShapeType="1"/>
            </p:cNvSpPr>
            <p:nvPr/>
          </p:nvSpPr>
          <p:spPr bwMode="auto">
            <a:xfrm>
              <a:off x="1344" y="2304"/>
              <a:ext cx="0" cy="288"/>
            </a:xfrm>
            <a:prstGeom prst="line">
              <a:avLst/>
            </a:prstGeom>
            <a:noFill/>
            <a:ln w="9525">
              <a:solidFill>
                <a:schemeClr val="tx1"/>
              </a:solidFill>
              <a:round/>
              <a:headEnd/>
              <a:tailEnd/>
            </a:ln>
          </p:spPr>
          <p:txBody>
            <a:bodyPr wrap="none" anchor="ctr"/>
            <a:lstStyle/>
            <a:p>
              <a:endParaRPr lang="el-GR"/>
            </a:p>
          </p:txBody>
        </p:sp>
        <p:sp>
          <p:nvSpPr>
            <p:cNvPr id="8207" name="Line 10"/>
            <p:cNvSpPr>
              <a:spLocks noChangeShapeType="1"/>
            </p:cNvSpPr>
            <p:nvPr/>
          </p:nvSpPr>
          <p:spPr bwMode="auto">
            <a:xfrm>
              <a:off x="3059" y="2320"/>
              <a:ext cx="0" cy="288"/>
            </a:xfrm>
            <a:prstGeom prst="line">
              <a:avLst/>
            </a:prstGeom>
            <a:noFill/>
            <a:ln w="9525">
              <a:solidFill>
                <a:schemeClr val="tx1"/>
              </a:solidFill>
              <a:round/>
              <a:headEnd/>
              <a:tailEnd/>
            </a:ln>
          </p:spPr>
          <p:txBody>
            <a:bodyPr wrap="none" anchor="ctr"/>
            <a:lstStyle/>
            <a:p>
              <a:endParaRPr lang="el-GR"/>
            </a:p>
          </p:txBody>
        </p:sp>
        <p:sp>
          <p:nvSpPr>
            <p:cNvPr id="8208" name="Line 11"/>
            <p:cNvSpPr>
              <a:spLocks noChangeShapeType="1"/>
            </p:cNvSpPr>
            <p:nvPr/>
          </p:nvSpPr>
          <p:spPr bwMode="auto">
            <a:xfrm>
              <a:off x="1824" y="2304"/>
              <a:ext cx="0" cy="288"/>
            </a:xfrm>
            <a:prstGeom prst="line">
              <a:avLst/>
            </a:prstGeom>
            <a:noFill/>
            <a:ln w="9525">
              <a:solidFill>
                <a:schemeClr val="tx1"/>
              </a:solidFill>
              <a:round/>
              <a:headEnd/>
              <a:tailEnd/>
            </a:ln>
          </p:spPr>
          <p:txBody>
            <a:bodyPr wrap="none" anchor="ctr"/>
            <a:lstStyle/>
            <a:p>
              <a:endParaRPr lang="el-GR"/>
            </a:p>
          </p:txBody>
        </p:sp>
      </p:grpSp>
      <p:sp>
        <p:nvSpPr>
          <p:cNvPr id="8201" name="Text Box 12"/>
          <p:cNvSpPr txBox="1">
            <a:spLocks noChangeArrowheads="1"/>
          </p:cNvSpPr>
          <p:nvPr/>
        </p:nvSpPr>
        <p:spPr bwMode="auto">
          <a:xfrm>
            <a:off x="260350" y="2790824"/>
            <a:ext cx="8153400" cy="1920875"/>
          </a:xfrm>
          <a:prstGeom prst="rect">
            <a:avLst/>
          </a:prstGeom>
          <a:noFill/>
          <a:ln w="9525">
            <a:noFill/>
            <a:miter lim="800000"/>
            <a:headEnd/>
            <a:tailEnd/>
          </a:ln>
        </p:spPr>
        <p:txBody>
          <a:bodyPr>
            <a:spAutoFit/>
          </a:bodyPr>
          <a:lstStyle/>
          <a:p>
            <a:pPr algn="just" eaLnBrk="0" hangingPunct="0">
              <a:spcBef>
                <a:spcPct val="50000"/>
              </a:spcBef>
            </a:pPr>
            <a:r>
              <a:rPr lang="el-GR" sz="2000" i="1" dirty="0">
                <a:solidFill>
                  <a:schemeClr val="accent6">
                    <a:lumMod val="75000"/>
                  </a:schemeClr>
                </a:solidFill>
                <a:latin typeface="Calibri" pitchFamily="34" charset="0"/>
              </a:rPr>
              <a:t>Εισαγωγή</a:t>
            </a:r>
          </a:p>
          <a:p>
            <a:pPr algn="just" eaLnBrk="0" hangingPunct="0">
              <a:spcBef>
                <a:spcPct val="50000"/>
              </a:spcBef>
              <a:buFont typeface="Wingdings" pitchFamily="2" charset="2"/>
              <a:buChar char="§"/>
            </a:pPr>
            <a:r>
              <a:rPr lang="el-GR" sz="2000" dirty="0">
                <a:solidFill>
                  <a:schemeClr val="tx2">
                    <a:lumMod val="50000"/>
                  </a:schemeClr>
                </a:solidFill>
                <a:latin typeface="Calibri" pitchFamily="34" charset="0"/>
              </a:rPr>
              <a:t> Για την εισαγωγή μιας νέας ταινίας πρέπει να εισάγουμε τουλάχιστον έναν ηθοποιό (τιμή </a:t>
            </a:r>
            <a:r>
              <a:rPr lang="en-US" sz="2000" dirty="0">
                <a:solidFill>
                  <a:schemeClr val="tx2">
                    <a:lumMod val="50000"/>
                  </a:schemeClr>
                </a:solidFill>
                <a:latin typeface="Calibri" pitchFamily="34" charset="0"/>
              </a:rPr>
              <a:t>null;)</a:t>
            </a:r>
            <a:endParaRPr lang="el-GR" sz="2000" dirty="0">
              <a:solidFill>
                <a:schemeClr val="tx2">
                  <a:lumMod val="50000"/>
                </a:schemeClr>
              </a:solidFill>
              <a:latin typeface="Calibri" pitchFamily="34" charset="0"/>
            </a:endParaRPr>
          </a:p>
          <a:p>
            <a:pPr algn="just" eaLnBrk="0" hangingPunct="0">
              <a:spcBef>
                <a:spcPct val="50000"/>
              </a:spcBef>
              <a:buFont typeface="Wingdings" pitchFamily="2" charset="2"/>
              <a:buChar char="§"/>
            </a:pPr>
            <a:r>
              <a:rPr lang="el-GR" sz="2000" dirty="0">
                <a:solidFill>
                  <a:schemeClr val="tx2">
                    <a:lumMod val="50000"/>
                  </a:schemeClr>
                </a:solidFill>
                <a:latin typeface="Calibri" pitchFamily="34" charset="0"/>
              </a:rPr>
              <a:t> Για την εισαγωγή ενός ηθοποιού στην ταινία πρέπει να επαναλάβουμε τα γνωρίσματα (διάρκεια, είδος) της ταινίας</a:t>
            </a:r>
          </a:p>
        </p:txBody>
      </p:sp>
      <p:sp>
        <p:nvSpPr>
          <p:cNvPr id="8202" name="Text Box 13"/>
          <p:cNvSpPr txBox="1">
            <a:spLocks noChangeArrowheads="1"/>
          </p:cNvSpPr>
          <p:nvPr/>
        </p:nvSpPr>
        <p:spPr bwMode="auto">
          <a:xfrm>
            <a:off x="4122099" y="2621547"/>
            <a:ext cx="3898900" cy="338554"/>
          </a:xfrm>
          <a:prstGeom prst="rect">
            <a:avLst/>
          </a:prstGeom>
          <a:solidFill>
            <a:schemeClr val="bg2">
              <a:lumMod val="90000"/>
            </a:schemeClr>
          </a:solidFill>
          <a:ln w="9525">
            <a:noFill/>
            <a:miter lim="800000"/>
            <a:headEnd/>
            <a:tailEnd/>
          </a:ln>
        </p:spPr>
        <p:txBody>
          <a:bodyPr wrap="square">
            <a:spAutoFit/>
          </a:bodyPr>
          <a:lstStyle/>
          <a:p>
            <a:pPr>
              <a:spcBef>
                <a:spcPct val="50000"/>
              </a:spcBef>
            </a:pPr>
            <a:r>
              <a:rPr lang="el-GR" sz="1600">
                <a:solidFill>
                  <a:schemeClr val="tx2">
                    <a:lumMod val="50000"/>
                  </a:schemeClr>
                </a:solidFill>
                <a:latin typeface="Calibri" pitchFamily="34" charset="0"/>
              </a:rPr>
              <a:t>εδώ βοηθούν οι συναρτησιακές εξαρτήσεις</a:t>
            </a:r>
          </a:p>
        </p:txBody>
      </p:sp>
      <p:sp>
        <p:nvSpPr>
          <p:cNvPr id="3" name="Title 2"/>
          <p:cNvSpPr>
            <a:spLocks noGrp="1"/>
          </p:cNvSpPr>
          <p:nvPr>
            <p:ph type="title"/>
          </p:nvPr>
        </p:nvSpPr>
        <p:spPr>
          <a:xfrm>
            <a:off x="188118" y="0"/>
            <a:ext cx="8585200" cy="1185862"/>
          </a:xfrm>
        </p:spPr>
        <p:txBody>
          <a:bodyPr>
            <a:normAutofit fontScale="90000"/>
          </a:bodyPr>
          <a:lstStyle/>
          <a:p>
            <a:r>
              <a:rPr lang="el-GR" dirty="0" smtClean="0">
                <a:solidFill>
                  <a:schemeClr val="accent6">
                    <a:lumMod val="75000"/>
                  </a:schemeClr>
                </a:solidFill>
              </a:rPr>
              <a:t>Πλεονασμός (επανάληψη πληροφορίας)</a:t>
            </a:r>
            <a:endParaRPr lang="en-US" dirty="0">
              <a:solidFill>
                <a:schemeClr val="accent6">
                  <a:lumMod val="75000"/>
                </a:schemeClr>
              </a:solidFill>
            </a:endParaRPr>
          </a:p>
        </p:txBody>
      </p:sp>
      <p:sp>
        <p:nvSpPr>
          <p:cNvPr id="18" name="Text Box 11"/>
          <p:cNvSpPr txBox="1">
            <a:spLocks noChangeArrowheads="1"/>
          </p:cNvSpPr>
          <p:nvPr/>
        </p:nvSpPr>
        <p:spPr bwMode="auto">
          <a:xfrm>
            <a:off x="285748" y="4711699"/>
            <a:ext cx="8153400" cy="1415772"/>
          </a:xfrm>
          <a:prstGeom prst="rect">
            <a:avLst/>
          </a:prstGeom>
          <a:noFill/>
          <a:ln w="9525">
            <a:noFill/>
            <a:miter lim="800000"/>
            <a:headEnd/>
            <a:tailEnd/>
          </a:ln>
        </p:spPr>
        <p:txBody>
          <a:bodyPr>
            <a:spAutoFit/>
          </a:bodyPr>
          <a:lstStyle/>
          <a:p>
            <a:pPr algn="just" eaLnBrk="0" hangingPunct="0">
              <a:spcBef>
                <a:spcPct val="50000"/>
              </a:spcBef>
            </a:pPr>
            <a:r>
              <a:rPr lang="el-GR" sz="2000" i="1" dirty="0">
                <a:solidFill>
                  <a:schemeClr val="accent6">
                    <a:lumMod val="75000"/>
                  </a:schemeClr>
                </a:solidFill>
                <a:latin typeface="Calibri" pitchFamily="34" charset="0"/>
              </a:rPr>
              <a:t>Διαγραφή</a:t>
            </a:r>
          </a:p>
          <a:p>
            <a:pPr indent="-342900" algn="just" eaLnBrk="0" hangingPunct="0">
              <a:spcBef>
                <a:spcPct val="50000"/>
              </a:spcBef>
              <a:buFont typeface="Wingdings" pitchFamily="2" charset="2"/>
              <a:buChar char="§"/>
            </a:pPr>
            <a:r>
              <a:rPr lang="el-GR" sz="2400" dirty="0">
                <a:latin typeface="Calibri" pitchFamily="34" charset="0"/>
              </a:rPr>
              <a:t> </a:t>
            </a:r>
            <a:r>
              <a:rPr lang="el-GR" sz="2000" dirty="0">
                <a:solidFill>
                  <a:schemeClr val="tx2">
                    <a:lumMod val="50000"/>
                  </a:schemeClr>
                </a:solidFill>
                <a:latin typeface="Calibri" pitchFamily="34" charset="0"/>
              </a:rPr>
              <a:t>Τι γίνεται αν διαγράψουμε και τον τελευταίο ηθοποιό </a:t>
            </a:r>
          </a:p>
          <a:p>
            <a:pPr indent="-342900" algn="just" eaLnBrk="0" hangingPunct="0">
              <a:spcBef>
                <a:spcPct val="50000"/>
              </a:spcBef>
              <a:buFont typeface="Wingdings" pitchFamily="2" charset="2"/>
              <a:buChar char="§"/>
            </a:pPr>
            <a:r>
              <a:rPr lang="el-GR" sz="2000" dirty="0">
                <a:solidFill>
                  <a:schemeClr val="tx2">
                    <a:lumMod val="50000"/>
                  </a:schemeClr>
                </a:solidFill>
                <a:latin typeface="Calibri" pitchFamily="34" charset="0"/>
              </a:rPr>
              <a:t>  Διαγραφή μιας ταινίας;</a:t>
            </a:r>
          </a:p>
        </p:txBody>
      </p:sp>
    </p:spTree>
    <p:extLst>
      <p:ext uri="{BB962C8B-B14F-4D97-AF65-F5344CB8AC3E}">
        <p14:creationId xmlns:p14="http://schemas.microsoft.com/office/powerpoint/2010/main" xmlns="" val="233443039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Date Placeholder 1"/>
          <p:cNvSpPr>
            <a:spLocks noGrp="1"/>
          </p:cNvSpPr>
          <p:nvPr>
            <p:ph type="dt" sz="quarter" idx="10"/>
          </p:nvPr>
        </p:nvSpPr>
        <p:spPr>
          <a:noFill/>
        </p:spPr>
        <p:txBody>
          <a:bodyPr/>
          <a:lstStyle/>
          <a:p>
            <a:r>
              <a:rPr lang="el-GR" altLang="en-US" dirty="0" smtClean="0"/>
              <a:t>Βάσεις Δεδομένων 20</a:t>
            </a:r>
            <a:r>
              <a:rPr lang="en-US" altLang="en-US" dirty="0" smtClean="0"/>
              <a:t>1</a:t>
            </a:r>
            <a:r>
              <a:rPr lang="el-GR" altLang="en-US" dirty="0" smtClean="0"/>
              <a:t>3-20</a:t>
            </a:r>
            <a:r>
              <a:rPr lang="en-US" altLang="en-US" dirty="0" smtClean="0"/>
              <a:t>1</a:t>
            </a:r>
            <a:r>
              <a:rPr lang="el-GR" altLang="en-US" dirty="0" smtClean="0"/>
              <a:t>4</a:t>
            </a:r>
          </a:p>
        </p:txBody>
      </p:sp>
      <p:sp>
        <p:nvSpPr>
          <p:cNvPr id="3075" name="Footer Placeholder 2"/>
          <p:cNvSpPr>
            <a:spLocks noGrp="1"/>
          </p:cNvSpPr>
          <p:nvPr>
            <p:ph type="ftr" sz="quarter" idx="11"/>
          </p:nvPr>
        </p:nvSpPr>
        <p:spPr>
          <a:noFill/>
        </p:spPr>
        <p:txBody>
          <a:bodyPr/>
          <a:lstStyle/>
          <a:p>
            <a:r>
              <a:rPr lang="el-GR" altLang="en-US" smtClean="0"/>
              <a:t>Ευαγγελία Πιτουρά</a:t>
            </a:r>
          </a:p>
        </p:txBody>
      </p:sp>
      <p:sp>
        <p:nvSpPr>
          <p:cNvPr id="3076" name="Slide Number Placeholder 3"/>
          <p:cNvSpPr>
            <a:spLocks noGrp="1"/>
          </p:cNvSpPr>
          <p:nvPr>
            <p:ph type="sldNum" sz="quarter" idx="12"/>
          </p:nvPr>
        </p:nvSpPr>
        <p:spPr>
          <a:noFill/>
        </p:spPr>
        <p:txBody>
          <a:bodyPr/>
          <a:lstStyle/>
          <a:p>
            <a:fld id="{615439CE-18FB-4F61-8DF2-B1E397797CB2}" type="slidenum">
              <a:rPr lang="el-GR" altLang="en-US" smtClean="0"/>
              <a:pPr/>
              <a:t>50</a:t>
            </a:fld>
            <a:endParaRPr lang="el-GR" altLang="en-US" smtClean="0"/>
          </a:p>
        </p:txBody>
      </p:sp>
      <p:sp>
        <p:nvSpPr>
          <p:cNvPr id="3077" name="Text Box 4"/>
          <p:cNvSpPr txBox="1">
            <a:spLocks noChangeArrowheads="1"/>
          </p:cNvSpPr>
          <p:nvPr/>
        </p:nvSpPr>
        <p:spPr bwMode="auto">
          <a:xfrm>
            <a:off x="292100" y="2574330"/>
            <a:ext cx="7518400" cy="923330"/>
          </a:xfrm>
          <a:prstGeom prst="rect">
            <a:avLst/>
          </a:prstGeom>
          <a:noFill/>
          <a:ln w="9525">
            <a:noFill/>
            <a:miter lim="800000"/>
            <a:headEnd/>
            <a:tailEnd/>
          </a:ln>
        </p:spPr>
        <p:txBody>
          <a:bodyPr wrap="square">
            <a:spAutoFit/>
          </a:bodyPr>
          <a:lstStyle/>
          <a:p>
            <a:pPr algn="r" eaLnBrk="0" hangingPunct="0">
              <a:spcBef>
                <a:spcPct val="50000"/>
              </a:spcBef>
            </a:pPr>
            <a:r>
              <a:rPr lang="el-GR" sz="5400" dirty="0" smtClean="0">
                <a:solidFill>
                  <a:schemeClr val="accent6">
                    <a:lumMod val="75000"/>
                  </a:schemeClr>
                </a:solidFill>
                <a:latin typeface="+mj-lt"/>
                <a:ea typeface="+mj-ea"/>
                <a:cs typeface="+mj-cs"/>
              </a:rPr>
              <a:t>Διάσπαση</a:t>
            </a:r>
          </a:p>
        </p:txBody>
      </p:sp>
    </p:spTree>
    <p:extLst>
      <p:ext uri="{BB962C8B-B14F-4D97-AF65-F5344CB8AC3E}">
        <p14:creationId xmlns:p14="http://schemas.microsoft.com/office/powerpoint/2010/main" xmlns="" val="474235959"/>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13315" name="Footer Placeholder 3"/>
          <p:cNvSpPr>
            <a:spLocks noGrp="1"/>
          </p:cNvSpPr>
          <p:nvPr>
            <p:ph type="ftr" sz="quarter" idx="11"/>
          </p:nvPr>
        </p:nvSpPr>
        <p:spPr>
          <a:noFill/>
        </p:spPr>
        <p:txBody>
          <a:bodyPr/>
          <a:lstStyle/>
          <a:p>
            <a:r>
              <a:rPr lang="el-GR" altLang="en-US" smtClean="0"/>
              <a:t>Ευαγγελία Πιτουρά</a:t>
            </a:r>
          </a:p>
        </p:txBody>
      </p:sp>
      <p:sp>
        <p:nvSpPr>
          <p:cNvPr id="13316" name="Slide Number Placeholder 4"/>
          <p:cNvSpPr>
            <a:spLocks noGrp="1"/>
          </p:cNvSpPr>
          <p:nvPr>
            <p:ph type="sldNum" sz="quarter" idx="12"/>
          </p:nvPr>
        </p:nvSpPr>
        <p:spPr>
          <a:noFill/>
        </p:spPr>
        <p:txBody>
          <a:bodyPr/>
          <a:lstStyle/>
          <a:p>
            <a:fld id="{1DF7641F-B4CC-4FC3-9288-42E949B62B00}" type="slidenum">
              <a:rPr lang="el-GR" altLang="en-US" smtClean="0"/>
              <a:pPr/>
              <a:t>51</a:t>
            </a:fld>
            <a:endParaRPr lang="el-GR" altLang="en-US" smtClean="0"/>
          </a:p>
        </p:txBody>
      </p:sp>
      <p:sp>
        <p:nvSpPr>
          <p:cNvPr id="13318" name="Text Box 3"/>
          <p:cNvSpPr txBox="1">
            <a:spLocks noChangeArrowheads="1"/>
          </p:cNvSpPr>
          <p:nvPr/>
        </p:nvSpPr>
        <p:spPr bwMode="auto">
          <a:xfrm>
            <a:off x="323850" y="1700213"/>
            <a:ext cx="8137525" cy="4139595"/>
          </a:xfrm>
          <a:prstGeom prst="rect">
            <a:avLst/>
          </a:prstGeom>
          <a:noFill/>
          <a:ln w="9525">
            <a:noFill/>
            <a:miter lim="800000"/>
            <a:headEnd/>
            <a:tailEnd/>
          </a:ln>
        </p:spPr>
        <p:txBody>
          <a:bodyPr>
            <a:spAutoFit/>
          </a:bodyPr>
          <a:lstStyle/>
          <a:p>
            <a:pPr algn="just" eaLnBrk="0" hangingPunct="0">
              <a:spcBef>
                <a:spcPct val="50000"/>
              </a:spcBef>
            </a:pPr>
            <a:r>
              <a:rPr lang="el-GR" sz="2000" dirty="0">
                <a:latin typeface="Calibri" pitchFamily="34" charset="0"/>
              </a:rPr>
              <a:t>Ο τρόπος που σχεδιάζαμε ένα σχήμα ΒΔ</a:t>
            </a:r>
            <a:r>
              <a:rPr lang="en-US" sz="2000" dirty="0">
                <a:latin typeface="Calibri" pitchFamily="34" charset="0"/>
              </a:rPr>
              <a:t> </a:t>
            </a:r>
            <a:r>
              <a:rPr lang="el-GR" sz="2000" dirty="0">
                <a:latin typeface="Calibri" pitchFamily="34" charset="0"/>
              </a:rPr>
              <a:t>μέχρι τώρα:</a:t>
            </a:r>
          </a:p>
          <a:p>
            <a:pPr algn="just" eaLnBrk="0" hangingPunct="0">
              <a:spcBef>
                <a:spcPct val="50000"/>
              </a:spcBef>
            </a:pPr>
            <a:r>
              <a:rPr lang="el-GR" sz="2000" dirty="0">
                <a:latin typeface="Calibri" pitchFamily="34" charset="0"/>
              </a:rPr>
              <a:t>	</a:t>
            </a:r>
            <a:r>
              <a:rPr lang="el-GR" sz="2000" dirty="0">
                <a:solidFill>
                  <a:schemeClr val="accent3">
                    <a:lumMod val="75000"/>
                  </a:schemeClr>
                </a:solidFill>
                <a:latin typeface="Calibri" pitchFamily="34" charset="0"/>
              </a:rPr>
              <a:t>από το εννοιολογικό στο σχεσιακό μοντέλο</a:t>
            </a:r>
            <a:endParaRPr lang="en-US" sz="2000" dirty="0">
              <a:solidFill>
                <a:schemeClr val="accent3">
                  <a:lumMod val="75000"/>
                </a:schemeClr>
              </a:solidFill>
              <a:latin typeface="Calibri" pitchFamily="34" charset="0"/>
            </a:endParaRPr>
          </a:p>
          <a:p>
            <a:pPr algn="just" eaLnBrk="0" hangingPunct="0">
              <a:spcBef>
                <a:spcPct val="50000"/>
              </a:spcBef>
            </a:pPr>
            <a:endParaRPr lang="el-GR" dirty="0">
              <a:latin typeface="Calibri" pitchFamily="34" charset="0"/>
            </a:endParaRPr>
          </a:p>
          <a:p>
            <a:pPr algn="just" eaLnBrk="0" hangingPunct="0">
              <a:spcBef>
                <a:spcPct val="50000"/>
              </a:spcBef>
            </a:pPr>
            <a:r>
              <a:rPr lang="el-GR" sz="2400" dirty="0">
                <a:latin typeface="Calibri" pitchFamily="34" charset="0"/>
              </a:rPr>
              <a:t>Θα δούμε ένα </a:t>
            </a:r>
            <a:r>
              <a:rPr lang="el-GR" sz="2400" i="1" dirty="0">
                <a:solidFill>
                  <a:schemeClr val="accent6">
                    <a:lumMod val="75000"/>
                  </a:schemeClr>
                </a:solidFill>
                <a:latin typeface="Calibri" pitchFamily="34" charset="0"/>
              </a:rPr>
              <a:t>γενικό </a:t>
            </a:r>
            <a:r>
              <a:rPr lang="el-GR" sz="2400" b="1" i="1" dirty="0">
                <a:solidFill>
                  <a:schemeClr val="accent6">
                    <a:lumMod val="75000"/>
                  </a:schemeClr>
                </a:solidFill>
                <a:latin typeface="Calibri" pitchFamily="34" charset="0"/>
              </a:rPr>
              <a:t>θεωρητικό</a:t>
            </a:r>
            <a:r>
              <a:rPr lang="el-GR" sz="2400" i="1" dirty="0">
                <a:solidFill>
                  <a:schemeClr val="accent6">
                    <a:lumMod val="75000"/>
                  </a:schemeClr>
                </a:solidFill>
                <a:latin typeface="Calibri" pitchFamily="34" charset="0"/>
              </a:rPr>
              <a:t> </a:t>
            </a:r>
            <a:r>
              <a:rPr lang="en-US" sz="2400" i="1" dirty="0">
                <a:solidFill>
                  <a:schemeClr val="accent6">
                    <a:lumMod val="75000"/>
                  </a:schemeClr>
                </a:solidFill>
                <a:latin typeface="Calibri" pitchFamily="34" charset="0"/>
              </a:rPr>
              <a:t>(formal) </a:t>
            </a:r>
            <a:r>
              <a:rPr lang="el-GR" sz="2400" i="1" dirty="0">
                <a:solidFill>
                  <a:schemeClr val="accent6">
                    <a:lumMod val="75000"/>
                  </a:schemeClr>
                </a:solidFill>
                <a:latin typeface="Calibri" pitchFamily="34" charset="0"/>
              </a:rPr>
              <a:t>τρόπο</a:t>
            </a:r>
            <a:r>
              <a:rPr lang="el-GR" sz="2400" dirty="0">
                <a:solidFill>
                  <a:schemeClr val="accent6">
                    <a:lumMod val="75000"/>
                  </a:schemeClr>
                </a:solidFill>
                <a:latin typeface="Calibri" pitchFamily="34" charset="0"/>
              </a:rPr>
              <a:t> κατασκευής </a:t>
            </a:r>
            <a:r>
              <a:rPr lang="el-GR" sz="2400" dirty="0">
                <a:latin typeface="Calibri" pitchFamily="34" charset="0"/>
              </a:rPr>
              <a:t>του σχήματος</a:t>
            </a:r>
          </a:p>
          <a:p>
            <a:pPr algn="just" eaLnBrk="0" hangingPunct="0">
              <a:spcBef>
                <a:spcPct val="50000"/>
              </a:spcBef>
            </a:pPr>
            <a:r>
              <a:rPr lang="el-GR" dirty="0">
                <a:latin typeface="Calibri" pitchFamily="34" charset="0"/>
              </a:rPr>
              <a:t>Γενικά:</a:t>
            </a:r>
          </a:p>
          <a:p>
            <a:pPr lvl="1" algn="just" eaLnBrk="0" hangingPunct="0">
              <a:spcBef>
                <a:spcPct val="50000"/>
              </a:spcBef>
              <a:buFont typeface="Wingdings" pitchFamily="2" charset="2"/>
              <a:buChar char="§"/>
            </a:pPr>
            <a:r>
              <a:rPr lang="el-GR" dirty="0">
                <a:latin typeface="Calibri" pitchFamily="34" charset="0"/>
              </a:rPr>
              <a:t> Ξεκινάμε από το </a:t>
            </a:r>
            <a:r>
              <a:rPr lang="el-GR" dirty="0">
                <a:solidFill>
                  <a:schemeClr val="accent6">
                    <a:lumMod val="75000"/>
                  </a:schemeClr>
                </a:solidFill>
                <a:latin typeface="Calibri" pitchFamily="34" charset="0"/>
              </a:rPr>
              <a:t>καθολικό σχήμα </a:t>
            </a:r>
            <a:r>
              <a:rPr lang="el-GR" dirty="0">
                <a:latin typeface="Calibri" pitchFamily="34" charset="0"/>
              </a:rPr>
              <a:t>(που περιέχει όλα τα γνωρίσματα)</a:t>
            </a:r>
          </a:p>
          <a:p>
            <a:pPr lvl="1" algn="just" eaLnBrk="0" hangingPunct="0">
              <a:spcBef>
                <a:spcPct val="50000"/>
              </a:spcBef>
              <a:buFont typeface="Wingdings" pitchFamily="2" charset="2"/>
              <a:buChar char="§"/>
            </a:pPr>
            <a:r>
              <a:rPr lang="el-GR" dirty="0">
                <a:latin typeface="Calibri" pitchFamily="34" charset="0"/>
              </a:rPr>
              <a:t> Διαδοχικές διασπάσεις έτσι ώστε τα σχήματα που προκύπτουν να ικανοποιούν κάποιες ιδιότητες (να είναι σε κάποιες κανονικές μορφές)</a:t>
            </a:r>
          </a:p>
          <a:p>
            <a:pPr lvl="1" algn="just" eaLnBrk="0" hangingPunct="0">
              <a:spcBef>
                <a:spcPct val="50000"/>
              </a:spcBef>
              <a:buFont typeface="Wingdings" pitchFamily="2" charset="2"/>
              <a:buNone/>
            </a:pPr>
            <a:r>
              <a:rPr lang="el-GR" dirty="0" smtClean="0">
                <a:latin typeface="Calibri" pitchFamily="34" charset="0"/>
              </a:rPr>
              <a:t>		-- </a:t>
            </a:r>
            <a:r>
              <a:rPr lang="en-US" dirty="0">
                <a:latin typeface="Calibri" pitchFamily="34" charset="0"/>
              </a:rPr>
              <a:t>top-down </a:t>
            </a:r>
            <a:r>
              <a:rPr lang="el-GR" dirty="0">
                <a:latin typeface="Calibri" pitchFamily="34" charset="0"/>
              </a:rPr>
              <a:t>τεχνική</a:t>
            </a:r>
          </a:p>
        </p:txBody>
      </p:sp>
      <p:sp>
        <p:nvSpPr>
          <p:cNvPr id="2" name="Title 1"/>
          <p:cNvSpPr>
            <a:spLocks noGrp="1"/>
          </p:cNvSpPr>
          <p:nvPr>
            <p:ph type="title"/>
          </p:nvPr>
        </p:nvSpPr>
        <p:spPr/>
        <p:txBody>
          <a:bodyPr/>
          <a:lstStyle/>
          <a:p>
            <a:r>
              <a:rPr lang="el-GR" dirty="0" smtClean="0">
                <a:solidFill>
                  <a:schemeClr val="accent6">
                    <a:lumMod val="75000"/>
                  </a:schemeClr>
                </a:solidFill>
              </a:rPr>
              <a:t>Αλγόριθμος Σχεδιασμού</a:t>
            </a:r>
            <a:endParaRPr lang="en-US"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14339" name="Footer Placeholder 3"/>
          <p:cNvSpPr>
            <a:spLocks noGrp="1"/>
          </p:cNvSpPr>
          <p:nvPr>
            <p:ph type="ftr" sz="quarter" idx="11"/>
          </p:nvPr>
        </p:nvSpPr>
        <p:spPr>
          <a:noFill/>
        </p:spPr>
        <p:txBody>
          <a:bodyPr/>
          <a:lstStyle/>
          <a:p>
            <a:r>
              <a:rPr lang="el-GR" altLang="en-US" smtClean="0"/>
              <a:t>Ευαγγελία Πιτουρά</a:t>
            </a:r>
          </a:p>
        </p:txBody>
      </p:sp>
      <p:sp>
        <p:nvSpPr>
          <p:cNvPr id="14340" name="Slide Number Placeholder 4"/>
          <p:cNvSpPr>
            <a:spLocks noGrp="1"/>
          </p:cNvSpPr>
          <p:nvPr>
            <p:ph type="sldNum" sz="quarter" idx="12"/>
          </p:nvPr>
        </p:nvSpPr>
        <p:spPr>
          <a:noFill/>
        </p:spPr>
        <p:txBody>
          <a:bodyPr/>
          <a:lstStyle/>
          <a:p>
            <a:fld id="{36608FCB-6BA5-4B15-B92A-A0FCA2F0DFF6}" type="slidenum">
              <a:rPr lang="el-GR" altLang="en-US" smtClean="0"/>
              <a:pPr/>
              <a:t>52</a:t>
            </a:fld>
            <a:endParaRPr lang="el-GR" altLang="en-US" smtClean="0"/>
          </a:p>
        </p:txBody>
      </p:sp>
      <p:sp>
        <p:nvSpPr>
          <p:cNvPr id="14342" name="Text Box 3"/>
          <p:cNvSpPr txBox="1">
            <a:spLocks noChangeArrowheads="1"/>
          </p:cNvSpPr>
          <p:nvPr/>
        </p:nvSpPr>
        <p:spPr bwMode="auto">
          <a:xfrm>
            <a:off x="539751" y="2507530"/>
            <a:ext cx="7265644" cy="2446824"/>
          </a:xfrm>
          <a:prstGeom prst="rect">
            <a:avLst/>
          </a:prstGeom>
          <a:noFill/>
          <a:ln w="9525">
            <a:noFill/>
            <a:miter lim="800000"/>
            <a:headEnd/>
            <a:tailEnd/>
          </a:ln>
        </p:spPr>
        <p:txBody>
          <a:bodyPr wrap="square">
            <a:spAutoFit/>
          </a:bodyPr>
          <a:lstStyle/>
          <a:p>
            <a:pPr algn="just" eaLnBrk="0" hangingPunct="0">
              <a:spcBef>
                <a:spcPct val="50000"/>
              </a:spcBef>
            </a:pPr>
            <a:r>
              <a:rPr lang="el-GR" dirty="0">
                <a:latin typeface="Calibri" pitchFamily="34" charset="0"/>
              </a:rPr>
              <a:t>Μπορούμε να το εφαρμόσουμε και για να «διασπάσουμε» μια «προβληματική» σχέση που προέκυψε από την μετατροπή του εννοιολογικού σχεδιασμού</a:t>
            </a:r>
          </a:p>
          <a:p>
            <a:pPr algn="just" eaLnBrk="0" hangingPunct="0">
              <a:spcBef>
                <a:spcPct val="50000"/>
              </a:spcBef>
            </a:pPr>
            <a:endParaRPr lang="el-GR" dirty="0">
              <a:latin typeface="Calibri" pitchFamily="34" charset="0"/>
            </a:endParaRPr>
          </a:p>
          <a:p>
            <a:pPr algn="just" eaLnBrk="0" hangingPunct="0">
              <a:spcBef>
                <a:spcPct val="50000"/>
              </a:spcBef>
            </a:pPr>
            <a:r>
              <a:rPr lang="el-GR" dirty="0">
                <a:latin typeface="Calibri" pitchFamily="34" charset="0"/>
              </a:rPr>
              <a:t>Μειονέκτημα των διασπάσεων:</a:t>
            </a:r>
          </a:p>
          <a:p>
            <a:pPr algn="just" eaLnBrk="0" hangingPunct="0">
              <a:spcBef>
                <a:spcPct val="50000"/>
              </a:spcBef>
            </a:pPr>
            <a:r>
              <a:rPr lang="el-GR" dirty="0">
                <a:latin typeface="Calibri" pitchFamily="34" charset="0"/>
              </a:rPr>
              <a:t>μπορεί να απαιτεί συνενώσεις (</a:t>
            </a:r>
            <a:r>
              <a:rPr lang="en-US" dirty="0">
                <a:latin typeface="Calibri" pitchFamily="34" charset="0"/>
              </a:rPr>
              <a:t>join) </a:t>
            </a:r>
            <a:r>
              <a:rPr lang="el-GR" dirty="0">
                <a:latin typeface="Calibri" pitchFamily="34" charset="0"/>
              </a:rPr>
              <a:t>για να απαντηθούν ερωτήματα η να ελεγχθούν εξαρτήσεις </a:t>
            </a:r>
            <a:r>
              <a:rPr lang="en-US" dirty="0">
                <a:latin typeface="Calibri" pitchFamily="34" charset="0"/>
              </a:rPr>
              <a:t>-&gt;  </a:t>
            </a:r>
            <a:r>
              <a:rPr lang="el-GR" dirty="0">
                <a:latin typeface="Calibri" pitchFamily="34" charset="0"/>
              </a:rPr>
              <a:t>αποδοτικότητα του συστήματος</a:t>
            </a:r>
            <a:endParaRPr lang="el-GR" i="1" dirty="0">
              <a:latin typeface="Calibri" pitchFamily="34" charset="0"/>
            </a:endParaRPr>
          </a:p>
        </p:txBody>
      </p:sp>
      <p:sp>
        <p:nvSpPr>
          <p:cNvPr id="2" name="Title 1"/>
          <p:cNvSpPr>
            <a:spLocks noGrp="1"/>
          </p:cNvSpPr>
          <p:nvPr>
            <p:ph type="title"/>
          </p:nvPr>
        </p:nvSpPr>
        <p:spPr/>
        <p:txBody>
          <a:bodyPr/>
          <a:lstStyle/>
          <a:p>
            <a:r>
              <a:rPr lang="el-GR" dirty="0" smtClean="0">
                <a:solidFill>
                  <a:schemeClr val="accent6">
                    <a:lumMod val="75000"/>
                  </a:schemeClr>
                </a:solidFill>
              </a:rPr>
              <a:t>Αλγόριθμος Σχεδιασμού</a:t>
            </a:r>
            <a:endParaRPr lang="en-US"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15363" name="Footer Placeholder 3"/>
          <p:cNvSpPr>
            <a:spLocks noGrp="1"/>
          </p:cNvSpPr>
          <p:nvPr>
            <p:ph type="ftr" sz="quarter" idx="11"/>
          </p:nvPr>
        </p:nvSpPr>
        <p:spPr>
          <a:noFill/>
        </p:spPr>
        <p:txBody>
          <a:bodyPr/>
          <a:lstStyle/>
          <a:p>
            <a:r>
              <a:rPr lang="el-GR" altLang="en-US" smtClean="0"/>
              <a:t>Ευαγγελία Πιτουρά</a:t>
            </a:r>
          </a:p>
        </p:txBody>
      </p:sp>
      <p:sp>
        <p:nvSpPr>
          <p:cNvPr id="15364" name="Slide Number Placeholder 4"/>
          <p:cNvSpPr>
            <a:spLocks noGrp="1"/>
          </p:cNvSpPr>
          <p:nvPr>
            <p:ph type="sldNum" sz="quarter" idx="12"/>
          </p:nvPr>
        </p:nvSpPr>
        <p:spPr>
          <a:noFill/>
        </p:spPr>
        <p:txBody>
          <a:bodyPr/>
          <a:lstStyle/>
          <a:p>
            <a:fld id="{03A8F071-21CA-4C79-9B09-9476B8AC1244}" type="slidenum">
              <a:rPr lang="el-GR" altLang="en-US" smtClean="0"/>
              <a:pPr/>
              <a:t>53</a:t>
            </a:fld>
            <a:endParaRPr lang="el-GR" altLang="en-US" smtClean="0"/>
          </a:p>
        </p:txBody>
      </p:sp>
      <p:sp>
        <p:nvSpPr>
          <p:cNvPr id="15366" name="Text Box 3"/>
          <p:cNvSpPr txBox="1">
            <a:spLocks noChangeArrowheads="1"/>
          </p:cNvSpPr>
          <p:nvPr/>
        </p:nvSpPr>
        <p:spPr bwMode="auto">
          <a:xfrm>
            <a:off x="539750" y="2997200"/>
            <a:ext cx="7086600" cy="457200"/>
          </a:xfrm>
          <a:prstGeom prst="rect">
            <a:avLst/>
          </a:prstGeom>
          <a:noFill/>
          <a:ln w="9525">
            <a:noFill/>
            <a:miter lim="800000"/>
            <a:headEnd/>
            <a:tailEnd/>
          </a:ln>
        </p:spPr>
        <p:txBody>
          <a:bodyPr>
            <a:spAutoFit/>
          </a:bodyPr>
          <a:lstStyle/>
          <a:p>
            <a:pPr eaLnBrk="0" hangingPunct="0">
              <a:spcBef>
                <a:spcPct val="50000"/>
              </a:spcBef>
            </a:pPr>
            <a:r>
              <a:rPr lang="el-GR" sz="2400" b="1" dirty="0">
                <a:solidFill>
                  <a:schemeClr val="accent6">
                    <a:lumMod val="75000"/>
                  </a:schemeClr>
                </a:solidFill>
                <a:latin typeface="Calibri" pitchFamily="34" charset="0"/>
              </a:rPr>
              <a:t>Αλγόριθμος σχεδιασμού </a:t>
            </a:r>
          </a:p>
        </p:txBody>
      </p:sp>
      <p:sp>
        <p:nvSpPr>
          <p:cNvPr id="15367" name="Text Box 4"/>
          <p:cNvSpPr txBox="1">
            <a:spLocks noChangeArrowheads="1"/>
          </p:cNvSpPr>
          <p:nvPr/>
        </p:nvSpPr>
        <p:spPr bwMode="auto">
          <a:xfrm>
            <a:off x="685800" y="3581400"/>
            <a:ext cx="7543800" cy="1754326"/>
          </a:xfrm>
          <a:prstGeom prst="rect">
            <a:avLst/>
          </a:prstGeom>
          <a:noFill/>
          <a:ln w="9525">
            <a:noFill/>
            <a:miter lim="800000"/>
            <a:headEnd/>
            <a:tailEnd/>
          </a:ln>
        </p:spPr>
        <p:txBody>
          <a:bodyPr>
            <a:spAutoFit/>
          </a:bodyPr>
          <a:lstStyle/>
          <a:p>
            <a:pPr marL="457200" indent="-457200" algn="just" eaLnBrk="0" hangingPunct="0">
              <a:spcBef>
                <a:spcPct val="50000"/>
              </a:spcBef>
              <a:buFontTx/>
              <a:buAutoNum type="arabicPeriod"/>
            </a:pPr>
            <a:r>
              <a:rPr lang="el-GR" dirty="0">
                <a:latin typeface="Calibri" pitchFamily="34" charset="0"/>
              </a:rPr>
              <a:t> Αρχικά ένα </a:t>
            </a:r>
            <a:r>
              <a:rPr lang="el-GR" dirty="0">
                <a:solidFill>
                  <a:schemeClr val="accent6">
                    <a:lumMod val="75000"/>
                  </a:schemeClr>
                </a:solidFill>
                <a:latin typeface="Calibri" pitchFamily="34" charset="0"/>
              </a:rPr>
              <a:t>καθολικό </a:t>
            </a:r>
            <a:r>
              <a:rPr lang="en-US" dirty="0">
                <a:solidFill>
                  <a:schemeClr val="accent6">
                    <a:lumMod val="75000"/>
                  </a:schemeClr>
                </a:solidFill>
                <a:latin typeface="Calibri" pitchFamily="34" charset="0"/>
              </a:rPr>
              <a:t>(universal)</a:t>
            </a:r>
            <a:r>
              <a:rPr lang="el-GR" dirty="0">
                <a:solidFill>
                  <a:schemeClr val="accent6">
                    <a:lumMod val="75000"/>
                  </a:schemeClr>
                </a:solidFill>
                <a:latin typeface="Calibri" pitchFamily="34" charset="0"/>
              </a:rPr>
              <a:t> σχήμα </a:t>
            </a:r>
            <a:r>
              <a:rPr lang="el-GR" dirty="0">
                <a:latin typeface="Calibri" pitchFamily="34" charset="0"/>
              </a:rPr>
              <a:t>σχέσης που περιέχει όλα τα γνωρίσματα</a:t>
            </a:r>
          </a:p>
          <a:p>
            <a:pPr marL="457200" indent="-457200" algn="just" eaLnBrk="0" hangingPunct="0">
              <a:spcBef>
                <a:spcPct val="50000"/>
              </a:spcBef>
              <a:buFontTx/>
              <a:buAutoNum type="arabicPeriod"/>
            </a:pPr>
            <a:r>
              <a:rPr lang="el-GR" dirty="0">
                <a:latin typeface="Calibri" pitchFamily="34" charset="0"/>
              </a:rPr>
              <a:t> Προσδιορισμός των συναρτησιακών εξαρτήσεων</a:t>
            </a:r>
          </a:p>
          <a:p>
            <a:pPr marL="457200" indent="-457200" algn="just" eaLnBrk="0" hangingPunct="0">
              <a:spcBef>
                <a:spcPct val="50000"/>
              </a:spcBef>
              <a:buFontTx/>
              <a:buAutoNum type="arabicPeriod"/>
            </a:pPr>
            <a:r>
              <a:rPr lang="el-GR" dirty="0">
                <a:latin typeface="Calibri" pitchFamily="34" charset="0"/>
              </a:rPr>
              <a:t> Διάσπαση σε ένα σύνολο από σχήματα σχέσεων που ικανοποιούν κάποιες ιδιότητες </a:t>
            </a:r>
          </a:p>
        </p:txBody>
      </p:sp>
      <p:sp>
        <p:nvSpPr>
          <p:cNvPr id="15368" name="Text Box 5"/>
          <p:cNvSpPr txBox="1">
            <a:spLocks noChangeArrowheads="1"/>
          </p:cNvSpPr>
          <p:nvPr/>
        </p:nvSpPr>
        <p:spPr bwMode="auto">
          <a:xfrm>
            <a:off x="1692275" y="2205038"/>
            <a:ext cx="5562600" cy="457200"/>
          </a:xfrm>
          <a:prstGeom prst="rect">
            <a:avLst/>
          </a:prstGeom>
          <a:noFill/>
          <a:ln w="9525">
            <a:noFill/>
            <a:miter lim="800000"/>
            <a:headEnd/>
            <a:tailEnd/>
          </a:ln>
        </p:spPr>
        <p:txBody>
          <a:bodyPr>
            <a:spAutoFit/>
          </a:bodyPr>
          <a:lstStyle/>
          <a:p>
            <a:pPr eaLnBrk="0" hangingPunct="0">
              <a:spcBef>
                <a:spcPct val="50000"/>
              </a:spcBef>
            </a:pPr>
            <a:r>
              <a:rPr lang="el-GR" sz="2400" dirty="0" smtClean="0">
                <a:solidFill>
                  <a:schemeClr val="accent6">
                    <a:lumMod val="75000"/>
                  </a:schemeClr>
                </a:solidFill>
                <a:latin typeface="Calibri" pitchFamily="34" charset="0"/>
              </a:rPr>
              <a:t>Αποσύνθεση/Διάσπαση </a:t>
            </a:r>
            <a:r>
              <a:rPr lang="el-GR" sz="2400" dirty="0">
                <a:solidFill>
                  <a:schemeClr val="accent6">
                    <a:lumMod val="75000"/>
                  </a:schemeClr>
                </a:solidFill>
                <a:latin typeface="Calibri" pitchFamily="34" charset="0"/>
              </a:rPr>
              <a:t>(</a:t>
            </a:r>
            <a:r>
              <a:rPr lang="en-US" sz="2400" dirty="0">
                <a:solidFill>
                  <a:schemeClr val="accent6">
                    <a:lumMod val="75000"/>
                  </a:schemeClr>
                </a:solidFill>
                <a:latin typeface="Calibri" pitchFamily="34" charset="0"/>
              </a:rPr>
              <a:t>decomposition)</a:t>
            </a:r>
            <a:endParaRPr lang="el-GR" sz="2400" dirty="0">
              <a:solidFill>
                <a:schemeClr val="accent6">
                  <a:lumMod val="75000"/>
                </a:schemeClr>
              </a:solidFill>
              <a:latin typeface="Calibri" pitchFamily="34" charset="0"/>
            </a:endParaRPr>
          </a:p>
        </p:txBody>
      </p:sp>
      <p:sp>
        <p:nvSpPr>
          <p:cNvPr id="15369" name="Rectangle 6"/>
          <p:cNvSpPr>
            <a:spLocks noChangeArrowheads="1"/>
          </p:cNvSpPr>
          <p:nvPr/>
        </p:nvSpPr>
        <p:spPr bwMode="auto">
          <a:xfrm>
            <a:off x="468313" y="2781300"/>
            <a:ext cx="7920037" cy="3025775"/>
          </a:xfrm>
          <a:prstGeom prst="rect">
            <a:avLst/>
          </a:prstGeom>
          <a:noFill/>
          <a:ln w="9525">
            <a:solidFill>
              <a:schemeClr val="tx1"/>
            </a:solidFill>
            <a:miter lim="800000"/>
            <a:headEnd/>
            <a:tailEnd/>
          </a:ln>
        </p:spPr>
        <p:txBody>
          <a:bodyPr wrap="none" anchor="ctr"/>
          <a:lstStyle/>
          <a:p>
            <a:endParaRPr lang="el-GR"/>
          </a:p>
        </p:txBody>
      </p:sp>
      <p:sp>
        <p:nvSpPr>
          <p:cNvPr id="2" name="Title 1"/>
          <p:cNvSpPr>
            <a:spLocks noGrp="1"/>
          </p:cNvSpPr>
          <p:nvPr>
            <p:ph type="title"/>
          </p:nvPr>
        </p:nvSpPr>
        <p:spPr/>
        <p:txBody>
          <a:bodyPr/>
          <a:lstStyle/>
          <a:p>
            <a:r>
              <a:rPr lang="el-GR" dirty="0" smtClean="0">
                <a:solidFill>
                  <a:schemeClr val="accent6">
                    <a:lumMod val="75000"/>
                  </a:schemeClr>
                </a:solidFill>
              </a:rPr>
              <a:t>Αλγόριθμος Σχεδιασμού</a:t>
            </a:r>
            <a:endParaRPr lang="en-US"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Date Placeholder 2"/>
          <p:cNvSpPr>
            <a:spLocks noGrp="1"/>
          </p:cNvSpPr>
          <p:nvPr>
            <p:ph type="dt" sz="quarter" idx="10"/>
          </p:nvPr>
        </p:nvSpPr>
        <p:spPr>
          <a:noFill/>
        </p:spPr>
        <p:txBody>
          <a:bodyPr/>
          <a:lstStyle/>
          <a:p>
            <a:r>
              <a:rPr lang="el-GR" dirty="0" smtClean="0"/>
              <a:t>Βάσεις Δεδομένων 20</a:t>
            </a:r>
            <a:r>
              <a:rPr lang="en-US" dirty="0" smtClean="0"/>
              <a:t>13</a:t>
            </a:r>
            <a:r>
              <a:rPr lang="el-GR" dirty="0" smtClean="0"/>
              <a:t>-20</a:t>
            </a:r>
            <a:r>
              <a:rPr lang="en-US" dirty="0" smtClean="0"/>
              <a:t>14</a:t>
            </a:r>
            <a:endParaRPr lang="el-GR" altLang="en-US" dirty="0" smtClean="0"/>
          </a:p>
        </p:txBody>
      </p:sp>
      <p:sp>
        <p:nvSpPr>
          <p:cNvPr id="16387" name="Footer Placeholder 3"/>
          <p:cNvSpPr>
            <a:spLocks noGrp="1"/>
          </p:cNvSpPr>
          <p:nvPr>
            <p:ph type="ftr" sz="quarter" idx="11"/>
          </p:nvPr>
        </p:nvSpPr>
        <p:spPr>
          <a:noFill/>
        </p:spPr>
        <p:txBody>
          <a:bodyPr/>
          <a:lstStyle/>
          <a:p>
            <a:r>
              <a:rPr lang="el-GR" altLang="en-US" smtClean="0"/>
              <a:t>Ευαγγελία Πιτουρά</a:t>
            </a:r>
          </a:p>
        </p:txBody>
      </p:sp>
      <p:sp>
        <p:nvSpPr>
          <p:cNvPr id="16388" name="Slide Number Placeholder 4"/>
          <p:cNvSpPr>
            <a:spLocks noGrp="1"/>
          </p:cNvSpPr>
          <p:nvPr>
            <p:ph type="sldNum" sz="quarter" idx="12"/>
          </p:nvPr>
        </p:nvSpPr>
        <p:spPr>
          <a:noFill/>
        </p:spPr>
        <p:txBody>
          <a:bodyPr/>
          <a:lstStyle/>
          <a:p>
            <a:fld id="{EE275A21-3CF2-4516-B0A9-67C4F98FB919}" type="slidenum">
              <a:rPr lang="el-GR" altLang="en-US" smtClean="0"/>
              <a:pPr/>
              <a:t>54</a:t>
            </a:fld>
            <a:endParaRPr lang="el-GR" altLang="en-US" smtClean="0"/>
          </a:p>
        </p:txBody>
      </p:sp>
      <p:sp>
        <p:nvSpPr>
          <p:cNvPr id="16391" name="Text Box 4"/>
          <p:cNvSpPr txBox="1">
            <a:spLocks noChangeArrowheads="1"/>
          </p:cNvSpPr>
          <p:nvPr/>
        </p:nvSpPr>
        <p:spPr bwMode="auto">
          <a:xfrm>
            <a:off x="765993" y="2091916"/>
            <a:ext cx="7272338" cy="2677656"/>
          </a:xfrm>
          <a:prstGeom prst="rect">
            <a:avLst/>
          </a:prstGeom>
          <a:noFill/>
          <a:ln w="9525">
            <a:noFill/>
            <a:miter lim="800000"/>
            <a:headEnd/>
            <a:tailEnd/>
          </a:ln>
        </p:spPr>
        <p:txBody>
          <a:bodyPr>
            <a:spAutoFit/>
          </a:bodyPr>
          <a:lstStyle/>
          <a:p>
            <a:pPr eaLnBrk="0" hangingPunct="0">
              <a:spcBef>
                <a:spcPct val="50000"/>
              </a:spcBef>
            </a:pPr>
            <a:r>
              <a:rPr lang="el-GR" sz="2400" dirty="0" smtClean="0">
                <a:latin typeface="Calibri" pitchFamily="34" charset="0"/>
              </a:rPr>
              <a:t>Διάσπαση </a:t>
            </a:r>
            <a:r>
              <a:rPr lang="el-GR" sz="2400" dirty="0">
                <a:latin typeface="Calibri" pitchFamily="34" charset="0"/>
              </a:rPr>
              <a:t>καθολικού σχήματος</a:t>
            </a:r>
          </a:p>
          <a:p>
            <a:pPr eaLnBrk="0" hangingPunct="0">
              <a:spcBef>
                <a:spcPct val="50000"/>
              </a:spcBef>
            </a:pPr>
            <a:r>
              <a:rPr lang="el-GR" sz="2400" dirty="0">
                <a:latin typeface="Calibri" pitchFamily="34" charset="0"/>
              </a:rPr>
              <a:t>	Επιθυμητές ιδιότητες</a:t>
            </a:r>
          </a:p>
          <a:p>
            <a:pPr eaLnBrk="0" hangingPunct="0">
              <a:spcBef>
                <a:spcPct val="50000"/>
              </a:spcBef>
            </a:pPr>
            <a:r>
              <a:rPr lang="el-GR" sz="2400" dirty="0">
                <a:latin typeface="Calibri" pitchFamily="34" charset="0"/>
              </a:rPr>
              <a:t>		</a:t>
            </a:r>
            <a:r>
              <a:rPr lang="en-US" sz="2400" dirty="0">
                <a:latin typeface="Calibri" pitchFamily="34" charset="0"/>
              </a:rPr>
              <a:t>1.</a:t>
            </a:r>
            <a:r>
              <a:rPr lang="el-GR" sz="2400" dirty="0">
                <a:latin typeface="Calibri" pitchFamily="34" charset="0"/>
              </a:rPr>
              <a:t> </a:t>
            </a:r>
            <a:r>
              <a:rPr lang="el-GR" sz="2400" dirty="0" smtClean="0">
                <a:latin typeface="Calibri" pitchFamily="34" charset="0"/>
              </a:rPr>
              <a:t>όχι απώλειες στη συνένωση </a:t>
            </a:r>
          </a:p>
          <a:p>
            <a:pPr eaLnBrk="0" hangingPunct="0">
              <a:spcBef>
                <a:spcPct val="50000"/>
              </a:spcBef>
            </a:pPr>
            <a:r>
              <a:rPr lang="el-GR" sz="2400" dirty="0">
                <a:latin typeface="Calibri" pitchFamily="34" charset="0"/>
              </a:rPr>
              <a:t>		</a:t>
            </a:r>
            <a:r>
              <a:rPr lang="en-US" sz="2400" dirty="0">
                <a:latin typeface="Calibri" pitchFamily="34" charset="0"/>
              </a:rPr>
              <a:t>2.</a:t>
            </a:r>
            <a:r>
              <a:rPr lang="el-GR" sz="2400" dirty="0">
                <a:latin typeface="Calibri" pitchFamily="34" charset="0"/>
              </a:rPr>
              <a:t> </a:t>
            </a:r>
            <a:r>
              <a:rPr lang="el-GR" sz="2400" dirty="0" smtClean="0">
                <a:latin typeface="Calibri" pitchFamily="34" charset="0"/>
              </a:rPr>
              <a:t>διατήρηση εξαρτήσεων</a:t>
            </a:r>
            <a:endParaRPr lang="el-GR" sz="2400" dirty="0">
              <a:latin typeface="Calibri" pitchFamily="34" charset="0"/>
            </a:endParaRPr>
          </a:p>
          <a:p>
            <a:pPr eaLnBrk="0" hangingPunct="0">
              <a:spcBef>
                <a:spcPct val="50000"/>
              </a:spcBef>
            </a:pPr>
            <a:r>
              <a:rPr lang="el-GR" sz="2400" dirty="0">
                <a:latin typeface="Calibri" pitchFamily="34" charset="0"/>
              </a:rPr>
              <a:t>		</a:t>
            </a:r>
            <a:r>
              <a:rPr lang="en-US" sz="2400" dirty="0">
                <a:solidFill>
                  <a:schemeClr val="accent6">
                    <a:lumMod val="75000"/>
                  </a:schemeClr>
                </a:solidFill>
                <a:latin typeface="Calibri" pitchFamily="34" charset="0"/>
              </a:rPr>
              <a:t>3.</a:t>
            </a:r>
            <a:r>
              <a:rPr lang="el-GR" sz="2400" dirty="0">
                <a:solidFill>
                  <a:schemeClr val="accent6">
                    <a:lumMod val="75000"/>
                  </a:schemeClr>
                </a:solidFill>
                <a:latin typeface="Calibri" pitchFamily="34" charset="0"/>
              </a:rPr>
              <a:t> όχι επανάληψη πληροφορίας λόγω ΣΕ</a:t>
            </a:r>
          </a:p>
        </p:txBody>
      </p:sp>
      <p:sp>
        <p:nvSpPr>
          <p:cNvPr id="16392" name="Line 5"/>
          <p:cNvSpPr>
            <a:spLocks noChangeShapeType="1"/>
          </p:cNvSpPr>
          <p:nvPr/>
        </p:nvSpPr>
        <p:spPr bwMode="auto">
          <a:xfrm flipV="1">
            <a:off x="4249345" y="4832989"/>
            <a:ext cx="0" cy="360362"/>
          </a:xfrm>
          <a:prstGeom prst="line">
            <a:avLst/>
          </a:prstGeom>
          <a:noFill/>
          <a:ln w="9525">
            <a:solidFill>
              <a:schemeClr val="tx1"/>
            </a:solidFill>
            <a:round/>
            <a:headEnd/>
            <a:tailEnd type="triangle" w="med" len="med"/>
          </a:ln>
        </p:spPr>
        <p:txBody>
          <a:bodyPr/>
          <a:lstStyle/>
          <a:p>
            <a:endParaRPr lang="el-GR"/>
          </a:p>
        </p:txBody>
      </p:sp>
      <p:sp>
        <p:nvSpPr>
          <p:cNvPr id="16393" name="Text Box 6"/>
          <p:cNvSpPr txBox="1">
            <a:spLocks noChangeArrowheads="1"/>
          </p:cNvSpPr>
          <p:nvPr/>
        </p:nvSpPr>
        <p:spPr bwMode="auto">
          <a:xfrm>
            <a:off x="3207553" y="5396764"/>
            <a:ext cx="3024187" cy="369332"/>
          </a:xfrm>
          <a:prstGeom prst="rect">
            <a:avLst/>
          </a:prstGeom>
          <a:noFill/>
          <a:ln w="9525">
            <a:noFill/>
            <a:miter lim="800000"/>
            <a:headEnd/>
            <a:tailEnd/>
          </a:ln>
        </p:spPr>
        <p:txBody>
          <a:bodyPr>
            <a:spAutoFit/>
          </a:bodyPr>
          <a:lstStyle/>
          <a:p>
            <a:pPr>
              <a:spcBef>
                <a:spcPct val="50000"/>
              </a:spcBef>
            </a:pPr>
            <a:r>
              <a:rPr lang="el-GR" dirty="0">
                <a:solidFill>
                  <a:schemeClr val="accent6">
                    <a:lumMod val="75000"/>
                  </a:schemeClr>
                </a:solidFill>
                <a:latin typeface="Calibri" pitchFamily="34" charset="0"/>
              </a:rPr>
              <a:t>Κανονικές μορφές</a:t>
            </a:r>
          </a:p>
        </p:txBody>
      </p:sp>
      <p:sp>
        <p:nvSpPr>
          <p:cNvPr id="2" name="Title 1"/>
          <p:cNvSpPr>
            <a:spLocks noGrp="1"/>
          </p:cNvSpPr>
          <p:nvPr>
            <p:ph type="title"/>
          </p:nvPr>
        </p:nvSpPr>
        <p:spPr/>
        <p:txBody>
          <a:bodyPr/>
          <a:lstStyle/>
          <a:p>
            <a:r>
              <a:rPr lang="el-GR" dirty="0" smtClean="0">
                <a:solidFill>
                  <a:schemeClr val="accent6">
                    <a:lumMod val="75000"/>
                  </a:schemeClr>
                </a:solidFill>
              </a:rPr>
              <a:t>Σχεδιασμός</a:t>
            </a:r>
            <a:endParaRPr lang="en-US"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n-US" dirty="0"/>
              <a:t>3</a:t>
            </a:r>
            <a:r>
              <a:rPr lang="el-GR" dirty="0" smtClean="0"/>
              <a:t>-20</a:t>
            </a:r>
            <a:r>
              <a:rPr lang="en-US" dirty="0" smtClean="0"/>
              <a:t>1</a:t>
            </a:r>
            <a:r>
              <a:rPr lang="en-US" dirty="0"/>
              <a:t>4</a:t>
            </a:r>
            <a:endParaRPr lang="el-GR" altLang="en-US" dirty="0" smtClean="0"/>
          </a:p>
        </p:txBody>
      </p:sp>
      <p:sp>
        <p:nvSpPr>
          <p:cNvPr id="17411" name="Footer Placeholder 3"/>
          <p:cNvSpPr>
            <a:spLocks noGrp="1"/>
          </p:cNvSpPr>
          <p:nvPr>
            <p:ph type="ftr" sz="quarter" idx="11"/>
          </p:nvPr>
        </p:nvSpPr>
        <p:spPr>
          <a:noFill/>
        </p:spPr>
        <p:txBody>
          <a:bodyPr/>
          <a:lstStyle/>
          <a:p>
            <a:r>
              <a:rPr lang="el-GR" altLang="en-US" smtClean="0"/>
              <a:t>Ευαγγελία Πιτουρά</a:t>
            </a:r>
          </a:p>
        </p:txBody>
      </p:sp>
      <p:sp>
        <p:nvSpPr>
          <p:cNvPr id="17412" name="Slide Number Placeholder 4"/>
          <p:cNvSpPr>
            <a:spLocks noGrp="1"/>
          </p:cNvSpPr>
          <p:nvPr>
            <p:ph type="sldNum" sz="quarter" idx="12"/>
          </p:nvPr>
        </p:nvSpPr>
        <p:spPr>
          <a:noFill/>
        </p:spPr>
        <p:txBody>
          <a:bodyPr/>
          <a:lstStyle/>
          <a:p>
            <a:fld id="{2E0EDA6D-DAF5-4679-8C4A-109E97B5BB65}" type="slidenum">
              <a:rPr lang="el-GR" altLang="en-US" smtClean="0"/>
              <a:pPr/>
              <a:t>55</a:t>
            </a:fld>
            <a:endParaRPr lang="el-GR" altLang="en-US" smtClean="0"/>
          </a:p>
        </p:txBody>
      </p:sp>
      <p:sp>
        <p:nvSpPr>
          <p:cNvPr id="17414" name="Text Box 3"/>
          <p:cNvSpPr txBox="1">
            <a:spLocks noChangeArrowheads="1"/>
          </p:cNvSpPr>
          <p:nvPr/>
        </p:nvSpPr>
        <p:spPr bwMode="auto">
          <a:xfrm>
            <a:off x="349071" y="1480009"/>
            <a:ext cx="8333016" cy="646331"/>
          </a:xfrm>
          <a:prstGeom prst="rect">
            <a:avLst/>
          </a:prstGeom>
          <a:noFill/>
          <a:ln w="9525">
            <a:noFill/>
            <a:miter lim="800000"/>
            <a:headEnd/>
            <a:tailEnd/>
          </a:ln>
        </p:spPr>
        <p:txBody>
          <a:bodyPr wrap="square">
            <a:spAutoFit/>
          </a:bodyPr>
          <a:lstStyle/>
          <a:p>
            <a:pPr algn="just" eaLnBrk="0" hangingPunct="0">
              <a:spcBef>
                <a:spcPct val="50000"/>
              </a:spcBef>
            </a:pPr>
            <a:r>
              <a:rPr lang="el-GR" i="1" dirty="0">
                <a:solidFill>
                  <a:schemeClr val="accent6">
                    <a:lumMod val="75000"/>
                  </a:schemeClr>
                </a:solidFill>
                <a:latin typeface="Calibri" pitchFamily="34" charset="0"/>
              </a:rPr>
              <a:t>Καθολικό Σχήμα: </a:t>
            </a:r>
            <a:r>
              <a:rPr lang="en-US" i="1" dirty="0">
                <a:solidFill>
                  <a:schemeClr val="accent6">
                    <a:lumMod val="75000"/>
                  </a:schemeClr>
                </a:solidFill>
                <a:latin typeface="Calibri" pitchFamily="34" charset="0"/>
              </a:rPr>
              <a:t>R </a:t>
            </a:r>
            <a:r>
              <a:rPr lang="en-US" dirty="0">
                <a:latin typeface="Calibri" pitchFamily="34" charset="0"/>
              </a:rPr>
              <a:t>= {</a:t>
            </a:r>
            <a:r>
              <a:rPr lang="el-GR" dirty="0">
                <a:latin typeface="Calibri" pitchFamily="34" charset="0"/>
              </a:rPr>
              <a:t>Τίτλος,  Έτος,  Διάρκεια,   Είδος,  Όνομα-Ηθοποιού, Διεύθυνση, Έτος-Γέννησης}</a:t>
            </a:r>
          </a:p>
        </p:txBody>
      </p:sp>
      <p:sp>
        <p:nvSpPr>
          <p:cNvPr id="17415" name="Text Box 4"/>
          <p:cNvSpPr txBox="1">
            <a:spLocks noChangeArrowheads="1"/>
          </p:cNvSpPr>
          <p:nvPr/>
        </p:nvSpPr>
        <p:spPr bwMode="auto">
          <a:xfrm>
            <a:off x="427545" y="2592370"/>
            <a:ext cx="8273395" cy="369332"/>
          </a:xfrm>
          <a:prstGeom prst="rect">
            <a:avLst/>
          </a:prstGeom>
          <a:noFill/>
          <a:ln w="9525">
            <a:solidFill>
              <a:schemeClr val="tx1"/>
            </a:solidFill>
            <a:miter lim="800000"/>
            <a:headEnd/>
            <a:tailEnd/>
          </a:ln>
        </p:spPr>
        <p:txBody>
          <a:bodyPr wrap="square">
            <a:spAutoFit/>
          </a:bodyPr>
          <a:lstStyle/>
          <a:p>
            <a:pPr eaLnBrk="0" hangingPunct="0">
              <a:spcBef>
                <a:spcPct val="50000"/>
              </a:spcBef>
            </a:pPr>
            <a:r>
              <a:rPr lang="en-US" dirty="0" smtClean="0">
                <a:latin typeface="Calibri" pitchFamily="34" charset="0"/>
              </a:rPr>
              <a:t>F = {</a:t>
            </a:r>
            <a:r>
              <a:rPr lang="el-GR" sz="1800" dirty="0" smtClean="0">
                <a:latin typeface="Calibri" pitchFamily="34" charset="0"/>
              </a:rPr>
              <a:t>Τίτλος </a:t>
            </a:r>
            <a:r>
              <a:rPr lang="el-GR" sz="1800" dirty="0" smtClean="0">
                <a:latin typeface="Calibri" pitchFamily="34" charset="0"/>
                <a:sym typeface="Symbol" pitchFamily="18" charset="2"/>
              </a:rPr>
              <a:t> </a:t>
            </a:r>
            <a:r>
              <a:rPr lang="el-GR" sz="1800" dirty="0">
                <a:latin typeface="Calibri" pitchFamily="34" charset="0"/>
              </a:rPr>
              <a:t>Έτος </a:t>
            </a:r>
            <a:r>
              <a:rPr lang="el-GR" sz="1800" dirty="0">
                <a:latin typeface="Calibri" pitchFamily="34" charset="0"/>
                <a:sym typeface="Symbol" pitchFamily="18" charset="2"/>
              </a:rPr>
              <a:t></a:t>
            </a:r>
            <a:r>
              <a:rPr lang="el-GR" sz="1800" dirty="0">
                <a:latin typeface="Calibri" pitchFamily="34" charset="0"/>
              </a:rPr>
              <a:t> </a:t>
            </a:r>
            <a:r>
              <a:rPr lang="el-GR" sz="1800" dirty="0" smtClean="0">
                <a:latin typeface="Calibri" pitchFamily="34" charset="0"/>
              </a:rPr>
              <a:t>Είδος</a:t>
            </a:r>
            <a:r>
              <a:rPr lang="en-US" sz="1800" dirty="0" smtClean="0">
                <a:latin typeface="Calibri" pitchFamily="34" charset="0"/>
              </a:rPr>
              <a:t>, </a:t>
            </a:r>
            <a:r>
              <a:rPr lang="el-GR" dirty="0" smtClean="0">
                <a:latin typeface="Calibri" pitchFamily="34" charset="0"/>
              </a:rPr>
              <a:t>Διάρκεια</a:t>
            </a:r>
            <a:r>
              <a:rPr lang="en-US" dirty="0" smtClean="0">
                <a:latin typeface="Calibri" pitchFamily="34" charset="0"/>
              </a:rPr>
              <a:t>, </a:t>
            </a:r>
            <a:r>
              <a:rPr lang="el-GR" sz="1800" dirty="0" smtClean="0">
                <a:latin typeface="Calibri" pitchFamily="34" charset="0"/>
              </a:rPr>
              <a:t>Όνομα </a:t>
            </a:r>
            <a:r>
              <a:rPr lang="el-GR" sz="1800" dirty="0">
                <a:latin typeface="Calibri" pitchFamily="34" charset="0"/>
              </a:rPr>
              <a:t>Ηθοποιού </a:t>
            </a:r>
            <a:r>
              <a:rPr lang="el-GR" sz="1800" dirty="0">
                <a:latin typeface="Calibri" pitchFamily="34" charset="0"/>
                <a:sym typeface="Symbol" pitchFamily="18" charset="2"/>
              </a:rPr>
              <a:t></a:t>
            </a:r>
            <a:r>
              <a:rPr lang="el-GR" sz="1800" dirty="0">
                <a:latin typeface="Calibri" pitchFamily="34" charset="0"/>
              </a:rPr>
              <a:t> </a:t>
            </a:r>
            <a:r>
              <a:rPr lang="el-GR" sz="1800" dirty="0" smtClean="0">
                <a:latin typeface="Calibri" pitchFamily="34" charset="0"/>
              </a:rPr>
              <a:t>Διεύθυνση</a:t>
            </a:r>
            <a:r>
              <a:rPr lang="en-US" sz="1800" dirty="0" smtClean="0">
                <a:latin typeface="Calibri" pitchFamily="34" charset="0"/>
              </a:rPr>
              <a:t>,</a:t>
            </a:r>
            <a:r>
              <a:rPr lang="el-GR" sz="1800" dirty="0" smtClean="0">
                <a:latin typeface="Calibri" pitchFamily="34" charset="0"/>
              </a:rPr>
              <a:t> </a:t>
            </a:r>
            <a:r>
              <a:rPr lang="el-GR" sz="1800" dirty="0">
                <a:latin typeface="Calibri" pitchFamily="34" charset="0"/>
              </a:rPr>
              <a:t>Έτος </a:t>
            </a:r>
            <a:r>
              <a:rPr lang="el-GR" sz="1800" dirty="0" smtClean="0">
                <a:latin typeface="Calibri" pitchFamily="34" charset="0"/>
              </a:rPr>
              <a:t>Γέννησης</a:t>
            </a:r>
            <a:r>
              <a:rPr lang="en-US" sz="1800" dirty="0" smtClean="0">
                <a:latin typeface="Calibri" pitchFamily="34" charset="0"/>
              </a:rPr>
              <a:t>}</a:t>
            </a:r>
            <a:endParaRPr lang="el-GR" sz="1800" dirty="0">
              <a:latin typeface="Calibri" pitchFamily="34" charset="0"/>
            </a:endParaRPr>
          </a:p>
        </p:txBody>
      </p:sp>
      <p:sp>
        <p:nvSpPr>
          <p:cNvPr id="17417" name="Text Box 6"/>
          <p:cNvSpPr txBox="1">
            <a:spLocks noChangeArrowheads="1"/>
          </p:cNvSpPr>
          <p:nvPr/>
        </p:nvSpPr>
        <p:spPr bwMode="auto">
          <a:xfrm>
            <a:off x="3080732" y="3656159"/>
            <a:ext cx="4038600" cy="1061829"/>
          </a:xfrm>
          <a:prstGeom prst="rect">
            <a:avLst/>
          </a:prstGeom>
          <a:noFill/>
          <a:ln w="9525">
            <a:noFill/>
            <a:miter lim="800000"/>
            <a:headEnd/>
            <a:tailEnd/>
          </a:ln>
        </p:spPr>
        <p:txBody>
          <a:bodyPr>
            <a:spAutoFit/>
          </a:bodyPr>
          <a:lstStyle/>
          <a:p>
            <a:pPr eaLnBrk="0" hangingPunct="0">
              <a:spcBef>
                <a:spcPct val="50000"/>
              </a:spcBef>
            </a:pPr>
            <a:r>
              <a:rPr lang="en-US" dirty="0">
                <a:solidFill>
                  <a:schemeClr val="accent6">
                    <a:lumMod val="75000"/>
                  </a:schemeClr>
                </a:solidFill>
                <a:latin typeface="Calibri" pitchFamily="34" charset="0"/>
              </a:rPr>
              <a:t>R</a:t>
            </a:r>
            <a:r>
              <a:rPr lang="en-US" baseline="-25000" dirty="0">
                <a:solidFill>
                  <a:schemeClr val="accent6">
                    <a:lumMod val="75000"/>
                  </a:schemeClr>
                </a:solidFill>
                <a:latin typeface="Calibri" pitchFamily="34" charset="0"/>
              </a:rPr>
              <a:t>1</a:t>
            </a:r>
            <a:r>
              <a:rPr lang="en-US" baseline="-25000" dirty="0">
                <a:latin typeface="Calibri" pitchFamily="34" charset="0"/>
              </a:rPr>
              <a:t> </a:t>
            </a:r>
            <a:r>
              <a:rPr lang="en-US" dirty="0">
                <a:latin typeface="Calibri" pitchFamily="34" charset="0"/>
              </a:rPr>
              <a:t>= {</a:t>
            </a:r>
            <a:r>
              <a:rPr lang="el-GR" dirty="0">
                <a:latin typeface="Calibri" pitchFamily="34" charset="0"/>
              </a:rPr>
              <a:t>Τίτλος,  Έτος,  Διάρκεια,   Είδος}</a:t>
            </a:r>
          </a:p>
          <a:p>
            <a:pPr eaLnBrk="0" hangingPunct="0">
              <a:spcBef>
                <a:spcPct val="50000"/>
              </a:spcBef>
            </a:pPr>
            <a:r>
              <a:rPr lang="en-US" dirty="0">
                <a:solidFill>
                  <a:schemeClr val="accent6">
                    <a:lumMod val="75000"/>
                  </a:schemeClr>
                </a:solidFill>
                <a:latin typeface="Calibri" pitchFamily="34" charset="0"/>
              </a:rPr>
              <a:t>R</a:t>
            </a:r>
            <a:r>
              <a:rPr lang="en-US" baseline="-25000" dirty="0">
                <a:solidFill>
                  <a:schemeClr val="accent6">
                    <a:lumMod val="75000"/>
                  </a:schemeClr>
                </a:solidFill>
                <a:latin typeface="Calibri" pitchFamily="34" charset="0"/>
              </a:rPr>
              <a:t>2</a:t>
            </a:r>
            <a:r>
              <a:rPr lang="en-US" baseline="-25000" dirty="0">
                <a:latin typeface="Calibri" pitchFamily="34" charset="0"/>
              </a:rPr>
              <a:t> </a:t>
            </a:r>
            <a:r>
              <a:rPr lang="en-US" dirty="0">
                <a:latin typeface="Calibri" pitchFamily="34" charset="0"/>
              </a:rPr>
              <a:t>= {</a:t>
            </a:r>
            <a:r>
              <a:rPr lang="el-GR" dirty="0">
                <a:latin typeface="Calibri" pitchFamily="34" charset="0"/>
              </a:rPr>
              <a:t>Τίτλος,  Έτος, Όνομα-Ηθοποιού, Διεύθυνση, Έτος-Γέννησης}</a:t>
            </a:r>
          </a:p>
        </p:txBody>
      </p:sp>
      <p:sp>
        <p:nvSpPr>
          <p:cNvPr id="17418" name="Text Box 7"/>
          <p:cNvSpPr txBox="1">
            <a:spLocks noChangeArrowheads="1"/>
          </p:cNvSpPr>
          <p:nvPr/>
        </p:nvSpPr>
        <p:spPr bwMode="auto">
          <a:xfrm>
            <a:off x="404715" y="4931546"/>
            <a:ext cx="8305800" cy="784225"/>
          </a:xfrm>
          <a:prstGeom prst="rect">
            <a:avLst/>
          </a:prstGeom>
          <a:noFill/>
          <a:ln w="9525">
            <a:noFill/>
            <a:miter lim="800000"/>
            <a:headEnd/>
            <a:tailEnd/>
          </a:ln>
        </p:spPr>
        <p:txBody>
          <a:bodyPr>
            <a:spAutoFit/>
          </a:bodyPr>
          <a:lstStyle/>
          <a:p>
            <a:pPr eaLnBrk="0" hangingPunct="0">
              <a:spcBef>
                <a:spcPct val="50000"/>
              </a:spcBef>
              <a:buFont typeface="Wingdings" pitchFamily="2" charset="2"/>
              <a:buChar char="ü"/>
            </a:pPr>
            <a:r>
              <a:rPr lang="el-GR" sz="1800" i="1" dirty="0">
                <a:latin typeface="Calibri" pitchFamily="34" charset="0"/>
              </a:rPr>
              <a:t> Ποια είναι μια καλή διάσπαση; Πως μπορούμε να πάρουμε την αρχική σχέση; </a:t>
            </a:r>
            <a:endParaRPr lang="el-GR" sz="800" i="1" dirty="0">
              <a:latin typeface="Calibri" pitchFamily="34" charset="0"/>
            </a:endParaRPr>
          </a:p>
          <a:p>
            <a:pPr eaLnBrk="0" hangingPunct="0">
              <a:spcBef>
                <a:spcPct val="50000"/>
              </a:spcBef>
              <a:buFont typeface="Wingdings" pitchFamily="2" charset="2"/>
              <a:buChar char="ü"/>
            </a:pPr>
            <a:r>
              <a:rPr lang="el-GR" sz="1800" i="1" dirty="0">
                <a:latin typeface="Calibri" pitchFamily="34" charset="0"/>
              </a:rPr>
              <a:t> Μπορούμε να διασπάσουμε την </a:t>
            </a:r>
            <a:r>
              <a:rPr lang="en-US" sz="1800" i="1" dirty="0">
                <a:latin typeface="Calibri" pitchFamily="34" charset="0"/>
              </a:rPr>
              <a:t>R</a:t>
            </a:r>
            <a:r>
              <a:rPr lang="en-US" sz="1800" i="1" baseline="-25000" dirty="0">
                <a:latin typeface="Calibri" pitchFamily="34" charset="0"/>
              </a:rPr>
              <a:t>2</a:t>
            </a:r>
            <a:r>
              <a:rPr lang="en-US" sz="1800" i="1" dirty="0">
                <a:latin typeface="Calibri" pitchFamily="34" charset="0"/>
              </a:rPr>
              <a:t>  </a:t>
            </a:r>
            <a:r>
              <a:rPr lang="el-GR" sz="1800" i="1" dirty="0">
                <a:latin typeface="Calibri" pitchFamily="34" charset="0"/>
              </a:rPr>
              <a:t>με τον ίδιο τρόπο.</a:t>
            </a:r>
          </a:p>
        </p:txBody>
      </p:sp>
      <p:sp>
        <p:nvSpPr>
          <p:cNvPr id="17419" name="Text Box 8"/>
          <p:cNvSpPr txBox="1">
            <a:spLocks noChangeArrowheads="1"/>
          </p:cNvSpPr>
          <p:nvPr/>
        </p:nvSpPr>
        <p:spPr bwMode="auto">
          <a:xfrm>
            <a:off x="283083" y="2170947"/>
            <a:ext cx="4248150" cy="366713"/>
          </a:xfrm>
          <a:prstGeom prst="rect">
            <a:avLst/>
          </a:prstGeom>
          <a:noFill/>
          <a:ln w="9525">
            <a:noFill/>
            <a:miter lim="800000"/>
            <a:headEnd/>
            <a:tailEnd/>
          </a:ln>
        </p:spPr>
        <p:txBody>
          <a:bodyPr>
            <a:spAutoFit/>
          </a:bodyPr>
          <a:lstStyle/>
          <a:p>
            <a:pPr>
              <a:spcBef>
                <a:spcPct val="50000"/>
              </a:spcBef>
            </a:pPr>
            <a:r>
              <a:rPr lang="el-GR" sz="1800" dirty="0">
                <a:latin typeface="Calibri" pitchFamily="34" charset="0"/>
              </a:rPr>
              <a:t>Σύνολο ΣΕ που ισχύουν στο πρόβλημα:</a:t>
            </a:r>
          </a:p>
        </p:txBody>
      </p:sp>
      <p:sp>
        <p:nvSpPr>
          <p:cNvPr id="17420" name="Text Box 9"/>
          <p:cNvSpPr txBox="1">
            <a:spLocks noChangeArrowheads="1"/>
          </p:cNvSpPr>
          <p:nvPr/>
        </p:nvSpPr>
        <p:spPr bwMode="auto">
          <a:xfrm>
            <a:off x="777285" y="3302164"/>
            <a:ext cx="2592388" cy="400050"/>
          </a:xfrm>
          <a:prstGeom prst="rect">
            <a:avLst/>
          </a:prstGeom>
          <a:noFill/>
          <a:ln w="9525">
            <a:noFill/>
            <a:miter lim="800000"/>
            <a:headEnd/>
            <a:tailEnd/>
          </a:ln>
        </p:spPr>
        <p:txBody>
          <a:bodyPr>
            <a:spAutoFit/>
          </a:bodyPr>
          <a:lstStyle/>
          <a:p>
            <a:pPr>
              <a:spcBef>
                <a:spcPct val="50000"/>
              </a:spcBef>
            </a:pPr>
            <a:r>
              <a:rPr lang="el-GR" dirty="0">
                <a:latin typeface="Calibri" pitchFamily="34" charset="0"/>
              </a:rPr>
              <a:t>Πιθανή διάσπαση:</a:t>
            </a:r>
          </a:p>
        </p:txBody>
      </p:sp>
      <p:sp>
        <p:nvSpPr>
          <p:cNvPr id="2" name="Title 1"/>
          <p:cNvSpPr>
            <a:spLocks noGrp="1"/>
          </p:cNvSpPr>
          <p:nvPr>
            <p:ph type="title"/>
          </p:nvPr>
        </p:nvSpPr>
        <p:spPr>
          <a:xfrm>
            <a:off x="457200" y="123809"/>
            <a:ext cx="8229600" cy="1143000"/>
          </a:xfrm>
        </p:spPr>
        <p:txBody>
          <a:bodyPr/>
          <a:lstStyle/>
          <a:p>
            <a:r>
              <a:rPr lang="el-GR" dirty="0" smtClean="0">
                <a:solidFill>
                  <a:schemeClr val="accent6">
                    <a:lumMod val="75000"/>
                  </a:schemeClr>
                </a:solidFill>
              </a:rPr>
              <a:t>Παράδειγμα Διάσπασης Σχήματος</a:t>
            </a:r>
            <a:endParaRPr lang="en-US"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Date Placeholder 2"/>
          <p:cNvSpPr>
            <a:spLocks noGrp="1"/>
          </p:cNvSpPr>
          <p:nvPr>
            <p:ph type="dt" sz="quarter" idx="10"/>
          </p:nvPr>
        </p:nvSpPr>
        <p:spPr>
          <a:noFill/>
        </p:spPr>
        <p:txBody>
          <a:bodyPr/>
          <a:lstStyle/>
          <a:p>
            <a:r>
              <a:rPr lang="el-GR" dirty="0" smtClean="0"/>
              <a:t>Βάσεις Δεδομένων 20</a:t>
            </a:r>
            <a:r>
              <a:rPr lang="en-US" dirty="0" smtClean="0"/>
              <a:t>13</a:t>
            </a:r>
            <a:r>
              <a:rPr lang="el-GR" dirty="0" smtClean="0"/>
              <a:t>-20</a:t>
            </a:r>
            <a:r>
              <a:rPr lang="en-US" dirty="0" smtClean="0"/>
              <a:t>14</a:t>
            </a:r>
            <a:endParaRPr lang="el-GR" altLang="en-US" dirty="0" smtClean="0"/>
          </a:p>
        </p:txBody>
      </p:sp>
      <p:sp>
        <p:nvSpPr>
          <p:cNvPr id="18435" name="Footer Placeholder 3"/>
          <p:cNvSpPr>
            <a:spLocks noGrp="1"/>
          </p:cNvSpPr>
          <p:nvPr>
            <p:ph type="ftr" sz="quarter" idx="11"/>
          </p:nvPr>
        </p:nvSpPr>
        <p:spPr>
          <a:noFill/>
        </p:spPr>
        <p:txBody>
          <a:bodyPr/>
          <a:lstStyle/>
          <a:p>
            <a:r>
              <a:rPr lang="el-GR" altLang="en-US" smtClean="0"/>
              <a:t>Ευαγγελία Πιτουρά</a:t>
            </a:r>
          </a:p>
        </p:txBody>
      </p:sp>
      <p:sp>
        <p:nvSpPr>
          <p:cNvPr id="18436" name="Slide Number Placeholder 4"/>
          <p:cNvSpPr>
            <a:spLocks noGrp="1"/>
          </p:cNvSpPr>
          <p:nvPr>
            <p:ph type="sldNum" sz="quarter" idx="12"/>
          </p:nvPr>
        </p:nvSpPr>
        <p:spPr>
          <a:noFill/>
        </p:spPr>
        <p:txBody>
          <a:bodyPr/>
          <a:lstStyle/>
          <a:p>
            <a:fld id="{944E4122-B96B-4747-ADFB-B266EFCBEBD7}" type="slidenum">
              <a:rPr lang="el-GR" altLang="en-US" smtClean="0"/>
              <a:pPr/>
              <a:t>56</a:t>
            </a:fld>
            <a:endParaRPr lang="el-GR" altLang="en-US" smtClean="0"/>
          </a:p>
        </p:txBody>
      </p:sp>
      <p:sp>
        <p:nvSpPr>
          <p:cNvPr id="18438" name="Text Box 3"/>
          <p:cNvSpPr txBox="1">
            <a:spLocks noChangeArrowheads="1"/>
          </p:cNvSpPr>
          <p:nvPr/>
        </p:nvSpPr>
        <p:spPr bwMode="auto">
          <a:xfrm>
            <a:off x="470702" y="1812172"/>
            <a:ext cx="8348662" cy="3554413"/>
          </a:xfrm>
          <a:prstGeom prst="rect">
            <a:avLst/>
          </a:prstGeom>
          <a:noFill/>
          <a:ln w="9525">
            <a:noFill/>
            <a:miter lim="800000"/>
            <a:headEnd/>
            <a:tailEnd/>
          </a:ln>
        </p:spPr>
        <p:txBody>
          <a:bodyPr>
            <a:spAutoFit/>
          </a:bodyPr>
          <a:lstStyle/>
          <a:p>
            <a:pPr algn="just" eaLnBrk="0" hangingPunct="0">
              <a:spcBef>
                <a:spcPct val="50000"/>
              </a:spcBef>
            </a:pPr>
            <a:r>
              <a:rPr lang="el-GR" sz="1800" dirty="0">
                <a:latin typeface="Calibri" pitchFamily="34" charset="0"/>
              </a:rPr>
              <a:t>Αρχικά ένα </a:t>
            </a:r>
            <a:r>
              <a:rPr lang="el-GR" sz="1800" i="1" dirty="0">
                <a:latin typeface="Calibri" pitchFamily="34" charset="0"/>
              </a:rPr>
              <a:t>καθολικό σχήμα</a:t>
            </a:r>
            <a:r>
              <a:rPr lang="el-GR" sz="1800" dirty="0">
                <a:latin typeface="Calibri" pitchFamily="34" charset="0"/>
              </a:rPr>
              <a:t> </a:t>
            </a:r>
            <a:r>
              <a:rPr lang="en-US" sz="1800" b="1" dirty="0">
                <a:latin typeface="Calibri" pitchFamily="34" charset="0"/>
              </a:rPr>
              <a:t>R = {A</a:t>
            </a:r>
            <a:r>
              <a:rPr lang="en-US" sz="1800" b="1" baseline="-25000" dirty="0">
                <a:latin typeface="Calibri" pitchFamily="34" charset="0"/>
              </a:rPr>
              <a:t>1</a:t>
            </a:r>
            <a:r>
              <a:rPr lang="en-US" sz="1800" b="1" dirty="0">
                <a:latin typeface="Calibri" pitchFamily="34" charset="0"/>
              </a:rPr>
              <a:t>, A</a:t>
            </a:r>
            <a:r>
              <a:rPr lang="en-US" sz="1800" b="1" baseline="-25000" dirty="0">
                <a:latin typeface="Calibri" pitchFamily="34" charset="0"/>
              </a:rPr>
              <a:t>2</a:t>
            </a:r>
            <a:r>
              <a:rPr lang="en-US" sz="1800" b="1" dirty="0">
                <a:latin typeface="Calibri" pitchFamily="34" charset="0"/>
              </a:rPr>
              <a:t>, …, A</a:t>
            </a:r>
            <a:r>
              <a:rPr lang="en-US" sz="1800" b="1" baseline="-25000" dirty="0">
                <a:latin typeface="Calibri" pitchFamily="34" charset="0"/>
              </a:rPr>
              <a:t>n</a:t>
            </a:r>
            <a:r>
              <a:rPr lang="en-US" sz="1800" b="1" dirty="0" smtClean="0">
                <a:latin typeface="Calibri" pitchFamily="34" charset="0"/>
              </a:rPr>
              <a:t>}.</a:t>
            </a:r>
            <a:r>
              <a:rPr lang="en-US" sz="1800" dirty="0" smtClean="0">
                <a:latin typeface="Calibri" pitchFamily="34" charset="0"/>
              </a:rPr>
              <a:t> </a:t>
            </a:r>
            <a:r>
              <a:rPr lang="el-GR" dirty="0" smtClean="0">
                <a:solidFill>
                  <a:schemeClr val="accent6">
                    <a:lumMod val="75000"/>
                  </a:schemeClr>
                </a:solidFill>
                <a:latin typeface="Calibri" pitchFamily="34" charset="0"/>
              </a:rPr>
              <a:t>Διάσπαση/α</a:t>
            </a:r>
            <a:r>
              <a:rPr lang="el-GR" sz="1800" dirty="0" smtClean="0">
                <a:solidFill>
                  <a:schemeClr val="accent6">
                    <a:lumMod val="75000"/>
                  </a:schemeClr>
                </a:solidFill>
                <a:latin typeface="Calibri" pitchFamily="34" charset="0"/>
              </a:rPr>
              <a:t>ποσύνθεση</a:t>
            </a:r>
            <a:r>
              <a:rPr lang="el-GR" sz="1800" dirty="0" smtClean="0">
                <a:latin typeface="Calibri" pitchFamily="34" charset="0"/>
              </a:rPr>
              <a:t> </a:t>
            </a:r>
            <a:r>
              <a:rPr lang="en-US" sz="1800" dirty="0">
                <a:latin typeface="Calibri" pitchFamily="34" charset="0"/>
              </a:rPr>
              <a:t>(decomposition)</a:t>
            </a:r>
            <a:r>
              <a:rPr lang="el-GR" sz="1800" dirty="0">
                <a:latin typeface="Calibri" pitchFamily="34" charset="0"/>
              </a:rPr>
              <a:t> σε δύο σχήματα </a:t>
            </a:r>
          </a:p>
          <a:p>
            <a:pPr algn="ctr" eaLnBrk="0" hangingPunct="0">
              <a:spcBef>
                <a:spcPct val="50000"/>
              </a:spcBef>
            </a:pPr>
            <a:r>
              <a:rPr lang="en-US" sz="1800" b="1" dirty="0">
                <a:latin typeface="Calibri" pitchFamily="34" charset="0"/>
              </a:rPr>
              <a:t>R</a:t>
            </a:r>
            <a:r>
              <a:rPr lang="en-US" sz="1800" b="1" baseline="-25000" dirty="0">
                <a:latin typeface="Calibri" pitchFamily="34" charset="0"/>
              </a:rPr>
              <a:t>1</a:t>
            </a:r>
            <a:r>
              <a:rPr lang="en-US" sz="1800" b="1" dirty="0">
                <a:latin typeface="Calibri" pitchFamily="34" charset="0"/>
              </a:rPr>
              <a:t> = {B</a:t>
            </a:r>
            <a:r>
              <a:rPr lang="en-US" sz="1800" b="1" baseline="-25000" dirty="0">
                <a:latin typeface="Calibri" pitchFamily="34" charset="0"/>
              </a:rPr>
              <a:t>1</a:t>
            </a:r>
            <a:r>
              <a:rPr lang="en-US" sz="1800" b="1" dirty="0">
                <a:latin typeface="Calibri" pitchFamily="34" charset="0"/>
              </a:rPr>
              <a:t>, B</a:t>
            </a:r>
            <a:r>
              <a:rPr lang="en-US" sz="1800" b="1" baseline="-25000" dirty="0">
                <a:latin typeface="Calibri" pitchFamily="34" charset="0"/>
              </a:rPr>
              <a:t>2</a:t>
            </a:r>
            <a:r>
              <a:rPr lang="en-US" sz="1800" b="1" dirty="0">
                <a:latin typeface="Calibri" pitchFamily="34" charset="0"/>
              </a:rPr>
              <a:t>, …, </a:t>
            </a:r>
            <a:r>
              <a:rPr lang="en-US" sz="1800" b="1" dirty="0" err="1">
                <a:latin typeface="Calibri" pitchFamily="34" charset="0"/>
              </a:rPr>
              <a:t>B</a:t>
            </a:r>
            <a:r>
              <a:rPr lang="en-US" sz="1800" b="1" baseline="-25000" dirty="0" err="1">
                <a:latin typeface="Calibri" pitchFamily="34" charset="0"/>
              </a:rPr>
              <a:t>m</a:t>
            </a:r>
            <a:r>
              <a:rPr lang="en-US" sz="1800" b="1" dirty="0">
                <a:latin typeface="Calibri" pitchFamily="34" charset="0"/>
              </a:rPr>
              <a:t>}</a:t>
            </a:r>
            <a:r>
              <a:rPr lang="en-US" sz="1800" dirty="0">
                <a:latin typeface="Calibri" pitchFamily="34" charset="0"/>
              </a:rPr>
              <a:t> </a:t>
            </a:r>
            <a:r>
              <a:rPr lang="el-GR" sz="1800" dirty="0">
                <a:latin typeface="Calibri" pitchFamily="34" charset="0"/>
              </a:rPr>
              <a:t>και </a:t>
            </a:r>
            <a:r>
              <a:rPr lang="en-US" sz="1800" b="1" dirty="0">
                <a:latin typeface="Calibri" pitchFamily="34" charset="0"/>
              </a:rPr>
              <a:t>R</a:t>
            </a:r>
            <a:r>
              <a:rPr lang="en-US" sz="1800" b="1" baseline="-25000" dirty="0">
                <a:latin typeface="Calibri" pitchFamily="34" charset="0"/>
              </a:rPr>
              <a:t>2</a:t>
            </a:r>
            <a:r>
              <a:rPr lang="el-GR" sz="1800" b="1" dirty="0">
                <a:latin typeface="Calibri" pitchFamily="34" charset="0"/>
              </a:rPr>
              <a:t> = {</a:t>
            </a:r>
            <a:r>
              <a:rPr lang="en-US" sz="1800" b="1" dirty="0">
                <a:latin typeface="Calibri" pitchFamily="34" charset="0"/>
              </a:rPr>
              <a:t>C</a:t>
            </a:r>
            <a:r>
              <a:rPr lang="en-US" sz="1800" b="1" baseline="-25000" dirty="0">
                <a:latin typeface="Calibri" pitchFamily="34" charset="0"/>
              </a:rPr>
              <a:t>1</a:t>
            </a:r>
            <a:r>
              <a:rPr lang="en-US" sz="1800" b="1" dirty="0">
                <a:latin typeface="Calibri" pitchFamily="34" charset="0"/>
              </a:rPr>
              <a:t>, C</a:t>
            </a:r>
            <a:r>
              <a:rPr lang="en-US" sz="1800" b="1" baseline="-25000" dirty="0">
                <a:latin typeface="Calibri" pitchFamily="34" charset="0"/>
              </a:rPr>
              <a:t>2</a:t>
            </a:r>
            <a:r>
              <a:rPr lang="en-US" sz="1800" b="1" dirty="0">
                <a:latin typeface="Calibri" pitchFamily="34" charset="0"/>
              </a:rPr>
              <a:t>, …, C</a:t>
            </a:r>
            <a:r>
              <a:rPr lang="en-US" sz="1800" b="1" baseline="-25000" dirty="0">
                <a:latin typeface="Calibri" pitchFamily="34" charset="0"/>
              </a:rPr>
              <a:t>k</a:t>
            </a:r>
            <a:r>
              <a:rPr lang="en-US" sz="1800" b="1" dirty="0">
                <a:latin typeface="Calibri" pitchFamily="34" charset="0"/>
              </a:rPr>
              <a:t>}</a:t>
            </a:r>
            <a:r>
              <a:rPr lang="en-US" sz="1800" dirty="0">
                <a:latin typeface="Calibri" pitchFamily="34" charset="0"/>
              </a:rPr>
              <a:t> </a:t>
            </a:r>
            <a:endParaRPr lang="el-GR" sz="1800" dirty="0">
              <a:latin typeface="Calibri" pitchFamily="34" charset="0"/>
            </a:endParaRPr>
          </a:p>
          <a:p>
            <a:pPr eaLnBrk="0" hangingPunct="0">
              <a:spcBef>
                <a:spcPct val="50000"/>
              </a:spcBef>
            </a:pPr>
            <a:r>
              <a:rPr lang="el-GR" sz="1800" dirty="0">
                <a:latin typeface="Calibri" pitchFamily="34" charset="0"/>
              </a:rPr>
              <a:t>τέτοια ώστε:</a:t>
            </a:r>
          </a:p>
          <a:p>
            <a:pPr algn="just" eaLnBrk="0" hangingPunct="0">
              <a:spcBef>
                <a:spcPct val="50000"/>
              </a:spcBef>
            </a:pPr>
            <a:r>
              <a:rPr lang="el-GR" sz="1800" b="1" dirty="0" smtClean="0">
                <a:latin typeface="Calibri" pitchFamily="34" charset="0"/>
              </a:rPr>
              <a:t>1.</a:t>
            </a:r>
            <a:r>
              <a:rPr lang="el-GR" sz="1800" dirty="0" smtClean="0">
                <a:latin typeface="Calibri" pitchFamily="34" charset="0"/>
              </a:rPr>
              <a:t> {</a:t>
            </a:r>
            <a:r>
              <a:rPr lang="en-US" sz="1800" dirty="0">
                <a:latin typeface="Calibri" pitchFamily="34" charset="0"/>
              </a:rPr>
              <a:t>A</a:t>
            </a:r>
            <a:r>
              <a:rPr lang="en-US" sz="1800" baseline="-25000" dirty="0">
                <a:latin typeface="Calibri" pitchFamily="34" charset="0"/>
              </a:rPr>
              <a:t>1</a:t>
            </a:r>
            <a:r>
              <a:rPr lang="en-US" sz="1800" dirty="0">
                <a:latin typeface="Calibri" pitchFamily="34" charset="0"/>
              </a:rPr>
              <a:t>, A</a:t>
            </a:r>
            <a:r>
              <a:rPr lang="en-US" sz="1800" baseline="-25000" dirty="0">
                <a:latin typeface="Calibri" pitchFamily="34" charset="0"/>
              </a:rPr>
              <a:t>2</a:t>
            </a:r>
            <a:r>
              <a:rPr lang="en-US" sz="1800" dirty="0">
                <a:latin typeface="Calibri" pitchFamily="34" charset="0"/>
              </a:rPr>
              <a:t>, …, A</a:t>
            </a:r>
            <a:r>
              <a:rPr lang="en-US" sz="1800" baseline="-25000" dirty="0">
                <a:latin typeface="Calibri" pitchFamily="34" charset="0"/>
              </a:rPr>
              <a:t>n</a:t>
            </a:r>
            <a:r>
              <a:rPr lang="en-US" sz="1800" dirty="0">
                <a:latin typeface="Calibri" pitchFamily="34" charset="0"/>
              </a:rPr>
              <a:t>} = {B</a:t>
            </a:r>
            <a:r>
              <a:rPr lang="en-US" sz="1800" baseline="-25000" dirty="0">
                <a:latin typeface="Calibri" pitchFamily="34" charset="0"/>
              </a:rPr>
              <a:t>1</a:t>
            </a:r>
            <a:r>
              <a:rPr lang="en-US" sz="1800" dirty="0">
                <a:latin typeface="Calibri" pitchFamily="34" charset="0"/>
              </a:rPr>
              <a:t>, B</a:t>
            </a:r>
            <a:r>
              <a:rPr lang="en-US" sz="1800" baseline="-25000" dirty="0">
                <a:latin typeface="Calibri" pitchFamily="34" charset="0"/>
              </a:rPr>
              <a:t>2</a:t>
            </a:r>
            <a:r>
              <a:rPr lang="en-US" sz="1800" dirty="0">
                <a:latin typeface="Calibri" pitchFamily="34" charset="0"/>
              </a:rPr>
              <a:t>, …, </a:t>
            </a:r>
            <a:r>
              <a:rPr lang="en-US" sz="1800" dirty="0" err="1">
                <a:latin typeface="Calibri" pitchFamily="34" charset="0"/>
              </a:rPr>
              <a:t>B</a:t>
            </a:r>
            <a:r>
              <a:rPr lang="en-US" sz="1800" baseline="-25000" dirty="0" err="1">
                <a:latin typeface="Calibri" pitchFamily="34" charset="0"/>
              </a:rPr>
              <a:t>m</a:t>
            </a:r>
            <a:r>
              <a:rPr lang="en-US" sz="1800" dirty="0">
                <a:latin typeface="Calibri" pitchFamily="34" charset="0"/>
              </a:rPr>
              <a:t>} </a:t>
            </a:r>
            <a:r>
              <a:rPr lang="en-US" sz="1800" dirty="0">
                <a:latin typeface="Calibri" pitchFamily="34" charset="0"/>
                <a:sym typeface="Symbol" pitchFamily="18" charset="2"/>
              </a:rPr>
              <a:t> </a:t>
            </a:r>
            <a:r>
              <a:rPr lang="en-US" sz="1800" dirty="0">
                <a:latin typeface="Calibri" pitchFamily="34" charset="0"/>
              </a:rPr>
              <a:t>{C</a:t>
            </a:r>
            <a:r>
              <a:rPr lang="en-US" sz="1800" baseline="-25000" dirty="0">
                <a:latin typeface="Calibri" pitchFamily="34" charset="0"/>
              </a:rPr>
              <a:t>1</a:t>
            </a:r>
            <a:r>
              <a:rPr lang="en-US" sz="1800" dirty="0">
                <a:latin typeface="Calibri" pitchFamily="34" charset="0"/>
              </a:rPr>
              <a:t>, C</a:t>
            </a:r>
            <a:r>
              <a:rPr lang="en-US" sz="1800" baseline="-25000" dirty="0">
                <a:latin typeface="Calibri" pitchFamily="34" charset="0"/>
              </a:rPr>
              <a:t>2</a:t>
            </a:r>
            <a:r>
              <a:rPr lang="en-US" sz="1800" dirty="0">
                <a:latin typeface="Calibri" pitchFamily="34" charset="0"/>
              </a:rPr>
              <a:t>, …, C</a:t>
            </a:r>
            <a:r>
              <a:rPr lang="en-US" sz="1800" baseline="-25000" dirty="0">
                <a:latin typeface="Calibri" pitchFamily="34" charset="0"/>
              </a:rPr>
              <a:t>k</a:t>
            </a:r>
            <a:r>
              <a:rPr lang="en-US" sz="1800" dirty="0">
                <a:latin typeface="Calibri" pitchFamily="34" charset="0"/>
              </a:rPr>
              <a:t>} </a:t>
            </a:r>
            <a:r>
              <a:rPr lang="en-US" sz="1800" i="1" dirty="0">
                <a:latin typeface="Calibri" pitchFamily="34" charset="0"/>
              </a:rPr>
              <a:t>(</a:t>
            </a:r>
            <a:r>
              <a:rPr lang="el-GR" sz="1800" i="1" dirty="0">
                <a:latin typeface="Calibri" pitchFamily="34" charset="0"/>
              </a:rPr>
              <a:t>διατήρηση γνωρισμάτων)</a:t>
            </a:r>
            <a:r>
              <a:rPr lang="en-US" sz="1800" i="1" dirty="0">
                <a:latin typeface="Calibri" pitchFamily="34" charset="0"/>
              </a:rPr>
              <a:t>	</a:t>
            </a:r>
            <a:r>
              <a:rPr lang="el-GR" sz="1800" i="1" dirty="0" smtClean="0">
                <a:solidFill>
                  <a:schemeClr val="accent6">
                    <a:lumMod val="50000"/>
                  </a:schemeClr>
                </a:solidFill>
                <a:latin typeface="Calibri" pitchFamily="34" charset="0"/>
              </a:rPr>
              <a:t>[γνωρίσματα]</a:t>
            </a:r>
            <a:endParaRPr lang="el-GR" sz="1800" i="1" dirty="0">
              <a:solidFill>
                <a:schemeClr val="accent6">
                  <a:lumMod val="50000"/>
                </a:schemeClr>
              </a:solidFill>
              <a:latin typeface="Calibri" pitchFamily="34" charset="0"/>
            </a:endParaRPr>
          </a:p>
          <a:p>
            <a:pPr algn="just" eaLnBrk="0" hangingPunct="0">
              <a:spcBef>
                <a:spcPct val="50000"/>
              </a:spcBef>
            </a:pPr>
            <a:r>
              <a:rPr lang="el-GR" sz="1800" b="1" dirty="0">
                <a:latin typeface="Calibri" pitchFamily="34" charset="0"/>
              </a:rPr>
              <a:t>2.</a:t>
            </a:r>
            <a:r>
              <a:rPr lang="el-GR" sz="1800" dirty="0">
                <a:latin typeface="Calibri" pitchFamily="34" charset="0"/>
              </a:rPr>
              <a:t> Οι πλειάδες της </a:t>
            </a:r>
            <a:r>
              <a:rPr lang="en-US" sz="1800" dirty="0">
                <a:latin typeface="Calibri" pitchFamily="34" charset="0"/>
              </a:rPr>
              <a:t>r</a:t>
            </a:r>
            <a:r>
              <a:rPr lang="en-US" sz="1800" baseline="-25000" dirty="0">
                <a:latin typeface="Calibri" pitchFamily="34" charset="0"/>
              </a:rPr>
              <a:t>1</a:t>
            </a:r>
            <a:r>
              <a:rPr lang="en-US" sz="1800" dirty="0">
                <a:latin typeface="Calibri" pitchFamily="34" charset="0"/>
              </a:rPr>
              <a:t>(R</a:t>
            </a:r>
            <a:r>
              <a:rPr lang="en-US" sz="1800" baseline="-25000" dirty="0">
                <a:latin typeface="Calibri" pitchFamily="34" charset="0"/>
              </a:rPr>
              <a:t>1</a:t>
            </a:r>
            <a:r>
              <a:rPr lang="en-US" sz="1800" dirty="0">
                <a:latin typeface="Calibri" pitchFamily="34" charset="0"/>
              </a:rPr>
              <a:t>)  </a:t>
            </a:r>
            <a:r>
              <a:rPr lang="el-GR" sz="1800" dirty="0">
                <a:latin typeface="Calibri" pitchFamily="34" charset="0"/>
              </a:rPr>
              <a:t>είναι η </a:t>
            </a:r>
            <a:r>
              <a:rPr lang="el-GR" sz="1800" i="1" dirty="0">
                <a:solidFill>
                  <a:schemeClr val="accent6">
                    <a:lumMod val="75000"/>
                  </a:schemeClr>
                </a:solidFill>
                <a:latin typeface="Calibri" pitchFamily="34" charset="0"/>
              </a:rPr>
              <a:t>προβολή των πλειάδων</a:t>
            </a:r>
            <a:r>
              <a:rPr lang="el-GR" sz="1800" dirty="0">
                <a:solidFill>
                  <a:schemeClr val="accent6">
                    <a:lumMod val="75000"/>
                  </a:schemeClr>
                </a:solidFill>
                <a:latin typeface="Calibri" pitchFamily="34" charset="0"/>
              </a:rPr>
              <a:t> της r(R) </a:t>
            </a:r>
            <a:r>
              <a:rPr lang="el-GR" sz="1800" dirty="0">
                <a:latin typeface="Calibri" pitchFamily="34" charset="0"/>
              </a:rPr>
              <a:t>στα </a:t>
            </a:r>
            <a:r>
              <a:rPr lang="en-US" sz="1800" dirty="0">
                <a:latin typeface="Calibri" pitchFamily="34" charset="0"/>
              </a:rPr>
              <a:t>{B</a:t>
            </a:r>
            <a:r>
              <a:rPr lang="en-US" sz="1800" baseline="-25000" dirty="0">
                <a:latin typeface="Calibri" pitchFamily="34" charset="0"/>
              </a:rPr>
              <a:t>1</a:t>
            </a:r>
            <a:r>
              <a:rPr lang="en-US" sz="1800" dirty="0">
                <a:latin typeface="Calibri" pitchFamily="34" charset="0"/>
              </a:rPr>
              <a:t>, B</a:t>
            </a:r>
            <a:r>
              <a:rPr lang="en-US" sz="1800" baseline="-25000" dirty="0">
                <a:latin typeface="Calibri" pitchFamily="34" charset="0"/>
              </a:rPr>
              <a:t>2</a:t>
            </a:r>
            <a:r>
              <a:rPr lang="en-US" sz="1800" dirty="0">
                <a:latin typeface="Calibri" pitchFamily="34" charset="0"/>
              </a:rPr>
              <a:t>, …, </a:t>
            </a:r>
            <a:r>
              <a:rPr lang="en-US" sz="1800" dirty="0" err="1">
                <a:latin typeface="Calibri" pitchFamily="34" charset="0"/>
              </a:rPr>
              <a:t>B</a:t>
            </a:r>
            <a:r>
              <a:rPr lang="en-US" sz="1800" baseline="-25000" dirty="0" err="1">
                <a:latin typeface="Calibri" pitchFamily="34" charset="0"/>
              </a:rPr>
              <a:t>m</a:t>
            </a:r>
            <a:r>
              <a:rPr lang="en-US" sz="1800" dirty="0">
                <a:latin typeface="Calibri" pitchFamily="34" charset="0"/>
              </a:rPr>
              <a:t>}</a:t>
            </a:r>
            <a:r>
              <a:rPr lang="el-GR" sz="1800" dirty="0">
                <a:latin typeface="Calibri" pitchFamily="34" charset="0"/>
              </a:rPr>
              <a:t> 	</a:t>
            </a:r>
            <a:r>
              <a:rPr lang="el-GR" sz="1800" i="1" dirty="0" smtClean="0">
                <a:solidFill>
                  <a:schemeClr val="accent6">
                    <a:lumMod val="50000"/>
                  </a:schemeClr>
                </a:solidFill>
                <a:latin typeface="Calibri" pitchFamily="34" charset="0"/>
              </a:rPr>
              <a:t>[πλειάδες]</a:t>
            </a:r>
            <a:endParaRPr lang="en-US" sz="1800" i="1" dirty="0">
              <a:solidFill>
                <a:schemeClr val="accent6">
                  <a:lumMod val="50000"/>
                </a:schemeClr>
              </a:solidFill>
              <a:latin typeface="Calibri" pitchFamily="34" charset="0"/>
            </a:endParaRPr>
          </a:p>
          <a:p>
            <a:pPr algn="just" eaLnBrk="0" hangingPunct="0">
              <a:spcBef>
                <a:spcPct val="50000"/>
              </a:spcBef>
            </a:pPr>
            <a:r>
              <a:rPr lang="en-US" sz="1800" b="1" dirty="0">
                <a:latin typeface="Calibri" pitchFamily="34" charset="0"/>
              </a:rPr>
              <a:t>3.</a:t>
            </a:r>
            <a:r>
              <a:rPr lang="en-US" sz="1800" dirty="0">
                <a:latin typeface="Calibri" pitchFamily="34" charset="0"/>
              </a:rPr>
              <a:t> </a:t>
            </a:r>
            <a:r>
              <a:rPr lang="el-GR" sz="1800" dirty="0">
                <a:latin typeface="Calibri" pitchFamily="34" charset="0"/>
              </a:rPr>
              <a:t>Οι πλειάδες της </a:t>
            </a:r>
            <a:r>
              <a:rPr lang="en-US" sz="1800" dirty="0">
                <a:latin typeface="Calibri" pitchFamily="34" charset="0"/>
              </a:rPr>
              <a:t>r</a:t>
            </a:r>
            <a:r>
              <a:rPr lang="en-US" sz="1800" baseline="-25000" dirty="0">
                <a:latin typeface="Calibri" pitchFamily="34" charset="0"/>
              </a:rPr>
              <a:t>2</a:t>
            </a:r>
            <a:r>
              <a:rPr lang="en-US" sz="1800" dirty="0">
                <a:latin typeface="Calibri" pitchFamily="34" charset="0"/>
              </a:rPr>
              <a:t>(R</a:t>
            </a:r>
            <a:r>
              <a:rPr lang="en-US" sz="1800" baseline="-25000" dirty="0">
                <a:latin typeface="Calibri" pitchFamily="34" charset="0"/>
              </a:rPr>
              <a:t>2</a:t>
            </a:r>
            <a:r>
              <a:rPr lang="en-US" sz="1800" dirty="0">
                <a:latin typeface="Calibri" pitchFamily="34" charset="0"/>
              </a:rPr>
              <a:t>)  </a:t>
            </a:r>
            <a:r>
              <a:rPr lang="el-GR" sz="1800" dirty="0">
                <a:latin typeface="Calibri" pitchFamily="34" charset="0"/>
              </a:rPr>
              <a:t>είναι η </a:t>
            </a:r>
            <a:r>
              <a:rPr lang="el-GR" sz="1800" i="1" dirty="0">
                <a:solidFill>
                  <a:schemeClr val="accent6">
                    <a:lumMod val="75000"/>
                  </a:schemeClr>
                </a:solidFill>
                <a:latin typeface="Calibri" pitchFamily="34" charset="0"/>
              </a:rPr>
              <a:t>προβολή των πλειάδων</a:t>
            </a:r>
            <a:r>
              <a:rPr lang="el-GR" sz="1800" dirty="0">
                <a:solidFill>
                  <a:schemeClr val="accent6">
                    <a:lumMod val="75000"/>
                  </a:schemeClr>
                </a:solidFill>
                <a:latin typeface="Calibri" pitchFamily="34" charset="0"/>
              </a:rPr>
              <a:t> της r(R) </a:t>
            </a:r>
            <a:r>
              <a:rPr lang="el-GR" sz="1800" dirty="0">
                <a:latin typeface="Calibri" pitchFamily="34" charset="0"/>
              </a:rPr>
              <a:t>στα </a:t>
            </a:r>
            <a:r>
              <a:rPr lang="en-US" sz="1800" dirty="0">
                <a:latin typeface="Calibri" pitchFamily="34" charset="0"/>
              </a:rPr>
              <a:t>{C</a:t>
            </a:r>
            <a:r>
              <a:rPr lang="en-US" sz="1800" baseline="-25000" dirty="0">
                <a:latin typeface="Calibri" pitchFamily="34" charset="0"/>
              </a:rPr>
              <a:t>1</a:t>
            </a:r>
            <a:r>
              <a:rPr lang="en-US" sz="1800" dirty="0">
                <a:latin typeface="Calibri" pitchFamily="34" charset="0"/>
              </a:rPr>
              <a:t>, C</a:t>
            </a:r>
            <a:r>
              <a:rPr lang="en-US" sz="1800" baseline="-25000" dirty="0">
                <a:latin typeface="Calibri" pitchFamily="34" charset="0"/>
              </a:rPr>
              <a:t>2</a:t>
            </a:r>
            <a:r>
              <a:rPr lang="en-US" sz="1800" dirty="0">
                <a:latin typeface="Calibri" pitchFamily="34" charset="0"/>
              </a:rPr>
              <a:t>, …, C</a:t>
            </a:r>
            <a:r>
              <a:rPr lang="en-US" sz="1800" baseline="-25000" dirty="0">
                <a:latin typeface="Calibri" pitchFamily="34" charset="0"/>
              </a:rPr>
              <a:t>k</a:t>
            </a:r>
            <a:r>
              <a:rPr lang="en-US" sz="1800" dirty="0">
                <a:latin typeface="Calibri" pitchFamily="34" charset="0"/>
              </a:rPr>
              <a:t>} </a:t>
            </a:r>
            <a:r>
              <a:rPr lang="el-GR" sz="1800" dirty="0">
                <a:latin typeface="Calibri" pitchFamily="34" charset="0"/>
              </a:rPr>
              <a:t>	</a:t>
            </a:r>
            <a:r>
              <a:rPr lang="el-GR" sz="1800" i="1" dirty="0">
                <a:solidFill>
                  <a:schemeClr val="accent6">
                    <a:lumMod val="50000"/>
                  </a:schemeClr>
                </a:solidFill>
                <a:latin typeface="Calibri" pitchFamily="34" charset="0"/>
              </a:rPr>
              <a:t>[πλειάδες]</a:t>
            </a:r>
          </a:p>
        </p:txBody>
      </p:sp>
      <p:sp>
        <p:nvSpPr>
          <p:cNvPr id="2" name="Title 1"/>
          <p:cNvSpPr>
            <a:spLocks noGrp="1"/>
          </p:cNvSpPr>
          <p:nvPr>
            <p:ph type="title"/>
          </p:nvPr>
        </p:nvSpPr>
        <p:spPr/>
        <p:txBody>
          <a:bodyPr/>
          <a:lstStyle/>
          <a:p>
            <a:r>
              <a:rPr lang="el-GR" dirty="0" smtClean="0">
                <a:solidFill>
                  <a:schemeClr val="accent6">
                    <a:lumMod val="75000"/>
                  </a:schemeClr>
                </a:solidFill>
              </a:rPr>
              <a:t>Τυπικός Ορισμός Διάσπασης</a:t>
            </a:r>
            <a:endParaRPr lang="en-US"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Date Placeholder 2"/>
          <p:cNvSpPr>
            <a:spLocks noGrp="1"/>
          </p:cNvSpPr>
          <p:nvPr>
            <p:ph type="dt" sz="quarter" idx="10"/>
          </p:nvPr>
        </p:nvSpPr>
        <p:spPr>
          <a:noFill/>
        </p:spPr>
        <p:txBody>
          <a:bodyPr/>
          <a:lstStyle/>
          <a:p>
            <a:r>
              <a:rPr lang="el-GR" dirty="0" smtClean="0"/>
              <a:t>Βάσεις Δεδομένων 20</a:t>
            </a:r>
            <a:r>
              <a:rPr lang="en-US" dirty="0" smtClean="0"/>
              <a:t>13</a:t>
            </a:r>
            <a:r>
              <a:rPr lang="el-GR" dirty="0" smtClean="0"/>
              <a:t>-20</a:t>
            </a:r>
            <a:r>
              <a:rPr lang="en-US" dirty="0" smtClean="0"/>
              <a:t>14</a:t>
            </a:r>
            <a:endParaRPr lang="el-GR" altLang="en-US" dirty="0" smtClean="0"/>
          </a:p>
        </p:txBody>
      </p:sp>
      <p:sp>
        <p:nvSpPr>
          <p:cNvPr id="19459" name="Footer Placeholder 3"/>
          <p:cNvSpPr>
            <a:spLocks noGrp="1"/>
          </p:cNvSpPr>
          <p:nvPr>
            <p:ph type="ftr" sz="quarter" idx="11"/>
          </p:nvPr>
        </p:nvSpPr>
        <p:spPr>
          <a:noFill/>
        </p:spPr>
        <p:txBody>
          <a:bodyPr/>
          <a:lstStyle/>
          <a:p>
            <a:r>
              <a:rPr lang="el-GR" altLang="en-US" smtClean="0"/>
              <a:t>Ευαγγελία Πιτουρά</a:t>
            </a:r>
          </a:p>
        </p:txBody>
      </p:sp>
      <p:sp>
        <p:nvSpPr>
          <p:cNvPr id="19460" name="Slide Number Placeholder 4"/>
          <p:cNvSpPr>
            <a:spLocks noGrp="1"/>
          </p:cNvSpPr>
          <p:nvPr>
            <p:ph type="sldNum" sz="quarter" idx="12"/>
          </p:nvPr>
        </p:nvSpPr>
        <p:spPr>
          <a:noFill/>
        </p:spPr>
        <p:txBody>
          <a:bodyPr/>
          <a:lstStyle/>
          <a:p>
            <a:fld id="{9BE583F2-88DD-493D-8475-0C07CC5A0B0E}" type="slidenum">
              <a:rPr lang="el-GR" altLang="en-US" smtClean="0"/>
              <a:pPr/>
              <a:t>57</a:t>
            </a:fld>
            <a:endParaRPr lang="el-GR" altLang="en-US" smtClean="0"/>
          </a:p>
        </p:txBody>
      </p:sp>
      <p:grpSp>
        <p:nvGrpSpPr>
          <p:cNvPr id="2" name="Group 3"/>
          <p:cNvGrpSpPr>
            <a:grpSpLocks/>
          </p:cNvGrpSpPr>
          <p:nvPr/>
        </p:nvGrpSpPr>
        <p:grpSpPr bwMode="auto">
          <a:xfrm>
            <a:off x="539750" y="3213100"/>
            <a:ext cx="1905000" cy="1311275"/>
            <a:chOff x="192" y="2928"/>
            <a:chExt cx="1200" cy="826"/>
          </a:xfrm>
        </p:grpSpPr>
        <p:sp>
          <p:nvSpPr>
            <p:cNvPr id="19477" name="Text Box 4"/>
            <p:cNvSpPr txBox="1">
              <a:spLocks noChangeArrowheads="1"/>
            </p:cNvSpPr>
            <p:nvPr/>
          </p:nvSpPr>
          <p:spPr bwMode="auto">
            <a:xfrm>
              <a:off x="240" y="2928"/>
              <a:ext cx="1152" cy="826"/>
            </a:xfrm>
            <a:prstGeom prst="rect">
              <a:avLst/>
            </a:prstGeom>
            <a:noFill/>
            <a:ln w="9525">
              <a:noFill/>
              <a:miter lim="800000"/>
              <a:headEnd/>
              <a:tailEnd/>
            </a:ln>
          </p:spPr>
          <p:txBody>
            <a:bodyPr>
              <a:spAutoFit/>
            </a:bodyPr>
            <a:lstStyle/>
            <a:p>
              <a:pPr eaLnBrk="0" hangingPunct="0">
                <a:spcBef>
                  <a:spcPct val="50000"/>
                </a:spcBef>
              </a:pPr>
              <a:r>
                <a:rPr lang="el-GR">
                  <a:latin typeface="Calibri" pitchFamily="34" charset="0"/>
                </a:rPr>
                <a:t>Α  B  C</a:t>
              </a:r>
            </a:p>
            <a:p>
              <a:pPr eaLnBrk="0" hangingPunct="0">
                <a:spcBef>
                  <a:spcPct val="50000"/>
                </a:spcBef>
              </a:pPr>
              <a:r>
                <a:rPr lang="el-GR">
                  <a:latin typeface="Calibri" pitchFamily="34" charset="0"/>
                </a:rPr>
                <a:t>1   3   3</a:t>
              </a:r>
            </a:p>
            <a:p>
              <a:pPr eaLnBrk="0" hangingPunct="0">
                <a:spcBef>
                  <a:spcPct val="50000"/>
                </a:spcBef>
              </a:pPr>
              <a:r>
                <a:rPr lang="el-GR">
                  <a:latin typeface="Calibri" pitchFamily="34" charset="0"/>
                </a:rPr>
                <a:t>2   3   4</a:t>
              </a:r>
            </a:p>
          </p:txBody>
        </p:sp>
        <p:sp>
          <p:nvSpPr>
            <p:cNvPr id="19478" name="Line 5"/>
            <p:cNvSpPr>
              <a:spLocks noChangeShapeType="1"/>
            </p:cNvSpPr>
            <p:nvPr/>
          </p:nvSpPr>
          <p:spPr bwMode="auto">
            <a:xfrm>
              <a:off x="192" y="3168"/>
              <a:ext cx="672" cy="0"/>
            </a:xfrm>
            <a:prstGeom prst="line">
              <a:avLst/>
            </a:prstGeom>
            <a:noFill/>
            <a:ln w="9525">
              <a:solidFill>
                <a:schemeClr val="tx1"/>
              </a:solidFill>
              <a:round/>
              <a:headEnd/>
              <a:tailEnd/>
            </a:ln>
          </p:spPr>
          <p:txBody>
            <a:bodyPr wrap="none" anchor="ctr"/>
            <a:lstStyle/>
            <a:p>
              <a:endParaRPr lang="el-GR"/>
            </a:p>
          </p:txBody>
        </p:sp>
      </p:grpSp>
      <p:sp>
        <p:nvSpPr>
          <p:cNvPr id="19463" name="Text Box 6"/>
          <p:cNvSpPr txBox="1">
            <a:spLocks noChangeArrowheads="1"/>
          </p:cNvSpPr>
          <p:nvPr/>
        </p:nvSpPr>
        <p:spPr bwMode="auto">
          <a:xfrm>
            <a:off x="250825" y="2852738"/>
            <a:ext cx="1512888" cy="336550"/>
          </a:xfrm>
          <a:prstGeom prst="rect">
            <a:avLst/>
          </a:prstGeom>
          <a:noFill/>
          <a:ln w="9525">
            <a:noFill/>
            <a:miter lim="800000"/>
            <a:headEnd/>
            <a:tailEnd/>
          </a:ln>
        </p:spPr>
        <p:txBody>
          <a:bodyPr>
            <a:spAutoFit/>
          </a:bodyPr>
          <a:lstStyle/>
          <a:p>
            <a:pPr eaLnBrk="0" hangingPunct="0">
              <a:spcBef>
                <a:spcPct val="50000"/>
              </a:spcBef>
            </a:pPr>
            <a:r>
              <a:rPr lang="en-US" sz="1600" b="1">
                <a:latin typeface="Calibri" pitchFamily="34" charset="0"/>
              </a:rPr>
              <a:t>r(R) </a:t>
            </a:r>
            <a:endParaRPr lang="el-GR" sz="1600" b="1">
              <a:latin typeface="Calibri" pitchFamily="34" charset="0"/>
            </a:endParaRPr>
          </a:p>
        </p:txBody>
      </p:sp>
      <p:grpSp>
        <p:nvGrpSpPr>
          <p:cNvPr id="3" name="Group 7"/>
          <p:cNvGrpSpPr>
            <a:grpSpLocks/>
          </p:cNvGrpSpPr>
          <p:nvPr/>
        </p:nvGrpSpPr>
        <p:grpSpPr bwMode="auto">
          <a:xfrm>
            <a:off x="3132138" y="3213100"/>
            <a:ext cx="1600200" cy="1311275"/>
            <a:chOff x="1440" y="2880"/>
            <a:chExt cx="1008" cy="826"/>
          </a:xfrm>
        </p:grpSpPr>
        <p:sp>
          <p:nvSpPr>
            <p:cNvPr id="19475" name="Text Box 8"/>
            <p:cNvSpPr txBox="1">
              <a:spLocks noChangeArrowheads="1"/>
            </p:cNvSpPr>
            <p:nvPr/>
          </p:nvSpPr>
          <p:spPr bwMode="auto">
            <a:xfrm>
              <a:off x="1488" y="2880"/>
              <a:ext cx="960" cy="826"/>
            </a:xfrm>
            <a:prstGeom prst="rect">
              <a:avLst/>
            </a:prstGeom>
            <a:noFill/>
            <a:ln w="9525">
              <a:noFill/>
              <a:miter lim="800000"/>
              <a:headEnd/>
              <a:tailEnd/>
            </a:ln>
          </p:spPr>
          <p:txBody>
            <a:bodyPr>
              <a:spAutoFit/>
            </a:bodyPr>
            <a:lstStyle/>
            <a:p>
              <a:pPr eaLnBrk="0" hangingPunct="0">
                <a:spcBef>
                  <a:spcPct val="50000"/>
                </a:spcBef>
              </a:pPr>
              <a:r>
                <a:rPr lang="el-GR">
                  <a:latin typeface="Calibri" pitchFamily="34" charset="0"/>
                </a:rPr>
                <a:t>A   B</a:t>
              </a:r>
            </a:p>
            <a:p>
              <a:pPr eaLnBrk="0" hangingPunct="0">
                <a:spcBef>
                  <a:spcPct val="50000"/>
                </a:spcBef>
              </a:pPr>
              <a:r>
                <a:rPr lang="el-GR">
                  <a:latin typeface="Calibri" pitchFamily="34" charset="0"/>
                </a:rPr>
                <a:t>1    3</a:t>
              </a:r>
            </a:p>
            <a:p>
              <a:pPr eaLnBrk="0" hangingPunct="0">
                <a:spcBef>
                  <a:spcPct val="50000"/>
                </a:spcBef>
              </a:pPr>
              <a:r>
                <a:rPr lang="el-GR">
                  <a:latin typeface="Calibri" pitchFamily="34" charset="0"/>
                </a:rPr>
                <a:t>2    3</a:t>
              </a:r>
            </a:p>
          </p:txBody>
        </p:sp>
        <p:sp>
          <p:nvSpPr>
            <p:cNvPr id="19476" name="Line 9"/>
            <p:cNvSpPr>
              <a:spLocks noChangeShapeType="1"/>
            </p:cNvSpPr>
            <p:nvPr/>
          </p:nvSpPr>
          <p:spPr bwMode="auto">
            <a:xfrm>
              <a:off x="1440" y="3120"/>
              <a:ext cx="528" cy="0"/>
            </a:xfrm>
            <a:prstGeom prst="line">
              <a:avLst/>
            </a:prstGeom>
            <a:noFill/>
            <a:ln w="9525">
              <a:solidFill>
                <a:schemeClr val="tx1"/>
              </a:solidFill>
              <a:round/>
              <a:headEnd/>
              <a:tailEnd/>
            </a:ln>
          </p:spPr>
          <p:txBody>
            <a:bodyPr wrap="none" anchor="ctr"/>
            <a:lstStyle/>
            <a:p>
              <a:endParaRPr lang="el-GR"/>
            </a:p>
          </p:txBody>
        </p:sp>
      </p:grpSp>
      <p:sp>
        <p:nvSpPr>
          <p:cNvPr id="19465" name="Text Box 10"/>
          <p:cNvSpPr txBox="1">
            <a:spLocks noChangeArrowheads="1"/>
          </p:cNvSpPr>
          <p:nvPr/>
        </p:nvSpPr>
        <p:spPr bwMode="auto">
          <a:xfrm>
            <a:off x="2339975" y="2997200"/>
            <a:ext cx="838200" cy="336550"/>
          </a:xfrm>
          <a:prstGeom prst="rect">
            <a:avLst/>
          </a:prstGeom>
          <a:noFill/>
          <a:ln w="9525">
            <a:noFill/>
            <a:miter lim="800000"/>
            <a:headEnd/>
            <a:tailEnd/>
          </a:ln>
        </p:spPr>
        <p:txBody>
          <a:bodyPr>
            <a:spAutoFit/>
          </a:bodyPr>
          <a:lstStyle/>
          <a:p>
            <a:pPr eaLnBrk="0" hangingPunct="0">
              <a:spcBef>
                <a:spcPct val="50000"/>
              </a:spcBef>
            </a:pPr>
            <a:r>
              <a:rPr lang="en-US" sz="1600" b="1">
                <a:latin typeface="Calibri" pitchFamily="34" charset="0"/>
              </a:rPr>
              <a:t>r</a:t>
            </a:r>
            <a:r>
              <a:rPr lang="en-US" sz="1600" b="1" baseline="-25000">
                <a:latin typeface="Calibri" pitchFamily="34" charset="0"/>
              </a:rPr>
              <a:t>1</a:t>
            </a:r>
            <a:r>
              <a:rPr lang="en-US" sz="1600" b="1">
                <a:latin typeface="Calibri" pitchFamily="34" charset="0"/>
              </a:rPr>
              <a:t>(R</a:t>
            </a:r>
            <a:r>
              <a:rPr lang="el-GR" sz="1600" b="1" baseline="-25000">
                <a:latin typeface="Calibri" pitchFamily="34" charset="0"/>
              </a:rPr>
              <a:t>1</a:t>
            </a:r>
            <a:r>
              <a:rPr lang="en-US" sz="1600" b="1">
                <a:latin typeface="Calibri" pitchFamily="34" charset="0"/>
              </a:rPr>
              <a:t>)</a:t>
            </a:r>
            <a:endParaRPr lang="el-GR" sz="1600" b="1">
              <a:latin typeface="Calibri" pitchFamily="34" charset="0"/>
            </a:endParaRPr>
          </a:p>
        </p:txBody>
      </p:sp>
      <p:grpSp>
        <p:nvGrpSpPr>
          <p:cNvPr id="4" name="Group 11"/>
          <p:cNvGrpSpPr>
            <a:grpSpLocks/>
          </p:cNvGrpSpPr>
          <p:nvPr/>
        </p:nvGrpSpPr>
        <p:grpSpPr bwMode="auto">
          <a:xfrm>
            <a:off x="5940425" y="3213100"/>
            <a:ext cx="1371600" cy="1311275"/>
            <a:chOff x="2880" y="2496"/>
            <a:chExt cx="864" cy="826"/>
          </a:xfrm>
        </p:grpSpPr>
        <p:sp>
          <p:nvSpPr>
            <p:cNvPr id="19473" name="Text Box 12"/>
            <p:cNvSpPr txBox="1">
              <a:spLocks noChangeArrowheads="1"/>
            </p:cNvSpPr>
            <p:nvPr/>
          </p:nvSpPr>
          <p:spPr bwMode="auto">
            <a:xfrm>
              <a:off x="2880" y="2496"/>
              <a:ext cx="864" cy="826"/>
            </a:xfrm>
            <a:prstGeom prst="rect">
              <a:avLst/>
            </a:prstGeom>
            <a:noFill/>
            <a:ln w="9525">
              <a:noFill/>
              <a:miter lim="800000"/>
              <a:headEnd/>
              <a:tailEnd/>
            </a:ln>
          </p:spPr>
          <p:txBody>
            <a:bodyPr>
              <a:spAutoFit/>
            </a:bodyPr>
            <a:lstStyle/>
            <a:p>
              <a:pPr eaLnBrk="0" hangingPunct="0">
                <a:spcBef>
                  <a:spcPct val="50000"/>
                </a:spcBef>
              </a:pPr>
              <a:r>
                <a:rPr lang="el-GR">
                  <a:latin typeface="Calibri" pitchFamily="34" charset="0"/>
                </a:rPr>
                <a:t>B  C</a:t>
              </a:r>
            </a:p>
            <a:p>
              <a:pPr eaLnBrk="0" hangingPunct="0">
                <a:spcBef>
                  <a:spcPct val="50000"/>
                </a:spcBef>
              </a:pPr>
              <a:r>
                <a:rPr lang="el-GR">
                  <a:latin typeface="Calibri" pitchFamily="34" charset="0"/>
                </a:rPr>
                <a:t>3   3</a:t>
              </a:r>
            </a:p>
            <a:p>
              <a:pPr eaLnBrk="0" hangingPunct="0">
                <a:spcBef>
                  <a:spcPct val="50000"/>
                </a:spcBef>
              </a:pPr>
              <a:r>
                <a:rPr lang="el-GR">
                  <a:latin typeface="Calibri" pitchFamily="34" charset="0"/>
                </a:rPr>
                <a:t>3   4</a:t>
              </a:r>
            </a:p>
          </p:txBody>
        </p:sp>
        <p:sp>
          <p:nvSpPr>
            <p:cNvPr id="19474" name="Line 13"/>
            <p:cNvSpPr>
              <a:spLocks noChangeShapeType="1"/>
            </p:cNvSpPr>
            <p:nvPr/>
          </p:nvSpPr>
          <p:spPr bwMode="auto">
            <a:xfrm>
              <a:off x="2880" y="2736"/>
              <a:ext cx="480" cy="0"/>
            </a:xfrm>
            <a:prstGeom prst="line">
              <a:avLst/>
            </a:prstGeom>
            <a:noFill/>
            <a:ln w="9525">
              <a:solidFill>
                <a:schemeClr val="tx1"/>
              </a:solidFill>
              <a:round/>
              <a:headEnd/>
              <a:tailEnd/>
            </a:ln>
          </p:spPr>
          <p:txBody>
            <a:bodyPr wrap="none" anchor="ctr"/>
            <a:lstStyle/>
            <a:p>
              <a:endParaRPr lang="el-GR"/>
            </a:p>
          </p:txBody>
        </p:sp>
      </p:grpSp>
      <p:sp>
        <p:nvSpPr>
          <p:cNvPr id="19467" name="Text Box 14"/>
          <p:cNvSpPr txBox="1">
            <a:spLocks noChangeArrowheads="1"/>
          </p:cNvSpPr>
          <p:nvPr/>
        </p:nvSpPr>
        <p:spPr bwMode="auto">
          <a:xfrm>
            <a:off x="6084888" y="3213100"/>
            <a:ext cx="2447925" cy="336550"/>
          </a:xfrm>
          <a:prstGeom prst="rect">
            <a:avLst/>
          </a:prstGeom>
          <a:noFill/>
          <a:ln w="9525">
            <a:noFill/>
            <a:miter lim="800000"/>
            <a:headEnd/>
            <a:tailEnd/>
          </a:ln>
        </p:spPr>
        <p:txBody>
          <a:bodyPr>
            <a:spAutoFit/>
          </a:bodyPr>
          <a:lstStyle/>
          <a:p>
            <a:pPr eaLnBrk="0" hangingPunct="0">
              <a:spcBef>
                <a:spcPct val="50000"/>
              </a:spcBef>
            </a:pPr>
            <a:endParaRPr lang="el-GR" sz="2400" b="1" baseline="-25000">
              <a:latin typeface="Times New Roman" pitchFamily="18" charset="0"/>
            </a:endParaRPr>
          </a:p>
        </p:txBody>
      </p:sp>
      <p:sp>
        <p:nvSpPr>
          <p:cNvPr id="19468" name="Text Box 15"/>
          <p:cNvSpPr txBox="1">
            <a:spLocks noChangeArrowheads="1"/>
          </p:cNvSpPr>
          <p:nvPr/>
        </p:nvSpPr>
        <p:spPr bwMode="auto">
          <a:xfrm>
            <a:off x="5334000" y="4495800"/>
            <a:ext cx="1371600" cy="396875"/>
          </a:xfrm>
          <a:prstGeom prst="rect">
            <a:avLst/>
          </a:prstGeom>
          <a:noFill/>
          <a:ln w="9525">
            <a:noFill/>
            <a:miter lim="800000"/>
            <a:headEnd/>
            <a:tailEnd/>
          </a:ln>
        </p:spPr>
        <p:txBody>
          <a:bodyPr>
            <a:spAutoFit/>
          </a:bodyPr>
          <a:lstStyle/>
          <a:p>
            <a:pPr eaLnBrk="0" hangingPunct="0">
              <a:spcBef>
                <a:spcPct val="50000"/>
              </a:spcBef>
            </a:pPr>
            <a:endParaRPr lang="en-US">
              <a:latin typeface="Times New Roman" pitchFamily="18" charset="0"/>
            </a:endParaRPr>
          </a:p>
        </p:txBody>
      </p:sp>
      <p:sp>
        <p:nvSpPr>
          <p:cNvPr id="19469" name="Text Box 16"/>
          <p:cNvSpPr txBox="1">
            <a:spLocks noChangeArrowheads="1"/>
          </p:cNvSpPr>
          <p:nvPr/>
        </p:nvSpPr>
        <p:spPr bwMode="auto">
          <a:xfrm>
            <a:off x="401654" y="1671933"/>
            <a:ext cx="8569325" cy="1039812"/>
          </a:xfrm>
          <a:prstGeom prst="rect">
            <a:avLst/>
          </a:prstGeom>
          <a:noFill/>
          <a:ln w="9525">
            <a:noFill/>
            <a:miter lim="800000"/>
            <a:headEnd/>
            <a:tailEnd/>
          </a:ln>
        </p:spPr>
        <p:txBody>
          <a:bodyPr>
            <a:spAutoFit/>
          </a:bodyPr>
          <a:lstStyle/>
          <a:p>
            <a:pPr eaLnBrk="0" hangingPunct="0">
              <a:spcBef>
                <a:spcPct val="50000"/>
              </a:spcBef>
            </a:pPr>
            <a:r>
              <a:rPr lang="el-GR" sz="1800" dirty="0">
                <a:latin typeface="Calibri" pitchFamily="34" charset="0"/>
              </a:rPr>
              <a:t>Έστω το </a:t>
            </a:r>
            <a:r>
              <a:rPr lang="en-US" sz="1800" dirty="0">
                <a:latin typeface="Calibri" pitchFamily="34" charset="0"/>
              </a:rPr>
              <a:t>(</a:t>
            </a:r>
            <a:r>
              <a:rPr lang="el-GR" sz="1800" dirty="0">
                <a:latin typeface="Calibri" pitchFamily="34" charset="0"/>
              </a:rPr>
              <a:t>καθολικό) σχήμα </a:t>
            </a:r>
            <a:r>
              <a:rPr lang="en-US" sz="1800" dirty="0">
                <a:latin typeface="Calibri" pitchFamily="34" charset="0"/>
              </a:rPr>
              <a:t>R(A, B, C) </a:t>
            </a:r>
            <a:r>
              <a:rPr lang="el-GR" sz="1800" dirty="0" smtClean="0">
                <a:latin typeface="Calibri" pitchFamily="34" charset="0"/>
              </a:rPr>
              <a:t>και διάσπαση </a:t>
            </a:r>
            <a:r>
              <a:rPr lang="el-GR" sz="1800" dirty="0">
                <a:latin typeface="Calibri" pitchFamily="34" charset="0"/>
              </a:rPr>
              <a:t>σε </a:t>
            </a:r>
            <a:r>
              <a:rPr lang="en-US" sz="1800" dirty="0">
                <a:latin typeface="Calibri" pitchFamily="34" charset="0"/>
              </a:rPr>
              <a:t>R</a:t>
            </a:r>
            <a:r>
              <a:rPr lang="en-US" sz="1800" baseline="-25000" dirty="0">
                <a:latin typeface="Calibri" pitchFamily="34" charset="0"/>
              </a:rPr>
              <a:t>1</a:t>
            </a:r>
            <a:r>
              <a:rPr lang="en-US" sz="1800" dirty="0">
                <a:latin typeface="Calibri" pitchFamily="34" charset="0"/>
              </a:rPr>
              <a:t>(A, B) </a:t>
            </a:r>
            <a:r>
              <a:rPr lang="el-GR" sz="1800" dirty="0">
                <a:latin typeface="Calibri" pitchFamily="34" charset="0"/>
              </a:rPr>
              <a:t>και </a:t>
            </a:r>
            <a:r>
              <a:rPr lang="en-US" sz="1800" dirty="0">
                <a:latin typeface="Calibri" pitchFamily="34" charset="0"/>
              </a:rPr>
              <a:t>R</a:t>
            </a:r>
            <a:r>
              <a:rPr lang="en-US" sz="1800" baseline="-25000" dirty="0">
                <a:latin typeface="Calibri" pitchFamily="34" charset="0"/>
              </a:rPr>
              <a:t>2</a:t>
            </a:r>
            <a:r>
              <a:rPr lang="en-US" sz="1800" dirty="0">
                <a:latin typeface="Calibri" pitchFamily="34" charset="0"/>
              </a:rPr>
              <a:t>(B, C)</a:t>
            </a:r>
            <a:endParaRPr lang="el-GR" sz="1800" dirty="0">
              <a:latin typeface="Calibri" pitchFamily="34" charset="0"/>
            </a:endParaRPr>
          </a:p>
          <a:p>
            <a:pPr eaLnBrk="0" hangingPunct="0">
              <a:spcBef>
                <a:spcPct val="50000"/>
              </a:spcBef>
            </a:pPr>
            <a:endParaRPr lang="el-GR" sz="1100" dirty="0">
              <a:latin typeface="Calibri" pitchFamily="34" charset="0"/>
            </a:endParaRPr>
          </a:p>
          <a:p>
            <a:pPr eaLnBrk="0" hangingPunct="0">
              <a:spcBef>
                <a:spcPct val="50000"/>
              </a:spcBef>
            </a:pPr>
            <a:r>
              <a:rPr lang="en-US" sz="1800" dirty="0">
                <a:latin typeface="Calibri" pitchFamily="34" charset="0"/>
              </a:rPr>
              <a:t>T</a:t>
            </a:r>
            <a:r>
              <a:rPr lang="el-GR" sz="1800" dirty="0">
                <a:latin typeface="Calibri" pitchFamily="34" charset="0"/>
              </a:rPr>
              <a:t>α αντίστοιχα στιγμιότυπα (σχέσεις) (συμβολισμός </a:t>
            </a:r>
            <a:r>
              <a:rPr lang="en-US" sz="1800" dirty="0">
                <a:latin typeface="Calibri" pitchFamily="34" charset="0"/>
              </a:rPr>
              <a:t>r(R)</a:t>
            </a:r>
            <a:r>
              <a:rPr lang="el-GR" sz="1800" dirty="0">
                <a:latin typeface="Calibri" pitchFamily="34" charset="0"/>
              </a:rPr>
              <a:t> ή </a:t>
            </a:r>
            <a:r>
              <a:rPr lang="en-US" sz="1800" b="1" dirty="0">
                <a:latin typeface="Calibri" pitchFamily="34" charset="0"/>
              </a:rPr>
              <a:t>r</a:t>
            </a:r>
            <a:r>
              <a:rPr lang="el-GR" sz="1800" dirty="0">
                <a:latin typeface="Calibri" pitchFamily="34" charset="0"/>
              </a:rPr>
              <a:t>)</a:t>
            </a:r>
          </a:p>
        </p:txBody>
      </p:sp>
      <p:sp>
        <p:nvSpPr>
          <p:cNvPr id="19470" name="Text Box 17"/>
          <p:cNvSpPr txBox="1">
            <a:spLocks noChangeArrowheads="1"/>
          </p:cNvSpPr>
          <p:nvPr/>
        </p:nvSpPr>
        <p:spPr bwMode="auto">
          <a:xfrm>
            <a:off x="4859338" y="3068638"/>
            <a:ext cx="838200" cy="336550"/>
          </a:xfrm>
          <a:prstGeom prst="rect">
            <a:avLst/>
          </a:prstGeom>
          <a:noFill/>
          <a:ln w="9525">
            <a:noFill/>
            <a:miter lim="800000"/>
            <a:headEnd/>
            <a:tailEnd/>
          </a:ln>
        </p:spPr>
        <p:txBody>
          <a:bodyPr>
            <a:spAutoFit/>
          </a:bodyPr>
          <a:lstStyle/>
          <a:p>
            <a:pPr eaLnBrk="0" hangingPunct="0">
              <a:spcBef>
                <a:spcPct val="50000"/>
              </a:spcBef>
            </a:pPr>
            <a:r>
              <a:rPr lang="en-US" sz="1600" b="1">
                <a:latin typeface="Calibri" pitchFamily="34" charset="0"/>
              </a:rPr>
              <a:t>r</a:t>
            </a:r>
            <a:r>
              <a:rPr lang="en-US" sz="1600" b="1" baseline="-25000">
                <a:latin typeface="Calibri" pitchFamily="34" charset="0"/>
              </a:rPr>
              <a:t>2</a:t>
            </a:r>
            <a:r>
              <a:rPr lang="en-US" sz="1600" b="1">
                <a:latin typeface="Calibri" pitchFamily="34" charset="0"/>
              </a:rPr>
              <a:t>(R</a:t>
            </a:r>
            <a:r>
              <a:rPr lang="en-US" sz="1600" b="1" baseline="-25000">
                <a:latin typeface="Calibri" pitchFamily="34" charset="0"/>
              </a:rPr>
              <a:t>2</a:t>
            </a:r>
            <a:r>
              <a:rPr lang="en-US" sz="1600" b="1">
                <a:latin typeface="Calibri" pitchFamily="34" charset="0"/>
              </a:rPr>
              <a:t>)</a:t>
            </a:r>
            <a:endParaRPr lang="el-GR" sz="1600" b="1">
              <a:latin typeface="Calibri" pitchFamily="34" charset="0"/>
            </a:endParaRPr>
          </a:p>
        </p:txBody>
      </p:sp>
      <p:sp>
        <p:nvSpPr>
          <p:cNvPr id="19471" name="Text Box 18"/>
          <p:cNvSpPr txBox="1">
            <a:spLocks noChangeArrowheads="1"/>
          </p:cNvSpPr>
          <p:nvPr/>
        </p:nvSpPr>
        <p:spPr bwMode="auto">
          <a:xfrm>
            <a:off x="1476375" y="4868863"/>
            <a:ext cx="5329238" cy="366712"/>
          </a:xfrm>
          <a:prstGeom prst="rect">
            <a:avLst/>
          </a:prstGeom>
          <a:noFill/>
          <a:ln w="9525">
            <a:noFill/>
            <a:miter lim="800000"/>
            <a:headEnd/>
            <a:tailEnd/>
          </a:ln>
        </p:spPr>
        <p:txBody>
          <a:bodyPr>
            <a:spAutoFit/>
          </a:bodyPr>
          <a:lstStyle/>
          <a:p>
            <a:pPr algn="just" eaLnBrk="0" hangingPunct="0">
              <a:spcBef>
                <a:spcPct val="50000"/>
              </a:spcBef>
            </a:pPr>
            <a:r>
              <a:rPr lang="el-GR" sz="1800" i="1" dirty="0">
                <a:solidFill>
                  <a:schemeClr val="accent6">
                    <a:lumMod val="50000"/>
                  </a:schemeClr>
                </a:solidFill>
                <a:latin typeface="Calibri" pitchFamily="34" charset="0"/>
              </a:rPr>
              <a:t>Μπορούμε να πάρουμε το αρχικό στιγμιότυπο;</a:t>
            </a:r>
          </a:p>
        </p:txBody>
      </p:sp>
      <p:sp>
        <p:nvSpPr>
          <p:cNvPr id="19472" name="Text Box 19"/>
          <p:cNvSpPr txBox="1">
            <a:spLocks noChangeArrowheads="1"/>
          </p:cNvSpPr>
          <p:nvPr/>
        </p:nvSpPr>
        <p:spPr bwMode="auto">
          <a:xfrm>
            <a:off x="3419475" y="5445125"/>
            <a:ext cx="3311525" cy="366713"/>
          </a:xfrm>
          <a:prstGeom prst="rect">
            <a:avLst/>
          </a:prstGeom>
          <a:noFill/>
          <a:ln w="9525">
            <a:noFill/>
            <a:miter lim="800000"/>
            <a:headEnd/>
            <a:tailEnd/>
          </a:ln>
        </p:spPr>
        <p:txBody>
          <a:bodyPr>
            <a:spAutoFit/>
          </a:bodyPr>
          <a:lstStyle/>
          <a:p>
            <a:pPr eaLnBrk="0" hangingPunct="0">
              <a:spcBef>
                <a:spcPct val="50000"/>
              </a:spcBef>
            </a:pPr>
            <a:r>
              <a:rPr lang="el-GR" sz="1800">
                <a:latin typeface="Calibri" pitchFamily="34" charset="0"/>
              </a:rPr>
              <a:t>Φυσική συνένωση </a:t>
            </a:r>
            <a:r>
              <a:rPr lang="en-US" sz="1800">
                <a:latin typeface="Calibri" pitchFamily="34" charset="0"/>
              </a:rPr>
              <a:t>r</a:t>
            </a:r>
            <a:r>
              <a:rPr lang="el-GR" sz="1600" b="1" baseline="-25000">
                <a:latin typeface="Calibri" pitchFamily="34" charset="0"/>
              </a:rPr>
              <a:t>1</a:t>
            </a:r>
            <a:r>
              <a:rPr lang="el-GR" sz="1800">
                <a:latin typeface="Calibri" pitchFamily="34" charset="0"/>
              </a:rPr>
              <a:t> * </a:t>
            </a:r>
            <a:r>
              <a:rPr lang="en-US" sz="1800">
                <a:latin typeface="Calibri" pitchFamily="34" charset="0"/>
              </a:rPr>
              <a:t>r</a:t>
            </a:r>
            <a:r>
              <a:rPr lang="en-US" sz="1600" b="1" baseline="-25000">
                <a:latin typeface="Calibri" pitchFamily="34" charset="0"/>
              </a:rPr>
              <a:t>2</a:t>
            </a:r>
            <a:r>
              <a:rPr lang="el-GR" sz="1600" b="1" baseline="-25000">
                <a:latin typeface="Calibri" pitchFamily="34" charset="0"/>
              </a:rPr>
              <a:t> </a:t>
            </a:r>
            <a:r>
              <a:rPr lang="en-US" sz="1800">
                <a:latin typeface="Calibri" pitchFamily="34" charset="0"/>
              </a:rPr>
              <a:t>;</a:t>
            </a:r>
            <a:endParaRPr lang="el-GR" sz="1800">
              <a:latin typeface="Calibri" pitchFamily="34" charset="0"/>
            </a:endParaRPr>
          </a:p>
        </p:txBody>
      </p:sp>
      <p:sp>
        <p:nvSpPr>
          <p:cNvPr id="23" name="Title 22"/>
          <p:cNvSpPr>
            <a:spLocks noGrp="1"/>
          </p:cNvSpPr>
          <p:nvPr>
            <p:ph type="title"/>
          </p:nvPr>
        </p:nvSpPr>
        <p:spPr/>
        <p:txBody>
          <a:bodyPr/>
          <a:lstStyle/>
          <a:p>
            <a:r>
              <a:rPr lang="el-GR" dirty="0" smtClean="0">
                <a:solidFill>
                  <a:schemeClr val="accent6">
                    <a:lumMod val="75000"/>
                  </a:schemeClr>
                </a:solidFill>
              </a:rPr>
              <a:t>Παράδειγμα</a:t>
            </a:r>
            <a:endParaRPr lang="el-GR"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Date Placeholder 2"/>
          <p:cNvSpPr>
            <a:spLocks noGrp="1"/>
          </p:cNvSpPr>
          <p:nvPr>
            <p:ph type="dt" sz="quarter" idx="10"/>
          </p:nvPr>
        </p:nvSpPr>
        <p:spPr>
          <a:noFill/>
          <a:ln>
            <a:noFill/>
          </a:ln>
        </p:spPr>
        <p:txBody>
          <a:bodyPr/>
          <a:lstStyle/>
          <a:p>
            <a:r>
              <a:rPr lang="el-GR" dirty="0" smtClean="0">
                <a:solidFill>
                  <a:schemeClr val="accent3">
                    <a:lumMod val="75000"/>
                  </a:schemeClr>
                </a:solidFill>
              </a:rPr>
              <a:t>Βάσεις Δεδομένων 20</a:t>
            </a:r>
            <a:r>
              <a:rPr lang="en-US" dirty="0" smtClean="0">
                <a:solidFill>
                  <a:schemeClr val="accent3">
                    <a:lumMod val="75000"/>
                  </a:schemeClr>
                </a:solidFill>
              </a:rPr>
              <a:t>1</a:t>
            </a:r>
            <a:r>
              <a:rPr lang="el-GR" dirty="0" smtClean="0">
                <a:solidFill>
                  <a:schemeClr val="accent3">
                    <a:lumMod val="75000"/>
                  </a:schemeClr>
                </a:solidFill>
              </a:rPr>
              <a:t>3-20</a:t>
            </a:r>
            <a:r>
              <a:rPr lang="en-US" dirty="0" smtClean="0">
                <a:solidFill>
                  <a:schemeClr val="accent3">
                    <a:lumMod val="75000"/>
                  </a:schemeClr>
                </a:solidFill>
              </a:rPr>
              <a:t>1</a:t>
            </a:r>
            <a:r>
              <a:rPr lang="el-GR" dirty="0" smtClean="0">
                <a:solidFill>
                  <a:schemeClr val="accent3">
                    <a:lumMod val="75000"/>
                  </a:schemeClr>
                </a:solidFill>
              </a:rPr>
              <a:t>4</a:t>
            </a:r>
            <a:endParaRPr lang="el-GR" altLang="en-US" dirty="0" smtClean="0">
              <a:solidFill>
                <a:schemeClr val="accent3">
                  <a:lumMod val="75000"/>
                </a:schemeClr>
              </a:solidFill>
            </a:endParaRPr>
          </a:p>
        </p:txBody>
      </p:sp>
      <p:sp>
        <p:nvSpPr>
          <p:cNvPr id="20483" name="Footer Placeholder 3"/>
          <p:cNvSpPr>
            <a:spLocks noGrp="1"/>
          </p:cNvSpPr>
          <p:nvPr>
            <p:ph type="ftr" sz="quarter" idx="11"/>
          </p:nvPr>
        </p:nvSpPr>
        <p:spPr>
          <a:noFill/>
        </p:spPr>
        <p:txBody>
          <a:bodyPr/>
          <a:lstStyle/>
          <a:p>
            <a:r>
              <a:rPr lang="el-GR" altLang="en-US" smtClean="0"/>
              <a:t>Ευαγγελία Πιτουρά</a:t>
            </a:r>
          </a:p>
        </p:txBody>
      </p:sp>
      <p:sp>
        <p:nvSpPr>
          <p:cNvPr id="20484" name="Slide Number Placeholder 4"/>
          <p:cNvSpPr>
            <a:spLocks noGrp="1"/>
          </p:cNvSpPr>
          <p:nvPr>
            <p:ph type="sldNum" sz="quarter" idx="12"/>
          </p:nvPr>
        </p:nvSpPr>
        <p:spPr>
          <a:noFill/>
        </p:spPr>
        <p:txBody>
          <a:bodyPr/>
          <a:lstStyle/>
          <a:p>
            <a:fld id="{C02682AD-EC09-4613-99CA-28ABC365BE5C}" type="slidenum">
              <a:rPr lang="el-GR" altLang="en-US" smtClean="0"/>
              <a:pPr/>
              <a:t>58</a:t>
            </a:fld>
            <a:endParaRPr lang="el-GR" altLang="en-US" smtClean="0"/>
          </a:p>
        </p:txBody>
      </p:sp>
      <p:sp>
        <p:nvSpPr>
          <p:cNvPr id="20486" name="Text Box 3" descr="Parchment"/>
          <p:cNvSpPr txBox="1">
            <a:spLocks noChangeArrowheads="1"/>
          </p:cNvSpPr>
          <p:nvPr/>
        </p:nvSpPr>
        <p:spPr bwMode="auto">
          <a:xfrm>
            <a:off x="533400" y="2057400"/>
            <a:ext cx="7772400" cy="1446213"/>
          </a:xfrm>
          <a:prstGeom prst="rect">
            <a:avLst/>
          </a:prstGeom>
          <a:noFill/>
          <a:ln w="9525">
            <a:solidFill>
              <a:schemeClr val="tx2">
                <a:lumMod val="50000"/>
              </a:schemeClr>
            </a:solidFill>
            <a:miter lim="800000"/>
            <a:headEnd/>
            <a:tailEnd/>
          </a:ln>
        </p:spPr>
        <p:txBody>
          <a:bodyPr>
            <a:spAutoFit/>
          </a:bodyPr>
          <a:lstStyle/>
          <a:p>
            <a:pPr algn="just" eaLnBrk="0" hangingPunct="0">
              <a:spcBef>
                <a:spcPct val="50000"/>
              </a:spcBef>
            </a:pPr>
            <a:r>
              <a:rPr lang="el-GR" sz="2400" dirty="0">
                <a:latin typeface="Calibri" pitchFamily="34" charset="0"/>
              </a:rPr>
              <a:t>Έστω ένα σχεσιακό σχήμα </a:t>
            </a:r>
            <a:r>
              <a:rPr lang="en-US" sz="2400" dirty="0">
                <a:latin typeface="Calibri" pitchFamily="34" charset="0"/>
              </a:rPr>
              <a:t>R. </a:t>
            </a:r>
            <a:r>
              <a:rPr lang="el-GR" sz="2400" dirty="0">
                <a:latin typeface="Calibri" pitchFamily="34" charset="0"/>
              </a:rPr>
              <a:t>Ένα σύνολο από σχεσιακά σχήματα {</a:t>
            </a:r>
            <a:r>
              <a:rPr lang="en-US" sz="2400" dirty="0">
                <a:latin typeface="Calibri" pitchFamily="34" charset="0"/>
              </a:rPr>
              <a:t>R</a:t>
            </a:r>
            <a:r>
              <a:rPr lang="en-US" sz="2400" baseline="-25000" dirty="0">
                <a:latin typeface="Calibri" pitchFamily="34" charset="0"/>
              </a:rPr>
              <a:t>1</a:t>
            </a:r>
            <a:r>
              <a:rPr lang="en-US" sz="2400" dirty="0">
                <a:latin typeface="Calibri" pitchFamily="34" charset="0"/>
              </a:rPr>
              <a:t>, R</a:t>
            </a:r>
            <a:r>
              <a:rPr lang="en-US" sz="2400" baseline="-25000" dirty="0">
                <a:latin typeface="Calibri" pitchFamily="34" charset="0"/>
              </a:rPr>
              <a:t>2</a:t>
            </a:r>
            <a:r>
              <a:rPr lang="en-US" sz="2400" dirty="0">
                <a:latin typeface="Calibri" pitchFamily="34" charset="0"/>
              </a:rPr>
              <a:t>, .., </a:t>
            </a:r>
            <a:r>
              <a:rPr lang="en-US" sz="2400" dirty="0" err="1">
                <a:latin typeface="Calibri" pitchFamily="34" charset="0"/>
              </a:rPr>
              <a:t>R</a:t>
            </a:r>
            <a:r>
              <a:rPr lang="en-US" sz="2400" baseline="-25000" dirty="0" err="1">
                <a:latin typeface="Calibri" pitchFamily="34" charset="0"/>
              </a:rPr>
              <a:t>n</a:t>
            </a:r>
            <a:r>
              <a:rPr lang="en-US" sz="2400" dirty="0">
                <a:latin typeface="Calibri" pitchFamily="34" charset="0"/>
              </a:rPr>
              <a:t>} </a:t>
            </a:r>
            <a:r>
              <a:rPr lang="el-GR" sz="2400" dirty="0">
                <a:latin typeface="Calibri" pitchFamily="34" charset="0"/>
              </a:rPr>
              <a:t>είναι μια </a:t>
            </a:r>
            <a:r>
              <a:rPr lang="el-GR" sz="2800" dirty="0" smtClean="0">
                <a:solidFill>
                  <a:schemeClr val="accent6">
                    <a:lumMod val="75000"/>
                  </a:schemeClr>
                </a:solidFill>
                <a:latin typeface="Calibri" pitchFamily="34" charset="0"/>
              </a:rPr>
              <a:t>διάσπαση</a:t>
            </a:r>
            <a:r>
              <a:rPr lang="el-GR" sz="2400" b="1" dirty="0" smtClean="0">
                <a:solidFill>
                  <a:srgbClr val="FF00FF"/>
                </a:solidFill>
                <a:latin typeface="Calibri" pitchFamily="34" charset="0"/>
              </a:rPr>
              <a:t> </a:t>
            </a:r>
            <a:r>
              <a:rPr lang="el-GR" sz="2400" dirty="0">
                <a:latin typeface="Calibri" pitchFamily="34" charset="0"/>
              </a:rPr>
              <a:t>του </a:t>
            </a:r>
            <a:r>
              <a:rPr lang="en-US" sz="2400" dirty="0">
                <a:latin typeface="Calibri" pitchFamily="34" charset="0"/>
              </a:rPr>
              <a:t>R </a:t>
            </a:r>
            <a:r>
              <a:rPr lang="el-GR" sz="2400" dirty="0">
                <a:latin typeface="Calibri" pitchFamily="34" charset="0"/>
              </a:rPr>
              <a:t>αν  </a:t>
            </a:r>
          </a:p>
          <a:p>
            <a:pPr algn="just" eaLnBrk="0" hangingPunct="0">
              <a:spcBef>
                <a:spcPct val="50000"/>
              </a:spcBef>
            </a:pPr>
            <a:r>
              <a:rPr lang="en-US" sz="2400" dirty="0">
                <a:latin typeface="Calibri" pitchFamily="34" charset="0"/>
              </a:rPr>
              <a:t>		R = R</a:t>
            </a:r>
            <a:r>
              <a:rPr lang="en-US" sz="2400" baseline="-25000" dirty="0">
                <a:latin typeface="Calibri" pitchFamily="34" charset="0"/>
              </a:rPr>
              <a:t>1</a:t>
            </a:r>
            <a:r>
              <a:rPr lang="en-US" sz="2400" dirty="0">
                <a:latin typeface="Calibri" pitchFamily="34" charset="0"/>
              </a:rPr>
              <a:t> </a:t>
            </a:r>
            <a:r>
              <a:rPr lang="en-US" sz="2400" dirty="0">
                <a:latin typeface="Calibri" pitchFamily="34" charset="0"/>
                <a:sym typeface="Symbol" pitchFamily="18" charset="2"/>
              </a:rPr>
              <a:t></a:t>
            </a:r>
            <a:r>
              <a:rPr lang="en-US" sz="2400" dirty="0">
                <a:latin typeface="Calibri" pitchFamily="34" charset="0"/>
              </a:rPr>
              <a:t> R</a:t>
            </a:r>
            <a:r>
              <a:rPr lang="en-US" sz="2400" baseline="-25000" dirty="0">
                <a:latin typeface="Calibri" pitchFamily="34" charset="0"/>
              </a:rPr>
              <a:t>2</a:t>
            </a:r>
            <a:r>
              <a:rPr lang="en-US" sz="2400" dirty="0">
                <a:latin typeface="Calibri" pitchFamily="34" charset="0"/>
              </a:rPr>
              <a:t> … </a:t>
            </a:r>
            <a:r>
              <a:rPr lang="en-US" sz="2400" dirty="0">
                <a:latin typeface="Calibri" pitchFamily="34" charset="0"/>
                <a:sym typeface="Symbol" pitchFamily="18" charset="2"/>
              </a:rPr>
              <a:t></a:t>
            </a:r>
            <a:r>
              <a:rPr lang="en-US" sz="2400" dirty="0">
                <a:latin typeface="Calibri" pitchFamily="34" charset="0"/>
              </a:rPr>
              <a:t> </a:t>
            </a:r>
            <a:r>
              <a:rPr lang="en-US" sz="2400" dirty="0" err="1">
                <a:latin typeface="Calibri" pitchFamily="34" charset="0"/>
              </a:rPr>
              <a:t>R</a:t>
            </a:r>
            <a:r>
              <a:rPr lang="en-US" sz="2400" baseline="-25000" dirty="0" err="1">
                <a:latin typeface="Calibri" pitchFamily="34" charset="0"/>
              </a:rPr>
              <a:t>n</a:t>
            </a:r>
            <a:endParaRPr lang="en-US" sz="2400" dirty="0">
              <a:latin typeface="Calibri" pitchFamily="34" charset="0"/>
            </a:endParaRPr>
          </a:p>
        </p:txBody>
      </p:sp>
      <p:sp>
        <p:nvSpPr>
          <p:cNvPr id="20487" name="Text Box 4"/>
          <p:cNvSpPr txBox="1">
            <a:spLocks noChangeArrowheads="1"/>
          </p:cNvSpPr>
          <p:nvPr/>
        </p:nvSpPr>
        <p:spPr bwMode="auto">
          <a:xfrm>
            <a:off x="1908175" y="3644900"/>
            <a:ext cx="5111750" cy="457200"/>
          </a:xfrm>
          <a:prstGeom prst="rect">
            <a:avLst/>
          </a:prstGeom>
          <a:noFill/>
          <a:ln w="9525">
            <a:noFill/>
            <a:miter lim="800000"/>
            <a:headEnd/>
            <a:tailEnd/>
          </a:ln>
        </p:spPr>
        <p:txBody>
          <a:bodyPr>
            <a:spAutoFit/>
          </a:bodyPr>
          <a:lstStyle/>
          <a:p>
            <a:pPr eaLnBrk="0" hangingPunct="0">
              <a:spcBef>
                <a:spcPct val="50000"/>
              </a:spcBef>
            </a:pPr>
            <a:r>
              <a:rPr lang="el-GR" sz="2400" i="1">
                <a:latin typeface="Calibri" pitchFamily="34" charset="0"/>
              </a:rPr>
              <a:t>Δηλαδή,  </a:t>
            </a:r>
            <a:r>
              <a:rPr lang="el-GR" sz="2400" i="1">
                <a:latin typeface="Calibri" pitchFamily="34" charset="0"/>
                <a:sym typeface="Symbol" pitchFamily="18" charset="2"/>
              </a:rPr>
              <a:t>  </a:t>
            </a:r>
            <a:r>
              <a:rPr lang="en-US" sz="2400" i="1">
                <a:latin typeface="Calibri" pitchFamily="34" charset="0"/>
              </a:rPr>
              <a:t>i = 1,</a:t>
            </a:r>
            <a:r>
              <a:rPr lang="el-GR" sz="2400" i="1">
                <a:latin typeface="Calibri" pitchFamily="34" charset="0"/>
              </a:rPr>
              <a:t> </a:t>
            </a:r>
            <a:r>
              <a:rPr lang="en-US" sz="2400" i="1">
                <a:latin typeface="Calibri" pitchFamily="34" charset="0"/>
              </a:rPr>
              <a:t>..,</a:t>
            </a:r>
            <a:r>
              <a:rPr lang="el-GR" sz="2400" i="1">
                <a:latin typeface="Calibri" pitchFamily="34" charset="0"/>
              </a:rPr>
              <a:t> </a:t>
            </a:r>
            <a:r>
              <a:rPr lang="en-US" sz="2400" i="1">
                <a:latin typeface="Calibri" pitchFamily="34" charset="0"/>
              </a:rPr>
              <a:t>n    R</a:t>
            </a:r>
            <a:r>
              <a:rPr lang="en-US" sz="2400" i="1" baseline="-25000">
                <a:latin typeface="Calibri" pitchFamily="34" charset="0"/>
              </a:rPr>
              <a:t>i</a:t>
            </a:r>
            <a:r>
              <a:rPr lang="en-US" sz="2400" i="1">
                <a:latin typeface="Calibri" pitchFamily="34" charset="0"/>
              </a:rPr>
              <a:t>  </a:t>
            </a:r>
            <a:r>
              <a:rPr lang="en-US" sz="2400" i="1">
                <a:latin typeface="Calibri" pitchFamily="34" charset="0"/>
                <a:sym typeface="Symbol" pitchFamily="18" charset="2"/>
              </a:rPr>
              <a:t>  </a:t>
            </a:r>
            <a:r>
              <a:rPr lang="en-US" sz="2400" i="1">
                <a:latin typeface="Calibri" pitchFamily="34" charset="0"/>
              </a:rPr>
              <a:t>R </a:t>
            </a:r>
            <a:endParaRPr lang="el-GR" sz="2400" i="1">
              <a:latin typeface="Calibri" pitchFamily="34" charset="0"/>
            </a:endParaRPr>
          </a:p>
        </p:txBody>
      </p:sp>
      <p:sp>
        <p:nvSpPr>
          <p:cNvPr id="20488" name="Text Box 5"/>
          <p:cNvSpPr txBox="1">
            <a:spLocks noChangeArrowheads="1"/>
          </p:cNvSpPr>
          <p:nvPr/>
        </p:nvSpPr>
        <p:spPr bwMode="auto">
          <a:xfrm>
            <a:off x="786991" y="4826621"/>
            <a:ext cx="7467600" cy="1014413"/>
          </a:xfrm>
          <a:prstGeom prst="rect">
            <a:avLst/>
          </a:prstGeom>
          <a:noFill/>
          <a:ln w="9525">
            <a:solidFill>
              <a:schemeClr val="tx1"/>
            </a:solidFill>
            <a:miter lim="800000"/>
            <a:headEnd/>
            <a:tailEnd/>
          </a:ln>
        </p:spPr>
        <p:txBody>
          <a:bodyPr>
            <a:spAutoFit/>
          </a:bodyPr>
          <a:lstStyle/>
          <a:p>
            <a:pPr eaLnBrk="0" hangingPunct="0">
              <a:spcBef>
                <a:spcPct val="50000"/>
              </a:spcBef>
            </a:pPr>
            <a:r>
              <a:rPr lang="el-GR" sz="2400" dirty="0">
                <a:latin typeface="Calibri" pitchFamily="34" charset="0"/>
              </a:rPr>
              <a:t>Έστω </a:t>
            </a:r>
            <a:r>
              <a:rPr lang="en-US" sz="2400" dirty="0">
                <a:latin typeface="Calibri" pitchFamily="34" charset="0"/>
              </a:rPr>
              <a:t>r(R) </a:t>
            </a:r>
            <a:r>
              <a:rPr lang="el-GR" sz="2400" dirty="0">
                <a:latin typeface="Calibri" pitchFamily="34" charset="0"/>
              </a:rPr>
              <a:t>και </a:t>
            </a:r>
            <a:r>
              <a:rPr lang="en-US" sz="2400" dirty="0" err="1">
                <a:solidFill>
                  <a:schemeClr val="accent6">
                    <a:lumMod val="75000"/>
                  </a:schemeClr>
                </a:solidFill>
                <a:latin typeface="Calibri" pitchFamily="34" charset="0"/>
              </a:rPr>
              <a:t>r</a:t>
            </a:r>
            <a:r>
              <a:rPr lang="en-US" sz="2400" baseline="-25000" dirty="0" err="1">
                <a:solidFill>
                  <a:schemeClr val="accent6">
                    <a:lumMod val="75000"/>
                  </a:schemeClr>
                </a:solidFill>
                <a:latin typeface="Calibri" pitchFamily="34" charset="0"/>
              </a:rPr>
              <a:t>i</a:t>
            </a:r>
            <a:r>
              <a:rPr lang="en-US" sz="2400" dirty="0">
                <a:solidFill>
                  <a:schemeClr val="accent6">
                    <a:lumMod val="75000"/>
                  </a:schemeClr>
                </a:solidFill>
                <a:latin typeface="Calibri" pitchFamily="34" charset="0"/>
              </a:rPr>
              <a:t> = </a:t>
            </a:r>
            <a:r>
              <a:rPr lang="el-GR" sz="2400" dirty="0">
                <a:solidFill>
                  <a:schemeClr val="accent6">
                    <a:lumMod val="75000"/>
                  </a:schemeClr>
                </a:solidFill>
                <a:latin typeface="Calibri" pitchFamily="34" charset="0"/>
              </a:rPr>
              <a:t>π </a:t>
            </a:r>
            <a:r>
              <a:rPr lang="en-US" sz="2400" baseline="-25000" dirty="0" err="1">
                <a:solidFill>
                  <a:schemeClr val="accent6">
                    <a:lumMod val="75000"/>
                  </a:schemeClr>
                </a:solidFill>
                <a:latin typeface="Calibri" pitchFamily="34" charset="0"/>
              </a:rPr>
              <a:t>R</a:t>
            </a:r>
            <a:r>
              <a:rPr lang="en-US" sz="2400" baseline="-36000" dirty="0" err="1">
                <a:solidFill>
                  <a:schemeClr val="accent6">
                    <a:lumMod val="75000"/>
                  </a:schemeClr>
                </a:solidFill>
                <a:latin typeface="Calibri" pitchFamily="34" charset="0"/>
              </a:rPr>
              <a:t>i</a:t>
            </a:r>
            <a:r>
              <a:rPr lang="en-US" sz="2400" dirty="0">
                <a:solidFill>
                  <a:schemeClr val="accent6">
                    <a:lumMod val="75000"/>
                  </a:schemeClr>
                </a:solidFill>
                <a:latin typeface="Calibri" pitchFamily="34" charset="0"/>
              </a:rPr>
              <a:t> (r), </a:t>
            </a:r>
            <a:r>
              <a:rPr lang="el-GR" sz="2400" dirty="0">
                <a:latin typeface="Calibri" pitchFamily="34" charset="0"/>
                <a:sym typeface="Symbol" pitchFamily="18" charset="2"/>
              </a:rPr>
              <a:t>  </a:t>
            </a:r>
            <a:r>
              <a:rPr lang="en-US" sz="2400" dirty="0" err="1">
                <a:latin typeface="Calibri" pitchFamily="34" charset="0"/>
              </a:rPr>
              <a:t>i</a:t>
            </a:r>
            <a:r>
              <a:rPr lang="en-US" sz="2400" dirty="0">
                <a:latin typeface="Calibri" pitchFamily="34" charset="0"/>
              </a:rPr>
              <a:t> = 1,..,n </a:t>
            </a:r>
          </a:p>
          <a:p>
            <a:pPr eaLnBrk="0" hangingPunct="0">
              <a:spcBef>
                <a:spcPct val="50000"/>
              </a:spcBef>
            </a:pPr>
            <a:r>
              <a:rPr lang="en-US" sz="2400" dirty="0">
                <a:latin typeface="Calibri" pitchFamily="34" charset="0"/>
              </a:rPr>
              <a:t>		r </a:t>
            </a:r>
            <a:r>
              <a:rPr lang="en-US" sz="2400" b="1" dirty="0">
                <a:latin typeface="Calibri" pitchFamily="34" charset="0"/>
              </a:rPr>
              <a:t> </a:t>
            </a:r>
            <a:r>
              <a:rPr lang="en-US" sz="2400" b="1" dirty="0">
                <a:solidFill>
                  <a:schemeClr val="accent6">
                    <a:lumMod val="75000"/>
                  </a:schemeClr>
                </a:solidFill>
                <a:latin typeface="Calibri" pitchFamily="34" charset="0"/>
                <a:sym typeface="Symbol" pitchFamily="18" charset="2"/>
              </a:rPr>
              <a:t></a:t>
            </a:r>
            <a:r>
              <a:rPr lang="en-US" sz="2400" b="1" dirty="0">
                <a:solidFill>
                  <a:srgbClr val="FF66FF"/>
                </a:solidFill>
                <a:latin typeface="Calibri" pitchFamily="34" charset="0"/>
                <a:sym typeface="Symbol" pitchFamily="18" charset="2"/>
              </a:rPr>
              <a:t> </a:t>
            </a:r>
            <a:r>
              <a:rPr lang="en-US" sz="2400" dirty="0">
                <a:latin typeface="Calibri" pitchFamily="34" charset="0"/>
              </a:rPr>
              <a:t> r</a:t>
            </a:r>
            <a:r>
              <a:rPr lang="en-US" sz="2400" baseline="-25000" dirty="0">
                <a:latin typeface="Calibri" pitchFamily="34" charset="0"/>
              </a:rPr>
              <a:t>1</a:t>
            </a:r>
            <a:r>
              <a:rPr lang="en-US" sz="2400" dirty="0">
                <a:latin typeface="Calibri" pitchFamily="34" charset="0"/>
              </a:rPr>
              <a:t> * r</a:t>
            </a:r>
            <a:r>
              <a:rPr lang="en-US" sz="2400" baseline="-25000" dirty="0">
                <a:latin typeface="Calibri" pitchFamily="34" charset="0"/>
              </a:rPr>
              <a:t>2</a:t>
            </a:r>
            <a:r>
              <a:rPr lang="en-US" sz="2400" dirty="0">
                <a:latin typeface="Calibri" pitchFamily="34" charset="0"/>
              </a:rPr>
              <a:t> * … * </a:t>
            </a:r>
            <a:r>
              <a:rPr lang="en-US" sz="2400" dirty="0" err="1">
                <a:latin typeface="Calibri" pitchFamily="34" charset="0"/>
              </a:rPr>
              <a:t>r</a:t>
            </a:r>
            <a:r>
              <a:rPr lang="en-US" sz="2400" baseline="-25000" dirty="0" err="1">
                <a:latin typeface="Calibri" pitchFamily="34" charset="0"/>
              </a:rPr>
              <a:t>n</a:t>
            </a:r>
            <a:endParaRPr lang="el-GR" sz="2400" baseline="-25000" dirty="0">
              <a:latin typeface="Calibri" pitchFamily="34" charset="0"/>
            </a:endParaRPr>
          </a:p>
        </p:txBody>
      </p:sp>
      <p:sp>
        <p:nvSpPr>
          <p:cNvPr id="20489" name="Text Box 6"/>
          <p:cNvSpPr txBox="1">
            <a:spLocks noChangeArrowheads="1"/>
          </p:cNvSpPr>
          <p:nvPr/>
        </p:nvSpPr>
        <p:spPr bwMode="auto">
          <a:xfrm>
            <a:off x="4787900" y="1545996"/>
            <a:ext cx="1405510" cy="380674"/>
          </a:xfrm>
          <a:prstGeom prst="rect">
            <a:avLst/>
          </a:prstGeom>
          <a:noFill/>
          <a:ln w="9525">
            <a:solidFill>
              <a:schemeClr val="accent3">
                <a:lumMod val="75000"/>
              </a:schemeClr>
            </a:solidFill>
            <a:miter lim="800000"/>
            <a:headEnd/>
            <a:tailEnd/>
          </a:ln>
        </p:spPr>
        <p:txBody>
          <a:bodyPr wrap="square">
            <a:spAutoFit/>
          </a:bodyPr>
          <a:lstStyle/>
          <a:p>
            <a:pPr eaLnBrk="0" hangingPunct="0">
              <a:spcBef>
                <a:spcPct val="50000"/>
              </a:spcBef>
            </a:pPr>
            <a:r>
              <a:rPr lang="el-GR" dirty="0">
                <a:solidFill>
                  <a:schemeClr val="accent3">
                    <a:lumMod val="75000"/>
                  </a:schemeClr>
                </a:solidFill>
                <a:latin typeface="Calibri" pitchFamily="34" charset="0"/>
              </a:rPr>
              <a:t>γνωρίσματα</a:t>
            </a:r>
          </a:p>
        </p:txBody>
      </p:sp>
      <p:sp>
        <p:nvSpPr>
          <p:cNvPr id="20490" name="Text Box 7"/>
          <p:cNvSpPr txBox="1">
            <a:spLocks noChangeArrowheads="1"/>
          </p:cNvSpPr>
          <p:nvPr/>
        </p:nvSpPr>
        <p:spPr bwMode="auto">
          <a:xfrm>
            <a:off x="5971767" y="4317476"/>
            <a:ext cx="1465982" cy="373652"/>
          </a:xfrm>
          <a:prstGeom prst="rect">
            <a:avLst/>
          </a:prstGeom>
          <a:noFill/>
          <a:ln w="9525">
            <a:solidFill>
              <a:schemeClr val="accent3">
                <a:lumMod val="75000"/>
              </a:schemeClr>
            </a:solidFill>
            <a:miter lim="800000"/>
            <a:headEnd/>
            <a:tailEnd/>
          </a:ln>
        </p:spPr>
        <p:txBody>
          <a:bodyPr wrap="square">
            <a:spAutoFit/>
          </a:bodyPr>
          <a:lstStyle/>
          <a:p>
            <a:pPr eaLnBrk="0" hangingPunct="0">
              <a:spcBef>
                <a:spcPct val="50000"/>
              </a:spcBef>
            </a:pPr>
            <a:r>
              <a:rPr lang="el-GR">
                <a:solidFill>
                  <a:schemeClr val="accent3">
                    <a:lumMod val="75000"/>
                  </a:schemeClr>
                </a:solidFill>
                <a:latin typeface="Calibri" pitchFamily="34" charset="0"/>
              </a:rPr>
              <a:t>στιγμιότυπα</a:t>
            </a:r>
          </a:p>
        </p:txBody>
      </p:sp>
      <p:sp>
        <p:nvSpPr>
          <p:cNvPr id="20491" name="Line 8"/>
          <p:cNvSpPr>
            <a:spLocks noChangeShapeType="1"/>
          </p:cNvSpPr>
          <p:nvPr/>
        </p:nvSpPr>
        <p:spPr bwMode="auto">
          <a:xfrm flipH="1">
            <a:off x="3851275" y="1700213"/>
            <a:ext cx="863600" cy="0"/>
          </a:xfrm>
          <a:prstGeom prst="line">
            <a:avLst/>
          </a:prstGeom>
          <a:noFill/>
          <a:ln w="19050">
            <a:solidFill>
              <a:schemeClr val="accent3">
                <a:lumMod val="75000"/>
              </a:schemeClr>
            </a:solidFill>
            <a:round/>
            <a:headEnd/>
            <a:tailEnd/>
          </a:ln>
        </p:spPr>
        <p:txBody>
          <a:bodyPr/>
          <a:lstStyle/>
          <a:p>
            <a:endParaRPr lang="el-GR">
              <a:solidFill>
                <a:schemeClr val="accent3">
                  <a:lumMod val="75000"/>
                </a:schemeClr>
              </a:solidFill>
            </a:endParaRPr>
          </a:p>
        </p:txBody>
      </p:sp>
      <p:sp>
        <p:nvSpPr>
          <p:cNvPr id="20492" name="Line 9"/>
          <p:cNvSpPr>
            <a:spLocks noChangeShapeType="1"/>
          </p:cNvSpPr>
          <p:nvPr/>
        </p:nvSpPr>
        <p:spPr bwMode="auto">
          <a:xfrm>
            <a:off x="3851275" y="1700213"/>
            <a:ext cx="0" cy="360362"/>
          </a:xfrm>
          <a:prstGeom prst="line">
            <a:avLst/>
          </a:prstGeom>
          <a:noFill/>
          <a:ln w="19050">
            <a:solidFill>
              <a:schemeClr val="accent3">
                <a:lumMod val="75000"/>
              </a:schemeClr>
            </a:solidFill>
            <a:round/>
            <a:headEnd/>
            <a:tailEnd type="triangle" w="med" len="med"/>
          </a:ln>
        </p:spPr>
        <p:txBody>
          <a:bodyPr/>
          <a:lstStyle/>
          <a:p>
            <a:endParaRPr lang="el-GR">
              <a:solidFill>
                <a:schemeClr val="accent3">
                  <a:lumMod val="75000"/>
                </a:schemeClr>
              </a:solidFill>
            </a:endParaRPr>
          </a:p>
        </p:txBody>
      </p:sp>
      <p:sp>
        <p:nvSpPr>
          <p:cNvPr id="20493" name="Line 10"/>
          <p:cNvSpPr>
            <a:spLocks noChangeShapeType="1"/>
          </p:cNvSpPr>
          <p:nvPr/>
        </p:nvSpPr>
        <p:spPr bwMode="auto">
          <a:xfrm flipH="1">
            <a:off x="5322478" y="4466259"/>
            <a:ext cx="576263" cy="0"/>
          </a:xfrm>
          <a:prstGeom prst="line">
            <a:avLst/>
          </a:prstGeom>
          <a:noFill/>
          <a:ln w="28575">
            <a:solidFill>
              <a:schemeClr val="accent3">
                <a:lumMod val="75000"/>
              </a:schemeClr>
            </a:solidFill>
            <a:round/>
            <a:headEnd/>
            <a:tailEnd/>
          </a:ln>
        </p:spPr>
        <p:txBody>
          <a:bodyPr/>
          <a:lstStyle/>
          <a:p>
            <a:endParaRPr lang="el-GR">
              <a:solidFill>
                <a:schemeClr val="accent3">
                  <a:lumMod val="75000"/>
                </a:schemeClr>
              </a:solidFill>
            </a:endParaRPr>
          </a:p>
        </p:txBody>
      </p:sp>
      <p:sp>
        <p:nvSpPr>
          <p:cNvPr id="20494" name="Line 11"/>
          <p:cNvSpPr>
            <a:spLocks noChangeShapeType="1"/>
          </p:cNvSpPr>
          <p:nvPr/>
        </p:nvSpPr>
        <p:spPr bwMode="auto">
          <a:xfrm>
            <a:off x="5322478" y="4466259"/>
            <a:ext cx="0" cy="360362"/>
          </a:xfrm>
          <a:prstGeom prst="line">
            <a:avLst/>
          </a:prstGeom>
          <a:noFill/>
          <a:ln w="28575">
            <a:solidFill>
              <a:schemeClr val="accent3">
                <a:lumMod val="75000"/>
              </a:schemeClr>
            </a:solidFill>
            <a:round/>
            <a:headEnd/>
            <a:tailEnd type="triangle" w="med" len="med"/>
          </a:ln>
        </p:spPr>
        <p:txBody>
          <a:bodyPr/>
          <a:lstStyle/>
          <a:p>
            <a:endParaRPr lang="el-GR">
              <a:solidFill>
                <a:schemeClr val="accent3">
                  <a:lumMod val="75000"/>
                </a:schemeClr>
              </a:solidFill>
            </a:endParaRPr>
          </a:p>
        </p:txBody>
      </p:sp>
      <p:sp>
        <p:nvSpPr>
          <p:cNvPr id="15" name="Title 14"/>
          <p:cNvSpPr>
            <a:spLocks noGrp="1"/>
          </p:cNvSpPr>
          <p:nvPr>
            <p:ph type="title"/>
          </p:nvPr>
        </p:nvSpPr>
        <p:spPr/>
        <p:txBody>
          <a:bodyPr/>
          <a:lstStyle/>
          <a:p>
            <a:r>
              <a:rPr lang="el-GR" dirty="0" smtClean="0">
                <a:solidFill>
                  <a:schemeClr val="accent6">
                    <a:lumMod val="75000"/>
                  </a:schemeClr>
                </a:solidFill>
              </a:rPr>
              <a:t>Διάσπαση</a:t>
            </a:r>
            <a:endParaRPr lang="el-GR"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21507" name="Footer Placeholder 3"/>
          <p:cNvSpPr>
            <a:spLocks noGrp="1"/>
          </p:cNvSpPr>
          <p:nvPr>
            <p:ph type="ftr" sz="quarter" idx="11"/>
          </p:nvPr>
        </p:nvSpPr>
        <p:spPr>
          <a:noFill/>
        </p:spPr>
        <p:txBody>
          <a:bodyPr/>
          <a:lstStyle/>
          <a:p>
            <a:r>
              <a:rPr lang="el-GR" altLang="en-US" smtClean="0"/>
              <a:t>Ευαγγελία Πιτουρά</a:t>
            </a:r>
          </a:p>
        </p:txBody>
      </p:sp>
      <p:sp>
        <p:nvSpPr>
          <p:cNvPr id="21508" name="Slide Number Placeholder 4"/>
          <p:cNvSpPr>
            <a:spLocks noGrp="1"/>
          </p:cNvSpPr>
          <p:nvPr>
            <p:ph type="sldNum" sz="quarter" idx="12"/>
          </p:nvPr>
        </p:nvSpPr>
        <p:spPr>
          <a:noFill/>
        </p:spPr>
        <p:txBody>
          <a:bodyPr/>
          <a:lstStyle/>
          <a:p>
            <a:fld id="{99868A56-343E-4FEC-BD84-5AA5C6C99AF5}" type="slidenum">
              <a:rPr lang="el-GR" altLang="en-US" smtClean="0"/>
              <a:pPr/>
              <a:t>59</a:t>
            </a:fld>
            <a:endParaRPr lang="el-GR" altLang="en-US" smtClean="0"/>
          </a:p>
        </p:txBody>
      </p:sp>
      <p:sp>
        <p:nvSpPr>
          <p:cNvPr id="10" name="Title 9"/>
          <p:cNvSpPr>
            <a:spLocks noGrp="1"/>
          </p:cNvSpPr>
          <p:nvPr>
            <p:ph type="title"/>
          </p:nvPr>
        </p:nvSpPr>
        <p:spPr/>
        <p:txBody>
          <a:bodyPr/>
          <a:lstStyle/>
          <a:p>
            <a:r>
              <a:rPr lang="el-GR" dirty="0" smtClean="0">
                <a:solidFill>
                  <a:schemeClr val="accent6">
                    <a:lumMod val="75000"/>
                  </a:schemeClr>
                </a:solidFill>
              </a:rPr>
              <a:t>Επιθυμητές Ιδιότητες Διάσπασης</a:t>
            </a:r>
            <a:endParaRPr lang="el-GR" dirty="0">
              <a:solidFill>
                <a:schemeClr val="accent6">
                  <a:lumMod val="75000"/>
                </a:schemeClr>
              </a:solidFill>
            </a:endParaRPr>
          </a:p>
        </p:txBody>
      </p:sp>
      <p:sp>
        <p:nvSpPr>
          <p:cNvPr id="11" name="TextBox 10"/>
          <p:cNvSpPr txBox="1"/>
          <p:nvPr/>
        </p:nvSpPr>
        <p:spPr>
          <a:xfrm>
            <a:off x="829559" y="2139885"/>
            <a:ext cx="6872140" cy="1200329"/>
          </a:xfrm>
          <a:prstGeom prst="rect">
            <a:avLst/>
          </a:prstGeom>
          <a:noFill/>
        </p:spPr>
        <p:txBody>
          <a:bodyPr wrap="square" rtlCol="0">
            <a:spAutoFit/>
          </a:bodyPr>
          <a:lstStyle/>
          <a:p>
            <a:pPr marL="457200" indent="-457200">
              <a:buFont typeface="+mj-lt"/>
              <a:buAutoNum type="arabicPeriod"/>
            </a:pPr>
            <a:r>
              <a:rPr lang="el-GR" sz="2400" dirty="0" smtClean="0"/>
              <a:t>Διασπάσεις χωρίς απώλειες στη συνένωση</a:t>
            </a:r>
          </a:p>
          <a:p>
            <a:pPr marL="457200" indent="-457200">
              <a:buFont typeface="+mj-lt"/>
              <a:buAutoNum type="arabicPeriod"/>
            </a:pPr>
            <a:endParaRPr lang="el-GR" sz="2400" dirty="0" smtClean="0"/>
          </a:p>
          <a:p>
            <a:pPr marL="457200" indent="-457200">
              <a:buFont typeface="+mj-lt"/>
              <a:buAutoNum type="arabicPeriod"/>
            </a:pPr>
            <a:r>
              <a:rPr lang="el-GR" sz="2400" dirty="0" smtClean="0"/>
              <a:t>Διατήρηση των συναρτησιακών εξαρτήσεων</a:t>
            </a:r>
            <a:endParaRPr lang="el-GR"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Date Placeholder 2"/>
          <p:cNvSpPr>
            <a:spLocks noGrp="1"/>
          </p:cNvSpPr>
          <p:nvPr>
            <p:ph type="dt" sz="quarter" idx="10"/>
          </p:nvPr>
        </p:nvSpPr>
        <p:spPr>
          <a:xfrm>
            <a:off x="116006" y="6492875"/>
            <a:ext cx="2133600" cy="365125"/>
          </a:xfrm>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10243" name="Footer Placeholder 3"/>
          <p:cNvSpPr>
            <a:spLocks noGrp="1"/>
          </p:cNvSpPr>
          <p:nvPr>
            <p:ph type="ftr" sz="quarter" idx="11"/>
          </p:nvPr>
        </p:nvSpPr>
        <p:spPr>
          <a:xfrm>
            <a:off x="3082926" y="6492875"/>
            <a:ext cx="2895600" cy="365125"/>
          </a:xfrm>
          <a:noFill/>
        </p:spPr>
        <p:txBody>
          <a:bodyPr/>
          <a:lstStyle/>
          <a:p>
            <a:r>
              <a:rPr lang="el-GR" altLang="en-US" dirty="0" smtClean="0"/>
              <a:t>Ευαγγελία </a:t>
            </a:r>
            <a:r>
              <a:rPr lang="el-GR" altLang="en-US" dirty="0" err="1" smtClean="0"/>
              <a:t>Πιτουρά</a:t>
            </a:r>
            <a:endParaRPr lang="el-GR" altLang="en-US" dirty="0" smtClean="0"/>
          </a:p>
        </p:txBody>
      </p:sp>
      <p:sp>
        <p:nvSpPr>
          <p:cNvPr id="10244" name="Slide Number Placeholder 4"/>
          <p:cNvSpPr>
            <a:spLocks noGrp="1"/>
          </p:cNvSpPr>
          <p:nvPr>
            <p:ph type="sldNum" sz="quarter" idx="12"/>
          </p:nvPr>
        </p:nvSpPr>
        <p:spPr>
          <a:noFill/>
        </p:spPr>
        <p:txBody>
          <a:bodyPr/>
          <a:lstStyle/>
          <a:p>
            <a:fld id="{66B850DF-0F85-4008-8137-3B2394C941E3}" type="slidenum">
              <a:rPr lang="el-GR" altLang="en-US" smtClean="0"/>
              <a:pPr/>
              <a:t>6</a:t>
            </a:fld>
            <a:endParaRPr lang="el-GR" altLang="en-US" smtClean="0"/>
          </a:p>
        </p:txBody>
      </p:sp>
      <p:sp>
        <p:nvSpPr>
          <p:cNvPr id="10247" name="Text Box 11"/>
          <p:cNvSpPr txBox="1">
            <a:spLocks noChangeArrowheads="1"/>
          </p:cNvSpPr>
          <p:nvPr/>
        </p:nvSpPr>
        <p:spPr bwMode="auto">
          <a:xfrm>
            <a:off x="404018" y="2837170"/>
            <a:ext cx="8153400" cy="861774"/>
          </a:xfrm>
          <a:prstGeom prst="rect">
            <a:avLst/>
          </a:prstGeom>
          <a:noFill/>
          <a:ln w="9525">
            <a:noFill/>
            <a:miter lim="800000"/>
            <a:headEnd/>
            <a:tailEnd/>
          </a:ln>
        </p:spPr>
        <p:txBody>
          <a:bodyPr>
            <a:spAutoFit/>
          </a:bodyPr>
          <a:lstStyle/>
          <a:p>
            <a:pPr algn="just" eaLnBrk="0" hangingPunct="0">
              <a:spcBef>
                <a:spcPct val="50000"/>
              </a:spcBef>
            </a:pPr>
            <a:r>
              <a:rPr lang="el-GR" sz="2000" i="1" dirty="0">
                <a:solidFill>
                  <a:schemeClr val="accent6">
                    <a:lumMod val="75000"/>
                  </a:schemeClr>
                </a:solidFill>
                <a:latin typeface="Calibri" pitchFamily="34" charset="0"/>
              </a:rPr>
              <a:t>Τροποποίηση</a:t>
            </a:r>
            <a:r>
              <a:rPr lang="el-GR" i="1" dirty="0">
                <a:solidFill>
                  <a:schemeClr val="accent6">
                    <a:lumMod val="75000"/>
                  </a:schemeClr>
                </a:solidFill>
                <a:latin typeface="Calibri" pitchFamily="34" charset="0"/>
              </a:rPr>
              <a:t> </a:t>
            </a:r>
          </a:p>
          <a:p>
            <a:pPr algn="just" eaLnBrk="0" hangingPunct="0">
              <a:spcBef>
                <a:spcPct val="50000"/>
              </a:spcBef>
              <a:buFont typeface="Wingdings" pitchFamily="2" charset="2"/>
              <a:buChar char="§"/>
            </a:pPr>
            <a:r>
              <a:rPr lang="el-GR" dirty="0">
                <a:latin typeface="Calibri" pitchFamily="34" charset="0"/>
              </a:rPr>
              <a:t> </a:t>
            </a:r>
            <a:r>
              <a:rPr lang="el-GR" sz="2000" dirty="0">
                <a:solidFill>
                  <a:schemeClr val="tx2">
                    <a:lumMod val="50000"/>
                  </a:schemeClr>
                </a:solidFill>
                <a:latin typeface="Calibri" pitchFamily="34" charset="0"/>
              </a:rPr>
              <a:t>Τι γίνεται αν θελήσουμε να τροποποιήσουμε τη διάρκεια μιας ταινίας;</a:t>
            </a:r>
          </a:p>
        </p:txBody>
      </p:sp>
      <p:sp>
        <p:nvSpPr>
          <p:cNvPr id="10248" name="Text Box 12"/>
          <p:cNvSpPr txBox="1">
            <a:spLocks noChangeArrowheads="1"/>
          </p:cNvSpPr>
          <p:nvPr/>
        </p:nvSpPr>
        <p:spPr bwMode="auto">
          <a:xfrm>
            <a:off x="539750" y="5229225"/>
            <a:ext cx="7704138" cy="457200"/>
          </a:xfrm>
          <a:prstGeom prst="rect">
            <a:avLst/>
          </a:prstGeom>
          <a:noFill/>
          <a:ln w="9525">
            <a:noFill/>
            <a:miter lim="800000"/>
            <a:headEnd/>
            <a:tailEnd/>
          </a:ln>
        </p:spPr>
        <p:txBody>
          <a:bodyPr>
            <a:spAutoFit/>
          </a:bodyPr>
          <a:lstStyle/>
          <a:p>
            <a:pPr eaLnBrk="0" hangingPunct="0">
              <a:spcBef>
                <a:spcPct val="50000"/>
              </a:spcBef>
            </a:pPr>
            <a:endParaRPr lang="el-GR" sz="2400">
              <a:latin typeface="Comic Sans MS" pitchFamily="66" charset="0"/>
            </a:endParaRPr>
          </a:p>
        </p:txBody>
      </p:sp>
      <p:sp>
        <p:nvSpPr>
          <p:cNvPr id="10249" name="Text Box 13"/>
          <p:cNvSpPr txBox="1">
            <a:spLocks noChangeArrowheads="1"/>
          </p:cNvSpPr>
          <p:nvPr/>
        </p:nvSpPr>
        <p:spPr bwMode="auto">
          <a:xfrm>
            <a:off x="432095" y="3909870"/>
            <a:ext cx="5905500" cy="2247900"/>
          </a:xfrm>
          <a:prstGeom prst="rect">
            <a:avLst/>
          </a:prstGeom>
          <a:noFill/>
          <a:ln w="9525">
            <a:noFill/>
            <a:miter lim="800000"/>
            <a:headEnd/>
            <a:tailEnd/>
          </a:ln>
        </p:spPr>
        <p:txBody>
          <a:bodyPr>
            <a:spAutoFit/>
          </a:bodyPr>
          <a:lstStyle/>
          <a:p>
            <a:pPr marL="457200" indent="-457200">
              <a:spcBef>
                <a:spcPct val="50000"/>
              </a:spcBef>
            </a:pPr>
            <a:r>
              <a:rPr lang="el-GR" sz="2000" dirty="0">
                <a:solidFill>
                  <a:schemeClr val="accent6">
                    <a:lumMod val="75000"/>
                  </a:schemeClr>
                </a:solidFill>
                <a:latin typeface="Calibri" pitchFamily="34" charset="0"/>
              </a:rPr>
              <a:t>Σύνοψη Προβλημάτων Λόγω Πλεονασμού</a:t>
            </a:r>
          </a:p>
          <a:p>
            <a:pPr marL="457200" indent="-457200">
              <a:spcBef>
                <a:spcPct val="50000"/>
              </a:spcBef>
              <a:buFont typeface="Wingdings" pitchFamily="2" charset="2"/>
              <a:buChar char="ü"/>
            </a:pPr>
            <a:r>
              <a:rPr lang="el-GR" sz="2000" dirty="0">
                <a:solidFill>
                  <a:schemeClr val="tx2">
                    <a:lumMod val="50000"/>
                  </a:schemeClr>
                </a:solidFill>
                <a:latin typeface="Calibri" pitchFamily="34" charset="0"/>
              </a:rPr>
              <a:t>Πλεονασμός στην αποθήκευση</a:t>
            </a:r>
          </a:p>
          <a:p>
            <a:pPr marL="457200" indent="-457200">
              <a:spcBef>
                <a:spcPct val="50000"/>
              </a:spcBef>
              <a:buFont typeface="Wingdings" pitchFamily="2" charset="2"/>
              <a:buChar char="ü"/>
            </a:pPr>
            <a:r>
              <a:rPr lang="el-GR" sz="2000" dirty="0">
                <a:solidFill>
                  <a:schemeClr val="tx2">
                    <a:lumMod val="50000"/>
                  </a:schemeClr>
                </a:solidFill>
                <a:latin typeface="Calibri" pitchFamily="34" charset="0"/>
              </a:rPr>
              <a:t>Προβληματική ενημέρωση</a:t>
            </a:r>
          </a:p>
          <a:p>
            <a:pPr marL="457200" indent="-457200">
              <a:spcBef>
                <a:spcPct val="50000"/>
              </a:spcBef>
              <a:buFont typeface="Wingdings" pitchFamily="2" charset="2"/>
              <a:buChar char="ü"/>
            </a:pPr>
            <a:r>
              <a:rPr lang="el-GR" sz="2000" dirty="0">
                <a:solidFill>
                  <a:schemeClr val="tx2">
                    <a:lumMod val="50000"/>
                  </a:schemeClr>
                </a:solidFill>
                <a:latin typeface="Calibri" pitchFamily="34" charset="0"/>
              </a:rPr>
              <a:t>Προβληματική εισαγωγή </a:t>
            </a:r>
          </a:p>
          <a:p>
            <a:pPr marL="457200" indent="-457200">
              <a:spcBef>
                <a:spcPct val="50000"/>
              </a:spcBef>
              <a:buFont typeface="Wingdings" pitchFamily="2" charset="2"/>
              <a:buChar char="ü"/>
            </a:pPr>
            <a:r>
              <a:rPr lang="el-GR" sz="2000" dirty="0">
                <a:solidFill>
                  <a:schemeClr val="tx2">
                    <a:lumMod val="50000"/>
                  </a:schemeClr>
                </a:solidFill>
                <a:latin typeface="Calibri" pitchFamily="34" charset="0"/>
              </a:rPr>
              <a:t>Προβληματική διαγραφή</a:t>
            </a:r>
          </a:p>
        </p:txBody>
      </p:sp>
      <p:sp>
        <p:nvSpPr>
          <p:cNvPr id="18" name="Title 2"/>
          <p:cNvSpPr>
            <a:spLocks noGrp="1"/>
          </p:cNvSpPr>
          <p:nvPr>
            <p:ph type="title"/>
          </p:nvPr>
        </p:nvSpPr>
        <p:spPr>
          <a:xfrm>
            <a:off x="201494" y="121291"/>
            <a:ext cx="8585200" cy="1185862"/>
          </a:xfrm>
        </p:spPr>
        <p:txBody>
          <a:bodyPr>
            <a:normAutofit fontScale="90000"/>
          </a:bodyPr>
          <a:lstStyle/>
          <a:p>
            <a:r>
              <a:rPr lang="el-GR" dirty="0" smtClean="0">
                <a:solidFill>
                  <a:schemeClr val="accent6">
                    <a:lumMod val="75000"/>
                  </a:schemeClr>
                </a:solidFill>
              </a:rPr>
              <a:t>Πλεονασμός (επανάληψη πληροφορίας)</a:t>
            </a:r>
            <a:endParaRPr lang="en-US" dirty="0">
              <a:solidFill>
                <a:schemeClr val="accent6">
                  <a:lumMod val="75000"/>
                </a:schemeClr>
              </a:solidFill>
            </a:endParaRPr>
          </a:p>
        </p:txBody>
      </p:sp>
      <p:sp>
        <p:nvSpPr>
          <p:cNvPr id="19" name="Text Box 4"/>
          <p:cNvSpPr txBox="1">
            <a:spLocks noChangeArrowheads="1"/>
          </p:cNvSpPr>
          <p:nvPr/>
        </p:nvSpPr>
        <p:spPr bwMode="auto">
          <a:xfrm>
            <a:off x="282574" y="2055426"/>
            <a:ext cx="1066800" cy="396875"/>
          </a:xfrm>
          <a:prstGeom prst="rect">
            <a:avLst/>
          </a:prstGeom>
          <a:noFill/>
          <a:ln w="9525">
            <a:noFill/>
            <a:miter lim="800000"/>
            <a:headEnd/>
            <a:tailEnd/>
          </a:ln>
        </p:spPr>
        <p:txBody>
          <a:bodyPr>
            <a:spAutoFit/>
          </a:bodyPr>
          <a:lstStyle/>
          <a:p>
            <a:pPr eaLnBrk="0" hangingPunct="0">
              <a:spcBef>
                <a:spcPct val="50000"/>
              </a:spcBef>
            </a:pPr>
            <a:r>
              <a:rPr lang="el-GR" b="1" dirty="0">
                <a:latin typeface="Calibri" pitchFamily="34" charset="0"/>
              </a:rPr>
              <a:t>Ταινία       </a:t>
            </a:r>
          </a:p>
        </p:txBody>
      </p:sp>
      <p:grpSp>
        <p:nvGrpSpPr>
          <p:cNvPr id="20" name="Group 5"/>
          <p:cNvGrpSpPr>
            <a:grpSpLocks/>
          </p:cNvGrpSpPr>
          <p:nvPr/>
        </p:nvGrpSpPr>
        <p:grpSpPr bwMode="auto">
          <a:xfrm>
            <a:off x="1490662" y="2116336"/>
            <a:ext cx="6810375" cy="504825"/>
            <a:chOff x="768" y="2304"/>
            <a:chExt cx="4290" cy="318"/>
          </a:xfrm>
        </p:grpSpPr>
        <p:sp>
          <p:nvSpPr>
            <p:cNvPr id="21" name="Text Box 6"/>
            <p:cNvSpPr txBox="1">
              <a:spLocks noChangeArrowheads="1"/>
            </p:cNvSpPr>
            <p:nvPr/>
          </p:nvSpPr>
          <p:spPr bwMode="auto">
            <a:xfrm>
              <a:off x="768" y="2304"/>
              <a:ext cx="4290" cy="233"/>
            </a:xfrm>
            <a:prstGeom prst="rect">
              <a:avLst/>
            </a:prstGeom>
            <a:noFill/>
            <a:ln w="9525">
              <a:noFill/>
              <a:miter lim="800000"/>
              <a:headEnd/>
              <a:tailEnd/>
            </a:ln>
          </p:spPr>
          <p:txBody>
            <a:bodyPr>
              <a:spAutoFit/>
            </a:bodyPr>
            <a:lstStyle/>
            <a:p>
              <a:pPr eaLnBrk="0" hangingPunct="0">
                <a:spcBef>
                  <a:spcPct val="50000"/>
                </a:spcBef>
              </a:pPr>
              <a:r>
                <a:rPr lang="en-US" u="sng" dirty="0">
                  <a:latin typeface="Calibri" pitchFamily="34" charset="0"/>
                </a:rPr>
                <a:t> </a:t>
              </a:r>
              <a:r>
                <a:rPr lang="el-GR" u="sng" dirty="0" smtClean="0">
                  <a:latin typeface="Calibri" pitchFamily="34" charset="0"/>
                </a:rPr>
                <a:t>Τίτλος </a:t>
              </a:r>
              <a:r>
                <a:rPr lang="el-GR" dirty="0" smtClean="0">
                  <a:latin typeface="Calibri" pitchFamily="34" charset="0"/>
                </a:rPr>
                <a:t>       </a:t>
              </a:r>
              <a:r>
                <a:rPr lang="el-GR" u="sng" dirty="0">
                  <a:latin typeface="Calibri" pitchFamily="34" charset="0"/>
                </a:rPr>
                <a:t>Έτος</a:t>
              </a:r>
              <a:r>
                <a:rPr lang="el-GR" dirty="0">
                  <a:latin typeface="Calibri" pitchFamily="34" charset="0"/>
                </a:rPr>
                <a:t>     Διάρκεια      </a:t>
              </a:r>
              <a:r>
                <a:rPr lang="el-GR" dirty="0" smtClean="0">
                  <a:latin typeface="Calibri" pitchFamily="34" charset="0"/>
                </a:rPr>
                <a:t>Είδος        </a:t>
              </a:r>
              <a:r>
                <a:rPr lang="el-GR" u="sng" dirty="0">
                  <a:latin typeface="Calibri" pitchFamily="34" charset="0"/>
                </a:rPr>
                <a:t>Όνομα-Ηθοποιού</a:t>
              </a:r>
              <a:endParaRPr lang="el-GR" b="1" dirty="0">
                <a:latin typeface="Calibri" pitchFamily="34" charset="0"/>
              </a:endParaRPr>
            </a:p>
          </p:txBody>
        </p:sp>
        <p:sp>
          <p:nvSpPr>
            <p:cNvPr id="22" name="Rectangle 7"/>
            <p:cNvSpPr>
              <a:spLocks noChangeArrowheads="1"/>
            </p:cNvSpPr>
            <p:nvPr/>
          </p:nvSpPr>
          <p:spPr bwMode="auto">
            <a:xfrm>
              <a:off x="816" y="2304"/>
              <a:ext cx="3671" cy="318"/>
            </a:xfrm>
            <a:prstGeom prst="rect">
              <a:avLst/>
            </a:prstGeom>
            <a:noFill/>
            <a:ln w="9525">
              <a:solidFill>
                <a:schemeClr val="tx1"/>
              </a:solidFill>
              <a:miter lim="800000"/>
              <a:headEnd/>
              <a:tailEnd/>
            </a:ln>
          </p:spPr>
          <p:txBody>
            <a:bodyPr wrap="none" anchor="ctr"/>
            <a:lstStyle/>
            <a:p>
              <a:endParaRPr lang="el-GR">
                <a:latin typeface="Calibri" pitchFamily="34" charset="0"/>
              </a:endParaRPr>
            </a:p>
          </p:txBody>
        </p:sp>
        <p:sp>
          <p:nvSpPr>
            <p:cNvPr id="23" name="Line 8"/>
            <p:cNvSpPr>
              <a:spLocks noChangeShapeType="1"/>
            </p:cNvSpPr>
            <p:nvPr/>
          </p:nvSpPr>
          <p:spPr bwMode="auto">
            <a:xfrm>
              <a:off x="2560" y="2320"/>
              <a:ext cx="1" cy="288"/>
            </a:xfrm>
            <a:prstGeom prst="line">
              <a:avLst/>
            </a:prstGeom>
            <a:noFill/>
            <a:ln w="9525">
              <a:solidFill>
                <a:schemeClr val="tx1"/>
              </a:solidFill>
              <a:round/>
              <a:headEnd/>
              <a:tailEnd/>
            </a:ln>
          </p:spPr>
          <p:txBody>
            <a:bodyPr wrap="none" anchor="ctr"/>
            <a:lstStyle/>
            <a:p>
              <a:endParaRPr lang="el-GR"/>
            </a:p>
          </p:txBody>
        </p:sp>
        <p:sp>
          <p:nvSpPr>
            <p:cNvPr id="24" name="Line 9"/>
            <p:cNvSpPr>
              <a:spLocks noChangeShapeType="1"/>
            </p:cNvSpPr>
            <p:nvPr/>
          </p:nvSpPr>
          <p:spPr bwMode="auto">
            <a:xfrm>
              <a:off x="1344" y="2304"/>
              <a:ext cx="0" cy="288"/>
            </a:xfrm>
            <a:prstGeom prst="line">
              <a:avLst/>
            </a:prstGeom>
            <a:noFill/>
            <a:ln w="9525">
              <a:solidFill>
                <a:schemeClr val="tx1"/>
              </a:solidFill>
              <a:round/>
              <a:headEnd/>
              <a:tailEnd/>
            </a:ln>
          </p:spPr>
          <p:txBody>
            <a:bodyPr wrap="none" anchor="ctr"/>
            <a:lstStyle/>
            <a:p>
              <a:endParaRPr lang="el-GR"/>
            </a:p>
          </p:txBody>
        </p:sp>
        <p:sp>
          <p:nvSpPr>
            <p:cNvPr id="25" name="Line 10"/>
            <p:cNvSpPr>
              <a:spLocks noChangeShapeType="1"/>
            </p:cNvSpPr>
            <p:nvPr/>
          </p:nvSpPr>
          <p:spPr bwMode="auto">
            <a:xfrm>
              <a:off x="3059" y="2320"/>
              <a:ext cx="0" cy="288"/>
            </a:xfrm>
            <a:prstGeom prst="line">
              <a:avLst/>
            </a:prstGeom>
            <a:noFill/>
            <a:ln w="9525">
              <a:solidFill>
                <a:schemeClr val="tx1"/>
              </a:solidFill>
              <a:round/>
              <a:headEnd/>
              <a:tailEnd/>
            </a:ln>
          </p:spPr>
          <p:txBody>
            <a:bodyPr wrap="none" anchor="ctr"/>
            <a:lstStyle/>
            <a:p>
              <a:endParaRPr lang="el-GR"/>
            </a:p>
          </p:txBody>
        </p:sp>
        <p:sp>
          <p:nvSpPr>
            <p:cNvPr id="26" name="Line 11"/>
            <p:cNvSpPr>
              <a:spLocks noChangeShapeType="1"/>
            </p:cNvSpPr>
            <p:nvPr/>
          </p:nvSpPr>
          <p:spPr bwMode="auto">
            <a:xfrm>
              <a:off x="1824" y="2304"/>
              <a:ext cx="0" cy="288"/>
            </a:xfrm>
            <a:prstGeom prst="line">
              <a:avLst/>
            </a:prstGeom>
            <a:noFill/>
            <a:ln w="9525">
              <a:solidFill>
                <a:schemeClr val="tx1"/>
              </a:solidFill>
              <a:round/>
              <a:headEnd/>
              <a:tailEnd/>
            </a:ln>
          </p:spPr>
          <p:txBody>
            <a:bodyPr wrap="none" anchor="ctr"/>
            <a:lstStyle/>
            <a:p>
              <a:endParaRPr lang="el-GR"/>
            </a:p>
          </p:txBody>
        </p:sp>
      </p:grpSp>
    </p:spTree>
    <p:extLst>
      <p:ext uri="{BB962C8B-B14F-4D97-AF65-F5344CB8AC3E}">
        <p14:creationId xmlns:p14="http://schemas.microsoft.com/office/powerpoint/2010/main" xmlns="" val="2506081186"/>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21507" name="Footer Placeholder 3"/>
          <p:cNvSpPr>
            <a:spLocks noGrp="1"/>
          </p:cNvSpPr>
          <p:nvPr>
            <p:ph type="ftr" sz="quarter" idx="11"/>
          </p:nvPr>
        </p:nvSpPr>
        <p:spPr>
          <a:noFill/>
        </p:spPr>
        <p:txBody>
          <a:bodyPr/>
          <a:lstStyle/>
          <a:p>
            <a:r>
              <a:rPr lang="el-GR" altLang="en-US" smtClean="0"/>
              <a:t>Ευαγγελία Πιτουρά</a:t>
            </a:r>
          </a:p>
        </p:txBody>
      </p:sp>
      <p:sp>
        <p:nvSpPr>
          <p:cNvPr id="21508" name="Slide Number Placeholder 4"/>
          <p:cNvSpPr>
            <a:spLocks noGrp="1"/>
          </p:cNvSpPr>
          <p:nvPr>
            <p:ph type="sldNum" sz="quarter" idx="12"/>
          </p:nvPr>
        </p:nvSpPr>
        <p:spPr>
          <a:noFill/>
        </p:spPr>
        <p:txBody>
          <a:bodyPr/>
          <a:lstStyle/>
          <a:p>
            <a:fld id="{99868A56-343E-4FEC-BD84-5AA5C6C99AF5}" type="slidenum">
              <a:rPr lang="el-GR" altLang="en-US" smtClean="0"/>
              <a:pPr/>
              <a:t>60</a:t>
            </a:fld>
            <a:endParaRPr lang="el-GR" altLang="en-US" smtClean="0"/>
          </a:p>
        </p:txBody>
      </p:sp>
      <p:sp>
        <p:nvSpPr>
          <p:cNvPr id="21512" name="Text Box 5" descr="Parchment"/>
          <p:cNvSpPr txBox="1">
            <a:spLocks noChangeArrowheads="1"/>
          </p:cNvSpPr>
          <p:nvPr/>
        </p:nvSpPr>
        <p:spPr bwMode="auto">
          <a:xfrm>
            <a:off x="381000" y="2109247"/>
            <a:ext cx="8367713" cy="2215991"/>
          </a:xfrm>
          <a:prstGeom prst="rect">
            <a:avLst/>
          </a:prstGeom>
          <a:solidFill>
            <a:schemeClr val="bg1">
              <a:lumMod val="95000"/>
            </a:schemeClr>
          </a:solidFill>
          <a:ln w="9525">
            <a:noFill/>
            <a:miter lim="800000"/>
            <a:headEnd/>
            <a:tailEnd/>
          </a:ln>
        </p:spPr>
        <p:txBody>
          <a:bodyPr>
            <a:spAutoFit/>
          </a:bodyPr>
          <a:lstStyle/>
          <a:p>
            <a:pPr algn="just" eaLnBrk="0" hangingPunct="0">
              <a:spcBef>
                <a:spcPct val="50000"/>
              </a:spcBef>
            </a:pPr>
            <a:r>
              <a:rPr lang="el-GR" sz="2400" dirty="0">
                <a:latin typeface="Calibri" pitchFamily="34" charset="0"/>
              </a:rPr>
              <a:t>Έστω </a:t>
            </a:r>
            <a:r>
              <a:rPr lang="en-US" sz="2400" dirty="0">
                <a:latin typeface="Calibri" pitchFamily="34" charset="0"/>
              </a:rPr>
              <a:t>C </a:t>
            </a:r>
            <a:r>
              <a:rPr lang="el-GR" sz="2400" dirty="0">
                <a:latin typeface="Calibri" pitchFamily="34" charset="0"/>
              </a:rPr>
              <a:t>το σύνολο περιορισμών. Μια </a:t>
            </a:r>
            <a:r>
              <a:rPr lang="el-GR" sz="2400" dirty="0" smtClean="0">
                <a:latin typeface="Calibri" pitchFamily="34" charset="0"/>
              </a:rPr>
              <a:t>διάσπαση </a:t>
            </a:r>
            <a:r>
              <a:rPr lang="el-GR" sz="2400" dirty="0">
                <a:latin typeface="Calibri" pitchFamily="34" charset="0"/>
              </a:rPr>
              <a:t>του </a:t>
            </a:r>
            <a:r>
              <a:rPr lang="en-US" sz="2400" dirty="0">
                <a:latin typeface="Calibri" pitchFamily="34" charset="0"/>
              </a:rPr>
              <a:t>R </a:t>
            </a:r>
            <a:r>
              <a:rPr lang="el-GR" sz="2400" dirty="0">
                <a:latin typeface="Calibri" pitchFamily="34" charset="0"/>
              </a:rPr>
              <a:t>σε {</a:t>
            </a:r>
            <a:r>
              <a:rPr lang="en-US" sz="2400" dirty="0">
                <a:latin typeface="Calibri" pitchFamily="34" charset="0"/>
              </a:rPr>
              <a:t>R</a:t>
            </a:r>
            <a:r>
              <a:rPr lang="en-US" sz="2400" baseline="-25000" dirty="0">
                <a:latin typeface="Calibri" pitchFamily="34" charset="0"/>
              </a:rPr>
              <a:t>1</a:t>
            </a:r>
            <a:r>
              <a:rPr lang="en-US" sz="2400" dirty="0">
                <a:latin typeface="Calibri" pitchFamily="34" charset="0"/>
              </a:rPr>
              <a:t>, R</a:t>
            </a:r>
            <a:r>
              <a:rPr lang="en-US" sz="2400" baseline="-25000" dirty="0">
                <a:latin typeface="Calibri" pitchFamily="34" charset="0"/>
              </a:rPr>
              <a:t>2</a:t>
            </a:r>
            <a:r>
              <a:rPr lang="en-US" sz="2400" dirty="0">
                <a:latin typeface="Calibri" pitchFamily="34" charset="0"/>
              </a:rPr>
              <a:t>, .., </a:t>
            </a:r>
            <a:r>
              <a:rPr lang="en-US" sz="2400" dirty="0" err="1">
                <a:latin typeface="Calibri" pitchFamily="34" charset="0"/>
              </a:rPr>
              <a:t>R</a:t>
            </a:r>
            <a:r>
              <a:rPr lang="en-US" sz="2400" baseline="-25000" dirty="0" err="1">
                <a:latin typeface="Calibri" pitchFamily="34" charset="0"/>
              </a:rPr>
              <a:t>n</a:t>
            </a:r>
            <a:r>
              <a:rPr lang="en-US" sz="2400" dirty="0">
                <a:latin typeface="Calibri" pitchFamily="34" charset="0"/>
              </a:rPr>
              <a:t>} </a:t>
            </a:r>
            <a:r>
              <a:rPr lang="el-GR" sz="2400" dirty="0">
                <a:latin typeface="Calibri" pitchFamily="34" charset="0"/>
              </a:rPr>
              <a:t>είναι μια  </a:t>
            </a:r>
            <a:r>
              <a:rPr lang="el-GR" sz="2400" dirty="0" smtClean="0">
                <a:solidFill>
                  <a:schemeClr val="accent6">
                    <a:lumMod val="75000"/>
                  </a:schemeClr>
                </a:solidFill>
                <a:latin typeface="Calibri" pitchFamily="34" charset="0"/>
              </a:rPr>
              <a:t>διάσπαση </a:t>
            </a:r>
            <a:r>
              <a:rPr lang="el-GR" sz="2400" dirty="0">
                <a:solidFill>
                  <a:schemeClr val="accent6">
                    <a:lumMod val="75000"/>
                  </a:schemeClr>
                </a:solidFill>
                <a:latin typeface="Calibri" pitchFamily="34" charset="0"/>
              </a:rPr>
              <a:t>άνευ απωλειών στη συνένωση </a:t>
            </a:r>
            <a:r>
              <a:rPr lang="en-US" sz="2400" dirty="0">
                <a:solidFill>
                  <a:schemeClr val="accent6">
                    <a:lumMod val="75000"/>
                  </a:schemeClr>
                </a:solidFill>
                <a:latin typeface="Calibri" pitchFamily="34" charset="0"/>
              </a:rPr>
              <a:t>(lossless  join decomposition) </a:t>
            </a:r>
            <a:r>
              <a:rPr lang="el-GR" sz="2400" dirty="0">
                <a:latin typeface="Calibri" pitchFamily="34" charset="0"/>
              </a:rPr>
              <a:t>αν για όλες τις σχέσεις </a:t>
            </a:r>
            <a:r>
              <a:rPr lang="en-US" sz="2400" dirty="0">
                <a:latin typeface="Calibri" pitchFamily="34" charset="0"/>
              </a:rPr>
              <a:t>r(R) </a:t>
            </a:r>
            <a:r>
              <a:rPr lang="el-GR" sz="2400" dirty="0">
                <a:latin typeface="Calibri" pitchFamily="34" charset="0"/>
              </a:rPr>
              <a:t>που είναι νόμιμες στο </a:t>
            </a:r>
            <a:r>
              <a:rPr lang="en-US" sz="2400" dirty="0">
                <a:latin typeface="Calibri" pitchFamily="34" charset="0"/>
              </a:rPr>
              <a:t>C </a:t>
            </a:r>
            <a:r>
              <a:rPr lang="el-GR" sz="2400" dirty="0">
                <a:latin typeface="Calibri" pitchFamily="34" charset="0"/>
              </a:rPr>
              <a:t>ισχύει </a:t>
            </a:r>
          </a:p>
          <a:p>
            <a:pPr algn="ctr" eaLnBrk="0" hangingPunct="0">
              <a:spcBef>
                <a:spcPct val="50000"/>
              </a:spcBef>
            </a:pPr>
            <a:r>
              <a:rPr lang="en-US" sz="2400" dirty="0">
                <a:latin typeface="Calibri" pitchFamily="34" charset="0"/>
              </a:rPr>
              <a:t>r</a:t>
            </a:r>
            <a:r>
              <a:rPr lang="en-US" sz="2400" b="1" dirty="0">
                <a:latin typeface="Calibri" pitchFamily="34" charset="0"/>
              </a:rPr>
              <a:t> </a:t>
            </a:r>
            <a:r>
              <a:rPr lang="en-US" sz="2800" b="1" dirty="0">
                <a:solidFill>
                  <a:schemeClr val="accent6">
                    <a:lumMod val="75000"/>
                  </a:schemeClr>
                </a:solidFill>
                <a:latin typeface="Calibri" pitchFamily="34" charset="0"/>
              </a:rPr>
              <a:t>=</a:t>
            </a:r>
            <a:r>
              <a:rPr lang="en-US" sz="2400" dirty="0">
                <a:latin typeface="Calibri" pitchFamily="34" charset="0"/>
              </a:rPr>
              <a:t> </a:t>
            </a:r>
            <a:r>
              <a:rPr lang="el-GR" sz="2400" dirty="0">
                <a:latin typeface="Calibri" pitchFamily="34" charset="0"/>
              </a:rPr>
              <a:t>π </a:t>
            </a:r>
            <a:r>
              <a:rPr lang="en-US" sz="2400" baseline="-25000" dirty="0">
                <a:latin typeface="Calibri" pitchFamily="34" charset="0"/>
              </a:rPr>
              <a:t>R</a:t>
            </a:r>
            <a:r>
              <a:rPr lang="en-US" sz="2400" baseline="-46000" dirty="0">
                <a:latin typeface="Calibri" pitchFamily="34" charset="0"/>
              </a:rPr>
              <a:t>1</a:t>
            </a:r>
            <a:r>
              <a:rPr lang="en-US" sz="2400" dirty="0">
                <a:latin typeface="Calibri" pitchFamily="34" charset="0"/>
              </a:rPr>
              <a:t>(r) * </a:t>
            </a:r>
            <a:r>
              <a:rPr lang="el-GR" sz="2400" dirty="0">
                <a:latin typeface="Calibri" pitchFamily="34" charset="0"/>
              </a:rPr>
              <a:t>π </a:t>
            </a:r>
            <a:r>
              <a:rPr lang="en-US" sz="2400" baseline="-25000" dirty="0">
                <a:latin typeface="Calibri" pitchFamily="34" charset="0"/>
              </a:rPr>
              <a:t>R</a:t>
            </a:r>
            <a:r>
              <a:rPr lang="en-US" sz="2400" baseline="-46000" dirty="0">
                <a:latin typeface="Calibri" pitchFamily="34" charset="0"/>
              </a:rPr>
              <a:t>2</a:t>
            </a:r>
            <a:r>
              <a:rPr lang="en-US" sz="2400" dirty="0">
                <a:latin typeface="Calibri" pitchFamily="34" charset="0"/>
              </a:rPr>
              <a:t>(r) * … </a:t>
            </a:r>
            <a:r>
              <a:rPr lang="el-GR" sz="2400" dirty="0">
                <a:latin typeface="Calibri" pitchFamily="34" charset="0"/>
              </a:rPr>
              <a:t>π </a:t>
            </a:r>
            <a:r>
              <a:rPr lang="en-US" sz="2400" baseline="-25000" dirty="0" err="1">
                <a:latin typeface="Calibri" pitchFamily="34" charset="0"/>
              </a:rPr>
              <a:t>R</a:t>
            </a:r>
            <a:r>
              <a:rPr lang="en-US" sz="2400" baseline="-46000" dirty="0" err="1">
                <a:latin typeface="Calibri" pitchFamily="34" charset="0"/>
              </a:rPr>
              <a:t>n</a:t>
            </a:r>
            <a:r>
              <a:rPr lang="en-US" sz="2400" dirty="0">
                <a:latin typeface="Calibri" pitchFamily="34" charset="0"/>
              </a:rPr>
              <a:t>(r) </a:t>
            </a:r>
            <a:endParaRPr lang="el-GR" sz="2400" dirty="0">
              <a:latin typeface="Calibri" pitchFamily="34" charset="0"/>
            </a:endParaRPr>
          </a:p>
        </p:txBody>
      </p:sp>
      <p:sp>
        <p:nvSpPr>
          <p:cNvPr id="21513" name="Text Box 6"/>
          <p:cNvSpPr txBox="1">
            <a:spLocks noChangeArrowheads="1"/>
          </p:cNvSpPr>
          <p:nvPr/>
        </p:nvSpPr>
        <p:spPr bwMode="auto">
          <a:xfrm>
            <a:off x="523958" y="4977353"/>
            <a:ext cx="7913032" cy="461665"/>
          </a:xfrm>
          <a:prstGeom prst="rect">
            <a:avLst/>
          </a:prstGeom>
          <a:noFill/>
          <a:ln w="9525">
            <a:noFill/>
            <a:miter lim="800000"/>
            <a:headEnd/>
            <a:tailEnd/>
          </a:ln>
        </p:spPr>
        <p:txBody>
          <a:bodyPr wrap="square">
            <a:spAutoFit/>
          </a:bodyPr>
          <a:lstStyle/>
          <a:p>
            <a:pPr>
              <a:spcBef>
                <a:spcPct val="50000"/>
              </a:spcBef>
            </a:pPr>
            <a:r>
              <a:rPr lang="el-GR" sz="2400" dirty="0">
                <a:latin typeface="Calibri" pitchFamily="34" charset="0"/>
              </a:rPr>
              <a:t>Ονομάζεται και </a:t>
            </a:r>
            <a:r>
              <a:rPr lang="el-GR" sz="2400" dirty="0">
                <a:solidFill>
                  <a:schemeClr val="accent6">
                    <a:lumMod val="75000"/>
                  </a:schemeClr>
                </a:solidFill>
                <a:latin typeface="Calibri" pitchFamily="34" charset="0"/>
              </a:rPr>
              <a:t>μη προσθετική συνένωση </a:t>
            </a:r>
            <a:r>
              <a:rPr lang="en-US" sz="2400" dirty="0">
                <a:latin typeface="Calibri" pitchFamily="34" charset="0"/>
              </a:rPr>
              <a:t>(non-additive join)</a:t>
            </a:r>
            <a:endParaRPr lang="el-GR" sz="2400" dirty="0">
              <a:latin typeface="Calibri" pitchFamily="34" charset="0"/>
            </a:endParaRPr>
          </a:p>
        </p:txBody>
      </p:sp>
      <p:sp>
        <p:nvSpPr>
          <p:cNvPr id="10" name="Title 9"/>
          <p:cNvSpPr>
            <a:spLocks noGrp="1"/>
          </p:cNvSpPr>
          <p:nvPr>
            <p:ph type="title"/>
          </p:nvPr>
        </p:nvSpPr>
        <p:spPr/>
        <p:txBody>
          <a:bodyPr>
            <a:normAutofit fontScale="90000"/>
          </a:bodyPr>
          <a:lstStyle/>
          <a:p>
            <a:r>
              <a:rPr lang="el-GR" dirty="0" smtClean="0">
                <a:solidFill>
                  <a:schemeClr val="accent6">
                    <a:lumMod val="75000"/>
                  </a:schemeClr>
                </a:solidFill>
              </a:rPr>
              <a:t>Διάσπαση Άνευ Απωλειών στη Συνένωση</a:t>
            </a:r>
            <a:endParaRPr lang="el-GR"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22531" name="Footer Placeholder 3"/>
          <p:cNvSpPr>
            <a:spLocks noGrp="1"/>
          </p:cNvSpPr>
          <p:nvPr>
            <p:ph type="ftr" sz="quarter" idx="11"/>
          </p:nvPr>
        </p:nvSpPr>
        <p:spPr>
          <a:noFill/>
        </p:spPr>
        <p:txBody>
          <a:bodyPr/>
          <a:lstStyle/>
          <a:p>
            <a:r>
              <a:rPr lang="el-GR" altLang="en-US" smtClean="0"/>
              <a:t>Ευαγγελία Πιτουρά</a:t>
            </a:r>
          </a:p>
        </p:txBody>
      </p:sp>
      <p:sp>
        <p:nvSpPr>
          <p:cNvPr id="22532" name="Slide Number Placeholder 4"/>
          <p:cNvSpPr>
            <a:spLocks noGrp="1"/>
          </p:cNvSpPr>
          <p:nvPr>
            <p:ph type="sldNum" sz="quarter" idx="12"/>
          </p:nvPr>
        </p:nvSpPr>
        <p:spPr>
          <a:noFill/>
        </p:spPr>
        <p:txBody>
          <a:bodyPr/>
          <a:lstStyle/>
          <a:p>
            <a:fld id="{934B6B92-781D-4D77-9AA6-DBA6CC7AE8EA}" type="slidenum">
              <a:rPr lang="el-GR" altLang="en-US" smtClean="0"/>
              <a:pPr/>
              <a:t>61</a:t>
            </a:fld>
            <a:endParaRPr lang="el-GR" altLang="en-US" smtClean="0"/>
          </a:p>
        </p:txBody>
      </p:sp>
      <p:grpSp>
        <p:nvGrpSpPr>
          <p:cNvPr id="2" name="Group 5"/>
          <p:cNvGrpSpPr>
            <a:grpSpLocks/>
          </p:cNvGrpSpPr>
          <p:nvPr/>
        </p:nvGrpSpPr>
        <p:grpSpPr bwMode="auto">
          <a:xfrm>
            <a:off x="323850" y="2060575"/>
            <a:ext cx="2362200" cy="1463675"/>
            <a:chOff x="288" y="2304"/>
            <a:chExt cx="1488" cy="922"/>
          </a:xfrm>
        </p:grpSpPr>
        <p:grpSp>
          <p:nvGrpSpPr>
            <p:cNvPr id="3" name="Group 6"/>
            <p:cNvGrpSpPr>
              <a:grpSpLocks/>
            </p:cNvGrpSpPr>
            <p:nvPr/>
          </p:nvGrpSpPr>
          <p:grpSpPr bwMode="auto">
            <a:xfrm>
              <a:off x="576" y="2400"/>
              <a:ext cx="1200" cy="826"/>
              <a:chOff x="192" y="2928"/>
              <a:chExt cx="1200" cy="826"/>
            </a:xfrm>
          </p:grpSpPr>
          <p:sp>
            <p:nvSpPr>
              <p:cNvPr id="22564" name="Text Box 7"/>
              <p:cNvSpPr txBox="1">
                <a:spLocks noChangeArrowheads="1"/>
              </p:cNvSpPr>
              <p:nvPr/>
            </p:nvSpPr>
            <p:spPr bwMode="auto">
              <a:xfrm>
                <a:off x="240" y="2928"/>
                <a:ext cx="1152" cy="826"/>
              </a:xfrm>
              <a:prstGeom prst="rect">
                <a:avLst/>
              </a:prstGeom>
              <a:noFill/>
              <a:ln w="9525">
                <a:noFill/>
                <a:miter lim="800000"/>
                <a:headEnd/>
                <a:tailEnd/>
              </a:ln>
            </p:spPr>
            <p:txBody>
              <a:bodyPr>
                <a:spAutoFit/>
              </a:bodyPr>
              <a:lstStyle/>
              <a:p>
                <a:pPr eaLnBrk="0" hangingPunct="0">
                  <a:spcBef>
                    <a:spcPct val="50000"/>
                  </a:spcBef>
                </a:pPr>
                <a:r>
                  <a:rPr lang="el-GR">
                    <a:latin typeface="Calibri" pitchFamily="34" charset="0"/>
                  </a:rPr>
                  <a:t>Α  B  C</a:t>
                </a:r>
              </a:p>
              <a:p>
                <a:pPr eaLnBrk="0" hangingPunct="0">
                  <a:spcBef>
                    <a:spcPct val="50000"/>
                  </a:spcBef>
                </a:pPr>
                <a:r>
                  <a:rPr lang="el-GR">
                    <a:latin typeface="Calibri" pitchFamily="34" charset="0"/>
                  </a:rPr>
                  <a:t>1   2   3</a:t>
                </a:r>
              </a:p>
              <a:p>
                <a:pPr eaLnBrk="0" hangingPunct="0">
                  <a:spcBef>
                    <a:spcPct val="50000"/>
                  </a:spcBef>
                </a:pPr>
                <a:r>
                  <a:rPr lang="el-GR">
                    <a:latin typeface="Calibri" pitchFamily="34" charset="0"/>
                  </a:rPr>
                  <a:t>4   2   5</a:t>
                </a:r>
              </a:p>
            </p:txBody>
          </p:sp>
          <p:sp>
            <p:nvSpPr>
              <p:cNvPr id="22565" name="Line 8"/>
              <p:cNvSpPr>
                <a:spLocks noChangeShapeType="1"/>
              </p:cNvSpPr>
              <p:nvPr/>
            </p:nvSpPr>
            <p:spPr bwMode="auto">
              <a:xfrm>
                <a:off x="192" y="3168"/>
                <a:ext cx="672" cy="0"/>
              </a:xfrm>
              <a:prstGeom prst="line">
                <a:avLst/>
              </a:prstGeom>
              <a:noFill/>
              <a:ln w="9525">
                <a:solidFill>
                  <a:schemeClr val="tx1"/>
                </a:solidFill>
                <a:round/>
                <a:headEnd/>
                <a:tailEnd/>
              </a:ln>
            </p:spPr>
            <p:txBody>
              <a:bodyPr wrap="none" anchor="ctr"/>
              <a:lstStyle/>
              <a:p>
                <a:endParaRPr lang="el-GR"/>
              </a:p>
            </p:txBody>
          </p:sp>
        </p:grpSp>
        <p:sp>
          <p:nvSpPr>
            <p:cNvPr id="22563" name="Text Box 9"/>
            <p:cNvSpPr txBox="1">
              <a:spLocks noChangeArrowheads="1"/>
            </p:cNvSpPr>
            <p:nvPr/>
          </p:nvSpPr>
          <p:spPr bwMode="auto">
            <a:xfrm>
              <a:off x="288" y="2304"/>
              <a:ext cx="336" cy="288"/>
            </a:xfrm>
            <a:prstGeom prst="rect">
              <a:avLst/>
            </a:prstGeom>
            <a:noFill/>
            <a:ln w="9525">
              <a:noFill/>
              <a:miter lim="800000"/>
              <a:headEnd/>
              <a:tailEnd/>
            </a:ln>
          </p:spPr>
          <p:txBody>
            <a:bodyPr>
              <a:spAutoFit/>
            </a:bodyPr>
            <a:lstStyle/>
            <a:p>
              <a:pPr eaLnBrk="0" hangingPunct="0">
                <a:spcBef>
                  <a:spcPct val="50000"/>
                </a:spcBef>
              </a:pPr>
              <a:r>
                <a:rPr lang="el-GR" sz="2400" b="1">
                  <a:latin typeface="Calibri" pitchFamily="34" charset="0"/>
                </a:rPr>
                <a:t>r</a:t>
              </a:r>
            </a:p>
          </p:txBody>
        </p:sp>
      </p:grpSp>
      <p:grpSp>
        <p:nvGrpSpPr>
          <p:cNvPr id="4" name="Group 10"/>
          <p:cNvGrpSpPr>
            <a:grpSpLocks/>
          </p:cNvGrpSpPr>
          <p:nvPr/>
        </p:nvGrpSpPr>
        <p:grpSpPr bwMode="auto">
          <a:xfrm>
            <a:off x="2987675" y="1484313"/>
            <a:ext cx="2057400" cy="1463675"/>
            <a:chOff x="1392" y="2352"/>
            <a:chExt cx="1296" cy="922"/>
          </a:xfrm>
        </p:grpSpPr>
        <p:grpSp>
          <p:nvGrpSpPr>
            <p:cNvPr id="5" name="Group 11"/>
            <p:cNvGrpSpPr>
              <a:grpSpLocks/>
            </p:cNvGrpSpPr>
            <p:nvPr/>
          </p:nvGrpSpPr>
          <p:grpSpPr bwMode="auto">
            <a:xfrm>
              <a:off x="1680" y="2448"/>
              <a:ext cx="1008" cy="826"/>
              <a:chOff x="1440" y="2880"/>
              <a:chExt cx="1008" cy="826"/>
            </a:xfrm>
          </p:grpSpPr>
          <p:sp>
            <p:nvSpPr>
              <p:cNvPr id="22560" name="Text Box 12"/>
              <p:cNvSpPr txBox="1">
                <a:spLocks noChangeArrowheads="1"/>
              </p:cNvSpPr>
              <p:nvPr/>
            </p:nvSpPr>
            <p:spPr bwMode="auto">
              <a:xfrm>
                <a:off x="1488" y="2880"/>
                <a:ext cx="960" cy="826"/>
              </a:xfrm>
              <a:prstGeom prst="rect">
                <a:avLst/>
              </a:prstGeom>
              <a:noFill/>
              <a:ln w="9525">
                <a:noFill/>
                <a:miter lim="800000"/>
                <a:headEnd/>
                <a:tailEnd/>
              </a:ln>
            </p:spPr>
            <p:txBody>
              <a:bodyPr>
                <a:spAutoFit/>
              </a:bodyPr>
              <a:lstStyle/>
              <a:p>
                <a:pPr eaLnBrk="0" hangingPunct="0">
                  <a:spcBef>
                    <a:spcPct val="50000"/>
                  </a:spcBef>
                </a:pPr>
                <a:r>
                  <a:rPr lang="el-GR">
                    <a:latin typeface="Calibri" pitchFamily="34" charset="0"/>
                  </a:rPr>
                  <a:t>A   B</a:t>
                </a:r>
              </a:p>
              <a:p>
                <a:pPr eaLnBrk="0" hangingPunct="0">
                  <a:spcBef>
                    <a:spcPct val="50000"/>
                  </a:spcBef>
                </a:pPr>
                <a:r>
                  <a:rPr lang="el-GR">
                    <a:latin typeface="Calibri" pitchFamily="34" charset="0"/>
                  </a:rPr>
                  <a:t>1    2</a:t>
                </a:r>
              </a:p>
              <a:p>
                <a:pPr eaLnBrk="0" hangingPunct="0">
                  <a:spcBef>
                    <a:spcPct val="50000"/>
                  </a:spcBef>
                </a:pPr>
                <a:r>
                  <a:rPr lang="el-GR">
                    <a:latin typeface="Calibri" pitchFamily="34" charset="0"/>
                  </a:rPr>
                  <a:t>4    2</a:t>
                </a:r>
              </a:p>
            </p:txBody>
          </p:sp>
          <p:sp>
            <p:nvSpPr>
              <p:cNvPr id="22561" name="Line 13"/>
              <p:cNvSpPr>
                <a:spLocks noChangeShapeType="1"/>
              </p:cNvSpPr>
              <p:nvPr/>
            </p:nvSpPr>
            <p:spPr bwMode="auto">
              <a:xfrm>
                <a:off x="1440" y="3120"/>
                <a:ext cx="528" cy="0"/>
              </a:xfrm>
              <a:prstGeom prst="line">
                <a:avLst/>
              </a:prstGeom>
              <a:noFill/>
              <a:ln w="9525">
                <a:solidFill>
                  <a:schemeClr val="tx1"/>
                </a:solidFill>
                <a:round/>
                <a:headEnd/>
                <a:tailEnd/>
              </a:ln>
            </p:spPr>
            <p:txBody>
              <a:bodyPr wrap="none" anchor="ctr"/>
              <a:lstStyle/>
              <a:p>
                <a:endParaRPr lang="el-GR"/>
              </a:p>
            </p:txBody>
          </p:sp>
        </p:grpSp>
        <p:sp>
          <p:nvSpPr>
            <p:cNvPr id="22559" name="Text Box 14"/>
            <p:cNvSpPr txBox="1">
              <a:spLocks noChangeArrowheads="1"/>
            </p:cNvSpPr>
            <p:nvPr/>
          </p:nvSpPr>
          <p:spPr bwMode="auto">
            <a:xfrm>
              <a:off x="1392" y="2352"/>
              <a:ext cx="528" cy="288"/>
            </a:xfrm>
            <a:prstGeom prst="rect">
              <a:avLst/>
            </a:prstGeom>
            <a:noFill/>
            <a:ln w="9525">
              <a:noFill/>
              <a:miter lim="800000"/>
              <a:headEnd/>
              <a:tailEnd/>
            </a:ln>
          </p:spPr>
          <p:txBody>
            <a:bodyPr>
              <a:spAutoFit/>
            </a:bodyPr>
            <a:lstStyle/>
            <a:p>
              <a:pPr eaLnBrk="0" hangingPunct="0">
                <a:spcBef>
                  <a:spcPct val="50000"/>
                </a:spcBef>
              </a:pPr>
              <a:r>
                <a:rPr lang="el-GR" sz="2400" b="1">
                  <a:latin typeface="Calibri" pitchFamily="34" charset="0"/>
                </a:rPr>
                <a:t>r</a:t>
              </a:r>
              <a:r>
                <a:rPr lang="el-GR" sz="2400" b="1" baseline="-25000">
                  <a:latin typeface="Calibri" pitchFamily="34" charset="0"/>
                </a:rPr>
                <a:t>1</a:t>
              </a:r>
              <a:endParaRPr lang="el-GR" sz="2400" b="1">
                <a:latin typeface="Calibri" pitchFamily="34" charset="0"/>
              </a:endParaRPr>
            </a:p>
          </p:txBody>
        </p:sp>
      </p:grpSp>
      <p:grpSp>
        <p:nvGrpSpPr>
          <p:cNvPr id="6" name="Group 15"/>
          <p:cNvGrpSpPr>
            <a:grpSpLocks/>
          </p:cNvGrpSpPr>
          <p:nvPr/>
        </p:nvGrpSpPr>
        <p:grpSpPr bwMode="auto">
          <a:xfrm>
            <a:off x="2700338" y="2852738"/>
            <a:ext cx="2057400" cy="1539875"/>
            <a:chOff x="2448" y="2352"/>
            <a:chExt cx="1296" cy="970"/>
          </a:xfrm>
        </p:grpSpPr>
        <p:sp>
          <p:nvSpPr>
            <p:cNvPr id="22554" name="Text Box 16"/>
            <p:cNvSpPr txBox="1">
              <a:spLocks noChangeArrowheads="1"/>
            </p:cNvSpPr>
            <p:nvPr/>
          </p:nvSpPr>
          <p:spPr bwMode="auto">
            <a:xfrm>
              <a:off x="2448" y="2352"/>
              <a:ext cx="528" cy="288"/>
            </a:xfrm>
            <a:prstGeom prst="rect">
              <a:avLst/>
            </a:prstGeom>
            <a:noFill/>
            <a:ln w="9525">
              <a:noFill/>
              <a:miter lim="800000"/>
              <a:headEnd/>
              <a:tailEnd/>
            </a:ln>
          </p:spPr>
          <p:txBody>
            <a:bodyPr>
              <a:spAutoFit/>
            </a:bodyPr>
            <a:lstStyle/>
            <a:p>
              <a:pPr eaLnBrk="0" hangingPunct="0">
                <a:spcBef>
                  <a:spcPct val="50000"/>
                </a:spcBef>
              </a:pPr>
              <a:r>
                <a:rPr lang="el-GR" sz="2400" b="1">
                  <a:latin typeface="Calibri" pitchFamily="34" charset="0"/>
                </a:rPr>
                <a:t>r</a:t>
              </a:r>
              <a:r>
                <a:rPr lang="el-GR" sz="2400" b="1" baseline="-25000">
                  <a:latin typeface="Calibri" pitchFamily="34" charset="0"/>
                </a:rPr>
                <a:t>2</a:t>
              </a:r>
              <a:endParaRPr lang="el-GR" sz="2400" b="1">
                <a:latin typeface="Calibri" pitchFamily="34" charset="0"/>
              </a:endParaRPr>
            </a:p>
          </p:txBody>
        </p:sp>
        <p:grpSp>
          <p:nvGrpSpPr>
            <p:cNvPr id="7" name="Group 17"/>
            <p:cNvGrpSpPr>
              <a:grpSpLocks/>
            </p:cNvGrpSpPr>
            <p:nvPr/>
          </p:nvGrpSpPr>
          <p:grpSpPr bwMode="auto">
            <a:xfrm>
              <a:off x="2880" y="2496"/>
              <a:ext cx="864" cy="826"/>
              <a:chOff x="2880" y="2496"/>
              <a:chExt cx="864" cy="826"/>
            </a:xfrm>
          </p:grpSpPr>
          <p:sp>
            <p:nvSpPr>
              <p:cNvPr id="22556" name="Text Box 18"/>
              <p:cNvSpPr txBox="1">
                <a:spLocks noChangeArrowheads="1"/>
              </p:cNvSpPr>
              <p:nvPr/>
            </p:nvSpPr>
            <p:spPr bwMode="auto">
              <a:xfrm>
                <a:off x="2880" y="2496"/>
                <a:ext cx="864" cy="826"/>
              </a:xfrm>
              <a:prstGeom prst="rect">
                <a:avLst/>
              </a:prstGeom>
              <a:noFill/>
              <a:ln w="9525">
                <a:noFill/>
                <a:miter lim="800000"/>
                <a:headEnd/>
                <a:tailEnd/>
              </a:ln>
            </p:spPr>
            <p:txBody>
              <a:bodyPr>
                <a:spAutoFit/>
              </a:bodyPr>
              <a:lstStyle/>
              <a:p>
                <a:pPr eaLnBrk="0" hangingPunct="0">
                  <a:spcBef>
                    <a:spcPct val="50000"/>
                  </a:spcBef>
                </a:pPr>
                <a:r>
                  <a:rPr lang="el-GR">
                    <a:latin typeface="Calibri" pitchFamily="34" charset="0"/>
                  </a:rPr>
                  <a:t>B  C</a:t>
                </a:r>
              </a:p>
              <a:p>
                <a:pPr eaLnBrk="0" hangingPunct="0">
                  <a:spcBef>
                    <a:spcPct val="50000"/>
                  </a:spcBef>
                </a:pPr>
                <a:r>
                  <a:rPr lang="el-GR">
                    <a:latin typeface="Calibri" pitchFamily="34" charset="0"/>
                  </a:rPr>
                  <a:t>2   3</a:t>
                </a:r>
              </a:p>
              <a:p>
                <a:pPr eaLnBrk="0" hangingPunct="0">
                  <a:spcBef>
                    <a:spcPct val="50000"/>
                  </a:spcBef>
                </a:pPr>
                <a:r>
                  <a:rPr lang="el-GR">
                    <a:latin typeface="Calibri" pitchFamily="34" charset="0"/>
                  </a:rPr>
                  <a:t>2   5</a:t>
                </a:r>
              </a:p>
            </p:txBody>
          </p:sp>
          <p:sp>
            <p:nvSpPr>
              <p:cNvPr id="22557" name="Line 19"/>
              <p:cNvSpPr>
                <a:spLocks noChangeShapeType="1"/>
              </p:cNvSpPr>
              <p:nvPr/>
            </p:nvSpPr>
            <p:spPr bwMode="auto">
              <a:xfrm>
                <a:off x="2880" y="2736"/>
                <a:ext cx="480" cy="0"/>
              </a:xfrm>
              <a:prstGeom prst="line">
                <a:avLst/>
              </a:prstGeom>
              <a:noFill/>
              <a:ln w="9525">
                <a:solidFill>
                  <a:schemeClr val="tx1"/>
                </a:solidFill>
                <a:round/>
                <a:headEnd/>
                <a:tailEnd/>
              </a:ln>
            </p:spPr>
            <p:txBody>
              <a:bodyPr wrap="none" anchor="ctr"/>
              <a:lstStyle/>
              <a:p>
                <a:endParaRPr lang="el-GR"/>
              </a:p>
            </p:txBody>
          </p:sp>
        </p:grpSp>
      </p:grpSp>
      <p:grpSp>
        <p:nvGrpSpPr>
          <p:cNvPr id="8" name="Group 20"/>
          <p:cNvGrpSpPr>
            <a:grpSpLocks/>
          </p:cNvGrpSpPr>
          <p:nvPr/>
        </p:nvGrpSpPr>
        <p:grpSpPr bwMode="auto">
          <a:xfrm>
            <a:off x="4643438" y="1412875"/>
            <a:ext cx="3276600" cy="2835275"/>
            <a:chOff x="3696" y="2016"/>
            <a:chExt cx="2064" cy="1786"/>
          </a:xfrm>
        </p:grpSpPr>
        <p:sp>
          <p:nvSpPr>
            <p:cNvPr id="22550" name="Text Box 21"/>
            <p:cNvSpPr txBox="1">
              <a:spLocks noChangeArrowheads="1"/>
            </p:cNvSpPr>
            <p:nvPr/>
          </p:nvSpPr>
          <p:spPr bwMode="auto">
            <a:xfrm>
              <a:off x="3696" y="2016"/>
              <a:ext cx="816" cy="288"/>
            </a:xfrm>
            <a:prstGeom prst="rect">
              <a:avLst/>
            </a:prstGeom>
            <a:noFill/>
            <a:ln w="9525">
              <a:noFill/>
              <a:miter lim="800000"/>
              <a:headEnd/>
              <a:tailEnd/>
            </a:ln>
          </p:spPr>
          <p:txBody>
            <a:bodyPr>
              <a:spAutoFit/>
            </a:bodyPr>
            <a:lstStyle/>
            <a:p>
              <a:pPr eaLnBrk="0" hangingPunct="0">
                <a:spcBef>
                  <a:spcPct val="50000"/>
                </a:spcBef>
              </a:pPr>
              <a:r>
                <a:rPr lang="el-GR" sz="2400" b="1">
                  <a:latin typeface="Calibri" pitchFamily="34" charset="0"/>
                </a:rPr>
                <a:t>r</a:t>
              </a:r>
              <a:r>
                <a:rPr lang="el-GR" sz="2400" b="1" baseline="-25000">
                  <a:latin typeface="Calibri" pitchFamily="34" charset="0"/>
                </a:rPr>
                <a:t>1  * </a:t>
              </a:r>
              <a:r>
                <a:rPr lang="el-GR" sz="2400" b="1">
                  <a:latin typeface="Calibri" pitchFamily="34" charset="0"/>
                </a:rPr>
                <a:t>r</a:t>
              </a:r>
              <a:r>
                <a:rPr lang="el-GR" sz="2400" b="1" baseline="-25000">
                  <a:latin typeface="Calibri" pitchFamily="34" charset="0"/>
                </a:rPr>
                <a:t>2</a:t>
              </a:r>
            </a:p>
          </p:txBody>
        </p:sp>
        <p:grpSp>
          <p:nvGrpSpPr>
            <p:cNvPr id="9" name="Group 22"/>
            <p:cNvGrpSpPr>
              <a:grpSpLocks/>
            </p:cNvGrpSpPr>
            <p:nvPr/>
          </p:nvGrpSpPr>
          <p:grpSpPr bwMode="auto">
            <a:xfrm>
              <a:off x="3792" y="2400"/>
              <a:ext cx="1968" cy="1402"/>
              <a:chOff x="3552" y="2448"/>
              <a:chExt cx="1968" cy="1402"/>
            </a:xfrm>
          </p:grpSpPr>
          <p:sp>
            <p:nvSpPr>
              <p:cNvPr id="22552" name="Text Box 23"/>
              <p:cNvSpPr txBox="1">
                <a:spLocks noChangeArrowheads="1"/>
              </p:cNvSpPr>
              <p:nvPr/>
            </p:nvSpPr>
            <p:spPr bwMode="auto">
              <a:xfrm>
                <a:off x="3552" y="2448"/>
                <a:ext cx="1968" cy="1402"/>
              </a:xfrm>
              <a:prstGeom prst="rect">
                <a:avLst/>
              </a:prstGeom>
              <a:noFill/>
              <a:ln w="9525">
                <a:noFill/>
                <a:miter lim="800000"/>
                <a:headEnd/>
                <a:tailEnd/>
              </a:ln>
            </p:spPr>
            <p:txBody>
              <a:bodyPr>
                <a:spAutoFit/>
              </a:bodyPr>
              <a:lstStyle/>
              <a:p>
                <a:pPr eaLnBrk="0" hangingPunct="0">
                  <a:spcBef>
                    <a:spcPct val="50000"/>
                  </a:spcBef>
                </a:pPr>
                <a:r>
                  <a:rPr lang="el-GR">
                    <a:latin typeface="Calibri" pitchFamily="34" charset="0"/>
                  </a:rPr>
                  <a:t>A     B      C</a:t>
                </a:r>
              </a:p>
              <a:p>
                <a:pPr eaLnBrk="0" hangingPunct="0">
                  <a:spcBef>
                    <a:spcPct val="50000"/>
                  </a:spcBef>
                </a:pPr>
                <a:r>
                  <a:rPr lang="el-GR">
                    <a:latin typeface="Calibri" pitchFamily="34" charset="0"/>
                  </a:rPr>
                  <a:t>1      2       3</a:t>
                </a:r>
              </a:p>
              <a:p>
                <a:pPr eaLnBrk="0" hangingPunct="0">
                  <a:spcBef>
                    <a:spcPct val="50000"/>
                  </a:spcBef>
                </a:pPr>
                <a:r>
                  <a:rPr lang="el-GR">
                    <a:latin typeface="Calibri" pitchFamily="34" charset="0"/>
                  </a:rPr>
                  <a:t>1      2       5</a:t>
                </a:r>
              </a:p>
              <a:p>
                <a:pPr eaLnBrk="0" hangingPunct="0">
                  <a:spcBef>
                    <a:spcPct val="50000"/>
                  </a:spcBef>
                </a:pPr>
                <a:r>
                  <a:rPr lang="el-GR">
                    <a:latin typeface="Calibri" pitchFamily="34" charset="0"/>
                  </a:rPr>
                  <a:t>4      2       3</a:t>
                </a:r>
              </a:p>
              <a:p>
                <a:pPr eaLnBrk="0" hangingPunct="0">
                  <a:spcBef>
                    <a:spcPct val="50000"/>
                  </a:spcBef>
                </a:pPr>
                <a:r>
                  <a:rPr lang="el-GR">
                    <a:latin typeface="Calibri" pitchFamily="34" charset="0"/>
                  </a:rPr>
                  <a:t>4      2       5</a:t>
                </a:r>
              </a:p>
            </p:txBody>
          </p:sp>
          <p:sp>
            <p:nvSpPr>
              <p:cNvPr id="22553" name="Line 24"/>
              <p:cNvSpPr>
                <a:spLocks noChangeShapeType="1"/>
              </p:cNvSpPr>
              <p:nvPr/>
            </p:nvSpPr>
            <p:spPr bwMode="auto">
              <a:xfrm>
                <a:off x="3552" y="2688"/>
                <a:ext cx="912" cy="0"/>
              </a:xfrm>
              <a:prstGeom prst="line">
                <a:avLst/>
              </a:prstGeom>
              <a:noFill/>
              <a:ln w="9525">
                <a:solidFill>
                  <a:schemeClr val="tx1"/>
                </a:solidFill>
                <a:round/>
                <a:headEnd/>
                <a:tailEnd/>
              </a:ln>
            </p:spPr>
            <p:txBody>
              <a:bodyPr wrap="none" anchor="ctr"/>
              <a:lstStyle/>
              <a:p>
                <a:endParaRPr lang="el-GR"/>
              </a:p>
            </p:txBody>
          </p:sp>
        </p:grpSp>
      </p:grpSp>
      <p:sp>
        <p:nvSpPr>
          <p:cNvPr id="21516" name="Text Box 25"/>
          <p:cNvSpPr txBox="1">
            <a:spLocks noChangeArrowheads="1"/>
          </p:cNvSpPr>
          <p:nvPr/>
        </p:nvSpPr>
        <p:spPr bwMode="auto">
          <a:xfrm>
            <a:off x="250825" y="4292600"/>
            <a:ext cx="8208963" cy="400050"/>
          </a:xfrm>
          <a:prstGeom prst="rect">
            <a:avLst/>
          </a:prstGeom>
          <a:noFill/>
          <a:ln w="9525">
            <a:noFill/>
            <a:miter lim="800000"/>
            <a:headEnd/>
            <a:tailEnd/>
          </a:ln>
        </p:spPr>
        <p:txBody>
          <a:bodyPr>
            <a:spAutoFit/>
          </a:bodyPr>
          <a:lstStyle/>
          <a:p>
            <a:pPr algn="just" eaLnBrk="0" hangingPunct="0">
              <a:spcBef>
                <a:spcPct val="50000"/>
              </a:spcBef>
              <a:buFont typeface="Wingdings" pitchFamily="2" charset="2"/>
              <a:buChar char="ü"/>
              <a:defRPr/>
            </a:pPr>
            <a:r>
              <a:rPr lang="el-GR" i="1" dirty="0">
                <a:solidFill>
                  <a:schemeClr val="tx2">
                    <a:lumMod val="75000"/>
                  </a:schemeClr>
                </a:solidFill>
                <a:latin typeface="Calibri" pitchFamily="34" charset="0"/>
              </a:rPr>
              <a:t> Δεν μπορούμε να πάρουμε την αρχική σχέση r από τα </a:t>
            </a:r>
            <a:r>
              <a:rPr lang="en-US" i="1" dirty="0">
                <a:solidFill>
                  <a:schemeClr val="tx2">
                    <a:lumMod val="75000"/>
                  </a:schemeClr>
                </a:solidFill>
                <a:latin typeface="Calibri" pitchFamily="34" charset="0"/>
              </a:rPr>
              <a:t>r</a:t>
            </a:r>
            <a:r>
              <a:rPr lang="en-US" baseline="-25000" dirty="0">
                <a:solidFill>
                  <a:schemeClr val="tx2">
                    <a:lumMod val="75000"/>
                  </a:schemeClr>
                </a:solidFill>
                <a:latin typeface="Calibri" pitchFamily="34" charset="0"/>
              </a:rPr>
              <a:t>1</a:t>
            </a:r>
            <a:r>
              <a:rPr lang="en-US" i="1" dirty="0">
                <a:solidFill>
                  <a:schemeClr val="tx2">
                    <a:lumMod val="75000"/>
                  </a:schemeClr>
                </a:solidFill>
                <a:latin typeface="Calibri" pitchFamily="34" charset="0"/>
              </a:rPr>
              <a:t> </a:t>
            </a:r>
            <a:r>
              <a:rPr lang="el-GR" i="1" dirty="0">
                <a:solidFill>
                  <a:schemeClr val="tx2">
                    <a:lumMod val="75000"/>
                  </a:schemeClr>
                </a:solidFill>
                <a:latin typeface="Calibri" pitchFamily="34" charset="0"/>
              </a:rPr>
              <a:t>και </a:t>
            </a:r>
            <a:r>
              <a:rPr lang="en-US" i="1" dirty="0">
                <a:solidFill>
                  <a:schemeClr val="tx2">
                    <a:lumMod val="75000"/>
                  </a:schemeClr>
                </a:solidFill>
                <a:latin typeface="Calibri" pitchFamily="34" charset="0"/>
              </a:rPr>
              <a:t>r</a:t>
            </a:r>
            <a:r>
              <a:rPr lang="en-US" baseline="-25000" dirty="0">
                <a:solidFill>
                  <a:schemeClr val="tx2">
                    <a:lumMod val="75000"/>
                  </a:schemeClr>
                </a:solidFill>
                <a:latin typeface="Calibri" pitchFamily="34" charset="0"/>
              </a:rPr>
              <a:t>2</a:t>
            </a:r>
            <a:endParaRPr lang="el-GR" i="1" dirty="0">
              <a:solidFill>
                <a:schemeClr val="tx2">
                  <a:lumMod val="75000"/>
                </a:schemeClr>
              </a:solidFill>
              <a:latin typeface="Calibri" pitchFamily="34" charset="0"/>
            </a:endParaRPr>
          </a:p>
        </p:txBody>
      </p:sp>
      <p:sp>
        <p:nvSpPr>
          <p:cNvPr id="22540" name="Text Box 27"/>
          <p:cNvSpPr txBox="1">
            <a:spLocks noChangeArrowheads="1"/>
          </p:cNvSpPr>
          <p:nvPr/>
        </p:nvSpPr>
        <p:spPr bwMode="auto">
          <a:xfrm>
            <a:off x="7019925" y="2420938"/>
            <a:ext cx="1752600" cy="396875"/>
          </a:xfrm>
          <a:prstGeom prst="rect">
            <a:avLst/>
          </a:prstGeom>
          <a:noFill/>
          <a:ln w="9525">
            <a:noFill/>
            <a:miter lim="800000"/>
            <a:headEnd/>
            <a:tailEnd/>
          </a:ln>
        </p:spPr>
        <p:txBody>
          <a:bodyPr>
            <a:spAutoFit/>
          </a:bodyPr>
          <a:lstStyle/>
          <a:p>
            <a:pPr eaLnBrk="0" hangingPunct="0">
              <a:spcBef>
                <a:spcPct val="50000"/>
              </a:spcBef>
            </a:pPr>
            <a:r>
              <a:rPr lang="en-US">
                <a:latin typeface="Calibri" pitchFamily="34" charset="0"/>
              </a:rPr>
              <a:t>R</a:t>
            </a:r>
            <a:r>
              <a:rPr lang="en-US" baseline="-25000">
                <a:latin typeface="Calibri" pitchFamily="34" charset="0"/>
              </a:rPr>
              <a:t>1</a:t>
            </a:r>
            <a:r>
              <a:rPr lang="en-US">
                <a:latin typeface="Calibri" pitchFamily="34" charset="0"/>
              </a:rPr>
              <a:t> </a:t>
            </a:r>
            <a:r>
              <a:rPr lang="en-US">
                <a:latin typeface="Calibri" pitchFamily="34" charset="0"/>
                <a:sym typeface="Symbol" pitchFamily="18" charset="2"/>
              </a:rPr>
              <a:t> </a:t>
            </a:r>
            <a:r>
              <a:rPr lang="en-US">
                <a:latin typeface="Calibri" pitchFamily="34" charset="0"/>
              </a:rPr>
              <a:t>R</a:t>
            </a:r>
            <a:r>
              <a:rPr lang="en-US" baseline="-25000">
                <a:latin typeface="Calibri" pitchFamily="34" charset="0"/>
              </a:rPr>
              <a:t>2  </a:t>
            </a:r>
            <a:r>
              <a:rPr lang="el-GR">
                <a:latin typeface="Calibri" pitchFamily="34" charset="0"/>
              </a:rPr>
              <a:t>=  Β</a:t>
            </a:r>
            <a:endParaRPr lang="el-GR" baseline="-25000">
              <a:latin typeface="Calibri" pitchFamily="34" charset="0"/>
            </a:endParaRPr>
          </a:p>
        </p:txBody>
      </p:sp>
      <p:grpSp>
        <p:nvGrpSpPr>
          <p:cNvPr id="10" name="Group 7"/>
          <p:cNvGrpSpPr>
            <a:grpSpLocks/>
          </p:cNvGrpSpPr>
          <p:nvPr/>
        </p:nvGrpSpPr>
        <p:grpSpPr bwMode="auto">
          <a:xfrm>
            <a:off x="3348038" y="4941888"/>
            <a:ext cx="1600200" cy="1311275"/>
            <a:chOff x="1440" y="2880"/>
            <a:chExt cx="1008" cy="826"/>
          </a:xfrm>
        </p:grpSpPr>
        <p:sp>
          <p:nvSpPr>
            <p:cNvPr id="22548" name="Text Box 8"/>
            <p:cNvSpPr txBox="1">
              <a:spLocks noChangeArrowheads="1"/>
            </p:cNvSpPr>
            <p:nvPr/>
          </p:nvSpPr>
          <p:spPr bwMode="auto">
            <a:xfrm>
              <a:off x="1488" y="2880"/>
              <a:ext cx="960" cy="826"/>
            </a:xfrm>
            <a:prstGeom prst="rect">
              <a:avLst/>
            </a:prstGeom>
            <a:noFill/>
            <a:ln w="9525">
              <a:noFill/>
              <a:miter lim="800000"/>
              <a:headEnd/>
              <a:tailEnd/>
            </a:ln>
          </p:spPr>
          <p:txBody>
            <a:bodyPr>
              <a:spAutoFit/>
            </a:bodyPr>
            <a:lstStyle/>
            <a:p>
              <a:pPr eaLnBrk="0" hangingPunct="0">
                <a:spcBef>
                  <a:spcPct val="50000"/>
                </a:spcBef>
              </a:pPr>
              <a:r>
                <a:rPr lang="el-GR">
                  <a:latin typeface="Calibri" pitchFamily="34" charset="0"/>
                </a:rPr>
                <a:t>A   C</a:t>
              </a:r>
            </a:p>
            <a:p>
              <a:pPr eaLnBrk="0" hangingPunct="0">
                <a:spcBef>
                  <a:spcPct val="50000"/>
                </a:spcBef>
              </a:pPr>
              <a:r>
                <a:rPr lang="el-GR">
                  <a:latin typeface="Calibri" pitchFamily="34" charset="0"/>
                </a:rPr>
                <a:t>1    3</a:t>
              </a:r>
            </a:p>
            <a:p>
              <a:pPr eaLnBrk="0" hangingPunct="0">
                <a:spcBef>
                  <a:spcPct val="50000"/>
                </a:spcBef>
              </a:pPr>
              <a:r>
                <a:rPr lang="el-GR">
                  <a:latin typeface="Calibri" pitchFamily="34" charset="0"/>
                </a:rPr>
                <a:t>4     5</a:t>
              </a:r>
            </a:p>
          </p:txBody>
        </p:sp>
        <p:sp>
          <p:nvSpPr>
            <p:cNvPr id="22549" name="Line 9"/>
            <p:cNvSpPr>
              <a:spLocks noChangeShapeType="1"/>
            </p:cNvSpPr>
            <p:nvPr/>
          </p:nvSpPr>
          <p:spPr bwMode="auto">
            <a:xfrm>
              <a:off x="1440" y="3120"/>
              <a:ext cx="528" cy="0"/>
            </a:xfrm>
            <a:prstGeom prst="line">
              <a:avLst/>
            </a:prstGeom>
            <a:noFill/>
            <a:ln w="9525">
              <a:solidFill>
                <a:schemeClr val="tx1"/>
              </a:solidFill>
              <a:round/>
              <a:headEnd/>
              <a:tailEnd/>
            </a:ln>
          </p:spPr>
          <p:txBody>
            <a:bodyPr wrap="none" anchor="ctr"/>
            <a:lstStyle/>
            <a:p>
              <a:endParaRPr lang="el-GR"/>
            </a:p>
          </p:txBody>
        </p:sp>
      </p:grpSp>
      <p:grpSp>
        <p:nvGrpSpPr>
          <p:cNvPr id="11" name="Group 10"/>
          <p:cNvGrpSpPr>
            <a:grpSpLocks/>
          </p:cNvGrpSpPr>
          <p:nvPr/>
        </p:nvGrpSpPr>
        <p:grpSpPr bwMode="auto">
          <a:xfrm>
            <a:off x="5832475" y="4865688"/>
            <a:ext cx="1371600" cy="1311275"/>
            <a:chOff x="2880" y="2496"/>
            <a:chExt cx="864" cy="826"/>
          </a:xfrm>
        </p:grpSpPr>
        <p:sp>
          <p:nvSpPr>
            <p:cNvPr id="22546" name="Text Box 11"/>
            <p:cNvSpPr txBox="1">
              <a:spLocks noChangeArrowheads="1"/>
            </p:cNvSpPr>
            <p:nvPr/>
          </p:nvSpPr>
          <p:spPr bwMode="auto">
            <a:xfrm>
              <a:off x="2880" y="2496"/>
              <a:ext cx="864" cy="826"/>
            </a:xfrm>
            <a:prstGeom prst="rect">
              <a:avLst/>
            </a:prstGeom>
            <a:noFill/>
            <a:ln w="9525">
              <a:noFill/>
              <a:miter lim="800000"/>
              <a:headEnd/>
              <a:tailEnd/>
            </a:ln>
          </p:spPr>
          <p:txBody>
            <a:bodyPr>
              <a:spAutoFit/>
            </a:bodyPr>
            <a:lstStyle/>
            <a:p>
              <a:pPr eaLnBrk="0" hangingPunct="0">
                <a:spcBef>
                  <a:spcPct val="50000"/>
                </a:spcBef>
              </a:pPr>
              <a:r>
                <a:rPr lang="el-GR">
                  <a:latin typeface="Calibri" pitchFamily="34" charset="0"/>
                </a:rPr>
                <a:t>B  C</a:t>
              </a:r>
            </a:p>
            <a:p>
              <a:pPr eaLnBrk="0" hangingPunct="0">
                <a:spcBef>
                  <a:spcPct val="50000"/>
                </a:spcBef>
              </a:pPr>
              <a:r>
                <a:rPr lang="el-GR">
                  <a:latin typeface="Calibri" pitchFamily="34" charset="0"/>
                </a:rPr>
                <a:t>2   3</a:t>
              </a:r>
            </a:p>
            <a:p>
              <a:pPr eaLnBrk="0" hangingPunct="0">
                <a:spcBef>
                  <a:spcPct val="50000"/>
                </a:spcBef>
              </a:pPr>
              <a:r>
                <a:rPr lang="el-GR">
                  <a:latin typeface="Calibri" pitchFamily="34" charset="0"/>
                </a:rPr>
                <a:t>2   5</a:t>
              </a:r>
            </a:p>
          </p:txBody>
        </p:sp>
        <p:sp>
          <p:nvSpPr>
            <p:cNvPr id="22547" name="Line 12"/>
            <p:cNvSpPr>
              <a:spLocks noChangeShapeType="1"/>
            </p:cNvSpPr>
            <p:nvPr/>
          </p:nvSpPr>
          <p:spPr bwMode="auto">
            <a:xfrm>
              <a:off x="2880" y="2736"/>
              <a:ext cx="480" cy="0"/>
            </a:xfrm>
            <a:prstGeom prst="line">
              <a:avLst/>
            </a:prstGeom>
            <a:noFill/>
            <a:ln w="9525">
              <a:solidFill>
                <a:schemeClr val="tx1"/>
              </a:solidFill>
              <a:round/>
              <a:headEnd/>
              <a:tailEnd/>
            </a:ln>
          </p:spPr>
          <p:txBody>
            <a:bodyPr wrap="none" anchor="ctr"/>
            <a:lstStyle/>
            <a:p>
              <a:endParaRPr lang="el-GR"/>
            </a:p>
          </p:txBody>
        </p:sp>
      </p:grpSp>
      <p:sp>
        <p:nvSpPr>
          <p:cNvPr id="22543" name="Text Box 16"/>
          <p:cNvSpPr txBox="1">
            <a:spLocks noChangeArrowheads="1"/>
          </p:cNvSpPr>
          <p:nvPr/>
        </p:nvSpPr>
        <p:spPr bwMode="auto">
          <a:xfrm>
            <a:off x="2411413" y="5084763"/>
            <a:ext cx="838200" cy="461962"/>
          </a:xfrm>
          <a:prstGeom prst="rect">
            <a:avLst/>
          </a:prstGeom>
          <a:noFill/>
          <a:ln w="9525">
            <a:noFill/>
            <a:miter lim="800000"/>
            <a:headEnd/>
            <a:tailEnd/>
          </a:ln>
        </p:spPr>
        <p:txBody>
          <a:bodyPr>
            <a:spAutoFit/>
          </a:bodyPr>
          <a:lstStyle/>
          <a:p>
            <a:pPr eaLnBrk="0" hangingPunct="0">
              <a:spcBef>
                <a:spcPct val="50000"/>
              </a:spcBef>
            </a:pPr>
            <a:r>
              <a:rPr lang="en-US" sz="2400" b="1">
                <a:latin typeface="Calibri" pitchFamily="34" charset="0"/>
              </a:rPr>
              <a:t>r</a:t>
            </a:r>
            <a:r>
              <a:rPr lang="en-US" sz="2400" b="1" baseline="-25000">
                <a:latin typeface="Calibri" pitchFamily="34" charset="0"/>
              </a:rPr>
              <a:t>1</a:t>
            </a:r>
            <a:endParaRPr lang="el-GR" sz="2400" b="1" baseline="-25000">
              <a:latin typeface="Calibri" pitchFamily="34" charset="0"/>
            </a:endParaRPr>
          </a:p>
        </p:txBody>
      </p:sp>
      <p:sp>
        <p:nvSpPr>
          <p:cNvPr id="22544" name="Text Box 17"/>
          <p:cNvSpPr txBox="1">
            <a:spLocks noChangeArrowheads="1"/>
          </p:cNvSpPr>
          <p:nvPr/>
        </p:nvSpPr>
        <p:spPr bwMode="auto">
          <a:xfrm>
            <a:off x="4859338" y="5013325"/>
            <a:ext cx="838200" cy="461963"/>
          </a:xfrm>
          <a:prstGeom prst="rect">
            <a:avLst/>
          </a:prstGeom>
          <a:noFill/>
          <a:ln w="9525">
            <a:noFill/>
            <a:miter lim="800000"/>
            <a:headEnd/>
            <a:tailEnd/>
          </a:ln>
        </p:spPr>
        <p:txBody>
          <a:bodyPr>
            <a:spAutoFit/>
          </a:bodyPr>
          <a:lstStyle/>
          <a:p>
            <a:pPr eaLnBrk="0" hangingPunct="0">
              <a:spcBef>
                <a:spcPct val="50000"/>
              </a:spcBef>
            </a:pPr>
            <a:r>
              <a:rPr lang="en-US" sz="2400" b="1">
                <a:latin typeface="Calibri" pitchFamily="34" charset="0"/>
              </a:rPr>
              <a:t>r</a:t>
            </a:r>
            <a:r>
              <a:rPr lang="en-US" sz="2400" b="1" baseline="-25000">
                <a:latin typeface="Calibri" pitchFamily="34" charset="0"/>
              </a:rPr>
              <a:t>2</a:t>
            </a:r>
            <a:endParaRPr lang="el-GR" sz="2400" b="1" baseline="-25000">
              <a:latin typeface="Calibri" pitchFamily="34" charset="0"/>
            </a:endParaRPr>
          </a:p>
        </p:txBody>
      </p:sp>
      <p:sp>
        <p:nvSpPr>
          <p:cNvPr id="22545" name="Text Box 14"/>
          <p:cNvSpPr txBox="1">
            <a:spLocks noChangeArrowheads="1"/>
          </p:cNvSpPr>
          <p:nvPr/>
        </p:nvSpPr>
        <p:spPr bwMode="auto">
          <a:xfrm>
            <a:off x="7092950" y="4941888"/>
            <a:ext cx="1752600" cy="396875"/>
          </a:xfrm>
          <a:prstGeom prst="rect">
            <a:avLst/>
          </a:prstGeom>
          <a:noFill/>
          <a:ln w="9525">
            <a:noFill/>
            <a:miter lim="800000"/>
            <a:headEnd/>
            <a:tailEnd/>
          </a:ln>
        </p:spPr>
        <p:txBody>
          <a:bodyPr>
            <a:spAutoFit/>
          </a:bodyPr>
          <a:lstStyle/>
          <a:p>
            <a:pPr eaLnBrk="0" hangingPunct="0">
              <a:spcBef>
                <a:spcPct val="50000"/>
              </a:spcBef>
            </a:pPr>
            <a:r>
              <a:rPr lang="en-US">
                <a:latin typeface="Calibri" pitchFamily="34" charset="0"/>
              </a:rPr>
              <a:t>R</a:t>
            </a:r>
            <a:r>
              <a:rPr lang="en-US" baseline="-25000">
                <a:latin typeface="Calibri" pitchFamily="34" charset="0"/>
              </a:rPr>
              <a:t>1</a:t>
            </a:r>
            <a:r>
              <a:rPr lang="en-US">
                <a:latin typeface="Calibri" pitchFamily="34" charset="0"/>
              </a:rPr>
              <a:t> </a:t>
            </a:r>
            <a:r>
              <a:rPr lang="en-US">
                <a:latin typeface="Calibri" pitchFamily="34" charset="0"/>
                <a:sym typeface="Symbol" pitchFamily="18" charset="2"/>
              </a:rPr>
              <a:t> </a:t>
            </a:r>
            <a:r>
              <a:rPr lang="en-US">
                <a:latin typeface="Calibri" pitchFamily="34" charset="0"/>
              </a:rPr>
              <a:t>R</a:t>
            </a:r>
            <a:r>
              <a:rPr lang="en-US" baseline="-25000">
                <a:latin typeface="Calibri" pitchFamily="34" charset="0"/>
              </a:rPr>
              <a:t>2  </a:t>
            </a:r>
            <a:r>
              <a:rPr lang="el-GR">
                <a:latin typeface="Calibri" pitchFamily="34" charset="0"/>
              </a:rPr>
              <a:t>=  </a:t>
            </a:r>
            <a:r>
              <a:rPr lang="en-US">
                <a:latin typeface="Calibri" pitchFamily="34" charset="0"/>
              </a:rPr>
              <a:t>C</a:t>
            </a:r>
            <a:endParaRPr lang="el-GR" baseline="-25000">
              <a:latin typeface="Calibri" pitchFamily="34" charset="0"/>
            </a:endParaRPr>
          </a:p>
        </p:txBody>
      </p:sp>
      <p:sp>
        <p:nvSpPr>
          <p:cNvPr id="38" name="Title 37"/>
          <p:cNvSpPr>
            <a:spLocks noGrp="1"/>
          </p:cNvSpPr>
          <p:nvPr>
            <p:ph type="title"/>
          </p:nvPr>
        </p:nvSpPr>
        <p:spPr>
          <a:xfrm>
            <a:off x="457200" y="189796"/>
            <a:ext cx="8229600" cy="1143000"/>
          </a:xfrm>
        </p:spPr>
        <p:txBody>
          <a:bodyPr/>
          <a:lstStyle/>
          <a:p>
            <a:r>
              <a:rPr lang="el-GR" dirty="0" smtClean="0">
                <a:solidFill>
                  <a:schemeClr val="accent6">
                    <a:lumMod val="75000"/>
                  </a:schemeClr>
                </a:solidFill>
              </a:rPr>
              <a:t>Παράδειγμα</a:t>
            </a:r>
            <a:endParaRPr lang="el-GR"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23555" name="Footer Placeholder 3"/>
          <p:cNvSpPr>
            <a:spLocks noGrp="1"/>
          </p:cNvSpPr>
          <p:nvPr>
            <p:ph type="ftr" sz="quarter" idx="11"/>
          </p:nvPr>
        </p:nvSpPr>
        <p:spPr>
          <a:noFill/>
        </p:spPr>
        <p:txBody>
          <a:bodyPr/>
          <a:lstStyle/>
          <a:p>
            <a:r>
              <a:rPr lang="el-GR" altLang="en-US" smtClean="0"/>
              <a:t>Ευαγγελία Πιτουρά</a:t>
            </a:r>
          </a:p>
        </p:txBody>
      </p:sp>
      <p:sp>
        <p:nvSpPr>
          <p:cNvPr id="23556" name="Slide Number Placeholder 4"/>
          <p:cNvSpPr>
            <a:spLocks noGrp="1"/>
          </p:cNvSpPr>
          <p:nvPr>
            <p:ph type="sldNum" sz="quarter" idx="12"/>
          </p:nvPr>
        </p:nvSpPr>
        <p:spPr>
          <a:noFill/>
        </p:spPr>
        <p:txBody>
          <a:bodyPr/>
          <a:lstStyle/>
          <a:p>
            <a:fld id="{8AD210E8-70B1-49A7-9D22-DBB3BE884928}" type="slidenum">
              <a:rPr lang="el-GR" altLang="en-US" smtClean="0"/>
              <a:pPr/>
              <a:t>62</a:t>
            </a:fld>
            <a:endParaRPr lang="el-GR" altLang="en-US" smtClean="0"/>
          </a:p>
        </p:txBody>
      </p:sp>
      <p:sp>
        <p:nvSpPr>
          <p:cNvPr id="23558" name="Text Box 3"/>
          <p:cNvSpPr txBox="1">
            <a:spLocks noChangeArrowheads="1"/>
          </p:cNvSpPr>
          <p:nvPr/>
        </p:nvSpPr>
        <p:spPr bwMode="auto">
          <a:xfrm>
            <a:off x="610385" y="2461183"/>
            <a:ext cx="8001000" cy="1938992"/>
          </a:xfrm>
          <a:prstGeom prst="rect">
            <a:avLst/>
          </a:prstGeom>
          <a:noFill/>
          <a:ln w="9525">
            <a:noFill/>
            <a:miter lim="800000"/>
            <a:headEnd/>
            <a:tailEnd/>
          </a:ln>
        </p:spPr>
        <p:txBody>
          <a:bodyPr>
            <a:spAutoFit/>
          </a:bodyPr>
          <a:lstStyle/>
          <a:p>
            <a:pPr algn="just" eaLnBrk="0" hangingPunct="0">
              <a:spcBef>
                <a:spcPct val="50000"/>
              </a:spcBef>
            </a:pPr>
            <a:r>
              <a:rPr lang="el-GR" sz="2000" dirty="0">
                <a:latin typeface="Calibri" pitchFamily="34" charset="0"/>
              </a:rPr>
              <a:t>Έστω </a:t>
            </a:r>
            <a:r>
              <a:rPr lang="en-US" sz="2000" dirty="0">
                <a:latin typeface="Calibri" pitchFamily="34" charset="0"/>
              </a:rPr>
              <a:t>R </a:t>
            </a:r>
            <a:r>
              <a:rPr lang="el-GR" sz="2000" dirty="0">
                <a:latin typeface="Calibri" pitchFamily="34" charset="0"/>
              </a:rPr>
              <a:t>ένα σχεσιακό σχήμα και </a:t>
            </a:r>
            <a:r>
              <a:rPr lang="en-US" sz="2000" dirty="0">
                <a:latin typeface="Calibri" pitchFamily="34" charset="0"/>
              </a:rPr>
              <a:t>F </a:t>
            </a:r>
            <a:r>
              <a:rPr lang="el-GR" sz="2000" dirty="0">
                <a:latin typeface="Calibri" pitchFamily="34" charset="0"/>
              </a:rPr>
              <a:t>ένα σύνολο από συναρτησιακές εξαρτήσεις στο </a:t>
            </a:r>
            <a:r>
              <a:rPr lang="en-US" sz="2000" dirty="0">
                <a:latin typeface="Calibri" pitchFamily="34" charset="0"/>
              </a:rPr>
              <a:t>R. </a:t>
            </a:r>
            <a:r>
              <a:rPr lang="el-GR" sz="2000" dirty="0">
                <a:latin typeface="Calibri" pitchFamily="34" charset="0"/>
              </a:rPr>
              <a:t>Έστω </a:t>
            </a:r>
            <a:r>
              <a:rPr lang="en-US" sz="2000" dirty="0">
                <a:latin typeface="Calibri" pitchFamily="34" charset="0"/>
              </a:rPr>
              <a:t>R</a:t>
            </a:r>
            <a:r>
              <a:rPr lang="en-US" sz="2000" baseline="-25000" dirty="0">
                <a:latin typeface="Calibri" pitchFamily="34" charset="0"/>
              </a:rPr>
              <a:t>1 </a:t>
            </a:r>
            <a:r>
              <a:rPr lang="el-GR" sz="2000" dirty="0">
                <a:latin typeface="Calibri" pitchFamily="34" charset="0"/>
              </a:rPr>
              <a:t>και </a:t>
            </a:r>
            <a:r>
              <a:rPr lang="en-US" sz="2000" dirty="0">
                <a:latin typeface="Calibri" pitchFamily="34" charset="0"/>
              </a:rPr>
              <a:t>R</a:t>
            </a:r>
            <a:r>
              <a:rPr lang="en-US" sz="2000" baseline="-25000" dirty="0">
                <a:latin typeface="Calibri" pitchFamily="34" charset="0"/>
              </a:rPr>
              <a:t>2</a:t>
            </a:r>
            <a:r>
              <a:rPr lang="en-US" sz="2000" dirty="0">
                <a:latin typeface="Calibri" pitchFamily="34" charset="0"/>
              </a:rPr>
              <a:t> </a:t>
            </a:r>
            <a:r>
              <a:rPr lang="el-GR" sz="2000" dirty="0">
                <a:latin typeface="Calibri" pitchFamily="34" charset="0"/>
              </a:rPr>
              <a:t>μια </a:t>
            </a:r>
            <a:r>
              <a:rPr lang="el-GR" sz="2000" dirty="0" smtClean="0">
                <a:latin typeface="Calibri" pitchFamily="34" charset="0"/>
              </a:rPr>
              <a:t>διάσπαση </a:t>
            </a:r>
            <a:r>
              <a:rPr lang="el-GR" sz="2000" dirty="0">
                <a:latin typeface="Calibri" pitchFamily="34" charset="0"/>
              </a:rPr>
              <a:t>του </a:t>
            </a:r>
            <a:r>
              <a:rPr lang="en-US" sz="2000" dirty="0">
                <a:latin typeface="Calibri" pitchFamily="34" charset="0"/>
              </a:rPr>
              <a:t>R</a:t>
            </a:r>
            <a:r>
              <a:rPr lang="el-GR" sz="2000" dirty="0">
                <a:latin typeface="Calibri" pitchFamily="34" charset="0"/>
              </a:rPr>
              <a:t>. Αν μια τουλάχιστον από τις ΣΕ</a:t>
            </a:r>
          </a:p>
          <a:p>
            <a:pPr algn="just" eaLnBrk="0" hangingPunct="0">
              <a:spcBef>
                <a:spcPct val="50000"/>
              </a:spcBef>
            </a:pPr>
            <a:r>
              <a:rPr lang="el-GR" sz="2000" dirty="0">
                <a:latin typeface="Calibri" pitchFamily="34" charset="0"/>
              </a:rPr>
              <a:t>	 </a:t>
            </a:r>
            <a:r>
              <a:rPr lang="en-US" sz="2000" dirty="0">
                <a:latin typeface="Calibri" pitchFamily="34" charset="0"/>
              </a:rPr>
              <a:t>R</a:t>
            </a:r>
            <a:r>
              <a:rPr lang="en-US" sz="2000" baseline="-25000" dirty="0">
                <a:latin typeface="Calibri" pitchFamily="34" charset="0"/>
              </a:rPr>
              <a:t>1</a:t>
            </a:r>
            <a:r>
              <a:rPr lang="en-US" sz="2000" dirty="0">
                <a:latin typeface="Calibri" pitchFamily="34" charset="0"/>
              </a:rPr>
              <a:t> </a:t>
            </a:r>
            <a:r>
              <a:rPr lang="en-US" sz="2000" dirty="0">
                <a:latin typeface="Calibri" pitchFamily="34" charset="0"/>
                <a:sym typeface="Symbol" pitchFamily="18" charset="2"/>
              </a:rPr>
              <a:t> </a:t>
            </a:r>
            <a:r>
              <a:rPr lang="en-US" sz="2000" dirty="0">
                <a:latin typeface="Calibri" pitchFamily="34" charset="0"/>
              </a:rPr>
              <a:t>R</a:t>
            </a:r>
            <a:r>
              <a:rPr lang="en-US" sz="2000" baseline="-25000" dirty="0">
                <a:latin typeface="Calibri" pitchFamily="34" charset="0"/>
              </a:rPr>
              <a:t>2</a:t>
            </a:r>
            <a:r>
              <a:rPr lang="en-US" sz="2000" dirty="0">
                <a:latin typeface="Calibri" pitchFamily="34" charset="0"/>
              </a:rPr>
              <a:t> </a:t>
            </a:r>
            <a:r>
              <a:rPr lang="en-US" sz="2000" dirty="0">
                <a:latin typeface="Calibri" pitchFamily="34" charset="0"/>
                <a:sym typeface="Symbol" pitchFamily="18" charset="2"/>
              </a:rPr>
              <a:t> </a:t>
            </a:r>
            <a:r>
              <a:rPr lang="en-US" sz="2000" dirty="0">
                <a:latin typeface="Calibri" pitchFamily="34" charset="0"/>
              </a:rPr>
              <a:t>R</a:t>
            </a:r>
            <a:r>
              <a:rPr lang="en-US" sz="2000" baseline="-25000" dirty="0">
                <a:latin typeface="Calibri" pitchFamily="34" charset="0"/>
              </a:rPr>
              <a:t>1</a:t>
            </a:r>
            <a:r>
              <a:rPr lang="en-US" sz="2000" dirty="0">
                <a:latin typeface="Calibri" pitchFamily="34" charset="0"/>
              </a:rPr>
              <a:t> </a:t>
            </a:r>
            <a:r>
              <a:rPr lang="el-GR" sz="2000" dirty="0">
                <a:latin typeface="Calibri" pitchFamily="34" charset="0"/>
              </a:rPr>
              <a:t>ή </a:t>
            </a:r>
            <a:r>
              <a:rPr lang="en-US" sz="2000" dirty="0">
                <a:latin typeface="Calibri" pitchFamily="34" charset="0"/>
              </a:rPr>
              <a:t>R</a:t>
            </a:r>
            <a:r>
              <a:rPr lang="en-US" sz="2000" baseline="-25000" dirty="0">
                <a:latin typeface="Calibri" pitchFamily="34" charset="0"/>
              </a:rPr>
              <a:t>1</a:t>
            </a:r>
            <a:r>
              <a:rPr lang="en-US" sz="2000" dirty="0">
                <a:latin typeface="Calibri" pitchFamily="34" charset="0"/>
              </a:rPr>
              <a:t> </a:t>
            </a:r>
            <a:r>
              <a:rPr lang="en-US" sz="2000" dirty="0">
                <a:latin typeface="Calibri" pitchFamily="34" charset="0"/>
                <a:sym typeface="Symbol" pitchFamily="18" charset="2"/>
              </a:rPr>
              <a:t> </a:t>
            </a:r>
            <a:r>
              <a:rPr lang="en-US" sz="2000" dirty="0">
                <a:latin typeface="Calibri" pitchFamily="34" charset="0"/>
              </a:rPr>
              <a:t>R</a:t>
            </a:r>
            <a:r>
              <a:rPr lang="en-US" sz="2000" baseline="-25000" dirty="0">
                <a:latin typeface="Calibri" pitchFamily="34" charset="0"/>
              </a:rPr>
              <a:t>2</a:t>
            </a:r>
            <a:r>
              <a:rPr lang="en-US" sz="2000" dirty="0">
                <a:latin typeface="Calibri" pitchFamily="34" charset="0"/>
              </a:rPr>
              <a:t>  </a:t>
            </a:r>
            <a:r>
              <a:rPr lang="en-US" sz="2000" dirty="0">
                <a:latin typeface="Calibri" pitchFamily="34" charset="0"/>
                <a:sym typeface="Symbol" pitchFamily="18" charset="2"/>
              </a:rPr>
              <a:t> </a:t>
            </a:r>
            <a:r>
              <a:rPr lang="en-US" sz="2000" dirty="0">
                <a:latin typeface="Calibri" pitchFamily="34" charset="0"/>
              </a:rPr>
              <a:t>R</a:t>
            </a:r>
            <a:r>
              <a:rPr lang="en-US" sz="2000" baseline="-25000" dirty="0">
                <a:latin typeface="Calibri" pitchFamily="34" charset="0"/>
              </a:rPr>
              <a:t>2</a:t>
            </a:r>
            <a:r>
              <a:rPr lang="en-US" sz="2000" dirty="0">
                <a:latin typeface="Calibri" pitchFamily="34" charset="0"/>
              </a:rPr>
              <a:t> </a:t>
            </a:r>
            <a:r>
              <a:rPr lang="el-GR" sz="2000" dirty="0">
                <a:latin typeface="Calibri" pitchFamily="34" charset="0"/>
              </a:rPr>
              <a:t>ανήκει στο </a:t>
            </a:r>
            <a:r>
              <a:rPr lang="en-US" sz="2000" dirty="0">
                <a:latin typeface="Calibri" pitchFamily="34" charset="0"/>
              </a:rPr>
              <a:t>F</a:t>
            </a:r>
            <a:r>
              <a:rPr lang="en-US" sz="2000" baseline="30000" dirty="0">
                <a:latin typeface="Calibri" pitchFamily="34" charset="0"/>
              </a:rPr>
              <a:t>+</a:t>
            </a:r>
          </a:p>
          <a:p>
            <a:pPr algn="just" eaLnBrk="0" hangingPunct="0">
              <a:spcBef>
                <a:spcPct val="50000"/>
              </a:spcBef>
            </a:pPr>
            <a:r>
              <a:rPr lang="en-US" sz="2000" dirty="0">
                <a:latin typeface="Calibri" pitchFamily="34" charset="0"/>
              </a:rPr>
              <a:t> </a:t>
            </a:r>
            <a:r>
              <a:rPr lang="el-GR" sz="2000" dirty="0">
                <a:latin typeface="Calibri" pitchFamily="34" charset="0"/>
              </a:rPr>
              <a:t>τότε η διάσπαση είναι χωρίς απώλειες στη συνένωση.</a:t>
            </a:r>
          </a:p>
        </p:txBody>
      </p:sp>
      <p:sp>
        <p:nvSpPr>
          <p:cNvPr id="23559" name="Text Box 4"/>
          <p:cNvSpPr txBox="1">
            <a:spLocks noChangeArrowheads="1"/>
          </p:cNvSpPr>
          <p:nvPr/>
        </p:nvSpPr>
        <p:spPr bwMode="auto">
          <a:xfrm>
            <a:off x="305585" y="1699183"/>
            <a:ext cx="2743200" cy="457200"/>
          </a:xfrm>
          <a:prstGeom prst="rect">
            <a:avLst/>
          </a:prstGeom>
          <a:noFill/>
          <a:ln w="9525">
            <a:noFill/>
            <a:miter lim="800000"/>
            <a:headEnd/>
            <a:tailEnd/>
          </a:ln>
        </p:spPr>
        <p:txBody>
          <a:bodyPr>
            <a:spAutoFit/>
          </a:bodyPr>
          <a:lstStyle/>
          <a:p>
            <a:pPr eaLnBrk="0" hangingPunct="0">
              <a:spcBef>
                <a:spcPct val="50000"/>
              </a:spcBef>
            </a:pPr>
            <a:r>
              <a:rPr lang="el-GR" sz="2400" b="1" dirty="0">
                <a:latin typeface="Calibri" pitchFamily="34" charset="0"/>
              </a:rPr>
              <a:t>Θεώρημα</a:t>
            </a:r>
          </a:p>
        </p:txBody>
      </p:sp>
      <p:sp>
        <p:nvSpPr>
          <p:cNvPr id="23560" name="Text Box 5" descr="Recycled paper"/>
          <p:cNvSpPr txBox="1">
            <a:spLocks noChangeArrowheads="1"/>
          </p:cNvSpPr>
          <p:nvPr/>
        </p:nvSpPr>
        <p:spPr bwMode="auto">
          <a:xfrm>
            <a:off x="842636" y="4962214"/>
            <a:ext cx="7273925" cy="646331"/>
          </a:xfrm>
          <a:prstGeom prst="rect">
            <a:avLst/>
          </a:prstGeom>
          <a:solidFill>
            <a:schemeClr val="bg1">
              <a:lumMod val="95000"/>
            </a:schemeClr>
          </a:solidFill>
          <a:ln w="9525">
            <a:noFill/>
            <a:miter lim="800000"/>
            <a:headEnd/>
            <a:tailEnd/>
          </a:ln>
        </p:spPr>
        <p:txBody>
          <a:bodyPr>
            <a:spAutoFit/>
          </a:bodyPr>
          <a:lstStyle/>
          <a:p>
            <a:pPr algn="just" eaLnBrk="0" hangingPunct="0">
              <a:spcBef>
                <a:spcPct val="50000"/>
              </a:spcBef>
            </a:pPr>
            <a:r>
              <a:rPr lang="el-GR" dirty="0">
                <a:solidFill>
                  <a:schemeClr val="tx1">
                    <a:lumMod val="95000"/>
                    <a:lumOff val="5000"/>
                  </a:schemeClr>
                </a:solidFill>
                <a:latin typeface="Calibri" pitchFamily="34" charset="0"/>
              </a:rPr>
              <a:t>Δηλαδή τα </a:t>
            </a:r>
            <a:r>
              <a:rPr lang="el-GR" i="1" dirty="0">
                <a:solidFill>
                  <a:schemeClr val="tx1">
                    <a:lumMod val="95000"/>
                    <a:lumOff val="5000"/>
                  </a:schemeClr>
                </a:solidFill>
                <a:latin typeface="Calibri" pitchFamily="34" charset="0"/>
              </a:rPr>
              <a:t>κοινά γνωρίσματα </a:t>
            </a:r>
            <a:r>
              <a:rPr lang="el-GR" dirty="0">
                <a:solidFill>
                  <a:schemeClr val="tx1">
                    <a:lumMod val="95000"/>
                    <a:lumOff val="5000"/>
                  </a:schemeClr>
                </a:solidFill>
                <a:latin typeface="Calibri" pitchFamily="34" charset="0"/>
              </a:rPr>
              <a:t>των δύο σχημάτων είναι </a:t>
            </a:r>
            <a:r>
              <a:rPr lang="el-GR" i="1" dirty="0">
                <a:solidFill>
                  <a:schemeClr val="tx1">
                    <a:lumMod val="95000"/>
                    <a:lumOff val="5000"/>
                  </a:schemeClr>
                </a:solidFill>
                <a:latin typeface="Calibri" pitchFamily="34" charset="0"/>
              </a:rPr>
              <a:t>κλειδί</a:t>
            </a:r>
            <a:r>
              <a:rPr lang="el-GR" dirty="0">
                <a:solidFill>
                  <a:schemeClr val="tx1">
                    <a:lumMod val="95000"/>
                    <a:lumOff val="5000"/>
                  </a:schemeClr>
                </a:solidFill>
                <a:latin typeface="Calibri" pitchFamily="34" charset="0"/>
              </a:rPr>
              <a:t> για τουλάχιστον  ένα από τα δύο σχήματα</a:t>
            </a:r>
          </a:p>
        </p:txBody>
      </p:sp>
      <p:sp>
        <p:nvSpPr>
          <p:cNvPr id="23561" name="Rectangle 6"/>
          <p:cNvSpPr>
            <a:spLocks noChangeArrowheads="1"/>
          </p:cNvSpPr>
          <p:nvPr/>
        </p:nvSpPr>
        <p:spPr bwMode="auto">
          <a:xfrm>
            <a:off x="467410" y="2440759"/>
            <a:ext cx="8280663" cy="2027548"/>
          </a:xfrm>
          <a:prstGeom prst="rect">
            <a:avLst/>
          </a:prstGeom>
          <a:noFill/>
          <a:ln w="9525">
            <a:solidFill>
              <a:schemeClr val="tx1"/>
            </a:solidFill>
            <a:miter lim="800000"/>
            <a:headEnd/>
            <a:tailEnd/>
          </a:ln>
        </p:spPr>
        <p:txBody>
          <a:bodyPr wrap="none" anchor="ctr"/>
          <a:lstStyle/>
          <a:p>
            <a:endParaRPr lang="el-GR"/>
          </a:p>
        </p:txBody>
      </p:sp>
      <p:sp>
        <p:nvSpPr>
          <p:cNvPr id="11" name="Title 9"/>
          <p:cNvSpPr>
            <a:spLocks noGrp="1"/>
          </p:cNvSpPr>
          <p:nvPr>
            <p:ph type="title"/>
          </p:nvPr>
        </p:nvSpPr>
        <p:spPr>
          <a:xfrm>
            <a:off x="457200" y="274638"/>
            <a:ext cx="8229600" cy="1143000"/>
          </a:xfrm>
        </p:spPr>
        <p:txBody>
          <a:bodyPr>
            <a:normAutofit fontScale="90000"/>
          </a:bodyPr>
          <a:lstStyle/>
          <a:p>
            <a:r>
              <a:rPr lang="el-GR" dirty="0" smtClean="0">
                <a:solidFill>
                  <a:schemeClr val="accent6">
                    <a:lumMod val="75000"/>
                  </a:schemeClr>
                </a:solidFill>
              </a:rPr>
              <a:t>Διάσπαση Άνευ Απωλειών στη Συνένωση</a:t>
            </a:r>
            <a:endParaRPr lang="el-GR"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24579" name="Footer Placeholder 3"/>
          <p:cNvSpPr>
            <a:spLocks noGrp="1"/>
          </p:cNvSpPr>
          <p:nvPr>
            <p:ph type="ftr" sz="quarter" idx="11"/>
          </p:nvPr>
        </p:nvSpPr>
        <p:spPr>
          <a:noFill/>
        </p:spPr>
        <p:txBody>
          <a:bodyPr/>
          <a:lstStyle/>
          <a:p>
            <a:r>
              <a:rPr lang="el-GR" altLang="en-US" smtClean="0"/>
              <a:t>Ευαγγελία Πιτουρά</a:t>
            </a:r>
          </a:p>
        </p:txBody>
      </p:sp>
      <p:sp>
        <p:nvSpPr>
          <p:cNvPr id="24580" name="Slide Number Placeholder 4"/>
          <p:cNvSpPr>
            <a:spLocks noGrp="1"/>
          </p:cNvSpPr>
          <p:nvPr>
            <p:ph type="sldNum" sz="quarter" idx="12"/>
          </p:nvPr>
        </p:nvSpPr>
        <p:spPr>
          <a:noFill/>
        </p:spPr>
        <p:txBody>
          <a:bodyPr/>
          <a:lstStyle/>
          <a:p>
            <a:fld id="{B195C9C9-FC0A-427E-878B-FAFB1FA1D5D1}" type="slidenum">
              <a:rPr lang="el-GR" altLang="en-US" smtClean="0"/>
              <a:pPr/>
              <a:t>63</a:t>
            </a:fld>
            <a:endParaRPr lang="el-GR" altLang="en-US" smtClean="0"/>
          </a:p>
        </p:txBody>
      </p:sp>
      <p:sp>
        <p:nvSpPr>
          <p:cNvPr id="24582" name="Text Box 3"/>
          <p:cNvSpPr txBox="1">
            <a:spLocks noChangeArrowheads="1"/>
          </p:cNvSpPr>
          <p:nvPr/>
        </p:nvSpPr>
        <p:spPr bwMode="auto">
          <a:xfrm>
            <a:off x="160256" y="2057401"/>
            <a:ext cx="8861196" cy="646331"/>
          </a:xfrm>
          <a:prstGeom prst="rect">
            <a:avLst/>
          </a:prstGeom>
          <a:noFill/>
          <a:ln w="9525">
            <a:noFill/>
            <a:miter lim="800000"/>
            <a:headEnd/>
            <a:tailEnd/>
          </a:ln>
        </p:spPr>
        <p:txBody>
          <a:bodyPr wrap="square">
            <a:spAutoFit/>
          </a:bodyPr>
          <a:lstStyle/>
          <a:p>
            <a:pPr eaLnBrk="0" hangingPunct="0">
              <a:spcBef>
                <a:spcPct val="50000"/>
              </a:spcBef>
            </a:pPr>
            <a:r>
              <a:rPr lang="el-GR" i="1" dirty="0">
                <a:latin typeface="Calibri" pitchFamily="34" charset="0"/>
              </a:rPr>
              <a:t>Παράδειγμα: </a:t>
            </a:r>
            <a:r>
              <a:rPr lang="en-US" dirty="0">
                <a:latin typeface="Calibri" pitchFamily="34" charset="0"/>
              </a:rPr>
              <a:t>R = {</a:t>
            </a:r>
            <a:r>
              <a:rPr lang="el-GR" dirty="0">
                <a:latin typeface="Calibri" pitchFamily="34" charset="0"/>
              </a:rPr>
              <a:t>Τίτλος,  Έτος,  Διάρκεια,   Είδος,  Όνομα-Ηθοποιού, Διεύθυνση, </a:t>
            </a:r>
            <a:r>
              <a:rPr lang="el-GR" dirty="0" smtClean="0">
                <a:latin typeface="Calibri" pitchFamily="34" charset="0"/>
              </a:rPr>
              <a:t>Έτος-Γέννησης</a:t>
            </a:r>
            <a:r>
              <a:rPr lang="el-GR" dirty="0">
                <a:latin typeface="Calibri" pitchFamily="34" charset="0"/>
              </a:rPr>
              <a:t>}</a:t>
            </a:r>
          </a:p>
        </p:txBody>
      </p:sp>
      <p:sp>
        <p:nvSpPr>
          <p:cNvPr id="24583" name="Text Box 4"/>
          <p:cNvSpPr txBox="1">
            <a:spLocks noChangeArrowheads="1"/>
          </p:cNvSpPr>
          <p:nvPr/>
        </p:nvSpPr>
        <p:spPr bwMode="auto">
          <a:xfrm>
            <a:off x="533400" y="3124200"/>
            <a:ext cx="4114800" cy="1784350"/>
          </a:xfrm>
          <a:prstGeom prst="rect">
            <a:avLst/>
          </a:prstGeom>
          <a:noFill/>
          <a:ln w="9525">
            <a:noFill/>
            <a:miter lim="800000"/>
            <a:headEnd/>
            <a:tailEnd/>
          </a:ln>
        </p:spPr>
        <p:txBody>
          <a:bodyPr>
            <a:spAutoFit/>
          </a:bodyPr>
          <a:lstStyle/>
          <a:p>
            <a:pPr eaLnBrk="0" hangingPunct="0">
              <a:spcBef>
                <a:spcPct val="50000"/>
              </a:spcBef>
            </a:pPr>
            <a:r>
              <a:rPr lang="el-GR">
                <a:latin typeface="Calibri" pitchFamily="34" charset="0"/>
              </a:rPr>
              <a:t>Τίτλος </a:t>
            </a:r>
            <a:r>
              <a:rPr lang="el-GR">
                <a:latin typeface="Calibri" pitchFamily="34" charset="0"/>
                <a:sym typeface="Symbol" pitchFamily="18" charset="2"/>
              </a:rPr>
              <a:t> </a:t>
            </a:r>
            <a:r>
              <a:rPr lang="el-GR">
                <a:latin typeface="Calibri" pitchFamily="34" charset="0"/>
              </a:rPr>
              <a:t>Έτος </a:t>
            </a:r>
            <a:r>
              <a:rPr lang="el-GR">
                <a:latin typeface="Calibri" pitchFamily="34" charset="0"/>
                <a:sym typeface="Symbol" pitchFamily="18" charset="2"/>
              </a:rPr>
              <a:t></a:t>
            </a:r>
            <a:r>
              <a:rPr lang="el-GR">
                <a:latin typeface="Calibri" pitchFamily="34" charset="0"/>
              </a:rPr>
              <a:t> Διάρκεια</a:t>
            </a:r>
          </a:p>
          <a:p>
            <a:pPr eaLnBrk="0" hangingPunct="0">
              <a:spcBef>
                <a:spcPct val="50000"/>
              </a:spcBef>
            </a:pPr>
            <a:r>
              <a:rPr lang="el-GR">
                <a:latin typeface="Calibri" pitchFamily="34" charset="0"/>
              </a:rPr>
              <a:t>Τίτλος Έτος </a:t>
            </a:r>
            <a:r>
              <a:rPr lang="el-GR">
                <a:latin typeface="Calibri" pitchFamily="34" charset="0"/>
                <a:sym typeface="Symbol" pitchFamily="18" charset="2"/>
              </a:rPr>
              <a:t></a:t>
            </a:r>
            <a:r>
              <a:rPr lang="el-GR">
                <a:latin typeface="Calibri" pitchFamily="34" charset="0"/>
              </a:rPr>
              <a:t> Είδος</a:t>
            </a:r>
          </a:p>
          <a:p>
            <a:pPr eaLnBrk="0" hangingPunct="0">
              <a:spcBef>
                <a:spcPct val="50000"/>
              </a:spcBef>
            </a:pPr>
            <a:r>
              <a:rPr lang="el-GR">
                <a:latin typeface="Calibri" pitchFamily="34" charset="0"/>
              </a:rPr>
              <a:t>Όνομα Ηθοποιού </a:t>
            </a:r>
            <a:r>
              <a:rPr lang="el-GR">
                <a:latin typeface="Calibri" pitchFamily="34" charset="0"/>
                <a:sym typeface="Symbol" pitchFamily="18" charset="2"/>
              </a:rPr>
              <a:t></a:t>
            </a:r>
            <a:r>
              <a:rPr lang="el-GR">
                <a:latin typeface="Calibri" pitchFamily="34" charset="0"/>
              </a:rPr>
              <a:t> Διεύθυνση</a:t>
            </a:r>
          </a:p>
          <a:p>
            <a:pPr eaLnBrk="0" hangingPunct="0">
              <a:spcBef>
                <a:spcPct val="50000"/>
              </a:spcBef>
            </a:pPr>
            <a:r>
              <a:rPr lang="el-GR">
                <a:latin typeface="Calibri" pitchFamily="34" charset="0"/>
              </a:rPr>
              <a:t>Όνομα-Ηθοποιού </a:t>
            </a:r>
            <a:r>
              <a:rPr lang="el-GR">
                <a:latin typeface="Calibri" pitchFamily="34" charset="0"/>
                <a:sym typeface="Symbol" pitchFamily="18" charset="2"/>
              </a:rPr>
              <a:t></a:t>
            </a:r>
            <a:r>
              <a:rPr lang="el-GR">
                <a:latin typeface="Calibri" pitchFamily="34" charset="0"/>
              </a:rPr>
              <a:t> Έτος Γέννησης</a:t>
            </a:r>
          </a:p>
        </p:txBody>
      </p:sp>
      <p:sp>
        <p:nvSpPr>
          <p:cNvPr id="24584" name="Text Box 5"/>
          <p:cNvSpPr txBox="1">
            <a:spLocks noChangeArrowheads="1"/>
          </p:cNvSpPr>
          <p:nvPr/>
        </p:nvSpPr>
        <p:spPr bwMode="auto">
          <a:xfrm>
            <a:off x="4800600" y="3352800"/>
            <a:ext cx="4038600" cy="1061829"/>
          </a:xfrm>
          <a:prstGeom prst="rect">
            <a:avLst/>
          </a:prstGeom>
          <a:noFill/>
          <a:ln w="9525">
            <a:noFill/>
            <a:miter lim="800000"/>
            <a:headEnd/>
            <a:tailEnd/>
          </a:ln>
        </p:spPr>
        <p:txBody>
          <a:bodyPr>
            <a:spAutoFit/>
          </a:bodyPr>
          <a:lstStyle/>
          <a:p>
            <a:pPr eaLnBrk="0" hangingPunct="0">
              <a:spcBef>
                <a:spcPct val="50000"/>
              </a:spcBef>
            </a:pPr>
            <a:r>
              <a:rPr lang="en-US" dirty="0">
                <a:latin typeface="Calibri" pitchFamily="34" charset="0"/>
              </a:rPr>
              <a:t>R</a:t>
            </a:r>
            <a:r>
              <a:rPr lang="en-US" baseline="-25000" dirty="0">
                <a:latin typeface="Calibri" pitchFamily="34" charset="0"/>
              </a:rPr>
              <a:t>1 </a:t>
            </a:r>
            <a:r>
              <a:rPr lang="en-US" dirty="0">
                <a:latin typeface="Calibri" pitchFamily="34" charset="0"/>
              </a:rPr>
              <a:t>= {</a:t>
            </a:r>
            <a:r>
              <a:rPr lang="el-GR" dirty="0">
                <a:solidFill>
                  <a:schemeClr val="accent3">
                    <a:lumMod val="75000"/>
                  </a:schemeClr>
                </a:solidFill>
                <a:latin typeface="Calibri" pitchFamily="34" charset="0"/>
              </a:rPr>
              <a:t>Τίτλος,  Έτος</a:t>
            </a:r>
            <a:r>
              <a:rPr lang="el-GR" dirty="0">
                <a:latin typeface="Calibri" pitchFamily="34" charset="0"/>
              </a:rPr>
              <a:t>,  Διάρκεια,   Είδος}</a:t>
            </a:r>
          </a:p>
          <a:p>
            <a:pPr eaLnBrk="0" hangingPunct="0">
              <a:spcBef>
                <a:spcPct val="50000"/>
              </a:spcBef>
            </a:pPr>
            <a:r>
              <a:rPr lang="en-US" dirty="0">
                <a:latin typeface="Calibri" pitchFamily="34" charset="0"/>
              </a:rPr>
              <a:t>R</a:t>
            </a:r>
            <a:r>
              <a:rPr lang="en-US" baseline="-25000" dirty="0">
                <a:latin typeface="Calibri" pitchFamily="34" charset="0"/>
              </a:rPr>
              <a:t>2 </a:t>
            </a:r>
            <a:r>
              <a:rPr lang="en-US" dirty="0">
                <a:latin typeface="Calibri" pitchFamily="34" charset="0"/>
              </a:rPr>
              <a:t>= {</a:t>
            </a:r>
            <a:r>
              <a:rPr lang="el-GR" dirty="0">
                <a:solidFill>
                  <a:schemeClr val="accent3">
                    <a:lumMod val="75000"/>
                  </a:schemeClr>
                </a:solidFill>
                <a:latin typeface="Calibri" pitchFamily="34" charset="0"/>
              </a:rPr>
              <a:t>Τίτλος,  Έτος</a:t>
            </a:r>
            <a:r>
              <a:rPr lang="el-GR" dirty="0">
                <a:latin typeface="Calibri" pitchFamily="34" charset="0"/>
              </a:rPr>
              <a:t>, Όνομα-Ηθοποιού, Διεύθυνση, Έτος-Γέννησης}</a:t>
            </a:r>
          </a:p>
        </p:txBody>
      </p:sp>
      <p:sp>
        <p:nvSpPr>
          <p:cNvPr id="24585" name="Text Box 6"/>
          <p:cNvSpPr txBox="1">
            <a:spLocks noChangeArrowheads="1"/>
          </p:cNvSpPr>
          <p:nvPr/>
        </p:nvSpPr>
        <p:spPr bwMode="auto">
          <a:xfrm>
            <a:off x="3733800" y="5486400"/>
            <a:ext cx="3657600" cy="396875"/>
          </a:xfrm>
          <a:prstGeom prst="rect">
            <a:avLst/>
          </a:prstGeom>
          <a:noFill/>
          <a:ln w="9525">
            <a:noFill/>
            <a:miter lim="800000"/>
            <a:headEnd/>
            <a:tailEnd/>
          </a:ln>
        </p:spPr>
        <p:txBody>
          <a:bodyPr>
            <a:spAutoFit/>
          </a:bodyPr>
          <a:lstStyle/>
          <a:p>
            <a:pPr eaLnBrk="0" hangingPunct="0">
              <a:spcBef>
                <a:spcPct val="50000"/>
              </a:spcBef>
            </a:pPr>
            <a:r>
              <a:rPr lang="en-US">
                <a:latin typeface="Calibri" pitchFamily="34" charset="0"/>
              </a:rPr>
              <a:t>R</a:t>
            </a:r>
            <a:r>
              <a:rPr lang="en-US" baseline="-25000">
                <a:latin typeface="Calibri" pitchFamily="34" charset="0"/>
              </a:rPr>
              <a:t>1</a:t>
            </a:r>
            <a:r>
              <a:rPr lang="en-US">
                <a:latin typeface="Calibri" pitchFamily="34" charset="0"/>
              </a:rPr>
              <a:t> </a:t>
            </a:r>
            <a:r>
              <a:rPr lang="en-US">
                <a:latin typeface="Calibri" pitchFamily="34" charset="0"/>
                <a:sym typeface="Symbol" pitchFamily="18" charset="2"/>
              </a:rPr>
              <a:t> </a:t>
            </a:r>
            <a:r>
              <a:rPr lang="en-US">
                <a:latin typeface="Calibri" pitchFamily="34" charset="0"/>
              </a:rPr>
              <a:t>R</a:t>
            </a:r>
            <a:r>
              <a:rPr lang="en-US" baseline="-25000">
                <a:latin typeface="Calibri" pitchFamily="34" charset="0"/>
              </a:rPr>
              <a:t>2  </a:t>
            </a:r>
            <a:r>
              <a:rPr lang="el-GR">
                <a:latin typeface="Calibri" pitchFamily="34" charset="0"/>
              </a:rPr>
              <a:t>=  {Τίτλος,  Έτος}</a:t>
            </a:r>
          </a:p>
        </p:txBody>
      </p:sp>
      <p:sp>
        <p:nvSpPr>
          <p:cNvPr id="10" name="Title 9"/>
          <p:cNvSpPr>
            <a:spLocks noGrp="1"/>
          </p:cNvSpPr>
          <p:nvPr>
            <p:ph type="title"/>
          </p:nvPr>
        </p:nvSpPr>
        <p:spPr/>
        <p:txBody>
          <a:bodyPr/>
          <a:lstStyle/>
          <a:p>
            <a:r>
              <a:rPr lang="el-GR" dirty="0" smtClean="0">
                <a:solidFill>
                  <a:schemeClr val="accent6">
                    <a:lumMod val="75000"/>
                  </a:schemeClr>
                </a:solidFill>
              </a:rPr>
              <a:t>Παράδειγμα</a:t>
            </a:r>
            <a:endParaRPr lang="el-GR"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25603" name="Footer Placeholder 3"/>
          <p:cNvSpPr>
            <a:spLocks noGrp="1"/>
          </p:cNvSpPr>
          <p:nvPr>
            <p:ph type="ftr" sz="quarter" idx="11"/>
          </p:nvPr>
        </p:nvSpPr>
        <p:spPr>
          <a:noFill/>
        </p:spPr>
        <p:txBody>
          <a:bodyPr/>
          <a:lstStyle/>
          <a:p>
            <a:r>
              <a:rPr lang="el-GR" altLang="en-US" smtClean="0"/>
              <a:t>Ευαγγελία Πιτουρά</a:t>
            </a:r>
          </a:p>
        </p:txBody>
      </p:sp>
      <p:sp>
        <p:nvSpPr>
          <p:cNvPr id="25604" name="Slide Number Placeholder 4"/>
          <p:cNvSpPr>
            <a:spLocks noGrp="1"/>
          </p:cNvSpPr>
          <p:nvPr>
            <p:ph type="sldNum" sz="quarter" idx="12"/>
          </p:nvPr>
        </p:nvSpPr>
        <p:spPr>
          <a:noFill/>
        </p:spPr>
        <p:txBody>
          <a:bodyPr/>
          <a:lstStyle/>
          <a:p>
            <a:fld id="{4BD8E14B-6E62-4027-BA74-D294C4AC623E}" type="slidenum">
              <a:rPr lang="el-GR" altLang="en-US" smtClean="0"/>
              <a:pPr/>
              <a:t>64</a:t>
            </a:fld>
            <a:endParaRPr lang="el-GR" altLang="en-US" smtClean="0"/>
          </a:p>
        </p:txBody>
      </p:sp>
      <p:sp>
        <p:nvSpPr>
          <p:cNvPr id="25607" name="Text Box 4"/>
          <p:cNvSpPr txBox="1">
            <a:spLocks noChangeArrowheads="1"/>
          </p:cNvSpPr>
          <p:nvPr/>
        </p:nvSpPr>
        <p:spPr bwMode="auto">
          <a:xfrm>
            <a:off x="273377" y="1659119"/>
            <a:ext cx="8521832" cy="1846659"/>
          </a:xfrm>
          <a:prstGeom prst="rect">
            <a:avLst/>
          </a:prstGeom>
          <a:noFill/>
          <a:ln w="9525">
            <a:noFill/>
            <a:miter lim="800000"/>
            <a:headEnd/>
            <a:tailEnd/>
          </a:ln>
        </p:spPr>
        <p:txBody>
          <a:bodyPr wrap="square">
            <a:spAutoFit/>
          </a:bodyPr>
          <a:lstStyle/>
          <a:p>
            <a:pPr algn="just" eaLnBrk="0" hangingPunct="0">
              <a:spcBef>
                <a:spcPct val="50000"/>
              </a:spcBef>
            </a:pPr>
            <a:r>
              <a:rPr lang="el-GR" sz="2400" dirty="0" smtClean="0">
                <a:solidFill>
                  <a:schemeClr val="accent6">
                    <a:lumMod val="50000"/>
                  </a:schemeClr>
                </a:solidFill>
                <a:latin typeface="Calibri" pitchFamily="34" charset="0"/>
              </a:rPr>
              <a:t>Στόχος</a:t>
            </a:r>
            <a:endParaRPr lang="el-GR" sz="2400" dirty="0">
              <a:solidFill>
                <a:schemeClr val="accent6">
                  <a:lumMod val="50000"/>
                </a:schemeClr>
              </a:solidFill>
              <a:latin typeface="Calibri" pitchFamily="34" charset="0"/>
            </a:endParaRPr>
          </a:p>
          <a:p>
            <a:pPr algn="just" eaLnBrk="0" hangingPunct="0">
              <a:spcBef>
                <a:spcPct val="50000"/>
              </a:spcBef>
            </a:pPr>
            <a:r>
              <a:rPr lang="el-GR" sz="2000" dirty="0" smtClean="0">
                <a:solidFill>
                  <a:schemeClr val="accent6">
                    <a:lumMod val="50000"/>
                  </a:schemeClr>
                </a:solidFill>
                <a:latin typeface="Calibri" pitchFamily="34" charset="0"/>
              </a:rPr>
              <a:t>Για </a:t>
            </a:r>
            <a:r>
              <a:rPr lang="el-GR" sz="2000" dirty="0">
                <a:solidFill>
                  <a:schemeClr val="accent6">
                    <a:lumMod val="50000"/>
                  </a:schemeClr>
                </a:solidFill>
                <a:latin typeface="Calibri" pitchFamily="34" charset="0"/>
              </a:rPr>
              <a:t>να ελέγξουμε ότι διατηρούνται οι Σ.Ε. </a:t>
            </a:r>
            <a:r>
              <a:rPr lang="el-GR" sz="2000" dirty="0" smtClean="0">
                <a:solidFill>
                  <a:schemeClr val="accent6">
                    <a:lumMod val="50000"/>
                  </a:schemeClr>
                </a:solidFill>
                <a:latin typeface="Calibri" pitchFamily="34" charset="0"/>
              </a:rPr>
              <a:t>στο αρχικό σχήμα, όταν </a:t>
            </a:r>
            <a:r>
              <a:rPr lang="el-GR" sz="2000" dirty="0">
                <a:solidFill>
                  <a:schemeClr val="accent6">
                    <a:lumMod val="50000"/>
                  </a:schemeClr>
                </a:solidFill>
                <a:latin typeface="Calibri" pitchFamily="34" charset="0"/>
              </a:rPr>
              <a:t>γίνονται τροποποιήσεις σε μία από τις σχέσεις </a:t>
            </a:r>
            <a:r>
              <a:rPr lang="en-US" sz="2000" dirty="0" err="1" smtClean="0">
                <a:solidFill>
                  <a:schemeClr val="accent6">
                    <a:lumMod val="50000"/>
                  </a:schemeClr>
                </a:solidFill>
                <a:latin typeface="Calibri" pitchFamily="34" charset="0"/>
              </a:rPr>
              <a:t>r</a:t>
            </a:r>
            <a:r>
              <a:rPr lang="en-US" sz="2000" baseline="-25000" dirty="0" err="1" smtClean="0">
                <a:solidFill>
                  <a:schemeClr val="accent6">
                    <a:lumMod val="50000"/>
                  </a:schemeClr>
                </a:solidFill>
                <a:latin typeface="Calibri" pitchFamily="34" charset="0"/>
              </a:rPr>
              <a:t>i</a:t>
            </a:r>
            <a:r>
              <a:rPr lang="en-US" sz="2000" dirty="0" smtClean="0">
                <a:solidFill>
                  <a:schemeClr val="accent6">
                    <a:lumMod val="50000"/>
                  </a:schemeClr>
                </a:solidFill>
                <a:latin typeface="Calibri" pitchFamily="34" charset="0"/>
              </a:rPr>
              <a:t>(</a:t>
            </a:r>
            <a:r>
              <a:rPr lang="en-US" sz="2000" dirty="0" err="1" smtClean="0">
                <a:solidFill>
                  <a:schemeClr val="accent6">
                    <a:lumMod val="50000"/>
                  </a:schemeClr>
                </a:solidFill>
                <a:latin typeface="Calibri" pitchFamily="34" charset="0"/>
              </a:rPr>
              <a:t>R</a:t>
            </a:r>
            <a:r>
              <a:rPr lang="en-US" sz="2000" baseline="-25000" dirty="0" err="1" smtClean="0">
                <a:solidFill>
                  <a:schemeClr val="accent6">
                    <a:lumMod val="50000"/>
                  </a:schemeClr>
                </a:solidFill>
                <a:latin typeface="Calibri" pitchFamily="34" charset="0"/>
              </a:rPr>
              <a:t>i</a:t>
            </a:r>
            <a:r>
              <a:rPr lang="en-US" sz="2000" dirty="0" smtClean="0">
                <a:solidFill>
                  <a:schemeClr val="accent6">
                    <a:lumMod val="50000"/>
                  </a:schemeClr>
                </a:solidFill>
                <a:latin typeface="Calibri" pitchFamily="34" charset="0"/>
              </a:rPr>
              <a:t>),</a:t>
            </a:r>
            <a:r>
              <a:rPr lang="el-GR" sz="2000" dirty="0" smtClean="0">
                <a:solidFill>
                  <a:schemeClr val="accent6">
                    <a:lumMod val="50000"/>
                  </a:schemeClr>
                </a:solidFill>
                <a:latin typeface="Calibri" pitchFamily="34" charset="0"/>
              </a:rPr>
              <a:t> να </a:t>
            </a:r>
            <a:r>
              <a:rPr lang="el-GR" sz="2000" dirty="0">
                <a:solidFill>
                  <a:schemeClr val="accent6">
                    <a:lumMod val="50000"/>
                  </a:schemeClr>
                </a:solidFill>
                <a:latin typeface="Calibri" pitchFamily="34" charset="0"/>
              </a:rPr>
              <a:t>αρκεί να </a:t>
            </a:r>
            <a:r>
              <a:rPr lang="el-GR" sz="2000" i="1" dirty="0">
                <a:solidFill>
                  <a:schemeClr val="accent6">
                    <a:lumMod val="50000"/>
                  </a:schemeClr>
                </a:solidFill>
                <a:latin typeface="Calibri" pitchFamily="34" charset="0"/>
              </a:rPr>
              <a:t>ελέγξουμε μόνο τη συγκεκριμένη σχέση</a:t>
            </a:r>
            <a:r>
              <a:rPr lang="el-GR" sz="2000" dirty="0">
                <a:solidFill>
                  <a:schemeClr val="accent6">
                    <a:lumMod val="50000"/>
                  </a:schemeClr>
                </a:solidFill>
                <a:latin typeface="Calibri" pitchFamily="34" charset="0"/>
              </a:rPr>
              <a:t> (δηλαδή, να μη χρειάζεται να υπολογίσουμε </a:t>
            </a:r>
            <a:r>
              <a:rPr lang="el-GR" sz="2000" dirty="0" smtClean="0">
                <a:solidFill>
                  <a:schemeClr val="accent6">
                    <a:lumMod val="50000"/>
                  </a:schemeClr>
                </a:solidFill>
                <a:latin typeface="Calibri" pitchFamily="34" charset="0"/>
              </a:rPr>
              <a:t>την αρχική σχέση  </a:t>
            </a:r>
            <a:r>
              <a:rPr lang="el-GR" sz="2000" dirty="0">
                <a:solidFill>
                  <a:schemeClr val="accent6">
                    <a:lumMod val="50000"/>
                  </a:schemeClr>
                </a:solidFill>
                <a:latin typeface="Calibri" pitchFamily="34" charset="0"/>
              </a:rPr>
              <a:t>- αποφυγή των συνενώσεων)</a:t>
            </a:r>
          </a:p>
        </p:txBody>
      </p:sp>
      <p:sp>
        <p:nvSpPr>
          <p:cNvPr id="9" name="Title 8"/>
          <p:cNvSpPr>
            <a:spLocks noGrp="1"/>
          </p:cNvSpPr>
          <p:nvPr>
            <p:ph type="title"/>
          </p:nvPr>
        </p:nvSpPr>
        <p:spPr>
          <a:xfrm>
            <a:off x="457200" y="152090"/>
            <a:ext cx="8229600" cy="1143000"/>
          </a:xfrm>
        </p:spPr>
        <p:txBody>
          <a:bodyPr/>
          <a:lstStyle/>
          <a:p>
            <a:r>
              <a:rPr lang="el-GR" dirty="0" smtClean="0">
                <a:solidFill>
                  <a:schemeClr val="accent6">
                    <a:lumMod val="75000"/>
                  </a:schemeClr>
                </a:solidFill>
              </a:rPr>
              <a:t>Διατήρηση Εξαρτήσεων</a:t>
            </a:r>
            <a:endParaRPr lang="el-GR" dirty="0">
              <a:solidFill>
                <a:schemeClr val="accent6">
                  <a:lumMod val="75000"/>
                </a:schemeClr>
              </a:solidFill>
            </a:endParaRPr>
          </a:p>
        </p:txBody>
      </p:sp>
      <p:sp>
        <p:nvSpPr>
          <p:cNvPr id="7" name="Text Box 3" descr="Parchment"/>
          <p:cNvSpPr txBox="1">
            <a:spLocks noChangeArrowheads="1"/>
          </p:cNvSpPr>
          <p:nvPr/>
        </p:nvSpPr>
        <p:spPr bwMode="auto">
          <a:xfrm>
            <a:off x="421180" y="4534292"/>
            <a:ext cx="8053517" cy="707886"/>
          </a:xfrm>
          <a:prstGeom prst="rect">
            <a:avLst/>
          </a:prstGeom>
          <a:solidFill>
            <a:schemeClr val="bg1">
              <a:lumMod val="95000"/>
            </a:schemeClr>
          </a:solidFill>
          <a:ln w="9525">
            <a:noFill/>
            <a:miter lim="800000"/>
            <a:headEnd/>
            <a:tailEnd/>
          </a:ln>
        </p:spPr>
        <p:txBody>
          <a:bodyPr wrap="square">
            <a:spAutoFit/>
          </a:bodyPr>
          <a:lstStyle/>
          <a:p>
            <a:pPr algn="just" eaLnBrk="0" hangingPunct="0">
              <a:spcBef>
                <a:spcPct val="50000"/>
              </a:spcBef>
            </a:pPr>
            <a:r>
              <a:rPr lang="en-US" sz="2000" dirty="0" err="1">
                <a:solidFill>
                  <a:schemeClr val="accent6">
                    <a:lumMod val="75000"/>
                  </a:schemeClr>
                </a:solidFill>
                <a:latin typeface="Calibri" pitchFamily="34" charset="0"/>
              </a:rPr>
              <a:t>F</a:t>
            </a:r>
            <a:r>
              <a:rPr lang="en-US" sz="2000" baseline="-25000" dirty="0" err="1">
                <a:solidFill>
                  <a:schemeClr val="accent6">
                    <a:lumMod val="75000"/>
                  </a:schemeClr>
                </a:solidFill>
                <a:latin typeface="Calibri" pitchFamily="34" charset="0"/>
              </a:rPr>
              <a:t>i</a:t>
            </a:r>
            <a:r>
              <a:rPr lang="el-GR" sz="2000" dirty="0">
                <a:solidFill>
                  <a:schemeClr val="accent6">
                    <a:lumMod val="75000"/>
                  </a:schemeClr>
                </a:solidFill>
                <a:latin typeface="Calibri" pitchFamily="34" charset="0"/>
              </a:rPr>
              <a:t> περιορισμός </a:t>
            </a:r>
            <a:r>
              <a:rPr lang="el-GR" sz="2000" dirty="0" smtClean="0">
                <a:solidFill>
                  <a:schemeClr val="accent6">
                    <a:lumMod val="75000"/>
                  </a:schemeClr>
                </a:solidFill>
                <a:latin typeface="Calibri" pitchFamily="34" charset="0"/>
              </a:rPr>
              <a:t>(ή προβολή) του </a:t>
            </a:r>
            <a:r>
              <a:rPr lang="en-US" sz="2000" dirty="0">
                <a:solidFill>
                  <a:schemeClr val="accent6">
                    <a:lumMod val="75000"/>
                  </a:schemeClr>
                </a:solidFill>
                <a:latin typeface="Calibri" pitchFamily="34" charset="0"/>
              </a:rPr>
              <a:t>F </a:t>
            </a:r>
            <a:r>
              <a:rPr lang="el-GR" sz="2000" dirty="0">
                <a:solidFill>
                  <a:schemeClr val="accent6">
                    <a:lumMod val="75000"/>
                  </a:schemeClr>
                </a:solidFill>
                <a:latin typeface="Calibri" pitchFamily="34" charset="0"/>
              </a:rPr>
              <a:t>στο </a:t>
            </a:r>
            <a:r>
              <a:rPr lang="en-US" sz="2000" dirty="0" err="1">
                <a:solidFill>
                  <a:schemeClr val="accent6">
                    <a:lumMod val="75000"/>
                  </a:schemeClr>
                </a:solidFill>
                <a:latin typeface="Calibri" pitchFamily="34" charset="0"/>
              </a:rPr>
              <a:t>R</a:t>
            </a:r>
            <a:r>
              <a:rPr lang="en-US" sz="2000" baseline="-25000" dirty="0" err="1">
                <a:solidFill>
                  <a:schemeClr val="accent6">
                    <a:lumMod val="75000"/>
                  </a:schemeClr>
                </a:solidFill>
                <a:latin typeface="Calibri" pitchFamily="34" charset="0"/>
              </a:rPr>
              <a:t>i</a:t>
            </a:r>
            <a:r>
              <a:rPr lang="en-US" sz="2000" dirty="0">
                <a:solidFill>
                  <a:schemeClr val="accent6">
                    <a:lumMod val="75000"/>
                  </a:schemeClr>
                </a:solidFill>
                <a:latin typeface="Calibri" pitchFamily="34" charset="0"/>
              </a:rPr>
              <a:t> </a:t>
            </a:r>
            <a:r>
              <a:rPr lang="el-GR" sz="2000" dirty="0">
                <a:latin typeface="Calibri" pitchFamily="34" charset="0"/>
              </a:rPr>
              <a:t>είναι</a:t>
            </a:r>
            <a:r>
              <a:rPr lang="en-US" sz="2000" dirty="0">
                <a:latin typeface="Calibri" pitchFamily="34" charset="0"/>
              </a:rPr>
              <a:t> </a:t>
            </a:r>
            <a:r>
              <a:rPr lang="el-GR" sz="2000" dirty="0">
                <a:latin typeface="Calibri" pitchFamily="34" charset="0"/>
              </a:rPr>
              <a:t>το σύνολο όλων των συναρτησιακών εξαρτήσεων του </a:t>
            </a:r>
            <a:r>
              <a:rPr lang="en-US" sz="2000" b="1" dirty="0">
                <a:latin typeface="Calibri" pitchFamily="34" charset="0"/>
              </a:rPr>
              <a:t>F</a:t>
            </a:r>
            <a:r>
              <a:rPr lang="en-US" sz="2000" b="1" baseline="30000" dirty="0">
                <a:latin typeface="Calibri" pitchFamily="34" charset="0"/>
              </a:rPr>
              <a:t>+</a:t>
            </a:r>
            <a:r>
              <a:rPr lang="en-US" sz="2000" dirty="0">
                <a:latin typeface="Calibri" pitchFamily="34" charset="0"/>
              </a:rPr>
              <a:t> </a:t>
            </a:r>
            <a:r>
              <a:rPr lang="el-GR" sz="2000" dirty="0">
                <a:latin typeface="Calibri" pitchFamily="34" charset="0"/>
              </a:rPr>
              <a:t>που περιέχουν μόνο γνωρίσματα του </a:t>
            </a:r>
            <a:r>
              <a:rPr lang="el-GR" sz="2000" dirty="0" err="1">
                <a:latin typeface="Calibri" pitchFamily="34" charset="0"/>
              </a:rPr>
              <a:t>R</a:t>
            </a:r>
            <a:r>
              <a:rPr lang="el-GR" sz="2000" baseline="-25000" dirty="0" err="1">
                <a:latin typeface="Calibri" pitchFamily="34" charset="0"/>
              </a:rPr>
              <a:t>i</a:t>
            </a:r>
            <a:r>
              <a:rPr lang="el-GR" sz="2000" dirty="0">
                <a:latin typeface="Calibri" pitchFamily="34" charset="0"/>
              </a:rPr>
              <a:t>.</a:t>
            </a:r>
          </a:p>
        </p:txBody>
      </p:sp>
      <p:sp>
        <p:nvSpPr>
          <p:cNvPr id="8" name="Text Box 4"/>
          <p:cNvSpPr txBox="1">
            <a:spLocks noChangeArrowheads="1"/>
          </p:cNvSpPr>
          <p:nvPr/>
        </p:nvSpPr>
        <p:spPr bwMode="auto">
          <a:xfrm>
            <a:off x="338728" y="3928309"/>
            <a:ext cx="8522468" cy="400110"/>
          </a:xfrm>
          <a:prstGeom prst="rect">
            <a:avLst/>
          </a:prstGeom>
          <a:noFill/>
          <a:ln w="9525">
            <a:noFill/>
            <a:miter lim="800000"/>
            <a:headEnd/>
            <a:tailEnd/>
          </a:ln>
        </p:spPr>
        <p:txBody>
          <a:bodyPr wrap="square">
            <a:spAutoFit/>
          </a:bodyPr>
          <a:lstStyle/>
          <a:p>
            <a:pPr algn="just" eaLnBrk="0" hangingPunct="0">
              <a:spcBef>
                <a:spcPct val="50000"/>
              </a:spcBef>
            </a:pPr>
            <a:r>
              <a:rPr lang="el-GR" sz="2000" dirty="0">
                <a:latin typeface="Calibri" pitchFamily="34" charset="0"/>
              </a:rPr>
              <a:t>Έστω </a:t>
            </a:r>
            <a:r>
              <a:rPr lang="en-US" sz="2000" dirty="0">
                <a:latin typeface="Calibri" pitchFamily="34" charset="0"/>
              </a:rPr>
              <a:t>F </a:t>
            </a:r>
            <a:r>
              <a:rPr lang="el-GR" sz="2000" dirty="0">
                <a:latin typeface="Calibri" pitchFamily="34" charset="0"/>
              </a:rPr>
              <a:t>ένα σύνολο από ΣΕ στο σχήμα </a:t>
            </a:r>
            <a:r>
              <a:rPr lang="en-US" sz="2000" dirty="0">
                <a:latin typeface="Calibri" pitchFamily="34" charset="0"/>
              </a:rPr>
              <a:t>R </a:t>
            </a:r>
            <a:r>
              <a:rPr lang="el-GR" sz="2000" dirty="0">
                <a:latin typeface="Calibri" pitchFamily="34" charset="0"/>
              </a:rPr>
              <a:t>και {</a:t>
            </a:r>
            <a:r>
              <a:rPr lang="en-US" sz="2000" dirty="0">
                <a:latin typeface="Calibri" pitchFamily="34" charset="0"/>
              </a:rPr>
              <a:t>R</a:t>
            </a:r>
            <a:r>
              <a:rPr lang="en-US" sz="2000" baseline="-25000" dirty="0">
                <a:latin typeface="Calibri" pitchFamily="34" charset="0"/>
              </a:rPr>
              <a:t>1</a:t>
            </a:r>
            <a:r>
              <a:rPr lang="en-US" sz="2000" dirty="0">
                <a:latin typeface="Calibri" pitchFamily="34" charset="0"/>
              </a:rPr>
              <a:t>, R</a:t>
            </a:r>
            <a:r>
              <a:rPr lang="en-US" sz="2000" baseline="-25000" dirty="0">
                <a:latin typeface="Calibri" pitchFamily="34" charset="0"/>
              </a:rPr>
              <a:t>2</a:t>
            </a:r>
            <a:r>
              <a:rPr lang="en-US" sz="2000" dirty="0">
                <a:latin typeface="Calibri" pitchFamily="34" charset="0"/>
              </a:rPr>
              <a:t>, .., </a:t>
            </a:r>
            <a:r>
              <a:rPr lang="en-US" sz="2000" dirty="0" err="1">
                <a:latin typeface="Calibri" pitchFamily="34" charset="0"/>
              </a:rPr>
              <a:t>R</a:t>
            </a:r>
            <a:r>
              <a:rPr lang="en-US" sz="2000" baseline="-25000" dirty="0" err="1">
                <a:latin typeface="Calibri" pitchFamily="34" charset="0"/>
              </a:rPr>
              <a:t>n</a:t>
            </a:r>
            <a:r>
              <a:rPr lang="en-US" sz="2000" dirty="0">
                <a:latin typeface="Calibri" pitchFamily="34" charset="0"/>
              </a:rPr>
              <a:t>} </a:t>
            </a:r>
            <a:r>
              <a:rPr lang="en-US" sz="2000" dirty="0" err="1">
                <a:latin typeface="Calibri" pitchFamily="34" charset="0"/>
              </a:rPr>
              <a:t>μια</a:t>
            </a:r>
            <a:r>
              <a:rPr lang="en-US" sz="2000" dirty="0">
                <a:latin typeface="Calibri" pitchFamily="34" charset="0"/>
              </a:rPr>
              <a:t> </a:t>
            </a:r>
            <a:r>
              <a:rPr lang="el-GR" sz="2000" dirty="0" smtClean="0">
                <a:latin typeface="Calibri" pitchFamily="34" charset="0"/>
              </a:rPr>
              <a:t>διάσπαση</a:t>
            </a:r>
            <a:r>
              <a:rPr lang="en-US" sz="2000" dirty="0" smtClean="0">
                <a:latin typeface="Calibri" pitchFamily="34" charset="0"/>
              </a:rPr>
              <a:t> </a:t>
            </a:r>
            <a:r>
              <a:rPr lang="en-US" sz="2000" dirty="0" err="1">
                <a:latin typeface="Calibri" pitchFamily="34" charset="0"/>
              </a:rPr>
              <a:t>του</a:t>
            </a:r>
            <a:r>
              <a:rPr lang="en-US" sz="2000" dirty="0">
                <a:latin typeface="Calibri" pitchFamily="34" charset="0"/>
              </a:rPr>
              <a:t> R.</a:t>
            </a:r>
            <a:endParaRPr lang="el-GR" sz="2000" dirty="0">
              <a:latin typeface="Calibri" pitchFamily="34" charset="0"/>
            </a:endParaRPr>
          </a:p>
        </p:txBody>
      </p:sp>
      <p:sp>
        <p:nvSpPr>
          <p:cNvPr id="10" name="Text Box 5"/>
          <p:cNvSpPr txBox="1">
            <a:spLocks noChangeArrowheads="1"/>
          </p:cNvSpPr>
          <p:nvPr/>
        </p:nvSpPr>
        <p:spPr bwMode="auto">
          <a:xfrm>
            <a:off x="2759290" y="5433553"/>
            <a:ext cx="3241675" cy="461665"/>
          </a:xfrm>
          <a:prstGeom prst="rect">
            <a:avLst/>
          </a:prstGeom>
          <a:noFill/>
          <a:ln w="9525">
            <a:noFill/>
            <a:miter lim="800000"/>
            <a:headEnd/>
            <a:tailEnd/>
          </a:ln>
        </p:spPr>
        <p:txBody>
          <a:bodyPr>
            <a:spAutoFit/>
          </a:bodyPr>
          <a:lstStyle/>
          <a:p>
            <a:pPr>
              <a:spcBef>
                <a:spcPct val="50000"/>
              </a:spcBef>
            </a:pPr>
            <a:r>
              <a:rPr lang="el-GR" sz="2400" dirty="0">
                <a:latin typeface="Calibri" pitchFamily="34" charset="0"/>
              </a:rPr>
              <a:t>Προσοχή</a:t>
            </a:r>
            <a:r>
              <a:rPr lang="en-US" sz="2400" dirty="0">
                <a:latin typeface="Calibri" pitchFamily="34" charset="0"/>
              </a:rPr>
              <a:t>: F</a:t>
            </a:r>
            <a:r>
              <a:rPr lang="en-US" sz="2400" b="1" baseline="30000" dirty="0">
                <a:solidFill>
                  <a:schemeClr val="accent6">
                    <a:lumMod val="75000"/>
                  </a:schemeClr>
                </a:solidFill>
                <a:latin typeface="Calibri" pitchFamily="34" charset="0"/>
              </a:rPr>
              <a:t>+</a:t>
            </a:r>
            <a:r>
              <a:rPr lang="en-US" sz="2400" dirty="0">
                <a:latin typeface="Calibri" pitchFamily="34" charset="0"/>
              </a:rPr>
              <a:t> </a:t>
            </a:r>
            <a:r>
              <a:rPr lang="el-GR" sz="2400" dirty="0">
                <a:latin typeface="Calibri" pitchFamily="34" charset="0"/>
              </a:rPr>
              <a:t>όχι </a:t>
            </a:r>
            <a:r>
              <a:rPr lang="en-US" sz="2400" dirty="0">
                <a:latin typeface="Calibri" pitchFamily="34" charset="0"/>
              </a:rPr>
              <a:t>F</a:t>
            </a:r>
            <a:endParaRPr lang="el-GR" sz="2400" dirty="0">
              <a:latin typeface="Calibri" pitchFamily="34" charset="0"/>
            </a:endParaRP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27651" name="Footer Placeholder 3"/>
          <p:cNvSpPr>
            <a:spLocks noGrp="1"/>
          </p:cNvSpPr>
          <p:nvPr>
            <p:ph type="ftr" sz="quarter" idx="11"/>
          </p:nvPr>
        </p:nvSpPr>
        <p:spPr>
          <a:noFill/>
        </p:spPr>
        <p:txBody>
          <a:bodyPr/>
          <a:lstStyle/>
          <a:p>
            <a:r>
              <a:rPr lang="el-GR" altLang="en-US" smtClean="0"/>
              <a:t>Ευαγγελία Πιτουρά</a:t>
            </a:r>
          </a:p>
        </p:txBody>
      </p:sp>
      <p:sp>
        <p:nvSpPr>
          <p:cNvPr id="27652" name="Slide Number Placeholder 4"/>
          <p:cNvSpPr>
            <a:spLocks noGrp="1"/>
          </p:cNvSpPr>
          <p:nvPr>
            <p:ph type="sldNum" sz="quarter" idx="12"/>
          </p:nvPr>
        </p:nvSpPr>
        <p:spPr>
          <a:noFill/>
        </p:spPr>
        <p:txBody>
          <a:bodyPr/>
          <a:lstStyle/>
          <a:p>
            <a:fld id="{51077379-A0FB-43EA-A47E-72A6F273E90F}" type="slidenum">
              <a:rPr lang="el-GR" altLang="en-US" smtClean="0"/>
              <a:pPr/>
              <a:t>65</a:t>
            </a:fld>
            <a:endParaRPr lang="el-GR" altLang="en-US" smtClean="0"/>
          </a:p>
        </p:txBody>
      </p:sp>
      <p:sp>
        <p:nvSpPr>
          <p:cNvPr id="27655" name="Text Box 4"/>
          <p:cNvSpPr txBox="1">
            <a:spLocks noChangeArrowheads="1"/>
          </p:cNvSpPr>
          <p:nvPr/>
        </p:nvSpPr>
        <p:spPr bwMode="auto">
          <a:xfrm>
            <a:off x="515447" y="2579671"/>
            <a:ext cx="7935912" cy="769938"/>
          </a:xfrm>
          <a:prstGeom prst="rect">
            <a:avLst/>
          </a:prstGeom>
          <a:noFill/>
          <a:ln w="9525">
            <a:noFill/>
            <a:miter lim="800000"/>
            <a:headEnd/>
            <a:tailEnd/>
          </a:ln>
        </p:spPr>
        <p:txBody>
          <a:bodyPr>
            <a:spAutoFit/>
          </a:bodyPr>
          <a:lstStyle/>
          <a:p>
            <a:pPr algn="just" eaLnBrk="0" hangingPunct="0">
              <a:spcBef>
                <a:spcPct val="50000"/>
              </a:spcBef>
            </a:pPr>
            <a:r>
              <a:rPr lang="el-GR" dirty="0">
                <a:latin typeface="Calibri" pitchFamily="34" charset="0"/>
              </a:rPr>
              <a:t>Παράδειγμα 1: Έστω </a:t>
            </a:r>
            <a:r>
              <a:rPr lang="en-US" dirty="0">
                <a:latin typeface="Calibri" pitchFamily="34" charset="0"/>
              </a:rPr>
              <a:t>R(A, B, C, D),  F = {A </a:t>
            </a:r>
            <a:r>
              <a:rPr lang="en-US" dirty="0">
                <a:latin typeface="Calibri" pitchFamily="34" charset="0"/>
                <a:sym typeface="Symbol" pitchFamily="18" charset="2"/>
              </a:rPr>
              <a:t></a:t>
            </a:r>
            <a:r>
              <a:rPr lang="en-US" dirty="0">
                <a:latin typeface="Calibri" pitchFamily="34" charset="0"/>
              </a:rPr>
              <a:t>B,  B </a:t>
            </a:r>
            <a:r>
              <a:rPr lang="en-US" dirty="0">
                <a:latin typeface="Calibri" pitchFamily="34" charset="0"/>
                <a:sym typeface="Symbol" pitchFamily="18" charset="2"/>
              </a:rPr>
              <a:t></a:t>
            </a:r>
            <a:r>
              <a:rPr lang="en-US" dirty="0">
                <a:latin typeface="Calibri" pitchFamily="34" charset="0"/>
              </a:rPr>
              <a:t> C}. </a:t>
            </a:r>
            <a:r>
              <a:rPr lang="el-GR" dirty="0">
                <a:latin typeface="Calibri" pitchFamily="34" charset="0"/>
              </a:rPr>
              <a:t>Περιορισμός του </a:t>
            </a:r>
            <a:r>
              <a:rPr lang="en-US" dirty="0">
                <a:latin typeface="Calibri" pitchFamily="34" charset="0"/>
              </a:rPr>
              <a:t>F </a:t>
            </a:r>
            <a:r>
              <a:rPr lang="el-GR" dirty="0">
                <a:latin typeface="Calibri" pitchFamily="34" charset="0"/>
              </a:rPr>
              <a:t>στο </a:t>
            </a:r>
            <a:r>
              <a:rPr lang="en-US" dirty="0">
                <a:latin typeface="Calibri" pitchFamily="34" charset="0"/>
              </a:rPr>
              <a:t>S(A, C) </a:t>
            </a:r>
            <a:r>
              <a:rPr lang="el-GR" i="1" dirty="0">
                <a:latin typeface="Calibri" pitchFamily="34" charset="0"/>
              </a:rPr>
              <a:t>(δηλαδή ποιες ΣΕ</a:t>
            </a:r>
            <a:r>
              <a:rPr lang="en-US" i="1" dirty="0">
                <a:latin typeface="Calibri" pitchFamily="34" charset="0"/>
              </a:rPr>
              <a:t> </a:t>
            </a:r>
            <a:r>
              <a:rPr lang="el-GR" i="1" dirty="0">
                <a:latin typeface="Calibri" pitchFamily="34" charset="0"/>
              </a:rPr>
              <a:t>του </a:t>
            </a:r>
            <a:r>
              <a:rPr lang="en-US" sz="2400" i="1" dirty="0">
                <a:latin typeface="Calibri" pitchFamily="34" charset="0"/>
              </a:rPr>
              <a:t>F</a:t>
            </a:r>
            <a:r>
              <a:rPr lang="en-US" sz="2400" i="1" baseline="30000" dirty="0">
                <a:latin typeface="Calibri" pitchFamily="34" charset="0"/>
              </a:rPr>
              <a:t>+</a:t>
            </a:r>
            <a:r>
              <a:rPr lang="el-GR" i="1" baseline="30000" dirty="0">
                <a:latin typeface="Calibri" pitchFamily="34" charset="0"/>
              </a:rPr>
              <a:t> </a:t>
            </a:r>
            <a:r>
              <a:rPr lang="el-GR" i="1" dirty="0">
                <a:latin typeface="Calibri" pitchFamily="34" charset="0"/>
              </a:rPr>
              <a:t>ισχύουν στο </a:t>
            </a:r>
            <a:r>
              <a:rPr lang="en-US" i="1" dirty="0">
                <a:latin typeface="Calibri" pitchFamily="34" charset="0"/>
              </a:rPr>
              <a:t>S)</a:t>
            </a:r>
            <a:endParaRPr lang="el-GR" i="1" dirty="0">
              <a:latin typeface="Calibri" pitchFamily="34" charset="0"/>
            </a:endParaRPr>
          </a:p>
        </p:txBody>
      </p:sp>
      <p:sp>
        <p:nvSpPr>
          <p:cNvPr id="27656" name="Text Box 5"/>
          <p:cNvSpPr txBox="1">
            <a:spLocks noChangeArrowheads="1"/>
          </p:cNvSpPr>
          <p:nvPr/>
        </p:nvSpPr>
        <p:spPr bwMode="auto">
          <a:xfrm>
            <a:off x="496593" y="3628502"/>
            <a:ext cx="8075612" cy="701675"/>
          </a:xfrm>
          <a:prstGeom prst="rect">
            <a:avLst/>
          </a:prstGeom>
          <a:noFill/>
          <a:ln w="9525">
            <a:noFill/>
            <a:miter lim="800000"/>
            <a:headEnd/>
            <a:tailEnd/>
          </a:ln>
        </p:spPr>
        <p:txBody>
          <a:bodyPr>
            <a:spAutoFit/>
          </a:bodyPr>
          <a:lstStyle/>
          <a:p>
            <a:pPr algn="just" eaLnBrk="0" hangingPunct="0">
              <a:spcBef>
                <a:spcPct val="50000"/>
              </a:spcBef>
            </a:pPr>
            <a:r>
              <a:rPr lang="el-GR" dirty="0">
                <a:latin typeface="Calibri" pitchFamily="34" charset="0"/>
              </a:rPr>
              <a:t>Παράδειγμα 2: Έστω </a:t>
            </a:r>
            <a:r>
              <a:rPr lang="en-US" dirty="0">
                <a:latin typeface="Calibri" pitchFamily="34" charset="0"/>
              </a:rPr>
              <a:t>R(A, B, C, D, E),  F = {A </a:t>
            </a:r>
            <a:r>
              <a:rPr lang="en-US" dirty="0">
                <a:latin typeface="Calibri" pitchFamily="34" charset="0"/>
                <a:sym typeface="Symbol" pitchFamily="18" charset="2"/>
              </a:rPr>
              <a:t> </a:t>
            </a:r>
            <a:r>
              <a:rPr lang="en-US" dirty="0">
                <a:latin typeface="Calibri" pitchFamily="34" charset="0"/>
              </a:rPr>
              <a:t>D,  B </a:t>
            </a:r>
            <a:r>
              <a:rPr lang="en-US" dirty="0">
                <a:latin typeface="Calibri" pitchFamily="34" charset="0"/>
                <a:sym typeface="Symbol" pitchFamily="18" charset="2"/>
              </a:rPr>
              <a:t></a:t>
            </a:r>
            <a:r>
              <a:rPr lang="en-US" dirty="0">
                <a:latin typeface="Calibri" pitchFamily="34" charset="0"/>
              </a:rPr>
              <a:t> Ε, D </a:t>
            </a:r>
            <a:r>
              <a:rPr lang="en-US" dirty="0">
                <a:latin typeface="Calibri" pitchFamily="34" charset="0"/>
                <a:sym typeface="Symbol" pitchFamily="18" charset="2"/>
              </a:rPr>
              <a:t></a:t>
            </a:r>
            <a:r>
              <a:rPr lang="en-US" dirty="0">
                <a:latin typeface="Calibri" pitchFamily="34" charset="0"/>
              </a:rPr>
              <a:t> B}. </a:t>
            </a:r>
            <a:r>
              <a:rPr lang="el-GR" dirty="0">
                <a:latin typeface="Calibri" pitchFamily="34" charset="0"/>
              </a:rPr>
              <a:t>Περιορισμός του </a:t>
            </a:r>
            <a:r>
              <a:rPr lang="en-US" dirty="0">
                <a:latin typeface="Calibri" pitchFamily="34" charset="0"/>
              </a:rPr>
              <a:t>F </a:t>
            </a:r>
            <a:r>
              <a:rPr lang="el-GR" dirty="0">
                <a:latin typeface="Calibri" pitchFamily="34" charset="0"/>
              </a:rPr>
              <a:t>στο </a:t>
            </a:r>
            <a:r>
              <a:rPr lang="en-US" dirty="0">
                <a:latin typeface="Calibri" pitchFamily="34" charset="0"/>
              </a:rPr>
              <a:t>S(A, B, C) </a:t>
            </a:r>
            <a:endParaRPr lang="el-GR" dirty="0">
              <a:latin typeface="Calibri" pitchFamily="34" charset="0"/>
            </a:endParaRPr>
          </a:p>
        </p:txBody>
      </p:sp>
      <p:sp>
        <p:nvSpPr>
          <p:cNvPr id="9" name="Title 8"/>
          <p:cNvSpPr>
            <a:spLocks noGrp="1"/>
          </p:cNvSpPr>
          <p:nvPr>
            <p:ph type="title"/>
          </p:nvPr>
        </p:nvSpPr>
        <p:spPr/>
        <p:txBody>
          <a:bodyPr/>
          <a:lstStyle/>
          <a:p>
            <a:r>
              <a:rPr lang="el-GR" dirty="0" smtClean="0">
                <a:solidFill>
                  <a:schemeClr val="accent6">
                    <a:lumMod val="75000"/>
                  </a:schemeClr>
                </a:solidFill>
              </a:rPr>
              <a:t>Παραδείγματα</a:t>
            </a:r>
            <a:endParaRPr lang="el-GR"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28675" name="Footer Placeholder 3"/>
          <p:cNvSpPr>
            <a:spLocks noGrp="1"/>
          </p:cNvSpPr>
          <p:nvPr>
            <p:ph type="ftr" sz="quarter" idx="11"/>
          </p:nvPr>
        </p:nvSpPr>
        <p:spPr>
          <a:noFill/>
        </p:spPr>
        <p:txBody>
          <a:bodyPr/>
          <a:lstStyle/>
          <a:p>
            <a:r>
              <a:rPr lang="el-GR" altLang="en-US" smtClean="0"/>
              <a:t>Ευαγγελία Πιτουρά</a:t>
            </a:r>
          </a:p>
        </p:txBody>
      </p:sp>
      <p:sp>
        <p:nvSpPr>
          <p:cNvPr id="28676" name="Slide Number Placeholder 4"/>
          <p:cNvSpPr>
            <a:spLocks noGrp="1"/>
          </p:cNvSpPr>
          <p:nvPr>
            <p:ph type="sldNum" sz="quarter" idx="12"/>
          </p:nvPr>
        </p:nvSpPr>
        <p:spPr>
          <a:noFill/>
        </p:spPr>
        <p:txBody>
          <a:bodyPr/>
          <a:lstStyle/>
          <a:p>
            <a:fld id="{C5CC1117-F676-4B46-A448-D3A66CFA0557}" type="slidenum">
              <a:rPr lang="el-GR" altLang="en-US" smtClean="0"/>
              <a:pPr/>
              <a:t>66</a:t>
            </a:fld>
            <a:endParaRPr lang="el-GR" altLang="en-US" smtClean="0"/>
          </a:p>
        </p:txBody>
      </p:sp>
      <p:sp>
        <p:nvSpPr>
          <p:cNvPr id="28678" name="Text Box 3" descr="Parchment"/>
          <p:cNvSpPr txBox="1">
            <a:spLocks noChangeArrowheads="1"/>
          </p:cNvSpPr>
          <p:nvPr/>
        </p:nvSpPr>
        <p:spPr bwMode="auto">
          <a:xfrm>
            <a:off x="458887" y="4082820"/>
            <a:ext cx="8153400" cy="830263"/>
          </a:xfrm>
          <a:prstGeom prst="rect">
            <a:avLst/>
          </a:prstGeom>
          <a:solidFill>
            <a:schemeClr val="bg1">
              <a:lumMod val="95000"/>
            </a:schemeClr>
          </a:solidFill>
          <a:ln w="9525">
            <a:noFill/>
            <a:miter lim="800000"/>
            <a:headEnd/>
            <a:tailEnd/>
          </a:ln>
        </p:spPr>
        <p:txBody>
          <a:bodyPr>
            <a:spAutoFit/>
          </a:bodyPr>
          <a:lstStyle/>
          <a:p>
            <a:pPr algn="just" eaLnBrk="0" hangingPunct="0">
              <a:spcBef>
                <a:spcPct val="50000"/>
              </a:spcBef>
            </a:pPr>
            <a:r>
              <a:rPr lang="el-GR" sz="2400" dirty="0" smtClean="0">
                <a:latin typeface="Calibri" pitchFamily="34" charset="0"/>
              </a:rPr>
              <a:t>Μια διάσπαση είναι </a:t>
            </a:r>
            <a:r>
              <a:rPr lang="el-GR" sz="2400" dirty="0">
                <a:latin typeface="Calibri" pitchFamily="34" charset="0"/>
              </a:rPr>
              <a:t>μια </a:t>
            </a:r>
            <a:r>
              <a:rPr lang="el-GR" sz="2400" dirty="0" smtClean="0">
                <a:solidFill>
                  <a:schemeClr val="accent6">
                    <a:lumMod val="75000"/>
                  </a:schemeClr>
                </a:solidFill>
                <a:latin typeface="Calibri" pitchFamily="34" charset="0"/>
              </a:rPr>
              <a:t>διάσπαση </a:t>
            </a:r>
            <a:r>
              <a:rPr lang="el-GR" sz="2400" dirty="0">
                <a:solidFill>
                  <a:schemeClr val="accent6">
                    <a:lumMod val="75000"/>
                  </a:schemeClr>
                </a:solidFill>
                <a:latin typeface="Calibri" pitchFamily="34" charset="0"/>
              </a:rPr>
              <a:t>που διατηρεί τις εξαρτήσεις</a:t>
            </a:r>
            <a:r>
              <a:rPr lang="el-GR" sz="2400" dirty="0">
                <a:latin typeface="Calibri" pitchFamily="34" charset="0"/>
              </a:rPr>
              <a:t> (</a:t>
            </a:r>
            <a:r>
              <a:rPr lang="el-GR" sz="2400" dirty="0" err="1">
                <a:latin typeface="Calibri" pitchFamily="34" charset="0"/>
              </a:rPr>
              <a:t>dependency</a:t>
            </a:r>
            <a:r>
              <a:rPr lang="el-GR" sz="2400" dirty="0">
                <a:latin typeface="Calibri" pitchFamily="34" charset="0"/>
              </a:rPr>
              <a:t> </a:t>
            </a:r>
            <a:r>
              <a:rPr lang="el-GR" sz="2400" dirty="0" err="1">
                <a:latin typeface="Calibri" pitchFamily="34" charset="0"/>
              </a:rPr>
              <a:t>preserving</a:t>
            </a:r>
            <a:r>
              <a:rPr lang="el-GR" sz="2400" dirty="0">
                <a:latin typeface="Calibri" pitchFamily="34" charset="0"/>
              </a:rPr>
              <a:t>) αν </a:t>
            </a:r>
            <a:r>
              <a:rPr lang="en-US" sz="2400" dirty="0">
                <a:latin typeface="Calibri" pitchFamily="34" charset="0"/>
              </a:rPr>
              <a:t>F’</a:t>
            </a:r>
            <a:r>
              <a:rPr lang="en-US" sz="2400" baseline="30000" dirty="0">
                <a:latin typeface="Calibri" pitchFamily="34" charset="0"/>
              </a:rPr>
              <a:t>+ </a:t>
            </a:r>
            <a:r>
              <a:rPr lang="en-US" sz="2400" dirty="0">
                <a:latin typeface="Calibri" pitchFamily="34" charset="0"/>
              </a:rPr>
              <a:t>= F</a:t>
            </a:r>
            <a:r>
              <a:rPr lang="en-US" sz="2400" baseline="30000" dirty="0">
                <a:latin typeface="Calibri" pitchFamily="34" charset="0"/>
              </a:rPr>
              <a:t>+</a:t>
            </a:r>
            <a:endParaRPr lang="el-GR" sz="2400" dirty="0">
              <a:latin typeface="Calibri" pitchFamily="34" charset="0"/>
            </a:endParaRPr>
          </a:p>
        </p:txBody>
      </p:sp>
      <p:sp>
        <p:nvSpPr>
          <p:cNvPr id="28679" name="Text Box 4"/>
          <p:cNvSpPr txBox="1">
            <a:spLocks noChangeArrowheads="1"/>
          </p:cNvSpPr>
          <p:nvPr/>
        </p:nvSpPr>
        <p:spPr bwMode="auto">
          <a:xfrm>
            <a:off x="383472" y="1944147"/>
            <a:ext cx="8280400" cy="830263"/>
          </a:xfrm>
          <a:prstGeom prst="rect">
            <a:avLst/>
          </a:prstGeom>
          <a:noFill/>
          <a:ln w="9525">
            <a:noFill/>
            <a:miter lim="800000"/>
            <a:headEnd/>
            <a:tailEnd/>
          </a:ln>
        </p:spPr>
        <p:txBody>
          <a:bodyPr>
            <a:spAutoFit/>
          </a:bodyPr>
          <a:lstStyle/>
          <a:p>
            <a:pPr algn="just" eaLnBrk="0" hangingPunct="0">
              <a:spcBef>
                <a:spcPct val="50000"/>
              </a:spcBef>
            </a:pPr>
            <a:r>
              <a:rPr lang="el-GR" sz="2400" dirty="0">
                <a:latin typeface="Calibri" pitchFamily="34" charset="0"/>
              </a:rPr>
              <a:t>Έστω </a:t>
            </a:r>
            <a:r>
              <a:rPr lang="en-US" sz="2400" dirty="0">
                <a:latin typeface="Calibri" pitchFamily="34" charset="0"/>
              </a:rPr>
              <a:t>F </a:t>
            </a:r>
            <a:r>
              <a:rPr lang="el-GR" sz="2400" dirty="0">
                <a:latin typeface="Calibri" pitchFamily="34" charset="0"/>
              </a:rPr>
              <a:t>ένα σύνολο από ΣΕ στο σχήμα </a:t>
            </a:r>
            <a:r>
              <a:rPr lang="en-US" sz="2400" dirty="0">
                <a:latin typeface="Calibri" pitchFamily="34" charset="0"/>
              </a:rPr>
              <a:t>R </a:t>
            </a:r>
            <a:r>
              <a:rPr lang="el-GR" sz="2400" dirty="0">
                <a:latin typeface="Calibri" pitchFamily="34" charset="0"/>
              </a:rPr>
              <a:t>και {</a:t>
            </a:r>
            <a:r>
              <a:rPr lang="en-US" sz="2400" dirty="0">
                <a:latin typeface="Calibri" pitchFamily="34" charset="0"/>
              </a:rPr>
              <a:t>R</a:t>
            </a:r>
            <a:r>
              <a:rPr lang="en-US" sz="2400" baseline="-25000" dirty="0">
                <a:latin typeface="Calibri" pitchFamily="34" charset="0"/>
              </a:rPr>
              <a:t>1</a:t>
            </a:r>
            <a:r>
              <a:rPr lang="en-US" sz="2400" dirty="0">
                <a:latin typeface="Calibri" pitchFamily="34" charset="0"/>
              </a:rPr>
              <a:t>, R</a:t>
            </a:r>
            <a:r>
              <a:rPr lang="en-US" sz="2400" baseline="-25000" dirty="0">
                <a:latin typeface="Calibri" pitchFamily="34" charset="0"/>
              </a:rPr>
              <a:t>2</a:t>
            </a:r>
            <a:r>
              <a:rPr lang="en-US" sz="2400" dirty="0">
                <a:latin typeface="Calibri" pitchFamily="34" charset="0"/>
              </a:rPr>
              <a:t>, .., </a:t>
            </a:r>
            <a:r>
              <a:rPr lang="en-US" sz="2400" dirty="0" err="1">
                <a:latin typeface="Calibri" pitchFamily="34" charset="0"/>
              </a:rPr>
              <a:t>R</a:t>
            </a:r>
            <a:r>
              <a:rPr lang="en-US" sz="2400" baseline="-25000" dirty="0" err="1">
                <a:latin typeface="Calibri" pitchFamily="34" charset="0"/>
              </a:rPr>
              <a:t>n</a:t>
            </a:r>
            <a:r>
              <a:rPr lang="en-US" sz="2400" dirty="0">
                <a:latin typeface="Calibri" pitchFamily="34" charset="0"/>
              </a:rPr>
              <a:t>} </a:t>
            </a:r>
            <a:r>
              <a:rPr lang="en-US" sz="2400" dirty="0" err="1">
                <a:latin typeface="Calibri" pitchFamily="34" charset="0"/>
              </a:rPr>
              <a:t>μια</a:t>
            </a:r>
            <a:r>
              <a:rPr lang="en-US" sz="2400" dirty="0">
                <a:latin typeface="Calibri" pitchFamily="34" charset="0"/>
              </a:rPr>
              <a:t> </a:t>
            </a:r>
            <a:r>
              <a:rPr lang="en-US" sz="2400" dirty="0" err="1">
                <a:latin typeface="Calibri" pitchFamily="34" charset="0"/>
              </a:rPr>
              <a:t>αποσύνθεση</a:t>
            </a:r>
            <a:r>
              <a:rPr lang="en-US" sz="2400" dirty="0">
                <a:latin typeface="Calibri" pitchFamily="34" charset="0"/>
              </a:rPr>
              <a:t> </a:t>
            </a:r>
            <a:r>
              <a:rPr lang="en-US" sz="2400" dirty="0" err="1">
                <a:latin typeface="Calibri" pitchFamily="34" charset="0"/>
              </a:rPr>
              <a:t>του</a:t>
            </a:r>
            <a:r>
              <a:rPr lang="en-US" sz="2400" dirty="0">
                <a:latin typeface="Calibri" pitchFamily="34" charset="0"/>
              </a:rPr>
              <a:t> </a:t>
            </a:r>
            <a:r>
              <a:rPr lang="en-US" sz="2400" dirty="0" smtClean="0">
                <a:latin typeface="Calibri" pitchFamily="34" charset="0"/>
              </a:rPr>
              <a:t>R </a:t>
            </a:r>
            <a:r>
              <a:rPr lang="el-GR" sz="2400" dirty="0" smtClean="0">
                <a:latin typeface="Calibri" pitchFamily="34" charset="0"/>
              </a:rPr>
              <a:t>και </a:t>
            </a:r>
            <a:r>
              <a:rPr lang="en-US" sz="2400" dirty="0" err="1" smtClean="0">
                <a:latin typeface="Calibri" pitchFamily="34" charset="0"/>
              </a:rPr>
              <a:t>F</a:t>
            </a:r>
            <a:r>
              <a:rPr lang="en-US" sz="2400" baseline="-25000" dirty="0" err="1" smtClean="0">
                <a:latin typeface="Calibri" pitchFamily="34" charset="0"/>
              </a:rPr>
              <a:t>i</a:t>
            </a:r>
            <a:r>
              <a:rPr lang="en-US" sz="2400" dirty="0" smtClean="0">
                <a:latin typeface="Calibri" pitchFamily="34" charset="0"/>
              </a:rPr>
              <a:t> </a:t>
            </a:r>
            <a:r>
              <a:rPr lang="el-GR" sz="2400" dirty="0" smtClean="0">
                <a:latin typeface="Calibri" pitchFamily="34" charset="0"/>
              </a:rPr>
              <a:t>η προβολή (περιορισμός της </a:t>
            </a:r>
            <a:r>
              <a:rPr lang="en-US" sz="2400" dirty="0" smtClean="0">
                <a:latin typeface="Calibri" pitchFamily="34" charset="0"/>
              </a:rPr>
              <a:t>F </a:t>
            </a:r>
            <a:r>
              <a:rPr lang="el-GR" sz="2400" dirty="0" smtClean="0">
                <a:latin typeface="Calibri" pitchFamily="34" charset="0"/>
              </a:rPr>
              <a:t>στο </a:t>
            </a:r>
            <a:r>
              <a:rPr lang="en-US" sz="2400" dirty="0" err="1" smtClean="0">
                <a:latin typeface="Calibri" pitchFamily="34" charset="0"/>
              </a:rPr>
              <a:t>R</a:t>
            </a:r>
            <a:r>
              <a:rPr lang="en-US" sz="2400" baseline="-25000" dirty="0" err="1" smtClean="0">
                <a:latin typeface="Calibri" pitchFamily="34" charset="0"/>
              </a:rPr>
              <a:t>i</a:t>
            </a:r>
            <a:r>
              <a:rPr lang="en-US" sz="2400" dirty="0" smtClean="0">
                <a:latin typeface="Calibri" pitchFamily="34" charset="0"/>
              </a:rPr>
              <a:t>).</a:t>
            </a:r>
            <a:endParaRPr lang="el-GR" sz="2400" dirty="0">
              <a:latin typeface="Calibri" pitchFamily="34" charset="0"/>
            </a:endParaRPr>
          </a:p>
        </p:txBody>
      </p:sp>
      <p:sp>
        <p:nvSpPr>
          <p:cNvPr id="28680" name="Text Box 5"/>
          <p:cNvSpPr txBox="1">
            <a:spLocks noChangeArrowheads="1"/>
          </p:cNvSpPr>
          <p:nvPr/>
        </p:nvSpPr>
        <p:spPr bwMode="auto">
          <a:xfrm>
            <a:off x="2377683" y="3099062"/>
            <a:ext cx="4752975" cy="461963"/>
          </a:xfrm>
          <a:prstGeom prst="rect">
            <a:avLst/>
          </a:prstGeom>
          <a:noFill/>
          <a:ln w="9525">
            <a:noFill/>
            <a:miter lim="800000"/>
            <a:headEnd/>
            <a:tailEnd/>
          </a:ln>
        </p:spPr>
        <p:txBody>
          <a:bodyPr>
            <a:spAutoFit/>
          </a:bodyPr>
          <a:lstStyle/>
          <a:p>
            <a:pPr algn="just" eaLnBrk="0" hangingPunct="0">
              <a:spcBef>
                <a:spcPct val="50000"/>
              </a:spcBef>
            </a:pPr>
            <a:r>
              <a:rPr lang="el-GR" sz="2400" dirty="0">
                <a:latin typeface="Calibri" pitchFamily="34" charset="0"/>
              </a:rPr>
              <a:t>Έστω </a:t>
            </a:r>
            <a:r>
              <a:rPr lang="en-US" sz="2400" dirty="0">
                <a:latin typeface="Calibri" pitchFamily="34" charset="0"/>
              </a:rPr>
              <a:t>F’ =  F</a:t>
            </a:r>
            <a:r>
              <a:rPr lang="en-US" sz="2400" baseline="-25000" dirty="0">
                <a:latin typeface="Calibri" pitchFamily="34" charset="0"/>
              </a:rPr>
              <a:t>1</a:t>
            </a:r>
            <a:r>
              <a:rPr lang="en-US" sz="2400" dirty="0">
                <a:latin typeface="Calibri" pitchFamily="34" charset="0"/>
              </a:rPr>
              <a:t> </a:t>
            </a:r>
            <a:r>
              <a:rPr lang="en-US" sz="2400" dirty="0">
                <a:latin typeface="Calibri" pitchFamily="34" charset="0"/>
                <a:sym typeface="Symbol" pitchFamily="18" charset="2"/>
              </a:rPr>
              <a:t></a:t>
            </a:r>
            <a:r>
              <a:rPr lang="en-US" sz="2400" dirty="0">
                <a:latin typeface="Calibri" pitchFamily="34" charset="0"/>
              </a:rPr>
              <a:t> F</a:t>
            </a:r>
            <a:r>
              <a:rPr lang="en-US" sz="2400" baseline="-25000" dirty="0">
                <a:latin typeface="Calibri" pitchFamily="34" charset="0"/>
              </a:rPr>
              <a:t>2</a:t>
            </a:r>
            <a:r>
              <a:rPr lang="en-US" sz="2400" dirty="0">
                <a:latin typeface="Calibri" pitchFamily="34" charset="0"/>
                <a:sym typeface="Symbol" pitchFamily="18" charset="2"/>
              </a:rPr>
              <a:t> ...</a:t>
            </a:r>
            <a:r>
              <a:rPr lang="en-US" sz="2400" dirty="0">
                <a:latin typeface="Calibri" pitchFamily="34" charset="0"/>
              </a:rPr>
              <a:t> </a:t>
            </a:r>
            <a:r>
              <a:rPr lang="en-US" sz="2400" dirty="0">
                <a:latin typeface="Calibri" pitchFamily="34" charset="0"/>
                <a:sym typeface="Symbol" pitchFamily="18" charset="2"/>
              </a:rPr>
              <a:t></a:t>
            </a:r>
            <a:r>
              <a:rPr lang="en-US" sz="2400" dirty="0">
                <a:latin typeface="Calibri" pitchFamily="34" charset="0"/>
              </a:rPr>
              <a:t>  F</a:t>
            </a:r>
            <a:r>
              <a:rPr lang="en-US" sz="2400" baseline="-25000" dirty="0">
                <a:latin typeface="Calibri" pitchFamily="34" charset="0"/>
              </a:rPr>
              <a:t>n</a:t>
            </a:r>
            <a:endParaRPr lang="el-GR" sz="2400" baseline="-25000" dirty="0">
              <a:latin typeface="Calibri" pitchFamily="34" charset="0"/>
            </a:endParaRPr>
          </a:p>
        </p:txBody>
      </p:sp>
      <p:sp>
        <p:nvSpPr>
          <p:cNvPr id="9" name="Title 8"/>
          <p:cNvSpPr>
            <a:spLocks noGrp="1"/>
          </p:cNvSpPr>
          <p:nvPr>
            <p:ph type="title"/>
          </p:nvPr>
        </p:nvSpPr>
        <p:spPr/>
        <p:txBody>
          <a:bodyPr/>
          <a:lstStyle/>
          <a:p>
            <a:r>
              <a:rPr lang="el-GR" dirty="0" smtClean="0">
                <a:solidFill>
                  <a:schemeClr val="accent6">
                    <a:lumMod val="75000"/>
                  </a:schemeClr>
                </a:solidFill>
              </a:rPr>
              <a:t>Διατήρηση Εξαρτήσεων</a:t>
            </a:r>
            <a:endParaRPr lang="el-GR"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29699" name="Footer Placeholder 3"/>
          <p:cNvSpPr>
            <a:spLocks noGrp="1"/>
          </p:cNvSpPr>
          <p:nvPr>
            <p:ph type="ftr" sz="quarter" idx="11"/>
          </p:nvPr>
        </p:nvSpPr>
        <p:spPr>
          <a:noFill/>
        </p:spPr>
        <p:txBody>
          <a:bodyPr/>
          <a:lstStyle/>
          <a:p>
            <a:r>
              <a:rPr lang="el-GR" altLang="en-US" smtClean="0"/>
              <a:t>Ευαγγελία Πιτουρά</a:t>
            </a:r>
          </a:p>
        </p:txBody>
      </p:sp>
      <p:sp>
        <p:nvSpPr>
          <p:cNvPr id="29700" name="Slide Number Placeholder 4"/>
          <p:cNvSpPr>
            <a:spLocks noGrp="1"/>
          </p:cNvSpPr>
          <p:nvPr>
            <p:ph type="sldNum" sz="quarter" idx="12"/>
          </p:nvPr>
        </p:nvSpPr>
        <p:spPr>
          <a:noFill/>
        </p:spPr>
        <p:txBody>
          <a:bodyPr/>
          <a:lstStyle/>
          <a:p>
            <a:fld id="{06E98B8B-1D0A-44B6-87FE-F6B9863B3D91}" type="slidenum">
              <a:rPr lang="el-GR" altLang="en-US" smtClean="0"/>
              <a:pPr/>
              <a:t>67</a:t>
            </a:fld>
            <a:endParaRPr lang="el-GR" altLang="en-US" smtClean="0"/>
          </a:p>
        </p:txBody>
      </p:sp>
      <p:sp>
        <p:nvSpPr>
          <p:cNvPr id="29702" name="Text Box 3"/>
          <p:cNvSpPr txBox="1">
            <a:spLocks noChangeArrowheads="1"/>
          </p:cNvSpPr>
          <p:nvPr/>
        </p:nvSpPr>
        <p:spPr bwMode="auto">
          <a:xfrm>
            <a:off x="379495" y="2186494"/>
            <a:ext cx="8229600" cy="1477328"/>
          </a:xfrm>
          <a:prstGeom prst="rect">
            <a:avLst/>
          </a:prstGeom>
          <a:noFill/>
          <a:ln w="9525">
            <a:noFill/>
            <a:miter lim="800000"/>
            <a:headEnd/>
            <a:tailEnd/>
          </a:ln>
        </p:spPr>
        <p:txBody>
          <a:bodyPr>
            <a:spAutoFit/>
          </a:bodyPr>
          <a:lstStyle/>
          <a:p>
            <a:pPr algn="just" eaLnBrk="0" hangingPunct="0">
              <a:spcBef>
                <a:spcPct val="50000"/>
              </a:spcBef>
            </a:pPr>
            <a:r>
              <a:rPr lang="el-GR" dirty="0">
                <a:latin typeface="Calibri" pitchFamily="34" charset="0"/>
              </a:rPr>
              <a:t>Έστω </a:t>
            </a:r>
            <a:r>
              <a:rPr lang="en-US" dirty="0">
                <a:latin typeface="Calibri" pitchFamily="34" charset="0"/>
              </a:rPr>
              <a:t>R(A, B, C, D),  F = {A </a:t>
            </a:r>
            <a:r>
              <a:rPr lang="en-US" dirty="0">
                <a:latin typeface="Calibri" pitchFamily="34" charset="0"/>
                <a:sym typeface="Symbol" pitchFamily="18" charset="2"/>
              </a:rPr>
              <a:t></a:t>
            </a:r>
            <a:r>
              <a:rPr lang="en-US" dirty="0">
                <a:latin typeface="Calibri" pitchFamily="34" charset="0"/>
              </a:rPr>
              <a:t>C,  B </a:t>
            </a:r>
            <a:r>
              <a:rPr lang="en-US" dirty="0">
                <a:latin typeface="Calibri" pitchFamily="34" charset="0"/>
                <a:sym typeface="Symbol" pitchFamily="18" charset="2"/>
              </a:rPr>
              <a:t></a:t>
            </a:r>
            <a:r>
              <a:rPr lang="en-US" dirty="0">
                <a:latin typeface="Calibri" pitchFamily="34" charset="0"/>
              </a:rPr>
              <a:t> C, ΒD </a:t>
            </a:r>
            <a:r>
              <a:rPr lang="en-US" dirty="0">
                <a:latin typeface="Calibri" pitchFamily="34" charset="0"/>
                <a:sym typeface="Symbol" pitchFamily="18" charset="2"/>
              </a:rPr>
              <a:t></a:t>
            </a:r>
            <a:r>
              <a:rPr lang="en-US" dirty="0">
                <a:latin typeface="Calibri" pitchFamily="34" charset="0"/>
              </a:rPr>
              <a:t> A}</a:t>
            </a:r>
            <a:r>
              <a:rPr lang="el-GR" dirty="0">
                <a:latin typeface="Calibri" pitchFamily="34" charset="0"/>
              </a:rPr>
              <a:t> και η </a:t>
            </a:r>
            <a:r>
              <a:rPr lang="en-US" dirty="0">
                <a:latin typeface="Calibri" pitchFamily="34" charset="0"/>
              </a:rPr>
              <a:t> </a:t>
            </a:r>
            <a:r>
              <a:rPr lang="el-GR" dirty="0" smtClean="0">
                <a:latin typeface="Calibri" pitchFamily="34" charset="0"/>
              </a:rPr>
              <a:t>διάσπαση</a:t>
            </a:r>
            <a:r>
              <a:rPr lang="en-US" dirty="0" smtClean="0">
                <a:latin typeface="Calibri" pitchFamily="34" charset="0"/>
              </a:rPr>
              <a:t> </a:t>
            </a:r>
            <a:r>
              <a:rPr lang="en-US" dirty="0" err="1">
                <a:latin typeface="Calibri" pitchFamily="34" charset="0"/>
              </a:rPr>
              <a:t>του</a:t>
            </a:r>
            <a:r>
              <a:rPr lang="en-US" dirty="0">
                <a:latin typeface="Calibri" pitchFamily="34" charset="0"/>
              </a:rPr>
              <a:t> R </a:t>
            </a:r>
            <a:r>
              <a:rPr lang="en-US" dirty="0" err="1">
                <a:latin typeface="Calibri" pitchFamily="34" charset="0"/>
              </a:rPr>
              <a:t>σε</a:t>
            </a:r>
            <a:r>
              <a:rPr lang="en-US" dirty="0">
                <a:latin typeface="Calibri" pitchFamily="34" charset="0"/>
              </a:rPr>
              <a:t>  R</a:t>
            </a:r>
            <a:r>
              <a:rPr lang="en-US" baseline="-25000" dirty="0">
                <a:latin typeface="Calibri" pitchFamily="34" charset="0"/>
              </a:rPr>
              <a:t>1</a:t>
            </a:r>
            <a:r>
              <a:rPr lang="en-US" dirty="0">
                <a:latin typeface="Calibri" pitchFamily="34" charset="0"/>
              </a:rPr>
              <a:t>(A, C)  </a:t>
            </a:r>
            <a:r>
              <a:rPr lang="el-GR" dirty="0">
                <a:latin typeface="Calibri" pitchFamily="34" charset="0"/>
              </a:rPr>
              <a:t>και </a:t>
            </a:r>
            <a:r>
              <a:rPr lang="en-US" dirty="0">
                <a:latin typeface="Calibri" pitchFamily="34" charset="0"/>
              </a:rPr>
              <a:t>R</a:t>
            </a:r>
            <a:r>
              <a:rPr lang="en-US" baseline="-25000" dirty="0">
                <a:latin typeface="Calibri" pitchFamily="34" charset="0"/>
              </a:rPr>
              <a:t>2</a:t>
            </a:r>
            <a:r>
              <a:rPr lang="el-GR" dirty="0">
                <a:latin typeface="Calibri" pitchFamily="34" charset="0"/>
              </a:rPr>
              <a:t>(</a:t>
            </a:r>
            <a:r>
              <a:rPr lang="en-US" dirty="0">
                <a:latin typeface="Calibri" pitchFamily="34" charset="0"/>
              </a:rPr>
              <a:t>Α, Β, D)</a:t>
            </a:r>
            <a:r>
              <a:rPr lang="el-GR" dirty="0">
                <a:latin typeface="Calibri" pitchFamily="34" charset="0"/>
              </a:rPr>
              <a:t>.</a:t>
            </a:r>
          </a:p>
          <a:p>
            <a:pPr algn="just" eaLnBrk="0" hangingPunct="0">
              <a:spcBef>
                <a:spcPct val="50000"/>
              </a:spcBef>
            </a:pPr>
            <a:r>
              <a:rPr lang="el-GR" dirty="0">
                <a:latin typeface="Calibri" pitchFamily="34" charset="0"/>
              </a:rPr>
              <a:t>(α) Διατηρεί τις εξαρτήσεις; </a:t>
            </a:r>
          </a:p>
          <a:p>
            <a:pPr algn="just" eaLnBrk="0" hangingPunct="0">
              <a:spcBef>
                <a:spcPct val="50000"/>
              </a:spcBef>
            </a:pPr>
            <a:r>
              <a:rPr lang="el-GR" dirty="0">
                <a:latin typeface="Calibri" pitchFamily="34" charset="0"/>
              </a:rPr>
              <a:t>(β) Είναι χωρίς απώλειες </a:t>
            </a:r>
            <a:r>
              <a:rPr lang="en-US" dirty="0">
                <a:latin typeface="Calibri" pitchFamily="34" charset="0"/>
              </a:rPr>
              <a:t>(lossless join)</a:t>
            </a:r>
            <a:r>
              <a:rPr lang="el-GR" dirty="0">
                <a:latin typeface="Calibri" pitchFamily="34" charset="0"/>
              </a:rPr>
              <a:t>;</a:t>
            </a:r>
            <a:endParaRPr lang="el-GR" baseline="-25000" dirty="0">
              <a:latin typeface="Calibri" pitchFamily="34" charset="0"/>
            </a:endParaRPr>
          </a:p>
        </p:txBody>
      </p:sp>
      <p:sp>
        <p:nvSpPr>
          <p:cNvPr id="8" name="Title 7"/>
          <p:cNvSpPr>
            <a:spLocks noGrp="1"/>
          </p:cNvSpPr>
          <p:nvPr>
            <p:ph type="title"/>
          </p:nvPr>
        </p:nvSpPr>
        <p:spPr/>
        <p:txBody>
          <a:bodyPr/>
          <a:lstStyle/>
          <a:p>
            <a:r>
              <a:rPr lang="el-GR" dirty="0" smtClean="0">
                <a:solidFill>
                  <a:schemeClr val="accent6">
                    <a:lumMod val="75000"/>
                  </a:schemeClr>
                </a:solidFill>
              </a:rPr>
              <a:t>Παραδείγματα</a:t>
            </a:r>
            <a:endParaRPr lang="el-GR" dirty="0">
              <a:solidFill>
                <a:schemeClr val="accent6">
                  <a:lumMod val="75000"/>
                </a:schemeClr>
              </a:solidFill>
            </a:endParaRPr>
          </a:p>
        </p:txBody>
      </p:sp>
      <p:sp>
        <p:nvSpPr>
          <p:cNvPr id="9" name="Text Box 4"/>
          <p:cNvSpPr txBox="1">
            <a:spLocks noChangeArrowheads="1"/>
          </p:cNvSpPr>
          <p:nvPr/>
        </p:nvSpPr>
        <p:spPr bwMode="auto">
          <a:xfrm>
            <a:off x="374601" y="4141150"/>
            <a:ext cx="7993062" cy="1615827"/>
          </a:xfrm>
          <a:prstGeom prst="rect">
            <a:avLst/>
          </a:prstGeom>
          <a:noFill/>
          <a:ln w="9525">
            <a:noFill/>
            <a:miter lim="800000"/>
            <a:headEnd/>
            <a:tailEnd/>
          </a:ln>
        </p:spPr>
        <p:txBody>
          <a:bodyPr>
            <a:spAutoFit/>
          </a:bodyPr>
          <a:lstStyle/>
          <a:p>
            <a:pPr algn="just" eaLnBrk="0" hangingPunct="0">
              <a:spcBef>
                <a:spcPct val="50000"/>
              </a:spcBef>
            </a:pPr>
            <a:r>
              <a:rPr lang="el-GR" dirty="0">
                <a:latin typeface="Calibri" pitchFamily="34" charset="0"/>
              </a:rPr>
              <a:t>Έστω </a:t>
            </a:r>
            <a:r>
              <a:rPr lang="en-US" dirty="0">
                <a:latin typeface="Calibri" pitchFamily="34" charset="0"/>
              </a:rPr>
              <a:t>R(A, B, C, D, E),  F = {A </a:t>
            </a:r>
            <a:r>
              <a:rPr lang="en-US" dirty="0">
                <a:latin typeface="Calibri" pitchFamily="34" charset="0"/>
                <a:sym typeface="Symbol" pitchFamily="18" charset="2"/>
              </a:rPr>
              <a:t> </a:t>
            </a:r>
            <a:r>
              <a:rPr lang="en-US" dirty="0">
                <a:latin typeface="Calibri" pitchFamily="34" charset="0"/>
              </a:rPr>
              <a:t>D,  B </a:t>
            </a:r>
            <a:r>
              <a:rPr lang="en-US" dirty="0">
                <a:latin typeface="Calibri" pitchFamily="34" charset="0"/>
                <a:sym typeface="Symbol" pitchFamily="18" charset="2"/>
              </a:rPr>
              <a:t></a:t>
            </a:r>
            <a:r>
              <a:rPr lang="en-US" dirty="0">
                <a:latin typeface="Calibri" pitchFamily="34" charset="0"/>
              </a:rPr>
              <a:t> Ε, DE </a:t>
            </a:r>
            <a:r>
              <a:rPr lang="en-US" dirty="0">
                <a:latin typeface="Calibri" pitchFamily="34" charset="0"/>
                <a:sym typeface="Symbol" pitchFamily="18" charset="2"/>
              </a:rPr>
              <a:t></a:t>
            </a:r>
            <a:r>
              <a:rPr lang="en-US" dirty="0">
                <a:latin typeface="Calibri" pitchFamily="34" charset="0"/>
              </a:rPr>
              <a:t> C, B </a:t>
            </a:r>
            <a:r>
              <a:rPr lang="en-US" dirty="0">
                <a:latin typeface="Calibri" pitchFamily="34" charset="0"/>
                <a:sym typeface="Symbol" pitchFamily="18" charset="2"/>
              </a:rPr>
              <a:t> C</a:t>
            </a:r>
            <a:r>
              <a:rPr lang="en-US" dirty="0">
                <a:latin typeface="Calibri" pitchFamily="34" charset="0"/>
              </a:rPr>
              <a:t>}. </a:t>
            </a:r>
          </a:p>
          <a:p>
            <a:pPr algn="just" eaLnBrk="0" hangingPunct="0">
              <a:spcBef>
                <a:spcPct val="50000"/>
              </a:spcBef>
            </a:pPr>
            <a:r>
              <a:rPr lang="en-US" dirty="0" smtClean="0">
                <a:latin typeface="Calibri" pitchFamily="34" charset="0"/>
              </a:rPr>
              <a:t>(</a:t>
            </a:r>
            <a:r>
              <a:rPr lang="el-GR" dirty="0" smtClean="0">
                <a:latin typeface="Calibri" pitchFamily="34" charset="0"/>
              </a:rPr>
              <a:t>α</a:t>
            </a:r>
            <a:r>
              <a:rPr lang="en-US" dirty="0" smtClean="0">
                <a:latin typeface="Calibri" pitchFamily="34" charset="0"/>
              </a:rPr>
              <a:t>) </a:t>
            </a:r>
            <a:r>
              <a:rPr lang="en-US" dirty="0">
                <a:latin typeface="Calibri" pitchFamily="34" charset="0"/>
              </a:rPr>
              <a:t>Η  </a:t>
            </a:r>
            <a:r>
              <a:rPr lang="el-GR" dirty="0" smtClean="0">
                <a:latin typeface="Calibri" pitchFamily="34" charset="0"/>
              </a:rPr>
              <a:t>διάσπαση</a:t>
            </a:r>
            <a:r>
              <a:rPr lang="en-US" dirty="0" smtClean="0">
                <a:latin typeface="Calibri" pitchFamily="34" charset="0"/>
              </a:rPr>
              <a:t> </a:t>
            </a:r>
            <a:r>
              <a:rPr lang="en-US" dirty="0" err="1">
                <a:latin typeface="Calibri" pitchFamily="34" charset="0"/>
              </a:rPr>
              <a:t>του</a:t>
            </a:r>
            <a:r>
              <a:rPr lang="en-US" dirty="0">
                <a:latin typeface="Calibri" pitchFamily="34" charset="0"/>
              </a:rPr>
              <a:t> R </a:t>
            </a:r>
            <a:r>
              <a:rPr lang="en-US" dirty="0" err="1">
                <a:latin typeface="Calibri" pitchFamily="34" charset="0"/>
              </a:rPr>
              <a:t>σε</a:t>
            </a:r>
            <a:r>
              <a:rPr lang="en-US" dirty="0">
                <a:latin typeface="Calibri" pitchFamily="34" charset="0"/>
              </a:rPr>
              <a:t>  S(A, Β, C)  </a:t>
            </a:r>
            <a:r>
              <a:rPr lang="en-US" dirty="0" err="1">
                <a:latin typeface="Calibri" pitchFamily="34" charset="0"/>
              </a:rPr>
              <a:t>και</a:t>
            </a:r>
            <a:r>
              <a:rPr lang="en-US" dirty="0">
                <a:latin typeface="Calibri" pitchFamily="34" charset="0"/>
              </a:rPr>
              <a:t> T(A, B, D, E) </a:t>
            </a:r>
            <a:r>
              <a:rPr lang="en-US" dirty="0" err="1">
                <a:latin typeface="Calibri" pitchFamily="34" charset="0"/>
              </a:rPr>
              <a:t>διατηρεί</a:t>
            </a:r>
            <a:r>
              <a:rPr lang="en-US" dirty="0">
                <a:latin typeface="Calibri" pitchFamily="34" charset="0"/>
              </a:rPr>
              <a:t> </a:t>
            </a:r>
            <a:r>
              <a:rPr lang="en-US" dirty="0" err="1">
                <a:latin typeface="Calibri" pitchFamily="34" charset="0"/>
              </a:rPr>
              <a:t>τις</a:t>
            </a:r>
            <a:r>
              <a:rPr lang="en-US" dirty="0">
                <a:latin typeface="Calibri" pitchFamily="34" charset="0"/>
              </a:rPr>
              <a:t> </a:t>
            </a:r>
            <a:r>
              <a:rPr lang="en-US" dirty="0" err="1">
                <a:latin typeface="Calibri" pitchFamily="34" charset="0"/>
              </a:rPr>
              <a:t>εξαρτήσεις</a:t>
            </a:r>
            <a:r>
              <a:rPr lang="en-US" dirty="0">
                <a:latin typeface="Calibri" pitchFamily="34" charset="0"/>
              </a:rPr>
              <a:t>;</a:t>
            </a:r>
          </a:p>
          <a:p>
            <a:pPr algn="just" eaLnBrk="0" hangingPunct="0">
              <a:spcBef>
                <a:spcPct val="50000"/>
              </a:spcBef>
            </a:pPr>
            <a:r>
              <a:rPr lang="el-GR" dirty="0">
                <a:latin typeface="Calibri" pitchFamily="34" charset="0"/>
              </a:rPr>
              <a:t>(β) Είναι χωρίς απώλειες </a:t>
            </a:r>
            <a:r>
              <a:rPr lang="en-US" dirty="0">
                <a:latin typeface="Calibri" pitchFamily="34" charset="0"/>
              </a:rPr>
              <a:t>(lossless join)</a:t>
            </a:r>
            <a:r>
              <a:rPr lang="el-GR" dirty="0">
                <a:latin typeface="Calibri" pitchFamily="34" charset="0"/>
              </a:rPr>
              <a:t>;</a:t>
            </a:r>
            <a:endParaRPr lang="el-GR" baseline="-25000" dirty="0">
              <a:latin typeface="Calibri" pitchFamily="34" charset="0"/>
            </a:endParaRPr>
          </a:p>
          <a:p>
            <a:pPr algn="just" eaLnBrk="0" hangingPunct="0">
              <a:spcBef>
                <a:spcPct val="50000"/>
              </a:spcBef>
            </a:pPr>
            <a:endParaRPr lang="el-GR" dirty="0">
              <a:latin typeface="Calibri" pitchFamily="34" charset="0"/>
            </a:endParaRP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31747" name="Footer Placeholder 3"/>
          <p:cNvSpPr>
            <a:spLocks noGrp="1"/>
          </p:cNvSpPr>
          <p:nvPr>
            <p:ph type="ftr" sz="quarter" idx="11"/>
          </p:nvPr>
        </p:nvSpPr>
        <p:spPr>
          <a:noFill/>
        </p:spPr>
        <p:txBody>
          <a:bodyPr/>
          <a:lstStyle/>
          <a:p>
            <a:r>
              <a:rPr lang="el-GR" altLang="en-US" smtClean="0"/>
              <a:t>Ευαγγελία Πιτουρά</a:t>
            </a:r>
          </a:p>
        </p:txBody>
      </p:sp>
      <p:sp>
        <p:nvSpPr>
          <p:cNvPr id="31748" name="Slide Number Placeholder 4"/>
          <p:cNvSpPr>
            <a:spLocks noGrp="1"/>
          </p:cNvSpPr>
          <p:nvPr>
            <p:ph type="sldNum" sz="quarter" idx="12"/>
          </p:nvPr>
        </p:nvSpPr>
        <p:spPr>
          <a:noFill/>
        </p:spPr>
        <p:txBody>
          <a:bodyPr/>
          <a:lstStyle/>
          <a:p>
            <a:fld id="{6D96323F-A2D0-4B4D-951E-0C9051AD6D88}" type="slidenum">
              <a:rPr lang="el-GR" altLang="en-US" smtClean="0"/>
              <a:pPr/>
              <a:t>68</a:t>
            </a:fld>
            <a:endParaRPr lang="el-GR" altLang="en-US" smtClean="0"/>
          </a:p>
        </p:txBody>
      </p:sp>
      <p:sp>
        <p:nvSpPr>
          <p:cNvPr id="34823" name="Text Box 4"/>
          <p:cNvSpPr txBox="1">
            <a:spLocks noChangeArrowheads="1"/>
          </p:cNvSpPr>
          <p:nvPr/>
        </p:nvSpPr>
        <p:spPr bwMode="auto">
          <a:xfrm>
            <a:off x="423846" y="3364240"/>
            <a:ext cx="8569325" cy="1703387"/>
          </a:xfrm>
          <a:prstGeom prst="rect">
            <a:avLst/>
          </a:prstGeom>
          <a:noFill/>
          <a:ln w="9525">
            <a:noFill/>
            <a:miter lim="800000"/>
            <a:headEnd/>
            <a:tailEnd/>
          </a:ln>
        </p:spPr>
        <p:txBody>
          <a:bodyPr>
            <a:spAutoFit/>
          </a:bodyPr>
          <a:lstStyle/>
          <a:p>
            <a:pPr algn="just" eaLnBrk="0" hangingPunct="0">
              <a:spcBef>
                <a:spcPct val="50000"/>
              </a:spcBef>
              <a:defRPr/>
            </a:pPr>
            <a:r>
              <a:rPr lang="el-GR" sz="2000" dirty="0">
                <a:solidFill>
                  <a:schemeClr val="accent6">
                    <a:lumMod val="75000"/>
                  </a:schemeClr>
                </a:solidFill>
                <a:latin typeface="Calibri" pitchFamily="34" charset="0"/>
              </a:rPr>
              <a:t>2. Διατήρηση Εξαρτήσεων </a:t>
            </a:r>
            <a:endParaRPr lang="en-US" sz="2000" dirty="0">
              <a:solidFill>
                <a:schemeClr val="accent6">
                  <a:lumMod val="75000"/>
                </a:schemeClr>
              </a:solidFill>
              <a:latin typeface="Calibri" pitchFamily="34" charset="0"/>
            </a:endParaRPr>
          </a:p>
          <a:p>
            <a:pPr algn="just" eaLnBrk="0" hangingPunct="0">
              <a:spcBef>
                <a:spcPct val="50000"/>
              </a:spcBef>
              <a:defRPr/>
            </a:pPr>
            <a:r>
              <a:rPr lang="el-GR" sz="1800" dirty="0">
                <a:latin typeface="Calibri" pitchFamily="34" charset="0"/>
              </a:rPr>
              <a:t>Στόχος: Έλεγχος διατήρησης εξαρτήσεων όταν γίνονται τροποποιήσεις χωρίς να υπολογίζουμε τις αρχικές σχέσεις  (αποφυγή των συνενώσεων) </a:t>
            </a:r>
          </a:p>
          <a:p>
            <a:pPr algn="just" eaLnBrk="0" hangingPunct="0">
              <a:spcBef>
                <a:spcPct val="50000"/>
              </a:spcBef>
              <a:defRPr/>
            </a:pPr>
            <a:r>
              <a:rPr lang="en-US" sz="1400" b="1" dirty="0">
                <a:solidFill>
                  <a:schemeClr val="bg1">
                    <a:lumMod val="50000"/>
                  </a:schemeClr>
                </a:solidFill>
                <a:latin typeface="Calibri" pitchFamily="34" charset="0"/>
              </a:rPr>
              <a:t>F’ =  F1 </a:t>
            </a:r>
            <a:r>
              <a:rPr lang="en-US" sz="1400" b="1" dirty="0">
                <a:solidFill>
                  <a:schemeClr val="bg1">
                    <a:lumMod val="50000"/>
                  </a:schemeClr>
                </a:solidFill>
                <a:latin typeface="Calibri" pitchFamily="34" charset="0"/>
                <a:sym typeface="Symbol" pitchFamily="18" charset="2"/>
              </a:rPr>
              <a:t></a:t>
            </a:r>
            <a:r>
              <a:rPr lang="en-US" sz="1400" b="1" dirty="0">
                <a:solidFill>
                  <a:schemeClr val="bg1">
                    <a:lumMod val="50000"/>
                  </a:schemeClr>
                </a:solidFill>
                <a:latin typeface="Calibri" pitchFamily="34" charset="0"/>
              </a:rPr>
              <a:t> F2</a:t>
            </a:r>
            <a:r>
              <a:rPr lang="en-US" sz="1400" b="1" dirty="0">
                <a:solidFill>
                  <a:schemeClr val="bg1">
                    <a:lumMod val="50000"/>
                  </a:schemeClr>
                </a:solidFill>
                <a:latin typeface="Calibri" pitchFamily="34" charset="0"/>
                <a:sym typeface="Symbol" pitchFamily="18" charset="2"/>
              </a:rPr>
              <a:t> ...</a:t>
            </a:r>
            <a:r>
              <a:rPr lang="en-US" sz="1400" b="1" dirty="0">
                <a:solidFill>
                  <a:schemeClr val="bg1">
                    <a:lumMod val="50000"/>
                  </a:schemeClr>
                </a:solidFill>
                <a:latin typeface="Calibri" pitchFamily="34" charset="0"/>
              </a:rPr>
              <a:t> </a:t>
            </a:r>
            <a:r>
              <a:rPr lang="en-US" sz="1400" b="1" dirty="0">
                <a:solidFill>
                  <a:schemeClr val="bg1">
                    <a:lumMod val="50000"/>
                  </a:schemeClr>
                </a:solidFill>
                <a:latin typeface="Calibri" pitchFamily="34" charset="0"/>
                <a:sym typeface="Symbol" pitchFamily="18" charset="2"/>
              </a:rPr>
              <a:t></a:t>
            </a:r>
            <a:r>
              <a:rPr lang="en-US" sz="1400" b="1" dirty="0">
                <a:solidFill>
                  <a:schemeClr val="bg1">
                    <a:lumMod val="50000"/>
                  </a:schemeClr>
                </a:solidFill>
                <a:latin typeface="Calibri" pitchFamily="34" charset="0"/>
              </a:rPr>
              <a:t>  Fn</a:t>
            </a:r>
            <a:r>
              <a:rPr lang="el-GR" sz="1400" b="1" dirty="0">
                <a:solidFill>
                  <a:schemeClr val="bg1">
                    <a:lumMod val="50000"/>
                  </a:schemeClr>
                </a:solidFill>
                <a:latin typeface="Calibri" pitchFamily="34" charset="0"/>
              </a:rPr>
              <a:t>, πρέπει </a:t>
            </a:r>
            <a:r>
              <a:rPr lang="en-US" sz="1600" b="1" dirty="0">
                <a:solidFill>
                  <a:schemeClr val="bg1">
                    <a:lumMod val="50000"/>
                  </a:schemeClr>
                </a:solidFill>
                <a:latin typeface="Calibri" pitchFamily="34" charset="0"/>
              </a:rPr>
              <a:t>F’</a:t>
            </a:r>
            <a:r>
              <a:rPr lang="en-US" sz="1600" b="1" baseline="30000" dirty="0">
                <a:solidFill>
                  <a:schemeClr val="bg1">
                    <a:lumMod val="50000"/>
                  </a:schemeClr>
                </a:solidFill>
                <a:latin typeface="Calibri" pitchFamily="34" charset="0"/>
              </a:rPr>
              <a:t>+</a:t>
            </a:r>
            <a:r>
              <a:rPr lang="en-US" sz="1600" b="1" dirty="0">
                <a:solidFill>
                  <a:schemeClr val="bg1">
                    <a:lumMod val="50000"/>
                  </a:schemeClr>
                </a:solidFill>
                <a:latin typeface="Calibri" pitchFamily="34" charset="0"/>
              </a:rPr>
              <a:t> = F</a:t>
            </a:r>
            <a:r>
              <a:rPr lang="en-US" sz="1600" b="1" baseline="30000" dirty="0">
                <a:solidFill>
                  <a:schemeClr val="bg1">
                    <a:lumMod val="50000"/>
                  </a:schemeClr>
                </a:solidFill>
                <a:latin typeface="Calibri" pitchFamily="34" charset="0"/>
              </a:rPr>
              <a:t>+</a:t>
            </a:r>
            <a:endParaRPr lang="el-GR" sz="1600" b="1" baseline="30000" dirty="0">
              <a:solidFill>
                <a:schemeClr val="bg1">
                  <a:lumMod val="50000"/>
                </a:schemeClr>
              </a:solidFill>
              <a:latin typeface="Calibri" pitchFamily="34" charset="0"/>
            </a:endParaRPr>
          </a:p>
          <a:p>
            <a:pPr algn="just" eaLnBrk="0" hangingPunct="0">
              <a:spcBef>
                <a:spcPct val="50000"/>
              </a:spcBef>
              <a:defRPr/>
            </a:pPr>
            <a:endParaRPr lang="el-GR" sz="1600" b="1" baseline="30000" dirty="0">
              <a:latin typeface="Calibri" pitchFamily="34" charset="0"/>
            </a:endParaRPr>
          </a:p>
        </p:txBody>
      </p:sp>
      <p:sp>
        <p:nvSpPr>
          <p:cNvPr id="34824" name="Text Box 5"/>
          <p:cNvSpPr txBox="1">
            <a:spLocks noChangeArrowheads="1"/>
          </p:cNvSpPr>
          <p:nvPr/>
        </p:nvSpPr>
        <p:spPr bwMode="auto">
          <a:xfrm>
            <a:off x="370984" y="1536652"/>
            <a:ext cx="8569325" cy="1785104"/>
          </a:xfrm>
          <a:prstGeom prst="rect">
            <a:avLst/>
          </a:prstGeom>
          <a:noFill/>
          <a:ln w="9525">
            <a:noFill/>
            <a:miter lim="800000"/>
            <a:headEnd/>
            <a:tailEnd/>
          </a:ln>
        </p:spPr>
        <p:txBody>
          <a:bodyPr>
            <a:spAutoFit/>
          </a:bodyPr>
          <a:lstStyle/>
          <a:p>
            <a:pPr eaLnBrk="0" hangingPunct="0">
              <a:spcBef>
                <a:spcPct val="50000"/>
              </a:spcBef>
              <a:defRPr/>
            </a:pPr>
            <a:r>
              <a:rPr lang="el-GR" sz="2000" dirty="0">
                <a:solidFill>
                  <a:schemeClr val="accent6">
                    <a:lumMod val="75000"/>
                  </a:schemeClr>
                </a:solidFill>
                <a:latin typeface="Calibri" pitchFamily="34" charset="0"/>
              </a:rPr>
              <a:t>1. Συνενώσεις Άνευ Απωλειών</a:t>
            </a:r>
          </a:p>
          <a:p>
            <a:pPr eaLnBrk="0" hangingPunct="0">
              <a:spcBef>
                <a:spcPct val="50000"/>
              </a:spcBef>
              <a:defRPr/>
            </a:pPr>
            <a:r>
              <a:rPr lang="el-GR" sz="1800" dirty="0">
                <a:latin typeface="Calibri" pitchFamily="34" charset="0"/>
              </a:rPr>
              <a:t>Η φυσική συνένωση των σχέσεων που προκύπτουν μας δίνει </a:t>
            </a:r>
            <a:r>
              <a:rPr lang="el-GR" sz="1800" i="1" dirty="0">
                <a:latin typeface="Calibri" pitchFamily="34" charset="0"/>
              </a:rPr>
              <a:t>ακριβώς </a:t>
            </a:r>
            <a:r>
              <a:rPr lang="el-GR" sz="1800" dirty="0">
                <a:latin typeface="Calibri" pitchFamily="34" charset="0"/>
              </a:rPr>
              <a:t>την αρχική σχέση (χωρίς επιπρόσθετες πλειάδες)</a:t>
            </a:r>
            <a:r>
              <a:rPr lang="en-US" sz="1800" dirty="0">
                <a:latin typeface="Calibri" pitchFamily="34" charset="0"/>
              </a:rPr>
              <a:t>: </a:t>
            </a:r>
            <a:r>
              <a:rPr lang="el-GR" dirty="0">
                <a:latin typeface="Calibri" pitchFamily="34" charset="0"/>
              </a:rPr>
              <a:t> </a:t>
            </a:r>
            <a:r>
              <a:rPr lang="en-US" sz="1400" dirty="0">
                <a:latin typeface="Calibri" pitchFamily="34" charset="0"/>
              </a:rPr>
              <a:t>r</a:t>
            </a:r>
            <a:r>
              <a:rPr lang="en-US" sz="1400" b="1" dirty="0">
                <a:latin typeface="Calibri" pitchFamily="34" charset="0"/>
              </a:rPr>
              <a:t> </a:t>
            </a:r>
            <a:r>
              <a:rPr lang="en-US" sz="2000" b="1" dirty="0">
                <a:solidFill>
                  <a:schemeClr val="accent6">
                    <a:lumMod val="75000"/>
                  </a:schemeClr>
                </a:solidFill>
                <a:latin typeface="Calibri" pitchFamily="34" charset="0"/>
              </a:rPr>
              <a:t>=</a:t>
            </a:r>
            <a:r>
              <a:rPr lang="en-US" sz="1400" dirty="0">
                <a:latin typeface="Calibri" pitchFamily="34" charset="0"/>
              </a:rPr>
              <a:t> </a:t>
            </a:r>
            <a:r>
              <a:rPr lang="el-GR" sz="1400" dirty="0">
                <a:latin typeface="Calibri" pitchFamily="34" charset="0"/>
              </a:rPr>
              <a:t>π </a:t>
            </a:r>
            <a:r>
              <a:rPr lang="en-US" sz="1400" baseline="-25000" dirty="0">
                <a:latin typeface="Calibri" pitchFamily="34" charset="0"/>
              </a:rPr>
              <a:t>R1</a:t>
            </a:r>
            <a:r>
              <a:rPr lang="en-US" sz="1400" dirty="0">
                <a:latin typeface="Calibri" pitchFamily="34" charset="0"/>
              </a:rPr>
              <a:t> (r) * </a:t>
            </a:r>
            <a:r>
              <a:rPr lang="el-GR" sz="1400" dirty="0">
                <a:latin typeface="Calibri" pitchFamily="34" charset="0"/>
              </a:rPr>
              <a:t>π </a:t>
            </a:r>
            <a:r>
              <a:rPr lang="en-US" sz="1400" baseline="-25000" dirty="0">
                <a:latin typeface="Calibri" pitchFamily="34" charset="0"/>
              </a:rPr>
              <a:t>R2</a:t>
            </a:r>
            <a:r>
              <a:rPr lang="en-US" sz="1400" dirty="0">
                <a:latin typeface="Calibri" pitchFamily="34" charset="0"/>
              </a:rPr>
              <a:t> (r) * … </a:t>
            </a:r>
            <a:r>
              <a:rPr lang="el-GR" sz="1400" dirty="0">
                <a:latin typeface="Calibri" pitchFamily="34" charset="0"/>
              </a:rPr>
              <a:t>π </a:t>
            </a:r>
            <a:r>
              <a:rPr lang="en-US" sz="1400" baseline="-25000" dirty="0" err="1">
                <a:latin typeface="Calibri" pitchFamily="34" charset="0"/>
              </a:rPr>
              <a:t>Rn</a:t>
            </a:r>
            <a:r>
              <a:rPr lang="en-US" sz="1400" dirty="0">
                <a:latin typeface="Calibri" pitchFamily="34" charset="0"/>
              </a:rPr>
              <a:t> (r) </a:t>
            </a:r>
          </a:p>
          <a:p>
            <a:pPr eaLnBrk="0" hangingPunct="0">
              <a:spcBef>
                <a:spcPct val="50000"/>
              </a:spcBef>
              <a:defRPr/>
            </a:pPr>
            <a:r>
              <a:rPr lang="en-US" sz="1800" b="1" dirty="0">
                <a:solidFill>
                  <a:schemeClr val="bg1">
                    <a:lumMod val="50000"/>
                  </a:schemeClr>
                </a:solidFill>
                <a:latin typeface="Calibri" pitchFamily="34" charset="0"/>
              </a:rPr>
              <a:t>R1 </a:t>
            </a:r>
            <a:r>
              <a:rPr lang="en-US" sz="1800" b="1" dirty="0">
                <a:solidFill>
                  <a:schemeClr val="bg1">
                    <a:lumMod val="50000"/>
                  </a:schemeClr>
                </a:solidFill>
                <a:latin typeface="Calibri" pitchFamily="34" charset="0"/>
                <a:sym typeface="Symbol" pitchFamily="18" charset="2"/>
              </a:rPr>
              <a:t> </a:t>
            </a:r>
            <a:r>
              <a:rPr lang="en-US" sz="1800" b="1" dirty="0">
                <a:solidFill>
                  <a:schemeClr val="bg1">
                    <a:lumMod val="50000"/>
                  </a:schemeClr>
                </a:solidFill>
                <a:latin typeface="Calibri" pitchFamily="34" charset="0"/>
              </a:rPr>
              <a:t>R2 </a:t>
            </a:r>
            <a:r>
              <a:rPr lang="en-US" sz="1800" b="1" dirty="0">
                <a:solidFill>
                  <a:schemeClr val="bg1">
                    <a:lumMod val="50000"/>
                  </a:schemeClr>
                </a:solidFill>
                <a:latin typeface="Calibri" pitchFamily="34" charset="0"/>
                <a:sym typeface="Symbol" pitchFamily="18" charset="2"/>
              </a:rPr>
              <a:t></a:t>
            </a:r>
            <a:r>
              <a:rPr lang="en-US" sz="1800" b="1" dirty="0">
                <a:solidFill>
                  <a:schemeClr val="bg1">
                    <a:lumMod val="50000"/>
                  </a:schemeClr>
                </a:solidFill>
                <a:latin typeface="Calibri" pitchFamily="34" charset="0"/>
              </a:rPr>
              <a:t>R1 </a:t>
            </a:r>
            <a:r>
              <a:rPr lang="el-GR" sz="1800" b="1" dirty="0">
                <a:solidFill>
                  <a:schemeClr val="bg1">
                    <a:lumMod val="50000"/>
                  </a:schemeClr>
                </a:solidFill>
                <a:latin typeface="Calibri" pitchFamily="34" charset="0"/>
              </a:rPr>
              <a:t>ή </a:t>
            </a:r>
            <a:r>
              <a:rPr lang="en-US" sz="1800" b="1" dirty="0">
                <a:solidFill>
                  <a:schemeClr val="bg1">
                    <a:lumMod val="50000"/>
                  </a:schemeClr>
                </a:solidFill>
                <a:latin typeface="Calibri" pitchFamily="34" charset="0"/>
              </a:rPr>
              <a:t>R1 </a:t>
            </a:r>
            <a:r>
              <a:rPr lang="en-US" sz="1800" b="1" dirty="0">
                <a:solidFill>
                  <a:schemeClr val="bg1">
                    <a:lumMod val="50000"/>
                  </a:schemeClr>
                </a:solidFill>
                <a:latin typeface="Calibri" pitchFamily="34" charset="0"/>
                <a:sym typeface="Symbol" pitchFamily="18" charset="2"/>
              </a:rPr>
              <a:t> </a:t>
            </a:r>
            <a:r>
              <a:rPr lang="en-US" sz="1800" b="1" dirty="0">
                <a:solidFill>
                  <a:schemeClr val="bg1">
                    <a:lumMod val="50000"/>
                  </a:schemeClr>
                </a:solidFill>
                <a:latin typeface="Calibri" pitchFamily="34" charset="0"/>
              </a:rPr>
              <a:t>R2  </a:t>
            </a:r>
            <a:r>
              <a:rPr lang="en-US" sz="1800" b="1" dirty="0">
                <a:solidFill>
                  <a:schemeClr val="bg1">
                    <a:lumMod val="50000"/>
                  </a:schemeClr>
                </a:solidFill>
                <a:latin typeface="Calibri" pitchFamily="34" charset="0"/>
                <a:sym typeface="Symbol" pitchFamily="18" charset="2"/>
              </a:rPr>
              <a:t> </a:t>
            </a:r>
            <a:r>
              <a:rPr lang="en-US" sz="1800" b="1" dirty="0">
                <a:solidFill>
                  <a:schemeClr val="bg1">
                    <a:lumMod val="50000"/>
                  </a:schemeClr>
                </a:solidFill>
                <a:latin typeface="Calibri" pitchFamily="34" charset="0"/>
              </a:rPr>
              <a:t>R2 </a:t>
            </a:r>
            <a:r>
              <a:rPr lang="el-GR" sz="1800" b="1" dirty="0">
                <a:solidFill>
                  <a:schemeClr val="bg1">
                    <a:lumMod val="50000"/>
                  </a:schemeClr>
                </a:solidFill>
                <a:latin typeface="Calibri" pitchFamily="34" charset="0"/>
              </a:rPr>
              <a:t>ανήκει στο </a:t>
            </a:r>
            <a:r>
              <a:rPr lang="en-US" sz="1800" b="1" dirty="0">
                <a:solidFill>
                  <a:schemeClr val="bg1">
                    <a:lumMod val="50000"/>
                  </a:schemeClr>
                </a:solidFill>
                <a:latin typeface="Calibri" pitchFamily="34" charset="0"/>
              </a:rPr>
              <a:t>F</a:t>
            </a:r>
            <a:r>
              <a:rPr lang="en-US" sz="1800" b="1" baseline="30000" dirty="0">
                <a:solidFill>
                  <a:schemeClr val="bg1">
                    <a:lumMod val="50000"/>
                  </a:schemeClr>
                </a:solidFill>
                <a:latin typeface="Calibri" pitchFamily="34" charset="0"/>
              </a:rPr>
              <a:t>+</a:t>
            </a:r>
            <a:r>
              <a:rPr lang="en-US" sz="1800" b="1" dirty="0">
                <a:solidFill>
                  <a:schemeClr val="bg1">
                    <a:lumMod val="50000"/>
                  </a:schemeClr>
                </a:solidFill>
                <a:latin typeface="Calibri" pitchFamily="34" charset="0"/>
              </a:rPr>
              <a:t>,</a:t>
            </a:r>
            <a:r>
              <a:rPr lang="en-US" b="1" dirty="0">
                <a:solidFill>
                  <a:schemeClr val="bg1">
                    <a:lumMod val="50000"/>
                  </a:schemeClr>
                </a:solidFill>
                <a:latin typeface="Calibri" pitchFamily="34" charset="0"/>
              </a:rPr>
              <a:t> </a:t>
            </a:r>
            <a:r>
              <a:rPr lang="el-GR" sz="1600" i="1" dirty="0">
                <a:solidFill>
                  <a:schemeClr val="bg1">
                    <a:lumMod val="50000"/>
                  </a:schemeClr>
                </a:solidFill>
                <a:latin typeface="Calibri" pitchFamily="34" charset="0"/>
              </a:rPr>
              <a:t>δηλαδή τα κοινά γνωρίσματα των δύο σχημάτων είναι κλειδί για τουλάχιστον  ένα από τα δύο</a:t>
            </a:r>
            <a:endParaRPr lang="el-GR" sz="1600" b="1" dirty="0">
              <a:solidFill>
                <a:schemeClr val="bg1">
                  <a:lumMod val="50000"/>
                </a:schemeClr>
              </a:solidFill>
              <a:latin typeface="Calibri" pitchFamily="34" charset="0"/>
            </a:endParaRPr>
          </a:p>
        </p:txBody>
      </p:sp>
      <p:sp>
        <p:nvSpPr>
          <p:cNvPr id="31753" name="Text Box 6"/>
          <p:cNvSpPr txBox="1">
            <a:spLocks noChangeArrowheads="1"/>
          </p:cNvSpPr>
          <p:nvPr/>
        </p:nvSpPr>
        <p:spPr bwMode="auto">
          <a:xfrm>
            <a:off x="531240" y="5158344"/>
            <a:ext cx="8351838" cy="861774"/>
          </a:xfrm>
          <a:prstGeom prst="rect">
            <a:avLst/>
          </a:prstGeom>
          <a:noFill/>
          <a:ln w="9525">
            <a:solidFill>
              <a:schemeClr val="tx1"/>
            </a:solidFill>
            <a:miter lim="800000"/>
            <a:headEnd/>
            <a:tailEnd/>
          </a:ln>
        </p:spPr>
        <p:txBody>
          <a:bodyPr>
            <a:spAutoFit/>
          </a:bodyPr>
          <a:lstStyle/>
          <a:p>
            <a:pPr eaLnBrk="0" hangingPunct="0">
              <a:spcBef>
                <a:spcPct val="50000"/>
              </a:spcBef>
            </a:pPr>
            <a:r>
              <a:rPr lang="el-GR" sz="2000" dirty="0">
                <a:solidFill>
                  <a:schemeClr val="accent6">
                    <a:lumMod val="75000"/>
                  </a:schemeClr>
                </a:solidFill>
                <a:latin typeface="Calibri" pitchFamily="34" charset="0"/>
              </a:rPr>
              <a:t>3. Αποφυγή Επανάληψης </a:t>
            </a:r>
            <a:r>
              <a:rPr lang="el-GR" sz="2000" dirty="0" smtClean="0">
                <a:solidFill>
                  <a:schemeClr val="accent6">
                    <a:lumMod val="75000"/>
                  </a:schemeClr>
                </a:solidFill>
                <a:latin typeface="Calibri" pitchFamily="34" charset="0"/>
              </a:rPr>
              <a:t>Πληροφορίας</a:t>
            </a:r>
          </a:p>
          <a:p>
            <a:pPr eaLnBrk="0" hangingPunct="0">
              <a:spcBef>
                <a:spcPct val="50000"/>
              </a:spcBef>
            </a:pPr>
            <a:r>
              <a:rPr lang="el-GR" b="1" dirty="0" smtClean="0">
                <a:solidFill>
                  <a:schemeClr val="accent6">
                    <a:lumMod val="75000"/>
                  </a:schemeClr>
                </a:solidFill>
                <a:latin typeface="Calibri" pitchFamily="34" charset="0"/>
              </a:rPr>
              <a:t>			</a:t>
            </a:r>
            <a:r>
              <a:rPr lang="el-GR" sz="2000" dirty="0" smtClean="0">
                <a:solidFill>
                  <a:schemeClr val="accent3">
                    <a:lumMod val="50000"/>
                  </a:schemeClr>
                </a:solidFill>
                <a:latin typeface="Calibri" pitchFamily="34" charset="0"/>
              </a:rPr>
              <a:t>πως</a:t>
            </a:r>
            <a:r>
              <a:rPr lang="en-US" sz="2000" dirty="0">
                <a:solidFill>
                  <a:schemeClr val="accent3">
                    <a:lumMod val="50000"/>
                  </a:schemeClr>
                </a:solidFill>
                <a:latin typeface="Calibri" pitchFamily="34" charset="0"/>
              </a:rPr>
              <a:t>; </a:t>
            </a:r>
            <a:r>
              <a:rPr lang="el-GR" sz="2000" dirty="0">
                <a:solidFill>
                  <a:schemeClr val="accent3">
                    <a:lumMod val="50000"/>
                  </a:schemeClr>
                </a:solidFill>
                <a:latin typeface="Calibri" pitchFamily="34" charset="0"/>
              </a:rPr>
              <a:t>Κανονικές Μορφές</a:t>
            </a:r>
          </a:p>
        </p:txBody>
      </p:sp>
      <p:sp>
        <p:nvSpPr>
          <p:cNvPr id="10" name="Title 9"/>
          <p:cNvSpPr>
            <a:spLocks noGrp="1"/>
          </p:cNvSpPr>
          <p:nvPr>
            <p:ph type="title"/>
          </p:nvPr>
        </p:nvSpPr>
        <p:spPr/>
        <p:txBody>
          <a:bodyPr>
            <a:normAutofit fontScale="90000"/>
          </a:bodyPr>
          <a:lstStyle/>
          <a:p>
            <a:r>
              <a:rPr lang="el-GR" dirty="0" smtClean="0">
                <a:solidFill>
                  <a:schemeClr val="accent6">
                    <a:lumMod val="75000"/>
                  </a:schemeClr>
                </a:solidFill>
              </a:rPr>
              <a:t>Επιθυμητές Ιδιότητες (ανασκόπηση)</a:t>
            </a:r>
            <a:endParaRPr lang="el-GR"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Date Placeholder 1"/>
          <p:cNvSpPr>
            <a:spLocks noGrp="1"/>
          </p:cNvSpPr>
          <p:nvPr>
            <p:ph type="dt" sz="quarter" idx="10"/>
          </p:nvPr>
        </p:nvSpPr>
        <p:spPr>
          <a:noFill/>
        </p:spPr>
        <p:txBody>
          <a:bodyPr/>
          <a:lstStyle/>
          <a:p>
            <a:r>
              <a:rPr lang="el-GR" altLang="en-US" dirty="0" smtClean="0"/>
              <a:t>Βάσεις Δεδομένων 20</a:t>
            </a:r>
            <a:r>
              <a:rPr lang="en-US" altLang="en-US" dirty="0" smtClean="0"/>
              <a:t>13</a:t>
            </a:r>
            <a:r>
              <a:rPr lang="el-GR" altLang="en-US" dirty="0" smtClean="0"/>
              <a:t>-20</a:t>
            </a:r>
            <a:r>
              <a:rPr lang="en-US" altLang="en-US" dirty="0" smtClean="0"/>
              <a:t>14</a:t>
            </a:r>
            <a:endParaRPr lang="el-GR" altLang="en-US" dirty="0" smtClean="0"/>
          </a:p>
        </p:txBody>
      </p:sp>
      <p:sp>
        <p:nvSpPr>
          <p:cNvPr id="38915" name="Footer Placeholder 2"/>
          <p:cNvSpPr>
            <a:spLocks noGrp="1"/>
          </p:cNvSpPr>
          <p:nvPr>
            <p:ph type="ftr" sz="quarter" idx="11"/>
          </p:nvPr>
        </p:nvSpPr>
        <p:spPr>
          <a:noFill/>
        </p:spPr>
        <p:txBody>
          <a:bodyPr/>
          <a:lstStyle/>
          <a:p>
            <a:r>
              <a:rPr lang="el-GR" altLang="en-US" smtClean="0"/>
              <a:t>Ευαγγελία Πιτουρά</a:t>
            </a:r>
          </a:p>
        </p:txBody>
      </p:sp>
      <p:sp>
        <p:nvSpPr>
          <p:cNvPr id="38916" name="Slide Number Placeholder 3"/>
          <p:cNvSpPr>
            <a:spLocks noGrp="1"/>
          </p:cNvSpPr>
          <p:nvPr>
            <p:ph type="sldNum" sz="quarter" idx="12"/>
          </p:nvPr>
        </p:nvSpPr>
        <p:spPr>
          <a:noFill/>
        </p:spPr>
        <p:txBody>
          <a:bodyPr/>
          <a:lstStyle/>
          <a:p>
            <a:fld id="{7A8BE01A-1549-4FD9-8F37-77ED03559DF4}" type="slidenum">
              <a:rPr lang="el-GR" altLang="en-US" smtClean="0"/>
              <a:pPr/>
              <a:t>69</a:t>
            </a:fld>
            <a:endParaRPr lang="el-GR" altLang="en-US" smtClean="0"/>
          </a:p>
        </p:txBody>
      </p:sp>
      <p:sp>
        <p:nvSpPr>
          <p:cNvPr id="38917" name="Text Box 2"/>
          <p:cNvSpPr txBox="1">
            <a:spLocks noChangeArrowheads="1"/>
          </p:cNvSpPr>
          <p:nvPr/>
        </p:nvSpPr>
        <p:spPr bwMode="auto">
          <a:xfrm>
            <a:off x="1683095" y="3204280"/>
            <a:ext cx="6119812" cy="1015663"/>
          </a:xfrm>
          <a:prstGeom prst="rect">
            <a:avLst/>
          </a:prstGeom>
          <a:noFill/>
          <a:ln w="9525">
            <a:noFill/>
            <a:miter lim="800000"/>
            <a:headEnd/>
            <a:tailEnd/>
          </a:ln>
        </p:spPr>
        <p:txBody>
          <a:bodyPr>
            <a:spAutoFit/>
          </a:bodyPr>
          <a:lstStyle/>
          <a:p>
            <a:pPr algn="r">
              <a:spcBef>
                <a:spcPct val="50000"/>
              </a:spcBef>
            </a:pPr>
            <a:r>
              <a:rPr lang="el-GR" sz="6000" dirty="0">
                <a:solidFill>
                  <a:schemeClr val="accent3">
                    <a:lumMod val="75000"/>
                  </a:schemeClr>
                </a:solidFill>
              </a:rPr>
              <a:t>Ερωτήσεις;</a:t>
            </a:r>
          </a:p>
        </p:txBody>
      </p:sp>
    </p:spTree>
    <p:extLst>
      <p:ext uri="{BB962C8B-B14F-4D97-AF65-F5344CB8AC3E}">
        <p14:creationId xmlns:p14="http://schemas.microsoft.com/office/powerpoint/2010/main" xmlns="" val="12161874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Date Placeholder 2"/>
          <p:cNvSpPr>
            <a:spLocks noGrp="1"/>
          </p:cNvSpPr>
          <p:nvPr>
            <p:ph type="dt" sz="quarter" idx="10"/>
          </p:nvPr>
        </p:nvSpPr>
        <p:spPr>
          <a:noFill/>
        </p:spPr>
        <p:txBody>
          <a:bodyPr/>
          <a:lstStyle/>
          <a:p>
            <a:r>
              <a:rPr lang="el-GR" dirty="0" smtClean="0"/>
              <a:t>Βάσεις Δεδομένων 20</a:t>
            </a:r>
            <a:r>
              <a:rPr lang="en-US" dirty="0" smtClean="0"/>
              <a:t>13</a:t>
            </a:r>
            <a:r>
              <a:rPr lang="el-GR" dirty="0" smtClean="0"/>
              <a:t>-20</a:t>
            </a:r>
            <a:r>
              <a:rPr lang="en-US" dirty="0" smtClean="0"/>
              <a:t>14</a:t>
            </a:r>
            <a:endParaRPr lang="el-GR" altLang="en-US" dirty="0" smtClean="0"/>
          </a:p>
        </p:txBody>
      </p:sp>
      <p:sp>
        <p:nvSpPr>
          <p:cNvPr id="11267" name="Footer Placeholder 3"/>
          <p:cNvSpPr>
            <a:spLocks noGrp="1"/>
          </p:cNvSpPr>
          <p:nvPr>
            <p:ph type="ftr" sz="quarter" idx="11"/>
          </p:nvPr>
        </p:nvSpPr>
        <p:spPr>
          <a:noFill/>
        </p:spPr>
        <p:txBody>
          <a:bodyPr/>
          <a:lstStyle/>
          <a:p>
            <a:r>
              <a:rPr lang="el-GR" altLang="en-US" smtClean="0"/>
              <a:t>Ευαγγελία Πιτουρά</a:t>
            </a:r>
          </a:p>
        </p:txBody>
      </p:sp>
      <p:sp>
        <p:nvSpPr>
          <p:cNvPr id="11268" name="Slide Number Placeholder 4"/>
          <p:cNvSpPr>
            <a:spLocks noGrp="1"/>
          </p:cNvSpPr>
          <p:nvPr>
            <p:ph type="sldNum" sz="quarter" idx="12"/>
          </p:nvPr>
        </p:nvSpPr>
        <p:spPr>
          <a:noFill/>
        </p:spPr>
        <p:txBody>
          <a:bodyPr/>
          <a:lstStyle/>
          <a:p>
            <a:fld id="{74D482F6-19EC-4790-8405-597839C29DA3}" type="slidenum">
              <a:rPr lang="el-GR" altLang="en-US" smtClean="0"/>
              <a:pPr/>
              <a:t>7</a:t>
            </a:fld>
            <a:endParaRPr lang="el-GR" altLang="en-US" smtClean="0"/>
          </a:p>
        </p:txBody>
      </p:sp>
      <p:grpSp>
        <p:nvGrpSpPr>
          <p:cNvPr id="2" name="Group 4"/>
          <p:cNvGrpSpPr>
            <a:grpSpLocks/>
          </p:cNvGrpSpPr>
          <p:nvPr/>
        </p:nvGrpSpPr>
        <p:grpSpPr bwMode="auto">
          <a:xfrm>
            <a:off x="304799" y="1872800"/>
            <a:ext cx="8620125" cy="877888"/>
            <a:chOff x="192" y="1920"/>
            <a:chExt cx="5430" cy="553"/>
          </a:xfrm>
        </p:grpSpPr>
        <p:sp>
          <p:nvSpPr>
            <p:cNvPr id="11293" name="Text Box 5"/>
            <p:cNvSpPr txBox="1">
              <a:spLocks noChangeArrowheads="1"/>
            </p:cNvSpPr>
            <p:nvPr/>
          </p:nvSpPr>
          <p:spPr bwMode="auto">
            <a:xfrm>
              <a:off x="192" y="1920"/>
              <a:ext cx="864" cy="250"/>
            </a:xfrm>
            <a:prstGeom prst="rect">
              <a:avLst/>
            </a:prstGeom>
            <a:noFill/>
            <a:ln w="9525">
              <a:noFill/>
              <a:miter lim="800000"/>
              <a:headEnd/>
              <a:tailEnd/>
            </a:ln>
          </p:spPr>
          <p:txBody>
            <a:bodyPr>
              <a:spAutoFit/>
            </a:bodyPr>
            <a:lstStyle/>
            <a:p>
              <a:pPr eaLnBrk="0" hangingPunct="0">
                <a:spcBef>
                  <a:spcPct val="50000"/>
                </a:spcBef>
              </a:pPr>
              <a:r>
                <a:rPr lang="el-GR" b="1">
                  <a:latin typeface="Calibri" pitchFamily="34" charset="0"/>
                </a:rPr>
                <a:t>Ηθοποιός</a:t>
              </a:r>
              <a:r>
                <a:rPr lang="el-GR" b="1">
                  <a:latin typeface="Times New Roman" pitchFamily="18" charset="0"/>
                </a:rPr>
                <a:t>       </a:t>
              </a:r>
            </a:p>
          </p:txBody>
        </p:sp>
        <p:grpSp>
          <p:nvGrpSpPr>
            <p:cNvPr id="3" name="Group 6"/>
            <p:cNvGrpSpPr>
              <a:grpSpLocks/>
            </p:cNvGrpSpPr>
            <p:nvPr/>
          </p:nvGrpSpPr>
          <p:grpSpPr bwMode="auto">
            <a:xfrm>
              <a:off x="1008" y="2208"/>
              <a:ext cx="4614" cy="265"/>
              <a:chOff x="912" y="3168"/>
              <a:chExt cx="4614" cy="265"/>
            </a:xfrm>
          </p:grpSpPr>
          <p:sp>
            <p:nvSpPr>
              <p:cNvPr id="11295" name="Text Box 7"/>
              <p:cNvSpPr txBox="1">
                <a:spLocks noChangeArrowheads="1"/>
              </p:cNvSpPr>
              <p:nvPr/>
            </p:nvSpPr>
            <p:spPr bwMode="auto">
              <a:xfrm>
                <a:off x="924" y="3183"/>
                <a:ext cx="4602" cy="250"/>
              </a:xfrm>
              <a:prstGeom prst="rect">
                <a:avLst/>
              </a:prstGeom>
              <a:noFill/>
              <a:ln w="9525">
                <a:noFill/>
                <a:miter lim="800000"/>
                <a:headEnd/>
                <a:tailEnd/>
              </a:ln>
            </p:spPr>
            <p:txBody>
              <a:bodyPr>
                <a:spAutoFit/>
              </a:bodyPr>
              <a:lstStyle/>
              <a:p>
                <a:pPr eaLnBrk="0" hangingPunct="0">
                  <a:spcBef>
                    <a:spcPct val="50000"/>
                  </a:spcBef>
                </a:pPr>
                <a:r>
                  <a:rPr lang="el-GR" u="sng" dirty="0">
                    <a:latin typeface="Calibri" pitchFamily="34" charset="0"/>
                  </a:rPr>
                  <a:t>Όνομα</a:t>
                </a:r>
                <a:r>
                  <a:rPr lang="el-GR" dirty="0">
                    <a:latin typeface="Calibri" pitchFamily="34" charset="0"/>
                  </a:rPr>
                  <a:t> </a:t>
                </a:r>
                <a:r>
                  <a:rPr lang="en-US" dirty="0">
                    <a:latin typeface="Calibri" pitchFamily="34" charset="0"/>
                  </a:rPr>
                  <a:t>     </a:t>
                </a:r>
                <a:r>
                  <a:rPr lang="el-GR" dirty="0">
                    <a:latin typeface="Calibri" pitchFamily="34" charset="0"/>
                  </a:rPr>
                  <a:t>     Διεύθυνση       Έτος-Γέννησης</a:t>
                </a:r>
                <a:r>
                  <a:rPr lang="en-US" dirty="0">
                    <a:latin typeface="Calibri" pitchFamily="34" charset="0"/>
                  </a:rPr>
                  <a:t>  </a:t>
                </a:r>
                <a:r>
                  <a:rPr lang="el-GR" dirty="0">
                    <a:latin typeface="Calibri" pitchFamily="34" charset="0"/>
                  </a:rPr>
                  <a:t>       Σύζυγος-Ηθοποιού</a:t>
                </a:r>
                <a:endParaRPr lang="el-GR" b="1" dirty="0">
                  <a:latin typeface="Calibri" pitchFamily="34" charset="0"/>
                </a:endParaRPr>
              </a:p>
            </p:txBody>
          </p:sp>
          <p:sp>
            <p:nvSpPr>
              <p:cNvPr id="11296" name="Rectangle 8"/>
              <p:cNvSpPr>
                <a:spLocks noChangeArrowheads="1"/>
              </p:cNvSpPr>
              <p:nvPr/>
            </p:nvSpPr>
            <p:spPr bwMode="auto">
              <a:xfrm>
                <a:off x="912" y="3168"/>
                <a:ext cx="4489" cy="250"/>
              </a:xfrm>
              <a:prstGeom prst="rect">
                <a:avLst/>
              </a:prstGeom>
              <a:noFill/>
              <a:ln w="9525">
                <a:solidFill>
                  <a:schemeClr val="tx1"/>
                </a:solidFill>
                <a:miter lim="800000"/>
                <a:headEnd/>
                <a:tailEnd/>
              </a:ln>
            </p:spPr>
            <p:txBody>
              <a:bodyPr wrap="none" anchor="ctr"/>
              <a:lstStyle/>
              <a:p>
                <a:endParaRPr lang="el-GR"/>
              </a:p>
            </p:txBody>
          </p:sp>
          <p:sp>
            <p:nvSpPr>
              <p:cNvPr id="11297" name="Line 9"/>
              <p:cNvSpPr>
                <a:spLocks noChangeShapeType="1"/>
              </p:cNvSpPr>
              <p:nvPr/>
            </p:nvSpPr>
            <p:spPr bwMode="auto">
              <a:xfrm>
                <a:off x="1632" y="3183"/>
                <a:ext cx="0" cy="235"/>
              </a:xfrm>
              <a:prstGeom prst="line">
                <a:avLst/>
              </a:prstGeom>
              <a:noFill/>
              <a:ln w="9525">
                <a:solidFill>
                  <a:schemeClr val="tx1"/>
                </a:solidFill>
                <a:round/>
                <a:headEnd/>
                <a:tailEnd/>
              </a:ln>
            </p:spPr>
            <p:txBody>
              <a:bodyPr wrap="none" anchor="ctr"/>
              <a:lstStyle/>
              <a:p>
                <a:endParaRPr lang="el-GR"/>
              </a:p>
            </p:txBody>
          </p:sp>
          <p:sp>
            <p:nvSpPr>
              <p:cNvPr id="11298" name="Line 10"/>
              <p:cNvSpPr>
                <a:spLocks noChangeShapeType="1"/>
              </p:cNvSpPr>
              <p:nvPr/>
            </p:nvSpPr>
            <p:spPr bwMode="auto">
              <a:xfrm>
                <a:off x="2539" y="3183"/>
                <a:ext cx="5" cy="235"/>
              </a:xfrm>
              <a:prstGeom prst="line">
                <a:avLst/>
              </a:prstGeom>
              <a:noFill/>
              <a:ln w="9525">
                <a:solidFill>
                  <a:schemeClr val="tx1"/>
                </a:solidFill>
                <a:round/>
                <a:headEnd/>
                <a:tailEnd/>
              </a:ln>
            </p:spPr>
            <p:txBody>
              <a:bodyPr wrap="none" anchor="ctr"/>
              <a:lstStyle/>
              <a:p>
                <a:endParaRPr lang="el-GR"/>
              </a:p>
            </p:txBody>
          </p:sp>
          <p:sp>
            <p:nvSpPr>
              <p:cNvPr id="11299" name="Line 11"/>
              <p:cNvSpPr>
                <a:spLocks noChangeShapeType="1"/>
              </p:cNvSpPr>
              <p:nvPr/>
            </p:nvSpPr>
            <p:spPr bwMode="auto">
              <a:xfrm>
                <a:off x="3621" y="3181"/>
                <a:ext cx="0" cy="237"/>
              </a:xfrm>
              <a:prstGeom prst="line">
                <a:avLst/>
              </a:prstGeom>
              <a:noFill/>
              <a:ln w="9525">
                <a:solidFill>
                  <a:schemeClr val="tx1"/>
                </a:solidFill>
                <a:round/>
                <a:headEnd/>
                <a:tailEnd/>
              </a:ln>
            </p:spPr>
            <p:txBody>
              <a:bodyPr wrap="none" anchor="ctr"/>
              <a:lstStyle/>
              <a:p>
                <a:endParaRPr lang="el-GR"/>
              </a:p>
            </p:txBody>
          </p:sp>
        </p:grpSp>
      </p:grpSp>
      <p:grpSp>
        <p:nvGrpSpPr>
          <p:cNvPr id="4" name="Group 12"/>
          <p:cNvGrpSpPr>
            <a:grpSpLocks/>
          </p:cNvGrpSpPr>
          <p:nvPr/>
        </p:nvGrpSpPr>
        <p:grpSpPr bwMode="auto">
          <a:xfrm>
            <a:off x="387846" y="3641275"/>
            <a:ext cx="7467600" cy="1600200"/>
            <a:chOff x="192" y="2784"/>
            <a:chExt cx="4704" cy="1008"/>
          </a:xfrm>
        </p:grpSpPr>
        <p:sp>
          <p:nvSpPr>
            <p:cNvPr id="11276" name="Text Box 13"/>
            <p:cNvSpPr txBox="1">
              <a:spLocks noChangeArrowheads="1"/>
            </p:cNvSpPr>
            <p:nvPr/>
          </p:nvSpPr>
          <p:spPr bwMode="auto">
            <a:xfrm>
              <a:off x="432" y="2784"/>
              <a:ext cx="864" cy="250"/>
            </a:xfrm>
            <a:prstGeom prst="rect">
              <a:avLst/>
            </a:prstGeom>
            <a:noFill/>
            <a:ln w="9525">
              <a:noFill/>
              <a:miter lim="800000"/>
              <a:headEnd/>
              <a:tailEnd/>
            </a:ln>
          </p:spPr>
          <p:txBody>
            <a:bodyPr>
              <a:spAutoFit/>
            </a:bodyPr>
            <a:lstStyle/>
            <a:p>
              <a:pPr eaLnBrk="0" hangingPunct="0">
                <a:spcBef>
                  <a:spcPct val="50000"/>
                </a:spcBef>
              </a:pPr>
              <a:r>
                <a:rPr lang="el-GR" b="1">
                  <a:latin typeface="Calibri" pitchFamily="34" charset="0"/>
                </a:rPr>
                <a:t>Ηθοποιός       </a:t>
              </a:r>
            </a:p>
          </p:txBody>
        </p:sp>
        <p:sp>
          <p:nvSpPr>
            <p:cNvPr id="11277" name="Text Box 14"/>
            <p:cNvSpPr txBox="1">
              <a:spLocks noChangeArrowheads="1"/>
            </p:cNvSpPr>
            <p:nvPr/>
          </p:nvSpPr>
          <p:spPr bwMode="auto">
            <a:xfrm>
              <a:off x="192" y="3312"/>
              <a:ext cx="1968" cy="250"/>
            </a:xfrm>
            <a:prstGeom prst="rect">
              <a:avLst/>
            </a:prstGeom>
            <a:noFill/>
            <a:ln w="9525">
              <a:noFill/>
              <a:miter lim="800000"/>
              <a:headEnd/>
              <a:tailEnd/>
            </a:ln>
          </p:spPr>
          <p:txBody>
            <a:bodyPr>
              <a:spAutoFit/>
            </a:bodyPr>
            <a:lstStyle/>
            <a:p>
              <a:pPr eaLnBrk="0" hangingPunct="0">
                <a:spcBef>
                  <a:spcPct val="50000"/>
                </a:spcBef>
              </a:pPr>
              <a:r>
                <a:rPr lang="el-GR" b="1">
                  <a:latin typeface="Calibri" pitchFamily="34" charset="0"/>
                </a:rPr>
                <a:t>Ζευγάρι-Ηθοποιών       </a:t>
              </a:r>
            </a:p>
          </p:txBody>
        </p:sp>
        <p:grpSp>
          <p:nvGrpSpPr>
            <p:cNvPr id="5" name="Group 15"/>
            <p:cNvGrpSpPr>
              <a:grpSpLocks/>
            </p:cNvGrpSpPr>
            <p:nvPr/>
          </p:nvGrpSpPr>
          <p:grpSpPr bwMode="auto">
            <a:xfrm>
              <a:off x="2016" y="3552"/>
              <a:ext cx="2592" cy="240"/>
              <a:chOff x="960" y="3504"/>
              <a:chExt cx="2592" cy="240"/>
            </a:xfrm>
          </p:grpSpPr>
          <p:sp>
            <p:nvSpPr>
              <p:cNvPr id="11290" name="Text Box 16"/>
              <p:cNvSpPr txBox="1">
                <a:spLocks noChangeArrowheads="1"/>
              </p:cNvSpPr>
              <p:nvPr/>
            </p:nvSpPr>
            <p:spPr bwMode="auto">
              <a:xfrm>
                <a:off x="1062" y="3504"/>
                <a:ext cx="2490" cy="233"/>
              </a:xfrm>
              <a:prstGeom prst="rect">
                <a:avLst/>
              </a:prstGeom>
              <a:noFill/>
              <a:ln w="9525">
                <a:noFill/>
                <a:miter lim="800000"/>
                <a:headEnd/>
                <a:tailEnd/>
              </a:ln>
            </p:spPr>
            <p:txBody>
              <a:bodyPr>
                <a:spAutoFit/>
              </a:bodyPr>
              <a:lstStyle/>
              <a:p>
                <a:pPr eaLnBrk="0" hangingPunct="0">
                  <a:spcBef>
                    <a:spcPct val="50000"/>
                  </a:spcBef>
                </a:pPr>
                <a:r>
                  <a:rPr lang="el-GR" u="sng" dirty="0">
                    <a:latin typeface="Calibri" pitchFamily="34" charset="0"/>
                  </a:rPr>
                  <a:t>Όνομα</a:t>
                </a:r>
                <a:r>
                  <a:rPr lang="el-GR" dirty="0">
                    <a:latin typeface="Calibri" pitchFamily="34" charset="0"/>
                  </a:rPr>
                  <a:t>      </a:t>
                </a:r>
                <a:r>
                  <a:rPr lang="en-US" dirty="0" smtClean="0">
                    <a:latin typeface="Calibri" pitchFamily="34" charset="0"/>
                  </a:rPr>
                  <a:t>  </a:t>
                </a:r>
                <a:r>
                  <a:rPr lang="el-GR" dirty="0" smtClean="0">
                    <a:latin typeface="Calibri" pitchFamily="34" charset="0"/>
                  </a:rPr>
                  <a:t>Σύζυγος-Ηθοποιού</a:t>
                </a:r>
                <a:endParaRPr lang="el-GR" b="1" dirty="0">
                  <a:latin typeface="Calibri" pitchFamily="34" charset="0"/>
                </a:endParaRPr>
              </a:p>
            </p:txBody>
          </p:sp>
          <p:sp>
            <p:nvSpPr>
              <p:cNvPr id="11291" name="Rectangle 17"/>
              <p:cNvSpPr>
                <a:spLocks noChangeArrowheads="1"/>
              </p:cNvSpPr>
              <p:nvPr/>
            </p:nvSpPr>
            <p:spPr bwMode="auto">
              <a:xfrm>
                <a:off x="960" y="3504"/>
                <a:ext cx="2208" cy="240"/>
              </a:xfrm>
              <a:prstGeom prst="rect">
                <a:avLst/>
              </a:prstGeom>
              <a:noFill/>
              <a:ln w="9525">
                <a:solidFill>
                  <a:schemeClr val="tx1"/>
                </a:solidFill>
                <a:miter lim="800000"/>
                <a:headEnd/>
                <a:tailEnd/>
              </a:ln>
            </p:spPr>
            <p:txBody>
              <a:bodyPr wrap="none" anchor="ctr"/>
              <a:lstStyle/>
              <a:p>
                <a:endParaRPr lang="el-GR">
                  <a:latin typeface="Calibri" pitchFamily="34" charset="0"/>
                </a:endParaRPr>
              </a:p>
            </p:txBody>
          </p:sp>
          <p:sp>
            <p:nvSpPr>
              <p:cNvPr id="11292" name="Line 18"/>
              <p:cNvSpPr>
                <a:spLocks noChangeShapeType="1"/>
              </p:cNvSpPr>
              <p:nvPr/>
            </p:nvSpPr>
            <p:spPr bwMode="auto">
              <a:xfrm>
                <a:off x="1680" y="3504"/>
                <a:ext cx="0" cy="240"/>
              </a:xfrm>
              <a:prstGeom prst="line">
                <a:avLst/>
              </a:prstGeom>
              <a:noFill/>
              <a:ln w="9525">
                <a:solidFill>
                  <a:schemeClr val="tx1"/>
                </a:solidFill>
                <a:round/>
                <a:headEnd/>
                <a:tailEnd/>
              </a:ln>
            </p:spPr>
            <p:txBody>
              <a:bodyPr wrap="none" anchor="ctr"/>
              <a:lstStyle/>
              <a:p>
                <a:endParaRPr lang="el-GR"/>
              </a:p>
            </p:txBody>
          </p:sp>
        </p:grpSp>
        <p:grpSp>
          <p:nvGrpSpPr>
            <p:cNvPr id="6" name="Group 19"/>
            <p:cNvGrpSpPr>
              <a:grpSpLocks/>
            </p:cNvGrpSpPr>
            <p:nvPr/>
          </p:nvGrpSpPr>
          <p:grpSpPr bwMode="auto">
            <a:xfrm>
              <a:off x="1824" y="2928"/>
              <a:ext cx="3072" cy="288"/>
              <a:chOff x="1008" y="2928"/>
              <a:chExt cx="3072" cy="288"/>
            </a:xfrm>
          </p:grpSpPr>
          <p:sp>
            <p:nvSpPr>
              <p:cNvPr id="11286" name="Text Box 20"/>
              <p:cNvSpPr txBox="1">
                <a:spLocks noChangeArrowheads="1"/>
              </p:cNvSpPr>
              <p:nvPr/>
            </p:nvSpPr>
            <p:spPr bwMode="auto">
              <a:xfrm>
                <a:off x="1110" y="2928"/>
                <a:ext cx="2970" cy="233"/>
              </a:xfrm>
              <a:prstGeom prst="rect">
                <a:avLst/>
              </a:prstGeom>
              <a:noFill/>
              <a:ln w="9525">
                <a:noFill/>
                <a:miter lim="800000"/>
                <a:headEnd/>
                <a:tailEnd/>
              </a:ln>
            </p:spPr>
            <p:txBody>
              <a:bodyPr>
                <a:spAutoFit/>
              </a:bodyPr>
              <a:lstStyle/>
              <a:p>
                <a:pPr eaLnBrk="0" hangingPunct="0">
                  <a:spcBef>
                    <a:spcPct val="50000"/>
                  </a:spcBef>
                </a:pPr>
                <a:r>
                  <a:rPr lang="el-GR" u="sng" dirty="0">
                    <a:latin typeface="Calibri" pitchFamily="34" charset="0"/>
                  </a:rPr>
                  <a:t>Όνομα</a:t>
                </a:r>
                <a:r>
                  <a:rPr lang="el-GR" dirty="0">
                    <a:latin typeface="Calibri" pitchFamily="34" charset="0"/>
                  </a:rPr>
                  <a:t>     </a:t>
                </a:r>
                <a:r>
                  <a:rPr lang="en-US" dirty="0" smtClean="0">
                    <a:latin typeface="Calibri" pitchFamily="34" charset="0"/>
                  </a:rPr>
                  <a:t>    </a:t>
                </a:r>
                <a:r>
                  <a:rPr lang="el-GR" dirty="0" smtClean="0">
                    <a:latin typeface="Calibri" pitchFamily="34" charset="0"/>
                  </a:rPr>
                  <a:t> </a:t>
                </a:r>
                <a:r>
                  <a:rPr lang="el-GR" dirty="0">
                    <a:latin typeface="Calibri" pitchFamily="34" charset="0"/>
                  </a:rPr>
                  <a:t>Διεύθυνση      </a:t>
                </a:r>
                <a:r>
                  <a:rPr lang="en-US" dirty="0" smtClean="0">
                    <a:latin typeface="Calibri" pitchFamily="34" charset="0"/>
                  </a:rPr>
                  <a:t>   </a:t>
                </a:r>
                <a:r>
                  <a:rPr lang="el-GR" dirty="0" smtClean="0">
                    <a:latin typeface="Calibri" pitchFamily="34" charset="0"/>
                  </a:rPr>
                  <a:t> </a:t>
                </a:r>
                <a:r>
                  <a:rPr lang="el-GR" dirty="0">
                    <a:latin typeface="Calibri" pitchFamily="34" charset="0"/>
                  </a:rPr>
                  <a:t>Έτος-Γέννησης</a:t>
                </a:r>
                <a:endParaRPr lang="el-GR" b="1" dirty="0">
                  <a:latin typeface="Calibri" pitchFamily="34" charset="0"/>
                </a:endParaRPr>
              </a:p>
            </p:txBody>
          </p:sp>
          <p:sp>
            <p:nvSpPr>
              <p:cNvPr id="11287" name="Rectangle 21"/>
              <p:cNvSpPr>
                <a:spLocks noChangeArrowheads="1"/>
              </p:cNvSpPr>
              <p:nvPr/>
            </p:nvSpPr>
            <p:spPr bwMode="auto">
              <a:xfrm>
                <a:off x="1008" y="2928"/>
                <a:ext cx="2976" cy="288"/>
              </a:xfrm>
              <a:prstGeom prst="rect">
                <a:avLst/>
              </a:prstGeom>
              <a:noFill/>
              <a:ln w="9525">
                <a:solidFill>
                  <a:schemeClr val="tx1"/>
                </a:solidFill>
                <a:miter lim="800000"/>
                <a:headEnd/>
                <a:tailEnd/>
              </a:ln>
            </p:spPr>
            <p:txBody>
              <a:bodyPr wrap="none" anchor="ctr"/>
              <a:lstStyle/>
              <a:p>
                <a:endParaRPr lang="el-GR">
                  <a:latin typeface="Calibri" pitchFamily="34" charset="0"/>
                </a:endParaRPr>
              </a:p>
            </p:txBody>
          </p:sp>
          <p:sp>
            <p:nvSpPr>
              <p:cNvPr id="11288" name="Line 22"/>
              <p:cNvSpPr>
                <a:spLocks noChangeShapeType="1"/>
              </p:cNvSpPr>
              <p:nvPr/>
            </p:nvSpPr>
            <p:spPr bwMode="auto">
              <a:xfrm>
                <a:off x="2640" y="2928"/>
                <a:ext cx="0" cy="288"/>
              </a:xfrm>
              <a:prstGeom prst="line">
                <a:avLst/>
              </a:prstGeom>
              <a:noFill/>
              <a:ln w="9525">
                <a:solidFill>
                  <a:schemeClr val="tx1"/>
                </a:solidFill>
                <a:round/>
                <a:headEnd/>
                <a:tailEnd/>
              </a:ln>
            </p:spPr>
            <p:txBody>
              <a:bodyPr wrap="none" anchor="ctr"/>
              <a:lstStyle/>
              <a:p>
                <a:endParaRPr lang="el-GR"/>
              </a:p>
            </p:txBody>
          </p:sp>
          <p:sp>
            <p:nvSpPr>
              <p:cNvPr id="11289" name="Line 23"/>
              <p:cNvSpPr>
                <a:spLocks noChangeShapeType="1"/>
              </p:cNvSpPr>
              <p:nvPr/>
            </p:nvSpPr>
            <p:spPr bwMode="auto">
              <a:xfrm>
                <a:off x="1776" y="2928"/>
                <a:ext cx="0" cy="288"/>
              </a:xfrm>
              <a:prstGeom prst="line">
                <a:avLst/>
              </a:prstGeom>
              <a:noFill/>
              <a:ln w="9525">
                <a:solidFill>
                  <a:schemeClr val="tx1"/>
                </a:solidFill>
                <a:round/>
                <a:headEnd/>
                <a:tailEnd/>
              </a:ln>
            </p:spPr>
            <p:txBody>
              <a:bodyPr wrap="none" anchor="ctr"/>
              <a:lstStyle/>
              <a:p>
                <a:endParaRPr lang="el-GR"/>
              </a:p>
            </p:txBody>
          </p:sp>
        </p:grpSp>
        <p:sp>
          <p:nvSpPr>
            <p:cNvPr id="11280" name="Line 24"/>
            <p:cNvSpPr>
              <a:spLocks noChangeShapeType="1"/>
            </p:cNvSpPr>
            <p:nvPr/>
          </p:nvSpPr>
          <p:spPr bwMode="auto">
            <a:xfrm flipV="1">
              <a:off x="2496" y="3360"/>
              <a:ext cx="0" cy="192"/>
            </a:xfrm>
            <a:prstGeom prst="line">
              <a:avLst/>
            </a:prstGeom>
            <a:noFill/>
            <a:ln w="9525">
              <a:solidFill>
                <a:schemeClr val="tx1"/>
              </a:solidFill>
              <a:round/>
              <a:headEnd/>
              <a:tailEnd/>
            </a:ln>
          </p:spPr>
          <p:txBody>
            <a:bodyPr wrap="none" anchor="ctr"/>
            <a:lstStyle/>
            <a:p>
              <a:endParaRPr lang="el-GR"/>
            </a:p>
          </p:txBody>
        </p:sp>
        <p:sp>
          <p:nvSpPr>
            <p:cNvPr id="11281" name="Line 25"/>
            <p:cNvSpPr>
              <a:spLocks noChangeShapeType="1"/>
            </p:cNvSpPr>
            <p:nvPr/>
          </p:nvSpPr>
          <p:spPr bwMode="auto">
            <a:xfrm>
              <a:off x="2160" y="3360"/>
              <a:ext cx="336" cy="0"/>
            </a:xfrm>
            <a:prstGeom prst="line">
              <a:avLst/>
            </a:prstGeom>
            <a:noFill/>
            <a:ln w="9525">
              <a:solidFill>
                <a:schemeClr val="tx1"/>
              </a:solidFill>
              <a:round/>
              <a:headEnd/>
              <a:tailEnd/>
            </a:ln>
          </p:spPr>
          <p:txBody>
            <a:bodyPr wrap="none" anchor="ctr"/>
            <a:lstStyle/>
            <a:p>
              <a:endParaRPr lang="el-GR"/>
            </a:p>
          </p:txBody>
        </p:sp>
        <p:sp>
          <p:nvSpPr>
            <p:cNvPr id="11282" name="Line 26"/>
            <p:cNvSpPr>
              <a:spLocks noChangeShapeType="1"/>
            </p:cNvSpPr>
            <p:nvPr/>
          </p:nvSpPr>
          <p:spPr bwMode="auto">
            <a:xfrm flipV="1">
              <a:off x="2160" y="3216"/>
              <a:ext cx="0" cy="144"/>
            </a:xfrm>
            <a:prstGeom prst="line">
              <a:avLst/>
            </a:prstGeom>
            <a:noFill/>
            <a:ln w="9525">
              <a:solidFill>
                <a:schemeClr val="tx1"/>
              </a:solidFill>
              <a:round/>
              <a:headEnd/>
              <a:tailEnd type="triangle" w="med" len="med"/>
            </a:ln>
          </p:spPr>
          <p:txBody>
            <a:bodyPr wrap="none" anchor="ctr"/>
            <a:lstStyle/>
            <a:p>
              <a:endParaRPr lang="el-GR"/>
            </a:p>
          </p:txBody>
        </p:sp>
        <p:sp>
          <p:nvSpPr>
            <p:cNvPr id="11283" name="Line 27"/>
            <p:cNvSpPr>
              <a:spLocks noChangeShapeType="1"/>
            </p:cNvSpPr>
            <p:nvPr/>
          </p:nvSpPr>
          <p:spPr bwMode="auto">
            <a:xfrm>
              <a:off x="2352" y="3312"/>
              <a:ext cx="1152" cy="0"/>
            </a:xfrm>
            <a:prstGeom prst="line">
              <a:avLst/>
            </a:prstGeom>
            <a:noFill/>
            <a:ln w="9525">
              <a:solidFill>
                <a:schemeClr val="tx1"/>
              </a:solidFill>
              <a:round/>
              <a:headEnd/>
              <a:tailEnd/>
            </a:ln>
          </p:spPr>
          <p:txBody>
            <a:bodyPr wrap="none" anchor="ctr"/>
            <a:lstStyle/>
            <a:p>
              <a:endParaRPr lang="el-GR"/>
            </a:p>
          </p:txBody>
        </p:sp>
        <p:sp>
          <p:nvSpPr>
            <p:cNvPr id="11284" name="Line 28"/>
            <p:cNvSpPr>
              <a:spLocks noChangeShapeType="1"/>
            </p:cNvSpPr>
            <p:nvPr/>
          </p:nvSpPr>
          <p:spPr bwMode="auto">
            <a:xfrm>
              <a:off x="3504" y="3312"/>
              <a:ext cx="0" cy="240"/>
            </a:xfrm>
            <a:prstGeom prst="line">
              <a:avLst/>
            </a:prstGeom>
            <a:noFill/>
            <a:ln w="9525">
              <a:solidFill>
                <a:schemeClr val="tx1"/>
              </a:solidFill>
              <a:round/>
              <a:headEnd/>
              <a:tailEnd/>
            </a:ln>
          </p:spPr>
          <p:txBody>
            <a:bodyPr wrap="none" anchor="ctr"/>
            <a:lstStyle/>
            <a:p>
              <a:endParaRPr lang="el-GR"/>
            </a:p>
          </p:txBody>
        </p:sp>
        <p:sp>
          <p:nvSpPr>
            <p:cNvPr id="11285" name="Line 29"/>
            <p:cNvSpPr>
              <a:spLocks noChangeShapeType="1"/>
            </p:cNvSpPr>
            <p:nvPr/>
          </p:nvSpPr>
          <p:spPr bwMode="auto">
            <a:xfrm flipV="1">
              <a:off x="2352" y="3216"/>
              <a:ext cx="0" cy="96"/>
            </a:xfrm>
            <a:prstGeom prst="line">
              <a:avLst/>
            </a:prstGeom>
            <a:noFill/>
            <a:ln w="9525">
              <a:solidFill>
                <a:schemeClr val="tx1"/>
              </a:solidFill>
              <a:round/>
              <a:headEnd/>
              <a:tailEnd type="triangle" w="med" len="med"/>
            </a:ln>
          </p:spPr>
          <p:txBody>
            <a:bodyPr wrap="none" anchor="ctr"/>
            <a:lstStyle/>
            <a:p>
              <a:endParaRPr lang="el-GR"/>
            </a:p>
          </p:txBody>
        </p:sp>
      </p:grpSp>
      <p:cxnSp>
        <p:nvCxnSpPr>
          <p:cNvPr id="34" name="Straight Connector 33"/>
          <p:cNvCxnSpPr/>
          <p:nvPr/>
        </p:nvCxnSpPr>
        <p:spPr>
          <a:xfrm flipV="1">
            <a:off x="7524749" y="1626738"/>
            <a:ext cx="0" cy="6477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H="1">
            <a:off x="2339974" y="1626738"/>
            <a:ext cx="518477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a:off x="2339974" y="1626738"/>
            <a:ext cx="0" cy="6477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 name="Title 6"/>
          <p:cNvSpPr>
            <a:spLocks noGrp="1"/>
          </p:cNvSpPr>
          <p:nvPr>
            <p:ph type="title"/>
          </p:nvPr>
        </p:nvSpPr>
        <p:spPr/>
        <p:txBody>
          <a:bodyPr/>
          <a:lstStyle/>
          <a:p>
            <a:r>
              <a:rPr lang="el-GR" dirty="0" smtClean="0">
                <a:solidFill>
                  <a:schemeClr val="accent6">
                    <a:lumMod val="75000"/>
                  </a:schemeClr>
                </a:solidFill>
              </a:rPr>
              <a:t>Αποφυγή τιμών </a:t>
            </a:r>
            <a:r>
              <a:rPr lang="en-US" dirty="0" smtClean="0">
                <a:solidFill>
                  <a:schemeClr val="accent6">
                    <a:lumMod val="75000"/>
                  </a:schemeClr>
                </a:solidFill>
              </a:rPr>
              <a:t>null</a:t>
            </a:r>
            <a:endParaRPr lang="en-US" dirty="0">
              <a:solidFill>
                <a:schemeClr val="accent6">
                  <a:lumMod val="75000"/>
                </a:schemeClr>
              </a:solidFill>
            </a:endParaRPr>
          </a:p>
        </p:txBody>
      </p:sp>
    </p:spTree>
    <p:extLst>
      <p:ext uri="{BB962C8B-B14F-4D97-AF65-F5344CB8AC3E}">
        <p14:creationId xmlns:p14="http://schemas.microsoft.com/office/powerpoint/2010/main" xmlns="" val="3565704714"/>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Date Placeholder 1"/>
          <p:cNvSpPr>
            <a:spLocks noGrp="1"/>
          </p:cNvSpPr>
          <p:nvPr>
            <p:ph type="dt" sz="quarter" idx="10"/>
          </p:nvPr>
        </p:nvSpPr>
        <p:spPr>
          <a:noFill/>
        </p:spPr>
        <p:txBody>
          <a:bodyPr/>
          <a:lstStyle/>
          <a:p>
            <a:r>
              <a:rPr lang="el-GR" altLang="en-US" dirty="0" smtClean="0"/>
              <a:t>Βάσεις Δεδομένων 20</a:t>
            </a:r>
            <a:r>
              <a:rPr lang="en-US" altLang="en-US" dirty="0" smtClean="0"/>
              <a:t>1</a:t>
            </a:r>
            <a:r>
              <a:rPr lang="el-GR" altLang="en-US" dirty="0" smtClean="0"/>
              <a:t>3-20</a:t>
            </a:r>
            <a:r>
              <a:rPr lang="en-US" altLang="en-US" dirty="0" smtClean="0"/>
              <a:t>1</a:t>
            </a:r>
            <a:r>
              <a:rPr lang="el-GR" altLang="en-US" dirty="0" smtClean="0"/>
              <a:t>4</a:t>
            </a:r>
          </a:p>
        </p:txBody>
      </p:sp>
      <p:sp>
        <p:nvSpPr>
          <p:cNvPr id="3075" name="Footer Placeholder 2"/>
          <p:cNvSpPr>
            <a:spLocks noGrp="1"/>
          </p:cNvSpPr>
          <p:nvPr>
            <p:ph type="ftr" sz="quarter" idx="11"/>
          </p:nvPr>
        </p:nvSpPr>
        <p:spPr>
          <a:noFill/>
        </p:spPr>
        <p:txBody>
          <a:bodyPr/>
          <a:lstStyle/>
          <a:p>
            <a:r>
              <a:rPr lang="el-GR" altLang="en-US" smtClean="0"/>
              <a:t>Ευαγγελία Πιτουρά</a:t>
            </a:r>
          </a:p>
        </p:txBody>
      </p:sp>
      <p:sp>
        <p:nvSpPr>
          <p:cNvPr id="3076" name="Slide Number Placeholder 3"/>
          <p:cNvSpPr>
            <a:spLocks noGrp="1"/>
          </p:cNvSpPr>
          <p:nvPr>
            <p:ph type="sldNum" sz="quarter" idx="12"/>
          </p:nvPr>
        </p:nvSpPr>
        <p:spPr>
          <a:noFill/>
        </p:spPr>
        <p:txBody>
          <a:bodyPr/>
          <a:lstStyle/>
          <a:p>
            <a:fld id="{615439CE-18FB-4F61-8DF2-B1E397797CB2}" type="slidenum">
              <a:rPr lang="el-GR" altLang="en-US" smtClean="0"/>
              <a:pPr/>
              <a:t>70</a:t>
            </a:fld>
            <a:endParaRPr lang="el-GR" altLang="en-US" smtClean="0"/>
          </a:p>
        </p:txBody>
      </p:sp>
      <p:sp>
        <p:nvSpPr>
          <p:cNvPr id="3077" name="Text Box 4"/>
          <p:cNvSpPr txBox="1">
            <a:spLocks noChangeArrowheads="1"/>
          </p:cNvSpPr>
          <p:nvPr/>
        </p:nvSpPr>
        <p:spPr bwMode="auto">
          <a:xfrm>
            <a:off x="763441" y="2517769"/>
            <a:ext cx="7518400" cy="1754326"/>
          </a:xfrm>
          <a:prstGeom prst="rect">
            <a:avLst/>
          </a:prstGeom>
          <a:noFill/>
          <a:ln w="9525">
            <a:noFill/>
            <a:miter lim="800000"/>
            <a:headEnd/>
            <a:tailEnd/>
          </a:ln>
        </p:spPr>
        <p:txBody>
          <a:bodyPr wrap="square">
            <a:spAutoFit/>
          </a:bodyPr>
          <a:lstStyle/>
          <a:p>
            <a:pPr algn="r" eaLnBrk="0" hangingPunct="0">
              <a:spcBef>
                <a:spcPct val="50000"/>
              </a:spcBef>
            </a:pPr>
            <a:r>
              <a:rPr lang="el-GR" sz="5400" dirty="0" err="1" smtClean="0">
                <a:solidFill>
                  <a:schemeClr val="accent6">
                    <a:lumMod val="75000"/>
                  </a:schemeClr>
                </a:solidFill>
                <a:latin typeface="+mj-lt"/>
                <a:ea typeface="+mj-ea"/>
                <a:cs typeface="+mj-cs"/>
              </a:rPr>
              <a:t>Κανονικοποίηση</a:t>
            </a:r>
            <a:r>
              <a:rPr lang="el-GR" sz="5400" dirty="0" smtClean="0">
                <a:solidFill>
                  <a:schemeClr val="accent6">
                    <a:lumMod val="75000"/>
                  </a:schemeClr>
                </a:solidFill>
                <a:latin typeface="+mj-lt"/>
                <a:ea typeface="+mj-ea"/>
                <a:cs typeface="+mj-cs"/>
              </a:rPr>
              <a:t> Σχήματος</a:t>
            </a:r>
          </a:p>
        </p:txBody>
      </p:sp>
    </p:spTree>
    <p:extLst>
      <p:ext uri="{BB962C8B-B14F-4D97-AF65-F5344CB8AC3E}">
        <p14:creationId xmlns:p14="http://schemas.microsoft.com/office/powerpoint/2010/main" xmlns="" val="474235959"/>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Date Placeholder 2"/>
          <p:cNvSpPr>
            <a:spLocks noGrp="1"/>
          </p:cNvSpPr>
          <p:nvPr>
            <p:ph type="dt" sz="quarter" idx="10"/>
          </p:nvPr>
        </p:nvSpPr>
        <p:spPr>
          <a:noFill/>
        </p:spPr>
        <p:txBody>
          <a:bodyPr/>
          <a:lstStyle/>
          <a:p>
            <a:r>
              <a:rPr lang="el-GR" dirty="0" smtClean="0"/>
              <a:t>Βάσεις Δεδομένων 20</a:t>
            </a:r>
            <a:r>
              <a:rPr lang="en-US" dirty="0" smtClean="0"/>
              <a:t>13</a:t>
            </a:r>
            <a:r>
              <a:rPr lang="el-GR" dirty="0" smtClean="0"/>
              <a:t>-20</a:t>
            </a:r>
            <a:r>
              <a:rPr lang="en-US" dirty="0" smtClean="0"/>
              <a:t>14</a:t>
            </a:r>
            <a:endParaRPr lang="el-GR" altLang="en-US" dirty="0" smtClean="0"/>
          </a:p>
        </p:txBody>
      </p:sp>
      <p:sp>
        <p:nvSpPr>
          <p:cNvPr id="16387" name="Footer Placeholder 3"/>
          <p:cNvSpPr>
            <a:spLocks noGrp="1"/>
          </p:cNvSpPr>
          <p:nvPr>
            <p:ph type="ftr" sz="quarter" idx="11"/>
          </p:nvPr>
        </p:nvSpPr>
        <p:spPr>
          <a:noFill/>
        </p:spPr>
        <p:txBody>
          <a:bodyPr/>
          <a:lstStyle/>
          <a:p>
            <a:r>
              <a:rPr lang="el-GR" altLang="en-US" smtClean="0"/>
              <a:t>Ευαγγελία Πιτουρά</a:t>
            </a:r>
          </a:p>
        </p:txBody>
      </p:sp>
      <p:sp>
        <p:nvSpPr>
          <p:cNvPr id="16388" name="Slide Number Placeholder 4"/>
          <p:cNvSpPr>
            <a:spLocks noGrp="1"/>
          </p:cNvSpPr>
          <p:nvPr>
            <p:ph type="sldNum" sz="quarter" idx="12"/>
          </p:nvPr>
        </p:nvSpPr>
        <p:spPr>
          <a:noFill/>
        </p:spPr>
        <p:txBody>
          <a:bodyPr/>
          <a:lstStyle/>
          <a:p>
            <a:fld id="{EE275A21-3CF2-4516-B0A9-67C4F98FB919}" type="slidenum">
              <a:rPr lang="el-GR" altLang="en-US" smtClean="0"/>
              <a:pPr/>
              <a:t>71</a:t>
            </a:fld>
            <a:endParaRPr lang="el-GR" altLang="en-US" smtClean="0"/>
          </a:p>
        </p:txBody>
      </p:sp>
      <p:sp>
        <p:nvSpPr>
          <p:cNvPr id="16391" name="Text Box 4"/>
          <p:cNvSpPr txBox="1">
            <a:spLocks noChangeArrowheads="1"/>
          </p:cNvSpPr>
          <p:nvPr/>
        </p:nvSpPr>
        <p:spPr bwMode="auto">
          <a:xfrm>
            <a:off x="765993" y="2091916"/>
            <a:ext cx="7272338" cy="2677656"/>
          </a:xfrm>
          <a:prstGeom prst="rect">
            <a:avLst/>
          </a:prstGeom>
          <a:noFill/>
          <a:ln w="9525">
            <a:noFill/>
            <a:miter lim="800000"/>
            <a:headEnd/>
            <a:tailEnd/>
          </a:ln>
        </p:spPr>
        <p:txBody>
          <a:bodyPr>
            <a:spAutoFit/>
          </a:bodyPr>
          <a:lstStyle/>
          <a:p>
            <a:pPr eaLnBrk="0" hangingPunct="0">
              <a:spcBef>
                <a:spcPct val="50000"/>
              </a:spcBef>
            </a:pPr>
            <a:r>
              <a:rPr lang="el-GR" sz="2400" dirty="0" smtClean="0">
                <a:latin typeface="Calibri" pitchFamily="34" charset="0"/>
              </a:rPr>
              <a:t>Διάσπαση </a:t>
            </a:r>
            <a:r>
              <a:rPr lang="el-GR" sz="2400" dirty="0">
                <a:latin typeface="Calibri" pitchFamily="34" charset="0"/>
              </a:rPr>
              <a:t>καθολικού σχήματος</a:t>
            </a:r>
          </a:p>
          <a:p>
            <a:pPr eaLnBrk="0" hangingPunct="0">
              <a:spcBef>
                <a:spcPct val="50000"/>
              </a:spcBef>
            </a:pPr>
            <a:r>
              <a:rPr lang="el-GR" sz="2400" dirty="0">
                <a:latin typeface="Calibri" pitchFamily="34" charset="0"/>
              </a:rPr>
              <a:t>	Επιθυμητές ιδιότητες</a:t>
            </a:r>
          </a:p>
          <a:p>
            <a:pPr eaLnBrk="0" hangingPunct="0">
              <a:spcBef>
                <a:spcPct val="50000"/>
              </a:spcBef>
            </a:pPr>
            <a:r>
              <a:rPr lang="el-GR" sz="2400" dirty="0">
                <a:latin typeface="Calibri" pitchFamily="34" charset="0"/>
              </a:rPr>
              <a:t>		</a:t>
            </a:r>
            <a:r>
              <a:rPr lang="en-US" sz="2400" dirty="0">
                <a:latin typeface="Calibri" pitchFamily="34" charset="0"/>
              </a:rPr>
              <a:t>1.</a:t>
            </a:r>
            <a:r>
              <a:rPr lang="el-GR" sz="2400" dirty="0">
                <a:latin typeface="Calibri" pitchFamily="34" charset="0"/>
              </a:rPr>
              <a:t> </a:t>
            </a:r>
            <a:r>
              <a:rPr lang="el-GR" sz="2400" dirty="0" smtClean="0">
                <a:latin typeface="Calibri" pitchFamily="34" charset="0"/>
              </a:rPr>
              <a:t>όχι απώλειες στη συνένωση </a:t>
            </a:r>
          </a:p>
          <a:p>
            <a:pPr eaLnBrk="0" hangingPunct="0">
              <a:spcBef>
                <a:spcPct val="50000"/>
              </a:spcBef>
            </a:pPr>
            <a:r>
              <a:rPr lang="el-GR" sz="2400" dirty="0">
                <a:latin typeface="Calibri" pitchFamily="34" charset="0"/>
              </a:rPr>
              <a:t>		</a:t>
            </a:r>
            <a:r>
              <a:rPr lang="en-US" sz="2400" dirty="0">
                <a:latin typeface="Calibri" pitchFamily="34" charset="0"/>
              </a:rPr>
              <a:t>2.</a:t>
            </a:r>
            <a:r>
              <a:rPr lang="el-GR" sz="2400" dirty="0">
                <a:latin typeface="Calibri" pitchFamily="34" charset="0"/>
              </a:rPr>
              <a:t> </a:t>
            </a:r>
            <a:r>
              <a:rPr lang="el-GR" sz="2400" dirty="0" smtClean="0">
                <a:latin typeface="Calibri" pitchFamily="34" charset="0"/>
              </a:rPr>
              <a:t>διατήρηση εξαρτήσεων</a:t>
            </a:r>
            <a:endParaRPr lang="el-GR" sz="2400" dirty="0">
              <a:latin typeface="Calibri" pitchFamily="34" charset="0"/>
            </a:endParaRPr>
          </a:p>
          <a:p>
            <a:pPr eaLnBrk="0" hangingPunct="0">
              <a:spcBef>
                <a:spcPct val="50000"/>
              </a:spcBef>
            </a:pPr>
            <a:r>
              <a:rPr lang="el-GR" sz="2400" dirty="0">
                <a:latin typeface="Calibri" pitchFamily="34" charset="0"/>
              </a:rPr>
              <a:t>		</a:t>
            </a:r>
            <a:r>
              <a:rPr lang="en-US" sz="2400" dirty="0">
                <a:solidFill>
                  <a:schemeClr val="accent6">
                    <a:lumMod val="75000"/>
                  </a:schemeClr>
                </a:solidFill>
                <a:latin typeface="Calibri" pitchFamily="34" charset="0"/>
              </a:rPr>
              <a:t>3.</a:t>
            </a:r>
            <a:r>
              <a:rPr lang="el-GR" sz="2400" dirty="0">
                <a:solidFill>
                  <a:schemeClr val="accent6">
                    <a:lumMod val="75000"/>
                  </a:schemeClr>
                </a:solidFill>
                <a:latin typeface="Calibri" pitchFamily="34" charset="0"/>
              </a:rPr>
              <a:t> όχι επανάληψη πληροφορίας λόγω ΣΕ</a:t>
            </a:r>
          </a:p>
        </p:txBody>
      </p:sp>
      <p:sp>
        <p:nvSpPr>
          <p:cNvPr id="16392" name="Line 5"/>
          <p:cNvSpPr>
            <a:spLocks noChangeShapeType="1"/>
          </p:cNvSpPr>
          <p:nvPr/>
        </p:nvSpPr>
        <p:spPr bwMode="auto">
          <a:xfrm flipV="1">
            <a:off x="4249345" y="4832989"/>
            <a:ext cx="0" cy="360362"/>
          </a:xfrm>
          <a:prstGeom prst="line">
            <a:avLst/>
          </a:prstGeom>
          <a:noFill/>
          <a:ln w="9525">
            <a:solidFill>
              <a:schemeClr val="tx1"/>
            </a:solidFill>
            <a:round/>
            <a:headEnd/>
            <a:tailEnd type="triangle" w="med" len="med"/>
          </a:ln>
        </p:spPr>
        <p:txBody>
          <a:bodyPr/>
          <a:lstStyle/>
          <a:p>
            <a:endParaRPr lang="el-GR"/>
          </a:p>
        </p:txBody>
      </p:sp>
      <p:sp>
        <p:nvSpPr>
          <p:cNvPr id="16393" name="Text Box 6"/>
          <p:cNvSpPr txBox="1">
            <a:spLocks noChangeArrowheads="1"/>
          </p:cNvSpPr>
          <p:nvPr/>
        </p:nvSpPr>
        <p:spPr bwMode="auto">
          <a:xfrm>
            <a:off x="3207553" y="5396764"/>
            <a:ext cx="3024187" cy="369332"/>
          </a:xfrm>
          <a:prstGeom prst="rect">
            <a:avLst/>
          </a:prstGeom>
          <a:noFill/>
          <a:ln w="9525">
            <a:noFill/>
            <a:miter lim="800000"/>
            <a:headEnd/>
            <a:tailEnd/>
          </a:ln>
        </p:spPr>
        <p:txBody>
          <a:bodyPr>
            <a:spAutoFit/>
          </a:bodyPr>
          <a:lstStyle/>
          <a:p>
            <a:pPr>
              <a:spcBef>
                <a:spcPct val="50000"/>
              </a:spcBef>
            </a:pPr>
            <a:r>
              <a:rPr lang="el-GR" dirty="0">
                <a:solidFill>
                  <a:schemeClr val="accent6">
                    <a:lumMod val="75000"/>
                  </a:schemeClr>
                </a:solidFill>
                <a:latin typeface="Calibri" pitchFamily="34" charset="0"/>
              </a:rPr>
              <a:t>Κανονικές μορφές</a:t>
            </a:r>
          </a:p>
        </p:txBody>
      </p:sp>
      <p:sp>
        <p:nvSpPr>
          <p:cNvPr id="2" name="Title 1"/>
          <p:cNvSpPr>
            <a:spLocks noGrp="1"/>
          </p:cNvSpPr>
          <p:nvPr>
            <p:ph type="title"/>
          </p:nvPr>
        </p:nvSpPr>
        <p:spPr/>
        <p:txBody>
          <a:bodyPr/>
          <a:lstStyle/>
          <a:p>
            <a:r>
              <a:rPr lang="el-GR" dirty="0" smtClean="0">
                <a:solidFill>
                  <a:schemeClr val="accent6">
                    <a:lumMod val="75000"/>
                  </a:schemeClr>
                </a:solidFill>
              </a:rPr>
              <a:t>Σχεδιασμός</a:t>
            </a:r>
            <a:endParaRPr lang="en-US"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oter Placeholder 3"/>
          <p:cNvSpPr>
            <a:spLocks noGrp="1"/>
          </p:cNvSpPr>
          <p:nvPr>
            <p:ph type="ftr" sz="quarter" idx="11"/>
          </p:nvPr>
        </p:nvSpPr>
        <p:spPr>
          <a:noFill/>
        </p:spPr>
        <p:txBody>
          <a:bodyPr/>
          <a:lstStyle/>
          <a:p>
            <a:r>
              <a:rPr lang="el-GR" altLang="en-US" smtClean="0"/>
              <a:t>Ευαγγελία Πιτουρά</a:t>
            </a:r>
          </a:p>
        </p:txBody>
      </p:sp>
      <p:sp>
        <p:nvSpPr>
          <p:cNvPr id="5123" name="Slide Number Placeholder 4"/>
          <p:cNvSpPr>
            <a:spLocks noGrp="1"/>
          </p:cNvSpPr>
          <p:nvPr>
            <p:ph type="sldNum" sz="quarter" idx="12"/>
          </p:nvPr>
        </p:nvSpPr>
        <p:spPr>
          <a:noFill/>
        </p:spPr>
        <p:txBody>
          <a:bodyPr/>
          <a:lstStyle/>
          <a:p>
            <a:fld id="{68B0D70D-57C9-4D10-80E1-49C9B71A4691}" type="slidenum">
              <a:rPr lang="el-GR" altLang="en-US" smtClean="0"/>
              <a:pPr/>
              <a:t>72</a:t>
            </a:fld>
            <a:endParaRPr lang="el-GR" altLang="en-US" smtClean="0"/>
          </a:p>
        </p:txBody>
      </p:sp>
      <p:sp>
        <p:nvSpPr>
          <p:cNvPr id="5125" name="Text Box 3"/>
          <p:cNvSpPr txBox="1">
            <a:spLocks noChangeArrowheads="1"/>
          </p:cNvSpPr>
          <p:nvPr/>
        </p:nvSpPr>
        <p:spPr bwMode="auto">
          <a:xfrm>
            <a:off x="554626" y="1489436"/>
            <a:ext cx="7929497" cy="4524315"/>
          </a:xfrm>
          <a:prstGeom prst="rect">
            <a:avLst/>
          </a:prstGeom>
          <a:noFill/>
          <a:ln w="9525">
            <a:noFill/>
            <a:miter lim="800000"/>
            <a:headEnd/>
            <a:tailEnd/>
          </a:ln>
        </p:spPr>
        <p:txBody>
          <a:bodyPr wrap="square">
            <a:spAutoFit/>
          </a:bodyPr>
          <a:lstStyle/>
          <a:p>
            <a:pPr algn="just" eaLnBrk="0" hangingPunct="0">
              <a:spcBef>
                <a:spcPct val="50000"/>
              </a:spcBef>
            </a:pPr>
            <a:r>
              <a:rPr lang="el-GR" sz="2400" dirty="0" smtClean="0">
                <a:solidFill>
                  <a:schemeClr val="accent6">
                    <a:lumMod val="75000"/>
                  </a:schemeClr>
                </a:solidFill>
                <a:latin typeface="Calibri" pitchFamily="34" charset="0"/>
              </a:rPr>
              <a:t>Στόχος</a:t>
            </a:r>
            <a:r>
              <a:rPr lang="el-GR" sz="2400" dirty="0">
                <a:solidFill>
                  <a:schemeClr val="accent6">
                    <a:lumMod val="75000"/>
                  </a:schemeClr>
                </a:solidFill>
                <a:latin typeface="Calibri" pitchFamily="34" charset="0"/>
              </a:rPr>
              <a:t>:</a:t>
            </a:r>
            <a:r>
              <a:rPr lang="el-GR" sz="2400" dirty="0">
                <a:solidFill>
                  <a:schemeClr val="tx2">
                    <a:lumMod val="50000"/>
                  </a:schemeClr>
                </a:solidFill>
                <a:latin typeface="Calibri" pitchFamily="34" charset="0"/>
              </a:rPr>
              <a:t> </a:t>
            </a:r>
            <a:r>
              <a:rPr lang="el-GR" sz="2400" dirty="0" smtClean="0">
                <a:solidFill>
                  <a:schemeClr val="tx2">
                    <a:lumMod val="50000"/>
                  </a:schemeClr>
                </a:solidFill>
                <a:latin typeface="Calibri" pitchFamily="34" charset="0"/>
              </a:rPr>
              <a:t>Δοθέντος </a:t>
            </a:r>
            <a:r>
              <a:rPr lang="el-GR" sz="2400" dirty="0">
                <a:solidFill>
                  <a:schemeClr val="tx2">
                    <a:lumMod val="50000"/>
                  </a:schemeClr>
                </a:solidFill>
                <a:latin typeface="Calibri" pitchFamily="34" charset="0"/>
              </a:rPr>
              <a:t>ενός σχήματος, αν είναι «καλό» ή χρειάζεται περαιτέρω διάσπαση. </a:t>
            </a:r>
          </a:p>
          <a:p>
            <a:pPr algn="just" eaLnBrk="0" hangingPunct="0">
              <a:spcBef>
                <a:spcPct val="50000"/>
              </a:spcBef>
              <a:buFont typeface="Wingdings" pitchFamily="2" charset="2"/>
              <a:buNone/>
            </a:pPr>
            <a:r>
              <a:rPr lang="el-GR" sz="2000" dirty="0">
                <a:solidFill>
                  <a:schemeClr val="tx2">
                    <a:lumMod val="50000"/>
                  </a:schemeClr>
                </a:solidFill>
                <a:latin typeface="Calibri" pitchFamily="34" charset="0"/>
              </a:rPr>
              <a:t>	Πως; Κανονικές μορφές.</a:t>
            </a:r>
          </a:p>
          <a:p>
            <a:pPr algn="just" eaLnBrk="0" hangingPunct="0">
              <a:spcBef>
                <a:spcPct val="50000"/>
              </a:spcBef>
              <a:buFont typeface="Wingdings" pitchFamily="2" charset="2"/>
              <a:buChar char="§"/>
            </a:pPr>
            <a:r>
              <a:rPr lang="el-GR" sz="2000" dirty="0">
                <a:solidFill>
                  <a:schemeClr val="tx2">
                    <a:lumMod val="50000"/>
                  </a:schemeClr>
                </a:solidFill>
                <a:latin typeface="Calibri" pitchFamily="34" charset="0"/>
              </a:rPr>
              <a:t> Ξέρουμε ότι αν ένα σχήμα είναι σε κάποια Κανονική Μορφή δεν υπάρχουν συγκεκριμένα </a:t>
            </a:r>
            <a:r>
              <a:rPr lang="el-GR" sz="2000" dirty="0" smtClean="0">
                <a:solidFill>
                  <a:schemeClr val="tx2">
                    <a:lumMod val="50000"/>
                  </a:schemeClr>
                </a:solidFill>
                <a:latin typeface="Calibri" pitchFamily="34" charset="0"/>
              </a:rPr>
              <a:t>προβλήματα</a:t>
            </a:r>
          </a:p>
          <a:p>
            <a:pPr algn="just" eaLnBrk="0" hangingPunct="0">
              <a:spcBef>
                <a:spcPct val="50000"/>
              </a:spcBef>
            </a:pPr>
            <a:endParaRPr lang="en-US" sz="2000" dirty="0">
              <a:solidFill>
                <a:schemeClr val="tx2">
                  <a:lumMod val="50000"/>
                </a:schemeClr>
              </a:solidFill>
              <a:latin typeface="Calibri" pitchFamily="34" charset="0"/>
            </a:endParaRPr>
          </a:p>
          <a:p>
            <a:pPr algn="just" eaLnBrk="0" hangingPunct="0">
              <a:spcBef>
                <a:spcPct val="50000"/>
              </a:spcBef>
              <a:buFont typeface="Wingdings" pitchFamily="2" charset="2"/>
              <a:buChar char="§"/>
            </a:pPr>
            <a:r>
              <a:rPr lang="el-GR" sz="2000" dirty="0">
                <a:solidFill>
                  <a:schemeClr val="tx2">
                    <a:lumMod val="50000"/>
                  </a:schemeClr>
                </a:solidFill>
                <a:latin typeface="Calibri" pitchFamily="34" charset="0"/>
              </a:rPr>
              <a:t> Με φθίνουσα σειρά (από την πιο περιοριστική στη λιγότερο περιοριστική)</a:t>
            </a:r>
          </a:p>
          <a:p>
            <a:pPr algn="just" eaLnBrk="0" hangingPunct="0">
              <a:spcBef>
                <a:spcPct val="50000"/>
              </a:spcBef>
              <a:buFont typeface="Wingdings" pitchFamily="2" charset="2"/>
              <a:buNone/>
            </a:pPr>
            <a:r>
              <a:rPr lang="el-GR" sz="2000" dirty="0">
                <a:solidFill>
                  <a:schemeClr val="tx2">
                    <a:lumMod val="50000"/>
                  </a:schemeClr>
                </a:solidFill>
                <a:latin typeface="Calibri" pitchFamily="34" charset="0"/>
              </a:rPr>
              <a:t>	</a:t>
            </a:r>
            <a:r>
              <a:rPr lang="el-GR" sz="2000" dirty="0" smtClean="0">
                <a:solidFill>
                  <a:schemeClr val="tx2">
                    <a:lumMod val="50000"/>
                  </a:schemeClr>
                </a:solidFill>
                <a:latin typeface="Calibri" pitchFamily="34" charset="0"/>
              </a:rPr>
              <a:t>		</a:t>
            </a:r>
            <a:r>
              <a:rPr lang="en-US" sz="2000" dirty="0" smtClean="0">
                <a:solidFill>
                  <a:schemeClr val="accent6">
                    <a:lumMod val="75000"/>
                  </a:schemeClr>
                </a:solidFill>
                <a:latin typeface="Calibri" pitchFamily="34" charset="0"/>
              </a:rPr>
              <a:t>BCNF </a:t>
            </a:r>
            <a:r>
              <a:rPr lang="el-GR" sz="2000" dirty="0" smtClean="0">
                <a:solidFill>
                  <a:schemeClr val="accent6">
                    <a:lumMod val="75000"/>
                  </a:schemeClr>
                </a:solidFill>
                <a:latin typeface="Calibri" pitchFamily="34" charset="0"/>
              </a:rPr>
              <a:t> </a:t>
            </a:r>
            <a:r>
              <a:rPr lang="en-US" sz="2000" dirty="0">
                <a:solidFill>
                  <a:schemeClr val="accent6">
                    <a:lumMod val="75000"/>
                  </a:schemeClr>
                </a:solidFill>
                <a:latin typeface="Calibri" pitchFamily="34" charset="0"/>
              </a:rPr>
              <a:t>3NF </a:t>
            </a:r>
            <a:r>
              <a:rPr lang="el-GR" sz="2000" dirty="0">
                <a:solidFill>
                  <a:schemeClr val="accent6">
                    <a:lumMod val="75000"/>
                  </a:schemeClr>
                </a:solidFill>
                <a:latin typeface="Calibri" pitchFamily="34" charset="0"/>
              </a:rPr>
              <a:t> </a:t>
            </a:r>
            <a:r>
              <a:rPr lang="en-US" sz="2000" dirty="0">
                <a:solidFill>
                  <a:schemeClr val="tx2">
                    <a:lumMod val="50000"/>
                  </a:schemeClr>
                </a:solidFill>
                <a:latin typeface="Calibri" pitchFamily="34" charset="0"/>
              </a:rPr>
              <a:t>2NF</a:t>
            </a:r>
            <a:r>
              <a:rPr lang="el-GR" sz="2000" dirty="0">
                <a:solidFill>
                  <a:schemeClr val="tx2">
                    <a:lumMod val="50000"/>
                  </a:schemeClr>
                </a:solidFill>
                <a:latin typeface="Calibri" pitchFamily="34" charset="0"/>
              </a:rPr>
              <a:t> </a:t>
            </a:r>
            <a:r>
              <a:rPr lang="en-US" sz="2000" dirty="0">
                <a:solidFill>
                  <a:schemeClr val="tx2">
                    <a:lumMod val="50000"/>
                  </a:schemeClr>
                </a:solidFill>
                <a:latin typeface="Calibri" pitchFamily="34" charset="0"/>
              </a:rPr>
              <a:t> 1NF</a:t>
            </a:r>
            <a:r>
              <a:rPr lang="el-GR" sz="2000" dirty="0">
                <a:solidFill>
                  <a:schemeClr val="tx2">
                    <a:lumMod val="50000"/>
                  </a:schemeClr>
                </a:solidFill>
                <a:latin typeface="Calibri" pitchFamily="34" charset="0"/>
              </a:rPr>
              <a:t>  </a:t>
            </a:r>
          </a:p>
          <a:p>
            <a:pPr algn="just" eaLnBrk="0" hangingPunct="0">
              <a:spcBef>
                <a:spcPct val="50000"/>
              </a:spcBef>
              <a:buFont typeface="Wingdings" pitchFamily="2" charset="2"/>
              <a:buChar char="§"/>
            </a:pPr>
            <a:r>
              <a:rPr lang="el-GR" sz="2000" dirty="0">
                <a:solidFill>
                  <a:schemeClr val="tx2">
                    <a:lumMod val="50000"/>
                  </a:schemeClr>
                </a:solidFill>
                <a:latin typeface="Calibri" pitchFamily="34" charset="0"/>
              </a:rPr>
              <a:t> Οι ορισμοί των κανονικών μορφών βασίζονται σε Σ.Ε., οι Σ.Ε. έχουν σχέση με την επανάληψη πληροφορίας</a:t>
            </a:r>
          </a:p>
        </p:txBody>
      </p:sp>
      <p:sp>
        <p:nvSpPr>
          <p:cNvPr id="5126"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7" name="Title 6"/>
          <p:cNvSpPr>
            <a:spLocks noGrp="1"/>
          </p:cNvSpPr>
          <p:nvPr>
            <p:ph type="title"/>
          </p:nvPr>
        </p:nvSpPr>
        <p:spPr/>
        <p:txBody>
          <a:bodyPr/>
          <a:lstStyle/>
          <a:p>
            <a:r>
              <a:rPr lang="el-GR" dirty="0" smtClean="0">
                <a:solidFill>
                  <a:schemeClr val="accent6">
                    <a:lumMod val="75000"/>
                  </a:schemeClr>
                </a:solidFill>
              </a:rPr>
              <a:t>Κανονικές Μορφές</a:t>
            </a:r>
            <a:endParaRPr lang="el-GR"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ooter Placeholder 3"/>
          <p:cNvSpPr>
            <a:spLocks noGrp="1"/>
          </p:cNvSpPr>
          <p:nvPr>
            <p:ph type="ftr" sz="quarter" idx="11"/>
          </p:nvPr>
        </p:nvSpPr>
        <p:spPr>
          <a:noFill/>
        </p:spPr>
        <p:txBody>
          <a:bodyPr/>
          <a:lstStyle/>
          <a:p>
            <a:r>
              <a:rPr lang="el-GR" altLang="en-US" smtClean="0"/>
              <a:t>Ευαγγελία Πιτουρά</a:t>
            </a:r>
          </a:p>
        </p:txBody>
      </p:sp>
      <p:sp>
        <p:nvSpPr>
          <p:cNvPr id="6147" name="Slide Number Placeholder 4"/>
          <p:cNvSpPr>
            <a:spLocks noGrp="1"/>
          </p:cNvSpPr>
          <p:nvPr>
            <p:ph type="sldNum" sz="quarter" idx="12"/>
          </p:nvPr>
        </p:nvSpPr>
        <p:spPr>
          <a:noFill/>
        </p:spPr>
        <p:txBody>
          <a:bodyPr/>
          <a:lstStyle/>
          <a:p>
            <a:fld id="{D00761DE-9C18-45ED-B4FE-40C71803A807}" type="slidenum">
              <a:rPr lang="el-GR" altLang="en-US" smtClean="0"/>
              <a:pPr/>
              <a:t>73</a:t>
            </a:fld>
            <a:endParaRPr lang="el-GR" altLang="en-US" smtClean="0"/>
          </a:p>
        </p:txBody>
      </p:sp>
      <p:sp>
        <p:nvSpPr>
          <p:cNvPr id="6149" name="Text Box 3"/>
          <p:cNvSpPr txBox="1">
            <a:spLocks noChangeArrowheads="1"/>
          </p:cNvSpPr>
          <p:nvPr/>
        </p:nvSpPr>
        <p:spPr bwMode="auto">
          <a:xfrm>
            <a:off x="395288" y="1989138"/>
            <a:ext cx="7772400" cy="369332"/>
          </a:xfrm>
          <a:prstGeom prst="rect">
            <a:avLst/>
          </a:prstGeom>
          <a:noFill/>
          <a:ln w="9525">
            <a:noFill/>
            <a:miter lim="800000"/>
            <a:headEnd/>
            <a:tailEnd/>
          </a:ln>
        </p:spPr>
        <p:txBody>
          <a:bodyPr>
            <a:spAutoFit/>
          </a:bodyPr>
          <a:lstStyle/>
          <a:p>
            <a:pPr eaLnBrk="0" hangingPunct="0">
              <a:spcBef>
                <a:spcPct val="50000"/>
              </a:spcBef>
            </a:pPr>
            <a:r>
              <a:rPr lang="el-GR" dirty="0">
                <a:solidFill>
                  <a:schemeClr val="accent6">
                    <a:lumMod val="75000"/>
                  </a:schemeClr>
                </a:solidFill>
                <a:latin typeface="Calibri" pitchFamily="34" charset="0"/>
              </a:rPr>
              <a:t>Πλεονασμός (επανάληψη πληροφορίας)</a:t>
            </a:r>
          </a:p>
        </p:txBody>
      </p:sp>
      <p:sp>
        <p:nvSpPr>
          <p:cNvPr id="6150" name="Text Box 4"/>
          <p:cNvSpPr txBox="1">
            <a:spLocks noChangeArrowheads="1"/>
          </p:cNvSpPr>
          <p:nvPr/>
        </p:nvSpPr>
        <p:spPr bwMode="auto">
          <a:xfrm>
            <a:off x="611188" y="2636838"/>
            <a:ext cx="1066800" cy="396875"/>
          </a:xfrm>
          <a:prstGeom prst="rect">
            <a:avLst/>
          </a:prstGeom>
          <a:noFill/>
          <a:ln w="9525">
            <a:noFill/>
            <a:miter lim="800000"/>
            <a:headEnd/>
            <a:tailEnd/>
          </a:ln>
        </p:spPr>
        <p:txBody>
          <a:bodyPr>
            <a:spAutoFit/>
          </a:bodyPr>
          <a:lstStyle/>
          <a:p>
            <a:pPr eaLnBrk="0" hangingPunct="0">
              <a:spcBef>
                <a:spcPct val="50000"/>
              </a:spcBef>
            </a:pPr>
            <a:r>
              <a:rPr lang="el-GR" b="1" dirty="0">
                <a:latin typeface="Calibri" pitchFamily="34" charset="0"/>
              </a:rPr>
              <a:t>Ταινία       </a:t>
            </a:r>
          </a:p>
        </p:txBody>
      </p:sp>
      <p:grpSp>
        <p:nvGrpSpPr>
          <p:cNvPr id="2" name="Group 5"/>
          <p:cNvGrpSpPr>
            <a:grpSpLocks/>
          </p:cNvGrpSpPr>
          <p:nvPr/>
        </p:nvGrpSpPr>
        <p:grpSpPr bwMode="auto">
          <a:xfrm>
            <a:off x="1403350" y="3429000"/>
            <a:ext cx="6810375" cy="457200"/>
            <a:chOff x="768" y="2304"/>
            <a:chExt cx="4290" cy="288"/>
          </a:xfrm>
        </p:grpSpPr>
        <p:sp>
          <p:nvSpPr>
            <p:cNvPr id="6154" name="Text Box 6"/>
            <p:cNvSpPr txBox="1">
              <a:spLocks noChangeArrowheads="1"/>
            </p:cNvSpPr>
            <p:nvPr/>
          </p:nvSpPr>
          <p:spPr bwMode="auto">
            <a:xfrm>
              <a:off x="768" y="2304"/>
              <a:ext cx="4290" cy="233"/>
            </a:xfrm>
            <a:prstGeom prst="rect">
              <a:avLst/>
            </a:prstGeom>
            <a:noFill/>
            <a:ln w="9525">
              <a:noFill/>
              <a:miter lim="800000"/>
              <a:headEnd/>
              <a:tailEnd/>
            </a:ln>
          </p:spPr>
          <p:txBody>
            <a:bodyPr>
              <a:spAutoFit/>
            </a:bodyPr>
            <a:lstStyle/>
            <a:p>
              <a:pPr eaLnBrk="0" hangingPunct="0">
                <a:spcBef>
                  <a:spcPct val="50000"/>
                </a:spcBef>
              </a:pPr>
              <a:r>
                <a:rPr lang="el-GR" u="sng" dirty="0">
                  <a:latin typeface="Calibri" pitchFamily="34" charset="0"/>
                </a:rPr>
                <a:t>Τίτλος</a:t>
              </a:r>
              <a:r>
                <a:rPr lang="en-US" u="sng" dirty="0">
                  <a:latin typeface="Calibri" pitchFamily="34" charset="0"/>
                </a:rPr>
                <a:t>  </a:t>
              </a:r>
              <a:r>
                <a:rPr lang="el-GR" dirty="0">
                  <a:latin typeface="Calibri" pitchFamily="34" charset="0"/>
                </a:rPr>
                <a:t>    </a:t>
              </a:r>
              <a:r>
                <a:rPr lang="el-GR" u="sng" dirty="0">
                  <a:latin typeface="Calibri" pitchFamily="34" charset="0"/>
                </a:rPr>
                <a:t>Έτος</a:t>
              </a:r>
              <a:r>
                <a:rPr lang="el-GR" dirty="0">
                  <a:latin typeface="Calibri" pitchFamily="34" charset="0"/>
                </a:rPr>
                <a:t>  </a:t>
              </a:r>
              <a:r>
                <a:rPr lang="el-GR" dirty="0" smtClean="0">
                  <a:latin typeface="Calibri" pitchFamily="34" charset="0"/>
                </a:rPr>
                <a:t>      </a:t>
              </a:r>
              <a:r>
                <a:rPr lang="el-GR" dirty="0">
                  <a:latin typeface="Calibri" pitchFamily="34" charset="0"/>
                </a:rPr>
                <a:t>Διάρκεια</a:t>
              </a:r>
              <a:r>
                <a:rPr lang="en-US" dirty="0">
                  <a:latin typeface="Calibri" pitchFamily="34" charset="0"/>
                </a:rPr>
                <a:t>    </a:t>
              </a:r>
              <a:r>
                <a:rPr lang="el-GR" dirty="0">
                  <a:latin typeface="Calibri" pitchFamily="34" charset="0"/>
                </a:rPr>
                <a:t>    Είδος  </a:t>
              </a:r>
              <a:r>
                <a:rPr lang="el-GR" dirty="0" smtClean="0">
                  <a:latin typeface="Calibri" pitchFamily="34" charset="0"/>
                </a:rPr>
                <a:t>    </a:t>
              </a:r>
              <a:r>
                <a:rPr lang="el-GR" u="sng" dirty="0">
                  <a:latin typeface="Calibri" pitchFamily="34" charset="0"/>
                </a:rPr>
                <a:t>Όνομα-Ηθοποιού</a:t>
              </a:r>
              <a:endParaRPr lang="el-GR" b="1" dirty="0">
                <a:latin typeface="Calibri" pitchFamily="34" charset="0"/>
              </a:endParaRPr>
            </a:p>
          </p:txBody>
        </p:sp>
        <p:sp>
          <p:nvSpPr>
            <p:cNvPr id="6155" name="Rectangle 7"/>
            <p:cNvSpPr>
              <a:spLocks noChangeArrowheads="1"/>
            </p:cNvSpPr>
            <p:nvPr/>
          </p:nvSpPr>
          <p:spPr bwMode="auto">
            <a:xfrm>
              <a:off x="816" y="2304"/>
              <a:ext cx="3688" cy="288"/>
            </a:xfrm>
            <a:prstGeom prst="rect">
              <a:avLst/>
            </a:prstGeom>
            <a:noFill/>
            <a:ln w="9525">
              <a:solidFill>
                <a:schemeClr val="tx1"/>
              </a:solidFill>
              <a:miter lim="800000"/>
              <a:headEnd/>
              <a:tailEnd/>
            </a:ln>
          </p:spPr>
          <p:txBody>
            <a:bodyPr wrap="none" anchor="ctr"/>
            <a:lstStyle/>
            <a:p>
              <a:endParaRPr lang="el-GR">
                <a:latin typeface="Calibri" pitchFamily="34" charset="0"/>
              </a:endParaRPr>
            </a:p>
          </p:txBody>
        </p:sp>
        <p:sp>
          <p:nvSpPr>
            <p:cNvPr id="6156" name="Line 8"/>
            <p:cNvSpPr>
              <a:spLocks noChangeShapeType="1"/>
            </p:cNvSpPr>
            <p:nvPr/>
          </p:nvSpPr>
          <p:spPr bwMode="auto">
            <a:xfrm>
              <a:off x="2640" y="2304"/>
              <a:ext cx="1" cy="288"/>
            </a:xfrm>
            <a:prstGeom prst="line">
              <a:avLst/>
            </a:prstGeom>
            <a:noFill/>
            <a:ln w="9525">
              <a:solidFill>
                <a:schemeClr val="tx1"/>
              </a:solidFill>
              <a:round/>
              <a:headEnd/>
              <a:tailEnd/>
            </a:ln>
          </p:spPr>
          <p:txBody>
            <a:bodyPr wrap="none" anchor="ctr"/>
            <a:lstStyle/>
            <a:p>
              <a:endParaRPr lang="el-GR"/>
            </a:p>
          </p:txBody>
        </p:sp>
        <p:sp>
          <p:nvSpPr>
            <p:cNvPr id="6157" name="Line 9"/>
            <p:cNvSpPr>
              <a:spLocks noChangeShapeType="1"/>
            </p:cNvSpPr>
            <p:nvPr/>
          </p:nvSpPr>
          <p:spPr bwMode="auto">
            <a:xfrm>
              <a:off x="1344" y="2304"/>
              <a:ext cx="0" cy="288"/>
            </a:xfrm>
            <a:prstGeom prst="line">
              <a:avLst/>
            </a:prstGeom>
            <a:noFill/>
            <a:ln w="9525">
              <a:solidFill>
                <a:schemeClr val="tx1"/>
              </a:solidFill>
              <a:round/>
              <a:headEnd/>
              <a:tailEnd/>
            </a:ln>
          </p:spPr>
          <p:txBody>
            <a:bodyPr wrap="none" anchor="ctr"/>
            <a:lstStyle/>
            <a:p>
              <a:endParaRPr lang="el-GR"/>
            </a:p>
          </p:txBody>
        </p:sp>
        <p:sp>
          <p:nvSpPr>
            <p:cNvPr id="6158" name="Line 10"/>
            <p:cNvSpPr>
              <a:spLocks noChangeShapeType="1"/>
            </p:cNvSpPr>
            <p:nvPr/>
          </p:nvSpPr>
          <p:spPr bwMode="auto">
            <a:xfrm>
              <a:off x="3168" y="2304"/>
              <a:ext cx="0" cy="288"/>
            </a:xfrm>
            <a:prstGeom prst="line">
              <a:avLst/>
            </a:prstGeom>
            <a:noFill/>
            <a:ln w="9525">
              <a:solidFill>
                <a:schemeClr val="tx1"/>
              </a:solidFill>
              <a:round/>
              <a:headEnd/>
              <a:tailEnd/>
            </a:ln>
          </p:spPr>
          <p:txBody>
            <a:bodyPr wrap="none" anchor="ctr"/>
            <a:lstStyle/>
            <a:p>
              <a:endParaRPr lang="el-GR"/>
            </a:p>
          </p:txBody>
        </p:sp>
        <p:sp>
          <p:nvSpPr>
            <p:cNvPr id="6159" name="Line 11"/>
            <p:cNvSpPr>
              <a:spLocks noChangeShapeType="1"/>
            </p:cNvSpPr>
            <p:nvPr/>
          </p:nvSpPr>
          <p:spPr bwMode="auto">
            <a:xfrm>
              <a:off x="1824" y="2304"/>
              <a:ext cx="0" cy="288"/>
            </a:xfrm>
            <a:prstGeom prst="line">
              <a:avLst/>
            </a:prstGeom>
            <a:noFill/>
            <a:ln w="9525">
              <a:solidFill>
                <a:schemeClr val="tx1"/>
              </a:solidFill>
              <a:round/>
              <a:headEnd/>
              <a:tailEnd/>
            </a:ln>
          </p:spPr>
          <p:txBody>
            <a:bodyPr wrap="none" anchor="ctr"/>
            <a:lstStyle/>
            <a:p>
              <a:endParaRPr lang="el-GR"/>
            </a:p>
          </p:txBody>
        </p:sp>
      </p:grpSp>
      <p:sp>
        <p:nvSpPr>
          <p:cNvPr id="6152" name="Text Box 12"/>
          <p:cNvSpPr txBox="1">
            <a:spLocks noChangeArrowheads="1"/>
          </p:cNvSpPr>
          <p:nvPr/>
        </p:nvSpPr>
        <p:spPr bwMode="auto">
          <a:xfrm>
            <a:off x="395288" y="4365625"/>
            <a:ext cx="8424862" cy="396875"/>
          </a:xfrm>
          <a:prstGeom prst="rect">
            <a:avLst/>
          </a:prstGeom>
          <a:noFill/>
          <a:ln w="9525">
            <a:noFill/>
            <a:miter lim="800000"/>
            <a:headEnd/>
            <a:tailEnd/>
          </a:ln>
        </p:spPr>
        <p:txBody>
          <a:bodyPr>
            <a:spAutoFit/>
          </a:bodyPr>
          <a:lstStyle/>
          <a:p>
            <a:pPr eaLnBrk="0" hangingPunct="0">
              <a:spcBef>
                <a:spcPct val="50000"/>
              </a:spcBef>
            </a:pPr>
            <a:r>
              <a:rPr lang="el-GR" i="1" dirty="0">
                <a:latin typeface="Calibri" pitchFamily="34" charset="0"/>
              </a:rPr>
              <a:t>Τι συμβαίνει με το (πρωτεύον) κλειδί και τις συναρτησιακές εξαρτήσεις;</a:t>
            </a:r>
          </a:p>
        </p:txBody>
      </p:sp>
      <p:sp>
        <p:nvSpPr>
          <p:cNvPr id="6153"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16" name="Title 15"/>
          <p:cNvSpPr>
            <a:spLocks noGrp="1"/>
          </p:cNvSpPr>
          <p:nvPr>
            <p:ph type="title"/>
          </p:nvPr>
        </p:nvSpPr>
        <p:spPr/>
        <p:txBody>
          <a:bodyPr/>
          <a:lstStyle/>
          <a:p>
            <a:r>
              <a:rPr lang="el-GR" dirty="0" smtClean="0">
                <a:solidFill>
                  <a:schemeClr val="accent6">
                    <a:lumMod val="75000"/>
                  </a:schemeClr>
                </a:solidFill>
              </a:rPr>
              <a:t>Κανονικές Μορφές</a:t>
            </a:r>
            <a:endParaRPr lang="el-GR"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oter Placeholder 3"/>
          <p:cNvSpPr>
            <a:spLocks noGrp="1"/>
          </p:cNvSpPr>
          <p:nvPr>
            <p:ph type="ftr" sz="quarter" idx="11"/>
          </p:nvPr>
        </p:nvSpPr>
        <p:spPr>
          <a:noFill/>
        </p:spPr>
        <p:txBody>
          <a:bodyPr/>
          <a:lstStyle/>
          <a:p>
            <a:r>
              <a:rPr lang="el-GR" altLang="en-US" smtClean="0"/>
              <a:t>Ευαγγελία Πιτουρά</a:t>
            </a:r>
          </a:p>
        </p:txBody>
      </p:sp>
      <p:sp>
        <p:nvSpPr>
          <p:cNvPr id="7171" name="Slide Number Placeholder 4"/>
          <p:cNvSpPr>
            <a:spLocks noGrp="1"/>
          </p:cNvSpPr>
          <p:nvPr>
            <p:ph type="sldNum" sz="quarter" idx="12"/>
          </p:nvPr>
        </p:nvSpPr>
        <p:spPr>
          <a:noFill/>
        </p:spPr>
        <p:txBody>
          <a:bodyPr/>
          <a:lstStyle/>
          <a:p>
            <a:fld id="{1D65438E-4A96-4859-AFF9-252C4D9CFF59}" type="slidenum">
              <a:rPr lang="el-GR" altLang="en-US" smtClean="0"/>
              <a:pPr/>
              <a:t>74</a:t>
            </a:fld>
            <a:endParaRPr lang="el-GR" altLang="en-US" smtClean="0"/>
          </a:p>
        </p:txBody>
      </p:sp>
      <p:sp>
        <p:nvSpPr>
          <p:cNvPr id="7173" name="Text Box 3" descr="Parchment"/>
          <p:cNvSpPr txBox="1">
            <a:spLocks noChangeArrowheads="1"/>
          </p:cNvSpPr>
          <p:nvPr/>
        </p:nvSpPr>
        <p:spPr bwMode="auto">
          <a:xfrm>
            <a:off x="348154" y="1537568"/>
            <a:ext cx="8201957" cy="2800767"/>
          </a:xfrm>
          <a:prstGeom prst="rect">
            <a:avLst/>
          </a:prstGeom>
          <a:solidFill>
            <a:schemeClr val="bg1">
              <a:lumMod val="95000"/>
            </a:schemeClr>
          </a:solidFill>
          <a:ln w="9525">
            <a:noFill/>
            <a:miter lim="800000"/>
            <a:headEnd/>
            <a:tailEnd/>
          </a:ln>
        </p:spPr>
        <p:txBody>
          <a:bodyPr wrap="square">
            <a:spAutoFit/>
          </a:bodyPr>
          <a:lstStyle/>
          <a:p>
            <a:pPr algn="just" eaLnBrk="0" hangingPunct="0">
              <a:spcBef>
                <a:spcPct val="50000"/>
              </a:spcBef>
            </a:pPr>
            <a:r>
              <a:rPr lang="el-GR" sz="2000" dirty="0">
                <a:latin typeface="Calibri" pitchFamily="34" charset="0"/>
              </a:rPr>
              <a:t>Ένα σχεσιακό σχήμα </a:t>
            </a:r>
            <a:r>
              <a:rPr lang="en-US" sz="2000" dirty="0">
                <a:latin typeface="Calibri" pitchFamily="34" charset="0"/>
              </a:rPr>
              <a:t>R </a:t>
            </a:r>
            <a:r>
              <a:rPr lang="el-GR" sz="2000" dirty="0">
                <a:latin typeface="Calibri" pitchFamily="34" charset="0"/>
              </a:rPr>
              <a:t>είναι σε </a:t>
            </a:r>
            <a:r>
              <a:rPr lang="el-GR" sz="2000" dirty="0">
                <a:solidFill>
                  <a:schemeClr val="accent6">
                    <a:lumMod val="75000"/>
                  </a:schemeClr>
                </a:solidFill>
                <a:latin typeface="Calibri" pitchFamily="34" charset="0"/>
              </a:rPr>
              <a:t>Κανονική Μορφή  </a:t>
            </a:r>
            <a:r>
              <a:rPr lang="en-US" sz="2000" dirty="0">
                <a:solidFill>
                  <a:schemeClr val="accent6">
                    <a:lumMod val="75000"/>
                  </a:schemeClr>
                </a:solidFill>
                <a:latin typeface="Calibri" pitchFamily="34" charset="0"/>
              </a:rPr>
              <a:t>Boyce-</a:t>
            </a:r>
            <a:r>
              <a:rPr lang="en-US" sz="2000" dirty="0" err="1">
                <a:solidFill>
                  <a:schemeClr val="accent6">
                    <a:lumMod val="75000"/>
                  </a:schemeClr>
                </a:solidFill>
                <a:latin typeface="Calibri" pitchFamily="34" charset="0"/>
              </a:rPr>
              <a:t>Codd</a:t>
            </a:r>
            <a:r>
              <a:rPr lang="en-US" sz="2000" dirty="0">
                <a:solidFill>
                  <a:schemeClr val="accent6">
                    <a:lumMod val="75000"/>
                  </a:schemeClr>
                </a:solidFill>
                <a:latin typeface="Calibri" pitchFamily="34" charset="0"/>
              </a:rPr>
              <a:t> (BCNF) </a:t>
            </a:r>
            <a:r>
              <a:rPr lang="el-GR" sz="2000" dirty="0">
                <a:latin typeface="Calibri" pitchFamily="34" charset="0"/>
              </a:rPr>
              <a:t>σε σχέση με ένα σύνολο </a:t>
            </a:r>
            <a:r>
              <a:rPr lang="en-US" sz="2000" dirty="0">
                <a:latin typeface="Calibri" pitchFamily="34" charset="0"/>
              </a:rPr>
              <a:t>F </a:t>
            </a:r>
            <a:r>
              <a:rPr lang="el-GR" sz="2000" dirty="0">
                <a:latin typeface="Calibri" pitchFamily="34" charset="0"/>
              </a:rPr>
              <a:t>συναρτησιακών εξαρτήσεων αν </a:t>
            </a:r>
          </a:p>
          <a:p>
            <a:pPr algn="just" eaLnBrk="0" hangingPunct="0">
              <a:spcBef>
                <a:spcPct val="50000"/>
              </a:spcBef>
            </a:pPr>
            <a:r>
              <a:rPr lang="el-GR" sz="2000" dirty="0">
                <a:latin typeface="Calibri" pitchFamily="34" charset="0"/>
              </a:rPr>
              <a:t>για όλες τις ΣΕ στο </a:t>
            </a:r>
            <a:r>
              <a:rPr lang="en-US" sz="2000" dirty="0">
                <a:latin typeface="Calibri" pitchFamily="34" charset="0"/>
              </a:rPr>
              <a:t>F</a:t>
            </a:r>
            <a:r>
              <a:rPr lang="en-US" sz="2000" baseline="30000" dirty="0">
                <a:latin typeface="Calibri" pitchFamily="34" charset="0"/>
              </a:rPr>
              <a:t>+</a:t>
            </a:r>
            <a:r>
              <a:rPr lang="en-US" sz="2000" dirty="0">
                <a:latin typeface="Calibri" pitchFamily="34" charset="0"/>
              </a:rPr>
              <a:t> </a:t>
            </a:r>
            <a:r>
              <a:rPr lang="el-GR" sz="2000" dirty="0">
                <a:latin typeface="Calibri" pitchFamily="34" charset="0"/>
              </a:rPr>
              <a:t>της μορφής </a:t>
            </a:r>
            <a:r>
              <a:rPr lang="en-US" sz="2000" dirty="0">
                <a:latin typeface="Calibri" pitchFamily="34" charset="0"/>
              </a:rPr>
              <a:t> X </a:t>
            </a:r>
            <a:r>
              <a:rPr lang="en-US" sz="2000" dirty="0">
                <a:latin typeface="Calibri" pitchFamily="34" charset="0"/>
                <a:sym typeface="Symbol" pitchFamily="18" charset="2"/>
              </a:rPr>
              <a:t> </a:t>
            </a:r>
            <a:r>
              <a:rPr lang="en-US" sz="2000" dirty="0">
                <a:latin typeface="Calibri" pitchFamily="34" charset="0"/>
              </a:rPr>
              <a:t>Y </a:t>
            </a:r>
            <a:r>
              <a:rPr lang="el-GR" sz="2000" dirty="0">
                <a:latin typeface="Calibri" pitchFamily="34" charset="0"/>
              </a:rPr>
              <a:t>ισχύει τουλάχιστον ένα από τα παρακάτω:</a:t>
            </a:r>
          </a:p>
          <a:p>
            <a:pPr algn="just" eaLnBrk="0" hangingPunct="0">
              <a:spcBef>
                <a:spcPct val="50000"/>
              </a:spcBef>
            </a:pPr>
            <a:r>
              <a:rPr lang="el-GR" sz="2000" dirty="0">
                <a:latin typeface="Calibri" pitchFamily="34" charset="0"/>
              </a:rPr>
              <a:t>	--  </a:t>
            </a:r>
            <a:r>
              <a:rPr lang="en-US" sz="2000" dirty="0">
                <a:latin typeface="Calibri" pitchFamily="34" charset="0"/>
              </a:rPr>
              <a:t>X </a:t>
            </a:r>
            <a:r>
              <a:rPr lang="en-US" sz="2000" dirty="0">
                <a:latin typeface="Calibri" pitchFamily="34" charset="0"/>
                <a:sym typeface="Symbol" pitchFamily="18" charset="2"/>
              </a:rPr>
              <a:t></a:t>
            </a:r>
            <a:r>
              <a:rPr lang="en-US" sz="2000" dirty="0">
                <a:latin typeface="Calibri" pitchFamily="34" charset="0"/>
              </a:rPr>
              <a:t> Y </a:t>
            </a:r>
            <a:r>
              <a:rPr lang="el-GR" sz="2000" dirty="0">
                <a:latin typeface="Calibri" pitchFamily="34" charset="0"/>
              </a:rPr>
              <a:t>είναι μια τετριμμένη ΣΕ ή</a:t>
            </a:r>
          </a:p>
          <a:p>
            <a:pPr algn="just" eaLnBrk="0" hangingPunct="0">
              <a:spcBef>
                <a:spcPct val="50000"/>
              </a:spcBef>
            </a:pPr>
            <a:r>
              <a:rPr lang="en-US" sz="2000" dirty="0">
                <a:latin typeface="Calibri" pitchFamily="34" charset="0"/>
              </a:rPr>
              <a:t>	--  </a:t>
            </a:r>
            <a:r>
              <a:rPr lang="en-US" sz="2400" dirty="0">
                <a:solidFill>
                  <a:schemeClr val="accent6">
                    <a:lumMod val="75000"/>
                  </a:schemeClr>
                </a:solidFill>
                <a:latin typeface="Calibri" pitchFamily="34" charset="0"/>
              </a:rPr>
              <a:t>X</a:t>
            </a:r>
            <a:r>
              <a:rPr lang="en-US" sz="2000" dirty="0">
                <a:solidFill>
                  <a:srgbClr val="FF3300"/>
                </a:solidFill>
                <a:latin typeface="Calibri" pitchFamily="34" charset="0"/>
              </a:rPr>
              <a:t> </a:t>
            </a:r>
            <a:r>
              <a:rPr lang="el-GR" sz="2000" dirty="0">
                <a:latin typeface="Calibri" pitchFamily="34" charset="0"/>
              </a:rPr>
              <a:t>είναι </a:t>
            </a:r>
            <a:r>
              <a:rPr lang="el-GR" sz="2000" i="1" dirty="0" err="1">
                <a:solidFill>
                  <a:schemeClr val="accent6">
                    <a:lumMod val="75000"/>
                  </a:schemeClr>
                </a:solidFill>
                <a:latin typeface="Calibri" pitchFamily="34" charset="0"/>
              </a:rPr>
              <a:t>υπερκλειδί</a:t>
            </a:r>
            <a:r>
              <a:rPr lang="el-GR" sz="2000" i="1" dirty="0">
                <a:solidFill>
                  <a:schemeClr val="accent6">
                    <a:lumMod val="75000"/>
                  </a:schemeClr>
                </a:solidFill>
                <a:latin typeface="Calibri" pitchFamily="34" charset="0"/>
              </a:rPr>
              <a:t> </a:t>
            </a:r>
            <a:r>
              <a:rPr lang="en-US" sz="2000" i="1" dirty="0">
                <a:solidFill>
                  <a:schemeClr val="accent6">
                    <a:lumMod val="75000"/>
                  </a:schemeClr>
                </a:solidFill>
                <a:latin typeface="Calibri" pitchFamily="34" charset="0"/>
              </a:rPr>
              <a:t>(</a:t>
            </a:r>
            <a:r>
              <a:rPr lang="el-GR" sz="2000" i="1" dirty="0">
                <a:solidFill>
                  <a:schemeClr val="accent6">
                    <a:lumMod val="75000"/>
                  </a:schemeClr>
                </a:solidFill>
                <a:latin typeface="Calibri" pitchFamily="34" charset="0"/>
              </a:rPr>
              <a:t>δηλαδή υποψήφιο κλειδί ή υπερσύνολο υποψήφιου κλειδιού) </a:t>
            </a:r>
            <a:r>
              <a:rPr lang="el-GR" sz="2000" dirty="0">
                <a:latin typeface="Calibri" pitchFamily="34" charset="0"/>
              </a:rPr>
              <a:t>του σχήματος </a:t>
            </a:r>
            <a:r>
              <a:rPr lang="en-US" sz="2000" dirty="0">
                <a:latin typeface="Calibri" pitchFamily="34" charset="0"/>
              </a:rPr>
              <a:t>R</a:t>
            </a:r>
            <a:endParaRPr lang="el-GR" sz="2000" dirty="0">
              <a:latin typeface="Calibri" pitchFamily="34" charset="0"/>
            </a:endParaRPr>
          </a:p>
        </p:txBody>
      </p:sp>
      <p:sp>
        <p:nvSpPr>
          <p:cNvPr id="7174" name="Text Box 4"/>
          <p:cNvSpPr txBox="1">
            <a:spLocks noChangeArrowheads="1"/>
          </p:cNvSpPr>
          <p:nvPr/>
        </p:nvSpPr>
        <p:spPr bwMode="auto">
          <a:xfrm>
            <a:off x="270350" y="4797425"/>
            <a:ext cx="8675687" cy="400110"/>
          </a:xfrm>
          <a:prstGeom prst="rect">
            <a:avLst/>
          </a:prstGeom>
          <a:noFill/>
          <a:ln w="9525">
            <a:noFill/>
            <a:miter lim="800000"/>
            <a:headEnd/>
            <a:tailEnd/>
          </a:ln>
        </p:spPr>
        <p:txBody>
          <a:bodyPr wrap="square">
            <a:spAutoFit/>
          </a:bodyPr>
          <a:lstStyle/>
          <a:p>
            <a:pPr eaLnBrk="0" hangingPunct="0">
              <a:spcBef>
                <a:spcPct val="50000"/>
              </a:spcBef>
            </a:pPr>
            <a:r>
              <a:rPr lang="el-GR" sz="2000" i="1" dirty="0">
                <a:solidFill>
                  <a:schemeClr val="accent3">
                    <a:lumMod val="50000"/>
                  </a:schemeClr>
                </a:solidFill>
                <a:latin typeface="Calibri" pitchFamily="34" charset="0"/>
              </a:rPr>
              <a:t>Δηλαδή  το αριστερό μέρος κάθε μη τετριμμένης ΣΕ πρέπει να περιέχει ένα κλειδί</a:t>
            </a:r>
          </a:p>
        </p:txBody>
      </p:sp>
      <p:sp>
        <p:nvSpPr>
          <p:cNvPr id="7175" name="Text Box 5"/>
          <p:cNvSpPr txBox="1">
            <a:spLocks noChangeArrowheads="1"/>
          </p:cNvSpPr>
          <p:nvPr/>
        </p:nvSpPr>
        <p:spPr bwMode="auto">
          <a:xfrm>
            <a:off x="395288" y="5516563"/>
            <a:ext cx="8458200" cy="400050"/>
          </a:xfrm>
          <a:prstGeom prst="rect">
            <a:avLst/>
          </a:prstGeom>
          <a:noFill/>
          <a:ln w="9525">
            <a:noFill/>
            <a:miter lim="800000"/>
            <a:headEnd/>
            <a:tailEnd/>
          </a:ln>
        </p:spPr>
        <p:txBody>
          <a:bodyPr>
            <a:spAutoFit/>
          </a:bodyPr>
          <a:lstStyle/>
          <a:p>
            <a:pPr algn="just" eaLnBrk="0" hangingPunct="0">
              <a:spcBef>
                <a:spcPct val="50000"/>
              </a:spcBef>
            </a:pPr>
            <a:r>
              <a:rPr lang="el-GR" sz="2000" dirty="0">
                <a:latin typeface="Calibri" pitchFamily="34" charset="0"/>
              </a:rPr>
              <a:t>Το σχήμα μιας ΒΔ είναι σε </a:t>
            </a:r>
            <a:r>
              <a:rPr lang="en-US" sz="2000" dirty="0">
                <a:latin typeface="Calibri" pitchFamily="34" charset="0"/>
              </a:rPr>
              <a:t>BCNF </a:t>
            </a:r>
            <a:r>
              <a:rPr lang="el-GR" sz="2000" dirty="0">
                <a:latin typeface="Calibri" pitchFamily="34" charset="0"/>
              </a:rPr>
              <a:t>αν το σχήμα </a:t>
            </a:r>
            <a:r>
              <a:rPr lang="el-GR" sz="2000" u="sng" dirty="0">
                <a:latin typeface="Calibri" pitchFamily="34" charset="0"/>
              </a:rPr>
              <a:t>κάθε</a:t>
            </a:r>
            <a:r>
              <a:rPr lang="el-GR" sz="2000" dirty="0">
                <a:latin typeface="Calibri" pitchFamily="34" charset="0"/>
              </a:rPr>
              <a:t> σχέσης της είναι σε </a:t>
            </a:r>
            <a:r>
              <a:rPr lang="en-US" sz="2000" dirty="0">
                <a:latin typeface="Calibri" pitchFamily="34" charset="0"/>
              </a:rPr>
              <a:t>BCNF.</a:t>
            </a:r>
            <a:endParaRPr lang="el-GR" sz="2000" dirty="0">
              <a:latin typeface="Calibri" pitchFamily="34" charset="0"/>
            </a:endParaRPr>
          </a:p>
        </p:txBody>
      </p:sp>
      <p:sp>
        <p:nvSpPr>
          <p:cNvPr id="7176" name="Date Placeholder 2"/>
          <p:cNvSpPr>
            <a:spLocks noGrp="1"/>
          </p:cNvSpPr>
          <p:nvPr>
            <p:ph type="dt" sz="quarter" idx="10"/>
          </p:nvPr>
        </p:nvSpPr>
        <p:spPr>
          <a:noFill/>
        </p:spPr>
        <p:txBody>
          <a:bodyPr/>
          <a:lstStyle/>
          <a:p>
            <a:r>
              <a:rPr lang="el-GR" dirty="0" smtClean="0"/>
              <a:t>Βάσεις Δεδομένων 20</a:t>
            </a:r>
            <a:r>
              <a:rPr lang="en-US" dirty="0" smtClean="0"/>
              <a:t>13</a:t>
            </a:r>
            <a:r>
              <a:rPr lang="el-GR" dirty="0" smtClean="0"/>
              <a:t>-20</a:t>
            </a:r>
            <a:r>
              <a:rPr lang="en-US" dirty="0" smtClean="0"/>
              <a:t>14</a:t>
            </a:r>
            <a:endParaRPr lang="el-GR" altLang="en-US" dirty="0" smtClean="0"/>
          </a:p>
        </p:txBody>
      </p:sp>
      <p:sp>
        <p:nvSpPr>
          <p:cNvPr id="9" name="Title 8"/>
          <p:cNvSpPr>
            <a:spLocks noGrp="1"/>
          </p:cNvSpPr>
          <p:nvPr>
            <p:ph type="title"/>
          </p:nvPr>
        </p:nvSpPr>
        <p:spPr/>
        <p:txBody>
          <a:bodyPr/>
          <a:lstStyle/>
          <a:p>
            <a:r>
              <a:rPr lang="en-US" dirty="0" smtClean="0">
                <a:solidFill>
                  <a:schemeClr val="accent6">
                    <a:lumMod val="75000"/>
                  </a:schemeClr>
                </a:solidFill>
              </a:rPr>
              <a:t>BCNF</a:t>
            </a:r>
            <a:endParaRPr lang="el-GR"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Footer Placeholder 3"/>
          <p:cNvSpPr>
            <a:spLocks noGrp="1"/>
          </p:cNvSpPr>
          <p:nvPr>
            <p:ph type="ftr" sz="quarter" idx="11"/>
          </p:nvPr>
        </p:nvSpPr>
        <p:spPr>
          <a:noFill/>
        </p:spPr>
        <p:txBody>
          <a:bodyPr/>
          <a:lstStyle/>
          <a:p>
            <a:r>
              <a:rPr lang="el-GR" altLang="en-US" smtClean="0"/>
              <a:t>Ευαγγελία Πιτουρά</a:t>
            </a:r>
          </a:p>
        </p:txBody>
      </p:sp>
      <p:sp>
        <p:nvSpPr>
          <p:cNvPr id="8195" name="Slide Number Placeholder 4"/>
          <p:cNvSpPr>
            <a:spLocks noGrp="1"/>
          </p:cNvSpPr>
          <p:nvPr>
            <p:ph type="sldNum" sz="quarter" idx="12"/>
          </p:nvPr>
        </p:nvSpPr>
        <p:spPr>
          <a:noFill/>
        </p:spPr>
        <p:txBody>
          <a:bodyPr/>
          <a:lstStyle/>
          <a:p>
            <a:fld id="{EE70A084-4209-4EF7-90BF-649530150852}" type="slidenum">
              <a:rPr lang="el-GR" altLang="en-US" smtClean="0"/>
              <a:pPr/>
              <a:t>75</a:t>
            </a:fld>
            <a:endParaRPr lang="el-GR" altLang="en-US" smtClean="0"/>
          </a:p>
        </p:txBody>
      </p:sp>
      <p:sp>
        <p:nvSpPr>
          <p:cNvPr id="8197" name="Text Box 3"/>
          <p:cNvSpPr txBox="1">
            <a:spLocks noChangeArrowheads="1"/>
          </p:cNvSpPr>
          <p:nvPr/>
        </p:nvSpPr>
        <p:spPr bwMode="auto">
          <a:xfrm>
            <a:off x="391212" y="1496376"/>
            <a:ext cx="7543800" cy="400110"/>
          </a:xfrm>
          <a:prstGeom prst="rect">
            <a:avLst/>
          </a:prstGeom>
          <a:noFill/>
          <a:ln w="9525">
            <a:noFill/>
            <a:miter lim="800000"/>
            <a:headEnd/>
            <a:tailEnd/>
          </a:ln>
        </p:spPr>
        <p:txBody>
          <a:bodyPr>
            <a:spAutoFit/>
          </a:bodyPr>
          <a:lstStyle/>
          <a:p>
            <a:pPr eaLnBrk="0" hangingPunct="0">
              <a:spcBef>
                <a:spcPct val="50000"/>
              </a:spcBef>
            </a:pPr>
            <a:r>
              <a:rPr lang="el-GR" sz="2000" i="1" dirty="0">
                <a:solidFill>
                  <a:schemeClr val="accent6">
                    <a:lumMod val="75000"/>
                  </a:schemeClr>
                </a:solidFill>
                <a:latin typeface="Calibri" pitchFamily="34" charset="0"/>
              </a:rPr>
              <a:t>Παράδειγμα 1</a:t>
            </a:r>
          </a:p>
        </p:txBody>
      </p:sp>
      <p:sp>
        <p:nvSpPr>
          <p:cNvPr id="8198" name="Text Box 4"/>
          <p:cNvSpPr txBox="1">
            <a:spLocks noChangeArrowheads="1"/>
          </p:cNvSpPr>
          <p:nvPr/>
        </p:nvSpPr>
        <p:spPr bwMode="auto">
          <a:xfrm>
            <a:off x="430490" y="2122217"/>
            <a:ext cx="8534400" cy="396875"/>
          </a:xfrm>
          <a:prstGeom prst="rect">
            <a:avLst/>
          </a:prstGeom>
          <a:noFill/>
          <a:ln w="9525">
            <a:noFill/>
            <a:miter lim="800000"/>
            <a:headEnd/>
            <a:tailEnd/>
          </a:ln>
        </p:spPr>
        <p:txBody>
          <a:bodyPr>
            <a:spAutoFit/>
          </a:bodyPr>
          <a:lstStyle/>
          <a:p>
            <a:pPr eaLnBrk="0" hangingPunct="0">
              <a:spcBef>
                <a:spcPct val="50000"/>
              </a:spcBef>
            </a:pPr>
            <a:r>
              <a:rPr lang="el-GR" sz="2000" dirty="0">
                <a:latin typeface="Calibri" pitchFamily="34" charset="0"/>
              </a:rPr>
              <a:t>Ταινία (Τίτλος,  Έτος,  Διάρκεια, Είδος, Όνομα-Ηθοποιού)</a:t>
            </a:r>
          </a:p>
        </p:txBody>
      </p:sp>
      <p:sp>
        <p:nvSpPr>
          <p:cNvPr id="8199" name="Text Box 5"/>
          <p:cNvSpPr txBox="1">
            <a:spLocks noChangeArrowheads="1"/>
          </p:cNvSpPr>
          <p:nvPr/>
        </p:nvSpPr>
        <p:spPr bwMode="auto">
          <a:xfrm>
            <a:off x="1023593" y="2519714"/>
            <a:ext cx="6332550" cy="1323439"/>
          </a:xfrm>
          <a:prstGeom prst="rect">
            <a:avLst/>
          </a:prstGeom>
          <a:noFill/>
          <a:ln w="9525">
            <a:noFill/>
            <a:miter lim="800000"/>
            <a:headEnd/>
            <a:tailEnd/>
          </a:ln>
        </p:spPr>
        <p:txBody>
          <a:bodyPr wrap="square">
            <a:spAutoFit/>
          </a:bodyPr>
          <a:lstStyle/>
          <a:p>
            <a:pPr eaLnBrk="0" hangingPunct="0">
              <a:spcBef>
                <a:spcPct val="50000"/>
              </a:spcBef>
            </a:pPr>
            <a:r>
              <a:rPr lang="el-GR" sz="2000" dirty="0">
                <a:latin typeface="Calibri" pitchFamily="34" charset="0"/>
              </a:rPr>
              <a:t>Η σχέση Ταινία δεν είναι σε </a:t>
            </a:r>
            <a:r>
              <a:rPr lang="en-US" sz="2000" dirty="0" smtClean="0">
                <a:latin typeface="Calibri" pitchFamily="34" charset="0"/>
              </a:rPr>
              <a:t>BCNF</a:t>
            </a:r>
            <a:endParaRPr lang="el-GR" sz="2000" dirty="0" smtClean="0">
              <a:latin typeface="Calibri" pitchFamily="34" charset="0"/>
            </a:endParaRPr>
          </a:p>
          <a:p>
            <a:pPr eaLnBrk="0" hangingPunct="0">
              <a:spcBef>
                <a:spcPct val="50000"/>
              </a:spcBef>
            </a:pPr>
            <a:r>
              <a:rPr lang="el-GR" sz="2000" dirty="0" smtClean="0">
                <a:latin typeface="Calibri" pitchFamily="34" charset="0"/>
              </a:rPr>
              <a:t>(υποψήφιο) κλειδί: {Τίτλος, Έτος, Όνομα-Ηθοποιού}</a:t>
            </a:r>
          </a:p>
          <a:p>
            <a:pPr eaLnBrk="0" hangingPunct="0">
              <a:spcBef>
                <a:spcPct val="50000"/>
              </a:spcBef>
            </a:pPr>
            <a:r>
              <a:rPr lang="el-GR" sz="2000" dirty="0" smtClean="0">
                <a:latin typeface="Calibri" pitchFamily="34" charset="0"/>
              </a:rPr>
              <a:t>Για παράδειγμα η ΣΕ  Τίτλος Έτος </a:t>
            </a:r>
            <a:r>
              <a:rPr lang="el-GR" sz="2000" dirty="0" smtClean="0">
                <a:latin typeface="Calibri" pitchFamily="34" charset="0"/>
                <a:sym typeface="Symbol" pitchFamily="18" charset="2"/>
              </a:rPr>
              <a:t> </a:t>
            </a:r>
            <a:r>
              <a:rPr lang="el-GR" sz="2000" dirty="0" smtClean="0">
                <a:latin typeface="Calibri" pitchFamily="34" charset="0"/>
              </a:rPr>
              <a:t>Διάρκεια</a:t>
            </a:r>
            <a:endParaRPr lang="el-GR" sz="2000" dirty="0">
              <a:latin typeface="Calibri" pitchFamily="34" charset="0"/>
            </a:endParaRPr>
          </a:p>
        </p:txBody>
      </p:sp>
      <p:sp>
        <p:nvSpPr>
          <p:cNvPr id="8202"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11" name="Title 10"/>
          <p:cNvSpPr>
            <a:spLocks noGrp="1"/>
          </p:cNvSpPr>
          <p:nvPr>
            <p:ph type="title"/>
          </p:nvPr>
        </p:nvSpPr>
        <p:spPr>
          <a:xfrm>
            <a:off x="430490" y="179103"/>
            <a:ext cx="8229600" cy="1143000"/>
          </a:xfrm>
        </p:spPr>
        <p:txBody>
          <a:bodyPr/>
          <a:lstStyle/>
          <a:p>
            <a:r>
              <a:rPr lang="el-GR" dirty="0" smtClean="0">
                <a:solidFill>
                  <a:schemeClr val="accent6">
                    <a:lumMod val="75000"/>
                  </a:schemeClr>
                </a:solidFill>
              </a:rPr>
              <a:t>Παραδείγματα</a:t>
            </a:r>
            <a:endParaRPr lang="el-GR" dirty="0">
              <a:solidFill>
                <a:schemeClr val="accent6">
                  <a:lumMod val="75000"/>
                </a:schemeClr>
              </a:solidFill>
            </a:endParaRPr>
          </a:p>
        </p:txBody>
      </p:sp>
      <p:sp>
        <p:nvSpPr>
          <p:cNvPr id="12" name="Text Box 3"/>
          <p:cNvSpPr txBox="1">
            <a:spLocks noChangeArrowheads="1"/>
          </p:cNvSpPr>
          <p:nvPr/>
        </p:nvSpPr>
        <p:spPr bwMode="auto">
          <a:xfrm>
            <a:off x="373930" y="4416564"/>
            <a:ext cx="7543800" cy="400110"/>
          </a:xfrm>
          <a:prstGeom prst="rect">
            <a:avLst/>
          </a:prstGeom>
          <a:noFill/>
          <a:ln w="9525">
            <a:noFill/>
            <a:miter lim="800000"/>
            <a:headEnd/>
            <a:tailEnd/>
          </a:ln>
        </p:spPr>
        <p:txBody>
          <a:bodyPr>
            <a:spAutoFit/>
          </a:bodyPr>
          <a:lstStyle/>
          <a:p>
            <a:pPr eaLnBrk="0" hangingPunct="0">
              <a:spcBef>
                <a:spcPct val="50000"/>
              </a:spcBef>
            </a:pPr>
            <a:r>
              <a:rPr lang="el-GR" sz="2000" i="1" dirty="0">
                <a:solidFill>
                  <a:schemeClr val="accent6">
                    <a:lumMod val="75000"/>
                  </a:schemeClr>
                </a:solidFill>
                <a:latin typeface="Calibri" pitchFamily="34" charset="0"/>
              </a:rPr>
              <a:t>Παράδειγμα </a:t>
            </a:r>
            <a:r>
              <a:rPr lang="el-GR" sz="2000" i="1" dirty="0" smtClean="0">
                <a:solidFill>
                  <a:schemeClr val="accent6">
                    <a:lumMod val="75000"/>
                  </a:schemeClr>
                </a:solidFill>
                <a:latin typeface="Calibri" pitchFamily="34" charset="0"/>
              </a:rPr>
              <a:t>2</a:t>
            </a:r>
            <a:endParaRPr lang="el-GR" sz="2000" i="1" dirty="0">
              <a:solidFill>
                <a:schemeClr val="accent6">
                  <a:lumMod val="75000"/>
                </a:schemeClr>
              </a:solidFill>
              <a:latin typeface="Calibri" pitchFamily="34" charset="0"/>
            </a:endParaRPr>
          </a:p>
        </p:txBody>
      </p:sp>
      <p:sp>
        <p:nvSpPr>
          <p:cNvPr id="13" name="Text Box 7"/>
          <p:cNvSpPr txBox="1">
            <a:spLocks noChangeArrowheads="1"/>
          </p:cNvSpPr>
          <p:nvPr/>
        </p:nvSpPr>
        <p:spPr bwMode="auto">
          <a:xfrm>
            <a:off x="664998" y="5118957"/>
            <a:ext cx="6334125" cy="406400"/>
          </a:xfrm>
          <a:prstGeom prst="rect">
            <a:avLst/>
          </a:prstGeom>
          <a:noFill/>
          <a:ln w="9525">
            <a:solidFill>
              <a:schemeClr val="tx1"/>
            </a:solidFill>
            <a:miter lim="800000"/>
            <a:headEnd/>
            <a:tailEnd/>
          </a:ln>
        </p:spPr>
        <p:txBody>
          <a:bodyPr>
            <a:spAutoFit/>
          </a:bodyPr>
          <a:lstStyle/>
          <a:p>
            <a:pPr eaLnBrk="0" hangingPunct="0">
              <a:spcBef>
                <a:spcPct val="50000"/>
              </a:spcBef>
            </a:pPr>
            <a:r>
              <a:rPr lang="el-GR" sz="2000" i="1">
                <a:latin typeface="Calibri" pitchFamily="34" charset="0"/>
              </a:rPr>
              <a:t>Οποιαδήποτε σχέση με δύο </a:t>
            </a:r>
            <a:r>
              <a:rPr lang="el-GR" sz="2000">
                <a:latin typeface="Calibri" pitchFamily="34" charset="0"/>
              </a:rPr>
              <a:t>γνωρίσματα</a:t>
            </a:r>
            <a:r>
              <a:rPr lang="el-GR" sz="2000" i="1">
                <a:latin typeface="Calibri" pitchFamily="34" charset="0"/>
              </a:rPr>
              <a:t> είναι σε </a:t>
            </a:r>
            <a:r>
              <a:rPr lang="en-US" sz="2000" i="1">
                <a:latin typeface="Calibri" pitchFamily="34" charset="0"/>
              </a:rPr>
              <a:t>BCNF</a:t>
            </a:r>
            <a:endParaRPr lang="el-GR" sz="2000" i="1">
              <a:latin typeface="Calibri" pitchFamily="34" charset="0"/>
            </a:endParaRP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3"/>
          <p:cNvSpPr>
            <a:spLocks noGrp="1"/>
          </p:cNvSpPr>
          <p:nvPr>
            <p:ph type="ftr" sz="quarter" idx="11"/>
          </p:nvPr>
        </p:nvSpPr>
        <p:spPr>
          <a:noFill/>
        </p:spPr>
        <p:txBody>
          <a:bodyPr/>
          <a:lstStyle/>
          <a:p>
            <a:r>
              <a:rPr lang="el-GR" altLang="en-US" smtClean="0"/>
              <a:t>Ευαγγελία Πιτουρά</a:t>
            </a:r>
          </a:p>
        </p:txBody>
      </p:sp>
      <p:sp>
        <p:nvSpPr>
          <p:cNvPr id="10243" name="Slide Number Placeholder 4"/>
          <p:cNvSpPr>
            <a:spLocks noGrp="1"/>
          </p:cNvSpPr>
          <p:nvPr>
            <p:ph type="sldNum" sz="quarter" idx="12"/>
          </p:nvPr>
        </p:nvSpPr>
        <p:spPr>
          <a:noFill/>
        </p:spPr>
        <p:txBody>
          <a:bodyPr/>
          <a:lstStyle/>
          <a:p>
            <a:fld id="{8F0B28BF-B467-4A29-9167-368A3AC89A03}" type="slidenum">
              <a:rPr lang="el-GR" altLang="en-US" smtClean="0"/>
              <a:pPr/>
              <a:t>76</a:t>
            </a:fld>
            <a:endParaRPr lang="el-GR" altLang="en-US" smtClean="0"/>
          </a:p>
        </p:txBody>
      </p:sp>
      <p:sp>
        <p:nvSpPr>
          <p:cNvPr id="10248" name="Text Box 6"/>
          <p:cNvSpPr txBox="1">
            <a:spLocks noChangeArrowheads="1"/>
          </p:cNvSpPr>
          <p:nvPr/>
        </p:nvSpPr>
        <p:spPr bwMode="auto">
          <a:xfrm>
            <a:off x="579749" y="4967141"/>
            <a:ext cx="7924800" cy="396875"/>
          </a:xfrm>
          <a:prstGeom prst="rect">
            <a:avLst/>
          </a:prstGeom>
          <a:noFill/>
          <a:ln w="9525">
            <a:noFill/>
            <a:miter lim="800000"/>
            <a:headEnd/>
            <a:tailEnd/>
          </a:ln>
        </p:spPr>
        <p:txBody>
          <a:bodyPr>
            <a:spAutoFit/>
          </a:bodyPr>
          <a:lstStyle/>
          <a:p>
            <a:pPr eaLnBrk="0" hangingPunct="0">
              <a:spcBef>
                <a:spcPct val="50000"/>
              </a:spcBef>
            </a:pPr>
            <a:r>
              <a:rPr lang="el-GR" i="1" dirty="0" err="1">
                <a:latin typeface="Calibri" pitchFamily="34" charset="0"/>
              </a:rPr>
              <a:t>Ευριστικός</a:t>
            </a:r>
            <a:r>
              <a:rPr lang="el-GR" i="1" dirty="0">
                <a:latin typeface="Calibri" pitchFamily="34" charset="0"/>
              </a:rPr>
              <a:t>: στα δεξιά όσο το δυνατόν περισσότερα γνωρίσματα</a:t>
            </a:r>
          </a:p>
        </p:txBody>
      </p:sp>
      <p:sp>
        <p:nvSpPr>
          <p:cNvPr id="10249" name="Text Box 7"/>
          <p:cNvSpPr txBox="1">
            <a:spLocks noChangeArrowheads="1"/>
          </p:cNvSpPr>
          <p:nvPr/>
        </p:nvSpPr>
        <p:spPr bwMode="auto">
          <a:xfrm>
            <a:off x="647422" y="5433865"/>
            <a:ext cx="8077200" cy="369332"/>
          </a:xfrm>
          <a:prstGeom prst="rect">
            <a:avLst/>
          </a:prstGeom>
          <a:noFill/>
          <a:ln w="9525">
            <a:noFill/>
            <a:miter lim="800000"/>
            <a:headEnd/>
            <a:tailEnd/>
          </a:ln>
        </p:spPr>
        <p:txBody>
          <a:bodyPr>
            <a:spAutoFit/>
          </a:bodyPr>
          <a:lstStyle/>
          <a:p>
            <a:pPr eaLnBrk="0" hangingPunct="0">
              <a:spcBef>
                <a:spcPct val="50000"/>
              </a:spcBef>
            </a:pPr>
            <a:r>
              <a:rPr lang="el-GR" i="1" dirty="0" smtClean="0">
                <a:latin typeface="Calibri" pitchFamily="34" charset="0"/>
              </a:rPr>
              <a:t>Διάσπαση </a:t>
            </a:r>
            <a:r>
              <a:rPr lang="el-GR" i="1" dirty="0">
                <a:latin typeface="Calibri" pitchFamily="34" charset="0"/>
              </a:rPr>
              <a:t>χωρίς απώλειες; </a:t>
            </a:r>
          </a:p>
        </p:txBody>
      </p:sp>
      <p:sp>
        <p:nvSpPr>
          <p:cNvPr id="10251"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12" name="Title 11"/>
          <p:cNvSpPr>
            <a:spLocks noGrp="1"/>
          </p:cNvSpPr>
          <p:nvPr>
            <p:ph type="title"/>
          </p:nvPr>
        </p:nvSpPr>
        <p:spPr/>
        <p:txBody>
          <a:bodyPr/>
          <a:lstStyle/>
          <a:p>
            <a:r>
              <a:rPr lang="el-GR" dirty="0" smtClean="0">
                <a:solidFill>
                  <a:schemeClr val="accent6">
                    <a:lumMod val="75000"/>
                  </a:schemeClr>
                </a:solidFill>
              </a:rPr>
              <a:t>Αλγόριθμος Διάσπασης σε </a:t>
            </a:r>
            <a:r>
              <a:rPr lang="en-US" dirty="0" smtClean="0">
                <a:solidFill>
                  <a:schemeClr val="accent6">
                    <a:lumMod val="75000"/>
                  </a:schemeClr>
                </a:solidFill>
              </a:rPr>
              <a:t>BCNF</a:t>
            </a:r>
            <a:endParaRPr lang="el-GR" dirty="0">
              <a:solidFill>
                <a:schemeClr val="accent6">
                  <a:lumMod val="75000"/>
                </a:schemeClr>
              </a:solidFill>
            </a:endParaRPr>
          </a:p>
        </p:txBody>
      </p:sp>
      <p:grpSp>
        <p:nvGrpSpPr>
          <p:cNvPr id="15" name="Group 14"/>
          <p:cNvGrpSpPr/>
          <p:nvPr/>
        </p:nvGrpSpPr>
        <p:grpSpPr>
          <a:xfrm>
            <a:off x="829558" y="1923067"/>
            <a:ext cx="7987645" cy="2554664"/>
            <a:chOff x="433633" y="2158738"/>
            <a:chExt cx="7987645" cy="2554664"/>
          </a:xfrm>
        </p:grpSpPr>
        <p:sp>
          <p:nvSpPr>
            <p:cNvPr id="10246" name="Text Box 4"/>
            <p:cNvSpPr txBox="1">
              <a:spLocks noChangeArrowheads="1"/>
            </p:cNvSpPr>
            <p:nvPr/>
          </p:nvSpPr>
          <p:spPr bwMode="auto">
            <a:xfrm>
              <a:off x="572678" y="2327635"/>
              <a:ext cx="7848600" cy="862013"/>
            </a:xfrm>
            <a:prstGeom prst="rect">
              <a:avLst/>
            </a:prstGeom>
            <a:noFill/>
            <a:ln w="9525">
              <a:noFill/>
              <a:miter lim="800000"/>
              <a:headEnd/>
              <a:tailEnd/>
            </a:ln>
          </p:spPr>
          <p:txBody>
            <a:bodyPr>
              <a:spAutoFit/>
            </a:bodyPr>
            <a:lstStyle/>
            <a:p>
              <a:pPr eaLnBrk="0" hangingPunct="0">
                <a:spcBef>
                  <a:spcPct val="50000"/>
                </a:spcBef>
                <a:buFontTx/>
                <a:buChar char="•"/>
              </a:pPr>
              <a:r>
                <a:rPr lang="el-GR" dirty="0">
                  <a:latin typeface="Comic Sans MS" pitchFamily="66" charset="0"/>
                </a:rPr>
                <a:t> </a:t>
              </a:r>
              <a:r>
                <a:rPr lang="el-GR" dirty="0">
                  <a:latin typeface="Calibri" pitchFamily="34" charset="0"/>
                </a:rPr>
                <a:t>Βρες μια  μη τετριμμένη ΣΕ που παραβιάζει τον </a:t>
              </a:r>
              <a:r>
                <a:rPr lang="en-US" dirty="0">
                  <a:latin typeface="Calibri" pitchFamily="34" charset="0"/>
                </a:rPr>
                <a:t>BCNF </a:t>
              </a:r>
              <a:r>
                <a:rPr lang="el-GR" dirty="0">
                  <a:latin typeface="Calibri" pitchFamily="34" charset="0"/>
                </a:rPr>
                <a:t>ορισμό, </a:t>
              </a:r>
            </a:p>
            <a:p>
              <a:pPr eaLnBrk="0" hangingPunct="0">
                <a:spcBef>
                  <a:spcPct val="50000"/>
                </a:spcBef>
              </a:pPr>
              <a:r>
                <a:rPr lang="el-GR" dirty="0">
                  <a:latin typeface="Calibri" pitchFamily="34" charset="0"/>
                </a:rPr>
                <a:t>έστω X </a:t>
              </a:r>
              <a:r>
                <a:rPr lang="el-GR" dirty="0">
                  <a:latin typeface="Calibri" pitchFamily="34" charset="0"/>
                  <a:sym typeface="Symbol" pitchFamily="18" charset="2"/>
                </a:rPr>
                <a:t> Y </a:t>
              </a:r>
              <a:r>
                <a:rPr lang="el-GR" dirty="0">
                  <a:latin typeface="Calibri" pitchFamily="34" charset="0"/>
                </a:rPr>
                <a:t>και  Χ </a:t>
              </a:r>
              <a:r>
                <a:rPr lang="el-GR" dirty="0">
                  <a:latin typeface="Calibri" pitchFamily="34" charset="0"/>
                  <a:sym typeface="Symbol" pitchFamily="18" charset="2"/>
                </a:rPr>
                <a:t> </a:t>
              </a:r>
              <a:r>
                <a:rPr lang="el-GR" dirty="0">
                  <a:latin typeface="Calibri" pitchFamily="34" charset="0"/>
                </a:rPr>
                <a:t>Υ = </a:t>
              </a:r>
              <a:r>
                <a:rPr lang="el-GR" dirty="0">
                  <a:latin typeface="Calibri" pitchFamily="34" charset="0"/>
                  <a:sym typeface="Symbol" pitchFamily="18" charset="2"/>
                </a:rPr>
                <a:t></a:t>
              </a:r>
              <a:endParaRPr lang="el-GR" dirty="0">
                <a:latin typeface="Calibri" pitchFamily="34" charset="0"/>
              </a:endParaRPr>
            </a:p>
          </p:txBody>
        </p:sp>
        <p:sp>
          <p:nvSpPr>
            <p:cNvPr id="10247" name="Text Box 5"/>
            <p:cNvSpPr txBox="1">
              <a:spLocks noChangeArrowheads="1"/>
            </p:cNvSpPr>
            <p:nvPr/>
          </p:nvSpPr>
          <p:spPr bwMode="auto">
            <a:xfrm>
              <a:off x="554610" y="3194116"/>
              <a:ext cx="7848600" cy="1200329"/>
            </a:xfrm>
            <a:prstGeom prst="rect">
              <a:avLst/>
            </a:prstGeom>
            <a:noFill/>
            <a:ln w="9525">
              <a:noFill/>
              <a:miter lim="800000"/>
              <a:headEnd/>
              <a:tailEnd/>
            </a:ln>
          </p:spPr>
          <p:txBody>
            <a:bodyPr>
              <a:spAutoFit/>
            </a:bodyPr>
            <a:lstStyle/>
            <a:p>
              <a:pPr eaLnBrk="0" hangingPunct="0">
                <a:spcBef>
                  <a:spcPct val="50000"/>
                </a:spcBef>
                <a:buFontTx/>
                <a:buChar char="•"/>
              </a:pPr>
              <a:r>
                <a:rPr lang="el-GR" dirty="0">
                  <a:latin typeface="Comic Sans MS" pitchFamily="66" charset="0"/>
                </a:rPr>
                <a:t> </a:t>
              </a:r>
              <a:r>
                <a:rPr lang="el-GR" dirty="0" smtClean="0">
                  <a:latin typeface="Calibri" pitchFamily="34" charset="0"/>
                </a:rPr>
                <a:t>Διάσπαση </a:t>
              </a:r>
              <a:r>
                <a:rPr lang="el-GR" dirty="0">
                  <a:latin typeface="Calibri" pitchFamily="34" charset="0"/>
                </a:rPr>
                <a:t>του αρχικού σχήματος </a:t>
              </a:r>
              <a:r>
                <a:rPr lang="en-US" dirty="0">
                  <a:latin typeface="Calibri" pitchFamily="34" charset="0"/>
                </a:rPr>
                <a:t>R </a:t>
              </a:r>
              <a:r>
                <a:rPr lang="el-GR" dirty="0">
                  <a:latin typeface="Calibri" pitchFamily="34" charset="0"/>
                </a:rPr>
                <a:t>σε δύο σχήματα</a:t>
              </a:r>
            </a:p>
            <a:p>
              <a:pPr eaLnBrk="0" hangingPunct="0">
                <a:spcBef>
                  <a:spcPct val="50000"/>
                </a:spcBef>
              </a:pPr>
              <a:r>
                <a:rPr lang="en-US" dirty="0">
                  <a:latin typeface="Calibri" pitchFamily="34" charset="0"/>
                </a:rPr>
                <a:t>	R</a:t>
              </a:r>
              <a:r>
                <a:rPr lang="en-US" baseline="-25000" dirty="0">
                  <a:latin typeface="Calibri" pitchFamily="34" charset="0"/>
                </a:rPr>
                <a:t>1 </a:t>
              </a:r>
              <a:r>
                <a:rPr lang="el-GR" dirty="0">
                  <a:latin typeface="Calibri" pitchFamily="34" charset="0"/>
                </a:rPr>
                <a:t>με γνωρίσματα Χ </a:t>
              </a:r>
              <a:r>
                <a:rPr lang="el-GR" dirty="0">
                  <a:latin typeface="Calibri" pitchFamily="34" charset="0"/>
                  <a:sym typeface="Symbol" pitchFamily="18" charset="2"/>
                </a:rPr>
                <a:t> </a:t>
              </a:r>
              <a:r>
                <a:rPr lang="en-US" dirty="0">
                  <a:latin typeface="Calibri" pitchFamily="34" charset="0"/>
                  <a:sym typeface="Symbol" pitchFamily="18" charset="2"/>
                </a:rPr>
                <a:t>Y</a:t>
              </a:r>
            </a:p>
            <a:p>
              <a:pPr eaLnBrk="0" hangingPunct="0">
                <a:spcBef>
                  <a:spcPct val="50000"/>
                </a:spcBef>
              </a:pPr>
              <a:r>
                <a:rPr lang="en-US" dirty="0">
                  <a:latin typeface="Calibri" pitchFamily="34" charset="0"/>
                  <a:sym typeface="Symbol" pitchFamily="18" charset="2"/>
                </a:rPr>
                <a:t>	R</a:t>
              </a:r>
              <a:r>
                <a:rPr lang="en-US" baseline="-25000" dirty="0">
                  <a:latin typeface="Calibri" pitchFamily="34" charset="0"/>
                  <a:sym typeface="Symbol" pitchFamily="18" charset="2"/>
                </a:rPr>
                <a:t>2</a:t>
              </a:r>
              <a:r>
                <a:rPr lang="en-US" dirty="0">
                  <a:latin typeface="Calibri" pitchFamily="34" charset="0"/>
                  <a:sym typeface="Symbol" pitchFamily="18" charset="2"/>
                </a:rPr>
                <a:t> </a:t>
              </a:r>
              <a:r>
                <a:rPr lang="el-GR" dirty="0">
                  <a:latin typeface="Calibri" pitchFamily="34" charset="0"/>
                </a:rPr>
                <a:t>με γνωρίσματα R - Y</a:t>
              </a:r>
            </a:p>
          </p:txBody>
        </p:sp>
        <p:sp>
          <p:nvSpPr>
            <p:cNvPr id="14" name="Rectangle 13"/>
            <p:cNvSpPr/>
            <p:nvPr/>
          </p:nvSpPr>
          <p:spPr>
            <a:xfrm>
              <a:off x="433633" y="2158738"/>
              <a:ext cx="6410227" cy="2554664"/>
            </a:xfrm>
            <a:prstGeom prst="rect">
              <a:avLst/>
            </a:prstGeom>
            <a:noFill/>
            <a:ln w="12700">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Footer Placeholder 3"/>
          <p:cNvSpPr>
            <a:spLocks noGrp="1"/>
          </p:cNvSpPr>
          <p:nvPr>
            <p:ph type="ftr" sz="quarter" idx="11"/>
          </p:nvPr>
        </p:nvSpPr>
        <p:spPr>
          <a:noFill/>
        </p:spPr>
        <p:txBody>
          <a:bodyPr/>
          <a:lstStyle/>
          <a:p>
            <a:r>
              <a:rPr lang="el-GR" altLang="en-US" smtClean="0"/>
              <a:t>Ευαγγελία Πιτουρά</a:t>
            </a:r>
          </a:p>
        </p:txBody>
      </p:sp>
      <p:sp>
        <p:nvSpPr>
          <p:cNvPr id="11267" name="Slide Number Placeholder 4"/>
          <p:cNvSpPr>
            <a:spLocks noGrp="1"/>
          </p:cNvSpPr>
          <p:nvPr>
            <p:ph type="sldNum" sz="quarter" idx="12"/>
          </p:nvPr>
        </p:nvSpPr>
        <p:spPr>
          <a:noFill/>
        </p:spPr>
        <p:txBody>
          <a:bodyPr/>
          <a:lstStyle/>
          <a:p>
            <a:fld id="{E3525E24-F496-49B5-B744-8BCBA510D884}" type="slidenum">
              <a:rPr lang="el-GR" altLang="en-US" smtClean="0"/>
              <a:pPr/>
              <a:t>77</a:t>
            </a:fld>
            <a:endParaRPr lang="el-GR" altLang="en-US" smtClean="0"/>
          </a:p>
        </p:txBody>
      </p:sp>
      <p:sp>
        <p:nvSpPr>
          <p:cNvPr id="11270" name="Text Box 4"/>
          <p:cNvSpPr txBox="1">
            <a:spLocks noChangeArrowheads="1"/>
          </p:cNvSpPr>
          <p:nvPr/>
        </p:nvSpPr>
        <p:spPr bwMode="auto">
          <a:xfrm>
            <a:off x="304800" y="2667000"/>
            <a:ext cx="8534400" cy="396875"/>
          </a:xfrm>
          <a:prstGeom prst="rect">
            <a:avLst/>
          </a:prstGeom>
          <a:noFill/>
          <a:ln w="9525">
            <a:noFill/>
            <a:miter lim="800000"/>
            <a:headEnd/>
            <a:tailEnd/>
          </a:ln>
        </p:spPr>
        <p:txBody>
          <a:bodyPr>
            <a:spAutoFit/>
          </a:bodyPr>
          <a:lstStyle/>
          <a:p>
            <a:pPr eaLnBrk="0" hangingPunct="0">
              <a:spcBef>
                <a:spcPct val="50000"/>
              </a:spcBef>
            </a:pPr>
            <a:r>
              <a:rPr lang="el-GR" sz="2000" dirty="0">
                <a:solidFill>
                  <a:srgbClr val="993300"/>
                </a:solidFill>
                <a:latin typeface="Calibri" pitchFamily="34" charset="0"/>
              </a:rPr>
              <a:t>Ταινία </a:t>
            </a:r>
            <a:r>
              <a:rPr lang="el-GR" sz="2000" dirty="0">
                <a:latin typeface="Calibri" pitchFamily="34" charset="0"/>
              </a:rPr>
              <a:t>(Τίτλος,  Έτος,  Διάρκεια, Είδος, Όνομα-Ηθοποιού)</a:t>
            </a:r>
          </a:p>
        </p:txBody>
      </p:sp>
      <p:sp>
        <p:nvSpPr>
          <p:cNvPr id="11271" name="Text Box 5"/>
          <p:cNvSpPr txBox="1">
            <a:spLocks noChangeArrowheads="1"/>
          </p:cNvSpPr>
          <p:nvPr/>
        </p:nvSpPr>
        <p:spPr bwMode="auto">
          <a:xfrm>
            <a:off x="1033562" y="3426857"/>
            <a:ext cx="7620000" cy="396875"/>
          </a:xfrm>
          <a:prstGeom prst="rect">
            <a:avLst/>
          </a:prstGeom>
          <a:noFill/>
          <a:ln w="9525">
            <a:noFill/>
            <a:miter lim="800000"/>
            <a:headEnd/>
            <a:tailEnd/>
          </a:ln>
        </p:spPr>
        <p:txBody>
          <a:bodyPr>
            <a:spAutoFit/>
          </a:bodyPr>
          <a:lstStyle/>
          <a:p>
            <a:pPr eaLnBrk="0" hangingPunct="0">
              <a:spcBef>
                <a:spcPct val="50000"/>
              </a:spcBef>
            </a:pPr>
            <a:r>
              <a:rPr lang="el-GR" sz="2000" dirty="0">
                <a:solidFill>
                  <a:schemeClr val="accent3">
                    <a:lumMod val="50000"/>
                  </a:schemeClr>
                </a:solidFill>
                <a:latin typeface="Calibri" pitchFamily="34" charset="0"/>
              </a:rPr>
              <a:t>Τίτλος  Έτος  </a:t>
            </a:r>
            <a:r>
              <a:rPr lang="el-GR" sz="2000" dirty="0">
                <a:solidFill>
                  <a:schemeClr val="accent3">
                    <a:lumMod val="50000"/>
                  </a:schemeClr>
                </a:solidFill>
                <a:latin typeface="Calibri" pitchFamily="34" charset="0"/>
                <a:sym typeface="Symbol" pitchFamily="18" charset="2"/>
              </a:rPr>
              <a:t> </a:t>
            </a:r>
            <a:r>
              <a:rPr lang="el-GR" sz="2000" dirty="0">
                <a:solidFill>
                  <a:schemeClr val="accent3">
                    <a:lumMod val="50000"/>
                  </a:schemeClr>
                </a:solidFill>
                <a:latin typeface="Calibri" pitchFamily="34" charset="0"/>
              </a:rPr>
              <a:t> Διάρκεια  Είδος</a:t>
            </a:r>
          </a:p>
        </p:txBody>
      </p:sp>
      <p:sp>
        <p:nvSpPr>
          <p:cNvPr id="11272" name="Text Box 6"/>
          <p:cNvSpPr txBox="1">
            <a:spLocks noChangeArrowheads="1"/>
          </p:cNvSpPr>
          <p:nvPr/>
        </p:nvSpPr>
        <p:spPr bwMode="auto">
          <a:xfrm>
            <a:off x="971550" y="4149725"/>
            <a:ext cx="7696200" cy="396875"/>
          </a:xfrm>
          <a:prstGeom prst="rect">
            <a:avLst/>
          </a:prstGeom>
          <a:noFill/>
          <a:ln w="9525">
            <a:noFill/>
            <a:miter lim="800000"/>
            <a:headEnd/>
            <a:tailEnd/>
          </a:ln>
        </p:spPr>
        <p:txBody>
          <a:bodyPr>
            <a:spAutoFit/>
          </a:bodyPr>
          <a:lstStyle/>
          <a:p>
            <a:pPr eaLnBrk="0" hangingPunct="0">
              <a:spcBef>
                <a:spcPct val="50000"/>
              </a:spcBef>
            </a:pPr>
            <a:r>
              <a:rPr lang="el-GR" sz="2000">
                <a:solidFill>
                  <a:srgbClr val="993300"/>
                </a:solidFill>
                <a:latin typeface="Calibri" pitchFamily="34" charset="0"/>
              </a:rPr>
              <a:t>Ταινία1</a:t>
            </a:r>
            <a:r>
              <a:rPr lang="el-GR" sz="2000">
                <a:latin typeface="Calibri" pitchFamily="34" charset="0"/>
              </a:rPr>
              <a:t>(Τίτλος,  Έτος,  Διάρκεια, Είδος)</a:t>
            </a:r>
          </a:p>
        </p:txBody>
      </p:sp>
      <p:sp>
        <p:nvSpPr>
          <p:cNvPr id="11273" name="Text Box 7"/>
          <p:cNvSpPr txBox="1">
            <a:spLocks noChangeArrowheads="1"/>
          </p:cNvSpPr>
          <p:nvPr/>
        </p:nvSpPr>
        <p:spPr bwMode="auto">
          <a:xfrm>
            <a:off x="971550" y="4797425"/>
            <a:ext cx="8001000" cy="396875"/>
          </a:xfrm>
          <a:prstGeom prst="rect">
            <a:avLst/>
          </a:prstGeom>
          <a:noFill/>
          <a:ln w="9525">
            <a:noFill/>
            <a:miter lim="800000"/>
            <a:headEnd/>
            <a:tailEnd/>
          </a:ln>
        </p:spPr>
        <p:txBody>
          <a:bodyPr>
            <a:spAutoFit/>
          </a:bodyPr>
          <a:lstStyle/>
          <a:p>
            <a:pPr eaLnBrk="0" hangingPunct="0">
              <a:spcBef>
                <a:spcPct val="50000"/>
              </a:spcBef>
            </a:pPr>
            <a:r>
              <a:rPr lang="el-GR" sz="2000">
                <a:solidFill>
                  <a:srgbClr val="993300"/>
                </a:solidFill>
                <a:latin typeface="Calibri" pitchFamily="34" charset="0"/>
              </a:rPr>
              <a:t>Ταινία2</a:t>
            </a:r>
            <a:r>
              <a:rPr lang="el-GR" sz="2000">
                <a:latin typeface="Calibri" pitchFamily="34" charset="0"/>
              </a:rPr>
              <a:t>(Τίτλος,  Έτος, Όνομα-Ηθοποιού)</a:t>
            </a:r>
          </a:p>
        </p:txBody>
      </p:sp>
      <p:sp>
        <p:nvSpPr>
          <p:cNvPr id="11274"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11" name="Title 10"/>
          <p:cNvSpPr>
            <a:spLocks noGrp="1"/>
          </p:cNvSpPr>
          <p:nvPr>
            <p:ph type="title"/>
          </p:nvPr>
        </p:nvSpPr>
        <p:spPr/>
        <p:txBody>
          <a:bodyPr/>
          <a:lstStyle/>
          <a:p>
            <a:r>
              <a:rPr lang="el-GR" dirty="0" smtClean="0">
                <a:solidFill>
                  <a:schemeClr val="accent6">
                    <a:lumMod val="75000"/>
                  </a:schemeClr>
                </a:solidFill>
              </a:rPr>
              <a:t>Παράδειγμα</a:t>
            </a:r>
            <a:endParaRPr lang="el-GR"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Footer Placeholder 3"/>
          <p:cNvSpPr>
            <a:spLocks noGrp="1"/>
          </p:cNvSpPr>
          <p:nvPr>
            <p:ph type="ftr" sz="quarter" idx="11"/>
          </p:nvPr>
        </p:nvSpPr>
        <p:spPr>
          <a:noFill/>
        </p:spPr>
        <p:txBody>
          <a:bodyPr/>
          <a:lstStyle/>
          <a:p>
            <a:r>
              <a:rPr lang="el-GR" altLang="en-US" smtClean="0"/>
              <a:t>Ευαγγελία Πιτουρά</a:t>
            </a:r>
          </a:p>
        </p:txBody>
      </p:sp>
      <p:sp>
        <p:nvSpPr>
          <p:cNvPr id="12291" name="Slide Number Placeholder 4"/>
          <p:cNvSpPr>
            <a:spLocks noGrp="1"/>
          </p:cNvSpPr>
          <p:nvPr>
            <p:ph type="sldNum" sz="quarter" idx="12"/>
          </p:nvPr>
        </p:nvSpPr>
        <p:spPr>
          <a:noFill/>
        </p:spPr>
        <p:txBody>
          <a:bodyPr/>
          <a:lstStyle/>
          <a:p>
            <a:fld id="{C3A74B2C-7D0C-4444-8936-35AC4CEB840D}" type="slidenum">
              <a:rPr lang="el-GR" altLang="en-US" smtClean="0"/>
              <a:pPr/>
              <a:t>78</a:t>
            </a:fld>
            <a:endParaRPr lang="el-GR" altLang="en-US" smtClean="0"/>
          </a:p>
        </p:txBody>
      </p:sp>
      <p:sp>
        <p:nvSpPr>
          <p:cNvPr id="12293" name="Text Box 3"/>
          <p:cNvSpPr txBox="1">
            <a:spLocks noChangeArrowheads="1"/>
          </p:cNvSpPr>
          <p:nvPr/>
        </p:nvSpPr>
        <p:spPr bwMode="auto">
          <a:xfrm>
            <a:off x="304800" y="2133600"/>
            <a:ext cx="8305800" cy="457200"/>
          </a:xfrm>
          <a:prstGeom prst="rect">
            <a:avLst/>
          </a:prstGeom>
          <a:noFill/>
          <a:ln w="9525">
            <a:noFill/>
            <a:miter lim="800000"/>
            <a:headEnd/>
            <a:tailEnd/>
          </a:ln>
        </p:spPr>
        <p:txBody>
          <a:bodyPr>
            <a:spAutoFit/>
          </a:bodyPr>
          <a:lstStyle/>
          <a:p>
            <a:pPr eaLnBrk="0" hangingPunct="0">
              <a:spcBef>
                <a:spcPct val="50000"/>
              </a:spcBef>
            </a:pPr>
            <a:r>
              <a:rPr lang="el-GR" sz="2400" dirty="0">
                <a:latin typeface="Calibri" pitchFamily="34" charset="0"/>
              </a:rPr>
              <a:t> Μπορεί να χρειαστεί παραπάνω από μία </a:t>
            </a:r>
            <a:r>
              <a:rPr lang="el-GR" sz="2400" dirty="0" smtClean="0">
                <a:latin typeface="Calibri" pitchFamily="34" charset="0"/>
              </a:rPr>
              <a:t>διάσπαση</a:t>
            </a:r>
            <a:endParaRPr lang="el-GR" sz="2400" dirty="0">
              <a:latin typeface="Calibri" pitchFamily="34" charset="0"/>
            </a:endParaRPr>
          </a:p>
        </p:txBody>
      </p:sp>
      <p:sp>
        <p:nvSpPr>
          <p:cNvPr id="12294" name="Text Box 4"/>
          <p:cNvSpPr txBox="1">
            <a:spLocks noChangeArrowheads="1"/>
          </p:cNvSpPr>
          <p:nvPr/>
        </p:nvSpPr>
        <p:spPr bwMode="auto">
          <a:xfrm>
            <a:off x="611188" y="2852738"/>
            <a:ext cx="8382000" cy="1323439"/>
          </a:xfrm>
          <a:prstGeom prst="rect">
            <a:avLst/>
          </a:prstGeom>
          <a:noFill/>
          <a:ln w="9525">
            <a:noFill/>
            <a:miter lim="800000"/>
            <a:headEnd/>
            <a:tailEnd/>
          </a:ln>
        </p:spPr>
        <p:txBody>
          <a:bodyPr>
            <a:spAutoFit/>
          </a:bodyPr>
          <a:lstStyle/>
          <a:p>
            <a:pPr algn="just" eaLnBrk="0" hangingPunct="0">
              <a:spcBef>
                <a:spcPct val="50000"/>
              </a:spcBef>
            </a:pPr>
            <a:r>
              <a:rPr lang="el-GR" sz="2000" dirty="0" smtClean="0">
                <a:latin typeface="Calibri" pitchFamily="34" charset="0"/>
              </a:rPr>
              <a:t>Διάσπαση </a:t>
            </a:r>
            <a:r>
              <a:rPr lang="el-GR" sz="2000" dirty="0">
                <a:latin typeface="Calibri" pitchFamily="34" charset="0"/>
              </a:rPr>
              <a:t>του αρχικού σχήματος </a:t>
            </a:r>
            <a:r>
              <a:rPr lang="en-US" sz="2000" dirty="0">
                <a:latin typeface="Calibri" pitchFamily="34" charset="0"/>
              </a:rPr>
              <a:t>R </a:t>
            </a:r>
            <a:r>
              <a:rPr lang="el-GR" sz="2000" dirty="0">
                <a:latin typeface="Calibri" pitchFamily="34" charset="0"/>
              </a:rPr>
              <a:t>σε δύο σχήματα </a:t>
            </a:r>
            <a:endParaRPr lang="en-US" sz="2000" dirty="0">
              <a:latin typeface="Calibri" pitchFamily="34" charset="0"/>
            </a:endParaRPr>
          </a:p>
          <a:p>
            <a:pPr algn="just" eaLnBrk="0" hangingPunct="0">
              <a:spcBef>
                <a:spcPct val="50000"/>
              </a:spcBef>
              <a:buFontTx/>
              <a:buChar char="-"/>
            </a:pPr>
            <a:r>
              <a:rPr lang="en-US" sz="2000" dirty="0">
                <a:latin typeface="Calibri" pitchFamily="34" charset="0"/>
              </a:rPr>
              <a:t> R</a:t>
            </a:r>
            <a:r>
              <a:rPr lang="en-US" sz="2000" baseline="-25000" dirty="0">
                <a:latin typeface="Calibri" pitchFamily="34" charset="0"/>
              </a:rPr>
              <a:t>1 </a:t>
            </a:r>
            <a:r>
              <a:rPr lang="el-GR" sz="2000" dirty="0">
                <a:latin typeface="Calibri" pitchFamily="34" charset="0"/>
              </a:rPr>
              <a:t>με γνωρίσματα Χ </a:t>
            </a:r>
            <a:r>
              <a:rPr lang="el-GR" sz="2000" dirty="0">
                <a:latin typeface="Calibri" pitchFamily="34" charset="0"/>
                <a:sym typeface="Symbol" pitchFamily="18" charset="2"/>
              </a:rPr>
              <a:t> </a:t>
            </a:r>
            <a:r>
              <a:rPr lang="en-US" sz="2000" dirty="0">
                <a:latin typeface="Calibri" pitchFamily="34" charset="0"/>
                <a:sym typeface="Symbol" pitchFamily="18" charset="2"/>
              </a:rPr>
              <a:t>Y </a:t>
            </a:r>
            <a:r>
              <a:rPr lang="el-GR" sz="2000" dirty="0">
                <a:latin typeface="Calibri" pitchFamily="34" charset="0"/>
              </a:rPr>
              <a:t>και</a:t>
            </a:r>
            <a:r>
              <a:rPr lang="en-US" sz="2000" dirty="0">
                <a:latin typeface="Calibri" pitchFamily="34" charset="0"/>
                <a:sym typeface="Symbol" pitchFamily="18" charset="2"/>
              </a:rPr>
              <a:t> </a:t>
            </a:r>
          </a:p>
          <a:p>
            <a:pPr algn="just" eaLnBrk="0" hangingPunct="0">
              <a:spcBef>
                <a:spcPct val="50000"/>
              </a:spcBef>
              <a:buFontTx/>
              <a:buChar char="-"/>
            </a:pPr>
            <a:r>
              <a:rPr lang="en-US" sz="2000" dirty="0">
                <a:latin typeface="Calibri" pitchFamily="34" charset="0"/>
                <a:sym typeface="Symbol" pitchFamily="18" charset="2"/>
              </a:rPr>
              <a:t> R</a:t>
            </a:r>
            <a:r>
              <a:rPr lang="en-US" sz="2000" baseline="-25000" dirty="0">
                <a:latin typeface="Calibri" pitchFamily="34" charset="0"/>
                <a:sym typeface="Symbol" pitchFamily="18" charset="2"/>
              </a:rPr>
              <a:t>2</a:t>
            </a:r>
            <a:r>
              <a:rPr lang="en-US" sz="2000" dirty="0">
                <a:latin typeface="Calibri" pitchFamily="34" charset="0"/>
                <a:sym typeface="Symbol" pitchFamily="18" charset="2"/>
              </a:rPr>
              <a:t> </a:t>
            </a:r>
            <a:r>
              <a:rPr lang="el-GR" sz="2000" dirty="0">
                <a:latin typeface="Calibri" pitchFamily="34" charset="0"/>
              </a:rPr>
              <a:t>με γνωρίσματα R - Y</a:t>
            </a:r>
          </a:p>
        </p:txBody>
      </p:sp>
      <p:sp>
        <p:nvSpPr>
          <p:cNvPr id="12295" name="Text Box 5"/>
          <p:cNvSpPr txBox="1">
            <a:spLocks noChangeArrowheads="1"/>
          </p:cNvSpPr>
          <p:nvPr/>
        </p:nvSpPr>
        <p:spPr bwMode="auto">
          <a:xfrm>
            <a:off x="611188" y="4574274"/>
            <a:ext cx="7924800" cy="1158875"/>
          </a:xfrm>
          <a:prstGeom prst="rect">
            <a:avLst/>
          </a:prstGeom>
          <a:noFill/>
          <a:ln w="9525">
            <a:noFill/>
            <a:miter lim="800000"/>
            <a:headEnd/>
            <a:tailEnd/>
          </a:ln>
        </p:spPr>
        <p:txBody>
          <a:bodyPr>
            <a:spAutoFit/>
          </a:bodyPr>
          <a:lstStyle/>
          <a:p>
            <a:pPr algn="just" eaLnBrk="0" hangingPunct="0">
              <a:spcBef>
                <a:spcPct val="50000"/>
              </a:spcBef>
            </a:pPr>
            <a:r>
              <a:rPr lang="el-GR" sz="2000" dirty="0">
                <a:latin typeface="Calibri" pitchFamily="34" charset="0"/>
              </a:rPr>
              <a:t>Συνεχείς διασπάσεις, </a:t>
            </a:r>
          </a:p>
          <a:p>
            <a:pPr algn="just" eaLnBrk="0" hangingPunct="0">
              <a:spcBef>
                <a:spcPct val="50000"/>
              </a:spcBef>
            </a:pPr>
            <a:r>
              <a:rPr lang="el-GR" sz="2000" dirty="0">
                <a:latin typeface="Calibri" pitchFamily="34" charset="0"/>
              </a:rPr>
              <a:t>αφού καταλήγουμε σε σχέσεις με αυστηρά μικρότερο αριθμό γνωρισμάτων, η διαδικασία τερματίζει</a:t>
            </a:r>
          </a:p>
        </p:txBody>
      </p:sp>
      <p:sp>
        <p:nvSpPr>
          <p:cNvPr id="12296"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9" name="Title 8"/>
          <p:cNvSpPr>
            <a:spLocks noGrp="1"/>
          </p:cNvSpPr>
          <p:nvPr>
            <p:ph type="title"/>
          </p:nvPr>
        </p:nvSpPr>
        <p:spPr/>
        <p:txBody>
          <a:bodyPr/>
          <a:lstStyle/>
          <a:p>
            <a:r>
              <a:rPr lang="en-US" dirty="0" smtClean="0">
                <a:solidFill>
                  <a:schemeClr val="accent6">
                    <a:lumMod val="75000"/>
                  </a:schemeClr>
                </a:solidFill>
              </a:rPr>
              <a:t>BCNF</a:t>
            </a:r>
            <a:endParaRPr lang="el-GR"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ooter Placeholder 3"/>
          <p:cNvSpPr>
            <a:spLocks noGrp="1"/>
          </p:cNvSpPr>
          <p:nvPr>
            <p:ph type="ftr" sz="quarter" idx="11"/>
          </p:nvPr>
        </p:nvSpPr>
        <p:spPr>
          <a:noFill/>
        </p:spPr>
        <p:txBody>
          <a:bodyPr/>
          <a:lstStyle/>
          <a:p>
            <a:r>
              <a:rPr lang="el-GR" altLang="en-US" smtClean="0"/>
              <a:t>Ευαγγελία Πιτουρά</a:t>
            </a:r>
          </a:p>
        </p:txBody>
      </p:sp>
      <p:sp>
        <p:nvSpPr>
          <p:cNvPr id="13315" name="Slide Number Placeholder 4"/>
          <p:cNvSpPr>
            <a:spLocks noGrp="1"/>
          </p:cNvSpPr>
          <p:nvPr>
            <p:ph type="sldNum" sz="quarter" idx="12"/>
          </p:nvPr>
        </p:nvSpPr>
        <p:spPr>
          <a:noFill/>
        </p:spPr>
        <p:txBody>
          <a:bodyPr/>
          <a:lstStyle/>
          <a:p>
            <a:fld id="{77248518-0B7B-40CA-9813-860311F0F573}" type="slidenum">
              <a:rPr lang="el-GR" altLang="en-US" smtClean="0"/>
              <a:pPr/>
              <a:t>79</a:t>
            </a:fld>
            <a:endParaRPr lang="el-GR" altLang="en-US" smtClean="0"/>
          </a:p>
        </p:txBody>
      </p:sp>
      <p:sp>
        <p:nvSpPr>
          <p:cNvPr id="13317" name="Text Box 3"/>
          <p:cNvSpPr txBox="1">
            <a:spLocks noChangeArrowheads="1"/>
          </p:cNvSpPr>
          <p:nvPr/>
        </p:nvSpPr>
        <p:spPr bwMode="auto">
          <a:xfrm>
            <a:off x="468313" y="1773238"/>
            <a:ext cx="8351837" cy="701675"/>
          </a:xfrm>
          <a:prstGeom prst="rect">
            <a:avLst/>
          </a:prstGeom>
          <a:noFill/>
          <a:ln w="9525">
            <a:noFill/>
            <a:miter lim="800000"/>
            <a:headEnd/>
            <a:tailEnd/>
          </a:ln>
        </p:spPr>
        <p:txBody>
          <a:bodyPr>
            <a:spAutoFit/>
          </a:bodyPr>
          <a:lstStyle/>
          <a:p>
            <a:pPr>
              <a:spcBef>
                <a:spcPct val="50000"/>
              </a:spcBef>
            </a:pPr>
            <a:r>
              <a:rPr lang="el-GR">
                <a:solidFill>
                  <a:schemeClr val="tx2"/>
                </a:solidFill>
                <a:latin typeface="Calibri" pitchFamily="34" charset="0"/>
              </a:rPr>
              <a:t>Παραβίαση του </a:t>
            </a:r>
            <a:r>
              <a:rPr lang="en-US">
                <a:solidFill>
                  <a:schemeClr val="tx2"/>
                </a:solidFill>
                <a:latin typeface="Calibri" pitchFamily="34" charset="0"/>
              </a:rPr>
              <a:t>BCNF </a:t>
            </a:r>
            <a:r>
              <a:rPr lang="el-GR">
                <a:solidFill>
                  <a:schemeClr val="tx2"/>
                </a:solidFill>
                <a:latin typeface="Calibri" pitchFamily="34" charset="0"/>
              </a:rPr>
              <a:t>σημαίνει ότι υπάρχει </a:t>
            </a:r>
            <a:r>
              <a:rPr lang="en-US">
                <a:solidFill>
                  <a:schemeClr val="tx2"/>
                </a:solidFill>
                <a:latin typeface="Calibri" pitchFamily="34" charset="0"/>
              </a:rPr>
              <a:t>X </a:t>
            </a:r>
            <a:r>
              <a:rPr lang="en-US">
                <a:solidFill>
                  <a:schemeClr val="tx2"/>
                </a:solidFill>
                <a:latin typeface="Calibri" pitchFamily="34" charset="0"/>
                <a:sym typeface="Symbol" pitchFamily="18" charset="2"/>
              </a:rPr>
              <a:t> A </a:t>
            </a:r>
            <a:r>
              <a:rPr lang="el-GR">
                <a:solidFill>
                  <a:schemeClr val="tx2"/>
                </a:solidFill>
                <a:latin typeface="Calibri" pitchFamily="34" charset="0"/>
                <a:sym typeface="Symbol" pitchFamily="18" charset="2"/>
              </a:rPr>
              <a:t>όπου το Χ δεν είναι υπερκλειδί</a:t>
            </a:r>
            <a:endParaRPr lang="en-US">
              <a:solidFill>
                <a:schemeClr val="tx2"/>
              </a:solidFill>
              <a:latin typeface="Calibri" pitchFamily="34" charset="0"/>
              <a:sym typeface="Symbol" pitchFamily="18" charset="2"/>
            </a:endParaRPr>
          </a:p>
        </p:txBody>
      </p:sp>
      <p:sp>
        <p:nvSpPr>
          <p:cNvPr id="13318" name="Text Box 4"/>
          <p:cNvSpPr txBox="1">
            <a:spLocks noChangeArrowheads="1"/>
          </p:cNvSpPr>
          <p:nvPr/>
        </p:nvSpPr>
        <p:spPr bwMode="auto">
          <a:xfrm>
            <a:off x="549177" y="2404228"/>
            <a:ext cx="7561263" cy="646331"/>
          </a:xfrm>
          <a:prstGeom prst="rect">
            <a:avLst/>
          </a:prstGeom>
          <a:noFill/>
          <a:ln w="9525">
            <a:noFill/>
            <a:miter lim="800000"/>
            <a:headEnd/>
            <a:tailEnd/>
          </a:ln>
        </p:spPr>
        <p:txBody>
          <a:bodyPr>
            <a:spAutoFit/>
          </a:bodyPr>
          <a:lstStyle/>
          <a:p>
            <a:pPr algn="just">
              <a:spcBef>
                <a:spcPct val="50000"/>
              </a:spcBef>
            </a:pPr>
            <a:r>
              <a:rPr lang="el-GR" b="1" dirty="0">
                <a:latin typeface="Calibri" pitchFamily="34" charset="0"/>
              </a:rPr>
              <a:t>Περίπτωση 1</a:t>
            </a:r>
            <a:r>
              <a:rPr lang="el-GR" dirty="0">
                <a:latin typeface="Calibri" pitchFamily="34" charset="0"/>
              </a:rPr>
              <a:t>: Χ είναι γνήσιο υποσύνολο κάποιου υποψήφιου κλειδιού </a:t>
            </a:r>
            <a:r>
              <a:rPr lang="en-US" dirty="0">
                <a:solidFill>
                  <a:schemeClr val="accent6">
                    <a:lumMod val="75000"/>
                  </a:schemeClr>
                </a:solidFill>
                <a:latin typeface="Calibri" pitchFamily="34" charset="0"/>
              </a:rPr>
              <a:t>(</a:t>
            </a:r>
            <a:r>
              <a:rPr lang="el-GR" dirty="0">
                <a:solidFill>
                  <a:schemeClr val="accent6">
                    <a:lumMod val="75000"/>
                  </a:schemeClr>
                </a:solidFill>
                <a:latin typeface="Calibri" pitchFamily="34" charset="0"/>
              </a:rPr>
              <a:t>μερική εξάρτηση)</a:t>
            </a:r>
          </a:p>
        </p:txBody>
      </p:sp>
      <p:sp>
        <p:nvSpPr>
          <p:cNvPr id="13319" name="Date Placeholder 2"/>
          <p:cNvSpPr>
            <a:spLocks noGrp="1"/>
          </p:cNvSpPr>
          <p:nvPr>
            <p:ph type="dt" sz="quarter" idx="10"/>
          </p:nvPr>
        </p:nvSpPr>
        <p:spPr>
          <a:noFill/>
        </p:spPr>
        <p:txBody>
          <a:bodyPr/>
          <a:lstStyle/>
          <a:p>
            <a:r>
              <a:rPr lang="el-GR" dirty="0" smtClean="0"/>
              <a:t>Βάσεις Δεδομένων 20</a:t>
            </a:r>
            <a:r>
              <a:rPr lang="en-US" dirty="0" smtClean="0"/>
              <a:t>13</a:t>
            </a:r>
            <a:r>
              <a:rPr lang="el-GR" dirty="0" smtClean="0"/>
              <a:t>-20</a:t>
            </a:r>
            <a:r>
              <a:rPr lang="en-US" dirty="0" smtClean="0"/>
              <a:t>14</a:t>
            </a:r>
            <a:endParaRPr lang="el-GR" altLang="en-US" dirty="0" smtClean="0"/>
          </a:p>
        </p:txBody>
      </p:sp>
      <p:sp>
        <p:nvSpPr>
          <p:cNvPr id="8" name="Title 7"/>
          <p:cNvSpPr>
            <a:spLocks noGrp="1"/>
          </p:cNvSpPr>
          <p:nvPr>
            <p:ph type="title"/>
          </p:nvPr>
        </p:nvSpPr>
        <p:spPr/>
        <p:txBody>
          <a:bodyPr/>
          <a:lstStyle/>
          <a:p>
            <a:r>
              <a:rPr lang="en-US" dirty="0" smtClean="0">
                <a:solidFill>
                  <a:schemeClr val="accent6">
                    <a:lumMod val="75000"/>
                  </a:schemeClr>
                </a:solidFill>
              </a:rPr>
              <a:t>BCNF</a:t>
            </a:r>
            <a:endParaRPr lang="el-GR"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12291" name="Footer Placeholder 3"/>
          <p:cNvSpPr>
            <a:spLocks noGrp="1"/>
          </p:cNvSpPr>
          <p:nvPr>
            <p:ph type="ftr" sz="quarter" idx="11"/>
          </p:nvPr>
        </p:nvSpPr>
        <p:spPr>
          <a:noFill/>
        </p:spPr>
        <p:txBody>
          <a:bodyPr/>
          <a:lstStyle/>
          <a:p>
            <a:r>
              <a:rPr lang="el-GR" altLang="en-US" smtClean="0"/>
              <a:t>Ευαγγελία Πιτουρά</a:t>
            </a:r>
          </a:p>
        </p:txBody>
      </p:sp>
      <p:sp>
        <p:nvSpPr>
          <p:cNvPr id="12292" name="Slide Number Placeholder 4"/>
          <p:cNvSpPr>
            <a:spLocks noGrp="1"/>
          </p:cNvSpPr>
          <p:nvPr>
            <p:ph type="sldNum" sz="quarter" idx="12"/>
          </p:nvPr>
        </p:nvSpPr>
        <p:spPr>
          <a:noFill/>
        </p:spPr>
        <p:txBody>
          <a:bodyPr/>
          <a:lstStyle/>
          <a:p>
            <a:fld id="{0D8114A2-88BD-460C-A226-2ADCBEB2A7C1}" type="slidenum">
              <a:rPr lang="el-GR" altLang="en-US" smtClean="0"/>
              <a:pPr/>
              <a:t>8</a:t>
            </a:fld>
            <a:endParaRPr lang="el-GR" altLang="en-US" smtClean="0"/>
          </a:p>
        </p:txBody>
      </p:sp>
      <p:grpSp>
        <p:nvGrpSpPr>
          <p:cNvPr id="2" name="Group 4"/>
          <p:cNvGrpSpPr>
            <a:grpSpLocks/>
          </p:cNvGrpSpPr>
          <p:nvPr/>
        </p:nvGrpSpPr>
        <p:grpSpPr bwMode="auto">
          <a:xfrm>
            <a:off x="1984375" y="5037137"/>
            <a:ext cx="6886575" cy="457200"/>
            <a:chOff x="1152" y="2016"/>
            <a:chExt cx="4338" cy="288"/>
          </a:xfrm>
        </p:grpSpPr>
        <p:sp>
          <p:nvSpPr>
            <p:cNvPr id="12311" name="Text Box 5"/>
            <p:cNvSpPr txBox="1">
              <a:spLocks noChangeArrowheads="1"/>
            </p:cNvSpPr>
            <p:nvPr/>
          </p:nvSpPr>
          <p:spPr bwMode="auto">
            <a:xfrm>
              <a:off x="1200" y="2016"/>
              <a:ext cx="4290" cy="233"/>
            </a:xfrm>
            <a:prstGeom prst="rect">
              <a:avLst/>
            </a:prstGeom>
            <a:noFill/>
            <a:ln w="9525">
              <a:noFill/>
              <a:miter lim="800000"/>
              <a:headEnd/>
              <a:tailEnd/>
            </a:ln>
          </p:spPr>
          <p:txBody>
            <a:bodyPr>
              <a:spAutoFit/>
            </a:bodyPr>
            <a:lstStyle/>
            <a:p>
              <a:pPr eaLnBrk="0" hangingPunct="0">
                <a:spcBef>
                  <a:spcPct val="50000"/>
                </a:spcBef>
              </a:pPr>
              <a:r>
                <a:rPr lang="el-GR" u="sng" dirty="0">
                  <a:latin typeface="Calibri" pitchFamily="34" charset="0"/>
                </a:rPr>
                <a:t>Τίτλος</a:t>
              </a:r>
              <a:r>
                <a:rPr lang="el-GR" dirty="0">
                  <a:latin typeface="Calibri" pitchFamily="34" charset="0"/>
                </a:rPr>
                <a:t>  </a:t>
              </a:r>
              <a:r>
                <a:rPr lang="en-US" dirty="0">
                  <a:latin typeface="Calibri" pitchFamily="34" charset="0"/>
                </a:rPr>
                <a:t>   </a:t>
              </a:r>
              <a:r>
                <a:rPr lang="el-GR" dirty="0">
                  <a:latin typeface="Calibri" pitchFamily="34" charset="0"/>
                </a:rPr>
                <a:t>  </a:t>
              </a:r>
              <a:r>
                <a:rPr lang="el-GR" u="sng" dirty="0">
                  <a:latin typeface="Calibri" pitchFamily="34" charset="0"/>
                </a:rPr>
                <a:t>Έτος</a:t>
              </a:r>
              <a:r>
                <a:rPr lang="el-GR" dirty="0">
                  <a:latin typeface="Calibri" pitchFamily="34" charset="0"/>
                </a:rPr>
                <a:t>    </a:t>
              </a:r>
              <a:r>
                <a:rPr lang="el-GR" dirty="0" smtClean="0">
                  <a:latin typeface="Calibri" pitchFamily="34" charset="0"/>
                </a:rPr>
                <a:t>      </a:t>
              </a:r>
              <a:r>
                <a:rPr lang="el-GR" dirty="0">
                  <a:latin typeface="Calibri" pitchFamily="34" charset="0"/>
                </a:rPr>
                <a:t>Διάρκεια      Είδος </a:t>
              </a:r>
              <a:r>
                <a:rPr lang="el-GR" dirty="0" smtClean="0">
                  <a:latin typeface="Calibri" pitchFamily="34" charset="0"/>
                </a:rPr>
                <a:t>      </a:t>
              </a:r>
              <a:r>
                <a:rPr lang="el-GR" u="sng" dirty="0">
                  <a:latin typeface="Calibri" pitchFamily="34" charset="0"/>
                </a:rPr>
                <a:t>Όνομα-Ηθοποιού</a:t>
              </a:r>
              <a:endParaRPr lang="el-GR" b="1" dirty="0">
                <a:latin typeface="Calibri" pitchFamily="34" charset="0"/>
              </a:endParaRPr>
            </a:p>
          </p:txBody>
        </p:sp>
        <p:sp>
          <p:nvSpPr>
            <p:cNvPr id="12312" name="Rectangle 6"/>
            <p:cNvSpPr>
              <a:spLocks noChangeArrowheads="1"/>
            </p:cNvSpPr>
            <p:nvPr/>
          </p:nvSpPr>
          <p:spPr bwMode="auto">
            <a:xfrm>
              <a:off x="1152" y="2016"/>
              <a:ext cx="3784" cy="288"/>
            </a:xfrm>
            <a:prstGeom prst="rect">
              <a:avLst/>
            </a:prstGeom>
            <a:noFill/>
            <a:ln w="9525">
              <a:solidFill>
                <a:schemeClr val="tx1"/>
              </a:solidFill>
              <a:miter lim="800000"/>
              <a:headEnd/>
              <a:tailEnd/>
            </a:ln>
          </p:spPr>
          <p:txBody>
            <a:bodyPr wrap="none" anchor="ctr"/>
            <a:lstStyle/>
            <a:p>
              <a:endParaRPr lang="el-GR"/>
            </a:p>
          </p:txBody>
        </p:sp>
        <p:sp>
          <p:nvSpPr>
            <p:cNvPr id="12313" name="Line 7"/>
            <p:cNvSpPr>
              <a:spLocks noChangeShapeType="1"/>
            </p:cNvSpPr>
            <p:nvPr/>
          </p:nvSpPr>
          <p:spPr bwMode="auto">
            <a:xfrm>
              <a:off x="3119" y="2016"/>
              <a:ext cx="1" cy="288"/>
            </a:xfrm>
            <a:prstGeom prst="line">
              <a:avLst/>
            </a:prstGeom>
            <a:noFill/>
            <a:ln w="9525">
              <a:solidFill>
                <a:schemeClr val="tx1"/>
              </a:solidFill>
              <a:round/>
              <a:headEnd/>
              <a:tailEnd/>
            </a:ln>
          </p:spPr>
          <p:txBody>
            <a:bodyPr wrap="none" anchor="ctr"/>
            <a:lstStyle/>
            <a:p>
              <a:endParaRPr lang="el-GR"/>
            </a:p>
          </p:txBody>
        </p:sp>
        <p:sp>
          <p:nvSpPr>
            <p:cNvPr id="12314" name="Line 8"/>
            <p:cNvSpPr>
              <a:spLocks noChangeShapeType="1"/>
            </p:cNvSpPr>
            <p:nvPr/>
          </p:nvSpPr>
          <p:spPr bwMode="auto">
            <a:xfrm>
              <a:off x="1776" y="2016"/>
              <a:ext cx="0" cy="288"/>
            </a:xfrm>
            <a:prstGeom prst="line">
              <a:avLst/>
            </a:prstGeom>
            <a:noFill/>
            <a:ln w="9525">
              <a:solidFill>
                <a:schemeClr val="tx1"/>
              </a:solidFill>
              <a:round/>
              <a:headEnd/>
              <a:tailEnd/>
            </a:ln>
          </p:spPr>
          <p:txBody>
            <a:bodyPr wrap="none" anchor="ctr"/>
            <a:lstStyle/>
            <a:p>
              <a:endParaRPr lang="el-GR"/>
            </a:p>
          </p:txBody>
        </p:sp>
        <p:sp>
          <p:nvSpPr>
            <p:cNvPr id="12315" name="Line 9"/>
            <p:cNvSpPr>
              <a:spLocks noChangeShapeType="1"/>
            </p:cNvSpPr>
            <p:nvPr/>
          </p:nvSpPr>
          <p:spPr bwMode="auto">
            <a:xfrm>
              <a:off x="3600" y="2016"/>
              <a:ext cx="0" cy="288"/>
            </a:xfrm>
            <a:prstGeom prst="line">
              <a:avLst/>
            </a:prstGeom>
            <a:noFill/>
            <a:ln w="9525">
              <a:solidFill>
                <a:schemeClr val="tx1"/>
              </a:solidFill>
              <a:round/>
              <a:headEnd/>
              <a:tailEnd/>
            </a:ln>
          </p:spPr>
          <p:txBody>
            <a:bodyPr wrap="none" anchor="ctr"/>
            <a:lstStyle/>
            <a:p>
              <a:endParaRPr lang="el-GR"/>
            </a:p>
          </p:txBody>
        </p:sp>
        <p:sp>
          <p:nvSpPr>
            <p:cNvPr id="12316" name="Line 10"/>
            <p:cNvSpPr>
              <a:spLocks noChangeShapeType="1"/>
            </p:cNvSpPr>
            <p:nvPr/>
          </p:nvSpPr>
          <p:spPr bwMode="auto">
            <a:xfrm>
              <a:off x="2304" y="2016"/>
              <a:ext cx="0" cy="288"/>
            </a:xfrm>
            <a:prstGeom prst="line">
              <a:avLst/>
            </a:prstGeom>
            <a:noFill/>
            <a:ln w="9525">
              <a:solidFill>
                <a:schemeClr val="tx1"/>
              </a:solidFill>
              <a:round/>
              <a:headEnd/>
              <a:tailEnd/>
            </a:ln>
          </p:spPr>
          <p:txBody>
            <a:bodyPr wrap="none" anchor="ctr"/>
            <a:lstStyle/>
            <a:p>
              <a:endParaRPr lang="el-GR"/>
            </a:p>
          </p:txBody>
        </p:sp>
      </p:grpSp>
      <p:grpSp>
        <p:nvGrpSpPr>
          <p:cNvPr id="3" name="Group 11"/>
          <p:cNvGrpSpPr>
            <a:grpSpLocks/>
          </p:cNvGrpSpPr>
          <p:nvPr/>
        </p:nvGrpSpPr>
        <p:grpSpPr bwMode="auto">
          <a:xfrm>
            <a:off x="2268538" y="2679700"/>
            <a:ext cx="5334000" cy="457200"/>
            <a:chOff x="1392" y="2736"/>
            <a:chExt cx="3360" cy="288"/>
          </a:xfrm>
        </p:grpSpPr>
        <p:sp>
          <p:nvSpPr>
            <p:cNvPr id="12306" name="Rectangle 12"/>
            <p:cNvSpPr>
              <a:spLocks noChangeArrowheads="1"/>
            </p:cNvSpPr>
            <p:nvPr/>
          </p:nvSpPr>
          <p:spPr bwMode="auto">
            <a:xfrm>
              <a:off x="1392" y="2736"/>
              <a:ext cx="2544" cy="288"/>
            </a:xfrm>
            <a:prstGeom prst="rect">
              <a:avLst/>
            </a:prstGeom>
            <a:noFill/>
            <a:ln w="9525">
              <a:solidFill>
                <a:schemeClr val="tx1"/>
              </a:solidFill>
              <a:miter lim="800000"/>
              <a:headEnd/>
              <a:tailEnd/>
            </a:ln>
          </p:spPr>
          <p:txBody>
            <a:bodyPr wrap="none" anchor="ctr"/>
            <a:lstStyle/>
            <a:p>
              <a:endParaRPr lang="el-GR"/>
            </a:p>
          </p:txBody>
        </p:sp>
        <p:sp>
          <p:nvSpPr>
            <p:cNvPr id="12307" name="Text Box 13"/>
            <p:cNvSpPr txBox="1">
              <a:spLocks noChangeArrowheads="1"/>
            </p:cNvSpPr>
            <p:nvPr/>
          </p:nvSpPr>
          <p:spPr bwMode="auto">
            <a:xfrm>
              <a:off x="1440" y="2736"/>
              <a:ext cx="3312" cy="233"/>
            </a:xfrm>
            <a:prstGeom prst="rect">
              <a:avLst/>
            </a:prstGeom>
            <a:noFill/>
            <a:ln w="9525">
              <a:noFill/>
              <a:miter lim="800000"/>
              <a:headEnd/>
              <a:tailEnd/>
            </a:ln>
          </p:spPr>
          <p:txBody>
            <a:bodyPr>
              <a:spAutoFit/>
            </a:bodyPr>
            <a:lstStyle/>
            <a:p>
              <a:pPr eaLnBrk="0" hangingPunct="0">
                <a:spcBef>
                  <a:spcPct val="50000"/>
                </a:spcBef>
              </a:pPr>
              <a:r>
                <a:rPr lang="el-GR" u="sng" dirty="0" smtClean="0">
                  <a:latin typeface="Calibri" pitchFamily="34" charset="0"/>
                </a:rPr>
                <a:t>Τίτλος   </a:t>
              </a:r>
              <a:r>
                <a:rPr lang="el-GR" dirty="0" smtClean="0">
                  <a:latin typeface="Calibri" pitchFamily="34" charset="0"/>
                </a:rPr>
                <a:t>    </a:t>
              </a:r>
              <a:r>
                <a:rPr lang="el-GR" u="sng" dirty="0">
                  <a:latin typeface="Calibri" pitchFamily="34" charset="0"/>
                </a:rPr>
                <a:t>Έτος</a:t>
              </a:r>
              <a:r>
                <a:rPr lang="el-GR" dirty="0">
                  <a:latin typeface="Calibri" pitchFamily="34" charset="0"/>
                </a:rPr>
                <a:t>  </a:t>
              </a:r>
              <a:r>
                <a:rPr lang="en-US" dirty="0">
                  <a:latin typeface="Calibri" pitchFamily="34" charset="0"/>
                </a:rPr>
                <a:t>   </a:t>
              </a:r>
              <a:r>
                <a:rPr lang="el-GR" dirty="0">
                  <a:latin typeface="Calibri" pitchFamily="34" charset="0"/>
                </a:rPr>
                <a:t> </a:t>
              </a:r>
              <a:r>
                <a:rPr lang="el-GR" dirty="0" smtClean="0">
                  <a:latin typeface="Calibri" pitchFamily="34" charset="0"/>
                </a:rPr>
                <a:t>      </a:t>
              </a:r>
              <a:r>
                <a:rPr lang="el-GR" dirty="0">
                  <a:latin typeface="Calibri" pitchFamily="34" charset="0"/>
                </a:rPr>
                <a:t>Διάρκεια      Είδος</a:t>
              </a:r>
              <a:endParaRPr lang="el-GR" b="1" dirty="0">
                <a:latin typeface="Calibri" pitchFamily="34" charset="0"/>
              </a:endParaRPr>
            </a:p>
          </p:txBody>
        </p:sp>
        <p:sp>
          <p:nvSpPr>
            <p:cNvPr id="12308" name="Line 14"/>
            <p:cNvSpPr>
              <a:spLocks noChangeShapeType="1"/>
            </p:cNvSpPr>
            <p:nvPr/>
          </p:nvSpPr>
          <p:spPr bwMode="auto">
            <a:xfrm>
              <a:off x="3312" y="2736"/>
              <a:ext cx="1" cy="288"/>
            </a:xfrm>
            <a:prstGeom prst="line">
              <a:avLst/>
            </a:prstGeom>
            <a:noFill/>
            <a:ln w="9525">
              <a:solidFill>
                <a:schemeClr val="tx1"/>
              </a:solidFill>
              <a:round/>
              <a:headEnd/>
              <a:tailEnd/>
            </a:ln>
          </p:spPr>
          <p:txBody>
            <a:bodyPr wrap="none" anchor="ctr"/>
            <a:lstStyle/>
            <a:p>
              <a:endParaRPr lang="el-GR"/>
            </a:p>
          </p:txBody>
        </p:sp>
        <p:sp>
          <p:nvSpPr>
            <p:cNvPr id="12309" name="Line 15"/>
            <p:cNvSpPr>
              <a:spLocks noChangeShapeType="1"/>
            </p:cNvSpPr>
            <p:nvPr/>
          </p:nvSpPr>
          <p:spPr bwMode="auto">
            <a:xfrm>
              <a:off x="1968" y="2736"/>
              <a:ext cx="1" cy="288"/>
            </a:xfrm>
            <a:prstGeom prst="line">
              <a:avLst/>
            </a:prstGeom>
            <a:noFill/>
            <a:ln w="9525">
              <a:solidFill>
                <a:schemeClr val="tx1"/>
              </a:solidFill>
              <a:round/>
              <a:headEnd/>
              <a:tailEnd/>
            </a:ln>
          </p:spPr>
          <p:txBody>
            <a:bodyPr wrap="none" anchor="ctr"/>
            <a:lstStyle/>
            <a:p>
              <a:endParaRPr lang="el-GR"/>
            </a:p>
          </p:txBody>
        </p:sp>
        <p:sp>
          <p:nvSpPr>
            <p:cNvPr id="12310" name="Line 16"/>
            <p:cNvSpPr>
              <a:spLocks noChangeShapeType="1"/>
            </p:cNvSpPr>
            <p:nvPr/>
          </p:nvSpPr>
          <p:spPr bwMode="auto">
            <a:xfrm>
              <a:off x="2544" y="2736"/>
              <a:ext cx="1" cy="288"/>
            </a:xfrm>
            <a:prstGeom prst="line">
              <a:avLst/>
            </a:prstGeom>
            <a:noFill/>
            <a:ln w="9525">
              <a:solidFill>
                <a:schemeClr val="tx1"/>
              </a:solidFill>
              <a:round/>
              <a:headEnd/>
              <a:tailEnd/>
            </a:ln>
          </p:spPr>
          <p:txBody>
            <a:bodyPr wrap="none" anchor="ctr"/>
            <a:lstStyle/>
            <a:p>
              <a:endParaRPr lang="el-GR"/>
            </a:p>
          </p:txBody>
        </p:sp>
      </p:grpSp>
      <p:grpSp>
        <p:nvGrpSpPr>
          <p:cNvPr id="4" name="Group 17"/>
          <p:cNvGrpSpPr>
            <a:grpSpLocks/>
          </p:cNvGrpSpPr>
          <p:nvPr/>
        </p:nvGrpSpPr>
        <p:grpSpPr bwMode="auto">
          <a:xfrm>
            <a:off x="2339975" y="3398837"/>
            <a:ext cx="4800600" cy="457200"/>
            <a:chOff x="1104" y="3168"/>
            <a:chExt cx="3024" cy="288"/>
          </a:xfrm>
        </p:grpSpPr>
        <p:sp>
          <p:nvSpPr>
            <p:cNvPr id="12303" name="Text Box 18"/>
            <p:cNvSpPr txBox="1">
              <a:spLocks noChangeArrowheads="1"/>
            </p:cNvSpPr>
            <p:nvPr/>
          </p:nvSpPr>
          <p:spPr bwMode="auto">
            <a:xfrm>
              <a:off x="1104" y="3168"/>
              <a:ext cx="3024" cy="233"/>
            </a:xfrm>
            <a:prstGeom prst="rect">
              <a:avLst/>
            </a:prstGeom>
            <a:noFill/>
            <a:ln w="9525">
              <a:noFill/>
              <a:miter lim="800000"/>
              <a:headEnd/>
              <a:tailEnd/>
            </a:ln>
          </p:spPr>
          <p:txBody>
            <a:bodyPr>
              <a:spAutoFit/>
            </a:bodyPr>
            <a:lstStyle/>
            <a:p>
              <a:pPr eaLnBrk="0" hangingPunct="0">
                <a:spcBef>
                  <a:spcPct val="50000"/>
                </a:spcBef>
              </a:pPr>
              <a:r>
                <a:rPr lang="el-GR" u="sng" dirty="0">
                  <a:latin typeface="Calibri" pitchFamily="34" charset="0"/>
                </a:rPr>
                <a:t>Τίτλος</a:t>
              </a:r>
              <a:r>
                <a:rPr lang="el-GR" dirty="0">
                  <a:latin typeface="Calibri" pitchFamily="34" charset="0"/>
                </a:rPr>
                <a:t>  </a:t>
              </a:r>
              <a:r>
                <a:rPr lang="el-GR" dirty="0" smtClean="0">
                  <a:latin typeface="Calibri" pitchFamily="34" charset="0"/>
                </a:rPr>
                <a:t>     </a:t>
              </a:r>
              <a:r>
                <a:rPr lang="el-GR" u="sng" dirty="0">
                  <a:latin typeface="Calibri" pitchFamily="34" charset="0"/>
                </a:rPr>
                <a:t>Όνομα-Ηθοποιού</a:t>
              </a:r>
              <a:endParaRPr lang="el-GR" b="1" dirty="0">
                <a:latin typeface="Calibri" pitchFamily="34" charset="0"/>
              </a:endParaRPr>
            </a:p>
          </p:txBody>
        </p:sp>
        <p:sp>
          <p:nvSpPr>
            <p:cNvPr id="12304" name="Rectangle 19"/>
            <p:cNvSpPr>
              <a:spLocks noChangeArrowheads="1"/>
            </p:cNvSpPr>
            <p:nvPr/>
          </p:nvSpPr>
          <p:spPr bwMode="auto">
            <a:xfrm>
              <a:off x="1104" y="3168"/>
              <a:ext cx="1920" cy="288"/>
            </a:xfrm>
            <a:prstGeom prst="rect">
              <a:avLst/>
            </a:prstGeom>
            <a:noFill/>
            <a:ln w="9525">
              <a:solidFill>
                <a:schemeClr val="tx1"/>
              </a:solidFill>
              <a:miter lim="800000"/>
              <a:headEnd/>
              <a:tailEnd/>
            </a:ln>
          </p:spPr>
          <p:txBody>
            <a:bodyPr wrap="none" anchor="ctr"/>
            <a:lstStyle/>
            <a:p>
              <a:endParaRPr lang="el-GR"/>
            </a:p>
          </p:txBody>
        </p:sp>
        <p:sp>
          <p:nvSpPr>
            <p:cNvPr id="12305" name="Line 20"/>
            <p:cNvSpPr>
              <a:spLocks noChangeShapeType="1"/>
            </p:cNvSpPr>
            <p:nvPr/>
          </p:nvSpPr>
          <p:spPr bwMode="auto">
            <a:xfrm>
              <a:off x="1680" y="3168"/>
              <a:ext cx="0" cy="288"/>
            </a:xfrm>
            <a:prstGeom prst="line">
              <a:avLst/>
            </a:prstGeom>
            <a:noFill/>
            <a:ln w="9525">
              <a:solidFill>
                <a:schemeClr val="tx1"/>
              </a:solidFill>
              <a:round/>
              <a:headEnd/>
              <a:tailEnd/>
            </a:ln>
          </p:spPr>
          <p:txBody>
            <a:bodyPr wrap="none" anchor="ctr"/>
            <a:lstStyle/>
            <a:p>
              <a:endParaRPr lang="el-GR"/>
            </a:p>
          </p:txBody>
        </p:sp>
      </p:grpSp>
      <p:sp>
        <p:nvSpPr>
          <p:cNvPr id="12298" name="Text Box 21"/>
          <p:cNvSpPr txBox="1">
            <a:spLocks noChangeArrowheads="1"/>
          </p:cNvSpPr>
          <p:nvPr/>
        </p:nvSpPr>
        <p:spPr bwMode="auto">
          <a:xfrm>
            <a:off x="611188" y="5118502"/>
            <a:ext cx="1143000" cy="396875"/>
          </a:xfrm>
          <a:prstGeom prst="rect">
            <a:avLst/>
          </a:prstGeom>
          <a:noFill/>
          <a:ln w="9525">
            <a:noFill/>
            <a:miter lim="800000"/>
            <a:headEnd/>
            <a:tailEnd/>
          </a:ln>
        </p:spPr>
        <p:txBody>
          <a:bodyPr>
            <a:spAutoFit/>
          </a:bodyPr>
          <a:lstStyle/>
          <a:p>
            <a:pPr eaLnBrk="0" hangingPunct="0">
              <a:spcBef>
                <a:spcPct val="50000"/>
              </a:spcBef>
            </a:pPr>
            <a:r>
              <a:rPr lang="el-GR" b="1" dirty="0">
                <a:latin typeface="Calibri" pitchFamily="34" charset="0"/>
              </a:rPr>
              <a:t>Ταινία</a:t>
            </a:r>
          </a:p>
        </p:txBody>
      </p:sp>
      <p:sp>
        <p:nvSpPr>
          <p:cNvPr id="12299" name="Text Box 22"/>
          <p:cNvSpPr txBox="1">
            <a:spLocks noChangeArrowheads="1"/>
          </p:cNvSpPr>
          <p:nvPr/>
        </p:nvSpPr>
        <p:spPr bwMode="auto">
          <a:xfrm>
            <a:off x="611188" y="2679700"/>
            <a:ext cx="1066800" cy="396875"/>
          </a:xfrm>
          <a:prstGeom prst="rect">
            <a:avLst/>
          </a:prstGeom>
          <a:noFill/>
          <a:ln w="9525">
            <a:noFill/>
            <a:miter lim="800000"/>
            <a:headEnd/>
            <a:tailEnd/>
          </a:ln>
        </p:spPr>
        <p:txBody>
          <a:bodyPr>
            <a:spAutoFit/>
          </a:bodyPr>
          <a:lstStyle/>
          <a:p>
            <a:pPr eaLnBrk="0" hangingPunct="0">
              <a:spcBef>
                <a:spcPct val="50000"/>
              </a:spcBef>
            </a:pPr>
            <a:r>
              <a:rPr lang="el-GR" b="1">
                <a:latin typeface="Calibri" pitchFamily="34" charset="0"/>
              </a:rPr>
              <a:t>Ταινία</a:t>
            </a:r>
          </a:p>
        </p:txBody>
      </p:sp>
      <p:sp>
        <p:nvSpPr>
          <p:cNvPr id="12300" name="Text Box 23"/>
          <p:cNvSpPr txBox="1">
            <a:spLocks noChangeArrowheads="1"/>
          </p:cNvSpPr>
          <p:nvPr/>
        </p:nvSpPr>
        <p:spPr bwMode="auto">
          <a:xfrm>
            <a:off x="755650" y="3471862"/>
            <a:ext cx="990600" cy="396875"/>
          </a:xfrm>
          <a:prstGeom prst="rect">
            <a:avLst/>
          </a:prstGeom>
          <a:noFill/>
          <a:ln w="9525">
            <a:noFill/>
            <a:miter lim="800000"/>
            <a:headEnd/>
            <a:tailEnd/>
          </a:ln>
        </p:spPr>
        <p:txBody>
          <a:bodyPr>
            <a:spAutoFit/>
          </a:bodyPr>
          <a:lstStyle/>
          <a:p>
            <a:pPr eaLnBrk="0" hangingPunct="0">
              <a:spcBef>
                <a:spcPct val="50000"/>
              </a:spcBef>
            </a:pPr>
            <a:r>
              <a:rPr lang="el-GR" b="1">
                <a:latin typeface="Calibri" pitchFamily="34" charset="0"/>
              </a:rPr>
              <a:t>Παίζει</a:t>
            </a:r>
          </a:p>
        </p:txBody>
      </p:sp>
      <p:sp>
        <p:nvSpPr>
          <p:cNvPr id="12301" name="Text Box 24"/>
          <p:cNvSpPr txBox="1">
            <a:spLocks noChangeArrowheads="1"/>
          </p:cNvSpPr>
          <p:nvPr/>
        </p:nvSpPr>
        <p:spPr bwMode="auto">
          <a:xfrm>
            <a:off x="973138" y="1742364"/>
            <a:ext cx="6629400" cy="400110"/>
          </a:xfrm>
          <a:prstGeom prst="rect">
            <a:avLst/>
          </a:prstGeom>
          <a:noFill/>
          <a:ln w="9525">
            <a:noFill/>
            <a:miter lim="800000"/>
            <a:headEnd/>
            <a:tailEnd/>
          </a:ln>
        </p:spPr>
        <p:txBody>
          <a:bodyPr>
            <a:spAutoFit/>
          </a:bodyPr>
          <a:lstStyle/>
          <a:p>
            <a:pPr eaLnBrk="0" hangingPunct="0">
              <a:spcBef>
                <a:spcPct val="50000"/>
              </a:spcBef>
            </a:pPr>
            <a:r>
              <a:rPr lang="el-GR" sz="2000" dirty="0">
                <a:solidFill>
                  <a:schemeClr val="tx2">
                    <a:lumMod val="50000"/>
                  </a:schemeClr>
                </a:solidFill>
                <a:latin typeface="Calibri" pitchFamily="34" charset="0"/>
              </a:rPr>
              <a:t>(αδυναμία  αναπαράστασης συγκεκριμένης πληροφορίας)</a:t>
            </a:r>
          </a:p>
        </p:txBody>
      </p:sp>
      <p:sp>
        <p:nvSpPr>
          <p:cNvPr id="12302" name="Text Box 25"/>
          <p:cNvSpPr txBox="1">
            <a:spLocks noChangeArrowheads="1"/>
          </p:cNvSpPr>
          <p:nvPr/>
        </p:nvSpPr>
        <p:spPr bwMode="auto">
          <a:xfrm>
            <a:off x="275692" y="4222757"/>
            <a:ext cx="8351838" cy="400110"/>
          </a:xfrm>
          <a:prstGeom prst="rect">
            <a:avLst/>
          </a:prstGeom>
          <a:noFill/>
          <a:ln w="9525">
            <a:noFill/>
            <a:miter lim="800000"/>
            <a:headEnd/>
            <a:tailEnd/>
          </a:ln>
        </p:spPr>
        <p:txBody>
          <a:bodyPr>
            <a:spAutoFit/>
          </a:bodyPr>
          <a:lstStyle/>
          <a:p>
            <a:pPr eaLnBrk="0" hangingPunct="0">
              <a:spcBef>
                <a:spcPct val="50000"/>
              </a:spcBef>
            </a:pPr>
            <a:r>
              <a:rPr lang="el-GR" sz="2000" i="1" dirty="0">
                <a:solidFill>
                  <a:schemeClr val="tx2">
                    <a:lumMod val="50000"/>
                  </a:schemeClr>
                </a:solidFill>
                <a:latin typeface="Calibri" pitchFamily="34" charset="0"/>
              </a:rPr>
              <a:t>Χάνουμε πληροφορία δεν μπορούμε να βρούμε ποιος ηθοποιός σε ποια ταινία</a:t>
            </a:r>
          </a:p>
        </p:txBody>
      </p:sp>
      <p:sp>
        <p:nvSpPr>
          <p:cNvPr id="5" name="Title 4"/>
          <p:cNvSpPr>
            <a:spLocks noGrp="1"/>
          </p:cNvSpPr>
          <p:nvPr>
            <p:ph type="title"/>
          </p:nvPr>
        </p:nvSpPr>
        <p:spPr/>
        <p:txBody>
          <a:bodyPr>
            <a:normAutofit fontScale="90000"/>
          </a:bodyPr>
          <a:lstStyle/>
          <a:p>
            <a:r>
              <a:rPr lang="el-GR" dirty="0" smtClean="0">
                <a:solidFill>
                  <a:schemeClr val="accent6">
                    <a:lumMod val="75000"/>
                  </a:schemeClr>
                </a:solidFill>
              </a:rPr>
              <a:t>Αποφυγή δημιουργίας πλασματικών πλειάδων</a:t>
            </a:r>
            <a:endParaRPr lang="en-US" dirty="0">
              <a:solidFill>
                <a:schemeClr val="accent6">
                  <a:lumMod val="75000"/>
                </a:schemeClr>
              </a:solidFill>
            </a:endParaRPr>
          </a:p>
        </p:txBody>
      </p:sp>
    </p:spTree>
    <p:extLst>
      <p:ext uri="{BB962C8B-B14F-4D97-AF65-F5344CB8AC3E}">
        <p14:creationId xmlns:p14="http://schemas.microsoft.com/office/powerpoint/2010/main" xmlns="" val="2393102847"/>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Footer Placeholder 3"/>
          <p:cNvSpPr>
            <a:spLocks noGrp="1"/>
          </p:cNvSpPr>
          <p:nvPr>
            <p:ph type="ftr" sz="quarter" idx="11"/>
          </p:nvPr>
        </p:nvSpPr>
        <p:spPr>
          <a:noFill/>
        </p:spPr>
        <p:txBody>
          <a:bodyPr/>
          <a:lstStyle/>
          <a:p>
            <a:r>
              <a:rPr lang="el-GR" altLang="en-US" smtClean="0"/>
              <a:t>Ευαγγελία Πιτουρά</a:t>
            </a:r>
          </a:p>
        </p:txBody>
      </p:sp>
      <p:sp>
        <p:nvSpPr>
          <p:cNvPr id="14339" name="Slide Number Placeholder 4"/>
          <p:cNvSpPr>
            <a:spLocks noGrp="1"/>
          </p:cNvSpPr>
          <p:nvPr>
            <p:ph type="sldNum" sz="quarter" idx="12"/>
          </p:nvPr>
        </p:nvSpPr>
        <p:spPr>
          <a:noFill/>
        </p:spPr>
        <p:txBody>
          <a:bodyPr/>
          <a:lstStyle/>
          <a:p>
            <a:fld id="{1675D07A-1769-452D-AA1C-3EB18C2B0782}" type="slidenum">
              <a:rPr lang="el-GR" altLang="en-US" smtClean="0"/>
              <a:pPr/>
              <a:t>80</a:t>
            </a:fld>
            <a:endParaRPr lang="el-GR" altLang="en-US" smtClean="0"/>
          </a:p>
        </p:txBody>
      </p:sp>
      <p:sp>
        <p:nvSpPr>
          <p:cNvPr id="14341" name="Text Box 3"/>
          <p:cNvSpPr txBox="1">
            <a:spLocks noChangeArrowheads="1"/>
          </p:cNvSpPr>
          <p:nvPr/>
        </p:nvSpPr>
        <p:spPr bwMode="auto">
          <a:xfrm>
            <a:off x="279106" y="2263742"/>
            <a:ext cx="1595438" cy="366713"/>
          </a:xfrm>
          <a:prstGeom prst="rect">
            <a:avLst/>
          </a:prstGeom>
          <a:noFill/>
          <a:ln w="9525">
            <a:noFill/>
            <a:miter lim="800000"/>
            <a:headEnd/>
            <a:tailEnd/>
          </a:ln>
        </p:spPr>
        <p:txBody>
          <a:bodyPr wrap="none">
            <a:spAutoFit/>
          </a:bodyPr>
          <a:lstStyle/>
          <a:p>
            <a:pPr eaLnBrk="0" hangingPunct="0"/>
            <a:r>
              <a:rPr lang="el-GR" sz="1800" b="1">
                <a:latin typeface="Calibri" pitchFamily="34" charset="0"/>
              </a:rPr>
              <a:t>Λογαριασμός </a:t>
            </a:r>
            <a:r>
              <a:rPr lang="en-US" sz="1800" b="1">
                <a:latin typeface="Calibri" pitchFamily="34" charset="0"/>
              </a:rPr>
              <a:t> </a:t>
            </a:r>
            <a:endParaRPr lang="en-US" sz="1800">
              <a:latin typeface="Calibri" pitchFamily="34" charset="0"/>
            </a:endParaRPr>
          </a:p>
        </p:txBody>
      </p:sp>
      <p:sp>
        <p:nvSpPr>
          <p:cNvPr id="14342" name="Text Box 4"/>
          <p:cNvSpPr txBox="1">
            <a:spLocks noChangeArrowheads="1"/>
          </p:cNvSpPr>
          <p:nvPr/>
        </p:nvSpPr>
        <p:spPr bwMode="auto">
          <a:xfrm>
            <a:off x="395288" y="4005263"/>
            <a:ext cx="1981200" cy="366712"/>
          </a:xfrm>
          <a:prstGeom prst="rect">
            <a:avLst/>
          </a:prstGeom>
          <a:noFill/>
          <a:ln w="9525">
            <a:noFill/>
            <a:miter lim="800000"/>
            <a:headEnd/>
            <a:tailEnd/>
          </a:ln>
        </p:spPr>
        <p:txBody>
          <a:bodyPr>
            <a:spAutoFit/>
          </a:bodyPr>
          <a:lstStyle/>
          <a:p>
            <a:pPr eaLnBrk="0" hangingPunct="0">
              <a:spcBef>
                <a:spcPct val="50000"/>
              </a:spcBef>
            </a:pPr>
            <a:r>
              <a:rPr lang="el-GR" sz="1800" b="1">
                <a:latin typeface="Calibri" pitchFamily="34" charset="0"/>
              </a:rPr>
              <a:t>Πελάτης</a:t>
            </a:r>
            <a:endParaRPr lang="el-GR" sz="1800">
              <a:latin typeface="Calibri" pitchFamily="34" charset="0"/>
            </a:endParaRPr>
          </a:p>
        </p:txBody>
      </p:sp>
      <p:sp>
        <p:nvSpPr>
          <p:cNvPr id="14343" name="Text Box 5"/>
          <p:cNvSpPr txBox="1">
            <a:spLocks noChangeArrowheads="1"/>
          </p:cNvSpPr>
          <p:nvPr/>
        </p:nvSpPr>
        <p:spPr bwMode="auto">
          <a:xfrm>
            <a:off x="160534" y="1625715"/>
            <a:ext cx="8512175" cy="584200"/>
          </a:xfrm>
          <a:prstGeom prst="rect">
            <a:avLst/>
          </a:prstGeom>
          <a:noFill/>
          <a:ln w="9525">
            <a:noFill/>
            <a:miter lim="800000"/>
            <a:headEnd/>
            <a:tailEnd/>
          </a:ln>
        </p:spPr>
        <p:txBody>
          <a:bodyPr>
            <a:spAutoFit/>
          </a:bodyPr>
          <a:lstStyle/>
          <a:p>
            <a:pPr algn="just" eaLnBrk="0" hangingPunct="0">
              <a:spcBef>
                <a:spcPct val="50000"/>
              </a:spcBef>
            </a:pPr>
            <a:r>
              <a:rPr lang="el-GR" sz="1600" dirty="0">
                <a:solidFill>
                  <a:srgbClr val="666699"/>
                </a:solidFill>
                <a:latin typeface="Calibri" pitchFamily="34" charset="0"/>
              </a:rPr>
              <a:t>Παράδειγμα: </a:t>
            </a:r>
            <a:r>
              <a:rPr lang="el-GR" sz="1600" i="1" dirty="0">
                <a:solidFill>
                  <a:srgbClr val="666699"/>
                </a:solidFill>
                <a:latin typeface="Calibri" pitchFamily="34" charset="0"/>
              </a:rPr>
              <a:t>Θεωρούμε ότι ένας λογαριασμός μπορεί να ανήκει σε παραπάνω από έναν πελάτη και ένας πελάτης μπορεί να έχει πολλούς λογαριασμούς.</a:t>
            </a:r>
            <a:r>
              <a:rPr lang="el-GR" sz="1600" dirty="0">
                <a:solidFill>
                  <a:srgbClr val="666699"/>
                </a:solidFill>
                <a:latin typeface="Calibri" pitchFamily="34" charset="0"/>
              </a:rPr>
              <a:t> </a:t>
            </a:r>
          </a:p>
        </p:txBody>
      </p:sp>
      <p:grpSp>
        <p:nvGrpSpPr>
          <p:cNvPr id="2" name="Group 6"/>
          <p:cNvGrpSpPr>
            <a:grpSpLocks/>
          </p:cNvGrpSpPr>
          <p:nvPr/>
        </p:nvGrpSpPr>
        <p:grpSpPr bwMode="auto">
          <a:xfrm>
            <a:off x="712494" y="2695542"/>
            <a:ext cx="8153400" cy="381000"/>
            <a:chOff x="480" y="1824"/>
            <a:chExt cx="5136" cy="240"/>
          </a:xfrm>
        </p:grpSpPr>
        <p:sp>
          <p:nvSpPr>
            <p:cNvPr id="14356" name="Text Box 7"/>
            <p:cNvSpPr txBox="1">
              <a:spLocks noChangeArrowheads="1"/>
            </p:cNvSpPr>
            <p:nvPr/>
          </p:nvSpPr>
          <p:spPr bwMode="auto">
            <a:xfrm>
              <a:off x="528" y="1824"/>
              <a:ext cx="5088" cy="233"/>
            </a:xfrm>
            <a:prstGeom prst="rect">
              <a:avLst/>
            </a:prstGeom>
            <a:noFill/>
            <a:ln w="9525">
              <a:noFill/>
              <a:miter lim="800000"/>
              <a:headEnd/>
              <a:tailEnd/>
            </a:ln>
          </p:spPr>
          <p:txBody>
            <a:bodyPr>
              <a:spAutoFit/>
            </a:bodyPr>
            <a:lstStyle/>
            <a:p>
              <a:pPr eaLnBrk="0" hangingPunct="0">
                <a:spcBef>
                  <a:spcPct val="50000"/>
                </a:spcBef>
              </a:pPr>
              <a:r>
                <a:rPr lang="el-GR" dirty="0">
                  <a:latin typeface="Calibri" pitchFamily="34" charset="0"/>
                </a:rPr>
                <a:t>Όνομα-Υποκαταστήματος  </a:t>
              </a:r>
              <a:r>
                <a:rPr lang="el-GR" dirty="0" smtClean="0">
                  <a:latin typeface="Calibri" pitchFamily="34" charset="0"/>
                </a:rPr>
                <a:t>       </a:t>
              </a:r>
              <a:r>
                <a:rPr lang="el-GR" u="sng" dirty="0">
                  <a:latin typeface="Calibri" pitchFamily="34" charset="0"/>
                </a:rPr>
                <a:t>Αριθμός-Λογαριασμού</a:t>
              </a:r>
              <a:r>
                <a:rPr lang="el-GR" dirty="0">
                  <a:latin typeface="Calibri" pitchFamily="34" charset="0"/>
                </a:rPr>
                <a:t>   </a:t>
              </a:r>
              <a:r>
                <a:rPr lang="el-GR" dirty="0" smtClean="0">
                  <a:latin typeface="Calibri" pitchFamily="34" charset="0"/>
                </a:rPr>
                <a:t>      </a:t>
              </a:r>
              <a:r>
                <a:rPr lang="el-GR" dirty="0">
                  <a:latin typeface="Calibri" pitchFamily="34" charset="0"/>
                </a:rPr>
                <a:t>Ποσό </a:t>
              </a:r>
              <a:r>
                <a:rPr lang="el-GR" dirty="0" smtClean="0">
                  <a:latin typeface="Calibri" pitchFamily="34" charset="0"/>
                </a:rPr>
                <a:t>      </a:t>
              </a:r>
              <a:r>
                <a:rPr lang="el-GR" u="sng" dirty="0">
                  <a:latin typeface="Calibri" pitchFamily="34" charset="0"/>
                </a:rPr>
                <a:t>Όνομα-Πελάτη</a:t>
              </a:r>
              <a:endParaRPr lang="el-GR" dirty="0">
                <a:latin typeface="Calibri" pitchFamily="34" charset="0"/>
              </a:endParaRPr>
            </a:p>
          </p:txBody>
        </p:sp>
        <p:sp>
          <p:nvSpPr>
            <p:cNvPr id="14357" name="Rectangle 8"/>
            <p:cNvSpPr>
              <a:spLocks noChangeArrowheads="1"/>
            </p:cNvSpPr>
            <p:nvPr/>
          </p:nvSpPr>
          <p:spPr bwMode="auto">
            <a:xfrm>
              <a:off x="480" y="1824"/>
              <a:ext cx="5088" cy="240"/>
            </a:xfrm>
            <a:prstGeom prst="rect">
              <a:avLst/>
            </a:prstGeom>
            <a:noFill/>
            <a:ln w="9525">
              <a:solidFill>
                <a:schemeClr val="tx1"/>
              </a:solidFill>
              <a:miter lim="800000"/>
              <a:headEnd/>
              <a:tailEnd/>
            </a:ln>
          </p:spPr>
          <p:txBody>
            <a:bodyPr wrap="none" anchor="ctr"/>
            <a:lstStyle/>
            <a:p>
              <a:endParaRPr lang="el-GR">
                <a:latin typeface="Calibri" pitchFamily="34" charset="0"/>
              </a:endParaRPr>
            </a:p>
          </p:txBody>
        </p:sp>
        <p:sp>
          <p:nvSpPr>
            <p:cNvPr id="14358" name="Line 9"/>
            <p:cNvSpPr>
              <a:spLocks noChangeShapeType="1"/>
            </p:cNvSpPr>
            <p:nvPr/>
          </p:nvSpPr>
          <p:spPr bwMode="auto">
            <a:xfrm>
              <a:off x="2352" y="1824"/>
              <a:ext cx="0" cy="240"/>
            </a:xfrm>
            <a:prstGeom prst="line">
              <a:avLst/>
            </a:prstGeom>
            <a:noFill/>
            <a:ln w="9525">
              <a:solidFill>
                <a:schemeClr val="tx1"/>
              </a:solidFill>
              <a:round/>
              <a:headEnd/>
              <a:tailEnd/>
            </a:ln>
          </p:spPr>
          <p:txBody>
            <a:bodyPr wrap="none" anchor="ctr"/>
            <a:lstStyle/>
            <a:p>
              <a:endParaRPr lang="el-GR"/>
            </a:p>
          </p:txBody>
        </p:sp>
        <p:sp>
          <p:nvSpPr>
            <p:cNvPr id="14359" name="Line 10"/>
            <p:cNvSpPr>
              <a:spLocks noChangeShapeType="1"/>
            </p:cNvSpPr>
            <p:nvPr/>
          </p:nvSpPr>
          <p:spPr bwMode="auto">
            <a:xfrm>
              <a:off x="3936" y="1824"/>
              <a:ext cx="0" cy="240"/>
            </a:xfrm>
            <a:prstGeom prst="line">
              <a:avLst/>
            </a:prstGeom>
            <a:noFill/>
            <a:ln w="9525">
              <a:solidFill>
                <a:schemeClr val="tx1"/>
              </a:solidFill>
              <a:round/>
              <a:headEnd/>
              <a:tailEnd/>
            </a:ln>
          </p:spPr>
          <p:txBody>
            <a:bodyPr wrap="none" anchor="ctr"/>
            <a:lstStyle/>
            <a:p>
              <a:endParaRPr lang="el-GR"/>
            </a:p>
          </p:txBody>
        </p:sp>
        <p:sp>
          <p:nvSpPr>
            <p:cNvPr id="14360" name="Line 11"/>
            <p:cNvSpPr>
              <a:spLocks noChangeShapeType="1"/>
            </p:cNvSpPr>
            <p:nvPr/>
          </p:nvSpPr>
          <p:spPr bwMode="auto">
            <a:xfrm>
              <a:off x="4464" y="1824"/>
              <a:ext cx="0" cy="240"/>
            </a:xfrm>
            <a:prstGeom prst="line">
              <a:avLst/>
            </a:prstGeom>
            <a:noFill/>
            <a:ln w="9525">
              <a:solidFill>
                <a:schemeClr val="tx1"/>
              </a:solidFill>
              <a:round/>
              <a:headEnd/>
              <a:tailEnd/>
            </a:ln>
          </p:spPr>
          <p:txBody>
            <a:bodyPr wrap="none" anchor="ctr"/>
            <a:lstStyle/>
            <a:p>
              <a:endParaRPr lang="el-GR"/>
            </a:p>
          </p:txBody>
        </p:sp>
      </p:grpSp>
      <p:grpSp>
        <p:nvGrpSpPr>
          <p:cNvPr id="3" name="Group 12"/>
          <p:cNvGrpSpPr>
            <a:grpSpLocks/>
          </p:cNvGrpSpPr>
          <p:nvPr/>
        </p:nvGrpSpPr>
        <p:grpSpPr bwMode="auto">
          <a:xfrm>
            <a:off x="1331913" y="4508500"/>
            <a:ext cx="6096000" cy="381000"/>
            <a:chOff x="720" y="2784"/>
            <a:chExt cx="3840" cy="240"/>
          </a:xfrm>
        </p:grpSpPr>
        <p:sp>
          <p:nvSpPr>
            <p:cNvPr id="14351" name="Text Box 13"/>
            <p:cNvSpPr txBox="1">
              <a:spLocks noChangeArrowheads="1"/>
            </p:cNvSpPr>
            <p:nvPr/>
          </p:nvSpPr>
          <p:spPr bwMode="auto">
            <a:xfrm>
              <a:off x="720" y="2784"/>
              <a:ext cx="3840" cy="233"/>
            </a:xfrm>
            <a:prstGeom prst="rect">
              <a:avLst/>
            </a:prstGeom>
            <a:noFill/>
            <a:ln w="9525">
              <a:noFill/>
              <a:miter lim="800000"/>
              <a:headEnd/>
              <a:tailEnd/>
            </a:ln>
          </p:spPr>
          <p:txBody>
            <a:bodyPr>
              <a:spAutoFit/>
            </a:bodyPr>
            <a:lstStyle/>
            <a:p>
              <a:pPr eaLnBrk="0" hangingPunct="0">
                <a:spcBef>
                  <a:spcPct val="50000"/>
                </a:spcBef>
              </a:pPr>
              <a:r>
                <a:rPr lang="el-GR" u="sng" dirty="0">
                  <a:latin typeface="Calibri" pitchFamily="34" charset="0"/>
                </a:rPr>
                <a:t>Όνομα-Πελάτη</a:t>
              </a:r>
              <a:r>
                <a:rPr lang="el-GR" dirty="0">
                  <a:latin typeface="Calibri" pitchFamily="34" charset="0"/>
                </a:rPr>
                <a:t> </a:t>
              </a:r>
              <a:r>
                <a:rPr lang="el-GR" dirty="0" smtClean="0">
                  <a:latin typeface="Calibri" pitchFamily="34" charset="0"/>
                </a:rPr>
                <a:t>      </a:t>
              </a:r>
              <a:r>
                <a:rPr lang="el-GR" dirty="0">
                  <a:latin typeface="Calibri" pitchFamily="34" charset="0"/>
                </a:rPr>
                <a:t>Οδός    </a:t>
              </a:r>
              <a:r>
                <a:rPr lang="el-GR" dirty="0" smtClean="0">
                  <a:latin typeface="Calibri" pitchFamily="34" charset="0"/>
                </a:rPr>
                <a:t>   Πόλη    </a:t>
              </a:r>
              <a:r>
                <a:rPr lang="el-GR" u="sng" dirty="0">
                  <a:latin typeface="Calibri" pitchFamily="34" charset="0"/>
                </a:rPr>
                <a:t>Αριθμός-Δανείου</a:t>
              </a:r>
              <a:endParaRPr lang="el-GR" dirty="0">
                <a:latin typeface="Calibri" pitchFamily="34" charset="0"/>
              </a:endParaRPr>
            </a:p>
          </p:txBody>
        </p:sp>
        <p:sp>
          <p:nvSpPr>
            <p:cNvPr id="14352" name="Rectangle 14"/>
            <p:cNvSpPr>
              <a:spLocks noChangeArrowheads="1"/>
            </p:cNvSpPr>
            <p:nvPr/>
          </p:nvSpPr>
          <p:spPr bwMode="auto">
            <a:xfrm>
              <a:off x="720" y="2784"/>
              <a:ext cx="3360" cy="240"/>
            </a:xfrm>
            <a:prstGeom prst="rect">
              <a:avLst/>
            </a:prstGeom>
            <a:noFill/>
            <a:ln w="9525">
              <a:solidFill>
                <a:schemeClr val="tx1"/>
              </a:solidFill>
              <a:miter lim="800000"/>
              <a:headEnd/>
              <a:tailEnd/>
            </a:ln>
          </p:spPr>
          <p:txBody>
            <a:bodyPr wrap="none" anchor="ctr"/>
            <a:lstStyle/>
            <a:p>
              <a:endParaRPr lang="el-GR">
                <a:latin typeface="Calibri" pitchFamily="34" charset="0"/>
              </a:endParaRPr>
            </a:p>
          </p:txBody>
        </p:sp>
        <p:sp>
          <p:nvSpPr>
            <p:cNvPr id="14353" name="Line 15"/>
            <p:cNvSpPr>
              <a:spLocks noChangeShapeType="1"/>
            </p:cNvSpPr>
            <p:nvPr/>
          </p:nvSpPr>
          <p:spPr bwMode="auto">
            <a:xfrm>
              <a:off x="2256" y="2784"/>
              <a:ext cx="1" cy="240"/>
            </a:xfrm>
            <a:prstGeom prst="line">
              <a:avLst/>
            </a:prstGeom>
            <a:noFill/>
            <a:ln w="9525">
              <a:solidFill>
                <a:schemeClr val="tx1"/>
              </a:solidFill>
              <a:round/>
              <a:headEnd/>
              <a:tailEnd/>
            </a:ln>
          </p:spPr>
          <p:txBody>
            <a:bodyPr wrap="none" anchor="ctr"/>
            <a:lstStyle/>
            <a:p>
              <a:endParaRPr lang="el-GR"/>
            </a:p>
          </p:txBody>
        </p:sp>
        <p:sp>
          <p:nvSpPr>
            <p:cNvPr id="14354" name="Line 16"/>
            <p:cNvSpPr>
              <a:spLocks noChangeShapeType="1"/>
            </p:cNvSpPr>
            <p:nvPr/>
          </p:nvSpPr>
          <p:spPr bwMode="auto">
            <a:xfrm>
              <a:off x="1776" y="2784"/>
              <a:ext cx="1" cy="240"/>
            </a:xfrm>
            <a:prstGeom prst="line">
              <a:avLst/>
            </a:prstGeom>
            <a:noFill/>
            <a:ln w="9525">
              <a:solidFill>
                <a:schemeClr val="tx1"/>
              </a:solidFill>
              <a:round/>
              <a:headEnd/>
              <a:tailEnd/>
            </a:ln>
          </p:spPr>
          <p:txBody>
            <a:bodyPr wrap="none" anchor="ctr"/>
            <a:lstStyle/>
            <a:p>
              <a:endParaRPr lang="el-GR"/>
            </a:p>
          </p:txBody>
        </p:sp>
        <p:sp>
          <p:nvSpPr>
            <p:cNvPr id="14355" name="Line 17"/>
            <p:cNvSpPr>
              <a:spLocks noChangeShapeType="1"/>
            </p:cNvSpPr>
            <p:nvPr/>
          </p:nvSpPr>
          <p:spPr bwMode="auto">
            <a:xfrm>
              <a:off x="2784" y="2784"/>
              <a:ext cx="0" cy="240"/>
            </a:xfrm>
            <a:prstGeom prst="line">
              <a:avLst/>
            </a:prstGeom>
            <a:noFill/>
            <a:ln w="9525">
              <a:solidFill>
                <a:schemeClr val="tx1"/>
              </a:solidFill>
              <a:round/>
              <a:headEnd/>
              <a:tailEnd/>
            </a:ln>
          </p:spPr>
          <p:txBody>
            <a:bodyPr wrap="none" anchor="ctr"/>
            <a:lstStyle/>
            <a:p>
              <a:endParaRPr lang="el-GR"/>
            </a:p>
          </p:txBody>
        </p:sp>
      </p:grpSp>
      <p:sp>
        <p:nvSpPr>
          <p:cNvPr id="14346" name="Text Box 18"/>
          <p:cNvSpPr txBox="1">
            <a:spLocks noChangeArrowheads="1"/>
          </p:cNvSpPr>
          <p:nvPr/>
        </p:nvSpPr>
        <p:spPr bwMode="auto">
          <a:xfrm>
            <a:off x="250825" y="3644900"/>
            <a:ext cx="8512175" cy="336550"/>
          </a:xfrm>
          <a:prstGeom prst="rect">
            <a:avLst/>
          </a:prstGeom>
          <a:noFill/>
          <a:ln w="9525">
            <a:noFill/>
            <a:miter lim="800000"/>
            <a:headEnd/>
            <a:tailEnd/>
          </a:ln>
        </p:spPr>
        <p:txBody>
          <a:bodyPr>
            <a:spAutoFit/>
          </a:bodyPr>
          <a:lstStyle/>
          <a:p>
            <a:pPr algn="just" eaLnBrk="0" hangingPunct="0">
              <a:spcBef>
                <a:spcPct val="50000"/>
              </a:spcBef>
            </a:pPr>
            <a:r>
              <a:rPr lang="el-GR" sz="1600">
                <a:solidFill>
                  <a:srgbClr val="666699"/>
                </a:solidFill>
                <a:latin typeface="Calibri" pitchFamily="34" charset="0"/>
              </a:rPr>
              <a:t>Παράδειγμα: Ένας Πελάτης πολλά δάνεια και ένα Δάνειο από παραπάνω από έναν πελάτη</a:t>
            </a:r>
          </a:p>
        </p:txBody>
      </p:sp>
      <p:sp>
        <p:nvSpPr>
          <p:cNvPr id="14348" name="Text Box 20"/>
          <p:cNvSpPr txBox="1">
            <a:spLocks noChangeArrowheads="1"/>
          </p:cNvSpPr>
          <p:nvPr/>
        </p:nvSpPr>
        <p:spPr bwMode="auto">
          <a:xfrm>
            <a:off x="3386972" y="5282726"/>
            <a:ext cx="2016125" cy="274637"/>
          </a:xfrm>
          <a:prstGeom prst="rect">
            <a:avLst/>
          </a:prstGeom>
          <a:noFill/>
          <a:ln w="9525">
            <a:noFill/>
            <a:miter lim="800000"/>
            <a:headEnd/>
            <a:tailEnd/>
          </a:ln>
        </p:spPr>
        <p:txBody>
          <a:bodyPr>
            <a:spAutoFit/>
          </a:bodyPr>
          <a:lstStyle/>
          <a:p>
            <a:pPr>
              <a:spcBef>
                <a:spcPct val="50000"/>
              </a:spcBef>
            </a:pPr>
            <a:r>
              <a:rPr lang="el-GR" sz="1200" b="1" dirty="0">
                <a:solidFill>
                  <a:srgbClr val="666699"/>
                </a:solidFill>
                <a:latin typeface="Calibri" pitchFamily="34" charset="0"/>
              </a:rPr>
              <a:t>Διεύθυνση πελάτη</a:t>
            </a:r>
          </a:p>
        </p:txBody>
      </p:sp>
      <p:sp>
        <p:nvSpPr>
          <p:cNvPr id="14349" name="AutoShape 21"/>
          <p:cNvSpPr>
            <a:spLocks/>
          </p:cNvSpPr>
          <p:nvPr/>
        </p:nvSpPr>
        <p:spPr bwMode="auto">
          <a:xfrm rot="-5400000">
            <a:off x="3635375" y="4438651"/>
            <a:ext cx="288925" cy="1295400"/>
          </a:xfrm>
          <a:prstGeom prst="leftBrace">
            <a:avLst>
              <a:gd name="adj1" fmla="val 37363"/>
              <a:gd name="adj2" fmla="val 50000"/>
            </a:avLst>
          </a:prstGeom>
          <a:noFill/>
          <a:ln w="28575">
            <a:solidFill>
              <a:srgbClr val="000066"/>
            </a:solidFill>
            <a:round/>
            <a:headEnd/>
            <a:tailEnd/>
          </a:ln>
        </p:spPr>
        <p:txBody>
          <a:bodyPr wrap="none" anchor="ctr"/>
          <a:lstStyle/>
          <a:p>
            <a:endParaRPr lang="el-GR"/>
          </a:p>
        </p:txBody>
      </p:sp>
      <p:sp>
        <p:nvSpPr>
          <p:cNvPr id="14350"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25" name="Title 24"/>
          <p:cNvSpPr>
            <a:spLocks noGrp="1"/>
          </p:cNvSpPr>
          <p:nvPr>
            <p:ph type="title"/>
          </p:nvPr>
        </p:nvSpPr>
        <p:spPr/>
        <p:txBody>
          <a:bodyPr/>
          <a:lstStyle/>
          <a:p>
            <a:r>
              <a:rPr lang="el-GR" dirty="0" smtClean="0">
                <a:solidFill>
                  <a:schemeClr val="accent6">
                    <a:lumMod val="75000"/>
                  </a:schemeClr>
                </a:solidFill>
              </a:rPr>
              <a:t>Παραδείγματα Μερικής Εξάρτησης</a:t>
            </a:r>
            <a:endParaRPr lang="el-GR"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Footer Placeholder 3"/>
          <p:cNvSpPr>
            <a:spLocks noGrp="1"/>
          </p:cNvSpPr>
          <p:nvPr>
            <p:ph type="ftr" sz="quarter" idx="11"/>
          </p:nvPr>
        </p:nvSpPr>
        <p:spPr>
          <a:noFill/>
        </p:spPr>
        <p:txBody>
          <a:bodyPr/>
          <a:lstStyle/>
          <a:p>
            <a:r>
              <a:rPr lang="el-GR" altLang="en-US" smtClean="0"/>
              <a:t>Ευαγγελία Πιτουρά</a:t>
            </a:r>
          </a:p>
        </p:txBody>
      </p:sp>
      <p:sp>
        <p:nvSpPr>
          <p:cNvPr id="15363" name="Slide Number Placeholder 4"/>
          <p:cNvSpPr>
            <a:spLocks noGrp="1"/>
          </p:cNvSpPr>
          <p:nvPr>
            <p:ph type="sldNum" sz="quarter" idx="12"/>
          </p:nvPr>
        </p:nvSpPr>
        <p:spPr>
          <a:noFill/>
        </p:spPr>
        <p:txBody>
          <a:bodyPr/>
          <a:lstStyle/>
          <a:p>
            <a:fld id="{B27EC5F1-3A1A-40D2-ADA2-CD10AB50BDC5}" type="slidenum">
              <a:rPr lang="el-GR" altLang="en-US" smtClean="0"/>
              <a:pPr/>
              <a:t>81</a:t>
            </a:fld>
            <a:endParaRPr lang="el-GR" altLang="en-US" smtClean="0"/>
          </a:p>
        </p:txBody>
      </p:sp>
      <p:sp>
        <p:nvSpPr>
          <p:cNvPr id="15365" name="Text Box 3"/>
          <p:cNvSpPr txBox="1">
            <a:spLocks noChangeArrowheads="1"/>
          </p:cNvSpPr>
          <p:nvPr/>
        </p:nvSpPr>
        <p:spPr bwMode="auto">
          <a:xfrm>
            <a:off x="468313" y="1773238"/>
            <a:ext cx="8351837" cy="701675"/>
          </a:xfrm>
          <a:prstGeom prst="rect">
            <a:avLst/>
          </a:prstGeom>
          <a:noFill/>
          <a:ln w="9525">
            <a:noFill/>
            <a:miter lim="800000"/>
            <a:headEnd/>
            <a:tailEnd/>
          </a:ln>
        </p:spPr>
        <p:txBody>
          <a:bodyPr>
            <a:spAutoFit/>
          </a:bodyPr>
          <a:lstStyle/>
          <a:p>
            <a:pPr>
              <a:spcBef>
                <a:spcPct val="50000"/>
              </a:spcBef>
            </a:pPr>
            <a:r>
              <a:rPr lang="el-GR" dirty="0">
                <a:solidFill>
                  <a:schemeClr val="tx2"/>
                </a:solidFill>
                <a:latin typeface="Calibri" pitchFamily="34" charset="0"/>
              </a:rPr>
              <a:t>Παραβίαση του </a:t>
            </a:r>
            <a:r>
              <a:rPr lang="en-US" dirty="0">
                <a:solidFill>
                  <a:schemeClr val="tx2"/>
                </a:solidFill>
                <a:latin typeface="Calibri" pitchFamily="34" charset="0"/>
              </a:rPr>
              <a:t>BCNF </a:t>
            </a:r>
            <a:r>
              <a:rPr lang="el-GR" dirty="0">
                <a:solidFill>
                  <a:schemeClr val="tx2"/>
                </a:solidFill>
                <a:latin typeface="Calibri" pitchFamily="34" charset="0"/>
              </a:rPr>
              <a:t>σημαίνει ότι υπάρχει </a:t>
            </a:r>
            <a:r>
              <a:rPr lang="en-US" dirty="0">
                <a:solidFill>
                  <a:schemeClr val="tx2"/>
                </a:solidFill>
                <a:latin typeface="Calibri" pitchFamily="34" charset="0"/>
              </a:rPr>
              <a:t>X </a:t>
            </a:r>
            <a:r>
              <a:rPr lang="en-US" dirty="0">
                <a:solidFill>
                  <a:schemeClr val="tx2"/>
                </a:solidFill>
                <a:latin typeface="Calibri" pitchFamily="34" charset="0"/>
                <a:sym typeface="Symbol" pitchFamily="18" charset="2"/>
              </a:rPr>
              <a:t> A </a:t>
            </a:r>
            <a:r>
              <a:rPr lang="el-GR" dirty="0">
                <a:solidFill>
                  <a:schemeClr val="tx2"/>
                </a:solidFill>
                <a:latin typeface="Calibri" pitchFamily="34" charset="0"/>
                <a:sym typeface="Symbol" pitchFamily="18" charset="2"/>
              </a:rPr>
              <a:t>όπου το Χ δεν είναι </a:t>
            </a:r>
            <a:r>
              <a:rPr lang="el-GR" dirty="0" err="1">
                <a:solidFill>
                  <a:schemeClr val="tx2"/>
                </a:solidFill>
                <a:latin typeface="Calibri" pitchFamily="34" charset="0"/>
                <a:sym typeface="Symbol" pitchFamily="18" charset="2"/>
              </a:rPr>
              <a:t>υπερκλειδί</a:t>
            </a:r>
            <a:endParaRPr lang="en-US" dirty="0">
              <a:solidFill>
                <a:schemeClr val="tx2"/>
              </a:solidFill>
              <a:latin typeface="Calibri" pitchFamily="34" charset="0"/>
              <a:sym typeface="Symbol" pitchFamily="18" charset="2"/>
            </a:endParaRPr>
          </a:p>
        </p:txBody>
      </p:sp>
      <p:sp>
        <p:nvSpPr>
          <p:cNvPr id="15367" name="Text Box 5"/>
          <p:cNvSpPr txBox="1">
            <a:spLocks noChangeArrowheads="1"/>
          </p:cNvSpPr>
          <p:nvPr/>
        </p:nvSpPr>
        <p:spPr bwMode="auto">
          <a:xfrm>
            <a:off x="411752" y="2682450"/>
            <a:ext cx="8280400" cy="2185214"/>
          </a:xfrm>
          <a:prstGeom prst="rect">
            <a:avLst/>
          </a:prstGeom>
          <a:noFill/>
          <a:ln w="9525">
            <a:solidFill>
              <a:schemeClr val="tx1"/>
            </a:solidFill>
            <a:miter lim="800000"/>
            <a:headEnd/>
            <a:tailEnd/>
          </a:ln>
        </p:spPr>
        <p:txBody>
          <a:bodyPr>
            <a:spAutoFit/>
          </a:bodyPr>
          <a:lstStyle/>
          <a:p>
            <a:pPr algn="just">
              <a:spcBef>
                <a:spcPct val="50000"/>
              </a:spcBef>
            </a:pPr>
            <a:r>
              <a:rPr lang="el-GR" b="1" dirty="0">
                <a:latin typeface="Calibri" pitchFamily="34" charset="0"/>
              </a:rPr>
              <a:t>Περίπτωση 2</a:t>
            </a:r>
            <a:r>
              <a:rPr lang="el-GR" dirty="0">
                <a:latin typeface="Calibri" pitchFamily="34" charset="0"/>
              </a:rPr>
              <a:t>: Χ δεν είναι γνήσιο υποσύνολο κάποιου υποψήφιου κλειδιού</a:t>
            </a:r>
          </a:p>
          <a:p>
            <a:pPr algn="just">
              <a:spcBef>
                <a:spcPct val="50000"/>
              </a:spcBef>
            </a:pPr>
            <a:r>
              <a:rPr lang="el-GR" dirty="0">
                <a:latin typeface="Calibri" pitchFamily="34" charset="0"/>
              </a:rPr>
              <a:t>Τότε έστω Κ (υποψήφιο κλειδί)</a:t>
            </a:r>
          </a:p>
          <a:p>
            <a:pPr>
              <a:spcBef>
                <a:spcPct val="50000"/>
              </a:spcBef>
            </a:pPr>
            <a:r>
              <a:rPr lang="el-GR" dirty="0" smtClean="0">
                <a:latin typeface="Calibri" pitchFamily="34" charset="0"/>
              </a:rPr>
              <a:t>		Κ </a:t>
            </a:r>
            <a:r>
              <a:rPr lang="el-GR" dirty="0">
                <a:latin typeface="Calibri" pitchFamily="34" charset="0"/>
                <a:sym typeface="Symbol" pitchFamily="18" charset="2"/>
              </a:rPr>
              <a:t> Χ  Α </a:t>
            </a:r>
            <a:r>
              <a:rPr lang="en-US" dirty="0">
                <a:solidFill>
                  <a:schemeClr val="accent6">
                    <a:lumMod val="75000"/>
                  </a:schemeClr>
                </a:solidFill>
                <a:latin typeface="Calibri" pitchFamily="34" charset="0"/>
              </a:rPr>
              <a:t>(</a:t>
            </a:r>
            <a:r>
              <a:rPr lang="el-GR" dirty="0">
                <a:solidFill>
                  <a:schemeClr val="accent6">
                    <a:lumMod val="75000"/>
                  </a:schemeClr>
                </a:solidFill>
                <a:latin typeface="Calibri" pitchFamily="34" charset="0"/>
              </a:rPr>
              <a:t>μεταβατική εξάρτηση)</a:t>
            </a:r>
          </a:p>
          <a:p>
            <a:pPr lvl="1" algn="just">
              <a:spcBef>
                <a:spcPct val="50000"/>
              </a:spcBef>
              <a:buFont typeface="Wingdings" pitchFamily="2" charset="2"/>
              <a:buChar char="§"/>
            </a:pPr>
            <a:r>
              <a:rPr lang="en-US" sz="1400" dirty="0">
                <a:solidFill>
                  <a:schemeClr val="tx2"/>
                </a:solidFill>
                <a:latin typeface="Calibri" pitchFamily="34" charset="0"/>
              </a:rPr>
              <a:t> </a:t>
            </a:r>
            <a:r>
              <a:rPr lang="el-GR" sz="1600" dirty="0">
                <a:solidFill>
                  <a:schemeClr val="tx2"/>
                </a:solidFill>
                <a:latin typeface="Calibri" pitchFamily="34" charset="0"/>
              </a:rPr>
              <a:t>Δε μπορώ να συνδυάσω μια τιμή του Χ με μια τιμή του Κ χωρίς να συνδυάσω μια τιμή Α με μια τιμή Χ</a:t>
            </a:r>
          </a:p>
          <a:p>
            <a:pPr lvl="1" algn="just">
              <a:spcBef>
                <a:spcPct val="50000"/>
              </a:spcBef>
              <a:buFont typeface="Wingdings" pitchFamily="2" charset="2"/>
              <a:buChar char="§"/>
            </a:pPr>
            <a:r>
              <a:rPr lang="en-US" sz="1600" dirty="0">
                <a:solidFill>
                  <a:schemeClr val="tx2"/>
                </a:solidFill>
                <a:latin typeface="Calibri" pitchFamily="34" charset="0"/>
              </a:rPr>
              <a:t> </a:t>
            </a:r>
            <a:r>
              <a:rPr lang="el-GR" sz="1600" dirty="0">
                <a:solidFill>
                  <a:schemeClr val="tx2"/>
                </a:solidFill>
                <a:latin typeface="Calibri" pitchFamily="34" charset="0"/>
              </a:rPr>
              <a:t>Δε μπορώ να εισάγω τιμή του Χ, χωρίς να ξέρω και το «σωστό» Α</a:t>
            </a:r>
          </a:p>
        </p:txBody>
      </p:sp>
      <p:sp>
        <p:nvSpPr>
          <p:cNvPr id="15368"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3-2014</a:t>
            </a:r>
            <a:endParaRPr lang="el-GR" altLang="en-US" dirty="0" smtClean="0"/>
          </a:p>
        </p:txBody>
      </p:sp>
      <p:sp>
        <p:nvSpPr>
          <p:cNvPr id="2" name="Title 1"/>
          <p:cNvSpPr>
            <a:spLocks noGrp="1"/>
          </p:cNvSpPr>
          <p:nvPr>
            <p:ph type="title"/>
          </p:nvPr>
        </p:nvSpPr>
        <p:spPr/>
        <p:txBody>
          <a:bodyPr/>
          <a:lstStyle/>
          <a:p>
            <a:r>
              <a:rPr lang="en-US" dirty="0" smtClean="0">
                <a:solidFill>
                  <a:schemeClr val="accent6">
                    <a:lumMod val="75000"/>
                  </a:schemeClr>
                </a:solidFill>
              </a:rPr>
              <a:t>BCNF</a:t>
            </a:r>
            <a:endParaRPr lang="en-US"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Footer Placeholder 3"/>
          <p:cNvSpPr>
            <a:spLocks noGrp="1"/>
          </p:cNvSpPr>
          <p:nvPr>
            <p:ph type="ftr" sz="quarter" idx="11"/>
          </p:nvPr>
        </p:nvSpPr>
        <p:spPr>
          <a:noFill/>
        </p:spPr>
        <p:txBody>
          <a:bodyPr/>
          <a:lstStyle/>
          <a:p>
            <a:r>
              <a:rPr lang="el-GR" altLang="en-US" smtClean="0"/>
              <a:t>Ευαγγελία Πιτουρά</a:t>
            </a:r>
          </a:p>
        </p:txBody>
      </p:sp>
      <p:sp>
        <p:nvSpPr>
          <p:cNvPr id="16387" name="Slide Number Placeholder 4"/>
          <p:cNvSpPr>
            <a:spLocks noGrp="1"/>
          </p:cNvSpPr>
          <p:nvPr>
            <p:ph type="sldNum" sz="quarter" idx="12"/>
          </p:nvPr>
        </p:nvSpPr>
        <p:spPr>
          <a:noFill/>
        </p:spPr>
        <p:txBody>
          <a:bodyPr/>
          <a:lstStyle/>
          <a:p>
            <a:fld id="{2671470A-1594-496D-904D-504C47FFEE4E}" type="slidenum">
              <a:rPr lang="el-GR" altLang="en-US" smtClean="0"/>
              <a:pPr/>
              <a:t>82</a:t>
            </a:fld>
            <a:endParaRPr lang="el-GR" altLang="en-US" smtClean="0"/>
          </a:p>
        </p:txBody>
      </p:sp>
      <p:sp>
        <p:nvSpPr>
          <p:cNvPr id="16390" name="Text Box 4"/>
          <p:cNvSpPr txBox="1">
            <a:spLocks noChangeArrowheads="1"/>
          </p:cNvSpPr>
          <p:nvPr/>
        </p:nvSpPr>
        <p:spPr bwMode="auto">
          <a:xfrm>
            <a:off x="721920" y="5168688"/>
            <a:ext cx="7010400" cy="366712"/>
          </a:xfrm>
          <a:prstGeom prst="rect">
            <a:avLst/>
          </a:prstGeom>
          <a:noFill/>
          <a:ln w="9525">
            <a:noFill/>
            <a:miter lim="800000"/>
            <a:headEnd/>
            <a:tailEnd/>
          </a:ln>
        </p:spPr>
        <p:txBody>
          <a:bodyPr>
            <a:spAutoFit/>
          </a:bodyPr>
          <a:lstStyle/>
          <a:p>
            <a:pPr eaLnBrk="0" hangingPunct="0">
              <a:spcBef>
                <a:spcPct val="50000"/>
              </a:spcBef>
            </a:pPr>
            <a:r>
              <a:rPr lang="el-GR" sz="1800" dirty="0">
                <a:latin typeface="Calibri" pitchFamily="34" charset="0"/>
              </a:rPr>
              <a:t>Ταινία-Εταιρεία1 (Εταιρεία-Παραγωγής, Διεύθυνση-Εταιρείας)</a:t>
            </a:r>
          </a:p>
        </p:txBody>
      </p:sp>
      <p:sp>
        <p:nvSpPr>
          <p:cNvPr id="16391" name="Text Box 5"/>
          <p:cNvSpPr txBox="1">
            <a:spLocks noChangeArrowheads="1"/>
          </p:cNvSpPr>
          <p:nvPr/>
        </p:nvSpPr>
        <p:spPr bwMode="auto">
          <a:xfrm>
            <a:off x="714866" y="3117130"/>
            <a:ext cx="7239000" cy="784830"/>
          </a:xfrm>
          <a:prstGeom prst="rect">
            <a:avLst/>
          </a:prstGeom>
          <a:noFill/>
          <a:ln w="9525">
            <a:noFill/>
            <a:miter lim="800000"/>
            <a:headEnd/>
            <a:tailEnd/>
          </a:ln>
        </p:spPr>
        <p:txBody>
          <a:bodyPr>
            <a:spAutoFit/>
          </a:bodyPr>
          <a:lstStyle/>
          <a:p>
            <a:pPr eaLnBrk="0" hangingPunct="0">
              <a:spcBef>
                <a:spcPct val="50000"/>
              </a:spcBef>
            </a:pPr>
            <a:r>
              <a:rPr lang="el-GR" dirty="0">
                <a:latin typeface="Calibri" pitchFamily="34" charset="0"/>
              </a:rPr>
              <a:t>Τίτλος  Έτος  </a:t>
            </a:r>
            <a:r>
              <a:rPr lang="el-GR" dirty="0">
                <a:latin typeface="Calibri" pitchFamily="34" charset="0"/>
                <a:sym typeface="Symbol" pitchFamily="18" charset="2"/>
              </a:rPr>
              <a:t> </a:t>
            </a:r>
            <a:r>
              <a:rPr lang="el-GR" dirty="0">
                <a:latin typeface="Calibri" pitchFamily="34" charset="0"/>
              </a:rPr>
              <a:t> Εταιρεία-Παραγωγής</a:t>
            </a:r>
          </a:p>
          <a:p>
            <a:pPr eaLnBrk="0" hangingPunct="0">
              <a:spcBef>
                <a:spcPct val="50000"/>
              </a:spcBef>
            </a:pPr>
            <a:r>
              <a:rPr lang="el-GR" dirty="0">
                <a:solidFill>
                  <a:schemeClr val="accent6">
                    <a:lumMod val="75000"/>
                  </a:schemeClr>
                </a:solidFill>
                <a:latin typeface="Calibri" pitchFamily="34" charset="0"/>
              </a:rPr>
              <a:t>Εταιρεία-Παραγωγής </a:t>
            </a:r>
            <a:r>
              <a:rPr lang="el-GR" dirty="0">
                <a:solidFill>
                  <a:schemeClr val="accent6">
                    <a:lumMod val="75000"/>
                  </a:schemeClr>
                </a:solidFill>
                <a:latin typeface="Calibri" pitchFamily="34" charset="0"/>
                <a:sym typeface="Symbol" pitchFamily="18" charset="2"/>
              </a:rPr>
              <a:t> </a:t>
            </a:r>
            <a:r>
              <a:rPr lang="el-GR" dirty="0">
                <a:solidFill>
                  <a:schemeClr val="accent6">
                    <a:lumMod val="75000"/>
                  </a:schemeClr>
                </a:solidFill>
                <a:latin typeface="Calibri" pitchFamily="34" charset="0"/>
              </a:rPr>
              <a:t>Διεύθυνση-Εταιρείας</a:t>
            </a:r>
          </a:p>
        </p:txBody>
      </p:sp>
      <p:sp>
        <p:nvSpPr>
          <p:cNvPr id="16392" name="Text Box 6"/>
          <p:cNvSpPr txBox="1">
            <a:spLocks noChangeArrowheads="1"/>
          </p:cNvSpPr>
          <p:nvPr/>
        </p:nvSpPr>
        <p:spPr bwMode="auto">
          <a:xfrm>
            <a:off x="377072" y="2546022"/>
            <a:ext cx="6248400" cy="369332"/>
          </a:xfrm>
          <a:prstGeom prst="rect">
            <a:avLst/>
          </a:prstGeom>
          <a:noFill/>
          <a:ln w="9525">
            <a:noFill/>
            <a:miter lim="800000"/>
            <a:headEnd/>
            <a:tailEnd/>
          </a:ln>
        </p:spPr>
        <p:txBody>
          <a:bodyPr>
            <a:spAutoFit/>
          </a:bodyPr>
          <a:lstStyle/>
          <a:p>
            <a:pPr eaLnBrk="0" hangingPunct="0">
              <a:spcBef>
                <a:spcPct val="50000"/>
              </a:spcBef>
            </a:pPr>
            <a:r>
              <a:rPr lang="el-GR" dirty="0">
                <a:latin typeface="Calibri" pitchFamily="34" charset="0"/>
              </a:rPr>
              <a:t>Πρόβλημα: υπάρχει μια </a:t>
            </a:r>
            <a:r>
              <a:rPr lang="el-GR" i="1" dirty="0">
                <a:solidFill>
                  <a:schemeClr val="accent6">
                    <a:lumMod val="75000"/>
                  </a:schemeClr>
                </a:solidFill>
                <a:latin typeface="Calibri" pitchFamily="34" charset="0"/>
              </a:rPr>
              <a:t>μεταβατική</a:t>
            </a:r>
            <a:r>
              <a:rPr lang="el-GR" dirty="0">
                <a:latin typeface="Calibri" pitchFamily="34" charset="0"/>
              </a:rPr>
              <a:t> εξάρτηση</a:t>
            </a:r>
          </a:p>
        </p:txBody>
      </p:sp>
      <p:sp>
        <p:nvSpPr>
          <p:cNvPr id="16393" name="Text Box 7"/>
          <p:cNvSpPr txBox="1">
            <a:spLocks noChangeArrowheads="1"/>
          </p:cNvSpPr>
          <p:nvPr/>
        </p:nvSpPr>
        <p:spPr bwMode="auto">
          <a:xfrm>
            <a:off x="2390170" y="3979126"/>
            <a:ext cx="4800600" cy="396875"/>
          </a:xfrm>
          <a:prstGeom prst="rect">
            <a:avLst/>
          </a:prstGeom>
          <a:noFill/>
          <a:ln w="9525">
            <a:noFill/>
            <a:miter lim="800000"/>
            <a:headEnd/>
            <a:tailEnd/>
          </a:ln>
        </p:spPr>
        <p:txBody>
          <a:bodyPr>
            <a:spAutoFit/>
          </a:bodyPr>
          <a:lstStyle/>
          <a:p>
            <a:pPr eaLnBrk="0" hangingPunct="0">
              <a:spcBef>
                <a:spcPct val="50000"/>
              </a:spcBef>
            </a:pPr>
            <a:r>
              <a:rPr lang="el-GR" i="1" dirty="0">
                <a:latin typeface="Calibri" pitchFamily="34" charset="0"/>
              </a:rPr>
              <a:t>Τίτλος  Έτος  </a:t>
            </a:r>
            <a:r>
              <a:rPr lang="el-GR" i="1" dirty="0">
                <a:latin typeface="Calibri" pitchFamily="34" charset="0"/>
                <a:sym typeface="Symbol" pitchFamily="18" charset="2"/>
              </a:rPr>
              <a:t> </a:t>
            </a:r>
            <a:r>
              <a:rPr lang="el-GR" i="1" dirty="0">
                <a:latin typeface="Calibri" pitchFamily="34" charset="0"/>
              </a:rPr>
              <a:t>Διεύθυνση-Εταιρείας</a:t>
            </a:r>
          </a:p>
        </p:txBody>
      </p:sp>
      <p:sp>
        <p:nvSpPr>
          <p:cNvPr id="16394" name="Text Box 8"/>
          <p:cNvSpPr txBox="1">
            <a:spLocks noChangeArrowheads="1"/>
          </p:cNvSpPr>
          <p:nvPr/>
        </p:nvSpPr>
        <p:spPr bwMode="auto">
          <a:xfrm>
            <a:off x="674786" y="5550964"/>
            <a:ext cx="8001000" cy="366712"/>
          </a:xfrm>
          <a:prstGeom prst="rect">
            <a:avLst/>
          </a:prstGeom>
          <a:noFill/>
          <a:ln w="9525">
            <a:noFill/>
            <a:miter lim="800000"/>
            <a:headEnd/>
            <a:tailEnd/>
          </a:ln>
        </p:spPr>
        <p:txBody>
          <a:bodyPr>
            <a:spAutoFit/>
          </a:bodyPr>
          <a:lstStyle/>
          <a:p>
            <a:pPr eaLnBrk="0" hangingPunct="0">
              <a:spcBef>
                <a:spcPct val="50000"/>
              </a:spcBef>
            </a:pPr>
            <a:r>
              <a:rPr lang="el-GR" sz="1800">
                <a:latin typeface="Calibri" pitchFamily="34" charset="0"/>
              </a:rPr>
              <a:t>Ταινία-Εταιρεία2 (Τίτλος,  Έτος,  Διάρκεια, Είδος, Εταιρεία-Παραγωγής)</a:t>
            </a:r>
          </a:p>
        </p:txBody>
      </p:sp>
      <p:sp>
        <p:nvSpPr>
          <p:cNvPr id="16395" name="Text Box 9"/>
          <p:cNvSpPr txBox="1">
            <a:spLocks noChangeArrowheads="1"/>
          </p:cNvSpPr>
          <p:nvPr/>
        </p:nvSpPr>
        <p:spPr bwMode="auto">
          <a:xfrm>
            <a:off x="160256" y="1643407"/>
            <a:ext cx="8832915" cy="369332"/>
          </a:xfrm>
          <a:prstGeom prst="rect">
            <a:avLst/>
          </a:prstGeom>
          <a:noFill/>
          <a:ln w="9525">
            <a:noFill/>
            <a:miter lim="800000"/>
            <a:headEnd/>
            <a:tailEnd/>
          </a:ln>
        </p:spPr>
        <p:txBody>
          <a:bodyPr wrap="square">
            <a:spAutoFit/>
          </a:bodyPr>
          <a:lstStyle/>
          <a:p>
            <a:pPr eaLnBrk="0" hangingPunct="0">
              <a:spcBef>
                <a:spcPct val="50000"/>
              </a:spcBef>
            </a:pPr>
            <a:r>
              <a:rPr lang="el-GR" sz="1800" dirty="0">
                <a:latin typeface="Calibri" pitchFamily="34" charset="0"/>
              </a:rPr>
              <a:t>Ταινία-Εταιρεία (</a:t>
            </a:r>
            <a:r>
              <a:rPr lang="el-GR" sz="1800" u="sng" dirty="0">
                <a:latin typeface="Calibri" pitchFamily="34" charset="0"/>
              </a:rPr>
              <a:t>Τίτλος</a:t>
            </a:r>
            <a:r>
              <a:rPr lang="el-GR" sz="1800" dirty="0">
                <a:latin typeface="Calibri" pitchFamily="34" charset="0"/>
              </a:rPr>
              <a:t>,  </a:t>
            </a:r>
            <a:r>
              <a:rPr lang="el-GR" sz="1800" u="sng" dirty="0">
                <a:latin typeface="Calibri" pitchFamily="34" charset="0"/>
              </a:rPr>
              <a:t>Έτος</a:t>
            </a:r>
            <a:r>
              <a:rPr lang="el-GR" sz="1800" dirty="0">
                <a:latin typeface="Calibri" pitchFamily="34" charset="0"/>
              </a:rPr>
              <a:t>,  Διάρκεια, Είδος, Εταιρεία-Παραγωγής, Διεύθυνση-Εταιρείας)</a:t>
            </a:r>
          </a:p>
        </p:txBody>
      </p:sp>
      <p:sp>
        <p:nvSpPr>
          <p:cNvPr id="16396" name="Text Box 10"/>
          <p:cNvSpPr txBox="1">
            <a:spLocks noChangeArrowheads="1"/>
          </p:cNvSpPr>
          <p:nvPr/>
        </p:nvSpPr>
        <p:spPr bwMode="auto">
          <a:xfrm>
            <a:off x="585967" y="4331536"/>
            <a:ext cx="7561263" cy="336550"/>
          </a:xfrm>
          <a:prstGeom prst="rect">
            <a:avLst/>
          </a:prstGeom>
          <a:noFill/>
          <a:ln w="9525">
            <a:noFill/>
            <a:miter lim="800000"/>
            <a:headEnd/>
            <a:tailEnd/>
          </a:ln>
        </p:spPr>
        <p:txBody>
          <a:bodyPr>
            <a:spAutoFit/>
          </a:bodyPr>
          <a:lstStyle/>
          <a:p>
            <a:pPr>
              <a:spcBef>
                <a:spcPct val="50000"/>
              </a:spcBef>
            </a:pPr>
            <a:r>
              <a:rPr lang="el-GR" sz="1600" i="1" dirty="0">
                <a:latin typeface="Calibri" pitchFamily="34" charset="0"/>
              </a:rPr>
              <a:t>Για να αντιστοιχήσουμε μια ταινία σε εταιρεία πρέπει να ξέρουμε τη διεύθυνση! </a:t>
            </a:r>
          </a:p>
        </p:txBody>
      </p:sp>
      <p:sp>
        <p:nvSpPr>
          <p:cNvPr id="16397"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14" name="Title 13"/>
          <p:cNvSpPr>
            <a:spLocks noGrp="1"/>
          </p:cNvSpPr>
          <p:nvPr>
            <p:ph type="title"/>
          </p:nvPr>
        </p:nvSpPr>
        <p:spPr>
          <a:xfrm>
            <a:off x="362932" y="152090"/>
            <a:ext cx="8229600" cy="1143000"/>
          </a:xfrm>
        </p:spPr>
        <p:txBody>
          <a:bodyPr>
            <a:normAutofit fontScale="90000"/>
          </a:bodyPr>
          <a:lstStyle/>
          <a:p>
            <a:r>
              <a:rPr lang="el-GR" dirty="0" smtClean="0">
                <a:solidFill>
                  <a:schemeClr val="accent6">
                    <a:lumMod val="75000"/>
                  </a:schemeClr>
                </a:solidFill>
              </a:rPr>
              <a:t>Παράδειγμα Μεταβατικής Εξάρτησης</a:t>
            </a:r>
            <a:endParaRPr lang="el-GR"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ooter Placeholder 3"/>
          <p:cNvSpPr>
            <a:spLocks noGrp="1"/>
          </p:cNvSpPr>
          <p:nvPr>
            <p:ph type="ftr" sz="quarter" idx="11"/>
          </p:nvPr>
        </p:nvSpPr>
        <p:spPr>
          <a:noFill/>
        </p:spPr>
        <p:txBody>
          <a:bodyPr/>
          <a:lstStyle/>
          <a:p>
            <a:r>
              <a:rPr lang="el-GR" altLang="en-US" smtClean="0"/>
              <a:t>Ευαγγελία Πιτουρά</a:t>
            </a:r>
          </a:p>
        </p:txBody>
      </p:sp>
      <p:sp>
        <p:nvSpPr>
          <p:cNvPr id="17411" name="Slide Number Placeholder 4"/>
          <p:cNvSpPr>
            <a:spLocks noGrp="1"/>
          </p:cNvSpPr>
          <p:nvPr>
            <p:ph type="sldNum" sz="quarter" idx="12"/>
          </p:nvPr>
        </p:nvSpPr>
        <p:spPr>
          <a:noFill/>
        </p:spPr>
        <p:txBody>
          <a:bodyPr/>
          <a:lstStyle/>
          <a:p>
            <a:fld id="{3FC12A09-2721-483C-8D96-15272099808A}" type="slidenum">
              <a:rPr lang="el-GR" altLang="en-US" smtClean="0"/>
              <a:pPr/>
              <a:t>83</a:t>
            </a:fld>
            <a:endParaRPr lang="el-GR" altLang="en-US" smtClean="0"/>
          </a:p>
        </p:txBody>
      </p:sp>
      <p:sp>
        <p:nvSpPr>
          <p:cNvPr id="17413" name="Text Box 3"/>
          <p:cNvSpPr txBox="1">
            <a:spLocks noChangeArrowheads="1"/>
          </p:cNvSpPr>
          <p:nvPr/>
        </p:nvSpPr>
        <p:spPr bwMode="auto">
          <a:xfrm>
            <a:off x="288532" y="1678971"/>
            <a:ext cx="8610600" cy="707886"/>
          </a:xfrm>
          <a:prstGeom prst="rect">
            <a:avLst/>
          </a:prstGeom>
          <a:noFill/>
          <a:ln w="9525">
            <a:noFill/>
            <a:miter lim="800000"/>
            <a:headEnd/>
            <a:tailEnd/>
          </a:ln>
        </p:spPr>
        <p:txBody>
          <a:bodyPr>
            <a:spAutoFit/>
          </a:bodyPr>
          <a:lstStyle/>
          <a:p>
            <a:pPr algn="just" eaLnBrk="0" hangingPunct="0">
              <a:spcBef>
                <a:spcPct val="50000"/>
              </a:spcBef>
            </a:pPr>
            <a:r>
              <a:rPr lang="el-GR" sz="2000" dirty="0">
                <a:solidFill>
                  <a:schemeClr val="accent1">
                    <a:lumMod val="75000"/>
                  </a:schemeClr>
                </a:solidFill>
                <a:latin typeface="Calibri" pitchFamily="34" charset="0"/>
              </a:rPr>
              <a:t>Δεν είναι </a:t>
            </a:r>
            <a:r>
              <a:rPr lang="el-GR" sz="2000" i="1" dirty="0">
                <a:solidFill>
                  <a:schemeClr val="accent1">
                    <a:lumMod val="75000"/>
                  </a:schemeClr>
                </a:solidFill>
                <a:latin typeface="Calibri" pitchFamily="34" charset="0"/>
              </a:rPr>
              <a:t>πάντα</a:t>
            </a:r>
            <a:r>
              <a:rPr lang="el-GR" sz="2000" dirty="0">
                <a:solidFill>
                  <a:schemeClr val="accent1">
                    <a:lumMod val="75000"/>
                  </a:schemeClr>
                </a:solidFill>
                <a:latin typeface="Calibri" pitchFamily="34" charset="0"/>
              </a:rPr>
              <a:t> δυνατή η αποσύνθεση σε μια </a:t>
            </a:r>
            <a:r>
              <a:rPr lang="en-US" sz="2000" dirty="0">
                <a:solidFill>
                  <a:schemeClr val="accent1">
                    <a:lumMod val="75000"/>
                  </a:schemeClr>
                </a:solidFill>
                <a:latin typeface="Calibri" pitchFamily="34" charset="0"/>
              </a:rPr>
              <a:t>BCNF </a:t>
            </a:r>
            <a:r>
              <a:rPr lang="el-GR" sz="2000" dirty="0">
                <a:solidFill>
                  <a:schemeClr val="accent1">
                    <a:lumMod val="75000"/>
                  </a:schemeClr>
                </a:solidFill>
                <a:latin typeface="Calibri" pitchFamily="34" charset="0"/>
              </a:rPr>
              <a:t>που να διατηρεί τις εξαρτήσεις</a:t>
            </a:r>
          </a:p>
        </p:txBody>
      </p:sp>
      <p:sp>
        <p:nvSpPr>
          <p:cNvPr id="17414" name="Text Box 4"/>
          <p:cNvSpPr txBox="1">
            <a:spLocks noChangeArrowheads="1"/>
          </p:cNvSpPr>
          <p:nvPr/>
        </p:nvSpPr>
        <p:spPr bwMode="auto">
          <a:xfrm>
            <a:off x="323653" y="2592371"/>
            <a:ext cx="7315200" cy="396875"/>
          </a:xfrm>
          <a:prstGeom prst="rect">
            <a:avLst/>
          </a:prstGeom>
          <a:noFill/>
          <a:ln w="9525">
            <a:noFill/>
            <a:miter lim="800000"/>
            <a:headEnd/>
            <a:tailEnd/>
          </a:ln>
        </p:spPr>
        <p:txBody>
          <a:bodyPr>
            <a:spAutoFit/>
          </a:bodyPr>
          <a:lstStyle/>
          <a:p>
            <a:pPr eaLnBrk="0" hangingPunct="0">
              <a:spcBef>
                <a:spcPct val="50000"/>
              </a:spcBef>
            </a:pPr>
            <a:r>
              <a:rPr lang="el-GR" sz="2000">
                <a:latin typeface="Calibri" pitchFamily="34" charset="0"/>
              </a:rPr>
              <a:t>Παράδειγμα </a:t>
            </a:r>
          </a:p>
        </p:txBody>
      </p:sp>
      <p:sp>
        <p:nvSpPr>
          <p:cNvPr id="17415" name="Text Box 5"/>
          <p:cNvSpPr txBox="1">
            <a:spLocks noChangeArrowheads="1"/>
          </p:cNvSpPr>
          <p:nvPr/>
        </p:nvSpPr>
        <p:spPr bwMode="auto">
          <a:xfrm>
            <a:off x="304800" y="3200400"/>
            <a:ext cx="8588375" cy="369332"/>
          </a:xfrm>
          <a:prstGeom prst="rect">
            <a:avLst/>
          </a:prstGeom>
          <a:noFill/>
          <a:ln w="9525">
            <a:noFill/>
            <a:miter lim="800000"/>
            <a:headEnd/>
            <a:tailEnd/>
          </a:ln>
        </p:spPr>
        <p:txBody>
          <a:bodyPr>
            <a:spAutoFit/>
          </a:bodyPr>
          <a:lstStyle/>
          <a:p>
            <a:pPr algn="just" eaLnBrk="0" hangingPunct="0">
              <a:spcBef>
                <a:spcPct val="50000"/>
              </a:spcBef>
            </a:pPr>
            <a:r>
              <a:rPr lang="el-GR" sz="1600" dirty="0">
                <a:latin typeface="Calibri" pitchFamily="34" charset="0"/>
              </a:rPr>
              <a:t>Έστω η σχέση </a:t>
            </a:r>
            <a:r>
              <a:rPr lang="el-GR" dirty="0">
                <a:latin typeface="Calibri" pitchFamily="34" charset="0"/>
              </a:rPr>
              <a:t>Παίζει(Έργο, </a:t>
            </a:r>
            <a:r>
              <a:rPr lang="el-GR" dirty="0" smtClean="0">
                <a:latin typeface="Calibri" pitchFamily="34" charset="0"/>
              </a:rPr>
              <a:t>Κινηματογράφος, </a:t>
            </a:r>
            <a:r>
              <a:rPr lang="el-GR" dirty="0">
                <a:latin typeface="Calibri" pitchFamily="34" charset="0"/>
              </a:rPr>
              <a:t>Πόλη)</a:t>
            </a:r>
            <a:r>
              <a:rPr lang="el-GR" sz="1600" dirty="0">
                <a:latin typeface="Calibri" pitchFamily="34" charset="0"/>
              </a:rPr>
              <a:t> με τους </a:t>
            </a:r>
            <a:r>
              <a:rPr lang="el-GR" sz="1600" dirty="0" smtClean="0">
                <a:latin typeface="Calibri" pitchFamily="34" charset="0"/>
              </a:rPr>
              <a:t>περιορισμούς:</a:t>
            </a:r>
            <a:endParaRPr lang="el-GR" sz="1600" dirty="0">
              <a:latin typeface="Calibri" pitchFamily="34" charset="0"/>
            </a:endParaRPr>
          </a:p>
        </p:txBody>
      </p:sp>
      <p:sp>
        <p:nvSpPr>
          <p:cNvPr id="17416" name="Text Box 6"/>
          <p:cNvSpPr txBox="1">
            <a:spLocks noChangeArrowheads="1"/>
          </p:cNvSpPr>
          <p:nvPr/>
        </p:nvSpPr>
        <p:spPr bwMode="auto">
          <a:xfrm>
            <a:off x="370787" y="3755010"/>
            <a:ext cx="3810000" cy="396875"/>
          </a:xfrm>
          <a:prstGeom prst="rect">
            <a:avLst/>
          </a:prstGeom>
          <a:noFill/>
          <a:ln w="9525">
            <a:noFill/>
            <a:miter lim="800000"/>
            <a:headEnd/>
            <a:tailEnd/>
          </a:ln>
        </p:spPr>
        <p:txBody>
          <a:bodyPr>
            <a:spAutoFit/>
          </a:bodyPr>
          <a:lstStyle/>
          <a:p>
            <a:pPr eaLnBrk="0" hangingPunct="0">
              <a:spcBef>
                <a:spcPct val="50000"/>
              </a:spcBef>
            </a:pPr>
            <a:r>
              <a:rPr lang="el-GR" dirty="0" smtClean="0">
                <a:latin typeface="Calibri" pitchFamily="34" charset="0"/>
              </a:rPr>
              <a:t>Κινηματογράφος </a:t>
            </a:r>
            <a:r>
              <a:rPr lang="el-GR" dirty="0" smtClean="0">
                <a:latin typeface="Calibri" pitchFamily="34" charset="0"/>
                <a:sym typeface="Symbol" pitchFamily="18" charset="2"/>
              </a:rPr>
              <a:t> </a:t>
            </a:r>
            <a:r>
              <a:rPr lang="el-GR" dirty="0">
                <a:latin typeface="Calibri" pitchFamily="34" charset="0"/>
              </a:rPr>
              <a:t>Πόλη</a:t>
            </a:r>
          </a:p>
        </p:txBody>
      </p:sp>
      <p:sp>
        <p:nvSpPr>
          <p:cNvPr id="17417" name="Text Box 7"/>
          <p:cNvSpPr txBox="1">
            <a:spLocks noChangeArrowheads="1"/>
          </p:cNvSpPr>
          <p:nvPr/>
        </p:nvSpPr>
        <p:spPr bwMode="auto">
          <a:xfrm>
            <a:off x="3491060" y="3769150"/>
            <a:ext cx="3810000" cy="396875"/>
          </a:xfrm>
          <a:prstGeom prst="rect">
            <a:avLst/>
          </a:prstGeom>
          <a:noFill/>
          <a:ln w="9525">
            <a:noFill/>
            <a:miter lim="800000"/>
            <a:headEnd/>
            <a:tailEnd/>
          </a:ln>
        </p:spPr>
        <p:txBody>
          <a:bodyPr>
            <a:spAutoFit/>
          </a:bodyPr>
          <a:lstStyle/>
          <a:p>
            <a:pPr eaLnBrk="0" hangingPunct="0">
              <a:spcBef>
                <a:spcPct val="50000"/>
              </a:spcBef>
            </a:pPr>
            <a:r>
              <a:rPr lang="el-GR" dirty="0">
                <a:latin typeface="Calibri" pitchFamily="34" charset="0"/>
              </a:rPr>
              <a:t>Έργο Πόλη </a:t>
            </a:r>
            <a:r>
              <a:rPr lang="el-GR" dirty="0">
                <a:latin typeface="Calibri" pitchFamily="34" charset="0"/>
                <a:sym typeface="Symbol" pitchFamily="18" charset="2"/>
              </a:rPr>
              <a:t> </a:t>
            </a:r>
            <a:r>
              <a:rPr lang="el-GR" dirty="0">
                <a:latin typeface="Calibri" pitchFamily="34" charset="0"/>
              </a:rPr>
              <a:t>Κινηματογράφος </a:t>
            </a:r>
          </a:p>
        </p:txBody>
      </p:sp>
      <p:sp>
        <p:nvSpPr>
          <p:cNvPr id="17418" name="Text Box 8"/>
          <p:cNvSpPr txBox="1">
            <a:spLocks noChangeArrowheads="1"/>
          </p:cNvSpPr>
          <p:nvPr/>
        </p:nvSpPr>
        <p:spPr bwMode="auto">
          <a:xfrm>
            <a:off x="729791" y="4556289"/>
            <a:ext cx="2971800" cy="369332"/>
          </a:xfrm>
          <a:prstGeom prst="rect">
            <a:avLst/>
          </a:prstGeom>
          <a:noFill/>
          <a:ln w="9525">
            <a:noFill/>
            <a:miter lim="800000"/>
            <a:headEnd/>
            <a:tailEnd/>
          </a:ln>
        </p:spPr>
        <p:txBody>
          <a:bodyPr>
            <a:spAutoFit/>
          </a:bodyPr>
          <a:lstStyle/>
          <a:p>
            <a:pPr eaLnBrk="0" hangingPunct="0">
              <a:spcBef>
                <a:spcPct val="50000"/>
              </a:spcBef>
            </a:pPr>
            <a:r>
              <a:rPr lang="el-GR" dirty="0" smtClean="0">
                <a:latin typeface="Calibri" pitchFamily="34" charset="0"/>
              </a:rPr>
              <a:t>Υποψήφια Κλειδιά</a:t>
            </a:r>
            <a:r>
              <a:rPr lang="el-GR" dirty="0">
                <a:latin typeface="Calibri" pitchFamily="34" charset="0"/>
              </a:rPr>
              <a:t>;</a:t>
            </a:r>
          </a:p>
        </p:txBody>
      </p:sp>
      <p:sp>
        <p:nvSpPr>
          <p:cNvPr id="17419" name="Text Box 9"/>
          <p:cNvSpPr txBox="1">
            <a:spLocks noChangeArrowheads="1"/>
          </p:cNvSpPr>
          <p:nvPr/>
        </p:nvSpPr>
        <p:spPr bwMode="auto">
          <a:xfrm>
            <a:off x="1332321" y="5070049"/>
            <a:ext cx="4016375" cy="369332"/>
          </a:xfrm>
          <a:prstGeom prst="rect">
            <a:avLst/>
          </a:prstGeom>
          <a:noFill/>
          <a:ln w="9525">
            <a:noFill/>
            <a:miter lim="800000"/>
            <a:headEnd/>
            <a:tailEnd/>
          </a:ln>
        </p:spPr>
        <p:txBody>
          <a:bodyPr wrap="square">
            <a:spAutoFit/>
          </a:bodyPr>
          <a:lstStyle/>
          <a:p>
            <a:pPr eaLnBrk="0" hangingPunct="0">
              <a:spcBef>
                <a:spcPct val="50000"/>
              </a:spcBef>
            </a:pPr>
            <a:r>
              <a:rPr lang="el-GR" dirty="0">
                <a:latin typeface="Calibri" pitchFamily="34" charset="0"/>
              </a:rPr>
              <a:t>{Έργο, Πόλη} {Κινηματογράφος, Έργο}</a:t>
            </a:r>
          </a:p>
        </p:txBody>
      </p:sp>
      <p:sp>
        <p:nvSpPr>
          <p:cNvPr id="17420"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13" name="Title 12"/>
          <p:cNvSpPr>
            <a:spLocks noGrp="1"/>
          </p:cNvSpPr>
          <p:nvPr>
            <p:ph type="title"/>
          </p:nvPr>
        </p:nvSpPr>
        <p:spPr/>
        <p:txBody>
          <a:bodyPr>
            <a:normAutofit fontScale="90000"/>
          </a:bodyPr>
          <a:lstStyle/>
          <a:p>
            <a:r>
              <a:rPr lang="en-US" dirty="0" smtClean="0">
                <a:solidFill>
                  <a:schemeClr val="accent6">
                    <a:lumMod val="75000"/>
                  </a:schemeClr>
                </a:solidFill>
              </a:rPr>
              <a:t>BCNF </a:t>
            </a:r>
            <a:r>
              <a:rPr lang="el-GR" dirty="0" smtClean="0">
                <a:solidFill>
                  <a:schemeClr val="accent6">
                    <a:lumMod val="75000"/>
                  </a:schemeClr>
                </a:solidFill>
              </a:rPr>
              <a:t>Διάσπαση και Διατήρηση Εξαρτήσεων</a:t>
            </a:r>
            <a:endParaRPr lang="el-GR"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Footer Placeholder 3"/>
          <p:cNvSpPr>
            <a:spLocks noGrp="1"/>
          </p:cNvSpPr>
          <p:nvPr>
            <p:ph type="ftr" sz="quarter" idx="11"/>
          </p:nvPr>
        </p:nvSpPr>
        <p:spPr>
          <a:noFill/>
        </p:spPr>
        <p:txBody>
          <a:bodyPr/>
          <a:lstStyle/>
          <a:p>
            <a:r>
              <a:rPr lang="el-GR" altLang="en-US" smtClean="0"/>
              <a:t>Ευαγγελία Πιτουρά</a:t>
            </a:r>
          </a:p>
        </p:txBody>
      </p:sp>
      <p:sp>
        <p:nvSpPr>
          <p:cNvPr id="18435" name="Slide Number Placeholder 4"/>
          <p:cNvSpPr>
            <a:spLocks noGrp="1"/>
          </p:cNvSpPr>
          <p:nvPr>
            <p:ph type="sldNum" sz="quarter" idx="12"/>
          </p:nvPr>
        </p:nvSpPr>
        <p:spPr>
          <a:noFill/>
        </p:spPr>
        <p:txBody>
          <a:bodyPr/>
          <a:lstStyle/>
          <a:p>
            <a:fld id="{F9264DC6-9684-400A-A6CD-FD7E4C22699F}" type="slidenum">
              <a:rPr lang="el-GR" altLang="en-US" smtClean="0"/>
              <a:pPr/>
              <a:t>84</a:t>
            </a:fld>
            <a:endParaRPr lang="el-GR" altLang="en-US" smtClean="0"/>
          </a:p>
        </p:txBody>
      </p:sp>
      <p:sp>
        <p:nvSpPr>
          <p:cNvPr id="18437" name="Text Box 3"/>
          <p:cNvSpPr txBox="1">
            <a:spLocks noChangeArrowheads="1"/>
          </p:cNvSpPr>
          <p:nvPr/>
        </p:nvSpPr>
        <p:spPr bwMode="auto">
          <a:xfrm>
            <a:off x="411752" y="1740980"/>
            <a:ext cx="8382000" cy="307777"/>
          </a:xfrm>
          <a:prstGeom prst="rect">
            <a:avLst/>
          </a:prstGeom>
          <a:noFill/>
          <a:ln w="9525">
            <a:noFill/>
            <a:miter lim="800000"/>
            <a:headEnd/>
            <a:tailEnd/>
          </a:ln>
        </p:spPr>
        <p:txBody>
          <a:bodyPr>
            <a:spAutoFit/>
          </a:bodyPr>
          <a:lstStyle/>
          <a:p>
            <a:pPr algn="just" eaLnBrk="0" hangingPunct="0">
              <a:spcBef>
                <a:spcPct val="50000"/>
              </a:spcBef>
            </a:pPr>
            <a:r>
              <a:rPr lang="el-GR" sz="1400" dirty="0">
                <a:solidFill>
                  <a:schemeClr val="bg1">
                    <a:lumMod val="50000"/>
                  </a:schemeClr>
                </a:solidFill>
                <a:latin typeface="Calibri" pitchFamily="34" charset="0"/>
              </a:rPr>
              <a:t>Παίζει(Έργο, Κινηματογράφος, Πόλη)</a:t>
            </a:r>
          </a:p>
        </p:txBody>
      </p:sp>
      <p:sp>
        <p:nvSpPr>
          <p:cNvPr id="18438" name="Text Box 4"/>
          <p:cNvSpPr txBox="1">
            <a:spLocks noChangeArrowheads="1"/>
          </p:cNvSpPr>
          <p:nvPr/>
        </p:nvSpPr>
        <p:spPr bwMode="auto">
          <a:xfrm>
            <a:off x="3386644" y="1715678"/>
            <a:ext cx="5078626" cy="307777"/>
          </a:xfrm>
          <a:prstGeom prst="rect">
            <a:avLst/>
          </a:prstGeom>
          <a:noFill/>
          <a:ln w="9525">
            <a:noFill/>
            <a:miter lim="800000"/>
            <a:headEnd/>
            <a:tailEnd/>
          </a:ln>
        </p:spPr>
        <p:txBody>
          <a:bodyPr wrap="square">
            <a:spAutoFit/>
          </a:bodyPr>
          <a:lstStyle/>
          <a:p>
            <a:pPr eaLnBrk="0" hangingPunct="0">
              <a:spcBef>
                <a:spcPct val="50000"/>
              </a:spcBef>
            </a:pPr>
            <a:r>
              <a:rPr lang="en-US" sz="1400" dirty="0" smtClean="0">
                <a:solidFill>
                  <a:schemeClr val="bg1">
                    <a:lumMod val="50000"/>
                  </a:schemeClr>
                </a:solidFill>
                <a:latin typeface="Calibri" pitchFamily="34" charset="0"/>
              </a:rPr>
              <a:t>F = {</a:t>
            </a:r>
            <a:r>
              <a:rPr lang="el-GR" sz="1400" dirty="0" smtClean="0">
                <a:solidFill>
                  <a:schemeClr val="bg1">
                    <a:lumMod val="50000"/>
                  </a:schemeClr>
                </a:solidFill>
                <a:latin typeface="Calibri" pitchFamily="34" charset="0"/>
              </a:rPr>
              <a:t>Κινηματογράφος </a:t>
            </a:r>
            <a:r>
              <a:rPr lang="el-GR" sz="1400" dirty="0" smtClean="0">
                <a:solidFill>
                  <a:schemeClr val="bg1">
                    <a:lumMod val="50000"/>
                  </a:schemeClr>
                </a:solidFill>
                <a:latin typeface="Calibri" pitchFamily="34" charset="0"/>
                <a:sym typeface="Symbol" pitchFamily="18" charset="2"/>
              </a:rPr>
              <a:t> </a:t>
            </a:r>
            <a:r>
              <a:rPr lang="el-GR" sz="1400" dirty="0" smtClean="0">
                <a:solidFill>
                  <a:schemeClr val="bg1">
                    <a:lumMod val="50000"/>
                  </a:schemeClr>
                </a:solidFill>
                <a:latin typeface="Calibri" pitchFamily="34" charset="0"/>
              </a:rPr>
              <a:t>Πόλη, Έργο Πόλη </a:t>
            </a:r>
            <a:r>
              <a:rPr lang="el-GR" sz="1400" dirty="0" smtClean="0">
                <a:solidFill>
                  <a:schemeClr val="bg1">
                    <a:lumMod val="50000"/>
                  </a:schemeClr>
                </a:solidFill>
                <a:latin typeface="Calibri" pitchFamily="34" charset="0"/>
                <a:sym typeface="Symbol" pitchFamily="18" charset="2"/>
              </a:rPr>
              <a:t> </a:t>
            </a:r>
            <a:r>
              <a:rPr lang="el-GR" sz="1400" dirty="0" smtClean="0">
                <a:solidFill>
                  <a:schemeClr val="bg1">
                    <a:lumMod val="50000"/>
                  </a:schemeClr>
                </a:solidFill>
                <a:latin typeface="Calibri" pitchFamily="34" charset="0"/>
              </a:rPr>
              <a:t>Κινηματογράφος} </a:t>
            </a:r>
          </a:p>
        </p:txBody>
      </p:sp>
      <p:sp>
        <p:nvSpPr>
          <p:cNvPr id="18440" name="Text Box 6"/>
          <p:cNvSpPr txBox="1">
            <a:spLocks noChangeArrowheads="1"/>
          </p:cNvSpPr>
          <p:nvPr/>
        </p:nvSpPr>
        <p:spPr bwMode="auto">
          <a:xfrm>
            <a:off x="759348" y="2318994"/>
            <a:ext cx="4623358" cy="307777"/>
          </a:xfrm>
          <a:prstGeom prst="rect">
            <a:avLst/>
          </a:prstGeom>
          <a:noFill/>
          <a:ln w="9525">
            <a:noFill/>
            <a:miter lim="800000"/>
            <a:headEnd/>
            <a:tailEnd/>
          </a:ln>
        </p:spPr>
        <p:txBody>
          <a:bodyPr wrap="square">
            <a:spAutoFit/>
          </a:bodyPr>
          <a:lstStyle/>
          <a:p>
            <a:pPr eaLnBrk="0" hangingPunct="0">
              <a:spcBef>
                <a:spcPct val="50000"/>
              </a:spcBef>
            </a:pPr>
            <a:r>
              <a:rPr lang="el-GR" sz="1400" dirty="0" smtClean="0">
                <a:solidFill>
                  <a:schemeClr val="bg1">
                    <a:lumMod val="50000"/>
                  </a:schemeClr>
                </a:solidFill>
                <a:latin typeface="Calibri" pitchFamily="34" charset="0"/>
              </a:rPr>
              <a:t>Υποψήφια Κλειδιά {Έργο, Πόλη} {Κινηματογράφος, Έργο}</a:t>
            </a:r>
            <a:endParaRPr lang="el-GR" sz="1400" dirty="0">
              <a:solidFill>
                <a:schemeClr val="bg1">
                  <a:lumMod val="50000"/>
                </a:schemeClr>
              </a:solidFill>
              <a:latin typeface="Calibri" pitchFamily="34" charset="0"/>
            </a:endParaRPr>
          </a:p>
        </p:txBody>
      </p:sp>
      <p:sp>
        <p:nvSpPr>
          <p:cNvPr id="18442" name="Text Box 8"/>
          <p:cNvSpPr txBox="1">
            <a:spLocks noChangeArrowheads="1"/>
          </p:cNvSpPr>
          <p:nvPr/>
        </p:nvSpPr>
        <p:spPr bwMode="auto">
          <a:xfrm>
            <a:off x="333277" y="2873735"/>
            <a:ext cx="8424863" cy="366713"/>
          </a:xfrm>
          <a:prstGeom prst="rect">
            <a:avLst/>
          </a:prstGeom>
          <a:noFill/>
          <a:ln w="9525">
            <a:noFill/>
            <a:miter lim="800000"/>
            <a:headEnd/>
            <a:tailEnd/>
          </a:ln>
        </p:spPr>
        <p:txBody>
          <a:bodyPr>
            <a:spAutoFit/>
          </a:bodyPr>
          <a:lstStyle/>
          <a:p>
            <a:pPr eaLnBrk="0" hangingPunct="0">
              <a:spcBef>
                <a:spcPct val="50000"/>
              </a:spcBef>
            </a:pPr>
            <a:r>
              <a:rPr lang="el-GR" sz="1800" dirty="0">
                <a:latin typeface="Calibri" pitchFamily="34" charset="0"/>
              </a:rPr>
              <a:t>Αποσύνθεση σε:</a:t>
            </a:r>
            <a:r>
              <a:rPr lang="en-US" sz="1800" dirty="0">
                <a:latin typeface="Calibri" pitchFamily="34" charset="0"/>
              </a:rPr>
              <a:t> R</a:t>
            </a:r>
            <a:r>
              <a:rPr lang="en-US" sz="1800" baseline="-25000" dirty="0">
                <a:latin typeface="Calibri" pitchFamily="34" charset="0"/>
              </a:rPr>
              <a:t>1</a:t>
            </a:r>
            <a:r>
              <a:rPr lang="el-GR" sz="1800" dirty="0">
                <a:latin typeface="Calibri" pitchFamily="34" charset="0"/>
              </a:rPr>
              <a:t>{Κινηματογράφος, Πόλη} και </a:t>
            </a:r>
            <a:r>
              <a:rPr lang="en-US" sz="1800" dirty="0">
                <a:latin typeface="Calibri" pitchFamily="34" charset="0"/>
              </a:rPr>
              <a:t>R</a:t>
            </a:r>
            <a:r>
              <a:rPr lang="en-US" sz="1800" baseline="-25000" dirty="0">
                <a:latin typeface="Calibri" pitchFamily="34" charset="0"/>
              </a:rPr>
              <a:t>2</a:t>
            </a:r>
            <a:r>
              <a:rPr lang="el-GR" sz="1800" dirty="0">
                <a:latin typeface="Calibri" pitchFamily="34" charset="0"/>
              </a:rPr>
              <a:t>{Κινηματογράφος, Έργο}</a:t>
            </a:r>
          </a:p>
        </p:txBody>
      </p:sp>
      <p:sp>
        <p:nvSpPr>
          <p:cNvPr id="18443" name="Text Box 9"/>
          <p:cNvSpPr txBox="1">
            <a:spLocks noChangeArrowheads="1"/>
          </p:cNvSpPr>
          <p:nvPr/>
        </p:nvSpPr>
        <p:spPr bwMode="auto">
          <a:xfrm>
            <a:off x="4067175" y="4038077"/>
            <a:ext cx="4679950" cy="1069975"/>
          </a:xfrm>
          <a:prstGeom prst="rect">
            <a:avLst/>
          </a:prstGeom>
          <a:noFill/>
          <a:ln w="9525">
            <a:noFill/>
            <a:miter lim="800000"/>
            <a:headEnd/>
            <a:tailEnd/>
          </a:ln>
        </p:spPr>
        <p:txBody>
          <a:bodyPr>
            <a:spAutoFit/>
          </a:bodyPr>
          <a:lstStyle/>
          <a:p>
            <a:pPr eaLnBrk="0" hangingPunct="0">
              <a:spcBef>
                <a:spcPct val="50000"/>
              </a:spcBef>
            </a:pPr>
            <a:r>
              <a:rPr lang="el-GR" sz="1600" dirty="0">
                <a:latin typeface="Calibri" pitchFamily="34" charset="0"/>
              </a:rPr>
              <a:t>Κινηματογράφος     </a:t>
            </a:r>
            <a:r>
              <a:rPr lang="en-US" sz="1600" dirty="0">
                <a:latin typeface="Calibri" pitchFamily="34" charset="0"/>
              </a:rPr>
              <a:t>	</a:t>
            </a:r>
            <a:r>
              <a:rPr lang="el-GR" sz="1600" dirty="0">
                <a:latin typeface="Calibri" pitchFamily="34" charset="0"/>
              </a:rPr>
              <a:t>  </a:t>
            </a:r>
            <a:r>
              <a:rPr lang="en-US" sz="1600" dirty="0" smtClean="0">
                <a:latin typeface="Calibri" pitchFamily="34" charset="0"/>
              </a:rPr>
              <a:t>	</a:t>
            </a:r>
            <a:r>
              <a:rPr lang="el-GR" sz="1600" dirty="0">
                <a:latin typeface="Calibri" pitchFamily="34" charset="0"/>
              </a:rPr>
              <a:t>	Έργο</a:t>
            </a:r>
          </a:p>
          <a:p>
            <a:pPr eaLnBrk="0" hangingPunct="0">
              <a:spcBef>
                <a:spcPct val="50000"/>
              </a:spcBef>
            </a:pPr>
            <a:r>
              <a:rPr lang="en-US" sz="1600" dirty="0">
                <a:latin typeface="Calibri" pitchFamily="34" charset="0"/>
              </a:rPr>
              <a:t>Odeon-</a:t>
            </a:r>
            <a:r>
              <a:rPr lang="el-GR" sz="1600" dirty="0">
                <a:latin typeface="Calibri" pitchFamily="34" charset="0"/>
              </a:rPr>
              <a:t>ΑΒΑΝΑ		</a:t>
            </a:r>
            <a:r>
              <a:rPr lang="en-US" sz="1600" dirty="0" smtClean="0">
                <a:latin typeface="Calibri" pitchFamily="34" charset="0"/>
              </a:rPr>
              <a:t>		</a:t>
            </a:r>
            <a:r>
              <a:rPr lang="en-US" sz="1400" dirty="0" smtClean="0">
                <a:latin typeface="Calibri" pitchFamily="34" charset="0"/>
              </a:rPr>
              <a:t>Gravity</a:t>
            </a:r>
            <a:endParaRPr lang="el-GR" sz="1400" dirty="0">
              <a:latin typeface="Calibri" pitchFamily="34" charset="0"/>
            </a:endParaRPr>
          </a:p>
          <a:p>
            <a:pPr eaLnBrk="0" hangingPunct="0">
              <a:spcBef>
                <a:spcPct val="50000"/>
              </a:spcBef>
            </a:pPr>
            <a:r>
              <a:rPr lang="en-US" sz="1600" dirty="0">
                <a:solidFill>
                  <a:schemeClr val="accent1">
                    <a:lumMod val="75000"/>
                  </a:schemeClr>
                </a:solidFill>
                <a:latin typeface="Calibri" pitchFamily="34" charset="0"/>
              </a:rPr>
              <a:t>Village Center</a:t>
            </a:r>
            <a:r>
              <a:rPr lang="el-GR" sz="1600" dirty="0">
                <a:solidFill>
                  <a:schemeClr val="accent1">
                    <a:lumMod val="75000"/>
                  </a:schemeClr>
                </a:solidFill>
                <a:latin typeface="Calibri" pitchFamily="34" charset="0"/>
              </a:rPr>
              <a:t> Μαρούσι</a:t>
            </a:r>
            <a:r>
              <a:rPr lang="en-US" sz="1600" dirty="0">
                <a:solidFill>
                  <a:schemeClr val="accent1">
                    <a:lumMod val="75000"/>
                  </a:schemeClr>
                </a:solidFill>
                <a:latin typeface="Calibri" pitchFamily="34" charset="0"/>
              </a:rPr>
              <a:t>                 </a:t>
            </a:r>
            <a:r>
              <a:rPr lang="en-US" sz="1400" dirty="0" smtClean="0">
                <a:solidFill>
                  <a:schemeClr val="accent1">
                    <a:lumMod val="75000"/>
                  </a:schemeClr>
                </a:solidFill>
                <a:latin typeface="Calibri" pitchFamily="34" charset="0"/>
              </a:rPr>
              <a:t>Gravity</a:t>
            </a:r>
            <a:endParaRPr lang="el-GR" sz="1400" dirty="0">
              <a:solidFill>
                <a:schemeClr val="accent1">
                  <a:lumMod val="75000"/>
                </a:schemeClr>
              </a:solidFill>
              <a:latin typeface="Calibri" pitchFamily="34" charset="0"/>
            </a:endParaRPr>
          </a:p>
        </p:txBody>
      </p:sp>
      <p:sp>
        <p:nvSpPr>
          <p:cNvPr id="18444" name="Text Box 10"/>
          <p:cNvSpPr txBox="1">
            <a:spLocks noChangeArrowheads="1"/>
          </p:cNvSpPr>
          <p:nvPr/>
        </p:nvSpPr>
        <p:spPr bwMode="auto">
          <a:xfrm>
            <a:off x="179388" y="4111102"/>
            <a:ext cx="4032250" cy="1069975"/>
          </a:xfrm>
          <a:prstGeom prst="rect">
            <a:avLst/>
          </a:prstGeom>
          <a:noFill/>
          <a:ln w="9525">
            <a:noFill/>
            <a:miter lim="800000"/>
            <a:headEnd/>
            <a:tailEnd/>
          </a:ln>
        </p:spPr>
        <p:txBody>
          <a:bodyPr>
            <a:spAutoFit/>
          </a:bodyPr>
          <a:lstStyle/>
          <a:p>
            <a:pPr eaLnBrk="0" hangingPunct="0">
              <a:spcBef>
                <a:spcPct val="50000"/>
              </a:spcBef>
            </a:pPr>
            <a:r>
              <a:rPr lang="el-GR" sz="1600">
                <a:latin typeface="Calibri" pitchFamily="34" charset="0"/>
              </a:rPr>
              <a:t>Κινηματογράφος</a:t>
            </a:r>
            <a:r>
              <a:rPr lang="en-US" sz="1600">
                <a:latin typeface="Calibri" pitchFamily="34" charset="0"/>
              </a:rPr>
              <a:t>		</a:t>
            </a:r>
            <a:r>
              <a:rPr lang="el-GR" sz="1600">
                <a:latin typeface="Calibri" pitchFamily="34" charset="0"/>
              </a:rPr>
              <a:t>Πόλη</a:t>
            </a:r>
          </a:p>
          <a:p>
            <a:pPr eaLnBrk="0" hangingPunct="0">
              <a:spcBef>
                <a:spcPct val="50000"/>
              </a:spcBef>
            </a:pPr>
            <a:r>
              <a:rPr lang="en-US" sz="1600">
                <a:latin typeface="Calibri" pitchFamily="34" charset="0"/>
              </a:rPr>
              <a:t>Odeon-ABANA</a:t>
            </a:r>
            <a:r>
              <a:rPr lang="el-GR" sz="1600">
                <a:latin typeface="Calibri" pitchFamily="34" charset="0"/>
              </a:rPr>
              <a:t>                 </a:t>
            </a:r>
            <a:r>
              <a:rPr lang="en-US" sz="1600">
                <a:latin typeface="Calibri" pitchFamily="34" charset="0"/>
              </a:rPr>
              <a:t>	</a:t>
            </a:r>
            <a:r>
              <a:rPr lang="el-GR" sz="1600">
                <a:latin typeface="Calibri" pitchFamily="34" charset="0"/>
              </a:rPr>
              <a:t>Αθήνα</a:t>
            </a:r>
          </a:p>
          <a:p>
            <a:pPr eaLnBrk="0" hangingPunct="0">
              <a:spcBef>
                <a:spcPct val="50000"/>
              </a:spcBef>
            </a:pPr>
            <a:r>
              <a:rPr lang="en-US" sz="1600">
                <a:latin typeface="Calibri" pitchFamily="34" charset="0"/>
              </a:rPr>
              <a:t>Village Center</a:t>
            </a:r>
            <a:r>
              <a:rPr lang="el-GR" sz="1600">
                <a:latin typeface="Calibri" pitchFamily="34" charset="0"/>
              </a:rPr>
              <a:t> Μαρούσι</a:t>
            </a:r>
            <a:r>
              <a:rPr lang="en-US" sz="1600">
                <a:latin typeface="Calibri" pitchFamily="34" charset="0"/>
              </a:rPr>
              <a:t>   	</a:t>
            </a:r>
            <a:r>
              <a:rPr lang="el-GR" sz="1600">
                <a:latin typeface="Calibri" pitchFamily="34" charset="0"/>
              </a:rPr>
              <a:t>Αθήνα</a:t>
            </a:r>
          </a:p>
        </p:txBody>
      </p:sp>
      <p:sp>
        <p:nvSpPr>
          <p:cNvPr id="18445" name="Text Box 11"/>
          <p:cNvSpPr txBox="1">
            <a:spLocks noChangeArrowheads="1"/>
          </p:cNvSpPr>
          <p:nvPr/>
        </p:nvSpPr>
        <p:spPr bwMode="auto">
          <a:xfrm>
            <a:off x="323850" y="5406502"/>
            <a:ext cx="8424863" cy="581025"/>
          </a:xfrm>
          <a:prstGeom prst="rect">
            <a:avLst/>
          </a:prstGeom>
          <a:noFill/>
          <a:ln w="9525">
            <a:noFill/>
            <a:miter lim="800000"/>
            <a:headEnd/>
            <a:tailEnd/>
          </a:ln>
        </p:spPr>
        <p:txBody>
          <a:bodyPr>
            <a:spAutoFit/>
          </a:bodyPr>
          <a:lstStyle/>
          <a:p>
            <a:pPr algn="just" eaLnBrk="0" hangingPunct="0">
              <a:spcBef>
                <a:spcPct val="50000"/>
              </a:spcBef>
            </a:pPr>
            <a:r>
              <a:rPr lang="el-GR" sz="1600">
                <a:latin typeface="Calibri" pitchFamily="34" charset="0"/>
              </a:rPr>
              <a:t>Δε μπορώ κοιτάζοντας μόνο την </a:t>
            </a:r>
            <a:r>
              <a:rPr lang="en-US" sz="1600">
                <a:latin typeface="Calibri" pitchFamily="34" charset="0"/>
              </a:rPr>
              <a:t>R</a:t>
            </a:r>
            <a:r>
              <a:rPr lang="en-US" sz="1800" baseline="-25000">
                <a:latin typeface="Calibri" pitchFamily="34" charset="0"/>
              </a:rPr>
              <a:t>2</a:t>
            </a:r>
            <a:r>
              <a:rPr lang="en-US" sz="1600">
                <a:latin typeface="Calibri" pitchFamily="34" charset="0"/>
              </a:rPr>
              <a:t> (</a:t>
            </a:r>
            <a:r>
              <a:rPr lang="el-GR" sz="1600">
                <a:latin typeface="Calibri" pitchFamily="34" charset="0"/>
              </a:rPr>
              <a:t>ή την </a:t>
            </a:r>
            <a:r>
              <a:rPr lang="en-US" sz="1600">
                <a:latin typeface="Calibri" pitchFamily="34" charset="0"/>
              </a:rPr>
              <a:t>R</a:t>
            </a:r>
            <a:r>
              <a:rPr lang="en-US" sz="1800" baseline="-25000">
                <a:latin typeface="Calibri" pitchFamily="34" charset="0"/>
              </a:rPr>
              <a:t>1</a:t>
            </a:r>
            <a:r>
              <a:rPr lang="en-US" sz="1600">
                <a:latin typeface="Calibri" pitchFamily="34" charset="0"/>
              </a:rPr>
              <a:t>) </a:t>
            </a:r>
            <a:r>
              <a:rPr lang="el-GR" sz="1600">
                <a:latin typeface="Calibri" pitchFamily="34" charset="0"/>
              </a:rPr>
              <a:t>να δω ότι η εισαγωγή της δεύτερης πλειάδας παραβιάζει μια ΣΕ</a:t>
            </a:r>
            <a:r>
              <a:rPr lang="en-US" sz="1600">
                <a:latin typeface="Calibri" pitchFamily="34" charset="0"/>
              </a:rPr>
              <a:t> (</a:t>
            </a:r>
            <a:r>
              <a:rPr lang="el-GR" sz="1600">
                <a:latin typeface="Calibri" pitchFamily="34" charset="0"/>
              </a:rPr>
              <a:t>πρέπει να κάνω συνένωση!)</a:t>
            </a:r>
          </a:p>
        </p:txBody>
      </p:sp>
      <p:sp>
        <p:nvSpPr>
          <p:cNvPr id="18446" name="Line 12"/>
          <p:cNvSpPr>
            <a:spLocks noChangeShapeType="1"/>
          </p:cNvSpPr>
          <p:nvPr/>
        </p:nvSpPr>
        <p:spPr bwMode="auto">
          <a:xfrm>
            <a:off x="250825" y="4398440"/>
            <a:ext cx="3313113" cy="0"/>
          </a:xfrm>
          <a:prstGeom prst="line">
            <a:avLst/>
          </a:prstGeom>
          <a:noFill/>
          <a:ln w="9525">
            <a:solidFill>
              <a:schemeClr val="tx1"/>
            </a:solidFill>
            <a:round/>
            <a:headEnd/>
            <a:tailEnd/>
          </a:ln>
        </p:spPr>
        <p:txBody>
          <a:bodyPr/>
          <a:lstStyle/>
          <a:p>
            <a:endParaRPr lang="el-GR"/>
          </a:p>
        </p:txBody>
      </p:sp>
      <p:sp>
        <p:nvSpPr>
          <p:cNvPr id="18447" name="Line 13"/>
          <p:cNvSpPr>
            <a:spLocks noChangeShapeType="1"/>
          </p:cNvSpPr>
          <p:nvPr/>
        </p:nvSpPr>
        <p:spPr bwMode="auto">
          <a:xfrm>
            <a:off x="2411413" y="4111102"/>
            <a:ext cx="0" cy="1150938"/>
          </a:xfrm>
          <a:prstGeom prst="line">
            <a:avLst/>
          </a:prstGeom>
          <a:noFill/>
          <a:ln w="9525">
            <a:solidFill>
              <a:schemeClr val="tx1"/>
            </a:solidFill>
            <a:round/>
            <a:headEnd/>
            <a:tailEnd/>
          </a:ln>
        </p:spPr>
        <p:txBody>
          <a:bodyPr/>
          <a:lstStyle/>
          <a:p>
            <a:endParaRPr lang="el-GR"/>
          </a:p>
        </p:txBody>
      </p:sp>
      <p:sp>
        <p:nvSpPr>
          <p:cNvPr id="18448" name="Line 14"/>
          <p:cNvSpPr>
            <a:spLocks noChangeShapeType="1"/>
          </p:cNvSpPr>
          <p:nvPr/>
        </p:nvSpPr>
        <p:spPr bwMode="auto">
          <a:xfrm>
            <a:off x="4140200" y="4398440"/>
            <a:ext cx="4608513" cy="0"/>
          </a:xfrm>
          <a:prstGeom prst="line">
            <a:avLst/>
          </a:prstGeom>
          <a:noFill/>
          <a:ln w="9525">
            <a:solidFill>
              <a:schemeClr val="tx1"/>
            </a:solidFill>
            <a:round/>
            <a:headEnd/>
            <a:tailEnd/>
          </a:ln>
        </p:spPr>
        <p:txBody>
          <a:bodyPr/>
          <a:lstStyle/>
          <a:p>
            <a:endParaRPr lang="el-GR"/>
          </a:p>
        </p:txBody>
      </p:sp>
      <p:sp>
        <p:nvSpPr>
          <p:cNvPr id="18449" name="Line 15"/>
          <p:cNvSpPr>
            <a:spLocks noChangeShapeType="1"/>
          </p:cNvSpPr>
          <p:nvPr/>
        </p:nvSpPr>
        <p:spPr bwMode="auto">
          <a:xfrm>
            <a:off x="6516688" y="4038077"/>
            <a:ext cx="0" cy="1296988"/>
          </a:xfrm>
          <a:prstGeom prst="line">
            <a:avLst/>
          </a:prstGeom>
          <a:noFill/>
          <a:ln w="9525">
            <a:solidFill>
              <a:schemeClr val="tx1"/>
            </a:solidFill>
            <a:round/>
            <a:headEnd/>
            <a:tailEnd/>
          </a:ln>
        </p:spPr>
        <p:txBody>
          <a:bodyPr/>
          <a:lstStyle/>
          <a:p>
            <a:endParaRPr lang="el-GR"/>
          </a:p>
        </p:txBody>
      </p:sp>
      <p:sp>
        <p:nvSpPr>
          <p:cNvPr id="18450" name="Rectangle 16"/>
          <p:cNvSpPr>
            <a:spLocks noChangeArrowheads="1"/>
          </p:cNvSpPr>
          <p:nvPr/>
        </p:nvSpPr>
        <p:spPr bwMode="auto">
          <a:xfrm>
            <a:off x="3924300" y="4758802"/>
            <a:ext cx="4824413" cy="360363"/>
          </a:xfrm>
          <a:prstGeom prst="rect">
            <a:avLst/>
          </a:prstGeom>
          <a:noFill/>
          <a:ln w="38100">
            <a:solidFill>
              <a:schemeClr val="accent1">
                <a:lumMod val="60000"/>
                <a:lumOff val="40000"/>
              </a:schemeClr>
            </a:solidFill>
            <a:prstDash val="dash"/>
            <a:miter lim="800000"/>
            <a:headEnd/>
            <a:tailEnd/>
          </a:ln>
        </p:spPr>
        <p:txBody>
          <a:bodyPr wrap="none" anchor="ctr"/>
          <a:lstStyle/>
          <a:p>
            <a:endParaRPr lang="el-GR"/>
          </a:p>
        </p:txBody>
      </p:sp>
      <p:sp>
        <p:nvSpPr>
          <p:cNvPr id="18451" name="Text Box 17"/>
          <p:cNvSpPr txBox="1">
            <a:spLocks noChangeArrowheads="1"/>
          </p:cNvSpPr>
          <p:nvPr/>
        </p:nvSpPr>
        <p:spPr bwMode="auto">
          <a:xfrm>
            <a:off x="2411413" y="3534840"/>
            <a:ext cx="4032250" cy="366712"/>
          </a:xfrm>
          <a:prstGeom prst="rect">
            <a:avLst/>
          </a:prstGeom>
          <a:noFill/>
          <a:ln w="9525">
            <a:noFill/>
            <a:miter lim="800000"/>
            <a:headEnd/>
            <a:tailEnd/>
          </a:ln>
        </p:spPr>
        <p:txBody>
          <a:bodyPr>
            <a:spAutoFit/>
          </a:bodyPr>
          <a:lstStyle/>
          <a:p>
            <a:pPr>
              <a:spcBef>
                <a:spcPct val="50000"/>
              </a:spcBef>
            </a:pPr>
            <a:r>
              <a:rPr lang="el-GR" sz="1800">
                <a:latin typeface="Calibri" pitchFamily="34" charset="0"/>
              </a:rPr>
              <a:t>Διατηρεί τις εξαρτήσεις;</a:t>
            </a:r>
          </a:p>
        </p:txBody>
      </p:sp>
      <p:sp>
        <p:nvSpPr>
          <p:cNvPr id="18452" name="Date Placeholder 2"/>
          <p:cNvSpPr>
            <a:spLocks noGrp="1"/>
          </p:cNvSpPr>
          <p:nvPr>
            <p:ph type="dt" sz="quarter" idx="10"/>
          </p:nvPr>
        </p:nvSpPr>
        <p:spPr>
          <a:noFill/>
        </p:spPr>
        <p:txBody>
          <a:bodyPr/>
          <a:lstStyle/>
          <a:p>
            <a:r>
              <a:rPr lang="el-GR" dirty="0" smtClean="0"/>
              <a:t>Βάσεις Δεδομένων 20</a:t>
            </a:r>
            <a:r>
              <a:rPr lang="en-US" dirty="0" smtClean="0"/>
              <a:t>13</a:t>
            </a:r>
            <a:r>
              <a:rPr lang="el-GR" dirty="0" smtClean="0"/>
              <a:t>-20</a:t>
            </a:r>
            <a:r>
              <a:rPr lang="en-US" dirty="0" smtClean="0"/>
              <a:t>14</a:t>
            </a:r>
            <a:endParaRPr lang="el-GR" altLang="en-US" dirty="0" smtClean="0"/>
          </a:p>
        </p:txBody>
      </p:sp>
      <p:sp>
        <p:nvSpPr>
          <p:cNvPr id="22" name="Title 12"/>
          <p:cNvSpPr>
            <a:spLocks noGrp="1"/>
          </p:cNvSpPr>
          <p:nvPr>
            <p:ph type="title"/>
          </p:nvPr>
        </p:nvSpPr>
        <p:spPr>
          <a:xfrm>
            <a:off x="457200" y="274638"/>
            <a:ext cx="8229600" cy="1143000"/>
          </a:xfrm>
        </p:spPr>
        <p:txBody>
          <a:bodyPr>
            <a:normAutofit fontScale="90000"/>
          </a:bodyPr>
          <a:lstStyle/>
          <a:p>
            <a:r>
              <a:rPr lang="en-US" dirty="0" smtClean="0">
                <a:solidFill>
                  <a:schemeClr val="accent6">
                    <a:lumMod val="75000"/>
                  </a:schemeClr>
                </a:solidFill>
              </a:rPr>
              <a:t>BCNF </a:t>
            </a:r>
            <a:r>
              <a:rPr lang="el-GR" dirty="0" smtClean="0">
                <a:solidFill>
                  <a:schemeClr val="accent6">
                    <a:lumMod val="75000"/>
                  </a:schemeClr>
                </a:solidFill>
              </a:rPr>
              <a:t>Διάσπαση και Διατήρηση Εξαρτήσεων</a:t>
            </a:r>
            <a:endParaRPr lang="el-GR"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Footer Placeholder 3"/>
          <p:cNvSpPr>
            <a:spLocks noGrp="1"/>
          </p:cNvSpPr>
          <p:nvPr>
            <p:ph type="ftr" sz="quarter" idx="11"/>
          </p:nvPr>
        </p:nvSpPr>
        <p:spPr>
          <a:noFill/>
        </p:spPr>
        <p:txBody>
          <a:bodyPr/>
          <a:lstStyle/>
          <a:p>
            <a:r>
              <a:rPr lang="el-GR" altLang="en-US" smtClean="0"/>
              <a:t>Ευαγγελία Πιτουρά</a:t>
            </a:r>
          </a:p>
        </p:txBody>
      </p:sp>
      <p:sp>
        <p:nvSpPr>
          <p:cNvPr id="19459" name="Slide Number Placeholder 4"/>
          <p:cNvSpPr>
            <a:spLocks noGrp="1"/>
          </p:cNvSpPr>
          <p:nvPr>
            <p:ph type="sldNum" sz="quarter" idx="12"/>
          </p:nvPr>
        </p:nvSpPr>
        <p:spPr>
          <a:noFill/>
        </p:spPr>
        <p:txBody>
          <a:bodyPr/>
          <a:lstStyle/>
          <a:p>
            <a:fld id="{E868DDEE-4189-4755-B852-B952664DD4A8}" type="slidenum">
              <a:rPr lang="el-GR" altLang="en-US" smtClean="0"/>
              <a:pPr/>
              <a:t>85</a:t>
            </a:fld>
            <a:endParaRPr lang="el-GR" altLang="en-US" smtClean="0"/>
          </a:p>
        </p:txBody>
      </p:sp>
      <p:sp>
        <p:nvSpPr>
          <p:cNvPr id="19461" name="Text Box 3" descr="Parchment"/>
          <p:cNvSpPr txBox="1">
            <a:spLocks noChangeArrowheads="1"/>
          </p:cNvSpPr>
          <p:nvPr/>
        </p:nvSpPr>
        <p:spPr bwMode="auto">
          <a:xfrm>
            <a:off x="254802" y="1578890"/>
            <a:ext cx="8713787" cy="2473325"/>
          </a:xfrm>
          <a:prstGeom prst="rect">
            <a:avLst/>
          </a:prstGeom>
          <a:solidFill>
            <a:schemeClr val="bg1">
              <a:lumMod val="95000"/>
            </a:schemeClr>
          </a:solidFill>
          <a:ln w="9525">
            <a:noFill/>
            <a:miter lim="800000"/>
            <a:headEnd/>
            <a:tailEnd/>
          </a:ln>
        </p:spPr>
        <p:txBody>
          <a:bodyPr>
            <a:spAutoFit/>
          </a:bodyPr>
          <a:lstStyle/>
          <a:p>
            <a:pPr algn="just" eaLnBrk="0" hangingPunct="0">
              <a:spcBef>
                <a:spcPct val="50000"/>
              </a:spcBef>
            </a:pPr>
            <a:r>
              <a:rPr lang="el-GR" sz="2000" dirty="0">
                <a:latin typeface="Calibri" pitchFamily="34" charset="0"/>
              </a:rPr>
              <a:t>Ένα σχεσιακό σχήμα </a:t>
            </a:r>
            <a:r>
              <a:rPr lang="en-US" sz="2000" dirty="0">
                <a:latin typeface="Calibri" pitchFamily="34" charset="0"/>
              </a:rPr>
              <a:t>R </a:t>
            </a:r>
            <a:r>
              <a:rPr lang="el-GR" sz="2000" dirty="0">
                <a:latin typeface="Calibri" pitchFamily="34" charset="0"/>
              </a:rPr>
              <a:t>είναι σε </a:t>
            </a:r>
            <a:r>
              <a:rPr lang="el-GR" sz="2000" dirty="0">
                <a:solidFill>
                  <a:schemeClr val="accent6">
                    <a:lumMod val="75000"/>
                  </a:schemeClr>
                </a:solidFill>
                <a:latin typeface="Calibri" pitchFamily="34" charset="0"/>
              </a:rPr>
              <a:t>τ</a:t>
            </a:r>
            <a:r>
              <a:rPr lang="en-US" sz="2000" dirty="0" err="1">
                <a:solidFill>
                  <a:schemeClr val="accent6">
                    <a:lumMod val="75000"/>
                  </a:schemeClr>
                </a:solidFill>
                <a:latin typeface="Calibri" pitchFamily="34" charset="0"/>
              </a:rPr>
              <a:t>ρίτη</a:t>
            </a:r>
            <a:r>
              <a:rPr lang="en-US" sz="2000" dirty="0">
                <a:solidFill>
                  <a:schemeClr val="accent6">
                    <a:lumMod val="75000"/>
                  </a:schemeClr>
                </a:solidFill>
                <a:latin typeface="Calibri" pitchFamily="34" charset="0"/>
              </a:rPr>
              <a:t> </a:t>
            </a:r>
            <a:r>
              <a:rPr lang="en-US" sz="2000" dirty="0" err="1">
                <a:solidFill>
                  <a:schemeClr val="accent6">
                    <a:lumMod val="75000"/>
                  </a:schemeClr>
                </a:solidFill>
                <a:latin typeface="Calibri" pitchFamily="34" charset="0"/>
              </a:rPr>
              <a:t>κανονική</a:t>
            </a:r>
            <a:r>
              <a:rPr lang="en-US" sz="2000" dirty="0">
                <a:solidFill>
                  <a:schemeClr val="accent6">
                    <a:lumMod val="75000"/>
                  </a:schemeClr>
                </a:solidFill>
                <a:latin typeface="Calibri" pitchFamily="34" charset="0"/>
              </a:rPr>
              <a:t> </a:t>
            </a:r>
            <a:r>
              <a:rPr lang="en-US" sz="2000" dirty="0" err="1">
                <a:solidFill>
                  <a:schemeClr val="accent6">
                    <a:lumMod val="75000"/>
                  </a:schemeClr>
                </a:solidFill>
                <a:latin typeface="Calibri" pitchFamily="34" charset="0"/>
              </a:rPr>
              <a:t>μορφή</a:t>
            </a:r>
            <a:r>
              <a:rPr lang="en-US" sz="2000" dirty="0">
                <a:solidFill>
                  <a:schemeClr val="accent6">
                    <a:lumMod val="75000"/>
                  </a:schemeClr>
                </a:solidFill>
                <a:latin typeface="Calibri" pitchFamily="34" charset="0"/>
              </a:rPr>
              <a:t> (3ΝF) </a:t>
            </a:r>
            <a:r>
              <a:rPr lang="el-GR" sz="2000" dirty="0">
                <a:latin typeface="Calibri" pitchFamily="34" charset="0"/>
              </a:rPr>
              <a:t>σε σχέση με ένα σύνολο </a:t>
            </a:r>
            <a:r>
              <a:rPr lang="en-US" sz="2000" dirty="0">
                <a:latin typeface="Calibri" pitchFamily="34" charset="0"/>
              </a:rPr>
              <a:t>F </a:t>
            </a:r>
            <a:r>
              <a:rPr lang="el-GR" sz="2000" dirty="0">
                <a:latin typeface="Calibri" pitchFamily="34" charset="0"/>
              </a:rPr>
              <a:t>συναρτησιακών εξαρτήσεων αν για όλες τις ΣΕ στο </a:t>
            </a:r>
            <a:r>
              <a:rPr lang="en-US" sz="2000" dirty="0">
                <a:latin typeface="Calibri" pitchFamily="34" charset="0"/>
              </a:rPr>
              <a:t>F</a:t>
            </a:r>
            <a:r>
              <a:rPr lang="en-US" sz="2000" baseline="30000" dirty="0">
                <a:latin typeface="Calibri" pitchFamily="34" charset="0"/>
              </a:rPr>
              <a:t>+ </a:t>
            </a:r>
            <a:r>
              <a:rPr lang="en-US" sz="2000" dirty="0">
                <a:latin typeface="Calibri" pitchFamily="34" charset="0"/>
              </a:rPr>
              <a:t> </a:t>
            </a:r>
            <a:r>
              <a:rPr lang="el-GR" sz="2000" dirty="0">
                <a:latin typeface="Calibri" pitchFamily="34" charset="0"/>
              </a:rPr>
              <a:t>της μορφής </a:t>
            </a:r>
            <a:r>
              <a:rPr lang="en-US" sz="2000" dirty="0">
                <a:latin typeface="Calibri" pitchFamily="34" charset="0"/>
              </a:rPr>
              <a:t> X </a:t>
            </a:r>
            <a:r>
              <a:rPr lang="en-US" sz="2000" dirty="0">
                <a:latin typeface="Calibri" pitchFamily="34" charset="0"/>
                <a:sym typeface="Symbol" pitchFamily="18" charset="2"/>
              </a:rPr>
              <a:t> </a:t>
            </a:r>
            <a:r>
              <a:rPr lang="en-US" sz="2000" dirty="0">
                <a:latin typeface="Calibri" pitchFamily="34" charset="0"/>
              </a:rPr>
              <a:t>Y </a:t>
            </a:r>
            <a:r>
              <a:rPr lang="el-GR" sz="2000" dirty="0">
                <a:latin typeface="Calibri" pitchFamily="34" charset="0"/>
              </a:rPr>
              <a:t>ισχύει τουλάχιστον ένα από τα παρακάτω:</a:t>
            </a:r>
          </a:p>
          <a:p>
            <a:pPr algn="just" eaLnBrk="0" hangingPunct="0">
              <a:spcBef>
                <a:spcPct val="50000"/>
              </a:spcBef>
            </a:pPr>
            <a:r>
              <a:rPr lang="el-GR" sz="2000" dirty="0">
                <a:latin typeface="Calibri" pitchFamily="34" charset="0"/>
              </a:rPr>
              <a:t>	--  </a:t>
            </a:r>
            <a:r>
              <a:rPr lang="en-US" sz="2000" dirty="0">
                <a:latin typeface="Calibri" pitchFamily="34" charset="0"/>
              </a:rPr>
              <a:t>X </a:t>
            </a:r>
            <a:r>
              <a:rPr lang="en-US" sz="2000" dirty="0">
                <a:latin typeface="Calibri" pitchFamily="34" charset="0"/>
                <a:sym typeface="Symbol" pitchFamily="18" charset="2"/>
              </a:rPr>
              <a:t></a:t>
            </a:r>
            <a:r>
              <a:rPr lang="en-US" sz="2000" dirty="0">
                <a:latin typeface="Calibri" pitchFamily="34" charset="0"/>
              </a:rPr>
              <a:t> Y </a:t>
            </a:r>
            <a:r>
              <a:rPr lang="el-GR" sz="2000" dirty="0">
                <a:latin typeface="Calibri" pitchFamily="34" charset="0"/>
              </a:rPr>
              <a:t>είναι μια τετριμμένη ΣΕ ή</a:t>
            </a:r>
          </a:p>
          <a:p>
            <a:pPr algn="just" eaLnBrk="0" hangingPunct="0">
              <a:spcBef>
                <a:spcPct val="50000"/>
              </a:spcBef>
            </a:pPr>
            <a:r>
              <a:rPr lang="en-US" sz="2000" dirty="0">
                <a:latin typeface="Calibri" pitchFamily="34" charset="0"/>
              </a:rPr>
              <a:t>	--  X </a:t>
            </a:r>
            <a:r>
              <a:rPr lang="el-GR" sz="2000" dirty="0">
                <a:latin typeface="Calibri" pitchFamily="34" charset="0"/>
              </a:rPr>
              <a:t>είναι </a:t>
            </a:r>
            <a:r>
              <a:rPr lang="el-GR" sz="2000" dirty="0" err="1">
                <a:latin typeface="Calibri" pitchFamily="34" charset="0"/>
              </a:rPr>
              <a:t>υπερκλειδί</a:t>
            </a:r>
            <a:r>
              <a:rPr lang="el-GR" sz="2000" dirty="0">
                <a:latin typeface="Calibri" pitchFamily="34" charset="0"/>
              </a:rPr>
              <a:t> του σχήματος </a:t>
            </a:r>
            <a:r>
              <a:rPr lang="en-US" sz="2000" dirty="0">
                <a:latin typeface="Calibri" pitchFamily="34" charset="0"/>
              </a:rPr>
              <a:t>R</a:t>
            </a:r>
          </a:p>
          <a:p>
            <a:pPr algn="just" eaLnBrk="0" hangingPunct="0">
              <a:spcBef>
                <a:spcPct val="50000"/>
              </a:spcBef>
            </a:pPr>
            <a:r>
              <a:rPr lang="el-GR" sz="2000" dirty="0">
                <a:latin typeface="Calibri" pitchFamily="34" charset="0"/>
              </a:rPr>
              <a:t>	-- κάθε γνώρισμα </a:t>
            </a:r>
            <a:r>
              <a:rPr lang="el-GR" sz="2000" dirty="0">
                <a:solidFill>
                  <a:schemeClr val="accent6">
                    <a:lumMod val="75000"/>
                  </a:schemeClr>
                </a:solidFill>
                <a:latin typeface="Calibri" pitchFamily="34" charset="0"/>
              </a:rPr>
              <a:t>Α</a:t>
            </a:r>
            <a:r>
              <a:rPr lang="el-GR" sz="2000" b="1" dirty="0">
                <a:latin typeface="Calibri" pitchFamily="34" charset="0"/>
              </a:rPr>
              <a:t> </a:t>
            </a:r>
            <a:r>
              <a:rPr lang="el-GR" sz="2000" dirty="0">
                <a:latin typeface="Calibri" pitchFamily="34" charset="0"/>
              </a:rPr>
              <a:t>του </a:t>
            </a:r>
            <a:r>
              <a:rPr lang="el-GR" sz="2000" dirty="0">
                <a:solidFill>
                  <a:schemeClr val="accent6">
                    <a:lumMod val="75000"/>
                  </a:schemeClr>
                </a:solidFill>
                <a:latin typeface="Calibri" pitchFamily="34" charset="0"/>
              </a:rPr>
              <a:t>Υ - Χ περιέχεται σε κάποιο </a:t>
            </a:r>
            <a:r>
              <a:rPr lang="el-GR" sz="2000" u="sng" dirty="0">
                <a:solidFill>
                  <a:schemeClr val="accent6">
                    <a:lumMod val="75000"/>
                  </a:schemeClr>
                </a:solidFill>
                <a:latin typeface="Calibri" pitchFamily="34" charset="0"/>
              </a:rPr>
              <a:t>υποψήφιο</a:t>
            </a:r>
            <a:r>
              <a:rPr lang="el-GR" sz="2000" dirty="0">
                <a:solidFill>
                  <a:schemeClr val="accent6">
                    <a:lumMod val="75000"/>
                  </a:schemeClr>
                </a:solidFill>
                <a:latin typeface="Calibri" pitchFamily="34" charset="0"/>
              </a:rPr>
              <a:t> κλειδί</a:t>
            </a:r>
            <a:endParaRPr lang="en-US" sz="2000" dirty="0">
              <a:solidFill>
                <a:schemeClr val="accent6">
                  <a:lumMod val="75000"/>
                </a:schemeClr>
              </a:solidFill>
              <a:latin typeface="Calibri" pitchFamily="34" charset="0"/>
            </a:endParaRPr>
          </a:p>
        </p:txBody>
      </p:sp>
      <p:sp>
        <p:nvSpPr>
          <p:cNvPr id="19462" name="Text Box 4"/>
          <p:cNvSpPr txBox="1">
            <a:spLocks noChangeArrowheads="1"/>
          </p:cNvSpPr>
          <p:nvPr/>
        </p:nvSpPr>
        <p:spPr bwMode="auto">
          <a:xfrm>
            <a:off x="677176" y="5422966"/>
            <a:ext cx="7696200" cy="400110"/>
          </a:xfrm>
          <a:prstGeom prst="rect">
            <a:avLst/>
          </a:prstGeom>
          <a:noFill/>
          <a:ln w="9525">
            <a:noFill/>
            <a:miter lim="800000"/>
            <a:headEnd/>
            <a:tailEnd/>
          </a:ln>
        </p:spPr>
        <p:txBody>
          <a:bodyPr>
            <a:spAutoFit/>
          </a:bodyPr>
          <a:lstStyle/>
          <a:p>
            <a:pPr eaLnBrk="0" hangingPunct="0">
              <a:spcBef>
                <a:spcPct val="50000"/>
              </a:spcBef>
            </a:pPr>
            <a:r>
              <a:rPr lang="en-US" sz="2000" dirty="0">
                <a:solidFill>
                  <a:schemeClr val="accent3">
                    <a:lumMod val="50000"/>
                  </a:schemeClr>
                </a:solidFill>
                <a:latin typeface="Calibri" pitchFamily="34" charset="0"/>
              </a:rPr>
              <a:t>BCNF </a:t>
            </a:r>
            <a:r>
              <a:rPr lang="el-GR" sz="2000" dirty="0">
                <a:solidFill>
                  <a:schemeClr val="accent3">
                    <a:lumMod val="50000"/>
                  </a:schemeClr>
                </a:solidFill>
                <a:latin typeface="Calibri" pitchFamily="34" charset="0"/>
              </a:rPr>
              <a:t>πιο περιοριστική -- αν σε </a:t>
            </a:r>
            <a:r>
              <a:rPr lang="en-US" sz="2000" dirty="0">
                <a:solidFill>
                  <a:schemeClr val="accent3">
                    <a:lumMod val="50000"/>
                  </a:schemeClr>
                </a:solidFill>
                <a:latin typeface="Calibri" pitchFamily="34" charset="0"/>
              </a:rPr>
              <a:t>BCNF </a:t>
            </a:r>
            <a:r>
              <a:rPr lang="en-US" sz="2000" dirty="0">
                <a:solidFill>
                  <a:schemeClr val="accent3">
                    <a:lumMod val="50000"/>
                  </a:schemeClr>
                </a:solidFill>
                <a:latin typeface="Calibri" pitchFamily="34" charset="0"/>
                <a:sym typeface="Symbol" pitchFamily="18" charset="2"/>
              </a:rPr>
              <a:t></a:t>
            </a:r>
            <a:r>
              <a:rPr lang="en-US" sz="2000" dirty="0">
                <a:solidFill>
                  <a:schemeClr val="accent3">
                    <a:lumMod val="50000"/>
                  </a:schemeClr>
                </a:solidFill>
                <a:latin typeface="Calibri" pitchFamily="34" charset="0"/>
              </a:rPr>
              <a:t> 3NF</a:t>
            </a:r>
            <a:endParaRPr lang="el-GR" sz="2000" dirty="0">
              <a:solidFill>
                <a:schemeClr val="accent3">
                  <a:lumMod val="50000"/>
                </a:schemeClr>
              </a:solidFill>
              <a:latin typeface="Calibri" pitchFamily="34" charset="0"/>
            </a:endParaRPr>
          </a:p>
        </p:txBody>
      </p:sp>
      <p:sp>
        <p:nvSpPr>
          <p:cNvPr id="19463" name="Text Box 5"/>
          <p:cNvSpPr txBox="1">
            <a:spLocks noChangeArrowheads="1"/>
          </p:cNvSpPr>
          <p:nvPr/>
        </p:nvSpPr>
        <p:spPr bwMode="auto">
          <a:xfrm>
            <a:off x="362752" y="4403643"/>
            <a:ext cx="8630419" cy="707886"/>
          </a:xfrm>
          <a:prstGeom prst="rect">
            <a:avLst/>
          </a:prstGeom>
          <a:noFill/>
          <a:ln w="9525">
            <a:noFill/>
            <a:miter lim="800000"/>
            <a:headEnd/>
            <a:tailEnd/>
          </a:ln>
        </p:spPr>
        <p:txBody>
          <a:bodyPr wrap="square">
            <a:spAutoFit/>
          </a:bodyPr>
          <a:lstStyle/>
          <a:p>
            <a:pPr>
              <a:spcBef>
                <a:spcPct val="50000"/>
              </a:spcBef>
            </a:pPr>
            <a:r>
              <a:rPr lang="el-GR" sz="2000" dirty="0">
                <a:solidFill>
                  <a:schemeClr val="accent6">
                    <a:lumMod val="75000"/>
                  </a:schemeClr>
                </a:solidFill>
                <a:latin typeface="Calibri" pitchFamily="34" charset="0"/>
              </a:rPr>
              <a:t>Πρωτεύον γνώρισμα</a:t>
            </a:r>
            <a:r>
              <a:rPr lang="en-US" sz="2000" dirty="0">
                <a:solidFill>
                  <a:schemeClr val="accent6">
                    <a:lumMod val="75000"/>
                  </a:schemeClr>
                </a:solidFill>
                <a:latin typeface="Calibri" pitchFamily="34" charset="0"/>
              </a:rPr>
              <a:t> (prime attribute): </a:t>
            </a:r>
            <a:r>
              <a:rPr lang="el-GR" sz="2000" dirty="0">
                <a:latin typeface="Calibri" pitchFamily="34" charset="0"/>
              </a:rPr>
              <a:t>Γνώρισμα που ανήκει σε κάποιο υποψήφιο κλειδί</a:t>
            </a:r>
          </a:p>
        </p:txBody>
      </p:sp>
      <p:sp>
        <p:nvSpPr>
          <p:cNvPr id="19464" name="Date Placeholder 2"/>
          <p:cNvSpPr>
            <a:spLocks noGrp="1"/>
          </p:cNvSpPr>
          <p:nvPr>
            <p:ph type="dt" sz="quarter" idx="10"/>
          </p:nvPr>
        </p:nvSpPr>
        <p:spPr>
          <a:noFill/>
        </p:spPr>
        <p:txBody>
          <a:bodyPr/>
          <a:lstStyle/>
          <a:p>
            <a:r>
              <a:rPr lang="el-GR" dirty="0" smtClean="0"/>
              <a:t>Βάσεις Δεδομένων 20</a:t>
            </a:r>
            <a:r>
              <a:rPr lang="en-US" dirty="0" smtClean="0"/>
              <a:t>13</a:t>
            </a:r>
            <a:r>
              <a:rPr lang="el-GR" dirty="0" smtClean="0"/>
              <a:t>-20</a:t>
            </a:r>
            <a:r>
              <a:rPr lang="en-US" dirty="0" smtClean="0"/>
              <a:t>14</a:t>
            </a:r>
            <a:endParaRPr lang="el-GR" altLang="en-US" dirty="0" smtClean="0"/>
          </a:p>
        </p:txBody>
      </p:sp>
      <p:sp>
        <p:nvSpPr>
          <p:cNvPr id="9" name="Title 8"/>
          <p:cNvSpPr>
            <a:spLocks noGrp="1"/>
          </p:cNvSpPr>
          <p:nvPr>
            <p:ph type="title"/>
          </p:nvPr>
        </p:nvSpPr>
        <p:spPr/>
        <p:txBody>
          <a:bodyPr/>
          <a:lstStyle/>
          <a:p>
            <a:r>
              <a:rPr lang="en-US" dirty="0" smtClean="0">
                <a:solidFill>
                  <a:schemeClr val="accent6">
                    <a:lumMod val="75000"/>
                  </a:schemeClr>
                </a:solidFill>
              </a:rPr>
              <a:t>3NF</a:t>
            </a:r>
            <a:endParaRPr lang="el-GR"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Footer Placeholder 3"/>
          <p:cNvSpPr>
            <a:spLocks noGrp="1"/>
          </p:cNvSpPr>
          <p:nvPr>
            <p:ph type="ftr" sz="quarter" idx="11"/>
          </p:nvPr>
        </p:nvSpPr>
        <p:spPr>
          <a:noFill/>
        </p:spPr>
        <p:txBody>
          <a:bodyPr/>
          <a:lstStyle/>
          <a:p>
            <a:r>
              <a:rPr lang="el-GR" altLang="en-US" smtClean="0"/>
              <a:t>Ευαγγελία Πιτουρά</a:t>
            </a:r>
          </a:p>
        </p:txBody>
      </p:sp>
      <p:sp>
        <p:nvSpPr>
          <p:cNvPr id="20483" name="Slide Number Placeholder 4"/>
          <p:cNvSpPr>
            <a:spLocks noGrp="1"/>
          </p:cNvSpPr>
          <p:nvPr>
            <p:ph type="sldNum" sz="quarter" idx="12"/>
          </p:nvPr>
        </p:nvSpPr>
        <p:spPr>
          <a:noFill/>
        </p:spPr>
        <p:txBody>
          <a:bodyPr/>
          <a:lstStyle/>
          <a:p>
            <a:fld id="{885B0FB8-AC4B-4254-88AB-C312B7734D4B}" type="slidenum">
              <a:rPr lang="el-GR" altLang="en-US" smtClean="0"/>
              <a:pPr/>
              <a:t>86</a:t>
            </a:fld>
            <a:endParaRPr lang="el-GR" altLang="en-US" smtClean="0"/>
          </a:p>
        </p:txBody>
      </p:sp>
      <p:sp>
        <p:nvSpPr>
          <p:cNvPr id="20490" name="Text Box 8"/>
          <p:cNvSpPr txBox="1">
            <a:spLocks noChangeArrowheads="1"/>
          </p:cNvSpPr>
          <p:nvPr/>
        </p:nvSpPr>
        <p:spPr bwMode="auto">
          <a:xfrm>
            <a:off x="685014" y="4556212"/>
            <a:ext cx="6705600" cy="396875"/>
          </a:xfrm>
          <a:prstGeom prst="rect">
            <a:avLst/>
          </a:prstGeom>
          <a:noFill/>
          <a:ln w="9525">
            <a:noFill/>
            <a:miter lim="800000"/>
            <a:headEnd/>
            <a:tailEnd/>
          </a:ln>
        </p:spPr>
        <p:txBody>
          <a:bodyPr>
            <a:spAutoFit/>
          </a:bodyPr>
          <a:lstStyle/>
          <a:p>
            <a:pPr eaLnBrk="0" hangingPunct="0">
              <a:spcBef>
                <a:spcPct val="50000"/>
              </a:spcBef>
            </a:pPr>
            <a:r>
              <a:rPr lang="el-GR" dirty="0">
                <a:latin typeface="Calibri" pitchFamily="34" charset="0"/>
              </a:rPr>
              <a:t>Η σχέση είναι σε 3</a:t>
            </a:r>
            <a:r>
              <a:rPr lang="en-US" dirty="0">
                <a:latin typeface="Calibri" pitchFamily="34" charset="0"/>
              </a:rPr>
              <a:t>NF</a:t>
            </a:r>
            <a:endParaRPr lang="el-GR" dirty="0">
              <a:latin typeface="Calibri" pitchFamily="34" charset="0"/>
            </a:endParaRPr>
          </a:p>
        </p:txBody>
      </p:sp>
      <p:sp>
        <p:nvSpPr>
          <p:cNvPr id="20492" name="Text Box 10"/>
          <p:cNvSpPr txBox="1">
            <a:spLocks noChangeArrowheads="1"/>
          </p:cNvSpPr>
          <p:nvPr/>
        </p:nvSpPr>
        <p:spPr bwMode="auto">
          <a:xfrm>
            <a:off x="386358" y="3393649"/>
            <a:ext cx="8389085" cy="784830"/>
          </a:xfrm>
          <a:prstGeom prst="rect">
            <a:avLst/>
          </a:prstGeom>
          <a:noFill/>
          <a:ln w="9525">
            <a:noFill/>
            <a:miter lim="800000"/>
            <a:headEnd/>
            <a:tailEnd/>
          </a:ln>
        </p:spPr>
        <p:txBody>
          <a:bodyPr wrap="square">
            <a:spAutoFit/>
          </a:bodyPr>
          <a:lstStyle/>
          <a:p>
            <a:pPr>
              <a:spcBef>
                <a:spcPct val="50000"/>
              </a:spcBef>
            </a:pPr>
            <a:r>
              <a:rPr lang="el-GR" dirty="0">
                <a:solidFill>
                  <a:schemeClr val="accent3">
                    <a:lumMod val="75000"/>
                  </a:schemeClr>
                </a:solidFill>
                <a:latin typeface="Calibri" pitchFamily="34" charset="0"/>
              </a:rPr>
              <a:t>Υπάρχει μια μεταβατική εξάρτηση </a:t>
            </a:r>
          </a:p>
          <a:p>
            <a:pPr>
              <a:spcBef>
                <a:spcPct val="50000"/>
              </a:spcBef>
            </a:pPr>
            <a:r>
              <a:rPr lang="el-GR" dirty="0">
                <a:solidFill>
                  <a:schemeClr val="accent3">
                    <a:lumMod val="75000"/>
                  </a:schemeClr>
                </a:solidFill>
                <a:latin typeface="Calibri" pitchFamily="34" charset="0"/>
              </a:rPr>
              <a:t>Αλλά απαιτούμε να είναι σε πρωτεύον γνώρισμα</a:t>
            </a:r>
          </a:p>
        </p:txBody>
      </p:sp>
      <p:sp>
        <p:nvSpPr>
          <p:cNvPr id="20493" name="Date Placeholder 2"/>
          <p:cNvSpPr>
            <a:spLocks noGrp="1"/>
          </p:cNvSpPr>
          <p:nvPr>
            <p:ph type="dt" sz="quarter" idx="10"/>
          </p:nvPr>
        </p:nvSpPr>
        <p:spPr>
          <a:noFill/>
        </p:spPr>
        <p:txBody>
          <a:bodyPr/>
          <a:lstStyle/>
          <a:p>
            <a:r>
              <a:rPr lang="el-GR" dirty="0" smtClean="0"/>
              <a:t>Βάσεις Δεδομένων 20</a:t>
            </a:r>
            <a:r>
              <a:rPr lang="en-US" dirty="0" smtClean="0"/>
              <a:t>13</a:t>
            </a:r>
            <a:r>
              <a:rPr lang="el-GR" dirty="0" smtClean="0"/>
              <a:t>-20</a:t>
            </a:r>
            <a:r>
              <a:rPr lang="en-US" dirty="0" smtClean="0"/>
              <a:t>14</a:t>
            </a:r>
            <a:endParaRPr lang="el-GR" altLang="en-US" dirty="0" smtClean="0"/>
          </a:p>
        </p:txBody>
      </p:sp>
      <p:sp>
        <p:nvSpPr>
          <p:cNvPr id="14" name="Title 13"/>
          <p:cNvSpPr>
            <a:spLocks noGrp="1"/>
          </p:cNvSpPr>
          <p:nvPr>
            <p:ph type="title"/>
          </p:nvPr>
        </p:nvSpPr>
        <p:spPr>
          <a:xfrm>
            <a:off x="391213" y="0"/>
            <a:ext cx="8229600" cy="1143000"/>
          </a:xfrm>
        </p:spPr>
        <p:txBody>
          <a:bodyPr/>
          <a:lstStyle/>
          <a:p>
            <a:r>
              <a:rPr lang="el-GR" dirty="0" smtClean="0">
                <a:solidFill>
                  <a:schemeClr val="accent6">
                    <a:lumMod val="75000"/>
                  </a:schemeClr>
                </a:solidFill>
              </a:rPr>
              <a:t>Παράδειγμα</a:t>
            </a:r>
            <a:endParaRPr lang="el-GR" dirty="0">
              <a:solidFill>
                <a:schemeClr val="accent6">
                  <a:lumMod val="75000"/>
                </a:schemeClr>
              </a:solidFill>
            </a:endParaRPr>
          </a:p>
        </p:txBody>
      </p:sp>
      <p:sp>
        <p:nvSpPr>
          <p:cNvPr id="13" name="Text Box 3"/>
          <p:cNvSpPr txBox="1">
            <a:spLocks noChangeArrowheads="1"/>
          </p:cNvSpPr>
          <p:nvPr/>
        </p:nvSpPr>
        <p:spPr bwMode="auto">
          <a:xfrm>
            <a:off x="384928" y="1627858"/>
            <a:ext cx="8382000" cy="369332"/>
          </a:xfrm>
          <a:prstGeom prst="rect">
            <a:avLst/>
          </a:prstGeom>
          <a:noFill/>
          <a:ln w="9525">
            <a:noFill/>
            <a:miter lim="800000"/>
            <a:headEnd/>
            <a:tailEnd/>
          </a:ln>
        </p:spPr>
        <p:txBody>
          <a:bodyPr>
            <a:spAutoFit/>
          </a:bodyPr>
          <a:lstStyle/>
          <a:p>
            <a:pPr algn="just" eaLnBrk="0" hangingPunct="0">
              <a:spcBef>
                <a:spcPct val="50000"/>
              </a:spcBef>
            </a:pPr>
            <a:r>
              <a:rPr lang="el-GR" dirty="0">
                <a:solidFill>
                  <a:schemeClr val="bg1">
                    <a:lumMod val="50000"/>
                  </a:schemeClr>
                </a:solidFill>
                <a:latin typeface="Calibri" pitchFamily="34" charset="0"/>
              </a:rPr>
              <a:t>Παίζει(Έργο, Κινηματογράφος, Πόλη)</a:t>
            </a:r>
          </a:p>
        </p:txBody>
      </p:sp>
      <p:sp>
        <p:nvSpPr>
          <p:cNvPr id="15" name="Text Box 6"/>
          <p:cNvSpPr txBox="1">
            <a:spLocks noChangeArrowheads="1"/>
          </p:cNvSpPr>
          <p:nvPr/>
        </p:nvSpPr>
        <p:spPr bwMode="auto">
          <a:xfrm>
            <a:off x="873926" y="2714920"/>
            <a:ext cx="6017068" cy="369332"/>
          </a:xfrm>
          <a:prstGeom prst="rect">
            <a:avLst/>
          </a:prstGeom>
          <a:noFill/>
          <a:ln w="9525">
            <a:noFill/>
            <a:miter lim="800000"/>
            <a:headEnd/>
            <a:tailEnd/>
          </a:ln>
        </p:spPr>
        <p:txBody>
          <a:bodyPr wrap="square">
            <a:spAutoFit/>
          </a:bodyPr>
          <a:lstStyle/>
          <a:p>
            <a:pPr eaLnBrk="0" hangingPunct="0">
              <a:spcBef>
                <a:spcPct val="50000"/>
              </a:spcBef>
            </a:pPr>
            <a:r>
              <a:rPr lang="el-GR" dirty="0" smtClean="0">
                <a:solidFill>
                  <a:schemeClr val="bg1">
                    <a:lumMod val="50000"/>
                  </a:schemeClr>
                </a:solidFill>
                <a:latin typeface="Calibri" pitchFamily="34" charset="0"/>
              </a:rPr>
              <a:t>Υποψήφια Κλειδιά {Έργο, Πόλη} {Κινηματογράφος, Έργο}</a:t>
            </a:r>
            <a:endParaRPr lang="el-GR" dirty="0">
              <a:solidFill>
                <a:schemeClr val="bg1">
                  <a:lumMod val="50000"/>
                </a:schemeClr>
              </a:solidFill>
              <a:latin typeface="Calibri" pitchFamily="34" charset="0"/>
            </a:endParaRPr>
          </a:p>
        </p:txBody>
      </p:sp>
      <p:sp>
        <p:nvSpPr>
          <p:cNvPr id="16" name="Text Box 4"/>
          <p:cNvSpPr txBox="1">
            <a:spLocks noChangeArrowheads="1"/>
          </p:cNvSpPr>
          <p:nvPr/>
        </p:nvSpPr>
        <p:spPr bwMode="auto">
          <a:xfrm>
            <a:off x="586882" y="2111604"/>
            <a:ext cx="6379526" cy="369332"/>
          </a:xfrm>
          <a:prstGeom prst="rect">
            <a:avLst/>
          </a:prstGeom>
          <a:noFill/>
          <a:ln w="9525">
            <a:noFill/>
            <a:miter lim="800000"/>
            <a:headEnd/>
            <a:tailEnd/>
          </a:ln>
        </p:spPr>
        <p:txBody>
          <a:bodyPr wrap="square">
            <a:spAutoFit/>
          </a:bodyPr>
          <a:lstStyle/>
          <a:p>
            <a:pPr eaLnBrk="0" hangingPunct="0">
              <a:spcBef>
                <a:spcPct val="50000"/>
              </a:spcBef>
            </a:pPr>
            <a:r>
              <a:rPr lang="en-US" dirty="0" smtClean="0">
                <a:solidFill>
                  <a:schemeClr val="bg1">
                    <a:lumMod val="50000"/>
                  </a:schemeClr>
                </a:solidFill>
                <a:latin typeface="Calibri" pitchFamily="34" charset="0"/>
              </a:rPr>
              <a:t>F = {</a:t>
            </a:r>
            <a:r>
              <a:rPr lang="el-GR" dirty="0" smtClean="0">
                <a:solidFill>
                  <a:schemeClr val="bg1">
                    <a:lumMod val="50000"/>
                  </a:schemeClr>
                </a:solidFill>
                <a:latin typeface="Calibri" pitchFamily="34" charset="0"/>
              </a:rPr>
              <a:t>Κινηματογράφος </a:t>
            </a:r>
            <a:r>
              <a:rPr lang="el-GR" dirty="0" smtClean="0">
                <a:solidFill>
                  <a:schemeClr val="bg1">
                    <a:lumMod val="50000"/>
                  </a:schemeClr>
                </a:solidFill>
                <a:latin typeface="Calibri" pitchFamily="34" charset="0"/>
                <a:sym typeface="Symbol" pitchFamily="18" charset="2"/>
              </a:rPr>
              <a:t> </a:t>
            </a:r>
            <a:r>
              <a:rPr lang="el-GR" dirty="0" smtClean="0">
                <a:solidFill>
                  <a:schemeClr val="bg1">
                    <a:lumMod val="50000"/>
                  </a:schemeClr>
                </a:solidFill>
                <a:latin typeface="Calibri" pitchFamily="34" charset="0"/>
              </a:rPr>
              <a:t>Πόλη, Έργο Πόλη </a:t>
            </a:r>
            <a:r>
              <a:rPr lang="el-GR" dirty="0" smtClean="0">
                <a:solidFill>
                  <a:schemeClr val="bg1">
                    <a:lumMod val="50000"/>
                  </a:schemeClr>
                </a:solidFill>
                <a:latin typeface="Calibri" pitchFamily="34" charset="0"/>
                <a:sym typeface="Symbol" pitchFamily="18" charset="2"/>
              </a:rPr>
              <a:t> </a:t>
            </a:r>
            <a:r>
              <a:rPr lang="el-GR" dirty="0" smtClean="0">
                <a:solidFill>
                  <a:schemeClr val="bg1">
                    <a:lumMod val="50000"/>
                  </a:schemeClr>
                </a:solidFill>
                <a:latin typeface="Calibri" pitchFamily="34" charset="0"/>
              </a:rPr>
              <a:t>Κινηματογράφος} </a:t>
            </a:r>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Footer Placeholder 3"/>
          <p:cNvSpPr>
            <a:spLocks noGrp="1"/>
          </p:cNvSpPr>
          <p:nvPr>
            <p:ph type="ftr" sz="quarter" idx="11"/>
          </p:nvPr>
        </p:nvSpPr>
        <p:spPr>
          <a:noFill/>
        </p:spPr>
        <p:txBody>
          <a:bodyPr/>
          <a:lstStyle/>
          <a:p>
            <a:r>
              <a:rPr lang="el-GR" altLang="en-US" smtClean="0"/>
              <a:t>Ευαγγελία Πιτουρά</a:t>
            </a:r>
          </a:p>
        </p:txBody>
      </p:sp>
      <p:sp>
        <p:nvSpPr>
          <p:cNvPr id="21507" name="Slide Number Placeholder 4"/>
          <p:cNvSpPr>
            <a:spLocks noGrp="1"/>
          </p:cNvSpPr>
          <p:nvPr>
            <p:ph type="sldNum" sz="quarter" idx="12"/>
          </p:nvPr>
        </p:nvSpPr>
        <p:spPr>
          <a:noFill/>
        </p:spPr>
        <p:txBody>
          <a:bodyPr/>
          <a:lstStyle/>
          <a:p>
            <a:fld id="{D8C16587-101F-4A3A-A4D1-E8E51479C5DE}" type="slidenum">
              <a:rPr lang="el-GR" altLang="en-US" smtClean="0"/>
              <a:pPr/>
              <a:t>87</a:t>
            </a:fld>
            <a:endParaRPr lang="el-GR" altLang="en-US" smtClean="0"/>
          </a:p>
        </p:txBody>
      </p:sp>
      <p:sp>
        <p:nvSpPr>
          <p:cNvPr id="21509" name="Text Box 3"/>
          <p:cNvSpPr txBox="1">
            <a:spLocks noChangeArrowheads="1"/>
          </p:cNvSpPr>
          <p:nvPr/>
        </p:nvSpPr>
        <p:spPr bwMode="auto">
          <a:xfrm>
            <a:off x="304800" y="1828800"/>
            <a:ext cx="7543800" cy="457200"/>
          </a:xfrm>
          <a:prstGeom prst="rect">
            <a:avLst/>
          </a:prstGeom>
          <a:noFill/>
          <a:ln w="9525">
            <a:noFill/>
            <a:miter lim="800000"/>
            <a:headEnd/>
            <a:tailEnd/>
          </a:ln>
        </p:spPr>
        <p:txBody>
          <a:bodyPr>
            <a:spAutoFit/>
          </a:bodyPr>
          <a:lstStyle/>
          <a:p>
            <a:pPr eaLnBrk="0" hangingPunct="0">
              <a:spcBef>
                <a:spcPct val="50000"/>
              </a:spcBef>
            </a:pPr>
            <a:r>
              <a:rPr lang="el-GR" sz="2400" b="1">
                <a:latin typeface="Calibri" pitchFamily="34" charset="0"/>
              </a:rPr>
              <a:t>Αλγόριθμος </a:t>
            </a:r>
            <a:r>
              <a:rPr lang="el-GR" sz="2400" b="1">
                <a:solidFill>
                  <a:srgbClr val="666699"/>
                </a:solidFill>
                <a:latin typeface="Calibri" pitchFamily="34" charset="0"/>
              </a:rPr>
              <a:t>(Από)</a:t>
            </a:r>
            <a:r>
              <a:rPr lang="el-GR" sz="2400" b="1">
                <a:latin typeface="Calibri" pitchFamily="34" charset="0"/>
              </a:rPr>
              <a:t> σύνθεσης σε </a:t>
            </a:r>
            <a:r>
              <a:rPr lang="en-US" sz="2400" b="1">
                <a:latin typeface="Calibri" pitchFamily="34" charset="0"/>
              </a:rPr>
              <a:t>3NF</a:t>
            </a:r>
            <a:endParaRPr lang="el-GR" sz="2400" b="1">
              <a:latin typeface="Calibri" pitchFamily="34" charset="0"/>
            </a:endParaRPr>
          </a:p>
        </p:txBody>
      </p:sp>
      <p:sp>
        <p:nvSpPr>
          <p:cNvPr id="21510" name="Text Box 4"/>
          <p:cNvSpPr txBox="1">
            <a:spLocks noChangeArrowheads="1"/>
          </p:cNvSpPr>
          <p:nvPr/>
        </p:nvSpPr>
        <p:spPr bwMode="auto">
          <a:xfrm>
            <a:off x="685800" y="2590800"/>
            <a:ext cx="7924800" cy="396875"/>
          </a:xfrm>
          <a:prstGeom prst="rect">
            <a:avLst/>
          </a:prstGeom>
          <a:noFill/>
          <a:ln w="9525">
            <a:noFill/>
            <a:miter lim="800000"/>
            <a:headEnd/>
            <a:tailEnd/>
          </a:ln>
        </p:spPr>
        <p:txBody>
          <a:bodyPr>
            <a:spAutoFit/>
          </a:bodyPr>
          <a:lstStyle/>
          <a:p>
            <a:pPr marL="457200" indent="-457200" eaLnBrk="0" hangingPunct="0">
              <a:spcBef>
                <a:spcPct val="50000"/>
              </a:spcBef>
              <a:buFont typeface="Arial" charset="0"/>
              <a:buAutoNum type="arabicPeriod"/>
            </a:pPr>
            <a:r>
              <a:rPr lang="el-GR">
                <a:latin typeface="Calibri" pitchFamily="34" charset="0"/>
              </a:rPr>
              <a:t> Υπολόγισε το ελάχιστο κάλυμμα F</a:t>
            </a:r>
            <a:r>
              <a:rPr lang="el-GR" sz="2400" baseline="-25000">
                <a:latin typeface="Calibri" pitchFamily="34" charset="0"/>
              </a:rPr>
              <a:t>c</a:t>
            </a:r>
            <a:r>
              <a:rPr lang="el-GR">
                <a:latin typeface="Calibri" pitchFamily="34" charset="0"/>
              </a:rPr>
              <a:t> του F της αρχικής </a:t>
            </a:r>
            <a:r>
              <a:rPr lang="en-US">
                <a:latin typeface="Calibri" pitchFamily="34" charset="0"/>
              </a:rPr>
              <a:t>R</a:t>
            </a:r>
            <a:endParaRPr lang="el-GR">
              <a:latin typeface="Calibri" pitchFamily="34" charset="0"/>
            </a:endParaRPr>
          </a:p>
        </p:txBody>
      </p:sp>
      <p:sp>
        <p:nvSpPr>
          <p:cNvPr id="21511" name="Text Box 5"/>
          <p:cNvSpPr txBox="1">
            <a:spLocks noChangeArrowheads="1"/>
          </p:cNvSpPr>
          <p:nvPr/>
        </p:nvSpPr>
        <p:spPr bwMode="auto">
          <a:xfrm>
            <a:off x="684213" y="2997200"/>
            <a:ext cx="7848600" cy="1477328"/>
          </a:xfrm>
          <a:prstGeom prst="rect">
            <a:avLst/>
          </a:prstGeom>
          <a:noFill/>
          <a:ln w="9525">
            <a:noFill/>
            <a:miter lim="800000"/>
            <a:headEnd/>
            <a:tailEnd/>
          </a:ln>
        </p:spPr>
        <p:txBody>
          <a:bodyPr>
            <a:spAutoFit/>
          </a:bodyPr>
          <a:lstStyle/>
          <a:p>
            <a:pPr marL="457200" indent="-457200" algn="just" eaLnBrk="0" hangingPunct="0">
              <a:spcBef>
                <a:spcPct val="50000"/>
              </a:spcBef>
            </a:pPr>
            <a:r>
              <a:rPr lang="en-US" dirty="0">
                <a:latin typeface="Calibri" pitchFamily="34" charset="0"/>
              </a:rPr>
              <a:t>2.	</a:t>
            </a:r>
            <a:r>
              <a:rPr lang="el-GR" dirty="0">
                <a:latin typeface="Calibri" pitchFamily="34" charset="0"/>
              </a:rPr>
              <a:t>Για κάθε </a:t>
            </a:r>
            <a:r>
              <a:rPr lang="el-GR" dirty="0" err="1">
                <a:latin typeface="Calibri" pitchFamily="34" charset="0"/>
              </a:rPr>
              <a:t>α.μ</a:t>
            </a:r>
            <a:r>
              <a:rPr lang="el-GR" dirty="0">
                <a:latin typeface="Calibri" pitchFamily="34" charset="0"/>
              </a:rPr>
              <a:t>. Χ μιας συναρτησιακής εξάρτισης του </a:t>
            </a:r>
            <a:r>
              <a:rPr lang="el-GR" dirty="0" err="1">
                <a:latin typeface="Calibri" pitchFamily="34" charset="0"/>
              </a:rPr>
              <a:t>F</a:t>
            </a:r>
            <a:r>
              <a:rPr lang="el-GR" baseline="-25000" dirty="0" err="1">
                <a:latin typeface="Calibri" pitchFamily="34" charset="0"/>
              </a:rPr>
              <a:t>c</a:t>
            </a:r>
            <a:r>
              <a:rPr lang="el-GR" dirty="0">
                <a:latin typeface="Calibri" pitchFamily="34" charset="0"/>
              </a:rPr>
              <a:t> </a:t>
            </a:r>
          </a:p>
          <a:p>
            <a:pPr marL="457200" indent="-457200" algn="just" eaLnBrk="0" hangingPunct="0">
              <a:spcBef>
                <a:spcPct val="50000"/>
              </a:spcBef>
            </a:pPr>
            <a:r>
              <a:rPr lang="en-US" dirty="0">
                <a:latin typeface="Calibri" pitchFamily="34" charset="0"/>
              </a:rPr>
              <a:t>	</a:t>
            </a:r>
            <a:r>
              <a:rPr lang="el-GR" dirty="0">
                <a:latin typeface="Calibri" pitchFamily="34" charset="0"/>
              </a:rPr>
              <a:t>έστω </a:t>
            </a:r>
            <a:r>
              <a:rPr lang="en-US" dirty="0">
                <a:latin typeface="Calibri" pitchFamily="34" charset="0"/>
              </a:rPr>
              <a:t>Y </a:t>
            </a:r>
            <a:r>
              <a:rPr lang="el-GR" dirty="0">
                <a:latin typeface="Calibri" pitchFamily="34" charset="0"/>
              </a:rPr>
              <a:t>το σύνολο όλων των γνωρισμάτων </a:t>
            </a:r>
            <a:r>
              <a:rPr lang="el-GR" dirty="0">
                <a:latin typeface="Calibri" pitchFamily="34" charset="0"/>
                <a:sym typeface="Symbol" pitchFamily="18" charset="2"/>
              </a:rPr>
              <a:t>Α</a:t>
            </a:r>
            <a:r>
              <a:rPr lang="en-US" baseline="-25000" dirty="0" err="1">
                <a:latin typeface="Calibri" pitchFamily="34" charset="0"/>
                <a:sym typeface="Symbol" pitchFamily="18" charset="2"/>
              </a:rPr>
              <a:t>i</a:t>
            </a:r>
            <a:r>
              <a:rPr lang="el-GR" dirty="0">
                <a:latin typeface="Calibri" pitchFamily="34" charset="0"/>
                <a:sym typeface="Symbol" pitchFamily="18" charset="2"/>
              </a:rPr>
              <a:t> </a:t>
            </a:r>
            <a:r>
              <a:rPr lang="el-GR" dirty="0">
                <a:latin typeface="Calibri" pitchFamily="34" charset="0"/>
              </a:rPr>
              <a:t>που εμφανίζονται στο </a:t>
            </a:r>
            <a:r>
              <a:rPr lang="el-GR" dirty="0" err="1">
                <a:latin typeface="Calibri" pitchFamily="34" charset="0"/>
              </a:rPr>
              <a:t>δ.μ</a:t>
            </a:r>
            <a:r>
              <a:rPr lang="el-GR" dirty="0">
                <a:latin typeface="Calibri" pitchFamily="34" charset="0"/>
              </a:rPr>
              <a:t>. μιας ΣΕ του </a:t>
            </a:r>
            <a:r>
              <a:rPr lang="el-GR" dirty="0" err="1">
                <a:latin typeface="Calibri" pitchFamily="34" charset="0"/>
              </a:rPr>
              <a:t>F</a:t>
            </a:r>
            <a:r>
              <a:rPr lang="el-GR" baseline="-25000" dirty="0" err="1">
                <a:latin typeface="Calibri" pitchFamily="34" charset="0"/>
              </a:rPr>
              <a:t>c</a:t>
            </a:r>
            <a:r>
              <a:rPr lang="el-GR" dirty="0">
                <a:latin typeface="Calibri" pitchFamily="34" charset="0"/>
              </a:rPr>
              <a:t> </a:t>
            </a:r>
            <a:r>
              <a:rPr lang="el-GR" dirty="0" smtClean="0">
                <a:latin typeface="Calibri" pitchFamily="34" charset="0"/>
              </a:rPr>
              <a:t>		Χ </a:t>
            </a:r>
            <a:r>
              <a:rPr lang="el-GR" dirty="0">
                <a:latin typeface="Calibri" pitchFamily="34" charset="0"/>
                <a:sym typeface="Symbol" pitchFamily="18" charset="2"/>
              </a:rPr>
              <a:t> Α</a:t>
            </a:r>
            <a:r>
              <a:rPr lang="en-US" baseline="-25000" dirty="0" err="1">
                <a:latin typeface="Calibri" pitchFamily="34" charset="0"/>
                <a:sym typeface="Symbol" pitchFamily="18" charset="2"/>
              </a:rPr>
              <a:t>i</a:t>
            </a:r>
            <a:endParaRPr lang="el-GR" baseline="-25000" dirty="0">
              <a:latin typeface="Calibri" pitchFamily="34" charset="0"/>
              <a:sym typeface="Symbol" pitchFamily="18" charset="2"/>
            </a:endParaRPr>
          </a:p>
          <a:p>
            <a:pPr marL="457200" indent="-457200" algn="just" eaLnBrk="0" hangingPunct="0">
              <a:spcBef>
                <a:spcPct val="50000"/>
              </a:spcBef>
            </a:pPr>
            <a:r>
              <a:rPr lang="en-US" dirty="0">
                <a:latin typeface="Calibri" pitchFamily="34" charset="0"/>
              </a:rPr>
              <a:t>	</a:t>
            </a:r>
            <a:r>
              <a:rPr lang="el-GR" dirty="0">
                <a:latin typeface="Calibri" pitchFamily="34" charset="0"/>
              </a:rPr>
              <a:t>νέα σχέση με γνωρίσματα  Χ  </a:t>
            </a:r>
            <a:r>
              <a:rPr lang="el-GR" dirty="0">
                <a:latin typeface="Calibri" pitchFamily="34" charset="0"/>
                <a:sym typeface="Symbol" pitchFamily="18" charset="2"/>
              </a:rPr>
              <a:t>   </a:t>
            </a:r>
            <a:r>
              <a:rPr lang="en-US" dirty="0">
                <a:latin typeface="Calibri" pitchFamily="34" charset="0"/>
                <a:sym typeface="Symbol" pitchFamily="18" charset="2"/>
              </a:rPr>
              <a:t>Y</a:t>
            </a:r>
            <a:endParaRPr lang="el-GR" dirty="0">
              <a:latin typeface="Calibri" pitchFamily="34" charset="0"/>
              <a:sym typeface="Symbol" pitchFamily="18" charset="2"/>
            </a:endParaRPr>
          </a:p>
        </p:txBody>
      </p:sp>
      <p:sp>
        <p:nvSpPr>
          <p:cNvPr id="21512" name="Text Box 6"/>
          <p:cNvSpPr txBox="1">
            <a:spLocks noChangeArrowheads="1"/>
          </p:cNvSpPr>
          <p:nvPr/>
        </p:nvSpPr>
        <p:spPr bwMode="auto">
          <a:xfrm>
            <a:off x="755650" y="4724400"/>
            <a:ext cx="7924800" cy="1015663"/>
          </a:xfrm>
          <a:prstGeom prst="rect">
            <a:avLst/>
          </a:prstGeom>
          <a:noFill/>
          <a:ln w="9525">
            <a:noFill/>
            <a:miter lim="800000"/>
            <a:headEnd/>
            <a:tailEnd/>
          </a:ln>
        </p:spPr>
        <p:txBody>
          <a:bodyPr>
            <a:spAutoFit/>
          </a:bodyPr>
          <a:lstStyle/>
          <a:p>
            <a:pPr marL="457200" indent="-457200" algn="just" eaLnBrk="0" hangingPunct="0">
              <a:spcBef>
                <a:spcPct val="50000"/>
              </a:spcBef>
            </a:pPr>
            <a:r>
              <a:rPr lang="en-US" dirty="0">
                <a:latin typeface="Calibri" pitchFamily="34" charset="0"/>
              </a:rPr>
              <a:t>3.   </a:t>
            </a:r>
            <a:r>
              <a:rPr lang="el-GR" dirty="0">
                <a:latin typeface="Calibri" pitchFamily="34" charset="0"/>
              </a:rPr>
              <a:t> </a:t>
            </a:r>
            <a:r>
              <a:rPr lang="el-GR" dirty="0">
                <a:solidFill>
                  <a:schemeClr val="accent3">
                    <a:lumMod val="75000"/>
                  </a:schemeClr>
                </a:solidFill>
                <a:latin typeface="Calibri" pitchFamily="34" charset="0"/>
              </a:rPr>
              <a:t>Αν κανένα από τα σχήματα που δημιουργούνται δεν περιέχει κλειδί</a:t>
            </a:r>
            <a:r>
              <a:rPr lang="en-US" dirty="0">
                <a:solidFill>
                  <a:schemeClr val="accent3">
                    <a:lumMod val="75000"/>
                  </a:schemeClr>
                </a:solidFill>
                <a:latin typeface="Calibri" pitchFamily="34" charset="0"/>
              </a:rPr>
              <a:t> </a:t>
            </a:r>
            <a:r>
              <a:rPr lang="el-GR" dirty="0">
                <a:solidFill>
                  <a:schemeClr val="accent3">
                    <a:lumMod val="75000"/>
                  </a:schemeClr>
                </a:solidFill>
                <a:latin typeface="Calibri" pitchFamily="34" charset="0"/>
              </a:rPr>
              <a:t>της </a:t>
            </a:r>
            <a:r>
              <a:rPr lang="en-US" dirty="0">
                <a:solidFill>
                  <a:schemeClr val="accent3">
                    <a:lumMod val="75000"/>
                  </a:schemeClr>
                </a:solidFill>
                <a:latin typeface="Calibri" pitchFamily="34" charset="0"/>
              </a:rPr>
              <a:t>R</a:t>
            </a:r>
            <a:r>
              <a:rPr lang="el-GR" dirty="0">
                <a:solidFill>
                  <a:schemeClr val="accent3">
                    <a:lumMod val="75000"/>
                  </a:schemeClr>
                </a:solidFill>
                <a:latin typeface="Calibri" pitchFamily="34" charset="0"/>
              </a:rPr>
              <a:t>, δημιούργησε ένα σχήμα σχέσης που να περιέχει τα γνωρίσματα που σχηματίζουν κλειδί</a:t>
            </a:r>
            <a:r>
              <a:rPr lang="el-GR" sz="2400" dirty="0">
                <a:solidFill>
                  <a:schemeClr val="accent3">
                    <a:lumMod val="75000"/>
                  </a:schemeClr>
                </a:solidFill>
                <a:latin typeface="Calibri" pitchFamily="34" charset="0"/>
              </a:rPr>
              <a:t>  </a:t>
            </a:r>
            <a:r>
              <a:rPr lang="el-GR" dirty="0">
                <a:solidFill>
                  <a:schemeClr val="accent3">
                    <a:lumMod val="75000"/>
                  </a:schemeClr>
                </a:solidFill>
                <a:latin typeface="Calibri" pitchFamily="34" charset="0"/>
              </a:rPr>
              <a:t>(όχι απώλεια)</a:t>
            </a:r>
          </a:p>
        </p:txBody>
      </p:sp>
      <p:sp>
        <p:nvSpPr>
          <p:cNvPr id="21513" name="Rectangle 7"/>
          <p:cNvSpPr>
            <a:spLocks noChangeArrowheads="1"/>
          </p:cNvSpPr>
          <p:nvPr/>
        </p:nvSpPr>
        <p:spPr bwMode="auto">
          <a:xfrm>
            <a:off x="304800" y="2362200"/>
            <a:ext cx="8610600" cy="3429000"/>
          </a:xfrm>
          <a:prstGeom prst="rect">
            <a:avLst/>
          </a:prstGeom>
          <a:noFill/>
          <a:ln w="9525">
            <a:solidFill>
              <a:schemeClr val="tx1"/>
            </a:solidFill>
            <a:miter lim="800000"/>
            <a:headEnd/>
            <a:tailEnd/>
          </a:ln>
        </p:spPr>
        <p:txBody>
          <a:bodyPr wrap="none" anchor="ctr"/>
          <a:lstStyle/>
          <a:p>
            <a:endParaRPr lang="el-GR"/>
          </a:p>
        </p:txBody>
      </p:sp>
      <p:sp>
        <p:nvSpPr>
          <p:cNvPr id="21514" name="Date Placeholder 2"/>
          <p:cNvSpPr>
            <a:spLocks noGrp="1"/>
          </p:cNvSpPr>
          <p:nvPr>
            <p:ph type="dt" sz="quarter" idx="10"/>
          </p:nvPr>
        </p:nvSpPr>
        <p:spPr>
          <a:noFill/>
        </p:spPr>
        <p:txBody>
          <a:bodyPr/>
          <a:lstStyle/>
          <a:p>
            <a:r>
              <a:rPr lang="el-GR" dirty="0" smtClean="0"/>
              <a:t>Βάσεις Δεδομένων 20</a:t>
            </a:r>
            <a:r>
              <a:rPr lang="en-US" dirty="0" smtClean="0"/>
              <a:t>13</a:t>
            </a:r>
            <a:r>
              <a:rPr lang="el-GR" dirty="0" smtClean="0"/>
              <a:t>-20</a:t>
            </a:r>
            <a:r>
              <a:rPr lang="en-US" dirty="0" smtClean="0"/>
              <a:t>14</a:t>
            </a:r>
            <a:endParaRPr lang="el-GR" altLang="en-US" dirty="0" smtClean="0"/>
          </a:p>
        </p:txBody>
      </p:sp>
      <p:sp>
        <p:nvSpPr>
          <p:cNvPr id="11" name="Title 10"/>
          <p:cNvSpPr>
            <a:spLocks noGrp="1"/>
          </p:cNvSpPr>
          <p:nvPr>
            <p:ph type="title"/>
          </p:nvPr>
        </p:nvSpPr>
        <p:spPr/>
        <p:txBody>
          <a:bodyPr/>
          <a:lstStyle/>
          <a:p>
            <a:r>
              <a:rPr lang="el-GR" dirty="0" smtClean="0">
                <a:solidFill>
                  <a:schemeClr val="accent6">
                    <a:lumMod val="75000"/>
                  </a:schemeClr>
                </a:solidFill>
              </a:rPr>
              <a:t>Διάσπαση σε 3</a:t>
            </a:r>
            <a:r>
              <a:rPr lang="en-US" dirty="0" smtClean="0">
                <a:solidFill>
                  <a:schemeClr val="accent6">
                    <a:lumMod val="75000"/>
                  </a:schemeClr>
                </a:solidFill>
              </a:rPr>
              <a:t>NF</a:t>
            </a:r>
            <a:endParaRPr lang="el-GR"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Footer Placeholder 3"/>
          <p:cNvSpPr>
            <a:spLocks noGrp="1"/>
          </p:cNvSpPr>
          <p:nvPr>
            <p:ph type="ftr" sz="quarter" idx="11"/>
          </p:nvPr>
        </p:nvSpPr>
        <p:spPr>
          <a:noFill/>
        </p:spPr>
        <p:txBody>
          <a:bodyPr/>
          <a:lstStyle/>
          <a:p>
            <a:r>
              <a:rPr lang="el-GR" altLang="en-US" smtClean="0"/>
              <a:t>Ευαγγελία Πιτουρά</a:t>
            </a:r>
          </a:p>
        </p:txBody>
      </p:sp>
      <p:sp>
        <p:nvSpPr>
          <p:cNvPr id="22531" name="Slide Number Placeholder 4"/>
          <p:cNvSpPr>
            <a:spLocks noGrp="1"/>
          </p:cNvSpPr>
          <p:nvPr>
            <p:ph type="sldNum" sz="quarter" idx="12"/>
          </p:nvPr>
        </p:nvSpPr>
        <p:spPr>
          <a:noFill/>
        </p:spPr>
        <p:txBody>
          <a:bodyPr/>
          <a:lstStyle/>
          <a:p>
            <a:fld id="{D8003034-BA0C-4DE6-9740-A42FEDDD894B}" type="slidenum">
              <a:rPr lang="el-GR" altLang="en-US" smtClean="0"/>
              <a:pPr/>
              <a:t>88</a:t>
            </a:fld>
            <a:endParaRPr lang="el-GR" altLang="en-US" smtClean="0"/>
          </a:p>
        </p:txBody>
      </p:sp>
      <p:sp>
        <p:nvSpPr>
          <p:cNvPr id="22533" name="Text Box 3"/>
          <p:cNvSpPr txBox="1">
            <a:spLocks noChangeArrowheads="1"/>
          </p:cNvSpPr>
          <p:nvPr/>
        </p:nvSpPr>
        <p:spPr bwMode="auto">
          <a:xfrm>
            <a:off x="304800" y="2514600"/>
            <a:ext cx="7543800" cy="396875"/>
          </a:xfrm>
          <a:prstGeom prst="rect">
            <a:avLst/>
          </a:prstGeom>
          <a:noFill/>
          <a:ln w="9525">
            <a:noFill/>
            <a:miter lim="800000"/>
            <a:headEnd/>
            <a:tailEnd/>
          </a:ln>
        </p:spPr>
        <p:txBody>
          <a:bodyPr>
            <a:spAutoFit/>
          </a:bodyPr>
          <a:lstStyle/>
          <a:p>
            <a:pPr eaLnBrk="0" hangingPunct="0">
              <a:spcBef>
                <a:spcPct val="50000"/>
              </a:spcBef>
            </a:pPr>
            <a:r>
              <a:rPr lang="el-GR" b="1">
                <a:latin typeface="Calibri" pitchFamily="34" charset="0"/>
              </a:rPr>
              <a:t>Αλγόριθμος Αποσύνθεσης σε </a:t>
            </a:r>
            <a:r>
              <a:rPr lang="en-US" b="1">
                <a:latin typeface="Calibri" pitchFamily="34" charset="0"/>
              </a:rPr>
              <a:t>3NF</a:t>
            </a:r>
            <a:endParaRPr lang="el-GR" b="1">
              <a:latin typeface="Calibri" pitchFamily="34" charset="0"/>
            </a:endParaRPr>
          </a:p>
        </p:txBody>
      </p:sp>
      <p:sp>
        <p:nvSpPr>
          <p:cNvPr id="22534" name="Text Box 4"/>
          <p:cNvSpPr txBox="1">
            <a:spLocks noChangeArrowheads="1"/>
          </p:cNvSpPr>
          <p:nvPr/>
        </p:nvSpPr>
        <p:spPr bwMode="auto">
          <a:xfrm>
            <a:off x="539750" y="3284538"/>
            <a:ext cx="7418388" cy="854075"/>
          </a:xfrm>
          <a:prstGeom prst="rect">
            <a:avLst/>
          </a:prstGeom>
          <a:noFill/>
          <a:ln w="9525">
            <a:noFill/>
            <a:miter lim="800000"/>
            <a:headEnd/>
            <a:tailEnd/>
          </a:ln>
        </p:spPr>
        <p:txBody>
          <a:bodyPr>
            <a:spAutoFit/>
          </a:bodyPr>
          <a:lstStyle/>
          <a:p>
            <a:pPr eaLnBrk="0" hangingPunct="0">
              <a:spcBef>
                <a:spcPct val="50000"/>
              </a:spcBef>
              <a:buFont typeface="Wingdings" pitchFamily="2" charset="2"/>
              <a:buChar char="§"/>
            </a:pPr>
            <a:r>
              <a:rPr lang="el-GR">
                <a:latin typeface="Calibri" pitchFamily="34" charset="0"/>
              </a:rPr>
              <a:t> Απώλειες στη συνένωση; </a:t>
            </a:r>
          </a:p>
          <a:p>
            <a:pPr eaLnBrk="0" hangingPunct="0">
              <a:spcBef>
                <a:spcPct val="50000"/>
              </a:spcBef>
              <a:buFont typeface="Wingdings" pitchFamily="2" charset="2"/>
              <a:buChar char="§"/>
            </a:pPr>
            <a:r>
              <a:rPr lang="el-GR">
                <a:latin typeface="Calibri" pitchFamily="34" charset="0"/>
              </a:rPr>
              <a:t> Διατήρηση εξαρτήσεων;</a:t>
            </a:r>
          </a:p>
        </p:txBody>
      </p:sp>
      <p:sp>
        <p:nvSpPr>
          <p:cNvPr id="22535" name="Date Placeholder 2"/>
          <p:cNvSpPr>
            <a:spLocks noGrp="1"/>
          </p:cNvSpPr>
          <p:nvPr>
            <p:ph type="dt" sz="quarter" idx="10"/>
          </p:nvPr>
        </p:nvSpPr>
        <p:spPr>
          <a:noFill/>
        </p:spPr>
        <p:txBody>
          <a:bodyPr/>
          <a:lstStyle/>
          <a:p>
            <a:r>
              <a:rPr lang="el-GR" dirty="0" smtClean="0"/>
              <a:t>Βάσεις Δεδομένων 20</a:t>
            </a:r>
            <a:r>
              <a:rPr lang="en-US" dirty="0" smtClean="0"/>
              <a:t>13</a:t>
            </a:r>
            <a:r>
              <a:rPr lang="el-GR" dirty="0" smtClean="0"/>
              <a:t>-20</a:t>
            </a:r>
            <a:r>
              <a:rPr lang="en-US" dirty="0" smtClean="0"/>
              <a:t>14</a:t>
            </a:r>
            <a:endParaRPr lang="el-GR" altLang="en-US" dirty="0" smtClean="0"/>
          </a:p>
        </p:txBody>
      </p:sp>
      <p:sp>
        <p:nvSpPr>
          <p:cNvPr id="8" name="Title 7"/>
          <p:cNvSpPr>
            <a:spLocks noGrp="1"/>
          </p:cNvSpPr>
          <p:nvPr>
            <p:ph type="title"/>
          </p:nvPr>
        </p:nvSpPr>
        <p:spPr/>
        <p:txBody>
          <a:bodyPr/>
          <a:lstStyle/>
          <a:p>
            <a:r>
              <a:rPr lang="en-US" dirty="0" smtClean="0">
                <a:solidFill>
                  <a:schemeClr val="accent6">
                    <a:lumMod val="75000"/>
                  </a:schemeClr>
                </a:solidFill>
              </a:rPr>
              <a:t>3NF</a:t>
            </a:r>
            <a:endParaRPr lang="el-GR"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Footer Placeholder 3"/>
          <p:cNvSpPr>
            <a:spLocks noGrp="1"/>
          </p:cNvSpPr>
          <p:nvPr>
            <p:ph type="ftr" sz="quarter" idx="11"/>
          </p:nvPr>
        </p:nvSpPr>
        <p:spPr>
          <a:noFill/>
        </p:spPr>
        <p:txBody>
          <a:bodyPr/>
          <a:lstStyle/>
          <a:p>
            <a:r>
              <a:rPr lang="el-GR" altLang="en-US" smtClean="0"/>
              <a:t>Ευαγγελία Πιτουρά</a:t>
            </a:r>
          </a:p>
        </p:txBody>
      </p:sp>
      <p:sp>
        <p:nvSpPr>
          <p:cNvPr id="24579" name="Slide Number Placeholder 4"/>
          <p:cNvSpPr>
            <a:spLocks noGrp="1"/>
          </p:cNvSpPr>
          <p:nvPr>
            <p:ph type="sldNum" sz="quarter" idx="12"/>
          </p:nvPr>
        </p:nvSpPr>
        <p:spPr>
          <a:noFill/>
        </p:spPr>
        <p:txBody>
          <a:bodyPr/>
          <a:lstStyle/>
          <a:p>
            <a:fld id="{3377553D-9F61-4193-9FCE-1314AF4BC0FD}" type="slidenum">
              <a:rPr lang="el-GR" altLang="en-US" smtClean="0"/>
              <a:pPr/>
              <a:t>89</a:t>
            </a:fld>
            <a:endParaRPr lang="el-GR" altLang="en-US" smtClean="0"/>
          </a:p>
        </p:txBody>
      </p:sp>
      <p:sp>
        <p:nvSpPr>
          <p:cNvPr id="24581" name="Text Box 3"/>
          <p:cNvSpPr txBox="1">
            <a:spLocks noChangeArrowheads="1"/>
          </p:cNvSpPr>
          <p:nvPr/>
        </p:nvSpPr>
        <p:spPr bwMode="auto">
          <a:xfrm>
            <a:off x="2195513" y="1773238"/>
            <a:ext cx="4284662" cy="457200"/>
          </a:xfrm>
          <a:prstGeom prst="rect">
            <a:avLst/>
          </a:prstGeom>
          <a:noFill/>
          <a:ln w="9525">
            <a:noFill/>
            <a:miter lim="800000"/>
            <a:headEnd/>
            <a:tailEnd/>
          </a:ln>
        </p:spPr>
        <p:txBody>
          <a:bodyPr>
            <a:spAutoFit/>
          </a:bodyPr>
          <a:lstStyle/>
          <a:p>
            <a:pPr eaLnBrk="0" hangingPunct="0">
              <a:spcBef>
                <a:spcPct val="50000"/>
              </a:spcBef>
            </a:pPr>
            <a:r>
              <a:rPr lang="el-GR" sz="2400" dirty="0">
                <a:solidFill>
                  <a:schemeClr val="accent6">
                    <a:lumMod val="75000"/>
                  </a:schemeClr>
                </a:solidFill>
                <a:latin typeface="Calibri" pitchFamily="34" charset="0"/>
              </a:rPr>
              <a:t>Κανονική Μορφή  </a:t>
            </a:r>
            <a:r>
              <a:rPr lang="en-US" sz="2400" dirty="0">
                <a:solidFill>
                  <a:schemeClr val="accent6">
                    <a:lumMod val="75000"/>
                  </a:schemeClr>
                </a:solidFill>
                <a:latin typeface="Calibri" pitchFamily="34" charset="0"/>
              </a:rPr>
              <a:t>Boyce-</a:t>
            </a:r>
            <a:r>
              <a:rPr lang="en-US" sz="2400" dirty="0" err="1">
                <a:solidFill>
                  <a:schemeClr val="accent6">
                    <a:lumMod val="75000"/>
                  </a:schemeClr>
                </a:solidFill>
                <a:latin typeface="Calibri" pitchFamily="34" charset="0"/>
              </a:rPr>
              <a:t>Codd</a:t>
            </a:r>
            <a:endParaRPr lang="el-GR" sz="2400" dirty="0">
              <a:solidFill>
                <a:schemeClr val="accent6">
                  <a:lumMod val="75000"/>
                </a:schemeClr>
              </a:solidFill>
              <a:latin typeface="Calibri" pitchFamily="34" charset="0"/>
            </a:endParaRPr>
          </a:p>
        </p:txBody>
      </p:sp>
      <p:sp>
        <p:nvSpPr>
          <p:cNvPr id="24582" name="Text Box 4"/>
          <p:cNvSpPr txBox="1">
            <a:spLocks noChangeArrowheads="1"/>
          </p:cNvSpPr>
          <p:nvPr/>
        </p:nvSpPr>
        <p:spPr bwMode="auto">
          <a:xfrm>
            <a:off x="395288" y="2276475"/>
            <a:ext cx="8424862" cy="1985159"/>
          </a:xfrm>
          <a:prstGeom prst="rect">
            <a:avLst/>
          </a:prstGeom>
          <a:noFill/>
          <a:ln w="9525">
            <a:solidFill>
              <a:schemeClr val="tx1"/>
            </a:solidFill>
            <a:miter lim="800000"/>
            <a:headEnd/>
            <a:tailEnd/>
          </a:ln>
        </p:spPr>
        <p:txBody>
          <a:bodyPr>
            <a:spAutoFit/>
          </a:bodyPr>
          <a:lstStyle/>
          <a:p>
            <a:pPr algn="just" eaLnBrk="0" hangingPunct="0">
              <a:spcBef>
                <a:spcPct val="50000"/>
              </a:spcBef>
            </a:pPr>
            <a:r>
              <a:rPr lang="el-GR" sz="1800" dirty="0">
                <a:latin typeface="Calibri" pitchFamily="34" charset="0"/>
              </a:rPr>
              <a:t>Ένα σχεσιακό σχήμα </a:t>
            </a:r>
            <a:r>
              <a:rPr lang="en-US" sz="1800" dirty="0">
                <a:latin typeface="Calibri" pitchFamily="34" charset="0"/>
              </a:rPr>
              <a:t>R </a:t>
            </a:r>
            <a:r>
              <a:rPr lang="el-GR" sz="1800" dirty="0">
                <a:latin typeface="Calibri" pitchFamily="34" charset="0"/>
              </a:rPr>
              <a:t>είναι σε </a:t>
            </a:r>
            <a:r>
              <a:rPr lang="en-US" sz="1800" dirty="0">
                <a:latin typeface="Calibri" pitchFamily="34" charset="0"/>
              </a:rPr>
              <a:t>BCNF </a:t>
            </a:r>
            <a:r>
              <a:rPr lang="el-GR" sz="1800" dirty="0">
                <a:latin typeface="Calibri" pitchFamily="34" charset="0"/>
              </a:rPr>
              <a:t>σε σχέση με ένα σύνολο </a:t>
            </a:r>
            <a:r>
              <a:rPr lang="en-US" sz="1800" dirty="0">
                <a:latin typeface="Calibri" pitchFamily="34" charset="0"/>
              </a:rPr>
              <a:t>F </a:t>
            </a:r>
            <a:r>
              <a:rPr lang="el-GR" sz="1800" dirty="0">
                <a:latin typeface="Calibri" pitchFamily="34" charset="0"/>
              </a:rPr>
              <a:t>συναρτησιακών εξαρτήσεων αν για όλες τις ΣΕ στο </a:t>
            </a:r>
            <a:r>
              <a:rPr lang="en-US" sz="1800" dirty="0">
                <a:latin typeface="Calibri" pitchFamily="34" charset="0"/>
              </a:rPr>
              <a:t>F</a:t>
            </a:r>
            <a:r>
              <a:rPr lang="en-US" sz="1800" baseline="30000" dirty="0">
                <a:latin typeface="Calibri" pitchFamily="34" charset="0"/>
              </a:rPr>
              <a:t>+</a:t>
            </a:r>
            <a:r>
              <a:rPr lang="en-US" sz="1800" dirty="0">
                <a:latin typeface="Calibri" pitchFamily="34" charset="0"/>
              </a:rPr>
              <a:t> </a:t>
            </a:r>
            <a:r>
              <a:rPr lang="el-GR" sz="1800" dirty="0">
                <a:latin typeface="Calibri" pitchFamily="34" charset="0"/>
              </a:rPr>
              <a:t>της μορφής </a:t>
            </a:r>
            <a:r>
              <a:rPr lang="en-US" sz="1800" dirty="0">
                <a:latin typeface="Calibri" pitchFamily="34" charset="0"/>
              </a:rPr>
              <a:t> X </a:t>
            </a:r>
            <a:r>
              <a:rPr lang="en-US" sz="1800" dirty="0">
                <a:latin typeface="Calibri" pitchFamily="34" charset="0"/>
                <a:sym typeface="Symbol" pitchFamily="18" charset="2"/>
              </a:rPr>
              <a:t> </a:t>
            </a:r>
            <a:r>
              <a:rPr lang="en-US" sz="1800" dirty="0">
                <a:latin typeface="Calibri" pitchFamily="34" charset="0"/>
              </a:rPr>
              <a:t>Y </a:t>
            </a:r>
            <a:r>
              <a:rPr lang="el-GR" sz="1800" dirty="0">
                <a:latin typeface="Calibri" pitchFamily="34" charset="0"/>
              </a:rPr>
              <a:t>ισχύει τουλάχιστον ένα από τα παρακάτω:</a:t>
            </a:r>
          </a:p>
          <a:p>
            <a:pPr algn="just" eaLnBrk="0" hangingPunct="0">
              <a:spcBef>
                <a:spcPct val="50000"/>
              </a:spcBef>
            </a:pPr>
            <a:r>
              <a:rPr lang="el-GR" sz="1800" dirty="0">
                <a:latin typeface="Calibri" pitchFamily="34" charset="0"/>
              </a:rPr>
              <a:t>	--  </a:t>
            </a:r>
            <a:r>
              <a:rPr lang="en-US" sz="1800" dirty="0">
                <a:latin typeface="Calibri" pitchFamily="34" charset="0"/>
              </a:rPr>
              <a:t>X </a:t>
            </a:r>
            <a:r>
              <a:rPr lang="en-US" sz="1800" dirty="0">
                <a:latin typeface="Calibri" pitchFamily="34" charset="0"/>
                <a:sym typeface="Symbol" pitchFamily="18" charset="2"/>
              </a:rPr>
              <a:t></a:t>
            </a:r>
            <a:r>
              <a:rPr lang="en-US" sz="1800" dirty="0">
                <a:latin typeface="Calibri" pitchFamily="34" charset="0"/>
              </a:rPr>
              <a:t> Y </a:t>
            </a:r>
            <a:r>
              <a:rPr lang="el-GR" sz="1800" dirty="0">
                <a:latin typeface="Calibri" pitchFamily="34" charset="0"/>
              </a:rPr>
              <a:t>είναι μια τετριμμένη ΣΕ ή</a:t>
            </a:r>
          </a:p>
          <a:p>
            <a:pPr algn="just" eaLnBrk="0" hangingPunct="0">
              <a:spcBef>
                <a:spcPct val="50000"/>
              </a:spcBef>
            </a:pPr>
            <a:r>
              <a:rPr lang="en-US" sz="1800" dirty="0">
                <a:latin typeface="Calibri" pitchFamily="34" charset="0"/>
              </a:rPr>
              <a:t>	--  </a:t>
            </a:r>
            <a:r>
              <a:rPr lang="en-US" sz="2800" dirty="0">
                <a:solidFill>
                  <a:schemeClr val="accent6">
                    <a:lumMod val="75000"/>
                  </a:schemeClr>
                </a:solidFill>
                <a:latin typeface="Calibri" pitchFamily="34" charset="0"/>
              </a:rPr>
              <a:t>X</a:t>
            </a:r>
            <a:r>
              <a:rPr lang="en-US" sz="1800" dirty="0">
                <a:latin typeface="Calibri" pitchFamily="34" charset="0"/>
              </a:rPr>
              <a:t> </a:t>
            </a:r>
            <a:r>
              <a:rPr lang="el-GR" sz="1800" dirty="0">
                <a:latin typeface="Calibri" pitchFamily="34" charset="0"/>
              </a:rPr>
              <a:t>είναι </a:t>
            </a:r>
            <a:r>
              <a:rPr lang="el-GR" sz="1800" dirty="0" err="1">
                <a:latin typeface="Calibri" pitchFamily="34" charset="0"/>
              </a:rPr>
              <a:t>υπερκλειδί</a:t>
            </a:r>
            <a:r>
              <a:rPr lang="el-GR" sz="1800" dirty="0">
                <a:latin typeface="Calibri" pitchFamily="34" charset="0"/>
              </a:rPr>
              <a:t> του σχήματος </a:t>
            </a:r>
            <a:r>
              <a:rPr lang="en-US" sz="1800" dirty="0">
                <a:latin typeface="Calibri" pitchFamily="34" charset="0"/>
              </a:rPr>
              <a:t>R</a:t>
            </a:r>
            <a:endParaRPr lang="el-GR" sz="1800" dirty="0">
              <a:latin typeface="Calibri" pitchFamily="34" charset="0"/>
            </a:endParaRPr>
          </a:p>
        </p:txBody>
      </p:sp>
      <p:sp>
        <p:nvSpPr>
          <p:cNvPr id="24583" name="Text Box 5"/>
          <p:cNvSpPr txBox="1">
            <a:spLocks noChangeArrowheads="1"/>
          </p:cNvSpPr>
          <p:nvPr/>
        </p:nvSpPr>
        <p:spPr bwMode="auto">
          <a:xfrm>
            <a:off x="2555875" y="4508500"/>
            <a:ext cx="3419475" cy="457200"/>
          </a:xfrm>
          <a:prstGeom prst="rect">
            <a:avLst/>
          </a:prstGeom>
          <a:noFill/>
          <a:ln w="9525">
            <a:noFill/>
            <a:miter lim="800000"/>
            <a:headEnd/>
            <a:tailEnd/>
          </a:ln>
        </p:spPr>
        <p:txBody>
          <a:bodyPr>
            <a:spAutoFit/>
          </a:bodyPr>
          <a:lstStyle/>
          <a:p>
            <a:pPr eaLnBrk="0" hangingPunct="0">
              <a:spcBef>
                <a:spcPct val="50000"/>
              </a:spcBef>
            </a:pPr>
            <a:r>
              <a:rPr lang="el-GR" sz="2400">
                <a:solidFill>
                  <a:schemeClr val="accent6">
                    <a:lumMod val="75000"/>
                  </a:schemeClr>
                </a:solidFill>
                <a:latin typeface="Calibri" pitchFamily="34" charset="0"/>
              </a:rPr>
              <a:t>Τρίτη Κανονική Μορφή</a:t>
            </a:r>
          </a:p>
        </p:txBody>
      </p:sp>
      <p:sp>
        <p:nvSpPr>
          <p:cNvPr id="24584" name="Text Box 6"/>
          <p:cNvSpPr txBox="1">
            <a:spLocks noChangeArrowheads="1"/>
          </p:cNvSpPr>
          <p:nvPr/>
        </p:nvSpPr>
        <p:spPr bwMode="auto">
          <a:xfrm>
            <a:off x="304800" y="5029200"/>
            <a:ext cx="8458200" cy="800219"/>
          </a:xfrm>
          <a:prstGeom prst="rect">
            <a:avLst/>
          </a:prstGeom>
          <a:noFill/>
          <a:ln w="9525">
            <a:solidFill>
              <a:schemeClr val="tx1"/>
            </a:solidFill>
            <a:miter lim="800000"/>
            <a:headEnd/>
            <a:tailEnd/>
          </a:ln>
        </p:spPr>
        <p:txBody>
          <a:bodyPr>
            <a:spAutoFit/>
          </a:bodyPr>
          <a:lstStyle/>
          <a:p>
            <a:pPr algn="just" eaLnBrk="0" hangingPunct="0">
              <a:spcBef>
                <a:spcPct val="50000"/>
              </a:spcBef>
            </a:pPr>
            <a:r>
              <a:rPr lang="el-GR" sz="1800" dirty="0">
                <a:latin typeface="Calibri" pitchFamily="34" charset="0"/>
              </a:rPr>
              <a:t>	</a:t>
            </a:r>
            <a:r>
              <a:rPr lang="el-GR" sz="1800" dirty="0" smtClean="0">
                <a:latin typeface="Calibri" pitchFamily="34" charset="0"/>
              </a:rPr>
              <a:t>-- </a:t>
            </a:r>
            <a:r>
              <a:rPr lang="el-GR" sz="1800" dirty="0">
                <a:latin typeface="Calibri" pitchFamily="34" charset="0"/>
              </a:rPr>
              <a:t>κάθε γνώρισμα Α του </a:t>
            </a:r>
            <a:r>
              <a:rPr lang="el-GR" sz="2800" dirty="0">
                <a:solidFill>
                  <a:schemeClr val="accent6">
                    <a:lumMod val="75000"/>
                  </a:schemeClr>
                </a:solidFill>
                <a:latin typeface="Calibri" pitchFamily="34" charset="0"/>
              </a:rPr>
              <a:t>Υ</a:t>
            </a:r>
            <a:r>
              <a:rPr lang="el-GR" sz="1800" dirty="0">
                <a:latin typeface="Calibri" pitchFamily="34" charset="0"/>
              </a:rPr>
              <a:t> - Χ περιέχεται σε κάποιο υποψήφιο κλειδί  (είναι πρωτεύον γνώρισμα)</a:t>
            </a:r>
            <a:endParaRPr lang="en-US" sz="1800" dirty="0">
              <a:latin typeface="Calibri" pitchFamily="34" charset="0"/>
            </a:endParaRPr>
          </a:p>
        </p:txBody>
      </p:sp>
      <p:sp>
        <p:nvSpPr>
          <p:cNvPr id="24585"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3-2014</a:t>
            </a:r>
            <a:endParaRPr lang="el-GR" altLang="en-US" dirty="0" smtClean="0"/>
          </a:p>
        </p:txBody>
      </p:sp>
      <p:sp>
        <p:nvSpPr>
          <p:cNvPr id="2" name="Title 1"/>
          <p:cNvSpPr>
            <a:spLocks noGrp="1"/>
          </p:cNvSpPr>
          <p:nvPr>
            <p:ph type="title"/>
          </p:nvPr>
        </p:nvSpPr>
        <p:spPr>
          <a:xfrm>
            <a:off x="492919" y="165456"/>
            <a:ext cx="8229600" cy="1143000"/>
          </a:xfrm>
        </p:spPr>
        <p:txBody>
          <a:bodyPr/>
          <a:lstStyle/>
          <a:p>
            <a:r>
              <a:rPr lang="el-GR" dirty="0" smtClean="0">
                <a:solidFill>
                  <a:schemeClr val="accent6">
                    <a:lumMod val="75000"/>
                  </a:schemeClr>
                </a:solidFill>
              </a:rPr>
              <a:t>Κανονικές Μορφές (επανάληψη)</a:t>
            </a:r>
            <a:endParaRPr lang="en-US"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13315" name="Footer Placeholder 3"/>
          <p:cNvSpPr>
            <a:spLocks noGrp="1"/>
          </p:cNvSpPr>
          <p:nvPr>
            <p:ph type="ftr" sz="quarter" idx="11"/>
          </p:nvPr>
        </p:nvSpPr>
        <p:spPr>
          <a:noFill/>
        </p:spPr>
        <p:txBody>
          <a:bodyPr/>
          <a:lstStyle/>
          <a:p>
            <a:r>
              <a:rPr lang="el-GR" altLang="en-US" smtClean="0"/>
              <a:t>Ευαγγελία Πιτουρά</a:t>
            </a:r>
          </a:p>
        </p:txBody>
      </p:sp>
      <p:sp>
        <p:nvSpPr>
          <p:cNvPr id="13316" name="Slide Number Placeholder 4"/>
          <p:cNvSpPr>
            <a:spLocks noGrp="1"/>
          </p:cNvSpPr>
          <p:nvPr>
            <p:ph type="sldNum" sz="quarter" idx="12"/>
          </p:nvPr>
        </p:nvSpPr>
        <p:spPr>
          <a:noFill/>
        </p:spPr>
        <p:txBody>
          <a:bodyPr/>
          <a:lstStyle/>
          <a:p>
            <a:fld id="{1DF7641F-B4CC-4FC3-9288-42E949B62B00}" type="slidenum">
              <a:rPr lang="el-GR" altLang="en-US" smtClean="0"/>
              <a:pPr/>
              <a:t>9</a:t>
            </a:fld>
            <a:endParaRPr lang="el-GR" altLang="en-US" smtClean="0"/>
          </a:p>
        </p:txBody>
      </p:sp>
      <p:sp>
        <p:nvSpPr>
          <p:cNvPr id="13318" name="Text Box 3"/>
          <p:cNvSpPr txBox="1">
            <a:spLocks noChangeArrowheads="1"/>
          </p:cNvSpPr>
          <p:nvPr/>
        </p:nvSpPr>
        <p:spPr bwMode="auto">
          <a:xfrm>
            <a:off x="323848" y="1481848"/>
            <a:ext cx="8615436" cy="4570482"/>
          </a:xfrm>
          <a:prstGeom prst="rect">
            <a:avLst/>
          </a:prstGeom>
          <a:noFill/>
          <a:ln w="9525">
            <a:noFill/>
            <a:miter lim="800000"/>
            <a:headEnd/>
            <a:tailEnd/>
          </a:ln>
        </p:spPr>
        <p:txBody>
          <a:bodyPr wrap="square">
            <a:spAutoFit/>
          </a:bodyPr>
          <a:lstStyle/>
          <a:p>
            <a:pPr algn="just" eaLnBrk="0" hangingPunct="0">
              <a:spcBef>
                <a:spcPct val="50000"/>
              </a:spcBef>
            </a:pPr>
            <a:r>
              <a:rPr lang="el-GR" sz="2400" dirty="0">
                <a:solidFill>
                  <a:schemeClr val="tx2">
                    <a:lumMod val="50000"/>
                  </a:schemeClr>
                </a:solidFill>
                <a:latin typeface="Calibri" pitchFamily="34" charset="0"/>
              </a:rPr>
              <a:t>Ο τρόπος που σχεδιάζαμε ένα σχήμα ΒΔ</a:t>
            </a:r>
            <a:r>
              <a:rPr lang="en-US" sz="2400" dirty="0">
                <a:solidFill>
                  <a:schemeClr val="tx2">
                    <a:lumMod val="50000"/>
                  </a:schemeClr>
                </a:solidFill>
                <a:latin typeface="Calibri" pitchFamily="34" charset="0"/>
              </a:rPr>
              <a:t> </a:t>
            </a:r>
            <a:r>
              <a:rPr lang="el-GR" sz="2400" dirty="0">
                <a:solidFill>
                  <a:schemeClr val="tx2">
                    <a:lumMod val="50000"/>
                  </a:schemeClr>
                </a:solidFill>
                <a:latin typeface="Calibri" pitchFamily="34" charset="0"/>
              </a:rPr>
              <a:t>μέχρι τώρα:</a:t>
            </a:r>
          </a:p>
          <a:p>
            <a:pPr marL="800100" lvl="1" indent="-342900" algn="just" eaLnBrk="0" hangingPunct="0">
              <a:spcBef>
                <a:spcPct val="50000"/>
              </a:spcBef>
              <a:buFont typeface="Wingdings" panose="05000000000000000000" pitchFamily="2" charset="2"/>
              <a:buChar char="ü"/>
            </a:pPr>
            <a:r>
              <a:rPr lang="el-GR" sz="2400" dirty="0" smtClean="0">
                <a:solidFill>
                  <a:schemeClr val="tx2">
                    <a:lumMod val="50000"/>
                  </a:schemeClr>
                </a:solidFill>
                <a:latin typeface="Calibri" pitchFamily="34" charset="0"/>
              </a:rPr>
              <a:t> από </a:t>
            </a:r>
            <a:r>
              <a:rPr lang="el-GR" sz="2400" dirty="0">
                <a:solidFill>
                  <a:schemeClr val="tx2">
                    <a:lumMod val="50000"/>
                  </a:schemeClr>
                </a:solidFill>
                <a:latin typeface="Calibri" pitchFamily="34" charset="0"/>
              </a:rPr>
              <a:t>το εννοιολογικό στο σχεσιακό </a:t>
            </a:r>
            <a:r>
              <a:rPr lang="el-GR" sz="2400" dirty="0" smtClean="0">
                <a:solidFill>
                  <a:schemeClr val="tx2">
                    <a:lumMod val="50000"/>
                  </a:schemeClr>
                </a:solidFill>
                <a:latin typeface="Calibri" pitchFamily="34" charset="0"/>
              </a:rPr>
              <a:t>μοντέλο</a:t>
            </a:r>
            <a:endParaRPr lang="el-GR" sz="2400" dirty="0">
              <a:solidFill>
                <a:schemeClr val="tx2">
                  <a:lumMod val="50000"/>
                </a:schemeClr>
              </a:solidFill>
              <a:latin typeface="Calibri" pitchFamily="34" charset="0"/>
            </a:endParaRPr>
          </a:p>
          <a:p>
            <a:pPr algn="just" eaLnBrk="0" hangingPunct="0">
              <a:spcBef>
                <a:spcPct val="50000"/>
              </a:spcBef>
            </a:pPr>
            <a:endParaRPr lang="el-GR" sz="1000" dirty="0" smtClean="0">
              <a:solidFill>
                <a:schemeClr val="tx2">
                  <a:lumMod val="50000"/>
                </a:schemeClr>
              </a:solidFill>
              <a:latin typeface="Calibri" pitchFamily="34" charset="0"/>
            </a:endParaRPr>
          </a:p>
          <a:p>
            <a:pPr algn="just" eaLnBrk="0" hangingPunct="0">
              <a:spcBef>
                <a:spcPct val="50000"/>
              </a:spcBef>
            </a:pPr>
            <a:r>
              <a:rPr lang="el-GR" sz="2400" dirty="0" smtClean="0">
                <a:solidFill>
                  <a:schemeClr val="tx2">
                    <a:lumMod val="50000"/>
                  </a:schemeClr>
                </a:solidFill>
                <a:latin typeface="Calibri" pitchFamily="34" charset="0"/>
              </a:rPr>
              <a:t>Θα </a:t>
            </a:r>
            <a:r>
              <a:rPr lang="el-GR" sz="2400" dirty="0">
                <a:solidFill>
                  <a:schemeClr val="tx2">
                    <a:lumMod val="50000"/>
                  </a:schemeClr>
                </a:solidFill>
                <a:latin typeface="Calibri" pitchFamily="34" charset="0"/>
              </a:rPr>
              <a:t>δούμε ένα </a:t>
            </a:r>
            <a:r>
              <a:rPr lang="el-GR" sz="2400" dirty="0">
                <a:solidFill>
                  <a:schemeClr val="accent6">
                    <a:lumMod val="75000"/>
                  </a:schemeClr>
                </a:solidFill>
                <a:latin typeface="Calibri" pitchFamily="34" charset="0"/>
              </a:rPr>
              <a:t>γενικό </a:t>
            </a:r>
            <a:r>
              <a:rPr lang="el-GR" sz="2400" dirty="0" smtClean="0">
                <a:solidFill>
                  <a:schemeClr val="accent6">
                    <a:lumMod val="75000"/>
                  </a:schemeClr>
                </a:solidFill>
                <a:latin typeface="Calibri" pitchFamily="34" charset="0"/>
              </a:rPr>
              <a:t>τυπικό</a:t>
            </a:r>
            <a:r>
              <a:rPr lang="en-US" sz="2400" dirty="0" smtClean="0">
                <a:solidFill>
                  <a:schemeClr val="accent6">
                    <a:lumMod val="75000"/>
                  </a:schemeClr>
                </a:solidFill>
                <a:latin typeface="Calibri" pitchFamily="34" charset="0"/>
              </a:rPr>
              <a:t> </a:t>
            </a:r>
            <a:r>
              <a:rPr lang="el-GR" sz="2400" dirty="0">
                <a:solidFill>
                  <a:schemeClr val="accent6">
                    <a:lumMod val="75000"/>
                  </a:schemeClr>
                </a:solidFill>
                <a:latin typeface="Calibri" pitchFamily="34" charset="0"/>
              </a:rPr>
              <a:t>τρόπο </a:t>
            </a:r>
            <a:r>
              <a:rPr lang="el-GR" sz="2400" dirty="0">
                <a:solidFill>
                  <a:schemeClr val="tx2">
                    <a:lumMod val="50000"/>
                  </a:schemeClr>
                </a:solidFill>
                <a:latin typeface="Calibri" pitchFamily="34" charset="0"/>
              </a:rPr>
              <a:t>κατασκευής του σχήματος</a:t>
            </a:r>
          </a:p>
          <a:p>
            <a:pPr algn="just" eaLnBrk="0" hangingPunct="0">
              <a:spcBef>
                <a:spcPct val="50000"/>
              </a:spcBef>
            </a:pPr>
            <a:r>
              <a:rPr lang="el-GR" sz="2400" dirty="0">
                <a:solidFill>
                  <a:schemeClr val="tx2">
                    <a:lumMod val="50000"/>
                  </a:schemeClr>
                </a:solidFill>
                <a:latin typeface="Calibri" pitchFamily="34" charset="0"/>
              </a:rPr>
              <a:t>Γενικά:</a:t>
            </a:r>
          </a:p>
          <a:p>
            <a:pPr lvl="1" algn="just" eaLnBrk="0" hangingPunct="0">
              <a:spcBef>
                <a:spcPct val="50000"/>
              </a:spcBef>
              <a:buFont typeface="Wingdings" pitchFamily="2" charset="2"/>
              <a:buChar char="§"/>
            </a:pPr>
            <a:r>
              <a:rPr lang="el-GR" sz="2400" dirty="0">
                <a:solidFill>
                  <a:schemeClr val="tx2">
                    <a:lumMod val="50000"/>
                  </a:schemeClr>
                </a:solidFill>
                <a:latin typeface="Calibri" pitchFamily="34" charset="0"/>
              </a:rPr>
              <a:t> Ξεκινάμε από το </a:t>
            </a:r>
            <a:r>
              <a:rPr lang="el-GR" sz="2400" dirty="0">
                <a:solidFill>
                  <a:schemeClr val="accent6">
                    <a:lumMod val="75000"/>
                  </a:schemeClr>
                </a:solidFill>
                <a:latin typeface="Calibri" pitchFamily="34" charset="0"/>
              </a:rPr>
              <a:t>καθολικό σχήμα </a:t>
            </a:r>
            <a:r>
              <a:rPr lang="el-GR" sz="2400" dirty="0">
                <a:solidFill>
                  <a:schemeClr val="tx2">
                    <a:lumMod val="50000"/>
                  </a:schemeClr>
                </a:solidFill>
                <a:latin typeface="Calibri" pitchFamily="34" charset="0"/>
              </a:rPr>
              <a:t>(που περιέχει όλα τα γνωρίσματα)</a:t>
            </a:r>
          </a:p>
          <a:p>
            <a:pPr lvl="1" algn="just" eaLnBrk="0" hangingPunct="0">
              <a:spcBef>
                <a:spcPct val="50000"/>
              </a:spcBef>
              <a:buFont typeface="Wingdings" pitchFamily="2" charset="2"/>
              <a:buChar char="§"/>
            </a:pPr>
            <a:r>
              <a:rPr lang="el-GR" sz="2400" dirty="0">
                <a:solidFill>
                  <a:schemeClr val="tx2">
                    <a:lumMod val="50000"/>
                  </a:schemeClr>
                </a:solidFill>
                <a:latin typeface="Calibri" pitchFamily="34" charset="0"/>
              </a:rPr>
              <a:t> </a:t>
            </a:r>
            <a:r>
              <a:rPr lang="el-GR" sz="2400" dirty="0">
                <a:solidFill>
                  <a:schemeClr val="accent6">
                    <a:lumMod val="75000"/>
                  </a:schemeClr>
                </a:solidFill>
                <a:latin typeface="Calibri" pitchFamily="34" charset="0"/>
              </a:rPr>
              <a:t>Διαδοχικές διασπάσεις </a:t>
            </a:r>
            <a:r>
              <a:rPr lang="el-GR" sz="2400" dirty="0">
                <a:solidFill>
                  <a:schemeClr val="tx2">
                    <a:lumMod val="50000"/>
                  </a:schemeClr>
                </a:solidFill>
                <a:latin typeface="Calibri" pitchFamily="34" charset="0"/>
              </a:rPr>
              <a:t>έτσι ώστε τα σχήματα που προκύπτουν να ικανοποιούν κάποιες ιδιότητες </a:t>
            </a:r>
            <a:r>
              <a:rPr lang="el-GR" sz="2400" dirty="0" smtClean="0">
                <a:solidFill>
                  <a:schemeClr val="tx2">
                    <a:lumMod val="50000"/>
                  </a:schemeClr>
                </a:solidFill>
                <a:latin typeface="Calibri" pitchFamily="34" charset="0"/>
              </a:rPr>
              <a:t>(με βάση συναρτησιακές εξαρτήσεις)</a:t>
            </a:r>
            <a:endParaRPr lang="el-GR" sz="2400" dirty="0">
              <a:solidFill>
                <a:schemeClr val="tx2">
                  <a:lumMod val="50000"/>
                </a:schemeClr>
              </a:solidFill>
              <a:latin typeface="Calibri" pitchFamily="34" charset="0"/>
            </a:endParaRPr>
          </a:p>
        </p:txBody>
      </p:sp>
      <p:sp>
        <p:nvSpPr>
          <p:cNvPr id="2" name="Title 1"/>
          <p:cNvSpPr>
            <a:spLocks noGrp="1"/>
          </p:cNvSpPr>
          <p:nvPr>
            <p:ph type="title"/>
          </p:nvPr>
        </p:nvSpPr>
        <p:spPr/>
        <p:txBody>
          <a:bodyPr/>
          <a:lstStyle/>
          <a:p>
            <a:r>
              <a:rPr lang="el-GR" dirty="0" smtClean="0">
                <a:solidFill>
                  <a:schemeClr val="accent6">
                    <a:lumMod val="75000"/>
                  </a:schemeClr>
                </a:solidFill>
              </a:rPr>
              <a:t>Γενικός Αλγόριθμος Σχεδιασμού</a:t>
            </a:r>
            <a:endParaRPr lang="en-US" dirty="0">
              <a:solidFill>
                <a:schemeClr val="accent6">
                  <a:lumMod val="75000"/>
                </a:schemeClr>
              </a:solidFill>
            </a:endParaRPr>
          </a:p>
        </p:txBody>
      </p:sp>
    </p:spTree>
    <p:extLst>
      <p:ext uri="{BB962C8B-B14F-4D97-AF65-F5344CB8AC3E}">
        <p14:creationId xmlns:p14="http://schemas.microsoft.com/office/powerpoint/2010/main" xmlns="" val="1487971144"/>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oter Placeholder 3"/>
          <p:cNvSpPr>
            <a:spLocks noGrp="1"/>
          </p:cNvSpPr>
          <p:nvPr>
            <p:ph type="ftr" sz="quarter" idx="11"/>
          </p:nvPr>
        </p:nvSpPr>
        <p:spPr>
          <a:noFill/>
        </p:spPr>
        <p:txBody>
          <a:bodyPr/>
          <a:lstStyle/>
          <a:p>
            <a:r>
              <a:rPr lang="el-GR" altLang="en-US" smtClean="0"/>
              <a:t>Ευαγγελία Πιτουρά</a:t>
            </a:r>
          </a:p>
        </p:txBody>
      </p:sp>
      <p:sp>
        <p:nvSpPr>
          <p:cNvPr id="25603" name="Slide Number Placeholder 4"/>
          <p:cNvSpPr>
            <a:spLocks noGrp="1"/>
          </p:cNvSpPr>
          <p:nvPr>
            <p:ph type="sldNum" sz="quarter" idx="12"/>
          </p:nvPr>
        </p:nvSpPr>
        <p:spPr>
          <a:noFill/>
        </p:spPr>
        <p:txBody>
          <a:bodyPr/>
          <a:lstStyle/>
          <a:p>
            <a:fld id="{76DF1360-C481-484C-BDAB-F2EAC909E10A}" type="slidenum">
              <a:rPr lang="el-GR" altLang="en-US" smtClean="0"/>
              <a:pPr/>
              <a:t>90</a:t>
            </a:fld>
            <a:endParaRPr lang="el-GR" altLang="en-US" smtClean="0"/>
          </a:p>
        </p:txBody>
      </p:sp>
      <p:sp>
        <p:nvSpPr>
          <p:cNvPr id="25605" name="Text Box 3"/>
          <p:cNvSpPr txBox="1">
            <a:spLocks noChangeArrowheads="1"/>
          </p:cNvSpPr>
          <p:nvPr/>
        </p:nvSpPr>
        <p:spPr bwMode="auto">
          <a:xfrm>
            <a:off x="304800" y="2895600"/>
            <a:ext cx="8305800" cy="336550"/>
          </a:xfrm>
          <a:prstGeom prst="rect">
            <a:avLst/>
          </a:prstGeom>
          <a:noFill/>
          <a:ln w="9525">
            <a:noFill/>
            <a:miter lim="800000"/>
            <a:headEnd/>
            <a:tailEnd/>
          </a:ln>
        </p:spPr>
        <p:txBody>
          <a:bodyPr>
            <a:spAutoFit/>
          </a:bodyPr>
          <a:lstStyle/>
          <a:p>
            <a:pPr eaLnBrk="0" hangingPunct="0">
              <a:spcBef>
                <a:spcPct val="50000"/>
              </a:spcBef>
              <a:buFontTx/>
              <a:buChar char="•"/>
            </a:pPr>
            <a:r>
              <a:rPr lang="el-GR" sz="1600" dirty="0">
                <a:latin typeface="Calibri" pitchFamily="34" charset="0"/>
              </a:rPr>
              <a:t> Αποφυγή επανάληψης πληροφορίας	      		</a:t>
            </a:r>
            <a:r>
              <a:rPr lang="el-GR" sz="1600" dirty="0" smtClean="0">
                <a:latin typeface="Calibri" pitchFamily="34" charset="0"/>
              </a:rPr>
              <a:t>	ναι</a:t>
            </a:r>
            <a:r>
              <a:rPr lang="el-GR" sz="1600" dirty="0">
                <a:latin typeface="Calibri" pitchFamily="34" charset="0"/>
              </a:rPr>
              <a:t>	  </a:t>
            </a:r>
            <a:r>
              <a:rPr lang="el-GR" sz="1600" dirty="0" smtClean="0">
                <a:latin typeface="Calibri" pitchFamily="34" charset="0"/>
              </a:rPr>
              <a:t>			     </a:t>
            </a:r>
            <a:r>
              <a:rPr lang="el-GR" sz="1600" dirty="0">
                <a:latin typeface="Calibri" pitchFamily="34" charset="0"/>
              </a:rPr>
              <a:t>όχι πάντα</a:t>
            </a:r>
          </a:p>
        </p:txBody>
      </p:sp>
      <p:sp>
        <p:nvSpPr>
          <p:cNvPr id="25606" name="Text Box 4"/>
          <p:cNvSpPr txBox="1">
            <a:spLocks noChangeArrowheads="1"/>
          </p:cNvSpPr>
          <p:nvPr/>
        </p:nvSpPr>
        <p:spPr bwMode="auto">
          <a:xfrm>
            <a:off x="304800" y="3581400"/>
            <a:ext cx="8305800" cy="369332"/>
          </a:xfrm>
          <a:prstGeom prst="rect">
            <a:avLst/>
          </a:prstGeom>
          <a:noFill/>
          <a:ln w="9525">
            <a:noFill/>
            <a:miter lim="800000"/>
            <a:headEnd/>
            <a:tailEnd/>
          </a:ln>
        </p:spPr>
        <p:txBody>
          <a:bodyPr>
            <a:spAutoFit/>
          </a:bodyPr>
          <a:lstStyle/>
          <a:p>
            <a:pPr eaLnBrk="0" hangingPunct="0">
              <a:spcBef>
                <a:spcPct val="50000"/>
              </a:spcBef>
              <a:buFontTx/>
              <a:buChar char="•"/>
            </a:pPr>
            <a:r>
              <a:rPr lang="el-GR" dirty="0">
                <a:latin typeface="Calibri" pitchFamily="34" charset="0"/>
              </a:rPr>
              <a:t> </a:t>
            </a:r>
            <a:r>
              <a:rPr lang="el-GR" sz="1600" dirty="0">
                <a:latin typeface="Calibri" pitchFamily="34" charset="0"/>
              </a:rPr>
              <a:t>Αποσύνθεση χωρίς απώλειες στη συνένωση    		</a:t>
            </a:r>
            <a:r>
              <a:rPr lang="el-GR" sz="1600" dirty="0" smtClean="0">
                <a:latin typeface="Calibri" pitchFamily="34" charset="0"/>
              </a:rPr>
              <a:t>	ναι</a:t>
            </a:r>
            <a:r>
              <a:rPr lang="el-GR" sz="1600" dirty="0">
                <a:latin typeface="Calibri" pitchFamily="34" charset="0"/>
              </a:rPr>
              <a:t>	       </a:t>
            </a:r>
            <a:r>
              <a:rPr lang="el-GR" sz="1600" dirty="0" smtClean="0">
                <a:latin typeface="Calibri" pitchFamily="34" charset="0"/>
              </a:rPr>
              <a:t>			    </a:t>
            </a:r>
            <a:r>
              <a:rPr lang="el-GR" sz="1600" dirty="0" err="1">
                <a:latin typeface="Calibri" pitchFamily="34" charset="0"/>
              </a:rPr>
              <a:t>ναι</a:t>
            </a:r>
            <a:endParaRPr lang="el-GR" sz="1600" dirty="0">
              <a:latin typeface="Calibri" pitchFamily="34" charset="0"/>
            </a:endParaRPr>
          </a:p>
        </p:txBody>
      </p:sp>
      <p:sp>
        <p:nvSpPr>
          <p:cNvPr id="25607" name="Text Box 5"/>
          <p:cNvSpPr txBox="1">
            <a:spLocks noChangeArrowheads="1"/>
          </p:cNvSpPr>
          <p:nvPr/>
        </p:nvSpPr>
        <p:spPr bwMode="auto">
          <a:xfrm>
            <a:off x="381000" y="4343400"/>
            <a:ext cx="8305800" cy="369332"/>
          </a:xfrm>
          <a:prstGeom prst="rect">
            <a:avLst/>
          </a:prstGeom>
          <a:noFill/>
          <a:ln w="9525">
            <a:noFill/>
            <a:miter lim="800000"/>
            <a:headEnd/>
            <a:tailEnd/>
          </a:ln>
        </p:spPr>
        <p:txBody>
          <a:bodyPr>
            <a:spAutoFit/>
          </a:bodyPr>
          <a:lstStyle/>
          <a:p>
            <a:pPr eaLnBrk="0" hangingPunct="0">
              <a:spcBef>
                <a:spcPct val="50000"/>
              </a:spcBef>
              <a:buFontTx/>
              <a:buChar char="•"/>
            </a:pPr>
            <a:r>
              <a:rPr lang="el-GR" dirty="0">
                <a:latin typeface="Calibri" pitchFamily="34" charset="0"/>
              </a:rPr>
              <a:t> </a:t>
            </a:r>
            <a:r>
              <a:rPr lang="el-GR" sz="1600" dirty="0">
                <a:latin typeface="Calibri" pitchFamily="34" charset="0"/>
              </a:rPr>
              <a:t>Διατήρηση εξαρτήσεων 			         </a:t>
            </a:r>
            <a:r>
              <a:rPr lang="el-GR" sz="1600" dirty="0" smtClean="0">
                <a:latin typeface="Calibri" pitchFamily="34" charset="0"/>
              </a:rPr>
              <a:t>				όχι πάντα	</a:t>
            </a:r>
            <a:r>
              <a:rPr lang="el-GR" sz="1600" dirty="0">
                <a:latin typeface="Calibri" pitchFamily="34" charset="0"/>
              </a:rPr>
              <a:t>	           ναι</a:t>
            </a:r>
          </a:p>
        </p:txBody>
      </p:sp>
      <p:sp>
        <p:nvSpPr>
          <p:cNvPr id="25608" name="Text Box 6"/>
          <p:cNvSpPr txBox="1">
            <a:spLocks noChangeArrowheads="1"/>
          </p:cNvSpPr>
          <p:nvPr/>
        </p:nvSpPr>
        <p:spPr bwMode="auto">
          <a:xfrm>
            <a:off x="5089525" y="2303463"/>
            <a:ext cx="2917786" cy="369332"/>
          </a:xfrm>
          <a:prstGeom prst="rect">
            <a:avLst/>
          </a:prstGeom>
          <a:noFill/>
          <a:ln w="9525">
            <a:noFill/>
            <a:miter lim="800000"/>
            <a:headEnd/>
            <a:tailEnd/>
          </a:ln>
        </p:spPr>
        <p:txBody>
          <a:bodyPr wrap="none">
            <a:spAutoFit/>
          </a:bodyPr>
          <a:lstStyle/>
          <a:p>
            <a:pPr eaLnBrk="0" hangingPunct="0">
              <a:spcBef>
                <a:spcPct val="50000"/>
              </a:spcBef>
            </a:pPr>
            <a:r>
              <a:rPr lang="en-US" dirty="0">
                <a:latin typeface="Calibri" pitchFamily="34" charset="0"/>
              </a:rPr>
              <a:t>    BCNF	     </a:t>
            </a:r>
            <a:r>
              <a:rPr lang="el-GR" dirty="0" smtClean="0">
                <a:latin typeface="Calibri" pitchFamily="34" charset="0"/>
              </a:rPr>
              <a:t>			</a:t>
            </a:r>
            <a:r>
              <a:rPr lang="en-US" dirty="0" smtClean="0">
                <a:latin typeface="Calibri" pitchFamily="34" charset="0"/>
              </a:rPr>
              <a:t> </a:t>
            </a:r>
            <a:r>
              <a:rPr lang="en-US" dirty="0">
                <a:latin typeface="Calibri" pitchFamily="34" charset="0"/>
              </a:rPr>
              <a:t>3NF</a:t>
            </a:r>
            <a:endParaRPr lang="el-GR" dirty="0">
              <a:latin typeface="Calibri" pitchFamily="34" charset="0"/>
            </a:endParaRPr>
          </a:p>
        </p:txBody>
      </p:sp>
      <p:sp>
        <p:nvSpPr>
          <p:cNvPr id="25609" name="Line 7"/>
          <p:cNvSpPr>
            <a:spLocks noChangeShapeType="1"/>
          </p:cNvSpPr>
          <p:nvPr/>
        </p:nvSpPr>
        <p:spPr bwMode="auto">
          <a:xfrm>
            <a:off x="5105400" y="2209800"/>
            <a:ext cx="0" cy="2819400"/>
          </a:xfrm>
          <a:prstGeom prst="line">
            <a:avLst/>
          </a:prstGeom>
          <a:noFill/>
          <a:ln w="9525">
            <a:solidFill>
              <a:schemeClr val="tx1"/>
            </a:solidFill>
            <a:round/>
            <a:headEnd/>
            <a:tailEnd/>
          </a:ln>
        </p:spPr>
        <p:txBody>
          <a:bodyPr wrap="none" anchor="ctr"/>
          <a:lstStyle/>
          <a:p>
            <a:endParaRPr lang="el-GR"/>
          </a:p>
        </p:txBody>
      </p:sp>
      <p:sp>
        <p:nvSpPr>
          <p:cNvPr id="25610" name="Line 8"/>
          <p:cNvSpPr>
            <a:spLocks noChangeShapeType="1"/>
          </p:cNvSpPr>
          <p:nvPr/>
        </p:nvSpPr>
        <p:spPr bwMode="auto">
          <a:xfrm>
            <a:off x="381000" y="2743200"/>
            <a:ext cx="8077200" cy="0"/>
          </a:xfrm>
          <a:prstGeom prst="line">
            <a:avLst/>
          </a:prstGeom>
          <a:noFill/>
          <a:ln w="9525">
            <a:solidFill>
              <a:schemeClr val="tx1"/>
            </a:solidFill>
            <a:round/>
            <a:headEnd/>
            <a:tailEnd/>
          </a:ln>
        </p:spPr>
        <p:txBody>
          <a:bodyPr wrap="none" anchor="ctr"/>
          <a:lstStyle/>
          <a:p>
            <a:endParaRPr lang="el-GR"/>
          </a:p>
        </p:txBody>
      </p:sp>
      <p:sp>
        <p:nvSpPr>
          <p:cNvPr id="25611" name="Line 9"/>
          <p:cNvSpPr>
            <a:spLocks noChangeShapeType="1"/>
          </p:cNvSpPr>
          <p:nvPr/>
        </p:nvSpPr>
        <p:spPr bwMode="auto">
          <a:xfrm>
            <a:off x="381000" y="3505200"/>
            <a:ext cx="8077200" cy="0"/>
          </a:xfrm>
          <a:prstGeom prst="line">
            <a:avLst/>
          </a:prstGeom>
          <a:noFill/>
          <a:ln w="9525">
            <a:solidFill>
              <a:schemeClr val="tx1"/>
            </a:solidFill>
            <a:round/>
            <a:headEnd/>
            <a:tailEnd/>
          </a:ln>
        </p:spPr>
        <p:txBody>
          <a:bodyPr wrap="none" anchor="ctr"/>
          <a:lstStyle/>
          <a:p>
            <a:endParaRPr lang="el-GR"/>
          </a:p>
        </p:txBody>
      </p:sp>
      <p:sp>
        <p:nvSpPr>
          <p:cNvPr id="25612" name="Line 10"/>
          <p:cNvSpPr>
            <a:spLocks noChangeShapeType="1"/>
          </p:cNvSpPr>
          <p:nvPr/>
        </p:nvSpPr>
        <p:spPr bwMode="auto">
          <a:xfrm>
            <a:off x="381000" y="4267200"/>
            <a:ext cx="8077200" cy="0"/>
          </a:xfrm>
          <a:prstGeom prst="line">
            <a:avLst/>
          </a:prstGeom>
          <a:noFill/>
          <a:ln w="9525">
            <a:solidFill>
              <a:schemeClr val="tx1"/>
            </a:solidFill>
            <a:round/>
            <a:headEnd/>
            <a:tailEnd/>
          </a:ln>
        </p:spPr>
        <p:txBody>
          <a:bodyPr wrap="none" anchor="ctr"/>
          <a:lstStyle/>
          <a:p>
            <a:endParaRPr lang="el-GR"/>
          </a:p>
        </p:txBody>
      </p:sp>
      <p:sp>
        <p:nvSpPr>
          <p:cNvPr id="25613" name="Line 11"/>
          <p:cNvSpPr>
            <a:spLocks noChangeShapeType="1"/>
          </p:cNvSpPr>
          <p:nvPr/>
        </p:nvSpPr>
        <p:spPr bwMode="auto">
          <a:xfrm>
            <a:off x="381000" y="5029200"/>
            <a:ext cx="8077200" cy="0"/>
          </a:xfrm>
          <a:prstGeom prst="line">
            <a:avLst/>
          </a:prstGeom>
          <a:noFill/>
          <a:ln w="9525">
            <a:solidFill>
              <a:schemeClr val="tx1"/>
            </a:solidFill>
            <a:round/>
            <a:headEnd/>
            <a:tailEnd/>
          </a:ln>
        </p:spPr>
        <p:txBody>
          <a:bodyPr wrap="none" anchor="ctr"/>
          <a:lstStyle/>
          <a:p>
            <a:endParaRPr lang="el-GR"/>
          </a:p>
        </p:txBody>
      </p:sp>
      <p:sp>
        <p:nvSpPr>
          <p:cNvPr id="25614" name="Line 12"/>
          <p:cNvSpPr>
            <a:spLocks noChangeShapeType="1"/>
          </p:cNvSpPr>
          <p:nvPr/>
        </p:nvSpPr>
        <p:spPr bwMode="auto">
          <a:xfrm>
            <a:off x="6934200" y="2209800"/>
            <a:ext cx="0" cy="2819400"/>
          </a:xfrm>
          <a:prstGeom prst="line">
            <a:avLst/>
          </a:prstGeom>
          <a:noFill/>
          <a:ln w="9525">
            <a:solidFill>
              <a:schemeClr val="tx1"/>
            </a:solidFill>
            <a:round/>
            <a:headEnd/>
            <a:tailEnd/>
          </a:ln>
        </p:spPr>
        <p:txBody>
          <a:bodyPr wrap="none" anchor="ctr"/>
          <a:lstStyle/>
          <a:p>
            <a:endParaRPr lang="el-GR"/>
          </a:p>
        </p:txBody>
      </p:sp>
      <p:sp>
        <p:nvSpPr>
          <p:cNvPr id="25615"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17" name="Title 1"/>
          <p:cNvSpPr>
            <a:spLocks noGrp="1"/>
          </p:cNvSpPr>
          <p:nvPr>
            <p:ph type="title"/>
          </p:nvPr>
        </p:nvSpPr>
        <p:spPr>
          <a:xfrm>
            <a:off x="492919" y="165456"/>
            <a:ext cx="8229600" cy="1143000"/>
          </a:xfrm>
        </p:spPr>
        <p:txBody>
          <a:bodyPr/>
          <a:lstStyle/>
          <a:p>
            <a:r>
              <a:rPr lang="el-GR" dirty="0" smtClean="0">
                <a:solidFill>
                  <a:schemeClr val="accent6">
                    <a:lumMod val="75000"/>
                  </a:schemeClr>
                </a:solidFill>
              </a:rPr>
              <a:t>Κανονικές Μορφές (επανάληψη)</a:t>
            </a:r>
            <a:endParaRPr lang="en-US"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Footer Placeholder 4"/>
          <p:cNvSpPr>
            <a:spLocks noGrp="1"/>
          </p:cNvSpPr>
          <p:nvPr>
            <p:ph type="ftr" sz="quarter" idx="11"/>
          </p:nvPr>
        </p:nvSpPr>
        <p:spPr>
          <a:noFill/>
        </p:spPr>
        <p:txBody>
          <a:bodyPr/>
          <a:lstStyle/>
          <a:p>
            <a:r>
              <a:rPr lang="el-GR" altLang="en-US" smtClean="0"/>
              <a:t>Ευαγγελία Πιτουρά</a:t>
            </a:r>
          </a:p>
        </p:txBody>
      </p:sp>
      <p:sp>
        <p:nvSpPr>
          <p:cNvPr id="33795" name="Slide Number Placeholder 5"/>
          <p:cNvSpPr>
            <a:spLocks noGrp="1"/>
          </p:cNvSpPr>
          <p:nvPr>
            <p:ph type="sldNum" sz="quarter" idx="12"/>
          </p:nvPr>
        </p:nvSpPr>
        <p:spPr>
          <a:noFill/>
        </p:spPr>
        <p:txBody>
          <a:bodyPr/>
          <a:lstStyle/>
          <a:p>
            <a:fld id="{1CCC068C-95A0-449E-A149-845B2C334DBA}" type="slidenum">
              <a:rPr lang="el-GR" altLang="en-US" smtClean="0"/>
              <a:pPr/>
              <a:t>91</a:t>
            </a:fld>
            <a:endParaRPr lang="el-GR" altLang="en-US" smtClean="0"/>
          </a:p>
        </p:txBody>
      </p:sp>
      <p:sp>
        <p:nvSpPr>
          <p:cNvPr id="33796" name="Rectangle 2"/>
          <p:cNvSpPr>
            <a:spLocks noGrp="1" noChangeArrowheads="1"/>
          </p:cNvSpPr>
          <p:nvPr>
            <p:ph type="body" idx="1"/>
          </p:nvPr>
        </p:nvSpPr>
        <p:spPr>
          <a:xfrm>
            <a:off x="636018" y="1583140"/>
            <a:ext cx="7921127" cy="3872245"/>
          </a:xfrm>
          <a:noFill/>
        </p:spPr>
        <p:txBody>
          <a:bodyPr lIns="92075" tIns="46038" rIns="92075" bIns="46038">
            <a:noAutofit/>
          </a:bodyPr>
          <a:lstStyle/>
          <a:p>
            <a:pPr algn="just" eaLnBrk="1" hangingPunct="1">
              <a:buClr>
                <a:schemeClr val="tx1"/>
              </a:buClr>
              <a:buFont typeface="Wingdings" pitchFamily="2" charset="2"/>
              <a:buChar char="§"/>
            </a:pPr>
            <a:r>
              <a:rPr lang="el-GR" sz="2400" dirty="0" smtClean="0">
                <a:latin typeface="Calibri" pitchFamily="34" charset="0"/>
              </a:rPr>
              <a:t>Η διαδικασία </a:t>
            </a:r>
            <a:r>
              <a:rPr lang="el-GR" sz="2400" dirty="0" err="1" smtClean="0">
                <a:latin typeface="Calibri" pitchFamily="34" charset="0"/>
              </a:rPr>
              <a:t>Κανονικοποίησης</a:t>
            </a:r>
            <a:r>
              <a:rPr lang="el-GR" sz="2400" dirty="0" smtClean="0">
                <a:latin typeface="Calibri" pitchFamily="34" charset="0"/>
              </a:rPr>
              <a:t> έχει και</a:t>
            </a:r>
            <a:r>
              <a:rPr lang="en-US" sz="2400" dirty="0" smtClean="0">
                <a:latin typeface="Calibri" pitchFamily="34" charset="0"/>
              </a:rPr>
              <a:t> </a:t>
            </a:r>
            <a:r>
              <a:rPr lang="el-GR" sz="2400" i="1" dirty="0" smtClean="0">
                <a:latin typeface="Calibri" pitchFamily="34" charset="0"/>
              </a:rPr>
              <a:t>μειονεκτήματα</a:t>
            </a:r>
            <a:r>
              <a:rPr lang="en-US" sz="2400" i="1" dirty="0" smtClean="0">
                <a:latin typeface="Calibri" pitchFamily="34" charset="0"/>
              </a:rPr>
              <a:t>:</a:t>
            </a:r>
          </a:p>
          <a:p>
            <a:pPr lvl="1" algn="just" eaLnBrk="1" hangingPunct="1">
              <a:buClr>
                <a:schemeClr val="tx1"/>
              </a:buClr>
              <a:buFontTx/>
              <a:buChar char="o"/>
            </a:pPr>
            <a:r>
              <a:rPr lang="el-GR" sz="2400" dirty="0" smtClean="0">
                <a:latin typeface="Calibri" pitchFamily="34" charset="0"/>
              </a:rPr>
              <a:t>Δεν είναι δημιουργική</a:t>
            </a:r>
            <a:r>
              <a:rPr lang="en-US" sz="2400" dirty="0" smtClean="0">
                <a:latin typeface="Calibri" pitchFamily="34" charset="0"/>
              </a:rPr>
              <a:t>  </a:t>
            </a:r>
            <a:endParaRPr lang="el-GR" sz="2400" dirty="0" smtClean="0">
              <a:latin typeface="Calibri" pitchFamily="34" charset="0"/>
            </a:endParaRPr>
          </a:p>
          <a:p>
            <a:pPr lvl="1" algn="just" eaLnBrk="1" hangingPunct="1">
              <a:buClr>
                <a:schemeClr val="tx1"/>
              </a:buClr>
              <a:buFontTx/>
              <a:buChar char="o"/>
            </a:pPr>
            <a:r>
              <a:rPr lang="el-GR" sz="2400" dirty="0" smtClean="0">
                <a:solidFill>
                  <a:schemeClr val="accent6">
                    <a:lumMod val="75000"/>
                  </a:schemeClr>
                </a:solidFill>
                <a:latin typeface="Calibri" pitchFamily="34" charset="0"/>
              </a:rPr>
              <a:t>Συνήθως η </a:t>
            </a:r>
            <a:r>
              <a:rPr lang="el-GR" sz="2400" dirty="0" err="1" smtClean="0">
                <a:solidFill>
                  <a:schemeClr val="accent6">
                    <a:lumMod val="75000"/>
                  </a:schemeClr>
                </a:solidFill>
                <a:latin typeface="Calibri" pitchFamily="34" charset="0"/>
              </a:rPr>
              <a:t>κανονικοποίηση</a:t>
            </a:r>
            <a:r>
              <a:rPr lang="el-GR" sz="2400" dirty="0" smtClean="0">
                <a:solidFill>
                  <a:schemeClr val="accent6">
                    <a:lumMod val="75000"/>
                  </a:schemeClr>
                </a:solidFill>
                <a:latin typeface="Calibri" pitchFamily="34" charset="0"/>
              </a:rPr>
              <a:t> γίνεται</a:t>
            </a:r>
            <a:r>
              <a:rPr lang="en-US" sz="2400" dirty="0" smtClean="0">
                <a:solidFill>
                  <a:schemeClr val="accent6">
                    <a:lumMod val="75000"/>
                  </a:schemeClr>
                </a:solidFill>
                <a:latin typeface="Calibri" pitchFamily="34" charset="0"/>
              </a:rPr>
              <a:t> </a:t>
            </a:r>
            <a:r>
              <a:rPr lang="el-GR" sz="2400" dirty="0" smtClean="0">
                <a:solidFill>
                  <a:schemeClr val="accent6">
                    <a:lumMod val="75000"/>
                  </a:schemeClr>
                </a:solidFill>
                <a:latin typeface="Calibri" pitchFamily="34" charset="0"/>
              </a:rPr>
              <a:t>αφού έχουμε κάποιο σχήμα</a:t>
            </a:r>
            <a:r>
              <a:rPr lang="en-US" sz="2400" dirty="0" smtClean="0">
                <a:solidFill>
                  <a:schemeClr val="accent6">
                    <a:lumMod val="75000"/>
                  </a:schemeClr>
                </a:solidFill>
                <a:latin typeface="Calibri" pitchFamily="34" charset="0"/>
              </a:rPr>
              <a:t> (</a:t>
            </a:r>
            <a:r>
              <a:rPr lang="el-GR" sz="2400" dirty="0" smtClean="0">
                <a:solidFill>
                  <a:schemeClr val="accent6">
                    <a:lumMod val="75000"/>
                  </a:schemeClr>
                </a:solidFill>
                <a:latin typeface="Calibri" pitchFamily="34" charset="0"/>
              </a:rPr>
              <a:t>μας λέει αν είναι «καλό» ή «κακό»</a:t>
            </a:r>
            <a:r>
              <a:rPr lang="en-US" sz="2400" dirty="0" smtClean="0">
                <a:solidFill>
                  <a:schemeClr val="accent6">
                    <a:lumMod val="75000"/>
                  </a:schemeClr>
                </a:solidFill>
                <a:latin typeface="Calibri" pitchFamily="34" charset="0"/>
              </a:rPr>
              <a:t>)</a:t>
            </a:r>
          </a:p>
          <a:p>
            <a:pPr lvl="1" algn="just" eaLnBrk="1" hangingPunct="1">
              <a:buClr>
                <a:schemeClr val="tx1"/>
              </a:buClr>
              <a:buFontTx/>
              <a:buChar char="o"/>
            </a:pPr>
            <a:r>
              <a:rPr lang="el-GR" sz="2400" dirty="0" smtClean="0">
                <a:latin typeface="Calibri" pitchFamily="34" charset="0"/>
              </a:rPr>
              <a:t>Δεν προσφέρει ένα εννοιολογικό σχήμα</a:t>
            </a:r>
            <a:r>
              <a:rPr lang="en-US" sz="2400" dirty="0" smtClean="0">
                <a:latin typeface="Calibri" pitchFamily="34" charset="0"/>
              </a:rPr>
              <a:t> (</a:t>
            </a:r>
            <a:r>
              <a:rPr lang="el-GR" sz="2400" dirty="0" smtClean="0">
                <a:latin typeface="Calibri" pitchFamily="34" charset="0"/>
              </a:rPr>
              <a:t>ασχολείται μόνο με σχέσεις και γνωρίσματα</a:t>
            </a:r>
            <a:r>
              <a:rPr lang="en-US" sz="2400" dirty="0" smtClean="0">
                <a:latin typeface="Calibri" pitchFamily="34" charset="0"/>
              </a:rPr>
              <a:t>)</a:t>
            </a:r>
          </a:p>
          <a:p>
            <a:pPr lvl="1" algn="just" eaLnBrk="1" hangingPunct="1">
              <a:buClr>
                <a:schemeClr val="tx1"/>
              </a:buClr>
              <a:buFont typeface="Wingdings" pitchFamily="2" charset="2"/>
              <a:buChar char="§"/>
            </a:pPr>
            <a:endParaRPr lang="en-US" sz="2400" dirty="0" smtClean="0">
              <a:latin typeface="Calibri" pitchFamily="34" charset="0"/>
            </a:endParaRPr>
          </a:p>
          <a:p>
            <a:pPr algn="just" eaLnBrk="1" hangingPunct="1">
              <a:buClr>
                <a:schemeClr val="tx1"/>
              </a:buClr>
              <a:buFont typeface="Wingdings" pitchFamily="2" charset="2"/>
              <a:buNone/>
            </a:pPr>
            <a:r>
              <a:rPr lang="el-GR" sz="2400" dirty="0" smtClean="0">
                <a:latin typeface="Calibri" pitchFamily="34" charset="0"/>
              </a:rPr>
              <a:t>	Όμως</a:t>
            </a:r>
            <a:r>
              <a:rPr lang="en-US" sz="2400" dirty="0" smtClean="0">
                <a:latin typeface="Calibri" pitchFamily="34" charset="0"/>
              </a:rPr>
              <a:t>,  </a:t>
            </a:r>
            <a:r>
              <a:rPr lang="el-GR" sz="2400" dirty="0" smtClean="0">
                <a:latin typeface="Calibri" pitchFamily="34" charset="0"/>
              </a:rPr>
              <a:t>είναι μια ενδιαφέρουσα και πρακτικά χρήσιμη προσπάθεια να γίνουν με τυπικό και συστηματικό τρόπο πράγματα που τα κάνουμε συνήθως διαισθητικά.</a:t>
            </a:r>
            <a:endParaRPr lang="en-US" sz="2400" dirty="0" smtClean="0">
              <a:latin typeface="Calibri" pitchFamily="34" charset="0"/>
            </a:endParaRPr>
          </a:p>
        </p:txBody>
      </p:sp>
      <p:sp>
        <p:nvSpPr>
          <p:cNvPr id="33798"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7" name="Title 6"/>
          <p:cNvSpPr>
            <a:spLocks noGrp="1"/>
          </p:cNvSpPr>
          <p:nvPr>
            <p:ph type="title"/>
          </p:nvPr>
        </p:nvSpPr>
        <p:spPr/>
        <p:txBody>
          <a:bodyPr/>
          <a:lstStyle/>
          <a:p>
            <a:r>
              <a:rPr lang="el-GR" dirty="0" smtClean="0">
                <a:solidFill>
                  <a:schemeClr val="accent6">
                    <a:lumMod val="75000"/>
                  </a:schemeClr>
                </a:solidFill>
              </a:rPr>
              <a:t>Σχεδιασμός Σχεσιακών Σχημάτων</a:t>
            </a:r>
            <a:endParaRPr lang="el-GR" dirty="0">
              <a:solidFill>
                <a:schemeClr val="accent6">
                  <a:lumMod val="75000"/>
                </a:schemeClr>
              </a:solidFill>
            </a:endParaRPr>
          </a:p>
        </p:txBody>
      </p:sp>
    </p:spTree>
  </p:cSld>
  <p:clrMapOvr>
    <a:masterClrMapping/>
  </p:clrMapOvr>
  <p:transition/>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Footer Placeholder 4"/>
          <p:cNvSpPr>
            <a:spLocks noGrp="1"/>
          </p:cNvSpPr>
          <p:nvPr>
            <p:ph type="ftr" sz="quarter" idx="11"/>
          </p:nvPr>
        </p:nvSpPr>
        <p:spPr>
          <a:noFill/>
        </p:spPr>
        <p:txBody>
          <a:bodyPr/>
          <a:lstStyle/>
          <a:p>
            <a:r>
              <a:rPr lang="el-GR" altLang="en-US" smtClean="0"/>
              <a:t>Ευαγγελία Πιτουρά</a:t>
            </a:r>
          </a:p>
        </p:txBody>
      </p:sp>
      <p:sp>
        <p:nvSpPr>
          <p:cNvPr id="34819" name="Slide Number Placeholder 5"/>
          <p:cNvSpPr>
            <a:spLocks noGrp="1"/>
          </p:cNvSpPr>
          <p:nvPr>
            <p:ph type="sldNum" sz="quarter" idx="12"/>
          </p:nvPr>
        </p:nvSpPr>
        <p:spPr>
          <a:noFill/>
        </p:spPr>
        <p:txBody>
          <a:bodyPr/>
          <a:lstStyle/>
          <a:p>
            <a:fld id="{6DD37328-0A09-46B6-ADAB-C94B5058615D}" type="slidenum">
              <a:rPr lang="el-GR" altLang="en-US" smtClean="0"/>
              <a:pPr/>
              <a:t>92</a:t>
            </a:fld>
            <a:endParaRPr lang="el-GR" altLang="en-US" smtClean="0"/>
          </a:p>
        </p:txBody>
      </p:sp>
      <p:sp>
        <p:nvSpPr>
          <p:cNvPr id="34820" name="Rectangle 2"/>
          <p:cNvSpPr>
            <a:spLocks noGrp="1" noChangeArrowheads="1"/>
          </p:cNvSpPr>
          <p:nvPr>
            <p:ph type="body" idx="1"/>
          </p:nvPr>
        </p:nvSpPr>
        <p:spPr>
          <a:xfrm>
            <a:off x="539750" y="1530777"/>
            <a:ext cx="7920038" cy="4032250"/>
          </a:xfrm>
          <a:noFill/>
        </p:spPr>
        <p:txBody>
          <a:bodyPr lIns="92075" tIns="46038" rIns="92075" bIns="46038">
            <a:noAutofit/>
          </a:bodyPr>
          <a:lstStyle/>
          <a:p>
            <a:pPr algn="just" eaLnBrk="1" hangingPunct="1">
              <a:buClr>
                <a:schemeClr val="tx1"/>
              </a:buClr>
              <a:buFont typeface="Wingdings" panose="05000000000000000000" pitchFamily="2" charset="2"/>
              <a:buChar char="§"/>
            </a:pPr>
            <a:r>
              <a:rPr lang="el-GR" sz="2000" dirty="0" smtClean="0">
                <a:latin typeface="Calibri" pitchFamily="34" charset="0"/>
              </a:rPr>
              <a:t>Ένας μεγάλος αριθμός από </a:t>
            </a:r>
            <a:r>
              <a:rPr lang="el-GR" sz="2000" dirty="0" smtClean="0">
                <a:solidFill>
                  <a:schemeClr val="accent6">
                    <a:lumMod val="75000"/>
                  </a:schemeClr>
                </a:solidFill>
                <a:latin typeface="Calibri" pitchFamily="34" charset="0"/>
              </a:rPr>
              <a:t>εμπορικά εργαλεία</a:t>
            </a:r>
            <a:r>
              <a:rPr lang="en-US" sz="2000" dirty="0" smtClean="0">
                <a:latin typeface="Calibri" pitchFamily="34" charset="0"/>
              </a:rPr>
              <a:t>, </a:t>
            </a:r>
            <a:r>
              <a:rPr lang="el-GR" sz="2000" dirty="0" smtClean="0">
                <a:latin typeface="Calibri" pitchFamily="34" charset="0"/>
              </a:rPr>
              <a:t>δοθέντων ενός συνόλου Σχημάτων Σχέσεων/Γνωρισμάτων  και ενός συνόλου</a:t>
            </a:r>
            <a:r>
              <a:rPr lang="en-US" sz="2000" dirty="0" smtClean="0">
                <a:latin typeface="Calibri" pitchFamily="34" charset="0"/>
              </a:rPr>
              <a:t> </a:t>
            </a:r>
            <a:r>
              <a:rPr lang="el-GR" sz="2000" dirty="0" smtClean="0">
                <a:latin typeface="Calibri" pitchFamily="34" charset="0"/>
              </a:rPr>
              <a:t>συναρτησιακών εξαρτήσεων </a:t>
            </a:r>
            <a:r>
              <a:rPr lang="el-GR" sz="2000" i="1" dirty="0" smtClean="0">
                <a:solidFill>
                  <a:srgbClr val="CC3300"/>
                </a:solidFill>
                <a:latin typeface="Calibri" pitchFamily="34" charset="0"/>
              </a:rPr>
              <a:t>δημιουργούν αυτόματα</a:t>
            </a:r>
            <a:r>
              <a:rPr lang="en-US" sz="2000" dirty="0" smtClean="0">
                <a:latin typeface="Calibri" pitchFamily="34" charset="0"/>
              </a:rPr>
              <a:t> </a:t>
            </a:r>
            <a:r>
              <a:rPr lang="el-GR" sz="2000" dirty="0" smtClean="0">
                <a:latin typeface="Calibri" pitchFamily="34" charset="0"/>
              </a:rPr>
              <a:t>σχήματα σχέσεων</a:t>
            </a:r>
            <a:r>
              <a:rPr lang="en-US" sz="2000" dirty="0" smtClean="0">
                <a:latin typeface="Calibri" pitchFamily="34" charset="0"/>
              </a:rPr>
              <a:t> </a:t>
            </a:r>
            <a:r>
              <a:rPr lang="el-GR" sz="2000" dirty="0" smtClean="0">
                <a:latin typeface="Calibri" pitchFamily="34" charset="0"/>
              </a:rPr>
              <a:t>σε μορφή </a:t>
            </a:r>
            <a:r>
              <a:rPr lang="en-US" sz="2000" i="1" dirty="0" smtClean="0">
                <a:latin typeface="Calibri" pitchFamily="34" charset="0"/>
              </a:rPr>
              <a:t>3NF</a:t>
            </a:r>
            <a:r>
              <a:rPr lang="en-US" sz="2000" dirty="0" smtClean="0">
                <a:latin typeface="Calibri" pitchFamily="34" charset="0"/>
              </a:rPr>
              <a:t> (</a:t>
            </a:r>
            <a:r>
              <a:rPr lang="el-GR" sz="2000" dirty="0" smtClean="0">
                <a:latin typeface="Calibri" pitchFamily="34" charset="0"/>
              </a:rPr>
              <a:t>σπάνια πάνε σε</a:t>
            </a:r>
            <a:r>
              <a:rPr lang="en-US" sz="2000" dirty="0" smtClean="0">
                <a:latin typeface="Calibri" pitchFamily="34" charset="0"/>
              </a:rPr>
              <a:t> BCNF, 4NF </a:t>
            </a:r>
            <a:r>
              <a:rPr lang="el-GR" sz="2000" dirty="0" smtClean="0">
                <a:latin typeface="Calibri" pitchFamily="34" charset="0"/>
              </a:rPr>
              <a:t>και </a:t>
            </a:r>
            <a:r>
              <a:rPr lang="en-US" sz="2000" dirty="0" smtClean="0">
                <a:latin typeface="Calibri" pitchFamily="34" charset="0"/>
              </a:rPr>
              <a:t>5NF)</a:t>
            </a:r>
            <a:endParaRPr lang="el-GR" sz="2000" dirty="0" smtClean="0">
              <a:latin typeface="Calibri" pitchFamily="34" charset="0"/>
            </a:endParaRPr>
          </a:p>
          <a:p>
            <a:pPr algn="just" eaLnBrk="1" hangingPunct="1">
              <a:lnSpc>
                <a:spcPct val="80000"/>
              </a:lnSpc>
              <a:buClr>
                <a:schemeClr val="tx1"/>
              </a:buClr>
              <a:buFont typeface="Wingdings" panose="05000000000000000000" pitchFamily="2" charset="2"/>
              <a:buChar char="§"/>
            </a:pPr>
            <a:endParaRPr lang="en-US" sz="2000" dirty="0" smtClean="0">
              <a:latin typeface="Calibri" pitchFamily="34" charset="0"/>
            </a:endParaRPr>
          </a:p>
          <a:p>
            <a:pPr algn="just" eaLnBrk="1" hangingPunct="1">
              <a:buClr>
                <a:schemeClr val="tx1"/>
              </a:buClr>
              <a:buFont typeface="Wingdings" panose="05000000000000000000" pitchFamily="2" charset="2"/>
              <a:buChar char="§"/>
            </a:pPr>
            <a:r>
              <a:rPr lang="el-GR" sz="2000" dirty="0" smtClean="0">
                <a:latin typeface="Calibri" pitchFamily="34" charset="0"/>
              </a:rPr>
              <a:t>Μια άλλη χρήση τέτοιων εργαλείων είναι να </a:t>
            </a:r>
            <a:r>
              <a:rPr lang="en-US" sz="2000" dirty="0" smtClean="0">
                <a:latin typeface="Calibri" pitchFamily="34" charset="0"/>
              </a:rPr>
              <a:t> </a:t>
            </a:r>
            <a:r>
              <a:rPr lang="el-GR" sz="2000" i="1" dirty="0" smtClean="0">
                <a:solidFill>
                  <a:srgbClr val="CC3300"/>
                </a:solidFill>
                <a:latin typeface="Calibri" pitchFamily="34" charset="0"/>
              </a:rPr>
              <a:t>ελέγχουν</a:t>
            </a:r>
            <a:r>
              <a:rPr lang="en-US" sz="2000" i="1" dirty="0" smtClean="0">
                <a:solidFill>
                  <a:srgbClr val="CC3300"/>
                </a:solidFill>
                <a:latin typeface="Calibri" pitchFamily="34" charset="0"/>
              </a:rPr>
              <a:t> </a:t>
            </a:r>
            <a:r>
              <a:rPr lang="el-GR" sz="2000" i="1" dirty="0" smtClean="0">
                <a:solidFill>
                  <a:srgbClr val="CC3300"/>
                </a:solidFill>
                <a:latin typeface="Calibri" pitchFamily="34" charset="0"/>
              </a:rPr>
              <a:t>το επίπεδο </a:t>
            </a:r>
            <a:r>
              <a:rPr lang="el-GR" sz="2000" i="1" dirty="0" err="1" smtClean="0">
                <a:solidFill>
                  <a:srgbClr val="CC3300"/>
                </a:solidFill>
                <a:latin typeface="Calibri" pitchFamily="34" charset="0"/>
              </a:rPr>
              <a:t>κανονικοποίησης</a:t>
            </a:r>
            <a:r>
              <a:rPr lang="el-GR" sz="2000" dirty="0" smtClean="0">
                <a:latin typeface="Calibri" pitchFamily="34" charset="0"/>
              </a:rPr>
              <a:t> μιας σχέσης</a:t>
            </a:r>
            <a:r>
              <a:rPr lang="en-US" sz="2000" dirty="0" smtClean="0">
                <a:latin typeface="Calibri" pitchFamily="34" charset="0"/>
              </a:rPr>
              <a:t>  </a:t>
            </a:r>
            <a:r>
              <a:rPr lang="el-GR" sz="2000" dirty="0" smtClean="0">
                <a:latin typeface="Calibri" pitchFamily="34" charset="0"/>
              </a:rPr>
              <a:t>- γενικά,  η χρήση ως</a:t>
            </a:r>
            <a:r>
              <a:rPr lang="en-US" sz="2000" dirty="0" smtClean="0">
                <a:latin typeface="Calibri" pitchFamily="34" charset="0"/>
              </a:rPr>
              <a:t> </a:t>
            </a:r>
            <a:r>
              <a:rPr lang="el-GR" sz="2000" dirty="0" err="1" smtClean="0">
                <a:latin typeface="Calibri" pitchFamily="34" charset="0"/>
              </a:rPr>
              <a:t>ευριστικό</a:t>
            </a:r>
            <a:r>
              <a:rPr lang="el-GR" sz="2000" dirty="0" smtClean="0">
                <a:latin typeface="Calibri" pitchFamily="34" charset="0"/>
              </a:rPr>
              <a:t> εργαλείο επιλογής</a:t>
            </a:r>
            <a:r>
              <a:rPr lang="en-US" sz="2000" dirty="0" smtClean="0">
                <a:latin typeface="Calibri" pitchFamily="34" charset="0"/>
              </a:rPr>
              <a:t> </a:t>
            </a:r>
            <a:r>
              <a:rPr lang="el-GR" sz="2000" dirty="0" smtClean="0">
                <a:latin typeface="Calibri" pitchFamily="34" charset="0"/>
              </a:rPr>
              <a:t>ενός σχεδιασμού έναντι κάποιου άλλου</a:t>
            </a:r>
          </a:p>
          <a:p>
            <a:pPr algn="just" eaLnBrk="1" hangingPunct="1">
              <a:buClr>
                <a:schemeClr val="tx1"/>
              </a:buClr>
              <a:buFont typeface="Wingdings" panose="05000000000000000000" pitchFamily="2" charset="2"/>
              <a:buChar char="§"/>
            </a:pPr>
            <a:endParaRPr lang="en-US" sz="2000" dirty="0" smtClean="0">
              <a:latin typeface="Calibri" pitchFamily="34" charset="0"/>
            </a:endParaRPr>
          </a:p>
          <a:p>
            <a:pPr algn="just" eaLnBrk="1" hangingPunct="1">
              <a:lnSpc>
                <a:spcPct val="80000"/>
              </a:lnSpc>
              <a:buClr>
                <a:schemeClr val="tx1"/>
              </a:buClr>
              <a:buFont typeface="Wingdings" panose="05000000000000000000" pitchFamily="2" charset="2"/>
              <a:buChar char="§"/>
            </a:pPr>
            <a:r>
              <a:rPr lang="el-GR" sz="2000" dirty="0" smtClean="0">
                <a:latin typeface="Calibri" pitchFamily="34" charset="0"/>
              </a:rPr>
              <a:t>Υπάρχουν </a:t>
            </a:r>
            <a:r>
              <a:rPr lang="el-GR" sz="2000" i="1" dirty="0" smtClean="0">
                <a:solidFill>
                  <a:srgbClr val="CC3300"/>
                </a:solidFill>
                <a:latin typeface="Calibri" pitchFamily="34" charset="0"/>
              </a:rPr>
              <a:t>πρακτικά αποτελέσματα</a:t>
            </a:r>
            <a:r>
              <a:rPr lang="el-GR" sz="2000" dirty="0" smtClean="0">
                <a:latin typeface="Calibri" pitchFamily="34" charset="0"/>
              </a:rPr>
              <a:t> της θεωρίας που επιτρέπουν σε έναν σχεδιαστή να κάνει ανάλυση της μορφής</a:t>
            </a:r>
            <a:r>
              <a:rPr lang="en-US" sz="2000" dirty="0" smtClean="0">
                <a:latin typeface="Calibri" pitchFamily="34" charset="0"/>
              </a:rPr>
              <a:t>: </a:t>
            </a:r>
            <a:endParaRPr lang="el-GR" sz="2000" dirty="0" smtClean="0">
              <a:latin typeface="Calibri" pitchFamily="34" charset="0"/>
            </a:endParaRPr>
          </a:p>
          <a:p>
            <a:pPr algn="just" eaLnBrk="1" hangingPunct="1">
              <a:lnSpc>
                <a:spcPct val="80000"/>
              </a:lnSpc>
              <a:buClr>
                <a:schemeClr val="tx1"/>
              </a:buClr>
              <a:buFont typeface="Wingdings" panose="05000000000000000000" pitchFamily="2" charset="2"/>
              <a:buChar char="§"/>
            </a:pPr>
            <a:endParaRPr lang="el-GR" sz="800" dirty="0">
              <a:latin typeface="Calibri" pitchFamily="34" charset="0"/>
            </a:endParaRPr>
          </a:p>
          <a:p>
            <a:pPr lvl="1" algn="just">
              <a:lnSpc>
                <a:spcPct val="80000"/>
              </a:lnSpc>
              <a:buClr>
                <a:schemeClr val="tx1"/>
              </a:buClr>
              <a:buFont typeface="Wingdings" panose="05000000000000000000" pitchFamily="2" charset="2"/>
              <a:buChar char="§"/>
            </a:pPr>
            <a:r>
              <a:rPr lang="el-GR" sz="1600" dirty="0" smtClean="0">
                <a:latin typeface="Calibri" pitchFamily="34" charset="0"/>
              </a:rPr>
              <a:t>Διάφορα θεωρητικά αποτελέσματα, πχ: Αν μια σχέση είναι σε</a:t>
            </a:r>
            <a:r>
              <a:rPr lang="en-US" sz="1600" dirty="0" smtClean="0">
                <a:latin typeface="Calibri" pitchFamily="34" charset="0"/>
              </a:rPr>
              <a:t> 3NF </a:t>
            </a:r>
            <a:r>
              <a:rPr lang="el-GR" sz="1600" dirty="0" smtClean="0">
                <a:latin typeface="Calibri" pitchFamily="34" charset="0"/>
              </a:rPr>
              <a:t>και κάθε υποψήφιο κλειδί </a:t>
            </a:r>
            <a:r>
              <a:rPr lang="en-US" sz="1600" dirty="0" smtClean="0">
                <a:latin typeface="Calibri" pitchFamily="34" charset="0"/>
              </a:rPr>
              <a:t> </a:t>
            </a:r>
            <a:r>
              <a:rPr lang="el-GR" sz="1600" dirty="0" smtClean="0">
                <a:latin typeface="Calibri" pitchFamily="34" charset="0"/>
              </a:rPr>
              <a:t>αποτελείται ακριβώς από ένα γνώρισμα</a:t>
            </a:r>
            <a:r>
              <a:rPr lang="en-US" sz="1600" dirty="0" smtClean="0">
                <a:latin typeface="Calibri" pitchFamily="34" charset="0"/>
              </a:rPr>
              <a:t>, </a:t>
            </a:r>
            <a:r>
              <a:rPr lang="el-GR" sz="1600" dirty="0" smtClean="0">
                <a:latin typeface="Calibri" pitchFamily="34" charset="0"/>
              </a:rPr>
              <a:t>τότε είναι και σε</a:t>
            </a:r>
            <a:r>
              <a:rPr lang="en-US" sz="1600" dirty="0" smtClean="0">
                <a:latin typeface="Calibri" pitchFamily="34" charset="0"/>
              </a:rPr>
              <a:t> 5NF   (Fagin, 1991)</a:t>
            </a:r>
            <a:endParaRPr lang="el-GR" sz="1600" dirty="0" smtClean="0">
              <a:latin typeface="Calibri" pitchFamily="34" charset="0"/>
            </a:endParaRPr>
          </a:p>
          <a:p>
            <a:pPr algn="just" eaLnBrk="1" hangingPunct="1">
              <a:lnSpc>
                <a:spcPct val="80000"/>
              </a:lnSpc>
              <a:buClr>
                <a:schemeClr val="tx1"/>
              </a:buClr>
              <a:buFont typeface="Wingdings" panose="05000000000000000000" pitchFamily="2" charset="2"/>
              <a:buChar char="§"/>
            </a:pPr>
            <a:endParaRPr lang="en-US" sz="2000" i="1" dirty="0" smtClean="0">
              <a:latin typeface="Calibri" pitchFamily="34" charset="0"/>
            </a:endParaRPr>
          </a:p>
        </p:txBody>
      </p:sp>
      <p:sp>
        <p:nvSpPr>
          <p:cNvPr id="34822"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8" name="Title 6"/>
          <p:cNvSpPr>
            <a:spLocks noGrp="1"/>
          </p:cNvSpPr>
          <p:nvPr>
            <p:ph type="title"/>
          </p:nvPr>
        </p:nvSpPr>
        <p:spPr>
          <a:xfrm>
            <a:off x="457200" y="274638"/>
            <a:ext cx="8229600" cy="1143000"/>
          </a:xfrm>
        </p:spPr>
        <p:txBody>
          <a:bodyPr/>
          <a:lstStyle/>
          <a:p>
            <a:r>
              <a:rPr lang="el-GR" dirty="0" smtClean="0">
                <a:solidFill>
                  <a:schemeClr val="accent6">
                    <a:lumMod val="75000"/>
                  </a:schemeClr>
                </a:solidFill>
              </a:rPr>
              <a:t>Σχεδιασμός Σχεσιακών Σχημάτων</a:t>
            </a:r>
            <a:endParaRPr lang="el-GR" dirty="0">
              <a:solidFill>
                <a:schemeClr val="accent6">
                  <a:lumMod val="75000"/>
                </a:schemeClr>
              </a:solidFill>
            </a:endParaRPr>
          </a:p>
        </p:txBody>
      </p:sp>
    </p:spTree>
  </p:cSld>
  <p:clrMapOvr>
    <a:masterClrMapping/>
  </p:clrMapOvr>
  <p:transition/>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Footer Placeholder 3"/>
          <p:cNvSpPr>
            <a:spLocks noGrp="1"/>
          </p:cNvSpPr>
          <p:nvPr>
            <p:ph type="ftr" sz="quarter" idx="11"/>
          </p:nvPr>
        </p:nvSpPr>
        <p:spPr>
          <a:noFill/>
        </p:spPr>
        <p:txBody>
          <a:bodyPr/>
          <a:lstStyle/>
          <a:p>
            <a:r>
              <a:rPr lang="el-GR" altLang="en-US" smtClean="0"/>
              <a:t>Ευαγγελία Πιτουρά</a:t>
            </a:r>
          </a:p>
        </p:txBody>
      </p:sp>
      <p:sp>
        <p:nvSpPr>
          <p:cNvPr id="26627" name="Slide Number Placeholder 4"/>
          <p:cNvSpPr>
            <a:spLocks noGrp="1"/>
          </p:cNvSpPr>
          <p:nvPr>
            <p:ph type="sldNum" sz="quarter" idx="12"/>
          </p:nvPr>
        </p:nvSpPr>
        <p:spPr>
          <a:noFill/>
        </p:spPr>
        <p:txBody>
          <a:bodyPr/>
          <a:lstStyle/>
          <a:p>
            <a:fld id="{9E52DABC-BDF9-41D7-A325-C434444C0DF3}" type="slidenum">
              <a:rPr lang="el-GR" altLang="en-US" smtClean="0"/>
              <a:pPr/>
              <a:t>93</a:t>
            </a:fld>
            <a:endParaRPr lang="el-GR" altLang="en-US" smtClean="0"/>
          </a:p>
        </p:txBody>
      </p:sp>
      <p:sp>
        <p:nvSpPr>
          <p:cNvPr id="26629" name="Text Box 3"/>
          <p:cNvSpPr txBox="1">
            <a:spLocks noChangeArrowheads="1"/>
          </p:cNvSpPr>
          <p:nvPr/>
        </p:nvSpPr>
        <p:spPr bwMode="auto">
          <a:xfrm>
            <a:off x="684213" y="2492375"/>
            <a:ext cx="7561262" cy="701675"/>
          </a:xfrm>
          <a:prstGeom prst="rect">
            <a:avLst/>
          </a:prstGeom>
          <a:noFill/>
          <a:ln w="9525">
            <a:noFill/>
            <a:miter lim="800000"/>
            <a:headEnd/>
            <a:tailEnd/>
          </a:ln>
        </p:spPr>
        <p:txBody>
          <a:bodyPr>
            <a:spAutoFit/>
          </a:bodyPr>
          <a:lstStyle/>
          <a:p>
            <a:pPr algn="just" eaLnBrk="0" hangingPunct="0">
              <a:spcBef>
                <a:spcPct val="50000"/>
              </a:spcBef>
              <a:buFont typeface="Wingdings" pitchFamily="2" charset="2"/>
              <a:buNone/>
            </a:pPr>
            <a:r>
              <a:rPr lang="el-GR">
                <a:latin typeface="Calibri" pitchFamily="34" charset="0"/>
              </a:rPr>
              <a:t>Υπάρχει επανάληψη πληροφορίας που δεν μπορεί να εκφραστεί με απλές ΣΕ</a:t>
            </a:r>
          </a:p>
        </p:txBody>
      </p:sp>
      <p:sp>
        <p:nvSpPr>
          <p:cNvPr id="26630"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2" name="Title 1"/>
          <p:cNvSpPr>
            <a:spLocks noGrp="1"/>
          </p:cNvSpPr>
          <p:nvPr>
            <p:ph type="title"/>
          </p:nvPr>
        </p:nvSpPr>
        <p:spPr/>
        <p:txBody>
          <a:bodyPr/>
          <a:lstStyle/>
          <a:p>
            <a:r>
              <a:rPr lang="el-GR" dirty="0" err="1" smtClean="0">
                <a:solidFill>
                  <a:schemeClr val="accent6">
                    <a:lumMod val="75000"/>
                  </a:schemeClr>
                </a:solidFill>
              </a:rPr>
              <a:t>Πλειότιμες</a:t>
            </a:r>
            <a:r>
              <a:rPr lang="el-GR" dirty="0" smtClean="0">
                <a:solidFill>
                  <a:schemeClr val="accent6">
                    <a:lumMod val="75000"/>
                  </a:schemeClr>
                </a:solidFill>
              </a:rPr>
              <a:t> Εξαρτήσεις</a:t>
            </a:r>
            <a:endParaRPr lang="en-US"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Footer Placeholder 3"/>
          <p:cNvSpPr>
            <a:spLocks noGrp="1"/>
          </p:cNvSpPr>
          <p:nvPr>
            <p:ph type="ftr" sz="quarter" idx="11"/>
          </p:nvPr>
        </p:nvSpPr>
        <p:spPr>
          <a:noFill/>
        </p:spPr>
        <p:txBody>
          <a:bodyPr/>
          <a:lstStyle/>
          <a:p>
            <a:r>
              <a:rPr lang="el-GR" altLang="en-US" smtClean="0"/>
              <a:t>Ευαγγελία Πιτουρά</a:t>
            </a:r>
          </a:p>
        </p:txBody>
      </p:sp>
      <p:sp>
        <p:nvSpPr>
          <p:cNvPr id="27651" name="Slide Number Placeholder 4"/>
          <p:cNvSpPr>
            <a:spLocks noGrp="1"/>
          </p:cNvSpPr>
          <p:nvPr>
            <p:ph type="sldNum" sz="quarter" idx="12"/>
          </p:nvPr>
        </p:nvSpPr>
        <p:spPr>
          <a:noFill/>
        </p:spPr>
        <p:txBody>
          <a:bodyPr/>
          <a:lstStyle/>
          <a:p>
            <a:fld id="{3FD3388B-60C5-4495-B12A-07E30E31E84F}" type="slidenum">
              <a:rPr lang="el-GR" altLang="en-US" smtClean="0"/>
              <a:pPr/>
              <a:t>94</a:t>
            </a:fld>
            <a:endParaRPr lang="el-GR" altLang="en-US" smtClean="0"/>
          </a:p>
        </p:txBody>
      </p:sp>
      <p:sp>
        <p:nvSpPr>
          <p:cNvPr id="27654" name="Text Box 4"/>
          <p:cNvSpPr txBox="1">
            <a:spLocks noChangeArrowheads="1"/>
          </p:cNvSpPr>
          <p:nvPr/>
        </p:nvSpPr>
        <p:spPr bwMode="auto">
          <a:xfrm>
            <a:off x="285161" y="1804448"/>
            <a:ext cx="8534400" cy="369332"/>
          </a:xfrm>
          <a:prstGeom prst="rect">
            <a:avLst/>
          </a:prstGeom>
          <a:noFill/>
          <a:ln w="9525">
            <a:noFill/>
            <a:miter lim="800000"/>
            <a:headEnd/>
            <a:tailEnd/>
          </a:ln>
        </p:spPr>
        <p:txBody>
          <a:bodyPr>
            <a:spAutoFit/>
          </a:bodyPr>
          <a:lstStyle/>
          <a:p>
            <a:pPr eaLnBrk="0" hangingPunct="0">
              <a:spcBef>
                <a:spcPct val="50000"/>
              </a:spcBef>
              <a:buFont typeface="Wingdings" pitchFamily="2" charset="2"/>
              <a:buChar char="§"/>
            </a:pPr>
            <a:r>
              <a:rPr lang="el-GR" i="1" dirty="0" smtClean="0">
                <a:latin typeface="Calibri" pitchFamily="34" charset="0"/>
              </a:rPr>
              <a:t>  Προκύπτουν </a:t>
            </a:r>
            <a:r>
              <a:rPr lang="el-GR" i="1" dirty="0">
                <a:latin typeface="Calibri" pitchFamily="34" charset="0"/>
              </a:rPr>
              <a:t>όταν δυο γνωρίσματα είναι ανεξάρτητα το ένα από το άλλο</a:t>
            </a:r>
          </a:p>
        </p:txBody>
      </p:sp>
      <p:sp>
        <p:nvSpPr>
          <p:cNvPr id="27655" name="Text Box 5"/>
          <p:cNvSpPr txBox="1">
            <a:spLocks noChangeArrowheads="1"/>
          </p:cNvSpPr>
          <p:nvPr/>
        </p:nvSpPr>
        <p:spPr bwMode="auto">
          <a:xfrm>
            <a:off x="228600" y="2743200"/>
            <a:ext cx="7315200" cy="396875"/>
          </a:xfrm>
          <a:prstGeom prst="rect">
            <a:avLst/>
          </a:prstGeom>
          <a:noFill/>
          <a:ln w="9525">
            <a:noFill/>
            <a:miter lim="800000"/>
            <a:headEnd/>
            <a:tailEnd/>
          </a:ln>
        </p:spPr>
        <p:txBody>
          <a:bodyPr>
            <a:spAutoFit/>
          </a:bodyPr>
          <a:lstStyle/>
          <a:p>
            <a:pPr eaLnBrk="0" hangingPunct="0">
              <a:spcBef>
                <a:spcPct val="50000"/>
              </a:spcBef>
            </a:pPr>
            <a:r>
              <a:rPr lang="el-GR" i="1">
                <a:latin typeface="Calibri" pitchFamily="34" charset="0"/>
              </a:rPr>
              <a:t>Παράδειγμα</a:t>
            </a:r>
          </a:p>
        </p:txBody>
      </p:sp>
      <p:sp>
        <p:nvSpPr>
          <p:cNvPr id="27656" name="Text Box 6"/>
          <p:cNvSpPr txBox="1">
            <a:spLocks noChangeArrowheads="1"/>
          </p:cNvSpPr>
          <p:nvPr/>
        </p:nvSpPr>
        <p:spPr bwMode="auto">
          <a:xfrm>
            <a:off x="914400" y="3124200"/>
            <a:ext cx="6705600" cy="396875"/>
          </a:xfrm>
          <a:prstGeom prst="rect">
            <a:avLst/>
          </a:prstGeom>
          <a:noFill/>
          <a:ln w="9525">
            <a:noFill/>
            <a:miter lim="800000"/>
            <a:headEnd/>
            <a:tailEnd/>
          </a:ln>
        </p:spPr>
        <p:txBody>
          <a:bodyPr>
            <a:spAutoFit/>
          </a:bodyPr>
          <a:lstStyle/>
          <a:p>
            <a:pPr eaLnBrk="0" hangingPunct="0">
              <a:spcBef>
                <a:spcPct val="50000"/>
              </a:spcBef>
            </a:pPr>
            <a:r>
              <a:rPr lang="el-GR">
                <a:latin typeface="Calibri" pitchFamily="34" charset="0"/>
              </a:rPr>
              <a:t>Ηθοποιός(Όνομα, Οδός, Πόλη, Τίτλος, Έτος)</a:t>
            </a:r>
          </a:p>
        </p:txBody>
      </p:sp>
      <p:sp>
        <p:nvSpPr>
          <p:cNvPr id="27657" name="Text Box 7"/>
          <p:cNvSpPr txBox="1">
            <a:spLocks noChangeArrowheads="1"/>
          </p:cNvSpPr>
          <p:nvPr/>
        </p:nvSpPr>
        <p:spPr bwMode="auto">
          <a:xfrm>
            <a:off x="228600" y="3553905"/>
            <a:ext cx="8698584" cy="646331"/>
          </a:xfrm>
          <a:prstGeom prst="rect">
            <a:avLst/>
          </a:prstGeom>
          <a:noFill/>
          <a:ln w="9525">
            <a:noFill/>
            <a:miter lim="800000"/>
            <a:headEnd/>
            <a:tailEnd/>
          </a:ln>
        </p:spPr>
        <p:txBody>
          <a:bodyPr wrap="square">
            <a:spAutoFit/>
          </a:bodyPr>
          <a:lstStyle/>
          <a:p>
            <a:pPr eaLnBrk="0" hangingPunct="0">
              <a:spcBef>
                <a:spcPct val="50000"/>
              </a:spcBef>
            </a:pPr>
            <a:r>
              <a:rPr lang="el-GR" i="1" dirty="0">
                <a:solidFill>
                  <a:schemeClr val="accent1">
                    <a:lumMod val="60000"/>
                    <a:lumOff val="40000"/>
                  </a:schemeClr>
                </a:solidFill>
                <a:latin typeface="Calibri" pitchFamily="34" charset="0"/>
              </a:rPr>
              <a:t>Ας υποθέσουμε ότι για κάθε ηθοποιό είναι πιθανόν να υπάρχουν πολλές διευθύνσεις, και ένα ηθοποιός παίζει σε πολλές ταινίες</a:t>
            </a:r>
          </a:p>
        </p:txBody>
      </p:sp>
      <p:sp>
        <p:nvSpPr>
          <p:cNvPr id="27658" name="Text Box 8"/>
          <p:cNvSpPr txBox="1">
            <a:spLocks noChangeArrowheads="1"/>
          </p:cNvSpPr>
          <p:nvPr/>
        </p:nvSpPr>
        <p:spPr bwMode="auto">
          <a:xfrm>
            <a:off x="304800" y="4419600"/>
            <a:ext cx="8458200" cy="701675"/>
          </a:xfrm>
          <a:prstGeom prst="rect">
            <a:avLst/>
          </a:prstGeom>
          <a:noFill/>
          <a:ln w="9525">
            <a:noFill/>
            <a:miter lim="800000"/>
            <a:headEnd/>
            <a:tailEnd/>
          </a:ln>
        </p:spPr>
        <p:txBody>
          <a:bodyPr>
            <a:spAutoFit/>
          </a:bodyPr>
          <a:lstStyle/>
          <a:p>
            <a:pPr eaLnBrk="0" hangingPunct="0">
              <a:spcBef>
                <a:spcPct val="50000"/>
              </a:spcBef>
            </a:pPr>
            <a:r>
              <a:rPr lang="el-GR">
                <a:latin typeface="Calibri" pitchFamily="34" charset="0"/>
              </a:rPr>
              <a:t>Κανένα από τα 5 γνωρίσματα δεν εξαρτάται συναρτησιακά από τα άλλα τέσσερα </a:t>
            </a:r>
            <a:r>
              <a:rPr lang="el-GR">
                <a:latin typeface="Calibri" pitchFamily="34" charset="0"/>
                <a:sym typeface="Symbol" pitchFamily="18" charset="2"/>
              </a:rPr>
              <a:t></a:t>
            </a:r>
            <a:r>
              <a:rPr lang="el-GR">
                <a:latin typeface="Calibri" pitchFamily="34" charset="0"/>
              </a:rPr>
              <a:t> δεν υπάρχουν μη μη τετριμμένες εξαρτήσεις </a:t>
            </a:r>
            <a:r>
              <a:rPr lang="el-GR">
                <a:latin typeface="Calibri" pitchFamily="34" charset="0"/>
                <a:sym typeface="Symbol" pitchFamily="18" charset="2"/>
              </a:rPr>
              <a:t> </a:t>
            </a:r>
            <a:r>
              <a:rPr lang="el-GR">
                <a:latin typeface="Calibri" pitchFamily="34" charset="0"/>
              </a:rPr>
              <a:t>κλειδί ?</a:t>
            </a:r>
          </a:p>
        </p:txBody>
      </p:sp>
      <p:sp>
        <p:nvSpPr>
          <p:cNvPr id="27659" name="Text Box 9"/>
          <p:cNvSpPr txBox="1">
            <a:spLocks noChangeArrowheads="1"/>
          </p:cNvSpPr>
          <p:nvPr/>
        </p:nvSpPr>
        <p:spPr bwMode="auto">
          <a:xfrm>
            <a:off x="914400" y="5410200"/>
            <a:ext cx="7620000" cy="396875"/>
          </a:xfrm>
          <a:prstGeom prst="rect">
            <a:avLst/>
          </a:prstGeom>
          <a:noFill/>
          <a:ln w="9525">
            <a:noFill/>
            <a:miter lim="800000"/>
            <a:headEnd/>
            <a:tailEnd/>
          </a:ln>
        </p:spPr>
        <p:txBody>
          <a:bodyPr>
            <a:spAutoFit/>
          </a:bodyPr>
          <a:lstStyle/>
          <a:p>
            <a:pPr eaLnBrk="0" hangingPunct="0">
              <a:spcBef>
                <a:spcPct val="50000"/>
              </a:spcBef>
            </a:pPr>
            <a:r>
              <a:rPr lang="el-GR">
                <a:latin typeface="Calibri" pitchFamily="34" charset="0"/>
              </a:rPr>
              <a:t>π.χ.,   Όνομα Οδός Τίτλος Έτος  </a:t>
            </a:r>
            <a:r>
              <a:rPr lang="el-GR">
                <a:latin typeface="Calibri" pitchFamily="34" charset="0"/>
                <a:sym typeface="Symbol" pitchFamily="18" charset="2"/>
              </a:rPr>
              <a:t>  </a:t>
            </a:r>
            <a:r>
              <a:rPr lang="el-GR">
                <a:latin typeface="Calibri" pitchFamily="34" charset="0"/>
              </a:rPr>
              <a:t>Πόλη     δεν  ισχύει</a:t>
            </a:r>
          </a:p>
        </p:txBody>
      </p:sp>
      <p:sp>
        <p:nvSpPr>
          <p:cNvPr id="27660"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14" name="Title 1"/>
          <p:cNvSpPr>
            <a:spLocks noGrp="1"/>
          </p:cNvSpPr>
          <p:nvPr>
            <p:ph type="title"/>
          </p:nvPr>
        </p:nvSpPr>
        <p:spPr>
          <a:xfrm>
            <a:off x="457200" y="274638"/>
            <a:ext cx="8229600" cy="1143000"/>
          </a:xfrm>
        </p:spPr>
        <p:txBody>
          <a:bodyPr/>
          <a:lstStyle/>
          <a:p>
            <a:r>
              <a:rPr lang="el-GR" dirty="0" err="1" smtClean="0">
                <a:solidFill>
                  <a:schemeClr val="accent6">
                    <a:lumMod val="75000"/>
                  </a:schemeClr>
                </a:solidFill>
              </a:rPr>
              <a:t>Πλειότιμες</a:t>
            </a:r>
            <a:r>
              <a:rPr lang="el-GR" dirty="0" smtClean="0">
                <a:solidFill>
                  <a:schemeClr val="accent6">
                    <a:lumMod val="75000"/>
                  </a:schemeClr>
                </a:solidFill>
              </a:rPr>
              <a:t> Εξαρτήσεις</a:t>
            </a:r>
            <a:endParaRPr lang="en-US"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Footer Placeholder 3"/>
          <p:cNvSpPr>
            <a:spLocks noGrp="1"/>
          </p:cNvSpPr>
          <p:nvPr>
            <p:ph type="ftr" sz="quarter" idx="11"/>
          </p:nvPr>
        </p:nvSpPr>
        <p:spPr>
          <a:noFill/>
        </p:spPr>
        <p:txBody>
          <a:bodyPr/>
          <a:lstStyle/>
          <a:p>
            <a:r>
              <a:rPr lang="el-GR" altLang="en-US" smtClean="0"/>
              <a:t>Ευαγγελία Πιτουρά</a:t>
            </a:r>
          </a:p>
        </p:txBody>
      </p:sp>
      <p:sp>
        <p:nvSpPr>
          <p:cNvPr id="28675" name="Slide Number Placeholder 4"/>
          <p:cNvSpPr>
            <a:spLocks noGrp="1"/>
          </p:cNvSpPr>
          <p:nvPr>
            <p:ph type="sldNum" sz="quarter" idx="12"/>
          </p:nvPr>
        </p:nvSpPr>
        <p:spPr>
          <a:noFill/>
        </p:spPr>
        <p:txBody>
          <a:bodyPr/>
          <a:lstStyle/>
          <a:p>
            <a:fld id="{1D06E7CB-87E5-49D5-8079-3531C246254B}" type="slidenum">
              <a:rPr lang="el-GR" altLang="en-US" smtClean="0"/>
              <a:pPr/>
              <a:t>95</a:t>
            </a:fld>
            <a:endParaRPr lang="el-GR" altLang="en-US" smtClean="0"/>
          </a:p>
        </p:txBody>
      </p:sp>
      <p:sp>
        <p:nvSpPr>
          <p:cNvPr id="28677" name="Text Box 3"/>
          <p:cNvSpPr txBox="1">
            <a:spLocks noChangeArrowheads="1"/>
          </p:cNvSpPr>
          <p:nvPr/>
        </p:nvSpPr>
        <p:spPr bwMode="auto">
          <a:xfrm>
            <a:off x="533400" y="2057400"/>
            <a:ext cx="7315200" cy="396875"/>
          </a:xfrm>
          <a:prstGeom prst="rect">
            <a:avLst/>
          </a:prstGeom>
          <a:noFill/>
          <a:ln w="9525">
            <a:noFill/>
            <a:miter lim="800000"/>
            <a:headEnd/>
            <a:tailEnd/>
          </a:ln>
        </p:spPr>
        <p:txBody>
          <a:bodyPr>
            <a:spAutoFit/>
          </a:bodyPr>
          <a:lstStyle/>
          <a:p>
            <a:pPr eaLnBrk="0" hangingPunct="0">
              <a:spcBef>
                <a:spcPct val="50000"/>
              </a:spcBef>
            </a:pPr>
            <a:r>
              <a:rPr lang="el-GR" i="1">
                <a:latin typeface="Calibri" pitchFamily="34" charset="0"/>
              </a:rPr>
              <a:t>Παράδειγμα (συνέχεια)</a:t>
            </a:r>
          </a:p>
        </p:txBody>
      </p:sp>
      <p:sp>
        <p:nvSpPr>
          <p:cNvPr id="28678" name="Text Box 4"/>
          <p:cNvSpPr txBox="1">
            <a:spLocks noChangeArrowheads="1"/>
          </p:cNvSpPr>
          <p:nvPr/>
        </p:nvSpPr>
        <p:spPr bwMode="auto">
          <a:xfrm>
            <a:off x="914400" y="2743200"/>
            <a:ext cx="6705600" cy="396875"/>
          </a:xfrm>
          <a:prstGeom prst="rect">
            <a:avLst/>
          </a:prstGeom>
          <a:noFill/>
          <a:ln w="9525">
            <a:noFill/>
            <a:miter lim="800000"/>
            <a:headEnd/>
            <a:tailEnd/>
          </a:ln>
        </p:spPr>
        <p:txBody>
          <a:bodyPr>
            <a:spAutoFit/>
          </a:bodyPr>
          <a:lstStyle/>
          <a:p>
            <a:pPr eaLnBrk="0" hangingPunct="0">
              <a:spcBef>
                <a:spcPct val="50000"/>
              </a:spcBef>
            </a:pPr>
            <a:r>
              <a:rPr lang="el-GR">
                <a:latin typeface="Calibri" pitchFamily="34" charset="0"/>
              </a:rPr>
              <a:t>Ηθοποιός(Όνομα, Οδός, Πόλη, Τίτλος, Έτος)</a:t>
            </a:r>
          </a:p>
        </p:txBody>
      </p:sp>
      <p:sp>
        <p:nvSpPr>
          <p:cNvPr id="28679" name="Text Box 5"/>
          <p:cNvSpPr txBox="1">
            <a:spLocks noChangeArrowheads="1"/>
          </p:cNvSpPr>
          <p:nvPr/>
        </p:nvSpPr>
        <p:spPr bwMode="auto">
          <a:xfrm>
            <a:off x="684213" y="4221163"/>
            <a:ext cx="7543800" cy="1200150"/>
          </a:xfrm>
          <a:prstGeom prst="rect">
            <a:avLst/>
          </a:prstGeom>
          <a:noFill/>
          <a:ln w="9525">
            <a:noFill/>
            <a:miter lim="800000"/>
            <a:headEnd/>
            <a:tailEnd/>
          </a:ln>
        </p:spPr>
        <p:txBody>
          <a:bodyPr>
            <a:spAutoFit/>
          </a:bodyPr>
          <a:lstStyle/>
          <a:p>
            <a:pPr algn="just" eaLnBrk="0" hangingPunct="0">
              <a:spcBef>
                <a:spcPct val="50000"/>
              </a:spcBef>
            </a:pPr>
            <a:r>
              <a:rPr lang="el-GR" sz="2400" dirty="0">
                <a:solidFill>
                  <a:schemeClr val="accent6">
                    <a:lumMod val="75000"/>
                  </a:schemeClr>
                </a:solidFill>
                <a:latin typeface="Calibri" pitchFamily="34" charset="0"/>
              </a:rPr>
              <a:t>Το σχήμα </a:t>
            </a:r>
            <a:r>
              <a:rPr lang="el-GR" sz="2400" u="sng" dirty="0">
                <a:solidFill>
                  <a:schemeClr val="accent6">
                    <a:lumMod val="75000"/>
                  </a:schemeClr>
                </a:solidFill>
                <a:latin typeface="Calibri" pitchFamily="34" charset="0"/>
              </a:rPr>
              <a:t>είναι σε </a:t>
            </a:r>
            <a:r>
              <a:rPr lang="en-US" sz="2400" u="sng" dirty="0">
                <a:solidFill>
                  <a:schemeClr val="accent6">
                    <a:lumMod val="75000"/>
                  </a:schemeClr>
                </a:solidFill>
                <a:latin typeface="Calibri" pitchFamily="34" charset="0"/>
              </a:rPr>
              <a:t>BCNF</a:t>
            </a:r>
            <a:r>
              <a:rPr lang="en-US" sz="2400" dirty="0">
                <a:solidFill>
                  <a:schemeClr val="accent6">
                    <a:lumMod val="75000"/>
                  </a:schemeClr>
                </a:solidFill>
                <a:latin typeface="Calibri" pitchFamily="34" charset="0"/>
              </a:rPr>
              <a:t> </a:t>
            </a:r>
            <a:r>
              <a:rPr lang="el-GR" sz="2400" dirty="0">
                <a:solidFill>
                  <a:schemeClr val="accent6">
                    <a:lumMod val="75000"/>
                  </a:schemeClr>
                </a:solidFill>
                <a:latin typeface="Calibri" pitchFamily="34" charset="0"/>
              </a:rPr>
              <a:t>αλλά </a:t>
            </a:r>
            <a:r>
              <a:rPr lang="el-GR" sz="2400" u="sng" dirty="0">
                <a:solidFill>
                  <a:schemeClr val="accent6">
                    <a:lumMod val="75000"/>
                  </a:schemeClr>
                </a:solidFill>
                <a:latin typeface="Calibri" pitchFamily="34" charset="0"/>
              </a:rPr>
              <a:t>υπάρχει επανάληψη</a:t>
            </a:r>
            <a:r>
              <a:rPr lang="el-GR" sz="2400" dirty="0">
                <a:solidFill>
                  <a:schemeClr val="accent6">
                    <a:lumMod val="75000"/>
                  </a:schemeClr>
                </a:solidFill>
                <a:latin typeface="Calibri" pitchFamily="34" charset="0"/>
              </a:rPr>
              <a:t> </a:t>
            </a:r>
            <a:r>
              <a:rPr lang="el-GR" sz="2400" u="sng" dirty="0">
                <a:solidFill>
                  <a:schemeClr val="accent6">
                    <a:lumMod val="75000"/>
                  </a:schemeClr>
                </a:solidFill>
                <a:latin typeface="Calibri" pitchFamily="34" charset="0"/>
              </a:rPr>
              <a:t>πληροφορίας</a:t>
            </a:r>
            <a:r>
              <a:rPr lang="el-GR" sz="2400" dirty="0">
                <a:solidFill>
                  <a:schemeClr val="accent6">
                    <a:lumMod val="75000"/>
                  </a:schemeClr>
                </a:solidFill>
                <a:latin typeface="Calibri" pitchFamily="34" charset="0"/>
              </a:rPr>
              <a:t> που δεν οφείλεται όμως σε συναρτησιακές εξαρτήσεις </a:t>
            </a:r>
          </a:p>
        </p:txBody>
      </p:sp>
      <p:sp>
        <p:nvSpPr>
          <p:cNvPr id="28680" name="Text Box 6"/>
          <p:cNvSpPr txBox="1">
            <a:spLocks noChangeArrowheads="1"/>
          </p:cNvSpPr>
          <p:nvPr/>
        </p:nvSpPr>
        <p:spPr bwMode="auto">
          <a:xfrm>
            <a:off x="685800" y="3429000"/>
            <a:ext cx="5973763" cy="396875"/>
          </a:xfrm>
          <a:prstGeom prst="rect">
            <a:avLst/>
          </a:prstGeom>
          <a:noFill/>
          <a:ln w="9525">
            <a:noFill/>
            <a:miter lim="800000"/>
            <a:headEnd/>
            <a:tailEnd/>
          </a:ln>
        </p:spPr>
        <p:txBody>
          <a:bodyPr>
            <a:spAutoFit/>
          </a:bodyPr>
          <a:lstStyle/>
          <a:p>
            <a:pPr eaLnBrk="0" hangingPunct="0">
              <a:spcBef>
                <a:spcPct val="50000"/>
              </a:spcBef>
            </a:pPr>
            <a:r>
              <a:rPr lang="el-GR">
                <a:latin typeface="Calibri" pitchFamily="34" charset="0"/>
              </a:rPr>
              <a:t>Όλες οι εξαρτήσεις είναι τετριμμένες</a:t>
            </a:r>
          </a:p>
        </p:txBody>
      </p:sp>
      <p:sp>
        <p:nvSpPr>
          <p:cNvPr id="28681"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11" name="Title 1"/>
          <p:cNvSpPr>
            <a:spLocks noGrp="1"/>
          </p:cNvSpPr>
          <p:nvPr>
            <p:ph type="title"/>
          </p:nvPr>
        </p:nvSpPr>
        <p:spPr>
          <a:xfrm>
            <a:off x="457200" y="274638"/>
            <a:ext cx="8229600" cy="1143000"/>
          </a:xfrm>
        </p:spPr>
        <p:txBody>
          <a:bodyPr/>
          <a:lstStyle/>
          <a:p>
            <a:r>
              <a:rPr lang="el-GR" dirty="0" err="1" smtClean="0">
                <a:solidFill>
                  <a:schemeClr val="accent6">
                    <a:lumMod val="75000"/>
                  </a:schemeClr>
                </a:solidFill>
              </a:rPr>
              <a:t>Πλειότιμες</a:t>
            </a:r>
            <a:r>
              <a:rPr lang="el-GR" dirty="0" smtClean="0">
                <a:solidFill>
                  <a:schemeClr val="accent6">
                    <a:lumMod val="75000"/>
                  </a:schemeClr>
                </a:solidFill>
              </a:rPr>
              <a:t> Εξαρτήσεις</a:t>
            </a:r>
            <a:endParaRPr lang="en-US"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oter Placeholder 3"/>
          <p:cNvSpPr>
            <a:spLocks noGrp="1"/>
          </p:cNvSpPr>
          <p:nvPr>
            <p:ph type="ftr" sz="quarter" idx="11"/>
          </p:nvPr>
        </p:nvSpPr>
        <p:spPr>
          <a:noFill/>
        </p:spPr>
        <p:txBody>
          <a:bodyPr/>
          <a:lstStyle/>
          <a:p>
            <a:r>
              <a:rPr lang="el-GR" altLang="en-US" smtClean="0"/>
              <a:t>Ευαγγελία Πιτουρά</a:t>
            </a:r>
          </a:p>
        </p:txBody>
      </p:sp>
      <p:sp>
        <p:nvSpPr>
          <p:cNvPr id="29699" name="Slide Number Placeholder 4"/>
          <p:cNvSpPr>
            <a:spLocks noGrp="1"/>
          </p:cNvSpPr>
          <p:nvPr>
            <p:ph type="sldNum" sz="quarter" idx="12"/>
          </p:nvPr>
        </p:nvSpPr>
        <p:spPr>
          <a:noFill/>
        </p:spPr>
        <p:txBody>
          <a:bodyPr/>
          <a:lstStyle/>
          <a:p>
            <a:fld id="{1ABB50F6-2FC5-4B87-9366-CE74AE23D496}" type="slidenum">
              <a:rPr lang="el-GR" altLang="en-US" smtClean="0"/>
              <a:pPr/>
              <a:t>96</a:t>
            </a:fld>
            <a:endParaRPr lang="el-GR" altLang="en-US" smtClean="0"/>
          </a:p>
        </p:txBody>
      </p:sp>
      <p:sp>
        <p:nvSpPr>
          <p:cNvPr id="29702" name="Text Box 4"/>
          <p:cNvSpPr txBox="1">
            <a:spLocks noChangeArrowheads="1"/>
          </p:cNvSpPr>
          <p:nvPr/>
        </p:nvSpPr>
        <p:spPr bwMode="auto">
          <a:xfrm>
            <a:off x="1331913" y="2060575"/>
            <a:ext cx="6705600" cy="396875"/>
          </a:xfrm>
          <a:prstGeom prst="rect">
            <a:avLst/>
          </a:prstGeom>
          <a:noFill/>
          <a:ln w="9525">
            <a:noFill/>
            <a:miter lim="800000"/>
            <a:headEnd/>
            <a:tailEnd/>
          </a:ln>
        </p:spPr>
        <p:txBody>
          <a:bodyPr>
            <a:spAutoFit/>
          </a:bodyPr>
          <a:lstStyle/>
          <a:p>
            <a:pPr eaLnBrk="0" hangingPunct="0">
              <a:spcBef>
                <a:spcPct val="50000"/>
              </a:spcBef>
            </a:pPr>
            <a:r>
              <a:rPr lang="el-GR">
                <a:latin typeface="Calibri" pitchFamily="34" charset="0"/>
              </a:rPr>
              <a:t>Ηθοποιός(Όνομα, Οδός, Πόλη, Τίτλος, Έτος)</a:t>
            </a:r>
          </a:p>
        </p:txBody>
      </p:sp>
      <p:grpSp>
        <p:nvGrpSpPr>
          <p:cNvPr id="2" name="Group 5"/>
          <p:cNvGrpSpPr>
            <a:grpSpLocks/>
          </p:cNvGrpSpPr>
          <p:nvPr/>
        </p:nvGrpSpPr>
        <p:grpSpPr bwMode="auto">
          <a:xfrm>
            <a:off x="1116013" y="2636844"/>
            <a:ext cx="7391400" cy="369888"/>
            <a:chOff x="288" y="2976"/>
            <a:chExt cx="4656" cy="233"/>
          </a:xfrm>
        </p:grpSpPr>
        <p:grpSp>
          <p:nvGrpSpPr>
            <p:cNvPr id="3" name="Group 6"/>
            <p:cNvGrpSpPr>
              <a:grpSpLocks/>
            </p:cNvGrpSpPr>
            <p:nvPr/>
          </p:nvGrpSpPr>
          <p:grpSpPr bwMode="auto">
            <a:xfrm>
              <a:off x="1008" y="3120"/>
              <a:ext cx="288" cy="0"/>
              <a:chOff x="3840" y="1392"/>
              <a:chExt cx="288" cy="0"/>
            </a:xfrm>
          </p:grpSpPr>
          <p:sp>
            <p:nvSpPr>
              <p:cNvPr id="29711" name="Line 7"/>
              <p:cNvSpPr>
                <a:spLocks noChangeShapeType="1"/>
              </p:cNvSpPr>
              <p:nvPr/>
            </p:nvSpPr>
            <p:spPr bwMode="auto">
              <a:xfrm>
                <a:off x="3840" y="1392"/>
                <a:ext cx="192" cy="0"/>
              </a:xfrm>
              <a:prstGeom prst="line">
                <a:avLst/>
              </a:prstGeom>
              <a:noFill/>
              <a:ln w="9525">
                <a:solidFill>
                  <a:schemeClr val="tx1"/>
                </a:solidFill>
                <a:round/>
                <a:headEnd/>
                <a:tailEnd type="arrow" w="med" len="med"/>
              </a:ln>
            </p:spPr>
            <p:txBody>
              <a:bodyPr wrap="none" anchor="ctr"/>
              <a:lstStyle/>
              <a:p>
                <a:endParaRPr lang="el-GR"/>
              </a:p>
            </p:txBody>
          </p:sp>
          <p:sp>
            <p:nvSpPr>
              <p:cNvPr id="29712" name="Line 8"/>
              <p:cNvSpPr>
                <a:spLocks noChangeShapeType="1"/>
              </p:cNvSpPr>
              <p:nvPr/>
            </p:nvSpPr>
            <p:spPr bwMode="auto">
              <a:xfrm>
                <a:off x="3936" y="1392"/>
                <a:ext cx="192" cy="0"/>
              </a:xfrm>
              <a:prstGeom prst="line">
                <a:avLst/>
              </a:prstGeom>
              <a:noFill/>
              <a:ln w="9525">
                <a:solidFill>
                  <a:schemeClr val="tx1"/>
                </a:solidFill>
                <a:round/>
                <a:headEnd/>
                <a:tailEnd type="arrow" w="med" len="med"/>
              </a:ln>
            </p:spPr>
            <p:txBody>
              <a:bodyPr wrap="none" anchor="ctr"/>
              <a:lstStyle/>
              <a:p>
                <a:endParaRPr lang="el-GR"/>
              </a:p>
            </p:txBody>
          </p:sp>
        </p:grpSp>
        <p:sp>
          <p:nvSpPr>
            <p:cNvPr id="29710" name="Text Box 9"/>
            <p:cNvSpPr txBox="1">
              <a:spLocks noChangeArrowheads="1"/>
            </p:cNvSpPr>
            <p:nvPr/>
          </p:nvSpPr>
          <p:spPr bwMode="auto">
            <a:xfrm>
              <a:off x="288" y="2976"/>
              <a:ext cx="4656" cy="233"/>
            </a:xfrm>
            <a:prstGeom prst="rect">
              <a:avLst/>
            </a:prstGeom>
            <a:noFill/>
            <a:ln w="9525">
              <a:noFill/>
              <a:miter lim="800000"/>
              <a:headEnd/>
              <a:tailEnd/>
            </a:ln>
          </p:spPr>
          <p:txBody>
            <a:bodyPr>
              <a:spAutoFit/>
            </a:bodyPr>
            <a:lstStyle/>
            <a:p>
              <a:pPr eaLnBrk="0" hangingPunct="0">
                <a:spcBef>
                  <a:spcPct val="50000"/>
                </a:spcBef>
              </a:pPr>
              <a:r>
                <a:rPr lang="el-GR" dirty="0">
                  <a:latin typeface="Calibri" pitchFamily="34" charset="0"/>
                </a:rPr>
                <a:t>Όνομα                 </a:t>
              </a:r>
              <a:r>
                <a:rPr lang="el-GR" dirty="0" smtClean="0">
                  <a:latin typeface="Calibri" pitchFamily="34" charset="0"/>
                </a:rPr>
                <a:t>       Οδός  </a:t>
              </a:r>
              <a:r>
                <a:rPr lang="el-GR" dirty="0">
                  <a:latin typeface="Calibri" pitchFamily="34" charset="0"/>
                </a:rPr>
                <a:t>Πόλη</a:t>
              </a:r>
            </a:p>
          </p:txBody>
        </p:sp>
      </p:grpSp>
      <p:grpSp>
        <p:nvGrpSpPr>
          <p:cNvPr id="4" name="Group 10"/>
          <p:cNvGrpSpPr>
            <a:grpSpLocks/>
          </p:cNvGrpSpPr>
          <p:nvPr/>
        </p:nvGrpSpPr>
        <p:grpSpPr bwMode="auto">
          <a:xfrm>
            <a:off x="323850" y="3933825"/>
            <a:ext cx="8305800" cy="2225675"/>
            <a:chOff x="288" y="2880"/>
            <a:chExt cx="5232" cy="1402"/>
          </a:xfrm>
        </p:grpSpPr>
        <p:sp>
          <p:nvSpPr>
            <p:cNvPr id="29707" name="Text Box 11"/>
            <p:cNvSpPr txBox="1">
              <a:spLocks noChangeArrowheads="1"/>
            </p:cNvSpPr>
            <p:nvPr/>
          </p:nvSpPr>
          <p:spPr bwMode="auto">
            <a:xfrm>
              <a:off x="336" y="2880"/>
              <a:ext cx="5184" cy="1402"/>
            </a:xfrm>
            <a:prstGeom prst="rect">
              <a:avLst/>
            </a:prstGeom>
            <a:noFill/>
            <a:ln w="9525">
              <a:noFill/>
              <a:miter lim="800000"/>
              <a:headEnd/>
              <a:tailEnd/>
            </a:ln>
          </p:spPr>
          <p:txBody>
            <a:bodyPr>
              <a:spAutoFit/>
            </a:bodyPr>
            <a:lstStyle/>
            <a:p>
              <a:pPr eaLnBrk="0" hangingPunct="0">
                <a:spcBef>
                  <a:spcPct val="50000"/>
                </a:spcBef>
              </a:pPr>
              <a:r>
                <a:rPr lang="el-GR">
                  <a:latin typeface="Times New Roman" pitchFamily="18" charset="0"/>
                </a:rPr>
                <a:t>Όνομα          Οδός                    Πόλη              Τίτλος                              Έτος</a:t>
              </a:r>
            </a:p>
            <a:p>
              <a:pPr eaLnBrk="0" hangingPunct="0">
                <a:spcBef>
                  <a:spcPct val="50000"/>
                </a:spcBef>
              </a:pPr>
              <a:r>
                <a:rPr lang="en-US">
                  <a:latin typeface="Times New Roman" pitchFamily="18" charset="0"/>
                </a:rPr>
                <a:t>C. Fisher     123 Mapple Str    Hollywood     Star Wars                         1977</a:t>
              </a:r>
            </a:p>
            <a:p>
              <a:pPr eaLnBrk="0" hangingPunct="0">
                <a:spcBef>
                  <a:spcPct val="50000"/>
                </a:spcBef>
              </a:pPr>
              <a:r>
                <a:rPr lang="en-US">
                  <a:latin typeface="Times New Roman" pitchFamily="18" charset="0"/>
                </a:rPr>
                <a:t>C. Fisher      5 Locust Ln         Malibu            Empire Strikes Back       1980</a:t>
              </a:r>
              <a:endParaRPr lang="el-GR">
                <a:latin typeface="Times New Roman" pitchFamily="18" charset="0"/>
              </a:endParaRPr>
            </a:p>
            <a:p>
              <a:pPr eaLnBrk="0" hangingPunct="0">
                <a:spcBef>
                  <a:spcPct val="50000"/>
                </a:spcBef>
              </a:pPr>
              <a:r>
                <a:rPr lang="el-GR">
                  <a:latin typeface="Times New Roman" pitchFamily="18" charset="0"/>
                </a:rPr>
                <a:t>?</a:t>
              </a:r>
            </a:p>
            <a:p>
              <a:pPr eaLnBrk="0" hangingPunct="0">
                <a:spcBef>
                  <a:spcPct val="50000"/>
                </a:spcBef>
              </a:pPr>
              <a:r>
                <a:rPr lang="el-GR">
                  <a:latin typeface="Times New Roman" pitchFamily="18" charset="0"/>
                </a:rPr>
                <a:t>?</a:t>
              </a:r>
            </a:p>
          </p:txBody>
        </p:sp>
        <p:sp>
          <p:nvSpPr>
            <p:cNvPr id="29708" name="Line 12"/>
            <p:cNvSpPr>
              <a:spLocks noChangeShapeType="1"/>
            </p:cNvSpPr>
            <p:nvPr/>
          </p:nvSpPr>
          <p:spPr bwMode="auto">
            <a:xfrm>
              <a:off x="288" y="3120"/>
              <a:ext cx="5040" cy="0"/>
            </a:xfrm>
            <a:prstGeom prst="line">
              <a:avLst/>
            </a:prstGeom>
            <a:noFill/>
            <a:ln w="9525">
              <a:solidFill>
                <a:schemeClr val="tx1"/>
              </a:solidFill>
              <a:round/>
              <a:headEnd/>
              <a:tailEnd/>
            </a:ln>
          </p:spPr>
          <p:txBody>
            <a:bodyPr wrap="none" anchor="ctr"/>
            <a:lstStyle/>
            <a:p>
              <a:endParaRPr lang="el-GR"/>
            </a:p>
          </p:txBody>
        </p:sp>
      </p:grpSp>
      <p:sp>
        <p:nvSpPr>
          <p:cNvPr id="29705" name="Text Box 13"/>
          <p:cNvSpPr txBox="1">
            <a:spLocks noChangeArrowheads="1"/>
          </p:cNvSpPr>
          <p:nvPr/>
        </p:nvSpPr>
        <p:spPr bwMode="auto">
          <a:xfrm>
            <a:off x="323850" y="3284538"/>
            <a:ext cx="6480175" cy="366712"/>
          </a:xfrm>
          <a:prstGeom prst="rect">
            <a:avLst/>
          </a:prstGeom>
          <a:noFill/>
          <a:ln w="9525">
            <a:noFill/>
            <a:miter lim="800000"/>
            <a:headEnd/>
            <a:tailEnd/>
          </a:ln>
        </p:spPr>
        <p:txBody>
          <a:bodyPr>
            <a:spAutoFit/>
          </a:bodyPr>
          <a:lstStyle/>
          <a:p>
            <a:pPr>
              <a:spcBef>
                <a:spcPct val="50000"/>
              </a:spcBef>
            </a:pPr>
            <a:r>
              <a:rPr lang="el-GR" sz="1800">
                <a:latin typeface="Calibri" pitchFamily="34" charset="0"/>
              </a:rPr>
              <a:t>Ο ηθοποιός </a:t>
            </a:r>
            <a:r>
              <a:rPr lang="en-US" sz="1800">
                <a:latin typeface="Calibri" pitchFamily="34" charset="0"/>
              </a:rPr>
              <a:t>C. Fisher </a:t>
            </a:r>
            <a:r>
              <a:rPr lang="el-GR" sz="1800">
                <a:latin typeface="Calibri" pitchFamily="34" charset="0"/>
              </a:rPr>
              <a:t>έχει 2 διευθύνσεις:</a:t>
            </a:r>
          </a:p>
        </p:txBody>
      </p:sp>
      <p:sp>
        <p:nvSpPr>
          <p:cNvPr id="29706"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18" name="Title 1"/>
          <p:cNvSpPr>
            <a:spLocks noGrp="1"/>
          </p:cNvSpPr>
          <p:nvPr>
            <p:ph type="title"/>
          </p:nvPr>
        </p:nvSpPr>
        <p:spPr>
          <a:xfrm>
            <a:off x="457200" y="274638"/>
            <a:ext cx="8229600" cy="1143000"/>
          </a:xfrm>
        </p:spPr>
        <p:txBody>
          <a:bodyPr/>
          <a:lstStyle/>
          <a:p>
            <a:r>
              <a:rPr lang="el-GR" dirty="0" smtClean="0">
                <a:solidFill>
                  <a:schemeClr val="accent6">
                    <a:lumMod val="75000"/>
                  </a:schemeClr>
                </a:solidFill>
              </a:rPr>
              <a:t>Παράδειγμα</a:t>
            </a:r>
            <a:endParaRPr lang="en-US"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Footer Placeholder 3"/>
          <p:cNvSpPr>
            <a:spLocks noGrp="1"/>
          </p:cNvSpPr>
          <p:nvPr>
            <p:ph type="ftr" sz="quarter" idx="11"/>
          </p:nvPr>
        </p:nvSpPr>
        <p:spPr>
          <a:noFill/>
        </p:spPr>
        <p:txBody>
          <a:bodyPr/>
          <a:lstStyle/>
          <a:p>
            <a:r>
              <a:rPr lang="el-GR" altLang="en-US" smtClean="0"/>
              <a:t>Ευαγγελία Πιτουρά</a:t>
            </a:r>
          </a:p>
        </p:txBody>
      </p:sp>
      <p:sp>
        <p:nvSpPr>
          <p:cNvPr id="30723" name="Slide Number Placeholder 4"/>
          <p:cNvSpPr>
            <a:spLocks noGrp="1"/>
          </p:cNvSpPr>
          <p:nvPr>
            <p:ph type="sldNum" sz="quarter" idx="12"/>
          </p:nvPr>
        </p:nvSpPr>
        <p:spPr>
          <a:noFill/>
        </p:spPr>
        <p:txBody>
          <a:bodyPr/>
          <a:lstStyle/>
          <a:p>
            <a:fld id="{47C1AFCA-5EDE-4354-829D-53096CA722AA}" type="slidenum">
              <a:rPr lang="el-GR" altLang="en-US" smtClean="0"/>
              <a:pPr/>
              <a:t>97</a:t>
            </a:fld>
            <a:endParaRPr lang="el-GR" altLang="en-US" smtClean="0"/>
          </a:p>
        </p:txBody>
      </p:sp>
      <p:sp>
        <p:nvSpPr>
          <p:cNvPr id="30725" name="Text Box 3"/>
          <p:cNvSpPr txBox="1">
            <a:spLocks noChangeArrowheads="1"/>
          </p:cNvSpPr>
          <p:nvPr/>
        </p:nvSpPr>
        <p:spPr bwMode="auto">
          <a:xfrm>
            <a:off x="381000" y="2590800"/>
            <a:ext cx="8382000" cy="1006475"/>
          </a:xfrm>
          <a:prstGeom prst="rect">
            <a:avLst/>
          </a:prstGeom>
          <a:noFill/>
          <a:ln w="9525">
            <a:noFill/>
            <a:miter lim="800000"/>
            <a:headEnd/>
            <a:tailEnd/>
          </a:ln>
        </p:spPr>
        <p:txBody>
          <a:bodyPr>
            <a:spAutoFit/>
          </a:bodyPr>
          <a:lstStyle/>
          <a:p>
            <a:pPr algn="just" eaLnBrk="0" hangingPunct="0">
              <a:spcBef>
                <a:spcPct val="50000"/>
              </a:spcBef>
            </a:pPr>
            <a:r>
              <a:rPr lang="el-GR" b="1" dirty="0">
                <a:latin typeface="Calibri" pitchFamily="34" charset="0"/>
              </a:rPr>
              <a:t>Για κάθε ζεύγος πλειάδων </a:t>
            </a:r>
            <a:r>
              <a:rPr lang="en-US" b="1" dirty="0">
                <a:latin typeface="Calibri" pitchFamily="34" charset="0"/>
              </a:rPr>
              <a:t>t</a:t>
            </a:r>
            <a:r>
              <a:rPr lang="en-US" b="1" baseline="-25000" dirty="0">
                <a:latin typeface="Calibri" pitchFamily="34" charset="0"/>
              </a:rPr>
              <a:t>1</a:t>
            </a:r>
            <a:r>
              <a:rPr lang="en-US" b="1" dirty="0">
                <a:latin typeface="Calibri" pitchFamily="34" charset="0"/>
              </a:rPr>
              <a:t> </a:t>
            </a:r>
            <a:r>
              <a:rPr lang="el-GR" b="1" dirty="0">
                <a:latin typeface="Calibri" pitchFamily="34" charset="0"/>
              </a:rPr>
              <a:t>και </a:t>
            </a:r>
            <a:r>
              <a:rPr lang="en-US" b="1" dirty="0">
                <a:latin typeface="Calibri" pitchFamily="34" charset="0"/>
              </a:rPr>
              <a:t>t</a:t>
            </a:r>
            <a:r>
              <a:rPr lang="en-US" b="1" baseline="-25000" dirty="0">
                <a:latin typeface="Calibri" pitchFamily="34" charset="0"/>
              </a:rPr>
              <a:t>2</a:t>
            </a:r>
            <a:r>
              <a:rPr lang="en-US" b="1" dirty="0">
                <a:latin typeface="Calibri" pitchFamily="34" charset="0"/>
              </a:rPr>
              <a:t> </a:t>
            </a:r>
            <a:r>
              <a:rPr lang="el-GR" b="1" dirty="0">
                <a:latin typeface="Calibri" pitchFamily="34" charset="0"/>
              </a:rPr>
              <a:t>της σχέσης </a:t>
            </a:r>
            <a:r>
              <a:rPr lang="en-US" b="1" dirty="0">
                <a:latin typeface="Calibri" pitchFamily="34" charset="0"/>
              </a:rPr>
              <a:t>R </a:t>
            </a:r>
            <a:r>
              <a:rPr lang="el-GR" b="1" dirty="0">
                <a:latin typeface="Calibri" pitchFamily="34" charset="0"/>
              </a:rPr>
              <a:t>που συμφωνούν σε όλα τα γνωρίσματα του </a:t>
            </a:r>
            <a:r>
              <a:rPr lang="en-US" b="1" dirty="0">
                <a:latin typeface="Calibri" pitchFamily="34" charset="0"/>
              </a:rPr>
              <a:t>X</a:t>
            </a:r>
            <a:r>
              <a:rPr lang="en-US" dirty="0">
                <a:latin typeface="Calibri" pitchFamily="34" charset="0"/>
              </a:rPr>
              <a:t> </a:t>
            </a:r>
            <a:r>
              <a:rPr lang="el-GR" dirty="0">
                <a:latin typeface="Calibri" pitchFamily="34" charset="0"/>
              </a:rPr>
              <a:t>μπορούμε να βρούμε στο </a:t>
            </a:r>
            <a:r>
              <a:rPr lang="en-US" dirty="0">
                <a:latin typeface="Calibri" pitchFamily="34" charset="0"/>
              </a:rPr>
              <a:t>R </a:t>
            </a:r>
            <a:r>
              <a:rPr lang="el-GR" dirty="0">
                <a:latin typeface="Calibri" pitchFamily="34" charset="0"/>
              </a:rPr>
              <a:t>δυο πλειάδες </a:t>
            </a:r>
            <a:r>
              <a:rPr lang="en-US" dirty="0">
                <a:latin typeface="Calibri" pitchFamily="34" charset="0"/>
              </a:rPr>
              <a:t>t</a:t>
            </a:r>
            <a:r>
              <a:rPr lang="en-US" baseline="-25000" dirty="0">
                <a:latin typeface="Calibri" pitchFamily="34" charset="0"/>
              </a:rPr>
              <a:t>3</a:t>
            </a:r>
            <a:r>
              <a:rPr lang="en-US" dirty="0">
                <a:latin typeface="Calibri" pitchFamily="34" charset="0"/>
              </a:rPr>
              <a:t> </a:t>
            </a:r>
            <a:r>
              <a:rPr lang="el-GR" dirty="0">
                <a:latin typeface="Calibri" pitchFamily="34" charset="0"/>
              </a:rPr>
              <a:t>και </a:t>
            </a:r>
            <a:r>
              <a:rPr lang="en-US" dirty="0">
                <a:latin typeface="Calibri" pitchFamily="34" charset="0"/>
              </a:rPr>
              <a:t>t</a:t>
            </a:r>
            <a:r>
              <a:rPr lang="en-US" baseline="-25000" dirty="0">
                <a:latin typeface="Calibri" pitchFamily="34" charset="0"/>
              </a:rPr>
              <a:t>4</a:t>
            </a:r>
            <a:r>
              <a:rPr lang="en-US" dirty="0">
                <a:latin typeface="Calibri" pitchFamily="34" charset="0"/>
              </a:rPr>
              <a:t> </a:t>
            </a:r>
            <a:r>
              <a:rPr lang="el-GR" dirty="0">
                <a:latin typeface="Calibri" pitchFamily="34" charset="0"/>
              </a:rPr>
              <a:t>τέτοιες ώστε</a:t>
            </a:r>
            <a:r>
              <a:rPr lang="en-US" dirty="0">
                <a:latin typeface="Calibri" pitchFamily="34" charset="0"/>
              </a:rPr>
              <a:t> </a:t>
            </a:r>
            <a:endParaRPr lang="el-GR" dirty="0">
              <a:latin typeface="Calibri" pitchFamily="34" charset="0"/>
            </a:endParaRPr>
          </a:p>
        </p:txBody>
      </p:sp>
      <p:sp>
        <p:nvSpPr>
          <p:cNvPr id="30726" name="Text Box 4"/>
          <p:cNvSpPr txBox="1">
            <a:spLocks noChangeArrowheads="1"/>
          </p:cNvSpPr>
          <p:nvPr/>
        </p:nvSpPr>
        <p:spPr bwMode="auto">
          <a:xfrm>
            <a:off x="457200" y="3657600"/>
            <a:ext cx="8229600" cy="854075"/>
          </a:xfrm>
          <a:prstGeom prst="rect">
            <a:avLst/>
          </a:prstGeom>
          <a:noFill/>
          <a:ln w="9525">
            <a:noFill/>
            <a:miter lim="800000"/>
            <a:headEnd/>
            <a:tailEnd/>
          </a:ln>
        </p:spPr>
        <p:txBody>
          <a:bodyPr>
            <a:spAutoFit/>
          </a:bodyPr>
          <a:lstStyle/>
          <a:p>
            <a:pPr eaLnBrk="0" hangingPunct="0">
              <a:spcBef>
                <a:spcPct val="50000"/>
              </a:spcBef>
              <a:buFontTx/>
              <a:buChar char="•"/>
            </a:pPr>
            <a:r>
              <a:rPr lang="el-GR">
                <a:latin typeface="Calibri" pitchFamily="34" charset="0"/>
              </a:rPr>
              <a:t> και οι δυo συμφωνούν με τις </a:t>
            </a:r>
            <a:r>
              <a:rPr lang="en-US">
                <a:latin typeface="Calibri" pitchFamily="34" charset="0"/>
              </a:rPr>
              <a:t>t</a:t>
            </a:r>
            <a:r>
              <a:rPr lang="en-US" baseline="-25000">
                <a:latin typeface="Calibri" pitchFamily="34" charset="0"/>
              </a:rPr>
              <a:t>1</a:t>
            </a:r>
            <a:r>
              <a:rPr lang="en-US">
                <a:latin typeface="Calibri" pitchFamily="34" charset="0"/>
              </a:rPr>
              <a:t> </a:t>
            </a:r>
            <a:r>
              <a:rPr lang="el-GR">
                <a:latin typeface="Calibri" pitchFamily="34" charset="0"/>
              </a:rPr>
              <a:t>και </a:t>
            </a:r>
            <a:r>
              <a:rPr lang="en-US">
                <a:latin typeface="Calibri" pitchFamily="34" charset="0"/>
              </a:rPr>
              <a:t>t</a:t>
            </a:r>
            <a:r>
              <a:rPr lang="en-US" baseline="-25000">
                <a:latin typeface="Calibri" pitchFamily="34" charset="0"/>
              </a:rPr>
              <a:t>2</a:t>
            </a:r>
            <a:r>
              <a:rPr lang="en-US">
                <a:latin typeface="Calibri" pitchFamily="34" charset="0"/>
              </a:rPr>
              <a:t> </a:t>
            </a:r>
            <a:r>
              <a:rPr lang="el-GR">
                <a:latin typeface="Calibri" pitchFamily="34" charset="0"/>
              </a:rPr>
              <a:t>στο </a:t>
            </a:r>
            <a:r>
              <a:rPr lang="en-US">
                <a:latin typeface="Calibri" pitchFamily="34" charset="0"/>
              </a:rPr>
              <a:t>X:</a:t>
            </a:r>
          </a:p>
          <a:p>
            <a:pPr eaLnBrk="0" hangingPunct="0">
              <a:spcBef>
                <a:spcPct val="50000"/>
              </a:spcBef>
            </a:pPr>
            <a:r>
              <a:rPr lang="en-US">
                <a:latin typeface="Calibri" pitchFamily="34" charset="0"/>
              </a:rPr>
              <a:t>	 </a:t>
            </a:r>
            <a:r>
              <a:rPr lang="en-US" b="1">
                <a:latin typeface="Calibri" pitchFamily="34" charset="0"/>
              </a:rPr>
              <a:t>t</a:t>
            </a:r>
            <a:r>
              <a:rPr lang="en-US" b="1" baseline="-25000">
                <a:latin typeface="Calibri" pitchFamily="34" charset="0"/>
              </a:rPr>
              <a:t>1</a:t>
            </a:r>
            <a:r>
              <a:rPr lang="en-US" b="1">
                <a:latin typeface="Calibri" pitchFamily="34" charset="0"/>
              </a:rPr>
              <a:t>[X]</a:t>
            </a:r>
            <a:r>
              <a:rPr lang="en-US">
                <a:latin typeface="Calibri" pitchFamily="34" charset="0"/>
              </a:rPr>
              <a:t> = </a:t>
            </a:r>
            <a:r>
              <a:rPr lang="en-US" b="1">
                <a:solidFill>
                  <a:srgbClr val="FF0000"/>
                </a:solidFill>
                <a:latin typeface="Calibri" pitchFamily="34" charset="0"/>
              </a:rPr>
              <a:t>t</a:t>
            </a:r>
            <a:r>
              <a:rPr lang="en-US" b="1" baseline="-25000">
                <a:solidFill>
                  <a:srgbClr val="FF0000"/>
                </a:solidFill>
                <a:latin typeface="Calibri" pitchFamily="34" charset="0"/>
              </a:rPr>
              <a:t>2</a:t>
            </a:r>
            <a:r>
              <a:rPr lang="en-US" b="1">
                <a:solidFill>
                  <a:srgbClr val="FF0000"/>
                </a:solidFill>
                <a:latin typeface="Calibri" pitchFamily="34" charset="0"/>
              </a:rPr>
              <a:t>[X]</a:t>
            </a:r>
            <a:r>
              <a:rPr lang="en-US">
                <a:latin typeface="Calibri" pitchFamily="34" charset="0"/>
              </a:rPr>
              <a:t> = </a:t>
            </a:r>
            <a:r>
              <a:rPr lang="en-US" b="1">
                <a:solidFill>
                  <a:srgbClr val="0066FF"/>
                </a:solidFill>
                <a:latin typeface="Calibri" pitchFamily="34" charset="0"/>
              </a:rPr>
              <a:t>t3[X]</a:t>
            </a:r>
            <a:r>
              <a:rPr lang="en-US">
                <a:latin typeface="Calibri" pitchFamily="34" charset="0"/>
              </a:rPr>
              <a:t> = </a:t>
            </a:r>
            <a:r>
              <a:rPr lang="en-US" b="1">
                <a:solidFill>
                  <a:srgbClr val="009900"/>
                </a:solidFill>
                <a:latin typeface="Calibri" pitchFamily="34" charset="0"/>
              </a:rPr>
              <a:t>t</a:t>
            </a:r>
            <a:r>
              <a:rPr lang="en-US" b="1" baseline="-25000">
                <a:solidFill>
                  <a:srgbClr val="009900"/>
                </a:solidFill>
                <a:latin typeface="Calibri" pitchFamily="34" charset="0"/>
              </a:rPr>
              <a:t>4</a:t>
            </a:r>
            <a:r>
              <a:rPr lang="en-US" b="1">
                <a:solidFill>
                  <a:srgbClr val="009900"/>
                </a:solidFill>
                <a:latin typeface="Calibri" pitchFamily="34" charset="0"/>
              </a:rPr>
              <a:t>[X]</a:t>
            </a:r>
            <a:endParaRPr lang="el-GR" b="1">
              <a:solidFill>
                <a:srgbClr val="009900"/>
              </a:solidFill>
              <a:latin typeface="Calibri" pitchFamily="34" charset="0"/>
            </a:endParaRPr>
          </a:p>
        </p:txBody>
      </p:sp>
      <p:sp>
        <p:nvSpPr>
          <p:cNvPr id="30727" name="Text Box 5"/>
          <p:cNvSpPr txBox="1">
            <a:spLocks noChangeArrowheads="1"/>
          </p:cNvSpPr>
          <p:nvPr/>
        </p:nvSpPr>
        <p:spPr bwMode="auto">
          <a:xfrm>
            <a:off x="457200" y="4495800"/>
            <a:ext cx="8229600" cy="396875"/>
          </a:xfrm>
          <a:prstGeom prst="rect">
            <a:avLst/>
          </a:prstGeom>
          <a:noFill/>
          <a:ln w="9525">
            <a:noFill/>
            <a:miter lim="800000"/>
            <a:headEnd/>
            <a:tailEnd/>
          </a:ln>
        </p:spPr>
        <p:txBody>
          <a:bodyPr>
            <a:spAutoFit/>
          </a:bodyPr>
          <a:lstStyle/>
          <a:p>
            <a:pPr eaLnBrk="0" hangingPunct="0">
              <a:spcBef>
                <a:spcPct val="50000"/>
              </a:spcBef>
              <a:buFontTx/>
              <a:buChar char="•"/>
            </a:pPr>
            <a:r>
              <a:rPr lang="el-GR">
                <a:latin typeface="Calibri" pitchFamily="34" charset="0"/>
              </a:rPr>
              <a:t> η </a:t>
            </a:r>
            <a:r>
              <a:rPr lang="en-US">
                <a:latin typeface="Calibri" pitchFamily="34" charset="0"/>
              </a:rPr>
              <a:t>t</a:t>
            </a:r>
            <a:r>
              <a:rPr lang="en-US" baseline="-25000">
                <a:latin typeface="Calibri" pitchFamily="34" charset="0"/>
              </a:rPr>
              <a:t>3 </a:t>
            </a:r>
            <a:r>
              <a:rPr lang="el-GR">
                <a:latin typeface="Calibri" pitchFamily="34" charset="0"/>
              </a:rPr>
              <a:t>συμφωνεί με την </a:t>
            </a:r>
            <a:r>
              <a:rPr lang="en-US">
                <a:latin typeface="Calibri" pitchFamily="34" charset="0"/>
              </a:rPr>
              <a:t>t</a:t>
            </a:r>
            <a:r>
              <a:rPr lang="en-US" baseline="-25000">
                <a:latin typeface="Calibri" pitchFamily="34" charset="0"/>
              </a:rPr>
              <a:t>1</a:t>
            </a:r>
            <a:r>
              <a:rPr lang="en-US">
                <a:latin typeface="Calibri" pitchFamily="34" charset="0"/>
              </a:rPr>
              <a:t> </a:t>
            </a:r>
            <a:r>
              <a:rPr lang="el-GR">
                <a:latin typeface="Calibri" pitchFamily="34" charset="0"/>
              </a:rPr>
              <a:t>στο Υ</a:t>
            </a:r>
            <a:r>
              <a:rPr lang="en-US">
                <a:latin typeface="Calibri" pitchFamily="34" charset="0"/>
              </a:rPr>
              <a:t>: </a:t>
            </a:r>
            <a:r>
              <a:rPr lang="en-US" b="1">
                <a:solidFill>
                  <a:srgbClr val="0066FF"/>
                </a:solidFill>
                <a:latin typeface="Calibri" pitchFamily="34" charset="0"/>
              </a:rPr>
              <a:t>t3[Y]</a:t>
            </a:r>
            <a:r>
              <a:rPr lang="en-US">
                <a:latin typeface="Calibri" pitchFamily="34" charset="0"/>
              </a:rPr>
              <a:t> = </a:t>
            </a:r>
            <a:r>
              <a:rPr lang="en-US" b="1">
                <a:latin typeface="Calibri" pitchFamily="34" charset="0"/>
              </a:rPr>
              <a:t>t</a:t>
            </a:r>
            <a:r>
              <a:rPr lang="en-US" b="1" baseline="-25000">
                <a:latin typeface="Calibri" pitchFamily="34" charset="0"/>
              </a:rPr>
              <a:t>1</a:t>
            </a:r>
            <a:r>
              <a:rPr lang="en-US" b="1">
                <a:latin typeface="Calibri" pitchFamily="34" charset="0"/>
              </a:rPr>
              <a:t>[Y]</a:t>
            </a:r>
            <a:endParaRPr lang="el-GR" b="1">
              <a:latin typeface="Calibri" pitchFamily="34" charset="0"/>
            </a:endParaRPr>
          </a:p>
        </p:txBody>
      </p:sp>
      <p:sp>
        <p:nvSpPr>
          <p:cNvPr id="30728" name="Text Box 6"/>
          <p:cNvSpPr txBox="1">
            <a:spLocks noChangeArrowheads="1"/>
          </p:cNvSpPr>
          <p:nvPr/>
        </p:nvSpPr>
        <p:spPr bwMode="auto">
          <a:xfrm>
            <a:off x="457200" y="4953000"/>
            <a:ext cx="8458200" cy="396875"/>
          </a:xfrm>
          <a:prstGeom prst="rect">
            <a:avLst/>
          </a:prstGeom>
          <a:noFill/>
          <a:ln w="9525">
            <a:noFill/>
            <a:miter lim="800000"/>
            <a:headEnd/>
            <a:tailEnd/>
          </a:ln>
        </p:spPr>
        <p:txBody>
          <a:bodyPr>
            <a:spAutoFit/>
          </a:bodyPr>
          <a:lstStyle/>
          <a:p>
            <a:pPr eaLnBrk="0" hangingPunct="0">
              <a:spcBef>
                <a:spcPct val="50000"/>
              </a:spcBef>
              <a:buFontTx/>
              <a:buChar char="•"/>
            </a:pPr>
            <a:r>
              <a:rPr lang="el-GR">
                <a:latin typeface="Calibri" pitchFamily="34" charset="0"/>
              </a:rPr>
              <a:t> η </a:t>
            </a:r>
            <a:r>
              <a:rPr lang="en-US">
                <a:latin typeface="Calibri" pitchFamily="34" charset="0"/>
              </a:rPr>
              <a:t>t</a:t>
            </a:r>
            <a:r>
              <a:rPr lang="en-US" baseline="-25000">
                <a:latin typeface="Calibri" pitchFamily="34" charset="0"/>
              </a:rPr>
              <a:t>3</a:t>
            </a:r>
            <a:r>
              <a:rPr lang="en-US">
                <a:latin typeface="Calibri" pitchFamily="34" charset="0"/>
              </a:rPr>
              <a:t> </a:t>
            </a:r>
            <a:r>
              <a:rPr lang="el-GR">
                <a:latin typeface="Calibri" pitchFamily="34" charset="0"/>
              </a:rPr>
              <a:t>συμφωνεί με την </a:t>
            </a:r>
            <a:r>
              <a:rPr lang="en-US">
                <a:latin typeface="Calibri" pitchFamily="34" charset="0"/>
              </a:rPr>
              <a:t>t</a:t>
            </a:r>
            <a:r>
              <a:rPr lang="en-US" baseline="-25000">
                <a:latin typeface="Calibri" pitchFamily="34" charset="0"/>
              </a:rPr>
              <a:t>2</a:t>
            </a:r>
            <a:r>
              <a:rPr lang="en-US">
                <a:latin typeface="Calibri" pitchFamily="34" charset="0"/>
              </a:rPr>
              <a:t> </a:t>
            </a:r>
            <a:r>
              <a:rPr lang="el-GR">
                <a:latin typeface="Calibri" pitchFamily="34" charset="0"/>
              </a:rPr>
              <a:t>στο </a:t>
            </a:r>
            <a:r>
              <a:rPr lang="en-US">
                <a:latin typeface="Calibri" pitchFamily="34" charset="0"/>
              </a:rPr>
              <a:t>R - X - Y: </a:t>
            </a:r>
            <a:r>
              <a:rPr lang="en-US" b="1">
                <a:solidFill>
                  <a:srgbClr val="0066FF"/>
                </a:solidFill>
                <a:latin typeface="Calibri" pitchFamily="34" charset="0"/>
              </a:rPr>
              <a:t>t3[R- X - Y]</a:t>
            </a:r>
            <a:r>
              <a:rPr lang="en-US">
                <a:latin typeface="Calibri" pitchFamily="34" charset="0"/>
              </a:rPr>
              <a:t> = </a:t>
            </a:r>
            <a:r>
              <a:rPr lang="en-US" b="1">
                <a:solidFill>
                  <a:srgbClr val="FF0000"/>
                </a:solidFill>
                <a:latin typeface="Calibri" pitchFamily="34" charset="0"/>
              </a:rPr>
              <a:t>t2[R - X - Y]</a:t>
            </a:r>
            <a:endParaRPr lang="el-GR" b="1">
              <a:solidFill>
                <a:srgbClr val="FF0000"/>
              </a:solidFill>
              <a:latin typeface="Calibri" pitchFamily="34" charset="0"/>
            </a:endParaRPr>
          </a:p>
        </p:txBody>
      </p:sp>
      <p:sp>
        <p:nvSpPr>
          <p:cNvPr id="30729" name="Text Box 7"/>
          <p:cNvSpPr txBox="1">
            <a:spLocks noChangeArrowheads="1"/>
          </p:cNvSpPr>
          <p:nvPr/>
        </p:nvSpPr>
        <p:spPr bwMode="auto">
          <a:xfrm>
            <a:off x="468313" y="5805488"/>
            <a:ext cx="8458200" cy="396875"/>
          </a:xfrm>
          <a:prstGeom prst="rect">
            <a:avLst/>
          </a:prstGeom>
          <a:noFill/>
          <a:ln w="9525">
            <a:noFill/>
            <a:miter lim="800000"/>
            <a:headEnd/>
            <a:tailEnd/>
          </a:ln>
        </p:spPr>
        <p:txBody>
          <a:bodyPr>
            <a:spAutoFit/>
          </a:bodyPr>
          <a:lstStyle/>
          <a:p>
            <a:pPr eaLnBrk="0" hangingPunct="0">
              <a:spcBef>
                <a:spcPct val="50000"/>
              </a:spcBef>
              <a:buFontTx/>
              <a:buChar char="•"/>
            </a:pPr>
            <a:r>
              <a:rPr lang="el-GR">
                <a:latin typeface="Calibri" pitchFamily="34" charset="0"/>
              </a:rPr>
              <a:t> η </a:t>
            </a:r>
            <a:r>
              <a:rPr lang="en-US">
                <a:latin typeface="Calibri" pitchFamily="34" charset="0"/>
              </a:rPr>
              <a:t>t</a:t>
            </a:r>
            <a:r>
              <a:rPr lang="en-US" baseline="-25000">
                <a:latin typeface="Calibri" pitchFamily="34" charset="0"/>
              </a:rPr>
              <a:t>4 </a:t>
            </a:r>
            <a:r>
              <a:rPr lang="el-GR">
                <a:latin typeface="Calibri" pitchFamily="34" charset="0"/>
              </a:rPr>
              <a:t>συμφωνεί με την </a:t>
            </a:r>
            <a:r>
              <a:rPr lang="en-US">
                <a:latin typeface="Calibri" pitchFamily="34" charset="0"/>
              </a:rPr>
              <a:t>t</a:t>
            </a:r>
            <a:r>
              <a:rPr lang="en-US" baseline="-25000">
                <a:latin typeface="Calibri" pitchFamily="34" charset="0"/>
              </a:rPr>
              <a:t>1</a:t>
            </a:r>
            <a:r>
              <a:rPr lang="en-US">
                <a:latin typeface="Calibri" pitchFamily="34" charset="0"/>
              </a:rPr>
              <a:t> </a:t>
            </a:r>
            <a:r>
              <a:rPr lang="el-GR">
                <a:latin typeface="Calibri" pitchFamily="34" charset="0"/>
              </a:rPr>
              <a:t>στο </a:t>
            </a:r>
            <a:r>
              <a:rPr lang="en-US">
                <a:latin typeface="Calibri" pitchFamily="34" charset="0"/>
              </a:rPr>
              <a:t>R - X - Y: </a:t>
            </a:r>
            <a:r>
              <a:rPr lang="en-US" b="1">
                <a:solidFill>
                  <a:srgbClr val="009900"/>
                </a:solidFill>
                <a:latin typeface="Calibri" pitchFamily="34" charset="0"/>
              </a:rPr>
              <a:t>t4[R- X - Y]</a:t>
            </a:r>
            <a:r>
              <a:rPr lang="en-US">
                <a:latin typeface="Calibri" pitchFamily="34" charset="0"/>
              </a:rPr>
              <a:t> = </a:t>
            </a:r>
            <a:r>
              <a:rPr lang="en-US" b="1">
                <a:latin typeface="Calibri" pitchFamily="34" charset="0"/>
              </a:rPr>
              <a:t>t</a:t>
            </a:r>
            <a:r>
              <a:rPr lang="en-US" b="1" baseline="-25000">
                <a:latin typeface="Calibri" pitchFamily="34" charset="0"/>
              </a:rPr>
              <a:t>1</a:t>
            </a:r>
            <a:r>
              <a:rPr lang="en-US" b="1">
                <a:latin typeface="Calibri" pitchFamily="34" charset="0"/>
              </a:rPr>
              <a:t>[R - X - Y]</a:t>
            </a:r>
            <a:endParaRPr lang="el-GR" b="1">
              <a:latin typeface="Calibri" pitchFamily="34" charset="0"/>
            </a:endParaRPr>
          </a:p>
        </p:txBody>
      </p:sp>
      <p:sp>
        <p:nvSpPr>
          <p:cNvPr id="30730" name="Text Box 8"/>
          <p:cNvSpPr txBox="1">
            <a:spLocks noChangeArrowheads="1"/>
          </p:cNvSpPr>
          <p:nvPr/>
        </p:nvSpPr>
        <p:spPr bwMode="auto">
          <a:xfrm>
            <a:off x="457200" y="5334000"/>
            <a:ext cx="8229600" cy="396875"/>
          </a:xfrm>
          <a:prstGeom prst="rect">
            <a:avLst/>
          </a:prstGeom>
          <a:noFill/>
          <a:ln w="9525">
            <a:noFill/>
            <a:miter lim="800000"/>
            <a:headEnd/>
            <a:tailEnd/>
          </a:ln>
        </p:spPr>
        <p:txBody>
          <a:bodyPr>
            <a:spAutoFit/>
          </a:bodyPr>
          <a:lstStyle/>
          <a:p>
            <a:pPr eaLnBrk="0" hangingPunct="0">
              <a:spcBef>
                <a:spcPct val="50000"/>
              </a:spcBef>
              <a:buFontTx/>
              <a:buChar char="•"/>
            </a:pPr>
            <a:r>
              <a:rPr lang="el-GR">
                <a:latin typeface="Calibri" pitchFamily="34" charset="0"/>
              </a:rPr>
              <a:t> η </a:t>
            </a:r>
            <a:r>
              <a:rPr lang="en-US">
                <a:latin typeface="Calibri" pitchFamily="34" charset="0"/>
              </a:rPr>
              <a:t>t</a:t>
            </a:r>
            <a:r>
              <a:rPr lang="en-US" baseline="-25000">
                <a:latin typeface="Calibri" pitchFamily="34" charset="0"/>
              </a:rPr>
              <a:t>4</a:t>
            </a:r>
            <a:r>
              <a:rPr lang="en-US">
                <a:latin typeface="Calibri" pitchFamily="34" charset="0"/>
              </a:rPr>
              <a:t> </a:t>
            </a:r>
            <a:r>
              <a:rPr lang="el-GR">
                <a:latin typeface="Calibri" pitchFamily="34" charset="0"/>
              </a:rPr>
              <a:t>συμφωνεί με την </a:t>
            </a:r>
            <a:r>
              <a:rPr lang="en-US">
                <a:latin typeface="Calibri" pitchFamily="34" charset="0"/>
              </a:rPr>
              <a:t>t</a:t>
            </a:r>
            <a:r>
              <a:rPr lang="en-US" baseline="-25000">
                <a:latin typeface="Calibri" pitchFamily="34" charset="0"/>
              </a:rPr>
              <a:t>2</a:t>
            </a:r>
            <a:r>
              <a:rPr lang="en-US">
                <a:latin typeface="Calibri" pitchFamily="34" charset="0"/>
              </a:rPr>
              <a:t> </a:t>
            </a:r>
            <a:r>
              <a:rPr lang="el-GR">
                <a:latin typeface="Calibri" pitchFamily="34" charset="0"/>
              </a:rPr>
              <a:t>στο Υ</a:t>
            </a:r>
            <a:r>
              <a:rPr lang="en-US">
                <a:latin typeface="Calibri" pitchFamily="34" charset="0"/>
              </a:rPr>
              <a:t>: </a:t>
            </a:r>
            <a:r>
              <a:rPr lang="en-US" b="1">
                <a:solidFill>
                  <a:srgbClr val="009900"/>
                </a:solidFill>
                <a:latin typeface="Calibri" pitchFamily="34" charset="0"/>
              </a:rPr>
              <a:t>t4[Y]</a:t>
            </a:r>
            <a:r>
              <a:rPr lang="en-US">
                <a:latin typeface="Calibri" pitchFamily="34" charset="0"/>
              </a:rPr>
              <a:t> = </a:t>
            </a:r>
            <a:r>
              <a:rPr lang="en-US" b="1">
                <a:solidFill>
                  <a:srgbClr val="FF0000"/>
                </a:solidFill>
                <a:latin typeface="Calibri" pitchFamily="34" charset="0"/>
              </a:rPr>
              <a:t>t2[Y]</a:t>
            </a:r>
            <a:endParaRPr lang="el-GR" b="1">
              <a:solidFill>
                <a:srgbClr val="FF0000"/>
              </a:solidFill>
              <a:latin typeface="Calibri" pitchFamily="34" charset="0"/>
            </a:endParaRPr>
          </a:p>
        </p:txBody>
      </p:sp>
      <p:grpSp>
        <p:nvGrpSpPr>
          <p:cNvPr id="2" name="Group 9"/>
          <p:cNvGrpSpPr>
            <a:grpSpLocks/>
          </p:cNvGrpSpPr>
          <p:nvPr/>
        </p:nvGrpSpPr>
        <p:grpSpPr bwMode="auto">
          <a:xfrm>
            <a:off x="2209800" y="1981200"/>
            <a:ext cx="2667000" cy="396875"/>
            <a:chOff x="1392" y="1584"/>
            <a:chExt cx="1680" cy="250"/>
          </a:xfrm>
        </p:grpSpPr>
        <p:sp>
          <p:nvSpPr>
            <p:cNvPr id="30733" name="Text Box 10"/>
            <p:cNvSpPr txBox="1">
              <a:spLocks noChangeArrowheads="1"/>
            </p:cNvSpPr>
            <p:nvPr/>
          </p:nvSpPr>
          <p:spPr bwMode="auto">
            <a:xfrm>
              <a:off x="1392" y="1584"/>
              <a:ext cx="1680" cy="250"/>
            </a:xfrm>
            <a:prstGeom prst="rect">
              <a:avLst/>
            </a:prstGeom>
            <a:noFill/>
            <a:ln w="9525">
              <a:noFill/>
              <a:miter lim="800000"/>
              <a:headEnd/>
              <a:tailEnd/>
            </a:ln>
          </p:spPr>
          <p:txBody>
            <a:bodyPr>
              <a:spAutoFit/>
            </a:bodyPr>
            <a:lstStyle/>
            <a:p>
              <a:pPr eaLnBrk="0" hangingPunct="0">
                <a:spcBef>
                  <a:spcPct val="50000"/>
                </a:spcBef>
              </a:pPr>
              <a:r>
                <a:rPr lang="el-GR">
                  <a:latin typeface="Comic Sans MS" pitchFamily="66" charset="0"/>
                </a:rPr>
                <a:t>X            Y</a:t>
              </a:r>
            </a:p>
          </p:txBody>
        </p:sp>
        <p:grpSp>
          <p:nvGrpSpPr>
            <p:cNvPr id="3" name="Group 11"/>
            <p:cNvGrpSpPr>
              <a:grpSpLocks/>
            </p:cNvGrpSpPr>
            <p:nvPr/>
          </p:nvGrpSpPr>
          <p:grpSpPr bwMode="auto">
            <a:xfrm>
              <a:off x="1632" y="1680"/>
              <a:ext cx="288" cy="0"/>
              <a:chOff x="3840" y="1392"/>
              <a:chExt cx="288" cy="0"/>
            </a:xfrm>
          </p:grpSpPr>
          <p:sp>
            <p:nvSpPr>
              <p:cNvPr id="30735" name="Line 12"/>
              <p:cNvSpPr>
                <a:spLocks noChangeShapeType="1"/>
              </p:cNvSpPr>
              <p:nvPr/>
            </p:nvSpPr>
            <p:spPr bwMode="auto">
              <a:xfrm>
                <a:off x="3840" y="1392"/>
                <a:ext cx="192" cy="0"/>
              </a:xfrm>
              <a:prstGeom prst="line">
                <a:avLst/>
              </a:prstGeom>
              <a:noFill/>
              <a:ln w="9525">
                <a:solidFill>
                  <a:schemeClr val="tx1"/>
                </a:solidFill>
                <a:round/>
                <a:headEnd/>
                <a:tailEnd type="arrow" w="med" len="med"/>
              </a:ln>
            </p:spPr>
            <p:txBody>
              <a:bodyPr wrap="none" anchor="ctr"/>
              <a:lstStyle/>
              <a:p>
                <a:endParaRPr lang="el-GR"/>
              </a:p>
            </p:txBody>
          </p:sp>
          <p:sp>
            <p:nvSpPr>
              <p:cNvPr id="30736" name="Line 13"/>
              <p:cNvSpPr>
                <a:spLocks noChangeShapeType="1"/>
              </p:cNvSpPr>
              <p:nvPr/>
            </p:nvSpPr>
            <p:spPr bwMode="auto">
              <a:xfrm>
                <a:off x="3936" y="1392"/>
                <a:ext cx="192" cy="0"/>
              </a:xfrm>
              <a:prstGeom prst="line">
                <a:avLst/>
              </a:prstGeom>
              <a:noFill/>
              <a:ln w="9525">
                <a:solidFill>
                  <a:schemeClr val="tx1"/>
                </a:solidFill>
                <a:round/>
                <a:headEnd/>
                <a:tailEnd type="arrow" w="med" len="med"/>
              </a:ln>
            </p:spPr>
            <p:txBody>
              <a:bodyPr wrap="none" anchor="ctr"/>
              <a:lstStyle/>
              <a:p>
                <a:endParaRPr lang="el-GR"/>
              </a:p>
            </p:txBody>
          </p:sp>
        </p:grpSp>
      </p:grpSp>
      <p:sp>
        <p:nvSpPr>
          <p:cNvPr id="30732" name="Date Placeholder 2"/>
          <p:cNvSpPr>
            <a:spLocks noGrp="1"/>
          </p:cNvSpPr>
          <p:nvPr>
            <p:ph type="dt" sz="quarter" idx="10"/>
          </p:nvPr>
        </p:nvSpPr>
        <p:spPr>
          <a:noFill/>
        </p:spPr>
        <p:txBody>
          <a:bodyPr/>
          <a:lstStyle/>
          <a:p>
            <a:r>
              <a:rPr lang="el-GR" dirty="0" smtClean="0"/>
              <a:t>Βάσεις Δεδομένων 20</a:t>
            </a:r>
            <a:r>
              <a:rPr lang="en-US" dirty="0" smtClean="0"/>
              <a:t>1</a:t>
            </a:r>
            <a:r>
              <a:rPr lang="el-GR" dirty="0" smtClean="0"/>
              <a:t>3-20</a:t>
            </a:r>
            <a:r>
              <a:rPr lang="en-US" dirty="0" smtClean="0"/>
              <a:t>1</a:t>
            </a:r>
            <a:r>
              <a:rPr lang="el-GR" dirty="0" smtClean="0"/>
              <a:t>4</a:t>
            </a:r>
            <a:endParaRPr lang="el-GR" altLang="en-US" dirty="0" smtClean="0"/>
          </a:p>
        </p:txBody>
      </p:sp>
      <p:sp>
        <p:nvSpPr>
          <p:cNvPr id="18" name="Title 1"/>
          <p:cNvSpPr>
            <a:spLocks noGrp="1"/>
          </p:cNvSpPr>
          <p:nvPr>
            <p:ph type="title"/>
          </p:nvPr>
        </p:nvSpPr>
        <p:spPr>
          <a:xfrm>
            <a:off x="457200" y="274638"/>
            <a:ext cx="8229600" cy="1143000"/>
          </a:xfrm>
        </p:spPr>
        <p:txBody>
          <a:bodyPr/>
          <a:lstStyle/>
          <a:p>
            <a:r>
              <a:rPr lang="el-GR" dirty="0" err="1" smtClean="0">
                <a:solidFill>
                  <a:schemeClr val="accent6">
                    <a:lumMod val="75000"/>
                  </a:schemeClr>
                </a:solidFill>
              </a:rPr>
              <a:t>Πλειότιμες</a:t>
            </a:r>
            <a:r>
              <a:rPr lang="el-GR" dirty="0" smtClean="0">
                <a:solidFill>
                  <a:schemeClr val="accent6">
                    <a:lumMod val="75000"/>
                  </a:schemeClr>
                </a:solidFill>
              </a:rPr>
              <a:t> Εξαρτήσεις</a:t>
            </a:r>
            <a:endParaRPr lang="en-US"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oter Placeholder 3"/>
          <p:cNvSpPr>
            <a:spLocks noGrp="1"/>
          </p:cNvSpPr>
          <p:nvPr>
            <p:ph type="ftr" sz="quarter" idx="11"/>
          </p:nvPr>
        </p:nvSpPr>
        <p:spPr>
          <a:noFill/>
        </p:spPr>
        <p:txBody>
          <a:bodyPr/>
          <a:lstStyle/>
          <a:p>
            <a:r>
              <a:rPr lang="el-GR" altLang="en-US" smtClean="0"/>
              <a:t>Ευαγγελία Πιτουρά</a:t>
            </a:r>
          </a:p>
        </p:txBody>
      </p:sp>
      <p:sp>
        <p:nvSpPr>
          <p:cNvPr id="31747" name="Slide Number Placeholder 4"/>
          <p:cNvSpPr>
            <a:spLocks noGrp="1"/>
          </p:cNvSpPr>
          <p:nvPr>
            <p:ph type="sldNum" sz="quarter" idx="12"/>
          </p:nvPr>
        </p:nvSpPr>
        <p:spPr>
          <a:noFill/>
        </p:spPr>
        <p:txBody>
          <a:bodyPr/>
          <a:lstStyle/>
          <a:p>
            <a:fld id="{187DE15C-1437-42A1-B972-BBE01E610D87}" type="slidenum">
              <a:rPr lang="el-GR" altLang="en-US" smtClean="0"/>
              <a:pPr/>
              <a:t>98</a:t>
            </a:fld>
            <a:endParaRPr lang="el-GR" altLang="en-US" smtClean="0"/>
          </a:p>
        </p:txBody>
      </p:sp>
      <p:sp>
        <p:nvSpPr>
          <p:cNvPr id="31749" name="Text Box 3"/>
          <p:cNvSpPr txBox="1">
            <a:spLocks noChangeArrowheads="1"/>
          </p:cNvSpPr>
          <p:nvPr/>
        </p:nvSpPr>
        <p:spPr bwMode="auto">
          <a:xfrm>
            <a:off x="1547813" y="1844675"/>
            <a:ext cx="4724400" cy="396875"/>
          </a:xfrm>
          <a:prstGeom prst="rect">
            <a:avLst/>
          </a:prstGeom>
          <a:noFill/>
          <a:ln w="9525">
            <a:noFill/>
            <a:miter lim="800000"/>
            <a:headEnd/>
            <a:tailEnd/>
          </a:ln>
        </p:spPr>
        <p:txBody>
          <a:bodyPr>
            <a:spAutoFit/>
          </a:bodyPr>
          <a:lstStyle/>
          <a:p>
            <a:pPr eaLnBrk="0" hangingPunct="0">
              <a:spcBef>
                <a:spcPct val="50000"/>
              </a:spcBef>
            </a:pPr>
            <a:r>
              <a:rPr lang="el-GR">
                <a:latin typeface="Times New Roman" pitchFamily="18" charset="0"/>
              </a:rPr>
              <a:t>A</a:t>
            </a:r>
            <a:r>
              <a:rPr lang="el-GR" baseline="-25000">
                <a:latin typeface="Times New Roman" pitchFamily="18" charset="0"/>
              </a:rPr>
              <a:t>1</a:t>
            </a:r>
            <a:r>
              <a:rPr lang="el-GR">
                <a:latin typeface="Times New Roman" pitchFamily="18" charset="0"/>
              </a:rPr>
              <a:t> A</a:t>
            </a:r>
            <a:r>
              <a:rPr lang="el-GR" baseline="-25000">
                <a:latin typeface="Times New Roman" pitchFamily="18" charset="0"/>
              </a:rPr>
              <a:t>2</a:t>
            </a:r>
            <a:r>
              <a:rPr lang="el-GR">
                <a:latin typeface="Times New Roman" pitchFamily="18" charset="0"/>
              </a:rPr>
              <a:t> … A</a:t>
            </a:r>
            <a:r>
              <a:rPr lang="el-GR" baseline="-25000">
                <a:latin typeface="Times New Roman" pitchFamily="18" charset="0"/>
              </a:rPr>
              <a:t>n</a:t>
            </a:r>
            <a:r>
              <a:rPr lang="el-GR">
                <a:latin typeface="Times New Roman" pitchFamily="18" charset="0"/>
              </a:rPr>
              <a:t>                B</a:t>
            </a:r>
            <a:r>
              <a:rPr lang="el-GR" baseline="-25000">
                <a:latin typeface="Times New Roman" pitchFamily="18" charset="0"/>
              </a:rPr>
              <a:t>1</a:t>
            </a:r>
            <a:r>
              <a:rPr lang="el-GR">
                <a:latin typeface="Times New Roman" pitchFamily="18" charset="0"/>
              </a:rPr>
              <a:t> B</a:t>
            </a:r>
            <a:r>
              <a:rPr lang="el-GR" baseline="-25000">
                <a:latin typeface="Times New Roman" pitchFamily="18" charset="0"/>
              </a:rPr>
              <a:t>2</a:t>
            </a:r>
            <a:r>
              <a:rPr lang="el-GR">
                <a:latin typeface="Times New Roman" pitchFamily="18" charset="0"/>
              </a:rPr>
              <a:t> … B</a:t>
            </a:r>
            <a:r>
              <a:rPr lang="el-GR" baseline="-25000">
                <a:latin typeface="Times New Roman" pitchFamily="18" charset="0"/>
              </a:rPr>
              <a:t>m</a:t>
            </a:r>
            <a:r>
              <a:rPr lang="el-GR">
                <a:latin typeface="Times New Roman" pitchFamily="18" charset="0"/>
              </a:rPr>
              <a:t> </a:t>
            </a:r>
          </a:p>
        </p:txBody>
      </p:sp>
      <p:grpSp>
        <p:nvGrpSpPr>
          <p:cNvPr id="2" name="Group 4"/>
          <p:cNvGrpSpPr>
            <a:grpSpLocks/>
          </p:cNvGrpSpPr>
          <p:nvPr/>
        </p:nvGrpSpPr>
        <p:grpSpPr bwMode="auto">
          <a:xfrm>
            <a:off x="3203575" y="2060575"/>
            <a:ext cx="457200" cy="0"/>
            <a:chOff x="3840" y="1392"/>
            <a:chExt cx="288" cy="0"/>
          </a:xfrm>
        </p:grpSpPr>
        <p:sp>
          <p:nvSpPr>
            <p:cNvPr id="31777" name="Line 5"/>
            <p:cNvSpPr>
              <a:spLocks noChangeShapeType="1"/>
            </p:cNvSpPr>
            <p:nvPr/>
          </p:nvSpPr>
          <p:spPr bwMode="auto">
            <a:xfrm>
              <a:off x="3840" y="1392"/>
              <a:ext cx="192" cy="0"/>
            </a:xfrm>
            <a:prstGeom prst="line">
              <a:avLst/>
            </a:prstGeom>
            <a:noFill/>
            <a:ln w="9525">
              <a:solidFill>
                <a:schemeClr val="tx1"/>
              </a:solidFill>
              <a:round/>
              <a:headEnd/>
              <a:tailEnd type="arrow" w="med" len="med"/>
            </a:ln>
          </p:spPr>
          <p:txBody>
            <a:bodyPr wrap="none" anchor="ctr"/>
            <a:lstStyle/>
            <a:p>
              <a:endParaRPr lang="el-GR"/>
            </a:p>
          </p:txBody>
        </p:sp>
        <p:sp>
          <p:nvSpPr>
            <p:cNvPr id="31778" name="Line 6"/>
            <p:cNvSpPr>
              <a:spLocks noChangeShapeType="1"/>
            </p:cNvSpPr>
            <p:nvPr/>
          </p:nvSpPr>
          <p:spPr bwMode="auto">
            <a:xfrm>
              <a:off x="3936" y="1392"/>
              <a:ext cx="192" cy="0"/>
            </a:xfrm>
            <a:prstGeom prst="line">
              <a:avLst/>
            </a:prstGeom>
            <a:noFill/>
            <a:ln w="9525">
              <a:solidFill>
                <a:schemeClr val="tx1"/>
              </a:solidFill>
              <a:round/>
              <a:headEnd/>
              <a:tailEnd type="arrow" w="med" len="med"/>
            </a:ln>
          </p:spPr>
          <p:txBody>
            <a:bodyPr wrap="none" anchor="ctr"/>
            <a:lstStyle/>
            <a:p>
              <a:endParaRPr lang="el-GR"/>
            </a:p>
          </p:txBody>
        </p:sp>
      </p:grpSp>
      <p:sp>
        <p:nvSpPr>
          <p:cNvPr id="31751" name="Text Box 7"/>
          <p:cNvSpPr txBox="1">
            <a:spLocks noChangeArrowheads="1"/>
          </p:cNvSpPr>
          <p:nvPr/>
        </p:nvSpPr>
        <p:spPr bwMode="auto">
          <a:xfrm>
            <a:off x="468313" y="3644900"/>
            <a:ext cx="7924800" cy="396875"/>
          </a:xfrm>
          <a:prstGeom prst="rect">
            <a:avLst/>
          </a:prstGeom>
          <a:noFill/>
          <a:ln w="9525">
            <a:noFill/>
            <a:miter lim="800000"/>
            <a:headEnd/>
            <a:tailEnd/>
          </a:ln>
        </p:spPr>
        <p:txBody>
          <a:bodyPr>
            <a:spAutoFit/>
          </a:bodyPr>
          <a:lstStyle/>
          <a:p>
            <a:pPr eaLnBrk="0" hangingPunct="0">
              <a:spcBef>
                <a:spcPct val="50000"/>
              </a:spcBef>
            </a:pPr>
            <a:r>
              <a:rPr lang="el-GR">
                <a:latin typeface="Times New Roman" pitchFamily="18" charset="0"/>
              </a:rPr>
              <a:t>A</a:t>
            </a:r>
            <a:r>
              <a:rPr lang="el-GR" baseline="-25000">
                <a:latin typeface="Times New Roman" pitchFamily="18" charset="0"/>
              </a:rPr>
              <a:t>1</a:t>
            </a:r>
            <a:r>
              <a:rPr lang="el-GR">
                <a:latin typeface="Times New Roman" pitchFamily="18" charset="0"/>
              </a:rPr>
              <a:t>       A</a:t>
            </a:r>
            <a:r>
              <a:rPr lang="el-GR" baseline="-25000">
                <a:latin typeface="Times New Roman" pitchFamily="18" charset="0"/>
              </a:rPr>
              <a:t>2</a:t>
            </a:r>
            <a:r>
              <a:rPr lang="el-GR">
                <a:latin typeface="Times New Roman" pitchFamily="18" charset="0"/>
              </a:rPr>
              <a:t>     …           A</a:t>
            </a:r>
            <a:r>
              <a:rPr lang="el-GR" baseline="-25000">
                <a:latin typeface="Times New Roman" pitchFamily="18" charset="0"/>
              </a:rPr>
              <a:t>n        </a:t>
            </a:r>
            <a:r>
              <a:rPr lang="el-GR">
                <a:latin typeface="Times New Roman" pitchFamily="18" charset="0"/>
              </a:rPr>
              <a:t>B</a:t>
            </a:r>
            <a:r>
              <a:rPr lang="el-GR" baseline="-25000">
                <a:latin typeface="Times New Roman" pitchFamily="18" charset="0"/>
              </a:rPr>
              <a:t>1</a:t>
            </a:r>
            <a:r>
              <a:rPr lang="el-GR">
                <a:latin typeface="Times New Roman" pitchFamily="18" charset="0"/>
              </a:rPr>
              <a:t>      B</a:t>
            </a:r>
            <a:r>
              <a:rPr lang="el-GR" baseline="-25000">
                <a:latin typeface="Times New Roman" pitchFamily="18" charset="0"/>
              </a:rPr>
              <a:t>2</a:t>
            </a:r>
            <a:r>
              <a:rPr lang="el-GR">
                <a:latin typeface="Times New Roman" pitchFamily="18" charset="0"/>
              </a:rPr>
              <a:t>   …       B</a:t>
            </a:r>
            <a:r>
              <a:rPr lang="el-GR" baseline="-25000">
                <a:latin typeface="Times New Roman" pitchFamily="18" charset="0"/>
              </a:rPr>
              <a:t>m</a:t>
            </a:r>
            <a:r>
              <a:rPr lang="el-GR">
                <a:latin typeface="Times New Roman" pitchFamily="18" charset="0"/>
              </a:rPr>
              <a:t>   C</a:t>
            </a:r>
            <a:r>
              <a:rPr lang="el-GR" baseline="-25000">
                <a:latin typeface="Times New Roman" pitchFamily="18" charset="0"/>
              </a:rPr>
              <a:t>1</a:t>
            </a:r>
            <a:r>
              <a:rPr lang="el-GR">
                <a:latin typeface="Times New Roman" pitchFamily="18" charset="0"/>
              </a:rPr>
              <a:t>   C</a:t>
            </a:r>
            <a:r>
              <a:rPr lang="el-GR" baseline="-25000">
                <a:latin typeface="Times New Roman" pitchFamily="18" charset="0"/>
              </a:rPr>
              <a:t>2</a:t>
            </a:r>
            <a:r>
              <a:rPr lang="el-GR">
                <a:latin typeface="Times New Roman" pitchFamily="18" charset="0"/>
              </a:rPr>
              <a:t>   … C</a:t>
            </a:r>
            <a:r>
              <a:rPr lang="el-GR" baseline="-25000">
                <a:latin typeface="Times New Roman" pitchFamily="18" charset="0"/>
              </a:rPr>
              <a:t>k</a:t>
            </a:r>
            <a:r>
              <a:rPr lang="el-GR">
                <a:latin typeface="Times New Roman" pitchFamily="18" charset="0"/>
              </a:rPr>
              <a:t> </a:t>
            </a:r>
          </a:p>
        </p:txBody>
      </p:sp>
      <p:sp>
        <p:nvSpPr>
          <p:cNvPr id="31752" name="Text Box 8"/>
          <p:cNvSpPr txBox="1">
            <a:spLocks noChangeArrowheads="1"/>
          </p:cNvSpPr>
          <p:nvPr/>
        </p:nvSpPr>
        <p:spPr bwMode="auto">
          <a:xfrm>
            <a:off x="457200" y="4191000"/>
            <a:ext cx="6705600" cy="396875"/>
          </a:xfrm>
          <a:prstGeom prst="rect">
            <a:avLst/>
          </a:prstGeom>
          <a:noFill/>
          <a:ln w="9525">
            <a:noFill/>
            <a:miter lim="800000"/>
            <a:headEnd/>
            <a:tailEnd/>
          </a:ln>
        </p:spPr>
        <p:txBody>
          <a:bodyPr>
            <a:spAutoFit/>
          </a:bodyPr>
          <a:lstStyle/>
          <a:p>
            <a:pPr eaLnBrk="0" hangingPunct="0">
              <a:spcBef>
                <a:spcPct val="50000"/>
              </a:spcBef>
            </a:pPr>
            <a:r>
              <a:rPr lang="el-GR">
                <a:latin typeface="Times New Roman" pitchFamily="18" charset="0"/>
              </a:rPr>
              <a:t>a</a:t>
            </a:r>
            <a:r>
              <a:rPr lang="el-GR" baseline="-25000">
                <a:latin typeface="Times New Roman" pitchFamily="18" charset="0"/>
              </a:rPr>
              <a:t>1</a:t>
            </a:r>
            <a:r>
              <a:rPr lang="el-GR">
                <a:latin typeface="Times New Roman" pitchFamily="18" charset="0"/>
              </a:rPr>
              <a:t>         a</a:t>
            </a:r>
            <a:r>
              <a:rPr lang="el-GR" baseline="-25000">
                <a:latin typeface="Times New Roman" pitchFamily="18" charset="0"/>
              </a:rPr>
              <a:t>2</a:t>
            </a:r>
            <a:r>
              <a:rPr lang="el-GR">
                <a:latin typeface="Times New Roman" pitchFamily="18" charset="0"/>
              </a:rPr>
              <a:t>     …           a</a:t>
            </a:r>
            <a:r>
              <a:rPr lang="el-GR" baseline="-25000">
                <a:latin typeface="Times New Roman" pitchFamily="18" charset="0"/>
              </a:rPr>
              <a:t>n          </a:t>
            </a:r>
            <a:r>
              <a:rPr lang="el-GR">
                <a:latin typeface="Times New Roman" pitchFamily="18" charset="0"/>
              </a:rPr>
              <a:t>b</a:t>
            </a:r>
            <a:r>
              <a:rPr lang="el-GR" baseline="-25000">
                <a:latin typeface="Times New Roman" pitchFamily="18" charset="0"/>
              </a:rPr>
              <a:t>1</a:t>
            </a:r>
            <a:r>
              <a:rPr lang="el-GR">
                <a:latin typeface="Times New Roman" pitchFamily="18" charset="0"/>
              </a:rPr>
              <a:t>        b</a:t>
            </a:r>
            <a:r>
              <a:rPr lang="el-GR" baseline="-25000">
                <a:latin typeface="Times New Roman" pitchFamily="18" charset="0"/>
              </a:rPr>
              <a:t>2</a:t>
            </a:r>
            <a:r>
              <a:rPr lang="el-GR">
                <a:latin typeface="Times New Roman" pitchFamily="18" charset="0"/>
              </a:rPr>
              <a:t>   …       b</a:t>
            </a:r>
            <a:r>
              <a:rPr lang="el-GR" baseline="-25000">
                <a:latin typeface="Times New Roman" pitchFamily="18" charset="0"/>
              </a:rPr>
              <a:t>m</a:t>
            </a:r>
            <a:r>
              <a:rPr lang="el-GR">
                <a:latin typeface="Times New Roman" pitchFamily="18" charset="0"/>
              </a:rPr>
              <a:t>    c</a:t>
            </a:r>
            <a:r>
              <a:rPr lang="el-GR" baseline="-25000">
                <a:latin typeface="Times New Roman" pitchFamily="18" charset="0"/>
              </a:rPr>
              <a:t>1</a:t>
            </a:r>
            <a:r>
              <a:rPr lang="el-GR">
                <a:latin typeface="Times New Roman" pitchFamily="18" charset="0"/>
              </a:rPr>
              <a:t>   c</a:t>
            </a:r>
            <a:r>
              <a:rPr lang="el-GR" baseline="-25000">
                <a:latin typeface="Times New Roman" pitchFamily="18" charset="0"/>
              </a:rPr>
              <a:t>2</a:t>
            </a:r>
            <a:r>
              <a:rPr lang="el-GR">
                <a:latin typeface="Times New Roman" pitchFamily="18" charset="0"/>
              </a:rPr>
              <a:t>   …  c</a:t>
            </a:r>
            <a:r>
              <a:rPr lang="el-GR" baseline="-25000">
                <a:latin typeface="Times New Roman" pitchFamily="18" charset="0"/>
              </a:rPr>
              <a:t>k</a:t>
            </a:r>
            <a:r>
              <a:rPr lang="el-GR">
                <a:latin typeface="Times New Roman" pitchFamily="18" charset="0"/>
              </a:rPr>
              <a:t> </a:t>
            </a:r>
          </a:p>
        </p:txBody>
      </p:sp>
      <p:sp>
        <p:nvSpPr>
          <p:cNvPr id="31753" name="Text Box 9"/>
          <p:cNvSpPr txBox="1">
            <a:spLocks noChangeArrowheads="1"/>
          </p:cNvSpPr>
          <p:nvPr/>
        </p:nvSpPr>
        <p:spPr bwMode="auto">
          <a:xfrm>
            <a:off x="457200" y="4724400"/>
            <a:ext cx="7391400" cy="396875"/>
          </a:xfrm>
          <a:prstGeom prst="rect">
            <a:avLst/>
          </a:prstGeom>
          <a:noFill/>
          <a:ln w="9525">
            <a:noFill/>
            <a:miter lim="800000"/>
            <a:headEnd/>
            <a:tailEnd/>
          </a:ln>
        </p:spPr>
        <p:txBody>
          <a:bodyPr>
            <a:spAutoFit/>
          </a:bodyPr>
          <a:lstStyle/>
          <a:p>
            <a:pPr eaLnBrk="0" hangingPunct="0">
              <a:spcBef>
                <a:spcPct val="50000"/>
              </a:spcBef>
            </a:pPr>
            <a:r>
              <a:rPr lang="el-GR">
                <a:latin typeface="Times New Roman" pitchFamily="18" charset="0"/>
              </a:rPr>
              <a:t>a</a:t>
            </a:r>
            <a:r>
              <a:rPr lang="el-GR" baseline="-25000">
                <a:latin typeface="Times New Roman" pitchFamily="18" charset="0"/>
              </a:rPr>
              <a:t>1</a:t>
            </a:r>
            <a:r>
              <a:rPr lang="el-GR">
                <a:latin typeface="Times New Roman" pitchFamily="18" charset="0"/>
              </a:rPr>
              <a:t>         a</a:t>
            </a:r>
            <a:r>
              <a:rPr lang="el-GR" baseline="-25000">
                <a:latin typeface="Times New Roman" pitchFamily="18" charset="0"/>
              </a:rPr>
              <a:t>2</a:t>
            </a:r>
            <a:r>
              <a:rPr lang="el-GR">
                <a:latin typeface="Times New Roman" pitchFamily="18" charset="0"/>
              </a:rPr>
              <a:t>     …           a</a:t>
            </a:r>
            <a:r>
              <a:rPr lang="el-GR" baseline="-25000">
                <a:latin typeface="Times New Roman" pitchFamily="18" charset="0"/>
              </a:rPr>
              <a:t>n          </a:t>
            </a:r>
            <a:r>
              <a:rPr lang="el-GR">
                <a:latin typeface="Times New Roman" pitchFamily="18" charset="0"/>
              </a:rPr>
              <a:t>b’</a:t>
            </a:r>
            <a:r>
              <a:rPr lang="el-GR" baseline="-25000">
                <a:latin typeface="Times New Roman" pitchFamily="18" charset="0"/>
              </a:rPr>
              <a:t>1</a:t>
            </a:r>
            <a:r>
              <a:rPr lang="el-GR">
                <a:latin typeface="Times New Roman" pitchFamily="18" charset="0"/>
              </a:rPr>
              <a:t>       b’</a:t>
            </a:r>
            <a:r>
              <a:rPr lang="el-GR" baseline="-25000">
                <a:latin typeface="Times New Roman" pitchFamily="18" charset="0"/>
              </a:rPr>
              <a:t>2</a:t>
            </a:r>
            <a:r>
              <a:rPr lang="el-GR">
                <a:latin typeface="Times New Roman" pitchFamily="18" charset="0"/>
              </a:rPr>
              <a:t>   …      b’</a:t>
            </a:r>
            <a:r>
              <a:rPr lang="el-GR" baseline="-25000">
                <a:latin typeface="Times New Roman" pitchFamily="18" charset="0"/>
              </a:rPr>
              <a:t>m</a:t>
            </a:r>
            <a:r>
              <a:rPr lang="el-GR">
                <a:latin typeface="Times New Roman" pitchFamily="18" charset="0"/>
              </a:rPr>
              <a:t>  c’</a:t>
            </a:r>
            <a:r>
              <a:rPr lang="el-GR" baseline="-25000">
                <a:latin typeface="Times New Roman" pitchFamily="18" charset="0"/>
              </a:rPr>
              <a:t>1</a:t>
            </a:r>
            <a:r>
              <a:rPr lang="el-GR">
                <a:latin typeface="Times New Roman" pitchFamily="18" charset="0"/>
              </a:rPr>
              <a:t>  c’</a:t>
            </a:r>
            <a:r>
              <a:rPr lang="el-GR" baseline="-25000">
                <a:latin typeface="Times New Roman" pitchFamily="18" charset="0"/>
              </a:rPr>
              <a:t>2</a:t>
            </a:r>
            <a:r>
              <a:rPr lang="el-GR">
                <a:latin typeface="Times New Roman" pitchFamily="18" charset="0"/>
              </a:rPr>
              <a:t>  …  c’</a:t>
            </a:r>
            <a:r>
              <a:rPr lang="el-GR" baseline="-25000">
                <a:latin typeface="Times New Roman" pitchFamily="18" charset="0"/>
              </a:rPr>
              <a:t>k</a:t>
            </a:r>
            <a:r>
              <a:rPr lang="el-GR">
                <a:latin typeface="Times New Roman" pitchFamily="18" charset="0"/>
              </a:rPr>
              <a:t> </a:t>
            </a:r>
          </a:p>
        </p:txBody>
      </p:sp>
      <p:sp>
        <p:nvSpPr>
          <p:cNvPr id="31754" name="Line 10"/>
          <p:cNvSpPr>
            <a:spLocks noChangeShapeType="1"/>
          </p:cNvSpPr>
          <p:nvPr/>
        </p:nvSpPr>
        <p:spPr bwMode="auto">
          <a:xfrm>
            <a:off x="381000" y="4114800"/>
            <a:ext cx="7467600" cy="0"/>
          </a:xfrm>
          <a:prstGeom prst="line">
            <a:avLst/>
          </a:prstGeom>
          <a:noFill/>
          <a:ln w="9525">
            <a:solidFill>
              <a:schemeClr val="tx1"/>
            </a:solidFill>
            <a:round/>
            <a:headEnd/>
            <a:tailEnd/>
          </a:ln>
        </p:spPr>
        <p:txBody>
          <a:bodyPr wrap="none" anchor="ctr"/>
          <a:lstStyle/>
          <a:p>
            <a:endParaRPr lang="el-GR"/>
          </a:p>
        </p:txBody>
      </p:sp>
      <p:grpSp>
        <p:nvGrpSpPr>
          <p:cNvPr id="3" name="Group 11"/>
          <p:cNvGrpSpPr>
            <a:grpSpLocks/>
          </p:cNvGrpSpPr>
          <p:nvPr/>
        </p:nvGrpSpPr>
        <p:grpSpPr bwMode="auto">
          <a:xfrm>
            <a:off x="7315200" y="4267200"/>
            <a:ext cx="1600200" cy="396875"/>
            <a:chOff x="4608" y="2688"/>
            <a:chExt cx="1008" cy="250"/>
          </a:xfrm>
        </p:grpSpPr>
        <p:sp>
          <p:nvSpPr>
            <p:cNvPr id="31775" name="Text Box 12"/>
            <p:cNvSpPr txBox="1">
              <a:spLocks noChangeArrowheads="1"/>
            </p:cNvSpPr>
            <p:nvPr/>
          </p:nvSpPr>
          <p:spPr bwMode="auto">
            <a:xfrm>
              <a:off x="5040" y="2688"/>
              <a:ext cx="576" cy="250"/>
            </a:xfrm>
            <a:prstGeom prst="rect">
              <a:avLst/>
            </a:prstGeom>
            <a:noFill/>
            <a:ln w="9525">
              <a:noFill/>
              <a:miter lim="800000"/>
              <a:headEnd/>
              <a:tailEnd/>
            </a:ln>
          </p:spPr>
          <p:txBody>
            <a:bodyPr>
              <a:spAutoFit/>
            </a:bodyPr>
            <a:lstStyle/>
            <a:p>
              <a:pPr eaLnBrk="0" hangingPunct="0">
                <a:spcBef>
                  <a:spcPct val="50000"/>
                </a:spcBef>
              </a:pPr>
              <a:r>
                <a:rPr lang="el-GR" b="1">
                  <a:latin typeface="Times New Roman" pitchFamily="18" charset="0"/>
                </a:rPr>
                <a:t>t</a:t>
              </a:r>
              <a:r>
                <a:rPr lang="el-GR" b="1" baseline="-25000">
                  <a:latin typeface="Times New Roman" pitchFamily="18" charset="0"/>
                </a:rPr>
                <a:t>1</a:t>
              </a:r>
              <a:endParaRPr lang="el-GR" b="1">
                <a:latin typeface="Times New Roman" pitchFamily="18" charset="0"/>
              </a:endParaRPr>
            </a:p>
          </p:txBody>
        </p:sp>
        <p:sp>
          <p:nvSpPr>
            <p:cNvPr id="31776" name="Line 13"/>
            <p:cNvSpPr>
              <a:spLocks noChangeShapeType="1"/>
            </p:cNvSpPr>
            <p:nvPr/>
          </p:nvSpPr>
          <p:spPr bwMode="auto">
            <a:xfrm flipH="1">
              <a:off x="4608" y="2832"/>
              <a:ext cx="336" cy="0"/>
            </a:xfrm>
            <a:prstGeom prst="line">
              <a:avLst/>
            </a:prstGeom>
            <a:noFill/>
            <a:ln w="9525">
              <a:solidFill>
                <a:schemeClr val="tx1"/>
              </a:solidFill>
              <a:round/>
              <a:headEnd/>
              <a:tailEnd type="triangle" w="med" len="med"/>
            </a:ln>
          </p:spPr>
          <p:txBody>
            <a:bodyPr wrap="none" anchor="ctr"/>
            <a:lstStyle/>
            <a:p>
              <a:endParaRPr lang="el-GR"/>
            </a:p>
          </p:txBody>
        </p:sp>
      </p:grpSp>
      <p:grpSp>
        <p:nvGrpSpPr>
          <p:cNvPr id="4" name="Group 14"/>
          <p:cNvGrpSpPr>
            <a:grpSpLocks/>
          </p:cNvGrpSpPr>
          <p:nvPr/>
        </p:nvGrpSpPr>
        <p:grpSpPr bwMode="auto">
          <a:xfrm>
            <a:off x="7315200" y="4724400"/>
            <a:ext cx="1600200" cy="396875"/>
            <a:chOff x="4608" y="2976"/>
            <a:chExt cx="1008" cy="250"/>
          </a:xfrm>
        </p:grpSpPr>
        <p:sp>
          <p:nvSpPr>
            <p:cNvPr id="31773" name="Text Box 15"/>
            <p:cNvSpPr txBox="1">
              <a:spLocks noChangeArrowheads="1"/>
            </p:cNvSpPr>
            <p:nvPr/>
          </p:nvSpPr>
          <p:spPr bwMode="auto">
            <a:xfrm>
              <a:off x="5040" y="2976"/>
              <a:ext cx="576" cy="250"/>
            </a:xfrm>
            <a:prstGeom prst="rect">
              <a:avLst/>
            </a:prstGeom>
            <a:noFill/>
            <a:ln w="9525">
              <a:noFill/>
              <a:miter lim="800000"/>
              <a:headEnd/>
              <a:tailEnd/>
            </a:ln>
          </p:spPr>
          <p:txBody>
            <a:bodyPr>
              <a:spAutoFit/>
            </a:bodyPr>
            <a:lstStyle/>
            <a:p>
              <a:pPr eaLnBrk="0" hangingPunct="0">
                <a:spcBef>
                  <a:spcPct val="50000"/>
                </a:spcBef>
              </a:pPr>
              <a:r>
                <a:rPr lang="el-GR" b="1">
                  <a:latin typeface="Times New Roman" pitchFamily="18" charset="0"/>
                </a:rPr>
                <a:t>t</a:t>
              </a:r>
              <a:r>
                <a:rPr lang="el-GR" b="1" baseline="-25000">
                  <a:latin typeface="Times New Roman" pitchFamily="18" charset="0"/>
                </a:rPr>
                <a:t>2</a:t>
              </a:r>
              <a:endParaRPr lang="el-GR" b="1">
                <a:latin typeface="Times New Roman" pitchFamily="18" charset="0"/>
              </a:endParaRPr>
            </a:p>
          </p:txBody>
        </p:sp>
        <p:sp>
          <p:nvSpPr>
            <p:cNvPr id="31774" name="Line 16"/>
            <p:cNvSpPr>
              <a:spLocks noChangeShapeType="1"/>
            </p:cNvSpPr>
            <p:nvPr/>
          </p:nvSpPr>
          <p:spPr bwMode="auto">
            <a:xfrm flipH="1">
              <a:off x="4608" y="3072"/>
              <a:ext cx="336" cy="0"/>
            </a:xfrm>
            <a:prstGeom prst="line">
              <a:avLst/>
            </a:prstGeom>
            <a:noFill/>
            <a:ln w="9525">
              <a:solidFill>
                <a:schemeClr val="tx1"/>
              </a:solidFill>
              <a:round/>
              <a:headEnd/>
              <a:tailEnd type="triangle" w="med" len="med"/>
            </a:ln>
          </p:spPr>
          <p:txBody>
            <a:bodyPr wrap="none" anchor="ctr"/>
            <a:lstStyle/>
            <a:p>
              <a:endParaRPr lang="el-GR"/>
            </a:p>
          </p:txBody>
        </p:sp>
      </p:grpSp>
      <p:grpSp>
        <p:nvGrpSpPr>
          <p:cNvPr id="5" name="Group 17"/>
          <p:cNvGrpSpPr>
            <a:grpSpLocks/>
          </p:cNvGrpSpPr>
          <p:nvPr/>
        </p:nvGrpSpPr>
        <p:grpSpPr bwMode="auto">
          <a:xfrm>
            <a:off x="7315200" y="5181600"/>
            <a:ext cx="1600200" cy="396875"/>
            <a:chOff x="4608" y="2976"/>
            <a:chExt cx="1008" cy="250"/>
          </a:xfrm>
        </p:grpSpPr>
        <p:sp>
          <p:nvSpPr>
            <p:cNvPr id="31771" name="Text Box 18"/>
            <p:cNvSpPr txBox="1">
              <a:spLocks noChangeArrowheads="1"/>
            </p:cNvSpPr>
            <p:nvPr/>
          </p:nvSpPr>
          <p:spPr bwMode="auto">
            <a:xfrm>
              <a:off x="5040" y="2976"/>
              <a:ext cx="576" cy="250"/>
            </a:xfrm>
            <a:prstGeom prst="rect">
              <a:avLst/>
            </a:prstGeom>
            <a:noFill/>
            <a:ln w="9525">
              <a:noFill/>
              <a:miter lim="800000"/>
              <a:headEnd/>
              <a:tailEnd/>
            </a:ln>
          </p:spPr>
          <p:txBody>
            <a:bodyPr>
              <a:spAutoFit/>
            </a:bodyPr>
            <a:lstStyle/>
            <a:p>
              <a:pPr eaLnBrk="0" hangingPunct="0">
                <a:spcBef>
                  <a:spcPct val="50000"/>
                </a:spcBef>
              </a:pPr>
              <a:r>
                <a:rPr lang="el-GR" b="1">
                  <a:latin typeface="Times New Roman" pitchFamily="18" charset="0"/>
                </a:rPr>
                <a:t>t</a:t>
              </a:r>
              <a:r>
                <a:rPr lang="el-GR" b="1" baseline="-25000">
                  <a:latin typeface="Times New Roman" pitchFamily="18" charset="0"/>
                </a:rPr>
                <a:t>3</a:t>
              </a:r>
              <a:endParaRPr lang="el-GR" b="1">
                <a:latin typeface="Times New Roman" pitchFamily="18" charset="0"/>
              </a:endParaRPr>
            </a:p>
          </p:txBody>
        </p:sp>
        <p:sp>
          <p:nvSpPr>
            <p:cNvPr id="31772" name="Line 19"/>
            <p:cNvSpPr>
              <a:spLocks noChangeShapeType="1"/>
            </p:cNvSpPr>
            <p:nvPr/>
          </p:nvSpPr>
          <p:spPr bwMode="auto">
            <a:xfrm flipH="1">
              <a:off x="4608" y="3072"/>
              <a:ext cx="336" cy="0"/>
            </a:xfrm>
            <a:prstGeom prst="line">
              <a:avLst/>
            </a:prstGeom>
            <a:noFill/>
            <a:ln w="9525">
              <a:solidFill>
                <a:schemeClr val="tx1"/>
              </a:solidFill>
              <a:round/>
              <a:headEnd/>
              <a:tailEnd type="triangle" w="med" len="med"/>
            </a:ln>
          </p:spPr>
          <p:txBody>
            <a:bodyPr wrap="none" anchor="ctr"/>
            <a:lstStyle/>
            <a:p>
              <a:endParaRPr lang="el-GR"/>
            </a:p>
          </p:txBody>
        </p:sp>
      </p:grpSp>
      <p:grpSp>
        <p:nvGrpSpPr>
          <p:cNvPr id="6" name="Group 20"/>
          <p:cNvGrpSpPr>
            <a:grpSpLocks/>
          </p:cNvGrpSpPr>
          <p:nvPr/>
        </p:nvGrpSpPr>
        <p:grpSpPr bwMode="auto">
          <a:xfrm>
            <a:off x="7315200" y="5562600"/>
            <a:ext cx="1600200" cy="396875"/>
            <a:chOff x="4608" y="2976"/>
            <a:chExt cx="1008" cy="250"/>
          </a:xfrm>
        </p:grpSpPr>
        <p:sp>
          <p:nvSpPr>
            <p:cNvPr id="31769" name="Text Box 21"/>
            <p:cNvSpPr txBox="1">
              <a:spLocks noChangeArrowheads="1"/>
            </p:cNvSpPr>
            <p:nvPr/>
          </p:nvSpPr>
          <p:spPr bwMode="auto">
            <a:xfrm>
              <a:off x="5040" y="2976"/>
              <a:ext cx="576" cy="250"/>
            </a:xfrm>
            <a:prstGeom prst="rect">
              <a:avLst/>
            </a:prstGeom>
            <a:noFill/>
            <a:ln w="9525">
              <a:noFill/>
              <a:miter lim="800000"/>
              <a:headEnd/>
              <a:tailEnd/>
            </a:ln>
          </p:spPr>
          <p:txBody>
            <a:bodyPr>
              <a:spAutoFit/>
            </a:bodyPr>
            <a:lstStyle/>
            <a:p>
              <a:pPr eaLnBrk="0" hangingPunct="0">
                <a:spcBef>
                  <a:spcPct val="50000"/>
                </a:spcBef>
              </a:pPr>
              <a:r>
                <a:rPr lang="el-GR" b="1">
                  <a:latin typeface="Times New Roman" pitchFamily="18" charset="0"/>
                </a:rPr>
                <a:t>t</a:t>
              </a:r>
              <a:r>
                <a:rPr lang="el-GR" b="1" baseline="-25000">
                  <a:latin typeface="Times New Roman" pitchFamily="18" charset="0"/>
                </a:rPr>
                <a:t>4</a:t>
              </a:r>
              <a:endParaRPr lang="el-GR" b="1">
                <a:latin typeface="Times New Roman" pitchFamily="18" charset="0"/>
              </a:endParaRPr>
            </a:p>
          </p:txBody>
        </p:sp>
        <p:sp>
          <p:nvSpPr>
            <p:cNvPr id="31770" name="Line 22"/>
            <p:cNvSpPr>
              <a:spLocks noChangeShapeType="1"/>
            </p:cNvSpPr>
            <p:nvPr/>
          </p:nvSpPr>
          <p:spPr bwMode="auto">
            <a:xfrm flipH="1">
              <a:off x="4608" y="3072"/>
              <a:ext cx="336" cy="0"/>
            </a:xfrm>
            <a:prstGeom prst="line">
              <a:avLst/>
            </a:prstGeom>
            <a:noFill/>
            <a:ln w="9525">
              <a:solidFill>
                <a:schemeClr val="tx1"/>
              </a:solidFill>
              <a:round/>
              <a:headEnd/>
              <a:tailEnd type="triangle" w="med" len="med"/>
            </a:ln>
          </p:spPr>
          <p:txBody>
            <a:bodyPr wrap="none" anchor="ctr"/>
            <a:lstStyle/>
            <a:p>
              <a:endParaRPr lang="el-GR"/>
            </a:p>
          </p:txBody>
        </p:sp>
      </p:grpSp>
      <p:sp>
        <p:nvSpPr>
          <p:cNvPr id="31759" name="Text Box 23"/>
          <p:cNvSpPr txBox="1">
            <a:spLocks noChangeArrowheads="1"/>
          </p:cNvSpPr>
          <p:nvPr/>
        </p:nvSpPr>
        <p:spPr bwMode="auto">
          <a:xfrm>
            <a:off x="1331913" y="3068638"/>
            <a:ext cx="865187" cy="369332"/>
          </a:xfrm>
          <a:prstGeom prst="rect">
            <a:avLst/>
          </a:prstGeom>
          <a:noFill/>
          <a:ln w="9525">
            <a:noFill/>
            <a:miter lim="800000"/>
            <a:headEnd/>
            <a:tailEnd/>
          </a:ln>
        </p:spPr>
        <p:txBody>
          <a:bodyPr>
            <a:spAutoFit/>
          </a:bodyPr>
          <a:lstStyle/>
          <a:p>
            <a:pPr eaLnBrk="0" hangingPunct="0">
              <a:spcBef>
                <a:spcPct val="50000"/>
              </a:spcBef>
            </a:pPr>
            <a:r>
              <a:rPr lang="el-GR" dirty="0"/>
              <a:t>Χ</a:t>
            </a:r>
          </a:p>
        </p:txBody>
      </p:sp>
      <p:sp>
        <p:nvSpPr>
          <p:cNvPr id="31760" name="Text Box 24"/>
          <p:cNvSpPr txBox="1">
            <a:spLocks noChangeArrowheads="1"/>
          </p:cNvSpPr>
          <p:nvPr/>
        </p:nvSpPr>
        <p:spPr bwMode="auto">
          <a:xfrm>
            <a:off x="3779838" y="3141663"/>
            <a:ext cx="1081087" cy="369332"/>
          </a:xfrm>
          <a:prstGeom prst="rect">
            <a:avLst/>
          </a:prstGeom>
          <a:noFill/>
          <a:ln w="9525">
            <a:noFill/>
            <a:miter lim="800000"/>
            <a:headEnd/>
            <a:tailEnd/>
          </a:ln>
        </p:spPr>
        <p:txBody>
          <a:bodyPr>
            <a:spAutoFit/>
          </a:bodyPr>
          <a:lstStyle/>
          <a:p>
            <a:pPr eaLnBrk="0" hangingPunct="0">
              <a:spcBef>
                <a:spcPct val="50000"/>
              </a:spcBef>
            </a:pPr>
            <a:r>
              <a:rPr lang="el-GR"/>
              <a:t>Υ</a:t>
            </a:r>
          </a:p>
        </p:txBody>
      </p:sp>
      <p:sp>
        <p:nvSpPr>
          <p:cNvPr id="31761" name="Line 25"/>
          <p:cNvSpPr>
            <a:spLocks noChangeShapeType="1"/>
          </p:cNvSpPr>
          <p:nvPr/>
        </p:nvSpPr>
        <p:spPr bwMode="auto">
          <a:xfrm>
            <a:off x="611188" y="3644900"/>
            <a:ext cx="2305050" cy="0"/>
          </a:xfrm>
          <a:prstGeom prst="line">
            <a:avLst/>
          </a:prstGeom>
          <a:noFill/>
          <a:ln w="9525">
            <a:solidFill>
              <a:schemeClr val="tx1"/>
            </a:solidFill>
            <a:round/>
            <a:headEnd type="triangle" w="med" len="med"/>
            <a:tailEnd type="triangle" w="med" len="med"/>
          </a:ln>
        </p:spPr>
        <p:txBody>
          <a:bodyPr/>
          <a:lstStyle/>
          <a:p>
            <a:endParaRPr lang="el-GR"/>
          </a:p>
        </p:txBody>
      </p:sp>
      <p:sp>
        <p:nvSpPr>
          <p:cNvPr id="31762" name="Line 26"/>
          <p:cNvSpPr>
            <a:spLocks noChangeShapeType="1"/>
          </p:cNvSpPr>
          <p:nvPr/>
        </p:nvSpPr>
        <p:spPr bwMode="auto">
          <a:xfrm>
            <a:off x="3348038" y="3644900"/>
            <a:ext cx="2016125" cy="0"/>
          </a:xfrm>
          <a:prstGeom prst="line">
            <a:avLst/>
          </a:prstGeom>
          <a:noFill/>
          <a:ln w="9525">
            <a:solidFill>
              <a:schemeClr val="tx1"/>
            </a:solidFill>
            <a:round/>
            <a:headEnd type="triangle" w="med" len="med"/>
            <a:tailEnd type="triangle" w="med" len="med"/>
          </a:ln>
        </p:spPr>
        <p:txBody>
          <a:bodyPr/>
          <a:lstStyle/>
          <a:p>
            <a:endParaRPr lang="el-GR"/>
          </a:p>
        </p:txBody>
      </p:sp>
      <p:sp>
        <p:nvSpPr>
          <p:cNvPr id="31763" name="Text Box 27"/>
          <p:cNvSpPr txBox="1">
            <a:spLocks noChangeArrowheads="1"/>
          </p:cNvSpPr>
          <p:nvPr/>
        </p:nvSpPr>
        <p:spPr bwMode="auto">
          <a:xfrm>
            <a:off x="5724525" y="3141663"/>
            <a:ext cx="2232025" cy="369332"/>
          </a:xfrm>
          <a:prstGeom prst="rect">
            <a:avLst/>
          </a:prstGeom>
          <a:noFill/>
          <a:ln w="9525">
            <a:noFill/>
            <a:miter lim="800000"/>
            <a:headEnd/>
            <a:tailEnd/>
          </a:ln>
        </p:spPr>
        <p:txBody>
          <a:bodyPr>
            <a:spAutoFit/>
          </a:bodyPr>
          <a:lstStyle/>
          <a:p>
            <a:pPr eaLnBrk="0" hangingPunct="0">
              <a:spcBef>
                <a:spcPct val="50000"/>
              </a:spcBef>
            </a:pPr>
            <a:r>
              <a:rPr lang="en-US"/>
              <a:t>R – X - Y</a:t>
            </a:r>
            <a:endParaRPr lang="el-GR"/>
          </a:p>
        </p:txBody>
      </p:sp>
      <p:sp>
        <p:nvSpPr>
          <p:cNvPr id="31764" name="Line 28"/>
          <p:cNvSpPr>
            <a:spLocks noChangeShapeType="1"/>
          </p:cNvSpPr>
          <p:nvPr/>
        </p:nvSpPr>
        <p:spPr bwMode="auto">
          <a:xfrm>
            <a:off x="5651500" y="3644900"/>
            <a:ext cx="1368425" cy="0"/>
          </a:xfrm>
          <a:prstGeom prst="line">
            <a:avLst/>
          </a:prstGeom>
          <a:noFill/>
          <a:ln w="9525">
            <a:solidFill>
              <a:schemeClr val="tx1"/>
            </a:solidFill>
            <a:round/>
            <a:headEnd type="triangle" w="med" len="med"/>
            <a:tailEnd type="triangle" w="med" len="med"/>
          </a:ln>
        </p:spPr>
        <p:txBody>
          <a:bodyPr/>
          <a:lstStyle/>
          <a:p>
            <a:endParaRPr lang="el-GR"/>
          </a:p>
        </p:txBody>
      </p:sp>
      <p:sp>
        <p:nvSpPr>
          <p:cNvPr id="31765" name="Text Box 29"/>
          <p:cNvSpPr txBox="1">
            <a:spLocks noChangeArrowheads="1"/>
          </p:cNvSpPr>
          <p:nvPr/>
        </p:nvSpPr>
        <p:spPr bwMode="auto">
          <a:xfrm>
            <a:off x="827088" y="2636838"/>
            <a:ext cx="1871662" cy="366712"/>
          </a:xfrm>
          <a:prstGeom prst="rect">
            <a:avLst/>
          </a:prstGeom>
          <a:noFill/>
          <a:ln w="9525">
            <a:noFill/>
            <a:miter lim="800000"/>
            <a:headEnd/>
            <a:tailEnd/>
          </a:ln>
        </p:spPr>
        <p:txBody>
          <a:bodyPr>
            <a:spAutoFit/>
          </a:bodyPr>
          <a:lstStyle/>
          <a:p>
            <a:pPr algn="ctr">
              <a:spcBef>
                <a:spcPct val="50000"/>
              </a:spcBef>
            </a:pPr>
            <a:r>
              <a:rPr lang="el-GR" sz="1800" dirty="0">
                <a:solidFill>
                  <a:schemeClr val="accent6">
                    <a:lumMod val="75000"/>
                  </a:schemeClr>
                </a:solidFill>
              </a:rPr>
              <a:t>Όνομα</a:t>
            </a:r>
          </a:p>
        </p:txBody>
      </p:sp>
      <p:sp>
        <p:nvSpPr>
          <p:cNvPr id="31766" name="Text Box 30"/>
          <p:cNvSpPr txBox="1">
            <a:spLocks noChangeArrowheads="1"/>
          </p:cNvSpPr>
          <p:nvPr/>
        </p:nvSpPr>
        <p:spPr bwMode="auto">
          <a:xfrm>
            <a:off x="2987675" y="2636838"/>
            <a:ext cx="2305050" cy="366712"/>
          </a:xfrm>
          <a:prstGeom prst="rect">
            <a:avLst/>
          </a:prstGeom>
          <a:noFill/>
          <a:ln w="9525">
            <a:noFill/>
            <a:miter lim="800000"/>
            <a:headEnd/>
            <a:tailEnd/>
          </a:ln>
        </p:spPr>
        <p:txBody>
          <a:bodyPr>
            <a:spAutoFit/>
          </a:bodyPr>
          <a:lstStyle/>
          <a:p>
            <a:pPr algn="ctr">
              <a:spcBef>
                <a:spcPct val="50000"/>
              </a:spcBef>
            </a:pPr>
            <a:r>
              <a:rPr lang="el-GR" sz="1800">
                <a:solidFill>
                  <a:schemeClr val="accent6">
                    <a:lumMod val="75000"/>
                  </a:schemeClr>
                </a:solidFill>
              </a:rPr>
              <a:t>Πόλη Οδός</a:t>
            </a:r>
          </a:p>
        </p:txBody>
      </p:sp>
      <p:sp>
        <p:nvSpPr>
          <p:cNvPr id="31767" name="Text Box 31"/>
          <p:cNvSpPr txBox="1">
            <a:spLocks noChangeArrowheads="1"/>
          </p:cNvSpPr>
          <p:nvPr/>
        </p:nvSpPr>
        <p:spPr bwMode="auto">
          <a:xfrm>
            <a:off x="5580063" y="2636838"/>
            <a:ext cx="2305050" cy="366712"/>
          </a:xfrm>
          <a:prstGeom prst="rect">
            <a:avLst/>
          </a:prstGeom>
          <a:noFill/>
          <a:ln w="9525">
            <a:noFill/>
            <a:miter lim="800000"/>
            <a:headEnd/>
            <a:tailEnd/>
          </a:ln>
        </p:spPr>
        <p:txBody>
          <a:bodyPr>
            <a:spAutoFit/>
          </a:bodyPr>
          <a:lstStyle/>
          <a:p>
            <a:pPr>
              <a:spcBef>
                <a:spcPct val="50000"/>
              </a:spcBef>
            </a:pPr>
            <a:r>
              <a:rPr lang="el-GR" sz="1800">
                <a:solidFill>
                  <a:schemeClr val="accent6">
                    <a:lumMod val="75000"/>
                  </a:schemeClr>
                </a:solidFill>
              </a:rPr>
              <a:t>Τίτλος Έτος</a:t>
            </a:r>
          </a:p>
        </p:txBody>
      </p:sp>
      <p:sp>
        <p:nvSpPr>
          <p:cNvPr id="31768" name="Date Placeholder 2"/>
          <p:cNvSpPr>
            <a:spLocks noGrp="1"/>
          </p:cNvSpPr>
          <p:nvPr>
            <p:ph type="dt" sz="quarter" idx="10"/>
          </p:nvPr>
        </p:nvSpPr>
        <p:spPr>
          <a:noFill/>
        </p:spPr>
        <p:txBody>
          <a:bodyPr/>
          <a:lstStyle/>
          <a:p>
            <a:r>
              <a:rPr lang="el-GR" dirty="0" smtClean="0"/>
              <a:t>Βάσεις Δεδομένων 20</a:t>
            </a:r>
            <a:r>
              <a:rPr lang="en-US" dirty="0" smtClean="0"/>
              <a:t>13</a:t>
            </a:r>
            <a:r>
              <a:rPr lang="el-GR" dirty="0" smtClean="0"/>
              <a:t>-20</a:t>
            </a:r>
            <a:r>
              <a:rPr lang="en-US" dirty="0" smtClean="0"/>
              <a:t>14</a:t>
            </a:r>
            <a:endParaRPr lang="el-GR" altLang="en-US" dirty="0" smtClean="0"/>
          </a:p>
        </p:txBody>
      </p:sp>
      <p:sp>
        <p:nvSpPr>
          <p:cNvPr id="36" name="Title 1"/>
          <p:cNvSpPr>
            <a:spLocks noGrp="1"/>
          </p:cNvSpPr>
          <p:nvPr>
            <p:ph type="title"/>
          </p:nvPr>
        </p:nvSpPr>
        <p:spPr>
          <a:xfrm>
            <a:off x="457200" y="274638"/>
            <a:ext cx="8229600" cy="1143000"/>
          </a:xfrm>
        </p:spPr>
        <p:txBody>
          <a:bodyPr/>
          <a:lstStyle/>
          <a:p>
            <a:r>
              <a:rPr lang="el-GR" dirty="0" err="1" smtClean="0">
                <a:solidFill>
                  <a:schemeClr val="accent6">
                    <a:lumMod val="75000"/>
                  </a:schemeClr>
                </a:solidFill>
              </a:rPr>
              <a:t>Πλειότιμες</a:t>
            </a:r>
            <a:r>
              <a:rPr lang="el-GR" dirty="0" smtClean="0">
                <a:solidFill>
                  <a:schemeClr val="accent6">
                    <a:lumMod val="75000"/>
                  </a:schemeClr>
                </a:solidFill>
              </a:rPr>
              <a:t> Εξαρτήσεις</a:t>
            </a:r>
            <a:endParaRPr lang="en-US"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oter Placeholder 3"/>
          <p:cNvSpPr>
            <a:spLocks noGrp="1"/>
          </p:cNvSpPr>
          <p:nvPr>
            <p:ph type="ftr" sz="quarter" idx="11"/>
          </p:nvPr>
        </p:nvSpPr>
        <p:spPr>
          <a:noFill/>
        </p:spPr>
        <p:txBody>
          <a:bodyPr/>
          <a:lstStyle/>
          <a:p>
            <a:r>
              <a:rPr lang="el-GR" altLang="en-US" smtClean="0"/>
              <a:t>Ευαγγελία Πιτουρά</a:t>
            </a:r>
          </a:p>
        </p:txBody>
      </p:sp>
      <p:sp>
        <p:nvSpPr>
          <p:cNvPr id="31747" name="Slide Number Placeholder 4"/>
          <p:cNvSpPr>
            <a:spLocks noGrp="1"/>
          </p:cNvSpPr>
          <p:nvPr>
            <p:ph type="sldNum" sz="quarter" idx="12"/>
          </p:nvPr>
        </p:nvSpPr>
        <p:spPr>
          <a:noFill/>
        </p:spPr>
        <p:txBody>
          <a:bodyPr/>
          <a:lstStyle/>
          <a:p>
            <a:fld id="{187DE15C-1437-42A1-B972-BBE01E610D87}" type="slidenum">
              <a:rPr lang="el-GR" altLang="en-US" smtClean="0"/>
              <a:pPr/>
              <a:t>99</a:t>
            </a:fld>
            <a:endParaRPr lang="el-GR" altLang="en-US" smtClean="0"/>
          </a:p>
        </p:txBody>
      </p:sp>
      <p:sp>
        <p:nvSpPr>
          <p:cNvPr id="31768" name="Date Placeholder 2"/>
          <p:cNvSpPr>
            <a:spLocks noGrp="1"/>
          </p:cNvSpPr>
          <p:nvPr>
            <p:ph type="dt" sz="quarter" idx="10"/>
          </p:nvPr>
        </p:nvSpPr>
        <p:spPr>
          <a:noFill/>
        </p:spPr>
        <p:txBody>
          <a:bodyPr/>
          <a:lstStyle/>
          <a:p>
            <a:r>
              <a:rPr lang="el-GR" dirty="0" smtClean="0"/>
              <a:t>Βάσεις Δεδομένων 20</a:t>
            </a:r>
            <a:r>
              <a:rPr lang="en-US" dirty="0" smtClean="0"/>
              <a:t>13</a:t>
            </a:r>
            <a:r>
              <a:rPr lang="el-GR" dirty="0" smtClean="0"/>
              <a:t>-20</a:t>
            </a:r>
            <a:r>
              <a:rPr lang="en-US" dirty="0" smtClean="0"/>
              <a:t>14</a:t>
            </a:r>
            <a:endParaRPr lang="el-GR" altLang="en-US" dirty="0" smtClean="0"/>
          </a:p>
        </p:txBody>
      </p:sp>
      <p:sp>
        <p:nvSpPr>
          <p:cNvPr id="36" name="Title 1"/>
          <p:cNvSpPr>
            <a:spLocks noGrp="1"/>
          </p:cNvSpPr>
          <p:nvPr>
            <p:ph type="title"/>
          </p:nvPr>
        </p:nvSpPr>
        <p:spPr>
          <a:xfrm>
            <a:off x="457200" y="274638"/>
            <a:ext cx="8229600" cy="1143000"/>
          </a:xfrm>
        </p:spPr>
        <p:txBody>
          <a:bodyPr/>
          <a:lstStyle/>
          <a:p>
            <a:r>
              <a:rPr lang="el-GR" dirty="0" smtClean="0">
                <a:solidFill>
                  <a:schemeClr val="accent6">
                    <a:lumMod val="75000"/>
                  </a:schemeClr>
                </a:solidFill>
              </a:rPr>
              <a:t>Άσκηση 1 (Ιουν 13)</a:t>
            </a:r>
            <a:endParaRPr lang="en-US" dirty="0">
              <a:solidFill>
                <a:schemeClr val="accent6">
                  <a:lumMod val="75000"/>
                </a:schemeClr>
              </a:solidFill>
            </a:endParaRPr>
          </a:p>
        </p:txBody>
      </p:sp>
      <p:sp>
        <p:nvSpPr>
          <p:cNvPr id="35" name="TextBox 34"/>
          <p:cNvSpPr txBox="1"/>
          <p:nvPr/>
        </p:nvSpPr>
        <p:spPr>
          <a:xfrm>
            <a:off x="631596" y="1555423"/>
            <a:ext cx="8078771" cy="3979744"/>
          </a:xfrm>
          <a:prstGeom prst="rect">
            <a:avLst/>
          </a:prstGeom>
          <a:noFill/>
        </p:spPr>
        <p:txBody>
          <a:bodyPr wrap="square" rtlCol="0">
            <a:spAutoFit/>
          </a:bodyPr>
          <a:lstStyle/>
          <a:p>
            <a:r>
              <a:rPr lang="el-GR" dirty="0" smtClean="0"/>
              <a:t>[Μονάδες 7</a:t>
            </a:r>
            <a:r>
              <a:rPr lang="el-GR" dirty="0" smtClean="0"/>
              <a:t>] Έστω το σχεσιακό σχήμα R( A, B, C, D)  στο οποίο ισχύει μόνο η συναρτησιακή εξάρτηση  A → B. </a:t>
            </a:r>
          </a:p>
          <a:p>
            <a:r>
              <a:rPr lang="el-GR" dirty="0" smtClean="0"/>
              <a:t>(</a:t>
            </a:r>
            <a:r>
              <a:rPr lang="en-US" dirty="0" err="1" smtClean="0"/>
              <a:t>i</a:t>
            </a:r>
            <a:r>
              <a:rPr lang="el-GR" dirty="0" smtClean="0"/>
              <a:t>) Δώστε το υποψήφια (υποψήφιο) κλειδιά.</a:t>
            </a:r>
          </a:p>
          <a:p>
            <a:r>
              <a:rPr lang="el-GR" dirty="0" smtClean="0"/>
              <a:t>(</a:t>
            </a:r>
            <a:r>
              <a:rPr lang="en-US" dirty="0" smtClean="0"/>
              <a:t>ii</a:t>
            </a:r>
            <a:r>
              <a:rPr lang="el-GR" dirty="0" smtClean="0"/>
              <a:t>) Είναι σε </a:t>
            </a:r>
            <a:r>
              <a:rPr lang="en-US" dirty="0" smtClean="0"/>
              <a:t>BCNF  </a:t>
            </a:r>
            <a:r>
              <a:rPr lang="el-GR" dirty="0" smtClean="0"/>
              <a:t>ή όχι και γιατί. Αν όχι διασπάστε τη σχέση σε σχέσεις που να είναι σε </a:t>
            </a:r>
            <a:r>
              <a:rPr lang="en-US" dirty="0" smtClean="0"/>
              <a:t>BCNF </a:t>
            </a:r>
            <a:r>
              <a:rPr lang="el-GR" dirty="0" smtClean="0"/>
              <a:t>(χρησιμοποιώντας το σχετικό αλγόριθμο) και δώστε τα το υποψήφια (υποψήφιο) κλειδιά για κάθε μια από τις σχέσεις που προκύπτουν.</a:t>
            </a:r>
          </a:p>
          <a:p>
            <a:r>
              <a:rPr lang="el-GR" dirty="0" smtClean="0"/>
              <a:t> </a:t>
            </a:r>
          </a:p>
          <a:p>
            <a:r>
              <a:rPr lang="el-GR" dirty="0" smtClean="0"/>
              <a:t>[Μονάδες 5</a:t>
            </a:r>
            <a:r>
              <a:rPr lang="el-GR" dirty="0" smtClean="0"/>
              <a:t>] Έστω μια σχεσιακή βάση με σχήμα  S( E, F, G) και το στιγμιότυπο με 2 πλειάδες: {(123, </a:t>
            </a:r>
            <a:r>
              <a:rPr lang="el-GR" dirty="0" err="1" smtClean="0"/>
              <a:t>smith</a:t>
            </a:r>
            <a:r>
              <a:rPr lang="el-GR" dirty="0" smtClean="0"/>
              <a:t>, </a:t>
            </a:r>
            <a:r>
              <a:rPr lang="el-GR" dirty="0" err="1" smtClean="0"/>
              <a:t>main</a:t>
            </a:r>
            <a:r>
              <a:rPr lang="el-GR" dirty="0" smtClean="0"/>
              <a:t>-</a:t>
            </a:r>
            <a:r>
              <a:rPr lang="el-GR" dirty="0" err="1" smtClean="0"/>
              <a:t>street</a:t>
            </a:r>
            <a:r>
              <a:rPr lang="el-GR" dirty="0" smtClean="0"/>
              <a:t>), (123, </a:t>
            </a:r>
            <a:r>
              <a:rPr lang="el-GR" dirty="0" err="1" smtClean="0"/>
              <a:t>johnson</a:t>
            </a:r>
            <a:r>
              <a:rPr lang="el-GR" dirty="0" smtClean="0"/>
              <a:t>, </a:t>
            </a:r>
            <a:r>
              <a:rPr lang="el-GR" dirty="0" err="1" smtClean="0"/>
              <a:t>forbes</a:t>
            </a:r>
            <a:r>
              <a:rPr lang="el-GR" dirty="0" smtClean="0"/>
              <a:t>)}. Για κάθε μία από τις συναρτησιακές εξαρτήσεις (</a:t>
            </a:r>
            <a:r>
              <a:rPr lang="en-US" dirty="0" err="1" smtClean="0"/>
              <a:t>i</a:t>
            </a:r>
            <a:r>
              <a:rPr lang="el-GR" dirty="0" smtClean="0"/>
              <a:t>)-(</a:t>
            </a:r>
            <a:r>
              <a:rPr lang="en-US" dirty="0" smtClean="0"/>
              <a:t>iii</a:t>
            </a:r>
            <a:r>
              <a:rPr lang="el-GR" dirty="0" smtClean="0"/>
              <a:t>) παρακάτω εξηγείστε αν μπορείτε ή όχι να πείτε αν ισχύουν ή όχι.</a:t>
            </a:r>
          </a:p>
          <a:p>
            <a:r>
              <a:rPr lang="en-US" dirty="0" smtClean="0"/>
              <a:t>(</a:t>
            </a:r>
            <a:r>
              <a:rPr lang="en-US" dirty="0" err="1" smtClean="0"/>
              <a:t>i</a:t>
            </a:r>
            <a:r>
              <a:rPr lang="en-US" dirty="0" smtClean="0"/>
              <a:t>) E → F </a:t>
            </a:r>
            <a:endParaRPr lang="el-GR" dirty="0" smtClean="0"/>
          </a:p>
          <a:p>
            <a:r>
              <a:rPr lang="en-US" dirty="0" smtClean="0"/>
              <a:t>(ii) EF → G</a:t>
            </a:r>
            <a:endParaRPr lang="el-GR" dirty="0" smtClean="0"/>
          </a:p>
          <a:p>
            <a:r>
              <a:rPr lang="en-US" dirty="0" smtClean="0"/>
              <a:t>(iii) F → G </a:t>
            </a:r>
            <a:endParaRPr lang="el-G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2854</TotalTime>
  <Words>6941</Words>
  <Application>Microsoft Office PowerPoint</Application>
  <PresentationFormat>On-screen Show (4:3)</PresentationFormat>
  <Paragraphs>1156</Paragraphs>
  <Slides>111</Slides>
  <Notes>19</Notes>
  <HiddenSlides>1</HiddenSlides>
  <MMClips>0</MMClips>
  <ScaleCrop>false</ScaleCrop>
  <HeadingPairs>
    <vt:vector size="4" baseType="variant">
      <vt:variant>
        <vt:lpstr>Theme</vt:lpstr>
      </vt:variant>
      <vt:variant>
        <vt:i4>1</vt:i4>
      </vt:variant>
      <vt:variant>
        <vt:lpstr>Slide Titles</vt:lpstr>
      </vt:variant>
      <vt:variant>
        <vt:i4>111</vt:i4>
      </vt:variant>
    </vt:vector>
  </HeadingPairs>
  <TitlesOfParts>
    <vt:vector size="112" baseType="lpstr">
      <vt:lpstr>Office Theme</vt:lpstr>
      <vt:lpstr>Slide 1</vt:lpstr>
      <vt:lpstr>Εισαγωγή</vt:lpstr>
      <vt:lpstr>Γενικές Κατευθύνσεις</vt:lpstr>
      <vt:lpstr>Σημασιολογία</vt:lpstr>
      <vt:lpstr>Πλεονασμός (επανάληψη πληροφορίας)</vt:lpstr>
      <vt:lpstr>Πλεονασμός (επανάληψη πληροφορίας)</vt:lpstr>
      <vt:lpstr>Αποφυγή τιμών null</vt:lpstr>
      <vt:lpstr>Αποφυγή δημιουργίας πλασματικών πλειάδων</vt:lpstr>
      <vt:lpstr>Γενικός Αλγόριθμος Σχεδιασμού</vt:lpstr>
      <vt:lpstr>Slide 10</vt:lpstr>
      <vt:lpstr>Εισαγωγή</vt:lpstr>
      <vt:lpstr>Παράδειγμα</vt:lpstr>
      <vt:lpstr>Ορισμός</vt:lpstr>
      <vt:lpstr>Συναρτησιακές Εξαρτήσεις</vt:lpstr>
      <vt:lpstr>Συναρτησιακές Εξαρτήσεις</vt:lpstr>
      <vt:lpstr>Παράδειγμα I (φυσική σημασία)</vt:lpstr>
      <vt:lpstr>Παράδειγμα ΙΙ (φυσική σημασία)</vt:lpstr>
      <vt:lpstr>Τετριμμένη Συναρτησιακή  Εξάρτηση</vt:lpstr>
      <vt:lpstr>Περιορισμοί Σχήματος</vt:lpstr>
      <vt:lpstr>Κανόνες Συμπερασμού (Inference Rules)</vt:lpstr>
      <vt:lpstr>Κανόνες Συμπερασμού (Inference Rules)</vt:lpstr>
      <vt:lpstr>Κανόνες Συμπερασμού</vt:lpstr>
      <vt:lpstr>Κανόνες Συμπερασμού</vt:lpstr>
      <vt:lpstr>Κανόνες Συμπερασμού</vt:lpstr>
      <vt:lpstr>Slide 25</vt:lpstr>
      <vt:lpstr>Παράδειγμα</vt:lpstr>
      <vt:lpstr>Εγκλεισμός Γνωρισμάτων</vt:lpstr>
      <vt:lpstr>Παράδειγμα</vt:lpstr>
      <vt:lpstr>Slide 29</vt:lpstr>
      <vt:lpstr>Εγκλεισμός Γνωρισμάτων</vt:lpstr>
      <vt:lpstr>Παράδειγμα Ι</vt:lpstr>
      <vt:lpstr>Παράδειγμα Ι</vt:lpstr>
      <vt:lpstr>Κάλυμμα</vt:lpstr>
      <vt:lpstr>Κάλυμμα</vt:lpstr>
      <vt:lpstr>Παράδειγμα</vt:lpstr>
      <vt:lpstr>Άσκηση</vt:lpstr>
      <vt:lpstr>Ελάχιστο Κάλυμμα</vt:lpstr>
      <vt:lpstr>Αλγόριθμος Υπολογισμού Ελάχιστου Καλύμματος</vt:lpstr>
      <vt:lpstr>Περιττά Γνωρίσματα</vt:lpstr>
      <vt:lpstr>Παράδειγμα (περιττού γνωρίσματος στο αριστερό μέρος)</vt:lpstr>
      <vt:lpstr>Περιττό Γνώρισμα</vt:lpstr>
      <vt:lpstr>Περιττή Εξάρτηση</vt:lpstr>
      <vt:lpstr>Αλγόριθμος Υπολογισμού Ελάχιστου Καλύμματος</vt:lpstr>
      <vt:lpstr>Παράδειγμα</vt:lpstr>
      <vt:lpstr>Παράδειγμα</vt:lpstr>
      <vt:lpstr>Άσκηση</vt:lpstr>
      <vt:lpstr>Ελάχιστο Κάλυμμα</vt:lpstr>
      <vt:lpstr>Σύνοψη</vt:lpstr>
      <vt:lpstr>Slide 49</vt:lpstr>
      <vt:lpstr>Slide 50</vt:lpstr>
      <vt:lpstr>Αλγόριθμος Σχεδιασμού</vt:lpstr>
      <vt:lpstr>Αλγόριθμος Σχεδιασμού</vt:lpstr>
      <vt:lpstr>Αλγόριθμος Σχεδιασμού</vt:lpstr>
      <vt:lpstr>Σχεδιασμός</vt:lpstr>
      <vt:lpstr>Παράδειγμα Διάσπασης Σχήματος</vt:lpstr>
      <vt:lpstr>Τυπικός Ορισμός Διάσπασης</vt:lpstr>
      <vt:lpstr>Παράδειγμα</vt:lpstr>
      <vt:lpstr>Διάσπαση</vt:lpstr>
      <vt:lpstr>Επιθυμητές Ιδιότητες Διάσπασης</vt:lpstr>
      <vt:lpstr>Διάσπαση Άνευ Απωλειών στη Συνένωση</vt:lpstr>
      <vt:lpstr>Παράδειγμα</vt:lpstr>
      <vt:lpstr>Διάσπαση Άνευ Απωλειών στη Συνένωση</vt:lpstr>
      <vt:lpstr>Παράδειγμα</vt:lpstr>
      <vt:lpstr>Διατήρηση Εξαρτήσεων</vt:lpstr>
      <vt:lpstr>Παραδείγματα</vt:lpstr>
      <vt:lpstr>Διατήρηση Εξαρτήσεων</vt:lpstr>
      <vt:lpstr>Παραδείγματα</vt:lpstr>
      <vt:lpstr>Επιθυμητές Ιδιότητες (ανασκόπηση)</vt:lpstr>
      <vt:lpstr>Slide 69</vt:lpstr>
      <vt:lpstr>Slide 70</vt:lpstr>
      <vt:lpstr>Σχεδιασμός</vt:lpstr>
      <vt:lpstr>Κανονικές Μορφές</vt:lpstr>
      <vt:lpstr>Κανονικές Μορφές</vt:lpstr>
      <vt:lpstr>BCNF</vt:lpstr>
      <vt:lpstr>Παραδείγματα</vt:lpstr>
      <vt:lpstr>Αλγόριθμος Διάσπασης σε BCNF</vt:lpstr>
      <vt:lpstr>Παράδειγμα</vt:lpstr>
      <vt:lpstr>BCNF</vt:lpstr>
      <vt:lpstr>BCNF</vt:lpstr>
      <vt:lpstr>Παραδείγματα Μερικής Εξάρτησης</vt:lpstr>
      <vt:lpstr>BCNF</vt:lpstr>
      <vt:lpstr>Παράδειγμα Μεταβατικής Εξάρτησης</vt:lpstr>
      <vt:lpstr>BCNF Διάσπαση και Διατήρηση Εξαρτήσεων</vt:lpstr>
      <vt:lpstr>BCNF Διάσπαση και Διατήρηση Εξαρτήσεων</vt:lpstr>
      <vt:lpstr>3NF</vt:lpstr>
      <vt:lpstr>Παράδειγμα</vt:lpstr>
      <vt:lpstr>Διάσπαση σε 3NF</vt:lpstr>
      <vt:lpstr>3NF</vt:lpstr>
      <vt:lpstr>Κανονικές Μορφές (επανάληψη)</vt:lpstr>
      <vt:lpstr>Κανονικές Μορφές (επανάληψη)</vt:lpstr>
      <vt:lpstr>Σχεδιασμός Σχεσιακών Σχημάτων</vt:lpstr>
      <vt:lpstr>Σχεδιασμός Σχεσιακών Σχημάτων</vt:lpstr>
      <vt:lpstr>Πλειότιμες Εξαρτήσεις</vt:lpstr>
      <vt:lpstr>Πλειότιμες Εξαρτήσεις</vt:lpstr>
      <vt:lpstr>Πλειότιμες Εξαρτήσεις</vt:lpstr>
      <vt:lpstr>Παράδειγμα</vt:lpstr>
      <vt:lpstr>Πλειότιμες Εξαρτήσεις</vt:lpstr>
      <vt:lpstr>Πλειότιμες Εξαρτήσεις</vt:lpstr>
      <vt:lpstr>Άσκηση 1 (Ιουν 13)</vt:lpstr>
      <vt:lpstr>Άσκηση 2 (Σεπ 13)</vt:lpstr>
      <vt:lpstr>Slide 101</vt:lpstr>
      <vt:lpstr>Πως γράφουμε email</vt:lpstr>
      <vt:lpstr>Slide 103</vt:lpstr>
      <vt:lpstr>Άσκηση 1</vt:lpstr>
      <vt:lpstr>Άσκηση 2(α)</vt:lpstr>
      <vt:lpstr>Άσκηση 2(β)</vt:lpstr>
      <vt:lpstr>Άσκηση 2(γ)</vt:lpstr>
      <vt:lpstr>Άσκηση 2(δ)</vt:lpstr>
      <vt:lpstr>Άσκηση 3</vt:lpstr>
      <vt:lpstr>Άσκηση 4</vt:lpstr>
      <vt:lpstr>Άσκηση 4 (συνέχεια)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People Describe Themselves on Twitter</dc:title>
  <dc:creator>Konstantinos Semertzidis</dc:creator>
  <cp:lastModifiedBy>pitoura</cp:lastModifiedBy>
  <cp:revision>352</cp:revision>
  <dcterms:created xsi:type="dcterms:W3CDTF">2013-06-13T09:19:30Z</dcterms:created>
  <dcterms:modified xsi:type="dcterms:W3CDTF">2013-12-02T07:59:10Z</dcterms:modified>
</cp:coreProperties>
</file>