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24"/>
  </p:notesMasterIdLst>
  <p:sldIdLst>
    <p:sldId id="457" r:id="rId2"/>
    <p:sldId id="665" r:id="rId3"/>
    <p:sldId id="666" r:id="rId4"/>
    <p:sldId id="667" r:id="rId5"/>
    <p:sldId id="668" r:id="rId6"/>
    <p:sldId id="669" r:id="rId7"/>
    <p:sldId id="670" r:id="rId8"/>
    <p:sldId id="671" r:id="rId9"/>
    <p:sldId id="672" r:id="rId10"/>
    <p:sldId id="673" r:id="rId11"/>
    <p:sldId id="674" r:id="rId12"/>
    <p:sldId id="675" r:id="rId13"/>
    <p:sldId id="676" r:id="rId14"/>
    <p:sldId id="677" r:id="rId15"/>
    <p:sldId id="678" r:id="rId16"/>
    <p:sldId id="679" r:id="rId17"/>
    <p:sldId id="680" r:id="rId18"/>
    <p:sldId id="681" r:id="rId19"/>
    <p:sldId id="682" r:id="rId20"/>
    <p:sldId id="683" r:id="rId21"/>
    <p:sldId id="684" r:id="rId22"/>
    <p:sldId id="65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>
        <p:scale>
          <a:sx n="75" d="100"/>
          <a:sy n="75" d="100"/>
        </p:scale>
        <p:origin x="-930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21F6F-832D-4882-938F-347D80B56EC0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E0B6-A027-49D5-B6B6-FCF41CFA2597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F7D51-E58A-4178-8241-5FC806984A33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Σχεσιακός Λογισμός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0850" y="6343664"/>
            <a:ext cx="2133600" cy="365125"/>
          </a:xfrm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l-GR" dirty="0"/>
              <a:t>3</a:t>
            </a:r>
            <a:r>
              <a:rPr lang="el-GR" dirty="0" smtClean="0"/>
              <a:t>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CD1321-8A4F-48D1-88C2-1D9D5A95DD59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61950" y="125571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25550" y="17605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235075" y="24082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23850" y="3040063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Ελεύθερη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(free)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δεσμευμένη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(bound)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1103313" y="3505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νας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ποσοδείκτης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δεσμεύει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(binds)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μεταβλητή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285750" y="4143375"/>
            <a:ext cx="828040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μόνες ελεύθερες μεταβλητές πλειάδων του σχεσιακού λογισμού θα πρέπει να είναι αυτές που εμφανίζονται στα αριστερά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636588" y="5486401"/>
            <a:ext cx="810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Υποσύνολο της κατηγορηματικής λογικής πρώτου βαθμού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366F41-5718-4D5D-A087-C9606AAC30E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7"/>
            <a:ext cx="8051800" cy="391159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Υπενθύμιση</a:t>
            </a:r>
            <a:r>
              <a:rPr lang="en-US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DeMorgan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mplication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Διπλή άρνηση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buNone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331913" y="4292600"/>
            <a:ext cx="6934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“every human is mortal: no human is immortal”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789237" y="1920876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and P2  </a:t>
            </a:r>
            <a:r>
              <a:rPr lang="en-US" sz="2400" dirty="0">
                <a:sym typeface="Symbol" pitchFamily="18" charset="2"/>
              </a:rPr>
              <a:t></a:t>
            </a:r>
            <a:r>
              <a:rPr lang="en-US" sz="1600" dirty="0"/>
              <a:t> not (not(P1) or not(P2)</a:t>
            </a:r>
            <a:r>
              <a:rPr lang="el-GR" sz="1600" dirty="0"/>
              <a:t>)</a:t>
            </a:r>
          </a:p>
        </p:txBody>
      </p:sp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2916238" y="2378075"/>
            <a:ext cx="3887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</a:t>
            </a:r>
            <a:r>
              <a:rPr lang="en-US" sz="1600" dirty="0">
                <a:sym typeface="Symbol" pitchFamily="18" charset="2"/>
              </a:rPr>
              <a:t> P2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 not(P1) or P2</a:t>
            </a:r>
          </a:p>
        </p:txBody>
      </p:sp>
      <p:sp>
        <p:nvSpPr>
          <p:cNvPr id="14346" name="Text Box 18"/>
          <p:cNvSpPr txBox="1">
            <a:spLocks noChangeArrowheads="1"/>
          </p:cNvSpPr>
          <p:nvPr/>
        </p:nvSpPr>
        <p:spPr bwMode="auto">
          <a:xfrm>
            <a:off x="2555874" y="3068638"/>
            <a:ext cx="5329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Symbol" pitchFamily="18" charset="2"/>
              </a:rPr>
              <a:t>(</a:t>
            </a:r>
            <a:r>
              <a:rPr lang="el-GR" sz="1600" dirty="0">
                <a:sym typeface="Symbol" pitchFamily="18" charset="2"/>
              </a:rPr>
              <a:t></a:t>
            </a:r>
            <a:r>
              <a:rPr lang="en-US" sz="1600" dirty="0">
                <a:sym typeface="Symbol" pitchFamily="18" charset="2"/>
              </a:rPr>
              <a:t> t) P(t)  not ( t) (not P(t))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Λίγη Θεωρία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l-GR" dirty="0"/>
              <a:t>3</a:t>
            </a:r>
            <a:r>
              <a:rPr lang="el-GR" dirty="0" smtClean="0"/>
              <a:t>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D54E5-62A5-4D16-B528-8FF5DD88B2EF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433388" y="34448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επιλογή, προβολή):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γεννήθηκαν μετά  το 1980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758825" y="4598988"/>
            <a:ext cx="752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 |  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Ετος-Γέννησης &gt; 1980}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8" name="Text Box 14"/>
          <p:cNvSpPr txBox="1">
            <a:spLocks noChangeArrowheads="1"/>
          </p:cNvSpPr>
          <p:nvPr/>
        </p:nvSpPr>
        <p:spPr bwMode="auto">
          <a:xfrm>
            <a:off x="1006475" y="1954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l-GR" dirty="0"/>
              <a:t>3</a:t>
            </a:r>
            <a:r>
              <a:rPr lang="el-GR" dirty="0" smtClean="0"/>
              <a:t>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B0CC-4553-4E80-B040-2C3F9136EF56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6575" y="280035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15938" y="3643313"/>
            <a:ext cx="82867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Παίζει(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d.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512888" y="5800725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16393" name="AutoShape 6"/>
          <p:cNvSpPr>
            <a:spLocks/>
          </p:cNvSpPr>
          <p:nvPr/>
        </p:nvSpPr>
        <p:spPr bwMode="auto">
          <a:xfrm rot="-5400000">
            <a:off x="2500313" y="4794250"/>
            <a:ext cx="528638" cy="1671637"/>
          </a:xfrm>
          <a:prstGeom prst="leftBrace">
            <a:avLst>
              <a:gd name="adj1" fmla="val 26351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60375" y="16621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l-GR" dirty="0"/>
              <a:t>3</a:t>
            </a:r>
            <a:r>
              <a:rPr lang="el-GR" dirty="0" smtClean="0"/>
              <a:t>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BF8AF-E543-4F6F-A1C4-5022C444A67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550863" y="24479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2263" y="3208338"/>
            <a:ext cx="859155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Ηθοποιού,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Όνομα}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7050" y="4549775"/>
            <a:ext cx="785495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Δυο διαφορετικές (ελεύθερες) μεταβλητές πλειάδων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αποτιμάται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συνδυασμό πλειάδων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ανατίθεται στο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d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647701" y="5570539"/>
            <a:ext cx="79756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Προτιμήστε εκφράσεις με μια μεταβλητή στα αριστερά του |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512763" y="1477963"/>
            <a:ext cx="605313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l-GR" dirty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58362-F9BB-413D-AC64-75B2DDE28081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668338" y="28606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539750" y="3754438"/>
            <a:ext cx="86042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(not ((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‘Α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merican Beauty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’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Έτος =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1999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917575" y="57007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;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384175" y="1573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l-GR" dirty="0"/>
              <a:t>3</a:t>
            </a:r>
            <a:r>
              <a:rPr lang="el-GR" dirty="0" smtClean="0"/>
              <a:t>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9F596-0704-4051-A39C-32D934F1A86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38150" y="2151063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917575" y="281305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730250" y="3563938"/>
            <a:ext cx="63754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((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d))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‘Α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merican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Beauty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1999)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t. 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)))}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2889250" y="2990850"/>
            <a:ext cx="5759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Χρειάζεται ιδιαίτερη προσοχή, πρέπει να είναι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όλες τις δυνατές πλειάδες</a:t>
            </a:r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 flipH="1">
            <a:off x="4210050" y="3535363"/>
            <a:ext cx="360363" cy="5762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4352925" y="5621338"/>
            <a:ext cx="3181350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P(t)  not ( t) (not P(t))</a:t>
            </a:r>
            <a:endParaRPr lang="el-GR" sz="1400" b="1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( t) (P(t))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not 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(not P(t))</a:t>
            </a:r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177800" y="1001713"/>
            <a:ext cx="60325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56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l-GR" dirty="0"/>
              <a:t>3</a:t>
            </a:r>
            <a:r>
              <a:rPr lang="el-GR" dirty="0" smtClean="0"/>
              <a:t>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EDBA2-63DF-468B-A4BB-57A8560E8E0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74675" y="2212976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Πρέπει να αποτιμάται σε πεπερασμένο αριθμό πλειάδων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63574" y="3810001"/>
            <a:ext cx="80613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 ορισμού μιας έκφρασης Ρ: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τιμών που αναφέρονται στο Ρ, δηλαδή οι τιμές που εμφανίζονται άμεσα στο Ρ (ως σταθερές) και οι τιμές πλειάδων σχέσεων που εμφανίζονται στο Ρ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762000" y="5059362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Ασφαλής: τιμές στο αποτέλεσμα από το πεδίο ορισμού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0" y="2981325"/>
            <a:ext cx="689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ασφαλούς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unsafe)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{t |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(Ηθοποιός(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477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Ασφαλείς Εκφράσεις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AC530-CB8A-429B-A018-2A47AD2BF639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1258888" y="1700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93675" y="3906838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δεν έχουν  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ή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200025" y="3306763"/>
            <a:ext cx="7324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DD6E1-1919-4FAE-89FF-50EEAB42A89B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9750" y="15906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54013" y="277971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354013" y="4253706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3/11/2012</a:t>
            </a: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354013" y="4758531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323851" y="5528469"/>
            <a:ext cx="81359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επίθεση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αυτήν την ερώτηση και σε σχεσιακή άλγεβρα)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n-US" dirty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21D14-25D4-403E-BEF3-23D48A68D305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960563"/>
            <a:ext cx="7848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Τυπικές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</a:t>
            </a:r>
            <a:endParaRPr kumimoji="1" lang="en-US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Σχεσιακός Λογισμός Πεδίου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129213" y="4241800"/>
            <a:ext cx="3500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>
                <a:solidFill>
                  <a:srgbClr val="40404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δούμε μόνο το σχεσιακό λογισμό πλειάδων</a:t>
            </a: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10369" y="325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F8025-EEB9-4FCC-B5BE-BAE45DBD586B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228600" y="3513138"/>
            <a:ext cx="8497888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τουλάχιστον δύο διαφορετικά συστατικά</a:t>
            </a: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ένα τουλάχιστον συστατικό που να αρέσει στο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μόνο ένα 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ακριβώς δύο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παραπάνω από δύο διαφορετικά συστατικά</a:t>
            </a:r>
            <a:endParaRPr lang="en-US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όλα τα συστατικά που αρέσουν στον Δημήτρη</a:t>
            </a:r>
          </a:p>
        </p:txBody>
      </p:sp>
      <p:sp>
        <p:nvSpPr>
          <p:cNvPr id="23559" name="Text Box 3"/>
          <p:cNvSpPr txBox="1">
            <a:spLocks noChangeArrowheads="1"/>
          </p:cNvSpPr>
          <p:nvPr/>
        </p:nvSpPr>
        <p:spPr bwMode="auto">
          <a:xfrm>
            <a:off x="755650" y="15779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330200" y="3028950"/>
            <a:ext cx="7324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l-GR" dirty="0"/>
              <a:t>3</a:t>
            </a:r>
            <a:r>
              <a:rPr lang="el-GR" dirty="0" smtClean="0"/>
              <a:t>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5EBD8-1F04-459A-9DEE-AD2117854629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781050" y="1468438"/>
            <a:ext cx="43195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23850" y="2971800"/>
            <a:ext cx="8497888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μπύρες που  προτιμά ο «Δημήτρης».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 b="1">
              <a:latin typeface="Times New Roman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994" y="15875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=""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n-US" dirty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2580A-F639-4126-8F41-644470613D51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571500" y="1311276"/>
            <a:ext cx="78930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kumimoji="1" lang="el-GR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σχεσιακή άλγεβρα: περιγράφει τον τρόπο (τα βήματα) για να πάρουμε την απάντηση σε μια ερώτηση </a:t>
            </a:r>
            <a:r>
              <a:rPr kumimoji="1"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</a:t>
            </a:r>
            <a:r>
              <a:rPr kumimoji="1"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1" lang="en-US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procedural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παρέχει ένα σύνολο από πράξεις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μία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στη σχεσιακή άλγεβρα είναι μια ακολουθία από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προσδιορίζει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ρητά τη σειρά εκτέλεσης των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πράξεων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καθορίζει μια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στρατηγική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αποτίμησης</a:t>
            </a:r>
            <a:endParaRPr kumimoji="1" lang="el-GR" sz="9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λογισμός: περιγραφή του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θέλουμε 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declarative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(μη 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(βάση για </a:t>
            </a:r>
            <a:r>
              <a:rPr kumimoji="1"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QBE)</a:t>
            </a:r>
            <a:endParaRPr kumimoji="1"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03225" y="173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n-US" dirty="0"/>
              <a:t>3</a:t>
            </a:r>
            <a:r>
              <a:rPr lang="en-US" dirty="0" smtClean="0"/>
              <a:t>-</a:t>
            </a:r>
            <a:r>
              <a:rPr lang="el-GR" dirty="0" smtClean="0"/>
              <a:t>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AECBB-2680-4927-BC6D-0BFF0804649F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6088" y="1620838"/>
            <a:ext cx="80899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σχεσιακός λογισμός (πλειάδων/πεδίου) βασίζεται στον προσδιορισμό ενός πλήθους τιμών πλειάδων (γνωρισμάτων):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«Δώσε μου τις πλειάδες που ικανοποιούν μια συνθήκη</a:t>
            </a:r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sz="2400" i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l-GR" sz="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 έχει πεδίο τιμών μια συγκεκριμένη σχέση μιας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διατυπώνεται ως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λογική έκφραση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71488" y="4437063"/>
            <a:ext cx="8064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Δυο προσαρμογές (με βάση το από που παίρνουν τιμές οι μεταβλητές):</a:t>
            </a: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σχεσιακός λογισμός πλειάδων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tuple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σχεσιακός λογισμός πεδίου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ορισμάτων)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domain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Σχεσιακός Λογισμός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</a:t>
            </a:r>
            <a:r>
              <a:rPr lang="en-US" dirty="0"/>
              <a:t>4</a:t>
            </a:r>
            <a:endParaRPr lang="el-GR" altLang="en-US" dirty="0" smtClean="0"/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88ABD8-0EF7-4E83-9A60-0BEB8E9BA13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8963" y="1677988"/>
            <a:ext cx="7666038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{t | COND(t)}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(όπου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πλειάδων)</a:t>
            </a:r>
          </a:p>
        </p:txBody>
      </p: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388938" y="2471737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μια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8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είναι ένας τύπος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(formula)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περιγράφει την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σύνολο όλων των πλειάδων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τις οποίες η συνθήκη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είναι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</a:p>
          <a:p>
            <a:pPr eaLnBrk="0" hangingPunct="0">
              <a:spcBef>
                <a:spcPct val="50000"/>
              </a:spcBef>
            </a:pPr>
            <a:endParaRPr lang="en-US" sz="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π.χ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., {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|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2775" y="5321300"/>
            <a:ext cx="5521325" cy="6445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Στις διαφάνειες, θα χρησιμοποιηθεί ο συμβολισμός του βιβλίου των </a:t>
            </a:r>
            <a:r>
              <a:rPr lang="en-US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Elmasri-Navathe</a:t>
            </a:r>
            <a:endParaRPr lang="el-GR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Μορφή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31800" y="6492875"/>
            <a:ext cx="2133600" cy="365125"/>
          </a:xfrm>
          <a:noFill/>
        </p:spPr>
        <p:txBody>
          <a:bodyPr/>
          <a:lstStyle/>
          <a:p>
            <a:r>
              <a:rPr lang="el-GR" dirty="0" smtClean="0"/>
              <a:t>Βάσεις Δεδομένων 2013-20</a:t>
            </a:r>
            <a:r>
              <a:rPr lang="en-US" dirty="0" smtClean="0"/>
              <a:t>1</a:t>
            </a:r>
            <a:r>
              <a:rPr lang="el-GR" dirty="0"/>
              <a:t>4</a:t>
            </a:r>
            <a:endParaRPr lang="el-GR" altLang="en-US" dirty="0" smtClean="0"/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77040" y="6492875"/>
            <a:ext cx="2895600" cy="365125"/>
          </a:xfrm>
          <a:noFill/>
        </p:spPr>
        <p:txBody>
          <a:bodyPr/>
          <a:lstStyle/>
          <a:p>
            <a:r>
              <a:rPr lang="el-GR" altLang="en-US" dirty="0" err="1" smtClean="0"/>
              <a:t>Ευαγγελ</a:t>
            </a:r>
            <a:r>
              <a:rPr lang="en-US" altLang="en-US" dirty="0" smtClean="0"/>
              <a:t>ί</a:t>
            </a:r>
            <a:r>
              <a:rPr lang="el-GR" altLang="en-US" dirty="0" smtClean="0"/>
              <a:t>α </a:t>
            </a:r>
            <a:r>
              <a:rPr lang="en-US" altLang="en-US" dirty="0" smtClean="0"/>
              <a:t>Π</a:t>
            </a:r>
            <a:r>
              <a:rPr lang="el-GR" altLang="en-US" dirty="0" err="1" smtClean="0"/>
              <a:t>ιτουρά</a:t>
            </a:r>
            <a:endParaRPr lang="el-GR" altLang="en-US" dirty="0" smtClean="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038" y="6471385"/>
            <a:ext cx="2133600" cy="365125"/>
          </a:xfrm>
          <a:noFill/>
        </p:spPr>
        <p:txBody>
          <a:bodyPr/>
          <a:lstStyle/>
          <a:p>
            <a:fld id="{D435A73B-9B35-47A9-B6E7-57DD4CD1904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965200" y="2200275"/>
            <a:ext cx="7613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(t) and 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100}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508000" y="297815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 </a:t>
            </a:r>
            <a:r>
              <a:rPr lang="el-GR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(ΠΡΟΒΟΛΗ</a:t>
            </a:r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431800" y="2901950"/>
            <a:ext cx="36226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 flipV="1">
            <a:off x="1536700" y="259397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32200" y="1412875"/>
            <a:ext cx="2952578" cy="838200"/>
            <a:chOff x="2304" y="1392"/>
            <a:chExt cx="2064" cy="528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304" y="1392"/>
              <a:ext cx="2064" cy="288"/>
              <a:chOff x="2400" y="1584"/>
              <a:chExt cx="2064" cy="288"/>
            </a:xfrm>
          </p:grpSpPr>
          <p:sp>
            <p:nvSpPr>
              <p:cNvPr id="9239" name="Text Box 14"/>
              <p:cNvSpPr txBox="1">
                <a:spLocks noChangeArrowheads="1"/>
              </p:cNvSpPr>
              <p:nvPr/>
            </p:nvSpPr>
            <p:spPr bwMode="auto">
              <a:xfrm>
                <a:off x="2496" y="1584"/>
                <a:ext cx="19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b="1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Ποια σχέση</a:t>
                </a:r>
                <a:endPara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240" name="Rectangle 16"/>
              <p:cNvSpPr>
                <a:spLocks noChangeArrowheads="1"/>
              </p:cNvSpPr>
              <p:nvPr/>
            </p:nvSpPr>
            <p:spPr bwMode="auto">
              <a:xfrm>
                <a:off x="2400" y="1584"/>
                <a:ext cx="172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9238" name="Line 18"/>
            <p:cNvSpPr>
              <a:spLocks noChangeShapeType="1"/>
            </p:cNvSpPr>
            <p:nvPr/>
          </p:nvSpPr>
          <p:spPr bwMode="auto">
            <a:xfrm flipH="1">
              <a:off x="2784" y="168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συνθήκη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 flipH="1" flipV="1">
            <a:off x="5706223" y="2593975"/>
            <a:ext cx="225454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Text Box 26"/>
          <p:cNvSpPr txBox="1">
            <a:spLocks noChangeArrowheads="1"/>
          </p:cNvSpPr>
          <p:nvPr/>
        </p:nvSpPr>
        <p:spPr bwMode="auto">
          <a:xfrm>
            <a:off x="209550" y="3709988"/>
            <a:ext cx="85169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Τα ζητούμενα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που θα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ανακτηθούν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μεταβλητή πλειάδων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 πεδίο τιμών -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R(t)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R,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δηλαδή,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συμβολισμός: Ταινία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t 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Ταινία)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επιλογή ενός συγκεκριμένου συνδυασμού πλειάδων (η συνθήκη αποτιμάται για κάθε πιθανό συνδυασμό πλειάδων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4" name="Text Box 28"/>
          <p:cNvSpPr txBox="1">
            <a:spLocks noChangeArrowheads="1"/>
          </p:cNvSpPr>
          <p:nvPr/>
        </p:nvSpPr>
        <p:spPr bwMode="auto">
          <a:xfrm>
            <a:off x="4054475" y="5522913"/>
            <a:ext cx="44069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Σημείωση: μια μεταβλητή πλειάδων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παίρνει τιμές από όλες τις δυνατές τιμές του κόσμου μας,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R(t)</a:t>
            </a:r>
            <a:r>
              <a:rPr lang="el-GR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αποτιμάται σε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ανήκει στην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5" name="Text Box 29"/>
          <p:cNvSpPr txBox="1">
            <a:spLocks noChangeArrowheads="1"/>
          </p:cNvSpPr>
          <p:nvPr/>
        </p:nvSpPr>
        <p:spPr bwMode="auto">
          <a:xfrm>
            <a:off x="131762" y="441325"/>
            <a:ext cx="5303837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226" name="Text Box 30"/>
          <p:cNvSpPr txBox="1">
            <a:spLocks noChangeArrowheads="1"/>
          </p:cNvSpPr>
          <p:nvPr/>
        </p:nvSpPr>
        <p:spPr bwMode="auto">
          <a:xfrm>
            <a:off x="6611938" y="1682750"/>
            <a:ext cx="23637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το γράφουμε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t[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15B4B8-961A-4789-A740-68EACDE15930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806450" y="3287712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 </a:t>
            </a:r>
          </a:p>
        </p:txBody>
      </p:sp>
      <p:sp>
        <p:nvSpPr>
          <p:cNvPr id="10248" name="Text Box 22"/>
          <p:cNvSpPr txBox="1">
            <a:spLocks noChangeArrowheads="1"/>
          </p:cNvSpPr>
          <p:nvPr/>
        </p:nvSpPr>
        <p:spPr bwMode="auto">
          <a:xfrm>
            <a:off x="593725" y="2255837"/>
            <a:ext cx="792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| COND(t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n+m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9" name="Text Box 24"/>
          <p:cNvSpPr txBox="1">
            <a:spLocks noChangeArrowheads="1"/>
          </p:cNvSpPr>
          <p:nvPr/>
        </p:nvSpPr>
        <p:spPr bwMode="auto">
          <a:xfrm>
            <a:off x="974725" y="31702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n+m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μεταβλητές πλειάδων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26"/>
          <p:cNvSpPr txBox="1">
            <a:spLocks noChangeArrowheads="1"/>
          </p:cNvSpPr>
          <p:nvPr/>
        </p:nvSpPr>
        <p:spPr bwMode="auto">
          <a:xfrm>
            <a:off x="974725" y="38560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γνωρίσματα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1" name="Text Box 27"/>
          <p:cNvSpPr txBox="1">
            <a:spLocks noChangeArrowheads="1"/>
          </p:cNvSpPr>
          <p:nvPr/>
        </p:nvSpPr>
        <p:spPr bwMode="auto">
          <a:xfrm>
            <a:off x="974725" y="44656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COND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συνθήκη ή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 σχεσιακού λογισμού πλειάδων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2" name="Rectangle 28"/>
          <p:cNvSpPr>
            <a:spLocks noChangeArrowheads="1"/>
          </p:cNvSpPr>
          <p:nvPr/>
        </p:nvSpPr>
        <p:spPr bwMode="auto">
          <a:xfrm>
            <a:off x="593725" y="2027237"/>
            <a:ext cx="77724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 smtClean="0"/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6DB7D-B649-4FF5-AC56-5762132441C4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68313" y="1916113"/>
            <a:ext cx="8077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ας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formula)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σχεσιακού λογισμού πλειάδων αποτελείται από άτομα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828675" y="307816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Άτομα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(atoms – atomic formulas)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σχεσιακού λογισμού πλειάδων: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981075" y="3687763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R(t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): R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 πλειάδων, προσδιορίζει ότι το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πεδίο τιμών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της πλειάδας είναι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(ή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R)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1057275" y="4754563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sz="2000" dirty="0">
                <a:solidFill>
                  <a:srgbClr val="CCCC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.B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1057275" y="5287963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opt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  opt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523875" y="3001963"/>
            <a:ext cx="78486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4689475" y="4530725"/>
            <a:ext cx="22320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= &lt; &gt; ≠ ≤ ≥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σταθερά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A, B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201</a:t>
            </a:r>
            <a:r>
              <a:rPr lang="el-GR" dirty="0"/>
              <a:t>3</a:t>
            </a:r>
            <a:r>
              <a:rPr lang="el-GR" dirty="0" smtClean="0"/>
              <a:t>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 smtClean="0"/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51DB0C-5795-4794-A7F8-6D9CEEA0A7E3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41325" y="1825625"/>
            <a:ext cx="794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άτομο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αποτιμάται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(τιμή αληθείας) του ατόμου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149350" y="2547938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κατασκευάζεται από ένα ή περισσότερα άτομα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308100" y="3098800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Κάθε άτομο είναι ένας τύπος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308100" y="42418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308100" y="37084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84300" y="46990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(F1)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73150" y="2513013"/>
            <a:ext cx="701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</TotalTime>
  <Words>1814</Words>
  <Application>Microsoft Office PowerPoint</Application>
  <PresentationFormat>On-screen Show (4:3)</PresentationFormat>
  <Paragraphs>251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Σχεσιακός Λογισμός</vt:lpstr>
      <vt:lpstr>Γενική Μορφή Ερώτησης</vt:lpstr>
      <vt:lpstr>Slide 6</vt:lpstr>
      <vt:lpstr>Τυπικός Ορισμός Ερώτησης</vt:lpstr>
      <vt:lpstr>Τυπικός Ορισμός (συνέχεια)</vt:lpstr>
      <vt:lpstr>Τυπικός Ορισμός (συνέχεια)</vt:lpstr>
      <vt:lpstr>Τυπικός Ορισμός (συνέχεια)</vt:lpstr>
      <vt:lpstr>Λίγη Θεωρία</vt:lpstr>
      <vt:lpstr>Παράδειγμα</vt:lpstr>
      <vt:lpstr>Παράδειγμα</vt:lpstr>
      <vt:lpstr>Παράδειγμα</vt:lpstr>
      <vt:lpstr>Παράδειγμα</vt:lpstr>
      <vt:lpstr>Παράδειγμα</vt:lpstr>
      <vt:lpstr>Ασφαλείς Εκφράσεις</vt:lpstr>
      <vt:lpstr>Παραδείγματα</vt:lpstr>
      <vt:lpstr>Παραδείγματα</vt:lpstr>
      <vt:lpstr>Παραδείγματα</vt:lpstr>
      <vt:lpstr>Παραδείγματα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288</cp:revision>
  <dcterms:created xsi:type="dcterms:W3CDTF">2013-06-13T09:19:30Z</dcterms:created>
  <dcterms:modified xsi:type="dcterms:W3CDTF">2013-11-07T09:05:49Z</dcterms:modified>
</cp:coreProperties>
</file>