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0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6" r:id="rId32"/>
    <p:sldId id="747" r:id="rId33"/>
    <p:sldId id="748" r:id="rId34"/>
    <p:sldId id="749" r:id="rId35"/>
    <p:sldId id="750" r:id="rId36"/>
    <p:sldId id="751" r:id="rId37"/>
    <p:sldId id="752" r:id="rId38"/>
    <p:sldId id="753" r:id="rId39"/>
    <p:sldId id="754" r:id="rId40"/>
    <p:sldId id="755" r:id="rId41"/>
    <p:sldId id="756" r:id="rId42"/>
    <p:sldId id="757" r:id="rId43"/>
    <p:sldId id="758" r:id="rId44"/>
    <p:sldId id="759" r:id="rId45"/>
    <p:sldId id="760" r:id="rId46"/>
    <p:sldId id="794" r:id="rId47"/>
    <p:sldId id="791" r:id="rId48"/>
    <p:sldId id="761" r:id="rId49"/>
    <p:sldId id="762" r:id="rId50"/>
    <p:sldId id="763" r:id="rId51"/>
    <p:sldId id="764" r:id="rId52"/>
    <p:sldId id="765" r:id="rId53"/>
    <p:sldId id="766" r:id="rId54"/>
    <p:sldId id="767" r:id="rId55"/>
    <p:sldId id="768" r:id="rId56"/>
    <p:sldId id="769" r:id="rId57"/>
    <p:sldId id="770" r:id="rId58"/>
    <p:sldId id="771" r:id="rId59"/>
    <p:sldId id="772" r:id="rId60"/>
    <p:sldId id="773" r:id="rId61"/>
    <p:sldId id="774" r:id="rId62"/>
    <p:sldId id="775" r:id="rId63"/>
    <p:sldId id="776" r:id="rId64"/>
    <p:sldId id="777" r:id="rId65"/>
    <p:sldId id="778" r:id="rId66"/>
    <p:sldId id="779" r:id="rId67"/>
    <p:sldId id="780" r:id="rId68"/>
    <p:sldId id="781" r:id="rId69"/>
    <p:sldId id="782" r:id="rId70"/>
    <p:sldId id="783" r:id="rId71"/>
    <p:sldId id="784" r:id="rId72"/>
    <p:sldId id="785" r:id="rId73"/>
    <p:sldId id="786" r:id="rId74"/>
    <p:sldId id="787" r:id="rId75"/>
    <p:sldId id="788" r:id="rId76"/>
    <p:sldId id="789" r:id="rId77"/>
    <p:sldId id="790" r:id="rId78"/>
    <p:sldId id="657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92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34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32F69-7828-40A5-B464-FB3F70298687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BDD1E-66AA-4C3F-9323-04466ABDBB7C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528" y="2832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150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</a:t>
              </a:r>
              <a:r>
                <a:rPr lang="el-GR" sz="2000" dirty="0" smtClean="0">
                  <a:latin typeface="Times New Roman" pitchFamily="18" charset="0"/>
                </a:rPr>
                <a:t>     </a:t>
              </a:r>
              <a:r>
                <a:rPr lang="el-GR" sz="2000" dirty="0">
                  <a:latin typeface="Times New Roman" pitchFamily="18" charset="0"/>
                </a:rPr>
                <a:t>χρόνος		διάρκεια		</a:t>
              </a:r>
              <a:r>
                <a:rPr lang="el-GR" sz="2000" dirty="0" smtClean="0">
                  <a:latin typeface="Times New Roman" pitchFamily="18" charset="0"/>
                </a:rPr>
                <a:t>	     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  χρόνος		διάρκεια	</a:t>
              </a:r>
              <a:r>
                <a:rPr lang="el-GR" sz="2000" dirty="0" smtClean="0">
                  <a:latin typeface="Times New Roman" pitchFamily="18" charset="0"/>
                </a:rPr>
                <a:t>		</a:t>
              </a:r>
              <a:r>
                <a:rPr lang="el-GR" sz="2000" dirty="0">
                  <a:latin typeface="Times New Roman" pitchFamily="18" charset="0"/>
                </a:rPr>
                <a:t>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</a:t>
              </a:r>
              <a:r>
                <a:rPr lang="el-GR" sz="2000" dirty="0" smtClean="0">
                  <a:latin typeface="Times New Roman" pitchFamily="18" charset="0"/>
                </a:rPr>
                <a:t>	  </a:t>
              </a:r>
              <a:r>
                <a:rPr lang="el-GR" sz="2000" dirty="0">
                  <a:latin typeface="Times New Roman" pitchFamily="18" charset="0"/>
                </a:rPr>
                <a:t>χρόνος		</a:t>
              </a:r>
              <a:r>
                <a:rPr lang="el-GR" sz="2000" dirty="0" smtClean="0">
                  <a:latin typeface="Times New Roman" pitchFamily="18" charset="0"/>
                </a:rPr>
                <a:t>	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/>
              <a:t>σ  </a:t>
            </a:r>
            <a:r>
              <a:rPr lang="el-GR" sz="2400" baseline="-25000" dirty="0"/>
              <a:t>διάρκεια &gt; 100 </a:t>
            </a:r>
            <a:r>
              <a:rPr lang="en-US" sz="2400" baseline="-25000" dirty="0"/>
              <a:t>AND </a:t>
            </a:r>
            <a:r>
              <a:rPr lang="el-GR" sz="2400" baseline="-25000" dirty="0"/>
              <a:t>χρόνος &gt; 1995</a:t>
            </a:r>
            <a:r>
              <a:rPr lang="el-GR" sz="2400" dirty="0"/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  χρόνος		διάρκεια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841500" y="3975100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219200" y="2971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5130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</a:t>
              </a:r>
              <a:r>
                <a:rPr lang="el-GR" sz="2000" dirty="0" smtClean="0">
                  <a:latin typeface="Times New Roman" pitchFamily="18" charset="0"/>
                </a:rPr>
                <a:t>	  </a:t>
              </a:r>
              <a:r>
                <a:rPr lang="el-GR" sz="2000" dirty="0">
                  <a:latin typeface="Times New Roman" pitchFamily="18" charset="0"/>
                </a:rPr>
                <a:t>χρόνος		διάρκεια		</a:t>
              </a:r>
              <a:r>
                <a:rPr lang="el-GR" sz="2000" dirty="0" smtClean="0">
                  <a:latin typeface="Times New Roman" pitchFamily="18" charset="0"/>
                </a:rPr>
                <a:t>		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τίτλος, χρόνος, διάρκεια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</a:t>
              </a:r>
              <a:r>
                <a:rPr lang="el-GR" sz="2000" dirty="0" smtClean="0">
                  <a:latin typeface="Times New Roman" pitchFamily="18" charset="0"/>
                </a:rPr>
                <a:t>	  </a:t>
              </a:r>
              <a:r>
                <a:rPr lang="el-GR" sz="2000" dirty="0">
                  <a:latin typeface="Times New Roman" pitchFamily="18" charset="0"/>
                </a:rPr>
                <a:t>χρόνος		διάρκεια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20896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και Υλοποίηση Σχεσιακών Βάσεων δεδομένων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μικρότερο ή ίσο (πότε;)  με την αρχική σχέση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αντιμεταθετική;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μεγαλύτερες των 100 λεπτών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προκύπτουσα σχέση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διπλότιμων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331913" y="2565400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βάση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ταινίας, έτος παραγωγής, διάρκεια, είδος)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 ταινίας     έτος παραγωγής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1111250" y="2654300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ΠΙΤΣΑ.ΣΥΣΤΑΤΙΚΟ	ΦΟΙΤΗΤΗΣ		ΑΡΕΣΕΙ.ΣΥΣΤΑΤΙΚΟ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Τίτλος		Έτος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σύνολο τελεστών 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βάση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πραγματικές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SQL)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err="1">
                <a:solidFill>
                  <a:srgbClr val="0099FF"/>
                </a:solidFill>
              </a:rPr>
              <a:t>Ταινία.Τίτλος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err="1">
                <a:solidFill>
                  <a:srgbClr val="0099FF"/>
                </a:solidFill>
              </a:rPr>
              <a:t>Ταινία.Έτος</a:t>
            </a:r>
            <a:r>
              <a:rPr lang="el-GR" sz="900" b="1" dirty="0">
                <a:solidFill>
                  <a:srgbClr val="0099FF"/>
                </a:solidFill>
              </a:rPr>
              <a:t> </a:t>
            </a:r>
            <a:r>
              <a:rPr lang="el-GR" sz="900" b="1" dirty="0" smtClean="0">
                <a:solidFill>
                  <a:srgbClr val="0099FF"/>
                </a:solidFill>
              </a:rPr>
              <a:t>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err="1">
                <a:solidFill>
                  <a:srgbClr val="0099FF"/>
                </a:solidFill>
              </a:rPr>
              <a:t>Παίζει.Τίτλος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err="1">
                <a:solidFill>
                  <a:srgbClr val="0099FF"/>
                </a:solidFill>
              </a:rPr>
              <a:t>Παίζει.Έτος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/>
              <a:t>Παίζει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err="1">
                <a:solidFill>
                  <a:srgbClr val="0099FF"/>
                </a:solidFill>
              </a:rPr>
              <a:t>Ταινία.Τίτλος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err="1">
                <a:solidFill>
                  <a:srgbClr val="0099FF"/>
                </a:solidFill>
              </a:rPr>
              <a:t>Ταινία.Έτος</a:t>
            </a:r>
            <a:r>
              <a:rPr lang="el-GR" sz="900" b="1" dirty="0">
                <a:solidFill>
                  <a:srgbClr val="0099FF"/>
                </a:solidFill>
              </a:rPr>
              <a:t> 	Διάρκεια	 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err="1">
                <a:solidFill>
                  <a:srgbClr val="0099FF"/>
                </a:solidFill>
              </a:rPr>
              <a:t>Παίζει.Τίτλος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err="1">
                <a:solidFill>
                  <a:srgbClr val="0099FF"/>
                </a:solidFill>
              </a:rPr>
              <a:t>Παίζει.Έτος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(Παίζει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44500" y="1592263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69888" y="2141538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8750" y="271780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539750" y="3294063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3886200" y="19653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        </a:t>
            </a:r>
            <a:r>
              <a:rPr lang="el-GR" sz="2400" b="1" baseline="-25000">
                <a:latin typeface="Times New Roman" pitchFamily="18" charset="0"/>
              </a:rPr>
              <a:t>A &lt; D</a:t>
            </a:r>
            <a:r>
              <a:rPr lang="el-GR" sz="2000" b="1">
                <a:latin typeface="Times New Roman" pitchFamily="18" charset="0"/>
              </a:rPr>
              <a:t>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19600" y="2803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</a:t>
              </a:r>
              <a:r>
                <a:rPr lang="en-US" sz="2000">
                  <a:latin typeface="Times New Roman" pitchFamily="18" charset="0"/>
                </a:rPr>
                <a:t> B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n-US" sz="2000">
                  <a:latin typeface="Times New Roman" pitchFamily="18" charset="0"/>
                </a:rPr>
                <a:t>   </a:t>
              </a:r>
              <a:r>
                <a:rPr lang="el-GR" sz="2000">
                  <a:latin typeface="Times New Roman" pitchFamily="18" charset="0"/>
                </a:rPr>
                <a:t>C </a:t>
              </a:r>
              <a:r>
                <a:rPr lang="en-US" sz="2000">
                  <a:latin typeface="Times New Roman" pitchFamily="18" charset="0"/>
                </a:rPr>
                <a:t>     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</a:t>
              </a:r>
              <a:r>
                <a:rPr lang="en-US" sz="2000">
                  <a:latin typeface="Times New Roman" pitchFamily="18" charset="0"/>
                </a:rPr>
                <a:t>    </a:t>
              </a:r>
              <a:r>
                <a:rPr lang="el-GR" sz="2000">
                  <a:latin typeface="Times New Roman" pitchFamily="18" charset="0"/>
                </a:rPr>
                <a:t>C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9     7       8      7        8     10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419600" y="2146300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539750" y="5716588"/>
            <a:ext cx="4560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               A&lt;D AND U.B 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 V.B</a:t>
            </a:r>
            <a:r>
              <a:rPr lang="el-GR" sz="2000" b="1">
                <a:latin typeface="Times New Roman" pitchFamily="18" charset="0"/>
              </a:rPr>
              <a:t>          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320800" y="5716588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(Παίζει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 = Ταινία.τίτλος 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=Ταινία.έτος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633788" y="436403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</a:rPr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9400" y="16732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168400" y="17526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4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800" y="3975100"/>
            <a:ext cx="69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τουλάχιστον μια 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όλες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 dirty="0">
                <a:latin typeface="Times New Roman" pitchFamily="18" charset="0"/>
              </a:rPr>
              <a:t>R.B = S.B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!=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Προγραμματισμού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ανα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μένετ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αι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να  είναι “Turing complete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ανα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μένετ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αι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να χρησιμοποιηθούν για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“δύσκολους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υπολογισμούς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προσπέλαση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σύνολα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19100" y="2159000"/>
            <a:ext cx="835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 όπου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παραλείπουμε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γνώρισμα της δεύτερης σχέσης από το αποτέλεσμα</a:t>
            </a:r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29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διαφορετικό όνομα - μετονομασία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1981200" y="3949700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 </a:t>
            </a:r>
            <a:r>
              <a:rPr lang="en-US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λίστα1, λίστα2)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" y="5626101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14313" y="6429375"/>
            <a:ext cx="2592387" cy="252413"/>
          </a:xfrm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2014</a:t>
            </a:r>
            <a:endParaRPr lang="el-GR" altLang="en-US" dirty="0" smtClean="0"/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 = Ταινία.τίτλος 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=Ταινία.έτος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τίτλος,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όνομα, τίτλος, έτος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(Παίζει        </a:t>
              </a:r>
              <a:r>
                <a:rPr lang="el-GR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 = Ταινία.τίτλος  </a:t>
              </a:r>
              <a:r>
                <a:rPr lang="en-US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Παίζει.έτος =Ταινία.έτος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(σ </a:t>
              </a:r>
              <a:r>
                <a:rPr lang="el-GR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είδος = </a:t>
              </a:r>
              <a:r>
                <a:rPr lang="en-US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(Ταινία))</a:t>
              </a: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/>
          </p:nvGraphicFramePr>
          <p:xfrm>
            <a:off x="2400" y="2928"/>
            <a:ext cx="312" cy="191"/>
          </p:xfrm>
          <a:graphic>
            <a:graphicData uri="http://schemas.openxmlformats.org/presentationml/2006/ole">
              <p:oleObj spid="_x0000_s2057" name="Microsoft Equation 3.0" r:id="rId4" imgW="228600" imgH="139700" progId="Equation.3">
                <p:embed/>
              </p:oleObj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n-US" sz="2400" baseline="-25000" dirty="0" err="1" smtClean="0"/>
              <a:t>R.a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n-US" sz="2400" baseline="-25000" dirty="0" err="1"/>
              <a:t>S.b</a:t>
            </a:r>
            <a:r>
              <a:rPr lang="en-US" sz="2000" b="1" dirty="0"/>
              <a:t> 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n-US" sz="2400" baseline="-25000" dirty="0" err="1" smtClean="0"/>
              <a:t>R.a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n-US" sz="2400" baseline="-25000" dirty="0" err="1"/>
              <a:t>S.b</a:t>
            </a:r>
            <a:r>
              <a:rPr lang="en-US" sz="2000" b="1" dirty="0"/>
              <a:t> S	</a:t>
            </a:r>
            <a:r>
              <a:rPr lang="en-US" sz="2000" b="1" dirty="0" smtClean="0"/>
              <a:t>          R </a:t>
            </a:r>
            <a:r>
              <a:rPr lang="en-US" sz="2000" b="1" dirty="0"/>
              <a:t>* S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36550" y="3587750"/>
            <a:ext cx="849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971550" y="20351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ΟΝΟΜΑ1		ΣΥΣΤΑΤΙΚΟ1		ΟΝΟΜΑ2	</a:t>
            </a:r>
            <a:r>
              <a:rPr lang="el-GR" sz="1000" b="1" dirty="0" smtClean="0"/>
              <a:t>ΣΥΣΤΑΤΙΚΟ2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CA8B-5D39-4587-8489-2E5DDBDE03D0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57188" y="3357563"/>
            <a:ext cx="84978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παραπάνω από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 </a:t>
            </a:r>
            <a:r>
              <a:rPr lang="el-GR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 στη συνέχεια!!</a:t>
            </a:r>
            <a:endParaRPr lang="el-GR" i="1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47" name="Text Box 3"/>
          <p:cNvSpPr txBox="1">
            <a:spLocks noChangeArrowheads="1"/>
          </p:cNvSpPr>
          <p:nvPr/>
        </p:nvSpPr>
        <p:spPr bwMode="auto">
          <a:xfrm>
            <a:off x="1814513" y="182562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</a:t>
            </a:r>
            <a:r>
              <a:rPr lang="el-GR" sz="1000" b="1" dirty="0" err="1" smtClean="0"/>
              <a:t>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5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6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ανν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[X] = 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σχέσεων:     R              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5516563"/>
            <a:ext cx="7561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«Με απλά λόγια, τις υπο-πλειάδες της </a:t>
            </a:r>
            <a:r>
              <a:rPr lang="en-US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 </a:t>
            </a:r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Χ»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όλα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620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υπόλοιπα γνωρίσματα να παίρνουν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τιμές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F48FA-F5E2-486F-AE68-7139FDBFAD3E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1687" name="Text Box 4"/>
          <p:cNvSpPr txBox="1">
            <a:spLocks noChangeArrowheads="1"/>
          </p:cNvSpPr>
          <p:nvPr/>
        </p:nvSpPr>
        <p:spPr bwMode="auto">
          <a:xfrm>
            <a:off x="468312" y="2266950"/>
            <a:ext cx="7162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Χρήσιμη όταν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688" name="Text Box 5"/>
          <p:cNvSpPr txBox="1">
            <a:spLocks noChangeArrowheads="1"/>
          </p:cNvSpPr>
          <p:nvPr/>
        </p:nvSpPr>
        <p:spPr bwMode="auto">
          <a:xfrm>
            <a:off x="468312" y="3638550"/>
            <a:ext cx="762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(Παίζει)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Όλοι οι ηθοποιοί και οι ταινίες που παίζουν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τιμές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11712" y="1809750"/>
            <a:ext cx="238125" cy="168275"/>
            <a:chOff x="2256" y="2744"/>
            <a:chExt cx="384" cy="374"/>
          </a:xfrm>
        </p:grpSpPr>
        <p:sp>
          <p:nvSpPr>
            <p:cNvPr id="71691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481512" y="169386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3-2014</a:t>
            </a:r>
            <a:endParaRPr lang="el-GR" altLang="en-US" dirty="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11200" y="19177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23900" y="3810000"/>
            <a:ext cx="7543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ορισμένο 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ηθοποιός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(Παίζει) – π 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ηθοποιός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762000" y="1871662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αριστερή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εξωτερική 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είτε της σχέσης στα δεξιά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590550" y="16795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mname,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os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a-ipaddr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v-ipaddr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374650" y="311943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374650" y="4775200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74650" y="5280025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598488" y="2230438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ερώτηση με απλά λόγια – ποιο είναι το αποτέλεσμα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539750" y="981075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323850" y="2476500"/>
            <a:ext cx="84978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διαφορετικές μπύρες.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διαφορετικές μπύρες.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κομμάτια από μια σχέση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(σ)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 (π)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62585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συνόλου: ένωση, τομή, διαφορά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3319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28800" y="4216400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38200" y="304800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5130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4298</Words>
  <Application>Microsoft Office PowerPoint</Application>
  <PresentationFormat>On-screen Show (4:3)</PresentationFormat>
  <Paragraphs>1144</Paragraphs>
  <Slides>78</Slides>
  <Notes>78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Office Theme</vt:lpstr>
      <vt:lpstr>Microsoft Equation 3.0</vt:lpstr>
      <vt:lpstr>Slide 1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Μετονομασία</vt:lpstr>
      <vt:lpstr>Μετονομασία</vt:lpstr>
      <vt:lpstr>Καρτεσιανό Γινόμενο</vt:lpstr>
      <vt:lpstr>Καρτεσιανό Γινόμενο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Συνένωση (join)</vt:lpstr>
      <vt:lpstr>Συνένωση</vt:lpstr>
      <vt:lpstr>Συνένωση</vt:lpstr>
      <vt:lpstr>Παράδειγμα</vt:lpstr>
      <vt:lpstr> Επανάληψη</vt:lpstr>
      <vt:lpstr>Παραδείγματα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Παράδειγμα</vt:lpstr>
      <vt:lpstr>Παράδειγμα</vt:lpstr>
      <vt:lpstr>Σχεσιακή Άλγεβρα</vt:lpstr>
      <vt:lpstr>Παράδειγμα</vt:lpstr>
      <vt:lpstr>Slide 57</vt:lpstr>
      <vt:lpstr>Παράδειγμα</vt:lpstr>
      <vt:lpstr>Παράδειγμα</vt:lpstr>
      <vt:lpstr>Διαίρεση</vt:lpstr>
      <vt:lpstr>Διαίρεση</vt:lpstr>
      <vt:lpstr>Διαίρεση</vt:lpstr>
      <vt:lpstr>Διαίρεση</vt:lpstr>
      <vt:lpstr>Διαίρεση</vt:lpstr>
      <vt:lpstr>Παράδειγμα</vt:lpstr>
      <vt:lpstr>Διαίρεση</vt:lpstr>
      <vt:lpstr>Slide 67</vt:lpstr>
      <vt:lpstr>Διαίρεση</vt:lpstr>
      <vt:lpstr>Διαίρεση</vt:lpstr>
      <vt:lpstr>Διαίρεση</vt:lpstr>
      <vt:lpstr>Αναδρομική Κλειστότητα</vt:lpstr>
      <vt:lpstr>Εξωτερική Συνένωση</vt:lpstr>
      <vt:lpstr>Παράδειγμα</vt:lpstr>
      <vt:lpstr>Παράδειγμα</vt:lpstr>
      <vt:lpstr>Παραδείγματα</vt:lpstr>
      <vt:lpstr>Παράδειγμα</vt:lpstr>
      <vt:lpstr>Παραδείγματα</vt:lpstr>
      <vt:lpstr>Slide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308</cp:revision>
  <dcterms:created xsi:type="dcterms:W3CDTF">2013-06-13T09:19:30Z</dcterms:created>
  <dcterms:modified xsi:type="dcterms:W3CDTF">2013-11-11T07:15:48Z</dcterms:modified>
</cp:coreProperties>
</file>