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78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67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74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63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notesSlides/notesSlide68.xml" ContentType="application/vnd.openxmlformats-officedocument.presentationml.notesSlide+xml"/>
  <Default Extension="png" ContentType="image/png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75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71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69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76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wmf" ContentType="image/x-wmf"/>
  <Override PartName="/ppt/notesSlides/notesSlide65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72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77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73.xml" ContentType="application/vnd.openxmlformats-officedocument.presentationml.notes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80"/>
  </p:notesMasterIdLst>
  <p:sldIdLst>
    <p:sldId id="457" r:id="rId2"/>
    <p:sldId id="716" r:id="rId3"/>
    <p:sldId id="715" r:id="rId4"/>
    <p:sldId id="719" r:id="rId5"/>
    <p:sldId id="720" r:id="rId6"/>
    <p:sldId id="721" r:id="rId7"/>
    <p:sldId id="722" r:id="rId8"/>
    <p:sldId id="723" r:id="rId9"/>
    <p:sldId id="724" r:id="rId10"/>
    <p:sldId id="725" r:id="rId11"/>
    <p:sldId id="726" r:id="rId12"/>
    <p:sldId id="727" r:id="rId13"/>
    <p:sldId id="728" r:id="rId14"/>
    <p:sldId id="729" r:id="rId15"/>
    <p:sldId id="730" r:id="rId16"/>
    <p:sldId id="731" r:id="rId17"/>
    <p:sldId id="732" r:id="rId18"/>
    <p:sldId id="733" r:id="rId19"/>
    <p:sldId id="734" r:id="rId20"/>
    <p:sldId id="735" r:id="rId21"/>
    <p:sldId id="736" r:id="rId22"/>
    <p:sldId id="737" r:id="rId23"/>
    <p:sldId id="738" r:id="rId24"/>
    <p:sldId id="739" r:id="rId25"/>
    <p:sldId id="740" r:id="rId26"/>
    <p:sldId id="741" r:id="rId27"/>
    <p:sldId id="742" r:id="rId28"/>
    <p:sldId id="744" r:id="rId29"/>
    <p:sldId id="743" r:id="rId30"/>
    <p:sldId id="745" r:id="rId31"/>
    <p:sldId id="746" r:id="rId32"/>
    <p:sldId id="747" r:id="rId33"/>
    <p:sldId id="748" r:id="rId34"/>
    <p:sldId id="749" r:id="rId35"/>
    <p:sldId id="750" r:id="rId36"/>
    <p:sldId id="751" r:id="rId37"/>
    <p:sldId id="752" r:id="rId38"/>
    <p:sldId id="753" r:id="rId39"/>
    <p:sldId id="754" r:id="rId40"/>
    <p:sldId id="755" r:id="rId41"/>
    <p:sldId id="756" r:id="rId42"/>
    <p:sldId id="757" r:id="rId43"/>
    <p:sldId id="758" r:id="rId44"/>
    <p:sldId id="759" r:id="rId45"/>
    <p:sldId id="760" r:id="rId46"/>
    <p:sldId id="794" r:id="rId47"/>
    <p:sldId id="791" r:id="rId48"/>
    <p:sldId id="761" r:id="rId49"/>
    <p:sldId id="762" r:id="rId50"/>
    <p:sldId id="763" r:id="rId51"/>
    <p:sldId id="764" r:id="rId52"/>
    <p:sldId id="765" r:id="rId53"/>
    <p:sldId id="766" r:id="rId54"/>
    <p:sldId id="767" r:id="rId55"/>
    <p:sldId id="768" r:id="rId56"/>
    <p:sldId id="769" r:id="rId57"/>
    <p:sldId id="770" r:id="rId58"/>
    <p:sldId id="771" r:id="rId59"/>
    <p:sldId id="772" r:id="rId60"/>
    <p:sldId id="773" r:id="rId61"/>
    <p:sldId id="774" r:id="rId62"/>
    <p:sldId id="775" r:id="rId63"/>
    <p:sldId id="776" r:id="rId64"/>
    <p:sldId id="777" r:id="rId65"/>
    <p:sldId id="778" r:id="rId66"/>
    <p:sldId id="779" r:id="rId67"/>
    <p:sldId id="780" r:id="rId68"/>
    <p:sldId id="781" r:id="rId69"/>
    <p:sldId id="782" r:id="rId70"/>
    <p:sldId id="783" r:id="rId71"/>
    <p:sldId id="784" r:id="rId72"/>
    <p:sldId id="785" r:id="rId73"/>
    <p:sldId id="786" r:id="rId74"/>
    <p:sldId id="787" r:id="rId75"/>
    <p:sldId id="788" r:id="rId76"/>
    <p:sldId id="789" r:id="rId77"/>
    <p:sldId id="790" r:id="rId78"/>
    <p:sldId id="657" r:id="rId7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>
        <p:scale>
          <a:sx n="75" d="100"/>
          <a:sy n="75" d="100"/>
        </p:scale>
        <p:origin x="-924" y="-6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6342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presProps" Target="presProp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2A76E8-108E-472C-9E00-9A468855BF2D}" type="slidenum">
              <a:rPr lang="el-GR" smtClean="0"/>
              <a:pPr/>
              <a:t>10</a:t>
            </a:fld>
            <a:endParaRPr lang="el-GR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AF2BCE-FEA3-49E6-B7CC-F6CD10D77A60}" type="slidenum">
              <a:rPr lang="el-GR" smtClean="0"/>
              <a:pPr/>
              <a:t>11</a:t>
            </a:fld>
            <a:endParaRPr lang="el-GR" smtClean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7B006A-3AC1-48C5-AE18-FDFC8EDFB3C7}" type="slidenum">
              <a:rPr lang="el-GR" smtClean="0"/>
              <a:pPr/>
              <a:t>12</a:t>
            </a:fld>
            <a:endParaRPr lang="el-GR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EFA0E3-34BD-4049-94BE-C2B87BD77C72}" type="slidenum">
              <a:rPr lang="el-GR" smtClean="0"/>
              <a:pPr/>
              <a:t>13</a:t>
            </a:fld>
            <a:endParaRPr lang="el-GR" smtClean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4E8B53-7871-4E78-9583-3F81E4A2B229}" type="slidenum">
              <a:rPr lang="el-GR" smtClean="0"/>
              <a:pPr/>
              <a:t>14</a:t>
            </a:fld>
            <a:endParaRPr lang="el-GR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AFF26A-AB32-49B5-A384-9ADD72FE5CC5}" type="slidenum">
              <a:rPr lang="el-GR" smtClean="0"/>
              <a:pPr/>
              <a:t>15</a:t>
            </a:fld>
            <a:endParaRPr lang="el-GR" smtClean="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DFFF76-D13E-486B-B267-7BF47669DC10}" type="slidenum">
              <a:rPr lang="el-GR" smtClean="0"/>
              <a:pPr/>
              <a:t>16</a:t>
            </a:fld>
            <a:endParaRPr lang="el-GR" smtClean="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01E979-A42B-4B6E-AB35-CB3EADDD7A9A}" type="slidenum">
              <a:rPr lang="el-GR" smtClean="0"/>
              <a:pPr/>
              <a:t>17</a:t>
            </a:fld>
            <a:endParaRPr lang="el-GR" smtClean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106251-3711-4C4E-8398-DF5B53BF7232}" type="slidenum">
              <a:rPr lang="el-GR" smtClean="0"/>
              <a:pPr/>
              <a:t>18</a:t>
            </a:fld>
            <a:endParaRPr lang="el-GR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7BB425-B031-4A49-B992-3AD3722290DD}" type="slidenum">
              <a:rPr lang="el-GR" smtClean="0"/>
              <a:pPr/>
              <a:t>19</a:t>
            </a:fld>
            <a:endParaRPr lang="el-GR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131260-0BDE-4A5B-A4E0-786944C546F6}" type="slidenum">
              <a:rPr lang="el-GR" smtClean="0"/>
              <a:pPr/>
              <a:t>2</a:t>
            </a:fld>
            <a:endParaRPr lang="el-GR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00511E-F8C6-4B4D-8B3D-B8FAF4386AC6}" type="slidenum">
              <a:rPr lang="el-GR" smtClean="0"/>
              <a:pPr/>
              <a:t>20</a:t>
            </a:fld>
            <a:endParaRPr lang="el-GR" smtClean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3C65C5-E940-4BCE-80F5-ADFBBACF9454}" type="slidenum">
              <a:rPr lang="el-GR" smtClean="0"/>
              <a:pPr/>
              <a:t>21</a:t>
            </a:fld>
            <a:endParaRPr lang="el-GR" smtClean="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5D7BAF-531B-4272-BA93-291CC8348ECE}" type="slidenum">
              <a:rPr lang="el-GR" smtClean="0"/>
              <a:pPr/>
              <a:t>22</a:t>
            </a:fld>
            <a:endParaRPr lang="el-GR" smtClean="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BA0DA1-2F82-451E-A80A-D5DABE5E85F5}" type="slidenum">
              <a:rPr lang="el-GR" smtClean="0"/>
              <a:pPr/>
              <a:t>23</a:t>
            </a:fld>
            <a:endParaRPr lang="el-GR" smtClean="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7E9818-F407-413F-A147-EBAB34253842}" type="slidenum">
              <a:rPr lang="el-GR" smtClean="0"/>
              <a:pPr/>
              <a:t>24</a:t>
            </a:fld>
            <a:endParaRPr lang="el-GR" smtClean="0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A6A900-056A-4D92-9C5C-0F8F8B7C6F2B}" type="slidenum">
              <a:rPr lang="el-GR" smtClean="0"/>
              <a:pPr/>
              <a:t>25</a:t>
            </a:fld>
            <a:endParaRPr lang="el-GR" smtClean="0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657A1D-747D-4874-B353-81F2C9BEECF3}" type="slidenum">
              <a:rPr lang="el-GR" smtClean="0"/>
              <a:pPr/>
              <a:t>26</a:t>
            </a:fld>
            <a:endParaRPr lang="el-GR" smtClean="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E17A5D-4418-4D83-8661-0443FF06E321}" type="slidenum">
              <a:rPr lang="el-GR" smtClean="0"/>
              <a:pPr/>
              <a:t>27</a:t>
            </a:fld>
            <a:endParaRPr lang="el-GR" smtClean="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596BD9-2EE4-4734-921C-D3E7088EBD72}" type="slidenum">
              <a:rPr lang="el-GR" smtClean="0"/>
              <a:pPr/>
              <a:t>28</a:t>
            </a:fld>
            <a:endParaRPr lang="el-GR" smtClean="0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22D6A7-034E-4381-93D8-19FA6E035FDE}" type="slidenum">
              <a:rPr lang="el-GR" smtClean="0"/>
              <a:pPr/>
              <a:t>29</a:t>
            </a:fld>
            <a:endParaRPr lang="el-GR" smtClean="0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152F78-23F0-4458-A305-B3A59FE061C5}" type="slidenum">
              <a:rPr lang="el-GR" smtClean="0"/>
              <a:pPr/>
              <a:t>3</a:t>
            </a:fld>
            <a:endParaRPr lang="el-GR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46ED2A-C570-4DF7-BCD2-29DCBE9B27FE}" type="slidenum">
              <a:rPr lang="el-GR" smtClean="0"/>
              <a:pPr/>
              <a:t>30</a:t>
            </a:fld>
            <a:endParaRPr lang="el-GR" smtClean="0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319029-4C11-46EB-B149-F158F7117EC4}" type="slidenum">
              <a:rPr lang="el-GR" smtClean="0"/>
              <a:pPr/>
              <a:t>31</a:t>
            </a:fld>
            <a:endParaRPr lang="el-GR" smtClean="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48DEDB-55BD-4436-A923-FEBF5AF87DD4}" type="slidenum">
              <a:rPr lang="el-GR" smtClean="0"/>
              <a:pPr/>
              <a:t>32</a:t>
            </a:fld>
            <a:endParaRPr lang="el-GR" smtClean="0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4FDCF8-A032-4C28-AEFD-8C1F5B9623BE}" type="slidenum">
              <a:rPr lang="el-GR" smtClean="0"/>
              <a:pPr/>
              <a:t>33</a:t>
            </a:fld>
            <a:endParaRPr lang="el-GR" smtClean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89C7A2-163A-486F-9C6D-9AFE123CD354}" type="slidenum">
              <a:rPr lang="el-GR" smtClean="0"/>
              <a:pPr/>
              <a:t>34</a:t>
            </a:fld>
            <a:endParaRPr lang="el-GR" smtClean="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37A129-5A00-4D9A-A4A8-A874EE59D261}" type="slidenum">
              <a:rPr lang="el-GR" smtClean="0"/>
              <a:pPr/>
              <a:t>35</a:t>
            </a:fld>
            <a:endParaRPr lang="el-GR" smtClean="0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784688-D7F2-4B1F-8903-75EF11EF5235}" type="slidenum">
              <a:rPr lang="el-GR" smtClean="0"/>
              <a:pPr/>
              <a:t>36</a:t>
            </a:fld>
            <a:endParaRPr lang="el-GR" smtClean="0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F1BB87-5F78-45A3-B842-A514A1A42DBD}" type="slidenum">
              <a:rPr lang="el-GR" smtClean="0"/>
              <a:pPr/>
              <a:t>37</a:t>
            </a:fld>
            <a:endParaRPr lang="el-GR" smtClean="0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C0383D-4C9F-445E-8270-D5427612FF0D}" type="slidenum">
              <a:rPr lang="el-GR" smtClean="0"/>
              <a:pPr/>
              <a:t>38</a:t>
            </a:fld>
            <a:endParaRPr lang="el-GR" smtClean="0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69847A-E861-4D89-8780-1BD59718CCC3}" type="slidenum">
              <a:rPr lang="el-GR" smtClean="0"/>
              <a:pPr/>
              <a:t>39</a:t>
            </a:fld>
            <a:endParaRPr lang="el-GR" smtClean="0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E24478-788A-43ED-AF5A-38284EBB120D}" type="slidenum">
              <a:rPr lang="el-GR" smtClean="0"/>
              <a:pPr/>
              <a:t>4</a:t>
            </a:fld>
            <a:endParaRPr lang="el-GR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95C2A8-9855-4DB2-A967-3FF062145312}" type="slidenum">
              <a:rPr lang="el-GR" smtClean="0"/>
              <a:pPr/>
              <a:t>40</a:t>
            </a:fld>
            <a:endParaRPr lang="el-GR" smtClean="0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E8A9F2-A218-40C1-9BE3-B4967BCF70CE}" type="slidenum">
              <a:rPr lang="el-GR" smtClean="0"/>
              <a:pPr/>
              <a:t>41</a:t>
            </a:fld>
            <a:endParaRPr lang="el-GR" smtClean="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C05F30-F72F-4597-9D78-022E8ADA4705}" type="slidenum">
              <a:rPr lang="el-GR" smtClean="0"/>
              <a:pPr/>
              <a:t>42</a:t>
            </a:fld>
            <a:endParaRPr lang="el-GR" smtClean="0"/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FC83BB-AA7C-4C44-92B7-8C0403A98543}" type="slidenum">
              <a:rPr lang="el-GR" smtClean="0"/>
              <a:pPr/>
              <a:t>43</a:t>
            </a:fld>
            <a:endParaRPr lang="el-GR" smtClean="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8CDB30-259A-4BD8-94A8-E08564FEB0DC}" type="slidenum">
              <a:rPr lang="el-GR" smtClean="0"/>
              <a:pPr/>
              <a:t>44</a:t>
            </a:fld>
            <a:endParaRPr lang="el-GR" smtClean="0"/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18F4F1-A950-4F21-81A9-FEEADC30822D}" type="slidenum">
              <a:rPr lang="el-GR" smtClean="0"/>
              <a:pPr/>
              <a:t>45</a:t>
            </a:fld>
            <a:endParaRPr lang="el-GR" smtClean="0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17DE53-ED23-4302-B012-6E52E9FFF207}" type="slidenum">
              <a:rPr lang="el-GR" smtClean="0"/>
              <a:pPr/>
              <a:t>46</a:t>
            </a:fld>
            <a:endParaRPr lang="el-GR" smtClean="0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647B9F-6E17-4925-BECE-D23523B38F71}" type="slidenum">
              <a:rPr lang="el-GR" smtClean="0"/>
              <a:pPr/>
              <a:t>47</a:t>
            </a:fld>
            <a:endParaRPr lang="el-GR" smtClean="0"/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5FE1B-BF88-4B78-A5F6-12165655DBD5}" type="slidenum">
              <a:rPr lang="el-GR" smtClean="0"/>
              <a:pPr/>
              <a:t>48</a:t>
            </a:fld>
            <a:endParaRPr lang="el-GR" smtClean="0"/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2D53FA-DE9B-4A8C-9313-86AE59FBAF3F}" type="slidenum">
              <a:rPr lang="el-GR" smtClean="0"/>
              <a:pPr/>
              <a:t>49</a:t>
            </a:fld>
            <a:endParaRPr lang="el-GR" smtClean="0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EF88-341E-4B5B-AD5B-24F2BFF7630E}" type="slidenum">
              <a:rPr lang="el-GR" smtClean="0"/>
              <a:pPr/>
              <a:t>5</a:t>
            </a:fld>
            <a:endParaRPr lang="el-GR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0E8E40-6D06-47EE-927E-FE22D7E65BA2}" type="slidenum">
              <a:rPr lang="el-GR" smtClean="0"/>
              <a:pPr/>
              <a:t>50</a:t>
            </a:fld>
            <a:endParaRPr lang="el-GR" smtClean="0"/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66A70B-87C9-4C77-96FC-CAAE205773DA}" type="slidenum">
              <a:rPr lang="el-GR" smtClean="0"/>
              <a:pPr/>
              <a:t>51</a:t>
            </a:fld>
            <a:endParaRPr lang="el-GR" smtClean="0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68157D-F4F9-4BEC-B48A-96A6C5A865F0}" type="slidenum">
              <a:rPr lang="el-GR" smtClean="0"/>
              <a:pPr/>
              <a:t>52</a:t>
            </a:fld>
            <a:endParaRPr lang="el-GR" smtClean="0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F30EAF-4E11-449A-B0EE-B1F66B56930F}" type="slidenum">
              <a:rPr lang="el-GR" smtClean="0"/>
              <a:pPr/>
              <a:t>53</a:t>
            </a:fld>
            <a:endParaRPr lang="el-GR" smtClean="0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440E14-A10F-43B2-8868-49A244E76FD6}" type="slidenum">
              <a:rPr lang="el-GR" smtClean="0"/>
              <a:pPr/>
              <a:t>54</a:t>
            </a:fld>
            <a:endParaRPr lang="el-GR" smtClean="0"/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17DE53-ED23-4302-B012-6E52E9FFF207}" type="slidenum">
              <a:rPr lang="el-GR" smtClean="0"/>
              <a:pPr/>
              <a:t>55</a:t>
            </a:fld>
            <a:endParaRPr lang="el-GR" smtClean="0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40CF84-1FE0-4A53-9F03-08E0E58A62E9}" type="slidenum">
              <a:rPr lang="el-GR" smtClean="0"/>
              <a:pPr/>
              <a:t>56</a:t>
            </a:fld>
            <a:endParaRPr lang="el-GR" smtClean="0"/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0A78EC-5F15-4B0D-A8F1-69BA975E00B8}" type="slidenum">
              <a:rPr lang="el-GR" smtClean="0"/>
              <a:pPr/>
              <a:t>57</a:t>
            </a:fld>
            <a:endParaRPr lang="el-GR" smtClean="0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532F69-7828-40A5-B464-FB3F70298687}" type="slidenum">
              <a:rPr lang="el-GR" smtClean="0"/>
              <a:pPr/>
              <a:t>58</a:t>
            </a:fld>
            <a:endParaRPr lang="el-GR" smtClean="0"/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71FC0A-AEB4-4414-8E25-FCC96AEFFBAC}" type="slidenum">
              <a:rPr lang="el-GR" smtClean="0"/>
              <a:pPr/>
              <a:t>59</a:t>
            </a:fld>
            <a:endParaRPr lang="el-GR" smtClean="0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D98D64-9990-470F-8B6B-D74731E62F11}" type="slidenum">
              <a:rPr lang="el-GR" smtClean="0"/>
              <a:pPr/>
              <a:t>6</a:t>
            </a:fld>
            <a:endParaRPr lang="el-GR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DFDD9B-D6E9-43B8-9DF0-05E022CD4ADF}" type="slidenum">
              <a:rPr lang="el-GR" smtClean="0"/>
              <a:pPr/>
              <a:t>60</a:t>
            </a:fld>
            <a:endParaRPr lang="el-GR" smtClean="0"/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758B51-44DA-45E6-A550-BE1BB7A15EF0}" type="slidenum">
              <a:rPr lang="el-GR" smtClean="0"/>
              <a:pPr/>
              <a:t>61</a:t>
            </a:fld>
            <a:endParaRPr lang="el-GR" smtClean="0"/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AD85C0-394B-412C-AB50-C58AEC556C65}" type="slidenum">
              <a:rPr lang="el-GR" smtClean="0"/>
              <a:pPr/>
              <a:t>62</a:t>
            </a:fld>
            <a:endParaRPr lang="el-GR" smtClean="0"/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14068A-6475-44D6-B6F7-0179ADBD9C6E}" type="slidenum">
              <a:rPr lang="el-GR" smtClean="0"/>
              <a:pPr/>
              <a:t>63</a:t>
            </a:fld>
            <a:endParaRPr lang="el-GR" smtClean="0"/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611B14-9E4B-4FDA-AFFD-A536881249D0}" type="slidenum">
              <a:rPr lang="el-GR" smtClean="0"/>
              <a:pPr/>
              <a:t>64</a:t>
            </a:fld>
            <a:endParaRPr lang="el-GR" smtClean="0"/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5E931C-837D-4BD7-97FD-0786E67B1546}" type="slidenum">
              <a:rPr lang="el-GR" smtClean="0"/>
              <a:pPr/>
              <a:t>65</a:t>
            </a:fld>
            <a:endParaRPr lang="el-GR" smtClean="0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5C7CA1-B0A7-4CEE-A583-BF14DE744F10}" type="slidenum">
              <a:rPr lang="el-GR" smtClean="0"/>
              <a:pPr/>
              <a:t>66</a:t>
            </a:fld>
            <a:endParaRPr lang="el-GR" smtClean="0"/>
          </a:p>
        </p:txBody>
      </p:sp>
      <p:sp>
        <p:nvSpPr>
          <p:cNvPr id="149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BFF927-ACDD-4103-B6F1-E4E9432CDD3D}" type="slidenum">
              <a:rPr lang="el-GR" smtClean="0"/>
              <a:pPr/>
              <a:t>67</a:t>
            </a:fld>
            <a:endParaRPr lang="el-GR" smtClean="0"/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0BDD1E-66AA-4C3F-9323-04466ABDBB7C}" type="slidenum">
              <a:rPr lang="el-GR" smtClean="0"/>
              <a:pPr/>
              <a:t>68</a:t>
            </a:fld>
            <a:endParaRPr lang="el-GR" smtClean="0"/>
          </a:p>
        </p:txBody>
      </p:sp>
      <p:sp>
        <p:nvSpPr>
          <p:cNvPr id="151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81C85E-1950-4773-86F8-ACF666A8F4D7}" type="slidenum">
              <a:rPr lang="el-GR" smtClean="0"/>
              <a:pPr/>
              <a:t>69</a:t>
            </a:fld>
            <a:endParaRPr lang="el-GR" smtClean="0"/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18859C-3536-4EBB-A3C0-730C7C9C5E1A}" type="slidenum">
              <a:rPr lang="el-GR" smtClean="0"/>
              <a:pPr/>
              <a:t>7</a:t>
            </a:fld>
            <a:endParaRPr lang="el-GR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2068F1-9CF9-4D94-8948-B6B64E5D103F}" type="slidenum">
              <a:rPr lang="el-GR" smtClean="0"/>
              <a:pPr/>
              <a:t>70</a:t>
            </a:fld>
            <a:endParaRPr lang="el-GR" smtClean="0"/>
          </a:p>
        </p:txBody>
      </p:sp>
      <p:sp>
        <p:nvSpPr>
          <p:cNvPr id="153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9C9585-DFE3-4EC4-9A7C-007F475077AA}" type="slidenum">
              <a:rPr lang="el-GR" smtClean="0"/>
              <a:pPr/>
              <a:t>71</a:t>
            </a:fld>
            <a:endParaRPr lang="el-GR" smtClean="0"/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F0ED67-2208-469C-A721-95B1DDB441E1}" type="slidenum">
              <a:rPr lang="el-GR" smtClean="0"/>
              <a:pPr/>
              <a:t>72</a:t>
            </a:fld>
            <a:endParaRPr lang="el-GR" smtClean="0"/>
          </a:p>
        </p:txBody>
      </p:sp>
      <p:sp>
        <p:nvSpPr>
          <p:cNvPr id="155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F00C12-949B-4737-91B8-C5412E0E31D6}" type="slidenum">
              <a:rPr lang="el-GR" smtClean="0"/>
              <a:pPr/>
              <a:t>73</a:t>
            </a:fld>
            <a:endParaRPr lang="el-GR" smtClean="0"/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DA4F30-F550-4B90-BF11-54ECF60E406C}" type="slidenum">
              <a:rPr lang="el-GR" smtClean="0"/>
              <a:pPr/>
              <a:t>74</a:t>
            </a:fld>
            <a:endParaRPr lang="el-GR" smtClean="0"/>
          </a:p>
        </p:txBody>
      </p:sp>
      <p:sp>
        <p:nvSpPr>
          <p:cNvPr id="15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647B9F-6E17-4925-BECE-D23523B38F71}" type="slidenum">
              <a:rPr lang="el-GR" smtClean="0"/>
              <a:pPr/>
              <a:t>75</a:t>
            </a:fld>
            <a:endParaRPr lang="el-GR" smtClean="0"/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3A76DE-9304-48F3-A26B-098CF4EC4ACE}" type="slidenum">
              <a:rPr lang="el-GR" smtClean="0"/>
              <a:pPr/>
              <a:t>76</a:t>
            </a:fld>
            <a:endParaRPr lang="el-GR" smtClean="0"/>
          </a:p>
        </p:txBody>
      </p:sp>
      <p:sp>
        <p:nvSpPr>
          <p:cNvPr id="159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D6618B-7AF3-43F0-913C-1DFA10799466}" type="slidenum">
              <a:rPr lang="el-GR" smtClean="0"/>
              <a:pPr/>
              <a:t>77</a:t>
            </a:fld>
            <a:endParaRPr lang="el-GR" smtClean="0"/>
          </a:p>
        </p:txBody>
      </p:sp>
      <p:sp>
        <p:nvSpPr>
          <p:cNvPr id="160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78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892EA2-AA71-43F0-B923-EAA4C7E2C0E8}" type="slidenum">
              <a:rPr lang="el-GR" smtClean="0"/>
              <a:pPr/>
              <a:t>8</a:t>
            </a:fld>
            <a:endParaRPr lang="el-GR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4A048-A9F1-4C9B-A678-D30EBE94FEEC}" type="slidenum">
              <a:rPr lang="el-GR" smtClean="0"/>
              <a:pPr/>
              <a:t>9</a:t>
            </a:fld>
            <a:endParaRPr lang="el-GR" smtClean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11/11/2013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11/11/2013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11/11/2013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1385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el-GR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Βάσεις Δεδομένων 20</a:t>
            </a:r>
            <a:r>
              <a:rPr lang="en-US"/>
              <a:t>11</a:t>
            </a:r>
            <a:r>
              <a:rPr lang="el-GR"/>
              <a:t>-20</a:t>
            </a:r>
            <a:r>
              <a:rPr lang="en-US"/>
              <a:t>12</a:t>
            </a:r>
            <a:endParaRPr lang="el-G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E5F4B-6605-4344-8EE5-FFA6F19D98D1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11/11/2013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11/11/2013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11/11/2013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11/11/2013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11/11/2013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11/11/2013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11/11/2013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11/11/2013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  <p:sldLayoutId id="2147483981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1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1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1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292100" y="2574330"/>
            <a:ext cx="86487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Σχεσιακή Άλγεβρα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D39315-0B6C-4E6D-9F59-4716F73B3171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1930400" y="2413000"/>
            <a:ext cx="601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&lt;συνθήκη επιλογής&gt;</a:t>
            </a:r>
            <a:r>
              <a:rPr lang="el-GR" sz="24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(&lt;όνομα σχέσης&gt;)</a:t>
            </a:r>
          </a:p>
        </p:txBody>
      </p:sp>
      <p:sp>
        <p:nvSpPr>
          <p:cNvPr id="15367" name="Text Box 4"/>
          <p:cNvSpPr txBox="1">
            <a:spLocks noChangeArrowheads="1"/>
          </p:cNvSpPr>
          <p:nvPr/>
        </p:nvSpPr>
        <p:spPr bwMode="auto">
          <a:xfrm>
            <a:off x="444500" y="1530350"/>
            <a:ext cx="7924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Επιλογή ενός υποσυνόλου των πλειάδων μιας σχέσης που ικανοποιεί μια  συνθήκη επιλογής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648200" y="3978275"/>
            <a:ext cx="3200400" cy="517525"/>
            <a:chOff x="2592" y="2756"/>
            <a:chExt cx="2016" cy="326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3072" y="2756"/>
              <a:ext cx="1536" cy="288"/>
              <a:chOff x="3072" y="2832"/>
              <a:chExt cx="1536" cy="288"/>
            </a:xfrm>
          </p:grpSpPr>
          <p:sp>
            <p:nvSpPr>
              <p:cNvPr id="15377" name="Rectangle 7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1536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8" name="Text Box 8"/>
              <p:cNvSpPr txBox="1">
                <a:spLocks noChangeArrowheads="1"/>
              </p:cNvSpPr>
              <p:nvPr/>
            </p:nvSpPr>
            <p:spPr bwMode="auto">
              <a:xfrm>
                <a:off x="3216" y="2832"/>
                <a:ext cx="139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000" b="1">
                    <a:latin typeface="Times New Roman" pitchFamily="18" charset="0"/>
                  </a:rPr>
                  <a:t>=, &gt;, &lt;, </a:t>
                </a:r>
                <a:r>
                  <a:rPr lang="el-GR" sz="2000">
                    <a:latin typeface="Times New Roman" pitchFamily="18" charset="0"/>
                    <a:sym typeface="Symbol" pitchFamily="18" charset="2"/>
                  </a:rPr>
                  <a:t>,     , </a:t>
                </a:r>
                <a:endParaRPr lang="el-GR" sz="2000" b="1">
                  <a:latin typeface="Times New Roman" pitchFamily="18" charset="0"/>
                </a:endParaRPr>
              </a:p>
            </p:txBody>
          </p:sp>
        </p:grpSp>
        <p:sp>
          <p:nvSpPr>
            <p:cNvPr id="15375" name="Line 9"/>
            <p:cNvSpPr>
              <a:spLocks noChangeShapeType="1"/>
            </p:cNvSpPr>
            <p:nvPr/>
          </p:nvSpPr>
          <p:spPr bwMode="auto">
            <a:xfrm flipH="1">
              <a:off x="2592" y="2832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6" name="Line 10"/>
            <p:cNvSpPr>
              <a:spLocks noChangeShapeType="1"/>
            </p:cNvSpPr>
            <p:nvPr/>
          </p:nvSpPr>
          <p:spPr bwMode="auto">
            <a:xfrm>
              <a:off x="2592" y="2832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5369" name="Text Box 11"/>
          <p:cNvSpPr txBox="1">
            <a:spLocks noChangeArrowheads="1"/>
          </p:cNvSpPr>
          <p:nvPr/>
        </p:nvSpPr>
        <p:spPr bwMode="auto">
          <a:xfrm>
            <a:off x="2362200" y="5654675"/>
            <a:ext cx="523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συνδυασμένες με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AND, OR, NOT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406400" y="3200400"/>
            <a:ext cx="8356600" cy="2530475"/>
            <a:chOff x="256" y="2544"/>
            <a:chExt cx="5264" cy="1594"/>
          </a:xfrm>
        </p:grpSpPr>
        <p:sp>
          <p:nvSpPr>
            <p:cNvPr id="15371" name="Text Box 13"/>
            <p:cNvSpPr txBox="1">
              <a:spLocks noChangeArrowheads="1"/>
            </p:cNvSpPr>
            <p:nvPr/>
          </p:nvSpPr>
          <p:spPr bwMode="auto">
            <a:xfrm>
              <a:off x="528" y="3120"/>
              <a:ext cx="4992" cy="10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&lt;όνομα γνωρίσματος&gt;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		&lt;τελεστής σύγκρισης&gt;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&lt;όνομα γνωρίσματος&gt; ή &lt;σταθερή τιμή από το πεδίο ορισμού του γνωρίσματος&gt;</a:t>
              </a:r>
            </a:p>
          </p:txBody>
        </p:sp>
        <p:sp>
          <p:nvSpPr>
            <p:cNvPr id="15372" name="Text Box 14"/>
            <p:cNvSpPr txBox="1">
              <a:spLocks noChangeArrowheads="1"/>
            </p:cNvSpPr>
            <p:nvPr/>
          </p:nvSpPr>
          <p:spPr bwMode="auto">
            <a:xfrm>
              <a:off x="528" y="2832"/>
              <a:ext cx="20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προτάσεις της μορφής</a:t>
              </a:r>
            </a:p>
          </p:txBody>
        </p:sp>
        <p:sp>
          <p:nvSpPr>
            <p:cNvPr id="15373" name="Text Box 15"/>
            <p:cNvSpPr txBox="1">
              <a:spLocks noChangeArrowheads="1"/>
            </p:cNvSpPr>
            <p:nvPr/>
          </p:nvSpPr>
          <p:spPr bwMode="auto">
            <a:xfrm>
              <a:off x="256" y="2544"/>
              <a:ext cx="224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dirty="0" smtClean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&lt;συνθήκη επιλογής&gt;</a:t>
              </a:r>
              <a:endPara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20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13</a:t>
            </a:r>
            <a:r>
              <a:rPr lang="el-GR" dirty="0" smtClean="0"/>
              <a:t>-20</a:t>
            </a:r>
            <a:r>
              <a:rPr lang="en-US" dirty="0" smtClean="0"/>
              <a:t>14</a:t>
            </a:r>
            <a:endParaRPr lang="el-GR" altLang="en-US" dirty="0" smtClean="0"/>
          </a:p>
        </p:txBody>
      </p:sp>
      <p:sp>
        <p:nvSpPr>
          <p:cNvPr id="163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0BCA0D-436F-4CA9-9270-D186C797AE18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16390" name="Text Box 3"/>
          <p:cNvSpPr txBox="1">
            <a:spLocks noChangeArrowheads="1"/>
          </p:cNvSpPr>
          <p:nvPr/>
        </p:nvSpPr>
        <p:spPr bwMode="auto">
          <a:xfrm>
            <a:off x="1419225" y="2308225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Ταινία       </a:t>
            </a:r>
          </a:p>
        </p:txBody>
      </p:sp>
      <p:sp>
        <p:nvSpPr>
          <p:cNvPr id="16391" name="Text Box 4"/>
          <p:cNvSpPr txBox="1">
            <a:spLocks noChangeArrowheads="1"/>
          </p:cNvSpPr>
          <p:nvPr/>
        </p:nvSpPr>
        <p:spPr bwMode="auto">
          <a:xfrm>
            <a:off x="2667000" y="2270125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Τίτλος</a:t>
            </a:r>
            <a:r>
              <a:rPr lang="el-GR" sz="2000">
                <a:latin typeface="Times New Roman" pitchFamily="18" charset="0"/>
              </a:rPr>
              <a:t>   </a:t>
            </a:r>
            <a:r>
              <a:rPr lang="el-GR" sz="2000" u="sng">
                <a:latin typeface="Times New Roman" pitchFamily="18" charset="0"/>
              </a:rPr>
              <a:t>Έτος</a:t>
            </a:r>
            <a:r>
              <a:rPr lang="el-GR" sz="2000">
                <a:latin typeface="Times New Roman" pitchFamily="18" charset="0"/>
              </a:rPr>
              <a:t>     Διάρκεια   Είδος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16392" name="Rectangle 5"/>
          <p:cNvSpPr>
            <a:spLocks noChangeArrowheads="1"/>
          </p:cNvSpPr>
          <p:nvPr/>
        </p:nvSpPr>
        <p:spPr bwMode="auto">
          <a:xfrm>
            <a:off x="2667000" y="2270125"/>
            <a:ext cx="3810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Line 6"/>
          <p:cNvSpPr>
            <a:spLocks noChangeShapeType="1"/>
          </p:cNvSpPr>
          <p:nvPr/>
        </p:nvSpPr>
        <p:spPr bwMode="auto">
          <a:xfrm>
            <a:off x="35052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394" name="Line 7"/>
          <p:cNvSpPr>
            <a:spLocks noChangeShapeType="1"/>
          </p:cNvSpPr>
          <p:nvPr/>
        </p:nvSpPr>
        <p:spPr bwMode="auto">
          <a:xfrm>
            <a:off x="4343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395" name="Line 8"/>
          <p:cNvSpPr>
            <a:spLocks noChangeShapeType="1"/>
          </p:cNvSpPr>
          <p:nvPr/>
        </p:nvSpPr>
        <p:spPr bwMode="auto">
          <a:xfrm>
            <a:off x="5486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396" name="Text Box 9"/>
          <p:cNvSpPr txBox="1">
            <a:spLocks noChangeArrowheads="1"/>
          </p:cNvSpPr>
          <p:nvPr/>
        </p:nvSpPr>
        <p:spPr bwMode="auto">
          <a:xfrm>
            <a:off x="1143000" y="36195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Παίζει</a:t>
            </a:r>
          </a:p>
        </p:txBody>
      </p:sp>
      <p:sp>
        <p:nvSpPr>
          <p:cNvPr id="16397" name="Text Box 10"/>
          <p:cNvSpPr txBox="1">
            <a:spLocks noChangeArrowheads="1"/>
          </p:cNvSpPr>
          <p:nvPr/>
        </p:nvSpPr>
        <p:spPr bwMode="auto">
          <a:xfrm>
            <a:off x="2819400" y="3641725"/>
            <a:ext cx="518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Όνομα-Ηθοποιού</a:t>
            </a:r>
            <a:r>
              <a:rPr lang="el-GR" sz="2000">
                <a:latin typeface="Times New Roman" pitchFamily="18" charset="0"/>
              </a:rPr>
              <a:t>    </a:t>
            </a:r>
            <a:r>
              <a:rPr lang="el-GR" sz="2000" u="sng">
                <a:latin typeface="Times New Roman" pitchFamily="18" charset="0"/>
              </a:rPr>
              <a:t>Τίτλος</a:t>
            </a:r>
            <a:r>
              <a:rPr lang="el-GR" sz="2000">
                <a:latin typeface="Times New Roman" pitchFamily="18" charset="0"/>
              </a:rPr>
              <a:t>     </a:t>
            </a:r>
            <a:r>
              <a:rPr lang="el-GR" sz="2000" u="sng">
                <a:latin typeface="Times New Roman" pitchFamily="18" charset="0"/>
              </a:rPr>
              <a:t> Έτος</a:t>
            </a:r>
            <a:endParaRPr lang="el-GR" sz="2000">
              <a:latin typeface="Times New Roman" pitchFamily="18" charset="0"/>
            </a:endParaRPr>
          </a:p>
        </p:txBody>
      </p:sp>
      <p:sp>
        <p:nvSpPr>
          <p:cNvPr id="16398" name="Rectangle 11"/>
          <p:cNvSpPr>
            <a:spLocks noChangeArrowheads="1"/>
          </p:cNvSpPr>
          <p:nvPr/>
        </p:nvSpPr>
        <p:spPr bwMode="auto">
          <a:xfrm>
            <a:off x="2667000" y="3581400"/>
            <a:ext cx="3962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Line 12"/>
          <p:cNvSpPr>
            <a:spLocks noChangeShapeType="1"/>
          </p:cNvSpPr>
          <p:nvPr/>
        </p:nvSpPr>
        <p:spPr bwMode="auto">
          <a:xfrm>
            <a:off x="58674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0" name="Line 13"/>
          <p:cNvSpPr>
            <a:spLocks noChangeShapeType="1"/>
          </p:cNvSpPr>
          <p:nvPr/>
        </p:nvSpPr>
        <p:spPr bwMode="auto">
          <a:xfrm>
            <a:off x="48006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1" name="Line 14"/>
          <p:cNvSpPr>
            <a:spLocks noChangeShapeType="1"/>
          </p:cNvSpPr>
          <p:nvPr/>
        </p:nvSpPr>
        <p:spPr bwMode="auto">
          <a:xfrm flipV="1">
            <a:off x="5486400" y="3184525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2" name="Line 15"/>
          <p:cNvSpPr>
            <a:spLocks noChangeShapeType="1"/>
          </p:cNvSpPr>
          <p:nvPr/>
        </p:nvSpPr>
        <p:spPr bwMode="auto">
          <a:xfrm flipH="1">
            <a:off x="3276600" y="3184525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3" name="Line 16"/>
          <p:cNvSpPr>
            <a:spLocks noChangeShapeType="1"/>
          </p:cNvSpPr>
          <p:nvPr/>
        </p:nvSpPr>
        <p:spPr bwMode="auto">
          <a:xfrm flipV="1">
            <a:off x="3276600" y="27273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4" name="Line 17"/>
          <p:cNvSpPr>
            <a:spLocks noChangeShapeType="1"/>
          </p:cNvSpPr>
          <p:nvPr/>
        </p:nvSpPr>
        <p:spPr bwMode="auto">
          <a:xfrm>
            <a:off x="6165850" y="2911475"/>
            <a:ext cx="0" cy="669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5" name="Line 18"/>
          <p:cNvSpPr>
            <a:spLocks noChangeShapeType="1"/>
          </p:cNvSpPr>
          <p:nvPr/>
        </p:nvSpPr>
        <p:spPr bwMode="auto">
          <a:xfrm>
            <a:off x="3925888" y="2911475"/>
            <a:ext cx="2239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6" name="Line 19"/>
          <p:cNvSpPr>
            <a:spLocks noChangeShapeType="1"/>
          </p:cNvSpPr>
          <p:nvPr/>
        </p:nvSpPr>
        <p:spPr bwMode="auto">
          <a:xfrm>
            <a:off x="3925888" y="2727325"/>
            <a:ext cx="0" cy="18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7" name="Text Box 20"/>
          <p:cNvSpPr txBox="1">
            <a:spLocks noChangeArrowheads="1"/>
          </p:cNvSpPr>
          <p:nvPr/>
        </p:nvSpPr>
        <p:spPr bwMode="auto">
          <a:xfrm>
            <a:off x="1762125" y="5053013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</a:t>
            </a:r>
            <a:r>
              <a:rPr lang="el-GR" sz="2000">
                <a:latin typeface="Times New Roman" pitchFamily="18" charset="0"/>
              </a:rPr>
              <a:t>      Διεύθυνση       Έτος-Γέννησης       Σύζυγος-Ηθοποιού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16408" name="Rectangle 21"/>
          <p:cNvSpPr>
            <a:spLocks noChangeArrowheads="1"/>
          </p:cNvSpPr>
          <p:nvPr/>
        </p:nvSpPr>
        <p:spPr bwMode="auto">
          <a:xfrm>
            <a:off x="1419225" y="5053013"/>
            <a:ext cx="7126288" cy="396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9" name="Line 22"/>
          <p:cNvSpPr>
            <a:spLocks noChangeShapeType="1"/>
          </p:cNvSpPr>
          <p:nvPr/>
        </p:nvSpPr>
        <p:spPr bwMode="auto">
          <a:xfrm>
            <a:off x="27813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0" name="Line 23"/>
          <p:cNvSpPr>
            <a:spLocks noChangeShapeType="1"/>
          </p:cNvSpPr>
          <p:nvPr/>
        </p:nvSpPr>
        <p:spPr bwMode="auto">
          <a:xfrm>
            <a:off x="41529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1" name="Line 24"/>
          <p:cNvSpPr>
            <a:spLocks noChangeShapeType="1"/>
          </p:cNvSpPr>
          <p:nvPr/>
        </p:nvSpPr>
        <p:spPr bwMode="auto">
          <a:xfrm>
            <a:off x="63627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2" name="Line 25"/>
          <p:cNvSpPr>
            <a:spLocks noChangeShapeType="1"/>
          </p:cNvSpPr>
          <p:nvPr/>
        </p:nvSpPr>
        <p:spPr bwMode="auto">
          <a:xfrm>
            <a:off x="7505700" y="4497388"/>
            <a:ext cx="0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3" name="Line 26"/>
          <p:cNvSpPr>
            <a:spLocks noChangeShapeType="1"/>
          </p:cNvSpPr>
          <p:nvPr/>
        </p:nvSpPr>
        <p:spPr bwMode="auto">
          <a:xfrm>
            <a:off x="2143125" y="4497388"/>
            <a:ext cx="5362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4" name="Text Box 27"/>
          <p:cNvSpPr txBox="1">
            <a:spLocks noChangeArrowheads="1"/>
          </p:cNvSpPr>
          <p:nvPr/>
        </p:nvSpPr>
        <p:spPr bwMode="auto">
          <a:xfrm>
            <a:off x="422275" y="4497388"/>
            <a:ext cx="1355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Ηθοποιός</a:t>
            </a:r>
          </a:p>
        </p:txBody>
      </p:sp>
      <p:sp>
        <p:nvSpPr>
          <p:cNvPr id="16415" name="Line 28"/>
          <p:cNvSpPr>
            <a:spLocks noChangeShapeType="1"/>
          </p:cNvSpPr>
          <p:nvPr/>
        </p:nvSpPr>
        <p:spPr bwMode="auto">
          <a:xfrm>
            <a:off x="3925888" y="4038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6" name="Line 29"/>
          <p:cNvSpPr>
            <a:spLocks noChangeShapeType="1"/>
          </p:cNvSpPr>
          <p:nvPr/>
        </p:nvSpPr>
        <p:spPr bwMode="auto">
          <a:xfrm>
            <a:off x="2514600" y="4724400"/>
            <a:ext cx="1411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7" name="Line 30"/>
          <p:cNvSpPr>
            <a:spLocks noChangeShapeType="1"/>
          </p:cNvSpPr>
          <p:nvPr/>
        </p:nvSpPr>
        <p:spPr bwMode="auto">
          <a:xfrm>
            <a:off x="2514600" y="4724400"/>
            <a:ext cx="0" cy="328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8" name="Line 31"/>
          <p:cNvSpPr>
            <a:spLocks noChangeShapeType="1"/>
          </p:cNvSpPr>
          <p:nvPr/>
        </p:nvSpPr>
        <p:spPr bwMode="auto">
          <a:xfrm>
            <a:off x="2143125" y="4497388"/>
            <a:ext cx="0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6" name="Title 8"/>
          <p:cNvSpPr>
            <a:spLocks noGrp="1"/>
          </p:cNvSpPr>
          <p:nvPr>
            <p:ph type="title"/>
          </p:nvPr>
        </p:nvSpPr>
        <p:spPr>
          <a:xfrm>
            <a:off x="457200" y="3127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492875"/>
            <a:ext cx="2133600" cy="365125"/>
          </a:xfrm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3-2014</a:t>
            </a:r>
            <a:endParaRPr lang="el-GR" altLang="en-US" dirty="0" smtClean="0"/>
          </a:p>
        </p:txBody>
      </p:sp>
      <p:sp>
        <p:nvSpPr>
          <p:cNvPr id="174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11500" y="6492875"/>
            <a:ext cx="2895600" cy="365125"/>
          </a:xfrm>
          <a:noFill/>
        </p:spPr>
        <p:txBody>
          <a:bodyPr/>
          <a:lstStyle/>
          <a:p>
            <a:r>
              <a:rPr lang="el-GR" altLang="en-US" dirty="0" err="1" smtClean="0"/>
              <a:t>Ευαγγε</a:t>
            </a:r>
            <a:r>
              <a:rPr lang="en-US" altLang="en-US" dirty="0" smtClean="0"/>
              <a:t>λ</a:t>
            </a:r>
            <a:r>
              <a:rPr lang="el-GR" altLang="en-US" dirty="0" smtClean="0"/>
              <a:t>ία </a:t>
            </a:r>
            <a:r>
              <a:rPr lang="el-GR" altLang="en-US" dirty="0" err="1" smtClean="0"/>
              <a:t>Πιτουρά</a:t>
            </a:r>
            <a:endParaRPr lang="el-GR" altLang="en-US" dirty="0" smtClean="0"/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65900" y="6492875"/>
            <a:ext cx="2133600" cy="365125"/>
          </a:xfrm>
          <a:noFill/>
        </p:spPr>
        <p:txBody>
          <a:bodyPr/>
          <a:lstStyle/>
          <a:p>
            <a:fld id="{DE5C4B0F-786F-4BC6-8D32-93D5E1E2F89B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381000" y="1508125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Παραδείγματα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43000" y="2209800"/>
            <a:ext cx="7188200" cy="1635125"/>
            <a:chOff x="720" y="1546"/>
            <a:chExt cx="4528" cy="1030"/>
          </a:xfrm>
        </p:grpSpPr>
        <p:sp>
          <p:nvSpPr>
            <p:cNvPr id="17424" name="Text Box 5"/>
            <p:cNvSpPr txBox="1">
              <a:spLocks noChangeArrowheads="1"/>
            </p:cNvSpPr>
            <p:nvPr/>
          </p:nvSpPr>
          <p:spPr bwMode="auto">
            <a:xfrm>
              <a:off x="720" y="1546"/>
              <a:ext cx="4528" cy="1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τίτλος		</a:t>
              </a:r>
              <a:r>
                <a:rPr lang="el-GR" sz="2000" dirty="0" smtClean="0">
                  <a:latin typeface="Times New Roman" pitchFamily="18" charset="0"/>
                </a:rPr>
                <a:t>     </a:t>
              </a:r>
              <a:r>
                <a:rPr lang="el-GR" sz="2000" dirty="0">
                  <a:latin typeface="Times New Roman" pitchFamily="18" charset="0"/>
                </a:rPr>
                <a:t>χρόνος		διάρκεια		</a:t>
              </a:r>
              <a:r>
                <a:rPr lang="el-GR" sz="2000" dirty="0" smtClean="0">
                  <a:latin typeface="Times New Roman" pitchFamily="18" charset="0"/>
                </a:rPr>
                <a:t>	      είδος</a:t>
              </a:r>
              <a:endParaRPr lang="el-GR" sz="2000" dirty="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>
                  <a:latin typeface="Times New Roman" pitchFamily="18" charset="0"/>
                </a:rPr>
                <a:t>	   1997 		124 		</a:t>
              </a:r>
              <a:r>
                <a:rPr lang="el-GR" dirty="0" smtClean="0">
                  <a:latin typeface="Times New Roman" pitchFamily="18" charset="0"/>
                </a:rPr>
                <a:t>		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Times New Roman" pitchFamily="18" charset="0"/>
                </a:rPr>
                <a:t>Mighty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l-GR" dirty="0" err="1">
                  <a:latin typeface="Times New Roman" pitchFamily="18" charset="0"/>
                </a:rPr>
                <a:t>Ducks</a:t>
              </a:r>
              <a:r>
                <a:rPr lang="el-GR" dirty="0">
                  <a:latin typeface="Times New Roman" pitchFamily="18" charset="0"/>
                </a:rPr>
                <a:t> 	   1991 		104		</a:t>
              </a:r>
              <a:r>
                <a:rPr lang="el-GR" dirty="0" smtClean="0">
                  <a:latin typeface="Times New Roman" pitchFamily="18" charset="0"/>
                </a:rPr>
                <a:t>		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Wayne’s World        </a:t>
              </a:r>
              <a:r>
                <a:rPr lang="el-GR" dirty="0" smtClean="0">
                  <a:latin typeface="Times New Roman" pitchFamily="18" charset="0"/>
                </a:rPr>
                <a:t> 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</a:rPr>
                <a:t>1992 		95 	</a:t>
              </a:r>
              <a:r>
                <a:rPr lang="el-GR" dirty="0" smtClean="0">
                  <a:latin typeface="Times New Roman" pitchFamily="18" charset="0"/>
                </a:rPr>
                <a:t>		</a:t>
              </a:r>
              <a:r>
                <a:rPr lang="en-US" dirty="0">
                  <a:latin typeface="Times New Roman" pitchFamily="18" charset="0"/>
                </a:rPr>
                <a:t>	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</p:txBody>
        </p:sp>
        <p:sp>
          <p:nvSpPr>
            <p:cNvPr id="17425" name="Line 6"/>
            <p:cNvSpPr>
              <a:spLocks noChangeShapeType="1"/>
            </p:cNvSpPr>
            <p:nvPr/>
          </p:nvSpPr>
          <p:spPr bwMode="auto">
            <a:xfrm>
              <a:off x="720" y="1776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6" name="Line 7"/>
            <p:cNvSpPr>
              <a:spLocks noChangeShapeType="1"/>
            </p:cNvSpPr>
            <p:nvPr/>
          </p:nvSpPr>
          <p:spPr bwMode="auto">
            <a:xfrm>
              <a:off x="1776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7" name="Line 8"/>
            <p:cNvSpPr>
              <a:spLocks noChangeShapeType="1"/>
            </p:cNvSpPr>
            <p:nvPr/>
          </p:nvSpPr>
          <p:spPr bwMode="auto">
            <a:xfrm>
              <a:off x="2688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8" name="Line 9"/>
            <p:cNvSpPr>
              <a:spLocks noChangeShapeType="1"/>
            </p:cNvSpPr>
            <p:nvPr/>
          </p:nvSpPr>
          <p:spPr bwMode="auto">
            <a:xfrm>
              <a:off x="3888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7415" name="Text Box 10"/>
          <p:cNvSpPr txBox="1">
            <a:spLocks noChangeArrowheads="1"/>
          </p:cNvSpPr>
          <p:nvPr/>
        </p:nvSpPr>
        <p:spPr bwMode="auto">
          <a:xfrm>
            <a:off x="381000" y="4038600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1. Ταινίες με διάρκεια μεγαλύτερη των 100 λεπτών)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7416" name="Text Box 11"/>
          <p:cNvSpPr txBox="1">
            <a:spLocks noChangeArrowheads="1"/>
          </p:cNvSpPr>
          <p:nvPr/>
        </p:nvSpPr>
        <p:spPr bwMode="auto">
          <a:xfrm>
            <a:off x="2819400" y="44196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σ 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&gt; 100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</a:t>
            </a:r>
          </a:p>
        </p:txBody>
      </p: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143000" y="4953000"/>
            <a:ext cx="7188200" cy="1222375"/>
            <a:chOff x="720" y="3120"/>
            <a:chExt cx="4528" cy="770"/>
          </a:xfrm>
        </p:grpSpPr>
        <p:sp>
          <p:nvSpPr>
            <p:cNvPr id="17419" name="Text Box 13"/>
            <p:cNvSpPr txBox="1">
              <a:spLocks noChangeArrowheads="1"/>
            </p:cNvSpPr>
            <p:nvPr/>
          </p:nvSpPr>
          <p:spPr bwMode="auto">
            <a:xfrm>
              <a:off x="720" y="3120"/>
              <a:ext cx="4528" cy="7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τίτλος	</a:t>
              </a:r>
              <a:r>
                <a:rPr lang="el-GR" sz="2000" dirty="0" smtClean="0">
                  <a:latin typeface="Times New Roman" pitchFamily="18" charset="0"/>
                </a:rPr>
                <a:t>	</a:t>
              </a:r>
              <a:r>
                <a:rPr lang="el-GR" sz="2000" dirty="0">
                  <a:latin typeface="Times New Roman" pitchFamily="18" charset="0"/>
                </a:rPr>
                <a:t>	  χρόνος		διάρκεια	</a:t>
              </a:r>
              <a:r>
                <a:rPr lang="el-GR" sz="2000" dirty="0" smtClean="0">
                  <a:latin typeface="Times New Roman" pitchFamily="18" charset="0"/>
                </a:rPr>
                <a:t>		</a:t>
              </a:r>
              <a:r>
                <a:rPr lang="el-GR" sz="2000" dirty="0">
                  <a:latin typeface="Times New Roman" pitchFamily="18" charset="0"/>
                </a:rPr>
                <a:t>	είδος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	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   </a:t>
              </a:r>
              <a:r>
                <a:rPr lang="en-US" dirty="0">
                  <a:latin typeface="Times New Roman" pitchFamily="18" charset="0"/>
                </a:rPr>
                <a:t>1997 		124 		</a:t>
              </a:r>
              <a:r>
                <a:rPr lang="el-GR" dirty="0" smtClean="0">
                  <a:latin typeface="Times New Roman" pitchFamily="18" charset="0"/>
                </a:rPr>
                <a:t>		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Times New Roman" pitchFamily="18" charset="0"/>
                </a:rPr>
                <a:t>Mighty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l-GR" dirty="0" err="1">
                  <a:latin typeface="Times New Roman" pitchFamily="18" charset="0"/>
                </a:rPr>
                <a:t>Ducks</a:t>
              </a:r>
              <a:r>
                <a:rPr lang="el-GR" dirty="0">
                  <a:latin typeface="Times New Roman" pitchFamily="18" charset="0"/>
                </a:rPr>
                <a:t> 	   1991 		104		</a:t>
              </a:r>
              <a:r>
                <a:rPr lang="el-GR" dirty="0" smtClean="0">
                  <a:latin typeface="Times New Roman" pitchFamily="18" charset="0"/>
                </a:rPr>
                <a:t>		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</p:txBody>
        </p:sp>
        <p:sp>
          <p:nvSpPr>
            <p:cNvPr id="17420" name="Line 14"/>
            <p:cNvSpPr>
              <a:spLocks noChangeShapeType="1"/>
            </p:cNvSpPr>
            <p:nvPr/>
          </p:nvSpPr>
          <p:spPr bwMode="auto">
            <a:xfrm>
              <a:off x="720" y="3360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1" name="Line 15"/>
            <p:cNvSpPr>
              <a:spLocks noChangeShapeType="1"/>
            </p:cNvSpPr>
            <p:nvPr/>
          </p:nvSpPr>
          <p:spPr bwMode="auto">
            <a:xfrm>
              <a:off x="1776" y="3120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2" name="Line 16"/>
            <p:cNvSpPr>
              <a:spLocks noChangeShapeType="1"/>
            </p:cNvSpPr>
            <p:nvPr/>
          </p:nvSpPr>
          <p:spPr bwMode="auto">
            <a:xfrm>
              <a:off x="2688" y="3120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3" name="Line 17"/>
            <p:cNvSpPr>
              <a:spLocks noChangeShapeType="1"/>
            </p:cNvSpPr>
            <p:nvPr/>
          </p:nvSpPr>
          <p:spPr bwMode="auto">
            <a:xfrm>
              <a:off x="3888" y="3120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2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184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50B3F1-9E2C-43B8-A42D-BD12B06F30AA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143000" y="1676400"/>
            <a:ext cx="7188200" cy="1635125"/>
            <a:chOff x="720" y="1546"/>
            <a:chExt cx="4528" cy="1030"/>
          </a:xfrm>
        </p:grpSpPr>
        <p:sp>
          <p:nvSpPr>
            <p:cNvPr id="18447" name="Text Box 4"/>
            <p:cNvSpPr txBox="1">
              <a:spLocks noChangeArrowheads="1"/>
            </p:cNvSpPr>
            <p:nvPr/>
          </p:nvSpPr>
          <p:spPr bwMode="auto">
            <a:xfrm>
              <a:off x="720" y="1546"/>
              <a:ext cx="4528" cy="1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τίτλος		</a:t>
              </a:r>
              <a:r>
                <a:rPr lang="el-GR" sz="2000" dirty="0" smtClean="0">
                  <a:latin typeface="Times New Roman" pitchFamily="18" charset="0"/>
                </a:rPr>
                <a:t>	  </a:t>
              </a:r>
              <a:r>
                <a:rPr lang="el-GR" sz="2000" dirty="0">
                  <a:latin typeface="Times New Roman" pitchFamily="18" charset="0"/>
                </a:rPr>
                <a:t>χρόνος		</a:t>
              </a:r>
              <a:r>
                <a:rPr lang="el-GR" sz="2000" dirty="0" smtClean="0">
                  <a:latin typeface="Times New Roman" pitchFamily="18" charset="0"/>
                </a:rPr>
                <a:t>	διάρκεια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	</a:t>
              </a:r>
              <a:r>
                <a:rPr lang="el-GR" sz="2000" dirty="0">
                  <a:latin typeface="Times New Roman" pitchFamily="18" charset="0"/>
                </a:rPr>
                <a:t>	είδος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	  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</a:rPr>
                <a:t>1997 		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124 </a:t>
              </a:r>
              <a:r>
                <a:rPr lang="en-US" dirty="0">
                  <a:latin typeface="Times New Roman" pitchFamily="18" charset="0"/>
                </a:rPr>
                <a:t>		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Times New Roman" pitchFamily="18" charset="0"/>
                </a:rPr>
                <a:t>Mighty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l-GR" dirty="0" err="1">
                  <a:latin typeface="Times New Roman" pitchFamily="18" charset="0"/>
                </a:rPr>
                <a:t>Ducks</a:t>
              </a:r>
              <a:r>
                <a:rPr lang="el-GR" dirty="0">
                  <a:latin typeface="Times New Roman" pitchFamily="18" charset="0"/>
                </a:rPr>
                <a:t> 	</a:t>
              </a:r>
              <a:r>
                <a:rPr lang="el-GR" dirty="0" smtClean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1991 		</a:t>
              </a:r>
              <a:r>
                <a:rPr lang="el-GR" dirty="0" smtClean="0">
                  <a:latin typeface="Times New Roman" pitchFamily="18" charset="0"/>
                </a:rPr>
                <a:t>	104</a:t>
              </a:r>
              <a:r>
                <a:rPr lang="el-GR" dirty="0">
                  <a:latin typeface="Times New Roman" pitchFamily="18" charset="0"/>
                </a:rPr>
                <a:t>		</a:t>
              </a:r>
              <a:r>
                <a:rPr lang="el-GR" dirty="0" smtClean="0">
                  <a:latin typeface="Times New Roman" pitchFamily="18" charset="0"/>
                </a:rPr>
                <a:t>	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Wayne’s World         1992 		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95 </a:t>
              </a:r>
              <a:r>
                <a:rPr lang="en-US" dirty="0">
                  <a:latin typeface="Times New Roman" pitchFamily="18" charset="0"/>
                </a:rPr>
                <a:t>		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</p:txBody>
        </p:sp>
        <p:sp>
          <p:nvSpPr>
            <p:cNvPr id="18448" name="Line 5"/>
            <p:cNvSpPr>
              <a:spLocks noChangeShapeType="1"/>
            </p:cNvSpPr>
            <p:nvPr/>
          </p:nvSpPr>
          <p:spPr bwMode="auto">
            <a:xfrm>
              <a:off x="720" y="1776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49" name="Line 6"/>
            <p:cNvSpPr>
              <a:spLocks noChangeShapeType="1"/>
            </p:cNvSpPr>
            <p:nvPr/>
          </p:nvSpPr>
          <p:spPr bwMode="auto">
            <a:xfrm>
              <a:off x="1776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50" name="Line 7"/>
            <p:cNvSpPr>
              <a:spLocks noChangeShapeType="1"/>
            </p:cNvSpPr>
            <p:nvPr/>
          </p:nvSpPr>
          <p:spPr bwMode="auto">
            <a:xfrm>
              <a:off x="2688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51" name="Line 8"/>
            <p:cNvSpPr>
              <a:spLocks noChangeShapeType="1"/>
            </p:cNvSpPr>
            <p:nvPr/>
          </p:nvSpPr>
          <p:spPr bwMode="auto">
            <a:xfrm>
              <a:off x="3888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8438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10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2. Ταινίες με διάρκεια μεγαλύτερη των 100 λεπτών που γυρίστηκαν μετά το 1995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8439" name="Text Box 10"/>
          <p:cNvSpPr txBox="1">
            <a:spLocks noChangeArrowheads="1"/>
          </p:cNvSpPr>
          <p:nvPr/>
        </p:nvSpPr>
        <p:spPr bwMode="auto">
          <a:xfrm>
            <a:off x="2057400" y="4064000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/>
              <a:t>σ  </a:t>
            </a:r>
            <a:r>
              <a:rPr lang="el-GR" sz="2400" baseline="-25000" dirty="0"/>
              <a:t>διάρκεια &gt; 100 </a:t>
            </a:r>
            <a:r>
              <a:rPr lang="en-US" sz="2400" baseline="-25000" dirty="0"/>
              <a:t>AND </a:t>
            </a:r>
            <a:r>
              <a:rPr lang="el-GR" sz="2400" baseline="-25000" dirty="0"/>
              <a:t>χρόνος &gt; 1995</a:t>
            </a:r>
            <a:r>
              <a:rPr lang="el-GR" sz="2400" dirty="0"/>
              <a:t> (Ταινία)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143000" y="4953000"/>
            <a:ext cx="7188200" cy="809625"/>
            <a:chOff x="720" y="3360"/>
            <a:chExt cx="4528" cy="510"/>
          </a:xfrm>
        </p:grpSpPr>
        <p:sp>
          <p:nvSpPr>
            <p:cNvPr id="18442" name="Text Box 12"/>
            <p:cNvSpPr txBox="1">
              <a:spLocks noChangeArrowheads="1"/>
            </p:cNvSpPr>
            <p:nvPr/>
          </p:nvSpPr>
          <p:spPr bwMode="auto">
            <a:xfrm>
              <a:off x="720" y="3360"/>
              <a:ext cx="4528" cy="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τίτλος	</a:t>
              </a:r>
              <a:r>
                <a:rPr lang="el-GR" sz="2000" dirty="0" smtClean="0">
                  <a:latin typeface="Times New Roman" pitchFamily="18" charset="0"/>
                </a:rPr>
                <a:t>	</a:t>
              </a:r>
              <a:r>
                <a:rPr lang="el-GR" sz="2000" dirty="0">
                  <a:latin typeface="Times New Roman" pitchFamily="18" charset="0"/>
                </a:rPr>
                <a:t>	  χρόνος		διάρκεια	</a:t>
              </a:r>
              <a:r>
                <a:rPr lang="el-GR" sz="2000" dirty="0" smtClean="0">
                  <a:latin typeface="Times New Roman" pitchFamily="18" charset="0"/>
                </a:rPr>
                <a:t>	</a:t>
              </a:r>
              <a:r>
                <a:rPr lang="el-GR" sz="2000" dirty="0">
                  <a:latin typeface="Times New Roman" pitchFamily="18" charset="0"/>
                </a:rPr>
                <a:t>	είδος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	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   </a:t>
              </a:r>
              <a:r>
                <a:rPr lang="en-US" dirty="0">
                  <a:latin typeface="Times New Roman" pitchFamily="18" charset="0"/>
                </a:rPr>
                <a:t>1997 		124 		</a:t>
              </a:r>
              <a:r>
                <a:rPr lang="el-GR" dirty="0" smtClean="0">
                  <a:latin typeface="Times New Roman" pitchFamily="18" charset="0"/>
                </a:rPr>
                <a:t>		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</p:txBody>
        </p:sp>
        <p:sp>
          <p:nvSpPr>
            <p:cNvPr id="18443" name="Line 13"/>
            <p:cNvSpPr>
              <a:spLocks noChangeShapeType="1"/>
            </p:cNvSpPr>
            <p:nvPr/>
          </p:nvSpPr>
          <p:spPr bwMode="auto">
            <a:xfrm>
              <a:off x="720" y="3600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44" name="Line 14"/>
            <p:cNvSpPr>
              <a:spLocks noChangeShapeType="1"/>
            </p:cNvSpPr>
            <p:nvPr/>
          </p:nvSpPr>
          <p:spPr bwMode="auto">
            <a:xfrm>
              <a:off x="1776" y="3360"/>
              <a:ext cx="0" cy="5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45" name="Line 15"/>
            <p:cNvSpPr>
              <a:spLocks noChangeShapeType="1"/>
            </p:cNvSpPr>
            <p:nvPr/>
          </p:nvSpPr>
          <p:spPr bwMode="auto">
            <a:xfrm>
              <a:off x="2688" y="3360"/>
              <a:ext cx="0" cy="5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46" name="Line 16"/>
            <p:cNvSpPr>
              <a:spLocks noChangeShapeType="1"/>
            </p:cNvSpPr>
            <p:nvPr/>
          </p:nvSpPr>
          <p:spPr bwMode="auto">
            <a:xfrm>
              <a:off x="3888" y="3360"/>
              <a:ext cx="0" cy="5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2013-20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194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FDCBEC-DC58-497F-BA15-2DF1E5D555D2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457200" y="1905000"/>
            <a:ext cx="8001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Η συνθήκη επιλογής εφαρμόζεται ανεξάρτητα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κάθε πλειάδα </a:t>
            </a:r>
          </a:p>
        </p:txBody>
      </p:sp>
      <p:sp>
        <p:nvSpPr>
          <p:cNvPr id="19463" name="Text Box 4"/>
          <p:cNvSpPr txBox="1">
            <a:spLocks noChangeArrowheads="1"/>
          </p:cNvSpPr>
          <p:nvPr/>
        </p:nvSpPr>
        <p:spPr bwMode="auto">
          <a:xfrm>
            <a:off x="533400" y="2895600"/>
            <a:ext cx="797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Ο τελεστής είναι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μοναδιαίος</a:t>
            </a:r>
            <a:endParaRPr lang="el-GR" sz="2400" b="1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9464" name="Text Box 5"/>
          <p:cNvSpPr txBox="1">
            <a:spLocks noChangeArrowheads="1"/>
          </p:cNvSpPr>
          <p:nvPr/>
        </p:nvSpPr>
        <p:spPr bwMode="auto">
          <a:xfrm>
            <a:off x="508000" y="3429000"/>
            <a:ext cx="8102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Ο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βαθμός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της σχέσης που προκύπτει ίδιος με τον βαθμό της αρχικής σχέσης</a:t>
            </a:r>
          </a:p>
        </p:txBody>
      </p:sp>
      <p:sp>
        <p:nvSpPr>
          <p:cNvPr id="19465" name="Text Box 6"/>
          <p:cNvSpPr txBox="1">
            <a:spLocks noChangeArrowheads="1"/>
          </p:cNvSpPr>
          <p:nvPr/>
        </p:nvSpPr>
        <p:spPr bwMode="auto">
          <a:xfrm>
            <a:off x="546100" y="4445000"/>
            <a:ext cx="7924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Πλήθος πλειάδων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μικρότερο ή ίσο με την αρχική σχέση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ποσοστό που επιλέγονται -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επιλεκτικότητα </a:t>
            </a:r>
            <a:r>
              <a:rPr lang="en-US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(selectivity)</a:t>
            </a:r>
            <a:endParaRPr lang="el-GR" sz="2400" i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3-2014</a:t>
            </a:r>
            <a:endParaRPr lang="el-GR" altLang="en-US" dirty="0" smtClean="0"/>
          </a:p>
        </p:txBody>
      </p:sp>
      <p:sp>
        <p:nvSpPr>
          <p:cNvPr id="204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621446-53C5-4621-87B3-8EBB63CC5BD6}" type="slidenum">
              <a:rPr lang="el-GR" altLang="en-US" smtClean="0"/>
              <a:pPr/>
              <a:t>15</a:t>
            </a:fld>
            <a:endParaRPr lang="el-GR" altLang="en-US" smtClean="0"/>
          </a:p>
        </p:txBody>
      </p:sp>
      <p:sp>
        <p:nvSpPr>
          <p:cNvPr id="20486" name="Text Box 3"/>
          <p:cNvSpPr txBox="1">
            <a:spLocks noChangeArrowheads="1"/>
          </p:cNvSpPr>
          <p:nvPr/>
        </p:nvSpPr>
        <p:spPr bwMode="auto">
          <a:xfrm>
            <a:off x="457200" y="1752600"/>
            <a:ext cx="508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Ιδιότητες</a:t>
            </a:r>
          </a:p>
        </p:txBody>
      </p:sp>
      <p:sp>
        <p:nvSpPr>
          <p:cNvPr id="20487" name="Text Box 4"/>
          <p:cNvSpPr txBox="1">
            <a:spLocks noChangeArrowheads="1"/>
          </p:cNvSpPr>
          <p:nvPr/>
        </p:nvSpPr>
        <p:spPr bwMode="auto">
          <a:xfrm>
            <a:off x="1066800" y="2398713"/>
            <a:ext cx="69977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l-GR" sz="2400" dirty="0" err="1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ντιμεταθετική</a:t>
            </a:r>
            <a:endParaRPr lang="el-GR" sz="2400" dirty="0">
              <a:solidFill>
                <a:schemeClr val="accent3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 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συνθ1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&lt;συνθ2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R)) =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&lt;συνθ2&gt;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&lt;συνθ1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R))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0488" name="Text Box 5"/>
          <p:cNvSpPr txBox="1">
            <a:spLocks noChangeArrowheads="1"/>
          </p:cNvSpPr>
          <p:nvPr/>
        </p:nvSpPr>
        <p:spPr bwMode="auto">
          <a:xfrm>
            <a:off x="1143000" y="4038600"/>
            <a:ext cx="510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&lt;συνθ1&gt;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(σ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&lt;συνθ2&gt;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 … σ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</a:t>
            </a:r>
            <a:r>
              <a:rPr lang="en-US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n&gt;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(R) ..)) =</a:t>
            </a:r>
            <a:endParaRPr lang="el-GR" sz="20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0489" name="Text Box 6"/>
          <p:cNvSpPr txBox="1">
            <a:spLocks noChangeArrowheads="1"/>
          </p:cNvSpPr>
          <p:nvPr/>
        </p:nvSpPr>
        <p:spPr bwMode="auto">
          <a:xfrm>
            <a:off x="1905000" y="4800600"/>
            <a:ext cx="6338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&lt;συνθ1&gt;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AND &lt;συνθ2&gt; ... AND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</a:t>
            </a:r>
            <a:r>
              <a:rPr lang="en-US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n&gt;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(R)</a:t>
            </a:r>
            <a:endParaRPr lang="el-GR" sz="20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215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6F4A4C-6A3C-4110-8A39-AEA9BF7155C3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sp>
        <p:nvSpPr>
          <p:cNvPr id="21510" name="Text Box 3"/>
          <p:cNvSpPr txBox="1">
            <a:spLocks noChangeArrowheads="1"/>
          </p:cNvSpPr>
          <p:nvPr/>
        </p:nvSpPr>
        <p:spPr bwMode="auto">
          <a:xfrm>
            <a:off x="762000" y="2057400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πράξη της προβολής (</a:t>
            </a:r>
            <a:r>
              <a:rPr lang="el-GR" sz="28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project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21511" name="Text Box 4"/>
          <p:cNvSpPr txBox="1">
            <a:spLocks noChangeArrowheads="1"/>
          </p:cNvSpPr>
          <p:nvPr/>
        </p:nvSpPr>
        <p:spPr bwMode="auto">
          <a:xfrm>
            <a:off x="1841500" y="3975100"/>
            <a:ext cx="4762500" cy="461665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&lt;λίστα γνωρισμάτων&gt;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(&lt;όνομα σχέσης&gt;)</a:t>
            </a:r>
          </a:p>
        </p:txBody>
      </p:sp>
      <p:sp>
        <p:nvSpPr>
          <p:cNvPr id="21512" name="Text Box 5"/>
          <p:cNvSpPr txBox="1">
            <a:spLocks noChangeArrowheads="1"/>
          </p:cNvSpPr>
          <p:nvPr/>
        </p:nvSpPr>
        <p:spPr bwMode="auto">
          <a:xfrm>
            <a:off x="1219200" y="2971800"/>
            <a:ext cx="662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Επιλογή συγκεκριμένων στηλών (γνωρισμάτων)</a:t>
            </a:r>
          </a:p>
        </p:txBody>
      </p:sp>
      <p:sp>
        <p:nvSpPr>
          <p:cNvPr id="10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16000" y="51308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</a:rPr>
              <a:t>Το σχήμα εξόδου καθορίζεται από τη λίστα γνωρισμάτων</a:t>
            </a:r>
            <a:endParaRPr lang="en-US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225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F712C0-6A8E-4150-B5F0-474E724970CC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533400" y="2209800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Παραδείγματα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43000" y="3124200"/>
            <a:ext cx="7188200" cy="1635125"/>
            <a:chOff x="720" y="1968"/>
            <a:chExt cx="4528" cy="1030"/>
          </a:xfrm>
        </p:grpSpPr>
        <p:sp>
          <p:nvSpPr>
            <p:cNvPr id="22536" name="Text Box 5"/>
            <p:cNvSpPr txBox="1">
              <a:spLocks noChangeArrowheads="1"/>
            </p:cNvSpPr>
            <p:nvPr/>
          </p:nvSpPr>
          <p:spPr bwMode="auto">
            <a:xfrm>
              <a:off x="720" y="1968"/>
              <a:ext cx="4528" cy="1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τίτλος		</a:t>
              </a:r>
              <a:r>
                <a:rPr lang="el-GR" sz="2000" dirty="0" smtClean="0">
                  <a:latin typeface="Times New Roman" pitchFamily="18" charset="0"/>
                </a:rPr>
                <a:t>	  </a:t>
              </a:r>
              <a:r>
                <a:rPr lang="el-GR" sz="2000" dirty="0">
                  <a:latin typeface="Times New Roman" pitchFamily="18" charset="0"/>
                </a:rPr>
                <a:t>χρόνος		διάρκεια		</a:t>
              </a:r>
              <a:r>
                <a:rPr lang="el-GR" sz="2000" dirty="0" smtClean="0">
                  <a:latin typeface="Times New Roman" pitchFamily="18" charset="0"/>
                </a:rPr>
                <a:t>		είδος</a:t>
              </a:r>
              <a:endParaRPr lang="el-GR" sz="2000" dirty="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>
                  <a:latin typeface="Times New Roman" pitchFamily="18" charset="0"/>
                </a:rPr>
                <a:t>	   1997 		124 	</a:t>
              </a:r>
              <a:r>
                <a:rPr lang="el-GR" dirty="0" smtClean="0">
                  <a:latin typeface="Times New Roman" pitchFamily="18" charset="0"/>
                </a:rPr>
                <a:t>		</a:t>
              </a:r>
              <a:r>
                <a:rPr lang="en-US" dirty="0">
                  <a:latin typeface="Times New Roman" pitchFamily="18" charset="0"/>
                </a:rPr>
                <a:t>	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Times New Roman" pitchFamily="18" charset="0"/>
                </a:rPr>
                <a:t>Mighty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l-GR" dirty="0" err="1">
                  <a:latin typeface="Times New Roman" pitchFamily="18" charset="0"/>
                </a:rPr>
                <a:t>Ducks</a:t>
              </a:r>
              <a:r>
                <a:rPr lang="el-GR" dirty="0">
                  <a:latin typeface="Times New Roman" pitchFamily="18" charset="0"/>
                </a:rPr>
                <a:t> 	   1991 		104		</a:t>
              </a:r>
              <a:r>
                <a:rPr lang="el-GR" dirty="0" smtClean="0">
                  <a:latin typeface="Times New Roman" pitchFamily="18" charset="0"/>
                </a:rPr>
                <a:t>		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Wayne’s World        </a:t>
              </a:r>
              <a:r>
                <a:rPr lang="el-GR" dirty="0" smtClean="0">
                  <a:latin typeface="Times New Roman" pitchFamily="18" charset="0"/>
                </a:rPr>
                <a:t> 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</a:rPr>
                <a:t>1992 		95 		</a:t>
              </a:r>
              <a:r>
                <a:rPr lang="el-GR" dirty="0" smtClean="0">
                  <a:latin typeface="Times New Roman" pitchFamily="18" charset="0"/>
                </a:rPr>
                <a:t>		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</p:txBody>
        </p:sp>
        <p:sp>
          <p:nvSpPr>
            <p:cNvPr id="22537" name="Line 6"/>
            <p:cNvSpPr>
              <a:spLocks noChangeShapeType="1"/>
            </p:cNvSpPr>
            <p:nvPr/>
          </p:nvSpPr>
          <p:spPr bwMode="auto">
            <a:xfrm>
              <a:off x="720" y="2208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38" name="Line 7"/>
            <p:cNvSpPr>
              <a:spLocks noChangeShapeType="1"/>
            </p:cNvSpPr>
            <p:nvPr/>
          </p:nvSpPr>
          <p:spPr bwMode="auto">
            <a:xfrm>
              <a:off x="1776" y="1968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39" name="Line 8"/>
            <p:cNvSpPr>
              <a:spLocks noChangeShapeType="1"/>
            </p:cNvSpPr>
            <p:nvPr/>
          </p:nvSpPr>
          <p:spPr bwMode="auto">
            <a:xfrm>
              <a:off x="2688" y="1968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40" name="Line 9"/>
            <p:cNvSpPr>
              <a:spLocks noChangeShapeType="1"/>
            </p:cNvSpPr>
            <p:nvPr/>
          </p:nvSpPr>
          <p:spPr bwMode="auto">
            <a:xfrm>
              <a:off x="3888" y="1968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235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218A46-4F26-455B-B989-7E69C54A2964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23557" name="Text Box 3"/>
          <p:cNvSpPr txBox="1">
            <a:spLocks noChangeArrowheads="1"/>
          </p:cNvSpPr>
          <p:nvPr/>
        </p:nvSpPr>
        <p:spPr bwMode="auto">
          <a:xfrm>
            <a:off x="609600" y="198120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1. Τίτλος, χρόνος, διάρκεια των ταινιών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1905000" y="2743200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π  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τίτλος, χρόνος, διάρκεια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371600" y="3733800"/>
            <a:ext cx="7188200" cy="1635125"/>
            <a:chOff x="720" y="2576"/>
            <a:chExt cx="4528" cy="1030"/>
          </a:xfrm>
        </p:grpSpPr>
        <p:sp>
          <p:nvSpPr>
            <p:cNvPr id="23561" name="Text Box 6"/>
            <p:cNvSpPr txBox="1">
              <a:spLocks noChangeArrowheads="1"/>
            </p:cNvSpPr>
            <p:nvPr/>
          </p:nvSpPr>
          <p:spPr bwMode="auto">
            <a:xfrm>
              <a:off x="720" y="2576"/>
              <a:ext cx="4528" cy="1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τίτλος		</a:t>
              </a:r>
              <a:r>
                <a:rPr lang="el-GR" sz="2000" dirty="0" smtClean="0">
                  <a:latin typeface="Times New Roman" pitchFamily="18" charset="0"/>
                </a:rPr>
                <a:t>	  </a:t>
              </a:r>
              <a:r>
                <a:rPr lang="el-GR" sz="2000" dirty="0">
                  <a:latin typeface="Times New Roman" pitchFamily="18" charset="0"/>
                </a:rPr>
                <a:t>χρόνος		διάρκεια		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	 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  </a:t>
              </a:r>
              <a:r>
                <a:rPr lang="en-US" dirty="0">
                  <a:latin typeface="Times New Roman" pitchFamily="18" charset="0"/>
                </a:rPr>
                <a:t>1997 		124 		</a:t>
              </a:r>
              <a:endParaRPr lang="el-GR" dirty="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Times New Roman" pitchFamily="18" charset="0"/>
                </a:rPr>
                <a:t>Mighty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l-GR" dirty="0" err="1">
                  <a:latin typeface="Times New Roman" pitchFamily="18" charset="0"/>
                </a:rPr>
                <a:t>Ducks</a:t>
              </a:r>
              <a:r>
                <a:rPr lang="el-GR" dirty="0">
                  <a:latin typeface="Times New Roman" pitchFamily="18" charset="0"/>
                </a:rPr>
                <a:t> 	   1991 		104		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Wayne’s World         1992 		95 		</a:t>
              </a:r>
              <a:endParaRPr lang="el-GR" dirty="0">
                <a:latin typeface="Times New Roman" pitchFamily="18" charset="0"/>
              </a:endParaRPr>
            </a:p>
          </p:txBody>
        </p:sp>
        <p:sp>
          <p:nvSpPr>
            <p:cNvPr id="23562" name="Line 7"/>
            <p:cNvSpPr>
              <a:spLocks noChangeShapeType="1"/>
            </p:cNvSpPr>
            <p:nvPr/>
          </p:nvSpPr>
          <p:spPr bwMode="auto">
            <a:xfrm>
              <a:off x="720" y="2832"/>
              <a:ext cx="31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3563" name="Line 8"/>
            <p:cNvSpPr>
              <a:spLocks noChangeShapeType="1"/>
            </p:cNvSpPr>
            <p:nvPr/>
          </p:nvSpPr>
          <p:spPr bwMode="auto">
            <a:xfrm>
              <a:off x="1776" y="257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3564" name="Line 9"/>
            <p:cNvSpPr>
              <a:spLocks noChangeShapeType="1"/>
            </p:cNvSpPr>
            <p:nvPr/>
          </p:nvSpPr>
          <p:spPr bwMode="auto">
            <a:xfrm>
              <a:off x="2688" y="257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245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166FFC-6DCC-4DA4-BF55-C95EC8E60846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482600" y="163830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2. Είδος ταινιών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1828800" y="2184400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είδος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(Ταινία)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157413" y="2811463"/>
            <a:ext cx="6019800" cy="809625"/>
            <a:chOff x="1176" y="2122"/>
            <a:chExt cx="3792" cy="510"/>
          </a:xfrm>
        </p:grpSpPr>
        <p:sp>
          <p:nvSpPr>
            <p:cNvPr id="24587" name="Text Box 6"/>
            <p:cNvSpPr txBox="1">
              <a:spLocks noChangeArrowheads="1"/>
            </p:cNvSpPr>
            <p:nvPr/>
          </p:nvSpPr>
          <p:spPr bwMode="auto">
            <a:xfrm>
              <a:off x="1176" y="2122"/>
              <a:ext cx="3792" cy="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	  είδος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	 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έγχρωμη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  <a:endParaRPr lang="el-GR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endParaRPr>
            </a:p>
          </p:txBody>
        </p:sp>
        <p:sp>
          <p:nvSpPr>
            <p:cNvPr id="24588" name="Line 7"/>
            <p:cNvSpPr>
              <a:spLocks noChangeShapeType="1"/>
            </p:cNvSpPr>
            <p:nvPr/>
          </p:nvSpPr>
          <p:spPr bwMode="auto">
            <a:xfrm>
              <a:off x="1664" y="2416"/>
              <a:ext cx="9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1130300" y="4086224"/>
            <a:ext cx="5803899" cy="46166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Προσοχή: απαλοιφή διπλότιμων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383382" y="4949825"/>
            <a:ext cx="8316118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Γιατί; </a:t>
            </a:r>
          </a:p>
          <a:p>
            <a:pPr algn="just">
              <a:spcBef>
                <a:spcPct val="50000"/>
              </a:spcBef>
            </a:pP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 βάση τον ορισμό το αποτέλεσμα είναι σχέση (δηλαδή,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σύνολο</a:t>
            </a: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πλειάδων)</a:t>
            </a:r>
          </a:p>
        </p:txBody>
      </p:sp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13</a:t>
            </a:r>
            <a:r>
              <a:rPr lang="el-GR" dirty="0" smtClean="0"/>
              <a:t>-20</a:t>
            </a:r>
            <a:r>
              <a:rPr lang="en-US" dirty="0" smtClean="0"/>
              <a:t>14</a:t>
            </a:r>
            <a:endParaRPr lang="el-GR" altLang="en-US" dirty="0" smtClean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A3A00D-4CCD-49E1-B9DE-8D5A6432DF66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6151" name="Text Box 4"/>
          <p:cNvSpPr txBox="1">
            <a:spLocks noChangeArrowheads="1"/>
          </p:cNvSpPr>
          <p:nvPr/>
        </p:nvSpPr>
        <p:spPr bwMode="auto">
          <a:xfrm>
            <a:off x="395288" y="1557338"/>
            <a:ext cx="8208962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/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Σχεδιασμό και Υλοποίηση Σχεσιακών Βάσεων δεδομένων</a:t>
            </a:r>
          </a:p>
          <a:p>
            <a:pPr marL="457200" indent="-457200" algn="just" eaLnBrk="0" hangingPunct="0"/>
            <a:endParaRPr lang="el-GR" sz="28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</a:t>
            </a:r>
            <a:r>
              <a:rPr lang="el-GR" sz="20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ορισμού δεδομένων ΓΟΔ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(για τον ορισμό των σχημάτων)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ένας μεταφραστής της ΓΟΔ επεξεργάζεται τις εντολές της ΓΟΔ, αναγνωρίζει τις περιγραφές των δομικών στοιχείων του σχήματος και αποθηκεύει την περιγραφή του σχήματος στον κατάλογο του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ΣΔΒΔ</a:t>
            </a:r>
            <a:endParaRPr lang="el-GR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endParaRPr lang="el-GR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γλώσσα </a:t>
            </a:r>
            <a:r>
              <a:rPr lang="el-GR" sz="20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χειρισμού δεδομένων </a:t>
            </a:r>
            <a:r>
              <a:rPr lang="el-GR" sz="2000" u="sng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ΓΧΔ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(αφορά τα στιγμιότυπα)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endParaRPr lang="el-GR" sz="2000" u="sng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buFont typeface="Wingdings" pitchFamily="2" charset="2"/>
              <a:buChar char="§"/>
            </a:pPr>
            <a:r>
              <a:rPr lang="el-GR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ενημέρωσης </a:t>
            </a:r>
          </a:p>
          <a:p>
            <a:pPr marL="457200" indent="-457200" algn="just" eaLnBrk="0" hangingPunct="0">
              <a:buFont typeface="Wingdings" pitchFamily="2" charset="2"/>
              <a:buChar char="§"/>
            </a:pPr>
            <a:r>
              <a:rPr lang="el-GR" i="1" u="sng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Γλώσσες ερωτήσεων (το αντικείμενο των επόμενων διαλέξεων)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Τι έχουμε δει έως σήμερα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2560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FB9014-6332-4226-8B69-9B0FEDD41AB5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558800" y="1803400"/>
            <a:ext cx="767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Τα γνωρίσματα έχουν την ίδια διάταξη </a:t>
            </a:r>
          </a:p>
        </p:txBody>
      </p:sp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558800" y="2641600"/>
            <a:ext cx="797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Ο τελεστής είναι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μοναδιαίος</a:t>
            </a:r>
            <a:endParaRPr lang="el-GR" sz="2400" b="1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5608" name="Text Box 5"/>
          <p:cNvSpPr txBox="1">
            <a:spLocks noChangeArrowheads="1"/>
          </p:cNvSpPr>
          <p:nvPr/>
        </p:nvSpPr>
        <p:spPr bwMode="auto">
          <a:xfrm>
            <a:off x="558800" y="3479800"/>
            <a:ext cx="7924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Ο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βαθμός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της σχέσης είναι ίσος με τον αριθμό γνωρισμάτων στη &lt;λίστα γνωρισμάτων&gt;</a:t>
            </a:r>
          </a:p>
        </p:txBody>
      </p:sp>
      <p:sp>
        <p:nvSpPr>
          <p:cNvPr id="25609" name="Text Box 6"/>
          <p:cNvSpPr txBox="1">
            <a:spLocks noChangeArrowheads="1"/>
          </p:cNvSpPr>
          <p:nvPr/>
        </p:nvSpPr>
        <p:spPr bwMode="auto">
          <a:xfrm>
            <a:off x="546100" y="4635500"/>
            <a:ext cx="8077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Πλήθος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πλειάδων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μικρότερο ή ίσο (πότε;)  με την αρχική σχέση</a:t>
            </a:r>
            <a:endParaRPr lang="el-GR" sz="2400" i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3-2014</a:t>
            </a:r>
            <a:endParaRPr lang="el-GR" altLang="en-US" dirty="0" smtClean="0"/>
          </a:p>
        </p:txBody>
      </p:sp>
      <p:sp>
        <p:nvSpPr>
          <p:cNvPr id="266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A7B98A-55F5-4B6E-B7CB-8A958EB8754C}" type="slidenum">
              <a:rPr lang="el-GR" altLang="en-US" smtClean="0"/>
              <a:pPr/>
              <a:t>21</a:t>
            </a:fld>
            <a:endParaRPr lang="el-GR" altLang="en-US" smtClean="0"/>
          </a:p>
        </p:txBody>
      </p:sp>
      <p:sp>
        <p:nvSpPr>
          <p:cNvPr id="26630" name="Text Box 3"/>
          <p:cNvSpPr txBox="1">
            <a:spLocks noChangeArrowheads="1"/>
          </p:cNvSpPr>
          <p:nvPr/>
        </p:nvSpPr>
        <p:spPr bwMode="auto">
          <a:xfrm>
            <a:off x="711200" y="1943100"/>
            <a:ext cx="508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Ιδιότητες</a:t>
            </a:r>
          </a:p>
        </p:txBody>
      </p:sp>
      <p:sp>
        <p:nvSpPr>
          <p:cNvPr id="26631" name="Text Box 4"/>
          <p:cNvSpPr txBox="1">
            <a:spLocks noChangeArrowheads="1"/>
          </p:cNvSpPr>
          <p:nvPr/>
        </p:nvSpPr>
        <p:spPr bwMode="auto">
          <a:xfrm>
            <a:off x="1168400" y="2933700"/>
            <a:ext cx="62484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αντιμεταθετική; 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l-GR" sz="24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&lt;λίστα1&gt;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(π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&lt;λίστα2&gt;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R)) = ? </a:t>
            </a:r>
            <a:endParaRPr lang="el-GR" sz="24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l-GR" sz="24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l-GR" sz="24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2765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17542D-8725-4CFB-B9B2-B7BAC20D8C0A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95400" y="3962400"/>
            <a:ext cx="7188200" cy="1266825"/>
            <a:chOff x="720" y="2592"/>
            <a:chExt cx="4528" cy="798"/>
          </a:xfrm>
        </p:grpSpPr>
        <p:sp>
          <p:nvSpPr>
            <p:cNvPr id="27657" name="Text Box 4"/>
            <p:cNvSpPr txBox="1">
              <a:spLocks noChangeArrowheads="1"/>
            </p:cNvSpPr>
            <p:nvPr/>
          </p:nvSpPr>
          <p:spPr bwMode="auto">
            <a:xfrm>
              <a:off x="720" y="2592"/>
              <a:ext cx="4528" cy="7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          </a:t>
              </a:r>
              <a:r>
                <a:rPr lang="el-GR" sz="2000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διάρκεια</a:t>
              </a:r>
              <a:endParaRPr lang="el-GR" sz="20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  <a:r>
                <a:rPr lang="el-GR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  <a:r>
                <a:rPr lang="en-US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124 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 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  <a:r>
                <a:rPr lang="el-GR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104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	 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		</a:t>
              </a:r>
              <a:endParaRPr lang="el-GR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endParaRPr>
            </a:p>
          </p:txBody>
        </p:sp>
        <p:sp>
          <p:nvSpPr>
            <p:cNvPr id="27658" name="Line 5"/>
            <p:cNvSpPr>
              <a:spLocks noChangeShapeType="1"/>
            </p:cNvSpPr>
            <p:nvPr/>
          </p:nvSpPr>
          <p:spPr bwMode="auto">
            <a:xfrm>
              <a:off x="1632" y="2832"/>
              <a:ext cx="8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685800" y="1828800"/>
            <a:ext cx="7162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 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Διάρκειες μεγαλύτερες των 100 λεπτών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2819400" y="29718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(σ 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&gt; 100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(Ταινία))</a:t>
            </a:r>
          </a:p>
        </p:txBody>
      </p:sp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286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E2DDD6-948A-4805-9C34-607B57F905E3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sp>
        <p:nvSpPr>
          <p:cNvPr id="28678" name="Text Box 3"/>
          <p:cNvSpPr txBox="1">
            <a:spLocks noChangeArrowheads="1"/>
          </p:cNvSpPr>
          <p:nvPr/>
        </p:nvSpPr>
        <p:spPr bwMode="auto">
          <a:xfrm>
            <a:off x="381000" y="2209800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Πράξεις συνόλου</a:t>
            </a:r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3657600" y="1676400"/>
            <a:ext cx="3251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Ένωση (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) </a:t>
            </a:r>
          </a:p>
          <a:p>
            <a:pPr marL="457200" indent="-4572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Τομή (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) </a:t>
            </a:r>
          </a:p>
          <a:p>
            <a:pPr marL="457200" indent="-4572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Διαφορά (-)</a:t>
            </a:r>
          </a:p>
        </p:txBody>
      </p:sp>
      <p:sp>
        <p:nvSpPr>
          <p:cNvPr id="28680" name="Text Box 5"/>
          <p:cNvSpPr txBox="1">
            <a:spLocks noChangeArrowheads="1"/>
          </p:cNvSpPr>
          <p:nvPr/>
        </p:nvSpPr>
        <p:spPr bwMode="auto">
          <a:xfrm>
            <a:off x="381000" y="3581400"/>
            <a:ext cx="769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Συμβατότητα ως προς την ένωση</a:t>
            </a:r>
          </a:p>
        </p:txBody>
      </p:sp>
      <p:sp>
        <p:nvSpPr>
          <p:cNvPr id="28681" name="Text Box 6"/>
          <p:cNvSpPr txBox="1">
            <a:spLocks noChangeArrowheads="1"/>
          </p:cNvSpPr>
          <p:nvPr/>
        </p:nvSpPr>
        <p:spPr bwMode="auto">
          <a:xfrm>
            <a:off x="838200" y="4114800"/>
            <a:ext cx="76962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Δύo σχέσεις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R(A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A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S(B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B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B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είναι συμβατές ως προς την ένωση όταν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1. Έχουν τον ίδιο βαθμό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2.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i, dom(A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= dom(B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Πράξεις Συνόλων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296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97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0AB3DC-B833-417E-AF9B-70718EF847FE}" type="slidenum">
              <a:rPr lang="el-GR" altLang="en-US" smtClean="0"/>
              <a:pPr/>
              <a:t>24</a:t>
            </a:fld>
            <a:endParaRPr lang="el-GR" altLang="en-US" smtClean="0"/>
          </a:p>
        </p:txBody>
      </p:sp>
      <p:sp>
        <p:nvSpPr>
          <p:cNvPr id="29702" name="Text Box 3"/>
          <p:cNvSpPr txBox="1">
            <a:spLocks noChangeArrowheads="1"/>
          </p:cNvSpPr>
          <p:nvPr/>
        </p:nvSpPr>
        <p:spPr bwMode="auto">
          <a:xfrm>
            <a:off x="685800" y="2590800"/>
            <a:ext cx="7391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Σύμβαση: η προκύπτουσα σχέση έχει τα ίδια ονόματα γνωρισμάτων με την πρώτη σχέση</a:t>
            </a:r>
          </a:p>
        </p:txBody>
      </p:sp>
      <p:sp>
        <p:nvSpPr>
          <p:cNvPr id="29703" name="Text Box 4"/>
          <p:cNvSpPr txBox="1">
            <a:spLocks noChangeArrowheads="1"/>
          </p:cNvSpPr>
          <p:nvPr/>
        </p:nvSpPr>
        <p:spPr bwMode="auto">
          <a:xfrm>
            <a:off x="685800" y="3810000"/>
            <a:ext cx="673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Απαλοιφή διπλότιμων</a:t>
            </a: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Πράξεις Συνόλων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708ADA-FEEF-4481-8408-413D758CCC17}" type="slidenum">
              <a:rPr lang="el-GR" altLang="en-US" smtClean="0"/>
              <a:pPr/>
              <a:t>25</a:t>
            </a:fld>
            <a:endParaRPr lang="el-GR" altLang="en-US" smtClean="0"/>
          </a:p>
        </p:txBody>
      </p:sp>
      <p:sp>
        <p:nvSpPr>
          <p:cNvPr id="30725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8" name="Text Box 5"/>
          <p:cNvSpPr txBox="1">
            <a:spLocks noChangeArrowheads="1"/>
          </p:cNvSpPr>
          <p:nvPr/>
        </p:nvSpPr>
        <p:spPr bwMode="auto">
          <a:xfrm>
            <a:off x="1371600" y="1752600"/>
            <a:ext cx="19812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Α    Β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1     2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1     4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2     1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6     5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30729" name="Text Box 6"/>
          <p:cNvSpPr txBox="1">
            <a:spLocks noChangeArrowheads="1"/>
          </p:cNvSpPr>
          <p:nvPr/>
        </p:nvSpPr>
        <p:spPr bwMode="auto">
          <a:xfrm>
            <a:off x="3276600" y="2276475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 &gt; 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Β</a:t>
            </a:r>
            <a:r>
              <a:rPr lang="en-US" sz="2400">
                <a:latin typeface="Calibri" pitchFamily="34" charset="0"/>
                <a:ea typeface="Calibri" pitchFamily="34" charset="0"/>
                <a:cs typeface="Calibri" pitchFamily="34" charset="0"/>
              </a:rPr>
              <a:t> (R)</a:t>
            </a:r>
            <a:endParaRPr lang="el-GR" sz="24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0730" name="Line 7"/>
          <p:cNvSpPr>
            <a:spLocks noChangeShapeType="1"/>
          </p:cNvSpPr>
          <p:nvPr/>
        </p:nvSpPr>
        <p:spPr bwMode="auto">
          <a:xfrm>
            <a:off x="1219200" y="21336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0731" name="Text Box 8"/>
          <p:cNvSpPr txBox="1">
            <a:spLocks noChangeArrowheads="1"/>
          </p:cNvSpPr>
          <p:nvPr/>
        </p:nvSpPr>
        <p:spPr bwMode="auto">
          <a:xfrm>
            <a:off x="3348038" y="2924175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R)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0732" name="Text Box 9"/>
          <p:cNvSpPr txBox="1">
            <a:spLocks noChangeArrowheads="1"/>
          </p:cNvSpPr>
          <p:nvPr/>
        </p:nvSpPr>
        <p:spPr bwMode="auto">
          <a:xfrm>
            <a:off x="609600" y="25146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30733" name="Text Box 10"/>
          <p:cNvSpPr txBox="1">
            <a:spLocks noChangeArrowheads="1"/>
          </p:cNvSpPr>
          <p:nvPr/>
        </p:nvSpPr>
        <p:spPr bwMode="auto">
          <a:xfrm>
            <a:off x="1295400" y="4267200"/>
            <a:ext cx="15240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B      C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2       3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2       5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1       4</a:t>
            </a:r>
          </a:p>
        </p:txBody>
      </p:sp>
      <p:sp>
        <p:nvSpPr>
          <p:cNvPr id="30734" name="Line 11"/>
          <p:cNvSpPr>
            <a:spLocks noChangeShapeType="1"/>
          </p:cNvSpPr>
          <p:nvPr/>
        </p:nvSpPr>
        <p:spPr bwMode="auto">
          <a:xfrm>
            <a:off x="1295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0735" name="Text Box 12"/>
          <p:cNvSpPr txBox="1">
            <a:spLocks noChangeArrowheads="1"/>
          </p:cNvSpPr>
          <p:nvPr/>
        </p:nvSpPr>
        <p:spPr bwMode="auto">
          <a:xfrm>
            <a:off x="457200" y="45720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sp>
        <p:nvSpPr>
          <p:cNvPr id="30736" name="Text Box 13"/>
          <p:cNvSpPr txBox="1">
            <a:spLocks noChangeArrowheads="1"/>
          </p:cNvSpPr>
          <p:nvPr/>
        </p:nvSpPr>
        <p:spPr bwMode="auto">
          <a:xfrm>
            <a:off x="3429000" y="3581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 S</a:t>
            </a:r>
            <a:endParaRPr lang="el-GR" sz="24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0737" name="Text Box 14"/>
          <p:cNvSpPr txBox="1">
            <a:spLocks noChangeArrowheads="1"/>
          </p:cNvSpPr>
          <p:nvPr/>
        </p:nvSpPr>
        <p:spPr bwMode="auto">
          <a:xfrm>
            <a:off x="4800600" y="3581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 S</a:t>
            </a:r>
          </a:p>
        </p:txBody>
      </p:sp>
      <p:sp>
        <p:nvSpPr>
          <p:cNvPr id="30738" name="Text Box 15"/>
          <p:cNvSpPr txBox="1">
            <a:spLocks noChangeArrowheads="1"/>
          </p:cNvSpPr>
          <p:nvPr/>
        </p:nvSpPr>
        <p:spPr bwMode="auto">
          <a:xfrm>
            <a:off x="6096000" y="3581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- S</a:t>
            </a:r>
          </a:p>
        </p:txBody>
      </p:sp>
      <p:sp>
        <p:nvSpPr>
          <p:cNvPr id="30739" name="Text Box 16"/>
          <p:cNvSpPr txBox="1">
            <a:spLocks noChangeArrowheads="1"/>
          </p:cNvSpPr>
          <p:nvPr/>
        </p:nvSpPr>
        <p:spPr bwMode="auto">
          <a:xfrm>
            <a:off x="7164388" y="3644900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S -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R</a:t>
            </a:r>
          </a:p>
        </p:txBody>
      </p:sp>
      <p:sp>
        <p:nvSpPr>
          <p:cNvPr id="22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317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9C19C6-9D92-46E2-8853-F7F72BBF8221}" type="slidenum">
              <a:rPr lang="el-GR" altLang="en-US" smtClean="0"/>
              <a:pPr/>
              <a:t>26</a:t>
            </a:fld>
            <a:endParaRPr lang="el-GR" altLang="en-US" smtClean="0"/>
          </a:p>
        </p:txBody>
      </p:sp>
      <p:sp>
        <p:nvSpPr>
          <p:cNvPr id="31750" name="Text Box 3"/>
          <p:cNvSpPr txBox="1">
            <a:spLocks noChangeArrowheads="1"/>
          </p:cNvSpPr>
          <p:nvPr/>
        </p:nvSpPr>
        <p:spPr bwMode="auto">
          <a:xfrm>
            <a:off x="1331913" y="2565400"/>
            <a:ext cx="53276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BFD22F-FE3F-49C3-BE77-F37BE68A80C8}" type="slidenum">
              <a:rPr lang="el-GR" altLang="en-US" smtClean="0"/>
              <a:pPr/>
              <a:t>27</a:t>
            </a:fld>
            <a:endParaRPr lang="el-GR" altLang="en-US" smtClean="0"/>
          </a:p>
        </p:txBody>
      </p:sp>
      <p:sp>
        <p:nvSpPr>
          <p:cNvPr id="32774" name="Text Box 3"/>
          <p:cNvSpPr txBox="1">
            <a:spLocks noChangeArrowheads="1"/>
          </p:cNvSpPr>
          <p:nvPr/>
        </p:nvSpPr>
        <p:spPr bwMode="auto">
          <a:xfrm>
            <a:off x="395288" y="765175"/>
            <a:ext cx="3441700" cy="233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</a:t>
            </a:r>
            <a:r>
              <a:rPr lang="el-GR" sz="1000" b="1" dirty="0" smtClean="0"/>
              <a:t>ελιά</a:t>
            </a:r>
            <a:endParaRPr lang="el-GR" sz="1000" b="1" dirty="0"/>
          </a:p>
        </p:txBody>
      </p:sp>
      <p:sp>
        <p:nvSpPr>
          <p:cNvPr id="32775" name="Text Box 4"/>
          <p:cNvSpPr txBox="1">
            <a:spLocks noChangeArrowheads="1"/>
          </p:cNvSpPr>
          <p:nvPr/>
        </p:nvSpPr>
        <p:spPr bwMode="auto">
          <a:xfrm>
            <a:off x="4500563" y="2060575"/>
            <a:ext cx="3441700" cy="2108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ΦΟΙΤΗΤΗΣ		ΣΥΣΤΑΤΙΚΟ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</a:t>
            </a:r>
            <a:r>
              <a:rPr lang="en-US" sz="1000" b="1" dirty="0"/>
              <a:t>	</a:t>
            </a:r>
            <a:r>
              <a:rPr lang="el-GR" sz="1000" b="1" dirty="0"/>
              <a:t>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Κώστας		</a:t>
            </a:r>
            <a:r>
              <a:rPr lang="el-GR" sz="1000" b="1" dirty="0" smtClean="0"/>
              <a:t>	ζαμπόν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Μαρία		</a:t>
            </a:r>
            <a:r>
              <a:rPr lang="el-GR" sz="1000" b="1" dirty="0" smtClean="0"/>
              <a:t>	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Κατερίνα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</a:t>
            </a:r>
            <a:r>
              <a:rPr lang="el-GR" sz="1000" b="1" dirty="0" smtClean="0"/>
              <a:t>	ζαμπόν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</a:t>
            </a:r>
            <a:r>
              <a:rPr lang="el-GR" sz="1000" b="1" dirty="0" smtClean="0"/>
              <a:t>	ανανάς</a:t>
            </a:r>
            <a:endParaRPr lang="el-GR" sz="1000" b="1" dirty="0"/>
          </a:p>
        </p:txBody>
      </p:sp>
      <p:sp>
        <p:nvSpPr>
          <p:cNvPr id="32776" name="Text Box 4"/>
          <p:cNvSpPr txBox="1">
            <a:spLocks noChangeArrowheads="1"/>
          </p:cNvSpPr>
          <p:nvPr/>
        </p:nvSpPr>
        <p:spPr bwMode="auto">
          <a:xfrm>
            <a:off x="1116013" y="3644900"/>
            <a:ext cx="3441700" cy="25542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ΣΕΡΒΙΡΕΙ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ΜΑΓΑΖΙ		</a:t>
            </a:r>
            <a:r>
              <a:rPr lang="el-GR" sz="1000" b="1" dirty="0" smtClean="0"/>
              <a:t>	ΟΝΟΜΑ-ΠΙΤΣΑΣ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Roma		</a:t>
            </a:r>
            <a:r>
              <a:rPr lang="el-GR" sz="1000" b="1" dirty="0" smtClean="0"/>
              <a:t>	</a:t>
            </a:r>
            <a:r>
              <a:rPr lang="en-US" sz="1000" b="1" dirty="0" smtClean="0"/>
              <a:t>Vegetarian</a:t>
            </a:r>
            <a:endParaRPr lang="en-US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Roma		</a:t>
            </a:r>
            <a:r>
              <a:rPr lang="el-GR" sz="1000" b="1" dirty="0" smtClean="0"/>
              <a:t>	Σπέσιαλ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Napoli		</a:t>
            </a:r>
            <a:r>
              <a:rPr lang="el-GR" sz="1000" b="1" dirty="0" smtClean="0"/>
              <a:t>	</a:t>
            </a:r>
            <a:r>
              <a:rPr lang="en-US" sz="1000" b="1" dirty="0" smtClean="0"/>
              <a:t>Vegetarian</a:t>
            </a:r>
            <a:endParaRPr lang="en-US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Napoli		</a:t>
            </a:r>
            <a:r>
              <a:rPr lang="el-GR" sz="1000" b="1" dirty="0" smtClean="0"/>
              <a:t>	Ελληνική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	</a:t>
            </a:r>
            <a:r>
              <a:rPr lang="el-GR" sz="1000" b="1" dirty="0"/>
              <a:t>Χαβάη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	</a:t>
            </a:r>
            <a:r>
              <a:rPr lang="el-GR" sz="1000" b="1" dirty="0"/>
              <a:t>Ελληνική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Pizza-Place	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endParaRPr lang="el-GR" sz="1000" b="1" dirty="0">
              <a:solidFill>
                <a:schemeClr val="bg2"/>
              </a:solidFill>
            </a:endParaRPr>
          </a:p>
        </p:txBody>
      </p:sp>
      <p:sp>
        <p:nvSpPr>
          <p:cNvPr id="10" name="Title 6"/>
          <p:cNvSpPr>
            <a:spLocks noGrp="1"/>
          </p:cNvSpPr>
          <p:nvPr>
            <p:ph type="title"/>
          </p:nvPr>
        </p:nvSpPr>
        <p:spPr>
          <a:xfrm>
            <a:off x="419100" y="2619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3-2014</a:t>
            </a:r>
            <a:endParaRPr lang="el-GR" altLang="en-US" dirty="0" smtClean="0"/>
          </a:p>
        </p:txBody>
      </p:sp>
      <p:sp>
        <p:nvSpPr>
          <p:cNvPr id="348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E69ADF-9D51-493C-A2EB-8C7D8942175B}" type="slidenum">
              <a:rPr lang="el-GR" altLang="en-US" smtClean="0"/>
              <a:pPr/>
              <a:t>28</a:t>
            </a:fld>
            <a:endParaRPr lang="el-GR" altLang="en-US" smtClean="0"/>
          </a:p>
        </p:txBody>
      </p:sp>
      <p:sp>
        <p:nvSpPr>
          <p:cNvPr id="34822" name="Text Box 3"/>
          <p:cNvSpPr txBox="1">
            <a:spLocks noChangeArrowheads="1"/>
          </p:cNvSpPr>
          <p:nvPr/>
        </p:nvSpPr>
        <p:spPr bwMode="auto">
          <a:xfrm>
            <a:off x="1233488" y="1827213"/>
            <a:ext cx="53276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34823" name="Text Box 4"/>
          <p:cNvSpPr txBox="1">
            <a:spLocks noChangeArrowheads="1"/>
          </p:cNvSpPr>
          <p:nvPr/>
        </p:nvSpPr>
        <p:spPr bwMode="auto">
          <a:xfrm>
            <a:off x="323850" y="3141663"/>
            <a:ext cx="849788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endParaRPr lang="en-US" i="1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>
                <a:latin typeface="Calibri" pitchFamily="34" charset="0"/>
                <a:ea typeface="Calibri" pitchFamily="34" charset="0"/>
                <a:cs typeface="Calibri" pitchFamily="34" charset="0"/>
              </a:rPr>
              <a:t>Τα συστατικά της πίτσας Σπέσιαλ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>
                <a:latin typeface="Calibri" pitchFamily="34" charset="0"/>
                <a:ea typeface="Calibri" pitchFamily="34" charset="0"/>
                <a:cs typeface="Calibri" pitchFamily="34" charset="0"/>
              </a:rPr>
              <a:t>Το συστατικό που αρέσει τουλάχιστον σε ένα φοιτητή </a:t>
            </a:r>
          </a:p>
          <a:p>
            <a:pPr marL="457200" indent="-457200" algn="just" eaLnBrk="0" hangingPunct="0">
              <a:spcBef>
                <a:spcPct val="50000"/>
              </a:spcBef>
            </a:pPr>
            <a:endParaRPr lang="el-GR" i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6"/>
          <p:cNvSpPr>
            <a:spLocks noGrp="1"/>
          </p:cNvSpPr>
          <p:nvPr>
            <p:ph type="title"/>
          </p:nvPr>
        </p:nvSpPr>
        <p:spPr>
          <a:xfrm>
            <a:off x="419100" y="2619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2013-20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337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37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566B13-056E-4DA2-A54A-AE1F5442BFD1}" type="slidenum">
              <a:rPr lang="el-GR" altLang="en-US" smtClean="0"/>
              <a:pPr/>
              <a:t>29</a:t>
            </a:fld>
            <a:endParaRPr lang="el-GR" altLang="en-US" smtClean="0"/>
          </a:p>
        </p:txBody>
      </p:sp>
      <p:sp>
        <p:nvSpPr>
          <p:cNvPr id="33798" name="Text Box 3"/>
          <p:cNvSpPr txBox="1">
            <a:spLocks noChangeArrowheads="1"/>
          </p:cNvSpPr>
          <p:nvPr/>
        </p:nvSpPr>
        <p:spPr bwMode="auto">
          <a:xfrm>
            <a:off x="1246188" y="1903413"/>
            <a:ext cx="53276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33799" name="Text Box 4"/>
          <p:cNvSpPr txBox="1">
            <a:spLocks noChangeArrowheads="1"/>
          </p:cNvSpPr>
          <p:nvPr/>
        </p:nvSpPr>
        <p:spPr bwMode="auto">
          <a:xfrm>
            <a:off x="311150" y="3560763"/>
            <a:ext cx="8497888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το μανιτάρι</a:t>
            </a:r>
            <a:endParaRPr lang="en-US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 δεν έχουν  ως συστατικό  το μανιτάρι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ή ζαμπόν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και ζαμπόν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και δεν έχουν ζαμπόν</a:t>
            </a:r>
          </a:p>
        </p:txBody>
      </p:sp>
      <p:sp>
        <p:nvSpPr>
          <p:cNvPr id="9" name="Title 6"/>
          <p:cNvSpPr>
            <a:spLocks noGrp="1"/>
          </p:cNvSpPr>
          <p:nvPr>
            <p:ph type="title"/>
          </p:nvPr>
        </p:nvSpPr>
        <p:spPr>
          <a:xfrm>
            <a:off x="419100" y="2619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A766E3-F5CB-45D7-AE4C-7325762350BF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sp>
        <p:nvSpPr>
          <p:cNvPr id="5126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5300" indent="-495300" algn="just" eaLnBrk="0" hangingPunct="0">
              <a:spcBef>
                <a:spcPct val="50000"/>
              </a:spcBef>
            </a:pPr>
            <a:endParaRPr lang="en-US" sz="2000" b="1" i="1">
              <a:latin typeface="Times New Roman" pitchFamily="18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Γλώσσες Ερωτήσεων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(query languages)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468312" y="2560638"/>
            <a:ext cx="8154987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Επιτρέπουν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την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εύρεση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πληροφορίας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από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βάση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δεδομένων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μέσω της διατύπωσης </a:t>
            </a:r>
            <a:r>
              <a:rPr lang="el-GR" sz="24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ερωτημάτων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στον τρέχων στιγμιότυπο της βάσης δεδομένων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2013-20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358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CEF73C-CACF-47C6-8E69-166B61939229}" type="slidenum">
              <a:rPr lang="el-GR" altLang="en-US" smtClean="0"/>
              <a:pPr/>
              <a:t>30</a:t>
            </a:fld>
            <a:endParaRPr lang="el-GR" altLang="en-US" smtClean="0"/>
          </a:p>
        </p:txBody>
      </p:sp>
      <p:sp>
        <p:nvSpPr>
          <p:cNvPr id="35846" name="Text Box 3"/>
          <p:cNvSpPr txBox="1">
            <a:spLocks noChangeArrowheads="1"/>
          </p:cNvSpPr>
          <p:nvPr/>
        </p:nvSpPr>
        <p:spPr bwMode="auto">
          <a:xfrm>
            <a:off x="520700" y="1743075"/>
            <a:ext cx="835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Οι πράξεις τις σχεσιακής άλγεβρας:</a:t>
            </a:r>
          </a:p>
        </p:txBody>
      </p:sp>
      <p:sp>
        <p:nvSpPr>
          <p:cNvPr id="35847" name="Text Box 4"/>
          <p:cNvSpPr txBox="1">
            <a:spLocks noChangeArrowheads="1"/>
          </p:cNvSpPr>
          <p:nvPr/>
        </p:nvSpPr>
        <p:spPr bwMode="auto">
          <a:xfrm>
            <a:off x="1104900" y="2397125"/>
            <a:ext cx="7010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1. Πράξεις που αφαιρούν κομμάτια από μια σχέση είτε </a:t>
            </a:r>
            <a:r>
              <a:rPr lang="el-GR" sz="2000" i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επιλέγοντας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γραμμές είτε </a:t>
            </a:r>
            <a:r>
              <a:rPr lang="el-GR" sz="2000" i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προβάλλοντας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στήλες</a:t>
            </a:r>
            <a:endParaRPr lang="el-GR" sz="20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5848" name="Text Box 5"/>
          <p:cNvSpPr txBox="1">
            <a:spLocks noChangeArrowheads="1"/>
          </p:cNvSpPr>
          <p:nvPr/>
        </p:nvSpPr>
        <p:spPr bwMode="auto">
          <a:xfrm>
            <a:off x="1104900" y="3403600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2. Οι συνηθισμένες πράξεις συνόλου - ένωση, τομή, διαφορά</a:t>
            </a:r>
            <a:endParaRPr lang="el-GR" sz="20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5849" name="Text Box 6"/>
          <p:cNvSpPr txBox="1">
            <a:spLocks noChangeArrowheads="1"/>
          </p:cNvSpPr>
          <p:nvPr/>
        </p:nvSpPr>
        <p:spPr bwMode="auto">
          <a:xfrm>
            <a:off x="1085850" y="4162425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3. Πράξεις που συνδυάζουν πλειάδες από δύο σχέσεις</a:t>
            </a:r>
            <a:endParaRPr lang="el-GR" sz="20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5850" name="Text Box 7"/>
          <p:cNvSpPr txBox="1">
            <a:spLocks noChangeArrowheads="1"/>
          </p:cNvSpPr>
          <p:nvPr/>
        </p:nvSpPr>
        <p:spPr bwMode="auto">
          <a:xfrm>
            <a:off x="1104900" y="4991100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4. Μετονομασία γνωρισμάτων</a:t>
            </a:r>
            <a:endParaRPr lang="el-GR" sz="20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5851" name="Text Box 8"/>
          <p:cNvSpPr txBox="1">
            <a:spLocks noChangeArrowheads="1"/>
          </p:cNvSpPr>
          <p:nvPr/>
        </p:nvSpPr>
        <p:spPr bwMode="auto">
          <a:xfrm>
            <a:off x="520700" y="2397125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>
                <a:solidFill>
                  <a:srgbClr val="00CC66"/>
                </a:solidFill>
                <a:latin typeface="Times New Roman" pitchFamily="18" charset="0"/>
                <a:sym typeface="Symbol" pitchFamily="18" charset="2"/>
              </a:rPr>
              <a:t></a:t>
            </a:r>
          </a:p>
        </p:txBody>
      </p:sp>
      <p:sp>
        <p:nvSpPr>
          <p:cNvPr id="35852" name="Text Box 9"/>
          <p:cNvSpPr txBox="1">
            <a:spLocks noChangeArrowheads="1"/>
          </p:cNvSpPr>
          <p:nvPr/>
        </p:nvSpPr>
        <p:spPr bwMode="auto">
          <a:xfrm>
            <a:off x="520700" y="3343275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>
                <a:solidFill>
                  <a:srgbClr val="00CC66"/>
                </a:solidFill>
                <a:latin typeface="Times New Roman" pitchFamily="18" charset="0"/>
                <a:sym typeface="Symbol" pitchFamily="18" charset="2"/>
              </a:rPr>
              <a:t>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368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AAC479-BC21-41CC-997B-E893E0642E82}" type="slidenum">
              <a:rPr lang="el-GR" altLang="en-US" smtClean="0"/>
              <a:pPr/>
              <a:t>31</a:t>
            </a:fld>
            <a:endParaRPr lang="el-GR" altLang="en-US" smtClean="0"/>
          </a:p>
        </p:txBody>
      </p:sp>
      <p:sp>
        <p:nvSpPr>
          <p:cNvPr id="36871" name="Text Box 4"/>
          <p:cNvSpPr txBox="1">
            <a:spLocks noChangeArrowheads="1"/>
          </p:cNvSpPr>
          <p:nvPr/>
        </p:nvSpPr>
        <p:spPr bwMode="auto">
          <a:xfrm>
            <a:off x="1663700" y="2692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n-US" sz="24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 </a:t>
            </a:r>
            <a:r>
              <a:rPr lang="el-GR" sz="24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36872" name="Text Box 5"/>
          <p:cNvSpPr txBox="1">
            <a:spLocks noChangeArrowheads="1"/>
          </p:cNvSpPr>
          <p:nvPr/>
        </p:nvSpPr>
        <p:spPr bwMode="auto">
          <a:xfrm>
            <a:off x="673100" y="2174875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μια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ενδιάμεση σχέση</a:t>
            </a:r>
          </a:p>
        </p:txBody>
      </p:sp>
      <p:sp>
        <p:nvSpPr>
          <p:cNvPr id="36873" name="Text Box 6"/>
          <p:cNvSpPr txBox="1">
            <a:spLocks noChangeArrowheads="1"/>
          </p:cNvSpPr>
          <p:nvPr/>
        </p:nvSpPr>
        <p:spPr bwMode="auto">
          <a:xfrm>
            <a:off x="1816100" y="4216400"/>
            <a:ext cx="640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ΜΕΓΑΛΗΣ_ΔΙΑΡΚΕΙΑΣ </a:t>
            </a:r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 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&gt; 100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(Ταινία)</a:t>
            </a:r>
          </a:p>
        </p:txBody>
      </p:sp>
      <p:sp>
        <p:nvSpPr>
          <p:cNvPr id="36874" name="Text Box 7"/>
          <p:cNvSpPr txBox="1">
            <a:spLocks noChangeArrowheads="1"/>
          </p:cNvSpPr>
          <p:nvPr/>
        </p:nvSpPr>
        <p:spPr bwMode="auto">
          <a:xfrm>
            <a:off x="901700" y="3454400"/>
            <a:ext cx="411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Μετονομασία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378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78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A634AF-DB0D-4E64-9760-C3E956CE4BF6}" type="slidenum">
              <a:rPr lang="el-GR" altLang="en-US" smtClean="0"/>
              <a:pPr/>
              <a:t>32</a:t>
            </a:fld>
            <a:endParaRPr lang="el-GR" altLang="en-US" smtClean="0"/>
          </a:p>
        </p:txBody>
      </p:sp>
      <p:sp>
        <p:nvSpPr>
          <p:cNvPr id="37893" name="Text Box 3"/>
          <p:cNvSpPr txBox="1">
            <a:spLocks noChangeArrowheads="1"/>
          </p:cNvSpPr>
          <p:nvPr/>
        </p:nvSpPr>
        <p:spPr bwMode="auto">
          <a:xfrm>
            <a:off x="1905000" y="2438400"/>
            <a:ext cx="571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R(λίστα</a:t>
            </a:r>
            <a:r>
              <a:rPr lang="el-GR" sz="28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n-US" sz="28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</a:t>
            </a:r>
            <a:r>
              <a:rPr lang="el-GR" sz="28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n-US" sz="28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νέα</a:t>
            </a:r>
            <a:r>
              <a:rPr lang="el-GR" sz="28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n-US" sz="28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ονόματα) </a:t>
            </a:r>
            <a:r>
              <a:rPr lang="en-US" sz="28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 </a:t>
            </a:r>
            <a:r>
              <a:rPr lang="el-GR" sz="28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37894" name="Text Box 4"/>
          <p:cNvSpPr txBox="1">
            <a:spLocks noChangeArrowheads="1"/>
          </p:cNvSpPr>
          <p:nvPr/>
        </p:nvSpPr>
        <p:spPr bwMode="auto">
          <a:xfrm>
            <a:off x="838200" y="1828800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μετονομασία γνωρισμάτων</a:t>
            </a:r>
          </a:p>
        </p:txBody>
      </p:sp>
      <p:sp>
        <p:nvSpPr>
          <p:cNvPr id="37895" name="Text Box 5"/>
          <p:cNvSpPr txBox="1">
            <a:spLocks noChangeArrowheads="1"/>
          </p:cNvSpPr>
          <p:nvPr/>
        </p:nvSpPr>
        <p:spPr bwMode="auto">
          <a:xfrm>
            <a:off x="406400" y="3597275"/>
            <a:ext cx="8432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ΜΕΓΑΛΗΣ_ΔΙΑΡΚΕΙΑΣ (όνομα ταινίας, έτος παραγωγής, διάρκεια, είδος)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 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 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&gt; 100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(Ταινία)</a:t>
            </a:r>
          </a:p>
        </p:txBody>
      </p:sp>
      <p:sp>
        <p:nvSpPr>
          <p:cNvPr id="37896" name="Text Box 6"/>
          <p:cNvSpPr txBox="1">
            <a:spLocks noChangeArrowheads="1"/>
          </p:cNvSpPr>
          <p:nvPr/>
        </p:nvSpPr>
        <p:spPr bwMode="auto">
          <a:xfrm>
            <a:off x="304800" y="3048000"/>
            <a:ext cx="411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371600" y="4572000"/>
            <a:ext cx="7188200" cy="1222375"/>
            <a:chOff x="848" y="2976"/>
            <a:chExt cx="4528" cy="770"/>
          </a:xfrm>
        </p:grpSpPr>
        <p:sp>
          <p:nvSpPr>
            <p:cNvPr id="37899" name="Text Box 8"/>
            <p:cNvSpPr txBox="1">
              <a:spLocks noChangeArrowheads="1"/>
            </p:cNvSpPr>
            <p:nvPr/>
          </p:nvSpPr>
          <p:spPr bwMode="auto">
            <a:xfrm>
              <a:off x="848" y="2976"/>
              <a:ext cx="4528" cy="7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όνομα ταινίας     έτος παραγωγής	 διάρκεια	είδος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Star Wars 	</a:t>
              </a:r>
              <a:r>
                <a:rPr lang="el-GR" dirty="0" smtClean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	</a:t>
              </a:r>
              <a:r>
                <a:rPr lang="en-US" dirty="0" smtClean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   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1997 		 </a:t>
              </a:r>
              <a:r>
                <a:rPr lang="el-GR" dirty="0" smtClean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	</a:t>
              </a:r>
              <a:r>
                <a:rPr lang="en-US" dirty="0" smtClean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   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124 		 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Mighty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l-GR" dirty="0" err="1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Ducks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l-GR" dirty="0" smtClean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	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	   1991 		 </a:t>
              </a:r>
              <a:r>
                <a:rPr lang="el-GR" dirty="0" smtClean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	   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104		 έγχρωμη</a:t>
              </a:r>
            </a:p>
          </p:txBody>
        </p:sp>
        <p:sp>
          <p:nvSpPr>
            <p:cNvPr id="37900" name="Line 9"/>
            <p:cNvSpPr>
              <a:spLocks noChangeShapeType="1"/>
            </p:cNvSpPr>
            <p:nvPr/>
          </p:nvSpPr>
          <p:spPr bwMode="auto">
            <a:xfrm>
              <a:off x="848" y="3216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7901" name="Line 10"/>
            <p:cNvSpPr>
              <a:spLocks noChangeShapeType="1"/>
            </p:cNvSpPr>
            <p:nvPr/>
          </p:nvSpPr>
          <p:spPr bwMode="auto">
            <a:xfrm>
              <a:off x="1920" y="2976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7902" name="Line 11"/>
            <p:cNvSpPr>
              <a:spLocks noChangeShapeType="1"/>
            </p:cNvSpPr>
            <p:nvPr/>
          </p:nvSpPr>
          <p:spPr bwMode="auto">
            <a:xfrm>
              <a:off x="3168" y="2976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7903" name="Line 12"/>
            <p:cNvSpPr>
              <a:spLocks noChangeShapeType="1"/>
            </p:cNvSpPr>
            <p:nvPr/>
          </p:nvSpPr>
          <p:spPr bwMode="auto">
            <a:xfrm>
              <a:off x="4016" y="2976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17" name="Title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Μετονομασία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389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89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3E2F46-3975-42DB-9AFC-18D1318D877C}" type="slidenum">
              <a:rPr lang="el-GR" altLang="en-US" smtClean="0"/>
              <a:pPr/>
              <a:t>33</a:t>
            </a:fld>
            <a:endParaRPr lang="el-GR" altLang="en-US" smtClean="0"/>
          </a:p>
        </p:txBody>
      </p:sp>
      <p:sp>
        <p:nvSpPr>
          <p:cNvPr id="38919" name="Text Box 4"/>
          <p:cNvSpPr txBox="1">
            <a:spLocks noChangeArrowheads="1"/>
          </p:cNvSpPr>
          <p:nvPr/>
        </p:nvSpPr>
        <p:spPr bwMode="auto">
          <a:xfrm>
            <a:off x="1447800" y="2765455"/>
            <a:ext cx="3810000" cy="40011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R(A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A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x 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S(B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B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</a:t>
            </a:r>
            <a:r>
              <a:rPr lang="en-US" sz="20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8920" name="Text Box 5"/>
          <p:cNvSpPr txBox="1">
            <a:spLocks noChangeArrowheads="1"/>
          </p:cNvSpPr>
          <p:nvPr/>
        </p:nvSpPr>
        <p:spPr bwMode="auto">
          <a:xfrm>
            <a:off x="342900" y="1968501"/>
            <a:ext cx="85471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(ή χιαστί γινόμενο (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cross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product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ή χιαστί συνένωση (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cross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join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))</a:t>
            </a:r>
          </a:p>
        </p:txBody>
      </p:sp>
      <p:sp>
        <p:nvSpPr>
          <p:cNvPr id="38921" name="Text Box 6"/>
          <p:cNvSpPr txBox="1">
            <a:spLocks noChangeArrowheads="1"/>
          </p:cNvSpPr>
          <p:nvPr/>
        </p:nvSpPr>
        <p:spPr bwMode="auto">
          <a:xfrm>
            <a:off x="965200" y="3629055"/>
            <a:ext cx="660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αποτέλεσμα η σχέση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Q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  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Q(A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A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B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B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B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8922" name="Text Box 7"/>
          <p:cNvSpPr txBox="1">
            <a:spLocks noChangeArrowheads="1"/>
          </p:cNvSpPr>
          <p:nvPr/>
        </p:nvSpPr>
        <p:spPr bwMode="auto">
          <a:xfrm>
            <a:off x="1765300" y="4238656"/>
            <a:ext cx="5029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n + m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8923" name="Text Box 8"/>
          <p:cNvSpPr txBox="1">
            <a:spLocks noChangeArrowheads="1"/>
          </p:cNvSpPr>
          <p:nvPr/>
        </p:nvSpPr>
        <p:spPr bwMode="auto">
          <a:xfrm>
            <a:off x="1778000" y="4670456"/>
            <a:ext cx="40767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n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* n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πλειάδες</a:t>
            </a:r>
            <a:endParaRPr lang="el-GR" sz="20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Καρτεσιανό Γινόμενο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399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C329E5-F9D6-4A28-8CD1-8793FF53D953}" type="slidenum">
              <a:rPr lang="el-GR" altLang="en-US" smtClean="0"/>
              <a:pPr/>
              <a:t>34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35000" y="2819400"/>
            <a:ext cx="965200" cy="1311275"/>
            <a:chOff x="256" y="1776"/>
            <a:chExt cx="608" cy="826"/>
          </a:xfrm>
        </p:grpSpPr>
        <p:sp>
          <p:nvSpPr>
            <p:cNvPr id="39959" name="Text Box 4"/>
            <p:cNvSpPr txBox="1">
              <a:spLocks noChangeArrowheads="1"/>
            </p:cNvSpPr>
            <p:nvPr/>
          </p:nvSpPr>
          <p:spPr bwMode="auto">
            <a:xfrm>
              <a:off x="256" y="1776"/>
              <a:ext cx="608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Β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3     4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39960" name="Line 5"/>
            <p:cNvSpPr>
              <a:spLocks noChangeShapeType="1"/>
            </p:cNvSpPr>
            <p:nvPr/>
          </p:nvSpPr>
          <p:spPr bwMode="auto">
            <a:xfrm>
              <a:off x="256" y="2016"/>
              <a:ext cx="6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61" name="Line 6"/>
            <p:cNvSpPr>
              <a:spLocks noChangeShapeType="1"/>
            </p:cNvSpPr>
            <p:nvPr/>
          </p:nvSpPr>
          <p:spPr bwMode="auto">
            <a:xfrm>
              <a:off x="528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057400" y="2819400"/>
            <a:ext cx="2209800" cy="1768475"/>
            <a:chOff x="1104" y="1776"/>
            <a:chExt cx="1392" cy="1114"/>
          </a:xfrm>
        </p:grpSpPr>
        <p:sp>
          <p:nvSpPr>
            <p:cNvPr id="39955" name="Text Box 8"/>
            <p:cNvSpPr txBox="1">
              <a:spLocks noChangeArrowheads="1"/>
            </p:cNvSpPr>
            <p:nvPr/>
          </p:nvSpPr>
          <p:spPr bwMode="auto">
            <a:xfrm>
              <a:off x="1104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B’    C 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2     5        6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4     7        8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9     10     11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39956" name="Line 9"/>
            <p:cNvSpPr>
              <a:spLocks noChangeShapeType="1"/>
            </p:cNvSpPr>
            <p:nvPr/>
          </p:nvSpPr>
          <p:spPr bwMode="auto">
            <a:xfrm>
              <a:off x="1104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7" name="Line 10"/>
            <p:cNvSpPr>
              <a:spLocks noChangeShapeType="1"/>
            </p:cNvSpPr>
            <p:nvPr/>
          </p:nvSpPr>
          <p:spPr bwMode="auto">
            <a:xfrm>
              <a:off x="139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8" name="Line 11"/>
            <p:cNvSpPr>
              <a:spLocks noChangeShapeType="1"/>
            </p:cNvSpPr>
            <p:nvPr/>
          </p:nvSpPr>
          <p:spPr bwMode="auto">
            <a:xfrm>
              <a:off x="1680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39944" name="Text Box 12"/>
          <p:cNvSpPr txBox="1">
            <a:spLocks noChangeArrowheads="1"/>
          </p:cNvSpPr>
          <p:nvPr/>
        </p:nvSpPr>
        <p:spPr bwMode="auto">
          <a:xfrm>
            <a:off x="3048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39945" name="Text Box 13"/>
          <p:cNvSpPr txBox="1">
            <a:spLocks noChangeArrowheads="1"/>
          </p:cNvSpPr>
          <p:nvPr/>
        </p:nvSpPr>
        <p:spPr bwMode="auto">
          <a:xfrm>
            <a:off x="16002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sp>
        <p:nvSpPr>
          <p:cNvPr id="39946" name="Text Box 14"/>
          <p:cNvSpPr txBox="1">
            <a:spLocks noChangeArrowheads="1"/>
          </p:cNvSpPr>
          <p:nvPr/>
        </p:nvSpPr>
        <p:spPr bwMode="auto">
          <a:xfrm>
            <a:off x="3810000" y="19050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 x S</a:t>
            </a:r>
          </a:p>
        </p:txBody>
      </p:sp>
      <p:sp>
        <p:nvSpPr>
          <p:cNvPr id="39947" name="Text Box 15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876800" y="2209800"/>
            <a:ext cx="3911600" cy="3140075"/>
            <a:chOff x="2880" y="1776"/>
            <a:chExt cx="2464" cy="1978"/>
          </a:xfrm>
        </p:grpSpPr>
        <p:sp>
          <p:nvSpPr>
            <p:cNvPr id="39949" name="Text Box 17"/>
            <p:cNvSpPr txBox="1">
              <a:spLocks noChangeArrowheads="1"/>
            </p:cNvSpPr>
            <p:nvPr/>
          </p:nvSpPr>
          <p:spPr bwMode="auto">
            <a:xfrm>
              <a:off x="2880" y="1776"/>
              <a:ext cx="2464" cy="1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      B  </a:t>
              </a:r>
              <a:r>
                <a:rPr lang="en-US" sz="2000">
                  <a:latin typeface="Times New Roman" pitchFamily="18" charset="0"/>
                </a:rPr>
                <a:t>  </a:t>
              </a:r>
              <a:r>
                <a:rPr lang="el-GR" sz="2000">
                  <a:latin typeface="Times New Roman" pitchFamily="18" charset="0"/>
                </a:rPr>
                <a:t>     </a:t>
              </a:r>
              <a:r>
                <a:rPr lang="en-US" sz="2000">
                  <a:latin typeface="Times New Roman" pitchFamily="18" charset="0"/>
                </a:rPr>
                <a:t> </a:t>
              </a:r>
              <a:r>
                <a:rPr lang="el-GR" sz="2000">
                  <a:latin typeface="Times New Roman" pitchFamily="18" charset="0"/>
                </a:rPr>
                <a:t>B</a:t>
              </a:r>
              <a:r>
                <a:rPr lang="en-US" sz="2000">
                  <a:latin typeface="Times New Roman" pitchFamily="18" charset="0"/>
                </a:rPr>
                <a:t>’</a:t>
              </a:r>
              <a:r>
                <a:rPr lang="el-GR" sz="2000">
                  <a:latin typeface="Times New Roman" pitchFamily="18" charset="0"/>
                </a:rPr>
                <a:t>       </a:t>
              </a:r>
              <a:r>
                <a:rPr lang="en-US" sz="2000">
                  <a:latin typeface="Times New Roman" pitchFamily="18" charset="0"/>
                </a:rPr>
                <a:t> </a:t>
              </a:r>
              <a:r>
                <a:rPr lang="el-GR" sz="2000">
                  <a:latin typeface="Times New Roman" pitchFamily="18" charset="0"/>
                </a:rPr>
                <a:t>C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1            2           2           5       6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1            2           4           7       8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1            2           9          10      11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3            4           2           5       6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3            4           4           7       8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3            4           9         10       11</a:t>
              </a:r>
            </a:p>
          </p:txBody>
        </p:sp>
        <p:sp>
          <p:nvSpPr>
            <p:cNvPr id="39950" name="Line 18"/>
            <p:cNvSpPr>
              <a:spLocks noChangeShapeType="1"/>
            </p:cNvSpPr>
            <p:nvPr/>
          </p:nvSpPr>
          <p:spPr bwMode="auto">
            <a:xfrm>
              <a:off x="2880" y="2026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1" name="Line 19"/>
            <p:cNvSpPr>
              <a:spLocks noChangeShapeType="1"/>
            </p:cNvSpPr>
            <p:nvPr/>
          </p:nvSpPr>
          <p:spPr bwMode="auto">
            <a:xfrm>
              <a:off x="3168" y="1776"/>
              <a:ext cx="0" cy="1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2" name="Line 20"/>
            <p:cNvSpPr>
              <a:spLocks noChangeShapeType="1"/>
            </p:cNvSpPr>
            <p:nvPr/>
          </p:nvSpPr>
          <p:spPr bwMode="auto">
            <a:xfrm>
              <a:off x="4752" y="1776"/>
              <a:ext cx="0" cy="1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3" name="Line 21"/>
            <p:cNvSpPr>
              <a:spLocks noChangeShapeType="1"/>
            </p:cNvSpPr>
            <p:nvPr/>
          </p:nvSpPr>
          <p:spPr bwMode="auto">
            <a:xfrm>
              <a:off x="4320" y="1776"/>
              <a:ext cx="0" cy="1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4" name="Line 22"/>
            <p:cNvSpPr>
              <a:spLocks noChangeShapeType="1"/>
            </p:cNvSpPr>
            <p:nvPr/>
          </p:nvSpPr>
          <p:spPr bwMode="auto">
            <a:xfrm>
              <a:off x="3840" y="1776"/>
              <a:ext cx="0" cy="1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7" name="Title 1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Καρτεσιανό Γινόμενο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409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8B2048-C5E3-4847-B609-4B79558AB151}" type="slidenum">
              <a:rPr lang="el-GR" altLang="en-US" smtClean="0"/>
              <a:pPr/>
              <a:t>35</a:t>
            </a:fld>
            <a:endParaRPr lang="el-GR" altLang="en-US" smtClean="0"/>
          </a:p>
        </p:txBody>
      </p:sp>
      <p:sp>
        <p:nvSpPr>
          <p:cNvPr id="40966" name="Text Box 3"/>
          <p:cNvSpPr txBox="1">
            <a:spLocks noChangeArrowheads="1"/>
          </p:cNvSpPr>
          <p:nvPr/>
        </p:nvSpPr>
        <p:spPr bwMode="auto">
          <a:xfrm>
            <a:off x="1449388" y="2030413"/>
            <a:ext cx="53276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40967" name="Text Box 4"/>
          <p:cNvSpPr txBox="1">
            <a:spLocks noChangeArrowheads="1"/>
          </p:cNvSpPr>
          <p:nvPr/>
        </p:nvSpPr>
        <p:spPr bwMode="auto">
          <a:xfrm>
            <a:off x="349250" y="3763963"/>
            <a:ext cx="84978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κάποιο συστατικό που αρέσει στο φοιτητή Δημήτρη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713B96-554E-4585-877F-7E21ACF6407D}" type="slidenum">
              <a:rPr lang="el-GR" altLang="en-US" smtClean="0"/>
              <a:pPr/>
              <a:t>36</a:t>
            </a:fld>
            <a:endParaRPr lang="el-GR" altLang="en-US" smtClean="0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l-GR" sz="2000" b="0" smtClean="0">
                <a:latin typeface="Comic Sans MS" pitchFamily="66" charset="0"/>
              </a:rPr>
              <a:t>Παράδειγμα</a:t>
            </a:r>
          </a:p>
        </p:txBody>
      </p:sp>
      <p:sp>
        <p:nvSpPr>
          <p:cNvPr id="41990" name="Text Box 3"/>
          <p:cNvSpPr txBox="1">
            <a:spLocks noChangeArrowheads="1"/>
          </p:cNvSpPr>
          <p:nvPr/>
        </p:nvSpPr>
        <p:spPr bwMode="auto">
          <a:xfrm>
            <a:off x="476250" y="420688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</a:t>
            </a:r>
            <a:r>
              <a:rPr lang="el-GR" sz="1000" b="1" dirty="0" smtClean="0"/>
              <a:t>ελιά</a:t>
            </a:r>
            <a:endParaRPr lang="el-GR" sz="1000" b="1" dirty="0"/>
          </a:p>
        </p:txBody>
      </p:sp>
      <p:sp>
        <p:nvSpPr>
          <p:cNvPr id="41991" name="Text Box 4"/>
          <p:cNvSpPr txBox="1">
            <a:spLocks noChangeArrowheads="1"/>
          </p:cNvSpPr>
          <p:nvPr/>
        </p:nvSpPr>
        <p:spPr bwMode="auto">
          <a:xfrm>
            <a:off x="4464050" y="522288"/>
            <a:ext cx="3441700" cy="2073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ΦΟΙΤΗΤΗΣ		ΣΥΣΤΑΤΙΚΟ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Δημήτρης</a:t>
            </a:r>
            <a:r>
              <a:rPr lang="en-US" sz="1000" b="1" dirty="0">
                <a:solidFill>
                  <a:srgbClr val="993300"/>
                </a:solidFill>
              </a:rPr>
              <a:t>	</a:t>
            </a:r>
            <a:r>
              <a:rPr lang="el-GR" sz="1000" b="1" dirty="0">
                <a:solidFill>
                  <a:srgbClr val="993300"/>
                </a:solidFill>
              </a:rPr>
              <a:t>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Κώστας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ζαμπόν</a:t>
            </a:r>
            <a:endParaRPr lang="el-GR" sz="1000" b="1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Μαρία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ελιά</a:t>
            </a:r>
            <a:endParaRPr lang="el-GR" sz="1000" b="1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Κατερίνα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Μαρία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ζαμπόν</a:t>
            </a:r>
            <a:endParaRPr lang="el-GR" sz="1000" b="1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Μαρία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ανανάς</a:t>
            </a:r>
            <a:endParaRPr lang="el-GR" sz="1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1992" name="Text Box 5"/>
          <p:cNvSpPr txBox="1">
            <a:spLocks noChangeArrowheads="1"/>
          </p:cNvSpPr>
          <p:nvPr/>
        </p:nvSpPr>
        <p:spPr bwMode="auto">
          <a:xfrm>
            <a:off x="223838" y="0"/>
            <a:ext cx="7154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l-GR" i="1">
                <a:solidFill>
                  <a:srgbClr val="9933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συστατικά που αρέσουν στον φοιτητή Δημήτρη </a:t>
            </a:r>
          </a:p>
        </p:txBody>
      </p:sp>
      <p:sp>
        <p:nvSpPr>
          <p:cNvPr id="41993" name="Text Box 6"/>
          <p:cNvSpPr txBox="1">
            <a:spLocks noChangeArrowheads="1"/>
          </p:cNvSpPr>
          <p:nvPr/>
        </p:nvSpPr>
        <p:spPr bwMode="auto">
          <a:xfrm>
            <a:off x="1111250" y="2654300"/>
            <a:ext cx="7497763" cy="391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ΟΝΟΜΑ		ΠΙΤΣΑ.ΣΥΣΤΑΤΙΚΟ	ΦΟΙΤΗΤΗΣ		ΑΡΕΣΕΙ.ΣΥΣΤΑΤΙΚΟ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rgbClr val="FF0000"/>
                </a:solidFill>
              </a:rPr>
              <a:t>Vegetarian	</a:t>
            </a:r>
            <a:r>
              <a:rPr lang="el-GR" sz="1000" b="1" dirty="0" smtClean="0">
                <a:solidFill>
                  <a:srgbClr val="FF0000"/>
                </a:solidFill>
              </a:rPr>
              <a:t>μανιτάρι</a:t>
            </a:r>
            <a:r>
              <a:rPr lang="el-GR" sz="1000" b="1" dirty="0">
                <a:solidFill>
                  <a:srgbClr val="FF0000"/>
                </a:solidFill>
              </a:rPr>
              <a:t>		Δημήτρης		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chemeClr val="bg1">
                    <a:lumMod val="65000"/>
                  </a:schemeClr>
                </a:solidFill>
              </a:rPr>
              <a:t>Vegetarian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μανιτάρι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Δημήτρης		μπέικον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chemeClr val="bg1">
                    <a:lumMod val="65000"/>
                  </a:schemeClr>
                </a:solidFill>
              </a:rPr>
              <a:t>Vegetarian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ελιά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chemeClr val="bg1">
                    <a:lumMod val="65000"/>
                  </a:schemeClr>
                </a:solidFill>
              </a:rPr>
              <a:t>Vegetarian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ελιά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Χαβάη		ανανάς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Χαβάη		ανανάς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Χαβάη		ζαμπόν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Χαβάη		ζαμπόν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Σπέσιαλ		ζαμπόν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Σπέσιαλ		ζαμπόν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Σπέσιαλ		μπέικον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FF0000"/>
                </a:solidFill>
              </a:rPr>
              <a:t>Σπέσιαλ		μπέικον		</a:t>
            </a:r>
            <a:r>
              <a:rPr lang="el-GR" sz="1000" b="1" dirty="0" smtClean="0">
                <a:solidFill>
                  <a:srgbClr val="FF0000"/>
                </a:solidFill>
              </a:rPr>
              <a:t>	Δημήτρης</a:t>
            </a:r>
            <a:r>
              <a:rPr lang="el-GR" sz="1000" b="1" dirty="0">
                <a:solidFill>
                  <a:srgbClr val="FF0000"/>
                </a:solidFill>
              </a:rPr>
              <a:t>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FF0000"/>
                </a:solidFill>
              </a:rPr>
              <a:t>Σπέσιαλ		μανιτάρι		Δημήτρης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Σπέσιαλ		μανιτάρι		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Ελληνική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ελιά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Ελληνική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ελιά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μπέικον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430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30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CCCF95-D60B-4F39-A588-A3E3D7864D6A}" type="slidenum">
              <a:rPr lang="el-GR" altLang="en-US" smtClean="0"/>
              <a:pPr/>
              <a:t>37</a:t>
            </a:fld>
            <a:endParaRPr lang="el-GR" altLang="en-US" smtClean="0"/>
          </a:p>
        </p:txBody>
      </p:sp>
      <p:sp>
        <p:nvSpPr>
          <p:cNvPr id="43013" name="Text Box 3"/>
          <p:cNvSpPr txBox="1">
            <a:spLocks noChangeArrowheads="1"/>
          </p:cNvSpPr>
          <p:nvPr/>
        </p:nvSpPr>
        <p:spPr bwMode="auto">
          <a:xfrm>
            <a:off x="1419225" y="2270125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Ταινία       </a:t>
            </a:r>
          </a:p>
        </p:txBody>
      </p:sp>
      <p:sp>
        <p:nvSpPr>
          <p:cNvPr id="43014" name="Text Box 4"/>
          <p:cNvSpPr txBox="1">
            <a:spLocks noChangeArrowheads="1"/>
          </p:cNvSpPr>
          <p:nvPr/>
        </p:nvSpPr>
        <p:spPr bwMode="auto">
          <a:xfrm>
            <a:off x="2667000" y="2270125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Τίτλος</a:t>
            </a:r>
            <a:r>
              <a:rPr lang="el-GR" sz="2000">
                <a:latin typeface="Times New Roman" pitchFamily="18" charset="0"/>
              </a:rPr>
              <a:t>   </a:t>
            </a:r>
            <a:r>
              <a:rPr lang="el-GR" sz="2000" u="sng">
                <a:latin typeface="Times New Roman" pitchFamily="18" charset="0"/>
              </a:rPr>
              <a:t>Έτος</a:t>
            </a:r>
            <a:r>
              <a:rPr lang="el-GR" sz="2000">
                <a:latin typeface="Times New Roman" pitchFamily="18" charset="0"/>
              </a:rPr>
              <a:t>     Διάρκεια   Είδος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43015" name="Rectangle 5"/>
          <p:cNvSpPr>
            <a:spLocks noChangeArrowheads="1"/>
          </p:cNvSpPr>
          <p:nvPr/>
        </p:nvSpPr>
        <p:spPr bwMode="auto">
          <a:xfrm>
            <a:off x="2667000" y="2270125"/>
            <a:ext cx="3810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6" name="Line 6"/>
          <p:cNvSpPr>
            <a:spLocks noChangeShapeType="1"/>
          </p:cNvSpPr>
          <p:nvPr/>
        </p:nvSpPr>
        <p:spPr bwMode="auto">
          <a:xfrm>
            <a:off x="35052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17" name="Line 7"/>
          <p:cNvSpPr>
            <a:spLocks noChangeShapeType="1"/>
          </p:cNvSpPr>
          <p:nvPr/>
        </p:nvSpPr>
        <p:spPr bwMode="auto">
          <a:xfrm>
            <a:off x="4343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18" name="Line 8"/>
          <p:cNvSpPr>
            <a:spLocks noChangeShapeType="1"/>
          </p:cNvSpPr>
          <p:nvPr/>
        </p:nvSpPr>
        <p:spPr bwMode="auto">
          <a:xfrm>
            <a:off x="5486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19" name="Text Box 9"/>
          <p:cNvSpPr txBox="1">
            <a:spLocks noChangeArrowheads="1"/>
          </p:cNvSpPr>
          <p:nvPr/>
        </p:nvSpPr>
        <p:spPr bwMode="auto">
          <a:xfrm>
            <a:off x="1143000" y="35814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Παίζει</a:t>
            </a:r>
          </a:p>
        </p:txBody>
      </p:sp>
      <p:sp>
        <p:nvSpPr>
          <p:cNvPr id="43020" name="Text Box 10"/>
          <p:cNvSpPr txBox="1">
            <a:spLocks noChangeArrowheads="1"/>
          </p:cNvSpPr>
          <p:nvPr/>
        </p:nvSpPr>
        <p:spPr bwMode="auto">
          <a:xfrm>
            <a:off x="2819400" y="3641725"/>
            <a:ext cx="518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Όνομα-Ηθοποιού</a:t>
            </a:r>
            <a:r>
              <a:rPr lang="el-GR" sz="2000">
                <a:latin typeface="Times New Roman" pitchFamily="18" charset="0"/>
              </a:rPr>
              <a:t>    </a:t>
            </a:r>
            <a:r>
              <a:rPr lang="el-GR" sz="2000" u="sng">
                <a:latin typeface="Times New Roman" pitchFamily="18" charset="0"/>
              </a:rPr>
              <a:t>Τίτλος</a:t>
            </a:r>
            <a:r>
              <a:rPr lang="el-GR" sz="2000">
                <a:latin typeface="Times New Roman" pitchFamily="18" charset="0"/>
              </a:rPr>
              <a:t>     </a:t>
            </a:r>
            <a:r>
              <a:rPr lang="el-GR" sz="2000" u="sng">
                <a:latin typeface="Times New Roman" pitchFamily="18" charset="0"/>
              </a:rPr>
              <a:t> Έτος</a:t>
            </a:r>
            <a:endParaRPr lang="el-GR" sz="2000">
              <a:latin typeface="Times New Roman" pitchFamily="18" charset="0"/>
            </a:endParaRPr>
          </a:p>
        </p:txBody>
      </p:sp>
      <p:sp>
        <p:nvSpPr>
          <p:cNvPr id="43021" name="Rectangle 11"/>
          <p:cNvSpPr>
            <a:spLocks noChangeArrowheads="1"/>
          </p:cNvSpPr>
          <p:nvPr/>
        </p:nvSpPr>
        <p:spPr bwMode="auto">
          <a:xfrm>
            <a:off x="2667000" y="3581400"/>
            <a:ext cx="3962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2" name="Line 12"/>
          <p:cNvSpPr>
            <a:spLocks noChangeShapeType="1"/>
          </p:cNvSpPr>
          <p:nvPr/>
        </p:nvSpPr>
        <p:spPr bwMode="auto">
          <a:xfrm>
            <a:off x="58674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3" name="Line 13"/>
          <p:cNvSpPr>
            <a:spLocks noChangeShapeType="1"/>
          </p:cNvSpPr>
          <p:nvPr/>
        </p:nvSpPr>
        <p:spPr bwMode="auto">
          <a:xfrm>
            <a:off x="48006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4" name="Line 14"/>
          <p:cNvSpPr>
            <a:spLocks noChangeShapeType="1"/>
          </p:cNvSpPr>
          <p:nvPr/>
        </p:nvSpPr>
        <p:spPr bwMode="auto">
          <a:xfrm flipV="1">
            <a:off x="5486400" y="3184525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5" name="Line 15"/>
          <p:cNvSpPr>
            <a:spLocks noChangeShapeType="1"/>
          </p:cNvSpPr>
          <p:nvPr/>
        </p:nvSpPr>
        <p:spPr bwMode="auto">
          <a:xfrm flipH="1">
            <a:off x="3276600" y="3184525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6" name="Line 16"/>
          <p:cNvSpPr>
            <a:spLocks noChangeShapeType="1"/>
          </p:cNvSpPr>
          <p:nvPr/>
        </p:nvSpPr>
        <p:spPr bwMode="auto">
          <a:xfrm flipV="1">
            <a:off x="3276600" y="27273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7" name="Line 17"/>
          <p:cNvSpPr>
            <a:spLocks noChangeShapeType="1"/>
          </p:cNvSpPr>
          <p:nvPr/>
        </p:nvSpPr>
        <p:spPr bwMode="auto">
          <a:xfrm>
            <a:off x="6165850" y="2911475"/>
            <a:ext cx="0" cy="669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8" name="Line 18"/>
          <p:cNvSpPr>
            <a:spLocks noChangeShapeType="1"/>
          </p:cNvSpPr>
          <p:nvPr/>
        </p:nvSpPr>
        <p:spPr bwMode="auto">
          <a:xfrm>
            <a:off x="3925888" y="2911475"/>
            <a:ext cx="2239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9" name="Line 19"/>
          <p:cNvSpPr>
            <a:spLocks noChangeShapeType="1"/>
          </p:cNvSpPr>
          <p:nvPr/>
        </p:nvSpPr>
        <p:spPr bwMode="auto">
          <a:xfrm>
            <a:off x="3925888" y="2727325"/>
            <a:ext cx="0" cy="18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0" name="Text Box 20"/>
          <p:cNvSpPr txBox="1">
            <a:spLocks noChangeArrowheads="1"/>
          </p:cNvSpPr>
          <p:nvPr/>
        </p:nvSpPr>
        <p:spPr bwMode="auto">
          <a:xfrm>
            <a:off x="1762125" y="5053013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</a:t>
            </a:r>
            <a:r>
              <a:rPr lang="el-GR" sz="2000">
                <a:latin typeface="Times New Roman" pitchFamily="18" charset="0"/>
              </a:rPr>
              <a:t>      Διεύθυνση       Έτος-Γέννησης       Σύζυγος-Ηθοποιού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43031" name="Rectangle 21"/>
          <p:cNvSpPr>
            <a:spLocks noChangeArrowheads="1"/>
          </p:cNvSpPr>
          <p:nvPr/>
        </p:nvSpPr>
        <p:spPr bwMode="auto">
          <a:xfrm>
            <a:off x="1419225" y="5053013"/>
            <a:ext cx="7126288" cy="396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32" name="Line 22"/>
          <p:cNvSpPr>
            <a:spLocks noChangeShapeType="1"/>
          </p:cNvSpPr>
          <p:nvPr/>
        </p:nvSpPr>
        <p:spPr bwMode="auto">
          <a:xfrm>
            <a:off x="27813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3" name="Line 23"/>
          <p:cNvSpPr>
            <a:spLocks noChangeShapeType="1"/>
          </p:cNvSpPr>
          <p:nvPr/>
        </p:nvSpPr>
        <p:spPr bwMode="auto">
          <a:xfrm>
            <a:off x="41529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4" name="Line 24"/>
          <p:cNvSpPr>
            <a:spLocks noChangeShapeType="1"/>
          </p:cNvSpPr>
          <p:nvPr/>
        </p:nvSpPr>
        <p:spPr bwMode="auto">
          <a:xfrm>
            <a:off x="63627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5" name="Line 25"/>
          <p:cNvSpPr>
            <a:spLocks noChangeShapeType="1"/>
          </p:cNvSpPr>
          <p:nvPr/>
        </p:nvSpPr>
        <p:spPr bwMode="auto">
          <a:xfrm>
            <a:off x="7505700" y="4497388"/>
            <a:ext cx="0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6" name="Line 26"/>
          <p:cNvSpPr>
            <a:spLocks noChangeShapeType="1"/>
          </p:cNvSpPr>
          <p:nvPr/>
        </p:nvSpPr>
        <p:spPr bwMode="auto">
          <a:xfrm>
            <a:off x="2143125" y="4497388"/>
            <a:ext cx="5362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7" name="Text Box 27"/>
          <p:cNvSpPr txBox="1">
            <a:spLocks noChangeArrowheads="1"/>
          </p:cNvSpPr>
          <p:nvPr/>
        </p:nvSpPr>
        <p:spPr bwMode="auto">
          <a:xfrm>
            <a:off x="422275" y="4497388"/>
            <a:ext cx="1355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Ηθοποιός</a:t>
            </a:r>
          </a:p>
        </p:txBody>
      </p:sp>
      <p:sp>
        <p:nvSpPr>
          <p:cNvPr id="43038" name="Line 28"/>
          <p:cNvSpPr>
            <a:spLocks noChangeShapeType="1"/>
          </p:cNvSpPr>
          <p:nvPr/>
        </p:nvSpPr>
        <p:spPr bwMode="auto">
          <a:xfrm>
            <a:off x="3925888" y="4038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9" name="Line 29"/>
          <p:cNvSpPr>
            <a:spLocks noChangeShapeType="1"/>
          </p:cNvSpPr>
          <p:nvPr/>
        </p:nvSpPr>
        <p:spPr bwMode="auto">
          <a:xfrm>
            <a:off x="2514600" y="4724400"/>
            <a:ext cx="1411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40" name="Line 30"/>
          <p:cNvSpPr>
            <a:spLocks noChangeShapeType="1"/>
          </p:cNvSpPr>
          <p:nvPr/>
        </p:nvSpPr>
        <p:spPr bwMode="auto">
          <a:xfrm>
            <a:off x="2514600" y="4724400"/>
            <a:ext cx="0" cy="328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41" name="Line 31"/>
          <p:cNvSpPr>
            <a:spLocks noChangeShapeType="1"/>
          </p:cNvSpPr>
          <p:nvPr/>
        </p:nvSpPr>
        <p:spPr bwMode="auto">
          <a:xfrm>
            <a:off x="2143125" y="4497388"/>
            <a:ext cx="0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5" name="Title 3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440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40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614FC8-CECE-4A2D-964A-61541BAA117A}" type="slidenum">
              <a:rPr lang="el-GR" altLang="en-US" smtClean="0"/>
              <a:pPr/>
              <a:t>38</a:t>
            </a:fld>
            <a:endParaRPr lang="el-GR" altLang="en-US" smtClean="0"/>
          </a:p>
        </p:txBody>
      </p:sp>
      <p:sp>
        <p:nvSpPr>
          <p:cNvPr id="44037" name="Text Box 3"/>
          <p:cNvSpPr txBox="1">
            <a:spLocks noChangeArrowheads="1"/>
          </p:cNvSpPr>
          <p:nvPr/>
        </p:nvSpPr>
        <p:spPr bwMode="auto">
          <a:xfrm>
            <a:off x="609600" y="2514600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ηθοποιό το όνομα και τον τίτλο-έτος για όλες τις έγχρωμες ταινίες στις οποίες παίζει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3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450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50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5EA967-6604-4606-88FE-0A6035474714}" type="slidenum">
              <a:rPr lang="el-GR" altLang="en-US" smtClean="0"/>
              <a:pPr/>
              <a:t>39</a:t>
            </a:fld>
            <a:endParaRPr lang="el-GR" altLang="en-US" smtClean="0"/>
          </a:p>
        </p:txBody>
      </p:sp>
      <p:sp>
        <p:nvSpPr>
          <p:cNvPr id="45061" name="Text Box 3"/>
          <p:cNvSpPr txBox="1">
            <a:spLocks noChangeArrowheads="1"/>
          </p:cNvSpPr>
          <p:nvPr/>
        </p:nvSpPr>
        <p:spPr bwMode="auto">
          <a:xfrm>
            <a:off x="328613" y="1773237"/>
            <a:ext cx="15128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Ταινία</a:t>
            </a:r>
          </a:p>
        </p:txBody>
      </p:sp>
      <p:sp>
        <p:nvSpPr>
          <p:cNvPr id="45062" name="Text Box 4"/>
          <p:cNvSpPr txBox="1">
            <a:spLocks noChangeArrowheads="1"/>
          </p:cNvSpPr>
          <p:nvPr/>
        </p:nvSpPr>
        <p:spPr bwMode="auto">
          <a:xfrm>
            <a:off x="1841500" y="1773237"/>
            <a:ext cx="595471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1600" b="1" dirty="0">
                <a:solidFill>
                  <a:srgbClr val="0099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		 Έτος 	</a:t>
            </a:r>
            <a:r>
              <a:rPr lang="el-GR" sz="1600" b="1" dirty="0" smtClean="0">
                <a:solidFill>
                  <a:srgbClr val="0099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</a:t>
            </a:r>
            <a:r>
              <a:rPr lang="el-GR" sz="1600" b="1" dirty="0">
                <a:solidFill>
                  <a:srgbClr val="0099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 	Είδος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Παραμύθι	 	1990		90		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Έγχρωμη</a:t>
            </a:r>
            <a:endParaRPr lang="el-GR" sz="1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Παραμύθι		1930		120		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Ασπρόμαυρη</a:t>
            </a:r>
            <a:endParaRPr lang="el-GR" sz="1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Φυγή		2000		98		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Ασπρόμαυρη</a:t>
            </a:r>
            <a:endParaRPr lang="el-GR" sz="1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Άνοιξη		1998		101		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Έγχρωμη</a:t>
            </a:r>
            <a:endParaRPr lang="el-GR" sz="1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5063" name="Text Box 5"/>
          <p:cNvSpPr txBox="1">
            <a:spLocks noChangeArrowheads="1"/>
          </p:cNvSpPr>
          <p:nvPr/>
        </p:nvSpPr>
        <p:spPr bwMode="auto">
          <a:xfrm>
            <a:off x="328613" y="4003675"/>
            <a:ext cx="741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45064" name="Text Box 6"/>
          <p:cNvSpPr txBox="1">
            <a:spLocks noChangeArrowheads="1"/>
          </p:cNvSpPr>
          <p:nvPr/>
        </p:nvSpPr>
        <p:spPr bwMode="auto">
          <a:xfrm>
            <a:off x="1970087" y="3994149"/>
            <a:ext cx="5113337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b="1" dirty="0">
                <a:solidFill>
                  <a:srgbClr val="0099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	Τίτλος		Έτος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Αλίκη Παππά	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Παραμύθι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		1930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Μαρία Γεωργίου	Παραμύθι		1990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Κώστας Χρήστου	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Φυγή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		2000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Μαρία Στεργίου	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Άνοιξη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		1998</a:t>
            </a:r>
          </a:p>
        </p:txBody>
      </p:sp>
      <p:sp>
        <p:nvSpPr>
          <p:cNvPr id="45065" name="Text Box 7"/>
          <p:cNvSpPr txBox="1">
            <a:spLocks noChangeArrowheads="1"/>
          </p:cNvSpPr>
          <p:nvPr/>
        </p:nvSpPr>
        <p:spPr bwMode="auto">
          <a:xfrm>
            <a:off x="328613" y="4003674"/>
            <a:ext cx="2663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</a:p>
        </p:txBody>
      </p:sp>
      <p:sp>
        <p:nvSpPr>
          <p:cNvPr id="12" name="Title 3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7B1537-155A-4B01-9576-C4DE0686609A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Text Box 5"/>
          <p:cNvSpPr txBox="1">
            <a:spLocks noChangeArrowheads="1"/>
          </p:cNvSpPr>
          <p:nvPr/>
        </p:nvSpPr>
        <p:spPr bwMode="auto">
          <a:xfrm>
            <a:off x="1222374" y="2446268"/>
            <a:ext cx="72517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Σχεσιακή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Άλγεβρα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(relational algebra)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Λειτουργική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“operational” (database byte-code!)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αποτελείται από ένα σύνολο τελεστών και περιγράφει τα βήματα για τον υπολογισμό του αποτελέσματος</a:t>
            </a:r>
          </a:p>
        </p:txBody>
      </p:sp>
      <p:sp>
        <p:nvSpPr>
          <p:cNvPr id="9225" name="Text Box 6"/>
          <p:cNvSpPr txBox="1">
            <a:spLocks noChangeArrowheads="1"/>
          </p:cNvSpPr>
          <p:nvPr/>
        </p:nvSpPr>
        <p:spPr bwMode="auto">
          <a:xfrm>
            <a:off x="1295399" y="3936532"/>
            <a:ext cx="726075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Σχεσιακός Λογισμός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relational calculus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Επιτρέπει στους χρήστες να περιγράψουν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θέλουν αλλά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όχι πώς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να το υπολογίσουν</a:t>
            </a:r>
          </a:p>
        </p:txBody>
      </p:sp>
      <p:sp>
        <p:nvSpPr>
          <p:cNvPr id="9226" name="Text Box 7"/>
          <p:cNvSpPr txBox="1">
            <a:spLocks noChangeArrowheads="1"/>
          </p:cNvSpPr>
          <p:nvPr/>
        </p:nvSpPr>
        <p:spPr bwMode="auto">
          <a:xfrm>
            <a:off x="287337" y="1354448"/>
            <a:ext cx="85693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kumimoji="1"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Δύο</a:t>
            </a:r>
            <a:r>
              <a:rPr kumimoji="1"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n-US" sz="2400" i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μαθηματικές</a:t>
            </a:r>
            <a:r>
              <a:rPr kumimoji="1" lang="en-US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n-US" sz="2400" i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γλώσσες</a:t>
            </a:r>
            <a:r>
              <a:rPr kumimoji="1" lang="en-US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n-US" sz="2400" i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ερωτήσεων</a:t>
            </a:r>
            <a:r>
              <a:rPr kumimoji="1" lang="en-US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αποτελούν</a:t>
            </a:r>
            <a:r>
              <a:rPr kumimoji="1"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τη</a:t>
            </a:r>
            <a:r>
              <a:rPr kumimoji="1"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βάση</a:t>
            </a:r>
            <a:r>
              <a:rPr kumimoji="1"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</a:t>
            </a:r>
            <a:r>
              <a:rPr kumimoji="1"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</a:t>
            </a:r>
            <a:r>
              <a:rPr kumimoji="1"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πραγματικές</a:t>
            </a:r>
            <a:r>
              <a:rPr kumimoji="1"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γλώσσες</a:t>
            </a:r>
            <a:r>
              <a:rPr kumimoji="1"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ερωτήσεων</a:t>
            </a:r>
            <a:r>
              <a:rPr kumimoji="1"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kumimoji="1"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π.χ</a:t>
            </a:r>
            <a:r>
              <a:rPr kumimoji="1"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., SQL) </a:t>
            </a: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 για την υλοποίησή τους</a:t>
            </a:r>
          </a:p>
        </p:txBody>
      </p:sp>
      <p:sp>
        <p:nvSpPr>
          <p:cNvPr id="9227" name="Text Box 8"/>
          <p:cNvSpPr txBox="1">
            <a:spLocks noChangeArrowheads="1"/>
          </p:cNvSpPr>
          <p:nvPr/>
        </p:nvSpPr>
        <p:spPr bwMode="auto">
          <a:xfrm>
            <a:off x="481011" y="5325885"/>
            <a:ext cx="79930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Αυτές οι τυπικές γλώσσες επηρέασαν τις εμπορικές γλώσσες (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SQL, QBE)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που θα δούμε στα επόμενα μαθήματα</a:t>
            </a:r>
          </a:p>
        </p:txBody>
      </p:sp>
      <p:sp>
        <p:nvSpPr>
          <p:cNvPr id="13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Γλώσσες Ερωτήσεων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</a:t>
            </a:r>
            <a:r>
              <a:rPr lang="en-US" dirty="0" smtClean="0"/>
              <a:t>-</a:t>
            </a:r>
            <a:r>
              <a:rPr lang="el-GR" dirty="0" smtClean="0"/>
              <a:t>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460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60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62A867-D3F1-41F6-90B3-3A406D1DEF7C}" type="slidenum">
              <a:rPr lang="el-GR" altLang="en-US" smtClean="0"/>
              <a:pPr/>
              <a:t>40</a:t>
            </a:fld>
            <a:endParaRPr lang="el-GR" altLang="en-US" smtClean="0"/>
          </a:p>
        </p:txBody>
      </p:sp>
      <p:sp>
        <p:nvSpPr>
          <p:cNvPr id="46085" name="Text Box 3"/>
          <p:cNvSpPr txBox="1">
            <a:spLocks noChangeArrowheads="1"/>
          </p:cNvSpPr>
          <p:nvPr/>
        </p:nvSpPr>
        <p:spPr bwMode="auto">
          <a:xfrm>
            <a:off x="323850" y="1196975"/>
            <a:ext cx="1512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b="1" dirty="0"/>
              <a:t>Ταινία</a:t>
            </a:r>
          </a:p>
        </p:txBody>
      </p:sp>
      <p:sp>
        <p:nvSpPr>
          <p:cNvPr id="46086" name="Text Box 4"/>
          <p:cNvSpPr txBox="1">
            <a:spLocks noChangeArrowheads="1"/>
          </p:cNvSpPr>
          <p:nvPr/>
        </p:nvSpPr>
        <p:spPr bwMode="auto">
          <a:xfrm>
            <a:off x="323850" y="1557338"/>
            <a:ext cx="4033838" cy="92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b="1" dirty="0" err="1">
                <a:solidFill>
                  <a:srgbClr val="0099FF"/>
                </a:solidFill>
              </a:rPr>
              <a:t>Ταινία.Τίτλος</a:t>
            </a:r>
            <a:r>
              <a:rPr lang="el-GR" sz="900" b="1" dirty="0">
                <a:solidFill>
                  <a:srgbClr val="0099FF"/>
                </a:solidFill>
              </a:rPr>
              <a:t>	</a:t>
            </a:r>
            <a:r>
              <a:rPr lang="el-GR" sz="900" b="1" dirty="0" err="1">
                <a:solidFill>
                  <a:srgbClr val="0099FF"/>
                </a:solidFill>
              </a:rPr>
              <a:t>Ταινία.Έτος</a:t>
            </a:r>
            <a:r>
              <a:rPr lang="el-GR" sz="900" b="1" dirty="0">
                <a:solidFill>
                  <a:srgbClr val="0099FF"/>
                </a:solidFill>
              </a:rPr>
              <a:t> </a:t>
            </a:r>
            <a:r>
              <a:rPr lang="el-GR" sz="900" b="1" dirty="0" smtClean="0">
                <a:solidFill>
                  <a:srgbClr val="0099FF"/>
                </a:solidFill>
              </a:rPr>
              <a:t>      Διάρκεια</a:t>
            </a:r>
            <a:r>
              <a:rPr lang="el-GR" sz="900" b="1" dirty="0">
                <a:solidFill>
                  <a:srgbClr val="0099FF"/>
                </a:solidFill>
              </a:rPr>
              <a:t>	 </a:t>
            </a:r>
            <a:r>
              <a:rPr lang="el-GR" sz="900" b="1" dirty="0" smtClean="0">
                <a:solidFill>
                  <a:srgbClr val="0099FF"/>
                </a:solidFill>
              </a:rPr>
              <a:t>Είδος</a:t>
            </a:r>
            <a:endParaRPr lang="el-GR" sz="900" b="1" dirty="0">
              <a:solidFill>
                <a:srgbClr val="0099FF"/>
              </a:solidFill>
            </a:endParaRP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1990	</a:t>
            </a:r>
            <a:r>
              <a:rPr lang="el-GR" sz="900" dirty="0" smtClean="0"/>
              <a:t>	90</a:t>
            </a:r>
            <a:r>
              <a:rPr lang="el-GR" sz="900" dirty="0"/>
              <a:t>	</a:t>
            </a:r>
            <a:r>
              <a:rPr lang="el-GR" sz="900" dirty="0" smtClean="0"/>
              <a:t>Έγχρωμη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1930	</a:t>
            </a:r>
            <a:r>
              <a:rPr lang="el-GR" sz="900" dirty="0" smtClean="0"/>
              <a:t>	120</a:t>
            </a:r>
            <a:r>
              <a:rPr lang="el-GR" sz="900" dirty="0"/>
              <a:t>	</a:t>
            </a:r>
            <a:r>
              <a:rPr lang="el-GR" sz="900" dirty="0" smtClean="0"/>
              <a:t>Ασπρόμαυρη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Φυγή	</a:t>
            </a:r>
            <a:r>
              <a:rPr lang="el-GR" sz="900" dirty="0" smtClean="0"/>
              <a:t>	2000</a:t>
            </a:r>
            <a:r>
              <a:rPr lang="el-GR" sz="900" dirty="0"/>
              <a:t>	</a:t>
            </a:r>
            <a:r>
              <a:rPr lang="el-GR" sz="900" dirty="0" smtClean="0"/>
              <a:t>	98</a:t>
            </a:r>
            <a:r>
              <a:rPr lang="el-GR" sz="900" dirty="0"/>
              <a:t>	</a:t>
            </a:r>
            <a:r>
              <a:rPr lang="el-GR" sz="900" dirty="0" smtClean="0"/>
              <a:t>Ασπρόμαυρη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 smtClean="0"/>
              <a:t>Άνοιξη	</a:t>
            </a:r>
            <a:r>
              <a:rPr lang="el-GR" sz="900" dirty="0"/>
              <a:t>	1998	</a:t>
            </a:r>
            <a:r>
              <a:rPr lang="el-GR" sz="900" dirty="0" smtClean="0"/>
              <a:t>	101</a:t>
            </a:r>
            <a:r>
              <a:rPr lang="el-GR" sz="900" dirty="0"/>
              <a:t>	</a:t>
            </a:r>
            <a:r>
              <a:rPr lang="el-GR" sz="900" dirty="0" smtClean="0"/>
              <a:t>Έγχρωμη</a:t>
            </a:r>
            <a:endParaRPr lang="el-GR" sz="900" dirty="0"/>
          </a:p>
        </p:txBody>
      </p:sp>
      <p:sp>
        <p:nvSpPr>
          <p:cNvPr id="46087" name="Text Box 5"/>
          <p:cNvSpPr txBox="1">
            <a:spLocks noChangeArrowheads="1"/>
          </p:cNvSpPr>
          <p:nvPr/>
        </p:nvSpPr>
        <p:spPr bwMode="auto">
          <a:xfrm>
            <a:off x="395288" y="3429000"/>
            <a:ext cx="741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46088" name="Text Box 6"/>
          <p:cNvSpPr txBox="1">
            <a:spLocks noChangeArrowheads="1"/>
          </p:cNvSpPr>
          <p:nvPr/>
        </p:nvSpPr>
        <p:spPr bwMode="auto">
          <a:xfrm>
            <a:off x="4500563" y="2060575"/>
            <a:ext cx="4032250" cy="1269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900" b="1" dirty="0">
                <a:solidFill>
                  <a:srgbClr val="0099FF"/>
                </a:solidFill>
              </a:rPr>
              <a:t>Όνομα-Ηθοποιού		</a:t>
            </a:r>
            <a:r>
              <a:rPr lang="el-GR" sz="900" b="1" dirty="0" err="1">
                <a:solidFill>
                  <a:srgbClr val="0099FF"/>
                </a:solidFill>
              </a:rPr>
              <a:t>Παίζει.Τίτλος</a:t>
            </a:r>
            <a:r>
              <a:rPr lang="el-GR" sz="900" b="1" dirty="0">
                <a:solidFill>
                  <a:srgbClr val="0099FF"/>
                </a:solidFill>
              </a:rPr>
              <a:t>	</a:t>
            </a:r>
            <a:r>
              <a:rPr lang="el-GR" sz="900" b="1" dirty="0" err="1">
                <a:solidFill>
                  <a:srgbClr val="0099FF"/>
                </a:solidFill>
              </a:rPr>
              <a:t>Παίζει.Έτος</a:t>
            </a:r>
            <a:endParaRPr lang="el-GR" sz="900" b="1" dirty="0">
              <a:solidFill>
                <a:srgbClr val="0099FF"/>
              </a:solidFill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900" dirty="0"/>
              <a:t>Αλίκη Παππά		Παραμύθι	1930</a:t>
            </a:r>
          </a:p>
          <a:p>
            <a:pPr eaLnBrk="0" hangingPunct="0">
              <a:spcBef>
                <a:spcPct val="50000"/>
              </a:spcBef>
            </a:pPr>
            <a:r>
              <a:rPr lang="el-GR" sz="900" dirty="0"/>
              <a:t>Μαρία Γεωργίου		Παραμύθι	1990</a:t>
            </a:r>
          </a:p>
          <a:p>
            <a:pPr eaLnBrk="0" hangingPunct="0">
              <a:spcBef>
                <a:spcPct val="50000"/>
              </a:spcBef>
            </a:pPr>
            <a:r>
              <a:rPr lang="el-GR" sz="900" dirty="0"/>
              <a:t>Κώστας Χρήστου		Φυγή	</a:t>
            </a:r>
            <a:r>
              <a:rPr lang="el-GR" sz="900" dirty="0" smtClean="0"/>
              <a:t>	2000</a:t>
            </a:r>
            <a:endParaRPr lang="el-GR" sz="900" dirty="0"/>
          </a:p>
          <a:p>
            <a:pPr eaLnBrk="0" hangingPunct="0">
              <a:spcBef>
                <a:spcPct val="50000"/>
              </a:spcBef>
            </a:pPr>
            <a:r>
              <a:rPr lang="el-GR" sz="900" dirty="0"/>
              <a:t>Μαρία Στεργίου		Άνοιξη	</a:t>
            </a:r>
            <a:r>
              <a:rPr lang="el-GR" sz="900" dirty="0" smtClean="0"/>
              <a:t>	1998</a:t>
            </a:r>
            <a:endParaRPr lang="el-GR" sz="900" dirty="0"/>
          </a:p>
          <a:p>
            <a:pPr eaLnBrk="0" hangingPunct="0">
              <a:spcBef>
                <a:spcPct val="50000"/>
              </a:spcBef>
            </a:pPr>
            <a:r>
              <a:rPr lang="el-GR" sz="900" dirty="0"/>
              <a:t>Κατερίνα Αποστόλου	Φυγή	</a:t>
            </a:r>
            <a:r>
              <a:rPr lang="el-GR" sz="900" dirty="0" smtClean="0"/>
              <a:t>	2000</a:t>
            </a:r>
            <a:endParaRPr lang="el-GR" sz="900" dirty="0"/>
          </a:p>
        </p:txBody>
      </p:sp>
      <p:sp>
        <p:nvSpPr>
          <p:cNvPr id="46089" name="Text Box 7"/>
          <p:cNvSpPr txBox="1">
            <a:spLocks noChangeArrowheads="1"/>
          </p:cNvSpPr>
          <p:nvPr/>
        </p:nvSpPr>
        <p:spPr bwMode="auto">
          <a:xfrm>
            <a:off x="4427538" y="1628775"/>
            <a:ext cx="2663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 b="1"/>
              <a:t>Παίζει</a:t>
            </a:r>
          </a:p>
        </p:txBody>
      </p:sp>
      <p:sp>
        <p:nvSpPr>
          <p:cNvPr id="46090" name="Text Box 8"/>
          <p:cNvSpPr txBox="1">
            <a:spLocks noChangeArrowheads="1"/>
          </p:cNvSpPr>
          <p:nvPr/>
        </p:nvSpPr>
        <p:spPr bwMode="auto">
          <a:xfrm>
            <a:off x="684213" y="3716338"/>
            <a:ext cx="7704137" cy="2377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b="1" dirty="0" err="1">
                <a:solidFill>
                  <a:srgbClr val="0099FF"/>
                </a:solidFill>
              </a:rPr>
              <a:t>Ταινία.Τίτλος</a:t>
            </a:r>
            <a:r>
              <a:rPr lang="el-GR" sz="900" b="1" dirty="0">
                <a:solidFill>
                  <a:srgbClr val="0099FF"/>
                </a:solidFill>
              </a:rPr>
              <a:t>	</a:t>
            </a:r>
            <a:r>
              <a:rPr lang="el-GR" sz="900" b="1" dirty="0" err="1">
                <a:solidFill>
                  <a:srgbClr val="0099FF"/>
                </a:solidFill>
              </a:rPr>
              <a:t>Ταινία.Έτος</a:t>
            </a:r>
            <a:r>
              <a:rPr lang="el-GR" sz="900" b="1" dirty="0">
                <a:solidFill>
                  <a:srgbClr val="0099FF"/>
                </a:solidFill>
              </a:rPr>
              <a:t> 	Διάρκεια	 Είδος 	</a:t>
            </a:r>
            <a:r>
              <a:rPr lang="el-GR" sz="900" b="1" dirty="0" smtClean="0">
                <a:solidFill>
                  <a:srgbClr val="0099FF"/>
                </a:solidFill>
              </a:rPr>
              <a:t>	Όνομα-Ηθοποιού</a:t>
            </a:r>
            <a:r>
              <a:rPr lang="el-GR" sz="900" b="1" dirty="0">
                <a:solidFill>
                  <a:srgbClr val="0099FF"/>
                </a:solidFill>
              </a:rPr>
              <a:t>		</a:t>
            </a:r>
            <a:r>
              <a:rPr lang="el-GR" sz="900" b="1" dirty="0" err="1">
                <a:solidFill>
                  <a:srgbClr val="0099FF"/>
                </a:solidFill>
              </a:rPr>
              <a:t>Παίζει.Τίτλος</a:t>
            </a:r>
            <a:r>
              <a:rPr lang="el-GR" sz="900" b="1" dirty="0">
                <a:solidFill>
                  <a:srgbClr val="0099FF"/>
                </a:solidFill>
              </a:rPr>
              <a:t>	</a:t>
            </a:r>
            <a:r>
              <a:rPr lang="el-GR" sz="900" b="1" dirty="0" err="1">
                <a:solidFill>
                  <a:srgbClr val="0099FF"/>
                </a:solidFill>
              </a:rPr>
              <a:t>Παίζει.Έτος</a:t>
            </a:r>
            <a:endParaRPr lang="el-GR" sz="900" b="1" dirty="0">
              <a:solidFill>
                <a:srgbClr val="0099FF"/>
              </a:solidFill>
            </a:endParaRP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1990	</a:t>
            </a:r>
            <a:r>
              <a:rPr lang="el-GR" sz="900" dirty="0" smtClean="0"/>
              <a:t>	90</a:t>
            </a:r>
            <a:r>
              <a:rPr lang="el-GR" sz="900" dirty="0"/>
              <a:t>	Έγχρωμη	</a:t>
            </a:r>
            <a:r>
              <a:rPr lang="el-GR" sz="900" dirty="0" smtClean="0"/>
              <a:t>	Αλίκη </a:t>
            </a:r>
            <a:r>
              <a:rPr lang="el-GR" sz="900" dirty="0"/>
              <a:t>Παππά		Παραμύθι	1930</a:t>
            </a:r>
            <a:r>
              <a:rPr lang="en-US" sz="900" dirty="0"/>
              <a:t> 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1990	</a:t>
            </a:r>
            <a:r>
              <a:rPr lang="el-GR" sz="900" dirty="0" smtClean="0"/>
              <a:t>	90</a:t>
            </a:r>
            <a:r>
              <a:rPr lang="el-GR" sz="900" dirty="0"/>
              <a:t>	</a:t>
            </a:r>
            <a:r>
              <a:rPr lang="el-GR" sz="900" dirty="0" smtClean="0"/>
              <a:t>Έγχρωμη	 </a:t>
            </a:r>
            <a:r>
              <a:rPr lang="el-GR" sz="900" dirty="0"/>
              <a:t>	Μαρία Γεωργίου		Παραμύθι	1990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1990	</a:t>
            </a:r>
            <a:r>
              <a:rPr lang="el-GR" sz="900" dirty="0" smtClean="0"/>
              <a:t>	90</a:t>
            </a:r>
            <a:r>
              <a:rPr lang="el-GR" sz="900" dirty="0"/>
              <a:t>	</a:t>
            </a:r>
            <a:r>
              <a:rPr lang="el-GR" sz="900" dirty="0" smtClean="0"/>
              <a:t>Έγχρωμη	 </a:t>
            </a:r>
            <a:r>
              <a:rPr lang="el-GR" sz="900" dirty="0"/>
              <a:t>	Κώστας Χρήστου		Φυγή	</a:t>
            </a:r>
            <a:r>
              <a:rPr lang="el-GR" sz="900" dirty="0" smtClean="0"/>
              <a:t>	2000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1990	</a:t>
            </a:r>
            <a:r>
              <a:rPr lang="el-GR" sz="900" dirty="0" smtClean="0"/>
              <a:t>	90</a:t>
            </a:r>
            <a:r>
              <a:rPr lang="el-GR" sz="900" dirty="0"/>
              <a:t>	</a:t>
            </a:r>
            <a:r>
              <a:rPr lang="el-GR" sz="900" dirty="0" smtClean="0"/>
              <a:t>Έγχρωμη	 </a:t>
            </a:r>
            <a:r>
              <a:rPr lang="el-GR" sz="900" dirty="0"/>
              <a:t>	Μαρία Στεργίου		Άνοιξη	</a:t>
            </a:r>
            <a:r>
              <a:rPr lang="el-GR" sz="900" dirty="0" smtClean="0"/>
              <a:t>	1998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1990	</a:t>
            </a:r>
            <a:r>
              <a:rPr lang="el-GR" sz="900" dirty="0" smtClean="0"/>
              <a:t>	90</a:t>
            </a:r>
            <a:r>
              <a:rPr lang="el-GR" sz="900" dirty="0"/>
              <a:t>	Έγχρωμη </a:t>
            </a:r>
            <a:r>
              <a:rPr lang="el-GR" sz="900" dirty="0" smtClean="0"/>
              <a:t>	</a:t>
            </a:r>
            <a:r>
              <a:rPr lang="el-GR" sz="900" dirty="0"/>
              <a:t>	</a:t>
            </a:r>
            <a:r>
              <a:rPr lang="el-GR" sz="900" dirty="0" smtClean="0"/>
              <a:t>Κατερίνα </a:t>
            </a:r>
            <a:r>
              <a:rPr lang="el-GR" sz="900" dirty="0"/>
              <a:t>Αποστόλου	Φυγή	</a:t>
            </a:r>
            <a:r>
              <a:rPr lang="el-GR" sz="900" dirty="0" smtClean="0"/>
              <a:t>	2000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1930	</a:t>
            </a:r>
            <a:r>
              <a:rPr lang="el-GR" sz="900" dirty="0" smtClean="0"/>
              <a:t>	120</a:t>
            </a:r>
            <a:r>
              <a:rPr lang="el-GR" sz="900" dirty="0"/>
              <a:t>	Ασπρόμαυρη 	Αλίκη Παππά		Παραμύθι	1930</a:t>
            </a:r>
          </a:p>
          <a:p>
            <a:r>
              <a:rPr lang="el-GR" sz="900" dirty="0"/>
              <a:t>Παραμύθι	 1990	</a:t>
            </a:r>
            <a:r>
              <a:rPr lang="el-GR" sz="900" dirty="0" smtClean="0"/>
              <a:t>	120</a:t>
            </a:r>
            <a:r>
              <a:rPr lang="el-GR" sz="900" dirty="0"/>
              <a:t>	Ασπρόμαυρη 	Μαρία Γεωργίου		Παραμύθι	1990</a:t>
            </a:r>
          </a:p>
          <a:p>
            <a:r>
              <a:rPr lang="el-GR" sz="900" dirty="0"/>
              <a:t>Παραμύθι	 1930	</a:t>
            </a:r>
            <a:r>
              <a:rPr lang="el-GR" sz="900" dirty="0" smtClean="0"/>
              <a:t>	120</a:t>
            </a:r>
            <a:r>
              <a:rPr lang="el-GR" sz="900" dirty="0"/>
              <a:t>	Ασπρόμαυρη 	Κώστας Χρήστου		Φυγή	</a:t>
            </a:r>
            <a:r>
              <a:rPr lang="el-GR" sz="900" dirty="0" smtClean="0"/>
              <a:t>	2000</a:t>
            </a:r>
            <a:endParaRPr lang="el-GR" sz="900" dirty="0"/>
          </a:p>
          <a:p>
            <a:r>
              <a:rPr lang="el-GR" sz="900" dirty="0"/>
              <a:t>Παραμύθι	 1930	</a:t>
            </a:r>
            <a:r>
              <a:rPr lang="el-GR" sz="900" dirty="0" smtClean="0"/>
              <a:t>	120</a:t>
            </a:r>
            <a:r>
              <a:rPr lang="el-GR" sz="900" dirty="0"/>
              <a:t>	Ασπρόμαυρη 	Μαρία Στεργίου		Άνοιξη	</a:t>
            </a:r>
            <a:r>
              <a:rPr lang="el-GR" sz="900" dirty="0" smtClean="0"/>
              <a:t>	1998</a:t>
            </a:r>
            <a:endParaRPr lang="el-GR" sz="900" dirty="0"/>
          </a:p>
          <a:p>
            <a:r>
              <a:rPr lang="el-GR" sz="900" dirty="0"/>
              <a:t>Παραμύθι	 1930	</a:t>
            </a:r>
            <a:r>
              <a:rPr lang="el-GR" sz="900" dirty="0" smtClean="0"/>
              <a:t>	120</a:t>
            </a:r>
            <a:r>
              <a:rPr lang="el-GR" sz="900" dirty="0"/>
              <a:t>	Ασπρόμαυρη 	Κατερίνα Αποστόλου	Φυγή	</a:t>
            </a:r>
            <a:r>
              <a:rPr lang="el-GR" sz="900" dirty="0" smtClean="0"/>
              <a:t>	2000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Φυγή	</a:t>
            </a:r>
            <a:r>
              <a:rPr lang="el-GR" sz="900" dirty="0" smtClean="0"/>
              <a:t>	2000</a:t>
            </a:r>
            <a:r>
              <a:rPr lang="el-GR" sz="900" dirty="0"/>
              <a:t>	</a:t>
            </a:r>
            <a:r>
              <a:rPr lang="el-GR" sz="900" dirty="0" smtClean="0"/>
              <a:t>	98</a:t>
            </a:r>
            <a:r>
              <a:rPr lang="el-GR" sz="900" dirty="0"/>
              <a:t>	Ασπρόμαυρη 	Αλίκη Παππά		Παραμύθι	1930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…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endParaRPr lang="el-GR" sz="900" dirty="0"/>
          </a:p>
        </p:txBody>
      </p:sp>
      <p:sp>
        <p:nvSpPr>
          <p:cNvPr id="46091" name="Text Box 10"/>
          <p:cNvSpPr txBox="1">
            <a:spLocks noChangeArrowheads="1"/>
          </p:cNvSpPr>
          <p:nvPr/>
        </p:nvSpPr>
        <p:spPr bwMode="auto">
          <a:xfrm>
            <a:off x="684213" y="2924175"/>
            <a:ext cx="2663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</a:t>
            </a:r>
            <a:endParaRPr lang="el-GR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471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71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021DD3-0A93-4F99-8F29-17350EE70371}" type="slidenum">
              <a:rPr lang="el-GR" altLang="en-US" smtClean="0"/>
              <a:pPr/>
              <a:t>41</a:t>
            </a:fld>
            <a:endParaRPr lang="el-GR" altLang="en-US" smtClean="0"/>
          </a:p>
        </p:txBody>
      </p:sp>
      <p:sp>
        <p:nvSpPr>
          <p:cNvPr id="47109" name="Text Box 3"/>
          <p:cNvSpPr txBox="1">
            <a:spLocks noChangeArrowheads="1"/>
          </p:cNvSpPr>
          <p:nvPr/>
        </p:nvSpPr>
        <p:spPr bwMode="auto">
          <a:xfrm>
            <a:off x="609600" y="1701800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ηθοποιό το όνομα και τον τίτλο-έτος για όλες τις έγχρωμες ταινίες στις οποίες παίζει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7111" name="Text Box 5"/>
          <p:cNvSpPr txBox="1">
            <a:spLocks noChangeArrowheads="1"/>
          </p:cNvSpPr>
          <p:nvPr/>
        </p:nvSpPr>
        <p:spPr bwMode="auto">
          <a:xfrm>
            <a:off x="609600" y="2838450"/>
            <a:ext cx="77581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όνομα, τίτλος, έτος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είδος 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” AND </a:t>
            </a:r>
            <a:r>
              <a:rPr lang="el-GR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Παίζει.τίτλος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l-GR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Ταινία.τίτλος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Παίζει.έτος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l-GR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Ταινία.έτος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(Παίζει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x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Ταινία))</a:t>
            </a:r>
          </a:p>
        </p:txBody>
      </p:sp>
      <p:sp>
        <p:nvSpPr>
          <p:cNvPr id="47112" name="Text Box 6"/>
          <p:cNvSpPr txBox="1">
            <a:spLocks noChangeArrowheads="1"/>
          </p:cNvSpPr>
          <p:nvPr/>
        </p:nvSpPr>
        <p:spPr bwMode="auto">
          <a:xfrm>
            <a:off x="609600" y="4492625"/>
            <a:ext cx="777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όνομα, τίτλος, έτος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Παίζει.τίτλος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l-GR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Ταινία.τίτλος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Παίζει.έτος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 =</a:t>
            </a:r>
            <a:r>
              <a:rPr lang="el-GR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Ταινία.έτος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(Παίζει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x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είδος 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(Ταινία)))</a:t>
            </a:r>
          </a:p>
        </p:txBody>
      </p:sp>
      <p:sp>
        <p:nvSpPr>
          <p:cNvPr id="47113" name="Text Box 7"/>
          <p:cNvSpPr txBox="1">
            <a:spLocks noChangeArrowheads="1"/>
          </p:cNvSpPr>
          <p:nvPr/>
        </p:nvSpPr>
        <p:spPr bwMode="auto">
          <a:xfrm>
            <a:off x="990600" y="3790950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ή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44500" y="2111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481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81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99D1F6-96C8-4E8C-9F17-491B1C23C029}" type="slidenum">
              <a:rPr lang="el-GR" altLang="en-US" smtClean="0"/>
              <a:pPr/>
              <a:t>42</a:t>
            </a:fld>
            <a:endParaRPr lang="el-GR" altLang="en-US" smtClean="0"/>
          </a:p>
        </p:txBody>
      </p:sp>
      <p:sp>
        <p:nvSpPr>
          <p:cNvPr id="48134" name="Text Box 3"/>
          <p:cNvSpPr txBox="1">
            <a:spLocks noChangeArrowheads="1"/>
          </p:cNvSpPr>
          <p:nvPr/>
        </p:nvSpPr>
        <p:spPr bwMode="auto">
          <a:xfrm>
            <a:off x="444500" y="1592263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(ή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θήτα συνένωση) (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join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48135" name="Text Box 4"/>
          <p:cNvSpPr txBox="1">
            <a:spLocks noChangeArrowheads="1"/>
          </p:cNvSpPr>
          <p:nvPr/>
        </p:nvSpPr>
        <p:spPr bwMode="auto">
          <a:xfrm>
            <a:off x="369888" y="2141538"/>
            <a:ext cx="660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συνδυασμός σχετιζόμενων πλειάδων</a:t>
            </a:r>
          </a:p>
        </p:txBody>
      </p:sp>
      <p:sp>
        <p:nvSpPr>
          <p:cNvPr id="48136" name="Text Box 5"/>
          <p:cNvSpPr txBox="1">
            <a:spLocks noChangeArrowheads="1"/>
          </p:cNvSpPr>
          <p:nvPr/>
        </p:nvSpPr>
        <p:spPr bwMode="auto">
          <a:xfrm>
            <a:off x="1428750" y="2717800"/>
            <a:ext cx="3181350" cy="584775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	   </a:t>
            </a:r>
            <a:r>
              <a:rPr lang="en-US" sz="2400" b="1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400" b="1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συνένωσης&gt;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</a:p>
          <a:p>
            <a:pPr eaLnBrk="0" hangingPunct="0">
              <a:spcBef>
                <a:spcPct val="50000"/>
              </a:spcBef>
            </a:pPr>
            <a:endParaRPr lang="el-GR" sz="8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8137" name="Text Box 6"/>
          <p:cNvSpPr txBox="1">
            <a:spLocks noChangeArrowheads="1"/>
          </p:cNvSpPr>
          <p:nvPr/>
        </p:nvSpPr>
        <p:spPr bwMode="auto">
          <a:xfrm>
            <a:off x="539750" y="3294063"/>
            <a:ext cx="487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(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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&lt;συνθήκη συνένωσης&gt;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 x S) )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114800" y="4267200"/>
            <a:ext cx="3657600" cy="550863"/>
            <a:chOff x="2592" y="2756"/>
            <a:chExt cx="2016" cy="326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3072" y="2756"/>
              <a:ext cx="1536" cy="288"/>
              <a:chOff x="3072" y="2832"/>
              <a:chExt cx="1536" cy="288"/>
            </a:xfrm>
          </p:grpSpPr>
          <p:sp>
            <p:nvSpPr>
              <p:cNvPr id="48149" name="Rectangle 9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1536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50" name="Text Box 10"/>
              <p:cNvSpPr txBox="1">
                <a:spLocks noChangeArrowheads="1"/>
              </p:cNvSpPr>
              <p:nvPr/>
            </p:nvSpPr>
            <p:spPr bwMode="auto">
              <a:xfrm>
                <a:off x="3217" y="2832"/>
                <a:ext cx="1391" cy="2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000" b="1">
                    <a:latin typeface="Comic Sans MS" pitchFamily="66" charset="0"/>
                  </a:rPr>
                  <a:t>=, &gt;, &lt;, </a:t>
                </a:r>
                <a:r>
                  <a:rPr lang="el-GR" sz="2000">
                    <a:latin typeface="Comic Sans MS" pitchFamily="66" charset="0"/>
                    <a:sym typeface="Symbol" pitchFamily="18" charset="2"/>
                  </a:rPr>
                  <a:t>,     , </a:t>
                </a:r>
                <a:endParaRPr lang="el-GR" sz="2000" b="1">
                  <a:latin typeface="Comic Sans MS" pitchFamily="66" charset="0"/>
                </a:endParaRPr>
              </a:p>
            </p:txBody>
          </p:sp>
        </p:grpSp>
        <p:sp>
          <p:nvSpPr>
            <p:cNvPr id="48147" name="Line 11"/>
            <p:cNvSpPr>
              <a:spLocks noChangeShapeType="1"/>
            </p:cNvSpPr>
            <p:nvPr/>
          </p:nvSpPr>
          <p:spPr bwMode="auto">
            <a:xfrm flipH="1">
              <a:off x="2592" y="2832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8148" name="Line 12"/>
            <p:cNvSpPr>
              <a:spLocks noChangeShapeType="1"/>
            </p:cNvSpPr>
            <p:nvPr/>
          </p:nvSpPr>
          <p:spPr bwMode="auto">
            <a:xfrm>
              <a:off x="2592" y="2832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48139" name="Text Box 13"/>
          <p:cNvSpPr txBox="1">
            <a:spLocks noChangeArrowheads="1"/>
          </p:cNvSpPr>
          <p:nvPr/>
        </p:nvSpPr>
        <p:spPr bwMode="auto">
          <a:xfrm>
            <a:off x="228600" y="3890963"/>
            <a:ext cx="370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συνένωσης</a:t>
            </a:r>
          </a:p>
        </p:txBody>
      </p:sp>
      <p:sp>
        <p:nvSpPr>
          <p:cNvPr id="48140" name="Text Box 14"/>
          <p:cNvSpPr txBox="1">
            <a:spLocks noChangeArrowheads="1"/>
          </p:cNvSpPr>
          <p:nvPr/>
        </p:nvSpPr>
        <p:spPr bwMode="auto">
          <a:xfrm>
            <a:off x="406400" y="4789488"/>
            <a:ext cx="8356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		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&lt;τελεστής σύγκρισης&gt;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j 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όπου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γνώρισμα της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R, 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γνώρισμα της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S,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dom(A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 = dom(B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8141" name="Text Box 15"/>
          <p:cNvSpPr txBox="1">
            <a:spLocks noChangeArrowheads="1"/>
          </p:cNvSpPr>
          <p:nvPr/>
        </p:nvSpPr>
        <p:spPr bwMode="auto">
          <a:xfrm>
            <a:off x="406400" y="4392613"/>
            <a:ext cx="317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Προτάσεις της μορφής</a:t>
            </a:r>
          </a:p>
        </p:txBody>
      </p:sp>
      <p:sp>
        <p:nvSpPr>
          <p:cNvPr id="48142" name="Text Box 16"/>
          <p:cNvSpPr txBox="1">
            <a:spLocks noChangeArrowheads="1"/>
          </p:cNvSpPr>
          <p:nvPr/>
        </p:nvSpPr>
        <p:spPr bwMode="auto">
          <a:xfrm>
            <a:off x="406400" y="5643563"/>
            <a:ext cx="553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συνδυασμένες με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1757363" y="2921000"/>
            <a:ext cx="325437" cy="215900"/>
            <a:chOff x="3945" y="1231"/>
            <a:chExt cx="205" cy="136"/>
          </a:xfrm>
        </p:grpSpPr>
        <p:sp>
          <p:nvSpPr>
            <p:cNvPr id="48144" name="AutoShape 18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5" name="AutoShape 19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join)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491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91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CA7D73-2CE6-4FD4-B36B-7E0CA6BEC749}" type="slidenum">
              <a:rPr lang="el-GR" altLang="en-US" smtClean="0"/>
              <a:pPr/>
              <a:t>43</a:t>
            </a:fld>
            <a:endParaRPr lang="el-GR" altLang="en-US" smtClean="0"/>
          </a:p>
        </p:txBody>
      </p:sp>
      <p:sp>
        <p:nvSpPr>
          <p:cNvPr id="49158" name="Text Box 3"/>
          <p:cNvSpPr txBox="1">
            <a:spLocks noChangeArrowheads="1"/>
          </p:cNvSpPr>
          <p:nvPr/>
        </p:nvSpPr>
        <p:spPr bwMode="auto">
          <a:xfrm>
            <a:off x="393700" y="1739900"/>
            <a:ext cx="8356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το αποτέλεσμα είναι οι συνδυασμοί πλειάδων που ικανοποιούν τη συνθήκη</a:t>
            </a:r>
          </a:p>
        </p:txBody>
      </p:sp>
      <p:sp>
        <p:nvSpPr>
          <p:cNvPr id="49159" name="Text Box 4"/>
          <p:cNvSpPr txBox="1">
            <a:spLocks noChangeArrowheads="1"/>
          </p:cNvSpPr>
          <p:nvPr/>
        </p:nvSpPr>
        <p:spPr bwMode="auto">
          <a:xfrm>
            <a:off x="393700" y="2882900"/>
            <a:ext cx="795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η συνθήκη αποτιμάται για κάθε συνδυασμό</a:t>
            </a:r>
          </a:p>
        </p:txBody>
      </p:sp>
      <p:sp>
        <p:nvSpPr>
          <p:cNvPr id="49160" name="Text Box 5"/>
          <p:cNvSpPr txBox="1">
            <a:spLocks noChangeArrowheads="1"/>
          </p:cNvSpPr>
          <p:nvPr/>
        </p:nvSpPr>
        <p:spPr bwMode="auto">
          <a:xfrm>
            <a:off x="393700" y="3721100"/>
            <a:ext cx="728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αποτέλεσμα σχέση </a:t>
            </a:r>
            <a:r>
              <a:rPr lang="en-US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Q  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 </a:t>
            </a:r>
            <a:r>
              <a:rPr lang="en-US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 + m 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</a:t>
            </a:r>
          </a:p>
        </p:txBody>
      </p:sp>
      <p:sp>
        <p:nvSpPr>
          <p:cNvPr id="49161" name="Text Box 6"/>
          <p:cNvSpPr txBox="1">
            <a:spLocks noChangeArrowheads="1"/>
          </p:cNvSpPr>
          <p:nvPr/>
        </p:nvSpPr>
        <p:spPr bwMode="auto">
          <a:xfrm>
            <a:off x="342900" y="4559300"/>
            <a:ext cx="8356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πλειάδες με τιμή </a:t>
            </a:r>
            <a:r>
              <a:rPr lang="en-US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 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γνώρισμα συνένωσης δεν εμφανίζονται στο αποτέλεσμα</a:t>
            </a:r>
          </a:p>
        </p:txBody>
      </p:sp>
      <p:sp>
        <p:nvSpPr>
          <p:cNvPr id="11" name="Title 2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501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501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F5883C-7977-42FD-BE61-690DB50A9667}" type="slidenum">
              <a:rPr lang="el-GR" altLang="en-US" smtClean="0"/>
              <a:pPr/>
              <a:t>44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514600" y="2971800"/>
            <a:ext cx="2209800" cy="1768475"/>
            <a:chOff x="1296" y="1776"/>
            <a:chExt cx="1392" cy="1114"/>
          </a:xfrm>
        </p:grpSpPr>
        <p:sp>
          <p:nvSpPr>
            <p:cNvPr id="50206" name="Text Box 4"/>
            <p:cNvSpPr txBox="1">
              <a:spLocks noChangeArrowheads="1"/>
            </p:cNvSpPr>
            <p:nvPr/>
          </p:nvSpPr>
          <p:spPr bwMode="auto">
            <a:xfrm>
              <a:off x="1296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B’    C’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2     3        4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2     3        5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7     8      10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0207" name="Line 5"/>
            <p:cNvSpPr>
              <a:spLocks noChangeShapeType="1"/>
            </p:cNvSpPr>
            <p:nvPr/>
          </p:nvSpPr>
          <p:spPr bwMode="auto">
            <a:xfrm>
              <a:off x="1296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8" name="Line 6"/>
            <p:cNvSpPr>
              <a:spLocks noChangeShapeType="1"/>
            </p:cNvSpPr>
            <p:nvPr/>
          </p:nvSpPr>
          <p:spPr bwMode="auto">
            <a:xfrm>
              <a:off x="1584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9" name="Line 7"/>
            <p:cNvSpPr>
              <a:spLocks noChangeShapeType="1"/>
            </p:cNvSpPr>
            <p:nvPr/>
          </p:nvSpPr>
          <p:spPr bwMode="auto">
            <a:xfrm>
              <a:off x="187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0183" name="Text Box 8"/>
          <p:cNvSpPr txBox="1">
            <a:spLocks noChangeArrowheads="1"/>
          </p:cNvSpPr>
          <p:nvPr/>
        </p:nvSpPr>
        <p:spPr bwMode="auto">
          <a:xfrm>
            <a:off x="3048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U</a:t>
            </a:r>
          </a:p>
        </p:txBody>
      </p:sp>
      <p:sp>
        <p:nvSpPr>
          <p:cNvPr id="50184" name="Text Box 9"/>
          <p:cNvSpPr txBox="1">
            <a:spLocks noChangeArrowheads="1"/>
          </p:cNvSpPr>
          <p:nvPr/>
        </p:nvSpPr>
        <p:spPr bwMode="auto">
          <a:xfrm>
            <a:off x="20574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V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406400" y="2971800"/>
            <a:ext cx="2209800" cy="1768475"/>
            <a:chOff x="1296" y="1776"/>
            <a:chExt cx="1392" cy="1114"/>
          </a:xfrm>
        </p:grpSpPr>
        <p:sp>
          <p:nvSpPr>
            <p:cNvPr id="50202" name="Text Box 11"/>
            <p:cNvSpPr txBox="1">
              <a:spLocks noChangeArrowheads="1"/>
            </p:cNvSpPr>
            <p:nvPr/>
          </p:nvSpPr>
          <p:spPr bwMode="auto">
            <a:xfrm>
              <a:off x="1296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Α     Β      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1     2        3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6     7        8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9     7        8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0203" name="Line 12"/>
            <p:cNvSpPr>
              <a:spLocks noChangeShapeType="1"/>
            </p:cNvSpPr>
            <p:nvPr/>
          </p:nvSpPr>
          <p:spPr bwMode="auto">
            <a:xfrm>
              <a:off x="1296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4" name="Line 13"/>
            <p:cNvSpPr>
              <a:spLocks noChangeShapeType="1"/>
            </p:cNvSpPr>
            <p:nvPr/>
          </p:nvSpPr>
          <p:spPr bwMode="auto">
            <a:xfrm>
              <a:off x="1584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5" name="Line 14"/>
            <p:cNvSpPr>
              <a:spLocks noChangeShapeType="1"/>
            </p:cNvSpPr>
            <p:nvPr/>
          </p:nvSpPr>
          <p:spPr bwMode="auto">
            <a:xfrm>
              <a:off x="187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0186" name="Text Box 15"/>
          <p:cNvSpPr txBox="1">
            <a:spLocks noChangeArrowheads="1"/>
          </p:cNvSpPr>
          <p:nvPr/>
        </p:nvSpPr>
        <p:spPr bwMode="auto">
          <a:xfrm>
            <a:off x="3886200" y="19653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U          </a:t>
            </a:r>
            <a:r>
              <a:rPr lang="el-GR" sz="2400" b="1" baseline="-25000">
                <a:latin typeface="Times New Roman" pitchFamily="18" charset="0"/>
              </a:rPr>
              <a:t>A &lt; D</a:t>
            </a:r>
            <a:r>
              <a:rPr lang="el-GR" sz="2000" b="1">
                <a:latin typeface="Times New Roman" pitchFamily="18" charset="0"/>
              </a:rPr>
              <a:t> V</a:t>
            </a: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419600" y="2803525"/>
            <a:ext cx="4343400" cy="2682875"/>
            <a:chOff x="2784" y="1872"/>
            <a:chExt cx="2736" cy="1690"/>
          </a:xfrm>
        </p:grpSpPr>
        <p:sp>
          <p:nvSpPr>
            <p:cNvPr id="50195" name="Text Box 17"/>
            <p:cNvSpPr txBox="1">
              <a:spLocks noChangeArrowheads="1"/>
            </p:cNvSpPr>
            <p:nvPr/>
          </p:nvSpPr>
          <p:spPr bwMode="auto">
            <a:xfrm>
              <a:off x="2784" y="1872"/>
              <a:ext cx="2736" cy="16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</a:t>
              </a:r>
              <a:r>
                <a:rPr lang="en-US" sz="2000">
                  <a:latin typeface="Times New Roman" pitchFamily="18" charset="0"/>
                </a:rPr>
                <a:t> B</a:t>
              </a:r>
              <a:r>
                <a:rPr lang="el-GR" sz="2000">
                  <a:latin typeface="Times New Roman" pitchFamily="18" charset="0"/>
                </a:rPr>
                <a:t>  </a:t>
              </a:r>
              <a:r>
                <a:rPr lang="en-US" sz="2000">
                  <a:latin typeface="Times New Roman" pitchFamily="18" charset="0"/>
                </a:rPr>
                <a:t>   </a:t>
              </a:r>
              <a:r>
                <a:rPr lang="el-GR" sz="2000">
                  <a:latin typeface="Times New Roman" pitchFamily="18" charset="0"/>
                </a:rPr>
                <a:t>C </a:t>
              </a:r>
              <a:r>
                <a:rPr lang="en-US" sz="2000">
                  <a:latin typeface="Times New Roman" pitchFamily="18" charset="0"/>
                </a:rPr>
                <a:t>      </a:t>
              </a:r>
              <a:r>
                <a:rPr lang="el-GR" sz="2000">
                  <a:latin typeface="Times New Roman" pitchFamily="18" charset="0"/>
                </a:rPr>
                <a:t>B</a:t>
              </a:r>
              <a:r>
                <a:rPr lang="en-US" sz="2000">
                  <a:latin typeface="Times New Roman" pitchFamily="18" charset="0"/>
                </a:rPr>
                <a:t>’</a:t>
              </a:r>
              <a:r>
                <a:rPr lang="el-GR" sz="2000">
                  <a:latin typeface="Times New Roman" pitchFamily="18" charset="0"/>
                </a:rPr>
                <a:t> </a:t>
              </a:r>
              <a:r>
                <a:rPr lang="en-US" sz="2000">
                  <a:latin typeface="Times New Roman" pitchFamily="18" charset="0"/>
                </a:rPr>
                <a:t>    </a:t>
              </a:r>
              <a:r>
                <a:rPr lang="el-GR" sz="2000">
                  <a:latin typeface="Times New Roman" pitchFamily="18" charset="0"/>
                </a:rPr>
                <a:t>C</a:t>
              </a:r>
              <a:r>
                <a:rPr lang="en-US" sz="2000">
                  <a:latin typeface="Times New Roman" pitchFamily="18" charset="0"/>
                </a:rPr>
                <a:t>’</a:t>
              </a:r>
              <a:r>
                <a:rPr lang="el-GR" sz="2000">
                  <a:latin typeface="Times New Roman" pitchFamily="18" charset="0"/>
                </a:rPr>
                <a:t>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1     2       3      2        3     4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1     2       3      2        3     5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1     2       3      7        8     10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6     7       8      7        8     10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9     7       8      7        8     10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0196" name="Line 18"/>
            <p:cNvSpPr>
              <a:spLocks noChangeShapeType="1"/>
            </p:cNvSpPr>
            <p:nvPr/>
          </p:nvSpPr>
          <p:spPr bwMode="auto">
            <a:xfrm>
              <a:off x="2784" y="2112"/>
              <a:ext cx="18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197" name="Line 19"/>
            <p:cNvSpPr>
              <a:spLocks noChangeShapeType="1"/>
            </p:cNvSpPr>
            <p:nvPr/>
          </p:nvSpPr>
          <p:spPr bwMode="auto">
            <a:xfrm>
              <a:off x="3024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198" name="Line 20"/>
            <p:cNvSpPr>
              <a:spLocks noChangeShapeType="1"/>
            </p:cNvSpPr>
            <p:nvPr/>
          </p:nvSpPr>
          <p:spPr bwMode="auto">
            <a:xfrm>
              <a:off x="3408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199" name="Line 21"/>
            <p:cNvSpPr>
              <a:spLocks noChangeShapeType="1"/>
            </p:cNvSpPr>
            <p:nvPr/>
          </p:nvSpPr>
          <p:spPr bwMode="auto">
            <a:xfrm>
              <a:off x="3744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0" name="Line 22"/>
            <p:cNvSpPr>
              <a:spLocks noChangeShapeType="1"/>
            </p:cNvSpPr>
            <p:nvPr/>
          </p:nvSpPr>
          <p:spPr bwMode="auto">
            <a:xfrm>
              <a:off x="4080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1" name="Line 23"/>
            <p:cNvSpPr>
              <a:spLocks noChangeShapeType="1"/>
            </p:cNvSpPr>
            <p:nvPr/>
          </p:nvSpPr>
          <p:spPr bwMode="auto">
            <a:xfrm>
              <a:off x="4416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4419600" y="2146300"/>
            <a:ext cx="325438" cy="215900"/>
            <a:chOff x="3945" y="1231"/>
            <a:chExt cx="205" cy="136"/>
          </a:xfrm>
        </p:grpSpPr>
        <p:sp>
          <p:nvSpPr>
            <p:cNvPr id="50193" name="AutoShape 25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4" name="AutoShape 26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0189" name="Rectangle 27"/>
          <p:cNvSpPr>
            <a:spLocks noChangeArrowheads="1"/>
          </p:cNvSpPr>
          <p:nvPr/>
        </p:nvSpPr>
        <p:spPr bwMode="auto">
          <a:xfrm>
            <a:off x="539750" y="5716588"/>
            <a:ext cx="4560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U                 A&lt;D AND U.B </a:t>
            </a:r>
            <a:r>
              <a:rPr lang="el-GR" sz="2000" b="1">
                <a:latin typeface="Times New Roman" pitchFamily="18" charset="0"/>
                <a:sym typeface="Symbol" pitchFamily="18" charset="2"/>
              </a:rPr>
              <a:t> V.B</a:t>
            </a:r>
            <a:r>
              <a:rPr lang="el-GR" sz="2000" b="1">
                <a:latin typeface="Times New Roman" pitchFamily="18" charset="0"/>
              </a:rPr>
              <a:t>          V</a:t>
            </a:r>
          </a:p>
        </p:txBody>
      </p:sp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1320800" y="5716588"/>
            <a:ext cx="325438" cy="215900"/>
            <a:chOff x="3945" y="1231"/>
            <a:chExt cx="205" cy="136"/>
          </a:xfrm>
        </p:grpSpPr>
        <p:sp>
          <p:nvSpPr>
            <p:cNvPr id="50191" name="AutoShape 29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2" name="AutoShape 30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" name="Title 2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5120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512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BA6522-0BDB-44BE-B5F8-F3AA2A0A8119}" type="slidenum">
              <a:rPr lang="el-GR" altLang="en-US" smtClean="0"/>
              <a:pPr/>
              <a:t>45</a:t>
            </a:fld>
            <a:endParaRPr lang="el-GR" altLang="en-US" smtClean="0"/>
          </a:p>
        </p:txBody>
      </p:sp>
      <p:sp>
        <p:nvSpPr>
          <p:cNvPr id="51205" name="Text Box 3"/>
          <p:cNvSpPr txBox="1">
            <a:spLocks noChangeArrowheads="1"/>
          </p:cNvSpPr>
          <p:nvPr/>
        </p:nvSpPr>
        <p:spPr bwMode="auto">
          <a:xfrm>
            <a:off x="533400" y="2239962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ηθοποιό το όνομα και τον τίτλο-έτος για όλες τις έγχρωμες ταινίες στις οποίες παίζει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1207" name="Text Box 5"/>
          <p:cNvSpPr txBox="1">
            <a:spLocks noChangeArrowheads="1"/>
          </p:cNvSpPr>
          <p:nvPr/>
        </p:nvSpPr>
        <p:spPr bwMode="auto">
          <a:xfrm>
            <a:off x="533400" y="3154362"/>
            <a:ext cx="777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όνομα, τίτλος, έτος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Παίζει.τίτλος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l-GR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Ταινία.τίτλος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Παίζει.έτος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 =</a:t>
            </a:r>
            <a:r>
              <a:rPr lang="el-GR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Ταινία.έτος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(Παίζει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x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είδος 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(Ταινία)))</a:t>
            </a:r>
          </a:p>
        </p:txBody>
      </p:sp>
      <p:sp>
        <p:nvSpPr>
          <p:cNvPr id="51208" name="Text Box 6"/>
          <p:cNvSpPr txBox="1">
            <a:spLocks noChangeArrowheads="1"/>
          </p:cNvSpPr>
          <p:nvPr/>
        </p:nvSpPr>
        <p:spPr bwMode="auto">
          <a:xfrm>
            <a:off x="533400" y="4297362"/>
            <a:ext cx="777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όνομα, τίτλος, έτος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(Παίζει      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Παίζει.τίτλος = Ταινία.τίτλος 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Παίζει.έτος =Ταινία.έτος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είδος =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(Ταινία))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633788" y="4364037"/>
            <a:ext cx="325437" cy="215900"/>
            <a:chOff x="3945" y="1231"/>
            <a:chExt cx="205" cy="136"/>
          </a:xfrm>
        </p:grpSpPr>
        <p:sp>
          <p:nvSpPr>
            <p:cNvPr id="51211" name="AutoShape 8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2" name="AutoShape 9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</a:t>
            </a:r>
            <a:r>
              <a:rPr lang="en-US" dirty="0" smtClean="0"/>
              <a:t>-</a:t>
            </a:r>
            <a:r>
              <a:rPr lang="el-GR" dirty="0" smtClean="0"/>
              <a:t>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583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583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508A8B-4454-4621-91AE-6E5E98CB7995}" type="slidenum">
              <a:rPr lang="el-GR" altLang="en-US" smtClean="0"/>
              <a:pPr/>
              <a:t>46</a:t>
            </a:fld>
            <a:endParaRPr lang="el-GR" altLang="en-US" smtClean="0"/>
          </a:p>
        </p:txBody>
      </p:sp>
      <p:sp>
        <p:nvSpPr>
          <p:cNvPr id="58375" name="Text Box 4"/>
          <p:cNvSpPr txBox="1">
            <a:spLocks noChangeArrowheads="1"/>
          </p:cNvSpPr>
          <p:nvPr/>
        </p:nvSpPr>
        <p:spPr bwMode="auto">
          <a:xfrm>
            <a:off x="2298700" y="26543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επιλογή (σ)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6" name="Text Box 5"/>
          <p:cNvSpPr txBox="1">
            <a:spLocks noChangeArrowheads="1"/>
          </p:cNvSpPr>
          <p:nvPr/>
        </p:nvSpPr>
        <p:spPr bwMode="auto">
          <a:xfrm>
            <a:off x="2298700" y="31877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προβολή (π)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7" name="Text Box 6"/>
          <p:cNvSpPr txBox="1">
            <a:spLocks noChangeArrowheads="1"/>
          </p:cNvSpPr>
          <p:nvPr/>
        </p:nvSpPr>
        <p:spPr bwMode="auto">
          <a:xfrm>
            <a:off x="2298700" y="41783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διαφορά (-)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8" name="Text Box 7"/>
          <p:cNvSpPr txBox="1">
            <a:spLocks noChangeArrowheads="1"/>
          </p:cNvSpPr>
          <p:nvPr/>
        </p:nvSpPr>
        <p:spPr bwMode="auto">
          <a:xfrm>
            <a:off x="2298700" y="3713163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ένωση (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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9" name="Text Box 8"/>
          <p:cNvSpPr txBox="1">
            <a:spLocks noChangeArrowheads="1"/>
          </p:cNvSpPr>
          <p:nvPr/>
        </p:nvSpPr>
        <p:spPr bwMode="auto">
          <a:xfrm>
            <a:off x="2298700" y="47117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καρτεσιανό γινόμενο (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x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80" name="Text Box 9"/>
          <p:cNvSpPr txBox="1">
            <a:spLocks noChangeArrowheads="1"/>
          </p:cNvSpPr>
          <p:nvPr/>
        </p:nvSpPr>
        <p:spPr bwMode="auto">
          <a:xfrm>
            <a:off x="2316163" y="5219700"/>
            <a:ext cx="3352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συνένωση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971925" y="5321300"/>
            <a:ext cx="325438" cy="215900"/>
            <a:chOff x="3945" y="1231"/>
            <a:chExt cx="205" cy="136"/>
          </a:xfrm>
        </p:grpSpPr>
        <p:sp>
          <p:nvSpPr>
            <p:cNvPr id="58383" name="AutoShape 12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84" name="AutoShape 13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" name="Title 2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19100" y="1536700"/>
            <a:ext cx="8013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i="1" dirty="0" smtClean="0">
                <a:solidFill>
                  <a:schemeClr val="tx2">
                    <a:lumMod val="50000"/>
                  </a:schemeClr>
                </a:solidFill>
              </a:rPr>
              <a:t>Σχεσιακή άλγεβρα – ένα σύνολο τελεστών που εφαρμόζονται πάνω σε σχέσεις (πίνακες) και έχουν ως αποτέλεσμα σχέσεις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13</a:t>
            </a:r>
            <a:r>
              <a:rPr lang="el-GR" dirty="0" smtClean="0"/>
              <a:t>-20</a:t>
            </a:r>
            <a:r>
              <a:rPr lang="en-US" dirty="0" smtClean="0"/>
              <a:t>14</a:t>
            </a:r>
            <a:endParaRPr lang="el-GR" altLang="en-US" dirty="0" smtClean="0"/>
          </a:p>
        </p:txBody>
      </p:sp>
      <p:sp>
        <p:nvSpPr>
          <p:cNvPr id="7885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788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62A7C4-60A2-41E0-95DE-B1A1B4021E6B}" type="slidenum">
              <a:rPr lang="el-GR" altLang="en-US" smtClean="0"/>
              <a:pPr/>
              <a:t>47</a:t>
            </a:fld>
            <a:endParaRPr lang="el-GR" altLang="en-US" smtClean="0"/>
          </a:p>
        </p:txBody>
      </p:sp>
      <p:sp>
        <p:nvSpPr>
          <p:cNvPr id="78856" name="Text Box 5"/>
          <p:cNvSpPr txBox="1">
            <a:spLocks noChangeArrowheads="1"/>
          </p:cNvSpPr>
          <p:nvPr/>
        </p:nvSpPr>
        <p:spPr bwMode="auto">
          <a:xfrm>
            <a:off x="539750" y="333375"/>
            <a:ext cx="2016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8" name="Title 9"/>
          <p:cNvSpPr>
            <a:spLocks noGrp="1"/>
          </p:cNvSpPr>
          <p:nvPr>
            <p:ph type="title"/>
          </p:nvPr>
        </p:nvSpPr>
        <p:spPr>
          <a:xfrm>
            <a:off x="32385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279400" y="16732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 smtClean="0">
                <a:latin typeface="Times New Roman" pitchFamily="18" charset="0"/>
              </a:rPr>
              <a:t>R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3505200" y="17621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 smtClean="0">
                <a:latin typeface="Times New Roman" pitchFamily="18" charset="0"/>
              </a:rPr>
              <a:t>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1168400" y="1752600"/>
            <a:ext cx="22098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 smtClean="0">
                <a:latin typeface="Times New Roman" pitchFamily="18" charset="0"/>
              </a:rPr>
              <a:t>Α1</a:t>
            </a:r>
            <a:r>
              <a:rPr lang="el-GR" sz="2000" dirty="0" smtClean="0">
                <a:latin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</a:rPr>
              <a:t>Β1</a:t>
            </a:r>
            <a:r>
              <a:rPr lang="el-GR" sz="2000" dirty="0" smtClean="0">
                <a:latin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</a:rPr>
              <a:t>C1</a:t>
            </a:r>
            <a:endParaRPr lang="el-GR" sz="2000" dirty="0" smtClean="0">
              <a:latin typeface="Times New Roman" pitchFamily="18" charset="0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000" dirty="0" smtClean="0">
                <a:latin typeface="Times New Roman" pitchFamily="18" charset="0"/>
              </a:rPr>
              <a:t>4	2	4</a:t>
            </a:r>
          </a:p>
          <a:p>
            <a:pPr marL="457200" indent="-457200" eaLnBrk="0" hangingPunct="0">
              <a:spcBef>
                <a:spcPct val="50000"/>
              </a:spcBef>
              <a:buAutoNum type="arabicPlain"/>
            </a:pPr>
            <a:r>
              <a:rPr lang="el-GR" sz="2000" dirty="0" smtClean="0">
                <a:latin typeface="Times New Roman" pitchFamily="18" charset="0"/>
              </a:rPr>
              <a:t>3	6</a:t>
            </a:r>
          </a:p>
          <a:p>
            <a:pPr marL="457200" indent="-457200" eaLnBrk="0" hangingPunct="0">
              <a:spcBef>
                <a:spcPct val="50000"/>
              </a:spcBef>
              <a:buAutoNum type="arabicPlain"/>
            </a:pPr>
            <a:r>
              <a:rPr lang="el-GR" sz="2000" dirty="0" smtClean="0">
                <a:latin typeface="Times New Roman" pitchFamily="18" charset="0"/>
              </a:rPr>
              <a:t>8 	9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58800" y="3975100"/>
            <a:ext cx="695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l-GR" dirty="0" smtClean="0"/>
              <a:t>Τις πλειάδες της </a:t>
            </a:r>
            <a:r>
              <a:rPr lang="en-US" dirty="0" smtClean="0"/>
              <a:t>R </a:t>
            </a:r>
            <a:r>
              <a:rPr lang="el-GR" dirty="0" smtClean="0"/>
              <a:t>για τις οποίες η τιμή του </a:t>
            </a:r>
            <a:r>
              <a:rPr lang="en-US" dirty="0" smtClean="0"/>
              <a:t>A1 </a:t>
            </a:r>
            <a:r>
              <a:rPr lang="el-GR" dirty="0" smtClean="0"/>
              <a:t>είναι μεγαλύτερη από τουλάχιστον μια τιμή του Α2 της </a:t>
            </a:r>
            <a:r>
              <a:rPr lang="en-US" dirty="0" smtClean="0"/>
              <a:t>S</a:t>
            </a:r>
          </a:p>
          <a:p>
            <a:pPr marL="342900" indent="-342900">
              <a:buFontTx/>
              <a:buAutoNum type="arabicPeriod"/>
            </a:pPr>
            <a:r>
              <a:rPr lang="el-GR" dirty="0" smtClean="0"/>
              <a:t>Τις πλειάδες της </a:t>
            </a:r>
            <a:r>
              <a:rPr lang="en-US" dirty="0" smtClean="0"/>
              <a:t>R </a:t>
            </a:r>
            <a:r>
              <a:rPr lang="el-GR" dirty="0" smtClean="0"/>
              <a:t>για τις οποίες η τιμή του </a:t>
            </a:r>
            <a:r>
              <a:rPr lang="en-US" dirty="0" smtClean="0"/>
              <a:t>A1 </a:t>
            </a:r>
            <a:r>
              <a:rPr lang="el-GR" dirty="0" smtClean="0"/>
              <a:t>είναι μεγαλύτερη από όλες τις τιμές του Α2 της </a:t>
            </a:r>
            <a:r>
              <a:rPr lang="en-US" dirty="0" smtClean="0"/>
              <a:t>S</a:t>
            </a:r>
            <a:endParaRPr lang="el-GR" dirty="0" smtClean="0"/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4406900" y="1676400"/>
            <a:ext cx="22098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 smtClean="0">
                <a:latin typeface="Times New Roman" pitchFamily="18" charset="0"/>
              </a:rPr>
              <a:t>Α</a:t>
            </a:r>
            <a:r>
              <a:rPr lang="el-GR" sz="2000" dirty="0" smtClean="0">
                <a:latin typeface="Times New Roman" pitchFamily="18" charset="0"/>
              </a:rPr>
              <a:t>2	</a:t>
            </a:r>
            <a:r>
              <a:rPr lang="en-US" sz="2000" dirty="0" smtClean="0">
                <a:latin typeface="Times New Roman" pitchFamily="18" charset="0"/>
              </a:rPr>
              <a:t>Β</a:t>
            </a:r>
            <a:r>
              <a:rPr lang="el-GR" sz="2000" dirty="0" smtClean="0">
                <a:latin typeface="Times New Roman" pitchFamily="18" charset="0"/>
              </a:rPr>
              <a:t>2	</a:t>
            </a:r>
            <a:r>
              <a:rPr lang="en-US" sz="2000" dirty="0" smtClean="0">
                <a:latin typeface="Times New Roman" pitchFamily="18" charset="0"/>
              </a:rPr>
              <a:t>C</a:t>
            </a:r>
            <a:r>
              <a:rPr lang="el-GR" sz="2000" dirty="0" smtClean="0">
                <a:latin typeface="Times New Roman" pitchFamily="18" charset="0"/>
              </a:rPr>
              <a:t>2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000" dirty="0" smtClean="0">
                <a:latin typeface="Times New Roman" pitchFamily="18" charset="0"/>
              </a:rPr>
              <a:t>3	1	2</a:t>
            </a:r>
          </a:p>
          <a:p>
            <a:pPr marL="457200" indent="-457200" eaLnBrk="0" hangingPunct="0">
              <a:spcBef>
                <a:spcPct val="50000"/>
              </a:spcBef>
              <a:buAutoNum type="arabicPlain" startAt="2"/>
            </a:pPr>
            <a:r>
              <a:rPr lang="el-GR" sz="2000" dirty="0" smtClean="0">
                <a:latin typeface="Times New Roman" pitchFamily="18" charset="0"/>
              </a:rPr>
              <a:t>6	4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000" dirty="0" smtClean="0">
                <a:latin typeface="Times New Roman" pitchFamily="18" charset="0"/>
              </a:rPr>
              <a:t>1	3	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13</a:t>
            </a:r>
            <a:r>
              <a:rPr lang="el-GR" dirty="0" smtClean="0"/>
              <a:t>-20</a:t>
            </a:r>
            <a:r>
              <a:rPr lang="en-US" dirty="0" smtClean="0"/>
              <a:t>14</a:t>
            </a:r>
            <a:endParaRPr lang="el-GR" altLang="en-US" dirty="0" smtClean="0"/>
          </a:p>
        </p:txBody>
      </p:sp>
      <p:sp>
        <p:nvSpPr>
          <p:cNvPr id="522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522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0251C3-30FB-425D-BE8B-0515FA1A1819}" type="slidenum">
              <a:rPr lang="el-GR" altLang="en-US" smtClean="0"/>
              <a:pPr/>
              <a:t>48</a:t>
            </a:fld>
            <a:endParaRPr lang="el-GR" altLang="en-US" smtClean="0"/>
          </a:p>
        </p:txBody>
      </p:sp>
      <p:sp>
        <p:nvSpPr>
          <p:cNvPr id="52231" name="Text Box 4"/>
          <p:cNvSpPr txBox="1">
            <a:spLocks noChangeArrowheads="1"/>
          </p:cNvSpPr>
          <p:nvPr/>
        </p:nvSpPr>
        <p:spPr bwMode="auto">
          <a:xfrm>
            <a:off x="368300" y="2806700"/>
            <a:ext cx="370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συνένωσης</a:t>
            </a:r>
          </a:p>
        </p:txBody>
      </p:sp>
      <p:sp>
        <p:nvSpPr>
          <p:cNvPr id="52232" name="Text Box 5"/>
          <p:cNvSpPr txBox="1">
            <a:spLocks noChangeArrowheads="1"/>
          </p:cNvSpPr>
          <p:nvPr/>
        </p:nvSpPr>
        <p:spPr bwMode="auto">
          <a:xfrm>
            <a:off x="469900" y="3933825"/>
            <a:ext cx="8356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A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= 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 </a:t>
            </a:r>
            <a:endParaRPr lang="el-GR" sz="20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όπου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γνώρισμα της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R, B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γνώρισμα της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S,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dom(A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= dom(B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2233" name="Text Box 6"/>
          <p:cNvSpPr txBox="1">
            <a:spLocks noChangeArrowheads="1"/>
          </p:cNvSpPr>
          <p:nvPr/>
        </p:nvSpPr>
        <p:spPr bwMode="auto">
          <a:xfrm>
            <a:off x="520700" y="3416300"/>
            <a:ext cx="317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Προτάσεις της μορφής</a:t>
            </a:r>
          </a:p>
        </p:txBody>
      </p:sp>
      <p:sp>
        <p:nvSpPr>
          <p:cNvPr id="52234" name="Text Box 7"/>
          <p:cNvSpPr txBox="1">
            <a:spLocks noChangeArrowheads="1"/>
          </p:cNvSpPr>
          <p:nvPr/>
        </p:nvSpPr>
        <p:spPr bwMode="auto">
          <a:xfrm>
            <a:off x="469900" y="4787900"/>
            <a:ext cx="553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συνδυασμένες με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endParaRPr lang="el-GR" sz="20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2235" name="Text Box 8"/>
          <p:cNvSpPr txBox="1">
            <a:spLocks noChangeArrowheads="1"/>
          </p:cNvSpPr>
          <p:nvPr/>
        </p:nvSpPr>
        <p:spPr bwMode="auto">
          <a:xfrm>
            <a:off x="1358900" y="1908175"/>
            <a:ext cx="670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όταν χρησιμοποιείται μόνο τελεστής ισότητας</a:t>
            </a:r>
            <a:endParaRPr lang="el-GR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 Ισότητας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equijoin)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5325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532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0EE073-A202-49DF-BE54-9D27A3435B9F}" type="slidenum">
              <a:rPr lang="el-GR" altLang="en-US" smtClean="0"/>
              <a:pPr/>
              <a:t>49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35000" y="2819400"/>
            <a:ext cx="965200" cy="1311275"/>
            <a:chOff x="256" y="1776"/>
            <a:chExt cx="608" cy="826"/>
          </a:xfrm>
        </p:grpSpPr>
        <p:sp>
          <p:nvSpPr>
            <p:cNvPr id="53275" name="Text Box 4"/>
            <p:cNvSpPr txBox="1">
              <a:spLocks noChangeArrowheads="1"/>
            </p:cNvSpPr>
            <p:nvPr/>
          </p:nvSpPr>
          <p:spPr bwMode="auto">
            <a:xfrm>
              <a:off x="256" y="1776"/>
              <a:ext cx="608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Β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3     4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3276" name="Line 5"/>
            <p:cNvSpPr>
              <a:spLocks noChangeShapeType="1"/>
            </p:cNvSpPr>
            <p:nvPr/>
          </p:nvSpPr>
          <p:spPr bwMode="auto">
            <a:xfrm>
              <a:off x="256" y="2016"/>
              <a:ext cx="6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77" name="Line 6"/>
            <p:cNvSpPr>
              <a:spLocks noChangeShapeType="1"/>
            </p:cNvSpPr>
            <p:nvPr/>
          </p:nvSpPr>
          <p:spPr bwMode="auto">
            <a:xfrm>
              <a:off x="528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057400" y="2819400"/>
            <a:ext cx="2209800" cy="1768475"/>
            <a:chOff x="1104" y="1776"/>
            <a:chExt cx="1392" cy="1114"/>
          </a:xfrm>
        </p:grpSpPr>
        <p:sp>
          <p:nvSpPr>
            <p:cNvPr id="53271" name="Text Box 8"/>
            <p:cNvSpPr txBox="1">
              <a:spLocks noChangeArrowheads="1"/>
            </p:cNvSpPr>
            <p:nvPr/>
          </p:nvSpPr>
          <p:spPr bwMode="auto">
            <a:xfrm>
              <a:off x="1104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B’    C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2     5        6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4     7        8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9     10     11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3272" name="Line 9"/>
            <p:cNvSpPr>
              <a:spLocks noChangeShapeType="1"/>
            </p:cNvSpPr>
            <p:nvPr/>
          </p:nvSpPr>
          <p:spPr bwMode="auto">
            <a:xfrm>
              <a:off x="1104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73" name="Line 10"/>
            <p:cNvSpPr>
              <a:spLocks noChangeShapeType="1"/>
            </p:cNvSpPr>
            <p:nvPr/>
          </p:nvSpPr>
          <p:spPr bwMode="auto">
            <a:xfrm>
              <a:off x="139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74" name="Line 11"/>
            <p:cNvSpPr>
              <a:spLocks noChangeShapeType="1"/>
            </p:cNvSpPr>
            <p:nvPr/>
          </p:nvSpPr>
          <p:spPr bwMode="auto">
            <a:xfrm>
              <a:off x="1680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3256" name="Text Box 12"/>
          <p:cNvSpPr txBox="1">
            <a:spLocks noChangeArrowheads="1"/>
          </p:cNvSpPr>
          <p:nvPr/>
        </p:nvSpPr>
        <p:spPr bwMode="auto">
          <a:xfrm>
            <a:off x="3048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53257" name="Text Box 13"/>
          <p:cNvSpPr txBox="1">
            <a:spLocks noChangeArrowheads="1"/>
          </p:cNvSpPr>
          <p:nvPr/>
        </p:nvSpPr>
        <p:spPr bwMode="auto">
          <a:xfrm>
            <a:off x="16002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sp>
        <p:nvSpPr>
          <p:cNvPr id="53258" name="Text Box 14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4572000" y="3213100"/>
            <a:ext cx="3911600" cy="1311275"/>
            <a:chOff x="2880" y="1776"/>
            <a:chExt cx="2464" cy="826"/>
          </a:xfrm>
        </p:grpSpPr>
        <p:sp>
          <p:nvSpPr>
            <p:cNvPr id="53265" name="Text Box 16"/>
            <p:cNvSpPr txBox="1">
              <a:spLocks noChangeArrowheads="1"/>
            </p:cNvSpPr>
            <p:nvPr/>
          </p:nvSpPr>
          <p:spPr bwMode="auto">
            <a:xfrm>
              <a:off x="2880" y="1776"/>
              <a:ext cx="246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     B       </a:t>
              </a:r>
              <a:r>
                <a:rPr lang="en-US" sz="2000">
                  <a:latin typeface="Times New Roman" pitchFamily="18" charset="0"/>
                </a:rPr>
                <a:t>   B’</a:t>
              </a:r>
              <a:r>
                <a:rPr lang="el-GR" sz="2000">
                  <a:latin typeface="Times New Roman" pitchFamily="18" charset="0"/>
                </a:rPr>
                <a:t>       </a:t>
              </a:r>
              <a:r>
                <a:rPr lang="en-US" sz="2000">
                  <a:latin typeface="Times New Roman" pitchFamily="18" charset="0"/>
                </a:rPr>
                <a:t>  </a:t>
              </a:r>
              <a:r>
                <a:rPr lang="el-GR" sz="2000">
                  <a:latin typeface="Times New Roman" pitchFamily="18" charset="0"/>
                </a:rPr>
                <a:t>C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1            2           2           5       6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3            4           4           7       8</a:t>
              </a:r>
            </a:p>
          </p:txBody>
        </p:sp>
        <p:sp>
          <p:nvSpPr>
            <p:cNvPr id="53266" name="Line 17"/>
            <p:cNvSpPr>
              <a:spLocks noChangeShapeType="1"/>
            </p:cNvSpPr>
            <p:nvPr/>
          </p:nvSpPr>
          <p:spPr bwMode="auto">
            <a:xfrm>
              <a:off x="2880" y="2026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67" name="Line 18"/>
            <p:cNvSpPr>
              <a:spLocks noChangeShapeType="1"/>
            </p:cNvSpPr>
            <p:nvPr/>
          </p:nvSpPr>
          <p:spPr bwMode="auto">
            <a:xfrm>
              <a:off x="3168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68" name="Line 19"/>
            <p:cNvSpPr>
              <a:spLocks noChangeShapeType="1"/>
            </p:cNvSpPr>
            <p:nvPr/>
          </p:nvSpPr>
          <p:spPr bwMode="auto">
            <a:xfrm>
              <a:off x="4752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69" name="Line 20"/>
            <p:cNvSpPr>
              <a:spLocks noChangeShapeType="1"/>
            </p:cNvSpPr>
            <p:nvPr/>
          </p:nvSpPr>
          <p:spPr bwMode="auto">
            <a:xfrm>
              <a:off x="4320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70" name="Line 21"/>
            <p:cNvSpPr>
              <a:spLocks noChangeShapeType="1"/>
            </p:cNvSpPr>
            <p:nvPr/>
          </p:nvSpPr>
          <p:spPr bwMode="auto">
            <a:xfrm>
              <a:off x="3840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3260" name="Text Box 22"/>
          <p:cNvSpPr txBox="1">
            <a:spLocks noChangeArrowheads="1"/>
          </p:cNvSpPr>
          <p:nvPr/>
        </p:nvSpPr>
        <p:spPr bwMode="auto">
          <a:xfrm>
            <a:off x="3652838" y="4937125"/>
            <a:ext cx="2663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 smtClean="0">
                <a:latin typeface="Times New Roman" pitchFamily="18" charset="0"/>
              </a:rPr>
              <a:t>R</a:t>
            </a:r>
            <a:r>
              <a:rPr lang="el-GR" sz="2000" b="1" dirty="0" smtClean="0">
                <a:latin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</a:rPr>
              <a:t>	</a:t>
            </a:r>
            <a:r>
              <a:rPr lang="el-GR" sz="2000" b="1" dirty="0" smtClean="0">
                <a:latin typeface="Times New Roman" pitchFamily="18" charset="0"/>
              </a:rPr>
              <a:t>      </a:t>
            </a:r>
            <a:r>
              <a:rPr lang="en-US" sz="2000" b="1" dirty="0" smtClean="0">
                <a:latin typeface="Times New Roman" pitchFamily="18" charset="0"/>
              </a:rPr>
              <a:t>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53261" name="Text Box 23"/>
          <p:cNvSpPr txBox="1">
            <a:spLocks noChangeArrowheads="1"/>
          </p:cNvSpPr>
          <p:nvPr/>
        </p:nvSpPr>
        <p:spPr bwMode="auto">
          <a:xfrm>
            <a:off x="4216400" y="5245100"/>
            <a:ext cx="13684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000" b="1" dirty="0">
                <a:latin typeface="Times New Roman" pitchFamily="18" charset="0"/>
              </a:rPr>
              <a:t>R.B = S.B</a:t>
            </a:r>
            <a:endParaRPr lang="el-GR" sz="1000" b="1" dirty="0">
              <a:latin typeface="Times New Roman" pitchFamily="18" charset="0"/>
            </a:endParaRPr>
          </a:p>
        </p:txBody>
      </p: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4057650" y="5013325"/>
            <a:ext cx="325438" cy="215900"/>
            <a:chOff x="3945" y="1231"/>
            <a:chExt cx="205" cy="136"/>
          </a:xfrm>
        </p:grpSpPr>
        <p:sp>
          <p:nvSpPr>
            <p:cNvPr id="53263" name="AutoShape 25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4" name="AutoShape 26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 Ισότητας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3-2014</a:t>
            </a:r>
            <a:endParaRPr lang="el-GR" altLang="en-US" dirty="0" smtClean="0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808C99-6DAA-464D-87B5-3CC9ED4D344D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10245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5"/>
          <p:cNvSpPr>
            <a:spLocks noChangeArrowheads="1"/>
          </p:cNvSpPr>
          <p:nvPr/>
        </p:nvSpPr>
        <p:spPr bwMode="auto">
          <a:xfrm>
            <a:off x="533400" y="2819400"/>
            <a:ext cx="8305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None/>
            </a:pPr>
            <a:endParaRPr lang="en-US" sz="2100">
              <a:latin typeface="Comic Sans MS" pitchFamily="66" charset="0"/>
            </a:endParaRPr>
          </a:p>
        </p:txBody>
      </p:sp>
      <p:sp>
        <p:nvSpPr>
          <p:cNvPr id="10248" name="Rectangle 6"/>
          <p:cNvSpPr>
            <a:spLocks noChangeArrowheads="1"/>
          </p:cNvSpPr>
          <p:nvPr/>
        </p:nvSpPr>
        <p:spPr bwMode="auto">
          <a:xfrm>
            <a:off x="533400" y="1549400"/>
            <a:ext cx="81915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SzPct val="70000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Γλώσσες Ερωτήσεων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!= 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Γλώσσες Προγραμματισμού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!</a:t>
            </a:r>
          </a:p>
          <a:p>
            <a:pPr marL="692150" lvl="1" indent="-347663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ü"/>
            </a:pPr>
            <a:endParaRPr lang="en-US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692150" lvl="1" indent="-347663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ü"/>
            </a:pP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Δεν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ανα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μένετ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αι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να  είναι “Turing complete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”.</a:t>
            </a:r>
            <a:endParaRPr lang="en-US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692150" lvl="1" indent="-347663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ü"/>
            </a:pP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Δεν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ανα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μένετ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αι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να χρησιμοποιηθούν για 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“δύσκολους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υπολογισμούς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”.</a:t>
            </a:r>
            <a:endParaRPr lang="en-US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692150" lvl="1" indent="-347663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ü"/>
            </a:pP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Υποστηρίζουν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εύκολη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αποδοτική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προσπέλαση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μεγάλα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σύνολα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δεδομένων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11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Γλώσσες Ερωτήσεων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542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542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B4DDEA-5913-4A89-8DEB-E14348428D95}" type="slidenum">
              <a:rPr lang="el-GR" altLang="en-US" smtClean="0"/>
              <a:pPr/>
              <a:t>50</a:t>
            </a:fld>
            <a:endParaRPr lang="el-GR" altLang="en-US" smtClean="0"/>
          </a:p>
        </p:txBody>
      </p:sp>
      <p:sp>
        <p:nvSpPr>
          <p:cNvPr id="54279" name="Text Box 4"/>
          <p:cNvSpPr txBox="1">
            <a:spLocks noChangeArrowheads="1"/>
          </p:cNvSpPr>
          <p:nvPr/>
        </p:nvSpPr>
        <p:spPr bwMode="auto">
          <a:xfrm>
            <a:off x="419100" y="2159000"/>
            <a:ext cx="8356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συνένωση ισότητας όπου </a:t>
            </a: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παραλείπουμε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το γνώρισμα της δεύτερης σχέσης από το αποτέλεσμα</a:t>
            </a:r>
          </a:p>
        </p:txBody>
      </p:sp>
      <p:sp>
        <p:nvSpPr>
          <p:cNvPr id="54280" name="Text Box 5"/>
          <p:cNvSpPr txBox="1">
            <a:spLocks noChangeArrowheads="1"/>
          </p:cNvSpPr>
          <p:nvPr/>
        </p:nvSpPr>
        <p:spPr bwMode="auto">
          <a:xfrm>
            <a:off x="1066800" y="3276600"/>
            <a:ext cx="6299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όταν διαφορετικό όνομα - μετονομασία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4281" name="Text Box 6"/>
          <p:cNvSpPr txBox="1">
            <a:spLocks noChangeArrowheads="1"/>
          </p:cNvSpPr>
          <p:nvPr/>
        </p:nvSpPr>
        <p:spPr bwMode="auto">
          <a:xfrm>
            <a:off x="1981200" y="3949700"/>
            <a:ext cx="2908300" cy="40011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 * </a:t>
            </a:r>
            <a:r>
              <a:rPr lang="en-US" sz="2000" b="1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1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λίστα1, λίστα2)</a:t>
            </a: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4282" name="Text Box 7"/>
          <p:cNvSpPr txBox="1">
            <a:spLocks noChangeArrowheads="1"/>
          </p:cNvSpPr>
          <p:nvPr/>
        </p:nvSpPr>
        <p:spPr bwMode="auto">
          <a:xfrm>
            <a:off x="406400" y="4724400"/>
            <a:ext cx="774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επιλεκτικότητα συνένωσης: μέγεθος αποτελέσματος / (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* n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Φυσική Συνένωση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(natural join)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81100" y="5626101"/>
            <a:ext cx="660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>
                <a:solidFill>
                  <a:schemeClr val="accent6">
                    <a:lumMod val="50000"/>
                  </a:schemeClr>
                </a:solidFill>
              </a:rPr>
              <a:t>τα κοινά γνωρίσματα εμφανίζονται μόνο μια φορά</a:t>
            </a:r>
            <a:endParaRPr lang="el-GR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552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553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8C1DF5-945C-4563-872B-B5B92E3AA094}" type="slidenum">
              <a:rPr lang="el-GR" altLang="en-US" smtClean="0"/>
              <a:pPr/>
              <a:t>51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35000" y="2819400"/>
            <a:ext cx="965200" cy="1311275"/>
            <a:chOff x="256" y="1776"/>
            <a:chExt cx="608" cy="826"/>
          </a:xfrm>
        </p:grpSpPr>
        <p:sp>
          <p:nvSpPr>
            <p:cNvPr id="55318" name="Text Box 4"/>
            <p:cNvSpPr txBox="1">
              <a:spLocks noChangeArrowheads="1"/>
            </p:cNvSpPr>
            <p:nvPr/>
          </p:nvSpPr>
          <p:spPr bwMode="auto">
            <a:xfrm>
              <a:off x="256" y="1776"/>
              <a:ext cx="608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Β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3     4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5319" name="Line 5"/>
            <p:cNvSpPr>
              <a:spLocks noChangeShapeType="1"/>
            </p:cNvSpPr>
            <p:nvPr/>
          </p:nvSpPr>
          <p:spPr bwMode="auto">
            <a:xfrm>
              <a:off x="256" y="2016"/>
              <a:ext cx="6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20" name="Line 6"/>
            <p:cNvSpPr>
              <a:spLocks noChangeShapeType="1"/>
            </p:cNvSpPr>
            <p:nvPr/>
          </p:nvSpPr>
          <p:spPr bwMode="auto">
            <a:xfrm>
              <a:off x="528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057400" y="2819400"/>
            <a:ext cx="2209800" cy="1768475"/>
            <a:chOff x="1104" y="1776"/>
            <a:chExt cx="1392" cy="1114"/>
          </a:xfrm>
        </p:grpSpPr>
        <p:sp>
          <p:nvSpPr>
            <p:cNvPr id="55314" name="Text Box 8"/>
            <p:cNvSpPr txBox="1">
              <a:spLocks noChangeArrowheads="1"/>
            </p:cNvSpPr>
            <p:nvPr/>
          </p:nvSpPr>
          <p:spPr bwMode="auto">
            <a:xfrm>
              <a:off x="1104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    C 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2     5        6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4     7        8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9     10     11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5315" name="Line 9"/>
            <p:cNvSpPr>
              <a:spLocks noChangeShapeType="1"/>
            </p:cNvSpPr>
            <p:nvPr/>
          </p:nvSpPr>
          <p:spPr bwMode="auto">
            <a:xfrm>
              <a:off x="1104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6" name="Line 10"/>
            <p:cNvSpPr>
              <a:spLocks noChangeShapeType="1"/>
            </p:cNvSpPr>
            <p:nvPr/>
          </p:nvSpPr>
          <p:spPr bwMode="auto">
            <a:xfrm>
              <a:off x="139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7" name="Line 11"/>
            <p:cNvSpPr>
              <a:spLocks noChangeShapeType="1"/>
            </p:cNvSpPr>
            <p:nvPr/>
          </p:nvSpPr>
          <p:spPr bwMode="auto">
            <a:xfrm>
              <a:off x="1680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5304" name="Text Box 12"/>
          <p:cNvSpPr txBox="1">
            <a:spLocks noChangeArrowheads="1"/>
          </p:cNvSpPr>
          <p:nvPr/>
        </p:nvSpPr>
        <p:spPr bwMode="auto">
          <a:xfrm>
            <a:off x="3048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55305" name="Text Box 13"/>
          <p:cNvSpPr txBox="1">
            <a:spLocks noChangeArrowheads="1"/>
          </p:cNvSpPr>
          <p:nvPr/>
        </p:nvSpPr>
        <p:spPr bwMode="auto">
          <a:xfrm>
            <a:off x="16002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sp>
        <p:nvSpPr>
          <p:cNvPr id="55306" name="Text Box 14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55307" name="Text Box 15"/>
          <p:cNvSpPr txBox="1">
            <a:spLocks noChangeArrowheads="1"/>
          </p:cNvSpPr>
          <p:nvPr/>
        </p:nvSpPr>
        <p:spPr bwMode="auto">
          <a:xfrm>
            <a:off x="4267200" y="2422525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R  *   S</a:t>
            </a:r>
            <a:endParaRPr lang="el-GR" sz="2000" b="1">
              <a:latin typeface="Times New Roman" pitchFamily="18" charset="0"/>
            </a:endParaRP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572000" y="3200400"/>
            <a:ext cx="3911600" cy="1387475"/>
            <a:chOff x="2880" y="2016"/>
            <a:chExt cx="2464" cy="874"/>
          </a:xfrm>
        </p:grpSpPr>
        <p:sp>
          <p:nvSpPr>
            <p:cNvPr id="55309" name="Text Box 17"/>
            <p:cNvSpPr txBox="1">
              <a:spLocks noChangeArrowheads="1"/>
            </p:cNvSpPr>
            <p:nvPr/>
          </p:nvSpPr>
          <p:spPr bwMode="auto">
            <a:xfrm>
              <a:off x="2880" y="2016"/>
              <a:ext cx="246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     B           C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1          2           5       6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3          4           7       8</a:t>
              </a:r>
            </a:p>
          </p:txBody>
        </p:sp>
        <p:sp>
          <p:nvSpPr>
            <p:cNvPr id="55310" name="Line 18"/>
            <p:cNvSpPr>
              <a:spLocks noChangeShapeType="1"/>
            </p:cNvSpPr>
            <p:nvPr/>
          </p:nvSpPr>
          <p:spPr bwMode="auto">
            <a:xfrm>
              <a:off x="2880" y="2266"/>
              <a:ext cx="17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1" name="Line 19"/>
            <p:cNvSpPr>
              <a:spLocks noChangeShapeType="1"/>
            </p:cNvSpPr>
            <p:nvPr/>
          </p:nvSpPr>
          <p:spPr bwMode="auto">
            <a:xfrm>
              <a:off x="3168" y="201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2" name="Line 20"/>
            <p:cNvSpPr>
              <a:spLocks noChangeShapeType="1"/>
            </p:cNvSpPr>
            <p:nvPr/>
          </p:nvSpPr>
          <p:spPr bwMode="auto">
            <a:xfrm>
              <a:off x="3696" y="202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3" name="Line 21"/>
            <p:cNvSpPr>
              <a:spLocks noChangeShapeType="1"/>
            </p:cNvSpPr>
            <p:nvPr/>
          </p:nvSpPr>
          <p:spPr bwMode="auto">
            <a:xfrm>
              <a:off x="4224" y="2016"/>
              <a:ext cx="0" cy="8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Φυσική Συνένωση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ate Placeholder 2"/>
          <p:cNvSpPr>
            <a:spLocks noGrp="1"/>
          </p:cNvSpPr>
          <p:nvPr>
            <p:ph type="dt" sz="quarter" idx="10"/>
          </p:nvPr>
        </p:nvSpPr>
        <p:spPr>
          <a:xfrm>
            <a:off x="214313" y="6429375"/>
            <a:ext cx="2592387" cy="252413"/>
          </a:xfrm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</a:t>
            </a:r>
            <a:r>
              <a:rPr lang="en-US" dirty="0" smtClean="0"/>
              <a:t>-</a:t>
            </a:r>
            <a:r>
              <a:rPr lang="el-GR" dirty="0" smtClean="0"/>
              <a:t>2014</a:t>
            </a:r>
            <a:endParaRPr lang="el-GR" altLang="en-US" dirty="0" smtClean="0"/>
          </a:p>
        </p:txBody>
      </p:sp>
      <p:sp>
        <p:nvSpPr>
          <p:cNvPr id="5632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563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B9E7AB-0FBC-48DD-A360-6D9F64149B58}" type="slidenum">
              <a:rPr lang="el-GR" altLang="en-US" smtClean="0"/>
              <a:pPr/>
              <a:t>52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781300" y="2971800"/>
            <a:ext cx="2209800" cy="1768475"/>
            <a:chOff x="1296" y="1776"/>
            <a:chExt cx="1392" cy="1114"/>
          </a:xfrm>
        </p:grpSpPr>
        <p:sp>
          <p:nvSpPr>
            <p:cNvPr id="56341" name="Text Box 4"/>
            <p:cNvSpPr txBox="1">
              <a:spLocks noChangeArrowheads="1"/>
            </p:cNvSpPr>
            <p:nvPr/>
          </p:nvSpPr>
          <p:spPr bwMode="auto">
            <a:xfrm>
              <a:off x="1296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    C 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2     3        4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2     3        5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7     8      10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6342" name="Line 5"/>
            <p:cNvSpPr>
              <a:spLocks noChangeShapeType="1"/>
            </p:cNvSpPr>
            <p:nvPr/>
          </p:nvSpPr>
          <p:spPr bwMode="auto">
            <a:xfrm>
              <a:off x="1296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43" name="Line 6"/>
            <p:cNvSpPr>
              <a:spLocks noChangeShapeType="1"/>
            </p:cNvSpPr>
            <p:nvPr/>
          </p:nvSpPr>
          <p:spPr bwMode="auto">
            <a:xfrm>
              <a:off x="1584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44" name="Line 7"/>
            <p:cNvSpPr>
              <a:spLocks noChangeShapeType="1"/>
            </p:cNvSpPr>
            <p:nvPr/>
          </p:nvSpPr>
          <p:spPr bwMode="auto">
            <a:xfrm>
              <a:off x="187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6327" name="Text Box 8"/>
          <p:cNvSpPr txBox="1">
            <a:spLocks noChangeArrowheads="1"/>
          </p:cNvSpPr>
          <p:nvPr/>
        </p:nvSpPr>
        <p:spPr bwMode="auto">
          <a:xfrm>
            <a:off x="5715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U</a:t>
            </a:r>
          </a:p>
        </p:txBody>
      </p:sp>
      <p:sp>
        <p:nvSpPr>
          <p:cNvPr id="56328" name="Text Box 9"/>
          <p:cNvSpPr txBox="1">
            <a:spLocks noChangeArrowheads="1"/>
          </p:cNvSpPr>
          <p:nvPr/>
        </p:nvSpPr>
        <p:spPr bwMode="auto">
          <a:xfrm>
            <a:off x="23241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V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673100" y="2971800"/>
            <a:ext cx="2209800" cy="1768475"/>
            <a:chOff x="1296" y="1776"/>
            <a:chExt cx="1392" cy="1114"/>
          </a:xfrm>
        </p:grpSpPr>
        <p:sp>
          <p:nvSpPr>
            <p:cNvPr id="56337" name="Text Box 11"/>
            <p:cNvSpPr txBox="1">
              <a:spLocks noChangeArrowheads="1"/>
            </p:cNvSpPr>
            <p:nvPr/>
          </p:nvSpPr>
          <p:spPr bwMode="auto">
            <a:xfrm>
              <a:off x="1296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Α     Β      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1     2        3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6     7        8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9     7        8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6338" name="Line 12"/>
            <p:cNvSpPr>
              <a:spLocks noChangeShapeType="1"/>
            </p:cNvSpPr>
            <p:nvPr/>
          </p:nvSpPr>
          <p:spPr bwMode="auto">
            <a:xfrm>
              <a:off x="1296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39" name="Line 13"/>
            <p:cNvSpPr>
              <a:spLocks noChangeShapeType="1"/>
            </p:cNvSpPr>
            <p:nvPr/>
          </p:nvSpPr>
          <p:spPr bwMode="auto">
            <a:xfrm>
              <a:off x="1584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40" name="Line 14"/>
            <p:cNvSpPr>
              <a:spLocks noChangeShapeType="1"/>
            </p:cNvSpPr>
            <p:nvPr/>
          </p:nvSpPr>
          <p:spPr bwMode="auto">
            <a:xfrm>
              <a:off x="187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6330" name="Text Box 15"/>
          <p:cNvSpPr txBox="1">
            <a:spLocks noChangeArrowheads="1"/>
          </p:cNvSpPr>
          <p:nvPr/>
        </p:nvSpPr>
        <p:spPr bwMode="auto">
          <a:xfrm>
            <a:off x="4991100" y="2043113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U  * V</a:t>
            </a: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686300" y="2803525"/>
            <a:ext cx="4343400" cy="2225675"/>
            <a:chOff x="2784" y="1766"/>
            <a:chExt cx="2736" cy="1402"/>
          </a:xfrm>
        </p:grpSpPr>
        <p:sp>
          <p:nvSpPr>
            <p:cNvPr id="56332" name="Text Box 17"/>
            <p:cNvSpPr txBox="1">
              <a:spLocks noChangeArrowheads="1"/>
            </p:cNvSpPr>
            <p:nvPr/>
          </p:nvSpPr>
          <p:spPr bwMode="auto">
            <a:xfrm>
              <a:off x="2784" y="1766"/>
              <a:ext cx="2736" cy="1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B      C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1     2       3      4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1     2       3      5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6     7       8      10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9     7       8      10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6333" name="Line 18"/>
            <p:cNvSpPr>
              <a:spLocks noChangeShapeType="1"/>
            </p:cNvSpPr>
            <p:nvPr/>
          </p:nvSpPr>
          <p:spPr bwMode="auto">
            <a:xfrm>
              <a:off x="2784" y="2006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34" name="Line 19"/>
            <p:cNvSpPr>
              <a:spLocks noChangeShapeType="1"/>
            </p:cNvSpPr>
            <p:nvPr/>
          </p:nvSpPr>
          <p:spPr bwMode="auto">
            <a:xfrm>
              <a:off x="3024" y="1766"/>
              <a:ext cx="0" cy="14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35" name="Line 20"/>
            <p:cNvSpPr>
              <a:spLocks noChangeShapeType="1"/>
            </p:cNvSpPr>
            <p:nvPr/>
          </p:nvSpPr>
          <p:spPr bwMode="auto">
            <a:xfrm>
              <a:off x="3408" y="1766"/>
              <a:ext cx="0" cy="14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36" name="Line 21"/>
            <p:cNvSpPr>
              <a:spLocks noChangeShapeType="1"/>
            </p:cNvSpPr>
            <p:nvPr/>
          </p:nvSpPr>
          <p:spPr bwMode="auto">
            <a:xfrm>
              <a:off x="3744" y="1766"/>
              <a:ext cx="0" cy="14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Φυσική Συνένωση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205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05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8EE6A2-0FB3-407A-BAC1-A955BE9642F3}" type="slidenum">
              <a:rPr lang="el-GR" altLang="en-US" smtClean="0"/>
              <a:pPr/>
              <a:t>53</a:t>
            </a:fld>
            <a:endParaRPr lang="el-GR" altLang="en-US" smtClean="0"/>
          </a:p>
        </p:txBody>
      </p:sp>
      <p:sp>
        <p:nvSpPr>
          <p:cNvPr id="2054" name="Text Box 3"/>
          <p:cNvSpPr txBox="1">
            <a:spLocks noChangeArrowheads="1"/>
          </p:cNvSpPr>
          <p:nvPr/>
        </p:nvSpPr>
        <p:spPr bwMode="auto">
          <a:xfrm>
            <a:off x="533400" y="1857375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ηθοποιό το όνομα και τον τίτλο-έτος για όλες τις έγχρωμες ταινίες στις οποίες παίζει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056" name="Text Box 5"/>
          <p:cNvSpPr txBox="1">
            <a:spLocks noChangeArrowheads="1"/>
          </p:cNvSpPr>
          <p:nvPr/>
        </p:nvSpPr>
        <p:spPr bwMode="auto">
          <a:xfrm>
            <a:off x="533400" y="2863850"/>
            <a:ext cx="777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όνομα, τίτλος, έτος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Παίζει.τίτλος = Ταινία.τίτλος 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Παίζει.έτος =Ταινία.έτος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(Παίζει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x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είδος =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(Ταινία)))</a:t>
            </a:r>
          </a:p>
        </p:txBody>
      </p:sp>
      <p:sp>
        <p:nvSpPr>
          <p:cNvPr id="2057" name="Text Box 6"/>
          <p:cNvSpPr txBox="1">
            <a:spLocks noChangeArrowheads="1"/>
          </p:cNvSpPr>
          <p:nvPr/>
        </p:nvSpPr>
        <p:spPr bwMode="auto">
          <a:xfrm>
            <a:off x="533400" y="4845050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όνομα, τίτλος, έτος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(Παίζει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*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είδος 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(Ταινία)))</a:t>
            </a:r>
          </a:p>
        </p:txBody>
      </p:sp>
      <p:sp>
        <p:nvSpPr>
          <p:cNvPr id="2058" name="Text Box 7"/>
          <p:cNvSpPr txBox="1">
            <a:spLocks noChangeArrowheads="1"/>
          </p:cNvSpPr>
          <p:nvPr/>
        </p:nvSpPr>
        <p:spPr bwMode="auto">
          <a:xfrm>
            <a:off x="254000" y="5362575"/>
            <a:ext cx="820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είναι η τρίτη έκφραση πριν την προβολή ισοδύναμη των άλλων δύο;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533400" y="3913188"/>
            <a:ext cx="7772400" cy="701675"/>
            <a:chOff x="432" y="2928"/>
            <a:chExt cx="4896" cy="442"/>
          </a:xfrm>
        </p:grpSpPr>
        <p:sp>
          <p:nvSpPr>
            <p:cNvPr id="2061" name="Text Box 9"/>
            <p:cNvSpPr txBox="1">
              <a:spLocks noChangeArrowheads="1"/>
            </p:cNvSpPr>
            <p:nvPr/>
          </p:nvSpPr>
          <p:spPr bwMode="auto">
            <a:xfrm>
              <a:off x="432" y="2928"/>
              <a:ext cx="489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 eaLnBrk="0" hangingPunct="0">
                <a:spcBef>
                  <a:spcPct val="50000"/>
                </a:spcBef>
              </a:pP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π </a:t>
              </a:r>
              <a:r>
                <a:rPr lang="el-GR" sz="2400" baseline="-25000">
                  <a:latin typeface="Calibri" pitchFamily="34" charset="0"/>
                  <a:ea typeface="Calibri" pitchFamily="34" charset="0"/>
                  <a:cs typeface="Calibri" pitchFamily="34" charset="0"/>
                </a:rPr>
                <a:t>όνομα, τίτλος, έτος </a:t>
              </a: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(Παίζει        </a:t>
              </a:r>
              <a:r>
                <a:rPr lang="el-GR" sz="2400" baseline="-25000">
                  <a:latin typeface="Calibri" pitchFamily="34" charset="0"/>
                  <a:ea typeface="Calibri" pitchFamily="34" charset="0"/>
                  <a:cs typeface="Calibri" pitchFamily="34" charset="0"/>
                </a:rPr>
                <a:t>Παίζει.τίτλος = Ταινία.τίτλος  </a:t>
              </a:r>
              <a:r>
                <a:rPr lang="en-US" sz="2400" baseline="-25000">
                  <a:latin typeface="Calibri" pitchFamily="34" charset="0"/>
                  <a:ea typeface="Calibri" pitchFamily="34" charset="0"/>
                  <a:cs typeface="Calibri" pitchFamily="34" charset="0"/>
                </a:rPr>
                <a:t>AND </a:t>
              </a:r>
              <a:r>
                <a:rPr lang="el-GR" sz="2400" baseline="-25000">
                  <a:latin typeface="Calibri" pitchFamily="34" charset="0"/>
                  <a:ea typeface="Calibri" pitchFamily="34" charset="0"/>
                  <a:cs typeface="Calibri" pitchFamily="34" charset="0"/>
                </a:rPr>
                <a:t>Παίζει.έτος =Ταινία.έτος</a:t>
              </a: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(σ </a:t>
              </a:r>
              <a:r>
                <a:rPr lang="el-GR" sz="2400" baseline="-25000">
                  <a:latin typeface="Calibri" pitchFamily="34" charset="0"/>
                  <a:ea typeface="Calibri" pitchFamily="34" charset="0"/>
                  <a:cs typeface="Calibri" pitchFamily="34" charset="0"/>
                </a:rPr>
                <a:t>είδος = </a:t>
              </a:r>
              <a:r>
                <a:rPr lang="en-US" sz="2400" baseline="-25000">
                  <a:latin typeface="Calibri" pitchFamily="34" charset="0"/>
                  <a:ea typeface="Calibri" pitchFamily="34" charset="0"/>
                  <a:cs typeface="Calibri" pitchFamily="34" charset="0"/>
                </a:rPr>
                <a:t>“</a:t>
              </a:r>
              <a:r>
                <a:rPr lang="el-GR" sz="2400" baseline="-25000">
                  <a:latin typeface="Calibri" pitchFamily="34" charset="0"/>
                  <a:ea typeface="Calibri" pitchFamily="34" charset="0"/>
                  <a:cs typeface="Calibri" pitchFamily="34" charset="0"/>
                </a:rPr>
                <a:t>έγχρωμη</a:t>
              </a:r>
              <a:r>
                <a:rPr lang="en-US" sz="2400" baseline="-25000">
                  <a:latin typeface="Calibri" pitchFamily="34" charset="0"/>
                  <a:ea typeface="Calibri" pitchFamily="34" charset="0"/>
                  <a:cs typeface="Calibri" pitchFamily="34" charset="0"/>
                </a:rPr>
                <a:t>”</a:t>
              </a: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 (Ταινία))</a:t>
              </a:r>
            </a:p>
          </p:txBody>
        </p:sp>
        <p:graphicFrame>
          <p:nvGraphicFramePr>
            <p:cNvPr id="2050" name="Object 10"/>
            <p:cNvGraphicFramePr>
              <a:graphicFrameLocks noChangeAspect="1"/>
            </p:cNvGraphicFramePr>
            <p:nvPr/>
          </p:nvGraphicFramePr>
          <p:xfrm>
            <a:off x="2400" y="2928"/>
            <a:ext cx="312" cy="191"/>
          </p:xfrm>
          <a:graphic>
            <a:graphicData uri="http://schemas.openxmlformats.org/presentationml/2006/ole">
              <p:oleObj spid="_x0000_s2057" name="Microsoft Equation 3.0" r:id="rId4" imgW="228600" imgH="139700" progId="Equation.3">
                <p:embed/>
              </p:oleObj>
            </a:graphicData>
          </a:graphic>
        </p:graphicFrame>
      </p:grp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573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573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54C700-DA08-4655-84A4-84EB1C5854E2}" type="slidenum">
              <a:rPr lang="el-GR" altLang="en-US" smtClean="0"/>
              <a:pPr/>
              <a:t>54</a:t>
            </a:fld>
            <a:endParaRPr lang="el-GR" altLang="en-US" smtClean="0"/>
          </a:p>
        </p:txBody>
      </p:sp>
      <p:sp>
        <p:nvSpPr>
          <p:cNvPr id="57349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2" name="Text Box 5"/>
          <p:cNvSpPr txBox="1">
            <a:spLocks noChangeArrowheads="1"/>
          </p:cNvSpPr>
          <p:nvPr/>
        </p:nvSpPr>
        <p:spPr bwMode="auto">
          <a:xfrm>
            <a:off x="1371600" y="1752600"/>
            <a:ext cx="19812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Α    Β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1     2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1     4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2     1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6     5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57353" name="Line 6"/>
          <p:cNvSpPr>
            <a:spLocks noChangeShapeType="1"/>
          </p:cNvSpPr>
          <p:nvPr/>
        </p:nvSpPr>
        <p:spPr bwMode="auto">
          <a:xfrm>
            <a:off x="1219200" y="21336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7354" name="Text Box 7"/>
          <p:cNvSpPr txBox="1">
            <a:spLocks noChangeArrowheads="1"/>
          </p:cNvSpPr>
          <p:nvPr/>
        </p:nvSpPr>
        <p:spPr bwMode="auto">
          <a:xfrm>
            <a:off x="609600" y="25146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57355" name="Text Box 8"/>
          <p:cNvSpPr txBox="1">
            <a:spLocks noChangeArrowheads="1"/>
          </p:cNvSpPr>
          <p:nvPr/>
        </p:nvSpPr>
        <p:spPr bwMode="auto">
          <a:xfrm>
            <a:off x="1295400" y="4267200"/>
            <a:ext cx="15240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B      C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2       3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2       5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1       4</a:t>
            </a:r>
          </a:p>
        </p:txBody>
      </p:sp>
      <p:sp>
        <p:nvSpPr>
          <p:cNvPr id="57356" name="Line 9"/>
          <p:cNvSpPr>
            <a:spLocks noChangeShapeType="1"/>
          </p:cNvSpPr>
          <p:nvPr/>
        </p:nvSpPr>
        <p:spPr bwMode="auto">
          <a:xfrm>
            <a:off x="1295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7357" name="Text Box 10"/>
          <p:cNvSpPr txBox="1">
            <a:spLocks noChangeArrowheads="1"/>
          </p:cNvSpPr>
          <p:nvPr/>
        </p:nvSpPr>
        <p:spPr bwMode="auto">
          <a:xfrm>
            <a:off x="457200" y="45720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sp>
        <p:nvSpPr>
          <p:cNvPr id="57358" name="Text Box 11"/>
          <p:cNvSpPr txBox="1">
            <a:spLocks noChangeArrowheads="1"/>
          </p:cNvSpPr>
          <p:nvPr/>
        </p:nvSpPr>
        <p:spPr bwMode="auto">
          <a:xfrm>
            <a:off x="3530600" y="4289425"/>
            <a:ext cx="426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/>
              <a:t>R x S	   R      </a:t>
            </a:r>
            <a:r>
              <a:rPr lang="en-US" sz="2000" b="1" dirty="0" smtClean="0"/>
              <a:t>    </a:t>
            </a:r>
            <a:r>
              <a:rPr lang="en-US" sz="2400" baseline="-25000" dirty="0" err="1" smtClean="0"/>
              <a:t>R.a</a:t>
            </a:r>
            <a:r>
              <a:rPr lang="en-US" sz="2400" baseline="-25000" dirty="0" smtClean="0"/>
              <a:t> </a:t>
            </a:r>
            <a:r>
              <a:rPr lang="en-US" sz="2400" baseline="-25000" dirty="0"/>
              <a:t>&gt;= </a:t>
            </a:r>
            <a:r>
              <a:rPr lang="en-US" sz="2400" baseline="-25000" dirty="0" err="1"/>
              <a:t>S.b</a:t>
            </a:r>
            <a:r>
              <a:rPr lang="en-US" sz="2000" b="1" dirty="0"/>
              <a:t> S</a:t>
            </a:r>
            <a:endParaRPr lang="el-GR" sz="2000" b="1" dirty="0"/>
          </a:p>
        </p:txBody>
      </p:sp>
      <p:sp>
        <p:nvSpPr>
          <p:cNvPr id="57359" name="Text Box 12"/>
          <p:cNvSpPr txBox="1">
            <a:spLocks noChangeArrowheads="1"/>
          </p:cNvSpPr>
          <p:nvPr/>
        </p:nvSpPr>
        <p:spPr bwMode="auto">
          <a:xfrm>
            <a:off x="3581400" y="5105400"/>
            <a:ext cx="434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/>
              <a:t>R      </a:t>
            </a:r>
            <a:r>
              <a:rPr lang="en-US" sz="2000" b="1" dirty="0" smtClean="0"/>
              <a:t>      </a:t>
            </a:r>
            <a:r>
              <a:rPr lang="en-US" sz="2400" baseline="-25000" dirty="0" err="1" smtClean="0"/>
              <a:t>R.a</a:t>
            </a:r>
            <a:r>
              <a:rPr lang="en-US" sz="2400" baseline="-25000" dirty="0" smtClean="0"/>
              <a:t> </a:t>
            </a:r>
            <a:r>
              <a:rPr lang="en-US" sz="2400" baseline="-25000" dirty="0"/>
              <a:t>= </a:t>
            </a:r>
            <a:r>
              <a:rPr lang="en-US" sz="2400" baseline="-25000" dirty="0" err="1"/>
              <a:t>S.b</a:t>
            </a:r>
            <a:r>
              <a:rPr lang="en-US" sz="2000" b="1" dirty="0"/>
              <a:t> S	</a:t>
            </a:r>
            <a:r>
              <a:rPr lang="en-US" sz="2000" b="1" dirty="0" smtClean="0"/>
              <a:t>          R </a:t>
            </a:r>
            <a:r>
              <a:rPr lang="en-US" sz="2000" b="1" dirty="0"/>
              <a:t>* S</a:t>
            </a:r>
            <a:endParaRPr lang="el-GR" sz="2000" b="1" dirty="0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4987132" y="4356100"/>
            <a:ext cx="325437" cy="215900"/>
            <a:chOff x="3945" y="1231"/>
            <a:chExt cx="205" cy="136"/>
          </a:xfrm>
        </p:grpSpPr>
        <p:sp>
          <p:nvSpPr>
            <p:cNvPr id="57365" name="AutoShape 14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66" name="AutoShape 15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4058443" y="5195887"/>
            <a:ext cx="325438" cy="215900"/>
            <a:chOff x="3945" y="1231"/>
            <a:chExt cx="205" cy="136"/>
          </a:xfrm>
        </p:grpSpPr>
        <p:sp>
          <p:nvSpPr>
            <p:cNvPr id="57363" name="AutoShape 17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64" name="AutoShape 18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269875" y="147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</a:t>
            </a:r>
            <a:r>
              <a:rPr lang="en-US" dirty="0" smtClean="0"/>
              <a:t>-</a:t>
            </a:r>
            <a:r>
              <a:rPr lang="el-GR" dirty="0" smtClean="0"/>
              <a:t>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583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583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508A8B-4454-4621-91AE-6E5E98CB7995}" type="slidenum">
              <a:rPr lang="el-GR" altLang="en-US" smtClean="0"/>
              <a:pPr/>
              <a:t>55</a:t>
            </a:fld>
            <a:endParaRPr lang="el-GR" altLang="en-US" smtClean="0"/>
          </a:p>
        </p:txBody>
      </p:sp>
      <p:sp>
        <p:nvSpPr>
          <p:cNvPr id="58374" name="Text Box 3"/>
          <p:cNvSpPr txBox="1">
            <a:spLocks noChangeArrowheads="1"/>
          </p:cNvSpPr>
          <p:nvPr/>
        </p:nvSpPr>
        <p:spPr bwMode="auto">
          <a:xfrm>
            <a:off x="381000" y="1905000"/>
            <a:ext cx="546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Πλήρες σύνολο πράξεων</a:t>
            </a:r>
          </a:p>
        </p:txBody>
      </p:sp>
      <p:sp>
        <p:nvSpPr>
          <p:cNvPr id="58375" name="Text Box 4"/>
          <p:cNvSpPr txBox="1">
            <a:spLocks noChangeArrowheads="1"/>
          </p:cNvSpPr>
          <p:nvPr/>
        </p:nvSpPr>
        <p:spPr bwMode="auto">
          <a:xfrm>
            <a:off x="1295400" y="26670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επιλογή (σ)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6" name="Text Box 5"/>
          <p:cNvSpPr txBox="1">
            <a:spLocks noChangeArrowheads="1"/>
          </p:cNvSpPr>
          <p:nvPr/>
        </p:nvSpPr>
        <p:spPr bwMode="auto">
          <a:xfrm>
            <a:off x="1295400" y="32004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προβολή (π)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7" name="Text Box 6"/>
          <p:cNvSpPr txBox="1">
            <a:spLocks noChangeArrowheads="1"/>
          </p:cNvSpPr>
          <p:nvPr/>
        </p:nvSpPr>
        <p:spPr bwMode="auto">
          <a:xfrm>
            <a:off x="1295400" y="41910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διαφορά (-)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8" name="Text Box 7"/>
          <p:cNvSpPr txBox="1">
            <a:spLocks noChangeArrowheads="1"/>
          </p:cNvSpPr>
          <p:nvPr/>
        </p:nvSpPr>
        <p:spPr bwMode="auto">
          <a:xfrm>
            <a:off x="1295400" y="3725863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ένωση (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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9" name="Text Box 8"/>
          <p:cNvSpPr txBox="1">
            <a:spLocks noChangeArrowheads="1"/>
          </p:cNvSpPr>
          <p:nvPr/>
        </p:nvSpPr>
        <p:spPr bwMode="auto">
          <a:xfrm>
            <a:off x="1295400" y="47244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καρτεσιανό γινόμενο (</a:t>
            </a:r>
            <a:r>
              <a:rPr lang="en-US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x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80" name="Text Box 9"/>
          <p:cNvSpPr txBox="1">
            <a:spLocks noChangeArrowheads="1"/>
          </p:cNvSpPr>
          <p:nvPr/>
        </p:nvSpPr>
        <p:spPr bwMode="auto">
          <a:xfrm>
            <a:off x="5148263" y="2565400"/>
            <a:ext cx="33528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Επίσης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τομή (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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συνένωση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συνένωση ισότητας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φυσική συνένωση  (*)</a:t>
            </a:r>
          </a:p>
        </p:txBody>
      </p:sp>
      <p:sp>
        <p:nvSpPr>
          <p:cNvPr id="58381" name="Rectangle 10"/>
          <p:cNvSpPr>
            <a:spLocks noChangeArrowheads="1"/>
          </p:cNvSpPr>
          <p:nvPr/>
        </p:nvSpPr>
        <p:spPr bwMode="auto">
          <a:xfrm>
            <a:off x="5003800" y="2349500"/>
            <a:ext cx="3581400" cy="3200400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6804025" y="3860800"/>
            <a:ext cx="325438" cy="215900"/>
            <a:chOff x="3945" y="1231"/>
            <a:chExt cx="205" cy="136"/>
          </a:xfrm>
        </p:grpSpPr>
        <p:sp>
          <p:nvSpPr>
            <p:cNvPr id="58383" name="AutoShape 12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84" name="AutoShape 13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" name="Title 2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593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593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263C32-7B51-4EFB-A0A5-52573E998004}" type="slidenum">
              <a:rPr lang="el-GR" altLang="en-US" smtClean="0"/>
              <a:pPr/>
              <a:t>56</a:t>
            </a:fld>
            <a:endParaRPr lang="el-GR" altLang="en-US" smtClean="0"/>
          </a:p>
        </p:txBody>
      </p:sp>
      <p:sp>
        <p:nvSpPr>
          <p:cNvPr id="59398" name="Text Box 4"/>
          <p:cNvSpPr txBox="1">
            <a:spLocks noChangeArrowheads="1"/>
          </p:cNvSpPr>
          <p:nvPr/>
        </p:nvSpPr>
        <p:spPr bwMode="auto">
          <a:xfrm>
            <a:off x="336550" y="3587750"/>
            <a:ext cx="84978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όνομα) που έχουν </a:t>
            </a:r>
            <a:r>
              <a:rPr lang="el-GR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τουλάχιστον δύο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διαφορετικά συστατικά.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i="1" dirty="0">
              <a:solidFill>
                <a:schemeClr val="tx2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9399" name="Text Box 3"/>
          <p:cNvSpPr txBox="1">
            <a:spLocks noChangeArrowheads="1"/>
          </p:cNvSpPr>
          <p:nvPr/>
        </p:nvSpPr>
        <p:spPr bwMode="auto">
          <a:xfrm>
            <a:off x="971550" y="2035175"/>
            <a:ext cx="53276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604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604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D058A0-6848-4400-864D-B5FF4699A2F9}" type="slidenum">
              <a:rPr lang="el-GR" altLang="en-US" smtClean="0"/>
              <a:pPr/>
              <a:t>57</a:t>
            </a:fld>
            <a:endParaRPr lang="el-GR" altLang="en-US" smtClean="0"/>
          </a:p>
        </p:txBody>
      </p:sp>
      <p:sp>
        <p:nvSpPr>
          <p:cNvPr id="60421" name="Text Box 3"/>
          <p:cNvSpPr txBox="1">
            <a:spLocks noChangeArrowheads="1"/>
          </p:cNvSpPr>
          <p:nvPr/>
        </p:nvSpPr>
        <p:spPr bwMode="auto">
          <a:xfrm>
            <a:off x="190500" y="434975"/>
            <a:ext cx="201295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</a:t>
            </a:r>
            <a:r>
              <a:rPr lang="en-US" sz="1000" b="1" dirty="0" smtClean="0"/>
              <a:t>	</a:t>
            </a:r>
            <a:r>
              <a:rPr lang="el-GR" sz="1000" b="1" dirty="0" smtClean="0"/>
              <a:t>ΣΥΣΤΑΤΙΚΟ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ελιά</a:t>
            </a:r>
          </a:p>
          <a:p>
            <a:pPr>
              <a:spcBef>
                <a:spcPct val="50000"/>
              </a:spcBef>
            </a:pPr>
            <a:r>
              <a:rPr lang="el-GR" sz="1000" b="1" dirty="0" smtClean="0"/>
              <a:t>Χαβάη	</a:t>
            </a:r>
            <a:r>
              <a:rPr lang="el-GR" sz="1000" b="1" dirty="0"/>
              <a:t>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</a:t>
            </a:r>
            <a:r>
              <a:rPr lang="el-GR" sz="1000" b="1" dirty="0" smtClean="0"/>
              <a:t>	ζαμπόν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 smtClean="0"/>
              <a:t>Σπέσιαλ	</a:t>
            </a:r>
            <a:r>
              <a:rPr lang="el-GR" sz="1000" b="1" dirty="0"/>
              <a:t>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</a:t>
            </a:r>
            <a:r>
              <a:rPr lang="el-GR" sz="1000" b="1" dirty="0" smtClean="0"/>
              <a:t>	μπέικον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</a:t>
            </a:r>
            <a:r>
              <a:rPr lang="el-GR" sz="1000" b="1" dirty="0" smtClean="0"/>
              <a:t>	μανιτάρι</a:t>
            </a:r>
            <a:endParaRPr lang="en-US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</a:t>
            </a:r>
            <a:r>
              <a:rPr lang="en-US" sz="1000" b="1" dirty="0"/>
              <a:t>	</a:t>
            </a:r>
            <a:r>
              <a:rPr lang="el-GR" sz="1000" b="1" dirty="0"/>
              <a:t>ελιά</a:t>
            </a:r>
          </a:p>
        </p:txBody>
      </p:sp>
      <p:sp>
        <p:nvSpPr>
          <p:cNvPr id="60422" name="Text Box 4"/>
          <p:cNvSpPr txBox="1">
            <a:spLocks noChangeArrowheads="1"/>
          </p:cNvSpPr>
          <p:nvPr/>
        </p:nvSpPr>
        <p:spPr bwMode="auto">
          <a:xfrm>
            <a:off x="223838" y="0"/>
            <a:ext cx="7154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l-GR" i="1">
                <a:solidFill>
                  <a:srgbClr val="9933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τουλάχιστον δύο διαφορετικά συστατικά</a:t>
            </a:r>
          </a:p>
        </p:txBody>
      </p:sp>
      <p:sp>
        <p:nvSpPr>
          <p:cNvPr id="60423" name="Text Box 5"/>
          <p:cNvSpPr txBox="1">
            <a:spLocks noChangeArrowheads="1"/>
          </p:cNvSpPr>
          <p:nvPr/>
        </p:nvSpPr>
        <p:spPr bwMode="auto">
          <a:xfrm>
            <a:off x="2006600" y="1760538"/>
            <a:ext cx="6556375" cy="4368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ΟΝΟΜΑ1		ΣΥΣΤΑΤΙΚΟ1		ΟΝΟΜΑ2	</a:t>
            </a:r>
            <a:r>
              <a:rPr lang="el-GR" sz="1000" b="1" dirty="0" smtClean="0"/>
              <a:t>ΣΥΣΤΑΤΙΚΟ2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	μανιτάρι		</a:t>
            </a:r>
            <a:r>
              <a:rPr lang="en-US" sz="1000" b="1" dirty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	μανιτάρι		</a:t>
            </a:r>
            <a:r>
              <a:rPr lang="en-US" sz="1000" b="1" dirty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Χαβάη		</a:t>
            </a:r>
            <a:r>
              <a:rPr lang="el-GR" sz="1000" b="1" dirty="0" smtClean="0"/>
              <a:t>ανανάς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	μανιτάρι		Χαβάη		</a:t>
            </a:r>
            <a:r>
              <a:rPr lang="el-GR" sz="1000" b="1" dirty="0" smtClean="0"/>
              <a:t>ζαμπόν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Σπέσιαλ		ζαμπόν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Σπέσιαλ		μπέικον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Σπέσιαλ		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Ελληνική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ελιά		</a:t>
            </a:r>
            <a:r>
              <a:rPr lang="el-GR" sz="1000" b="1" dirty="0" smtClean="0"/>
              <a:t>	</a:t>
            </a:r>
            <a:r>
              <a:rPr lang="en-US" sz="1000" b="1" dirty="0" smtClean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 algn="ctr">
              <a:spcBef>
                <a:spcPct val="50000"/>
              </a:spcBef>
            </a:pPr>
            <a:r>
              <a:rPr lang="en-US" sz="1000" b="1" dirty="0"/>
              <a:t>…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</a:t>
            </a:r>
            <a:r>
              <a:rPr lang="el-GR" sz="1000" b="1" dirty="0" smtClean="0"/>
              <a:t>	</a:t>
            </a:r>
            <a:r>
              <a:rPr lang="en-US" sz="1000" b="1" dirty="0" smtClean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</a:t>
            </a:r>
            <a:r>
              <a:rPr lang="en-US" sz="1000" b="1" dirty="0"/>
              <a:t>	</a:t>
            </a:r>
            <a:r>
              <a:rPr lang="el-GR" sz="1000" b="1" dirty="0"/>
              <a:t>	ελιά		</a:t>
            </a:r>
            <a:r>
              <a:rPr lang="el-GR" sz="1000" b="1" dirty="0" smtClean="0"/>
              <a:t>	</a:t>
            </a:r>
            <a:r>
              <a:rPr lang="en-US" sz="1000" b="1" dirty="0" smtClean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</a:t>
            </a:r>
            <a:r>
              <a:rPr lang="el-GR" sz="1000" b="1" dirty="0" smtClean="0"/>
              <a:t>	Χαβάη</a:t>
            </a:r>
            <a:r>
              <a:rPr lang="el-GR" sz="1000" b="1" dirty="0"/>
              <a:t>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</a:t>
            </a:r>
            <a:r>
              <a:rPr lang="en-US" sz="1000" b="1" dirty="0"/>
              <a:t>	</a:t>
            </a:r>
            <a:r>
              <a:rPr lang="el-GR" sz="1000" b="1" dirty="0"/>
              <a:t>	ελιά		</a:t>
            </a:r>
            <a:r>
              <a:rPr lang="el-GR" sz="1000" b="1" dirty="0" smtClean="0"/>
              <a:t>	Χαβάη</a:t>
            </a:r>
            <a:r>
              <a:rPr lang="el-GR" sz="1000" b="1" dirty="0"/>
              <a:t>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</a:t>
            </a:r>
            <a:r>
              <a:rPr lang="el-GR" sz="1000" b="1" dirty="0" smtClean="0"/>
              <a:t>	Σπέσιαλ</a:t>
            </a:r>
            <a:r>
              <a:rPr lang="el-GR" sz="1000" b="1" dirty="0"/>
              <a:t>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</a:t>
            </a:r>
            <a:r>
              <a:rPr lang="el-GR" sz="1000" b="1" dirty="0" smtClean="0"/>
              <a:t>	Σπέσιαλ</a:t>
            </a:r>
            <a:r>
              <a:rPr lang="el-GR" sz="1000" b="1" dirty="0"/>
              <a:t>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</a:t>
            </a:r>
            <a:r>
              <a:rPr lang="el-GR" sz="1000" b="1" dirty="0" smtClean="0"/>
              <a:t>	Σπέσιαλ</a:t>
            </a:r>
            <a:r>
              <a:rPr lang="el-GR" sz="1000" b="1" dirty="0"/>
              <a:t>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</a:t>
            </a:r>
            <a:r>
              <a:rPr lang="el-GR" sz="1000" b="1" dirty="0" smtClean="0"/>
              <a:t>	Ελληνική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</a:t>
            </a:r>
            <a:r>
              <a:rPr lang="en-US" dirty="0" smtClean="0"/>
              <a:t>-</a:t>
            </a:r>
            <a:r>
              <a:rPr lang="el-GR" dirty="0" smtClean="0"/>
              <a:t>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614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614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ABCA8B-5D39-4587-8489-2E5DDBDE03D0}" type="slidenum">
              <a:rPr lang="el-GR" altLang="en-US" smtClean="0"/>
              <a:pPr/>
              <a:t>58</a:t>
            </a:fld>
            <a:endParaRPr lang="el-GR" altLang="en-US" smtClean="0"/>
          </a:p>
        </p:txBody>
      </p:sp>
      <p:sp>
        <p:nvSpPr>
          <p:cNvPr id="61446" name="Text Box 4"/>
          <p:cNvSpPr txBox="1">
            <a:spLocks noChangeArrowheads="1"/>
          </p:cNvSpPr>
          <p:nvPr/>
        </p:nvSpPr>
        <p:spPr bwMode="auto">
          <a:xfrm>
            <a:off x="357188" y="3357563"/>
            <a:ext cx="8497887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</a:t>
            </a:r>
            <a:r>
              <a:rPr lang="en-US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όνομα) που έχουν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τουλάχιστον δύο </a:t>
            </a: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διαφορετικά συστατικά.</a:t>
            </a:r>
            <a:r>
              <a:rPr lang="en-US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i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μόνο ένα </a:t>
            </a: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συστατικό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ακριβώς δύο </a:t>
            </a: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διαφορετικά συστατικά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παραπάνω από δύο </a:t>
            </a: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διαφορετικά συστατικά</a:t>
            </a:r>
            <a:endParaRPr lang="en-US" i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όλα τα συστατικά που αρέσουν στον Δημήτρη </a:t>
            </a:r>
            <a:r>
              <a:rPr lang="el-GR" i="1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 στη συνέχεια!!</a:t>
            </a:r>
            <a:endParaRPr lang="el-GR" i="1" dirty="0">
              <a:solidFill>
                <a:schemeClr val="bg1">
                  <a:lumMod val="6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61447" name="Text Box 3"/>
          <p:cNvSpPr txBox="1">
            <a:spLocks noChangeArrowheads="1"/>
          </p:cNvSpPr>
          <p:nvPr/>
        </p:nvSpPr>
        <p:spPr bwMode="auto">
          <a:xfrm>
            <a:off x="1814513" y="1825625"/>
            <a:ext cx="53276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624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624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CA53C8-F3A8-4122-A08E-5EC7B92EE261}" type="slidenum">
              <a:rPr lang="el-GR" altLang="en-US" smtClean="0"/>
              <a:pPr/>
              <a:t>59</a:t>
            </a:fld>
            <a:endParaRPr lang="el-GR" altLang="en-US" smtClean="0"/>
          </a:p>
        </p:txBody>
      </p:sp>
      <p:sp>
        <p:nvSpPr>
          <p:cNvPr id="62470" name="Text Box 3"/>
          <p:cNvSpPr txBox="1">
            <a:spLocks noChangeArrowheads="1"/>
          </p:cNvSpPr>
          <p:nvPr/>
        </p:nvSpPr>
        <p:spPr bwMode="auto">
          <a:xfrm>
            <a:off x="395288" y="765175"/>
            <a:ext cx="3441700" cy="233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</a:t>
            </a:r>
            <a:r>
              <a:rPr lang="el-GR" sz="1000" b="1" dirty="0" smtClean="0"/>
              <a:t>ελιά</a:t>
            </a:r>
            <a:endParaRPr lang="el-GR" sz="1000" b="1" dirty="0"/>
          </a:p>
        </p:txBody>
      </p:sp>
      <p:sp>
        <p:nvSpPr>
          <p:cNvPr id="62471" name="Text Box 4"/>
          <p:cNvSpPr txBox="1">
            <a:spLocks noChangeArrowheads="1"/>
          </p:cNvSpPr>
          <p:nvPr/>
        </p:nvSpPr>
        <p:spPr bwMode="auto">
          <a:xfrm>
            <a:off x="4500563" y="2060575"/>
            <a:ext cx="3441700" cy="2108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ΦΟΙΤΗΤΗΣ	</a:t>
            </a:r>
            <a:r>
              <a:rPr lang="el-GR" sz="1000" b="1" dirty="0" smtClean="0"/>
              <a:t>ΣΥΣΤΑΤΙΚΟ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</a:t>
            </a:r>
            <a:r>
              <a:rPr lang="en-US" sz="1000" b="1" dirty="0"/>
              <a:t>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Κώστας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Κατερίνα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Μαρία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		</a:t>
            </a:r>
            <a:r>
              <a:rPr lang="el-GR" sz="1000" b="1" dirty="0" err="1" smtClean="0"/>
              <a:t>πέικον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Μαρία		ανανάς</a:t>
            </a:r>
          </a:p>
        </p:txBody>
      </p:sp>
      <p:sp>
        <p:nvSpPr>
          <p:cNvPr id="62472" name="Text Box 4"/>
          <p:cNvSpPr txBox="1">
            <a:spLocks noChangeArrowheads="1"/>
          </p:cNvSpPr>
          <p:nvPr/>
        </p:nvSpPr>
        <p:spPr bwMode="auto">
          <a:xfrm>
            <a:off x="1116013" y="3644900"/>
            <a:ext cx="3441700" cy="25542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ΣΕΡΒΙΡΕΙ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ΜΑΓΑΖΙ	</a:t>
            </a:r>
            <a:r>
              <a:rPr lang="el-GR" sz="1000" b="1" dirty="0" smtClean="0"/>
              <a:t>	ΟΝΟΜΑ-ΠΙΤΣΑΣ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Roma		Vegetarian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Roma	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Napoli		Vegetarian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Napoli		</a:t>
            </a:r>
            <a:r>
              <a:rPr lang="el-GR" sz="1000" b="1" dirty="0"/>
              <a:t>Ελληνική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</a:t>
            </a:r>
            <a:r>
              <a:rPr lang="el-GR" sz="1000" b="1" dirty="0" smtClean="0"/>
              <a:t>Χαβάη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</a:t>
            </a:r>
            <a:r>
              <a:rPr lang="el-GR" sz="1000" b="1" dirty="0" smtClean="0"/>
              <a:t>Σπέσιαλ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</a:t>
            </a:r>
            <a:r>
              <a:rPr lang="el-GR" sz="1000" b="1" dirty="0" smtClean="0"/>
              <a:t>Ελληνική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Pizza-Place	</a:t>
            </a:r>
            <a:r>
              <a:rPr lang="el-GR" sz="1000" b="1" dirty="0" smtClean="0"/>
              <a:t>Σπέσιαλ</a:t>
            </a:r>
            <a:endParaRPr lang="el-GR" sz="1000" b="1" dirty="0"/>
          </a:p>
          <a:p>
            <a:pPr>
              <a:spcBef>
                <a:spcPct val="50000"/>
              </a:spcBef>
            </a:pPr>
            <a:endParaRPr lang="el-GR" sz="1000" b="1" dirty="0">
              <a:solidFill>
                <a:schemeClr val="bg2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52500" y="0"/>
            <a:ext cx="7543800" cy="12954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112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A4B393-A8EB-495D-813B-C72A7479D75B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641350" y="1989139"/>
            <a:ext cx="789305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Σχεσιακή άλγεβρα: έναν απλό τρόπο δημιουργίας νέων σχέσεων από υπάρχουσες.</a:t>
            </a:r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565150" y="3357562"/>
            <a:ext cx="794385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 σύνολο από </a:t>
            </a:r>
            <a:r>
              <a:rPr lang="el-GR" sz="28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πράξεις</a:t>
            </a:r>
            <a:r>
              <a:rPr lang="el-GR" sz="28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που όταν εφαρμοστούν σε </a:t>
            </a:r>
            <a:r>
              <a:rPr lang="el-GR" sz="2800" u="sng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σχέσεις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8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πίνακες) μας δίνουν </a:t>
            </a:r>
            <a:r>
              <a:rPr lang="el-GR" sz="2800" u="sng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νέες σχέσεις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634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634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17D8FA-D6DA-435F-B136-D85D672C3EEC}" type="slidenum">
              <a:rPr lang="el-GR" altLang="en-US" smtClean="0"/>
              <a:pPr/>
              <a:t>60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268538" y="1628775"/>
            <a:ext cx="4505325" cy="396875"/>
            <a:chOff x="762" y="1680"/>
            <a:chExt cx="2838" cy="250"/>
          </a:xfrm>
        </p:grpSpPr>
        <p:sp>
          <p:nvSpPr>
            <p:cNvPr id="63503" name="Text Box 4"/>
            <p:cNvSpPr txBox="1">
              <a:spLocks noChangeArrowheads="1"/>
            </p:cNvSpPr>
            <p:nvPr/>
          </p:nvSpPr>
          <p:spPr bwMode="auto">
            <a:xfrm>
              <a:off x="762" y="1680"/>
              <a:ext cx="283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b="1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R(Z) 	     S(X),   </a:t>
              </a:r>
              <a:r>
                <a:rPr lang="en-US" sz="2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X </a:t>
              </a:r>
              <a:r>
                <a:rPr lang="en-US" sz="2000" dirty="0">
                  <a:latin typeface="Calibri" pitchFamily="34" charset="0"/>
                  <a:ea typeface="Calibri" pitchFamily="34" charset="0"/>
                  <a:cs typeface="Calibri" pitchFamily="34" charset="0"/>
                  <a:sym typeface="Symbol" pitchFamily="18" charset="2"/>
                </a:rPr>
                <a:t> Z </a:t>
              </a:r>
              <a:endParaRPr lang="el-GR" sz="2000" dirty="0"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344" y="1745"/>
              <a:ext cx="150" cy="106"/>
              <a:chOff x="2256" y="2744"/>
              <a:chExt cx="384" cy="374"/>
            </a:xfrm>
          </p:grpSpPr>
          <p:sp>
            <p:nvSpPr>
              <p:cNvPr id="63505" name="Oval 6"/>
              <p:cNvSpPr>
                <a:spLocks noChangeArrowheads="1"/>
              </p:cNvSpPr>
              <p:nvPr/>
            </p:nvSpPr>
            <p:spPr bwMode="auto">
              <a:xfrm>
                <a:off x="2400" y="274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63506" name="Oval 7"/>
              <p:cNvSpPr>
                <a:spLocks noChangeArrowheads="1"/>
              </p:cNvSpPr>
              <p:nvPr/>
            </p:nvSpPr>
            <p:spPr bwMode="auto">
              <a:xfrm>
                <a:off x="2400" y="302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63507" name="Line 8"/>
              <p:cNvSpPr>
                <a:spLocks noChangeShapeType="1"/>
              </p:cNvSpPr>
              <p:nvPr/>
            </p:nvSpPr>
            <p:spPr bwMode="auto">
              <a:xfrm>
                <a:off x="2256" y="2928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63495" name="Text Box 9"/>
          <p:cNvSpPr txBox="1">
            <a:spLocks noChangeArrowheads="1"/>
          </p:cNvSpPr>
          <p:nvPr/>
        </p:nvSpPr>
        <p:spPr bwMode="auto">
          <a:xfrm>
            <a:off x="468313" y="2060575"/>
            <a:ext cx="84328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Το αποτέλεσμα είναι μια καινούργια σχέση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Q(Y)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όπου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Y = Z - X και 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Q(Y)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ανν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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R1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R,  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R1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[Y] = t 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endParaRPr lang="en-US" sz="200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b="1">
                <a:solidFill>
                  <a:srgbClr val="CC0000"/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S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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R,</a:t>
            </a:r>
            <a:r>
              <a:rPr lang="en-US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[X] = t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[Y]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= t</a:t>
            </a:r>
            <a:r>
              <a:rPr lang="en-US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63496" name="Text Box 10"/>
          <p:cNvSpPr txBox="1">
            <a:spLocks noChangeArrowheads="1"/>
          </p:cNvSpPr>
          <p:nvPr/>
        </p:nvSpPr>
        <p:spPr bwMode="auto">
          <a:xfrm>
            <a:off x="323850" y="3933825"/>
            <a:ext cx="835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αναλογία με τη διαίρεση ακεραίων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3348038" y="5013325"/>
            <a:ext cx="238125" cy="168275"/>
            <a:chOff x="2256" y="2744"/>
            <a:chExt cx="384" cy="374"/>
          </a:xfrm>
        </p:grpSpPr>
        <p:sp>
          <p:nvSpPr>
            <p:cNvPr id="63500" name="Oval 12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01" name="Oval 13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02" name="Line 14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3498" name="Text Box 15"/>
          <p:cNvSpPr txBox="1">
            <a:spLocks noChangeArrowheads="1"/>
          </p:cNvSpPr>
          <p:nvPr/>
        </p:nvSpPr>
        <p:spPr bwMode="auto">
          <a:xfrm>
            <a:off x="539750" y="4437063"/>
            <a:ext cx="8432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διαίρεση ακεραίων:  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 / S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το αποτέλεσμα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Q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τέτοιο ώστε: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Q * S 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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  R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διαίρεση σχέσεων:     R               S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το αποτέλεσμα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Q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τέτοιο ώστε  ...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50825" y="5516563"/>
            <a:ext cx="7561263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l-GR" sz="1600" i="1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«Με απλά λόγια, τις υπο-πλειάδες της </a:t>
            </a:r>
            <a:r>
              <a:rPr lang="en-US" sz="1600" i="1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Z </a:t>
            </a:r>
            <a:r>
              <a:rPr lang="el-GR" sz="1600" i="1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που εμφανίζονται με όλες τις τιμές της Χ»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13</a:t>
            </a:r>
            <a:r>
              <a:rPr lang="el-GR" dirty="0" smtClean="0"/>
              <a:t>-20</a:t>
            </a:r>
            <a:r>
              <a:rPr lang="en-US" dirty="0" smtClean="0"/>
              <a:t>14</a:t>
            </a:r>
            <a:endParaRPr lang="el-GR" altLang="en-US" dirty="0" smtClean="0"/>
          </a:p>
        </p:txBody>
      </p:sp>
      <p:sp>
        <p:nvSpPr>
          <p:cNvPr id="645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645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95A8D2-1E2F-48FC-B24F-C8656E4B9170}" type="slidenum">
              <a:rPr lang="el-GR" altLang="en-US" smtClean="0"/>
              <a:pPr/>
              <a:t>61</a:t>
            </a:fld>
            <a:endParaRPr lang="el-GR" altLang="en-US" smtClean="0"/>
          </a:p>
        </p:txBody>
      </p:sp>
      <p:sp>
        <p:nvSpPr>
          <p:cNvPr id="64517" name="Text Box 2"/>
          <p:cNvSpPr txBox="1">
            <a:spLocks noChangeArrowheads="1"/>
          </p:cNvSpPr>
          <p:nvPr/>
        </p:nvSpPr>
        <p:spPr bwMode="auto">
          <a:xfrm>
            <a:off x="4276725" y="3475038"/>
            <a:ext cx="3190875" cy="3968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64519" name="Text Box 4"/>
          <p:cNvSpPr txBox="1">
            <a:spLocks noChangeArrowheads="1"/>
          </p:cNvSpPr>
          <p:nvPr/>
        </p:nvSpPr>
        <p:spPr bwMode="auto">
          <a:xfrm>
            <a:off x="2670175" y="2182813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S </a:t>
            </a:r>
            <a:endParaRPr lang="el-GR" sz="2000" b="1">
              <a:latin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733675" y="3078163"/>
            <a:ext cx="533400" cy="1311275"/>
            <a:chOff x="720" y="2592"/>
            <a:chExt cx="336" cy="826"/>
          </a:xfrm>
        </p:grpSpPr>
        <p:sp>
          <p:nvSpPr>
            <p:cNvPr id="64550" name="Text Box 6"/>
            <p:cNvSpPr txBox="1">
              <a:spLocks noChangeArrowheads="1"/>
            </p:cNvSpPr>
            <p:nvPr/>
          </p:nvSpPr>
          <p:spPr bwMode="auto">
            <a:xfrm>
              <a:off x="720" y="2592"/>
              <a:ext cx="336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sz="2000" b="1">
                  <a:solidFill>
                    <a:srgbClr val="0099FF"/>
                  </a:solidFill>
                  <a:latin typeface="Times New Roman" pitchFamily="18" charset="0"/>
                </a:rPr>
                <a:t>b</a:t>
              </a:r>
              <a:r>
                <a:rPr lang="en-US" sz="2000" b="1" baseline="-25000">
                  <a:solidFill>
                    <a:srgbClr val="0099FF"/>
                  </a:solidFill>
                  <a:latin typeface="Times New Roman" pitchFamily="18" charset="0"/>
                </a:rPr>
                <a:t>2</a:t>
              </a:r>
              <a:endParaRPr lang="el-GR" sz="2000" b="1">
                <a:solidFill>
                  <a:srgbClr val="0099FF"/>
                </a:solidFill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sz="2000" b="1">
                  <a:solidFill>
                    <a:srgbClr val="00CC66"/>
                  </a:solidFill>
                  <a:latin typeface="Times New Roman" pitchFamily="18" charset="0"/>
                </a:rPr>
                <a:t>b</a:t>
              </a:r>
              <a:r>
                <a:rPr lang="en-US" sz="2000" b="1" baseline="-25000">
                  <a:solidFill>
                    <a:srgbClr val="00CC66"/>
                  </a:solidFill>
                  <a:latin typeface="Times New Roman" pitchFamily="18" charset="0"/>
                </a:rPr>
                <a:t>4</a:t>
              </a:r>
              <a:endParaRPr lang="el-GR" sz="2000" b="1">
                <a:solidFill>
                  <a:srgbClr val="00CC66"/>
                </a:solidFill>
                <a:latin typeface="Times New Roman" pitchFamily="18" charset="0"/>
              </a:endParaRPr>
            </a:p>
          </p:txBody>
        </p:sp>
        <p:sp>
          <p:nvSpPr>
            <p:cNvPr id="64551" name="Line 7"/>
            <p:cNvSpPr>
              <a:spLocks noChangeShapeType="1"/>
            </p:cNvSpPr>
            <p:nvPr/>
          </p:nvSpPr>
          <p:spPr bwMode="auto">
            <a:xfrm>
              <a:off x="720" y="284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4521" name="Text Box 8"/>
          <p:cNvSpPr txBox="1">
            <a:spLocks noChangeArrowheads="1"/>
          </p:cNvSpPr>
          <p:nvPr/>
        </p:nvSpPr>
        <p:spPr bwMode="auto">
          <a:xfrm>
            <a:off x="330200" y="19050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827088" y="1773238"/>
            <a:ext cx="2209800" cy="3140075"/>
            <a:chOff x="1296" y="1872"/>
            <a:chExt cx="1392" cy="1978"/>
          </a:xfrm>
        </p:grpSpPr>
        <p:sp>
          <p:nvSpPr>
            <p:cNvPr id="64547" name="Text Box 10"/>
            <p:cNvSpPr txBox="1">
              <a:spLocks noChangeArrowheads="1"/>
            </p:cNvSpPr>
            <p:nvPr/>
          </p:nvSpPr>
          <p:spPr bwMode="auto">
            <a:xfrm>
              <a:off x="1296" y="1872"/>
              <a:ext cx="1392" cy="1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  B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1</a:t>
              </a:r>
              <a:r>
                <a:rPr lang="el-GR" sz="2000">
                  <a:latin typeface="Times New Roman" pitchFamily="18" charset="0"/>
                </a:rPr>
                <a:t>    b</a:t>
              </a:r>
              <a:r>
                <a:rPr lang="el-GR" sz="2000" baseline="-25000">
                  <a:latin typeface="Times New Roman" pitchFamily="18" charset="0"/>
                </a:rPr>
                <a:t>1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1</a:t>
              </a:r>
              <a:r>
                <a:rPr lang="el-GR" sz="2000">
                  <a:latin typeface="Times New Roman" pitchFamily="18" charset="0"/>
                </a:rPr>
                <a:t>    b</a:t>
              </a:r>
              <a:r>
                <a:rPr lang="en-US" sz="2000" baseline="-25000">
                  <a:latin typeface="Times New Roman" pitchFamily="18" charset="0"/>
                </a:rPr>
                <a:t>3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1</a:t>
              </a:r>
              <a:r>
                <a:rPr lang="el-GR" sz="2000">
                  <a:latin typeface="Times New Roman" pitchFamily="18" charset="0"/>
                </a:rPr>
                <a:t>    </a:t>
              </a:r>
              <a:r>
                <a:rPr lang="el-GR" sz="2000" b="1">
                  <a:solidFill>
                    <a:srgbClr val="00CC66"/>
                  </a:solidFill>
                  <a:latin typeface="Times New Roman" pitchFamily="18" charset="0"/>
                </a:rPr>
                <a:t>b</a:t>
              </a:r>
              <a:r>
                <a:rPr lang="el-GR" sz="2000" b="1" baseline="-25000">
                  <a:solidFill>
                    <a:srgbClr val="00CC66"/>
                  </a:solidFill>
                  <a:latin typeface="Times New Roman" pitchFamily="18" charset="0"/>
                </a:rPr>
                <a:t>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2 </a:t>
              </a:r>
              <a:r>
                <a:rPr lang="el-GR" sz="2000">
                  <a:latin typeface="Times New Roman" pitchFamily="18" charset="0"/>
                </a:rPr>
                <a:t>  </a:t>
              </a:r>
              <a:r>
                <a:rPr lang="el-GR" sz="2000" b="1">
                  <a:solidFill>
                    <a:srgbClr val="0099FF"/>
                  </a:solidFill>
                  <a:latin typeface="Times New Roman" pitchFamily="18" charset="0"/>
                </a:rPr>
                <a:t> b</a:t>
              </a:r>
              <a:r>
                <a:rPr lang="el-GR" sz="2000" b="1" baseline="-25000">
                  <a:solidFill>
                    <a:srgbClr val="0099FF"/>
                  </a:solidFill>
                  <a:latin typeface="Times New Roman" pitchFamily="18" charset="0"/>
                </a:rPr>
                <a:t>2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2  </a:t>
              </a:r>
              <a:r>
                <a:rPr lang="el-GR" sz="2000">
                  <a:latin typeface="Times New Roman" pitchFamily="18" charset="0"/>
                </a:rPr>
                <a:t>   </a:t>
              </a:r>
              <a:r>
                <a:rPr lang="el-GR" sz="2000" b="1">
                  <a:solidFill>
                    <a:srgbClr val="00CC66"/>
                  </a:solidFill>
                  <a:latin typeface="Times New Roman" pitchFamily="18" charset="0"/>
                </a:rPr>
                <a:t>b</a:t>
              </a:r>
              <a:r>
                <a:rPr lang="el-GR" sz="2000" b="1" baseline="-25000">
                  <a:solidFill>
                    <a:srgbClr val="00CC66"/>
                  </a:solidFill>
                  <a:latin typeface="Times New Roman" pitchFamily="18" charset="0"/>
                </a:rPr>
                <a:t>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3</a:t>
              </a:r>
              <a:r>
                <a:rPr lang="el-GR" sz="2000">
                  <a:latin typeface="Times New Roman" pitchFamily="18" charset="0"/>
                </a:rPr>
                <a:t>     </a:t>
              </a:r>
              <a:r>
                <a:rPr lang="el-GR" sz="2000" b="1">
                  <a:solidFill>
                    <a:srgbClr val="0099FF"/>
                  </a:solidFill>
                  <a:latin typeface="Times New Roman" pitchFamily="18" charset="0"/>
                </a:rPr>
                <a:t>b</a:t>
              </a:r>
              <a:r>
                <a:rPr lang="el-GR" sz="2000" b="1" baseline="-25000">
                  <a:solidFill>
                    <a:srgbClr val="0099FF"/>
                  </a:solidFill>
                  <a:latin typeface="Times New Roman" pitchFamily="18" charset="0"/>
                </a:rPr>
                <a:t>2</a:t>
              </a:r>
              <a:endParaRPr lang="el-GR" sz="2000" b="1">
                <a:solidFill>
                  <a:srgbClr val="0099FF"/>
                </a:solidFill>
                <a:latin typeface="Times New Roman" pitchFamily="18" charset="0"/>
              </a:endParaRPr>
            </a:p>
          </p:txBody>
        </p:sp>
        <p:sp>
          <p:nvSpPr>
            <p:cNvPr id="64548" name="Line 11"/>
            <p:cNvSpPr>
              <a:spLocks noChangeShapeType="1"/>
            </p:cNvSpPr>
            <p:nvPr/>
          </p:nvSpPr>
          <p:spPr bwMode="auto">
            <a:xfrm>
              <a:off x="1296" y="2112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549" name="Line 12"/>
            <p:cNvSpPr>
              <a:spLocks noChangeShapeType="1"/>
            </p:cNvSpPr>
            <p:nvPr/>
          </p:nvSpPr>
          <p:spPr bwMode="auto">
            <a:xfrm>
              <a:off x="1536" y="1872"/>
              <a:ext cx="0" cy="1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4523" name="Text Box 13"/>
          <p:cNvSpPr txBox="1">
            <a:spLocks noChangeArrowheads="1"/>
          </p:cNvSpPr>
          <p:nvPr/>
        </p:nvSpPr>
        <p:spPr bwMode="auto">
          <a:xfrm>
            <a:off x="7908925" y="268128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2000" b="1">
              <a:latin typeface="Times New Roman" pitchFamily="18" charset="0"/>
            </a:endParaRPr>
          </a:p>
        </p:txBody>
      </p:sp>
      <p:sp>
        <p:nvSpPr>
          <p:cNvPr id="64524" name="Text Box 14"/>
          <p:cNvSpPr txBox="1">
            <a:spLocks noChangeArrowheads="1"/>
          </p:cNvSpPr>
          <p:nvPr/>
        </p:nvSpPr>
        <p:spPr bwMode="auto">
          <a:xfrm>
            <a:off x="3924300" y="3992563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Q(Υ)?</a:t>
            </a:r>
          </a:p>
        </p:txBody>
      </p:sp>
      <p:sp>
        <p:nvSpPr>
          <p:cNvPr id="64525" name="Text Box 15"/>
          <p:cNvSpPr txBox="1">
            <a:spLocks noChangeArrowheads="1"/>
          </p:cNvSpPr>
          <p:nvPr/>
        </p:nvSpPr>
        <p:spPr bwMode="auto">
          <a:xfrm>
            <a:off x="4495800" y="3429000"/>
            <a:ext cx="3819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R(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Z</a:t>
            </a:r>
            <a:r>
              <a:rPr lang="en-US" sz="2000" b="1" dirty="0">
                <a:latin typeface="Times New Roman" pitchFamily="18" charset="0"/>
              </a:rPr>
              <a:t>) 	     S(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X</a:t>
            </a:r>
            <a:r>
              <a:rPr lang="en-US" sz="2000" b="1" dirty="0">
                <a:latin typeface="Times New Roman" pitchFamily="18" charset="0"/>
              </a:rPr>
              <a:t>),   </a:t>
            </a:r>
            <a:r>
              <a:rPr lang="en-US" sz="2000" dirty="0">
                <a:latin typeface="Times New Roman" pitchFamily="18" charset="0"/>
              </a:rPr>
              <a:t>X </a:t>
            </a:r>
            <a:r>
              <a:rPr lang="en-US" sz="2000" dirty="0">
                <a:latin typeface="Times New Roman" pitchFamily="18" charset="0"/>
                <a:sym typeface="Symbol" pitchFamily="18" charset="2"/>
              </a:rPr>
              <a:t> Z </a:t>
            </a:r>
            <a:endParaRPr lang="el-GR" sz="2000" dirty="0">
              <a:latin typeface="Times New Roman" pitchFamily="18" charset="0"/>
            </a:endParaRP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800600" y="2057400"/>
            <a:ext cx="238125" cy="168275"/>
            <a:chOff x="2256" y="2744"/>
            <a:chExt cx="384" cy="374"/>
          </a:xfrm>
        </p:grpSpPr>
        <p:sp>
          <p:nvSpPr>
            <p:cNvPr id="64544" name="Oval 17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45" name="Oval 18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46" name="Line 19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4495800" y="2743200"/>
            <a:ext cx="2971800" cy="636588"/>
            <a:chOff x="2544" y="2026"/>
            <a:chExt cx="1872" cy="401"/>
          </a:xfrm>
        </p:grpSpPr>
        <p:sp>
          <p:nvSpPr>
            <p:cNvPr id="64540" name="Text Box 21"/>
            <p:cNvSpPr txBox="1">
              <a:spLocks noChangeArrowheads="1"/>
            </p:cNvSpPr>
            <p:nvPr/>
          </p:nvSpPr>
          <p:spPr bwMode="auto">
            <a:xfrm>
              <a:off x="2544" y="2026"/>
              <a:ext cx="120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b="1">
                  <a:latin typeface="Times New Roman" pitchFamily="18" charset="0"/>
                </a:rPr>
                <a:t>Ζ = {Α, Β}</a:t>
              </a:r>
            </a:p>
          </p:txBody>
        </p:sp>
        <p:sp>
          <p:nvSpPr>
            <p:cNvPr id="64541" name="Text Box 22"/>
            <p:cNvSpPr txBox="1">
              <a:spLocks noChangeArrowheads="1"/>
            </p:cNvSpPr>
            <p:nvPr/>
          </p:nvSpPr>
          <p:spPr bwMode="auto">
            <a:xfrm>
              <a:off x="3456" y="2026"/>
              <a:ext cx="96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b="1">
                  <a:latin typeface="Times New Roman" pitchFamily="18" charset="0"/>
                </a:rPr>
                <a:t>Χ = {</a:t>
              </a:r>
              <a:r>
                <a:rPr lang="en-US" sz="2000" b="1">
                  <a:latin typeface="Times New Roman" pitchFamily="18" charset="0"/>
                </a:rPr>
                <a:t>B</a:t>
              </a:r>
              <a:r>
                <a:rPr lang="el-GR" sz="2000" b="1">
                  <a:latin typeface="Times New Roman" pitchFamily="18" charset="0"/>
                </a:rPr>
                <a:t>}</a:t>
              </a:r>
            </a:p>
          </p:txBody>
        </p:sp>
        <p:sp>
          <p:nvSpPr>
            <p:cNvPr id="64542" name="Line 23"/>
            <p:cNvSpPr>
              <a:spLocks noChangeShapeType="1"/>
            </p:cNvSpPr>
            <p:nvPr/>
          </p:nvSpPr>
          <p:spPr bwMode="auto">
            <a:xfrm flipV="1">
              <a:off x="2880" y="2276"/>
              <a:ext cx="0" cy="1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543" name="Line 24"/>
            <p:cNvSpPr>
              <a:spLocks noChangeShapeType="1"/>
            </p:cNvSpPr>
            <p:nvPr/>
          </p:nvSpPr>
          <p:spPr bwMode="auto">
            <a:xfrm flipV="1">
              <a:off x="3600" y="2211"/>
              <a:ext cx="144" cy="2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4528" name="Text Box 25"/>
          <p:cNvSpPr txBox="1">
            <a:spLocks noChangeArrowheads="1"/>
          </p:cNvSpPr>
          <p:nvPr/>
        </p:nvSpPr>
        <p:spPr bwMode="auto">
          <a:xfrm>
            <a:off x="6410325" y="4489450"/>
            <a:ext cx="2143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Υ = {</a:t>
            </a:r>
            <a:r>
              <a:rPr lang="en-US" sz="2000" b="1">
                <a:latin typeface="Times New Roman" pitchFamily="18" charset="0"/>
              </a:rPr>
              <a:t>A</a:t>
            </a:r>
            <a:r>
              <a:rPr lang="el-GR" sz="2000" b="1">
                <a:latin typeface="Times New Roman" pitchFamily="18" charset="0"/>
              </a:rPr>
              <a:t>}</a:t>
            </a:r>
          </a:p>
        </p:txBody>
      </p:sp>
      <p:sp>
        <p:nvSpPr>
          <p:cNvPr id="64529" name="Text Box 26"/>
          <p:cNvSpPr txBox="1">
            <a:spLocks noChangeArrowheads="1"/>
          </p:cNvSpPr>
          <p:nvPr/>
        </p:nvSpPr>
        <p:spPr bwMode="auto">
          <a:xfrm>
            <a:off x="5029200" y="4489450"/>
            <a:ext cx="1676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Υ = Ζ - Χ</a:t>
            </a:r>
          </a:p>
        </p:txBody>
      </p:sp>
      <p:sp>
        <p:nvSpPr>
          <p:cNvPr id="64530" name="Text Box 27"/>
          <p:cNvSpPr txBox="1">
            <a:spLocks noChangeArrowheads="1"/>
          </p:cNvSpPr>
          <p:nvPr/>
        </p:nvSpPr>
        <p:spPr bwMode="auto">
          <a:xfrm>
            <a:off x="3749675" y="5084763"/>
            <a:ext cx="47942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CC0000"/>
                </a:solidFill>
                <a:latin typeface="Times New Roman" pitchFamily="18" charset="0"/>
                <a:sym typeface="Symbol" pitchFamily="18" charset="2"/>
              </a:rPr>
              <a:t>t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  </a:t>
            </a:r>
            <a:r>
              <a:rPr lang="el-GR" sz="2000">
                <a:latin typeface="Times New Roman" pitchFamily="18" charset="0"/>
              </a:rPr>
              <a:t>Q</a:t>
            </a:r>
            <a:r>
              <a:rPr lang="en-US" sz="2000" b="1">
                <a:latin typeface="Times New Roman" pitchFamily="18" charset="0"/>
              </a:rPr>
              <a:t>, </a:t>
            </a:r>
            <a:r>
              <a:rPr lang="el-GR" sz="2000">
                <a:latin typeface="Times New Roman" pitchFamily="18" charset="0"/>
                <a:sym typeface="Symbol" pitchFamily="18" charset="2"/>
              </a:rPr>
              <a:t> </a:t>
            </a:r>
            <a:r>
              <a:rPr lang="en-US" sz="2000">
                <a:latin typeface="Times New Roman" pitchFamily="18" charset="0"/>
              </a:rPr>
              <a:t>t</a:t>
            </a:r>
            <a:r>
              <a:rPr lang="en-US" sz="2000" baseline="-25000">
                <a:latin typeface="Times New Roman" pitchFamily="18" charset="0"/>
              </a:rPr>
              <a:t>R</a:t>
            </a:r>
            <a:r>
              <a:rPr lang="el-GR" sz="2000" baseline="-25000">
                <a:latin typeface="Times New Roman" pitchFamily="18" charset="0"/>
              </a:rPr>
              <a:t>1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 </a:t>
            </a:r>
            <a:r>
              <a:rPr lang="en-US" sz="2000">
                <a:latin typeface="Times New Roman" pitchFamily="18" charset="0"/>
              </a:rPr>
              <a:t>R</a:t>
            </a:r>
            <a:r>
              <a:rPr lang="el-GR" sz="2000" b="1">
                <a:latin typeface="Times New Roman" pitchFamily="18" charset="0"/>
              </a:rPr>
              <a:t>, </a:t>
            </a:r>
            <a:r>
              <a:rPr lang="en-US" sz="2000" b="1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</a:rPr>
              <a:t>t</a:t>
            </a:r>
            <a:r>
              <a:rPr lang="en-US" sz="2000" baseline="-25000">
                <a:latin typeface="Times New Roman" pitchFamily="18" charset="0"/>
              </a:rPr>
              <a:t>R</a:t>
            </a:r>
            <a:r>
              <a:rPr lang="el-GR" sz="2000" baseline="-25000">
                <a:latin typeface="Times New Roman" pitchFamily="18" charset="0"/>
              </a:rPr>
              <a:t>1</a:t>
            </a:r>
            <a:r>
              <a:rPr lang="en-US" sz="2000">
                <a:latin typeface="Times New Roman" pitchFamily="18" charset="0"/>
              </a:rPr>
              <a:t>[Y] = 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t</a:t>
            </a:r>
            <a:endParaRPr lang="el-GR" sz="2000" b="1">
              <a:solidFill>
                <a:srgbClr val="CC0000"/>
              </a:solidFill>
              <a:latin typeface="Times New Roman" pitchFamily="18" charset="0"/>
              <a:sym typeface="Symbol" pitchFamily="18" charset="2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>
                <a:latin typeface="Times New Roman" pitchFamily="18" charset="0"/>
                <a:sym typeface="Symbol" pitchFamily="18" charset="2"/>
              </a:rPr>
              <a:t></a:t>
            </a:r>
            <a:r>
              <a:rPr lang="el-GR" sz="2000" b="1"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2000">
                <a:latin typeface="Times New Roman" pitchFamily="18" charset="0"/>
              </a:rPr>
              <a:t>t</a:t>
            </a:r>
            <a:r>
              <a:rPr lang="en-US" sz="2400" baseline="-25000">
                <a:latin typeface="Times New Roman" pitchFamily="18" charset="0"/>
              </a:rPr>
              <a:t>S</a:t>
            </a:r>
            <a:r>
              <a:rPr lang="el-GR" sz="2000" b="1"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</a:t>
            </a:r>
            <a:r>
              <a:rPr lang="en-US" sz="2000">
                <a:latin typeface="Times New Roman" pitchFamily="18" charset="0"/>
              </a:rPr>
              <a:t> S</a:t>
            </a:r>
            <a:r>
              <a:rPr lang="el-GR" sz="2000">
                <a:latin typeface="Times New Roman" pitchFamily="18" charset="0"/>
              </a:rPr>
              <a:t>,</a:t>
            </a:r>
            <a:r>
              <a:rPr lang="en-US" sz="2000" b="1">
                <a:latin typeface="Times New Roman" pitchFamily="18" charset="0"/>
              </a:rPr>
              <a:t> </a:t>
            </a:r>
            <a:r>
              <a:rPr lang="el-GR" sz="2000">
                <a:latin typeface="Times New Roman" pitchFamily="18" charset="0"/>
                <a:sym typeface="Symbol" pitchFamily="18" charset="2"/>
              </a:rPr>
              <a:t> </a:t>
            </a:r>
            <a:r>
              <a:rPr lang="en-US" sz="2000">
                <a:latin typeface="Times New Roman" pitchFamily="18" charset="0"/>
              </a:rPr>
              <a:t>t</a:t>
            </a:r>
            <a:r>
              <a:rPr lang="en-US" sz="2400" baseline="-25000">
                <a:latin typeface="Times New Roman" pitchFamily="18" charset="0"/>
              </a:rPr>
              <a:t>R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</a:t>
            </a:r>
            <a:r>
              <a:rPr lang="en-US" sz="2000">
                <a:latin typeface="Times New Roman" pitchFamily="18" charset="0"/>
              </a:rPr>
              <a:t>R,  t</a:t>
            </a:r>
            <a:r>
              <a:rPr lang="en-US" sz="2000" baseline="-25000">
                <a:latin typeface="Times New Roman" pitchFamily="18" charset="0"/>
              </a:rPr>
              <a:t>R</a:t>
            </a:r>
            <a:r>
              <a:rPr lang="en-US" sz="2000">
                <a:latin typeface="Times New Roman" pitchFamily="18" charset="0"/>
              </a:rPr>
              <a:t>[X] = t</a:t>
            </a:r>
            <a:r>
              <a:rPr lang="en-US" sz="2400" baseline="-25000">
                <a:latin typeface="Times New Roman" pitchFamily="18" charset="0"/>
              </a:rPr>
              <a:t>S</a:t>
            </a:r>
            <a:r>
              <a:rPr lang="en-US" sz="2000">
                <a:latin typeface="Times New Roman" pitchFamily="18" charset="0"/>
              </a:rPr>
              <a:t>  </a:t>
            </a:r>
            <a:r>
              <a:rPr lang="el-GR" sz="2000">
                <a:latin typeface="Times New Roman" pitchFamily="18" charset="0"/>
              </a:rPr>
              <a:t>και</a:t>
            </a:r>
            <a:r>
              <a:rPr lang="en-US" sz="2000">
                <a:latin typeface="Times New Roman" pitchFamily="18" charset="0"/>
              </a:rPr>
              <a:t> t</a:t>
            </a:r>
            <a:r>
              <a:rPr lang="en-US" sz="2000" baseline="-25000">
                <a:latin typeface="Times New Roman" pitchFamily="18" charset="0"/>
              </a:rPr>
              <a:t>R</a:t>
            </a:r>
            <a:r>
              <a:rPr lang="en-US" sz="2000">
                <a:latin typeface="Times New Roman" pitchFamily="18" charset="0"/>
              </a:rPr>
              <a:t>[Y]</a:t>
            </a:r>
            <a:r>
              <a:rPr lang="en-US" sz="2000" b="1">
                <a:latin typeface="Times New Roman" pitchFamily="18" charset="0"/>
              </a:rPr>
              <a:t> = 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t</a:t>
            </a:r>
            <a:endParaRPr lang="el-GR" sz="2000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64531" name="Text Box 28"/>
          <p:cNvSpPr txBox="1">
            <a:spLocks noChangeArrowheads="1"/>
          </p:cNvSpPr>
          <p:nvPr/>
        </p:nvSpPr>
        <p:spPr bwMode="auto">
          <a:xfrm>
            <a:off x="4276725" y="1941513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R            S</a:t>
            </a:r>
            <a:endParaRPr lang="el-GR" sz="2000" b="1">
              <a:latin typeface="Times New Roman" pitchFamily="18" charset="0"/>
            </a:endParaRPr>
          </a:p>
        </p:txBody>
      </p: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5334000" y="3581400"/>
            <a:ext cx="238125" cy="168275"/>
            <a:chOff x="2256" y="2744"/>
            <a:chExt cx="384" cy="374"/>
          </a:xfrm>
        </p:grpSpPr>
        <p:sp>
          <p:nvSpPr>
            <p:cNvPr id="64537" name="Oval 30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38" name="Oval 31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39" name="Line 32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4533" name="Text Box 33"/>
          <p:cNvSpPr txBox="1">
            <a:spLocks noChangeArrowheads="1"/>
          </p:cNvSpPr>
          <p:nvPr/>
        </p:nvSpPr>
        <p:spPr bwMode="auto">
          <a:xfrm>
            <a:off x="2216150" y="4687888"/>
            <a:ext cx="906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64534" name="Text Box 34"/>
          <p:cNvSpPr txBox="1">
            <a:spLocks noChangeArrowheads="1"/>
          </p:cNvSpPr>
          <p:nvPr/>
        </p:nvSpPr>
        <p:spPr bwMode="auto">
          <a:xfrm>
            <a:off x="2339975" y="4489450"/>
            <a:ext cx="927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Q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64535" name="Text Box 35"/>
          <p:cNvSpPr txBox="1">
            <a:spLocks noChangeArrowheads="1"/>
          </p:cNvSpPr>
          <p:nvPr/>
        </p:nvSpPr>
        <p:spPr bwMode="auto">
          <a:xfrm>
            <a:off x="2484438" y="5084763"/>
            <a:ext cx="7826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A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a</a:t>
            </a:r>
            <a:r>
              <a:rPr lang="en-US" sz="2000" baseline="-25000">
                <a:latin typeface="Times New Roman" pitchFamily="18" charset="0"/>
              </a:rPr>
              <a:t>2</a:t>
            </a:r>
            <a:endParaRPr lang="el-GR" sz="2000" baseline="-25000">
              <a:latin typeface="Times New Roman" pitchFamily="18" charset="0"/>
            </a:endParaRPr>
          </a:p>
        </p:txBody>
      </p:sp>
      <p:sp>
        <p:nvSpPr>
          <p:cNvPr id="64536" name="Line 36"/>
          <p:cNvSpPr>
            <a:spLocks noChangeShapeType="1"/>
          </p:cNvSpPr>
          <p:nvPr/>
        </p:nvSpPr>
        <p:spPr bwMode="auto">
          <a:xfrm>
            <a:off x="2484438" y="54451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13</a:t>
            </a:r>
            <a:r>
              <a:rPr lang="el-GR" dirty="0" smtClean="0"/>
              <a:t>-20</a:t>
            </a:r>
            <a:r>
              <a:rPr lang="en-US" dirty="0" smtClean="0"/>
              <a:t>14</a:t>
            </a:r>
            <a:endParaRPr lang="el-GR" altLang="en-US" dirty="0" smtClean="0"/>
          </a:p>
        </p:txBody>
      </p:sp>
      <p:sp>
        <p:nvSpPr>
          <p:cNvPr id="655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655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87E3E5-D8F2-477A-A750-992BA809F8B4}" type="slidenum">
              <a:rPr lang="el-GR" altLang="en-US" smtClean="0"/>
              <a:pPr/>
              <a:t>62</a:t>
            </a:fld>
            <a:endParaRPr lang="el-GR" altLang="en-US" smtClean="0"/>
          </a:p>
        </p:txBody>
      </p:sp>
      <p:sp>
        <p:nvSpPr>
          <p:cNvPr id="65542" name="Text Box 4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665788" y="2032000"/>
            <a:ext cx="238125" cy="168275"/>
            <a:chOff x="2256" y="2744"/>
            <a:chExt cx="384" cy="374"/>
          </a:xfrm>
        </p:grpSpPr>
        <p:sp>
          <p:nvSpPr>
            <p:cNvPr id="65551" name="Oval 6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52" name="Oval 7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53" name="Line 8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5544" name="Text Box 9"/>
          <p:cNvSpPr txBox="1">
            <a:spLocks noChangeArrowheads="1"/>
          </p:cNvSpPr>
          <p:nvPr/>
        </p:nvSpPr>
        <p:spPr bwMode="auto">
          <a:xfrm>
            <a:off x="5221288" y="1916113"/>
            <a:ext cx="23764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	 </a:t>
            </a:r>
            <a:r>
              <a:rPr lang="el-GR" sz="2000" b="1" dirty="0" smtClean="0">
                <a:latin typeface="Times New Roman" pitchFamily="18" charset="0"/>
              </a:rPr>
              <a:t>   </a:t>
            </a:r>
            <a:r>
              <a:rPr lang="en-US" sz="2000" b="1" dirty="0" smtClean="0">
                <a:latin typeface="Times New Roman" pitchFamily="18" charset="0"/>
              </a:rPr>
              <a:t>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65545" name="Text Box 10"/>
          <p:cNvSpPr txBox="1">
            <a:spLocks noChangeArrowheads="1"/>
          </p:cNvSpPr>
          <p:nvPr/>
        </p:nvSpPr>
        <p:spPr bwMode="auto">
          <a:xfrm>
            <a:off x="1116013" y="2312988"/>
            <a:ext cx="3302000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R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A	B	C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	c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c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c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	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	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c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c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3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	c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3	</a:t>
            </a:r>
            <a:r>
              <a:rPr lang="en-US" sz="1600">
                <a:latin typeface="Times New Roman" pitchFamily="18" charset="0"/>
              </a:rPr>
              <a:t>b</a:t>
            </a:r>
            <a:r>
              <a:rPr lang="en-US" sz="1600" baseline="-25000">
                <a:latin typeface="Times New Roman" pitchFamily="18" charset="0"/>
              </a:rPr>
              <a:t>1	</a:t>
            </a:r>
            <a:r>
              <a:rPr lang="en-US" sz="1600">
                <a:latin typeface="Times New Roman" pitchFamily="18" charset="0"/>
              </a:rPr>
              <a:t>c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65546" name="Line 11"/>
          <p:cNvSpPr>
            <a:spLocks noChangeShapeType="1"/>
          </p:cNvSpPr>
          <p:nvPr/>
        </p:nvSpPr>
        <p:spPr bwMode="auto">
          <a:xfrm>
            <a:off x="1116013" y="3043238"/>
            <a:ext cx="21605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5547" name="Text Box 12"/>
          <p:cNvSpPr txBox="1">
            <a:spLocks noChangeArrowheads="1"/>
          </p:cNvSpPr>
          <p:nvPr/>
        </p:nvSpPr>
        <p:spPr bwMode="auto">
          <a:xfrm>
            <a:off x="6157913" y="2682875"/>
            <a:ext cx="1247775" cy="186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S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A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3</a:t>
            </a:r>
            <a:endParaRPr lang="el-GR" sz="1600" baseline="-25000">
              <a:solidFill>
                <a:schemeClr val="accent1"/>
              </a:solidFill>
              <a:latin typeface="Times New Roman" pitchFamily="18" charset="0"/>
            </a:endParaRPr>
          </a:p>
        </p:txBody>
      </p:sp>
      <p:sp>
        <p:nvSpPr>
          <p:cNvPr id="65548" name="Line 13"/>
          <p:cNvSpPr>
            <a:spLocks noChangeShapeType="1"/>
          </p:cNvSpPr>
          <p:nvPr/>
        </p:nvSpPr>
        <p:spPr bwMode="auto">
          <a:xfrm>
            <a:off x="6156325" y="3429000"/>
            <a:ext cx="371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5549" name="Text Box 16"/>
          <p:cNvSpPr txBox="1">
            <a:spLocks noChangeArrowheads="1"/>
          </p:cNvSpPr>
          <p:nvPr/>
        </p:nvSpPr>
        <p:spPr bwMode="auto">
          <a:xfrm>
            <a:off x="4068763" y="2611438"/>
            <a:ext cx="1800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omic Sans MS" pitchFamily="66" charset="0"/>
              </a:rPr>
              <a:t>Παράδειγμα</a:t>
            </a:r>
          </a:p>
        </p:txBody>
      </p:sp>
      <p:sp>
        <p:nvSpPr>
          <p:cNvPr id="65550" name="Text Box 20"/>
          <p:cNvSpPr txBox="1">
            <a:spLocks noChangeArrowheads="1"/>
          </p:cNvSpPr>
          <p:nvPr/>
        </p:nvSpPr>
        <p:spPr bwMode="auto">
          <a:xfrm>
            <a:off x="4121150" y="31877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2000">
              <a:latin typeface="Comic Sans MS" pitchFamily="66" charset="0"/>
            </a:endParaRPr>
          </a:p>
        </p:txBody>
      </p:sp>
      <p:sp>
        <p:nvSpPr>
          <p:cNvPr id="19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13</a:t>
            </a:r>
            <a:r>
              <a:rPr lang="el-GR" dirty="0" smtClean="0"/>
              <a:t>-20</a:t>
            </a:r>
            <a:r>
              <a:rPr lang="en-US" dirty="0" smtClean="0"/>
              <a:t>14</a:t>
            </a:r>
            <a:endParaRPr lang="el-GR" altLang="en-US" dirty="0" smtClean="0"/>
          </a:p>
        </p:txBody>
      </p:sp>
      <p:sp>
        <p:nvSpPr>
          <p:cNvPr id="665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665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D28E4C-74DB-45FF-9360-14B0B49DD9E6}" type="slidenum">
              <a:rPr lang="el-GR" altLang="en-US" smtClean="0"/>
              <a:pPr/>
              <a:t>63</a:t>
            </a:fld>
            <a:endParaRPr lang="el-GR" altLang="en-US" smtClean="0"/>
          </a:p>
        </p:txBody>
      </p:sp>
      <p:sp>
        <p:nvSpPr>
          <p:cNvPr id="66566" name="Text Box 4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233988" y="2073275"/>
            <a:ext cx="238125" cy="168275"/>
            <a:chOff x="2256" y="2744"/>
            <a:chExt cx="384" cy="374"/>
          </a:xfrm>
        </p:grpSpPr>
        <p:sp>
          <p:nvSpPr>
            <p:cNvPr id="66574" name="Oval 6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5" name="Oval 7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6" name="Line 8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6568" name="Text Box 9"/>
          <p:cNvSpPr txBox="1">
            <a:spLocks noChangeArrowheads="1"/>
          </p:cNvSpPr>
          <p:nvPr/>
        </p:nvSpPr>
        <p:spPr bwMode="auto">
          <a:xfrm>
            <a:off x="4789488" y="1957388"/>
            <a:ext cx="23764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	 </a:t>
            </a:r>
            <a:r>
              <a:rPr lang="el-GR" sz="2000" b="1" dirty="0" smtClean="0">
                <a:latin typeface="Times New Roman" pitchFamily="18" charset="0"/>
              </a:rPr>
              <a:t>   </a:t>
            </a:r>
            <a:r>
              <a:rPr lang="en-US" sz="2000" b="1" dirty="0" smtClean="0">
                <a:latin typeface="Times New Roman" pitchFamily="18" charset="0"/>
              </a:rPr>
              <a:t>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66569" name="Text Box 10"/>
          <p:cNvSpPr txBox="1">
            <a:spLocks noChangeArrowheads="1"/>
          </p:cNvSpPr>
          <p:nvPr/>
        </p:nvSpPr>
        <p:spPr bwMode="auto">
          <a:xfrm>
            <a:off x="684213" y="2354263"/>
            <a:ext cx="3302000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R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A	B	C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 b="1">
                <a:solidFill>
                  <a:srgbClr val="00CC66"/>
                </a:solidFill>
                <a:latin typeface="Times New Roman" pitchFamily="18" charset="0"/>
              </a:rPr>
              <a:t>c</a:t>
            </a:r>
            <a:r>
              <a:rPr lang="en-US" sz="1600" b="1" baseline="-25000">
                <a:solidFill>
                  <a:srgbClr val="00CC66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>
                <a:solidFill>
                  <a:srgbClr val="0099FF"/>
                </a:solidFill>
                <a:latin typeface="Times New Roman" pitchFamily="18" charset="0"/>
              </a:rPr>
              <a:t>c</a:t>
            </a:r>
            <a:r>
              <a:rPr lang="en-US" sz="1600" baseline="-25000">
                <a:solidFill>
                  <a:srgbClr val="0099FF"/>
                </a:solidFill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>
                <a:solidFill>
                  <a:srgbClr val="0099FF"/>
                </a:solidFill>
                <a:latin typeface="Times New Roman" pitchFamily="18" charset="0"/>
              </a:rPr>
              <a:t>c</a:t>
            </a:r>
            <a:r>
              <a:rPr lang="en-US" sz="1600" baseline="-25000">
                <a:solidFill>
                  <a:srgbClr val="0099FF"/>
                </a:solidFill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	</a:t>
            </a:r>
            <a:r>
              <a:rPr lang="en-US" sz="1600">
                <a:latin typeface="Times New Roman" pitchFamily="18" charset="0"/>
              </a:rPr>
              <a:t>b</a:t>
            </a:r>
            <a:r>
              <a:rPr lang="en-US" sz="1600" baseline="-25000">
                <a:latin typeface="Times New Roman" pitchFamily="18" charset="0"/>
              </a:rPr>
              <a:t>2	</a:t>
            </a:r>
            <a:r>
              <a:rPr lang="en-US" sz="1600">
                <a:latin typeface="Times New Roman" pitchFamily="18" charset="0"/>
              </a:rPr>
              <a:t>c</a:t>
            </a:r>
            <a:r>
              <a:rPr lang="en-US" sz="1600" baseline="-25000">
                <a:latin typeface="Times New Roman" pitchFamily="18" charset="0"/>
              </a:rPr>
              <a:t>3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 b="1">
                <a:solidFill>
                  <a:srgbClr val="00CC66"/>
                </a:solidFill>
                <a:latin typeface="Times New Roman" pitchFamily="18" charset="0"/>
              </a:rPr>
              <a:t>c</a:t>
            </a:r>
            <a:r>
              <a:rPr lang="en-US" sz="1600" b="1" baseline="-25000">
                <a:solidFill>
                  <a:srgbClr val="00CC66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3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c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3	</a:t>
            </a:r>
            <a:r>
              <a:rPr lang="en-US" sz="1600">
                <a:latin typeface="Times New Roman" pitchFamily="18" charset="0"/>
              </a:rPr>
              <a:t>b</a:t>
            </a:r>
            <a:r>
              <a:rPr lang="en-US" sz="1600" baseline="-25000">
                <a:latin typeface="Times New Roman" pitchFamily="18" charset="0"/>
              </a:rPr>
              <a:t>1	</a:t>
            </a:r>
            <a:r>
              <a:rPr lang="en-US" sz="1600">
                <a:latin typeface="Times New Roman" pitchFamily="18" charset="0"/>
              </a:rPr>
              <a:t>c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66570" name="Line 11"/>
          <p:cNvSpPr>
            <a:spLocks noChangeShapeType="1"/>
          </p:cNvSpPr>
          <p:nvPr/>
        </p:nvSpPr>
        <p:spPr bwMode="auto">
          <a:xfrm>
            <a:off x="684213" y="3084513"/>
            <a:ext cx="21605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6571" name="Text Box 14"/>
          <p:cNvSpPr txBox="1">
            <a:spLocks noChangeArrowheads="1"/>
          </p:cNvSpPr>
          <p:nvPr/>
        </p:nvSpPr>
        <p:spPr bwMode="auto">
          <a:xfrm>
            <a:off x="5918200" y="2570163"/>
            <a:ext cx="1751013" cy="174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S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A	B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	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2	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endParaRPr lang="el-GR" sz="1600" baseline="-25000">
              <a:solidFill>
                <a:schemeClr val="accent1"/>
              </a:solidFill>
              <a:latin typeface="Times New Roman" pitchFamily="18" charset="0"/>
            </a:endParaRPr>
          </a:p>
        </p:txBody>
      </p:sp>
      <p:sp>
        <p:nvSpPr>
          <p:cNvPr id="66572" name="Line 15"/>
          <p:cNvSpPr>
            <a:spLocks noChangeShapeType="1"/>
          </p:cNvSpPr>
          <p:nvPr/>
        </p:nvSpPr>
        <p:spPr bwMode="auto">
          <a:xfrm>
            <a:off x="5918200" y="3373438"/>
            <a:ext cx="1247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8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13</a:t>
            </a:r>
            <a:r>
              <a:rPr lang="el-GR" dirty="0" smtClean="0"/>
              <a:t>-20</a:t>
            </a:r>
            <a:r>
              <a:rPr lang="en-US" dirty="0" smtClean="0"/>
              <a:t>14</a:t>
            </a:r>
            <a:endParaRPr lang="el-GR" altLang="en-US" dirty="0" smtClean="0"/>
          </a:p>
        </p:txBody>
      </p:sp>
      <p:sp>
        <p:nvSpPr>
          <p:cNvPr id="675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675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C957E5-B365-4CFE-AA7C-17A170B08BDE}" type="slidenum">
              <a:rPr lang="el-GR" altLang="en-US" smtClean="0"/>
              <a:pPr/>
              <a:t>64</a:t>
            </a:fld>
            <a:endParaRPr lang="el-GR" altLang="en-US" smtClean="0"/>
          </a:p>
        </p:txBody>
      </p:sp>
      <p:sp>
        <p:nvSpPr>
          <p:cNvPr id="67590" name="Text Box 3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67591" name="Text Box 4"/>
          <p:cNvSpPr txBox="1">
            <a:spLocks noChangeArrowheads="1"/>
          </p:cNvSpPr>
          <p:nvPr/>
        </p:nvSpPr>
        <p:spPr bwMode="auto">
          <a:xfrm>
            <a:off x="539750" y="2852738"/>
            <a:ext cx="71628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βρες τις πίτσες που έχουν όλα τα συστατικά που αρέσουν στον Δημήτρη</a:t>
            </a:r>
          </a:p>
        </p:txBody>
      </p:sp>
      <p:sp>
        <p:nvSpPr>
          <p:cNvPr id="67592" name="Text Box 5"/>
          <p:cNvSpPr txBox="1">
            <a:spLocks noChangeArrowheads="1"/>
          </p:cNvSpPr>
          <p:nvPr/>
        </p:nvSpPr>
        <p:spPr bwMode="auto">
          <a:xfrm>
            <a:off x="539750" y="3860800"/>
            <a:ext cx="7620000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(ΠΙΤΣΑ)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: 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συστατικά που αρέσουν στον Δημήτρη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Q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:   Τα ονόματα από πίτσες που εμφανίζονται στη σχέση ΠΙΤΣΑ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με όλα τα υπόλοιπα γνωρίσματα να παίρνουν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όλες τις τιμές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800600" y="2057400"/>
            <a:ext cx="238125" cy="168275"/>
            <a:chOff x="2256" y="2744"/>
            <a:chExt cx="384" cy="374"/>
          </a:xfrm>
        </p:grpSpPr>
        <p:sp>
          <p:nvSpPr>
            <p:cNvPr id="67595" name="Oval 7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6" name="Oval 8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7" name="Line 9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7594" name="Text Box 10"/>
          <p:cNvSpPr txBox="1">
            <a:spLocks noChangeArrowheads="1"/>
          </p:cNvSpPr>
          <p:nvPr/>
        </p:nvSpPr>
        <p:spPr bwMode="auto">
          <a:xfrm>
            <a:off x="4457700" y="1941513"/>
            <a:ext cx="2376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	 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15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13-</a:t>
            </a:r>
            <a:r>
              <a:rPr lang="el-GR" dirty="0" smtClean="0"/>
              <a:t>20</a:t>
            </a:r>
            <a:r>
              <a:rPr lang="en-US" dirty="0" smtClean="0"/>
              <a:t>14</a:t>
            </a:r>
            <a:endParaRPr lang="el-GR" altLang="en-US" dirty="0" smtClean="0"/>
          </a:p>
        </p:txBody>
      </p:sp>
      <p:sp>
        <p:nvSpPr>
          <p:cNvPr id="686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686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3C4C12-D1B8-4871-B6F2-BF947898E296}" type="slidenum">
              <a:rPr lang="el-GR" altLang="en-US" smtClean="0"/>
              <a:pPr/>
              <a:t>65</a:t>
            </a:fld>
            <a:endParaRPr lang="el-GR" altLang="en-US" smtClean="0"/>
          </a:p>
        </p:txBody>
      </p:sp>
      <p:sp>
        <p:nvSpPr>
          <p:cNvPr id="686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l-GR" sz="2000" b="0" smtClean="0">
                <a:latin typeface="Comic Sans MS" pitchFamily="66" charset="0"/>
              </a:rPr>
              <a:t>Παράδειγμα</a:t>
            </a:r>
          </a:p>
        </p:txBody>
      </p:sp>
      <p:sp>
        <p:nvSpPr>
          <p:cNvPr id="68614" name="Text Box 3"/>
          <p:cNvSpPr txBox="1">
            <a:spLocks noChangeArrowheads="1"/>
          </p:cNvSpPr>
          <p:nvPr/>
        </p:nvSpPr>
        <p:spPr bwMode="auto">
          <a:xfrm>
            <a:off x="276225" y="1763713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</a:t>
            </a:r>
            <a:r>
              <a:rPr lang="el-GR" sz="1000" b="1" dirty="0">
                <a:solidFill>
                  <a:srgbClr val="993300"/>
                </a:solidFill>
              </a:rPr>
              <a:t>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</a:t>
            </a:r>
            <a:r>
              <a:rPr lang="el-GR" sz="1000" b="1" dirty="0">
                <a:solidFill>
                  <a:srgbClr val="993300"/>
                </a:solidFill>
              </a:rPr>
              <a:t>μανιτάρι</a:t>
            </a:r>
            <a:r>
              <a:rPr lang="el-GR" sz="1000" b="1" dirty="0"/>
              <a:t>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</a:t>
            </a:r>
            <a:r>
              <a:rPr lang="el-GR" sz="1000" b="1" dirty="0" smtClean="0"/>
              <a:t>ελιά</a:t>
            </a:r>
            <a:endParaRPr lang="el-GR" sz="1000" b="1" dirty="0"/>
          </a:p>
        </p:txBody>
      </p:sp>
      <p:sp>
        <p:nvSpPr>
          <p:cNvPr id="68615" name="Text Box 4"/>
          <p:cNvSpPr txBox="1">
            <a:spLocks noChangeArrowheads="1"/>
          </p:cNvSpPr>
          <p:nvPr/>
        </p:nvSpPr>
        <p:spPr bwMode="auto">
          <a:xfrm>
            <a:off x="4721225" y="665163"/>
            <a:ext cx="3441700" cy="2073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ΦΟΙΤΗΤΗΣ		ΣΥΣΤΑΤΙΚΟ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Δημήτρης</a:t>
            </a:r>
            <a:r>
              <a:rPr lang="en-US" sz="1000" b="1" dirty="0">
                <a:solidFill>
                  <a:srgbClr val="993300"/>
                </a:solidFill>
              </a:rPr>
              <a:t>	</a:t>
            </a:r>
            <a:r>
              <a:rPr lang="el-GR" sz="1000" b="1" dirty="0">
                <a:solidFill>
                  <a:srgbClr val="993300"/>
                </a:solidFill>
              </a:rPr>
              <a:t>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Κώστας		</a:t>
            </a:r>
            <a:r>
              <a:rPr lang="el-GR" sz="1000" b="1" dirty="0" smtClean="0">
                <a:solidFill>
                  <a:schemeClr val="bg2">
                    <a:lumMod val="50000"/>
                  </a:schemeClr>
                </a:solidFill>
              </a:rPr>
              <a:t>	ζαμπόν</a:t>
            </a:r>
            <a:endParaRPr lang="el-GR" sz="1000" b="1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Μαρία		</a:t>
            </a:r>
            <a:r>
              <a:rPr lang="el-GR" sz="1000" b="1" dirty="0" smtClean="0">
                <a:solidFill>
                  <a:schemeClr val="bg2">
                    <a:lumMod val="50000"/>
                  </a:schemeClr>
                </a:solidFill>
              </a:rPr>
              <a:t>	ελιά</a:t>
            </a:r>
            <a:endParaRPr lang="el-GR" sz="1000" b="1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Κατερίνα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Μαρία		</a:t>
            </a:r>
            <a:r>
              <a:rPr lang="el-GR" sz="1000" b="1" dirty="0" smtClean="0">
                <a:solidFill>
                  <a:schemeClr val="bg2">
                    <a:lumMod val="50000"/>
                  </a:schemeClr>
                </a:solidFill>
              </a:rPr>
              <a:t>	ζαμπόν</a:t>
            </a:r>
            <a:endParaRPr lang="el-GR" sz="1000" b="1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Μαρία		</a:t>
            </a:r>
            <a:r>
              <a:rPr lang="el-GR" sz="1000" b="1" dirty="0" smtClean="0">
                <a:solidFill>
                  <a:schemeClr val="bg2">
                    <a:lumMod val="50000"/>
                  </a:schemeClr>
                </a:solidFill>
              </a:rPr>
              <a:t>	ανανάς</a:t>
            </a:r>
            <a:endParaRPr lang="el-GR" sz="10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8617" name="Text Box 6"/>
          <p:cNvSpPr txBox="1">
            <a:spLocks noChangeArrowheads="1"/>
          </p:cNvSpPr>
          <p:nvPr/>
        </p:nvSpPr>
        <p:spPr bwMode="auto">
          <a:xfrm>
            <a:off x="4394200" y="3438525"/>
            <a:ext cx="3441700" cy="930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/>
              <a:t>Δ_ΑΡΕΣΕΙ</a:t>
            </a:r>
          </a:p>
          <a:p>
            <a:pPr>
              <a:spcBef>
                <a:spcPct val="50000"/>
              </a:spcBef>
            </a:pPr>
            <a:r>
              <a:rPr lang="el-GR" sz="1000" b="1"/>
              <a:t>ΣΥΣΤΑΤΙΚΟ</a:t>
            </a:r>
          </a:p>
          <a:p>
            <a:pPr>
              <a:spcBef>
                <a:spcPct val="50000"/>
              </a:spcBef>
            </a:pPr>
            <a:r>
              <a:rPr lang="el-GR" sz="1000" b="1">
                <a:solidFill>
                  <a:srgbClr val="993300"/>
                </a:solidFill>
              </a:rPr>
              <a:t>μανιτάρι</a:t>
            </a:r>
            <a:endParaRPr lang="el-GR" sz="1000" b="1">
              <a:solidFill>
                <a:schemeClr val="bg2"/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>
                <a:solidFill>
                  <a:srgbClr val="993300"/>
                </a:solidFill>
              </a:rPr>
              <a:t>μπέικον</a:t>
            </a:r>
          </a:p>
        </p:txBody>
      </p:sp>
      <p:sp>
        <p:nvSpPr>
          <p:cNvPr id="68618" name="Text Box 7"/>
          <p:cNvSpPr txBox="1">
            <a:spLocks noChangeArrowheads="1"/>
          </p:cNvSpPr>
          <p:nvPr/>
        </p:nvSpPr>
        <p:spPr bwMode="auto">
          <a:xfrm>
            <a:off x="1063625" y="4979988"/>
            <a:ext cx="34417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/>
              <a:t>ΟΝΟΜΑ			</a:t>
            </a:r>
          </a:p>
          <a:p>
            <a:pPr>
              <a:spcBef>
                <a:spcPct val="50000"/>
              </a:spcBef>
            </a:pPr>
            <a:r>
              <a:rPr lang="el-GR" sz="1000" b="1">
                <a:solidFill>
                  <a:srgbClr val="993300"/>
                </a:solidFill>
              </a:rPr>
              <a:t>Σπέσιαλ</a:t>
            </a:r>
          </a:p>
        </p:txBody>
      </p:sp>
      <p:sp>
        <p:nvSpPr>
          <p:cNvPr id="68619" name="Text Box 8"/>
          <p:cNvSpPr txBox="1">
            <a:spLocks noChangeArrowheads="1"/>
          </p:cNvSpPr>
          <p:nvPr/>
        </p:nvSpPr>
        <p:spPr bwMode="auto">
          <a:xfrm>
            <a:off x="5508625" y="3532188"/>
            <a:ext cx="1441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S</a:t>
            </a:r>
            <a:endParaRPr lang="el-GR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8620" name="Line 9"/>
          <p:cNvSpPr>
            <a:spLocks noChangeShapeType="1"/>
          </p:cNvSpPr>
          <p:nvPr/>
        </p:nvSpPr>
        <p:spPr bwMode="auto">
          <a:xfrm flipH="1">
            <a:off x="5219700" y="3789363"/>
            <a:ext cx="288925" cy="287337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13</a:t>
            </a:r>
            <a:r>
              <a:rPr lang="el-GR" dirty="0" smtClean="0"/>
              <a:t>-20</a:t>
            </a:r>
            <a:r>
              <a:rPr lang="en-US" dirty="0" smtClean="0"/>
              <a:t>14</a:t>
            </a:r>
            <a:endParaRPr lang="el-GR" altLang="en-US" dirty="0" smtClean="0"/>
          </a:p>
        </p:txBody>
      </p:sp>
      <p:sp>
        <p:nvSpPr>
          <p:cNvPr id="696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696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3E890C-8F53-4761-AABA-24DFD3A82F0F}" type="slidenum">
              <a:rPr lang="el-GR" altLang="en-US" smtClean="0"/>
              <a:pPr/>
              <a:t>66</a:t>
            </a:fld>
            <a:endParaRPr lang="el-GR" altLang="en-US" smtClean="0"/>
          </a:p>
        </p:txBody>
      </p:sp>
      <p:sp>
        <p:nvSpPr>
          <p:cNvPr id="69638" name="Text Box 3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69639" name="Text Box 4"/>
          <p:cNvSpPr txBox="1">
            <a:spLocks noChangeArrowheads="1"/>
          </p:cNvSpPr>
          <p:nvPr/>
        </p:nvSpPr>
        <p:spPr bwMode="auto">
          <a:xfrm>
            <a:off x="990600" y="2239963"/>
            <a:ext cx="680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Iσοδύναμη έκφραση για το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</a:p>
        </p:txBody>
      </p:sp>
      <p:sp>
        <p:nvSpPr>
          <p:cNvPr id="69640" name="Text Box 5"/>
          <p:cNvSpPr txBox="1">
            <a:spLocks noChangeArrowheads="1"/>
          </p:cNvSpPr>
          <p:nvPr/>
        </p:nvSpPr>
        <p:spPr bwMode="auto">
          <a:xfrm>
            <a:off x="609600" y="2955925"/>
            <a:ext cx="815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Υπολογισμός των πλειάδων που </a:t>
            </a:r>
            <a:r>
              <a:rPr lang="el-GR" sz="2000" u="sng">
                <a:latin typeface="Calibri" pitchFamily="34" charset="0"/>
                <a:ea typeface="Calibri" pitchFamily="34" charset="0"/>
                <a:cs typeface="Calibri" pitchFamily="34" charset="0"/>
              </a:rPr>
              <a:t>δεν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πρέπει να είναι στο αποτέλεσμα</a:t>
            </a: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267200" y="2239963"/>
            <a:ext cx="3530600" cy="396875"/>
            <a:chOff x="2688" y="1584"/>
            <a:chExt cx="2224" cy="250"/>
          </a:xfrm>
        </p:grpSpPr>
        <p:sp>
          <p:nvSpPr>
            <p:cNvPr id="69645" name="Text Box 7"/>
            <p:cNvSpPr txBox="1">
              <a:spLocks noChangeArrowheads="1"/>
            </p:cNvSpPr>
            <p:nvPr/>
          </p:nvSpPr>
          <p:spPr bwMode="auto">
            <a:xfrm>
              <a:off x="2688" y="1584"/>
              <a:ext cx="22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Q(Υ)  </a:t>
              </a: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  <a:sym typeface="Symbol" pitchFamily="18" charset="2"/>
                </a:rPr>
                <a:t>     </a:t>
              </a: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n-US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R(Ζ)</a:t>
              </a: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    </a:t>
              </a:r>
              <a:r>
                <a:rPr lang="en-US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        </a:t>
              </a: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  </a:t>
              </a:r>
              <a:r>
                <a:rPr lang="en-US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S(Χ)</a:t>
              </a:r>
              <a:r>
                <a:rPr lang="en-US" sz="2000" b="1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endParaRPr lang="el-GR" sz="2000" b="1"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3984" y="1670"/>
              <a:ext cx="70" cy="106"/>
              <a:chOff x="2256" y="2744"/>
              <a:chExt cx="384" cy="374"/>
            </a:xfrm>
          </p:grpSpPr>
          <p:sp>
            <p:nvSpPr>
              <p:cNvPr id="69647" name="Oval 9"/>
              <p:cNvSpPr>
                <a:spLocks noChangeArrowheads="1"/>
              </p:cNvSpPr>
              <p:nvPr/>
            </p:nvSpPr>
            <p:spPr bwMode="auto">
              <a:xfrm>
                <a:off x="2400" y="274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69648" name="Oval 10"/>
              <p:cNvSpPr>
                <a:spLocks noChangeArrowheads="1"/>
              </p:cNvSpPr>
              <p:nvPr/>
            </p:nvSpPr>
            <p:spPr bwMode="auto">
              <a:xfrm>
                <a:off x="2400" y="302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69649" name="Line 11"/>
              <p:cNvSpPr>
                <a:spLocks noChangeShapeType="1"/>
              </p:cNvSpPr>
              <p:nvPr/>
            </p:nvSpPr>
            <p:spPr bwMode="auto">
              <a:xfrm>
                <a:off x="2256" y="2928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69642" name="Text Box 12"/>
          <p:cNvSpPr txBox="1">
            <a:spLocks noChangeArrowheads="1"/>
          </p:cNvSpPr>
          <p:nvPr/>
        </p:nvSpPr>
        <p:spPr bwMode="auto">
          <a:xfrm>
            <a:off x="755650" y="3529013"/>
            <a:ext cx="7848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Μια πλειάδα y αποκλείεται από το αποτέλεσμα αν και μόνον αν: όταν της συνάψουμε μια τιμή x από το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S,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η πλειάδα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&lt;y, x&gt;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δεν ανήκει στο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69643" name="Text Box 13"/>
          <p:cNvSpPr txBox="1">
            <a:spLocks noChangeArrowheads="1"/>
          </p:cNvSpPr>
          <p:nvPr/>
        </p:nvSpPr>
        <p:spPr bwMode="auto">
          <a:xfrm>
            <a:off x="1600200" y="4540250"/>
            <a:ext cx="5851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(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(R)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x S) - R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69644" name="Text Box 14"/>
          <p:cNvSpPr txBox="1">
            <a:spLocks noChangeArrowheads="1"/>
          </p:cNvSpPr>
          <p:nvPr/>
        </p:nvSpPr>
        <p:spPr bwMode="auto">
          <a:xfrm>
            <a:off x="1676400" y="5073650"/>
            <a:ext cx="723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Q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π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(R) -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(T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19" name="Title 19"/>
          <p:cNvSpPr>
            <a:spLocks noGrp="1"/>
          </p:cNvSpPr>
          <p:nvPr>
            <p:ph type="title"/>
          </p:nvPr>
        </p:nvSpPr>
        <p:spPr>
          <a:xfrm>
            <a:off x="411162" y="4397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13</a:t>
            </a:r>
            <a:r>
              <a:rPr lang="el-GR" dirty="0" smtClean="0"/>
              <a:t>-20</a:t>
            </a:r>
            <a:r>
              <a:rPr lang="en-US" dirty="0" smtClean="0"/>
              <a:t>14</a:t>
            </a:r>
            <a:endParaRPr lang="el-GR" altLang="en-US" dirty="0" smtClean="0"/>
          </a:p>
        </p:txBody>
      </p:sp>
      <p:sp>
        <p:nvSpPr>
          <p:cNvPr id="706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706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1E375E-C2D1-49AA-8E4B-7BB51FEDAD33}" type="slidenum">
              <a:rPr lang="el-GR" altLang="en-US" smtClean="0"/>
              <a:pPr/>
              <a:t>67</a:t>
            </a:fld>
            <a:endParaRPr lang="el-GR" altLang="en-US" smtClean="0"/>
          </a:p>
        </p:txBody>
      </p:sp>
      <p:sp>
        <p:nvSpPr>
          <p:cNvPr id="70661" name="Text Box 3"/>
          <p:cNvSpPr txBox="1">
            <a:spLocks noChangeArrowheads="1"/>
          </p:cNvSpPr>
          <p:nvPr/>
        </p:nvSpPr>
        <p:spPr bwMode="auto">
          <a:xfrm>
            <a:off x="386556" y="709613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</a:t>
            </a:r>
            <a:r>
              <a:rPr lang="el-GR" sz="1000" b="1" dirty="0" smtClean="0"/>
              <a:t>ελιά</a:t>
            </a:r>
            <a:endParaRPr lang="el-GR" sz="1000" b="1" dirty="0"/>
          </a:p>
        </p:txBody>
      </p:sp>
      <p:sp>
        <p:nvSpPr>
          <p:cNvPr id="70662" name="Text Box 4"/>
          <p:cNvSpPr txBox="1">
            <a:spLocks noChangeArrowheads="1"/>
          </p:cNvSpPr>
          <p:nvPr/>
        </p:nvSpPr>
        <p:spPr bwMode="auto">
          <a:xfrm>
            <a:off x="250825" y="115888"/>
            <a:ext cx="7154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l-GR" sz="1600" i="1" dirty="0">
                <a:solidFill>
                  <a:srgbClr val="993300"/>
                </a:solidFill>
                <a:latin typeface="Comic Sans MS" pitchFamily="66" charset="0"/>
              </a:rPr>
              <a:t>Τις πίτσες που έχουν όλα τα συστατικά που αρέσουν στον φοιτητή Δημήτρη </a:t>
            </a:r>
          </a:p>
        </p:txBody>
      </p:sp>
      <p:sp>
        <p:nvSpPr>
          <p:cNvPr id="70663" name="Text Box 5"/>
          <p:cNvSpPr txBox="1">
            <a:spLocks noChangeArrowheads="1"/>
          </p:cNvSpPr>
          <p:nvPr/>
        </p:nvSpPr>
        <p:spPr bwMode="auto">
          <a:xfrm>
            <a:off x="4421188" y="2892425"/>
            <a:ext cx="3155950" cy="28670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400" b="1" dirty="0"/>
              <a:t>Vegetarian		</a:t>
            </a:r>
            <a:r>
              <a:rPr lang="el-GR" sz="14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</a:rPr>
              <a:t>Vegetarian		</a:t>
            </a:r>
            <a:r>
              <a:rPr lang="el-GR" sz="1400" b="1" dirty="0">
                <a:solidFill>
                  <a:schemeClr val="accent6">
                    <a:lumMod val="75000"/>
                  </a:schemeClr>
                </a:solidFill>
              </a:rPr>
              <a:t>μπέικον</a:t>
            </a:r>
          </a:p>
          <a:p>
            <a:pPr>
              <a:spcBef>
                <a:spcPct val="50000"/>
              </a:spcBef>
            </a:pPr>
            <a:r>
              <a:rPr lang="el-GR" sz="1400" b="1" dirty="0">
                <a:solidFill>
                  <a:schemeClr val="accent6">
                    <a:lumMod val="75000"/>
                  </a:schemeClr>
                </a:solidFill>
              </a:rPr>
              <a:t>Χαβάη		μανιτάρι</a:t>
            </a:r>
          </a:p>
          <a:p>
            <a:pPr>
              <a:spcBef>
                <a:spcPct val="50000"/>
              </a:spcBef>
            </a:pPr>
            <a:r>
              <a:rPr lang="el-GR" sz="1400" b="1" dirty="0">
                <a:solidFill>
                  <a:schemeClr val="accent6">
                    <a:lumMod val="75000"/>
                  </a:schemeClr>
                </a:solidFill>
              </a:rPr>
              <a:t>Χαβάη		μπέικον</a:t>
            </a:r>
          </a:p>
          <a:p>
            <a:pPr>
              <a:spcBef>
                <a:spcPct val="50000"/>
              </a:spcBef>
            </a:pPr>
            <a:r>
              <a:rPr lang="el-GR" sz="1400" b="1" dirty="0"/>
              <a:t>Σπέσιαλ		μανιτάρι</a:t>
            </a:r>
          </a:p>
          <a:p>
            <a:pPr>
              <a:spcBef>
                <a:spcPct val="50000"/>
              </a:spcBef>
            </a:pPr>
            <a:r>
              <a:rPr lang="el-GR" sz="14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400" b="1" dirty="0">
                <a:solidFill>
                  <a:schemeClr val="accent6">
                    <a:lumMod val="75000"/>
                  </a:schemeClr>
                </a:solidFill>
              </a:rPr>
              <a:t>Ελληνική		μανιτάρι</a:t>
            </a:r>
          </a:p>
          <a:p>
            <a:pPr>
              <a:spcBef>
                <a:spcPct val="50000"/>
              </a:spcBef>
            </a:pPr>
            <a:r>
              <a:rPr lang="el-GR" sz="1400" b="1" dirty="0">
                <a:solidFill>
                  <a:schemeClr val="accent6">
                    <a:lumMod val="75000"/>
                  </a:schemeClr>
                </a:solidFill>
              </a:rPr>
              <a:t>Ελληνική 		μπέικον</a:t>
            </a:r>
          </a:p>
        </p:txBody>
      </p:sp>
      <p:sp>
        <p:nvSpPr>
          <p:cNvPr id="70664" name="Text Box 6"/>
          <p:cNvSpPr txBox="1">
            <a:spLocks noChangeArrowheads="1"/>
          </p:cNvSpPr>
          <p:nvPr/>
        </p:nvSpPr>
        <p:spPr bwMode="auto">
          <a:xfrm>
            <a:off x="3894138" y="1023938"/>
            <a:ext cx="2241550" cy="930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/>
              <a:t>Δ_ΑΡΕΣΕΙ</a:t>
            </a:r>
          </a:p>
          <a:p>
            <a:pPr>
              <a:spcBef>
                <a:spcPct val="50000"/>
              </a:spcBef>
            </a:pPr>
            <a:r>
              <a:rPr lang="el-GR" sz="1000" b="1"/>
              <a:t>ΣΥΣΤΑΤΙΚΟ</a:t>
            </a:r>
          </a:p>
          <a:p>
            <a:pPr>
              <a:spcBef>
                <a:spcPct val="50000"/>
              </a:spcBef>
            </a:pPr>
            <a:r>
              <a:rPr lang="el-GR" sz="1000" b="1">
                <a:solidFill>
                  <a:srgbClr val="993300"/>
                </a:solidFill>
              </a:rPr>
              <a:t>μανιτάρι</a:t>
            </a:r>
            <a:endParaRPr lang="el-GR" sz="1000" b="1">
              <a:solidFill>
                <a:schemeClr val="bg2"/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>
                <a:solidFill>
                  <a:srgbClr val="993300"/>
                </a:solidFill>
              </a:rPr>
              <a:t>μπέικον</a:t>
            </a:r>
          </a:p>
        </p:txBody>
      </p:sp>
      <p:sp>
        <p:nvSpPr>
          <p:cNvPr id="70665" name="Text Box 7"/>
          <p:cNvSpPr txBox="1">
            <a:spLocks noChangeArrowheads="1"/>
          </p:cNvSpPr>
          <p:nvPr/>
        </p:nvSpPr>
        <p:spPr bwMode="auto">
          <a:xfrm>
            <a:off x="3506788" y="2389188"/>
            <a:ext cx="46656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/>
              <a:t>Τ</a:t>
            </a:r>
            <a:r>
              <a:rPr lang="el-GR" sz="2000" baseline="-25000" dirty="0"/>
              <a:t>1</a:t>
            </a:r>
            <a:r>
              <a:rPr lang="el-GR" sz="2000" dirty="0"/>
              <a:t> </a:t>
            </a:r>
            <a:r>
              <a:rPr lang="en-US" sz="2000" dirty="0">
                <a:sym typeface="Symbol" pitchFamily="18" charset="2"/>
              </a:rPr>
              <a:t></a:t>
            </a:r>
            <a:r>
              <a:rPr lang="el-GR" sz="2000" dirty="0">
                <a:sym typeface="Symbol" pitchFamily="18" charset="2"/>
              </a:rPr>
              <a:t> (</a:t>
            </a:r>
            <a:r>
              <a:rPr lang="el-GR" sz="2000" dirty="0"/>
              <a:t>π </a:t>
            </a:r>
            <a:r>
              <a:rPr lang="en-US" sz="2400" baseline="-25000" dirty="0"/>
              <a:t>Y </a:t>
            </a:r>
            <a:r>
              <a:rPr lang="en-US" sz="2000" dirty="0"/>
              <a:t>(R)</a:t>
            </a:r>
            <a:r>
              <a:rPr lang="el-GR" sz="2000" dirty="0"/>
              <a:t> </a:t>
            </a:r>
            <a:r>
              <a:rPr lang="en-US" sz="2000" dirty="0"/>
              <a:t>x S) - R</a:t>
            </a: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13-</a:t>
            </a:r>
            <a:r>
              <a:rPr lang="el-GR" dirty="0" smtClean="0"/>
              <a:t>20</a:t>
            </a:r>
            <a:r>
              <a:rPr lang="en-US" dirty="0" smtClean="0"/>
              <a:t>14</a:t>
            </a:r>
            <a:endParaRPr lang="el-GR" altLang="en-US" dirty="0" smtClean="0"/>
          </a:p>
        </p:txBody>
      </p:sp>
      <p:sp>
        <p:nvSpPr>
          <p:cNvPr id="716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716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6F48FA-F5E2-486F-AE68-7139FDBFAD3E}" type="slidenum">
              <a:rPr lang="el-GR" altLang="en-US" smtClean="0"/>
              <a:pPr/>
              <a:t>68</a:t>
            </a:fld>
            <a:endParaRPr lang="el-GR" altLang="en-US" smtClean="0"/>
          </a:p>
        </p:txBody>
      </p:sp>
      <p:sp>
        <p:nvSpPr>
          <p:cNvPr id="71686" name="Text Box 3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71687" name="Text Box 4"/>
          <p:cNvSpPr txBox="1">
            <a:spLocks noChangeArrowheads="1"/>
          </p:cNvSpPr>
          <p:nvPr/>
        </p:nvSpPr>
        <p:spPr bwMode="auto">
          <a:xfrm>
            <a:off x="468312" y="2266950"/>
            <a:ext cx="71628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Χρήσιμη όταν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κάθε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βρες τον ηθοποιό που παίζει σε όλες (σε κάθε) ταινία που παίζει και ο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George Clooney.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1688" name="Text Box 5"/>
          <p:cNvSpPr txBox="1">
            <a:spLocks noChangeArrowheads="1"/>
          </p:cNvSpPr>
          <p:nvPr/>
        </p:nvSpPr>
        <p:spPr bwMode="auto">
          <a:xfrm>
            <a:off x="468312" y="3638550"/>
            <a:ext cx="76200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(Παίζει)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Όλοι οι ηθοποιοί και οι ταινίες που παίζουν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: 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Όλες τις ταινίες που παίζει ο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George Clooney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Q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:   Οι ηθοποιοί που (το όνομα τους) εμφανίζονται στη σχέση Παίζει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με υπόλοιπα γνωρίσματα να παίρνουν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όλες τις τιμές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811712" y="1809750"/>
            <a:ext cx="238125" cy="168275"/>
            <a:chOff x="2256" y="2744"/>
            <a:chExt cx="384" cy="374"/>
          </a:xfrm>
        </p:grpSpPr>
        <p:sp>
          <p:nvSpPr>
            <p:cNvPr id="71691" name="Oval 7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2" name="Oval 8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3" name="Line 9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1690" name="Text Box 10"/>
          <p:cNvSpPr txBox="1">
            <a:spLocks noChangeArrowheads="1"/>
          </p:cNvSpPr>
          <p:nvPr/>
        </p:nvSpPr>
        <p:spPr bwMode="auto">
          <a:xfrm>
            <a:off x="4481512" y="1693863"/>
            <a:ext cx="2376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	 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15" name="Title 19"/>
          <p:cNvSpPr>
            <a:spLocks noGrp="1"/>
          </p:cNvSpPr>
          <p:nvPr>
            <p:ph type="title"/>
          </p:nvPr>
        </p:nvSpPr>
        <p:spPr>
          <a:xfrm>
            <a:off x="457200" y="1095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13</a:t>
            </a:r>
            <a:r>
              <a:rPr lang="el-GR" dirty="0" smtClean="0"/>
              <a:t>-20</a:t>
            </a:r>
            <a:r>
              <a:rPr lang="en-US" dirty="0" smtClean="0"/>
              <a:t>14</a:t>
            </a:r>
            <a:endParaRPr lang="el-GR" altLang="en-US" dirty="0" smtClean="0"/>
          </a:p>
        </p:txBody>
      </p:sp>
      <p:sp>
        <p:nvSpPr>
          <p:cNvPr id="727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727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459773-DEF3-4844-9111-9204BBBE58AD}" type="slidenum">
              <a:rPr lang="el-GR" altLang="en-US" smtClean="0"/>
              <a:pPr/>
              <a:t>69</a:t>
            </a:fld>
            <a:endParaRPr lang="el-GR" altLang="en-US" smtClean="0"/>
          </a:p>
        </p:txBody>
      </p:sp>
      <p:sp>
        <p:nvSpPr>
          <p:cNvPr id="72710" name="Text Box 3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72711" name="Text Box 4"/>
          <p:cNvSpPr txBox="1">
            <a:spLocks noChangeArrowheads="1"/>
          </p:cNvSpPr>
          <p:nvPr/>
        </p:nvSpPr>
        <p:spPr bwMode="auto">
          <a:xfrm>
            <a:off x="762000" y="3925378"/>
            <a:ext cx="76200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τίτλος, έτος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 Ηθοποιού 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George Clooney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Παίζει))</a:t>
            </a:r>
          </a:p>
          <a:p>
            <a:pPr eaLnBrk="0" hangingPunct="0">
              <a:spcBef>
                <a:spcPct val="50000"/>
              </a:spcBef>
            </a:pP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62000" y="4495800"/>
            <a:ext cx="7620000" cy="396875"/>
            <a:chOff x="480" y="2170"/>
            <a:chExt cx="4800" cy="250"/>
          </a:xfrm>
        </p:grpSpPr>
        <p:sp>
          <p:nvSpPr>
            <p:cNvPr id="72716" name="Text Box 6"/>
            <p:cNvSpPr txBox="1">
              <a:spLocks noChangeArrowheads="1"/>
            </p:cNvSpPr>
            <p:nvPr/>
          </p:nvSpPr>
          <p:spPr bwMode="auto">
            <a:xfrm>
              <a:off x="480" y="2170"/>
              <a:ext cx="480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dirty="0"/>
                <a:t>Q</a:t>
              </a:r>
              <a:r>
                <a:rPr lang="el-GR" sz="2000" dirty="0">
                  <a:latin typeface="Times New Roman" pitchFamily="18" charset="0"/>
                </a:rPr>
                <a:t>  </a:t>
              </a:r>
              <a:r>
                <a:rPr lang="el-GR" sz="2000" dirty="0">
                  <a:latin typeface="Times New Roman" pitchFamily="18" charset="0"/>
                  <a:sym typeface="Symbol" pitchFamily="18" charset="2"/>
                </a:rPr>
                <a:t></a:t>
              </a:r>
              <a:r>
                <a:rPr lang="el-GR" sz="2000" dirty="0">
                  <a:latin typeface="Times New Roman" pitchFamily="18" charset="0"/>
                </a:rPr>
                <a:t> Παίζει        </a:t>
              </a:r>
              <a:r>
                <a:rPr lang="en-US" sz="2000" dirty="0"/>
                <a:t>S</a:t>
              </a:r>
              <a:r>
                <a:rPr lang="en-US" sz="2000" b="1" dirty="0">
                  <a:latin typeface="Times New Roman" pitchFamily="18" charset="0"/>
                </a:rPr>
                <a:t> </a:t>
              </a:r>
              <a:endParaRPr lang="el-GR" sz="2000" b="1" dirty="0">
                <a:latin typeface="Times New Roman" pitchFamily="18" charset="0"/>
              </a:endParaRP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1438" y="2256"/>
              <a:ext cx="150" cy="106"/>
              <a:chOff x="2256" y="2744"/>
              <a:chExt cx="384" cy="374"/>
            </a:xfrm>
          </p:grpSpPr>
          <p:sp>
            <p:nvSpPr>
              <p:cNvPr id="72718" name="Oval 8"/>
              <p:cNvSpPr>
                <a:spLocks noChangeArrowheads="1"/>
              </p:cNvSpPr>
              <p:nvPr/>
            </p:nvSpPr>
            <p:spPr bwMode="auto">
              <a:xfrm>
                <a:off x="2400" y="274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19" name="Oval 9"/>
              <p:cNvSpPr>
                <a:spLocks noChangeArrowheads="1"/>
              </p:cNvSpPr>
              <p:nvPr/>
            </p:nvSpPr>
            <p:spPr bwMode="auto">
              <a:xfrm>
                <a:off x="2400" y="302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20" name="Line 10"/>
              <p:cNvSpPr>
                <a:spLocks noChangeShapeType="1"/>
              </p:cNvSpPr>
              <p:nvPr/>
            </p:nvSpPr>
            <p:spPr bwMode="auto">
              <a:xfrm>
                <a:off x="2256" y="2928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72713" name="Text Box 11"/>
          <p:cNvSpPr txBox="1">
            <a:spLocks noChangeArrowheads="1"/>
          </p:cNvSpPr>
          <p:nvPr/>
        </p:nvSpPr>
        <p:spPr bwMode="auto">
          <a:xfrm>
            <a:off x="304800" y="5211763"/>
            <a:ext cx="835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Χωρίς να χρησιμοποιήσω την πράξη της διαίρεσης;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2714" name="Text Box 12"/>
          <p:cNvSpPr txBox="1">
            <a:spLocks noChangeArrowheads="1"/>
          </p:cNvSpPr>
          <p:nvPr/>
        </p:nvSpPr>
        <p:spPr bwMode="auto">
          <a:xfrm>
            <a:off x="304800" y="1828800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βρες τον ηθοποιό που παίζει σε όλες (σε κάθε) ταινία που παίζει και ο </a:t>
            </a:r>
            <a:r>
              <a:rPr lang="en-US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George Clooney.</a:t>
            </a:r>
            <a:endParaRPr lang="el-GR" sz="2000" i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2715" name="Text Box 13"/>
          <p:cNvSpPr txBox="1">
            <a:spLocks noChangeArrowheads="1"/>
          </p:cNvSpPr>
          <p:nvPr/>
        </p:nvSpPr>
        <p:spPr bwMode="auto">
          <a:xfrm>
            <a:off x="533400" y="2667000"/>
            <a:ext cx="76200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:   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Όλες τις ταινίες που παίζει ο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George Clooney   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Q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:   Οι ηθοποιοί που (το όνομα τους) εμφανίζονται στη σχέση Παίζει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με υπόλοιπα γνωρίσματα να παίρνουν όλες τις τιμές του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18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3-2014</a:t>
            </a:r>
            <a:endParaRPr lang="el-GR" altLang="en-US" dirty="0" smtClean="0"/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F0CD7D-B198-4169-97E0-FDA24901DC03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1229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Text Box 4"/>
          <p:cNvSpPr txBox="1">
            <a:spLocks noChangeArrowheads="1"/>
          </p:cNvSpPr>
          <p:nvPr/>
        </p:nvSpPr>
        <p:spPr bwMode="auto">
          <a:xfrm>
            <a:off x="711200" y="1917700"/>
            <a:ext cx="75438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ερώτηση εφαρμόζεται σε ένα στιγμιότυπο σχέσης και το αποτέλεσμα της ερώτησης είναι πάλι ένα στιγμιότυπο σχέσης</a:t>
            </a:r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723900" y="3810000"/>
            <a:ext cx="754380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 σχήμα της σχέσης εισόδου είναι ορισμένο </a:t>
            </a:r>
          </a:p>
          <a:p>
            <a:pPr marL="342900" indent="-342900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 σχήμα του αποτελέσματος είναι επίσης ορισμένο</a:t>
            </a: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13</a:t>
            </a:r>
            <a:r>
              <a:rPr lang="el-GR" dirty="0" smtClean="0"/>
              <a:t>-20</a:t>
            </a:r>
            <a:r>
              <a:rPr lang="en-US" dirty="0" smtClean="0"/>
              <a:t>14</a:t>
            </a:r>
            <a:endParaRPr lang="el-GR" altLang="en-US" dirty="0" smtClean="0"/>
          </a:p>
        </p:txBody>
      </p:sp>
      <p:sp>
        <p:nvSpPr>
          <p:cNvPr id="737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737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5DE41A-5FC2-4918-B475-02B69DD9C35F}" type="slidenum">
              <a:rPr lang="el-GR" altLang="en-US" smtClean="0"/>
              <a:pPr/>
              <a:t>70</a:t>
            </a:fld>
            <a:endParaRPr lang="el-GR" altLang="en-US" smtClean="0"/>
          </a:p>
        </p:txBody>
      </p:sp>
      <p:sp>
        <p:nvSpPr>
          <p:cNvPr id="73734" name="Text Box 3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73735" name="Text Box 4"/>
          <p:cNvSpPr txBox="1">
            <a:spLocks noChangeArrowheads="1"/>
          </p:cNvSpPr>
          <p:nvPr/>
        </p:nvSpPr>
        <p:spPr bwMode="auto">
          <a:xfrm>
            <a:off x="533400" y="2664619"/>
            <a:ext cx="7848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Μια πλειάδα y αποκλείεται από το αποτέλεσμα ανν όταν τις συνάψουμε μια τιμή x από το </a:t>
            </a:r>
            <a:r>
              <a:rPr lang="en-US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S, </a:t>
            </a:r>
            <a:r>
              <a:rPr lang="el-GR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η πλειάδα </a:t>
            </a:r>
            <a:r>
              <a:rPr lang="en-US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&lt;y, x&gt; </a:t>
            </a:r>
            <a:r>
              <a:rPr lang="el-GR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δεν ανήκει στο </a:t>
            </a:r>
            <a:r>
              <a:rPr lang="en-US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73736" name="Text Box 5"/>
          <p:cNvSpPr txBox="1">
            <a:spLocks noChangeArrowheads="1"/>
          </p:cNvSpPr>
          <p:nvPr/>
        </p:nvSpPr>
        <p:spPr bwMode="auto">
          <a:xfrm>
            <a:off x="1847850" y="3259932"/>
            <a:ext cx="571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(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n-US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(R)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x S) - R</a:t>
            </a:r>
            <a:endParaRPr lang="el-GR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3737" name="Text Box 6"/>
          <p:cNvSpPr txBox="1">
            <a:spLocks noChangeArrowheads="1"/>
          </p:cNvSpPr>
          <p:nvPr/>
        </p:nvSpPr>
        <p:spPr bwMode="auto">
          <a:xfrm>
            <a:off x="1847850" y="3656807"/>
            <a:ext cx="57753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Q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 π </a:t>
            </a:r>
            <a:r>
              <a:rPr lang="en-US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(R) - 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n-US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(T</a:t>
            </a:r>
            <a:r>
              <a:rPr lang="en-US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73738" name="Text Box 7"/>
          <p:cNvSpPr txBox="1">
            <a:spLocks noChangeArrowheads="1"/>
          </p:cNvSpPr>
          <p:nvPr/>
        </p:nvSpPr>
        <p:spPr bwMode="auto">
          <a:xfrm>
            <a:off x="304800" y="1689894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 (εφαρμογή ισοδύναμης έκφρασης): βρες τον ηθοποιό που παίζει σε όλες (σε κάθε) ταινία που παίζει και </a:t>
            </a:r>
            <a:r>
              <a:rPr lang="en-US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o George Clooney.</a:t>
            </a:r>
            <a:endParaRPr lang="el-GR" sz="2000" i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3739" name="Text Box 8"/>
          <p:cNvSpPr txBox="1">
            <a:spLocks noChangeArrowheads="1"/>
          </p:cNvSpPr>
          <p:nvPr/>
        </p:nvSpPr>
        <p:spPr bwMode="auto">
          <a:xfrm>
            <a:off x="762000" y="4262438"/>
            <a:ext cx="7842250" cy="192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τίτλος, έτος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 Ηθοποιού 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George Clooney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Παίζει))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 x 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– Παίζει </a:t>
            </a:r>
            <a:r>
              <a:rPr lang="el-GR" sz="16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(μένουν μόνο οι </a:t>
            </a:r>
            <a:r>
              <a:rPr lang="el-GR" sz="16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ηθοποιοί που δεν παίζουν σε κάποια ταινία που παίζει </a:t>
            </a:r>
            <a:r>
              <a:rPr lang="en-US" sz="16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</a:t>
            </a:r>
            <a:r>
              <a:rPr lang="el-GR" sz="16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6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Clooney</a:t>
            </a:r>
            <a:r>
              <a:rPr lang="el-GR" sz="16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!)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Q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π </a:t>
            </a:r>
            <a:r>
              <a:rPr lang="el-GR" sz="2000" baseline="-25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ηθοποιός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(Παίζει) – π </a:t>
            </a:r>
            <a:r>
              <a:rPr lang="el-GR" sz="2000" baseline="-25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ηθοποιός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(Τ</a:t>
            </a:r>
            <a:r>
              <a:rPr lang="el-GR" sz="2000" baseline="-25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1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)</a:t>
            </a:r>
            <a:endParaRPr lang="el-GR" sz="1600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l-GR" sz="1600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3740" name="Rectangle 9"/>
          <p:cNvSpPr>
            <a:spLocks noChangeArrowheads="1"/>
          </p:cNvSpPr>
          <p:nvPr/>
        </p:nvSpPr>
        <p:spPr bwMode="auto">
          <a:xfrm>
            <a:off x="533400" y="2664619"/>
            <a:ext cx="7999413" cy="1358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13</a:t>
            </a:r>
            <a:r>
              <a:rPr lang="el-GR" dirty="0" smtClean="0"/>
              <a:t>-20</a:t>
            </a:r>
            <a:r>
              <a:rPr lang="en-US" dirty="0" smtClean="0"/>
              <a:t>14</a:t>
            </a:r>
            <a:endParaRPr lang="el-GR" altLang="en-US" dirty="0" smtClean="0"/>
          </a:p>
        </p:txBody>
      </p:sp>
      <p:sp>
        <p:nvSpPr>
          <p:cNvPr id="747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747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B5A283-901C-4BFC-8C48-578877AF0BC0}" type="slidenum">
              <a:rPr lang="el-GR" altLang="en-US" smtClean="0"/>
              <a:pPr/>
              <a:t>71</a:t>
            </a:fld>
            <a:endParaRPr lang="el-GR" altLang="en-US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16013" y="1916113"/>
            <a:ext cx="6934200" cy="914400"/>
            <a:chOff x="624" y="2304"/>
            <a:chExt cx="4368" cy="576"/>
          </a:xfrm>
        </p:grpSpPr>
        <p:sp>
          <p:nvSpPr>
            <p:cNvPr id="74768" name="Text Box 5"/>
            <p:cNvSpPr txBox="1">
              <a:spLocks noChangeArrowheads="1"/>
            </p:cNvSpPr>
            <p:nvPr/>
          </p:nvSpPr>
          <p:spPr bwMode="auto">
            <a:xfrm>
              <a:off x="624" y="2630"/>
              <a:ext cx="436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u="sng">
                  <a:latin typeface="Times New Roman" pitchFamily="18" charset="0"/>
                </a:rPr>
                <a:t>Αρ_Ταυτ</a:t>
              </a:r>
              <a:r>
                <a:rPr lang="el-GR" sz="2000">
                  <a:latin typeface="Times New Roman" pitchFamily="18" charset="0"/>
                </a:rPr>
                <a:t>   Διεύθυνση  Μισθός    Προϊστάμενος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74769" name="Rectangle 6"/>
            <p:cNvSpPr>
              <a:spLocks noChangeArrowheads="1"/>
            </p:cNvSpPr>
            <p:nvPr/>
          </p:nvSpPr>
          <p:spPr bwMode="auto">
            <a:xfrm>
              <a:off x="624" y="2630"/>
              <a:ext cx="3168" cy="2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70" name="Line 7"/>
            <p:cNvSpPr>
              <a:spLocks noChangeShapeType="1"/>
            </p:cNvSpPr>
            <p:nvPr/>
          </p:nvSpPr>
          <p:spPr bwMode="auto">
            <a:xfrm>
              <a:off x="1344" y="2630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4771" name="Line 8"/>
            <p:cNvSpPr>
              <a:spLocks noChangeShapeType="1"/>
            </p:cNvSpPr>
            <p:nvPr/>
          </p:nvSpPr>
          <p:spPr bwMode="auto">
            <a:xfrm>
              <a:off x="2112" y="2630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4772" name="Line 9"/>
            <p:cNvSpPr>
              <a:spLocks noChangeShapeType="1"/>
            </p:cNvSpPr>
            <p:nvPr/>
          </p:nvSpPr>
          <p:spPr bwMode="auto">
            <a:xfrm>
              <a:off x="2736" y="2630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4773" name="Line 10"/>
            <p:cNvSpPr>
              <a:spLocks noChangeShapeType="1"/>
            </p:cNvSpPr>
            <p:nvPr/>
          </p:nvSpPr>
          <p:spPr bwMode="auto">
            <a:xfrm>
              <a:off x="3312" y="2304"/>
              <a:ext cx="0" cy="3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4774" name="Line 11"/>
            <p:cNvSpPr>
              <a:spLocks noChangeShapeType="1"/>
            </p:cNvSpPr>
            <p:nvPr/>
          </p:nvSpPr>
          <p:spPr bwMode="auto">
            <a:xfrm>
              <a:off x="864" y="2304"/>
              <a:ext cx="24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4775" name="Line 12"/>
            <p:cNvSpPr>
              <a:spLocks noChangeShapeType="1"/>
            </p:cNvSpPr>
            <p:nvPr/>
          </p:nvSpPr>
          <p:spPr bwMode="auto">
            <a:xfrm>
              <a:off x="864" y="2304"/>
              <a:ext cx="0" cy="3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4759" name="Text Box 13"/>
          <p:cNvSpPr txBox="1">
            <a:spLocks noChangeArrowheads="1"/>
          </p:cNvSpPr>
          <p:nvPr/>
        </p:nvSpPr>
        <p:spPr bwMode="auto">
          <a:xfrm>
            <a:off x="468313" y="2924175"/>
            <a:ext cx="8077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Δεν είναι δυνατόν να βρούμε όλους τους υφισταμένους που επιτηρεί σε οποιοδήποτε επίπεδο ένας συγκεκριμένος προϊστάμενος  (π.χ.,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Αρ_Ταυτ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= Μ20200)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4760" name="Text Box 14"/>
          <p:cNvSpPr txBox="1">
            <a:spLocks noChangeArrowheads="1"/>
          </p:cNvSpPr>
          <p:nvPr/>
        </p:nvSpPr>
        <p:spPr bwMode="auto">
          <a:xfrm>
            <a:off x="685800" y="5121275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74761" name="Text Box 15"/>
          <p:cNvSpPr txBox="1">
            <a:spLocks noChangeArrowheads="1"/>
          </p:cNvSpPr>
          <p:nvPr/>
        </p:nvSpPr>
        <p:spPr bwMode="auto">
          <a:xfrm>
            <a:off x="539750" y="1700213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R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74762" name="Text Box 16"/>
          <p:cNvSpPr txBox="1">
            <a:spLocks noChangeArrowheads="1"/>
          </p:cNvSpPr>
          <p:nvPr/>
        </p:nvSpPr>
        <p:spPr bwMode="auto">
          <a:xfrm>
            <a:off x="2195513" y="4005263"/>
            <a:ext cx="624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(Προϊστ1)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π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Αρ_Ταυτ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Προϊστάμενος = Μ20200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R))</a:t>
            </a:r>
            <a:r>
              <a:rPr lang="en-US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4763" name="Text Box 17"/>
          <p:cNvSpPr txBox="1">
            <a:spLocks noChangeArrowheads="1"/>
          </p:cNvSpPr>
          <p:nvPr/>
        </p:nvSpPr>
        <p:spPr bwMode="auto">
          <a:xfrm>
            <a:off x="2133600" y="4508500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(Προϊστ2)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Αρ_Ταυτ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(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       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Προϊστ1 = Προϊστάμενος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 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R))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5292725" y="4652963"/>
            <a:ext cx="325438" cy="215900"/>
            <a:chOff x="3945" y="1231"/>
            <a:chExt cx="205" cy="136"/>
          </a:xfrm>
        </p:grpSpPr>
        <p:sp>
          <p:nvSpPr>
            <p:cNvPr id="74766" name="AutoShape 19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67" name="AutoShape 20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4765" name="Text Box 22"/>
          <p:cNvSpPr txBox="1">
            <a:spLocks noChangeArrowheads="1"/>
          </p:cNvSpPr>
          <p:nvPr/>
        </p:nvSpPr>
        <p:spPr bwMode="auto">
          <a:xfrm>
            <a:off x="468313" y="5157788"/>
            <a:ext cx="8135937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Παρόμοια, μπορώ να βρω πχ τους συμπρωταγωνιστές του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 George Clooney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 (ηθοποιούς που έπαιξαν σε τουλάχιστον μια ταινία μαζί του)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τους συμπρωταγωνιστές των συμπρωταγωνιστών του κλπ άλλα μέχρι ένα βάθος</a:t>
            </a:r>
          </a:p>
        </p:txBody>
      </p: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Αναδρομική Κλειστότητα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13</a:t>
            </a:r>
            <a:r>
              <a:rPr lang="el-GR" dirty="0" smtClean="0"/>
              <a:t>-20</a:t>
            </a:r>
            <a:r>
              <a:rPr lang="en-US" dirty="0" smtClean="0"/>
              <a:t>14</a:t>
            </a:r>
            <a:endParaRPr lang="el-GR" altLang="en-US" dirty="0" smtClean="0"/>
          </a:p>
        </p:txBody>
      </p:sp>
      <p:sp>
        <p:nvSpPr>
          <p:cNvPr id="757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757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693F3C-4A6E-496B-B5BD-3DB8768B6E35}" type="slidenum">
              <a:rPr lang="el-GR" altLang="en-US" smtClean="0"/>
              <a:pPr/>
              <a:t>72</a:t>
            </a:fld>
            <a:endParaRPr lang="el-GR" altLang="en-US" smtClean="0"/>
          </a:p>
        </p:txBody>
      </p:sp>
      <p:sp>
        <p:nvSpPr>
          <p:cNvPr id="75782" name="Line 4"/>
          <p:cNvSpPr>
            <a:spLocks noChangeShapeType="1"/>
          </p:cNvSpPr>
          <p:nvPr/>
        </p:nvSpPr>
        <p:spPr bwMode="auto">
          <a:xfrm>
            <a:off x="2590800" y="25908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5783" name="Line 5"/>
          <p:cNvSpPr>
            <a:spLocks noChangeShapeType="1"/>
          </p:cNvSpPr>
          <p:nvPr/>
        </p:nvSpPr>
        <p:spPr bwMode="auto">
          <a:xfrm>
            <a:off x="2590800" y="2667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5784" name="Text Box 6"/>
          <p:cNvSpPr txBox="1">
            <a:spLocks noChangeArrowheads="1"/>
          </p:cNvSpPr>
          <p:nvPr/>
        </p:nvSpPr>
        <p:spPr bwMode="auto">
          <a:xfrm>
            <a:off x="762000" y="1871662"/>
            <a:ext cx="7467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Όταν θέλουμε να κρατήσουμε στο αποτέλεσμα όλες τις πλειάδες - και αυτές που δεν ταιριάζουν) είτε της σχέσης στα αριστερά (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αριστερή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εξωτερική συνένωση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είτε της σχέσης στα δεξιά (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δεξιά εξωτερική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συνένωση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5785" name="Text Box 7"/>
          <p:cNvSpPr txBox="1">
            <a:spLocks noChangeArrowheads="1"/>
          </p:cNvSpPr>
          <p:nvPr/>
        </p:nvSpPr>
        <p:spPr bwMode="auto">
          <a:xfrm>
            <a:off x="838200" y="3565525"/>
            <a:ext cx="27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75786" name="Text Box 8"/>
          <p:cNvSpPr txBox="1">
            <a:spLocks noChangeArrowheads="1"/>
          </p:cNvSpPr>
          <p:nvPr/>
        </p:nvSpPr>
        <p:spPr bwMode="auto">
          <a:xfrm>
            <a:off x="1828800" y="35814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57200" y="3978275"/>
            <a:ext cx="914400" cy="1311275"/>
            <a:chOff x="576" y="2640"/>
            <a:chExt cx="576" cy="826"/>
          </a:xfrm>
        </p:grpSpPr>
        <p:sp>
          <p:nvSpPr>
            <p:cNvPr id="75808" name="Text Box 10"/>
            <p:cNvSpPr txBox="1">
              <a:spLocks noChangeArrowheads="1"/>
            </p:cNvSpPr>
            <p:nvPr/>
          </p:nvSpPr>
          <p:spPr bwMode="auto">
            <a:xfrm>
              <a:off x="576" y="2640"/>
              <a:ext cx="576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1     6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2     4</a:t>
              </a:r>
            </a:p>
          </p:txBody>
        </p:sp>
        <p:sp>
          <p:nvSpPr>
            <p:cNvPr id="75809" name="Line 11"/>
            <p:cNvSpPr>
              <a:spLocks noChangeShapeType="1"/>
            </p:cNvSpPr>
            <p:nvPr/>
          </p:nvSpPr>
          <p:spPr bwMode="auto">
            <a:xfrm>
              <a:off x="576" y="2890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10" name="Line 12"/>
            <p:cNvSpPr>
              <a:spLocks noChangeShapeType="1"/>
            </p:cNvSpPr>
            <p:nvPr/>
          </p:nvSpPr>
          <p:spPr bwMode="auto">
            <a:xfrm>
              <a:off x="816" y="2640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1828800" y="3978275"/>
            <a:ext cx="1219200" cy="1768475"/>
            <a:chOff x="1152" y="2756"/>
            <a:chExt cx="768" cy="1114"/>
          </a:xfrm>
        </p:grpSpPr>
        <p:sp>
          <p:nvSpPr>
            <p:cNvPr id="75805" name="Text Box 14"/>
            <p:cNvSpPr txBox="1">
              <a:spLocks noChangeArrowheads="1"/>
            </p:cNvSpPr>
            <p:nvPr/>
          </p:nvSpPr>
          <p:spPr bwMode="auto">
            <a:xfrm>
              <a:off x="1152" y="2756"/>
              <a:ext cx="768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</a:t>
              </a:r>
              <a:r>
                <a:rPr lang="en-US" sz="2000">
                  <a:latin typeface="Times New Roman" pitchFamily="18" charset="0"/>
                </a:rPr>
                <a:t>B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3     9</a:t>
              </a:r>
            </a:p>
          </p:txBody>
        </p:sp>
        <p:sp>
          <p:nvSpPr>
            <p:cNvPr id="75806" name="Line 15"/>
            <p:cNvSpPr>
              <a:spLocks noChangeShapeType="1"/>
            </p:cNvSpPr>
            <p:nvPr/>
          </p:nvSpPr>
          <p:spPr bwMode="auto">
            <a:xfrm>
              <a:off x="1152" y="3006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07" name="Line 16"/>
            <p:cNvSpPr>
              <a:spLocks noChangeShapeType="1"/>
            </p:cNvSpPr>
            <p:nvPr/>
          </p:nvSpPr>
          <p:spPr bwMode="auto">
            <a:xfrm>
              <a:off x="1392" y="275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3048000" y="3978275"/>
            <a:ext cx="2667000" cy="1311275"/>
            <a:chOff x="2160" y="2640"/>
            <a:chExt cx="1680" cy="826"/>
          </a:xfrm>
        </p:grpSpPr>
        <p:sp>
          <p:nvSpPr>
            <p:cNvPr id="75801" name="Text Box 18"/>
            <p:cNvSpPr txBox="1">
              <a:spLocks noChangeArrowheads="1"/>
            </p:cNvSpPr>
            <p:nvPr/>
          </p:nvSpPr>
          <p:spPr bwMode="auto">
            <a:xfrm>
              <a:off x="2160" y="2640"/>
              <a:ext cx="1680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  C     B     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1        6     3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1        6     5</a:t>
              </a:r>
            </a:p>
          </p:txBody>
        </p:sp>
        <p:sp>
          <p:nvSpPr>
            <p:cNvPr id="75802" name="Line 19"/>
            <p:cNvSpPr>
              <a:spLocks noChangeShapeType="1"/>
            </p:cNvSpPr>
            <p:nvPr/>
          </p:nvSpPr>
          <p:spPr bwMode="auto">
            <a:xfrm>
              <a:off x="2160" y="2890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03" name="Line 20"/>
            <p:cNvSpPr>
              <a:spLocks noChangeShapeType="1"/>
            </p:cNvSpPr>
            <p:nvPr/>
          </p:nvSpPr>
          <p:spPr bwMode="auto">
            <a:xfrm>
              <a:off x="2496" y="2640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04" name="Line 21"/>
            <p:cNvSpPr>
              <a:spLocks noChangeShapeType="1"/>
            </p:cNvSpPr>
            <p:nvPr/>
          </p:nvSpPr>
          <p:spPr bwMode="auto">
            <a:xfrm>
              <a:off x="2784" y="2640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4724400" y="3794125"/>
            <a:ext cx="2667000" cy="1768475"/>
            <a:chOff x="3312" y="2640"/>
            <a:chExt cx="1680" cy="1114"/>
          </a:xfrm>
        </p:grpSpPr>
        <p:sp>
          <p:nvSpPr>
            <p:cNvPr id="75797" name="Text Box 23"/>
            <p:cNvSpPr txBox="1">
              <a:spLocks noChangeArrowheads="1"/>
            </p:cNvSpPr>
            <p:nvPr/>
          </p:nvSpPr>
          <p:spPr bwMode="auto">
            <a:xfrm>
              <a:off x="3312" y="2640"/>
              <a:ext cx="1680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  C     B     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1        6     3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1        6     5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2        4     null</a:t>
              </a:r>
            </a:p>
          </p:txBody>
        </p:sp>
        <p:sp>
          <p:nvSpPr>
            <p:cNvPr id="75798" name="Line 24"/>
            <p:cNvSpPr>
              <a:spLocks noChangeShapeType="1"/>
            </p:cNvSpPr>
            <p:nvPr/>
          </p:nvSpPr>
          <p:spPr bwMode="auto">
            <a:xfrm>
              <a:off x="3312" y="289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799" name="Line 25"/>
            <p:cNvSpPr>
              <a:spLocks noChangeShapeType="1"/>
            </p:cNvSpPr>
            <p:nvPr/>
          </p:nvSpPr>
          <p:spPr bwMode="auto">
            <a:xfrm>
              <a:off x="3648" y="2640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00" name="Line 26"/>
            <p:cNvSpPr>
              <a:spLocks noChangeShapeType="1"/>
            </p:cNvSpPr>
            <p:nvPr/>
          </p:nvSpPr>
          <p:spPr bwMode="auto">
            <a:xfrm>
              <a:off x="3936" y="2640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6824664" y="3886200"/>
            <a:ext cx="1676400" cy="1768475"/>
            <a:chOff x="4291" y="2640"/>
            <a:chExt cx="1056" cy="1114"/>
          </a:xfrm>
        </p:grpSpPr>
        <p:sp>
          <p:nvSpPr>
            <p:cNvPr id="75793" name="Text Box 28"/>
            <p:cNvSpPr txBox="1">
              <a:spLocks noChangeArrowheads="1"/>
            </p:cNvSpPr>
            <p:nvPr/>
          </p:nvSpPr>
          <p:spPr bwMode="auto">
            <a:xfrm>
              <a:off x="4291" y="2640"/>
              <a:ext cx="1056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 C     B     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1      6      3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1      6      5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null    9</a:t>
              </a:r>
            </a:p>
          </p:txBody>
        </p:sp>
        <p:sp>
          <p:nvSpPr>
            <p:cNvPr id="75794" name="Line 29"/>
            <p:cNvSpPr>
              <a:spLocks noChangeShapeType="1"/>
            </p:cNvSpPr>
            <p:nvPr/>
          </p:nvSpPr>
          <p:spPr bwMode="auto">
            <a:xfrm>
              <a:off x="4291" y="2890"/>
              <a:ext cx="84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795" name="Line 30"/>
            <p:cNvSpPr>
              <a:spLocks noChangeShapeType="1"/>
            </p:cNvSpPr>
            <p:nvPr/>
          </p:nvSpPr>
          <p:spPr bwMode="auto">
            <a:xfrm>
              <a:off x="4502" y="2640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796" name="Line 31"/>
            <p:cNvSpPr>
              <a:spLocks noChangeShapeType="1"/>
            </p:cNvSpPr>
            <p:nvPr/>
          </p:nvSpPr>
          <p:spPr bwMode="auto">
            <a:xfrm>
              <a:off x="4896" y="2640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5792" name="Text Box 32"/>
          <p:cNvSpPr txBox="1">
            <a:spLocks noChangeArrowheads="1"/>
          </p:cNvSpPr>
          <p:nvPr/>
        </p:nvSpPr>
        <p:spPr bwMode="auto">
          <a:xfrm>
            <a:off x="3048000" y="3489325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R * S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35" name="Title 3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Εξωτερική Συνένωση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13</a:t>
            </a:r>
            <a:r>
              <a:rPr lang="el-GR" dirty="0" smtClean="0"/>
              <a:t>-20</a:t>
            </a:r>
            <a:r>
              <a:rPr lang="en-US" dirty="0" smtClean="0"/>
              <a:t>14</a:t>
            </a:r>
            <a:endParaRPr lang="el-GR" altLang="en-US" dirty="0" smtClean="0"/>
          </a:p>
        </p:txBody>
      </p:sp>
      <p:sp>
        <p:nvSpPr>
          <p:cNvPr id="7680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768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80CEDB-7C41-4110-A5CB-B0A636307F46}" type="slidenum">
              <a:rPr lang="el-GR" altLang="en-US" smtClean="0"/>
              <a:pPr/>
              <a:t>73</a:t>
            </a:fld>
            <a:endParaRPr lang="el-GR" altLang="en-US" smtClean="0"/>
          </a:p>
        </p:txBody>
      </p:sp>
      <p:sp>
        <p:nvSpPr>
          <p:cNvPr id="76806" name="Text Box 3"/>
          <p:cNvSpPr txBox="1">
            <a:spLocks noChangeArrowheads="1"/>
          </p:cNvSpPr>
          <p:nvPr/>
        </p:nvSpPr>
        <p:spPr bwMode="auto">
          <a:xfrm>
            <a:off x="590550" y="1679575"/>
            <a:ext cx="532765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MACHINE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mname, </a:t>
            </a:r>
            <a:r>
              <a:rPr lang="en-US" sz="2000" u="sng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os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EVENT(</a:t>
            </a:r>
            <a:r>
              <a:rPr lang="en-US" sz="2000" u="sng">
                <a:latin typeface="Calibri" pitchFamily="34" charset="0"/>
                <a:ea typeface="Calibri" pitchFamily="34" charset="0"/>
                <a:cs typeface="Calibri" pitchFamily="34" charset="0"/>
              </a:rPr>
              <a:t>a-ipaddr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>
                <a:latin typeface="Calibri" pitchFamily="34" charset="0"/>
                <a:ea typeface="Calibri" pitchFamily="34" charset="0"/>
                <a:cs typeface="Calibri" pitchFamily="34" charset="0"/>
              </a:rPr>
              <a:t>v-ipaddr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>
                <a:latin typeface="Calibri" pitchFamily="34" charset="0"/>
                <a:ea typeface="Calibri" pitchFamily="34" charset="0"/>
                <a:cs typeface="Calibri" pitchFamily="34" charset="0"/>
              </a:rPr>
              <a:t>date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6807" name="Text Box 4"/>
          <p:cNvSpPr txBox="1">
            <a:spLocks noChangeArrowheads="1"/>
          </p:cNvSpPr>
          <p:nvPr/>
        </p:nvSpPr>
        <p:spPr bwMode="auto">
          <a:xfrm>
            <a:off x="374650" y="3119438"/>
            <a:ext cx="8497888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πληροφορία για τη μηχανή (του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attacker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ή του θύματος) – όνομα,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address,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λειτουργικό σύστημα)</a:t>
            </a: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EVENT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πληροφορίες για την επίθεση –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 attacker,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victim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(θύματος), ημερομηνία)</a:t>
            </a:r>
          </a:p>
        </p:txBody>
      </p:sp>
      <p:sp>
        <p:nvSpPr>
          <p:cNvPr id="76808" name="TextBox 8"/>
          <p:cNvSpPr txBox="1">
            <a:spLocks noChangeArrowheads="1"/>
          </p:cNvSpPr>
          <p:nvPr/>
        </p:nvSpPr>
        <p:spPr bwMode="auto">
          <a:xfrm>
            <a:off x="374650" y="4775200"/>
            <a:ext cx="8135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1.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Τι λίστα των θυμάτων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(v-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που δέχθηκαν επίθεση στις 3/11/2012</a:t>
            </a:r>
          </a:p>
        </p:txBody>
      </p:sp>
      <p:sp>
        <p:nvSpPr>
          <p:cNvPr id="76809" name="TextBox 9"/>
          <p:cNvSpPr txBox="1">
            <a:spLocks noChangeArrowheads="1"/>
          </p:cNvSpPr>
          <p:nvPr/>
        </p:nvSpPr>
        <p:spPr bwMode="auto">
          <a:xfrm>
            <a:off x="374650" y="5280025"/>
            <a:ext cx="81359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λειτουργικά συστήματα που χρησιμοποιήθηκαν για να γίνει επίθεση στο θύμα ’10.10.10.2’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95300" y="2365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13</a:t>
            </a:r>
            <a:r>
              <a:rPr lang="el-GR" dirty="0" smtClean="0"/>
              <a:t>-20</a:t>
            </a:r>
            <a:r>
              <a:rPr lang="en-US" dirty="0" smtClean="0"/>
              <a:t>14</a:t>
            </a:r>
            <a:endParaRPr lang="el-GR" altLang="en-US" dirty="0" smtClean="0"/>
          </a:p>
        </p:txBody>
      </p:sp>
      <p:sp>
        <p:nvSpPr>
          <p:cNvPr id="778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778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5F6865-BB71-4738-BEB8-611307234C9C}" type="slidenum">
              <a:rPr lang="el-GR" altLang="en-US" smtClean="0"/>
              <a:pPr/>
              <a:t>74</a:t>
            </a:fld>
            <a:endParaRPr lang="el-GR" altLang="en-US" smtClean="0"/>
          </a:p>
        </p:txBody>
      </p:sp>
      <p:pic>
        <p:nvPicPr>
          <p:cNvPr id="7783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3" y="3527425"/>
            <a:ext cx="6219825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3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87638" y="2663825"/>
            <a:ext cx="5081587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34" name="TextBox 11"/>
          <p:cNvSpPr txBox="1">
            <a:spLocks noChangeArrowheads="1"/>
          </p:cNvSpPr>
          <p:nvPr/>
        </p:nvSpPr>
        <p:spPr bwMode="auto">
          <a:xfrm>
            <a:off x="598488" y="2230438"/>
            <a:ext cx="82804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Τι επιστρέφει η ερώτηση με απλά λόγια – ποιο είναι το αποτέλεσμα στον παρακάτω πίνακα</a:t>
            </a:r>
          </a:p>
        </p:txBody>
      </p:sp>
      <p:sp>
        <p:nvSpPr>
          <p:cNvPr id="13" name="Freeform 12"/>
          <p:cNvSpPr/>
          <p:nvPr/>
        </p:nvSpPr>
        <p:spPr>
          <a:xfrm>
            <a:off x="4805363" y="2547938"/>
            <a:ext cx="3248025" cy="712787"/>
          </a:xfrm>
          <a:custGeom>
            <a:avLst/>
            <a:gdLst>
              <a:gd name="connsiteX0" fmla="*/ 2991394 w 3248297"/>
              <a:gd name="connsiteY0" fmla="*/ 143692 h 712652"/>
              <a:gd name="connsiteX1" fmla="*/ 1615440 w 3248297"/>
              <a:gd name="connsiteY1" fmla="*/ 13063 h 712652"/>
              <a:gd name="connsiteX2" fmla="*/ 1336766 w 3248297"/>
              <a:gd name="connsiteY2" fmla="*/ 65315 h 712652"/>
              <a:gd name="connsiteX3" fmla="*/ 674914 w 3248297"/>
              <a:gd name="connsiteY3" fmla="*/ 74023 h 712652"/>
              <a:gd name="connsiteX4" fmla="*/ 204651 w 3248297"/>
              <a:gd name="connsiteY4" fmla="*/ 82732 h 712652"/>
              <a:gd name="connsiteX5" fmla="*/ 39189 w 3248297"/>
              <a:gd name="connsiteY5" fmla="*/ 187235 h 712652"/>
              <a:gd name="connsiteX6" fmla="*/ 56606 w 3248297"/>
              <a:gd name="connsiteY6" fmla="*/ 474618 h 712652"/>
              <a:gd name="connsiteX7" fmla="*/ 378823 w 3248297"/>
              <a:gd name="connsiteY7" fmla="*/ 596538 h 712652"/>
              <a:gd name="connsiteX8" fmla="*/ 770709 w 3248297"/>
              <a:gd name="connsiteY8" fmla="*/ 709749 h 712652"/>
              <a:gd name="connsiteX9" fmla="*/ 1040674 w 3248297"/>
              <a:gd name="connsiteY9" fmla="*/ 613955 h 712652"/>
              <a:gd name="connsiteX10" fmla="*/ 1301931 w 3248297"/>
              <a:gd name="connsiteY10" fmla="*/ 570412 h 712652"/>
              <a:gd name="connsiteX11" fmla="*/ 1719943 w 3248297"/>
              <a:gd name="connsiteY11" fmla="*/ 579121 h 712652"/>
              <a:gd name="connsiteX12" fmla="*/ 2251166 w 3248297"/>
              <a:gd name="connsiteY12" fmla="*/ 622663 h 712652"/>
              <a:gd name="connsiteX13" fmla="*/ 2486297 w 3248297"/>
              <a:gd name="connsiteY13" fmla="*/ 605246 h 712652"/>
              <a:gd name="connsiteX14" fmla="*/ 2947851 w 3248297"/>
              <a:gd name="connsiteY14" fmla="*/ 552995 h 712652"/>
              <a:gd name="connsiteX15" fmla="*/ 3156857 w 3248297"/>
              <a:gd name="connsiteY15" fmla="*/ 457201 h 712652"/>
              <a:gd name="connsiteX16" fmla="*/ 2991394 w 3248297"/>
              <a:gd name="connsiteY16" fmla="*/ 143692 h 712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248297" h="712652">
                <a:moveTo>
                  <a:pt x="2991394" y="143692"/>
                </a:moveTo>
                <a:cubicBezTo>
                  <a:pt x="2734491" y="69669"/>
                  <a:pt x="1891211" y="26126"/>
                  <a:pt x="1615440" y="13063"/>
                </a:cubicBezTo>
                <a:cubicBezTo>
                  <a:pt x="1339669" y="0"/>
                  <a:pt x="1493520" y="55155"/>
                  <a:pt x="1336766" y="65315"/>
                </a:cubicBezTo>
                <a:cubicBezTo>
                  <a:pt x="1180012" y="75475"/>
                  <a:pt x="674914" y="74023"/>
                  <a:pt x="674914" y="74023"/>
                </a:cubicBezTo>
                <a:lnTo>
                  <a:pt x="204651" y="82732"/>
                </a:lnTo>
                <a:cubicBezTo>
                  <a:pt x="98697" y="101601"/>
                  <a:pt x="63863" y="121921"/>
                  <a:pt x="39189" y="187235"/>
                </a:cubicBezTo>
                <a:cubicBezTo>
                  <a:pt x="14515" y="252549"/>
                  <a:pt x="0" y="406401"/>
                  <a:pt x="56606" y="474618"/>
                </a:cubicBezTo>
                <a:cubicBezTo>
                  <a:pt x="113212" y="542835"/>
                  <a:pt x="259806" y="557350"/>
                  <a:pt x="378823" y="596538"/>
                </a:cubicBezTo>
                <a:cubicBezTo>
                  <a:pt x="497840" y="635727"/>
                  <a:pt x="660401" y="706846"/>
                  <a:pt x="770709" y="709749"/>
                </a:cubicBezTo>
                <a:cubicBezTo>
                  <a:pt x="881017" y="712652"/>
                  <a:pt x="952137" y="637178"/>
                  <a:pt x="1040674" y="613955"/>
                </a:cubicBezTo>
                <a:cubicBezTo>
                  <a:pt x="1129211" y="590732"/>
                  <a:pt x="1188720" y="576218"/>
                  <a:pt x="1301931" y="570412"/>
                </a:cubicBezTo>
                <a:cubicBezTo>
                  <a:pt x="1415142" y="564606"/>
                  <a:pt x="1561737" y="570413"/>
                  <a:pt x="1719943" y="579121"/>
                </a:cubicBezTo>
                <a:cubicBezTo>
                  <a:pt x="1878149" y="587830"/>
                  <a:pt x="2123440" y="618309"/>
                  <a:pt x="2251166" y="622663"/>
                </a:cubicBezTo>
                <a:cubicBezTo>
                  <a:pt x="2378892" y="627017"/>
                  <a:pt x="2370183" y="616857"/>
                  <a:pt x="2486297" y="605246"/>
                </a:cubicBezTo>
                <a:cubicBezTo>
                  <a:pt x="2602411" y="593635"/>
                  <a:pt x="2836091" y="577669"/>
                  <a:pt x="2947851" y="552995"/>
                </a:cubicBezTo>
                <a:cubicBezTo>
                  <a:pt x="3059611" y="528321"/>
                  <a:pt x="3148148" y="523967"/>
                  <a:pt x="3156857" y="457201"/>
                </a:cubicBezTo>
                <a:cubicBezTo>
                  <a:pt x="3165566" y="390435"/>
                  <a:pt x="3248297" y="217715"/>
                  <a:pt x="2991394" y="143692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4" name="Title 9"/>
          <p:cNvSpPr>
            <a:spLocks noGrp="1"/>
          </p:cNvSpPr>
          <p:nvPr>
            <p:ph type="title"/>
          </p:nvPr>
        </p:nvSpPr>
        <p:spPr>
          <a:xfrm>
            <a:off x="495300" y="2365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13</a:t>
            </a:r>
            <a:r>
              <a:rPr lang="el-GR" dirty="0" smtClean="0"/>
              <a:t>-20</a:t>
            </a:r>
            <a:r>
              <a:rPr lang="en-US" dirty="0" smtClean="0"/>
              <a:t>14</a:t>
            </a:r>
            <a:endParaRPr lang="el-GR" altLang="en-US" dirty="0" smtClean="0"/>
          </a:p>
        </p:txBody>
      </p:sp>
      <p:sp>
        <p:nvSpPr>
          <p:cNvPr id="7885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788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62A7C4-60A2-41E0-95DE-B1A1B4021E6B}" type="slidenum">
              <a:rPr lang="el-GR" altLang="en-US" smtClean="0"/>
              <a:pPr/>
              <a:t>75</a:t>
            </a:fld>
            <a:endParaRPr lang="el-GR" altLang="en-US" smtClean="0"/>
          </a:p>
        </p:txBody>
      </p:sp>
      <p:sp>
        <p:nvSpPr>
          <p:cNvPr id="78854" name="Text Box 3"/>
          <p:cNvSpPr txBox="1">
            <a:spLocks noChangeArrowheads="1"/>
          </p:cNvSpPr>
          <p:nvPr/>
        </p:nvSpPr>
        <p:spPr bwMode="auto">
          <a:xfrm>
            <a:off x="539750" y="981075"/>
            <a:ext cx="53276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ΠΡΟΤΙΜΑ(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Π-ΠΟΤΗΣ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Π-ΜΠΥΡΑ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ΣΥΧΝΑΖΕΙ(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ΣΥ-ΠΟΤΗΣ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ΣΥ-ΜΑΓΑΖΙ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ΣΕ-ΜΑΓΑΖΙ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ΣΕ-ΜΠΥΡΑ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77831" name="Text Box 4"/>
          <p:cNvSpPr txBox="1">
            <a:spLocks noChangeArrowheads="1"/>
          </p:cNvSpPr>
          <p:nvPr/>
        </p:nvSpPr>
        <p:spPr bwMode="auto">
          <a:xfrm>
            <a:off x="323850" y="2476500"/>
            <a:ext cx="8497888" cy="369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Τους πότες που προτιμούν τη μπύρα «</a:t>
            </a:r>
            <a:r>
              <a:rPr lang="en-US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endParaRPr lang="en-US" i="1" dirty="0">
              <a:solidFill>
                <a:srgbClr val="9999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Τους πότες που συχνάζουν σε μαγαζιά που σερβίρουν μπύρα «</a:t>
            </a:r>
            <a:r>
              <a:rPr lang="en-US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endParaRPr lang="en-US" i="1" dirty="0">
              <a:solidFill>
                <a:srgbClr val="9999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μπύρα «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ή μπύρα «</a:t>
            </a:r>
            <a:r>
              <a:rPr lang="en-US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Leffe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Brune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 ή και τα δύο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μπύρα «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1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b="1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μπύρα «</a:t>
            </a:r>
            <a:r>
              <a:rPr lang="en-US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Leffe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Brune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</a:t>
            </a:r>
            <a:r>
              <a:rPr lang="el-GR" b="1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μόνο</a:t>
            </a:r>
            <a:r>
              <a:rPr lang="el-GR" i="1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μπύρα «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Μαγαζιά που σερβίρουν </a:t>
            </a:r>
            <a:r>
              <a:rPr lang="el-GR" b="1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τουλάχιστον δύο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διαφορετικές μπύρες.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b="1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b="1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μόνο μία;)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Μαγαζιά που σερβίρουν </a:t>
            </a:r>
            <a:r>
              <a:rPr lang="el-GR" b="1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ακριβώς δύο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διαφορετικές μπύρες.</a:t>
            </a:r>
            <a:endParaRPr lang="en-US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μπύρες που προτιμά ο πότης «Δημήτρης».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</a:t>
            </a:r>
            <a:r>
              <a:rPr lang="el-GR" i="1" u="sng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όλες</a:t>
            </a: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τις μπύρες που  προτιμά ο «Δημήτρης».</a:t>
            </a:r>
          </a:p>
        </p:txBody>
      </p:sp>
      <p:sp>
        <p:nvSpPr>
          <p:cNvPr id="78856" name="Text Box 5"/>
          <p:cNvSpPr txBox="1">
            <a:spLocks noChangeArrowheads="1"/>
          </p:cNvSpPr>
          <p:nvPr/>
        </p:nvSpPr>
        <p:spPr bwMode="auto">
          <a:xfrm>
            <a:off x="539750" y="333375"/>
            <a:ext cx="2016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8" name="Title 9"/>
          <p:cNvSpPr>
            <a:spLocks noGrp="1"/>
          </p:cNvSpPr>
          <p:nvPr>
            <p:ph type="title"/>
          </p:nvPr>
        </p:nvSpPr>
        <p:spPr>
          <a:xfrm>
            <a:off x="32385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</a:t>
            </a:r>
            <a:r>
              <a:rPr lang="en-US" dirty="0" smtClean="0"/>
              <a:t>-</a:t>
            </a:r>
            <a:r>
              <a:rPr lang="el-GR" dirty="0" smtClean="0"/>
              <a:t>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798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798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35D606-88A0-4B46-8E4F-1C7C253BB298}" type="slidenum">
              <a:rPr lang="el-GR" altLang="en-US" smtClean="0"/>
              <a:pPr/>
              <a:t>76</a:t>
            </a:fld>
            <a:endParaRPr lang="el-GR" altLang="en-US" smtClean="0"/>
          </a:p>
        </p:txBody>
      </p:sp>
      <p:sp>
        <p:nvSpPr>
          <p:cNvPr id="798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l-GR" sz="2000" b="0" smtClean="0">
                <a:latin typeface="Comic Sans MS" pitchFamily="66" charset="0"/>
              </a:rPr>
              <a:t>Παράδειγμα</a:t>
            </a:r>
          </a:p>
        </p:txBody>
      </p:sp>
      <p:sp>
        <p:nvSpPr>
          <p:cNvPr id="79878" name="Text Box 3"/>
          <p:cNvSpPr txBox="1">
            <a:spLocks noChangeArrowheads="1"/>
          </p:cNvSpPr>
          <p:nvPr/>
        </p:nvSpPr>
        <p:spPr bwMode="auto">
          <a:xfrm>
            <a:off x="276225" y="1763713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ΣΥΧΝΑΖΕΙ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ΣΥ-ΠΟΤΗΣ	</a:t>
            </a:r>
            <a:r>
              <a:rPr lang="el-GR" sz="1000" b="1" dirty="0" smtClean="0"/>
              <a:t>ΣΥ-ΜΑΓΑΖΙ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dirty="0"/>
              <a:t>Δημήτρης</a:t>
            </a:r>
            <a:r>
              <a:rPr lang="en-US" sz="1000" dirty="0"/>
              <a:t>	</a:t>
            </a:r>
            <a:r>
              <a:rPr lang="el-GR" sz="1000" dirty="0" smtClean="0"/>
              <a:t>Ζυθοπωλείο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Δημήτρης	</a:t>
            </a:r>
            <a:r>
              <a:rPr lang="en-US" sz="1000" dirty="0" err="1" smtClean="0"/>
              <a:t>BeeRock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Κώστας		</a:t>
            </a:r>
            <a:r>
              <a:rPr lang="el-GR" sz="1000" dirty="0" smtClean="0"/>
              <a:t>Ζυθοπωλείο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Κατερίνα	</a:t>
            </a:r>
            <a:r>
              <a:rPr lang="en-US" sz="1000" dirty="0" err="1" smtClean="0"/>
              <a:t>GreenRose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Κατερίνα	</a:t>
            </a:r>
            <a:r>
              <a:rPr lang="en-US" sz="1000" dirty="0" smtClean="0"/>
              <a:t>Lancelot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</a:t>
            </a:r>
            <a:r>
              <a:rPr lang="en-US" sz="1000" dirty="0" err="1" smtClean="0"/>
              <a:t>BeeRock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</a:t>
            </a:r>
            <a:r>
              <a:rPr lang="en-US" sz="1000" dirty="0"/>
              <a:t>Lancelot</a:t>
            </a:r>
            <a:r>
              <a:rPr lang="el-GR" sz="1000" dirty="0"/>
              <a:t>	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Άννα		Ζυθοπωλείο</a:t>
            </a:r>
          </a:p>
        </p:txBody>
      </p:sp>
      <p:sp>
        <p:nvSpPr>
          <p:cNvPr id="79879" name="Text Box 4"/>
          <p:cNvSpPr txBox="1">
            <a:spLocks noChangeArrowheads="1"/>
          </p:cNvSpPr>
          <p:nvPr/>
        </p:nvSpPr>
        <p:spPr bwMode="auto">
          <a:xfrm>
            <a:off x="4721225" y="665163"/>
            <a:ext cx="3441700" cy="30162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ΠΡΟΤΙΜΑ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Π-ΠΟΤΗΣ	</a:t>
            </a:r>
            <a:r>
              <a:rPr lang="el-GR" sz="1000" b="1" dirty="0" smtClean="0"/>
              <a:t>Π-ΜΠΥΡΑ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dirty="0"/>
              <a:t>Δημήτρης</a:t>
            </a:r>
            <a:r>
              <a:rPr lang="en-US" sz="1000" dirty="0"/>
              <a:t>	</a:t>
            </a:r>
            <a:r>
              <a:rPr lang="en-US" sz="1000" dirty="0" smtClean="0"/>
              <a:t>Guinness</a:t>
            </a:r>
            <a:endParaRPr lang="en-US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Δημήτρης	</a:t>
            </a:r>
            <a:r>
              <a:rPr lang="el-GR" sz="1000" dirty="0" err="1" smtClean="0"/>
              <a:t>Αμστελ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</a:t>
            </a:r>
            <a:r>
              <a:rPr lang="en-US" sz="1000" dirty="0"/>
              <a:t>Corona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Κώστας		</a:t>
            </a:r>
            <a:r>
              <a:rPr lang="en-US" sz="1000" dirty="0"/>
              <a:t>Fix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Κώστας		</a:t>
            </a:r>
            <a:r>
              <a:rPr lang="en-US" sz="1000" dirty="0" err="1"/>
              <a:t>Leffe</a:t>
            </a:r>
            <a:r>
              <a:rPr lang="en-US" sz="1000" dirty="0"/>
              <a:t> </a:t>
            </a:r>
            <a:r>
              <a:rPr lang="en-US" sz="1000" dirty="0" err="1"/>
              <a:t>Brune</a:t>
            </a:r>
            <a:endParaRPr lang="en-US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Κώστας		</a:t>
            </a:r>
            <a:r>
              <a:rPr lang="en-US" sz="1000" dirty="0"/>
              <a:t>Guinness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Κατερίνα	</a:t>
            </a:r>
            <a:r>
              <a:rPr lang="en-US" sz="1000" dirty="0" err="1" smtClean="0"/>
              <a:t>Leffe</a:t>
            </a:r>
            <a:r>
              <a:rPr lang="en-US" sz="1000" dirty="0" smtClean="0"/>
              <a:t> </a:t>
            </a:r>
            <a:r>
              <a:rPr lang="en-US" sz="1000" dirty="0" err="1"/>
              <a:t>Brune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</a:t>
            </a:r>
            <a:r>
              <a:rPr lang="en-US" sz="1000" dirty="0" smtClean="0"/>
              <a:t>Fix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Άννα		</a:t>
            </a:r>
            <a:r>
              <a:rPr lang="en-US" sz="1000" dirty="0"/>
              <a:t>Kaiser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</a:t>
            </a:r>
            <a:r>
              <a:rPr lang="en-US" sz="1000" dirty="0"/>
              <a:t>Guinness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Δημήτρης	</a:t>
            </a:r>
            <a:r>
              <a:rPr lang="en-US" sz="1000" dirty="0" smtClean="0"/>
              <a:t>Corona</a:t>
            </a:r>
            <a:endParaRPr lang="el-GR" sz="1000" dirty="0"/>
          </a:p>
        </p:txBody>
      </p:sp>
      <p:sp>
        <p:nvSpPr>
          <p:cNvPr id="79880" name="Text Box 3"/>
          <p:cNvSpPr txBox="1">
            <a:spLocks noChangeArrowheads="1"/>
          </p:cNvSpPr>
          <p:nvPr/>
        </p:nvSpPr>
        <p:spPr bwMode="auto">
          <a:xfrm>
            <a:off x="250825" y="260350"/>
            <a:ext cx="532765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ΠΡΟΤΙΜΑ(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Π-ΠΟΤΗΣ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Π-ΜΠΥΡΑ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ΣΥΧΝΑΖΕΙ(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ΣΥ-ΠΟΤΗΣ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ΣΥ-ΜΑΓΑΖΙ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ΣΕ-ΜΑΓΑΖΙ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ΣΕ-ΜΠΥΡΑ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79881" name="Text Box 3"/>
          <p:cNvSpPr txBox="1">
            <a:spLocks noChangeArrowheads="1"/>
          </p:cNvSpPr>
          <p:nvPr/>
        </p:nvSpPr>
        <p:spPr bwMode="auto">
          <a:xfrm>
            <a:off x="4643438" y="3933825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ΣΕΡΒΙΡΕΙ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ΣΕ-ΜΑΓΑΖΙ	</a:t>
            </a:r>
            <a:r>
              <a:rPr lang="el-GR" sz="1000" b="1" dirty="0" smtClean="0"/>
              <a:t>ΣΕ-ΜΠΥΡΑ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dirty="0"/>
              <a:t>Ζυθοπωλείο</a:t>
            </a:r>
            <a:r>
              <a:rPr lang="en-US" sz="1000" dirty="0"/>
              <a:t>	</a:t>
            </a:r>
            <a:r>
              <a:rPr lang="en-US" sz="1000" dirty="0" smtClean="0"/>
              <a:t>Guinness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Ζυθοπωλείο	</a:t>
            </a:r>
            <a:r>
              <a:rPr lang="el-GR" sz="1000" dirty="0" err="1" smtClean="0"/>
              <a:t>Αμστελ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 err="1"/>
              <a:t>BeeRock</a:t>
            </a:r>
            <a:r>
              <a:rPr lang="el-GR" sz="1000" dirty="0"/>
              <a:t>		</a:t>
            </a:r>
            <a:r>
              <a:rPr lang="en-US" sz="1000" dirty="0"/>
              <a:t>Fix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 err="1"/>
              <a:t>BeeRock</a:t>
            </a:r>
            <a:r>
              <a:rPr lang="el-GR" sz="1000" dirty="0"/>
              <a:t>		</a:t>
            </a:r>
            <a:r>
              <a:rPr lang="en-US" sz="1000" dirty="0" err="1"/>
              <a:t>GreenRose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/>
              <a:t>Lancelot</a:t>
            </a:r>
            <a:r>
              <a:rPr lang="el-GR" sz="1000" dirty="0"/>
              <a:t>		</a:t>
            </a:r>
            <a:r>
              <a:rPr lang="en-US" sz="1000" dirty="0"/>
              <a:t>Fix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 err="1"/>
              <a:t>GreenRose</a:t>
            </a:r>
            <a:r>
              <a:rPr lang="el-GR" sz="1000" dirty="0"/>
              <a:t>	</a:t>
            </a:r>
            <a:r>
              <a:rPr lang="en-US" sz="1000" dirty="0" err="1" smtClean="0"/>
              <a:t>Guiness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 err="1"/>
              <a:t>GreenRose</a:t>
            </a:r>
            <a:r>
              <a:rPr lang="el-GR" sz="1000" dirty="0"/>
              <a:t>	</a:t>
            </a:r>
            <a:r>
              <a:rPr lang="en-US" sz="1000" dirty="0" err="1" smtClean="0"/>
              <a:t>Leffe</a:t>
            </a:r>
            <a:r>
              <a:rPr lang="en-US" sz="1000" dirty="0" smtClean="0"/>
              <a:t> </a:t>
            </a:r>
            <a:r>
              <a:rPr lang="en-US" sz="1000" dirty="0" err="1"/>
              <a:t>Brune</a:t>
            </a:r>
            <a:r>
              <a:rPr lang="el-GR" sz="1000" dirty="0"/>
              <a:t>	</a:t>
            </a:r>
          </a:p>
          <a:p>
            <a:pPr>
              <a:spcBef>
                <a:spcPct val="50000"/>
              </a:spcBef>
            </a:pPr>
            <a:r>
              <a:rPr lang="en-US" sz="1000" dirty="0" err="1"/>
              <a:t>GreenRose</a:t>
            </a:r>
            <a:r>
              <a:rPr lang="el-GR" sz="1000" dirty="0"/>
              <a:t>	</a:t>
            </a:r>
            <a:r>
              <a:rPr lang="en-US" sz="1000" dirty="0" smtClean="0"/>
              <a:t>Fix</a:t>
            </a:r>
            <a:endParaRPr lang="el-GR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808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809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E9AAF6-34B1-47EE-ABBF-B040CE43305D}" type="slidenum">
              <a:rPr lang="el-GR" altLang="en-US" smtClean="0"/>
              <a:pPr/>
              <a:t>77</a:t>
            </a:fld>
            <a:endParaRPr lang="el-GR" altLang="en-US" smtClean="0"/>
          </a:p>
        </p:txBody>
      </p:sp>
      <p:sp>
        <p:nvSpPr>
          <p:cNvPr id="80903" name="Text Box 6"/>
          <p:cNvSpPr txBox="1">
            <a:spLocks noChangeArrowheads="1"/>
          </p:cNvSpPr>
          <p:nvPr/>
        </p:nvSpPr>
        <p:spPr bwMode="auto">
          <a:xfrm>
            <a:off x="971550" y="2370138"/>
            <a:ext cx="7200900" cy="284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Τις ταινίες (όλα τα γνωρίσματα) που γυρίστηκαν το 2005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Μόνο τον τίτλο των ταινιών που γυρίστηκαν το 2005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Τους ηθοποιούς (ονόματα) που έπαιξαν σε ταινίες που γυρίστηκαν το 2005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Τους ηθοποιούς (ονόματα) που έπαιξαν σε ταινίες που γυρίστηκαν το 2005, αλλά δεν έπαιξαν σε καμία ταινία που γυρίστηκε το 2004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Για κάθε ηθοποιό το όνομα του και τον τίτλο-έτος για όλες τις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έγχρωμες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ταινίες στις οποίες παίζει μαζί με τον σύζυγο του/της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14</a:t>
            </a:r>
            <a:endParaRPr lang="el-GR" altLang="en-US" dirty="0" smtClean="0"/>
          </a:p>
        </p:txBody>
      </p:sp>
      <p:sp>
        <p:nvSpPr>
          <p:cNvPr id="3891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78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</p:spTree>
    <p:extLst>
      <p:ext uri="{BB962C8B-B14F-4D97-AF65-F5344CB8AC3E}">
        <p14:creationId xmlns:p14="http://schemas.microsoft.com/office/powerpoint/2010/main" xmlns="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133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3DD2B1-2EC6-4AF1-9B5C-B8423EE5815D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406400" y="1676400"/>
            <a:ext cx="835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Οι πράξεις τις σχεσιακής άλγεβρας:</a:t>
            </a:r>
          </a:p>
        </p:txBody>
      </p:sp>
      <p:sp>
        <p:nvSpPr>
          <p:cNvPr id="13319" name="Text Box 4"/>
          <p:cNvSpPr txBox="1">
            <a:spLocks noChangeArrowheads="1"/>
          </p:cNvSpPr>
          <p:nvPr/>
        </p:nvSpPr>
        <p:spPr bwMode="auto">
          <a:xfrm>
            <a:off x="990600" y="2438400"/>
            <a:ext cx="7010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1.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Πράξεις που αφαιρούν κομμάτια από μια σχέση είτε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επιλέγοντας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γραμμές (σ) είτε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προβάλλοντας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στήλες (π)</a:t>
            </a:r>
            <a:endParaRPr lang="el-GR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0" name="Text Box 5"/>
          <p:cNvSpPr txBox="1">
            <a:spLocks noChangeArrowheads="1"/>
          </p:cNvSpPr>
          <p:nvPr/>
        </p:nvSpPr>
        <p:spPr bwMode="auto">
          <a:xfrm>
            <a:off x="990600" y="3625850"/>
            <a:ext cx="7010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2.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Οι συνηθισμένες πράξεις συνόλου: ένωση, τομή, διαφορά</a:t>
            </a:r>
            <a:endParaRPr lang="el-GR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1" name="Text Box 6"/>
          <p:cNvSpPr txBox="1">
            <a:spLocks noChangeArrowheads="1"/>
          </p:cNvSpPr>
          <p:nvPr/>
        </p:nvSpPr>
        <p:spPr bwMode="auto">
          <a:xfrm>
            <a:off x="990600" y="4603750"/>
            <a:ext cx="7010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3.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Πράξεις που συνδυάζουν πλειάδες από δύο σχέσεις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2" name="Text Box 7"/>
          <p:cNvSpPr txBox="1">
            <a:spLocks noChangeArrowheads="1"/>
          </p:cNvSpPr>
          <p:nvPr/>
        </p:nvSpPr>
        <p:spPr bwMode="auto">
          <a:xfrm>
            <a:off x="990600" y="5426075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4.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Μετονομασία γνωρισμάτων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143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DBA8CC-282E-48FD-882E-77D73DBBD5A2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1331913" y="2060575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πράξη της επιλογής (</a:t>
            </a:r>
            <a:r>
              <a:rPr lang="el-GR" sz="28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14343" name="Text Box 4"/>
          <p:cNvSpPr txBox="1">
            <a:spLocks noChangeArrowheads="1"/>
          </p:cNvSpPr>
          <p:nvPr/>
        </p:nvSpPr>
        <p:spPr bwMode="auto">
          <a:xfrm>
            <a:off x="1828800" y="4216400"/>
            <a:ext cx="4813300" cy="46166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&lt;συνθήκη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επιλογής&gt;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(&lt;όνομα σχέσης&gt;)</a:t>
            </a:r>
          </a:p>
        </p:txBody>
      </p:sp>
      <p:sp>
        <p:nvSpPr>
          <p:cNvPr id="14344" name="Text Box 5"/>
          <p:cNvSpPr txBox="1">
            <a:spLocks noChangeArrowheads="1"/>
          </p:cNvSpPr>
          <p:nvPr/>
        </p:nvSpPr>
        <p:spPr bwMode="auto">
          <a:xfrm>
            <a:off x="838200" y="3048000"/>
            <a:ext cx="7239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Επιλογή ενός υποσυνόλου των πλειάδων μιας σχέσης που ικανοποιεί μια  συνθήκη επιλογής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16000" y="51308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</a:rPr>
              <a:t>Το σχήμα εξόδου είναι ίδιο με το σχήμα εισόδου</a:t>
            </a:r>
            <a:endParaRPr lang="en-US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2248</TotalTime>
  <Words>4298</Words>
  <Application>Microsoft Office PowerPoint</Application>
  <PresentationFormat>On-screen Show (4:3)</PresentationFormat>
  <Paragraphs>1144</Paragraphs>
  <Slides>78</Slides>
  <Notes>78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78</vt:i4>
      </vt:variant>
    </vt:vector>
  </HeadingPairs>
  <TitlesOfParts>
    <vt:vector size="80" baseType="lpstr">
      <vt:lpstr>Office Theme</vt:lpstr>
      <vt:lpstr>Microsoft Equation 3.0</vt:lpstr>
      <vt:lpstr>Slide 1</vt:lpstr>
      <vt:lpstr>Τι έχουμε δει έως σήμερα</vt:lpstr>
      <vt:lpstr>Γλώσσες Ερωτήσεων (query languages)</vt:lpstr>
      <vt:lpstr>Γλώσσες Ερωτήσεων</vt:lpstr>
      <vt:lpstr>Γλώσσες Ερωτήσεων</vt:lpstr>
      <vt:lpstr>Σχεσιακή Άλγεβρα</vt:lpstr>
      <vt:lpstr>Σχεσιακή Άλγεβρα</vt:lpstr>
      <vt:lpstr>Σχεσιακή Άλγεβρα</vt:lpstr>
      <vt:lpstr>Επιλογή (σ)</vt:lpstr>
      <vt:lpstr>Επιλογή (σ)</vt:lpstr>
      <vt:lpstr>Επιλογή (σ)</vt:lpstr>
      <vt:lpstr>Επιλογή (σ)</vt:lpstr>
      <vt:lpstr>Επιλογή (σ)</vt:lpstr>
      <vt:lpstr>Επιλογή (σ)</vt:lpstr>
      <vt:lpstr>Επιλογή (σ)</vt:lpstr>
      <vt:lpstr>Προβολή (π)</vt:lpstr>
      <vt:lpstr>Προβολή (π)</vt:lpstr>
      <vt:lpstr>Προβολή (π)</vt:lpstr>
      <vt:lpstr>Προβολή (π)</vt:lpstr>
      <vt:lpstr>Προβολή (π)</vt:lpstr>
      <vt:lpstr>Προβολή (π)</vt:lpstr>
      <vt:lpstr>Παράδειγμα</vt:lpstr>
      <vt:lpstr>Πράξεις Συνόλων</vt:lpstr>
      <vt:lpstr>Πράξεις Συνόλων</vt:lpstr>
      <vt:lpstr>Παραδείγματα</vt:lpstr>
      <vt:lpstr>Παράδειγμα </vt:lpstr>
      <vt:lpstr>Παράδειγμα </vt:lpstr>
      <vt:lpstr>Παράδειγμα </vt:lpstr>
      <vt:lpstr>Παράδειγμα </vt:lpstr>
      <vt:lpstr>Σχεσιακή Άλγεβρα</vt:lpstr>
      <vt:lpstr>Μετονομασία</vt:lpstr>
      <vt:lpstr>Μετονομασία</vt:lpstr>
      <vt:lpstr>Καρτεσιανό Γινόμενο</vt:lpstr>
      <vt:lpstr>Καρτεσιανό Γινόμενο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Συνένωση (join)</vt:lpstr>
      <vt:lpstr>Συνένωση</vt:lpstr>
      <vt:lpstr>Συνένωση</vt:lpstr>
      <vt:lpstr>Παράδειγμα</vt:lpstr>
      <vt:lpstr> Επανάληψη</vt:lpstr>
      <vt:lpstr>Παραδείγματα</vt:lpstr>
      <vt:lpstr>Συνένωση Ισότητας (equijoin)</vt:lpstr>
      <vt:lpstr>Συνένωση Ισότητας</vt:lpstr>
      <vt:lpstr>Φυσική Συνένωση (natural join)</vt:lpstr>
      <vt:lpstr>Φυσική Συνένωση</vt:lpstr>
      <vt:lpstr>Φυσική Συνένωση</vt:lpstr>
      <vt:lpstr>Παράδειγμα</vt:lpstr>
      <vt:lpstr>Παράδειγμα</vt:lpstr>
      <vt:lpstr>Σχεσιακή Άλγεβρα</vt:lpstr>
      <vt:lpstr>Παράδειγμα</vt:lpstr>
      <vt:lpstr>Slide 57</vt:lpstr>
      <vt:lpstr>Παράδειγμα</vt:lpstr>
      <vt:lpstr>Παράδειγμα</vt:lpstr>
      <vt:lpstr>Διαίρεση</vt:lpstr>
      <vt:lpstr>Διαίρεση</vt:lpstr>
      <vt:lpstr>Διαίρεση</vt:lpstr>
      <vt:lpstr>Διαίρεση</vt:lpstr>
      <vt:lpstr>Διαίρεση</vt:lpstr>
      <vt:lpstr>Παράδειγμα</vt:lpstr>
      <vt:lpstr>Διαίρεση</vt:lpstr>
      <vt:lpstr>Slide 67</vt:lpstr>
      <vt:lpstr>Διαίρεση</vt:lpstr>
      <vt:lpstr>Διαίρεση</vt:lpstr>
      <vt:lpstr>Διαίρεση</vt:lpstr>
      <vt:lpstr>Αναδρομική Κλειστότητα</vt:lpstr>
      <vt:lpstr>Εξωτερική Συνένωση</vt:lpstr>
      <vt:lpstr>Παράδειγμα</vt:lpstr>
      <vt:lpstr>Παράδειγμα</vt:lpstr>
      <vt:lpstr>Παραδείγματα</vt:lpstr>
      <vt:lpstr>Παράδειγμα</vt:lpstr>
      <vt:lpstr>Παραδείγματα</vt:lpstr>
      <vt:lpstr>Slide 78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People Describe Themselves on Twitter</dc:title>
  <dc:creator>Konstantinos Semertzidis</dc:creator>
  <cp:lastModifiedBy>pitoura</cp:lastModifiedBy>
  <cp:revision>308</cp:revision>
  <dcterms:created xsi:type="dcterms:W3CDTF">2013-06-13T09:19:30Z</dcterms:created>
  <dcterms:modified xsi:type="dcterms:W3CDTF">2013-11-11T07:15:48Z</dcterms:modified>
</cp:coreProperties>
</file>