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0"/>
  </p:notesMasterIdLst>
  <p:sldIdLst>
    <p:sldId id="457" r:id="rId2"/>
    <p:sldId id="1277" r:id="rId3"/>
    <p:sldId id="1279" r:id="rId4"/>
    <p:sldId id="1280" r:id="rId5"/>
    <p:sldId id="1281" r:id="rId6"/>
    <p:sldId id="1283" r:id="rId7"/>
    <p:sldId id="1284" r:id="rId8"/>
    <p:sldId id="1285" r:id="rId9"/>
    <p:sldId id="1286" r:id="rId10"/>
    <p:sldId id="1287" r:id="rId11"/>
    <p:sldId id="1282" r:id="rId12"/>
    <p:sldId id="1317" r:id="rId13"/>
    <p:sldId id="1288" r:id="rId14"/>
    <p:sldId id="1278" r:id="rId15"/>
    <p:sldId id="1293" r:id="rId16"/>
    <p:sldId id="1290" r:id="rId17"/>
    <p:sldId id="1291" r:id="rId18"/>
    <p:sldId id="1295" r:id="rId19"/>
    <p:sldId id="1296" r:id="rId20"/>
    <p:sldId id="1297" r:id="rId21"/>
    <p:sldId id="1298" r:id="rId22"/>
    <p:sldId id="1299" r:id="rId23"/>
    <p:sldId id="1300" r:id="rId24"/>
    <p:sldId id="1302" r:id="rId25"/>
    <p:sldId id="1303" r:id="rId26"/>
    <p:sldId id="1304" r:id="rId27"/>
    <p:sldId id="1306" r:id="rId28"/>
    <p:sldId id="1307" r:id="rId29"/>
    <p:sldId id="1308" r:id="rId30"/>
    <p:sldId id="1309" r:id="rId31"/>
    <p:sldId id="1310" r:id="rId32"/>
    <p:sldId id="1311" r:id="rId33"/>
    <p:sldId id="1312" r:id="rId34"/>
    <p:sldId id="1313" r:id="rId35"/>
    <p:sldId id="1314" r:id="rId36"/>
    <p:sldId id="1315" r:id="rId37"/>
    <p:sldId id="1316" r:id="rId38"/>
    <p:sldId id="109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520E5-7EF9-4F31-B00D-D4F0DD0337ED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 στην Επεξεργασία Ερωτήσεων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65E3DB-FE41-4FED-86BA-995012F8679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4.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Συνδυασμός μιας πράξης καρτεσιανού γινομένου με μια πράξη επιλογής που ακολουθεί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5.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και</a:t>
            </a:r>
            <a:r>
              <a:rPr lang="el-GR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μετακίνηση των λιστών προβολής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όσο πιο κάτω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γίνεται στο δέντρο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  <a:cs typeface="Calibri" pitchFamily="34" charset="0"/>
              </a:rPr>
              <a:t>6.</a:t>
            </a:r>
            <a:r>
              <a:rPr lang="el-GR">
                <a:latin typeface="Calibri" pitchFamily="34" charset="0"/>
                <a:cs typeface="Calibri" pitchFamily="34" charset="0"/>
              </a:rPr>
              <a:t> Εντοπισμός υποδέντρων με ομάδες πράξεων που μπορεί να εκτελεστούν με κοινό αλγόριθμο</a:t>
            </a:r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Ευριστικοί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Κανόνες Βελτιστοποίησης Πλάνου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16A37-0D57-4DB0-8531-8AF604CB623F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58195" y="4910485"/>
            <a:ext cx="8371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Άρα δεν αρκεί ο προσδιορισμός της πράξης - πρέπει να προσδιορίζεται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ο αλγόριθμος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που θα χρησιμοποιηθεί για την υλοποίησή της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228108" y="2882188"/>
            <a:ext cx="65293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π.χ., για την υλοποίηση της επιλογής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μπορεί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για παράδειγμα: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να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σαρώσουμε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scan –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σειριακή αναζήτηση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όλο το αρχείο ελέγχοντας κάθε εγγραφή αν ικανοποιεί τη συνθήκη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αν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υπάρχει π.χ., ένα Β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ευρετήριο στο γνώρισμα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balance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να χρησιμοποιήσουμε το ευρετήριο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366586" y="2165946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Κάθε πράξη της σχεσιακής άλγεβρας μπορεί να υλοποιηθεί με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διαφορετικούς αλγορίθμους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grpSp>
        <p:nvGrpSpPr>
          <p:cNvPr id="2" name="Group 14"/>
          <p:cNvGrpSpPr/>
          <p:nvPr/>
        </p:nvGrpSpPr>
        <p:grpSpPr>
          <a:xfrm>
            <a:off x="2519412" y="3412502"/>
            <a:ext cx="3268646" cy="1739983"/>
            <a:chOff x="3980566" y="3695307"/>
            <a:chExt cx="3268646" cy="1739983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4230377" y="3695307"/>
              <a:ext cx="26323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π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balance </a:t>
              </a:r>
              <a:r>
                <a:rPr lang="el-GR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σάρωση του αρχείου</a:t>
              </a:r>
              <a:endParaRPr lang="el-GR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3980566" y="4244743"/>
              <a:ext cx="32686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σ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 &lt;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2500</a:t>
              </a:r>
              <a:r>
                <a:rPr lang="el-GR" sz="105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 χρήση Β+ ευρετηρίου στο </a:t>
              </a:r>
              <a:r>
                <a:rPr lang="en-US" sz="105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balance</a:t>
              </a:r>
              <a:endParaRPr lang="el-GR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4306577" y="506857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Calibri" pitchFamily="34" charset="0"/>
                  <a:cs typeface="Calibri" pitchFamily="34" charset="0"/>
                </a:rPr>
                <a:t>account</a:t>
              </a:r>
              <a:endParaRPr lang="el-GR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4687577" y="407797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>
              <a:off x="4687577" y="4687577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978" y="1716242"/>
            <a:ext cx="7169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Λογικό πλάνο εκτέλεσης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– </a:t>
            </a:r>
            <a:r>
              <a:rPr lang="el-GR" sz="2000" dirty="0" smtClean="0"/>
              <a:t>μόνο τις πράξεις</a:t>
            </a:r>
          </a:p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 </a:t>
            </a:r>
            <a:r>
              <a:rPr lang="el-GR" sz="2000" dirty="0" smtClean="0"/>
              <a:t>– περιλαμβάνει και τον αλγόριθμο που θα χρησιμοποιηθεί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962E5-B3FF-42C2-A02B-460932297B73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06105" y="1595651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Μηχανή εκτέλεσης που εκτελεί τις βασικές πράξεις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Εκτέλεση Ερωτήσεων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06105" y="2241850"/>
            <a:ext cx="72469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Υπάρχουν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υλοποιημένοι μια σειρά από αλγόριθμοι για κάθε βασική πράξη  (π.χ., που χρησιμοποιούν ή όχι ευρετήρια κλπ)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Γενικά</a:t>
            </a:r>
            <a:r>
              <a:rPr lang="el-GR" dirty="0">
                <a:latin typeface="Calibri" pitchFamily="34" charset="0"/>
                <a:cs typeface="Calibri" pitchFamily="34" charset="0"/>
              </a:rPr>
              <a:t>, το ΣΔΒΔ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κάνει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εκτίμηση του κόστους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και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επιλέγει τον αλγόριθμο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για κάθε πράξη με τον μικρότερο (με βάση την εκτίμηση)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κόστος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714348" y="4929198"/>
            <a:ext cx="77755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Η εκτίμηση του κόστους γίνεται με βάση στατιστικά στοιχεία που αποθηκεύονται στη βάση δεδομένων για αυτό το σκοπό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r>
              <a:rPr lang="en-US" altLang="en-US" dirty="0" smtClean="0"/>
              <a:t>-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536" cy="769"/>
              <a:chOff x="768" y="2976"/>
              <a:chExt cx="1536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056" y="3179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85480" y="13323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341E7-257B-4B67-9CF0-8CA979926315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76541" y="2033604"/>
            <a:ext cx="8077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 συνέχεια, θα δούμε κάποιους αλγορίθμους για την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εκτέλεση 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βασικών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πράξεων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επιλογής, συνένωσης και συνόλων)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της σχεσιακής άλγεβρας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και κάποια εκτίμηση του κόστους τους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827584" y="4569820"/>
            <a:ext cx="74882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 smtClean="0">
                <a:latin typeface="Calibri" pitchFamily="34" charset="0"/>
                <a:cs typeface="Calibri" pitchFamily="34" charset="0"/>
              </a:rPr>
              <a:t>Διαφορετικοί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αλγόριθμοι ανάλογα με το αν το αρχείο είναι ή όχι διατεταγμένο, αν υπάρχει ή όχι ευρετήριο και από το είδος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9AB6B5-7AC0-4432-BE63-7BAD88B1B2E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76682" y="1685360"/>
            <a:ext cx="82089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Για να επιλέξουμε ποιόν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αλγόριθμο,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διατηρούμε στατιστικά στοιχεία</a:t>
            </a: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Για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αρχείο δεδομένων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μιας σχέσης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, μπορεί να διατηρούμε στοιχεία όπως: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804947" y="2869961"/>
            <a:ext cx="7696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πλειάδων 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μέγεθος σε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bytes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κάθε πλειάδας 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παράγοντας ομαδοποίησης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εγγραφών ανά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block)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	αν μη εκτεινόμενη,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B /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 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 = 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/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πράξεις: στατιστικά στοιχεία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2035" y="4498345"/>
            <a:ext cx="808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Στατιστικά στοιχεία επίσης για το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αρχείο ευρετηρίου</a:t>
            </a:r>
            <a:r>
              <a:rPr lang="el-GR" dirty="0">
                <a:latin typeface="Calibri" pitchFamily="34" charset="0"/>
                <a:cs typeface="Calibri" pitchFamily="34" charset="0"/>
              </a:rPr>
              <a:t> (αν υπάρχει)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81316" y="4844877"/>
            <a:ext cx="76962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παράγοντας διακλάδωσης, 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 smtClean="0">
                <a:latin typeface="Calibri" pitchFamily="34" charset="0"/>
                <a:cs typeface="Calibri" pitchFamily="34" charset="0"/>
              </a:rPr>
              <a:t>Π </a:t>
            </a:r>
            <a:r>
              <a:rPr lang="el-GR" sz="1400" dirty="0" err="1" smtClean="0">
                <a:latin typeface="Calibri" pitchFamily="34" charset="0"/>
                <a:cs typeface="Calibri" pitchFamily="34" charset="0"/>
              </a:rPr>
              <a:t>ολυεπίπεδο</a:t>
            </a:r>
            <a:r>
              <a:rPr lang="el-GR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0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, Β</a:t>
            </a:r>
            <a:r>
              <a:rPr lang="el-GR" sz="1400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 δέντρο ~ τάξη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H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: αριθμός επιπέδων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LΒ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φύλλων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46FF8-230D-4F5B-B16A-42FB0BD4D1F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27122" y="1543777"/>
            <a:ext cx="8208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Άλλα στατιστικά στοιχεία;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816189" y="1989449"/>
            <a:ext cx="76962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V(A, R): 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πλήθος των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διαφορετικών τιμών που παίρνει το γνώρισμα 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|π 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Α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(R)| --   αν το Α κλειδί;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SC(A, R): μέσος αριθμός πλειάδων που ικανοποιεί μια συνθήκη (δεδομένου ότι υπάρχει μια τουλάχιστον που την ικανοποιεί)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1 αν κλειδί, αν ομοιόμορφη;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πράξεις: στατιστικά στοιχεία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69475" y="4526330"/>
            <a:ext cx="84105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Με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βάση τα στατιστικά επιλέγεται ο αλγόριθμος με το μικρότερο κόστος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Υπολογίζεται το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I/O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κόστος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Αριθμό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μεταφέρονται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Επιβάρυνση για την ενημέρωση των στατιστικών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BD2D4-42CD-4861-8226-600333CE0CE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07070" y="2041541"/>
            <a:ext cx="80819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Πιθανοί </a:t>
            </a:r>
            <a:r>
              <a:rPr lang="el-GR" sz="2400" i="1" dirty="0">
                <a:latin typeface="Calibri" pitchFamily="34" charset="0"/>
                <a:cs typeface="Calibri" pitchFamily="34" charset="0"/>
              </a:rPr>
              <a:t>αλγόριθμοι εκτέλεσης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 για την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επιλογή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Ε1: Σειριακή αναζήτηση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Ε2: Δυαδική αναζήτηση (αν το αρχείο είναι ταξινομημένο)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Ε3: Χρήση πρωτεύοντος ευρετηρίου/κατακερματισμού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(αν υπάρχει)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Ε4: Χρήση δευτερεύοντος ευρετηρίου/κατακερματισμού  (αν υπάρχει)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57158" y="5630175"/>
            <a:ext cx="8524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υπάρχει κάποιο ευρετήριο, λέμε ότι έχουμε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μονοπάτι προσπέλασης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(access path)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την πράξη της επιλογής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73999-C092-462C-911E-72B0B7A3A10E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431772" y="242066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Ε1 Σειριακή αναζήτηση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2771528" y="1473737"/>
            <a:ext cx="2687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</a:t>
            </a:r>
            <a:r>
              <a:rPr lang="el-GR" sz="3200" b="1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</a:t>
            </a:r>
            <a:r>
              <a:rPr lang="el-GR" sz="32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= α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32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774922" y="4613291"/>
            <a:ext cx="5629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>
                <a:latin typeface="Calibri" pitchFamily="34" charset="0"/>
                <a:cs typeface="Calibri" pitchFamily="34" charset="0"/>
              </a:rPr>
              <a:t>/2 </a:t>
            </a:r>
            <a:r>
              <a:rPr lang="el-GR">
                <a:latin typeface="Calibri" pitchFamily="34" charset="0"/>
                <a:cs typeface="Calibri" pitchFamily="34" charset="0"/>
              </a:rPr>
              <a:t>(μέσος όρος) αν το Α υποψήφιο κλειδί </a:t>
            </a:r>
            <a:r>
              <a:rPr lang="el-GR" sz="1400">
                <a:latin typeface="Calibri" pitchFamily="34" charset="0"/>
                <a:cs typeface="Calibri" pitchFamily="34" charset="0"/>
              </a:rPr>
              <a:t>(οπότε το αποτέλεσμα έχει μόνο μία πλειάδα, σταματάμε την αναζήτηση μόλις τη βρούμε)</a:t>
            </a: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2774922" y="4079891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571472" y="5786454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Μπορεί να χρησιμοποιηθεί σε οποιοδήποτε αρχείο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4532285" y="3741754"/>
            <a:ext cx="3598862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i="1" baseline="-2500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800" i="1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346047" y="3241691"/>
            <a:ext cx="550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Διάβασμα </a:t>
            </a:r>
            <a:r>
              <a:rPr lang="en-US" sz="1800">
                <a:latin typeface="Calibri" pitchFamily="34" charset="0"/>
                <a:cs typeface="Calibri" pitchFamily="34" charset="0"/>
              </a:rPr>
              <a:t>(scan) </a:t>
            </a:r>
            <a:r>
              <a:rPr lang="el-GR" sz="1800">
                <a:latin typeface="Calibri" pitchFamily="34" charset="0"/>
                <a:cs typeface="Calibri" pitchFamily="34" charset="0"/>
              </a:rPr>
              <a:t>όλου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r>
              <a:rPr lang="en-US" altLang="en-US" dirty="0" smtClean="0"/>
              <a:t>-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06A95-EB8A-456A-A3DB-900161E77AE1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871122" y="3534953"/>
            <a:ext cx="5038725" cy="14192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28722" y="5182778"/>
            <a:ext cx="1676400" cy="381000"/>
            <a:chOff x="2544" y="3696"/>
            <a:chExt cx="1056" cy="240"/>
          </a:xfrm>
        </p:grpSpPr>
        <p:sp>
          <p:nvSpPr>
            <p:cNvPr id="6163" name="Text Box 5"/>
            <p:cNvSpPr txBox="1">
              <a:spLocks noChangeArrowheads="1"/>
            </p:cNvSpPr>
            <p:nvPr/>
          </p:nvSpPr>
          <p:spPr bwMode="auto">
            <a:xfrm>
              <a:off x="2544" y="3696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Αποτέλεσμα</a:t>
              </a:r>
            </a:p>
          </p:txBody>
        </p:sp>
        <p:sp>
          <p:nvSpPr>
            <p:cNvPr id="6164" name="Rectangle 6"/>
            <p:cNvSpPr>
              <a:spLocks noChangeArrowheads="1"/>
            </p:cNvSpPr>
            <p:nvPr/>
          </p:nvSpPr>
          <p:spPr bwMode="auto">
            <a:xfrm>
              <a:off x="2544" y="3696"/>
              <a:ext cx="9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71147" y="2630078"/>
            <a:ext cx="3106738" cy="809625"/>
            <a:chOff x="288" y="1026"/>
            <a:chExt cx="1957" cy="51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616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616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60" name="Text Box 1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6153" name="Line 14"/>
          <p:cNvSpPr>
            <a:spLocks noChangeShapeType="1"/>
          </p:cNvSpPr>
          <p:nvPr/>
        </p:nvSpPr>
        <p:spPr bwMode="auto">
          <a:xfrm flipH="1">
            <a:off x="4461922" y="4973228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4461922" y="5373278"/>
            <a:ext cx="1047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16"/>
          <p:cNvSpPr txBox="1">
            <a:spLocks noChangeArrowheads="1"/>
          </p:cNvSpPr>
          <p:nvPr/>
        </p:nvSpPr>
        <p:spPr bwMode="auto">
          <a:xfrm>
            <a:off x="2833147" y="3944528"/>
            <a:ext cx="225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ΣΒΔ</a:t>
            </a:r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990600" y="1819275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Θα δούμε την «πορεία» μιας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SQL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ερώτησης (πως εκτελείται)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7255F-6D24-47B5-8DCF-CE9C23C76556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539750" y="2060575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Ε2 Δυαδική αναζήτηση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66725" y="2914650"/>
            <a:ext cx="791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το αρχείο είναι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διατεταγμένο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 βάση το Α (δηλαδή, το γνώρισμα της επιλογής) 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362200" y="3962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 log (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 )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4" name="Line 7"/>
          <p:cNvSpPr>
            <a:spLocks noChangeShapeType="1"/>
          </p:cNvSpPr>
          <p:nvPr/>
        </p:nvSpPr>
        <p:spPr bwMode="auto">
          <a:xfrm flipH="1">
            <a:off x="41148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953000" y="4114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της πρώτης</a:t>
            </a:r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209800" y="4648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 SC(A,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)/</a:t>
            </a:r>
            <a:r>
              <a:rPr lang="en-US" sz="18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f</a:t>
            </a:r>
            <a:r>
              <a:rPr lang="en-US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8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 - 1</a:t>
            </a:r>
            <a:endParaRPr lang="el-GR" sz="1800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7" name="Line 10"/>
          <p:cNvSpPr>
            <a:spLocks noChangeShapeType="1"/>
          </p:cNvSpPr>
          <p:nvPr/>
        </p:nvSpPr>
        <p:spPr bwMode="auto">
          <a:xfrm flipH="1">
            <a:off x="4724400" y="4876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1"/>
          <p:cNvSpPr txBox="1">
            <a:spLocks noChangeArrowheads="1"/>
          </p:cNvSpPr>
          <p:nvPr/>
        </p:nvSpPr>
        <p:spPr bwMode="auto">
          <a:xfrm>
            <a:off x="5638800" y="47244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των υπόλοιπων</a:t>
            </a:r>
          </a:p>
        </p:txBody>
      </p:sp>
      <p:sp>
        <p:nvSpPr>
          <p:cNvPr id="26639" name="Text Box 12"/>
          <p:cNvSpPr txBox="1">
            <a:spLocks noChangeArrowheads="1"/>
          </p:cNvSpPr>
          <p:nvPr/>
        </p:nvSpPr>
        <p:spPr bwMode="auto">
          <a:xfrm>
            <a:off x="1676400" y="4419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omic Sans MS" pitchFamily="66" charset="0"/>
              </a:rPr>
              <a:t>+</a:t>
            </a:r>
          </a:p>
        </p:txBody>
      </p:sp>
      <p:sp>
        <p:nvSpPr>
          <p:cNvPr id="26640" name="Text Box 13"/>
          <p:cNvSpPr txBox="1">
            <a:spLocks noChangeArrowheads="1"/>
          </p:cNvSpPr>
          <p:nvPr/>
        </p:nvSpPr>
        <p:spPr bwMode="auto">
          <a:xfrm>
            <a:off x="685800" y="55626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το Α υποψήφιο κλειδί;</a:t>
            </a:r>
          </a:p>
        </p:txBody>
      </p:sp>
      <p:sp>
        <p:nvSpPr>
          <p:cNvPr id="26641" name="Text Box 14"/>
          <p:cNvSpPr txBox="1">
            <a:spLocks noChangeArrowheads="1"/>
          </p:cNvSpPr>
          <p:nvPr/>
        </p:nvSpPr>
        <p:spPr bwMode="auto">
          <a:xfrm>
            <a:off x="4773298" y="1640264"/>
            <a:ext cx="3776813" cy="107721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συνθήκη («ταιριάσματα») 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6627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EA7CAE-B140-4DE4-A33F-13151201C90D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52131" y="1326683"/>
            <a:ext cx="43235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Ε3 Χρήση πρωτεύοντος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δεντρικού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581025" y="3019425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2686050" y="3571875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58" name="Line 7"/>
          <p:cNvSpPr>
            <a:spLocks noChangeShapeType="1"/>
          </p:cNvSpPr>
          <p:nvPr/>
        </p:nvSpPr>
        <p:spPr bwMode="auto">
          <a:xfrm flipH="1">
            <a:off x="3857625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8"/>
          <p:cNvSpPr txBox="1">
            <a:spLocks noChangeArrowheads="1"/>
          </p:cNvSpPr>
          <p:nvPr/>
        </p:nvSpPr>
        <p:spPr bwMode="auto">
          <a:xfrm>
            <a:off x="4610100" y="3467100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247900" y="470535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SC(A, R)/f</a:t>
            </a:r>
            <a:r>
              <a:rPr lang="en-US" baseline="-250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800">
              <a:solidFill>
                <a:srgbClr val="B2B2B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61" name="Text Box 10"/>
          <p:cNvSpPr txBox="1">
            <a:spLocks noChangeArrowheads="1"/>
          </p:cNvSpPr>
          <p:nvPr/>
        </p:nvSpPr>
        <p:spPr bwMode="auto">
          <a:xfrm>
            <a:off x="590550" y="417195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-- ευρετήριο συστάδων</a:t>
            </a:r>
          </a:p>
        </p:txBody>
      </p:sp>
      <p:sp>
        <p:nvSpPr>
          <p:cNvPr id="27662" name="Text Box 11"/>
          <p:cNvSpPr txBox="1">
            <a:spLocks noChangeArrowheads="1"/>
          </p:cNvSpPr>
          <p:nvPr/>
        </p:nvSpPr>
        <p:spPr bwMode="auto">
          <a:xfrm>
            <a:off x="5003800" y="1569055"/>
            <a:ext cx="3455988" cy="132343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επιπέδων (ύψος)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238125" y="5346700"/>
            <a:ext cx="85486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ΣΗΜΕΙΩΣΗ: Πρωτεύον ευρετήριο στο Α, σημαίνει ότι οι εγγραφές του αρχείου δεδομένων είναι ταξινομημένες (διατεταγμένες) ως προς Α άρα οι υπόλοιπες εγγραφές με την ίδια τιμή (αν υπάρχουν) βρίσκονται σε γειτονικά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r>
              <a:rPr lang="el-GR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του αρχείου δεδομένων</a:t>
            </a:r>
          </a:p>
        </p:txBody>
      </p:sp>
      <p:sp>
        <p:nvSpPr>
          <p:cNvPr id="27664" name="Line 13"/>
          <p:cNvSpPr>
            <a:spLocks noChangeShapeType="1"/>
          </p:cNvSpPr>
          <p:nvPr/>
        </p:nvSpPr>
        <p:spPr bwMode="auto">
          <a:xfrm flipH="1">
            <a:off x="4514850" y="48196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4"/>
          <p:cNvSpPr txBox="1">
            <a:spLocks noChangeArrowheads="1"/>
          </p:cNvSpPr>
          <p:nvPr/>
        </p:nvSpPr>
        <p:spPr bwMode="auto">
          <a:xfrm>
            <a:off x="5257800" y="4657725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7605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4D3984-8997-4CBD-BDFB-2E9BA30CB3B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00835" y="1470580"/>
            <a:ext cx="43408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Ε4 Χρήση δευτερεύοντος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δεντρικού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38125" y="2752725"/>
            <a:ext cx="824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695450" y="4029075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8681" name="Rectangle 6"/>
          <p:cNvSpPr>
            <a:spLocks noChangeArrowheads="1"/>
          </p:cNvSpPr>
          <p:nvPr/>
        </p:nvSpPr>
        <p:spPr bwMode="auto">
          <a:xfrm>
            <a:off x="2152650" y="3581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2" name="Rectangle 7"/>
          <p:cNvSpPr>
            <a:spLocks noChangeArrowheads="1"/>
          </p:cNvSpPr>
          <p:nvPr/>
        </p:nvSpPr>
        <p:spPr bwMode="auto">
          <a:xfrm>
            <a:off x="1971675" y="4772025"/>
            <a:ext cx="35242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l-GR" sz="1800" i="1">
                <a:solidFill>
                  <a:srgbClr val="99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ενδιάμεσο επίπεδο</a:t>
            </a: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+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SC(A, R) 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438150" y="4267200"/>
            <a:ext cx="8096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</a:t>
            </a:r>
            <a:r>
              <a:rPr lang="el-GR" b="1" u="sng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el-GR" b="1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κόστος για την εύρεση των υπολοίπων</a:t>
            </a: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571500" y="314325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είναι υποψήφιο κλειδί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76225" y="5705475"/>
            <a:ext cx="8505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Στη χειρότερη περίπτωση κάθε εγγραφή που </a:t>
            </a: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ικανοποιεί 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τη συνθήκη σε </a:t>
            </a:r>
            <a:r>
              <a:rPr lang="el-GR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διαφορετικό </a:t>
            </a:r>
            <a:r>
              <a:rPr lang="en-US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</a:t>
            </a:r>
            <a:endParaRPr lang="el-GR" b="1" u="sng" dirty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</a:endParaRP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5495467" y="1527142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 flipH="1">
            <a:off x="3200400" y="37909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3686175" y="3571875"/>
            <a:ext cx="415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8689" name="Line 14"/>
          <p:cNvSpPr>
            <a:spLocks noChangeShapeType="1"/>
          </p:cNvSpPr>
          <p:nvPr/>
        </p:nvSpPr>
        <p:spPr bwMode="auto">
          <a:xfrm flipH="1">
            <a:off x="3533775" y="53244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Text Box 15"/>
          <p:cNvSpPr txBox="1">
            <a:spLocks noChangeArrowheads="1"/>
          </p:cNvSpPr>
          <p:nvPr/>
        </p:nvSpPr>
        <p:spPr bwMode="auto">
          <a:xfrm>
            <a:off x="3952875" y="5172075"/>
            <a:ext cx="3305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E3A0-D4C4-4EB5-8A2B-E7DFA467EDEB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338366" y="1804483"/>
            <a:ext cx="4219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 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σ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 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 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με σύγκριση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704034" y="2806383"/>
            <a:ext cx="7488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αύξουσα διάταξη</a:t>
            </a: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Σειριακή ανάγνωση 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Από το 1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του αρχείου έως την πρώτη εγγραφή 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&gt; u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165529" y="2573518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9F7EB4-F355-481D-988E-69BE65ABC927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>
            <a:off x="655933" y="2764378"/>
            <a:ext cx="7488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i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αρχείου σωρού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(δεν υπάρχει διάταξη) και Β+ δέντρο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Εύρεση στο Β+ δέντρο της τιμής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 </a:t>
            </a: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Χρήση εγγραφών στο φύλλο για τις υπόλοιπες τιμές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με σύγκριση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251130" y="1979629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D8DD-FE92-4488-9FD0-287F96AE68F6}" type="slidenum">
              <a:rPr lang="el-GR" altLang="en-US"/>
              <a:pPr/>
              <a:t>25</a:t>
            </a:fld>
            <a:endParaRPr lang="el-GR" altLang="en-US"/>
          </a:p>
        </p:txBody>
      </p:sp>
      <p:sp>
        <p:nvSpPr>
          <p:cNvPr id="616451" name="Text Box 3"/>
          <p:cNvSpPr txBox="1">
            <a:spLocks noChangeArrowheads="1"/>
          </p:cNvSpPr>
          <p:nvPr/>
        </p:nvSpPr>
        <p:spPr bwMode="auto">
          <a:xfrm>
            <a:off x="1038225" y="5019675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683568" y="258609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Υπάρχει διαδρομή προσπέλασης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ευρετήριο) για </a:t>
            </a:r>
            <a:r>
              <a:rPr lang="el-GR" i="1" u="sng" dirty="0">
                <a:latin typeface="Calibri" pitchFamily="34" charset="0"/>
                <a:cs typeface="Calibri" pitchFamily="34" charset="0"/>
              </a:rPr>
              <a:t>ένα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από τα γνωρίσματα που εμφανίζονται σε οποιαδήποτε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514350" y="4457700"/>
            <a:ext cx="80772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Χρήση μιας από τις προηγούμενες μεθόδους για την ανάκτηση των εγγραφών που ικανοποιούν αυτήν την συνθήκη και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Έλεγχος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για κάθε επιλεγμένη εγγραφή αν ικανοποιεί και τις υπόλοιπες συνθήκες </a:t>
            </a:r>
          </a:p>
        </p:txBody>
      </p:sp>
      <p:sp>
        <p:nvSpPr>
          <p:cNvPr id="616455" name="Text Box 7"/>
          <p:cNvSpPr txBox="1">
            <a:spLocks noChangeArrowheads="1"/>
          </p:cNvSpPr>
          <p:nvPr/>
        </p:nvSpPr>
        <p:spPr bwMode="auto">
          <a:xfrm>
            <a:off x="447675" y="356235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Επιλογή του γνωρίσματος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με τη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μικρότερη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επιλεκτικότητα (γιατί;)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528887" y="1490445"/>
            <a:ext cx="4219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l-GR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800" baseline="-25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με σύζευξη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B443-6205-49E3-A1D4-BDC9324E4F81}" type="slidenum">
              <a:rPr lang="el-GR" altLang="en-US"/>
              <a:pPr/>
              <a:t>26</a:t>
            </a:fld>
            <a:endParaRPr lang="el-GR" altLang="en-US"/>
          </a:p>
        </p:txBody>
      </p:sp>
      <p:sp>
        <p:nvSpPr>
          <p:cNvPr id="61952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755550" y="3254515"/>
            <a:ext cx="7766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έστω και μία από τις συνθήκες δεν έχει διαδρομή προσπέλασης -&gt; σάρωση όλου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με διάζευξη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28887" y="1490445"/>
            <a:ext cx="4219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 </a:t>
            </a:r>
            <a:r>
              <a:rPr lang="el-GR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800" baseline="-25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27</a:t>
            </a:fld>
            <a:endParaRPr lang="el-GR" alt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916855" y="3017604"/>
            <a:ext cx="7239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Σ1 Εμφωλευμένος (εσωτερικός - εξωτερικός) βρόγχος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Σ3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Ταξινόμηση-Συγχώνευση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97151" y="1663700"/>
            <a:ext cx="3987800" cy="396875"/>
            <a:chOff x="2367" y="2486"/>
            <a:chExt cx="2512" cy="250"/>
          </a:xfrm>
        </p:grpSpPr>
        <p:graphicFrame>
          <p:nvGraphicFramePr>
            <p:cNvPr id="62874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707260679"/>
                </p:ext>
              </p:extLst>
            </p:nvPr>
          </p:nvGraphicFramePr>
          <p:xfrm>
            <a:off x="2617" y="2486"/>
            <a:ext cx="312" cy="191"/>
          </p:xfrm>
          <a:graphic>
            <a:graphicData uri="http://schemas.openxmlformats.org/presentationml/2006/ole">
              <p:oleObj spid="_x0000_s2055" name="Εξίσωση" r:id="rId4" imgW="228600" imgH="139700" progId="Equation.3">
                <p:embed/>
              </p:oleObj>
            </a:graphicData>
          </a:graphic>
        </p:graphicFrame>
        <p:sp>
          <p:nvSpPr>
            <p:cNvPr id="628743" name="Text Box 7"/>
            <p:cNvSpPr txBox="1">
              <a:spLocks noChangeArrowheads="1"/>
            </p:cNvSpPr>
            <p:nvPr/>
          </p:nvSpPr>
          <p:spPr bwMode="auto">
            <a:xfrm>
              <a:off x="2367" y="2486"/>
              <a:ext cx="25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	</a:t>
              </a:r>
              <a:r>
                <a:rPr lang="el-GR" sz="2000" b="1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   </a:t>
              </a:r>
              <a:r>
                <a:rPr lang="en-US" sz="2400" b="1" baseline="-250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R.A </a:t>
              </a:r>
              <a:r>
                <a:rPr lang="en-US" sz="2400" b="1" baseline="-25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op S.B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S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28744" name="Text Box 8"/>
          <p:cNvSpPr txBox="1">
            <a:spLocks noChangeArrowheads="1"/>
          </p:cNvSpPr>
          <p:nvPr/>
        </p:nvSpPr>
        <p:spPr bwMode="auto">
          <a:xfrm>
            <a:off x="438347" y="4507126"/>
            <a:ext cx="82677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Έχει σημασία πόσο χώρο μνήμης κάθε χρονική στιγμή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(buffers)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μπορούμε να χρησιμοποιήσουμε για τις σχέσεις – δηλαδή, πόσα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στην μνήμη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Αρχικά, ας υποθέσουμε ότι έχουμε 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μόνο 2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endParaRPr lang="el-GR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BC63A-4AF2-421D-B61C-1E802C99D116}" type="slidenum">
              <a:rPr lang="el-GR" altLang="en-US"/>
              <a:pPr/>
              <a:t>28</a:t>
            </a:fld>
            <a:endParaRPr lang="el-GR" altLang="en-US"/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609600" y="1649692"/>
            <a:ext cx="7997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Σ1 Εμφωλευμένος (εσωτερικός-εξωτερικός) βρόγχος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838200" y="27432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Για κάθε </a:t>
            </a:r>
            <a:r>
              <a:rPr lang="el-GR" sz="2000" dirty="0">
                <a:solidFill>
                  <a:schemeClr val="accent1"/>
                </a:solidFill>
              </a:rPr>
              <a:t>εγγραφή</a:t>
            </a:r>
            <a:r>
              <a:rPr lang="el-GR" sz="2000" dirty="0"/>
              <a:t> </a:t>
            </a:r>
            <a:r>
              <a:rPr lang="en-US" sz="2000" dirty="0"/>
              <a:t>t </a:t>
            </a:r>
            <a:r>
              <a:rPr lang="el-GR" sz="2000" dirty="0"/>
              <a:t>της </a:t>
            </a:r>
            <a:r>
              <a:rPr lang="en-US" sz="2000" dirty="0"/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</a:t>
            </a:r>
            <a:r>
              <a:rPr lang="el-GR" sz="2000" dirty="0"/>
              <a:t>Για κάθε εγγραφή </a:t>
            </a:r>
            <a:r>
              <a:rPr lang="en-US" sz="2000" dirty="0"/>
              <a:t>s </a:t>
            </a:r>
            <a:r>
              <a:rPr lang="el-GR" sz="2000" dirty="0"/>
              <a:t>της </a:t>
            </a:r>
            <a:r>
              <a:rPr lang="en-US" sz="2000" dirty="0"/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	</a:t>
            </a:r>
            <a:r>
              <a:rPr lang="el-GR" sz="2000" dirty="0"/>
              <a:t>Αν </a:t>
            </a:r>
            <a:r>
              <a:rPr lang="en-US" sz="2000" dirty="0"/>
              <a:t>t[A] op s[B] </a:t>
            </a:r>
            <a:r>
              <a:rPr lang="el-GR" sz="2000" dirty="0"/>
              <a:t>πρόσθεσε το </a:t>
            </a:r>
            <a:r>
              <a:rPr lang="en-US" sz="2000" dirty="0"/>
              <a:t>t</a:t>
            </a:r>
            <a:r>
              <a:rPr lang="el-GR" sz="2000" dirty="0"/>
              <a:t> </a:t>
            </a:r>
            <a:r>
              <a:rPr lang="en-US" sz="2000" dirty="0"/>
              <a:t>s </a:t>
            </a:r>
            <a:r>
              <a:rPr lang="el-GR" sz="2000" dirty="0"/>
              <a:t>στο αποτέλεσμα</a:t>
            </a:r>
            <a:r>
              <a:rPr lang="en-US" sz="2000" dirty="0"/>
              <a:t> </a:t>
            </a:r>
            <a:endParaRPr lang="el-GR" sz="2000" dirty="0"/>
          </a:p>
        </p:txBody>
      </p:sp>
      <p:sp>
        <p:nvSpPr>
          <p:cNvPr id="629765" name="Text Box 5"/>
          <p:cNvSpPr txBox="1">
            <a:spLocks noChangeArrowheads="1"/>
          </p:cNvSpPr>
          <p:nvPr/>
        </p:nvSpPr>
        <p:spPr bwMode="auto">
          <a:xfrm>
            <a:off x="3048000" y="53340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cs typeface="Calibri" pitchFamily="34" charset="0"/>
              </a:rPr>
              <a:t>+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381000" y="4958498"/>
            <a:ext cx="79145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Αγνοώντας  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το κόστος για την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εγγραφή των </a:t>
            </a:r>
            <a:r>
              <a:rPr lang="en-US" sz="2000" i="1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838200" y="2514600"/>
            <a:ext cx="7620000" cy="1752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</a:t>
            </a:r>
            <a:r>
              <a:rPr lang="en-US" altLang="en-US" dirty="0" smtClean="0"/>
              <a:t>01</a:t>
            </a:r>
            <a:r>
              <a:rPr lang="el-GR" altLang="en-US" dirty="0" smtClean="0"/>
              <a:t>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BF7D-358E-499B-8E1F-B431ADA7E024}" type="slidenum">
              <a:rPr lang="el-GR" altLang="en-US"/>
              <a:pPr/>
              <a:t>29</a:t>
            </a:fld>
            <a:endParaRPr lang="el-GR" altLang="en-US"/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952500" y="1914525"/>
            <a:ext cx="7772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Για κάθε </a:t>
            </a:r>
            <a:r>
              <a:rPr lang="el-GR" sz="2000" dirty="0" err="1">
                <a:solidFill>
                  <a:schemeClr val="accent1"/>
                </a:solidFill>
              </a:rPr>
              <a:t>block</a:t>
            </a:r>
            <a:r>
              <a:rPr lang="el-GR" sz="2000" dirty="0"/>
              <a:t> </a:t>
            </a:r>
            <a:r>
              <a:rPr lang="el-GR" sz="2000" dirty="0" err="1"/>
              <a:t>B</a:t>
            </a:r>
            <a:r>
              <a:rPr lang="el-GR" sz="2000" baseline="-25000" dirty="0" err="1"/>
              <a:t>r</a:t>
            </a:r>
            <a:r>
              <a:rPr lang="en-US" sz="2000" dirty="0"/>
              <a:t> </a:t>
            </a:r>
            <a:r>
              <a:rPr lang="el-GR" sz="2000" dirty="0"/>
              <a:t>της </a:t>
            </a:r>
            <a:r>
              <a:rPr lang="en-US" sz="2000" dirty="0"/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      </a:t>
            </a:r>
            <a:r>
              <a:rPr lang="el-GR" sz="2000" dirty="0"/>
              <a:t>Για κάθε </a:t>
            </a:r>
            <a:r>
              <a:rPr lang="el-GR" sz="2000" dirty="0" err="1"/>
              <a:t>block</a:t>
            </a:r>
            <a:r>
              <a:rPr lang="el-GR" sz="2000" dirty="0"/>
              <a:t> B</a:t>
            </a:r>
            <a:r>
              <a:rPr lang="en-US" sz="2000" baseline="-25000" dirty="0"/>
              <a:t>s</a:t>
            </a:r>
            <a:r>
              <a:rPr lang="en-US" sz="2000" dirty="0"/>
              <a:t> </a:t>
            </a:r>
            <a:r>
              <a:rPr lang="el-GR" sz="2000" dirty="0"/>
              <a:t>της </a:t>
            </a:r>
            <a:r>
              <a:rPr lang="en-US" sz="2000" dirty="0"/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            </a:t>
            </a:r>
            <a:r>
              <a:rPr lang="el-GR" sz="2000" dirty="0"/>
              <a:t>Για κάθε εγγραφή </a:t>
            </a:r>
            <a:r>
              <a:rPr lang="en-US" sz="2000" dirty="0"/>
              <a:t>t </a:t>
            </a:r>
            <a:r>
              <a:rPr lang="el-GR" sz="2000" dirty="0"/>
              <a:t>του </a:t>
            </a:r>
            <a:r>
              <a:rPr lang="el-GR" sz="2000" dirty="0" err="1"/>
              <a:t>B</a:t>
            </a:r>
            <a:r>
              <a:rPr lang="el-GR" sz="2000" baseline="-25000" dirty="0" err="1"/>
              <a:t>r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     </a:t>
            </a:r>
            <a:r>
              <a:rPr lang="el-GR" sz="2000" dirty="0"/>
              <a:t>Για κάθε εγγραφή </a:t>
            </a:r>
            <a:r>
              <a:rPr lang="en-US" sz="2000" dirty="0"/>
              <a:t>s </a:t>
            </a:r>
            <a:r>
              <a:rPr lang="el-GR" sz="2000" dirty="0"/>
              <a:t>του B</a:t>
            </a:r>
            <a:r>
              <a:rPr lang="en-US" sz="2000" baseline="-25000" dirty="0"/>
              <a:t>s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	</a:t>
            </a:r>
            <a:r>
              <a:rPr lang="el-GR" sz="2000" dirty="0"/>
              <a:t>Αν </a:t>
            </a:r>
            <a:r>
              <a:rPr lang="en-US" sz="2000" dirty="0"/>
              <a:t>t[A] op s[B] </a:t>
            </a:r>
            <a:r>
              <a:rPr lang="el-GR" sz="2000" dirty="0"/>
              <a:t>πρόσθεσε το </a:t>
            </a:r>
            <a:r>
              <a:rPr lang="en-US" sz="2000" dirty="0"/>
              <a:t>t s </a:t>
            </a:r>
            <a:r>
              <a:rPr lang="el-GR" sz="2000" dirty="0"/>
              <a:t>στο αποτέλεσμα</a:t>
            </a:r>
            <a:r>
              <a:rPr lang="en-US" sz="2000" dirty="0"/>
              <a:t> </a:t>
            </a:r>
            <a:endParaRPr lang="el-GR" sz="2000" dirty="0"/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5915025" y="47339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+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409575" y="4381500"/>
            <a:ext cx="676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Αγνοώντας  την εγγραφή των </a:t>
            </a:r>
            <a:r>
              <a:rPr lang="en-US" sz="2000" i="1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30790" name="Text Box 6"/>
          <p:cNvSpPr txBox="1">
            <a:spLocks noChangeArrowheads="1"/>
          </p:cNvSpPr>
          <p:nvPr/>
        </p:nvSpPr>
        <p:spPr bwMode="auto">
          <a:xfrm>
            <a:off x="247650" y="5448300"/>
            <a:ext cx="8448675" cy="39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Συμφέρει η τοποθέτηση της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μικρότερης</a:t>
            </a:r>
            <a:r>
              <a:rPr lang="el-GR" sz="2000">
                <a:latin typeface="Calibri" pitchFamily="34" charset="0"/>
                <a:cs typeface="Calibri" pitchFamily="34" charset="0"/>
              </a:rPr>
              <a:t> σχέσης στον εξωτερικό βρόγχο</a:t>
            </a:r>
          </a:p>
        </p:txBody>
      </p:sp>
      <p:sp>
        <p:nvSpPr>
          <p:cNvPr id="630791" name="Rectangle 7"/>
          <p:cNvSpPr>
            <a:spLocks noChangeArrowheads="1"/>
          </p:cNvSpPr>
          <p:nvPr/>
        </p:nvSpPr>
        <p:spPr bwMode="auto">
          <a:xfrm>
            <a:off x="962025" y="1828800"/>
            <a:ext cx="7772400" cy="2438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8B204-8D72-43DB-935D-F633B9CFD24C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692275" y="3429000"/>
            <a:ext cx="5867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Συντακτική Ανάλυση &amp; Μετάφραση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Βελτιστοποίηση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Υπολογισμός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Εκτέλεση)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39552" y="2564904"/>
            <a:ext cx="804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Τα  βασικά βήματα στην επεξεργασία μιας ερώτησης είναι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Επεξεργασίας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 dirty="0"/>
              <a:t>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4F5C-91D9-4A94-BC50-A812252E2853}" type="slidenum">
              <a:rPr lang="el-GR" altLang="en-US"/>
              <a:pPr/>
              <a:t>30</a:t>
            </a:fld>
            <a:endParaRPr lang="el-GR" altLang="en-US"/>
          </a:p>
        </p:txBody>
      </p:sp>
      <p:sp>
        <p:nvSpPr>
          <p:cNvPr id="632835" name="Text Box 3"/>
          <p:cNvSpPr txBox="1">
            <a:spLocks noChangeArrowheads="1"/>
          </p:cNvSpPr>
          <p:nvPr/>
        </p:nvSpPr>
        <p:spPr bwMode="auto">
          <a:xfrm>
            <a:off x="503723" y="163144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</p:txBody>
      </p:sp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295254" y="2305064"/>
            <a:ext cx="856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Η σχέση για την οποία υπάρχει ευρετήριο τοποθετείται στον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εσωτερικό</a:t>
            </a:r>
            <a:r>
              <a:rPr lang="el-GR" sz="2000">
                <a:latin typeface="Calibri" pitchFamily="34" charset="0"/>
                <a:cs typeface="Calibri" pitchFamily="34" charset="0"/>
              </a:rPr>
              <a:t> βρόγχο. Έστω ότι υπάρχει ευρετήριο για το γνώρισμα Β της σχέσης </a:t>
            </a:r>
            <a:r>
              <a:rPr lang="en-US" sz="2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2837" name="Text Box 5"/>
          <p:cNvSpPr txBox="1">
            <a:spLocks noChangeArrowheads="1"/>
          </p:cNvSpPr>
          <p:nvPr/>
        </p:nvSpPr>
        <p:spPr bwMode="auto">
          <a:xfrm>
            <a:off x="1571604" y="5429264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* 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 κόστος μιας επιλογής στο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(δηλαδή της εύρεσης της εγγραφής (εγγραφών) του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που ικανοποιούν τη συνθήκη)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079" y="3200414"/>
            <a:ext cx="8229600" cy="2133600"/>
            <a:chOff x="288" y="2304"/>
            <a:chExt cx="5136" cy="1200"/>
          </a:xfrm>
        </p:grpSpPr>
        <p:sp>
          <p:nvSpPr>
            <p:cNvPr id="632839" name="Text Box 7"/>
            <p:cNvSpPr txBox="1">
              <a:spLocks noChangeArrowheads="1"/>
            </p:cNvSpPr>
            <p:nvPr/>
          </p:nvSpPr>
          <p:spPr bwMode="auto">
            <a:xfrm>
              <a:off x="336" y="2400"/>
              <a:ext cx="5088" cy="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cs typeface="Calibri" pitchFamily="34" charset="0"/>
                </a:rPr>
                <a:t>Για κάθε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block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R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Calibri" pitchFamily="34" charset="0"/>
                  <a:cs typeface="Calibri" pitchFamily="34" charset="0"/>
                </a:rPr>
                <a:t>           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Για κάθε εγγραφή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t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του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 sz="2000" baseline="-25000" dirty="0">
                  <a:latin typeface="Calibri" pitchFamily="34" charset="0"/>
                  <a:cs typeface="Calibri" pitchFamily="34" charset="0"/>
                </a:rPr>
                <a:t> </a:t>
              </a:r>
              <a:endParaRPr lang="en-US" sz="2000" dirty="0"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Calibri" pitchFamily="34" charset="0"/>
                  <a:cs typeface="Calibri" pitchFamily="34" charset="0"/>
                </a:rPr>
                <a:t>	     </a:t>
              </a:r>
              <a:r>
                <a:rPr lang="el-GR" sz="2000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Χρησιμοποίησε το ευρετήριο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στο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για να βρεις τις   </a:t>
              </a:r>
              <a:r>
                <a:rPr lang="el-GR" sz="2000" dirty="0" smtClean="0">
                  <a:latin typeface="Calibri" pitchFamily="34" charset="0"/>
                  <a:cs typeface="Calibri" pitchFamily="34" charset="0"/>
                </a:rPr>
                <a:t>εγγραφές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 dirty="0" smtClean="0">
                  <a:latin typeface="Calibri" pitchFamily="34" charset="0"/>
                  <a:cs typeface="Calibri" pitchFamily="34" charset="0"/>
                </a:rPr>
                <a:t>			τέτοιες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ώστε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t[A] op s[B]</a:t>
              </a:r>
              <a:endParaRPr lang="el-GR" sz="2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288" y="2304"/>
              <a:ext cx="5088" cy="120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05659-6715-4340-AD88-AE60A4AFA21D}" type="slidenum">
              <a:rPr lang="el-GR" altLang="en-US"/>
              <a:pPr/>
              <a:t>31</a:t>
            </a:fld>
            <a:endParaRPr lang="el-GR" altLang="en-US"/>
          </a:p>
        </p:txBody>
      </p:sp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226982" y="121261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Σ3 Ταξινόμηση - Συγχώνευση</a:t>
            </a:r>
          </a:p>
        </p:txBody>
      </p:sp>
      <p:sp>
        <p:nvSpPr>
          <p:cNvPr id="634885" name="Line 5"/>
          <p:cNvSpPr>
            <a:spLocks noChangeShapeType="1"/>
          </p:cNvSpPr>
          <p:nvPr/>
        </p:nvSpPr>
        <p:spPr bwMode="auto">
          <a:xfrm>
            <a:off x="1447800" y="2362200"/>
            <a:ext cx="6734175" cy="9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8" name="Text Box 8"/>
          <p:cNvSpPr txBox="1">
            <a:spLocks noChangeArrowheads="1"/>
          </p:cNvSpPr>
          <p:nvPr/>
        </p:nvSpPr>
        <p:spPr bwMode="auto">
          <a:xfrm>
            <a:off x="1585882" y="2524115"/>
            <a:ext cx="6858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>
                <a:latin typeface="Calibri" pitchFamily="34" charset="0"/>
                <a:cs typeface="Calibri" pitchFamily="34" charset="0"/>
              </a:rPr>
              <a:t>R </a:t>
            </a:r>
            <a:r>
              <a:rPr lang="el-GR">
                <a:latin typeface="Calibri" pitchFamily="34" charset="0"/>
                <a:cs typeface="Calibri" pitchFamily="34" charset="0"/>
              </a:rPr>
              <a:t>στο γνώρισμα 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>
                <a:latin typeface="Calibri" pitchFamily="34" charset="0"/>
                <a:cs typeface="Calibri" pitchFamily="34" charset="0"/>
              </a:rPr>
              <a:t>S </a:t>
            </a:r>
            <a:r>
              <a:rPr lang="el-GR">
                <a:latin typeface="Calibri" pitchFamily="34" charset="0"/>
                <a:cs typeface="Calibri" pitchFamily="34" charset="0"/>
              </a:rPr>
              <a:t>στο γνώρισμα Β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while (i </a:t>
            </a:r>
            <a:r>
              <a:rPr lang="en-US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>
                <a:latin typeface="Calibri" pitchFamily="34" charset="0"/>
                <a:cs typeface="Calibri" pitchFamily="34" charset="0"/>
              </a:rPr>
              <a:t> n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>
                <a:latin typeface="Calibri" pitchFamily="34" charset="0"/>
                <a:cs typeface="Calibri" pitchFamily="34" charset="0"/>
              </a:rPr>
              <a:t> and j </a:t>
            </a:r>
            <a:r>
              <a:rPr lang="en-US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if (R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US">
                <a:latin typeface="Calibri" pitchFamily="34" charset="0"/>
                <a:cs typeface="Calibri" pitchFamily="34" charset="0"/>
              </a:rPr>
              <a:t>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	 i := i + 1;</a:t>
            </a:r>
            <a:r>
              <a:rPr lang="el-GR">
                <a:latin typeface="Calibri" pitchFamily="34" charset="0"/>
                <a:cs typeface="Calibri" pitchFamily="34" charset="0"/>
              </a:rPr>
              <a:t> (*προχώρησε το δείκτη στην </a:t>
            </a:r>
            <a:r>
              <a:rPr lang="en-US">
                <a:latin typeface="Calibri" pitchFamily="34" charset="0"/>
                <a:cs typeface="Calibri" pitchFamily="34" charset="0"/>
              </a:rPr>
              <a:t>R *</a:t>
            </a:r>
            <a:r>
              <a:rPr lang="el-GR">
                <a:latin typeface="Calibri" pitchFamily="34" charset="0"/>
                <a:cs typeface="Calibri" pitchFamily="34" charset="0"/>
              </a:rPr>
              <a:t>)</a:t>
            </a:r>
            <a:endParaRPr lang="en-US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if (R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>
                <a:latin typeface="Calibri" pitchFamily="34" charset="0"/>
                <a:cs typeface="Calibri" pitchFamily="34" charset="0"/>
              </a:rPr>
              <a:t>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	 j := j + 1; </a:t>
            </a:r>
            <a:r>
              <a:rPr lang="el-GR">
                <a:latin typeface="Calibri" pitchFamily="34" charset="0"/>
                <a:cs typeface="Calibri" pitchFamily="34" charset="0"/>
              </a:rPr>
              <a:t>(</a:t>
            </a:r>
            <a:r>
              <a:rPr lang="en-US">
                <a:latin typeface="Calibri" pitchFamily="34" charset="0"/>
                <a:cs typeface="Calibri" pitchFamily="34" charset="0"/>
              </a:rPr>
              <a:t>* </a:t>
            </a:r>
            <a:r>
              <a:rPr lang="el-GR">
                <a:latin typeface="Calibri" pitchFamily="34" charset="0"/>
                <a:cs typeface="Calibri" pitchFamily="34" charset="0"/>
              </a:rPr>
              <a:t>προχώρησε το δείκτη στην </a:t>
            </a:r>
            <a:r>
              <a:rPr lang="en-US">
                <a:latin typeface="Calibri" pitchFamily="34" charset="0"/>
                <a:cs typeface="Calibri" pitchFamily="34" charset="0"/>
              </a:rPr>
              <a:t>S*</a:t>
            </a:r>
            <a:r>
              <a:rPr lang="el-GR">
                <a:latin typeface="Calibri" pitchFamily="34" charset="0"/>
                <a:cs typeface="Calibri" pitchFamily="34" charset="0"/>
              </a:rPr>
              <a:t>)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4889" name="Line 9"/>
          <p:cNvSpPr>
            <a:spLocks noChangeShapeType="1"/>
          </p:cNvSpPr>
          <p:nvPr/>
        </p:nvSpPr>
        <p:spPr bwMode="auto">
          <a:xfrm>
            <a:off x="1457325" y="2362200"/>
            <a:ext cx="0" cy="3581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0" name="Line 10"/>
          <p:cNvSpPr>
            <a:spLocks noChangeShapeType="1"/>
          </p:cNvSpPr>
          <p:nvPr/>
        </p:nvSpPr>
        <p:spPr bwMode="auto">
          <a:xfrm>
            <a:off x="8162925" y="2409825"/>
            <a:ext cx="0" cy="3429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1" name="Text Box 11"/>
          <p:cNvSpPr txBox="1">
            <a:spLocks noChangeArrowheads="1"/>
          </p:cNvSpPr>
          <p:nvPr/>
        </p:nvSpPr>
        <p:spPr bwMode="auto">
          <a:xfrm>
            <a:off x="223709" y="1839984"/>
            <a:ext cx="3000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συνθήκη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627" y="13323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 dirty="0"/>
              <a:t>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8727-2071-4E7A-94E6-735578EC5DFC}" type="slidenum">
              <a:rPr lang="el-GR" altLang="en-US"/>
              <a:pPr/>
              <a:t>32</a:t>
            </a:fld>
            <a:endParaRPr lang="el-GR" altLang="en-US"/>
          </a:p>
        </p:txBody>
      </p:sp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85666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else  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[B]  *)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πρόσθεσε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k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:= j + 1;  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ς S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ταιριάζουν, αν υπάρχουν *)</a:t>
            </a:r>
            <a:endParaRPr lang="en-US" sz="16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((k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πρόσθεσε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               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k := k + 1;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 :=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+ 1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;  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ς R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ταιριάζουν, </a:t>
            </a:r>
            <a:r>
              <a:rPr lang="el-GR" sz="16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*)</a:t>
            </a:r>
            <a:endParaRPr lang="en-US" sz="16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((m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πρόσθεσε 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:=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+ 1;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i := m; j := k;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5908" name="Line 4"/>
          <p:cNvSpPr>
            <a:spLocks noChangeShapeType="1"/>
          </p:cNvSpPr>
          <p:nvPr/>
        </p:nvSpPr>
        <p:spPr bwMode="auto">
          <a:xfrm>
            <a:off x="762000" y="1600200"/>
            <a:ext cx="1588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09" name="Line 5"/>
          <p:cNvSpPr>
            <a:spLocks noChangeShapeType="1"/>
          </p:cNvSpPr>
          <p:nvPr/>
        </p:nvSpPr>
        <p:spPr bwMode="auto">
          <a:xfrm>
            <a:off x="8990013" y="1600200"/>
            <a:ext cx="1587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0" name="Line 6"/>
          <p:cNvSpPr>
            <a:spLocks noChangeShapeType="1"/>
          </p:cNvSpPr>
          <p:nvPr/>
        </p:nvSpPr>
        <p:spPr bwMode="auto">
          <a:xfrm>
            <a:off x="785786" y="6215082"/>
            <a:ext cx="8255000" cy="15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54" y="1615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3AB7-7D6B-4044-ACA4-F9E8A3ED8DC5}" type="slidenum">
              <a:rPr lang="el-GR" altLang="en-US"/>
              <a:pPr/>
              <a:t>33</a:t>
            </a:fld>
            <a:endParaRPr lang="el-GR" altLang="en-US"/>
          </a:p>
        </p:txBody>
      </p:sp>
      <p:sp>
        <p:nvSpPr>
          <p:cNvPr id="636931" name="Text Box 3"/>
          <p:cNvSpPr txBox="1">
            <a:spLocks noChangeArrowheads="1"/>
          </p:cNvSpPr>
          <p:nvPr/>
        </p:nvSpPr>
        <p:spPr bwMode="auto">
          <a:xfrm>
            <a:off x="755650" y="2420938"/>
            <a:ext cx="70564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αγνοήσουμε τη ταξινόμηση για τη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συγχώνευση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merge)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απλή σάρωση των δύο αρχείων: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838200" y="4114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Ταξινόμηση</a:t>
            </a:r>
            <a:r>
              <a:rPr lang="el-GR" sz="2000">
                <a:latin typeface="Calibri" pitchFamily="34" charset="0"/>
                <a:cs typeface="Calibri" pitchFamily="34" charset="0"/>
              </a:rPr>
              <a:t>:  </a:t>
            </a: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 </a:t>
            </a:r>
            <a:r>
              <a:rPr lang="en-US" sz="2000">
                <a:latin typeface="Calibri" pitchFamily="34" charset="0"/>
                <a:cs typeface="Calibri" pitchFamily="34" charset="0"/>
              </a:rPr>
              <a:t>* log(b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cs typeface="Calibri" pitchFamily="34" charset="0"/>
              </a:rPr>
              <a:t>) + 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S </a:t>
            </a:r>
            <a:r>
              <a:rPr lang="en-US" sz="2000">
                <a:latin typeface="Calibri" pitchFamily="34" charset="0"/>
                <a:cs typeface="Calibri" pitchFamily="34" charset="0"/>
              </a:rPr>
              <a:t>* log(b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cs typeface="Calibri" pitchFamily="34" charset="0"/>
              </a:rPr>
              <a:t>) 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34</a:t>
            </a:fld>
            <a:endParaRPr lang="el-GR" alt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611561" y="2781301"/>
            <a:ext cx="77048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/>
              <a:t>∪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(ένωση)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∩</a:t>
            </a:r>
            <a:r>
              <a:rPr lang="el-GR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(τομή)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–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Θα δούμε έναν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 βασισμένο σε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merge-sort 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ταξινόμηση-συγχώνευση)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014</a:t>
            </a:r>
            <a:endParaRPr lang="el-GR" alt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2B3AA-E3C1-40CD-8C98-E496660C9A35}" type="slidenum">
              <a:rPr lang="el-GR" altLang="en-US"/>
              <a:pPr/>
              <a:t>35</a:t>
            </a:fld>
            <a:endParaRPr lang="el-GR" altLang="en-US"/>
          </a:p>
        </p:txBody>
      </p:sp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057275" y="1971675"/>
            <a:ext cx="6858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σε ένα γνώρισμα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έστω Α)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στο ίδιο γνώρισμα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while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j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09775" y="4305303"/>
            <a:ext cx="1371600" cy="938213"/>
            <a:chOff x="1440" y="2976"/>
            <a:chExt cx="864" cy="591"/>
          </a:xfrm>
        </p:grpSpPr>
        <p:sp>
          <p:nvSpPr>
            <p:cNvPr id="643077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99FF"/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>
                <a:solidFill>
                  <a:srgbClr val="0099FF"/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562350" y="4305302"/>
            <a:ext cx="2057400" cy="1246188"/>
            <a:chOff x="2304" y="2976"/>
            <a:chExt cx="1296" cy="785"/>
          </a:xfrm>
        </p:grpSpPr>
        <p:sp>
          <p:nvSpPr>
            <p:cNvPr id="643080" name="Text Box 8"/>
            <p:cNvSpPr txBox="1">
              <a:spLocks noChangeArrowheads="1"/>
            </p:cNvSpPr>
            <p:nvPr/>
          </p:nvSpPr>
          <p:spPr bwMode="auto">
            <a:xfrm>
              <a:off x="2304" y="3024"/>
              <a:ext cx="1296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CC66"/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304" y="2976"/>
              <a:ext cx="1200" cy="768"/>
            </a:xfrm>
            <a:prstGeom prst="rect">
              <a:avLst/>
            </a:prstGeom>
            <a:noFill/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848350" y="4305302"/>
            <a:ext cx="2971800" cy="1014413"/>
            <a:chOff x="3696" y="2976"/>
            <a:chExt cx="1872" cy="639"/>
          </a:xfrm>
        </p:grpSpPr>
        <p:sp>
          <p:nvSpPr>
            <p:cNvPr id="643083" name="Text Box 11"/>
            <p:cNvSpPr txBox="1">
              <a:spLocks noChangeArrowheads="1"/>
            </p:cNvSpPr>
            <p:nvPr/>
          </p:nvSpPr>
          <p:spPr bwMode="auto">
            <a:xfrm>
              <a:off x="3792" y="3072"/>
              <a:ext cx="177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τίποτα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3696" y="2976"/>
              <a:ext cx="1008" cy="62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3085" name="Text Box 13"/>
          <p:cNvSpPr txBox="1">
            <a:spLocks noChangeArrowheads="1"/>
          </p:cNvSpPr>
          <p:nvPr/>
        </p:nvSpPr>
        <p:spPr bwMode="auto">
          <a:xfrm>
            <a:off x="2286000" y="57912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j := j + 1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</a:t>
            </a:r>
            <a:r>
              <a:rPr lang="en-US" altLang="en-US" dirty="0" smtClean="0"/>
              <a:t>01</a:t>
            </a:r>
            <a:r>
              <a:rPr lang="el-GR" altLang="en-US" dirty="0" smtClean="0"/>
              <a:t>4</a:t>
            </a:r>
            <a:endParaRPr lang="el-GR" alt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8A8-3ACF-4BE4-9485-9BE0A520CEAC}" type="slidenum">
              <a:rPr lang="el-GR" altLang="en-US"/>
              <a:pPr/>
              <a:t>36</a:t>
            </a:fld>
            <a:endParaRPr lang="el-GR" altLang="en-US"/>
          </a:p>
        </p:txBody>
      </p:sp>
      <p:sp>
        <p:nvSpPr>
          <p:cNvPr id="64409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472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else 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&lt;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286003"/>
            <a:ext cx="1905000" cy="938213"/>
            <a:chOff x="1440" y="2976"/>
            <a:chExt cx="864" cy="591"/>
          </a:xfrm>
        </p:grpSpPr>
        <p:sp>
          <p:nvSpPr>
            <p:cNvPr id="644101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99FF"/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>
                <a:solidFill>
                  <a:srgbClr val="0099FF"/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4102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4103" name="Text Box 7"/>
          <p:cNvSpPr txBox="1">
            <a:spLocks noChangeArrowheads="1"/>
          </p:cNvSpPr>
          <p:nvPr/>
        </p:nvSpPr>
        <p:spPr bwMode="auto">
          <a:xfrm>
            <a:off x="2743200" y="2362200"/>
            <a:ext cx="3048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rgbClr val="00CC66"/>
                </a:solidFill>
                <a:latin typeface="Calibri" pitchFamily="34" charset="0"/>
                <a:cs typeface="Calibri" pitchFamily="34" charset="0"/>
              </a:rPr>
              <a:t>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αποτέλεσμα</a:t>
            </a:r>
          </a:p>
        </p:txBody>
      </p:sp>
      <p:sp>
        <p:nvSpPr>
          <p:cNvPr id="644104" name="Rectangle 8"/>
          <p:cNvSpPr>
            <a:spLocks noChangeArrowheads="1"/>
          </p:cNvSpPr>
          <p:nvPr/>
        </p:nvSpPr>
        <p:spPr bwMode="auto">
          <a:xfrm>
            <a:off x="2743201" y="2276475"/>
            <a:ext cx="2900370" cy="1295401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5867400" y="2286000"/>
            <a:ext cx="327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Διαφορά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 αποτέλεσμα</a:t>
            </a:r>
          </a:p>
        </p:txBody>
      </p:sp>
      <p:sp>
        <p:nvSpPr>
          <p:cNvPr id="644106" name="Rectangle 10"/>
          <p:cNvSpPr>
            <a:spLocks noChangeArrowheads="1"/>
          </p:cNvSpPr>
          <p:nvPr/>
        </p:nvSpPr>
        <p:spPr bwMode="auto">
          <a:xfrm>
            <a:off x="5791200" y="2276474"/>
            <a:ext cx="3209956" cy="9382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7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2590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 := i + 1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else (* 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=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</a:t>
            </a:r>
            <a:r>
              <a:rPr lang="el-GR">
                <a:latin typeface="Calibri" pitchFamily="34" charset="0"/>
                <a:cs typeface="Calibri" pitchFamily="34" charset="0"/>
              </a:rPr>
              <a:t>Α</a:t>
            </a:r>
            <a:r>
              <a:rPr lang="en-US">
                <a:latin typeface="Calibri" pitchFamily="34" charset="0"/>
                <a:cs typeface="Calibri" pitchFamily="34" charset="0"/>
              </a:rPr>
              <a:t>] *)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4108" name="Text Box 12"/>
          <p:cNvSpPr txBox="1">
            <a:spLocks noChangeArrowheads="1"/>
          </p:cNvSpPr>
          <p:nvPr/>
        </p:nvSpPr>
        <p:spPr bwMode="auto">
          <a:xfrm>
            <a:off x="609600" y="4344988"/>
            <a:ext cx="2971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rgbClr val="0099FF"/>
                </a:solidFill>
                <a:latin typeface="Calibri" pitchFamily="34" charset="0"/>
                <a:cs typeface="Calibri" pitchFamily="34" charset="0"/>
              </a:rPr>
              <a:t>Τομή</a:t>
            </a:r>
            <a:endParaRPr lang="el-GR" u="sng">
              <a:solidFill>
                <a:srgbClr val="0099FF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i := i + 1;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j := j + 1;</a:t>
            </a: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609600" y="4267200"/>
            <a:ext cx="2878318" cy="1699967"/>
          </a:xfrm>
          <a:prstGeom prst="rect">
            <a:avLst/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790950" y="4276726"/>
            <a:ext cx="2057400" cy="1400176"/>
            <a:chOff x="2400" y="2784"/>
            <a:chExt cx="1296" cy="882"/>
          </a:xfrm>
        </p:grpSpPr>
        <p:sp>
          <p:nvSpPr>
            <p:cNvPr id="644111" name="Text Box 15"/>
            <p:cNvSpPr txBox="1">
              <a:spLocks noChangeArrowheads="1"/>
            </p:cNvSpPr>
            <p:nvPr/>
          </p:nvSpPr>
          <p:spPr bwMode="auto">
            <a:xfrm>
              <a:off x="2400" y="2832"/>
              <a:ext cx="1296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CC66"/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2" name="Rectangle 16"/>
            <p:cNvSpPr>
              <a:spLocks noChangeArrowheads="1"/>
            </p:cNvSpPr>
            <p:nvPr/>
          </p:nvSpPr>
          <p:spPr bwMode="auto">
            <a:xfrm>
              <a:off x="2400" y="2784"/>
              <a:ext cx="1200" cy="768"/>
            </a:xfrm>
            <a:prstGeom prst="rect">
              <a:avLst/>
            </a:prstGeom>
            <a:noFill/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19800" y="4267201"/>
            <a:ext cx="1981200" cy="1784351"/>
            <a:chOff x="3792" y="2784"/>
            <a:chExt cx="1248" cy="1124"/>
          </a:xfrm>
        </p:grpSpPr>
        <p:sp>
          <p:nvSpPr>
            <p:cNvPr id="644114" name="Text Box 18"/>
            <p:cNvSpPr txBox="1">
              <a:spLocks noChangeArrowheads="1"/>
            </p:cNvSpPr>
            <p:nvPr/>
          </p:nvSpPr>
          <p:spPr bwMode="auto">
            <a:xfrm>
              <a:off x="3840" y="2784"/>
              <a:ext cx="1200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j :=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5" name="Rectangle 19"/>
            <p:cNvSpPr>
              <a:spLocks noChangeArrowheads="1"/>
            </p:cNvSpPr>
            <p:nvPr/>
          </p:nvSpPr>
          <p:spPr bwMode="auto">
            <a:xfrm>
              <a:off x="3792" y="2784"/>
              <a:ext cx="1203" cy="82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</a:t>
            </a:r>
            <a:r>
              <a:rPr lang="en-US" altLang="en-US" dirty="0" smtClean="0"/>
              <a:t>01</a:t>
            </a:r>
            <a:r>
              <a:rPr lang="el-GR" altLang="en-US" dirty="0" smtClean="0"/>
              <a:t>4</a:t>
            </a:r>
            <a:endParaRPr lang="el-GR" alt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 dirty="0"/>
              <a:t>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CF73-B504-46BD-877F-03D999926B4D}" type="slidenum">
              <a:rPr lang="el-GR" altLang="en-US"/>
              <a:pPr/>
              <a:t>37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76360" y="2352577"/>
            <a:ext cx="3657600" cy="4092576"/>
            <a:chOff x="912" y="1632"/>
            <a:chExt cx="2304" cy="2578"/>
          </a:xfrm>
        </p:grpSpPr>
        <p:sp>
          <p:nvSpPr>
            <p:cNvPr id="645124" name="Text Box 4"/>
            <p:cNvSpPr txBox="1">
              <a:spLocks noChangeArrowheads="1"/>
            </p:cNvSpPr>
            <p:nvPr/>
          </p:nvSpPr>
          <p:spPr bwMode="auto">
            <a:xfrm>
              <a:off x="1056" y="1728"/>
              <a:ext cx="2160" cy="2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CC66"/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(i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(j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S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j: 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5" name="Rectangle 5"/>
            <p:cNvSpPr>
              <a:spLocks noChangeArrowheads="1"/>
            </p:cNvSpPr>
            <p:nvPr/>
          </p:nvSpPr>
          <p:spPr bwMode="auto">
            <a:xfrm>
              <a:off x="912" y="1632"/>
              <a:ext cx="2250" cy="2259"/>
            </a:xfrm>
            <a:prstGeom prst="rect">
              <a:avLst/>
            </a:prstGeom>
            <a:noFill/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95836" y="2352675"/>
            <a:ext cx="3505200" cy="2630488"/>
            <a:chOff x="3408" y="1632"/>
            <a:chExt cx="2208" cy="1657"/>
          </a:xfrm>
        </p:grpSpPr>
        <p:sp>
          <p:nvSpPr>
            <p:cNvPr id="645127" name="Text Box 7"/>
            <p:cNvSpPr txBox="1">
              <a:spLocks noChangeArrowheads="1"/>
            </p:cNvSpPr>
            <p:nvPr/>
          </p:nvSpPr>
          <p:spPr bwMode="auto">
            <a:xfrm>
              <a:off x="3456" y="1680"/>
              <a:ext cx="216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(i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3408" y="1632"/>
              <a:ext cx="2160" cy="144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5129" name="Text Box 9"/>
          <p:cNvSpPr txBox="1">
            <a:spLocks noChangeArrowheads="1"/>
          </p:cNvSpPr>
          <p:nvPr/>
        </p:nvSpPr>
        <p:spPr bwMode="auto">
          <a:xfrm>
            <a:off x="1038198" y="1700212"/>
            <a:ext cx="6243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υπάρχουν ακόμα εγγραφές για κάποιο αρχείο</a:t>
            </a:r>
            <a:r>
              <a:rPr lang="en-US" dirty="0">
                <a:latin typeface="Calibri" pitchFamily="34" charset="0"/>
                <a:cs typeface="Calibri" pitchFamily="34" charset="0"/>
              </a:rPr>
              <a:t>: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14543" y="1945539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652250" y="281525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Αντικατάσταση των όψεων από τον ορισμό τους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8929" y="3516459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ποια εσωτερική μορφή;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Ισοδύναμη έκφραση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12788" y="463708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18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36975" y="506888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3234C-23B0-40A5-863B-DA6989B47927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723606" y="1835379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ερώτηση μπορεί να μεταφραστεί σε διαφορετικές (ισοδύναμες) εκφράσεις της σχεσιακής άλγεβρας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590157" y="2882245"/>
            <a:ext cx="6096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balance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account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balance &lt; 25000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3733800" y="4257675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latin typeface="Calibri" pitchFamily="34" charset="0"/>
                <a:cs typeface="Calibri" pitchFamily="34" charset="0"/>
              </a:rPr>
              <a:t> σ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>
                <a:latin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>
                <a:latin typeface="Calibri" pitchFamily="34" charset="0"/>
                <a:cs typeface="Calibri" pitchFamily="34" charset="0"/>
              </a:rPr>
              <a:t>(account))</a:t>
            </a:r>
            <a:endParaRPr lang="el-GR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3752850" y="3476625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π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σ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(account))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1072691" y="5137608"/>
            <a:ext cx="74302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Με ποιο κριτήριο γίνεται η επιλογή της έκφρασης;</a:t>
            </a: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900113" y="5571242"/>
            <a:ext cx="75651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 βελτιστοποίηση είναι το πιο «δύσκολο» βήμα – θα δούμε κάποιους </a:t>
            </a:r>
            <a:r>
              <a:rPr lang="el-GR" sz="1800" i="1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ευρυστικούς</a:t>
            </a:r>
            <a:r>
              <a:rPr lang="el-GR" sz="1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στη συνέχεια</a:t>
            </a:r>
            <a:endParaRPr lang="el-GR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Βελτιστοποίηση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19124" y="1481678"/>
            <a:ext cx="769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Σχέδιο/πλάνο εκτέλεσης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execution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query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plan):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μια ακολουθία από βασικές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πράξεις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Αναπαρίσταται με ένα δέντρο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28600" y="3555575"/>
            <a:ext cx="2459610" cy="1738313"/>
            <a:chOff x="3980567" y="3696977"/>
            <a:chExt cx="2459610" cy="1738313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4230377" y="3696977"/>
              <a:ext cx="2209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π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</a:t>
              </a:r>
              <a:endParaRPr lang="el-GR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3980567" y="4244741"/>
              <a:ext cx="18908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σ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 &lt;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2500</a:t>
              </a:r>
              <a:endParaRPr lang="el-GR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4306577" y="506857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Calibri" pitchFamily="34" charset="0"/>
                  <a:cs typeface="Calibri" pitchFamily="34" charset="0"/>
                </a:rPr>
                <a:t>account</a:t>
              </a:r>
              <a:endParaRPr lang="el-GR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4687577" y="407797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>
              <a:off x="4687577" y="4687577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595926" y="3393847"/>
            <a:ext cx="40869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(primitive)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πράξεις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της σχεσιακής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άλγεβρας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38346" y="6492875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3627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smtClean="0"/>
              <a:t>Ευ</a:t>
            </a:r>
            <a:r>
              <a:rPr lang="en-US" altLang="en-US" dirty="0" smtClean="0"/>
              <a:t>α</a:t>
            </a:r>
            <a:r>
              <a:rPr lang="el-GR" altLang="en-US" dirty="0" err="1" smtClean="0"/>
              <a:t>γγελία</a:t>
            </a:r>
            <a:r>
              <a:rPr lang="el-GR" altLang="en-US" dirty="0" smtClean="0"/>
              <a:t>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503238" y="1458979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</a:t>
            </a:r>
            <a:r>
              <a:rPr lang="en-US" sz="1800" dirty="0" smtClean="0"/>
              <a:t>      R</a:t>
            </a:r>
            <a:r>
              <a:rPr lang="en-US" sz="1800" baseline="-25000" dirty="0" smtClean="0"/>
              <a:t>2</a:t>
            </a:r>
            <a:r>
              <a:rPr lang="en-US" sz="1800" dirty="0"/>
              <a:t>	</a:t>
            </a:r>
            <a:r>
              <a:rPr lang="en-US" sz="1800" dirty="0" smtClean="0"/>
              <a:t>       R</a:t>
            </a:r>
            <a:r>
              <a:rPr lang="en-US" sz="1800" baseline="-25000" dirty="0" smtClean="0"/>
              <a:t>3</a:t>
            </a:r>
            <a:r>
              <a:rPr lang="en-US" sz="1800" baseline="-25000" dirty="0"/>
              <a:t>	</a:t>
            </a:r>
            <a:r>
              <a:rPr lang="en-US" sz="3200" baseline="-25000" dirty="0"/>
              <a:t>…</a:t>
            </a:r>
            <a:r>
              <a:rPr lang="en-US" sz="1800" dirty="0"/>
              <a:t>	</a:t>
            </a:r>
            <a:r>
              <a:rPr lang="en-US" sz="1800" dirty="0" smtClean="0"/>
              <a:t>                           </a:t>
            </a:r>
            <a:r>
              <a:rPr lang="en-US" sz="1800" dirty="0"/>
              <a:t>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457200" y="13323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4FD81-7522-4F4F-8E51-A70E254ABB6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75449" y="1728782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Τα διαφορετικά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πλάνα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εκτέλεσης έχουν και διαφορικό κόστος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650863" y="2711526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 η διαδικασία επιλογής του σχεδίου εκτέλεσης που έχει το μικρότερο κόστος 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443473" y="3800321"/>
            <a:ext cx="80772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Εκτίμηση του κόστους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(συνήθως χρήση στατιστικών στοιχείων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επιλεξιμότητα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selectivity):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ποσοστό πλειάδων εισόδου που εμφανίζονται στο αποτέλεσμα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Βελτιστοποίηση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-201</a:t>
            </a:r>
            <a:r>
              <a:rPr lang="en-US" altLang="en-US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763AB3-92D6-43D8-B145-040A57FC8AE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500034" y="3643314"/>
            <a:ext cx="7943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1.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των πράξεων επιλογής με συζευκτικές συνθήκες σε ακολουθίες πράξεων επιλογής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76250" y="4533900"/>
            <a:ext cx="799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2.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Μετατοπίζουμε την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πράξη επιλογής όσο πιο κάτω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επιτρέπεται από τα γνωρίσματα που περιλαμβάνονται στη συνθήκη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514350" y="5438775"/>
            <a:ext cx="8010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3.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Επανα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-διευθέτηση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των φύλλων ώστε να εκτελούνται πρώτα οι σχέσεις που έχουν τις πιο περιοριστικές πράξεις επιλογής</a:t>
            </a:r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786232" y="2212051"/>
            <a:ext cx="730196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cs typeface="Calibri" pitchFamily="34" charset="0"/>
              </a:rPr>
              <a:t>Γενική ιδέα: εκτέλεση πρώτα των πράξεων με μικρή </a:t>
            </a:r>
            <a:r>
              <a:rPr lang="el-GR" sz="1800" i="1" dirty="0" err="1" smtClean="0">
                <a:latin typeface="Calibri" pitchFamily="34" charset="0"/>
                <a:cs typeface="Calibri" pitchFamily="34" charset="0"/>
              </a:rPr>
              <a:t>επιλεξικότητα</a:t>
            </a:r>
            <a:r>
              <a:rPr lang="el-GR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ώστε να περιοριστεί το μέγεθος των ενδιάμεσων αποτελεσμάτων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Ευριστικοί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Κανόνες Βελτιστοποίησης Πλάνου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</TotalTime>
  <Words>2556</Words>
  <Application>Microsoft Office PowerPoint</Application>
  <PresentationFormat>On-screen Show (4:3)</PresentationFormat>
  <Paragraphs>478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Εξίσωση</vt:lpstr>
      <vt:lpstr>Slide 1</vt:lpstr>
      <vt:lpstr>Επεξεργασία Ερωτήσεων</vt:lpstr>
      <vt:lpstr>Βήματα Επεξεργασίας</vt:lpstr>
      <vt:lpstr>Συντακτική Ανάλυση (parsing) και μετάφραση</vt:lpstr>
      <vt:lpstr>Βελτιστοποίηση Ερωτήσεων</vt:lpstr>
      <vt:lpstr>Πλάνο Εκτέλεσης</vt:lpstr>
      <vt:lpstr>Πλάνο Εκτέλεσης</vt:lpstr>
      <vt:lpstr>Βελτιστοποίηση</vt:lpstr>
      <vt:lpstr>Ευριστικοί Κανόνες Βελτιστοποίησης Πλάνου Εκτέλεσης</vt:lpstr>
      <vt:lpstr>Ευριστικοί Κανόνες Βελτιστοποίησης Πλάνου Εκτέλεσης</vt:lpstr>
      <vt:lpstr>Φυσικό Πλάνο Εκτέλεσης</vt:lpstr>
      <vt:lpstr>Φυσικό Πλάνο Εκτέλεσης</vt:lpstr>
      <vt:lpstr>Εκτέλεση Ερωτήσεων</vt:lpstr>
      <vt:lpstr>Επεξεργασία Ερωτήσεων</vt:lpstr>
      <vt:lpstr>Αλγόριθμοι για βασικές πράξεις</vt:lpstr>
      <vt:lpstr>Αλγόριθμοι για βασικές πράξεις: στατιστικά στοιχεία</vt:lpstr>
      <vt:lpstr>Αλγόριθμοι για βασικές πράξεις: στατιστικά στοιχεία</vt:lpstr>
      <vt:lpstr>Αλγόριθμοι για την πράξη της επιλογής</vt:lpstr>
      <vt:lpstr>Επιλογή – συνθήκη ισότητας</vt:lpstr>
      <vt:lpstr>Επιλογή – συνθήκη ισότητας</vt:lpstr>
      <vt:lpstr>Επιλογή – συνθήκη ισότητας</vt:lpstr>
      <vt:lpstr>Επιλογή – συνθήκη ισότητας</vt:lpstr>
      <vt:lpstr>Επιλογή – συνθήκη με σύγκριση</vt:lpstr>
      <vt:lpstr>Επιλογή – συνθήκη με σύγκριση</vt:lpstr>
      <vt:lpstr>Επιλογή με σύζευξη</vt:lpstr>
      <vt:lpstr>Επιλογή με διάζευξη</vt:lpstr>
      <vt:lpstr>Συνένωση</vt:lpstr>
      <vt:lpstr>Συνένωση</vt:lpstr>
      <vt:lpstr>Συνένωση</vt:lpstr>
      <vt:lpstr>Συνένωση</vt:lpstr>
      <vt:lpstr>Συνένωση</vt:lpstr>
      <vt:lpstr>Συνένωση</vt:lpstr>
      <vt:lpstr>Συνένωση </vt:lpstr>
      <vt:lpstr>Πράξεις συνόλων</vt:lpstr>
      <vt:lpstr>Πράξεις συνόλων</vt:lpstr>
      <vt:lpstr>Πράξεις συνόλων</vt:lpstr>
      <vt:lpstr>Πράξεις συνόλων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403</cp:revision>
  <dcterms:created xsi:type="dcterms:W3CDTF">2013-06-13T09:19:30Z</dcterms:created>
  <dcterms:modified xsi:type="dcterms:W3CDTF">2014-01-10T14:32:40Z</dcterms:modified>
</cp:coreProperties>
</file>