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504" r:id="rId2"/>
    <p:sldId id="506" r:id="rId3"/>
    <p:sldId id="507" r:id="rId4"/>
    <p:sldId id="510" r:id="rId5"/>
    <p:sldId id="508" r:id="rId6"/>
    <p:sldId id="509" r:id="rId7"/>
    <p:sldId id="511" r:id="rId8"/>
    <p:sldId id="512" r:id="rId9"/>
    <p:sldId id="513" r:id="rId10"/>
    <p:sldId id="514" r:id="rId11"/>
    <p:sldId id="515" r:id="rId12"/>
    <p:sldId id="516" r:id="rId13"/>
    <p:sldId id="517" r:id="rId14"/>
    <p:sldId id="518" r:id="rId15"/>
    <p:sldId id="519" r:id="rId16"/>
    <p:sldId id="520" r:id="rId17"/>
    <p:sldId id="521" r:id="rId18"/>
    <p:sldId id="522" r:id="rId19"/>
    <p:sldId id="523" r:id="rId20"/>
    <p:sldId id="524" r:id="rId21"/>
    <p:sldId id="525" r:id="rId22"/>
    <p:sldId id="526" r:id="rId23"/>
    <p:sldId id="527" r:id="rId24"/>
    <p:sldId id="528" r:id="rId25"/>
    <p:sldId id="529" r:id="rId26"/>
    <p:sldId id="530" r:id="rId27"/>
    <p:sldId id="531" r:id="rId28"/>
  </p:sldIdLst>
  <p:sldSz cx="9144000" cy="6858000" type="screen4x3"/>
  <p:notesSz cx="7099300" cy="102235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  <a:srgbClr val="0099FF"/>
    <a:srgbClr val="00CC66"/>
    <a:srgbClr val="99FF99"/>
    <a:srgbClr val="FFCCCC"/>
    <a:srgbClr val="CC0000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214" y="-114"/>
      </p:cViewPr>
      <p:guideLst>
        <p:guide orient="horz" pos="3220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5500"/>
            <a:ext cx="36210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000">
                <a:latin typeface="Bodoni MT" pitchFamily="18" charset="0"/>
              </a:defRPr>
            </a:lvl1pPr>
          </a:lstStyle>
          <a:p>
            <a:pPr>
              <a:defRPr/>
            </a:pPr>
            <a:r>
              <a:rPr lang="el-GR" dirty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2</a:t>
            </a:r>
            <a:r>
              <a:rPr lang="en-US" dirty="0" smtClean="0"/>
              <a:t>-</a:t>
            </a:r>
            <a:r>
              <a:rPr lang="el-GR" dirty="0"/>
              <a:t>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l-GR" dirty="0" smtClean="0">
                <a:latin typeface="Times New Roman" pitchFamily="18" charset="0"/>
              </a:rPr>
              <a:t>: Σχεσιακό Μοντέλο</a:t>
            </a:r>
            <a:endParaRPr lang="el-GR" i="1" dirty="0">
              <a:latin typeface="Times New Roman" pitchFamily="18" charset="0"/>
            </a:endParaRPr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000" b="1">
                <a:latin typeface="Comic Sans MS" pitchFamily="66" charset="0"/>
              </a:defRPr>
            </a:lvl1pPr>
          </a:lstStyle>
          <a:p>
            <a:pPr>
              <a:defRPr/>
            </a:pPr>
            <a:fld id="{09CAC25A-987D-401D-80BA-9A04245AD0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56163"/>
            <a:ext cx="52070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2325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12325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25A166AE-1B7F-49D0-8BEF-A8E765795FC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DA088-A7CF-4FFA-AA7A-2B1695FDD13D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BF780-618C-46C6-ACE5-64C443EBAFD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l-GR" altLang="en-US"/>
              <a:t>Click to edit Master title style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l-GR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655BC2-3DD1-46BC-836B-80D4C4602C2F}" type="datetime1">
              <a:rPr lang="el-GR"/>
              <a:pPr>
                <a:defRPr/>
              </a:pPr>
              <a:t>22/10/2012</a:t>
            </a:fld>
            <a:endParaRPr lang="el-G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CDBE-84A5-4BF6-8AD6-B423E8767F5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64313-9769-499F-91C6-E28A438C931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22C29-03F4-466F-8FEA-164EA4941E6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C8EEB-A114-48B2-AB92-91BB09E05BC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1A2D8-61C3-4005-9B17-9A005F1CB7D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10210-A5E7-4FE1-9AF1-70CDD6EC9DC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D34AA-12B3-4F5A-BB1A-943638AD829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C39CD-9B70-4448-B0C5-AE62FD95877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918B2-D2D5-4CEA-9960-7542AB203F6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AA6B4-FA10-42DD-85DE-AA15581F22B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8221-D2DF-4C70-8057-17517AD01DC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381750"/>
            <a:ext cx="23749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11</a:t>
            </a:r>
            <a:r>
              <a:rPr lang="el-GR" altLang="en-US"/>
              <a:t>-20</a:t>
            </a:r>
            <a:r>
              <a:rPr lang="en-US" altLang="en-US"/>
              <a:t>12</a:t>
            </a:r>
            <a:endParaRPr lang="el-GR" alt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381750"/>
            <a:ext cx="295275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el-GR" altLang="en-US"/>
              <a:t>Ευαγγελία Πιτουρά</a:t>
            </a:r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37C40B3-DC86-4CC2-B50E-2B61B1B5CF6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1879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79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0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1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2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2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2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882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5AC7C-0013-4195-9FFA-1A194CB821C3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1258888" y="2924175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3600" b="1">
                <a:latin typeface="Comic Sans MS" pitchFamily="66" charset="0"/>
              </a:rPr>
              <a:t>Σχεσιακό  Μοντέλο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F122C-3175-4ECD-9D05-C762BF186C56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714375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Το Σχεσιακό Μοντέλο (συμβολισμοί)</a:t>
            </a:r>
            <a:endParaRPr lang="el-GR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762000" y="19050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cs typeface="Calibri" pitchFamily="34" charset="0"/>
              </a:rPr>
              <a:t>Συμβολισμός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524000" y="2517775"/>
            <a:ext cx="4618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Σχήμα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σχέσης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βαθμού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n   R(A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3051175"/>
            <a:ext cx="45674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Πλειάδα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r(R) 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&lt;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v</a:t>
            </a:r>
            <a:r>
              <a:rPr lang="el-GR" sz="2000" baseline="-25000" dirty="0" err="1">
                <a:latin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v</a:t>
            </a:r>
            <a:r>
              <a:rPr lang="el-GR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v</a:t>
            </a:r>
            <a:r>
              <a:rPr lang="el-GR" sz="2000" baseline="-25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&gt;</a:t>
            </a:r>
          </a:p>
          <a:p>
            <a:pPr eaLnBrk="0" hangingPunct="0"/>
            <a:r>
              <a:rPr lang="el-GR" sz="2000" dirty="0">
                <a:latin typeface="Calibri" pitchFamily="34" charset="0"/>
                <a:cs typeface="Calibri" pitchFamily="34" charset="0"/>
              </a:rPr>
              <a:t>     αναφορά στις συνιστώσες τιμές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t[A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] </a:t>
            </a:r>
          </a:p>
          <a:p>
            <a:pPr eaLnBrk="0" hangingPunct="0"/>
            <a:r>
              <a:rPr lang="en-US" sz="2000" dirty="0">
                <a:latin typeface="Calibri" pitchFamily="34" charset="0"/>
                <a:cs typeface="Calibri" pitchFamily="34" charset="0"/>
              </a:rPr>
              <a:t>     t[A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u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w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A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z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]</a:t>
            </a:r>
          </a:p>
          <a:p>
            <a:pPr eaLnBrk="0" hangingPunct="0"/>
            <a:r>
              <a:rPr lang="en-US" sz="2000" dirty="0">
                <a:latin typeface="Calibri" pitchFamily="34" charset="0"/>
                <a:cs typeface="Calibri" pitchFamily="34" charset="0"/>
              </a:rPr>
              <a:t>    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όνομα γνωρίσματος  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t.A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i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0E1E2-97DE-4269-8331-BDBAFCE7FB84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642937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Σχήμα Σχεσιακής Βάσης Δεδομένων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406400" y="2173288"/>
            <a:ext cx="7772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Σχήμα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μιας σχεσιακής βάσης δεδομένων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είναι ένα σύνολο από σχήματα σχέσεων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406400" y="3429000"/>
            <a:ext cx="79248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omic Sans MS" pitchFamily="66" charset="0"/>
              </a:rPr>
              <a:t>Παράδειγμα - </a:t>
            </a:r>
            <a:r>
              <a:rPr lang="el-GR" sz="2000" b="1">
                <a:latin typeface="Comic Sans MS" pitchFamily="66" charset="0"/>
              </a:rPr>
              <a:t>Τ</a:t>
            </a:r>
            <a:r>
              <a:rPr lang="en-US" sz="2000" b="1">
                <a:latin typeface="Comic Sans MS" pitchFamily="66" charset="0"/>
              </a:rPr>
              <a:t>AINIA</a:t>
            </a:r>
            <a:r>
              <a:rPr lang="el-GR" sz="2000" b="1">
                <a:latin typeface="Comic Sans MS" pitchFamily="66" charset="0"/>
              </a:rPr>
              <a:t>(τίτλος, χρόνος, διάρκεια, είδος)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	       ΗΘΟΠΟΙΟΣ(όνομα, διεύθυνση, έτος-γέννησης)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	       ΠΑΙΖΕΙ(όνομα_ηθοποιοιού, τίτλος, χρόνος)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E76735-CB00-49FF-84B3-EFAAD7800E6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569912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Το Σχεσιακό Μοντέλο</a:t>
            </a:r>
            <a:endParaRPr lang="el-GR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5379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5380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Όνομα-Ηθοποιού    Τίτλος      Έτος</a:t>
              </a:r>
            </a:p>
          </p:txBody>
        </p:sp>
        <p:sp>
          <p:nvSpPr>
            <p:cNvPr id="15376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ΠΑΙΖΕΙ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Όνομα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6AACC-9270-45DE-B432-10D82FE2CC33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569912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Κλειδιού</a:t>
            </a:r>
            <a:endParaRPr lang="el-GR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Περιορισμός Κλειδιού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33400" y="2667000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Μια σχέση ορίζεται </a:t>
            </a:r>
            <a:r>
              <a:rPr lang="el-GR" sz="2000" b="1">
                <a:latin typeface="Calibri" pitchFamily="34" charset="0"/>
                <a:cs typeface="Calibri" pitchFamily="34" charset="0"/>
              </a:rPr>
              <a:t>ως ένα </a:t>
            </a:r>
            <a:r>
              <a:rPr lang="el-GR" sz="2000" b="1" i="1">
                <a:latin typeface="Calibri" pitchFamily="34" charset="0"/>
                <a:cs typeface="Calibri" pitchFamily="34" charset="0"/>
              </a:rPr>
              <a:t>σύνολο</a:t>
            </a:r>
            <a:r>
              <a:rPr lang="el-GR" sz="2000" b="1">
                <a:latin typeface="Calibri" pitchFamily="34" charset="0"/>
                <a:cs typeface="Calibri" pitchFamily="34" charset="0"/>
              </a:rPr>
              <a:t> πλειάδων</a:t>
            </a:r>
            <a:r>
              <a:rPr lang="el-GR" sz="2000">
                <a:latin typeface="Calibri" pitchFamily="34" charset="0"/>
                <a:cs typeface="Calibri" pitchFamily="34" charset="0"/>
              </a:rPr>
              <a:t>, άρα όλες οι πλειάδες πρέπει να είναι </a:t>
            </a:r>
            <a:r>
              <a:rPr lang="el-GR" sz="2000" b="1" i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sz="200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l-GR" sz="2000" b="1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533400" y="3657600"/>
            <a:ext cx="807104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Κλειδί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000" dirty="0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υποσύνολο γνωρισμάτων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σχήματος σχέσης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τέτοια ώστε σε κάθε στιγμιότυπο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r(R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),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κανένα ζευγάρι πλειάδων δε μπορεί να έχει τον ίδιο συνδυασμό τιμών για τα γνωρίσματα αυτά,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δηλαδή,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αν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SK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το κλειδί,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cs typeface="Calibri" pitchFamily="34" charset="0"/>
              </a:rPr>
              <a:t>  για δυο διαφορετικές πλειάδες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, t</a:t>
            </a:r>
            <a:r>
              <a:rPr lang="en-US" sz="2000" b="1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[SK] </a:t>
            </a:r>
            <a:r>
              <a:rPr lang="en-US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t</a:t>
            </a:r>
            <a:r>
              <a:rPr lang="en-US" sz="2000" b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[SΚ]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BDB16-3390-4BCA-9570-5D3D1BD51873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7570788" cy="498475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Κλειδιού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82296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SK </a:t>
            </a:r>
            <a:r>
              <a:rPr lang="el-GR" sz="2400" dirty="0" err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υπερκλειδί</a:t>
            </a: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- υποψήφιο κλειδί - (πρωτεύον) 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cs typeface="Calibri" pitchFamily="34" charset="0"/>
              </a:rPr>
              <a:t>υποψήφιο κλειδί Κ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υπερκλειδί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με την ιδιότητα ότι αν αφαιρεθεί ένα οποιοδήποτε γνώρισμα Α από το Κ, το Κ’ που προκύπτει δεν είναι 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υπερκλειδί</a:t>
            </a:r>
            <a:endParaRPr lang="el-GR" sz="2000" b="1" dirty="0">
              <a:solidFill>
                <a:srgbClr val="FF00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95288" y="4508500"/>
            <a:ext cx="835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cs typeface="Calibri" pitchFamily="34" charset="0"/>
              </a:rPr>
              <a:t>Συμβολισμός: υπογραμμίζουμε τα γνωρίσματα του  πρωτεύοντος κλειδιού</a:t>
            </a:r>
            <a:endParaRPr lang="el-GR" sz="2000" b="1" i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611188" y="38608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Κάθε σχέση έχει τουλάχιστον ένα 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υπερκλειδί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ποιο;</a:t>
            </a:r>
            <a:endParaRPr lang="el-GR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2627313" y="5229225"/>
            <a:ext cx="5903912" cy="5905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solidFill>
                  <a:schemeClr val="bg1"/>
                </a:solidFill>
                <a:latin typeface="Comic Sans MS" pitchFamily="66" charset="0"/>
              </a:rPr>
              <a:t>Από τον ορισμό, κάθε (σχήμα) σχέσης έχει τουλάχιστον ένα (πρωτεύον) κλειδί – δεν υπάρχουν «ασθενείς» σχέσεις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DF042-9914-402C-865D-0E6046C6826C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714375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Κλειδιού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8452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8453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8448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Όνομα-Ηθοποιού    Τίτλος      Έτος</a:t>
              </a:r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ΠΑΙΖΕΙ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Όνομα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ΗΘΟΠΟΙΟΣ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1714480" y="642918"/>
            <a:ext cx="6335713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0033CC"/>
                </a:solidFill>
              </a:rPr>
              <a:t>Υποθέσεις: </a:t>
            </a:r>
          </a:p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0033CC"/>
                </a:solidFill>
              </a:rPr>
              <a:t>(1) Το όνομα του ηθοποιού είναι μοναδικό</a:t>
            </a:r>
          </a:p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0033CC"/>
                </a:solidFill>
              </a:rPr>
              <a:t>(2) Ο τίτλος μιας ταινίας δεν είναι μοναδικός, αλλά μόνο μια ταινία με τον ίδιο τίτλο κάθε </a:t>
            </a:r>
            <a:r>
              <a:rPr lang="el-GR" sz="1200" b="1" dirty="0" smtClean="0">
                <a:solidFill>
                  <a:srgbClr val="0033CC"/>
                </a:solidFill>
              </a:rPr>
              <a:t>έτος</a:t>
            </a:r>
            <a:endParaRPr lang="el-GR" sz="1200" b="1" dirty="0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0033CC"/>
                </a:solidFill>
              </a:rPr>
              <a:t>(3) Σε μια ταινία μπορεί να παίζουν πολλοί ηθοποιοί και ένα ηθοποιός μπορεί να παίζει σε πολλές ταινίες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6FF01-10C8-4320-9A09-15E90783ED4A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70788" cy="714375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Κλειδιού (συμβολισμός)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9475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r>
                <a:rPr lang="el-GR" sz="2000">
                  <a:latin typeface="Times New Roman" pitchFamily="18" charset="0"/>
                </a:rPr>
                <a:t>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9476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9471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Όνομα-Ηθοποιού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endParaRPr lang="el-GR" sz="2000">
                <a:latin typeface="Times New Roman" pitchFamily="18" charset="0"/>
              </a:endParaRP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ΠΑΙΖΕΙ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02D9A-29A2-4265-AE36-1F31A4C9B48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642937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Κλειδιού</a:t>
            </a:r>
            <a:endParaRPr lang="el-GR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395536" y="2060848"/>
            <a:ext cx="7777361" cy="394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το παρακάτω στιγμιότυπο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R(A, B, C, D)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Β	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	D</a:t>
            </a:r>
          </a:p>
          <a:p>
            <a:pPr marL="914400" lvl="1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6	7	1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7	7	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3	7	7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5	9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endParaRPr lang="en-US" sz="8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Τι μπορείτε να πείτε για τα κλειδιά της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259632" y="3356992"/>
            <a:ext cx="3455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20072" y="3933056"/>
            <a:ext cx="3744416" cy="132343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περιορισμός του κλειδιού αφορά το σχήμα, από ένα στιγμιότυπο, μπορούμε να πούμε ποια σύνολα γνωρισμάτων δεν έχουν την ιδιότητα του κλειδιού, αλλά δεν μπορούμε να πούμε ποια την έχουν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8C06C-BD35-4C58-82E4-344A2FB5B787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1074737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Ακεραιότητας Οντοτήτων</a:t>
            </a:r>
            <a:endParaRPr lang="el-GR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187624" y="270892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Περιορισμός Ακεραιότητας Οντοτήτων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67544" y="3861048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(οποιοδήποτε γνωρίσματος που ανήκει στο κλειδί) να είναι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null.</a:t>
            </a:r>
            <a:endParaRPr lang="el-GR" sz="2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CA6E8C-19C2-48DB-B18B-171A19B6B810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930275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Το Σχεσιακό Μοντέλο (ανακεφαλαίωση)</a:t>
            </a:r>
            <a:endParaRPr lang="el-GR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55650" y="2852738"/>
            <a:ext cx="7010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Σχήμα σχέσης (όνομα + λίστα από γνωρίσματα)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Γνώρισμα παίρνει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τιμές από ένα πεδίο ορισμού 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Πλειάδα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Σχέση (ή στιγμιότυπο σχέσης): σύνολο από πλειάδες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Περιορισμός κλειδιού και ακεραιότητας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2051050" y="1916113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Ανακεφαλαίωση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3</a:t>
            </a:r>
            <a:endParaRPr lang="el-GR" altLang="en-US" dirty="0" smtClean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6536B9-316A-446C-AD05-F0836D045F42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Footer Placeholder 3"/>
          <p:cNvSpPr txBox="1">
            <a:spLocks noGrp="1"/>
          </p:cNvSpPr>
          <p:nvPr/>
        </p:nvSpPr>
        <p:spPr bwMode="auto">
          <a:xfrm>
            <a:off x="3059113" y="6381750"/>
            <a:ext cx="295275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altLang="en-US" sz="1000"/>
              <a:t>Ευαγγελία Πιτουρά</a:t>
            </a:r>
          </a:p>
        </p:txBody>
      </p:sp>
      <p:sp>
        <p:nvSpPr>
          <p:cNvPr id="5127" name="Slide Number Placeholder 4"/>
          <p:cNvSpPr txBox="1">
            <a:spLocks noGrp="1"/>
          </p:cNvSpPr>
          <p:nvPr/>
        </p:nvSpPr>
        <p:spPr bwMode="auto">
          <a:xfrm>
            <a:off x="6516688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A7B65D2-3530-4FF8-892B-79D8FB1B72E6}" type="slidenum">
              <a:rPr lang="el-GR" altLang="en-US" sz="1000"/>
              <a:pPr algn="r"/>
              <a:t>2</a:t>
            </a:fld>
            <a:endParaRPr lang="el-GR" altLang="en-US" sz="1000"/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561263" cy="765175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Εισαγωγή</a:t>
            </a:r>
            <a:endParaRPr lang="el-GR" smtClean="0"/>
          </a:p>
        </p:txBody>
      </p:sp>
      <p:sp>
        <p:nvSpPr>
          <p:cNvPr id="5129" name="Text Box 3"/>
          <p:cNvSpPr txBox="1">
            <a:spLocks noChangeArrowheads="1"/>
          </p:cNvSpPr>
          <p:nvPr/>
        </p:nvSpPr>
        <p:spPr bwMode="auto">
          <a:xfrm>
            <a:off x="395288" y="908050"/>
            <a:ext cx="8153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Σχεδιασμός μιας εφαρμογής ΒΔ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Βήματα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1. Συλλογή και Ανάλυση Απαιτήσεων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(requirement analysis)</a:t>
            </a:r>
            <a:endParaRPr lang="el-GR" sz="1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Τι δεδομένα θα αποθηκευτούν, ποιες εφαρμογές θα κτιστούν πάνω στα δεδομένα, ποιες λειτουργίες είναι συχνές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l-GR" sz="1800" i="1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Λειτουργικές απαιτήσεις</a:t>
            </a:r>
            <a:r>
              <a:rPr lang="el-GR" sz="1800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(εδώ μας ενδιαφέρουν πράξεις πάνω στη </a:t>
            </a:r>
            <a:r>
              <a:rPr lang="el-GR" dirty="0" err="1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βδ</a:t>
            </a: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)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περισσότερα στη Τεχνολογία Λογισμικού, εδώ μας ενδιαφέρουν τα 	δεδομένα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solidFill>
                <a:srgbClr val="969696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2. Εννοιολογικός Σχεδιασμός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Μοντελοποίηση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(conceptual design)</a:t>
            </a:r>
            <a:endParaRPr lang="el-GR" sz="1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 Δεδομένα (οντότητες και συσχετίσεις) που θα αποθηκευτούν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στη </a:t>
            </a:r>
            <a:r>
              <a:rPr lang="el-GR" dirty="0" err="1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βδ</a:t>
            </a: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 Τι είδους πληροφορία για αυτά θα αποθηκεύσουμε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 Περιορισμοί ακεραιότητας </a:t>
            </a:r>
            <a:r>
              <a:rPr lang="en-US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(integrity constraints)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 Σχήμα </a:t>
            </a:r>
            <a:r>
              <a:rPr lang="el-GR" dirty="0" err="1">
                <a:solidFill>
                  <a:srgbClr val="969696"/>
                </a:solidFill>
                <a:latin typeface="Calibri" pitchFamily="34" charset="0"/>
                <a:cs typeface="Calibri" pitchFamily="34" charset="0"/>
              </a:rPr>
              <a:t>βδ</a:t>
            </a:r>
            <a:endParaRPr lang="el-GR" dirty="0">
              <a:solidFill>
                <a:srgbClr val="96969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30" name="Text Box 4"/>
          <p:cNvSpPr txBox="1">
            <a:spLocks noChangeArrowheads="1"/>
          </p:cNvSpPr>
          <p:nvPr/>
        </p:nvSpPr>
        <p:spPr bwMode="auto">
          <a:xfrm>
            <a:off x="6588125" y="4437063"/>
            <a:ext cx="2328863" cy="366712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800">
                <a:latin typeface="Comic Sans MS" pitchFamily="66" charset="0"/>
              </a:rPr>
              <a:t>χρήση μοντέλου Ο/Σ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C0B9B5-E689-42EF-9AFA-A85D6B050334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858837"/>
          </a:xfrm>
        </p:spPr>
        <p:txBody>
          <a:bodyPr/>
          <a:lstStyle/>
          <a:p>
            <a:pPr algn="r"/>
            <a:r>
              <a:rPr lang="el-GR" sz="2000" b="0" dirty="0" smtClean="0">
                <a:latin typeface="Comic Sans MS" pitchFamily="66" charset="0"/>
              </a:rPr>
              <a:t>Περιορισμός Αναφορικής Ακεραιότητας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Περιορισμός Αναφορικής Ακεραιότητας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406400" y="2438400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Ορίζεται μεταξύ δύο σχημάτων σχέσεων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όταν μια πλειάδα μιας σχέσης </a:t>
            </a:r>
            <a:r>
              <a:rPr lang="el-GR" sz="2000" b="1" dirty="0">
                <a:latin typeface="Calibri" pitchFamily="34" charset="0"/>
                <a:cs typeface="Calibri" pitchFamily="34" charset="0"/>
              </a:rPr>
              <a:t>αναφέρεται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σε μια άλλη, τότε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αυτή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η άλλη </a:t>
            </a:r>
            <a:r>
              <a:rPr lang="el-GR" sz="2000" u="sng" dirty="0">
                <a:latin typeface="Calibri" pitchFamily="34" charset="0"/>
                <a:cs typeface="Calibri" pitchFamily="34" charset="0"/>
              </a:rPr>
              <a:t>πρέπει να </a:t>
            </a:r>
            <a:r>
              <a:rPr lang="el-GR" sz="2000" u="sng" dirty="0" smtClean="0">
                <a:latin typeface="Calibri" pitchFamily="34" charset="0"/>
                <a:cs typeface="Calibri" pitchFamily="34" charset="0"/>
              </a:rPr>
              <a:t>υπάρχει </a:t>
            </a:r>
            <a:r>
              <a:rPr lang="el-GR" sz="20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(συγκεκριμένα: η τιμή που εμφανίζεται πρέπει αν δεν είναι </a:t>
            </a:r>
            <a:r>
              <a:rPr lang="en-US" sz="20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20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να είναι μια τιμή που εμφανίζεται στην αναφερόμενη)</a:t>
            </a:r>
            <a:endParaRPr lang="el-GR" sz="2000" i="1" dirty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" y="3886200"/>
            <a:ext cx="8534400" cy="1920875"/>
            <a:chOff x="192" y="2448"/>
            <a:chExt cx="5376" cy="121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192" y="2448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b="1">
                  <a:latin typeface="Times New Roman" pitchFamily="18" charset="0"/>
                </a:rPr>
                <a:t>ΤΑΙΝΙΑ      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2544"/>
              <a:ext cx="4416" cy="288"/>
              <a:chOff x="1152" y="2544"/>
              <a:chExt cx="4416" cy="288"/>
            </a:xfrm>
          </p:grpSpPr>
          <p:sp>
            <p:nvSpPr>
              <p:cNvPr id="23575" name="Text Box 8"/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44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</a:t>
                </a:r>
                <a:r>
                  <a:rPr lang="el-GR" sz="2000" u="sng">
                    <a:latin typeface="Times New Roman" pitchFamily="18" charset="0"/>
                  </a:rPr>
                  <a:t>Έτος</a:t>
                </a:r>
                <a:r>
                  <a:rPr lang="el-GR" sz="2000">
                    <a:latin typeface="Times New Roman" pitchFamily="18" charset="0"/>
                  </a:rPr>
                  <a:t>     Διάρκεια   Είδος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23576" name="Rectangle 9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240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>
                <a:off x="1680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Line 11"/>
              <p:cNvSpPr>
                <a:spLocks noChangeShapeType="1"/>
              </p:cNvSpPr>
              <p:nvPr/>
            </p:nvSpPr>
            <p:spPr bwMode="auto">
              <a:xfrm>
                <a:off x="220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Line 12"/>
              <p:cNvSpPr>
                <a:spLocks noChangeShapeType="1"/>
              </p:cNvSpPr>
              <p:nvPr/>
            </p:nvSpPr>
            <p:spPr bwMode="auto">
              <a:xfrm>
                <a:off x="292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3" name="Text Box 13"/>
            <p:cNvSpPr txBox="1">
              <a:spLocks noChangeArrowheads="1"/>
            </p:cNvSpPr>
            <p:nvPr/>
          </p:nvSpPr>
          <p:spPr bwMode="auto">
            <a:xfrm>
              <a:off x="192" y="31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ΠΑΙΖΕΙ</a:t>
              </a: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152" y="3370"/>
              <a:ext cx="3360" cy="288"/>
              <a:chOff x="1056" y="3082"/>
              <a:chExt cx="3360" cy="288"/>
            </a:xfrm>
          </p:grpSpPr>
          <p:sp>
            <p:nvSpPr>
              <p:cNvPr id="23571" name="Text Box 15"/>
              <p:cNvSpPr txBox="1">
                <a:spLocks noChangeArrowheads="1"/>
              </p:cNvSpPr>
              <p:nvPr/>
            </p:nvSpPr>
            <p:spPr bwMode="auto">
              <a:xfrm>
                <a:off x="1152" y="3120"/>
                <a:ext cx="32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Όνομα-Ηθοποιού</a:t>
                </a:r>
                <a:r>
                  <a:rPr lang="el-GR" sz="2000">
                    <a:latin typeface="Times New Roman" pitchFamily="18" charset="0"/>
                  </a:rPr>
                  <a:t>    </a:t>
                </a: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  </a:t>
                </a:r>
                <a:r>
                  <a:rPr lang="el-GR" sz="2000" u="sng">
                    <a:latin typeface="Times New Roman" pitchFamily="18" charset="0"/>
                  </a:rPr>
                  <a:t> Έτος</a:t>
                </a:r>
                <a:endParaRPr lang="el-GR" sz="2000">
                  <a:latin typeface="Times New Roman" pitchFamily="18" charset="0"/>
                </a:endParaRPr>
              </a:p>
            </p:txBody>
          </p:sp>
          <p:sp>
            <p:nvSpPr>
              <p:cNvPr id="23572" name="Rectangle 16"/>
              <p:cNvSpPr>
                <a:spLocks noChangeArrowheads="1"/>
              </p:cNvSpPr>
              <p:nvPr/>
            </p:nvSpPr>
            <p:spPr bwMode="auto">
              <a:xfrm>
                <a:off x="1056" y="3082"/>
                <a:ext cx="249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" name="Line 17"/>
              <p:cNvSpPr>
                <a:spLocks noChangeShapeType="1"/>
              </p:cNvSpPr>
              <p:nvPr/>
            </p:nvSpPr>
            <p:spPr bwMode="auto">
              <a:xfrm>
                <a:off x="3072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" name="Line 18"/>
              <p:cNvSpPr>
                <a:spLocks noChangeShapeType="1"/>
              </p:cNvSpPr>
              <p:nvPr/>
            </p:nvSpPr>
            <p:spPr bwMode="auto">
              <a:xfrm>
                <a:off x="2400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5" name="Line 19"/>
            <p:cNvSpPr>
              <a:spLocks noChangeShapeType="1"/>
            </p:cNvSpPr>
            <p:nvPr/>
          </p:nvSpPr>
          <p:spPr bwMode="auto">
            <a:xfrm flipV="1">
              <a:off x="2928" y="312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20"/>
            <p:cNvSpPr>
              <a:spLocks noChangeShapeType="1"/>
            </p:cNvSpPr>
            <p:nvPr/>
          </p:nvSpPr>
          <p:spPr bwMode="auto">
            <a:xfrm flipH="1">
              <a:off x="1536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21"/>
            <p:cNvSpPr>
              <a:spLocks noChangeShapeType="1"/>
            </p:cNvSpPr>
            <p:nvPr/>
          </p:nvSpPr>
          <p:spPr bwMode="auto">
            <a:xfrm flipV="1">
              <a:off x="153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22"/>
            <p:cNvSpPr>
              <a:spLocks noChangeShapeType="1"/>
            </p:cNvSpPr>
            <p:nvPr/>
          </p:nvSpPr>
          <p:spPr bwMode="auto">
            <a:xfrm>
              <a:off x="3356" y="2948"/>
              <a:ext cx="0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23"/>
            <p:cNvSpPr>
              <a:spLocks noChangeShapeType="1"/>
            </p:cNvSpPr>
            <p:nvPr/>
          </p:nvSpPr>
          <p:spPr bwMode="auto">
            <a:xfrm>
              <a:off x="1945" y="2948"/>
              <a:ext cx="1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24"/>
            <p:cNvSpPr>
              <a:spLocks noChangeShapeType="1"/>
            </p:cNvSpPr>
            <p:nvPr/>
          </p:nvSpPr>
          <p:spPr bwMode="auto">
            <a:xfrm>
              <a:off x="1945" y="2832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3C5C4-C2A1-4624-980B-B00EF00A1461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930275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Αναφορικής Ακεραιότητας</a:t>
            </a:r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95288" y="1844675"/>
            <a:ext cx="8128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Ένα σύνολο από γνωρίσματα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FK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1800" b="1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ξένο κλειδί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του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αν 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τα γνωρίσματα του FK έχουν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το ίδιο πεδίο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με το πρωτεύον κλειδί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PK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ενός άλλου σχήματος 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μια τιμή του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FK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σε μια πλειάδα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 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είτε εμφανίζεται ως τιμή του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PK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σε μια πλειάδα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δηλαδή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[FK] = t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[PK]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είτε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είναι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null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8000" y="4332288"/>
            <a:ext cx="8432800" cy="1535112"/>
            <a:chOff x="256" y="1611"/>
            <a:chExt cx="5312" cy="967"/>
          </a:xfrm>
        </p:grpSpPr>
        <p:sp>
          <p:nvSpPr>
            <p:cNvPr id="24586" name="Line 5"/>
            <p:cNvSpPr>
              <a:spLocks noChangeShapeType="1"/>
            </p:cNvSpPr>
            <p:nvPr/>
          </p:nvSpPr>
          <p:spPr bwMode="auto">
            <a:xfrm flipV="1">
              <a:off x="2928" y="2127"/>
              <a:ext cx="0" cy="1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56" y="1611"/>
              <a:ext cx="5312" cy="967"/>
              <a:chOff x="256" y="1611"/>
              <a:chExt cx="5312" cy="967"/>
            </a:xfrm>
          </p:grpSpPr>
          <p:sp>
            <p:nvSpPr>
              <p:cNvPr id="24591" name="Text Box 7"/>
              <p:cNvSpPr txBox="1">
                <a:spLocks noChangeArrowheads="1"/>
              </p:cNvSpPr>
              <p:nvPr/>
            </p:nvSpPr>
            <p:spPr bwMode="auto">
              <a:xfrm>
                <a:off x="256" y="1649"/>
                <a:ext cx="67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1">
                    <a:latin typeface="Times New Roman" pitchFamily="18" charset="0"/>
                  </a:rPr>
                  <a:t>ΤΑΙΝΙΑ</a:t>
                </a:r>
                <a:r>
                  <a:rPr lang="el-GR" sz="2000" b="1">
                    <a:latin typeface="Times New Roman" pitchFamily="18" charset="0"/>
                  </a:rPr>
                  <a:t>       </a:t>
                </a:r>
              </a:p>
            </p:txBody>
          </p: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152" y="1611"/>
                <a:ext cx="4416" cy="288"/>
                <a:chOff x="1152" y="2544"/>
                <a:chExt cx="4416" cy="288"/>
              </a:xfrm>
            </p:grpSpPr>
            <p:sp>
              <p:nvSpPr>
                <p:cNvPr id="2460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152" y="2544"/>
                  <a:ext cx="441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000" u="sng">
                      <a:latin typeface="Times New Roman" pitchFamily="18" charset="0"/>
                    </a:rPr>
                    <a:t>Τίτλος</a:t>
                  </a:r>
                  <a:r>
                    <a:rPr lang="el-GR" sz="2000">
                      <a:latin typeface="Times New Roman" pitchFamily="18" charset="0"/>
                    </a:rPr>
                    <a:t>   </a:t>
                  </a:r>
                  <a:r>
                    <a:rPr lang="el-GR" sz="2000" u="sng">
                      <a:latin typeface="Times New Roman" pitchFamily="18" charset="0"/>
                    </a:rPr>
                    <a:t>Έτος</a:t>
                  </a:r>
                  <a:r>
                    <a:rPr lang="el-GR" sz="2000">
                      <a:latin typeface="Times New Roman" pitchFamily="18" charset="0"/>
                    </a:rPr>
                    <a:t>     Διάρκεια   Είδος</a:t>
                  </a:r>
                  <a:endParaRPr lang="el-GR" sz="2000" b="1">
                    <a:latin typeface="Times New Roman" pitchFamily="18" charset="0"/>
                  </a:endParaRPr>
                </a:p>
              </p:txBody>
            </p:sp>
            <p:sp>
              <p:nvSpPr>
                <p:cNvPr id="24601" name="Rectangle 10"/>
                <p:cNvSpPr>
                  <a:spLocks noChangeArrowheads="1"/>
                </p:cNvSpPr>
                <p:nvPr/>
              </p:nvSpPr>
              <p:spPr bwMode="auto">
                <a:xfrm>
                  <a:off x="1152" y="2544"/>
                  <a:ext cx="2400" cy="2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2" name="Line 11"/>
                <p:cNvSpPr>
                  <a:spLocks noChangeShapeType="1"/>
                </p:cNvSpPr>
                <p:nvPr/>
              </p:nvSpPr>
              <p:spPr bwMode="auto">
                <a:xfrm>
                  <a:off x="1680" y="254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3" name="Line 12"/>
                <p:cNvSpPr>
                  <a:spLocks noChangeShapeType="1"/>
                </p:cNvSpPr>
                <p:nvPr/>
              </p:nvSpPr>
              <p:spPr bwMode="auto">
                <a:xfrm>
                  <a:off x="2208" y="254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4" name="Line 13"/>
                <p:cNvSpPr>
                  <a:spLocks noChangeShapeType="1"/>
                </p:cNvSpPr>
                <p:nvPr/>
              </p:nvSpPr>
              <p:spPr bwMode="auto">
                <a:xfrm>
                  <a:off x="2928" y="2544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4593" name="Text Box 14"/>
              <p:cNvSpPr txBox="1">
                <a:spLocks noChangeArrowheads="1"/>
              </p:cNvSpPr>
              <p:nvPr/>
            </p:nvSpPr>
            <p:spPr bwMode="auto">
              <a:xfrm>
                <a:off x="288" y="2301"/>
                <a:ext cx="8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ΠΑΙΖΕΙ</a:t>
                </a:r>
              </a:p>
            </p:txBody>
          </p:sp>
          <p:sp>
            <p:nvSpPr>
              <p:cNvPr id="24594" name="Text Box 15"/>
              <p:cNvSpPr txBox="1">
                <a:spLocks noChangeArrowheads="1"/>
              </p:cNvSpPr>
              <p:nvPr/>
            </p:nvSpPr>
            <p:spPr bwMode="auto">
              <a:xfrm>
                <a:off x="1248" y="2328"/>
                <a:ext cx="32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Όνομα-Ηθοποιού</a:t>
                </a:r>
                <a:r>
                  <a:rPr lang="el-GR" sz="2000">
                    <a:latin typeface="Times New Roman" pitchFamily="18" charset="0"/>
                  </a:rPr>
                  <a:t>    </a:t>
                </a: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  </a:t>
                </a:r>
                <a:r>
                  <a:rPr lang="el-GR" sz="2000" u="sng">
                    <a:latin typeface="Times New Roman" pitchFamily="18" charset="0"/>
                  </a:rPr>
                  <a:t> Έτος</a:t>
                </a:r>
                <a:endParaRPr lang="el-GR" sz="2000">
                  <a:latin typeface="Times New Roman" pitchFamily="18" charset="0"/>
                </a:endParaRPr>
              </a:p>
            </p:txBody>
          </p:sp>
          <p:sp>
            <p:nvSpPr>
              <p:cNvPr id="24595" name="Line 16"/>
              <p:cNvSpPr>
                <a:spLocks noChangeShapeType="1"/>
              </p:cNvSpPr>
              <p:nvPr/>
            </p:nvSpPr>
            <p:spPr bwMode="auto">
              <a:xfrm flipH="1">
                <a:off x="1536" y="2127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6" name="Line 17"/>
              <p:cNvSpPr>
                <a:spLocks noChangeShapeType="1"/>
              </p:cNvSpPr>
              <p:nvPr/>
            </p:nvSpPr>
            <p:spPr bwMode="auto">
              <a:xfrm flipV="1">
                <a:off x="1536" y="1926"/>
                <a:ext cx="0" cy="2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7" name="Line 18"/>
              <p:cNvSpPr>
                <a:spLocks noChangeShapeType="1"/>
              </p:cNvSpPr>
              <p:nvPr/>
            </p:nvSpPr>
            <p:spPr bwMode="auto">
              <a:xfrm>
                <a:off x="3356" y="2007"/>
                <a:ext cx="0" cy="2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8" name="Line 19"/>
              <p:cNvSpPr>
                <a:spLocks noChangeShapeType="1"/>
              </p:cNvSpPr>
              <p:nvPr/>
            </p:nvSpPr>
            <p:spPr bwMode="auto">
              <a:xfrm>
                <a:off x="1945" y="2007"/>
                <a:ext cx="141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9" name="Line 20"/>
              <p:cNvSpPr>
                <a:spLocks noChangeShapeType="1"/>
              </p:cNvSpPr>
              <p:nvPr/>
            </p:nvSpPr>
            <p:spPr bwMode="auto">
              <a:xfrm>
                <a:off x="1945" y="1926"/>
                <a:ext cx="0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88" name="Rectangle 21"/>
            <p:cNvSpPr>
              <a:spLocks noChangeArrowheads="1"/>
            </p:cNvSpPr>
            <p:nvPr/>
          </p:nvSpPr>
          <p:spPr bwMode="auto">
            <a:xfrm>
              <a:off x="1248" y="2301"/>
              <a:ext cx="2564" cy="2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Line 22"/>
            <p:cNvSpPr>
              <a:spLocks noChangeShapeType="1"/>
            </p:cNvSpPr>
            <p:nvPr/>
          </p:nvSpPr>
          <p:spPr bwMode="auto">
            <a:xfrm>
              <a:off x="2523" y="2301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Line 23"/>
            <p:cNvSpPr>
              <a:spLocks noChangeShapeType="1"/>
            </p:cNvSpPr>
            <p:nvPr/>
          </p:nvSpPr>
          <p:spPr bwMode="auto">
            <a:xfrm>
              <a:off x="3123" y="2301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4" name="Text Box 24"/>
          <p:cNvSpPr txBox="1">
            <a:spLocks noChangeArrowheads="1"/>
          </p:cNvSpPr>
          <p:nvPr/>
        </p:nvSpPr>
        <p:spPr bwMode="auto">
          <a:xfrm>
            <a:off x="6516688" y="55165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omic Sans MS" pitchFamily="66" charset="0"/>
              </a:rPr>
              <a:t>R</a:t>
            </a:r>
            <a:r>
              <a:rPr lang="en-US" sz="1800" baseline="-25000">
                <a:latin typeface="Comic Sans MS" pitchFamily="66" charset="0"/>
              </a:rPr>
              <a:t>1</a:t>
            </a:r>
            <a:endParaRPr lang="el-GR" sz="1800" baseline="-25000">
              <a:latin typeface="Comic Sans MS" pitchFamily="66" charset="0"/>
            </a:endParaRPr>
          </a:p>
        </p:txBody>
      </p:sp>
      <p:sp>
        <p:nvSpPr>
          <p:cNvPr id="24585" name="Text Box 25"/>
          <p:cNvSpPr txBox="1">
            <a:spLocks noChangeArrowheads="1"/>
          </p:cNvSpPr>
          <p:nvPr/>
        </p:nvSpPr>
        <p:spPr bwMode="auto">
          <a:xfrm>
            <a:off x="6516688" y="436562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omic Sans MS" pitchFamily="66" charset="0"/>
              </a:rPr>
              <a:t>R</a:t>
            </a:r>
            <a:r>
              <a:rPr lang="en-US" sz="1800" baseline="-25000">
                <a:latin typeface="Comic Sans MS" pitchFamily="66" charset="0"/>
              </a:rPr>
              <a:t>2</a:t>
            </a:r>
            <a:endParaRPr lang="el-GR" sz="1800" baseline="-25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9887D-0877-46F9-B489-366828E922AC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714375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Αναφορικής Ακεραιότητας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899592" y="1988840"/>
            <a:ext cx="7388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Συνήθως προκύπτουν από συσχετίσεις μεταξύ οντοτήτων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827088" y="3068638"/>
            <a:ext cx="7388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 Το ξένο κλειδί μπορεί να αναφέρεται στη δική του σχέση (συνήθως, προκύπτει από αναδρομική συσχέτιση)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406400" y="4005263"/>
            <a:ext cx="186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ΗΘΟΠΟΙΟΣ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6325" y="4497388"/>
            <a:ext cx="7353300" cy="952500"/>
            <a:chOff x="678" y="2833"/>
            <a:chExt cx="4632" cy="600"/>
          </a:xfrm>
        </p:grpSpPr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894" y="3183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</a:t>
              </a:r>
              <a:r>
                <a:rPr lang="el-GR" sz="2000">
                  <a:latin typeface="Times New Roman" pitchFamily="18" charset="0"/>
                </a:rPr>
                <a:t>      Διεύθυνση       Έτος-Γέννησης       Σύζυγος-Ηθοποιού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678" y="3183"/>
              <a:ext cx="4489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>
              <a:off x="1536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0"/>
            <p:cNvSpPr>
              <a:spLocks noChangeShapeType="1"/>
            </p:cNvSpPr>
            <p:nvPr/>
          </p:nvSpPr>
          <p:spPr bwMode="auto">
            <a:xfrm>
              <a:off x="2400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3792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4512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>
              <a:off x="1134" y="2833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1134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C4C34-968A-4C25-996D-0449C0DA72EA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785812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Περιορισμός Σημασιολογικής Ακεραιότητας</a:t>
            </a:r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Περιορισμός Σημασιολογικής Ακεραιότητας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533400" y="2971800"/>
            <a:ext cx="8001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cs typeface="Calibri" pitchFamily="34" charset="0"/>
              </a:rPr>
              <a:t>Παραδείγματα: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cs typeface="Calibri" pitchFamily="34" charset="0"/>
              </a:rPr>
              <a:t> ο μισθός ενός εργαζομένου δεν μπορεί να υπερβαίνει το μισθό του προϊσταμένου του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cs typeface="Calibri" pitchFamily="34" charset="0"/>
              </a:rPr>
              <a:t> ο μέγιστος αριθμός ωρών που ένας εργαζόμενος μπορεί να απασχοληθεί σε όλα τα έργα ανά εβδομάδα είναι 56.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9D2B6-93BB-4155-92AD-4BDA8740BC63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7653" name="Rectangle 2"/>
          <p:cNvSpPr>
            <a:spLocks noChangeArrowheads="1"/>
          </p:cNvSpPr>
          <p:nvPr/>
        </p:nvSpPr>
        <p:spPr bwMode="auto">
          <a:xfrm>
            <a:off x="468313" y="333375"/>
            <a:ext cx="7416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r>
              <a:rPr lang="el-GR" sz="2000" dirty="0">
                <a:solidFill>
                  <a:schemeClr val="tx2"/>
                </a:solidFill>
                <a:latin typeface="Comic Sans MS" pitchFamily="66" charset="0"/>
              </a:rPr>
              <a:t>Περιορισμοί </a:t>
            </a:r>
            <a:r>
              <a:rPr lang="el-GR" sz="2000" dirty="0" smtClean="0">
                <a:solidFill>
                  <a:schemeClr val="tx2"/>
                </a:solidFill>
                <a:latin typeface="Comic Sans MS" pitchFamily="66" charset="0"/>
              </a:rPr>
              <a:t>Ακεραιότητας</a:t>
            </a:r>
            <a:endParaRPr lang="el-GR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899592" y="2708920"/>
            <a:ext cx="740568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Περιορισμός Πεδίου Ορισμού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Η τιμή κάθε γνωρίσματος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πρέπει να είναι μία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ατομική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τιμή από το πεδίο ορισμού αυτού του γνωρίσματος 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dom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(A)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Περιορισμός Κλειδιού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Περιορισμός Ακεραιότητας Οντοτήτων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να είναι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null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Περιορισμός Αναφορικής Ακεραιότητας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Περιορισμός Σημασιολογικής Ακεραιότητας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1475656" y="1772816"/>
            <a:ext cx="56886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Περιορισμοί </a:t>
            </a:r>
            <a:r>
              <a:rPr lang="el-GR" sz="2800" dirty="0" smtClean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Ακεραιότητας (σύνοψη)</a:t>
            </a:r>
            <a:endParaRPr lang="el-GR" sz="2800" dirty="0">
              <a:solidFill>
                <a:srgbClr val="FF00F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608BF-6154-4567-94C6-51DDC903F4D1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858837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Σχεσιακό Σχήμα</a:t>
            </a:r>
            <a:endParaRPr lang="el-GR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539552" y="2204864"/>
            <a:ext cx="80708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σχεσιακό σχήμα βάσης  δεδομένων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είναι ένα σύνολο από σχήματα σχέσεων Σ = {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} </a:t>
            </a:r>
            <a:r>
              <a:rPr lang="el-GR" sz="2000" b="1" dirty="0">
                <a:latin typeface="Calibri" pitchFamily="34" charset="0"/>
                <a:cs typeface="Calibri" pitchFamily="34" charset="0"/>
              </a:rPr>
              <a:t>και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ένα σύνολο από περιορισμούς ακεραιότητας.</a:t>
            </a:r>
            <a:endParaRPr lang="el-GR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68313" y="3068638"/>
            <a:ext cx="80708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στιγμιότυπο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μιας σχεσιακής βάσης δεδομένων ΒΔ του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Σ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είναι ένα σύνολο από στιγμιότυπα σχέσεων (σχέσεις) ΒΔ = {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τέτοια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ώστε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είναι ένα στιγμιότυπο του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που ικανοποιεί τους περιορισμούς ορθότητας (πεδίου ορισμού, κλειδιού, ακεραιότητας οντοτήτων, και αναφορικής ακεραιότητας)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6375" y="5084763"/>
            <a:ext cx="6192838" cy="730250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cs typeface="Calibri" pitchFamily="34" charset="0"/>
              </a:rPr>
              <a:t>Προσοχή: </a:t>
            </a:r>
            <a:r>
              <a:rPr lang="el-GR" sz="2000">
                <a:latin typeface="Calibri" pitchFamily="34" charset="0"/>
                <a:cs typeface="Calibri" pitchFamily="34" charset="0"/>
              </a:rPr>
              <a:t>οι περιορισμοί ακεραιότητας πρέπει να ισχύουν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200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στιγμιότυπο.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1484784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 smtClean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Περίληψη Ορισμού</a:t>
            </a:r>
            <a:endParaRPr lang="el-GR" sz="3200" dirty="0">
              <a:solidFill>
                <a:srgbClr val="FF00F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596F09-9595-434E-8B2F-8DCD16E836DB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785812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Το Σχεσιακό Μοντέλο</a:t>
            </a:r>
            <a:endParaRPr lang="el-GR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1452017" y="270892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Times New Roman" pitchFamily="18" charset="0"/>
              </a:rPr>
              <a:t>ΤΑΙΝΙΑ</a:t>
            </a:r>
            <a:r>
              <a:rPr lang="el-GR" sz="2000" b="1">
                <a:latin typeface="Times New Roman" pitchFamily="18" charset="0"/>
              </a:rPr>
              <a:t>       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2699792" y="2708920"/>
            <a:ext cx="5472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Είδος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29704" name="Rectangle 5"/>
          <p:cNvSpPr>
            <a:spLocks noChangeArrowheads="1"/>
          </p:cNvSpPr>
          <p:nvPr/>
        </p:nvSpPr>
        <p:spPr bwMode="auto">
          <a:xfrm>
            <a:off x="2699792" y="270892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6"/>
          <p:cNvSpPr>
            <a:spLocks noChangeShapeType="1"/>
          </p:cNvSpPr>
          <p:nvPr/>
        </p:nvSpPr>
        <p:spPr bwMode="auto">
          <a:xfrm>
            <a:off x="3537992" y="270892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7"/>
          <p:cNvSpPr>
            <a:spLocks noChangeShapeType="1"/>
          </p:cNvSpPr>
          <p:nvPr/>
        </p:nvSpPr>
        <p:spPr bwMode="auto">
          <a:xfrm>
            <a:off x="4376192" y="270892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8"/>
          <p:cNvSpPr>
            <a:spLocks noChangeShapeType="1"/>
          </p:cNvSpPr>
          <p:nvPr/>
        </p:nvSpPr>
        <p:spPr bwMode="auto">
          <a:xfrm>
            <a:off x="5519192" y="270892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9"/>
          <p:cNvSpPr txBox="1">
            <a:spLocks noChangeArrowheads="1"/>
          </p:cNvSpPr>
          <p:nvPr/>
        </p:nvSpPr>
        <p:spPr bwMode="auto">
          <a:xfrm>
            <a:off x="1175792" y="4020195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ΠΑΙΖΕΙ</a:t>
            </a:r>
          </a:p>
        </p:txBody>
      </p:sp>
      <p:sp>
        <p:nvSpPr>
          <p:cNvPr id="29709" name="Text Box 10"/>
          <p:cNvSpPr txBox="1">
            <a:spLocks noChangeArrowheads="1"/>
          </p:cNvSpPr>
          <p:nvPr/>
        </p:nvSpPr>
        <p:spPr bwMode="auto">
          <a:xfrm>
            <a:off x="2852192" y="4080520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29710" name="Rectangle 11"/>
          <p:cNvSpPr>
            <a:spLocks noChangeArrowheads="1"/>
          </p:cNvSpPr>
          <p:nvPr/>
        </p:nvSpPr>
        <p:spPr bwMode="auto">
          <a:xfrm>
            <a:off x="2699792" y="4020195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2"/>
          <p:cNvSpPr>
            <a:spLocks noChangeShapeType="1"/>
          </p:cNvSpPr>
          <p:nvPr/>
        </p:nvSpPr>
        <p:spPr bwMode="auto">
          <a:xfrm>
            <a:off x="5900192" y="402019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3"/>
          <p:cNvSpPr>
            <a:spLocks noChangeShapeType="1"/>
          </p:cNvSpPr>
          <p:nvPr/>
        </p:nvSpPr>
        <p:spPr bwMode="auto">
          <a:xfrm>
            <a:off x="4833392" y="402019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4"/>
          <p:cNvSpPr>
            <a:spLocks noChangeShapeType="1"/>
          </p:cNvSpPr>
          <p:nvPr/>
        </p:nvSpPr>
        <p:spPr bwMode="auto">
          <a:xfrm flipV="1">
            <a:off x="5519192" y="362332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5"/>
          <p:cNvSpPr>
            <a:spLocks noChangeShapeType="1"/>
          </p:cNvSpPr>
          <p:nvPr/>
        </p:nvSpPr>
        <p:spPr bwMode="auto">
          <a:xfrm flipH="1">
            <a:off x="3309392" y="362332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Line 16"/>
          <p:cNvSpPr>
            <a:spLocks noChangeShapeType="1"/>
          </p:cNvSpPr>
          <p:nvPr/>
        </p:nvSpPr>
        <p:spPr bwMode="auto">
          <a:xfrm flipV="1">
            <a:off x="3309392" y="316612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Line 17"/>
          <p:cNvSpPr>
            <a:spLocks noChangeShapeType="1"/>
          </p:cNvSpPr>
          <p:nvPr/>
        </p:nvSpPr>
        <p:spPr bwMode="auto">
          <a:xfrm>
            <a:off x="6198642" y="3350270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18"/>
          <p:cNvSpPr>
            <a:spLocks noChangeShapeType="1"/>
          </p:cNvSpPr>
          <p:nvPr/>
        </p:nvSpPr>
        <p:spPr bwMode="auto">
          <a:xfrm>
            <a:off x="3958680" y="3350270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Line 19"/>
          <p:cNvSpPr>
            <a:spLocks noChangeShapeType="1"/>
          </p:cNvSpPr>
          <p:nvPr/>
        </p:nvSpPr>
        <p:spPr bwMode="auto">
          <a:xfrm>
            <a:off x="3958680" y="3166120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Text Box 20"/>
          <p:cNvSpPr txBox="1">
            <a:spLocks noChangeArrowheads="1"/>
          </p:cNvSpPr>
          <p:nvPr/>
        </p:nvSpPr>
        <p:spPr bwMode="auto">
          <a:xfrm>
            <a:off x="1794917" y="5491808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29720" name="Rectangle 21"/>
          <p:cNvSpPr>
            <a:spLocks noChangeArrowheads="1"/>
          </p:cNvSpPr>
          <p:nvPr/>
        </p:nvSpPr>
        <p:spPr bwMode="auto">
          <a:xfrm>
            <a:off x="1452017" y="5491808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Line 22"/>
          <p:cNvSpPr>
            <a:spLocks noChangeShapeType="1"/>
          </p:cNvSpPr>
          <p:nvPr/>
        </p:nvSpPr>
        <p:spPr bwMode="auto">
          <a:xfrm>
            <a:off x="2814092" y="5491808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Line 23"/>
          <p:cNvSpPr>
            <a:spLocks noChangeShapeType="1"/>
          </p:cNvSpPr>
          <p:nvPr/>
        </p:nvSpPr>
        <p:spPr bwMode="auto">
          <a:xfrm>
            <a:off x="4185692" y="5491808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Line 24"/>
          <p:cNvSpPr>
            <a:spLocks noChangeShapeType="1"/>
          </p:cNvSpPr>
          <p:nvPr/>
        </p:nvSpPr>
        <p:spPr bwMode="auto">
          <a:xfrm>
            <a:off x="6395492" y="5491808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4" name="Line 25"/>
          <p:cNvSpPr>
            <a:spLocks noChangeShapeType="1"/>
          </p:cNvSpPr>
          <p:nvPr/>
        </p:nvSpPr>
        <p:spPr bwMode="auto">
          <a:xfrm>
            <a:off x="7538492" y="4936183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Line 26"/>
          <p:cNvSpPr>
            <a:spLocks noChangeShapeType="1"/>
          </p:cNvSpPr>
          <p:nvPr/>
        </p:nvSpPr>
        <p:spPr bwMode="auto">
          <a:xfrm>
            <a:off x="2175917" y="4936183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27"/>
          <p:cNvSpPr txBox="1">
            <a:spLocks noChangeArrowheads="1"/>
          </p:cNvSpPr>
          <p:nvPr/>
        </p:nvSpPr>
        <p:spPr bwMode="auto">
          <a:xfrm>
            <a:off x="455067" y="4936183"/>
            <a:ext cx="1355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Times New Roman" pitchFamily="18" charset="0"/>
              </a:rPr>
              <a:t>ΗΘΟΠΟΙΟΣ</a:t>
            </a:r>
          </a:p>
        </p:txBody>
      </p:sp>
      <p:sp>
        <p:nvSpPr>
          <p:cNvPr id="29727" name="Line 28"/>
          <p:cNvSpPr>
            <a:spLocks noChangeShapeType="1"/>
          </p:cNvSpPr>
          <p:nvPr/>
        </p:nvSpPr>
        <p:spPr bwMode="auto">
          <a:xfrm>
            <a:off x="3958680" y="447739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Line 29"/>
          <p:cNvSpPr>
            <a:spLocks noChangeShapeType="1"/>
          </p:cNvSpPr>
          <p:nvPr/>
        </p:nvSpPr>
        <p:spPr bwMode="auto">
          <a:xfrm>
            <a:off x="2547392" y="5163195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Line 30"/>
          <p:cNvSpPr>
            <a:spLocks noChangeShapeType="1"/>
          </p:cNvSpPr>
          <p:nvPr/>
        </p:nvSpPr>
        <p:spPr bwMode="auto">
          <a:xfrm>
            <a:off x="2547392" y="5163195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0" name="Line 31"/>
          <p:cNvSpPr>
            <a:spLocks noChangeShapeType="1"/>
          </p:cNvSpPr>
          <p:nvPr/>
        </p:nvSpPr>
        <p:spPr bwMode="auto">
          <a:xfrm>
            <a:off x="2175917" y="4936183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123728" y="155679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Παράδειγμα συμπληρωμένο</a:t>
            </a:r>
            <a:endParaRPr lang="el-GR" sz="2800" dirty="0">
              <a:solidFill>
                <a:srgbClr val="FF33CC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D074C3-AABB-4FB3-ABB3-B87CDEC80159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785812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Στη συνέχεια</a:t>
            </a:r>
            <a:endParaRPr lang="el-GR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900113" y="2133600"/>
            <a:ext cx="6624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Τυπικά αρχίζουμε από τον εννοιολογικό σχεδιασμό και στη συνέχεια μετατρέπουμε το μοντέλο Ο/Σ σε σχεσιακό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8102EF-19C9-41C8-92B6-7E3C2D5B0946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50" name="Footer Placeholder 3"/>
          <p:cNvSpPr txBox="1">
            <a:spLocks noGrp="1"/>
          </p:cNvSpPr>
          <p:nvPr/>
        </p:nvSpPr>
        <p:spPr bwMode="auto">
          <a:xfrm>
            <a:off x="3059113" y="6381750"/>
            <a:ext cx="295275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altLang="en-US" sz="1000"/>
              <a:t>Ευαγγελία Πιτουρά</a:t>
            </a:r>
          </a:p>
        </p:txBody>
      </p:sp>
      <p:sp>
        <p:nvSpPr>
          <p:cNvPr id="6151" name="Slide Number Placeholder 4"/>
          <p:cNvSpPr txBox="1">
            <a:spLocks noGrp="1"/>
          </p:cNvSpPr>
          <p:nvPr/>
        </p:nvSpPr>
        <p:spPr bwMode="auto">
          <a:xfrm>
            <a:off x="6516688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928AD1-AA60-4932-89E8-A88092A247B5}" type="slidenum">
              <a:rPr lang="el-GR" altLang="en-US" sz="1000"/>
              <a:pPr algn="r"/>
              <a:t>3</a:t>
            </a:fld>
            <a:endParaRPr lang="el-GR" altLang="en-US" sz="100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70787" cy="714375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Εισαγωγή</a:t>
            </a:r>
            <a:endParaRPr lang="el-GR" smtClean="0"/>
          </a:p>
        </p:txBody>
      </p:sp>
      <p:sp>
        <p:nvSpPr>
          <p:cNvPr id="6153" name="Text Box 3"/>
          <p:cNvSpPr txBox="1">
            <a:spLocks noChangeArrowheads="1"/>
          </p:cNvSpPr>
          <p:nvPr/>
        </p:nvSpPr>
        <p:spPr bwMode="auto">
          <a:xfrm>
            <a:off x="468313" y="1341438"/>
            <a:ext cx="81534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Σχεδιασμός μιας ΒΔ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Βήματα</a:t>
            </a:r>
          </a:p>
          <a:p>
            <a:pPr algn="ctr" eaLnBrk="0" hangingPunct="0">
              <a:spcBef>
                <a:spcPct val="50000"/>
              </a:spcBef>
            </a:pPr>
            <a:endParaRPr lang="el-GR" sz="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3. Λογικός Σχεδιασμός (ή Απεικόνιση των Μοντέλων Δεδομένων)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(logical design)</a:t>
            </a:r>
            <a:endParaRPr lang="el-GR" sz="1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Επιλογή ενός ΣΔΒΔ για την υλοποίηση του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Μετατροπή του εννοιολογικού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σε ένα σχήμα στο μοντέλο δεδομένων του επιλεγμένου ΣΔΒΔ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(επίσης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κανονικοποίηση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, π.χ., έλεγχοι πλεονασμού)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Βελτίωση Σχήματος 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(Schema Refinement)</a:t>
            </a:r>
          </a:p>
          <a:p>
            <a:pPr algn="just" eaLnBrk="0" hangingPunct="0">
              <a:spcBef>
                <a:spcPct val="50000"/>
              </a:spcBef>
            </a:pPr>
            <a:endParaRPr lang="el-GR" sz="1800" b="1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4. Φυσικός Σχεδιασμός (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Physical Design)</a:t>
            </a:r>
            <a:endParaRPr lang="el-GR" sz="1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Οι εσωτερικές δομές αποθήκευσης και οργανώσεις αρχείων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Σχεδιασμός Ασφάλειας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54" name="Text Box 4"/>
          <p:cNvSpPr txBox="1">
            <a:spLocks noChangeArrowheads="1"/>
          </p:cNvSpPr>
          <p:nvPr/>
        </p:nvSpPr>
        <p:spPr bwMode="auto">
          <a:xfrm>
            <a:off x="6443663" y="2565400"/>
            <a:ext cx="2219325" cy="64135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800">
                <a:latin typeface="Comic Sans MS" pitchFamily="66" charset="0"/>
              </a:rPr>
              <a:t>χρήση Σχεσιακού</a:t>
            </a:r>
          </a:p>
          <a:p>
            <a:r>
              <a:rPr lang="el-GR" sz="1800">
                <a:latin typeface="Comic Sans MS" pitchFamily="66" charset="0"/>
              </a:rPr>
              <a:t>Μοντέλου</a:t>
            </a:r>
            <a:r>
              <a:rPr lang="en-US" sz="1800">
                <a:latin typeface="Comic Sans MS" pitchFamily="66" charset="0"/>
              </a:rPr>
              <a:t> (</a:t>
            </a:r>
            <a:r>
              <a:rPr lang="el-GR" sz="1800">
                <a:latin typeface="Comic Sans MS" pitchFamily="66" charset="0"/>
              </a:rPr>
              <a:t>πίνακες)</a:t>
            </a:r>
          </a:p>
        </p:txBody>
      </p:sp>
      <p:sp>
        <p:nvSpPr>
          <p:cNvPr id="6155" name="Text Box 5"/>
          <p:cNvSpPr txBox="1">
            <a:spLocks noChangeArrowheads="1"/>
          </p:cNvSpPr>
          <p:nvPr/>
        </p:nvSpPr>
        <p:spPr bwMode="auto">
          <a:xfrm>
            <a:off x="6286512" y="4071942"/>
            <a:ext cx="1782763" cy="3667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800">
                <a:latin typeface="Comic Sans MS" pitchFamily="66" charset="0"/>
              </a:rPr>
              <a:t>Κανονικοποίηση</a:t>
            </a:r>
          </a:p>
        </p:txBody>
      </p:sp>
      <p:sp>
        <p:nvSpPr>
          <p:cNvPr id="6156" name="Text Box 6"/>
          <p:cNvSpPr txBox="1">
            <a:spLocks noChangeArrowheads="1"/>
          </p:cNvSpPr>
          <p:nvPr/>
        </p:nvSpPr>
        <p:spPr bwMode="auto">
          <a:xfrm>
            <a:off x="6877050" y="5373688"/>
            <a:ext cx="1722438" cy="366712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800">
                <a:latin typeface="Comic Sans MS" pitchFamily="66" charset="0"/>
              </a:rPr>
              <a:t>Ευρετήρια, κλπ</a:t>
            </a:r>
          </a:p>
        </p:txBody>
      </p:sp>
      <p:sp>
        <p:nvSpPr>
          <p:cNvPr id="6157" name="Text Box 7"/>
          <p:cNvSpPr txBox="1">
            <a:spLocks noChangeArrowheads="1"/>
          </p:cNvSpPr>
          <p:nvPr/>
        </p:nvSpPr>
        <p:spPr bwMode="auto">
          <a:xfrm>
            <a:off x="4500563" y="5949950"/>
            <a:ext cx="2557462" cy="3667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800">
                <a:latin typeface="Comic Sans MS" pitchFamily="66" charset="0"/>
              </a:rPr>
              <a:t>Έλεγχος Προσπέλασης</a:t>
            </a:r>
          </a:p>
        </p:txBody>
      </p:sp>
      <p:sp>
        <p:nvSpPr>
          <p:cNvPr id="6158" name="Rectangle 12"/>
          <p:cNvSpPr>
            <a:spLocks noChangeArrowheads="1"/>
          </p:cNvSpPr>
          <p:nvPr/>
        </p:nvSpPr>
        <p:spPr bwMode="auto">
          <a:xfrm>
            <a:off x="179389" y="1773238"/>
            <a:ext cx="8750329" cy="1870076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70788" cy="785812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Το Σχεσιακό Μοντέλο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Ένας απλός τρόπος αναπαράστασης δεδομένων: ένας δυσδιάστατος πίνακας που λέγεται </a:t>
            </a:r>
            <a:r>
              <a:rPr lang="el-GR" sz="2400" b="1" u="sng" dirty="0">
                <a:solidFill>
                  <a:srgbClr val="FF66FF"/>
                </a:solidFill>
                <a:latin typeface="Calibri" pitchFamily="34" charset="0"/>
                <a:cs typeface="Calibri" pitchFamily="34" charset="0"/>
              </a:rPr>
              <a:t>σχέση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195513" y="393382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195513" y="393382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2203450" y="393382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033838" y="39338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038725" y="39338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5048250" y="393382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6308725" y="39338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7748588" y="393382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7748588" y="393382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2195513" y="3943350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4033838" y="3943350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15"/>
          <p:cNvSpPr>
            <a:spLocks noChangeArrowheads="1"/>
          </p:cNvSpPr>
          <p:nvPr/>
        </p:nvSpPr>
        <p:spPr bwMode="auto">
          <a:xfrm>
            <a:off x="5038725" y="3943350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16"/>
          <p:cNvSpPr>
            <a:spLocks noChangeArrowheads="1"/>
          </p:cNvSpPr>
          <p:nvPr/>
        </p:nvSpPr>
        <p:spPr bwMode="auto">
          <a:xfrm>
            <a:off x="6308725" y="3943350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7"/>
          <p:cNvSpPr>
            <a:spLocks noChangeArrowheads="1"/>
          </p:cNvSpPr>
          <p:nvPr/>
        </p:nvSpPr>
        <p:spPr bwMode="auto">
          <a:xfrm>
            <a:off x="7748588" y="3943350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2195513" y="434022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9"/>
          <p:cNvSpPr>
            <a:spLocks noChangeArrowheads="1"/>
          </p:cNvSpPr>
          <p:nvPr/>
        </p:nvSpPr>
        <p:spPr bwMode="auto">
          <a:xfrm>
            <a:off x="2203450" y="434022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0"/>
          <p:cNvSpPr>
            <a:spLocks noChangeArrowheads="1"/>
          </p:cNvSpPr>
          <p:nvPr/>
        </p:nvSpPr>
        <p:spPr bwMode="auto">
          <a:xfrm>
            <a:off x="4033838" y="43402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1"/>
          <p:cNvSpPr>
            <a:spLocks noChangeArrowheads="1"/>
          </p:cNvSpPr>
          <p:nvPr/>
        </p:nvSpPr>
        <p:spPr bwMode="auto">
          <a:xfrm>
            <a:off x="4043363" y="434022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5038725" y="43402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23"/>
          <p:cNvSpPr>
            <a:spLocks noChangeArrowheads="1"/>
          </p:cNvSpPr>
          <p:nvPr/>
        </p:nvSpPr>
        <p:spPr bwMode="auto">
          <a:xfrm>
            <a:off x="5048250" y="434022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6308725" y="43402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25"/>
          <p:cNvSpPr>
            <a:spLocks noChangeArrowheads="1"/>
          </p:cNvSpPr>
          <p:nvPr/>
        </p:nvSpPr>
        <p:spPr bwMode="auto">
          <a:xfrm>
            <a:off x="6318250" y="434022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6"/>
          <p:cNvSpPr>
            <a:spLocks noChangeArrowheads="1"/>
          </p:cNvSpPr>
          <p:nvPr/>
        </p:nvSpPr>
        <p:spPr bwMode="auto">
          <a:xfrm>
            <a:off x="7748588" y="434022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2195513" y="4349750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28"/>
          <p:cNvSpPr>
            <a:spLocks noChangeArrowheads="1"/>
          </p:cNvSpPr>
          <p:nvPr/>
        </p:nvSpPr>
        <p:spPr bwMode="auto">
          <a:xfrm>
            <a:off x="4033838" y="4349750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29"/>
          <p:cNvSpPr>
            <a:spLocks noChangeArrowheads="1"/>
          </p:cNvSpPr>
          <p:nvPr/>
        </p:nvSpPr>
        <p:spPr bwMode="auto">
          <a:xfrm>
            <a:off x="5038725" y="4349750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6308725" y="4349750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1"/>
          <p:cNvSpPr>
            <a:spLocks noChangeArrowheads="1"/>
          </p:cNvSpPr>
          <p:nvPr/>
        </p:nvSpPr>
        <p:spPr bwMode="auto">
          <a:xfrm>
            <a:off x="7748588" y="4349750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32"/>
          <p:cNvSpPr>
            <a:spLocks noChangeArrowheads="1"/>
          </p:cNvSpPr>
          <p:nvPr/>
        </p:nvSpPr>
        <p:spPr bwMode="auto">
          <a:xfrm>
            <a:off x="2195513" y="479742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2203450" y="479742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34"/>
          <p:cNvSpPr>
            <a:spLocks noChangeArrowheads="1"/>
          </p:cNvSpPr>
          <p:nvPr/>
        </p:nvSpPr>
        <p:spPr bwMode="auto">
          <a:xfrm>
            <a:off x="4033838" y="47974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35"/>
          <p:cNvSpPr>
            <a:spLocks noChangeArrowheads="1"/>
          </p:cNvSpPr>
          <p:nvPr/>
        </p:nvSpPr>
        <p:spPr bwMode="auto">
          <a:xfrm>
            <a:off x="4043363" y="479742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5038725" y="47974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5048250" y="479742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6308725" y="479742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39"/>
          <p:cNvSpPr>
            <a:spLocks noChangeArrowheads="1"/>
          </p:cNvSpPr>
          <p:nvPr/>
        </p:nvSpPr>
        <p:spPr bwMode="auto">
          <a:xfrm>
            <a:off x="6318250" y="479742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7748588" y="479742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41"/>
          <p:cNvSpPr>
            <a:spLocks noChangeArrowheads="1"/>
          </p:cNvSpPr>
          <p:nvPr/>
        </p:nvSpPr>
        <p:spPr bwMode="auto">
          <a:xfrm>
            <a:off x="2195513" y="4806950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42"/>
          <p:cNvSpPr>
            <a:spLocks noChangeArrowheads="1"/>
          </p:cNvSpPr>
          <p:nvPr/>
        </p:nvSpPr>
        <p:spPr bwMode="auto">
          <a:xfrm>
            <a:off x="4033838" y="4806950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43"/>
          <p:cNvSpPr>
            <a:spLocks noChangeArrowheads="1"/>
          </p:cNvSpPr>
          <p:nvPr/>
        </p:nvSpPr>
        <p:spPr bwMode="auto">
          <a:xfrm>
            <a:off x="5038725" y="4806950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44"/>
          <p:cNvSpPr>
            <a:spLocks noChangeArrowheads="1"/>
          </p:cNvSpPr>
          <p:nvPr/>
        </p:nvSpPr>
        <p:spPr bwMode="auto">
          <a:xfrm>
            <a:off x="6308725" y="4806950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45"/>
          <p:cNvSpPr>
            <a:spLocks noChangeArrowheads="1"/>
          </p:cNvSpPr>
          <p:nvPr/>
        </p:nvSpPr>
        <p:spPr bwMode="auto">
          <a:xfrm>
            <a:off x="7748588" y="4806950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268538" y="3933825"/>
            <a:ext cx="5480050" cy="1651000"/>
            <a:chOff x="968" y="2348"/>
            <a:chExt cx="3452" cy="1040"/>
          </a:xfrm>
        </p:grpSpPr>
        <p:sp>
          <p:nvSpPr>
            <p:cNvPr id="9300" name="Rectangle 47"/>
            <p:cNvSpPr>
              <a:spLocks noChangeArrowheads="1"/>
            </p:cNvSpPr>
            <p:nvPr/>
          </p:nvSpPr>
          <p:spPr bwMode="auto">
            <a:xfrm>
              <a:off x="2086" y="2348"/>
              <a:ext cx="627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68" y="2348"/>
              <a:ext cx="3452" cy="1040"/>
              <a:chOff x="968" y="2348"/>
              <a:chExt cx="3452" cy="1040"/>
            </a:xfrm>
          </p:grpSpPr>
          <p:sp>
            <p:nvSpPr>
              <p:cNvPr id="9302" name="Rectangle 49"/>
              <p:cNvSpPr>
                <a:spLocks noChangeArrowheads="1"/>
              </p:cNvSpPr>
              <p:nvPr/>
            </p:nvSpPr>
            <p:spPr bwMode="auto">
              <a:xfrm>
                <a:off x="968" y="2354"/>
                <a:ext cx="112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/>
                <a:r>
                  <a:rPr lang="el-GR" sz="2000" b="1">
                    <a:solidFill>
                      <a:srgbClr val="FF00FF"/>
                    </a:solidFill>
                    <a:latin typeface="Tahoma" pitchFamily="34" charset="0"/>
                  </a:rPr>
                  <a:t>τίτλος</a:t>
                </a:r>
              </a:p>
            </p:txBody>
          </p:sp>
          <p:sp>
            <p:nvSpPr>
              <p:cNvPr id="9303" name="Rectangle 50"/>
              <p:cNvSpPr>
                <a:spLocks noChangeArrowheads="1"/>
              </p:cNvSpPr>
              <p:nvPr/>
            </p:nvSpPr>
            <p:spPr bwMode="auto">
              <a:xfrm>
                <a:off x="2126" y="2354"/>
                <a:ext cx="56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>
                    <a:solidFill>
                      <a:srgbClr val="FF00FF"/>
                    </a:solidFill>
                    <a:latin typeface="Tahoma" pitchFamily="34" charset="0"/>
                  </a:rPr>
                  <a:t>χρόνος</a:t>
                </a:r>
                <a:endParaRPr lang="el-GR" sz="2000" b="1">
                  <a:solidFill>
                    <a:srgbClr val="FF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04" name="Rectangle 51"/>
              <p:cNvSpPr>
                <a:spLocks noChangeArrowheads="1"/>
              </p:cNvSpPr>
              <p:nvPr/>
            </p:nvSpPr>
            <p:spPr bwMode="auto">
              <a:xfrm>
                <a:off x="2759" y="2354"/>
                <a:ext cx="6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>
                    <a:solidFill>
                      <a:srgbClr val="FF00FF"/>
                    </a:solidFill>
                    <a:latin typeface="Tahoma" pitchFamily="34" charset="0"/>
                  </a:rPr>
                  <a:t>διάρκεια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05" name="Rectangle 52"/>
              <p:cNvSpPr>
                <a:spLocks noChangeArrowheads="1"/>
              </p:cNvSpPr>
              <p:nvPr/>
            </p:nvSpPr>
            <p:spPr bwMode="auto">
              <a:xfrm>
                <a:off x="3559" y="2354"/>
                <a:ext cx="41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>
                    <a:solidFill>
                      <a:srgbClr val="FF00FF"/>
                    </a:solidFill>
                    <a:latin typeface="Tahoma" pitchFamily="34" charset="0"/>
                  </a:rPr>
                  <a:t>είδος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06" name="Rectangle 53"/>
              <p:cNvSpPr>
                <a:spLocks noChangeArrowheads="1"/>
              </p:cNvSpPr>
              <p:nvPr/>
            </p:nvSpPr>
            <p:spPr bwMode="auto">
              <a:xfrm>
                <a:off x="3519" y="2348"/>
                <a:ext cx="901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Rectangle 54"/>
              <p:cNvSpPr>
                <a:spLocks noChangeArrowheads="1"/>
              </p:cNvSpPr>
              <p:nvPr/>
            </p:nvSpPr>
            <p:spPr bwMode="auto">
              <a:xfrm>
                <a:off x="968" y="2610"/>
                <a:ext cx="6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Star Wars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08" name="Rectangle 55"/>
              <p:cNvSpPr>
                <a:spLocks noChangeArrowheads="1"/>
              </p:cNvSpPr>
              <p:nvPr/>
            </p:nvSpPr>
            <p:spPr bwMode="auto">
              <a:xfrm>
                <a:off x="2126" y="2610"/>
                <a:ext cx="34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1997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09" name="Rectangle 56"/>
              <p:cNvSpPr>
                <a:spLocks noChangeArrowheads="1"/>
              </p:cNvSpPr>
              <p:nvPr/>
            </p:nvSpPr>
            <p:spPr bwMode="auto">
              <a:xfrm>
                <a:off x="2759" y="2610"/>
                <a:ext cx="26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124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0" name="Rectangle 57"/>
              <p:cNvSpPr>
                <a:spLocks noChangeArrowheads="1"/>
              </p:cNvSpPr>
              <p:nvPr/>
            </p:nvSpPr>
            <p:spPr bwMode="auto">
              <a:xfrm>
                <a:off x="3559" y="2610"/>
                <a:ext cx="61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έγχρωμη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1" name="Rectangle 58"/>
              <p:cNvSpPr>
                <a:spLocks noChangeArrowheads="1"/>
              </p:cNvSpPr>
              <p:nvPr/>
            </p:nvSpPr>
            <p:spPr bwMode="auto">
              <a:xfrm>
                <a:off x="968" y="2898"/>
                <a:ext cx="94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Mighty Ducks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2" name="Rectangle 59"/>
              <p:cNvSpPr>
                <a:spLocks noChangeArrowheads="1"/>
              </p:cNvSpPr>
              <p:nvPr/>
            </p:nvSpPr>
            <p:spPr bwMode="auto">
              <a:xfrm>
                <a:off x="2126" y="2898"/>
                <a:ext cx="34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1991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3" name="Rectangle 60"/>
              <p:cNvSpPr>
                <a:spLocks noChangeArrowheads="1"/>
              </p:cNvSpPr>
              <p:nvPr/>
            </p:nvSpPr>
            <p:spPr bwMode="auto">
              <a:xfrm>
                <a:off x="2759" y="2898"/>
                <a:ext cx="26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104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4" name="Rectangle 61"/>
              <p:cNvSpPr>
                <a:spLocks noChangeArrowheads="1"/>
              </p:cNvSpPr>
              <p:nvPr/>
            </p:nvSpPr>
            <p:spPr bwMode="auto">
              <a:xfrm>
                <a:off x="3559" y="2898"/>
                <a:ext cx="61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έγχρωμη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5" name="Rectangle 62"/>
              <p:cNvSpPr>
                <a:spLocks noChangeArrowheads="1"/>
              </p:cNvSpPr>
              <p:nvPr/>
            </p:nvSpPr>
            <p:spPr bwMode="auto">
              <a:xfrm>
                <a:off x="968" y="3196"/>
                <a:ext cx="10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Wayne’s World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6" name="Rectangle 63"/>
              <p:cNvSpPr>
                <a:spLocks noChangeArrowheads="1"/>
              </p:cNvSpPr>
              <p:nvPr/>
            </p:nvSpPr>
            <p:spPr bwMode="auto">
              <a:xfrm>
                <a:off x="2126" y="3196"/>
                <a:ext cx="34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1992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7" name="Rectangle 64"/>
              <p:cNvSpPr>
                <a:spLocks noChangeArrowheads="1"/>
              </p:cNvSpPr>
              <p:nvPr/>
            </p:nvSpPr>
            <p:spPr bwMode="auto">
              <a:xfrm>
                <a:off x="2759" y="3196"/>
                <a:ext cx="17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95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9318" name="Rectangle 65"/>
              <p:cNvSpPr>
                <a:spLocks noChangeArrowheads="1"/>
              </p:cNvSpPr>
              <p:nvPr/>
            </p:nvSpPr>
            <p:spPr bwMode="auto">
              <a:xfrm>
                <a:off x="3559" y="3196"/>
                <a:ext cx="61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  <a:latin typeface="Tahoma" pitchFamily="34" charset="0"/>
                  </a:rPr>
                  <a:t>έγχρωμη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</p:grpSp>
      <p:sp>
        <p:nvSpPr>
          <p:cNvPr id="9266" name="Rectangle 66"/>
          <p:cNvSpPr>
            <a:spLocks noChangeArrowheads="1"/>
          </p:cNvSpPr>
          <p:nvPr/>
        </p:nvSpPr>
        <p:spPr bwMode="auto">
          <a:xfrm>
            <a:off x="2195513" y="5268913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67"/>
          <p:cNvSpPr>
            <a:spLocks noChangeArrowheads="1"/>
          </p:cNvSpPr>
          <p:nvPr/>
        </p:nvSpPr>
        <p:spPr bwMode="auto">
          <a:xfrm>
            <a:off x="2203450" y="5268913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68"/>
          <p:cNvSpPr>
            <a:spLocks noChangeArrowheads="1"/>
          </p:cNvSpPr>
          <p:nvPr/>
        </p:nvSpPr>
        <p:spPr bwMode="auto">
          <a:xfrm>
            <a:off x="4033838" y="5268913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69"/>
          <p:cNvSpPr>
            <a:spLocks noChangeArrowheads="1"/>
          </p:cNvSpPr>
          <p:nvPr/>
        </p:nvSpPr>
        <p:spPr bwMode="auto">
          <a:xfrm>
            <a:off x="4043363" y="5268913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0"/>
          <p:cNvSpPr>
            <a:spLocks noChangeArrowheads="1"/>
          </p:cNvSpPr>
          <p:nvPr/>
        </p:nvSpPr>
        <p:spPr bwMode="auto">
          <a:xfrm>
            <a:off x="5038725" y="5268913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1"/>
          <p:cNvSpPr>
            <a:spLocks noChangeArrowheads="1"/>
          </p:cNvSpPr>
          <p:nvPr/>
        </p:nvSpPr>
        <p:spPr bwMode="auto">
          <a:xfrm>
            <a:off x="5048250" y="5268913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2"/>
          <p:cNvSpPr>
            <a:spLocks noChangeArrowheads="1"/>
          </p:cNvSpPr>
          <p:nvPr/>
        </p:nvSpPr>
        <p:spPr bwMode="auto">
          <a:xfrm>
            <a:off x="6308725" y="5268913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3" name="Rectangle 73"/>
          <p:cNvSpPr>
            <a:spLocks noChangeArrowheads="1"/>
          </p:cNvSpPr>
          <p:nvPr/>
        </p:nvSpPr>
        <p:spPr bwMode="auto">
          <a:xfrm>
            <a:off x="6318250" y="5268913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4" name="Rectangle 74"/>
          <p:cNvSpPr>
            <a:spLocks noChangeArrowheads="1"/>
          </p:cNvSpPr>
          <p:nvPr/>
        </p:nvSpPr>
        <p:spPr bwMode="auto">
          <a:xfrm>
            <a:off x="7748588" y="5268913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75"/>
          <p:cNvSpPr>
            <a:spLocks noChangeArrowheads="1"/>
          </p:cNvSpPr>
          <p:nvPr/>
        </p:nvSpPr>
        <p:spPr bwMode="auto">
          <a:xfrm>
            <a:off x="2195513" y="5278438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76"/>
          <p:cNvSpPr>
            <a:spLocks noChangeArrowheads="1"/>
          </p:cNvSpPr>
          <p:nvPr/>
        </p:nvSpPr>
        <p:spPr bwMode="auto">
          <a:xfrm>
            <a:off x="2195513" y="5729288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77"/>
          <p:cNvSpPr>
            <a:spLocks noChangeArrowheads="1"/>
          </p:cNvSpPr>
          <p:nvPr/>
        </p:nvSpPr>
        <p:spPr bwMode="auto">
          <a:xfrm>
            <a:off x="2195513" y="5729288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78"/>
          <p:cNvSpPr>
            <a:spLocks noChangeArrowheads="1"/>
          </p:cNvSpPr>
          <p:nvPr/>
        </p:nvSpPr>
        <p:spPr bwMode="auto">
          <a:xfrm>
            <a:off x="2203450" y="5729288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79"/>
          <p:cNvSpPr>
            <a:spLocks noChangeArrowheads="1"/>
          </p:cNvSpPr>
          <p:nvPr/>
        </p:nvSpPr>
        <p:spPr bwMode="auto">
          <a:xfrm>
            <a:off x="4033838" y="5278438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80"/>
          <p:cNvSpPr>
            <a:spLocks noChangeArrowheads="1"/>
          </p:cNvSpPr>
          <p:nvPr/>
        </p:nvSpPr>
        <p:spPr bwMode="auto">
          <a:xfrm>
            <a:off x="4033838" y="5729288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81"/>
          <p:cNvSpPr>
            <a:spLocks noChangeArrowheads="1"/>
          </p:cNvSpPr>
          <p:nvPr/>
        </p:nvSpPr>
        <p:spPr bwMode="auto">
          <a:xfrm>
            <a:off x="4043363" y="5729288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82"/>
          <p:cNvSpPr>
            <a:spLocks noChangeArrowheads="1"/>
          </p:cNvSpPr>
          <p:nvPr/>
        </p:nvSpPr>
        <p:spPr bwMode="auto">
          <a:xfrm>
            <a:off x="5038725" y="5278438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83"/>
          <p:cNvSpPr>
            <a:spLocks noChangeArrowheads="1"/>
          </p:cNvSpPr>
          <p:nvPr/>
        </p:nvSpPr>
        <p:spPr bwMode="auto">
          <a:xfrm>
            <a:off x="5038725" y="5729288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84"/>
          <p:cNvSpPr>
            <a:spLocks noChangeArrowheads="1"/>
          </p:cNvSpPr>
          <p:nvPr/>
        </p:nvSpPr>
        <p:spPr bwMode="auto">
          <a:xfrm>
            <a:off x="5048250" y="5729288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85"/>
          <p:cNvSpPr>
            <a:spLocks noChangeArrowheads="1"/>
          </p:cNvSpPr>
          <p:nvPr/>
        </p:nvSpPr>
        <p:spPr bwMode="auto">
          <a:xfrm>
            <a:off x="6308725" y="5278438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86"/>
          <p:cNvSpPr>
            <a:spLocks noChangeArrowheads="1"/>
          </p:cNvSpPr>
          <p:nvPr/>
        </p:nvSpPr>
        <p:spPr bwMode="auto">
          <a:xfrm>
            <a:off x="6308725" y="5729288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87"/>
          <p:cNvSpPr>
            <a:spLocks noChangeArrowheads="1"/>
          </p:cNvSpPr>
          <p:nvPr/>
        </p:nvSpPr>
        <p:spPr bwMode="auto">
          <a:xfrm>
            <a:off x="6318250" y="5729288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88"/>
          <p:cNvSpPr>
            <a:spLocks noChangeArrowheads="1"/>
          </p:cNvSpPr>
          <p:nvPr/>
        </p:nvSpPr>
        <p:spPr bwMode="auto">
          <a:xfrm>
            <a:off x="7748588" y="5278438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89"/>
          <p:cNvSpPr>
            <a:spLocks noChangeArrowheads="1"/>
          </p:cNvSpPr>
          <p:nvPr/>
        </p:nvSpPr>
        <p:spPr bwMode="auto">
          <a:xfrm>
            <a:off x="7748588" y="5729288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90"/>
          <p:cNvSpPr>
            <a:spLocks noChangeArrowheads="1"/>
          </p:cNvSpPr>
          <p:nvPr/>
        </p:nvSpPr>
        <p:spPr bwMode="auto">
          <a:xfrm>
            <a:off x="7748588" y="5729288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Text Box 91"/>
          <p:cNvSpPr txBox="1">
            <a:spLocks noChangeArrowheads="1"/>
          </p:cNvSpPr>
          <p:nvPr/>
        </p:nvSpPr>
        <p:spPr bwMode="auto">
          <a:xfrm>
            <a:off x="3348038" y="2636838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FF00FF"/>
                </a:solidFill>
                <a:latin typeface="Comic Sans MS" pitchFamily="66" charset="0"/>
              </a:rPr>
              <a:t>Γνωρίσματα</a:t>
            </a:r>
            <a:endParaRPr lang="el-GR" sz="2400">
              <a:latin typeface="Comic Sans MS" pitchFamily="66" charset="0"/>
            </a:endParaRPr>
          </a:p>
        </p:txBody>
      </p:sp>
      <p:sp>
        <p:nvSpPr>
          <p:cNvPr id="9292" name="Line 92"/>
          <p:cNvSpPr>
            <a:spLocks noChangeShapeType="1"/>
          </p:cNvSpPr>
          <p:nvPr/>
        </p:nvSpPr>
        <p:spPr bwMode="auto">
          <a:xfrm flipH="1">
            <a:off x="3281363" y="32385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Line 93"/>
          <p:cNvSpPr>
            <a:spLocks noChangeShapeType="1"/>
          </p:cNvSpPr>
          <p:nvPr/>
        </p:nvSpPr>
        <p:spPr bwMode="auto">
          <a:xfrm>
            <a:off x="4271963" y="32385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94"/>
          <p:cNvSpPr>
            <a:spLocks noChangeShapeType="1"/>
          </p:cNvSpPr>
          <p:nvPr/>
        </p:nvSpPr>
        <p:spPr bwMode="auto">
          <a:xfrm>
            <a:off x="5186363" y="30099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5" name="Line 95"/>
          <p:cNvSpPr>
            <a:spLocks noChangeShapeType="1"/>
          </p:cNvSpPr>
          <p:nvPr/>
        </p:nvSpPr>
        <p:spPr bwMode="auto">
          <a:xfrm>
            <a:off x="2195513" y="3943350"/>
            <a:ext cx="7937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Line 96"/>
          <p:cNvSpPr>
            <a:spLocks noChangeShapeType="1"/>
          </p:cNvSpPr>
          <p:nvPr/>
        </p:nvSpPr>
        <p:spPr bwMode="auto">
          <a:xfrm>
            <a:off x="7748588" y="3943350"/>
            <a:ext cx="0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Text Box 97"/>
          <p:cNvSpPr txBox="1">
            <a:spLocks noChangeArrowheads="1"/>
          </p:cNvSpPr>
          <p:nvPr/>
        </p:nvSpPr>
        <p:spPr bwMode="auto">
          <a:xfrm>
            <a:off x="323528" y="3501008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Comic Sans MS" pitchFamily="66" charset="0"/>
              </a:rPr>
              <a:t>TAINIA</a:t>
            </a:r>
            <a:endParaRPr lang="el-GR" sz="2000" i="1" dirty="0">
              <a:latin typeface="Comic Sans MS" pitchFamily="66" charset="0"/>
            </a:endParaRPr>
          </a:p>
        </p:txBody>
      </p:sp>
      <p:sp>
        <p:nvSpPr>
          <p:cNvPr id="9298" name="Line 98"/>
          <p:cNvSpPr>
            <a:spLocks noChangeShapeType="1"/>
          </p:cNvSpPr>
          <p:nvPr/>
        </p:nvSpPr>
        <p:spPr bwMode="auto">
          <a:xfrm>
            <a:off x="4859338" y="3141663"/>
            <a:ext cx="6492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01EA4-0516-44B5-973C-BD1132750C4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70788" cy="714375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Σχήμα Σχέσης</a:t>
            </a:r>
            <a:endParaRPr lang="el-GR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11188" y="2709863"/>
            <a:ext cx="7334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Σχήμα σχέσης </a:t>
            </a:r>
            <a:r>
              <a:rPr lang="en-US" sz="2000" b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που δηλώνεται </a:t>
            </a:r>
            <a:r>
              <a:rPr lang="en-US" sz="2000">
                <a:latin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cs typeface="Calibri" pitchFamily="34" charset="0"/>
              </a:rPr>
              <a:t>, …,A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cs typeface="Calibri" pitchFamily="34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00113" y="3789363"/>
            <a:ext cx="75596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Παράδειγμα - </a:t>
            </a:r>
            <a:r>
              <a:rPr lang="el-GR" sz="2000" b="1">
                <a:latin typeface="Calibri" pitchFamily="34" charset="0"/>
                <a:cs typeface="Calibri" pitchFamily="34" charset="0"/>
              </a:rPr>
              <a:t>Τ</a:t>
            </a:r>
            <a:r>
              <a:rPr lang="en-US" sz="2000" b="1">
                <a:latin typeface="Calibri" pitchFamily="34" charset="0"/>
                <a:cs typeface="Calibri" pitchFamily="34" charset="0"/>
              </a:rPr>
              <a:t>AINIA</a:t>
            </a:r>
            <a:r>
              <a:rPr lang="el-GR" sz="2000" b="1">
                <a:latin typeface="Calibri" pitchFamily="34" charset="0"/>
                <a:cs typeface="Calibri" pitchFamily="34" charset="0"/>
              </a:rPr>
              <a:t>(τίτλος, χρόνος, διάρκεια, είδος)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971550" y="50133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Βαθμός</a:t>
            </a:r>
            <a:r>
              <a:rPr lang="el-GR" sz="2000">
                <a:latin typeface="Calibri" pitchFamily="34" charset="0"/>
                <a:cs typeface="Calibri" pitchFamily="34" charset="0"/>
              </a:rPr>
              <a:t>: το πλήθος των γνωρισμάτων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1476375" y="1988839"/>
            <a:ext cx="69120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cs typeface="Calibri" pitchFamily="34" charset="0"/>
              </a:rPr>
              <a:t>Βασικό δομικό στοιχείο είναι οι «πίνακες</a:t>
            </a: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»</a:t>
            </a:r>
            <a:r>
              <a:rPr lang="en-US" sz="2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ή «σχέσεις»</a:t>
            </a:r>
            <a:endParaRPr lang="el-GR" sz="2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5BE13C-9F11-4122-8E3F-A90A21886FD7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1296988" y="2565400"/>
            <a:ext cx="1782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l-GR" sz="2000" b="1">
                <a:latin typeface="Tahoma" pitchFamily="34" charset="0"/>
              </a:rPr>
              <a:t>τίτλος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3135313" y="2565400"/>
            <a:ext cx="893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>
                <a:latin typeface="Tahoma" pitchFamily="34" charset="0"/>
              </a:rPr>
              <a:t>χρόνος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4140200" y="2565400"/>
            <a:ext cx="1076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>
                <a:latin typeface="Tahoma" pitchFamily="34" charset="0"/>
              </a:rPr>
              <a:t>διάρκεια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5410200" y="2565400"/>
            <a:ext cx="652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>
                <a:latin typeface="Tahoma" pitchFamily="34" charset="0"/>
              </a:rPr>
              <a:t>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1296988" y="2971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Star Wars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2" name="Rectangle 7"/>
          <p:cNvSpPr>
            <a:spLocks noChangeArrowheads="1"/>
          </p:cNvSpPr>
          <p:nvPr/>
        </p:nvSpPr>
        <p:spPr bwMode="auto">
          <a:xfrm>
            <a:off x="3135313" y="2971800"/>
            <a:ext cx="552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1997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3" name="Rectangle 8"/>
          <p:cNvSpPr>
            <a:spLocks noChangeArrowheads="1"/>
          </p:cNvSpPr>
          <p:nvPr/>
        </p:nvSpPr>
        <p:spPr bwMode="auto">
          <a:xfrm>
            <a:off x="4140200" y="2971800"/>
            <a:ext cx="414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124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4" name="Rectangle 9"/>
          <p:cNvSpPr>
            <a:spLocks noChangeArrowheads="1"/>
          </p:cNvSpPr>
          <p:nvPr/>
        </p:nvSpPr>
        <p:spPr bwMode="auto">
          <a:xfrm>
            <a:off x="5410200" y="2971800"/>
            <a:ext cx="979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έγχρωμη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5" name="Rectangle 10"/>
          <p:cNvSpPr>
            <a:spLocks noChangeArrowheads="1"/>
          </p:cNvSpPr>
          <p:nvPr/>
        </p:nvSpPr>
        <p:spPr bwMode="auto">
          <a:xfrm>
            <a:off x="1296988" y="3429000"/>
            <a:ext cx="149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dirty="0" err="1">
                <a:solidFill>
                  <a:srgbClr val="000000"/>
                </a:solidFill>
                <a:latin typeface="Tahoma" pitchFamily="34" charset="0"/>
              </a:rPr>
              <a:t>Mighty</a:t>
            </a:r>
            <a:r>
              <a:rPr lang="el-GR" sz="20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l-GR" sz="2000" dirty="0" err="1">
                <a:solidFill>
                  <a:srgbClr val="000000"/>
                </a:solidFill>
                <a:latin typeface="Tahoma" pitchFamily="34" charset="0"/>
              </a:rPr>
              <a:t>Ducks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3135313" y="3429000"/>
            <a:ext cx="552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1991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7" name="Rectangle 12"/>
          <p:cNvSpPr>
            <a:spLocks noChangeArrowheads="1"/>
          </p:cNvSpPr>
          <p:nvPr/>
        </p:nvSpPr>
        <p:spPr bwMode="auto">
          <a:xfrm>
            <a:off x="4140200" y="3429000"/>
            <a:ext cx="414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104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8" name="Rectangle 13"/>
          <p:cNvSpPr>
            <a:spLocks noChangeArrowheads="1"/>
          </p:cNvSpPr>
          <p:nvPr/>
        </p:nvSpPr>
        <p:spPr bwMode="auto">
          <a:xfrm>
            <a:off x="5410200" y="3429000"/>
            <a:ext cx="979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έγχρωμη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9" name="Rectangle 14"/>
          <p:cNvSpPr>
            <a:spLocks noChangeArrowheads="1"/>
          </p:cNvSpPr>
          <p:nvPr/>
        </p:nvSpPr>
        <p:spPr bwMode="auto">
          <a:xfrm>
            <a:off x="1296988" y="3902075"/>
            <a:ext cx="166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Wayne’s World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0" name="Rectangle 15"/>
          <p:cNvSpPr>
            <a:spLocks noChangeArrowheads="1"/>
          </p:cNvSpPr>
          <p:nvPr/>
        </p:nvSpPr>
        <p:spPr bwMode="auto">
          <a:xfrm>
            <a:off x="3135313" y="3902075"/>
            <a:ext cx="552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1992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1" name="Rectangle 16"/>
          <p:cNvSpPr>
            <a:spLocks noChangeArrowheads="1"/>
          </p:cNvSpPr>
          <p:nvPr/>
        </p:nvSpPr>
        <p:spPr bwMode="auto">
          <a:xfrm>
            <a:off x="4140200" y="3902075"/>
            <a:ext cx="276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95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2" name="Rectangle 17"/>
          <p:cNvSpPr>
            <a:spLocks noChangeArrowheads="1"/>
          </p:cNvSpPr>
          <p:nvPr/>
        </p:nvSpPr>
        <p:spPr bwMode="auto">
          <a:xfrm>
            <a:off x="5410200" y="3902075"/>
            <a:ext cx="979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>
                <a:solidFill>
                  <a:srgbClr val="000000"/>
                </a:solidFill>
                <a:latin typeface="Tahoma" pitchFamily="34" charset="0"/>
              </a:rPr>
              <a:t>έγχρωμη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3" name="Text Box 18"/>
          <p:cNvSpPr txBox="1">
            <a:spLocks noChangeArrowheads="1"/>
          </p:cNvSpPr>
          <p:nvPr/>
        </p:nvSpPr>
        <p:spPr bwMode="auto">
          <a:xfrm>
            <a:off x="684213" y="4581525"/>
            <a:ext cx="568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cs typeface="Calibri" pitchFamily="34" charset="0"/>
              </a:rPr>
              <a:t>Στιγμιότυπο: Σύνολο από Πλειάδες</a:t>
            </a:r>
          </a:p>
        </p:txBody>
      </p:sp>
      <p:sp>
        <p:nvSpPr>
          <p:cNvPr id="8214" name="Text Box 19"/>
          <p:cNvSpPr txBox="1">
            <a:spLocks noChangeArrowheads="1"/>
          </p:cNvSpPr>
          <p:nvPr/>
        </p:nvSpPr>
        <p:spPr bwMode="auto">
          <a:xfrm>
            <a:off x="395288" y="1989138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Οι γραμμές της σχέσης  (εκτός της επικεφαλίδας) ονομάζονται 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215" name="Text Box 20"/>
          <p:cNvSpPr txBox="1">
            <a:spLocks noChangeArrowheads="1"/>
          </p:cNvSpPr>
          <p:nvPr/>
        </p:nvSpPr>
        <p:spPr bwMode="auto">
          <a:xfrm>
            <a:off x="609600" y="5084763"/>
            <a:ext cx="7620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omic Sans MS" pitchFamily="66" charset="0"/>
              </a:rPr>
              <a:t>Παράδειγμα: </a:t>
            </a:r>
            <a:endParaRPr lang="el-GR" sz="2000" dirty="0" smtClean="0">
              <a:latin typeface="Comic Sans MS" pitchFamily="66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Comic Sans MS" pitchFamily="66" charset="0"/>
              </a:rPr>
              <a:t>{</a:t>
            </a:r>
            <a:r>
              <a:rPr lang="el-GR" sz="2000" dirty="0" smtClean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</a:rPr>
              <a:t>Star Wars, 1997, 124, </a:t>
            </a:r>
            <a:r>
              <a:rPr lang="el-GR" sz="2000" dirty="0">
                <a:latin typeface="Comic Sans MS" pitchFamily="66" charset="0"/>
              </a:rPr>
              <a:t>έγχρωμη</a:t>
            </a:r>
            <a:r>
              <a:rPr lang="el-GR" sz="2000" dirty="0" smtClean="0">
                <a:latin typeface="Comic Sans MS" pitchFamily="66" charset="0"/>
              </a:rPr>
              <a:t>)</a:t>
            </a:r>
            <a:r>
              <a:rPr lang="en-US" sz="2000" dirty="0" smtClean="0">
                <a:latin typeface="Comic Sans MS" pitchFamily="66" charset="0"/>
              </a:rPr>
              <a:t>, (Mighty Ducks, 1991, 104, </a:t>
            </a:r>
            <a:r>
              <a:rPr lang="el-GR" sz="2000" dirty="0" smtClean="0">
                <a:latin typeface="Comic Sans MS" pitchFamily="66" charset="0"/>
              </a:rPr>
              <a:t>έγχρωμη), (</a:t>
            </a:r>
            <a:r>
              <a:rPr lang="en-US" sz="2000" dirty="0">
                <a:latin typeface="Comic Sans MS" pitchFamily="66" charset="0"/>
              </a:rPr>
              <a:t>Wayne’s World, 1992, 95, </a:t>
            </a:r>
            <a:r>
              <a:rPr lang="el-GR" sz="2000" dirty="0">
                <a:latin typeface="Comic Sans MS" pitchFamily="66" charset="0"/>
              </a:rPr>
              <a:t>έγχρωμη</a:t>
            </a:r>
            <a:r>
              <a:rPr lang="el-GR" sz="2000" dirty="0" smtClean="0">
                <a:latin typeface="Comic Sans MS" pitchFamily="66" charset="0"/>
              </a:rPr>
              <a:t>)}</a:t>
            </a:r>
            <a:endParaRPr lang="el-GR" sz="2000" dirty="0">
              <a:latin typeface="Comic Sans MS" pitchFamily="66" charset="0"/>
            </a:endParaRPr>
          </a:p>
        </p:txBody>
      </p:sp>
      <p:sp>
        <p:nvSpPr>
          <p:cNvPr id="8216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714375"/>
          </a:xfrm>
          <a:noFill/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Πλειάδες, Σχέση</a:t>
            </a:r>
          </a:p>
        </p:txBody>
      </p:sp>
      <p:sp>
        <p:nvSpPr>
          <p:cNvPr id="8217" name="Text Box 22"/>
          <p:cNvSpPr txBox="1">
            <a:spLocks noChangeArrowheads="1"/>
          </p:cNvSpPr>
          <p:nvPr/>
        </p:nvSpPr>
        <p:spPr bwMode="auto">
          <a:xfrm>
            <a:off x="2484438" y="1341438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Σχέση – Στιγμιότυπο σχέσης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026CA-4951-46C1-A0BA-4AB4CE3C3968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354888" cy="642937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Πλειάδες, Σχέση</a:t>
            </a:r>
            <a:endParaRPr lang="el-GR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74650" y="4929188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omic Sans MS" pitchFamily="66" charset="0"/>
              </a:rPr>
              <a:t>Μία </a:t>
            </a:r>
            <a:r>
              <a:rPr lang="el-GR" sz="2000" b="1">
                <a:solidFill>
                  <a:srgbClr val="FF00FF"/>
                </a:solidFill>
                <a:latin typeface="Comic Sans MS" pitchFamily="66" charset="0"/>
              </a:rPr>
              <a:t>σχέση  r</a:t>
            </a:r>
            <a:r>
              <a:rPr lang="el-GR" sz="2000">
                <a:latin typeface="Comic Sans MS" pitchFamily="66" charset="0"/>
              </a:rPr>
              <a:t>  ή  </a:t>
            </a:r>
            <a:r>
              <a:rPr lang="el-GR" sz="2000" b="1">
                <a:solidFill>
                  <a:srgbClr val="FF00FF"/>
                </a:solidFill>
                <a:latin typeface="Comic Sans MS" pitchFamily="66" charset="0"/>
              </a:rPr>
              <a:t>r(R)</a:t>
            </a:r>
            <a:r>
              <a:rPr lang="el-GR" sz="2000">
                <a:latin typeface="Comic Sans MS" pitchFamily="66" charset="0"/>
              </a:rPr>
              <a:t> (ή ένα στιγμιότυπο r του σχήματος σχέσης </a:t>
            </a:r>
            <a:r>
              <a:rPr lang="en-US" sz="2000">
                <a:latin typeface="Comic Sans MS" pitchFamily="66" charset="0"/>
              </a:rPr>
              <a:t>R) είναι ένα </a:t>
            </a:r>
            <a:r>
              <a:rPr lang="en-US" sz="2000" i="1" u="sng">
                <a:latin typeface="Comic Sans MS" pitchFamily="66" charset="0"/>
              </a:rPr>
              <a:t>σύνολο</a:t>
            </a:r>
            <a:r>
              <a:rPr lang="en-US" sz="2000">
                <a:latin typeface="Comic Sans MS" pitchFamily="66" charset="0"/>
              </a:rPr>
              <a:t> από πλειάδες.</a:t>
            </a:r>
            <a:endParaRPr lang="el-GR" sz="2000">
              <a:latin typeface="Comic Sans MS" pitchFamily="66" charset="0"/>
            </a:endParaRPr>
          </a:p>
        </p:txBody>
      </p:sp>
      <p:sp>
        <p:nvSpPr>
          <p:cNvPr id="10247" name="Rectangle 4"/>
          <p:cNvSpPr>
            <a:spLocks noChangeArrowheads="1"/>
          </p:cNvSpPr>
          <p:nvPr/>
        </p:nvSpPr>
        <p:spPr bwMode="auto">
          <a:xfrm>
            <a:off x="2965450" y="3933825"/>
            <a:ext cx="3352800" cy="457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3270250" y="3933825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έκταση ή κατάσταση</a:t>
            </a:r>
          </a:p>
        </p:txBody>
      </p:sp>
      <p:sp>
        <p:nvSpPr>
          <p:cNvPr id="10249" name="Line 6"/>
          <p:cNvSpPr>
            <a:spLocks noChangeShapeType="1"/>
          </p:cNvSpPr>
          <p:nvPr/>
        </p:nvSpPr>
        <p:spPr bwMode="auto">
          <a:xfrm flipH="1">
            <a:off x="2051050" y="4391025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250825" y="2636838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rgbClr val="FF00FF"/>
                </a:solidFill>
                <a:latin typeface="Comic Sans MS" pitchFamily="66" charset="0"/>
              </a:rPr>
              <a:t>Σχήμα σχέσης </a:t>
            </a:r>
            <a:r>
              <a:rPr lang="en-US" sz="2000" b="1">
                <a:solidFill>
                  <a:srgbClr val="FF00FF"/>
                </a:solidFill>
                <a:latin typeface="Comic Sans MS" pitchFamily="66" charset="0"/>
              </a:rPr>
              <a:t>R</a:t>
            </a:r>
            <a:r>
              <a:rPr lang="el-GR" sz="2000">
                <a:latin typeface="Comic Sans MS" pitchFamily="66" charset="0"/>
              </a:rPr>
              <a:t> που δηλώνεται </a:t>
            </a:r>
            <a:r>
              <a:rPr lang="en-US" sz="2000">
                <a:latin typeface="Comic Sans MS" pitchFamily="66" charset="0"/>
              </a:rPr>
              <a:t>R(A</a:t>
            </a:r>
            <a:r>
              <a:rPr lang="en-US" sz="2000" baseline="-25000">
                <a:latin typeface="Comic Sans MS" pitchFamily="66" charset="0"/>
              </a:rPr>
              <a:t>1</a:t>
            </a:r>
            <a:r>
              <a:rPr lang="en-US" sz="2000">
                <a:latin typeface="Comic Sans MS" pitchFamily="66" charset="0"/>
              </a:rPr>
              <a:t>, A</a:t>
            </a:r>
            <a:r>
              <a:rPr lang="en-US" sz="2000" baseline="-25000">
                <a:latin typeface="Comic Sans MS" pitchFamily="66" charset="0"/>
              </a:rPr>
              <a:t>2</a:t>
            </a:r>
            <a:r>
              <a:rPr lang="en-US" sz="2000">
                <a:latin typeface="Comic Sans MS" pitchFamily="66" charset="0"/>
              </a:rPr>
              <a:t>, …,A</a:t>
            </a:r>
            <a:r>
              <a:rPr lang="en-US" sz="2000" baseline="-25000">
                <a:latin typeface="Comic Sans MS" pitchFamily="66" charset="0"/>
              </a:rPr>
              <a:t>n</a:t>
            </a:r>
            <a:r>
              <a:rPr lang="en-US" sz="2000">
                <a:latin typeface="Comic Sans MS" pitchFamily="66" charset="0"/>
              </a:rPr>
              <a:t>) </a:t>
            </a:r>
            <a:r>
              <a:rPr lang="el-GR" sz="2000">
                <a:latin typeface="Comic Sans MS" pitchFamily="66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10251" name="Rectangle 8"/>
          <p:cNvSpPr>
            <a:spLocks noChangeArrowheads="1"/>
          </p:cNvSpPr>
          <p:nvPr/>
        </p:nvSpPr>
        <p:spPr bwMode="auto">
          <a:xfrm>
            <a:off x="3475038" y="1916113"/>
            <a:ext cx="1981200" cy="381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10252" name="Text Box 9"/>
          <p:cNvSpPr txBox="1">
            <a:spLocks noChangeArrowheads="1"/>
          </p:cNvSpPr>
          <p:nvPr/>
        </p:nvSpPr>
        <p:spPr bwMode="auto">
          <a:xfrm>
            <a:off x="3703638" y="1916113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πρόθεση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0253" name="Line 10"/>
          <p:cNvSpPr>
            <a:spLocks noChangeShapeType="1"/>
          </p:cNvSpPr>
          <p:nvPr/>
        </p:nvSpPr>
        <p:spPr bwMode="auto">
          <a:xfrm flipH="1">
            <a:off x="2484438" y="206851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8C49-D44A-496F-ACB9-7476FEF2D36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569912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Πεδίο Ορισμού</a:t>
            </a:r>
            <a:endParaRPr lang="el-GR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179388" y="3573463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Πεδίο ορισμού </a:t>
            </a:r>
            <a:r>
              <a:rPr lang="en-US" sz="2000" b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l-GR" sz="2000">
                <a:latin typeface="Calibri" pitchFamily="34" charset="0"/>
                <a:cs typeface="Calibri" pitchFamily="34" charset="0"/>
              </a:rPr>
              <a:t>: ένα σύνολο από </a:t>
            </a:r>
            <a:r>
              <a:rPr lang="el-GR" sz="2000" b="1" i="1" u="sng"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000">
                <a:latin typeface="Calibri" pitchFamily="34" charset="0"/>
                <a:cs typeface="Calibri" pitchFamily="34" charset="0"/>
              </a:rPr>
              <a:t>  τιμές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1989138"/>
            <a:ext cx="84613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Κάθε γνώρισμα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παίρνει τιμές από κάποιο σύνολο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D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που ονομάζεται </a:t>
            </a:r>
            <a:r>
              <a:rPr lang="el-GR" sz="20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πεδίο ορισμού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του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και συμβολίζεται με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dom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(το γνώρισμα είναι το όνομα ενός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ρόλου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που παίζει κάποιο πεδίο ορισμού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D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στο σχήμα σχέσης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268538" y="5084763"/>
            <a:ext cx="5616575" cy="3968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Κάθε τιμή γνωρίσματος  μιας πλειάδας ατομική.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323850" y="4149725"/>
            <a:ext cx="861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(παράδειγμα: ακέραιοι, συμβολοσειρές - όχι εγγραφές, πίνακες, λίστες)</a:t>
            </a:r>
          </a:p>
        </p:txBody>
      </p:sp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6840538" y="5753100"/>
            <a:ext cx="1871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>
                <a:solidFill>
                  <a:srgbClr val="009900"/>
                </a:solidFill>
                <a:latin typeface="Comic Sans MS" pitchFamily="66" charset="0"/>
              </a:rPr>
              <a:t>Στο ΟΣ τι ισχύει</a:t>
            </a:r>
            <a:r>
              <a:rPr lang="en-US" sz="1400" b="1">
                <a:solidFill>
                  <a:srgbClr val="009900"/>
                </a:solidFill>
                <a:latin typeface="Comic Sans MS" pitchFamily="66" charset="0"/>
              </a:rPr>
              <a:t>;</a:t>
            </a:r>
            <a:endParaRPr lang="el-GR" sz="1400" b="1">
              <a:solidFill>
                <a:srgbClr val="0099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E4C71-4D7C-476B-887D-16E2E43428A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406400" y="2806700"/>
            <a:ext cx="7334250" cy="11985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642937"/>
          </a:xfrm>
        </p:spPr>
        <p:txBody>
          <a:bodyPr/>
          <a:lstStyle/>
          <a:p>
            <a:pPr algn="r"/>
            <a:r>
              <a:rPr lang="el-GR" sz="2000" b="0" smtClean="0">
                <a:latin typeface="Comic Sans MS" pitchFamily="66" charset="0"/>
              </a:rPr>
              <a:t>Το Σχεσιακό Μοντέλο</a:t>
            </a:r>
            <a:endParaRPr lang="el-GR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06400" y="1905000"/>
            <a:ext cx="820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Κάθε πλειάδα είναι μια </a:t>
            </a:r>
            <a:r>
              <a:rPr lang="el-GR" sz="2000" i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διατεταγμένη λίστα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από τιμές &lt;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v</a:t>
            </a:r>
            <a:r>
              <a:rPr lang="el-GR" sz="2000" baseline="-25000" dirty="0" err="1">
                <a:latin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v</a:t>
            </a:r>
            <a:r>
              <a:rPr lang="el-GR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v</a:t>
            </a:r>
            <a:r>
              <a:rPr lang="el-GR" sz="2000" baseline="-25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&gt; όπου κάθε τιμή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v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είναι ένα στοιχείο του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dom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ή η ειδική τιμή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null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r(R) </a:t>
            </a:r>
            <a:r>
              <a:rPr lang="el-GR" sz="2000">
                <a:latin typeface="Calibri" pitchFamily="34" charset="0"/>
                <a:cs typeface="Calibri" pitchFamily="34" charset="0"/>
                <a:sym typeface="Symbol" pitchFamily="18" charset="2"/>
              </a:rPr>
              <a:t></a:t>
            </a:r>
            <a:r>
              <a:rPr lang="el-GR" sz="2000"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cs typeface="Calibri" pitchFamily="34" charset="0"/>
              </a:rPr>
              <a:t>) </a:t>
            </a:r>
            <a:r>
              <a:rPr lang="en-US" sz="2000">
                <a:latin typeface="Calibri" pitchFamily="34" charset="0"/>
                <a:cs typeface="Calibri" pitchFamily="34" charset="0"/>
              </a:rPr>
              <a:t>x</a:t>
            </a:r>
            <a:r>
              <a:rPr lang="el-GR" sz="2000"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cs typeface="Calibri" pitchFamily="34" charset="0"/>
              </a:rPr>
              <a:t>) </a:t>
            </a:r>
            <a:r>
              <a:rPr lang="en-US" sz="2000">
                <a:latin typeface="Calibri" pitchFamily="34" charset="0"/>
                <a:cs typeface="Calibri" pitchFamily="34" charset="0"/>
              </a:rPr>
              <a:t>x</a:t>
            </a:r>
            <a:r>
              <a:rPr lang="el-GR" sz="2000">
                <a:latin typeface="Calibri" pitchFamily="34" charset="0"/>
                <a:cs typeface="Calibri" pitchFamily="34" charset="0"/>
              </a:rPr>
              <a:t> … </a:t>
            </a:r>
            <a:r>
              <a:rPr lang="en-US" sz="2000">
                <a:latin typeface="Calibri" pitchFamily="34" charset="0"/>
                <a:cs typeface="Calibri" pitchFamily="34" charset="0"/>
              </a:rPr>
              <a:t>x</a:t>
            </a:r>
            <a:r>
              <a:rPr lang="el-GR" sz="2000"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n</a:t>
            </a:r>
            <a:r>
              <a:rPr lang="el-GR" sz="2000"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406400" y="2806700"/>
            <a:ext cx="66934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cs typeface="Calibri" pitchFamily="34" charset="0"/>
              </a:rPr>
              <a:t>Κάθε σχέση είναι ένα υποσύνολο του καρτεσιανού γινομένου:</a:t>
            </a:r>
            <a:endParaRPr lang="el-GR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cs typeface="Calibri" pitchFamily="34" charset="0"/>
              </a:rPr>
              <a:t>Παρατηρήσεις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cs typeface="Calibri" pitchFamily="34" charset="0"/>
              </a:rPr>
              <a:t> Διάταξη των πλειάδων σε μια σχέση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cs typeface="Calibri" pitchFamily="34" charset="0"/>
              </a:rPr>
              <a:t> Διάταξη των γνωρισμάτων στο σχήμα σχέσης</a:t>
            </a:r>
            <a:r>
              <a:rPr lang="el-GR" sz="2000" b="1"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1594</Words>
  <Application>Microsoft Office PowerPoint</Application>
  <PresentationFormat>On-screen Show (4:3)</PresentationFormat>
  <Paragraphs>306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Network</vt:lpstr>
      <vt:lpstr>Slide 1</vt:lpstr>
      <vt:lpstr>Εισαγωγή</vt:lpstr>
      <vt:lpstr>Εισαγωγή</vt:lpstr>
      <vt:lpstr>Το Σχεσιακό Μοντέλο</vt:lpstr>
      <vt:lpstr>Σχήμα Σχέσης</vt:lpstr>
      <vt:lpstr>Πλειάδες, Σχέση</vt:lpstr>
      <vt:lpstr>Πλειάδες, Σχέση</vt:lpstr>
      <vt:lpstr>Πεδίο Ορισμού</vt:lpstr>
      <vt:lpstr>Το Σχεσιακό Μοντέλο</vt:lpstr>
      <vt:lpstr>Το Σχεσιακό Μοντέλο (συμβολισμοί)</vt:lpstr>
      <vt:lpstr>Σχήμα Σχεσιακής Βάσης Δεδομένων</vt:lpstr>
      <vt:lpstr>Το Σχεσιακό Μοντέλο</vt:lpstr>
      <vt:lpstr>Περιορισμός Κλειδιού</vt:lpstr>
      <vt:lpstr>Περιορισμός Κλειδιού</vt:lpstr>
      <vt:lpstr>Περιορισμός Κλειδιού</vt:lpstr>
      <vt:lpstr>Περιορισμός Κλειδιού (συμβολισμός)</vt:lpstr>
      <vt:lpstr>Περιορισμός Κλειδιού</vt:lpstr>
      <vt:lpstr>Περιορισμός Ακεραιότητας Οντοτήτων</vt:lpstr>
      <vt:lpstr>Το Σχεσιακό Μοντέλο (ανακεφαλαίωση)</vt:lpstr>
      <vt:lpstr>Περιορισμός Αναφορικής Ακεραιότητας</vt:lpstr>
      <vt:lpstr>Περιορισμός Αναφορικής Ακεραιότητας</vt:lpstr>
      <vt:lpstr>Περιορισμός Αναφορικής Ακεραιότητας</vt:lpstr>
      <vt:lpstr>Περιορισμός Σημασιολογικής Ακεραιότητας</vt:lpstr>
      <vt:lpstr>Slide 24</vt:lpstr>
      <vt:lpstr>Σχεσιακό Σχήμα</vt:lpstr>
      <vt:lpstr>Το Σχεσιακό Μοντέλο</vt:lpstr>
      <vt:lpstr>Στη συνέχεια</vt:lpstr>
    </vt:vector>
  </TitlesOfParts>
  <Company>ΠΑΝΕΠΙΣΤΗΜΙΟ ΙΩΑΝΝΙΝΩΝ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Χωρίς τίτλο διαφάνειας</dc:title>
  <dc:creator>Ε. ΠΙΤΟΥΡΑ</dc:creator>
  <cp:lastModifiedBy>pitoura</cp:lastModifiedBy>
  <cp:revision>233</cp:revision>
  <dcterms:created xsi:type="dcterms:W3CDTF">1999-09-29T13:41:30Z</dcterms:created>
  <dcterms:modified xsi:type="dcterms:W3CDTF">2012-10-22T11:49:42Z</dcterms:modified>
</cp:coreProperties>
</file>