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475" r:id="rId2"/>
    <p:sldId id="476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535" r:id="rId11"/>
    <p:sldId id="484" r:id="rId12"/>
    <p:sldId id="485" r:id="rId13"/>
    <p:sldId id="486" r:id="rId14"/>
    <p:sldId id="487" r:id="rId15"/>
    <p:sldId id="488" r:id="rId16"/>
    <p:sldId id="490" r:id="rId17"/>
    <p:sldId id="491" r:id="rId18"/>
    <p:sldId id="532" r:id="rId19"/>
    <p:sldId id="492" r:id="rId20"/>
    <p:sldId id="493" r:id="rId21"/>
    <p:sldId id="494" r:id="rId22"/>
    <p:sldId id="495" r:id="rId23"/>
    <p:sldId id="496" r:id="rId24"/>
    <p:sldId id="533" r:id="rId25"/>
    <p:sldId id="497" r:id="rId26"/>
    <p:sldId id="498" r:id="rId27"/>
    <p:sldId id="499" r:id="rId28"/>
    <p:sldId id="500" r:id="rId29"/>
    <p:sldId id="534" r:id="rId30"/>
    <p:sldId id="503" r:id="rId31"/>
  </p:sldIdLst>
  <p:sldSz cx="9144000" cy="6858000" type="screen4x3"/>
  <p:notesSz cx="7099300" cy="102235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FF"/>
    <a:srgbClr val="00CC66"/>
    <a:srgbClr val="99FF99"/>
    <a:srgbClr val="FF33CC"/>
    <a:srgbClr val="FFCCCC"/>
    <a:srgbClr val="CC0000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66" y="-114"/>
      </p:cViewPr>
      <p:guideLst>
        <p:guide orient="horz" pos="3220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5500"/>
            <a:ext cx="36210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000">
                <a:latin typeface="Bodoni MT" pitchFamily="18" charset="0"/>
              </a:defRPr>
            </a:lvl1pPr>
          </a:lstStyle>
          <a:p>
            <a:pPr>
              <a:defRPr/>
            </a:pPr>
            <a:r>
              <a:rPr lang="el-GR" dirty="0"/>
              <a:t>Βάσεις Δεδομένων 20</a:t>
            </a:r>
            <a:r>
              <a:rPr lang="en-US" dirty="0"/>
              <a:t>11-</a:t>
            </a:r>
            <a:r>
              <a:rPr lang="el-GR" dirty="0"/>
              <a:t>20</a:t>
            </a:r>
            <a:r>
              <a:rPr lang="en-US" dirty="0"/>
              <a:t>12</a:t>
            </a:r>
            <a:r>
              <a:rPr lang="el-GR" dirty="0"/>
              <a:t>:</a:t>
            </a:r>
            <a:r>
              <a:rPr lang="el-GR" dirty="0">
                <a:latin typeface="Times New Roman" pitchFamily="18" charset="0"/>
              </a:rPr>
              <a:t> </a:t>
            </a:r>
            <a:r>
              <a:rPr lang="el-GR" i="1" dirty="0" smtClean="0">
                <a:latin typeface="Times New Roman" pitchFamily="18" charset="0"/>
              </a:rPr>
              <a:t>Μετατροπή Μοντέλου Ο/Σ σε Σχεσιακό </a:t>
            </a:r>
            <a:endParaRPr lang="el-GR" i="1" dirty="0">
              <a:latin typeface="Times New Roman" pitchFamily="18" charset="0"/>
            </a:endParaRPr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000" b="1">
                <a:latin typeface="Comic Sans MS" pitchFamily="66" charset="0"/>
              </a:defRPr>
            </a:lvl1pPr>
          </a:lstStyle>
          <a:p>
            <a:pPr>
              <a:defRPr/>
            </a:pPr>
            <a:fld id="{09CAC25A-987D-401D-80BA-9A04245AD0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56163"/>
            <a:ext cx="52070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2325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12325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25A166AE-1B7F-49D0-8BEF-A8E765795FC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35E1D-7738-431F-BB0F-226F13241300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06F3A2-B364-430F-93A7-CB416E086B2A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l-GR" altLang="en-US"/>
              <a:t>Click to edit Master title style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l-GR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655BC2-3DD1-46BC-836B-80D4C4602C2F}" type="datetime1">
              <a:rPr lang="el-GR"/>
              <a:pPr>
                <a:defRPr/>
              </a:pPr>
              <a:t>22/10/2012</a:t>
            </a:fld>
            <a:endParaRPr lang="el-G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DBE-84A5-4BF6-8AD6-B423E8767F5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64313-9769-499F-91C6-E28A438C931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22C29-03F4-466F-8FEA-164EA4941E6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C8EEB-A114-48B2-AB92-91BB09E05BC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1A2D8-61C3-4005-9B17-9A005F1CB7D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10210-A5E7-4FE1-9AF1-70CDD6EC9DC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D34AA-12B3-4F5A-BB1A-943638AD829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C39CD-9B70-4448-B0C5-AE62FD95877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918B2-D2D5-4CEA-9960-7542AB203F6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AA6B4-FA10-42DD-85DE-AA15581F22B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8221-D2DF-4C70-8057-17517AD01DC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81750"/>
            <a:ext cx="23749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381750"/>
            <a:ext cx="295275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37C40B3-DC86-4CC2-B50E-2B61B1B5CF6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1879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34EEE0-3581-40E8-B5FC-0916A0D81861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1749" name="Text Box 2"/>
          <p:cNvSpPr txBox="1">
            <a:spLocks noChangeArrowheads="1"/>
          </p:cNvSpPr>
          <p:nvPr/>
        </p:nvSpPr>
        <p:spPr bwMode="auto">
          <a:xfrm>
            <a:off x="1219200" y="2819400"/>
            <a:ext cx="6400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3600" b="1">
                <a:solidFill>
                  <a:srgbClr val="969696"/>
                </a:solidFill>
                <a:latin typeface="Comic Sans MS" pitchFamily="66" charset="0"/>
              </a:rPr>
              <a:t>Μετατροπή Σχήματος Ο/Σ σε Σχεσιακό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2277B-50CD-46A5-A291-DDF1B5FF89C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488063" cy="504354"/>
          </a:xfrm>
        </p:spPr>
        <p:txBody>
          <a:bodyPr/>
          <a:lstStyle/>
          <a:p>
            <a:pPr algn="r"/>
            <a:r>
              <a:rPr lang="el-GR" sz="2000" b="0" dirty="0" smtClean="0">
                <a:solidFill>
                  <a:srgbClr val="969696"/>
                </a:solidFill>
                <a:latin typeface="Comic Sans MS" pitchFamily="66" charset="0"/>
              </a:rPr>
              <a:t>Συσχετίσεις 1-Ν</a:t>
            </a:r>
          </a:p>
        </p:txBody>
      </p:sp>
      <p:sp>
        <p:nvSpPr>
          <p:cNvPr id="39942" name="AutoShape 3"/>
          <p:cNvSpPr>
            <a:spLocks noChangeArrowheads="1"/>
          </p:cNvSpPr>
          <p:nvPr/>
        </p:nvSpPr>
        <p:spPr bwMode="auto">
          <a:xfrm>
            <a:off x="3850928" y="4004667"/>
            <a:ext cx="1247775" cy="60007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3" name="AutoShape 4"/>
          <p:cNvSpPr>
            <a:spLocks noChangeArrowheads="1"/>
          </p:cNvSpPr>
          <p:nvPr/>
        </p:nvSpPr>
        <p:spPr bwMode="auto">
          <a:xfrm>
            <a:off x="1979265" y="3645892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4" name="AutoShape 5"/>
          <p:cNvSpPr>
            <a:spLocks noChangeArrowheads="1"/>
          </p:cNvSpPr>
          <p:nvPr/>
        </p:nvSpPr>
        <p:spPr bwMode="auto">
          <a:xfrm>
            <a:off x="323503" y="4004667"/>
            <a:ext cx="935037" cy="61118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467965" y="4077692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2339628" y="4077692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</a:t>
            </a:r>
            <a:endParaRPr lang="el-GR" sz="2400">
              <a:latin typeface="Times New Roman" pitchFamily="18" charset="0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4139853" y="4077692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9948" name="Line 9"/>
          <p:cNvSpPr>
            <a:spLocks noChangeShapeType="1"/>
          </p:cNvSpPr>
          <p:nvPr/>
        </p:nvSpPr>
        <p:spPr bwMode="auto">
          <a:xfrm>
            <a:off x="1258540" y="429359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9" name="Line 10"/>
          <p:cNvSpPr>
            <a:spLocks noChangeShapeType="1"/>
          </p:cNvSpPr>
          <p:nvPr/>
        </p:nvSpPr>
        <p:spPr bwMode="auto">
          <a:xfrm>
            <a:off x="3203228" y="4293592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0" name="Oval 11"/>
          <p:cNvSpPr>
            <a:spLocks noChangeArrowheads="1"/>
          </p:cNvSpPr>
          <p:nvPr/>
        </p:nvSpPr>
        <p:spPr bwMode="auto">
          <a:xfrm>
            <a:off x="394940" y="321250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1" name="Text Box 12"/>
          <p:cNvSpPr txBox="1">
            <a:spLocks noChangeArrowheads="1"/>
          </p:cNvSpPr>
          <p:nvPr/>
        </p:nvSpPr>
        <p:spPr bwMode="auto">
          <a:xfrm>
            <a:off x="612428" y="3212505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39952" name="Oval 13"/>
          <p:cNvSpPr>
            <a:spLocks noChangeArrowheads="1"/>
          </p:cNvSpPr>
          <p:nvPr/>
        </p:nvSpPr>
        <p:spPr bwMode="auto">
          <a:xfrm>
            <a:off x="394940" y="5157192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3" name="Text Box 14"/>
          <p:cNvSpPr txBox="1">
            <a:spLocks noChangeArrowheads="1"/>
          </p:cNvSpPr>
          <p:nvPr/>
        </p:nvSpPr>
        <p:spPr bwMode="auto">
          <a:xfrm>
            <a:off x="610840" y="5157192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39954" name="Line 15"/>
          <p:cNvSpPr>
            <a:spLocks noChangeShapeType="1"/>
          </p:cNvSpPr>
          <p:nvPr/>
        </p:nvSpPr>
        <p:spPr bwMode="auto">
          <a:xfrm flipH="1">
            <a:off x="826740" y="3645892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5" name="Line 16"/>
          <p:cNvSpPr>
            <a:spLocks noChangeShapeType="1"/>
          </p:cNvSpPr>
          <p:nvPr/>
        </p:nvSpPr>
        <p:spPr bwMode="auto">
          <a:xfrm>
            <a:off x="539403" y="4653955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6" name="Rectangle 17"/>
          <p:cNvSpPr>
            <a:spLocks noChangeArrowheads="1"/>
          </p:cNvSpPr>
          <p:nvPr/>
        </p:nvSpPr>
        <p:spPr bwMode="auto">
          <a:xfrm>
            <a:off x="4572571" y="5373216"/>
            <a:ext cx="12954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7" name="Text Box 18"/>
          <p:cNvSpPr txBox="1">
            <a:spLocks noChangeArrowheads="1"/>
          </p:cNvSpPr>
          <p:nvPr/>
        </p:nvSpPr>
        <p:spPr bwMode="auto">
          <a:xfrm>
            <a:off x="4859684" y="537296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39958" name="Text Box 19"/>
          <p:cNvSpPr txBox="1">
            <a:spLocks noChangeArrowheads="1"/>
          </p:cNvSpPr>
          <p:nvPr/>
        </p:nvSpPr>
        <p:spPr bwMode="auto">
          <a:xfrm>
            <a:off x="5580409" y="537296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39959" name="Line 20"/>
          <p:cNvSpPr>
            <a:spLocks noChangeShapeType="1"/>
          </p:cNvSpPr>
          <p:nvPr/>
        </p:nvSpPr>
        <p:spPr bwMode="auto">
          <a:xfrm>
            <a:off x="5435947" y="537296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0" name="Text Box 21"/>
          <p:cNvSpPr txBox="1">
            <a:spLocks noChangeArrowheads="1"/>
          </p:cNvSpPr>
          <p:nvPr/>
        </p:nvSpPr>
        <p:spPr bwMode="auto">
          <a:xfrm>
            <a:off x="5076056" y="5013176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E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39961" name="Rectangle 22"/>
          <p:cNvSpPr>
            <a:spLocks noChangeArrowheads="1"/>
          </p:cNvSpPr>
          <p:nvPr/>
        </p:nvSpPr>
        <p:spPr bwMode="auto">
          <a:xfrm>
            <a:off x="6444009" y="5372968"/>
            <a:ext cx="23764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62" name="Text Box 23"/>
          <p:cNvSpPr txBox="1">
            <a:spLocks noChangeArrowheads="1"/>
          </p:cNvSpPr>
          <p:nvPr/>
        </p:nvSpPr>
        <p:spPr bwMode="auto">
          <a:xfrm>
            <a:off x="6515447" y="537296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39963" name="Text Box 24"/>
          <p:cNvSpPr txBox="1">
            <a:spLocks noChangeArrowheads="1"/>
          </p:cNvSpPr>
          <p:nvPr/>
        </p:nvSpPr>
        <p:spPr bwMode="auto">
          <a:xfrm>
            <a:off x="7236172" y="537296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39964" name="Line 25"/>
          <p:cNvSpPr>
            <a:spLocks noChangeShapeType="1"/>
          </p:cNvSpPr>
          <p:nvPr/>
        </p:nvSpPr>
        <p:spPr bwMode="auto">
          <a:xfrm>
            <a:off x="7091709" y="537296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5" name="Text Box 26"/>
          <p:cNvSpPr txBox="1">
            <a:spLocks noChangeArrowheads="1"/>
          </p:cNvSpPr>
          <p:nvPr/>
        </p:nvSpPr>
        <p:spPr bwMode="auto">
          <a:xfrm>
            <a:off x="7020272" y="4941168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9966" name="Oval 27"/>
          <p:cNvSpPr>
            <a:spLocks noChangeArrowheads="1"/>
          </p:cNvSpPr>
          <p:nvPr/>
        </p:nvSpPr>
        <p:spPr bwMode="auto">
          <a:xfrm>
            <a:off x="3850928" y="3212505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67" name="Oval 28"/>
          <p:cNvSpPr>
            <a:spLocks noChangeArrowheads="1"/>
          </p:cNvSpPr>
          <p:nvPr/>
        </p:nvSpPr>
        <p:spPr bwMode="auto">
          <a:xfrm>
            <a:off x="3563590" y="4941292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68" name="Line 29"/>
          <p:cNvSpPr>
            <a:spLocks noChangeShapeType="1"/>
          </p:cNvSpPr>
          <p:nvPr/>
        </p:nvSpPr>
        <p:spPr bwMode="auto">
          <a:xfrm flipH="1">
            <a:off x="4282728" y="3645892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9" name="Line 30"/>
          <p:cNvSpPr>
            <a:spLocks noChangeShapeType="1"/>
          </p:cNvSpPr>
          <p:nvPr/>
        </p:nvSpPr>
        <p:spPr bwMode="auto">
          <a:xfrm flipH="1">
            <a:off x="4139853" y="4653955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70" name="Text Box 31"/>
          <p:cNvSpPr txBox="1">
            <a:spLocks noChangeArrowheads="1"/>
          </p:cNvSpPr>
          <p:nvPr/>
        </p:nvSpPr>
        <p:spPr bwMode="auto">
          <a:xfrm>
            <a:off x="4139853" y="3212505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39971" name="Text Box 32"/>
          <p:cNvSpPr txBox="1">
            <a:spLocks noChangeArrowheads="1"/>
          </p:cNvSpPr>
          <p:nvPr/>
        </p:nvSpPr>
        <p:spPr bwMode="auto">
          <a:xfrm>
            <a:off x="3779490" y="4941292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39972" name="Oval 33"/>
          <p:cNvSpPr>
            <a:spLocks noChangeArrowheads="1"/>
          </p:cNvSpPr>
          <p:nvPr/>
        </p:nvSpPr>
        <p:spPr bwMode="auto">
          <a:xfrm>
            <a:off x="2123728" y="5157192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73" name="Text Box 34"/>
          <p:cNvSpPr txBox="1">
            <a:spLocks noChangeArrowheads="1"/>
          </p:cNvSpPr>
          <p:nvPr/>
        </p:nvSpPr>
        <p:spPr bwMode="auto">
          <a:xfrm>
            <a:off x="2339628" y="5157192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39974" name="Line 35"/>
          <p:cNvSpPr>
            <a:spLocks noChangeShapeType="1"/>
          </p:cNvSpPr>
          <p:nvPr/>
        </p:nvSpPr>
        <p:spPr bwMode="auto">
          <a:xfrm>
            <a:off x="2555528" y="494129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75" name="Text Box 36"/>
          <p:cNvSpPr txBox="1">
            <a:spLocks noChangeArrowheads="1"/>
          </p:cNvSpPr>
          <p:nvPr/>
        </p:nvSpPr>
        <p:spPr bwMode="auto">
          <a:xfrm>
            <a:off x="1403003" y="3933230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39976" name="Text Box 37"/>
          <p:cNvSpPr txBox="1">
            <a:spLocks noChangeArrowheads="1"/>
          </p:cNvSpPr>
          <p:nvPr/>
        </p:nvSpPr>
        <p:spPr bwMode="auto">
          <a:xfrm>
            <a:off x="3203228" y="3861792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</a:t>
            </a:r>
            <a:endParaRPr lang="el-GR" sz="1800"/>
          </a:p>
        </p:txBody>
      </p:sp>
      <p:sp>
        <p:nvSpPr>
          <p:cNvPr id="39977" name="Text Box 38"/>
          <p:cNvSpPr txBox="1">
            <a:spLocks noChangeArrowheads="1"/>
          </p:cNvSpPr>
          <p:nvPr/>
        </p:nvSpPr>
        <p:spPr bwMode="auto">
          <a:xfrm>
            <a:off x="7812434" y="5372968"/>
            <a:ext cx="43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el-GR" sz="1800"/>
          </a:p>
        </p:txBody>
      </p:sp>
      <p:sp>
        <p:nvSpPr>
          <p:cNvPr id="39978" name="Text Box 39"/>
          <p:cNvSpPr txBox="1">
            <a:spLocks noChangeArrowheads="1"/>
          </p:cNvSpPr>
          <p:nvPr/>
        </p:nvSpPr>
        <p:spPr bwMode="auto">
          <a:xfrm>
            <a:off x="8315672" y="537296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  <a:endParaRPr lang="el-GR" sz="1800"/>
          </a:p>
        </p:txBody>
      </p:sp>
      <p:sp>
        <p:nvSpPr>
          <p:cNvPr id="39979" name="Line 40"/>
          <p:cNvSpPr>
            <a:spLocks noChangeShapeType="1"/>
          </p:cNvSpPr>
          <p:nvPr/>
        </p:nvSpPr>
        <p:spPr bwMode="auto">
          <a:xfrm>
            <a:off x="7739409" y="537296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80" name="Line 41"/>
          <p:cNvSpPr>
            <a:spLocks noChangeShapeType="1"/>
          </p:cNvSpPr>
          <p:nvPr/>
        </p:nvSpPr>
        <p:spPr bwMode="auto">
          <a:xfrm>
            <a:off x="8244234" y="537296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81" name="Line 42"/>
          <p:cNvSpPr>
            <a:spLocks noChangeShapeType="1"/>
          </p:cNvSpPr>
          <p:nvPr/>
        </p:nvSpPr>
        <p:spPr bwMode="auto">
          <a:xfrm>
            <a:off x="8028334" y="573333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82" name="Line 43"/>
          <p:cNvSpPr>
            <a:spLocks noChangeShapeType="1"/>
          </p:cNvSpPr>
          <p:nvPr/>
        </p:nvSpPr>
        <p:spPr bwMode="auto">
          <a:xfrm flipH="1">
            <a:off x="5075584" y="6236568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83" name="Line 44"/>
          <p:cNvSpPr>
            <a:spLocks noChangeShapeType="1"/>
          </p:cNvSpPr>
          <p:nvPr/>
        </p:nvSpPr>
        <p:spPr bwMode="auto">
          <a:xfrm flipV="1">
            <a:off x="5075584" y="573333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323528" y="1412776"/>
            <a:ext cx="83529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Εναλλακτικά,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Αντί για νέα σχέση για τη συσχέτιση, 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μπορούμε να προσθέσουμε το πρωτεύον κλειδί της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E1 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ως γνώρισμα στη σχέση που αντιστοιχεί στην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E2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(το οποίο είναι και ξένο κλειδί)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3B08E4-80AD-45D0-8A08-34C7E503B5DB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107950" y="4581525"/>
            <a:ext cx="4249738" cy="172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4500563" y="2781300"/>
            <a:ext cx="4248150" cy="21605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7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863600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Συσχετίσεις 1-Ν</a:t>
            </a:r>
          </a:p>
        </p:txBody>
      </p:sp>
      <p:sp>
        <p:nvSpPr>
          <p:cNvPr id="40968" name="AutoShape 5"/>
          <p:cNvSpPr>
            <a:spLocks noChangeArrowheads="1"/>
          </p:cNvSpPr>
          <p:nvPr/>
        </p:nvSpPr>
        <p:spPr bwMode="auto">
          <a:xfrm>
            <a:off x="3851275" y="1555750"/>
            <a:ext cx="1247775" cy="60007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9" name="AutoShape 6"/>
          <p:cNvSpPr>
            <a:spLocks noChangeArrowheads="1"/>
          </p:cNvSpPr>
          <p:nvPr/>
        </p:nvSpPr>
        <p:spPr bwMode="auto">
          <a:xfrm>
            <a:off x="1979613" y="1196975"/>
            <a:ext cx="1223962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0" name="AutoShape 7"/>
          <p:cNvSpPr>
            <a:spLocks noChangeArrowheads="1"/>
          </p:cNvSpPr>
          <p:nvPr/>
        </p:nvSpPr>
        <p:spPr bwMode="auto">
          <a:xfrm>
            <a:off x="323850" y="1555750"/>
            <a:ext cx="935038" cy="61118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1" name="Text Box 8"/>
          <p:cNvSpPr txBox="1">
            <a:spLocks noChangeArrowheads="1"/>
          </p:cNvSpPr>
          <p:nvPr/>
        </p:nvSpPr>
        <p:spPr bwMode="auto">
          <a:xfrm>
            <a:off x="468313" y="16287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0972" name="Text Box 9"/>
          <p:cNvSpPr txBox="1">
            <a:spLocks noChangeArrowheads="1"/>
          </p:cNvSpPr>
          <p:nvPr/>
        </p:nvSpPr>
        <p:spPr bwMode="auto">
          <a:xfrm>
            <a:off x="2339975" y="16287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</a:t>
            </a:r>
            <a:endParaRPr lang="el-GR" sz="2400">
              <a:latin typeface="Times New Roman" pitchFamily="18" charset="0"/>
            </a:endParaRPr>
          </a:p>
        </p:txBody>
      </p:sp>
      <p:sp>
        <p:nvSpPr>
          <p:cNvPr id="40973" name="Text Box 10"/>
          <p:cNvSpPr txBox="1">
            <a:spLocks noChangeArrowheads="1"/>
          </p:cNvSpPr>
          <p:nvPr/>
        </p:nvSpPr>
        <p:spPr bwMode="auto">
          <a:xfrm>
            <a:off x="4140200" y="162877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0974" name="Line 11"/>
          <p:cNvSpPr>
            <a:spLocks noChangeShapeType="1"/>
          </p:cNvSpPr>
          <p:nvPr/>
        </p:nvSpPr>
        <p:spPr bwMode="auto">
          <a:xfrm>
            <a:off x="1258888" y="18446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5" name="Line 12"/>
          <p:cNvSpPr>
            <a:spLocks noChangeShapeType="1"/>
          </p:cNvSpPr>
          <p:nvPr/>
        </p:nvSpPr>
        <p:spPr bwMode="auto">
          <a:xfrm>
            <a:off x="3203575" y="18446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6" name="Oval 13"/>
          <p:cNvSpPr>
            <a:spLocks noChangeArrowheads="1"/>
          </p:cNvSpPr>
          <p:nvPr/>
        </p:nvSpPr>
        <p:spPr bwMode="auto">
          <a:xfrm>
            <a:off x="395288" y="76358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7" name="Text Box 14"/>
          <p:cNvSpPr txBox="1">
            <a:spLocks noChangeArrowheads="1"/>
          </p:cNvSpPr>
          <p:nvPr/>
        </p:nvSpPr>
        <p:spPr bwMode="auto">
          <a:xfrm>
            <a:off x="612775" y="763588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40978" name="Oval 15"/>
          <p:cNvSpPr>
            <a:spLocks noChangeArrowheads="1"/>
          </p:cNvSpPr>
          <p:nvPr/>
        </p:nvSpPr>
        <p:spPr bwMode="auto">
          <a:xfrm>
            <a:off x="395288" y="2708275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9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40980" name="Line 17"/>
          <p:cNvSpPr>
            <a:spLocks noChangeShapeType="1"/>
          </p:cNvSpPr>
          <p:nvPr/>
        </p:nvSpPr>
        <p:spPr bwMode="auto">
          <a:xfrm flipH="1">
            <a:off x="827088" y="1196975"/>
            <a:ext cx="714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1" name="Line 18"/>
          <p:cNvSpPr>
            <a:spLocks noChangeShapeType="1"/>
          </p:cNvSpPr>
          <p:nvPr/>
        </p:nvSpPr>
        <p:spPr bwMode="auto">
          <a:xfrm>
            <a:off x="539750" y="2205038"/>
            <a:ext cx="28733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2" name="Rectangle 19"/>
          <p:cNvSpPr>
            <a:spLocks noChangeArrowheads="1"/>
          </p:cNvSpPr>
          <p:nvPr/>
        </p:nvSpPr>
        <p:spPr bwMode="auto">
          <a:xfrm>
            <a:off x="252413" y="5229225"/>
            <a:ext cx="12954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83" name="Text Box 20"/>
          <p:cNvSpPr txBox="1">
            <a:spLocks noChangeArrowheads="1"/>
          </p:cNvSpPr>
          <p:nvPr/>
        </p:nvSpPr>
        <p:spPr bwMode="auto">
          <a:xfrm>
            <a:off x="323850" y="52292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40984" name="Text Box 21"/>
          <p:cNvSpPr txBox="1">
            <a:spLocks noChangeArrowheads="1"/>
          </p:cNvSpPr>
          <p:nvPr/>
        </p:nvSpPr>
        <p:spPr bwMode="auto">
          <a:xfrm>
            <a:off x="1044575" y="52292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40985" name="Line 22"/>
          <p:cNvSpPr>
            <a:spLocks noChangeShapeType="1"/>
          </p:cNvSpPr>
          <p:nvPr/>
        </p:nvSpPr>
        <p:spPr bwMode="auto">
          <a:xfrm>
            <a:off x="900113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6" name="Text Box 23"/>
          <p:cNvSpPr txBox="1">
            <a:spLocks noChangeArrowheads="1"/>
          </p:cNvSpPr>
          <p:nvPr/>
        </p:nvSpPr>
        <p:spPr bwMode="auto">
          <a:xfrm>
            <a:off x="612775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0987" name="Rectangle 24"/>
          <p:cNvSpPr>
            <a:spLocks noChangeArrowheads="1"/>
          </p:cNvSpPr>
          <p:nvPr/>
        </p:nvSpPr>
        <p:spPr bwMode="auto">
          <a:xfrm>
            <a:off x="1908175" y="5229225"/>
            <a:ext cx="23764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88" name="Text Box 25"/>
          <p:cNvSpPr txBox="1">
            <a:spLocks noChangeArrowheads="1"/>
          </p:cNvSpPr>
          <p:nvPr/>
        </p:nvSpPr>
        <p:spPr bwMode="auto">
          <a:xfrm>
            <a:off x="1979613" y="52292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40989" name="Text Box 26"/>
          <p:cNvSpPr txBox="1">
            <a:spLocks noChangeArrowheads="1"/>
          </p:cNvSpPr>
          <p:nvPr/>
        </p:nvSpPr>
        <p:spPr bwMode="auto">
          <a:xfrm>
            <a:off x="2700338" y="522922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40990" name="Line 27"/>
          <p:cNvSpPr>
            <a:spLocks noChangeShapeType="1"/>
          </p:cNvSpPr>
          <p:nvPr/>
        </p:nvSpPr>
        <p:spPr bwMode="auto">
          <a:xfrm>
            <a:off x="2555875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1" name="Text Box 28"/>
          <p:cNvSpPr txBox="1">
            <a:spLocks noChangeArrowheads="1"/>
          </p:cNvSpPr>
          <p:nvPr/>
        </p:nvSpPr>
        <p:spPr bwMode="auto">
          <a:xfrm>
            <a:off x="2700338" y="4795838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0992" name="Oval 29"/>
          <p:cNvSpPr>
            <a:spLocks noChangeArrowheads="1"/>
          </p:cNvSpPr>
          <p:nvPr/>
        </p:nvSpPr>
        <p:spPr bwMode="auto">
          <a:xfrm>
            <a:off x="3851275" y="763588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93" name="Oval 30"/>
          <p:cNvSpPr>
            <a:spLocks noChangeArrowheads="1"/>
          </p:cNvSpPr>
          <p:nvPr/>
        </p:nvSpPr>
        <p:spPr bwMode="auto">
          <a:xfrm>
            <a:off x="3563938" y="2492375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94" name="Line 31"/>
          <p:cNvSpPr>
            <a:spLocks noChangeShapeType="1"/>
          </p:cNvSpPr>
          <p:nvPr/>
        </p:nvSpPr>
        <p:spPr bwMode="auto">
          <a:xfrm flipH="1">
            <a:off x="4283075" y="1196975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5" name="Line 32"/>
          <p:cNvSpPr>
            <a:spLocks noChangeShapeType="1"/>
          </p:cNvSpPr>
          <p:nvPr/>
        </p:nvSpPr>
        <p:spPr bwMode="auto">
          <a:xfrm flipH="1">
            <a:off x="4140200" y="2205038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6" name="Text Box 33"/>
          <p:cNvSpPr txBox="1">
            <a:spLocks noChangeArrowheads="1"/>
          </p:cNvSpPr>
          <p:nvPr/>
        </p:nvSpPr>
        <p:spPr bwMode="auto">
          <a:xfrm>
            <a:off x="4140200" y="76358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40997" name="Text Box 34"/>
          <p:cNvSpPr txBox="1">
            <a:spLocks noChangeArrowheads="1"/>
          </p:cNvSpPr>
          <p:nvPr/>
        </p:nvSpPr>
        <p:spPr bwMode="auto">
          <a:xfrm>
            <a:off x="3779838" y="249237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40998" name="Oval 35"/>
          <p:cNvSpPr>
            <a:spLocks noChangeArrowheads="1"/>
          </p:cNvSpPr>
          <p:nvPr/>
        </p:nvSpPr>
        <p:spPr bwMode="auto">
          <a:xfrm>
            <a:off x="2124075" y="270827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99" name="Text Box 36"/>
          <p:cNvSpPr txBox="1">
            <a:spLocks noChangeArrowheads="1"/>
          </p:cNvSpPr>
          <p:nvPr/>
        </p:nvSpPr>
        <p:spPr bwMode="auto">
          <a:xfrm>
            <a:off x="2339975" y="27082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41000" name="Line 37"/>
          <p:cNvSpPr>
            <a:spLocks noChangeShapeType="1"/>
          </p:cNvSpPr>
          <p:nvPr/>
        </p:nvSpPr>
        <p:spPr bwMode="auto">
          <a:xfrm>
            <a:off x="2555875" y="24923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01" name="Text Box 38"/>
          <p:cNvSpPr txBox="1">
            <a:spLocks noChangeArrowheads="1"/>
          </p:cNvSpPr>
          <p:nvPr/>
        </p:nvSpPr>
        <p:spPr bwMode="auto">
          <a:xfrm>
            <a:off x="1403350" y="148431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41002" name="Text Box 39"/>
          <p:cNvSpPr txBox="1">
            <a:spLocks noChangeArrowheads="1"/>
          </p:cNvSpPr>
          <p:nvPr/>
        </p:nvSpPr>
        <p:spPr bwMode="auto">
          <a:xfrm>
            <a:off x="3203575" y="14128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</a:t>
            </a:r>
            <a:endParaRPr lang="el-GR" sz="1800"/>
          </a:p>
        </p:txBody>
      </p:sp>
      <p:sp>
        <p:nvSpPr>
          <p:cNvPr id="41003" name="Text Box 40"/>
          <p:cNvSpPr txBox="1">
            <a:spLocks noChangeArrowheads="1"/>
          </p:cNvSpPr>
          <p:nvPr/>
        </p:nvSpPr>
        <p:spPr bwMode="auto">
          <a:xfrm>
            <a:off x="3276600" y="522922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el-GR" sz="1800"/>
          </a:p>
        </p:txBody>
      </p:sp>
      <p:sp>
        <p:nvSpPr>
          <p:cNvPr id="41004" name="Text Box 41"/>
          <p:cNvSpPr txBox="1">
            <a:spLocks noChangeArrowheads="1"/>
          </p:cNvSpPr>
          <p:nvPr/>
        </p:nvSpPr>
        <p:spPr bwMode="auto">
          <a:xfrm>
            <a:off x="3779838" y="52292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  <a:endParaRPr lang="el-GR" sz="1800"/>
          </a:p>
        </p:txBody>
      </p:sp>
      <p:sp>
        <p:nvSpPr>
          <p:cNvPr id="41005" name="Line 42"/>
          <p:cNvSpPr>
            <a:spLocks noChangeShapeType="1"/>
          </p:cNvSpPr>
          <p:nvPr/>
        </p:nvSpPr>
        <p:spPr bwMode="auto">
          <a:xfrm>
            <a:off x="3203575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06" name="Line 43"/>
          <p:cNvSpPr>
            <a:spLocks noChangeShapeType="1"/>
          </p:cNvSpPr>
          <p:nvPr/>
        </p:nvSpPr>
        <p:spPr bwMode="auto">
          <a:xfrm>
            <a:off x="3708400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07" name="Line 44"/>
          <p:cNvSpPr>
            <a:spLocks noChangeShapeType="1"/>
          </p:cNvSpPr>
          <p:nvPr/>
        </p:nvSpPr>
        <p:spPr bwMode="auto">
          <a:xfrm>
            <a:off x="3492500" y="55895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08" name="Line 45"/>
          <p:cNvSpPr>
            <a:spLocks noChangeShapeType="1"/>
          </p:cNvSpPr>
          <p:nvPr/>
        </p:nvSpPr>
        <p:spPr bwMode="auto">
          <a:xfrm flipH="1">
            <a:off x="539750" y="6092825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09" name="Line 46"/>
          <p:cNvSpPr>
            <a:spLocks noChangeShapeType="1"/>
          </p:cNvSpPr>
          <p:nvPr/>
        </p:nvSpPr>
        <p:spPr bwMode="auto">
          <a:xfrm flipV="1">
            <a:off x="539750" y="55895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010" name="Rectangle 47"/>
          <p:cNvSpPr>
            <a:spLocks noChangeArrowheads="1"/>
          </p:cNvSpPr>
          <p:nvPr/>
        </p:nvSpPr>
        <p:spPr bwMode="auto">
          <a:xfrm>
            <a:off x="4573588" y="3284538"/>
            <a:ext cx="12954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11" name="Text Box 48"/>
          <p:cNvSpPr txBox="1">
            <a:spLocks noChangeArrowheads="1"/>
          </p:cNvSpPr>
          <p:nvPr/>
        </p:nvSpPr>
        <p:spPr bwMode="auto">
          <a:xfrm>
            <a:off x="4645025" y="32845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41012" name="Text Box 49"/>
          <p:cNvSpPr txBox="1">
            <a:spLocks noChangeArrowheads="1"/>
          </p:cNvSpPr>
          <p:nvPr/>
        </p:nvSpPr>
        <p:spPr bwMode="auto">
          <a:xfrm>
            <a:off x="5437188" y="328453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41013" name="Line 50"/>
          <p:cNvSpPr>
            <a:spLocks noChangeShapeType="1"/>
          </p:cNvSpPr>
          <p:nvPr/>
        </p:nvSpPr>
        <p:spPr bwMode="auto">
          <a:xfrm>
            <a:off x="5221288" y="3284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14" name="Text Box 51"/>
          <p:cNvSpPr txBox="1">
            <a:spLocks noChangeArrowheads="1"/>
          </p:cNvSpPr>
          <p:nvPr/>
        </p:nvSpPr>
        <p:spPr bwMode="auto">
          <a:xfrm>
            <a:off x="4860925" y="285273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1015" name="Rectangle 52"/>
          <p:cNvSpPr>
            <a:spLocks noChangeArrowheads="1"/>
          </p:cNvSpPr>
          <p:nvPr/>
        </p:nvSpPr>
        <p:spPr bwMode="auto">
          <a:xfrm>
            <a:off x="7310438" y="3213100"/>
            <a:ext cx="12954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16" name="Text Box 53"/>
          <p:cNvSpPr txBox="1">
            <a:spLocks noChangeArrowheads="1"/>
          </p:cNvSpPr>
          <p:nvPr/>
        </p:nvSpPr>
        <p:spPr bwMode="auto">
          <a:xfrm>
            <a:off x="7381875" y="32131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41017" name="Text Box 54"/>
          <p:cNvSpPr txBox="1">
            <a:spLocks noChangeArrowheads="1"/>
          </p:cNvSpPr>
          <p:nvPr/>
        </p:nvSpPr>
        <p:spPr bwMode="auto">
          <a:xfrm>
            <a:off x="8174038" y="321310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41018" name="Line 55"/>
          <p:cNvSpPr>
            <a:spLocks noChangeShapeType="1"/>
          </p:cNvSpPr>
          <p:nvPr/>
        </p:nvSpPr>
        <p:spPr bwMode="auto">
          <a:xfrm>
            <a:off x="7958138" y="32131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19" name="Text Box 56"/>
          <p:cNvSpPr txBox="1">
            <a:spLocks noChangeArrowheads="1"/>
          </p:cNvSpPr>
          <p:nvPr/>
        </p:nvSpPr>
        <p:spPr bwMode="auto">
          <a:xfrm>
            <a:off x="7740650" y="27813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1020" name="Rectangle 57"/>
          <p:cNvSpPr>
            <a:spLocks noChangeArrowheads="1"/>
          </p:cNvSpPr>
          <p:nvPr/>
        </p:nvSpPr>
        <p:spPr bwMode="auto">
          <a:xfrm>
            <a:off x="6157913" y="4292600"/>
            <a:ext cx="1800225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21" name="Text Box 58"/>
          <p:cNvSpPr txBox="1">
            <a:spLocks noChangeArrowheads="1"/>
          </p:cNvSpPr>
          <p:nvPr/>
        </p:nvSpPr>
        <p:spPr bwMode="auto">
          <a:xfrm>
            <a:off x="6229350" y="42926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el-GR" sz="1800"/>
          </a:p>
        </p:txBody>
      </p:sp>
      <p:sp>
        <p:nvSpPr>
          <p:cNvPr id="41022" name="Text Box 59"/>
          <p:cNvSpPr txBox="1">
            <a:spLocks noChangeArrowheads="1"/>
          </p:cNvSpPr>
          <p:nvPr/>
        </p:nvSpPr>
        <p:spPr bwMode="auto">
          <a:xfrm>
            <a:off x="6877050" y="4292600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41023" name="Line 60"/>
          <p:cNvSpPr>
            <a:spLocks noChangeShapeType="1"/>
          </p:cNvSpPr>
          <p:nvPr/>
        </p:nvSpPr>
        <p:spPr bwMode="auto">
          <a:xfrm>
            <a:off x="6805613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24" name="Text Box 61"/>
          <p:cNvSpPr txBox="1">
            <a:spLocks noChangeArrowheads="1"/>
          </p:cNvSpPr>
          <p:nvPr/>
        </p:nvSpPr>
        <p:spPr bwMode="auto">
          <a:xfrm>
            <a:off x="5581650" y="422116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1025" name="Line 62"/>
          <p:cNvSpPr>
            <a:spLocks noChangeShapeType="1"/>
          </p:cNvSpPr>
          <p:nvPr/>
        </p:nvSpPr>
        <p:spPr bwMode="auto">
          <a:xfrm flipH="1">
            <a:off x="4932363" y="39322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26" name="Line 63"/>
          <p:cNvSpPr>
            <a:spLocks noChangeShapeType="1"/>
          </p:cNvSpPr>
          <p:nvPr/>
        </p:nvSpPr>
        <p:spPr bwMode="auto">
          <a:xfrm>
            <a:off x="6300788" y="39322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27" name="Line 64"/>
          <p:cNvSpPr>
            <a:spLocks noChangeShapeType="1"/>
          </p:cNvSpPr>
          <p:nvPr/>
        </p:nvSpPr>
        <p:spPr bwMode="auto">
          <a:xfrm flipV="1">
            <a:off x="4932363" y="36449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028" name="Line 65"/>
          <p:cNvSpPr>
            <a:spLocks noChangeShapeType="1"/>
          </p:cNvSpPr>
          <p:nvPr/>
        </p:nvSpPr>
        <p:spPr bwMode="auto">
          <a:xfrm flipV="1">
            <a:off x="7237413" y="38608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29" name="Line 66"/>
          <p:cNvSpPr>
            <a:spLocks noChangeShapeType="1"/>
          </p:cNvSpPr>
          <p:nvPr/>
        </p:nvSpPr>
        <p:spPr bwMode="auto">
          <a:xfrm>
            <a:off x="7237413" y="38608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30" name="Line 67"/>
          <p:cNvSpPr>
            <a:spLocks noChangeShapeType="1"/>
          </p:cNvSpPr>
          <p:nvPr/>
        </p:nvSpPr>
        <p:spPr bwMode="auto">
          <a:xfrm flipV="1">
            <a:off x="7740650" y="35734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031" name="Line 68"/>
          <p:cNvSpPr>
            <a:spLocks noChangeShapeType="1"/>
          </p:cNvSpPr>
          <p:nvPr/>
        </p:nvSpPr>
        <p:spPr bwMode="auto">
          <a:xfrm>
            <a:off x="7381875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32" name="Text Box 69"/>
          <p:cNvSpPr txBox="1">
            <a:spLocks noChangeArrowheads="1"/>
          </p:cNvSpPr>
          <p:nvPr/>
        </p:nvSpPr>
        <p:spPr bwMode="auto">
          <a:xfrm>
            <a:off x="7453313" y="42926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41033" name="Text Box 70"/>
          <p:cNvSpPr txBox="1">
            <a:spLocks noChangeArrowheads="1"/>
          </p:cNvSpPr>
          <p:nvPr/>
        </p:nvSpPr>
        <p:spPr bwMode="auto">
          <a:xfrm>
            <a:off x="1258888" y="3716338"/>
            <a:ext cx="2735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Ποιο από τα δύο;</a:t>
            </a:r>
          </a:p>
        </p:txBody>
      </p:sp>
      <p:sp>
        <p:nvSpPr>
          <p:cNvPr id="41034" name="Text Box 71"/>
          <p:cNvSpPr txBox="1">
            <a:spLocks noChangeArrowheads="1"/>
          </p:cNvSpPr>
          <p:nvPr/>
        </p:nvSpPr>
        <p:spPr bwMode="auto">
          <a:xfrm>
            <a:off x="4957763" y="5375275"/>
            <a:ext cx="3708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Συμμετοχή</a:t>
            </a:r>
            <a:r>
              <a:rPr lang="en-US" sz="180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ολική/μερική) </a:t>
            </a:r>
            <a:r>
              <a:rPr lang="en-US" sz="180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…</a:t>
            </a:r>
          </a:p>
          <a:p>
            <a:pPr>
              <a:spcBef>
                <a:spcPct val="50000"/>
              </a:spcBef>
            </a:pPr>
            <a:r>
              <a:rPr lang="el-GR" sz="180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Συνένωση (</a:t>
            </a:r>
            <a:r>
              <a:rPr lang="en-US" sz="180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join) …</a:t>
            </a:r>
            <a:endParaRPr lang="el-GR" sz="180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330AEE-F252-4CA8-B28D-FA5E6D05B10C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355160" cy="714474"/>
          </a:xfrm>
        </p:spPr>
        <p:txBody>
          <a:bodyPr/>
          <a:lstStyle/>
          <a:p>
            <a:pPr algn="r"/>
            <a:r>
              <a:rPr lang="el-GR" sz="2000" b="0" dirty="0" smtClean="0">
                <a:solidFill>
                  <a:srgbClr val="969696"/>
                </a:solidFill>
                <a:latin typeface="Comic Sans MS" pitchFamily="66" charset="0"/>
              </a:rPr>
              <a:t>Συσχετίσεις 1-1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1692275" y="1700213"/>
            <a:ext cx="5399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1-1 δυαδική (μη ασθενής) συσχέτιση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684213" y="2133600"/>
            <a:ext cx="79152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Για κάθε 1-1 δυαδική συσχέτιση </a:t>
            </a:r>
            <a:r>
              <a:rPr lang="en-US" sz="2000"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μεταξύ δύο τύπων οντοτήτων του διαγράμματος  Ο/Σ που αντιστοιχούν στις σχέσεις </a:t>
            </a:r>
            <a:r>
              <a:rPr lang="en-US" sz="2000">
                <a:latin typeface="Calibri" pitchFamily="34" charset="0"/>
                <a:cs typeface="Calibri" pitchFamily="34" charset="0"/>
              </a:rPr>
              <a:t>Τ </a:t>
            </a:r>
            <a:r>
              <a:rPr lang="el-GR" sz="200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cs typeface="Calibri" pitchFamily="34" charset="0"/>
              </a:rPr>
              <a:t>S </a:t>
            </a:r>
            <a:endParaRPr lang="el-GR" sz="200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 1.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επιλογή </a:t>
            </a:r>
            <a:r>
              <a:rPr lang="el-GR" sz="2000">
                <a:latin typeface="Calibri" pitchFamily="34" charset="0"/>
                <a:cs typeface="Calibri" pitchFamily="34" charset="0"/>
              </a:rPr>
              <a:t>μιας  εκ των </a:t>
            </a:r>
            <a:r>
              <a:rPr lang="en-US" sz="2000">
                <a:latin typeface="Calibri" pitchFamily="34" charset="0"/>
                <a:cs typeface="Calibri" pitchFamily="34" charset="0"/>
              </a:rPr>
              <a:t>Τ  </a:t>
            </a:r>
            <a:r>
              <a:rPr lang="el-GR" sz="2000">
                <a:latin typeface="Calibri" pitchFamily="34" charset="0"/>
                <a:cs typeface="Calibri" pitchFamily="34" charset="0"/>
              </a:rPr>
              <a:t>και S</a:t>
            </a:r>
            <a:r>
              <a:rPr lang="en-US" sz="2000"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cs typeface="Calibri" pitchFamily="34" charset="0"/>
              </a:rPr>
              <a:t>έστω της </a:t>
            </a:r>
            <a:r>
              <a:rPr lang="en-US" sz="2000">
                <a:latin typeface="Calibri" pitchFamily="34" charset="0"/>
                <a:cs typeface="Calibri" pitchFamily="34" charset="0"/>
              </a:rPr>
              <a:t>S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cs typeface="Calibri" pitchFamily="34" charset="0"/>
              </a:rPr>
              <a:t>2. το πρωτεύον κλειδί της S </a:t>
            </a:r>
            <a:r>
              <a:rPr lang="el-GR" sz="2000">
                <a:latin typeface="Calibri" pitchFamily="34" charset="0"/>
                <a:cs typeface="Calibri" pitchFamily="34" charset="0"/>
              </a:rPr>
              <a:t>γίνεται ξένο κλειδί της </a:t>
            </a:r>
            <a:r>
              <a:rPr lang="en-US" sz="2000">
                <a:latin typeface="Calibri" pitchFamily="34" charset="0"/>
                <a:cs typeface="Calibri" pitchFamily="34" charset="0"/>
              </a:rPr>
              <a:t>Τ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611188" y="4868863"/>
            <a:ext cx="8204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Προτιμάμε τη σχέση  που αντιστοιχεί σε τύπο οντοτήτων με 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ολική συμμετοχή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γιατί;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Τα γνωρίσματα της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2051050" y="4005263"/>
            <a:ext cx="5472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Παράδειγμα: καθηγητής – διδασκαλία (1-</a:t>
            </a:r>
            <a:r>
              <a:rPr lang="en-US" sz="180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180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C65D1E-8E7D-4234-BF0A-20291D443F2C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43013" name="AutoShape 2"/>
          <p:cNvSpPr>
            <a:spLocks noChangeArrowheads="1"/>
          </p:cNvSpPr>
          <p:nvPr/>
        </p:nvSpPr>
        <p:spPr bwMode="auto">
          <a:xfrm>
            <a:off x="4211638" y="2492375"/>
            <a:ext cx="1247775" cy="60007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4" name="AutoShape 3"/>
          <p:cNvSpPr>
            <a:spLocks noChangeArrowheads="1"/>
          </p:cNvSpPr>
          <p:nvPr/>
        </p:nvSpPr>
        <p:spPr bwMode="auto">
          <a:xfrm>
            <a:off x="2339975" y="2133600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5" name="AutoShape 4"/>
          <p:cNvSpPr>
            <a:spLocks noChangeArrowheads="1"/>
          </p:cNvSpPr>
          <p:nvPr/>
        </p:nvSpPr>
        <p:spPr bwMode="auto">
          <a:xfrm>
            <a:off x="684213" y="2492375"/>
            <a:ext cx="935037" cy="61118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828675" y="25654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3017" name="Text Box 6"/>
          <p:cNvSpPr txBox="1">
            <a:spLocks noChangeArrowheads="1"/>
          </p:cNvSpPr>
          <p:nvPr/>
        </p:nvSpPr>
        <p:spPr bwMode="auto">
          <a:xfrm>
            <a:off x="2700338" y="2565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</a:t>
            </a:r>
            <a:endParaRPr lang="el-GR" sz="2400">
              <a:latin typeface="Times New Roman" pitchFamily="18" charset="0"/>
            </a:endParaRPr>
          </a:p>
        </p:txBody>
      </p:sp>
      <p:sp>
        <p:nvSpPr>
          <p:cNvPr id="43018" name="Text Box 7"/>
          <p:cNvSpPr txBox="1">
            <a:spLocks noChangeArrowheads="1"/>
          </p:cNvSpPr>
          <p:nvPr/>
        </p:nvSpPr>
        <p:spPr bwMode="auto">
          <a:xfrm>
            <a:off x="4500563" y="2565400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3019" name="Line 8"/>
          <p:cNvSpPr>
            <a:spLocks noChangeShapeType="1"/>
          </p:cNvSpPr>
          <p:nvPr/>
        </p:nvSpPr>
        <p:spPr bwMode="auto">
          <a:xfrm>
            <a:off x="1619250" y="27813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0" name="Line 9"/>
          <p:cNvSpPr>
            <a:spLocks noChangeShapeType="1"/>
          </p:cNvSpPr>
          <p:nvPr/>
        </p:nvSpPr>
        <p:spPr bwMode="auto">
          <a:xfrm>
            <a:off x="3563938" y="27813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1" name="Oval 10"/>
          <p:cNvSpPr>
            <a:spLocks noChangeArrowheads="1"/>
          </p:cNvSpPr>
          <p:nvPr/>
        </p:nvSpPr>
        <p:spPr bwMode="auto">
          <a:xfrm>
            <a:off x="755650" y="1700213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2" name="Text Box 11"/>
          <p:cNvSpPr txBox="1">
            <a:spLocks noChangeArrowheads="1"/>
          </p:cNvSpPr>
          <p:nvPr/>
        </p:nvSpPr>
        <p:spPr bwMode="auto">
          <a:xfrm>
            <a:off x="973138" y="170021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43023" name="Oval 12"/>
          <p:cNvSpPr>
            <a:spLocks noChangeArrowheads="1"/>
          </p:cNvSpPr>
          <p:nvPr/>
        </p:nvSpPr>
        <p:spPr bwMode="auto">
          <a:xfrm>
            <a:off x="755650" y="3644900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Text Box 13"/>
          <p:cNvSpPr txBox="1">
            <a:spLocks noChangeArrowheads="1"/>
          </p:cNvSpPr>
          <p:nvPr/>
        </p:nvSpPr>
        <p:spPr bwMode="auto">
          <a:xfrm>
            <a:off x="971550" y="36449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43025" name="Line 14"/>
          <p:cNvSpPr>
            <a:spLocks noChangeShapeType="1"/>
          </p:cNvSpPr>
          <p:nvPr/>
        </p:nvSpPr>
        <p:spPr bwMode="auto">
          <a:xfrm flipH="1">
            <a:off x="1187450" y="2133600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26" name="Line 15"/>
          <p:cNvSpPr>
            <a:spLocks noChangeShapeType="1"/>
          </p:cNvSpPr>
          <p:nvPr/>
        </p:nvSpPr>
        <p:spPr bwMode="auto">
          <a:xfrm>
            <a:off x="900113" y="3141663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27" name="Rectangle 16"/>
          <p:cNvSpPr>
            <a:spLocks noChangeArrowheads="1"/>
          </p:cNvSpPr>
          <p:nvPr/>
        </p:nvSpPr>
        <p:spPr bwMode="auto">
          <a:xfrm>
            <a:off x="4500563" y="4652963"/>
            <a:ext cx="12954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Text Box 17"/>
          <p:cNvSpPr txBox="1">
            <a:spLocks noChangeArrowheads="1"/>
          </p:cNvSpPr>
          <p:nvPr/>
        </p:nvSpPr>
        <p:spPr bwMode="auto">
          <a:xfrm>
            <a:off x="4572000" y="46529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43029" name="Text Box 18"/>
          <p:cNvSpPr txBox="1">
            <a:spLocks noChangeArrowheads="1"/>
          </p:cNvSpPr>
          <p:nvPr/>
        </p:nvSpPr>
        <p:spPr bwMode="auto">
          <a:xfrm>
            <a:off x="5292725" y="46529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43030" name="Line 19"/>
          <p:cNvSpPr>
            <a:spLocks noChangeShapeType="1"/>
          </p:cNvSpPr>
          <p:nvPr/>
        </p:nvSpPr>
        <p:spPr bwMode="auto">
          <a:xfrm>
            <a:off x="5148263" y="46529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31" name="Text Box 20"/>
          <p:cNvSpPr txBox="1">
            <a:spLocks noChangeArrowheads="1"/>
          </p:cNvSpPr>
          <p:nvPr/>
        </p:nvSpPr>
        <p:spPr bwMode="auto">
          <a:xfrm>
            <a:off x="3851275" y="436562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3032" name="Rectangle 21"/>
          <p:cNvSpPr>
            <a:spLocks noChangeArrowheads="1"/>
          </p:cNvSpPr>
          <p:nvPr/>
        </p:nvSpPr>
        <p:spPr bwMode="auto">
          <a:xfrm>
            <a:off x="6156325" y="4652963"/>
            <a:ext cx="23764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Text Box 22"/>
          <p:cNvSpPr txBox="1">
            <a:spLocks noChangeArrowheads="1"/>
          </p:cNvSpPr>
          <p:nvPr/>
        </p:nvSpPr>
        <p:spPr bwMode="auto">
          <a:xfrm>
            <a:off x="6227763" y="46529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43034" name="Text Box 23"/>
          <p:cNvSpPr txBox="1">
            <a:spLocks noChangeArrowheads="1"/>
          </p:cNvSpPr>
          <p:nvPr/>
        </p:nvSpPr>
        <p:spPr bwMode="auto">
          <a:xfrm>
            <a:off x="6948488" y="465296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43035" name="Line 24"/>
          <p:cNvSpPr>
            <a:spLocks noChangeShapeType="1"/>
          </p:cNvSpPr>
          <p:nvPr/>
        </p:nvSpPr>
        <p:spPr bwMode="auto">
          <a:xfrm>
            <a:off x="6804025" y="46529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36" name="Text Box 25"/>
          <p:cNvSpPr txBox="1">
            <a:spLocks noChangeArrowheads="1"/>
          </p:cNvSpPr>
          <p:nvPr/>
        </p:nvSpPr>
        <p:spPr bwMode="auto">
          <a:xfrm>
            <a:off x="6732588" y="4221163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3037" name="Oval 26"/>
          <p:cNvSpPr>
            <a:spLocks noChangeArrowheads="1"/>
          </p:cNvSpPr>
          <p:nvPr/>
        </p:nvSpPr>
        <p:spPr bwMode="auto">
          <a:xfrm>
            <a:off x="4211638" y="1700213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8" name="Oval 27"/>
          <p:cNvSpPr>
            <a:spLocks noChangeArrowheads="1"/>
          </p:cNvSpPr>
          <p:nvPr/>
        </p:nvSpPr>
        <p:spPr bwMode="auto">
          <a:xfrm>
            <a:off x="3924300" y="3429000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8"/>
          <p:cNvSpPr>
            <a:spLocks noChangeShapeType="1"/>
          </p:cNvSpPr>
          <p:nvPr/>
        </p:nvSpPr>
        <p:spPr bwMode="auto">
          <a:xfrm flipH="1">
            <a:off x="4643438" y="2133600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40" name="Line 29"/>
          <p:cNvSpPr>
            <a:spLocks noChangeShapeType="1"/>
          </p:cNvSpPr>
          <p:nvPr/>
        </p:nvSpPr>
        <p:spPr bwMode="auto">
          <a:xfrm flipH="1">
            <a:off x="4500563" y="3141663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41" name="Text Box 30"/>
          <p:cNvSpPr txBox="1">
            <a:spLocks noChangeArrowheads="1"/>
          </p:cNvSpPr>
          <p:nvPr/>
        </p:nvSpPr>
        <p:spPr bwMode="auto">
          <a:xfrm>
            <a:off x="4500563" y="17002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43042" name="Text Box 31"/>
          <p:cNvSpPr txBox="1">
            <a:spLocks noChangeArrowheads="1"/>
          </p:cNvSpPr>
          <p:nvPr/>
        </p:nvSpPr>
        <p:spPr bwMode="auto">
          <a:xfrm>
            <a:off x="4140200" y="3429000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43043" name="Oval 32"/>
          <p:cNvSpPr>
            <a:spLocks noChangeArrowheads="1"/>
          </p:cNvSpPr>
          <p:nvPr/>
        </p:nvSpPr>
        <p:spPr bwMode="auto">
          <a:xfrm>
            <a:off x="2484438" y="3644900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4" name="Text Box 33"/>
          <p:cNvSpPr txBox="1">
            <a:spLocks noChangeArrowheads="1"/>
          </p:cNvSpPr>
          <p:nvPr/>
        </p:nvSpPr>
        <p:spPr bwMode="auto">
          <a:xfrm>
            <a:off x="2700338" y="36449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43045" name="Line 34"/>
          <p:cNvSpPr>
            <a:spLocks noChangeShapeType="1"/>
          </p:cNvSpPr>
          <p:nvPr/>
        </p:nvSpPr>
        <p:spPr bwMode="auto">
          <a:xfrm>
            <a:off x="2916238" y="34290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46" name="Text Box 35"/>
          <p:cNvSpPr txBox="1">
            <a:spLocks noChangeArrowheads="1"/>
          </p:cNvSpPr>
          <p:nvPr/>
        </p:nvSpPr>
        <p:spPr bwMode="auto">
          <a:xfrm>
            <a:off x="1763713" y="24209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43047" name="Text Box 36"/>
          <p:cNvSpPr txBox="1">
            <a:spLocks noChangeArrowheads="1"/>
          </p:cNvSpPr>
          <p:nvPr/>
        </p:nvSpPr>
        <p:spPr bwMode="auto">
          <a:xfrm>
            <a:off x="3563938" y="23495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43048" name="Text Box 37"/>
          <p:cNvSpPr txBox="1">
            <a:spLocks noChangeArrowheads="1"/>
          </p:cNvSpPr>
          <p:nvPr/>
        </p:nvSpPr>
        <p:spPr bwMode="auto">
          <a:xfrm>
            <a:off x="7524750" y="4652963"/>
            <a:ext cx="43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el-GR" sz="1800"/>
          </a:p>
        </p:txBody>
      </p:sp>
      <p:sp>
        <p:nvSpPr>
          <p:cNvPr id="43049" name="Text Box 38"/>
          <p:cNvSpPr txBox="1">
            <a:spLocks noChangeArrowheads="1"/>
          </p:cNvSpPr>
          <p:nvPr/>
        </p:nvSpPr>
        <p:spPr bwMode="auto">
          <a:xfrm>
            <a:off x="8027988" y="46529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  <a:endParaRPr lang="el-GR" sz="1800"/>
          </a:p>
        </p:txBody>
      </p:sp>
      <p:sp>
        <p:nvSpPr>
          <p:cNvPr id="43050" name="Line 39"/>
          <p:cNvSpPr>
            <a:spLocks noChangeShapeType="1"/>
          </p:cNvSpPr>
          <p:nvPr/>
        </p:nvSpPr>
        <p:spPr bwMode="auto">
          <a:xfrm>
            <a:off x="7451725" y="46529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51" name="Line 40"/>
          <p:cNvSpPr>
            <a:spLocks noChangeShapeType="1"/>
          </p:cNvSpPr>
          <p:nvPr/>
        </p:nvSpPr>
        <p:spPr bwMode="auto">
          <a:xfrm>
            <a:off x="7956550" y="46529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52" name="Line 41"/>
          <p:cNvSpPr>
            <a:spLocks noChangeShapeType="1"/>
          </p:cNvSpPr>
          <p:nvPr/>
        </p:nvSpPr>
        <p:spPr bwMode="auto">
          <a:xfrm>
            <a:off x="7740650" y="50133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53" name="Line 42"/>
          <p:cNvSpPr>
            <a:spLocks noChangeShapeType="1"/>
          </p:cNvSpPr>
          <p:nvPr/>
        </p:nvSpPr>
        <p:spPr bwMode="auto">
          <a:xfrm flipH="1">
            <a:off x="4787900" y="5516563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054" name="Line 43"/>
          <p:cNvSpPr>
            <a:spLocks noChangeShapeType="1"/>
          </p:cNvSpPr>
          <p:nvPr/>
        </p:nvSpPr>
        <p:spPr bwMode="auto">
          <a:xfrm flipV="1">
            <a:off x="4787900" y="50133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3055" name="Rectangle 44"/>
          <p:cNvSpPr>
            <a:spLocks noChangeArrowheads="1"/>
          </p:cNvSpPr>
          <p:nvPr/>
        </p:nvSpPr>
        <p:spPr bwMode="auto">
          <a:xfrm>
            <a:off x="395288" y="476250"/>
            <a:ext cx="75438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r>
              <a:rPr lang="el-GR" sz="2400">
                <a:solidFill>
                  <a:srgbClr val="969696"/>
                </a:solidFill>
                <a:latin typeface="Comic Sans MS" pitchFamily="66" charset="0"/>
              </a:rPr>
              <a:t>Συσχετίσεις 1-1</a:t>
            </a:r>
          </a:p>
        </p:txBody>
      </p:sp>
      <p:sp>
        <p:nvSpPr>
          <p:cNvPr id="43057" name="Line 46"/>
          <p:cNvSpPr>
            <a:spLocks noChangeShapeType="1"/>
          </p:cNvSpPr>
          <p:nvPr/>
        </p:nvSpPr>
        <p:spPr bwMode="auto">
          <a:xfrm>
            <a:off x="3560763" y="28051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" name="TextBox 49"/>
          <p:cNvSpPr txBox="1"/>
          <p:nvPr/>
        </p:nvSpPr>
        <p:spPr>
          <a:xfrm>
            <a:off x="539552" y="5661248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Παράδειγμα: αυτοκίνητο/ιδιοκτήτης</a:t>
            </a:r>
            <a:endParaRPr lang="en-US" sz="1400" dirty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07BEE-4656-4846-B664-AC0844B44DC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Συσχετίσεις 1-1</a:t>
            </a:r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95288" y="2205038"/>
            <a:ext cx="812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Εναλλακτικά, </a:t>
            </a:r>
            <a:r>
              <a:rPr lang="el-GR" sz="20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συγχώνευση των </a:t>
            </a:r>
            <a:r>
              <a:rPr lang="en-US" sz="20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 </a:t>
            </a:r>
            <a:r>
              <a:rPr lang="el-GR" sz="20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σε μία μόνο σχέση</a:t>
            </a: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1692275" y="3141663"/>
            <a:ext cx="6324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-- πότε;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-- κλειδί;</a:t>
            </a:r>
            <a:endParaRPr lang="el-GR" sz="2000" b="1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B52FE3-F241-49AC-9E6F-F7FA314E597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4038"/>
            <a:ext cx="7543800" cy="863600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Συσχετίσεις 1-1</a:t>
            </a:r>
          </a:p>
        </p:txBody>
      </p:sp>
      <p:sp>
        <p:nvSpPr>
          <p:cNvPr id="45062" name="AutoShape 3"/>
          <p:cNvSpPr>
            <a:spLocks noChangeArrowheads="1"/>
          </p:cNvSpPr>
          <p:nvPr/>
        </p:nvSpPr>
        <p:spPr bwMode="auto">
          <a:xfrm>
            <a:off x="4497388" y="2276475"/>
            <a:ext cx="1247775" cy="60007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63" name="AutoShape 4"/>
          <p:cNvSpPr>
            <a:spLocks noChangeArrowheads="1"/>
          </p:cNvSpPr>
          <p:nvPr/>
        </p:nvSpPr>
        <p:spPr bwMode="auto">
          <a:xfrm>
            <a:off x="2625725" y="1917700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64" name="AutoShape 5"/>
          <p:cNvSpPr>
            <a:spLocks noChangeArrowheads="1"/>
          </p:cNvSpPr>
          <p:nvPr/>
        </p:nvSpPr>
        <p:spPr bwMode="auto">
          <a:xfrm>
            <a:off x="969963" y="2276475"/>
            <a:ext cx="935037" cy="61118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1114425" y="23495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2986088" y="23495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</a:t>
            </a:r>
            <a:endParaRPr lang="el-GR" sz="2400">
              <a:latin typeface="Times New Roman" pitchFamily="18" charset="0"/>
            </a:endParaRPr>
          </a:p>
        </p:txBody>
      </p:sp>
      <p:sp>
        <p:nvSpPr>
          <p:cNvPr id="45067" name="Text Box 8"/>
          <p:cNvSpPr txBox="1">
            <a:spLocks noChangeArrowheads="1"/>
          </p:cNvSpPr>
          <p:nvPr/>
        </p:nvSpPr>
        <p:spPr bwMode="auto">
          <a:xfrm>
            <a:off x="4786313" y="2349500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45068" name="Line 9"/>
          <p:cNvSpPr>
            <a:spLocks noChangeShapeType="1"/>
          </p:cNvSpPr>
          <p:nvPr/>
        </p:nvSpPr>
        <p:spPr bwMode="auto">
          <a:xfrm>
            <a:off x="1905000" y="25654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69" name="Line 10"/>
          <p:cNvSpPr>
            <a:spLocks noChangeShapeType="1"/>
          </p:cNvSpPr>
          <p:nvPr/>
        </p:nvSpPr>
        <p:spPr bwMode="auto">
          <a:xfrm>
            <a:off x="3849688" y="2565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70" name="Oval 11"/>
          <p:cNvSpPr>
            <a:spLocks noChangeArrowheads="1"/>
          </p:cNvSpPr>
          <p:nvPr/>
        </p:nvSpPr>
        <p:spPr bwMode="auto">
          <a:xfrm>
            <a:off x="1041400" y="1484313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71" name="Text Box 12"/>
          <p:cNvSpPr txBox="1">
            <a:spLocks noChangeArrowheads="1"/>
          </p:cNvSpPr>
          <p:nvPr/>
        </p:nvSpPr>
        <p:spPr bwMode="auto">
          <a:xfrm>
            <a:off x="1258888" y="148431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45072" name="Oval 13"/>
          <p:cNvSpPr>
            <a:spLocks noChangeArrowheads="1"/>
          </p:cNvSpPr>
          <p:nvPr/>
        </p:nvSpPr>
        <p:spPr bwMode="auto">
          <a:xfrm>
            <a:off x="1041400" y="3429000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73" name="Text Box 14"/>
          <p:cNvSpPr txBox="1">
            <a:spLocks noChangeArrowheads="1"/>
          </p:cNvSpPr>
          <p:nvPr/>
        </p:nvSpPr>
        <p:spPr bwMode="auto">
          <a:xfrm>
            <a:off x="1257300" y="34290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45074" name="Line 15"/>
          <p:cNvSpPr>
            <a:spLocks noChangeShapeType="1"/>
          </p:cNvSpPr>
          <p:nvPr/>
        </p:nvSpPr>
        <p:spPr bwMode="auto">
          <a:xfrm flipH="1">
            <a:off x="1473200" y="1917700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75" name="Line 16"/>
          <p:cNvSpPr>
            <a:spLocks noChangeShapeType="1"/>
          </p:cNvSpPr>
          <p:nvPr/>
        </p:nvSpPr>
        <p:spPr bwMode="auto">
          <a:xfrm>
            <a:off x="1185863" y="2925763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76" name="Oval 17"/>
          <p:cNvSpPr>
            <a:spLocks noChangeArrowheads="1"/>
          </p:cNvSpPr>
          <p:nvPr/>
        </p:nvSpPr>
        <p:spPr bwMode="auto">
          <a:xfrm>
            <a:off x="4497388" y="1484313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77" name="Oval 18"/>
          <p:cNvSpPr>
            <a:spLocks noChangeArrowheads="1"/>
          </p:cNvSpPr>
          <p:nvPr/>
        </p:nvSpPr>
        <p:spPr bwMode="auto">
          <a:xfrm>
            <a:off x="4210050" y="3213100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78" name="Line 19"/>
          <p:cNvSpPr>
            <a:spLocks noChangeShapeType="1"/>
          </p:cNvSpPr>
          <p:nvPr/>
        </p:nvSpPr>
        <p:spPr bwMode="auto">
          <a:xfrm flipH="1">
            <a:off x="4929188" y="1917700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79" name="Line 20"/>
          <p:cNvSpPr>
            <a:spLocks noChangeShapeType="1"/>
          </p:cNvSpPr>
          <p:nvPr/>
        </p:nvSpPr>
        <p:spPr bwMode="auto">
          <a:xfrm flipH="1">
            <a:off x="4786313" y="2925763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80" name="Text Box 21"/>
          <p:cNvSpPr txBox="1">
            <a:spLocks noChangeArrowheads="1"/>
          </p:cNvSpPr>
          <p:nvPr/>
        </p:nvSpPr>
        <p:spPr bwMode="auto">
          <a:xfrm>
            <a:off x="4786313" y="14843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45081" name="Text Box 22"/>
          <p:cNvSpPr txBox="1">
            <a:spLocks noChangeArrowheads="1"/>
          </p:cNvSpPr>
          <p:nvPr/>
        </p:nvSpPr>
        <p:spPr bwMode="auto">
          <a:xfrm>
            <a:off x="4425950" y="3213100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45082" name="Oval 23"/>
          <p:cNvSpPr>
            <a:spLocks noChangeArrowheads="1"/>
          </p:cNvSpPr>
          <p:nvPr/>
        </p:nvSpPr>
        <p:spPr bwMode="auto">
          <a:xfrm>
            <a:off x="2770188" y="3429000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83" name="Text Box 24"/>
          <p:cNvSpPr txBox="1">
            <a:spLocks noChangeArrowheads="1"/>
          </p:cNvSpPr>
          <p:nvPr/>
        </p:nvSpPr>
        <p:spPr bwMode="auto">
          <a:xfrm>
            <a:off x="2986088" y="34290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45084" name="Line 25"/>
          <p:cNvSpPr>
            <a:spLocks noChangeShapeType="1"/>
          </p:cNvSpPr>
          <p:nvPr/>
        </p:nvSpPr>
        <p:spPr bwMode="auto">
          <a:xfrm>
            <a:off x="3201988" y="32131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85" name="Text Box 26"/>
          <p:cNvSpPr txBox="1">
            <a:spLocks noChangeArrowheads="1"/>
          </p:cNvSpPr>
          <p:nvPr/>
        </p:nvSpPr>
        <p:spPr bwMode="auto">
          <a:xfrm>
            <a:off x="2049463" y="22050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45086" name="Text Box 27"/>
          <p:cNvSpPr txBox="1">
            <a:spLocks noChangeArrowheads="1"/>
          </p:cNvSpPr>
          <p:nvPr/>
        </p:nvSpPr>
        <p:spPr bwMode="auto">
          <a:xfrm>
            <a:off x="3849688" y="21336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45087" name="Rectangle 28"/>
          <p:cNvSpPr>
            <a:spLocks noChangeArrowheads="1"/>
          </p:cNvSpPr>
          <p:nvPr/>
        </p:nvSpPr>
        <p:spPr bwMode="auto">
          <a:xfrm>
            <a:off x="4427538" y="5375275"/>
            <a:ext cx="3744912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88" name="Text Box 29"/>
          <p:cNvSpPr txBox="1">
            <a:spLocks noChangeArrowheads="1"/>
          </p:cNvSpPr>
          <p:nvPr/>
        </p:nvSpPr>
        <p:spPr bwMode="auto">
          <a:xfrm>
            <a:off x="4427538" y="54467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el-GR" sz="1800"/>
          </a:p>
        </p:txBody>
      </p:sp>
      <p:sp>
        <p:nvSpPr>
          <p:cNvPr id="45089" name="Text Box 30"/>
          <p:cNvSpPr txBox="1">
            <a:spLocks noChangeArrowheads="1"/>
          </p:cNvSpPr>
          <p:nvPr/>
        </p:nvSpPr>
        <p:spPr bwMode="auto">
          <a:xfrm>
            <a:off x="5146675" y="544671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45090" name="Text Box 31"/>
          <p:cNvSpPr txBox="1">
            <a:spLocks noChangeArrowheads="1"/>
          </p:cNvSpPr>
          <p:nvPr/>
        </p:nvSpPr>
        <p:spPr bwMode="auto">
          <a:xfrm>
            <a:off x="5867400" y="544671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</a:t>
            </a:r>
            <a:endParaRPr lang="el-GR" sz="1800"/>
          </a:p>
        </p:txBody>
      </p:sp>
      <p:sp>
        <p:nvSpPr>
          <p:cNvPr id="45091" name="Text Box 32"/>
          <p:cNvSpPr txBox="1">
            <a:spLocks noChangeArrowheads="1"/>
          </p:cNvSpPr>
          <p:nvPr/>
        </p:nvSpPr>
        <p:spPr bwMode="auto">
          <a:xfrm>
            <a:off x="6804025" y="54467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45092" name="Text Box 33"/>
          <p:cNvSpPr txBox="1">
            <a:spLocks noChangeArrowheads="1"/>
          </p:cNvSpPr>
          <p:nvPr/>
        </p:nvSpPr>
        <p:spPr bwMode="auto">
          <a:xfrm>
            <a:off x="7523163" y="54467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  <a:endParaRPr lang="el-GR" sz="1800"/>
          </a:p>
        </p:txBody>
      </p:sp>
      <p:sp>
        <p:nvSpPr>
          <p:cNvPr id="45093" name="Line 34"/>
          <p:cNvSpPr>
            <a:spLocks noChangeShapeType="1"/>
          </p:cNvSpPr>
          <p:nvPr/>
        </p:nvSpPr>
        <p:spPr bwMode="auto">
          <a:xfrm>
            <a:off x="5075238" y="5375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94" name="Line 35"/>
          <p:cNvSpPr>
            <a:spLocks noChangeShapeType="1"/>
          </p:cNvSpPr>
          <p:nvPr/>
        </p:nvSpPr>
        <p:spPr bwMode="auto">
          <a:xfrm>
            <a:off x="5795963" y="5375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95" name="Line 36"/>
          <p:cNvSpPr>
            <a:spLocks noChangeShapeType="1"/>
          </p:cNvSpPr>
          <p:nvPr/>
        </p:nvSpPr>
        <p:spPr bwMode="auto">
          <a:xfrm>
            <a:off x="6588125" y="5375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96" name="Line 37"/>
          <p:cNvSpPr>
            <a:spLocks noChangeShapeType="1"/>
          </p:cNvSpPr>
          <p:nvPr/>
        </p:nvSpPr>
        <p:spPr bwMode="auto">
          <a:xfrm>
            <a:off x="7451725" y="5375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097" name="Text Box 38"/>
          <p:cNvSpPr txBox="1">
            <a:spLocks noChangeArrowheads="1"/>
          </p:cNvSpPr>
          <p:nvPr/>
        </p:nvSpPr>
        <p:spPr bwMode="auto">
          <a:xfrm>
            <a:off x="4094163" y="3986213"/>
            <a:ext cx="4049712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Αλλά πρόβλημα με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στο κλειδί !!!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Απαιτεί ολική συμμετοχή για τουλάχιστον μια από τις οντότητες</a:t>
            </a:r>
          </a:p>
        </p:txBody>
      </p:sp>
      <p:sp>
        <p:nvSpPr>
          <p:cNvPr id="45098" name="Rectangle 39"/>
          <p:cNvSpPr>
            <a:spLocks noChangeArrowheads="1"/>
          </p:cNvSpPr>
          <p:nvPr/>
        </p:nvSpPr>
        <p:spPr bwMode="auto">
          <a:xfrm>
            <a:off x="4067175" y="3933825"/>
            <a:ext cx="4248150" cy="20875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BF7AEA-6C3F-4519-B996-11289864B4CF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7715250" cy="858837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Γνωρίσματα</a:t>
            </a:r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2123728" y="1340768"/>
            <a:ext cx="487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Γνωρίσματα</a:t>
            </a:r>
            <a:endParaRPr lang="el-GR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Σύνθετα</a:t>
            </a:r>
            <a:endParaRPr lang="el-GR" sz="2000" dirty="0">
              <a:solidFill>
                <a:srgbClr val="FF00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112" name="Text Box 5"/>
          <p:cNvSpPr txBox="1">
            <a:spLocks noChangeArrowheads="1"/>
          </p:cNvSpPr>
          <p:nvPr/>
        </p:nvSpPr>
        <p:spPr bwMode="auto">
          <a:xfrm>
            <a:off x="755650" y="23495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Ένα γνώρισμα για κάθε απλό γνώρισμα που απαρτίζει το σύνθετο.</a:t>
            </a:r>
          </a:p>
        </p:txBody>
      </p:sp>
      <p:sp>
        <p:nvSpPr>
          <p:cNvPr id="47113" name="Text Box 6"/>
          <p:cNvSpPr txBox="1">
            <a:spLocks noChangeArrowheads="1"/>
          </p:cNvSpPr>
          <p:nvPr/>
        </p:nvSpPr>
        <p:spPr bwMode="auto">
          <a:xfrm>
            <a:off x="395288" y="3141663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Πλειότιμα</a:t>
            </a:r>
            <a:endParaRPr lang="el-GR" sz="2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114" name="Text Box 7"/>
          <p:cNvSpPr txBox="1">
            <a:spLocks noChangeArrowheads="1"/>
          </p:cNvSpPr>
          <p:nvPr/>
        </p:nvSpPr>
        <p:spPr bwMode="auto">
          <a:xfrm>
            <a:off x="755650" y="3500438"/>
            <a:ext cx="8001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Για κάθε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πλειότιμο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γνώρισμα Α, κατασκευάζουμε μια σχέση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με γνωρίσματα: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το Α (ή τα γνωρίσματα του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αν το Α είναι σύνθετο) και</a:t>
            </a:r>
          </a:p>
          <a:p>
            <a:pPr marL="457200" indent="-4572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τα γνωρίσματα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πρωτεύοντος κλειδιού της σχέσης που παριστάνει τον τύπο οντοτήτων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ή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συσχετίσεων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του οποίου γνώρισμα είναι το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 (ως ξένο κλειδί)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93E4A-E66E-4EEF-B74D-9115961B7F16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629525" cy="1042987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Ασθενείς Οντότητες</a:t>
            </a:r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395288" y="1844675"/>
            <a:ext cx="812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Ασθενείς τύποι οντοτήτων με (</a:t>
            </a:r>
            <a:r>
              <a:rPr lang="el-GR" sz="2400" dirty="0" err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μονότιμα</a:t>
            </a: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) γνωρίσματα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755650" y="2492375"/>
            <a:ext cx="7772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Για κάθε ασθενή τύπο οντοτήτων Α που εξαρτάται από τον ισχυρό τύπο οντοτήτων Β (προσδιορίζον ιδιοκτήτης)  δημιουργούμε ένα σχήμα σχέσης R με γνωρίσματα:</a:t>
            </a:r>
          </a:p>
          <a:p>
            <a:pPr algn="just" eaLnBrk="0" hangingPunct="0">
              <a:spcBef>
                <a:spcPct val="50000"/>
              </a:spcBef>
              <a:buFontTx/>
              <a:buChar char="1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. τα γνωρίσματα του Α, και</a:t>
            </a:r>
          </a:p>
          <a:p>
            <a:pPr algn="just" eaLnBrk="0" hangingPunct="0">
              <a:spcBef>
                <a:spcPct val="50000"/>
              </a:spcBef>
              <a:buFontTx/>
              <a:buChar char="2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. τα γνωρίσματα του </a:t>
            </a:r>
            <a:r>
              <a:rPr lang="el-GR" sz="2000" i="1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πρωτεύοντος κλειδιού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του Β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(τα οποία είναι και </a:t>
            </a:r>
            <a:r>
              <a:rPr lang="el-GR" sz="2000" u="sng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ξένο</a:t>
            </a:r>
            <a:r>
              <a:rPr lang="el-GR" sz="2000" dirty="0">
                <a:solidFill>
                  <a:srgbClr val="0099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κλειδί)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Κλειδί </a:t>
            </a:r>
            <a:r>
              <a:rPr lang="el-GR" sz="1800" i="1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(μερικό κλειδί+ πρωτεύον κλειδί)</a:t>
            </a: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755650" y="5589588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παράδειγμα (μάθημα-</a:t>
            </a:r>
            <a:r>
              <a:rPr lang="el-GR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τμήμα</a:t>
            </a:r>
            <a:r>
              <a:rPr lang="el-GR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000" b="1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Βάσεις Δεδομένων 20</a:t>
            </a:r>
            <a:r>
              <a:rPr lang="en-US" altLang="en-US" smtClean="0"/>
              <a:t>1</a:t>
            </a:r>
            <a:r>
              <a:rPr lang="el-GR" altLang="en-US" smtClean="0"/>
              <a:t>2-20</a:t>
            </a:r>
            <a:r>
              <a:rPr lang="en-US" altLang="en-US" smtClean="0"/>
              <a:t>1</a:t>
            </a:r>
            <a:r>
              <a:rPr lang="el-GR" altLang="en-US" smtClean="0"/>
              <a:t>3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E9806C-691A-4352-8930-DA8BEBE782D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1063625" y="2730500"/>
            <a:ext cx="1524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116013" y="278130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ΦΟΙΤΗΤΗΣ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881063" y="3502025"/>
            <a:ext cx="1603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1116013" y="357346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u="sng"/>
              <a:t>ΑΜ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541338" y="1989138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Όνομα</a:t>
            </a:r>
          </a:p>
        </p:txBody>
      </p:sp>
      <p:sp>
        <p:nvSpPr>
          <p:cNvPr id="46090" name="Oval 7"/>
          <p:cNvSpPr>
            <a:spLocks noChangeArrowheads="1"/>
          </p:cNvSpPr>
          <p:nvPr/>
        </p:nvSpPr>
        <p:spPr bwMode="auto">
          <a:xfrm>
            <a:off x="1044575" y="3502025"/>
            <a:ext cx="647700" cy="5032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Oval 8"/>
          <p:cNvSpPr>
            <a:spLocks noChangeArrowheads="1"/>
          </p:cNvSpPr>
          <p:nvPr/>
        </p:nvSpPr>
        <p:spPr bwMode="auto">
          <a:xfrm>
            <a:off x="468313" y="1989138"/>
            <a:ext cx="1008062" cy="504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9"/>
          <p:cNvSpPr>
            <a:spLocks noChangeShapeType="1"/>
          </p:cNvSpPr>
          <p:nvPr/>
        </p:nvSpPr>
        <p:spPr bwMode="auto">
          <a:xfrm>
            <a:off x="1476375" y="2420938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 flipH="1">
            <a:off x="1549400" y="3284538"/>
            <a:ext cx="43180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5435600" y="3430588"/>
            <a:ext cx="1511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/>
              <a:t>ΕΧΕΙ</a:t>
            </a: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5438775" y="4724400"/>
            <a:ext cx="1371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AutoShape 13"/>
          <p:cNvSpPr>
            <a:spLocks noChangeArrowheads="1"/>
          </p:cNvSpPr>
          <p:nvPr/>
        </p:nvSpPr>
        <p:spPr bwMode="auto">
          <a:xfrm>
            <a:off x="3135313" y="4364038"/>
            <a:ext cx="1752600" cy="1295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4"/>
          <p:cNvSpPr>
            <a:spLocks noChangeShapeType="1"/>
          </p:cNvSpPr>
          <p:nvPr/>
        </p:nvSpPr>
        <p:spPr bwMode="auto">
          <a:xfrm>
            <a:off x="4932363" y="50133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Text Box 15"/>
          <p:cNvSpPr txBox="1">
            <a:spLocks noChangeArrowheads="1"/>
          </p:cNvSpPr>
          <p:nvPr/>
        </p:nvSpPr>
        <p:spPr bwMode="auto">
          <a:xfrm>
            <a:off x="7451725" y="4870450"/>
            <a:ext cx="1262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/>
              <a:t>ΔΙΔΑΣΚΕΙ</a:t>
            </a:r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5583238" y="4795838"/>
            <a:ext cx="165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ΤΜΗΜΑ</a:t>
            </a:r>
          </a:p>
        </p:txBody>
      </p:sp>
      <p:sp>
        <p:nvSpPr>
          <p:cNvPr id="46100" name="Text Box 17"/>
          <p:cNvSpPr txBox="1">
            <a:spLocks noChangeArrowheads="1"/>
          </p:cNvSpPr>
          <p:nvPr/>
        </p:nvSpPr>
        <p:spPr bwMode="auto">
          <a:xfrm>
            <a:off x="5438775" y="5732463"/>
            <a:ext cx="2160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Αριθμός-Τμήματος</a:t>
            </a:r>
          </a:p>
        </p:txBody>
      </p:sp>
      <p:sp>
        <p:nvSpPr>
          <p:cNvPr id="46101" name="Oval 18"/>
          <p:cNvSpPr>
            <a:spLocks noChangeArrowheads="1"/>
          </p:cNvSpPr>
          <p:nvPr/>
        </p:nvSpPr>
        <p:spPr bwMode="auto">
          <a:xfrm>
            <a:off x="5294313" y="5589588"/>
            <a:ext cx="2085975" cy="7191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Line 19"/>
          <p:cNvSpPr>
            <a:spLocks noChangeShapeType="1"/>
          </p:cNvSpPr>
          <p:nvPr/>
        </p:nvSpPr>
        <p:spPr bwMode="auto">
          <a:xfrm>
            <a:off x="5943600" y="5299075"/>
            <a:ext cx="7143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6804025" y="508635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2125663" y="32845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5" name="Line 22"/>
          <p:cNvSpPr>
            <a:spLocks noChangeShapeType="1"/>
          </p:cNvSpPr>
          <p:nvPr/>
        </p:nvSpPr>
        <p:spPr bwMode="auto">
          <a:xfrm>
            <a:off x="2125663" y="50133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219700" y="2997200"/>
            <a:ext cx="1223963" cy="1220788"/>
            <a:chOff x="3787" y="1661"/>
            <a:chExt cx="771" cy="769"/>
          </a:xfrm>
        </p:grpSpPr>
        <p:sp>
          <p:nvSpPr>
            <p:cNvPr id="46137" name="AutoShape 24"/>
            <p:cNvSpPr>
              <a:spLocks noChangeArrowheads="1"/>
            </p:cNvSpPr>
            <p:nvPr/>
          </p:nvSpPr>
          <p:spPr bwMode="auto">
            <a:xfrm>
              <a:off x="3878" y="1752"/>
              <a:ext cx="590" cy="588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8" name="AutoShape 25"/>
            <p:cNvSpPr>
              <a:spLocks noChangeArrowheads="1"/>
            </p:cNvSpPr>
            <p:nvPr/>
          </p:nvSpPr>
          <p:spPr bwMode="auto">
            <a:xfrm>
              <a:off x="3787" y="1661"/>
              <a:ext cx="771" cy="769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107" name="Rectangle 26"/>
          <p:cNvSpPr>
            <a:spLocks noChangeArrowheads="1"/>
          </p:cNvSpPr>
          <p:nvPr/>
        </p:nvSpPr>
        <p:spPr bwMode="auto">
          <a:xfrm>
            <a:off x="5148263" y="1917700"/>
            <a:ext cx="1371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Line 27"/>
          <p:cNvSpPr>
            <a:spLocks noChangeShapeType="1"/>
          </p:cNvSpPr>
          <p:nvPr/>
        </p:nvSpPr>
        <p:spPr bwMode="auto">
          <a:xfrm>
            <a:off x="5795963" y="42227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9" name="Line 28"/>
          <p:cNvSpPr>
            <a:spLocks noChangeShapeType="1"/>
          </p:cNvSpPr>
          <p:nvPr/>
        </p:nvSpPr>
        <p:spPr bwMode="auto">
          <a:xfrm>
            <a:off x="5867400" y="42227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0" name="Text Box 29"/>
          <p:cNvSpPr txBox="1">
            <a:spLocks noChangeArrowheads="1"/>
          </p:cNvSpPr>
          <p:nvPr/>
        </p:nvSpPr>
        <p:spPr bwMode="auto">
          <a:xfrm>
            <a:off x="5219700" y="1989138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ΜΑΘΗΜΑ</a:t>
            </a:r>
          </a:p>
        </p:txBody>
      </p:sp>
      <p:sp>
        <p:nvSpPr>
          <p:cNvPr id="46111" name="AutoShape 30"/>
          <p:cNvSpPr>
            <a:spLocks noChangeArrowheads="1"/>
          </p:cNvSpPr>
          <p:nvPr/>
        </p:nvSpPr>
        <p:spPr bwMode="auto">
          <a:xfrm>
            <a:off x="7308850" y="4510088"/>
            <a:ext cx="1150938" cy="1150937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2" name="Rectangle 31"/>
          <p:cNvSpPr>
            <a:spLocks noChangeArrowheads="1"/>
          </p:cNvSpPr>
          <p:nvPr/>
        </p:nvSpPr>
        <p:spPr bwMode="auto">
          <a:xfrm>
            <a:off x="5508625" y="4797425"/>
            <a:ext cx="12239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3" name="Line 32"/>
          <p:cNvSpPr>
            <a:spLocks noChangeShapeType="1"/>
          </p:cNvSpPr>
          <p:nvPr/>
        </p:nvSpPr>
        <p:spPr bwMode="auto">
          <a:xfrm>
            <a:off x="5795963" y="25654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4" name="Text Box 33"/>
          <p:cNvSpPr txBox="1">
            <a:spLocks noChangeArrowheads="1"/>
          </p:cNvSpPr>
          <p:nvPr/>
        </p:nvSpPr>
        <p:spPr bwMode="auto">
          <a:xfrm>
            <a:off x="3276600" y="4870450"/>
            <a:ext cx="1512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/>
              <a:t>ΠΑΡΑΚΟΛΟΥΘΕΙ</a:t>
            </a:r>
          </a:p>
        </p:txBody>
      </p:sp>
      <p:sp>
        <p:nvSpPr>
          <p:cNvPr id="46115" name="Text Box 34"/>
          <p:cNvSpPr txBox="1">
            <a:spLocks noChangeArrowheads="1"/>
          </p:cNvSpPr>
          <p:nvPr/>
        </p:nvSpPr>
        <p:spPr bwMode="auto">
          <a:xfrm>
            <a:off x="8459788" y="4508500"/>
            <a:ext cx="68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/>
              <a:t>.. .</a:t>
            </a:r>
          </a:p>
        </p:txBody>
      </p:sp>
      <p:sp>
        <p:nvSpPr>
          <p:cNvPr id="46116" name="Line 35"/>
          <p:cNvSpPr>
            <a:spLocks noChangeShapeType="1"/>
          </p:cNvSpPr>
          <p:nvPr/>
        </p:nvSpPr>
        <p:spPr bwMode="auto">
          <a:xfrm>
            <a:off x="5435600" y="602297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7" name="Text Box 36"/>
          <p:cNvSpPr txBox="1">
            <a:spLocks noChangeArrowheads="1"/>
          </p:cNvSpPr>
          <p:nvPr/>
        </p:nvSpPr>
        <p:spPr bwMode="auto">
          <a:xfrm>
            <a:off x="6372225" y="27098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ΔΜ</a:t>
            </a:r>
          </a:p>
        </p:txBody>
      </p:sp>
      <p:sp>
        <p:nvSpPr>
          <p:cNvPr id="46118" name="Text Box 37"/>
          <p:cNvSpPr txBox="1">
            <a:spLocks noChangeArrowheads="1"/>
          </p:cNvSpPr>
          <p:nvPr/>
        </p:nvSpPr>
        <p:spPr bwMode="auto">
          <a:xfrm>
            <a:off x="6732588" y="1989138"/>
            <a:ext cx="935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Όνομα</a:t>
            </a:r>
          </a:p>
        </p:txBody>
      </p:sp>
      <p:sp>
        <p:nvSpPr>
          <p:cNvPr id="46119" name="Text Box 38"/>
          <p:cNvSpPr txBox="1">
            <a:spLocks noChangeArrowheads="1"/>
          </p:cNvSpPr>
          <p:nvPr/>
        </p:nvSpPr>
        <p:spPr bwMode="auto">
          <a:xfrm>
            <a:off x="5940425" y="1341438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u="sng"/>
              <a:t>ΚΜ</a:t>
            </a:r>
          </a:p>
        </p:txBody>
      </p:sp>
      <p:sp>
        <p:nvSpPr>
          <p:cNvPr id="46120" name="Oval 39"/>
          <p:cNvSpPr>
            <a:spLocks noChangeArrowheads="1"/>
          </p:cNvSpPr>
          <p:nvPr/>
        </p:nvSpPr>
        <p:spPr bwMode="auto">
          <a:xfrm>
            <a:off x="5795963" y="1341438"/>
            <a:ext cx="7921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1" name="Oval 40"/>
          <p:cNvSpPr>
            <a:spLocks noChangeArrowheads="1"/>
          </p:cNvSpPr>
          <p:nvPr/>
        </p:nvSpPr>
        <p:spPr bwMode="auto">
          <a:xfrm>
            <a:off x="6732588" y="1989138"/>
            <a:ext cx="935037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2" name="Oval 41"/>
          <p:cNvSpPr>
            <a:spLocks noChangeArrowheads="1"/>
          </p:cNvSpPr>
          <p:nvPr/>
        </p:nvSpPr>
        <p:spPr bwMode="auto">
          <a:xfrm>
            <a:off x="6300788" y="2709863"/>
            <a:ext cx="6477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3" name="Line 42"/>
          <p:cNvSpPr>
            <a:spLocks noChangeShapeType="1"/>
          </p:cNvSpPr>
          <p:nvPr/>
        </p:nvSpPr>
        <p:spPr bwMode="auto">
          <a:xfrm flipH="1">
            <a:off x="6084888" y="1701800"/>
            <a:ext cx="14287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4" name="Line 43"/>
          <p:cNvSpPr>
            <a:spLocks noChangeShapeType="1"/>
          </p:cNvSpPr>
          <p:nvPr/>
        </p:nvSpPr>
        <p:spPr bwMode="auto">
          <a:xfrm>
            <a:off x="6516688" y="22050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5" name="Line 44"/>
          <p:cNvSpPr>
            <a:spLocks noChangeShapeType="1"/>
          </p:cNvSpPr>
          <p:nvPr/>
        </p:nvSpPr>
        <p:spPr bwMode="auto">
          <a:xfrm>
            <a:off x="6227763" y="2493963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6300788" y="4149725"/>
            <a:ext cx="1296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Αίθουσα</a:t>
            </a:r>
          </a:p>
        </p:txBody>
      </p:sp>
      <p:sp>
        <p:nvSpPr>
          <p:cNvPr id="46127" name="Oval 46"/>
          <p:cNvSpPr>
            <a:spLocks noChangeArrowheads="1"/>
          </p:cNvSpPr>
          <p:nvPr/>
        </p:nvSpPr>
        <p:spPr bwMode="auto">
          <a:xfrm>
            <a:off x="6300788" y="4149725"/>
            <a:ext cx="10080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8" name="Line 47"/>
          <p:cNvSpPr>
            <a:spLocks noChangeShapeType="1"/>
          </p:cNvSpPr>
          <p:nvPr/>
        </p:nvSpPr>
        <p:spPr bwMode="auto">
          <a:xfrm flipH="1">
            <a:off x="6227763" y="4510088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195513" y="451008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Ν</a:t>
            </a:r>
          </a:p>
        </p:txBody>
      </p:sp>
      <p:sp>
        <p:nvSpPr>
          <p:cNvPr id="46130" name="Text Box 49"/>
          <p:cNvSpPr txBox="1">
            <a:spLocks noChangeArrowheads="1"/>
          </p:cNvSpPr>
          <p:nvPr/>
        </p:nvSpPr>
        <p:spPr bwMode="auto">
          <a:xfrm>
            <a:off x="4859338" y="46545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Μ</a:t>
            </a:r>
          </a:p>
        </p:txBody>
      </p:sp>
      <p:sp>
        <p:nvSpPr>
          <p:cNvPr id="46131" name="Line 50"/>
          <p:cNvSpPr>
            <a:spLocks noChangeShapeType="1"/>
          </p:cNvSpPr>
          <p:nvPr/>
        </p:nvSpPr>
        <p:spPr bwMode="auto">
          <a:xfrm>
            <a:off x="4932363" y="50863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32" name="Text Box 51"/>
          <p:cNvSpPr txBox="1">
            <a:spLocks noChangeArrowheads="1"/>
          </p:cNvSpPr>
          <p:nvPr/>
        </p:nvSpPr>
        <p:spPr bwMode="auto">
          <a:xfrm>
            <a:off x="5508625" y="25654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1</a:t>
            </a:r>
          </a:p>
        </p:txBody>
      </p:sp>
      <p:sp>
        <p:nvSpPr>
          <p:cNvPr id="46133" name="Text Box 52"/>
          <p:cNvSpPr txBox="1">
            <a:spLocks noChangeArrowheads="1"/>
          </p:cNvSpPr>
          <p:nvPr/>
        </p:nvSpPr>
        <p:spPr bwMode="auto">
          <a:xfrm>
            <a:off x="5508625" y="42227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Ν</a:t>
            </a:r>
          </a:p>
        </p:txBody>
      </p:sp>
      <p:sp>
        <p:nvSpPr>
          <p:cNvPr id="46134" name="Line 53"/>
          <p:cNvSpPr>
            <a:spLocks noChangeShapeType="1"/>
          </p:cNvSpPr>
          <p:nvPr/>
        </p:nvSpPr>
        <p:spPr bwMode="auto">
          <a:xfrm>
            <a:off x="6804025" y="501332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35" name="Rectangle 54"/>
          <p:cNvSpPr>
            <a:spLocks noChangeArrowheads="1"/>
          </p:cNvSpPr>
          <p:nvPr/>
        </p:nvSpPr>
        <p:spPr bwMode="auto">
          <a:xfrm>
            <a:off x="457200" y="122238"/>
            <a:ext cx="74993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l-GR" sz="2000">
                <a:solidFill>
                  <a:schemeClr val="accent1"/>
                </a:solidFill>
                <a:latin typeface="Comic Sans MS" pitchFamily="66" charset="0"/>
              </a:rPr>
              <a:t>Ασθενείς Τύποι Οντοτήτων</a:t>
            </a:r>
          </a:p>
        </p:txBody>
      </p:sp>
      <p:sp>
        <p:nvSpPr>
          <p:cNvPr id="46136" name="Text Box 5"/>
          <p:cNvSpPr txBox="1">
            <a:spLocks noChangeArrowheads="1"/>
          </p:cNvSpPr>
          <p:nvPr/>
        </p:nvSpPr>
        <p:spPr bwMode="auto">
          <a:xfrm>
            <a:off x="179388" y="115888"/>
            <a:ext cx="44640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  <a:cs typeface="Calibri" pitchFamily="34" charset="0"/>
              </a:rPr>
              <a:t>Κάποια Μαθήματα έχουν </a:t>
            </a:r>
            <a:r>
              <a:rPr lang="el-GR" sz="1200" dirty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Τμήματα</a:t>
            </a:r>
            <a:r>
              <a:rPr lang="el-GR" sz="1200" dirty="0">
                <a:latin typeface="Calibri" pitchFamily="34" charset="0"/>
                <a:cs typeface="Calibri" pitchFamily="34" charset="0"/>
              </a:rPr>
              <a:t>, τα οποία προσδιορίζονται από έναν αριθμό (Πχ 1</a:t>
            </a:r>
            <a:r>
              <a:rPr lang="el-GR" sz="1200" baseline="30000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sz="1200" dirty="0">
                <a:latin typeface="Calibri" pitchFamily="34" charset="0"/>
                <a:cs typeface="Calibri" pitchFamily="34" charset="0"/>
              </a:rPr>
              <a:t> Τμήμα, 2</a:t>
            </a:r>
            <a:r>
              <a:rPr lang="el-GR" sz="1200" baseline="30000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sz="1200" dirty="0">
                <a:latin typeface="Calibri" pitchFamily="34" charset="0"/>
                <a:cs typeface="Calibri" pitchFamily="34" charset="0"/>
              </a:rPr>
              <a:t> Τμήμα, κλπ), που είναι μοναδικός </a:t>
            </a:r>
            <a:r>
              <a:rPr lang="el-GR" sz="1200" dirty="0" smtClean="0"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1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  <a:cs typeface="Calibri" pitchFamily="34" charset="0"/>
              </a:rPr>
              <a:t>τμήμα </a:t>
            </a:r>
            <a:r>
              <a:rPr lang="el-GR" sz="1200" dirty="0" smtClean="0">
                <a:latin typeface="Calibri" pitchFamily="34" charset="0"/>
                <a:cs typeface="Calibri" pitchFamily="34" charset="0"/>
              </a:rPr>
              <a:t>μαθήματος, </a:t>
            </a:r>
            <a:r>
              <a:rPr lang="el-GR" sz="1200" dirty="0">
                <a:latin typeface="Calibri" pitchFamily="34" charset="0"/>
                <a:cs typeface="Calibri" pitchFamily="34" charset="0"/>
              </a:rPr>
              <a:t>αλλά τμήματα με τον ίδιο αριθμό σε διαφορετικά μαθήματα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  <a:cs typeface="Calibri" pitchFamily="34" charset="0"/>
              </a:rPr>
              <a:t>Κάθε τμήμα γίνεται σε μία αίθουσα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  <a:cs typeface="Calibri" pitchFamily="34" charset="0"/>
              </a:rPr>
              <a:t>Ένας φοιτητής παρακολουθεί ένα τμήμα ενός μαθήματος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  <a:cs typeface="Calibri" pitchFamily="34" charset="0"/>
              </a:rPr>
              <a:t>Κάθε τμήμα ενός μαθήματος μπορεί να διδάσκεται από διαφορετικό καθηγητή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91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6141A-0D0E-48BF-A9CE-9094408C5A88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sz="2000" b="0" dirty="0" smtClean="0">
                <a:solidFill>
                  <a:srgbClr val="969696"/>
                </a:solidFill>
                <a:latin typeface="Comic Sans MS" pitchFamily="66" charset="0"/>
              </a:rPr>
              <a:t>Ασθενείς Τύποι Οντοτήτων: Παράδειγμα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81000" y="2193925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b="1" dirty="0">
                <a:latin typeface="Calibri" pitchFamily="34" charset="0"/>
                <a:cs typeface="Calibri" pitchFamily="34" charset="0"/>
              </a:rPr>
              <a:t>Παράδειγμα: ιδιοκτήτης τύπος οντοτήτων είναι ασθενής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406400" y="2819400"/>
            <a:ext cx="7772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cs typeface="Calibri" pitchFamily="34" charset="0"/>
              </a:rPr>
              <a:t>Οντότητες: Πρωτάθλημα, Ομάδες και Παίκτες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 Τα ονόματα των </a:t>
            </a:r>
            <a:r>
              <a:rPr lang="el-GR" sz="1800" i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πρωταθλημάτων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είναι μοναδικά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 Σε κανένα πρωτάθλημα δε συμμετέχουν δυο </a:t>
            </a:r>
            <a:r>
              <a:rPr lang="el-GR" sz="1800" i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ομάδες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με το ίδιο όνομα, αλλά μπορεί να υπάρχουν ομάδες με το ίδιο όνομα σε διαφορετικά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πρωταθλήματα. </a:t>
            </a:r>
            <a:r>
              <a:rPr lang="el-GR" sz="20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ομάδα διατηρούμε και τα χρώματα της (ένα ή περισσότερα</a:t>
            </a:r>
            <a:r>
              <a:rPr lang="el-GR" sz="20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καθώς και τη </a:t>
            </a:r>
            <a:r>
              <a:rPr lang="el-GR" sz="2000" i="1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μασκώτ</a:t>
            </a:r>
            <a:r>
              <a:rPr lang="el-GR" sz="20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l-GR" sz="2000" i="1" dirty="0">
              <a:solidFill>
                <a:schemeClr val="accent3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 Σε καμιά ομάδα δεν υπάρχουν </a:t>
            </a:r>
            <a:r>
              <a:rPr lang="el-GR" sz="1800" i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παίκτες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με το ίδιο νούμερο. Ωστόσο, μπορεί να υπάρχουν παίκτες με το ίδιο νούμερο σε διαφορετικές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ομάδες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. 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DC9BA-02A3-4DEB-97B7-3FBE38D8649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543800" cy="863600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Μετατροπή Σχήματος Ο/Σ σε Σχεσιακό</a:t>
            </a:r>
            <a:endParaRPr lang="el-GR" b="0" smtClean="0">
              <a:solidFill>
                <a:srgbClr val="969696"/>
              </a:solidFill>
              <a:latin typeface="Comic Sans MS" pitchFamily="66" charset="0"/>
            </a:endParaRPr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899592" y="2564904"/>
            <a:ext cx="7239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Δείτε αυτά που ακολουθούν ως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παρ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αδείγματα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Μην τα ακολουθείτε τυφλά ως «μαγική συνταγή»</a:t>
            </a:r>
            <a:endParaRPr lang="el-GR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282F24-91D4-45B4-B9B5-E5CA6547B768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50181" name="Rectangle 2"/>
          <p:cNvSpPr>
            <a:spLocks noChangeArrowheads="1"/>
          </p:cNvSpPr>
          <p:nvPr/>
        </p:nvSpPr>
        <p:spPr bwMode="auto">
          <a:xfrm>
            <a:off x="2411413" y="4254500"/>
            <a:ext cx="1290637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283450" cy="930275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Τριαδικές Συσχετίσεις</a:t>
            </a:r>
          </a:p>
        </p:txBody>
      </p:sp>
      <p:sp>
        <p:nvSpPr>
          <p:cNvPr id="50183" name="AutoShape 4"/>
          <p:cNvSpPr>
            <a:spLocks noChangeArrowheads="1"/>
          </p:cNvSpPr>
          <p:nvPr/>
        </p:nvSpPr>
        <p:spPr bwMode="auto">
          <a:xfrm>
            <a:off x="4356100" y="2781300"/>
            <a:ext cx="1154113" cy="52863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84" name="AutoShape 5"/>
          <p:cNvSpPr>
            <a:spLocks noChangeArrowheads="1"/>
          </p:cNvSpPr>
          <p:nvPr/>
        </p:nvSpPr>
        <p:spPr bwMode="auto">
          <a:xfrm>
            <a:off x="2482850" y="2422525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85" name="AutoShape 6"/>
          <p:cNvSpPr>
            <a:spLocks noChangeArrowheads="1"/>
          </p:cNvSpPr>
          <p:nvPr/>
        </p:nvSpPr>
        <p:spPr bwMode="auto">
          <a:xfrm>
            <a:off x="395288" y="2852738"/>
            <a:ext cx="1366837" cy="5397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395288" y="2924175"/>
            <a:ext cx="14398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ΠΡΟΜΗΘΕΥΤΗΣ</a:t>
            </a:r>
            <a:endParaRPr lang="el-GR" sz="1200" baseline="-25000">
              <a:latin typeface="Times New Roman" pitchFamily="18" charset="0"/>
            </a:endParaRP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2516188" y="2871788"/>
            <a:ext cx="1295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ΠΡΟΜΗΘΕΥΕΙ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2379663" y="4306888"/>
            <a:ext cx="165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ΕΞΑΡΤΗΜΑ</a:t>
            </a:r>
            <a:endParaRPr lang="el-GR" baseline="-25000">
              <a:latin typeface="Times New Roman" pitchFamily="18" charset="0"/>
            </a:endParaRPr>
          </a:p>
        </p:txBody>
      </p:sp>
      <p:sp>
        <p:nvSpPr>
          <p:cNvPr id="50189" name="Line 10"/>
          <p:cNvSpPr>
            <a:spLocks noChangeShapeType="1"/>
          </p:cNvSpPr>
          <p:nvPr/>
        </p:nvSpPr>
        <p:spPr bwMode="auto">
          <a:xfrm>
            <a:off x="1762125" y="3070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90" name="Line 11"/>
          <p:cNvSpPr>
            <a:spLocks noChangeShapeType="1"/>
          </p:cNvSpPr>
          <p:nvPr/>
        </p:nvSpPr>
        <p:spPr bwMode="auto">
          <a:xfrm>
            <a:off x="3706813" y="30702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91" name="Oval 12"/>
          <p:cNvSpPr>
            <a:spLocks noChangeArrowheads="1"/>
          </p:cNvSpPr>
          <p:nvPr/>
        </p:nvSpPr>
        <p:spPr bwMode="auto">
          <a:xfrm>
            <a:off x="898525" y="1928813"/>
            <a:ext cx="1106488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92" name="Text Box 13"/>
          <p:cNvSpPr txBox="1">
            <a:spLocks noChangeArrowheads="1"/>
          </p:cNvSpPr>
          <p:nvPr/>
        </p:nvSpPr>
        <p:spPr bwMode="auto">
          <a:xfrm>
            <a:off x="1063625" y="1954213"/>
            <a:ext cx="954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προμηθευτή</a:t>
            </a:r>
          </a:p>
        </p:txBody>
      </p:sp>
      <p:sp>
        <p:nvSpPr>
          <p:cNvPr id="50193" name="Oval 14"/>
          <p:cNvSpPr>
            <a:spLocks noChangeArrowheads="1"/>
          </p:cNvSpPr>
          <p:nvPr/>
        </p:nvSpPr>
        <p:spPr bwMode="auto">
          <a:xfrm>
            <a:off x="898525" y="39338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94" name="Text Box 15"/>
          <p:cNvSpPr txBox="1">
            <a:spLocks noChangeArrowheads="1"/>
          </p:cNvSpPr>
          <p:nvPr/>
        </p:nvSpPr>
        <p:spPr bwMode="auto">
          <a:xfrm>
            <a:off x="1114425" y="39338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50195" name="Line 16"/>
          <p:cNvSpPr>
            <a:spLocks noChangeShapeType="1"/>
          </p:cNvSpPr>
          <p:nvPr/>
        </p:nvSpPr>
        <p:spPr bwMode="auto">
          <a:xfrm flipH="1">
            <a:off x="1330325" y="2422525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196" name="Line 17"/>
          <p:cNvSpPr>
            <a:spLocks noChangeShapeType="1"/>
          </p:cNvSpPr>
          <p:nvPr/>
        </p:nvSpPr>
        <p:spPr bwMode="auto">
          <a:xfrm>
            <a:off x="1042988" y="3430588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197" name="Oval 18"/>
          <p:cNvSpPr>
            <a:spLocks noChangeArrowheads="1"/>
          </p:cNvSpPr>
          <p:nvPr/>
        </p:nvSpPr>
        <p:spPr bwMode="auto">
          <a:xfrm>
            <a:off x="4354513" y="19891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98" name="Oval 19"/>
          <p:cNvSpPr>
            <a:spLocks noChangeArrowheads="1"/>
          </p:cNvSpPr>
          <p:nvPr/>
        </p:nvSpPr>
        <p:spPr bwMode="auto">
          <a:xfrm>
            <a:off x="4067175" y="37179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99" name="Line 20"/>
          <p:cNvSpPr>
            <a:spLocks noChangeShapeType="1"/>
          </p:cNvSpPr>
          <p:nvPr/>
        </p:nvSpPr>
        <p:spPr bwMode="auto">
          <a:xfrm flipH="1">
            <a:off x="4786313" y="2422525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200" name="Line 21"/>
          <p:cNvSpPr>
            <a:spLocks noChangeShapeType="1"/>
          </p:cNvSpPr>
          <p:nvPr/>
        </p:nvSpPr>
        <p:spPr bwMode="auto">
          <a:xfrm flipH="1">
            <a:off x="4643438" y="3430588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201" name="Text Box 22"/>
          <p:cNvSpPr txBox="1">
            <a:spLocks noChangeArrowheads="1"/>
          </p:cNvSpPr>
          <p:nvPr/>
        </p:nvSpPr>
        <p:spPr bwMode="auto">
          <a:xfrm>
            <a:off x="4557713" y="198913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έργου</a:t>
            </a:r>
          </a:p>
        </p:txBody>
      </p:sp>
      <p:sp>
        <p:nvSpPr>
          <p:cNvPr id="50202" name="Text Box 23"/>
          <p:cNvSpPr txBox="1">
            <a:spLocks noChangeArrowheads="1"/>
          </p:cNvSpPr>
          <p:nvPr/>
        </p:nvSpPr>
        <p:spPr bwMode="auto">
          <a:xfrm>
            <a:off x="4283075" y="37179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50203" name="Oval 24"/>
          <p:cNvSpPr>
            <a:spLocks noChangeArrowheads="1"/>
          </p:cNvSpPr>
          <p:nvPr/>
        </p:nvSpPr>
        <p:spPr bwMode="auto">
          <a:xfrm>
            <a:off x="2657475" y="1747838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204" name="Text Box 25"/>
          <p:cNvSpPr txBox="1">
            <a:spLocks noChangeArrowheads="1"/>
          </p:cNvSpPr>
          <p:nvPr/>
        </p:nvSpPr>
        <p:spPr bwMode="auto">
          <a:xfrm>
            <a:off x="2855913" y="1801813"/>
            <a:ext cx="576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rgbClr val="800000"/>
                </a:solidFill>
              </a:rPr>
              <a:t>τιμή</a:t>
            </a:r>
          </a:p>
        </p:txBody>
      </p:sp>
      <p:sp>
        <p:nvSpPr>
          <p:cNvPr id="50205" name="Line 26"/>
          <p:cNvSpPr>
            <a:spLocks noChangeShapeType="1"/>
          </p:cNvSpPr>
          <p:nvPr/>
        </p:nvSpPr>
        <p:spPr bwMode="auto">
          <a:xfrm>
            <a:off x="3059113" y="2205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206" name="Text Box 27"/>
          <p:cNvSpPr txBox="1">
            <a:spLocks noChangeArrowheads="1"/>
          </p:cNvSpPr>
          <p:nvPr/>
        </p:nvSpPr>
        <p:spPr bwMode="auto">
          <a:xfrm>
            <a:off x="4500563" y="2852738"/>
            <a:ext cx="1081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ΕΡΓΟ</a:t>
            </a:r>
          </a:p>
        </p:txBody>
      </p:sp>
      <p:sp>
        <p:nvSpPr>
          <p:cNvPr id="50207" name="Line 28"/>
          <p:cNvSpPr>
            <a:spLocks noChangeShapeType="1"/>
          </p:cNvSpPr>
          <p:nvPr/>
        </p:nvSpPr>
        <p:spPr bwMode="auto">
          <a:xfrm>
            <a:off x="3097213" y="37338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208" name="Oval 29"/>
          <p:cNvSpPr>
            <a:spLocks noChangeArrowheads="1"/>
          </p:cNvSpPr>
          <p:nvPr/>
        </p:nvSpPr>
        <p:spPr bwMode="auto">
          <a:xfrm>
            <a:off x="3509963" y="487838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209" name="Text Box 30"/>
          <p:cNvSpPr txBox="1">
            <a:spLocks noChangeArrowheads="1"/>
          </p:cNvSpPr>
          <p:nvPr/>
        </p:nvSpPr>
        <p:spPr bwMode="auto">
          <a:xfrm>
            <a:off x="3524250" y="4886325"/>
            <a:ext cx="992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εξαρτήματος</a:t>
            </a:r>
          </a:p>
        </p:txBody>
      </p:sp>
      <p:sp>
        <p:nvSpPr>
          <p:cNvPr id="50210" name="Line 31"/>
          <p:cNvSpPr>
            <a:spLocks noChangeShapeType="1"/>
          </p:cNvSpPr>
          <p:nvPr/>
        </p:nvSpPr>
        <p:spPr bwMode="auto">
          <a:xfrm>
            <a:off x="3441700" y="4692650"/>
            <a:ext cx="233363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211" name="Text Box 32"/>
          <p:cNvSpPr txBox="1">
            <a:spLocks noChangeArrowheads="1"/>
          </p:cNvSpPr>
          <p:nvPr/>
        </p:nvSpPr>
        <p:spPr bwMode="auto">
          <a:xfrm>
            <a:off x="5708650" y="2470150"/>
            <a:ext cx="310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Σχεσιακό μοντέλο;</a:t>
            </a:r>
          </a:p>
        </p:txBody>
      </p:sp>
      <p:sp>
        <p:nvSpPr>
          <p:cNvPr id="50212" name="Text Box 33"/>
          <p:cNvSpPr txBox="1">
            <a:spLocks noChangeArrowheads="1"/>
          </p:cNvSpPr>
          <p:nvPr/>
        </p:nvSpPr>
        <p:spPr bwMode="auto">
          <a:xfrm>
            <a:off x="5140325" y="3760788"/>
            <a:ext cx="382111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Γενικά, </a:t>
            </a:r>
            <a:r>
              <a:rPr lang="en-US" dirty="0">
                <a:latin typeface="Calibri" pitchFamily="34" charset="0"/>
                <a:cs typeface="Calibri" pitchFamily="34" charset="0"/>
              </a:rPr>
              <a:t>8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διαφορετικές περιπτώσεις με βάση την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πληθικότητα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Ποια είναι τα αντίστοιχα κλειδιά της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Προμηθεύει</a:t>
            </a:r>
            <a:r>
              <a:rPr lang="en-US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σχεσιακό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μοντέλ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o;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129475-429B-4A2F-8520-E8CF61E59D33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51205" name="Rectangle 2"/>
          <p:cNvSpPr>
            <a:spLocks noChangeArrowheads="1"/>
          </p:cNvSpPr>
          <p:nvPr/>
        </p:nvSpPr>
        <p:spPr bwMode="auto">
          <a:xfrm>
            <a:off x="2411413" y="4254500"/>
            <a:ext cx="1290637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283450" cy="930275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Τριαδικές Συσχετίσεις</a:t>
            </a:r>
          </a:p>
        </p:txBody>
      </p:sp>
      <p:sp>
        <p:nvSpPr>
          <p:cNvPr id="51207" name="AutoShape 4"/>
          <p:cNvSpPr>
            <a:spLocks noChangeArrowheads="1"/>
          </p:cNvSpPr>
          <p:nvPr/>
        </p:nvSpPr>
        <p:spPr bwMode="auto">
          <a:xfrm>
            <a:off x="4356100" y="2781300"/>
            <a:ext cx="1154113" cy="52863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8" name="AutoShape 5"/>
          <p:cNvSpPr>
            <a:spLocks noChangeArrowheads="1"/>
          </p:cNvSpPr>
          <p:nvPr/>
        </p:nvSpPr>
        <p:spPr bwMode="auto">
          <a:xfrm>
            <a:off x="2482850" y="2422525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9" name="AutoShape 6"/>
          <p:cNvSpPr>
            <a:spLocks noChangeArrowheads="1"/>
          </p:cNvSpPr>
          <p:nvPr/>
        </p:nvSpPr>
        <p:spPr bwMode="auto">
          <a:xfrm>
            <a:off x="395288" y="2852738"/>
            <a:ext cx="1366837" cy="5397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0" name="Text Box 7"/>
          <p:cNvSpPr txBox="1">
            <a:spLocks noChangeArrowheads="1"/>
          </p:cNvSpPr>
          <p:nvPr/>
        </p:nvSpPr>
        <p:spPr bwMode="auto">
          <a:xfrm>
            <a:off x="395288" y="2924175"/>
            <a:ext cx="14398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ΠΡΟΜΗΘΕΥΤΗΣ</a:t>
            </a:r>
            <a:endParaRPr lang="el-GR" sz="1200" baseline="-25000">
              <a:latin typeface="Times New Roman" pitchFamily="18" charset="0"/>
            </a:endParaRPr>
          </a:p>
        </p:txBody>
      </p:sp>
      <p:sp>
        <p:nvSpPr>
          <p:cNvPr id="51211" name="Text Box 8"/>
          <p:cNvSpPr txBox="1">
            <a:spLocks noChangeArrowheads="1"/>
          </p:cNvSpPr>
          <p:nvPr/>
        </p:nvSpPr>
        <p:spPr bwMode="auto">
          <a:xfrm>
            <a:off x="2516188" y="2871788"/>
            <a:ext cx="1295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ΠΡΟΜΗΘΕΥΕΙ</a:t>
            </a:r>
          </a:p>
        </p:txBody>
      </p:sp>
      <p:sp>
        <p:nvSpPr>
          <p:cNvPr id="51212" name="Text Box 9"/>
          <p:cNvSpPr txBox="1">
            <a:spLocks noChangeArrowheads="1"/>
          </p:cNvSpPr>
          <p:nvPr/>
        </p:nvSpPr>
        <p:spPr bwMode="auto">
          <a:xfrm>
            <a:off x="2408238" y="4324350"/>
            <a:ext cx="165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ΕΞΑΡΤΗΜΑ</a:t>
            </a:r>
            <a:endParaRPr lang="el-GR" baseline="-25000">
              <a:latin typeface="Times New Roman" pitchFamily="18" charset="0"/>
            </a:endParaRPr>
          </a:p>
        </p:txBody>
      </p:sp>
      <p:sp>
        <p:nvSpPr>
          <p:cNvPr id="51213" name="Line 10"/>
          <p:cNvSpPr>
            <a:spLocks noChangeShapeType="1"/>
          </p:cNvSpPr>
          <p:nvPr/>
        </p:nvSpPr>
        <p:spPr bwMode="auto">
          <a:xfrm>
            <a:off x="1762125" y="3070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4" name="Line 11"/>
          <p:cNvSpPr>
            <a:spLocks noChangeShapeType="1"/>
          </p:cNvSpPr>
          <p:nvPr/>
        </p:nvSpPr>
        <p:spPr bwMode="auto">
          <a:xfrm>
            <a:off x="3706813" y="30702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5" name="Oval 12"/>
          <p:cNvSpPr>
            <a:spLocks noChangeArrowheads="1"/>
          </p:cNvSpPr>
          <p:nvPr/>
        </p:nvSpPr>
        <p:spPr bwMode="auto">
          <a:xfrm>
            <a:off x="898525" y="1928813"/>
            <a:ext cx="1106488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6" name="Text Box 13"/>
          <p:cNvSpPr txBox="1">
            <a:spLocks noChangeArrowheads="1"/>
          </p:cNvSpPr>
          <p:nvPr/>
        </p:nvSpPr>
        <p:spPr bwMode="auto">
          <a:xfrm>
            <a:off x="1063625" y="1954213"/>
            <a:ext cx="954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προμηθευτή</a:t>
            </a:r>
          </a:p>
        </p:txBody>
      </p:sp>
      <p:sp>
        <p:nvSpPr>
          <p:cNvPr id="51217" name="Oval 14"/>
          <p:cNvSpPr>
            <a:spLocks noChangeArrowheads="1"/>
          </p:cNvSpPr>
          <p:nvPr/>
        </p:nvSpPr>
        <p:spPr bwMode="auto">
          <a:xfrm>
            <a:off x="898525" y="39338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8" name="Text Box 15"/>
          <p:cNvSpPr txBox="1">
            <a:spLocks noChangeArrowheads="1"/>
          </p:cNvSpPr>
          <p:nvPr/>
        </p:nvSpPr>
        <p:spPr bwMode="auto">
          <a:xfrm>
            <a:off x="1114425" y="39338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51219" name="Line 16"/>
          <p:cNvSpPr>
            <a:spLocks noChangeShapeType="1"/>
          </p:cNvSpPr>
          <p:nvPr/>
        </p:nvSpPr>
        <p:spPr bwMode="auto">
          <a:xfrm flipH="1">
            <a:off x="1330325" y="2422525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0" name="Line 17"/>
          <p:cNvSpPr>
            <a:spLocks noChangeShapeType="1"/>
          </p:cNvSpPr>
          <p:nvPr/>
        </p:nvSpPr>
        <p:spPr bwMode="auto">
          <a:xfrm>
            <a:off x="1042988" y="3430588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1" name="Oval 18"/>
          <p:cNvSpPr>
            <a:spLocks noChangeArrowheads="1"/>
          </p:cNvSpPr>
          <p:nvPr/>
        </p:nvSpPr>
        <p:spPr bwMode="auto">
          <a:xfrm>
            <a:off x="4354513" y="19891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22" name="Oval 19"/>
          <p:cNvSpPr>
            <a:spLocks noChangeArrowheads="1"/>
          </p:cNvSpPr>
          <p:nvPr/>
        </p:nvSpPr>
        <p:spPr bwMode="auto">
          <a:xfrm>
            <a:off x="4067175" y="37179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23" name="Line 20"/>
          <p:cNvSpPr>
            <a:spLocks noChangeShapeType="1"/>
          </p:cNvSpPr>
          <p:nvPr/>
        </p:nvSpPr>
        <p:spPr bwMode="auto">
          <a:xfrm flipH="1">
            <a:off x="4786313" y="2422525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4" name="Line 21"/>
          <p:cNvSpPr>
            <a:spLocks noChangeShapeType="1"/>
          </p:cNvSpPr>
          <p:nvPr/>
        </p:nvSpPr>
        <p:spPr bwMode="auto">
          <a:xfrm flipH="1">
            <a:off x="4643438" y="3430588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5" name="Text Box 22"/>
          <p:cNvSpPr txBox="1">
            <a:spLocks noChangeArrowheads="1"/>
          </p:cNvSpPr>
          <p:nvPr/>
        </p:nvSpPr>
        <p:spPr bwMode="auto">
          <a:xfrm>
            <a:off x="4557713" y="198913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έργου</a:t>
            </a:r>
          </a:p>
        </p:txBody>
      </p:sp>
      <p:sp>
        <p:nvSpPr>
          <p:cNvPr id="51226" name="Text Box 23"/>
          <p:cNvSpPr txBox="1">
            <a:spLocks noChangeArrowheads="1"/>
          </p:cNvSpPr>
          <p:nvPr/>
        </p:nvSpPr>
        <p:spPr bwMode="auto">
          <a:xfrm>
            <a:off x="4283075" y="37179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51227" name="Oval 24"/>
          <p:cNvSpPr>
            <a:spLocks noChangeArrowheads="1"/>
          </p:cNvSpPr>
          <p:nvPr/>
        </p:nvSpPr>
        <p:spPr bwMode="auto">
          <a:xfrm>
            <a:off x="2667000" y="1728788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28" name="Text Box 25"/>
          <p:cNvSpPr txBox="1">
            <a:spLocks noChangeArrowheads="1"/>
          </p:cNvSpPr>
          <p:nvPr/>
        </p:nvSpPr>
        <p:spPr bwMode="auto">
          <a:xfrm>
            <a:off x="2874963" y="1835150"/>
            <a:ext cx="576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rgbClr val="800000"/>
                </a:solidFill>
              </a:rPr>
              <a:t>τιμή</a:t>
            </a:r>
          </a:p>
        </p:txBody>
      </p:sp>
      <p:sp>
        <p:nvSpPr>
          <p:cNvPr id="51229" name="Line 26"/>
          <p:cNvSpPr>
            <a:spLocks noChangeShapeType="1"/>
          </p:cNvSpPr>
          <p:nvPr/>
        </p:nvSpPr>
        <p:spPr bwMode="auto">
          <a:xfrm>
            <a:off x="3059113" y="2205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30" name="Text Box 27"/>
          <p:cNvSpPr txBox="1">
            <a:spLocks noChangeArrowheads="1"/>
          </p:cNvSpPr>
          <p:nvPr/>
        </p:nvSpPr>
        <p:spPr bwMode="auto">
          <a:xfrm>
            <a:off x="4500563" y="2852738"/>
            <a:ext cx="1081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Times New Roman" pitchFamily="18" charset="0"/>
              </a:rPr>
              <a:t>ΕΡΓΟ</a:t>
            </a:r>
          </a:p>
        </p:txBody>
      </p:sp>
      <p:sp>
        <p:nvSpPr>
          <p:cNvPr id="51231" name="Oval 28"/>
          <p:cNvSpPr>
            <a:spLocks noChangeArrowheads="1"/>
          </p:cNvSpPr>
          <p:nvPr/>
        </p:nvSpPr>
        <p:spPr bwMode="auto">
          <a:xfrm>
            <a:off x="3509963" y="487838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32" name="Text Box 29"/>
          <p:cNvSpPr txBox="1">
            <a:spLocks noChangeArrowheads="1"/>
          </p:cNvSpPr>
          <p:nvPr/>
        </p:nvSpPr>
        <p:spPr bwMode="auto">
          <a:xfrm>
            <a:off x="3524250" y="4886325"/>
            <a:ext cx="992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εξαρτήματος</a:t>
            </a:r>
          </a:p>
        </p:txBody>
      </p:sp>
      <p:sp>
        <p:nvSpPr>
          <p:cNvPr id="51233" name="Line 30"/>
          <p:cNvSpPr>
            <a:spLocks noChangeShapeType="1"/>
          </p:cNvSpPr>
          <p:nvPr/>
        </p:nvSpPr>
        <p:spPr bwMode="auto">
          <a:xfrm>
            <a:off x="3441700" y="4692650"/>
            <a:ext cx="233363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34" name="Text Box 31"/>
          <p:cNvSpPr txBox="1">
            <a:spLocks noChangeArrowheads="1"/>
          </p:cNvSpPr>
          <p:nvPr/>
        </p:nvSpPr>
        <p:spPr bwMode="auto">
          <a:xfrm>
            <a:off x="5710238" y="2078038"/>
            <a:ext cx="30448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Έργο και εξάρτημα προσδιορίζουν μοναδικά τον προμηθευτή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(δηλαδή, ένα εξάρτημα για ένα έργο μόνο από ένα συγκεκριμένο προμηθευτή)</a:t>
            </a:r>
          </a:p>
        </p:txBody>
      </p:sp>
      <p:sp>
        <p:nvSpPr>
          <p:cNvPr id="51235" name="Line 32"/>
          <p:cNvSpPr>
            <a:spLocks noChangeShapeType="1"/>
          </p:cNvSpPr>
          <p:nvPr/>
        </p:nvSpPr>
        <p:spPr bwMode="auto">
          <a:xfrm>
            <a:off x="3097213" y="3709988"/>
            <a:ext cx="0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36" name="Text Box 33"/>
          <p:cNvSpPr txBox="1">
            <a:spLocks noChangeArrowheads="1"/>
          </p:cNvSpPr>
          <p:nvPr/>
        </p:nvSpPr>
        <p:spPr bwMode="auto">
          <a:xfrm>
            <a:off x="5656263" y="3813175"/>
            <a:ext cx="310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Σχεσιακό μοντέλο;</a:t>
            </a:r>
          </a:p>
        </p:txBody>
      </p:sp>
      <p:sp>
        <p:nvSpPr>
          <p:cNvPr id="51237" name="Text Box 34"/>
          <p:cNvSpPr txBox="1">
            <a:spLocks noChangeArrowheads="1"/>
          </p:cNvSpPr>
          <p:nvPr/>
        </p:nvSpPr>
        <p:spPr bwMode="auto">
          <a:xfrm>
            <a:off x="1978025" y="2528888"/>
            <a:ext cx="34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51238" name="Text Box 35"/>
          <p:cNvSpPr txBox="1">
            <a:spLocks noChangeArrowheads="1"/>
          </p:cNvSpPr>
          <p:nvPr/>
        </p:nvSpPr>
        <p:spPr bwMode="auto">
          <a:xfrm>
            <a:off x="3806825" y="2549525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</a:t>
            </a:r>
            <a:endParaRPr lang="el-GR" sz="1800"/>
          </a:p>
        </p:txBody>
      </p:sp>
      <p:sp>
        <p:nvSpPr>
          <p:cNvPr id="51239" name="Text Box 36"/>
          <p:cNvSpPr txBox="1">
            <a:spLocks noChangeArrowheads="1"/>
          </p:cNvSpPr>
          <p:nvPr/>
        </p:nvSpPr>
        <p:spPr bwMode="auto">
          <a:xfrm>
            <a:off x="2287588" y="3556000"/>
            <a:ext cx="52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A29F1E-FDBD-4625-B4B3-F46450561BAF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52229" name="Rectangle 2"/>
          <p:cNvSpPr>
            <a:spLocks noChangeArrowheads="1"/>
          </p:cNvSpPr>
          <p:nvPr/>
        </p:nvSpPr>
        <p:spPr bwMode="auto">
          <a:xfrm>
            <a:off x="2411413" y="4254500"/>
            <a:ext cx="1290637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283450" cy="930275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Τριαδικές Συσχετίσεις</a:t>
            </a:r>
          </a:p>
        </p:txBody>
      </p:sp>
      <p:sp>
        <p:nvSpPr>
          <p:cNvPr id="52231" name="AutoShape 4"/>
          <p:cNvSpPr>
            <a:spLocks noChangeArrowheads="1"/>
          </p:cNvSpPr>
          <p:nvPr/>
        </p:nvSpPr>
        <p:spPr bwMode="auto">
          <a:xfrm>
            <a:off x="4356100" y="2781300"/>
            <a:ext cx="1154113" cy="52863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32" name="AutoShape 5"/>
          <p:cNvSpPr>
            <a:spLocks noChangeArrowheads="1"/>
          </p:cNvSpPr>
          <p:nvPr/>
        </p:nvSpPr>
        <p:spPr bwMode="auto">
          <a:xfrm>
            <a:off x="2482850" y="2422525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33" name="AutoShape 6"/>
          <p:cNvSpPr>
            <a:spLocks noChangeArrowheads="1"/>
          </p:cNvSpPr>
          <p:nvPr/>
        </p:nvSpPr>
        <p:spPr bwMode="auto">
          <a:xfrm>
            <a:off x="395288" y="2852738"/>
            <a:ext cx="1366837" cy="5397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395288" y="2924175"/>
            <a:ext cx="14398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ΠΡΟΜΗΘΕΥΤΗΣ</a:t>
            </a:r>
            <a:endParaRPr lang="el-GR" sz="1200" baseline="-25000">
              <a:latin typeface="Times New Roman" pitchFamily="18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2516188" y="2871788"/>
            <a:ext cx="1295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ΠΡΟΜΗΘΕΥΕΙ</a:t>
            </a:r>
          </a:p>
        </p:txBody>
      </p:sp>
      <p:sp>
        <p:nvSpPr>
          <p:cNvPr id="52236" name="Text Box 9"/>
          <p:cNvSpPr txBox="1">
            <a:spLocks noChangeArrowheads="1"/>
          </p:cNvSpPr>
          <p:nvPr/>
        </p:nvSpPr>
        <p:spPr bwMode="auto">
          <a:xfrm>
            <a:off x="2389188" y="4324350"/>
            <a:ext cx="165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ΕΞΑΡΤΗΜΑ</a:t>
            </a:r>
            <a:endParaRPr lang="el-GR" baseline="-25000">
              <a:latin typeface="Times New Roman" pitchFamily="18" charset="0"/>
            </a:endParaRPr>
          </a:p>
        </p:txBody>
      </p:sp>
      <p:sp>
        <p:nvSpPr>
          <p:cNvPr id="52237" name="Line 10"/>
          <p:cNvSpPr>
            <a:spLocks noChangeShapeType="1"/>
          </p:cNvSpPr>
          <p:nvPr/>
        </p:nvSpPr>
        <p:spPr bwMode="auto">
          <a:xfrm>
            <a:off x="1762125" y="3070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38" name="Line 11"/>
          <p:cNvSpPr>
            <a:spLocks noChangeShapeType="1"/>
          </p:cNvSpPr>
          <p:nvPr/>
        </p:nvSpPr>
        <p:spPr bwMode="auto">
          <a:xfrm>
            <a:off x="3706813" y="30702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39" name="Oval 12"/>
          <p:cNvSpPr>
            <a:spLocks noChangeArrowheads="1"/>
          </p:cNvSpPr>
          <p:nvPr/>
        </p:nvSpPr>
        <p:spPr bwMode="auto">
          <a:xfrm>
            <a:off x="898525" y="1928813"/>
            <a:ext cx="1106488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40" name="Text Box 13"/>
          <p:cNvSpPr txBox="1">
            <a:spLocks noChangeArrowheads="1"/>
          </p:cNvSpPr>
          <p:nvPr/>
        </p:nvSpPr>
        <p:spPr bwMode="auto">
          <a:xfrm>
            <a:off x="1063625" y="1954213"/>
            <a:ext cx="954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προμηθευτή</a:t>
            </a:r>
          </a:p>
        </p:txBody>
      </p:sp>
      <p:sp>
        <p:nvSpPr>
          <p:cNvPr id="52241" name="Oval 14"/>
          <p:cNvSpPr>
            <a:spLocks noChangeArrowheads="1"/>
          </p:cNvSpPr>
          <p:nvPr/>
        </p:nvSpPr>
        <p:spPr bwMode="auto">
          <a:xfrm>
            <a:off x="898525" y="39338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42" name="Text Box 15"/>
          <p:cNvSpPr txBox="1">
            <a:spLocks noChangeArrowheads="1"/>
          </p:cNvSpPr>
          <p:nvPr/>
        </p:nvSpPr>
        <p:spPr bwMode="auto">
          <a:xfrm>
            <a:off x="1114425" y="39338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52243" name="Line 16"/>
          <p:cNvSpPr>
            <a:spLocks noChangeShapeType="1"/>
          </p:cNvSpPr>
          <p:nvPr/>
        </p:nvSpPr>
        <p:spPr bwMode="auto">
          <a:xfrm flipH="1">
            <a:off x="1330325" y="2422525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2244" name="Line 17"/>
          <p:cNvSpPr>
            <a:spLocks noChangeShapeType="1"/>
          </p:cNvSpPr>
          <p:nvPr/>
        </p:nvSpPr>
        <p:spPr bwMode="auto">
          <a:xfrm>
            <a:off x="1042988" y="3430588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2245" name="Oval 18"/>
          <p:cNvSpPr>
            <a:spLocks noChangeArrowheads="1"/>
          </p:cNvSpPr>
          <p:nvPr/>
        </p:nvSpPr>
        <p:spPr bwMode="auto">
          <a:xfrm>
            <a:off x="4354513" y="19891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46" name="Oval 19"/>
          <p:cNvSpPr>
            <a:spLocks noChangeArrowheads="1"/>
          </p:cNvSpPr>
          <p:nvPr/>
        </p:nvSpPr>
        <p:spPr bwMode="auto">
          <a:xfrm>
            <a:off x="4067175" y="37179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47" name="Line 20"/>
          <p:cNvSpPr>
            <a:spLocks noChangeShapeType="1"/>
          </p:cNvSpPr>
          <p:nvPr/>
        </p:nvSpPr>
        <p:spPr bwMode="auto">
          <a:xfrm flipH="1">
            <a:off x="4786313" y="2422525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2248" name="Line 21"/>
          <p:cNvSpPr>
            <a:spLocks noChangeShapeType="1"/>
          </p:cNvSpPr>
          <p:nvPr/>
        </p:nvSpPr>
        <p:spPr bwMode="auto">
          <a:xfrm flipH="1">
            <a:off x="4643438" y="3430588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2249" name="Text Box 22"/>
          <p:cNvSpPr txBox="1">
            <a:spLocks noChangeArrowheads="1"/>
          </p:cNvSpPr>
          <p:nvPr/>
        </p:nvSpPr>
        <p:spPr bwMode="auto">
          <a:xfrm>
            <a:off x="4557713" y="198913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έργου</a:t>
            </a:r>
          </a:p>
        </p:txBody>
      </p:sp>
      <p:sp>
        <p:nvSpPr>
          <p:cNvPr id="52250" name="Text Box 23"/>
          <p:cNvSpPr txBox="1">
            <a:spLocks noChangeArrowheads="1"/>
          </p:cNvSpPr>
          <p:nvPr/>
        </p:nvSpPr>
        <p:spPr bwMode="auto">
          <a:xfrm>
            <a:off x="4283075" y="37179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52251" name="Oval 24"/>
          <p:cNvSpPr>
            <a:spLocks noChangeArrowheads="1"/>
          </p:cNvSpPr>
          <p:nvPr/>
        </p:nvSpPr>
        <p:spPr bwMode="auto">
          <a:xfrm>
            <a:off x="2484438" y="17732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52" name="Text Box 25"/>
          <p:cNvSpPr txBox="1">
            <a:spLocks noChangeArrowheads="1"/>
          </p:cNvSpPr>
          <p:nvPr/>
        </p:nvSpPr>
        <p:spPr bwMode="auto">
          <a:xfrm>
            <a:off x="2700338" y="1844675"/>
            <a:ext cx="576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rgbClr val="800000"/>
                </a:solidFill>
              </a:rPr>
              <a:t>τιμή</a:t>
            </a:r>
          </a:p>
        </p:txBody>
      </p:sp>
      <p:sp>
        <p:nvSpPr>
          <p:cNvPr id="52253" name="Line 26"/>
          <p:cNvSpPr>
            <a:spLocks noChangeShapeType="1"/>
          </p:cNvSpPr>
          <p:nvPr/>
        </p:nvSpPr>
        <p:spPr bwMode="auto">
          <a:xfrm>
            <a:off x="3059113" y="2205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2254" name="Text Box 27"/>
          <p:cNvSpPr txBox="1">
            <a:spLocks noChangeArrowheads="1"/>
          </p:cNvSpPr>
          <p:nvPr/>
        </p:nvSpPr>
        <p:spPr bwMode="auto">
          <a:xfrm>
            <a:off x="4500563" y="2852738"/>
            <a:ext cx="1081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ΕΡΓΟ</a:t>
            </a:r>
          </a:p>
        </p:txBody>
      </p:sp>
      <p:sp>
        <p:nvSpPr>
          <p:cNvPr id="52255" name="Line 28"/>
          <p:cNvSpPr>
            <a:spLocks noChangeShapeType="1"/>
          </p:cNvSpPr>
          <p:nvPr/>
        </p:nvSpPr>
        <p:spPr bwMode="auto">
          <a:xfrm>
            <a:off x="3097213" y="37338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2256" name="Oval 29"/>
          <p:cNvSpPr>
            <a:spLocks noChangeArrowheads="1"/>
          </p:cNvSpPr>
          <p:nvPr/>
        </p:nvSpPr>
        <p:spPr bwMode="auto">
          <a:xfrm>
            <a:off x="3509963" y="487838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57" name="Text Box 30"/>
          <p:cNvSpPr txBox="1">
            <a:spLocks noChangeArrowheads="1"/>
          </p:cNvSpPr>
          <p:nvPr/>
        </p:nvSpPr>
        <p:spPr bwMode="auto">
          <a:xfrm>
            <a:off x="3524250" y="4886325"/>
            <a:ext cx="992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εξαρτήματος</a:t>
            </a:r>
          </a:p>
        </p:txBody>
      </p:sp>
      <p:sp>
        <p:nvSpPr>
          <p:cNvPr id="52258" name="Line 31"/>
          <p:cNvSpPr>
            <a:spLocks noChangeShapeType="1"/>
          </p:cNvSpPr>
          <p:nvPr/>
        </p:nvSpPr>
        <p:spPr bwMode="auto">
          <a:xfrm>
            <a:off x="3441700" y="4692650"/>
            <a:ext cx="233363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2259" name="Text Box 32"/>
          <p:cNvSpPr txBox="1">
            <a:spLocks noChangeArrowheads="1"/>
          </p:cNvSpPr>
          <p:nvPr/>
        </p:nvSpPr>
        <p:spPr bwMode="auto">
          <a:xfrm>
            <a:off x="5735638" y="3382963"/>
            <a:ext cx="3165475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Προμηθευτής και έργο προσδιορίζουν μοναδικά το εξάρτημα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(δηλαδή, ένας συγκεκριμένος προμηθευτής μόνο ένα εξάρτημα ανά έργο)</a:t>
            </a:r>
          </a:p>
        </p:txBody>
      </p:sp>
      <p:sp>
        <p:nvSpPr>
          <p:cNvPr id="52260" name="Text Box 33"/>
          <p:cNvSpPr txBox="1">
            <a:spLocks noChangeArrowheads="1"/>
          </p:cNvSpPr>
          <p:nvPr/>
        </p:nvSpPr>
        <p:spPr bwMode="auto">
          <a:xfrm>
            <a:off x="5211763" y="5624513"/>
            <a:ext cx="310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Σχεσιακό μοντέλο;</a:t>
            </a:r>
          </a:p>
        </p:txBody>
      </p:sp>
      <p:sp>
        <p:nvSpPr>
          <p:cNvPr id="52261" name="Text Box 34"/>
          <p:cNvSpPr txBox="1">
            <a:spLocks noChangeArrowheads="1"/>
          </p:cNvSpPr>
          <p:nvPr/>
        </p:nvSpPr>
        <p:spPr bwMode="auto">
          <a:xfrm>
            <a:off x="2435225" y="3733800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52262" name="Text Box 35"/>
          <p:cNvSpPr txBox="1">
            <a:spLocks noChangeArrowheads="1"/>
          </p:cNvSpPr>
          <p:nvPr/>
        </p:nvSpPr>
        <p:spPr bwMode="auto">
          <a:xfrm>
            <a:off x="1978025" y="2528888"/>
            <a:ext cx="34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Ν</a:t>
            </a:r>
          </a:p>
        </p:txBody>
      </p:sp>
      <p:sp>
        <p:nvSpPr>
          <p:cNvPr id="52263" name="Text Box 36"/>
          <p:cNvSpPr txBox="1">
            <a:spLocks noChangeArrowheads="1"/>
          </p:cNvSpPr>
          <p:nvPr/>
        </p:nvSpPr>
        <p:spPr bwMode="auto">
          <a:xfrm>
            <a:off x="3808413" y="2528888"/>
            <a:ext cx="430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2241D2-95F3-4274-B403-C90560AA0A7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2411413" y="4254500"/>
            <a:ext cx="1290637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283450" cy="930275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Τριαδικές Συσχετίσεις</a:t>
            </a:r>
          </a:p>
        </p:txBody>
      </p:sp>
      <p:sp>
        <p:nvSpPr>
          <p:cNvPr id="53255" name="AutoShape 4"/>
          <p:cNvSpPr>
            <a:spLocks noChangeArrowheads="1"/>
          </p:cNvSpPr>
          <p:nvPr/>
        </p:nvSpPr>
        <p:spPr bwMode="auto">
          <a:xfrm>
            <a:off x="4356100" y="2781300"/>
            <a:ext cx="1154113" cy="52863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6" name="AutoShape 5"/>
          <p:cNvSpPr>
            <a:spLocks noChangeArrowheads="1"/>
          </p:cNvSpPr>
          <p:nvPr/>
        </p:nvSpPr>
        <p:spPr bwMode="auto">
          <a:xfrm>
            <a:off x="2482850" y="2422525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7" name="AutoShape 6"/>
          <p:cNvSpPr>
            <a:spLocks noChangeArrowheads="1"/>
          </p:cNvSpPr>
          <p:nvPr/>
        </p:nvSpPr>
        <p:spPr bwMode="auto">
          <a:xfrm>
            <a:off x="395288" y="2852738"/>
            <a:ext cx="1366837" cy="5397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8" name="Text Box 7"/>
          <p:cNvSpPr txBox="1">
            <a:spLocks noChangeArrowheads="1"/>
          </p:cNvSpPr>
          <p:nvPr/>
        </p:nvSpPr>
        <p:spPr bwMode="auto">
          <a:xfrm>
            <a:off x="395288" y="2924175"/>
            <a:ext cx="14398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ΠΡΟΜΗΘΕΥΤΗΣ</a:t>
            </a:r>
            <a:endParaRPr lang="el-GR" sz="1200" baseline="-25000">
              <a:latin typeface="Times New Roman" pitchFamily="18" charset="0"/>
            </a:endParaRPr>
          </a:p>
        </p:txBody>
      </p:sp>
      <p:sp>
        <p:nvSpPr>
          <p:cNvPr id="53259" name="Text Box 8"/>
          <p:cNvSpPr txBox="1">
            <a:spLocks noChangeArrowheads="1"/>
          </p:cNvSpPr>
          <p:nvPr/>
        </p:nvSpPr>
        <p:spPr bwMode="auto">
          <a:xfrm>
            <a:off x="2516188" y="2871788"/>
            <a:ext cx="1295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ΠΡΟΜΗΘΕΥΕΙ</a:t>
            </a:r>
          </a:p>
        </p:txBody>
      </p:sp>
      <p:sp>
        <p:nvSpPr>
          <p:cNvPr id="53260" name="Text Box 9"/>
          <p:cNvSpPr txBox="1">
            <a:spLocks noChangeArrowheads="1"/>
          </p:cNvSpPr>
          <p:nvPr/>
        </p:nvSpPr>
        <p:spPr bwMode="auto">
          <a:xfrm>
            <a:off x="2493963" y="4306888"/>
            <a:ext cx="165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ΕΞΑΡΤΗΜΑ</a:t>
            </a:r>
            <a:endParaRPr lang="el-GR" sz="1200" baseline="-25000">
              <a:latin typeface="Times New Roman" pitchFamily="18" charset="0"/>
            </a:endParaRPr>
          </a:p>
        </p:txBody>
      </p:sp>
      <p:sp>
        <p:nvSpPr>
          <p:cNvPr id="53261" name="Line 10"/>
          <p:cNvSpPr>
            <a:spLocks noChangeShapeType="1"/>
          </p:cNvSpPr>
          <p:nvPr/>
        </p:nvSpPr>
        <p:spPr bwMode="auto">
          <a:xfrm>
            <a:off x="3706813" y="30702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62" name="Oval 11"/>
          <p:cNvSpPr>
            <a:spLocks noChangeArrowheads="1"/>
          </p:cNvSpPr>
          <p:nvPr/>
        </p:nvSpPr>
        <p:spPr bwMode="auto">
          <a:xfrm>
            <a:off x="898525" y="1928813"/>
            <a:ext cx="1106488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63" name="Text Box 12"/>
          <p:cNvSpPr txBox="1">
            <a:spLocks noChangeArrowheads="1"/>
          </p:cNvSpPr>
          <p:nvPr/>
        </p:nvSpPr>
        <p:spPr bwMode="auto">
          <a:xfrm>
            <a:off x="1063625" y="1954213"/>
            <a:ext cx="954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προμηθευτή</a:t>
            </a:r>
          </a:p>
        </p:txBody>
      </p:sp>
      <p:sp>
        <p:nvSpPr>
          <p:cNvPr id="53264" name="Oval 13"/>
          <p:cNvSpPr>
            <a:spLocks noChangeArrowheads="1"/>
          </p:cNvSpPr>
          <p:nvPr/>
        </p:nvSpPr>
        <p:spPr bwMode="auto">
          <a:xfrm>
            <a:off x="898525" y="39338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65" name="Text Box 14"/>
          <p:cNvSpPr txBox="1">
            <a:spLocks noChangeArrowheads="1"/>
          </p:cNvSpPr>
          <p:nvPr/>
        </p:nvSpPr>
        <p:spPr bwMode="auto">
          <a:xfrm>
            <a:off x="1114425" y="39338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53266" name="Line 15"/>
          <p:cNvSpPr>
            <a:spLocks noChangeShapeType="1"/>
          </p:cNvSpPr>
          <p:nvPr/>
        </p:nvSpPr>
        <p:spPr bwMode="auto">
          <a:xfrm flipH="1">
            <a:off x="1330325" y="2422525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Line 16"/>
          <p:cNvSpPr>
            <a:spLocks noChangeShapeType="1"/>
          </p:cNvSpPr>
          <p:nvPr/>
        </p:nvSpPr>
        <p:spPr bwMode="auto">
          <a:xfrm>
            <a:off x="1042988" y="3430588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Oval 17"/>
          <p:cNvSpPr>
            <a:spLocks noChangeArrowheads="1"/>
          </p:cNvSpPr>
          <p:nvPr/>
        </p:nvSpPr>
        <p:spPr bwMode="auto">
          <a:xfrm>
            <a:off x="4354513" y="19891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69" name="Oval 18"/>
          <p:cNvSpPr>
            <a:spLocks noChangeArrowheads="1"/>
          </p:cNvSpPr>
          <p:nvPr/>
        </p:nvSpPr>
        <p:spPr bwMode="auto">
          <a:xfrm>
            <a:off x="4067175" y="37179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70" name="Line 19"/>
          <p:cNvSpPr>
            <a:spLocks noChangeShapeType="1"/>
          </p:cNvSpPr>
          <p:nvPr/>
        </p:nvSpPr>
        <p:spPr bwMode="auto">
          <a:xfrm flipH="1">
            <a:off x="4786313" y="2422525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Line 20"/>
          <p:cNvSpPr>
            <a:spLocks noChangeShapeType="1"/>
          </p:cNvSpPr>
          <p:nvPr/>
        </p:nvSpPr>
        <p:spPr bwMode="auto">
          <a:xfrm flipH="1">
            <a:off x="4643438" y="3430588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Text Box 21"/>
          <p:cNvSpPr txBox="1">
            <a:spLocks noChangeArrowheads="1"/>
          </p:cNvSpPr>
          <p:nvPr/>
        </p:nvSpPr>
        <p:spPr bwMode="auto">
          <a:xfrm>
            <a:off x="4557713" y="198913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έργου</a:t>
            </a:r>
          </a:p>
        </p:txBody>
      </p:sp>
      <p:sp>
        <p:nvSpPr>
          <p:cNvPr id="53273" name="Text Box 22"/>
          <p:cNvSpPr txBox="1">
            <a:spLocks noChangeArrowheads="1"/>
          </p:cNvSpPr>
          <p:nvPr/>
        </p:nvSpPr>
        <p:spPr bwMode="auto">
          <a:xfrm>
            <a:off x="4283075" y="37179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53274" name="Oval 23"/>
          <p:cNvSpPr>
            <a:spLocks noChangeArrowheads="1"/>
          </p:cNvSpPr>
          <p:nvPr/>
        </p:nvSpPr>
        <p:spPr bwMode="auto">
          <a:xfrm>
            <a:off x="2484438" y="17732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75" name="Text Box 24"/>
          <p:cNvSpPr txBox="1">
            <a:spLocks noChangeArrowheads="1"/>
          </p:cNvSpPr>
          <p:nvPr/>
        </p:nvSpPr>
        <p:spPr bwMode="auto">
          <a:xfrm>
            <a:off x="2700338" y="1844675"/>
            <a:ext cx="576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rgbClr val="800000"/>
                </a:solidFill>
              </a:rPr>
              <a:t>τιμή</a:t>
            </a:r>
          </a:p>
        </p:txBody>
      </p:sp>
      <p:sp>
        <p:nvSpPr>
          <p:cNvPr id="53276" name="Line 25"/>
          <p:cNvSpPr>
            <a:spLocks noChangeShapeType="1"/>
          </p:cNvSpPr>
          <p:nvPr/>
        </p:nvSpPr>
        <p:spPr bwMode="auto">
          <a:xfrm>
            <a:off x="3059113" y="2205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Text Box 26"/>
          <p:cNvSpPr txBox="1">
            <a:spLocks noChangeArrowheads="1"/>
          </p:cNvSpPr>
          <p:nvPr/>
        </p:nvSpPr>
        <p:spPr bwMode="auto">
          <a:xfrm>
            <a:off x="4500563" y="2852738"/>
            <a:ext cx="1081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/>
              <a:t>ΕΡΓΟ</a:t>
            </a:r>
          </a:p>
        </p:txBody>
      </p:sp>
      <p:sp>
        <p:nvSpPr>
          <p:cNvPr id="53278" name="Oval 27"/>
          <p:cNvSpPr>
            <a:spLocks noChangeArrowheads="1"/>
          </p:cNvSpPr>
          <p:nvPr/>
        </p:nvSpPr>
        <p:spPr bwMode="auto">
          <a:xfrm>
            <a:off x="3509963" y="487838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79" name="Text Box 28"/>
          <p:cNvSpPr txBox="1">
            <a:spLocks noChangeArrowheads="1"/>
          </p:cNvSpPr>
          <p:nvPr/>
        </p:nvSpPr>
        <p:spPr bwMode="auto">
          <a:xfrm>
            <a:off x="3524250" y="4886325"/>
            <a:ext cx="992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εξαρτήματος</a:t>
            </a:r>
          </a:p>
        </p:txBody>
      </p:sp>
      <p:sp>
        <p:nvSpPr>
          <p:cNvPr id="53280" name="Line 29"/>
          <p:cNvSpPr>
            <a:spLocks noChangeShapeType="1"/>
          </p:cNvSpPr>
          <p:nvPr/>
        </p:nvSpPr>
        <p:spPr bwMode="auto">
          <a:xfrm>
            <a:off x="3441700" y="4692650"/>
            <a:ext cx="233363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Text Box 30"/>
          <p:cNvSpPr txBox="1">
            <a:spLocks noChangeArrowheads="1"/>
          </p:cNvSpPr>
          <p:nvPr/>
        </p:nvSpPr>
        <p:spPr bwMode="auto">
          <a:xfrm>
            <a:off x="5727700" y="3676650"/>
            <a:ext cx="304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Ισχύουν και τα δύο</a:t>
            </a:r>
          </a:p>
        </p:txBody>
      </p:sp>
      <p:sp>
        <p:nvSpPr>
          <p:cNvPr id="53282" name="Text Box 31"/>
          <p:cNvSpPr txBox="1">
            <a:spLocks noChangeArrowheads="1"/>
          </p:cNvSpPr>
          <p:nvPr/>
        </p:nvSpPr>
        <p:spPr bwMode="auto">
          <a:xfrm>
            <a:off x="5141913" y="4848225"/>
            <a:ext cx="310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Σχεσιακό μοντέλο;</a:t>
            </a:r>
          </a:p>
        </p:txBody>
      </p:sp>
      <p:sp>
        <p:nvSpPr>
          <p:cNvPr id="53283" name="Line 32"/>
          <p:cNvSpPr>
            <a:spLocks noChangeShapeType="1"/>
          </p:cNvSpPr>
          <p:nvPr/>
        </p:nvSpPr>
        <p:spPr bwMode="auto">
          <a:xfrm>
            <a:off x="1814513" y="30432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84" name="Line 33"/>
          <p:cNvSpPr>
            <a:spLocks noChangeShapeType="1"/>
          </p:cNvSpPr>
          <p:nvPr/>
        </p:nvSpPr>
        <p:spPr bwMode="auto">
          <a:xfrm>
            <a:off x="3060700" y="3751263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Text Box 34"/>
          <p:cNvSpPr txBox="1">
            <a:spLocks noChangeArrowheads="1"/>
          </p:cNvSpPr>
          <p:nvPr/>
        </p:nvSpPr>
        <p:spPr bwMode="auto">
          <a:xfrm>
            <a:off x="2435225" y="3733800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53286" name="Text Box 35"/>
          <p:cNvSpPr txBox="1">
            <a:spLocks noChangeArrowheads="1"/>
          </p:cNvSpPr>
          <p:nvPr/>
        </p:nvSpPr>
        <p:spPr bwMode="auto">
          <a:xfrm>
            <a:off x="3779838" y="2530475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Ν</a:t>
            </a:r>
          </a:p>
        </p:txBody>
      </p:sp>
      <p:sp>
        <p:nvSpPr>
          <p:cNvPr id="53287" name="Text Box 36"/>
          <p:cNvSpPr txBox="1">
            <a:spLocks noChangeArrowheads="1"/>
          </p:cNvSpPr>
          <p:nvPr/>
        </p:nvSpPr>
        <p:spPr bwMode="auto">
          <a:xfrm>
            <a:off x="1916113" y="2570163"/>
            <a:ext cx="34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129475-429B-4A2F-8520-E8CF61E59D33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51205" name="Rectangle 2"/>
          <p:cNvSpPr>
            <a:spLocks noChangeArrowheads="1"/>
          </p:cNvSpPr>
          <p:nvPr/>
        </p:nvSpPr>
        <p:spPr bwMode="auto">
          <a:xfrm>
            <a:off x="2411413" y="4254500"/>
            <a:ext cx="1290637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283450" cy="930275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Τριαδικές Συσχετίσεις</a:t>
            </a:r>
          </a:p>
        </p:txBody>
      </p:sp>
      <p:sp>
        <p:nvSpPr>
          <p:cNvPr id="51207" name="AutoShape 4"/>
          <p:cNvSpPr>
            <a:spLocks noChangeArrowheads="1"/>
          </p:cNvSpPr>
          <p:nvPr/>
        </p:nvSpPr>
        <p:spPr bwMode="auto">
          <a:xfrm>
            <a:off x="4356100" y="2781300"/>
            <a:ext cx="1154113" cy="52863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8" name="AutoShape 5"/>
          <p:cNvSpPr>
            <a:spLocks noChangeArrowheads="1"/>
          </p:cNvSpPr>
          <p:nvPr/>
        </p:nvSpPr>
        <p:spPr bwMode="auto">
          <a:xfrm>
            <a:off x="2482850" y="2422525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9" name="AutoShape 6"/>
          <p:cNvSpPr>
            <a:spLocks noChangeArrowheads="1"/>
          </p:cNvSpPr>
          <p:nvPr/>
        </p:nvSpPr>
        <p:spPr bwMode="auto">
          <a:xfrm>
            <a:off x="395288" y="2852738"/>
            <a:ext cx="1366837" cy="5397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0" name="Text Box 7"/>
          <p:cNvSpPr txBox="1">
            <a:spLocks noChangeArrowheads="1"/>
          </p:cNvSpPr>
          <p:nvPr/>
        </p:nvSpPr>
        <p:spPr bwMode="auto">
          <a:xfrm>
            <a:off x="395288" y="2924175"/>
            <a:ext cx="14398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ΠΡΟΜΗΘΕΥΤΗΣ</a:t>
            </a:r>
            <a:endParaRPr lang="el-GR" sz="1200" baseline="-25000">
              <a:latin typeface="Times New Roman" pitchFamily="18" charset="0"/>
            </a:endParaRPr>
          </a:p>
        </p:txBody>
      </p:sp>
      <p:sp>
        <p:nvSpPr>
          <p:cNvPr id="51211" name="Text Box 8"/>
          <p:cNvSpPr txBox="1">
            <a:spLocks noChangeArrowheads="1"/>
          </p:cNvSpPr>
          <p:nvPr/>
        </p:nvSpPr>
        <p:spPr bwMode="auto">
          <a:xfrm>
            <a:off x="2516188" y="2871788"/>
            <a:ext cx="1295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>
                <a:latin typeface="Times New Roman" pitchFamily="18" charset="0"/>
              </a:rPr>
              <a:t>ΠΡΟΜΗΘΕΥΕΙ</a:t>
            </a:r>
          </a:p>
        </p:txBody>
      </p:sp>
      <p:sp>
        <p:nvSpPr>
          <p:cNvPr id="51212" name="Text Box 9"/>
          <p:cNvSpPr txBox="1">
            <a:spLocks noChangeArrowheads="1"/>
          </p:cNvSpPr>
          <p:nvPr/>
        </p:nvSpPr>
        <p:spPr bwMode="auto">
          <a:xfrm>
            <a:off x="2408238" y="4324350"/>
            <a:ext cx="165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ΕΞΑΡΤΗΜΑ</a:t>
            </a:r>
            <a:endParaRPr lang="el-GR" baseline="-25000">
              <a:latin typeface="Times New Roman" pitchFamily="18" charset="0"/>
            </a:endParaRPr>
          </a:p>
        </p:txBody>
      </p:sp>
      <p:sp>
        <p:nvSpPr>
          <p:cNvPr id="51213" name="Line 10"/>
          <p:cNvSpPr>
            <a:spLocks noChangeShapeType="1"/>
          </p:cNvSpPr>
          <p:nvPr/>
        </p:nvSpPr>
        <p:spPr bwMode="auto">
          <a:xfrm>
            <a:off x="1762125" y="3070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4" name="Line 11"/>
          <p:cNvSpPr>
            <a:spLocks noChangeShapeType="1"/>
          </p:cNvSpPr>
          <p:nvPr/>
        </p:nvSpPr>
        <p:spPr bwMode="auto">
          <a:xfrm>
            <a:off x="3706813" y="30702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5" name="Oval 12"/>
          <p:cNvSpPr>
            <a:spLocks noChangeArrowheads="1"/>
          </p:cNvSpPr>
          <p:nvPr/>
        </p:nvSpPr>
        <p:spPr bwMode="auto">
          <a:xfrm>
            <a:off x="898525" y="1928813"/>
            <a:ext cx="1106488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6" name="Text Box 13"/>
          <p:cNvSpPr txBox="1">
            <a:spLocks noChangeArrowheads="1"/>
          </p:cNvSpPr>
          <p:nvPr/>
        </p:nvSpPr>
        <p:spPr bwMode="auto">
          <a:xfrm>
            <a:off x="1063625" y="1954213"/>
            <a:ext cx="954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προμηθευτή</a:t>
            </a:r>
          </a:p>
        </p:txBody>
      </p:sp>
      <p:sp>
        <p:nvSpPr>
          <p:cNvPr id="51217" name="Oval 14"/>
          <p:cNvSpPr>
            <a:spLocks noChangeArrowheads="1"/>
          </p:cNvSpPr>
          <p:nvPr/>
        </p:nvSpPr>
        <p:spPr bwMode="auto">
          <a:xfrm>
            <a:off x="898525" y="39338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18" name="Text Box 15"/>
          <p:cNvSpPr txBox="1">
            <a:spLocks noChangeArrowheads="1"/>
          </p:cNvSpPr>
          <p:nvPr/>
        </p:nvSpPr>
        <p:spPr bwMode="auto">
          <a:xfrm>
            <a:off x="1114425" y="39338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51219" name="Line 16"/>
          <p:cNvSpPr>
            <a:spLocks noChangeShapeType="1"/>
          </p:cNvSpPr>
          <p:nvPr/>
        </p:nvSpPr>
        <p:spPr bwMode="auto">
          <a:xfrm flipH="1">
            <a:off x="1330325" y="2422525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0" name="Line 17"/>
          <p:cNvSpPr>
            <a:spLocks noChangeShapeType="1"/>
          </p:cNvSpPr>
          <p:nvPr/>
        </p:nvSpPr>
        <p:spPr bwMode="auto">
          <a:xfrm>
            <a:off x="1042988" y="3430588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1" name="Oval 18"/>
          <p:cNvSpPr>
            <a:spLocks noChangeArrowheads="1"/>
          </p:cNvSpPr>
          <p:nvPr/>
        </p:nvSpPr>
        <p:spPr bwMode="auto">
          <a:xfrm>
            <a:off x="4354513" y="19891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22" name="Oval 19"/>
          <p:cNvSpPr>
            <a:spLocks noChangeArrowheads="1"/>
          </p:cNvSpPr>
          <p:nvPr/>
        </p:nvSpPr>
        <p:spPr bwMode="auto">
          <a:xfrm>
            <a:off x="4067175" y="371792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23" name="Line 20"/>
          <p:cNvSpPr>
            <a:spLocks noChangeShapeType="1"/>
          </p:cNvSpPr>
          <p:nvPr/>
        </p:nvSpPr>
        <p:spPr bwMode="auto">
          <a:xfrm flipH="1">
            <a:off x="4786313" y="2422525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4" name="Line 21"/>
          <p:cNvSpPr>
            <a:spLocks noChangeShapeType="1"/>
          </p:cNvSpPr>
          <p:nvPr/>
        </p:nvSpPr>
        <p:spPr bwMode="auto">
          <a:xfrm flipH="1">
            <a:off x="4643438" y="3430588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25" name="Text Box 22"/>
          <p:cNvSpPr txBox="1">
            <a:spLocks noChangeArrowheads="1"/>
          </p:cNvSpPr>
          <p:nvPr/>
        </p:nvSpPr>
        <p:spPr bwMode="auto">
          <a:xfrm>
            <a:off x="4557713" y="198913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έργου</a:t>
            </a:r>
          </a:p>
        </p:txBody>
      </p:sp>
      <p:sp>
        <p:nvSpPr>
          <p:cNvPr id="51226" name="Text Box 23"/>
          <p:cNvSpPr txBox="1">
            <a:spLocks noChangeArrowheads="1"/>
          </p:cNvSpPr>
          <p:nvPr/>
        </p:nvSpPr>
        <p:spPr bwMode="auto">
          <a:xfrm>
            <a:off x="4283075" y="37179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51227" name="Oval 24"/>
          <p:cNvSpPr>
            <a:spLocks noChangeArrowheads="1"/>
          </p:cNvSpPr>
          <p:nvPr/>
        </p:nvSpPr>
        <p:spPr bwMode="auto">
          <a:xfrm>
            <a:off x="2667000" y="1728788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28" name="Text Box 25"/>
          <p:cNvSpPr txBox="1">
            <a:spLocks noChangeArrowheads="1"/>
          </p:cNvSpPr>
          <p:nvPr/>
        </p:nvSpPr>
        <p:spPr bwMode="auto">
          <a:xfrm>
            <a:off x="2874963" y="1835150"/>
            <a:ext cx="576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rgbClr val="800000"/>
                </a:solidFill>
              </a:rPr>
              <a:t>τιμή</a:t>
            </a:r>
          </a:p>
        </p:txBody>
      </p:sp>
      <p:sp>
        <p:nvSpPr>
          <p:cNvPr id="51229" name="Line 26"/>
          <p:cNvSpPr>
            <a:spLocks noChangeShapeType="1"/>
          </p:cNvSpPr>
          <p:nvPr/>
        </p:nvSpPr>
        <p:spPr bwMode="auto">
          <a:xfrm>
            <a:off x="3059113" y="2205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30" name="Text Box 27"/>
          <p:cNvSpPr txBox="1">
            <a:spLocks noChangeArrowheads="1"/>
          </p:cNvSpPr>
          <p:nvPr/>
        </p:nvSpPr>
        <p:spPr bwMode="auto">
          <a:xfrm>
            <a:off x="4500563" y="2852738"/>
            <a:ext cx="1081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Times New Roman" pitchFamily="18" charset="0"/>
              </a:rPr>
              <a:t>ΕΡΓΟ</a:t>
            </a:r>
          </a:p>
        </p:txBody>
      </p:sp>
      <p:sp>
        <p:nvSpPr>
          <p:cNvPr id="51231" name="Oval 28"/>
          <p:cNvSpPr>
            <a:spLocks noChangeArrowheads="1"/>
          </p:cNvSpPr>
          <p:nvPr/>
        </p:nvSpPr>
        <p:spPr bwMode="auto">
          <a:xfrm>
            <a:off x="3509963" y="487838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32" name="Text Box 29"/>
          <p:cNvSpPr txBox="1">
            <a:spLocks noChangeArrowheads="1"/>
          </p:cNvSpPr>
          <p:nvPr/>
        </p:nvSpPr>
        <p:spPr bwMode="auto">
          <a:xfrm>
            <a:off x="3524250" y="4886325"/>
            <a:ext cx="992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u="sng"/>
              <a:t>ID-</a:t>
            </a:r>
            <a:r>
              <a:rPr lang="el-GR" sz="1000" u="sng"/>
              <a:t>εξαρτήματος</a:t>
            </a:r>
          </a:p>
        </p:txBody>
      </p:sp>
      <p:sp>
        <p:nvSpPr>
          <p:cNvPr id="51233" name="Line 30"/>
          <p:cNvSpPr>
            <a:spLocks noChangeShapeType="1"/>
          </p:cNvSpPr>
          <p:nvPr/>
        </p:nvSpPr>
        <p:spPr bwMode="auto">
          <a:xfrm>
            <a:off x="3441700" y="4692650"/>
            <a:ext cx="233363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" name="TextBox 39"/>
          <p:cNvSpPr txBox="1"/>
          <p:nvPr/>
        </p:nvSpPr>
        <p:spPr>
          <a:xfrm>
            <a:off x="5652120" y="184482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Παρατήρηση για το συμβολισμό στο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“cow book”</a:t>
            </a:r>
            <a:endParaRPr lang="el-GR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3131840" y="3789040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724128" y="3284984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Ο συμβολισμός με το «βέλος» σημαίνει ότι το εξάρτημα προσδιορίζει μοναδικά τον προμηθευτή και το έργο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80112" y="4797152"/>
            <a:ext cx="3312368" cy="107721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συμβολισμός αυτός για τριαδικές συσχετικές δεν εκφράζει το ίδιο με τον συμβολισμό που χρησιμοποιεί 1-Ν-Μ</a:t>
            </a:r>
            <a:endParaRPr lang="el-GR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E12B5-D0B3-422F-B4B7-0449E8250503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61263" cy="777875"/>
          </a:xfrm>
        </p:spPr>
        <p:txBody>
          <a:bodyPr/>
          <a:lstStyle/>
          <a:p>
            <a:pPr algn="r"/>
            <a:r>
              <a:rPr lang="el-GR" sz="2000" b="0" dirty="0" smtClean="0">
                <a:solidFill>
                  <a:srgbClr val="969696"/>
                </a:solidFill>
                <a:latin typeface="Comic Sans MS" pitchFamily="66" charset="0"/>
              </a:rPr>
              <a:t>Κλάσεις</a:t>
            </a:r>
          </a:p>
        </p:txBody>
      </p:sp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3563938" y="1700213"/>
            <a:ext cx="21590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144963" y="184467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</a:t>
            </a:r>
            <a:endParaRPr lang="el-GR" sz="1800"/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971550" y="3933825"/>
            <a:ext cx="1728788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1331913" y="40767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S1</a:t>
            </a:r>
            <a:endParaRPr lang="el-GR" sz="1800"/>
          </a:p>
        </p:txBody>
      </p:sp>
      <p:sp>
        <p:nvSpPr>
          <p:cNvPr id="54282" name="Rectangle 7"/>
          <p:cNvSpPr>
            <a:spLocks noChangeArrowheads="1"/>
          </p:cNvSpPr>
          <p:nvPr/>
        </p:nvSpPr>
        <p:spPr bwMode="auto">
          <a:xfrm>
            <a:off x="3348038" y="4005263"/>
            <a:ext cx="1728787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83" name="Text Box 8"/>
          <p:cNvSpPr txBox="1">
            <a:spLocks noChangeArrowheads="1"/>
          </p:cNvSpPr>
          <p:nvPr/>
        </p:nvSpPr>
        <p:spPr bwMode="auto">
          <a:xfrm>
            <a:off x="3492500" y="4076700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S2</a:t>
            </a:r>
            <a:endParaRPr lang="el-GR" sz="1800"/>
          </a:p>
        </p:txBody>
      </p:sp>
      <p:sp>
        <p:nvSpPr>
          <p:cNvPr id="54284" name="Rectangle 9"/>
          <p:cNvSpPr>
            <a:spLocks noChangeArrowheads="1"/>
          </p:cNvSpPr>
          <p:nvPr/>
        </p:nvSpPr>
        <p:spPr bwMode="auto">
          <a:xfrm>
            <a:off x="6011863" y="3933825"/>
            <a:ext cx="15843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85" name="Text Box 10"/>
          <p:cNvSpPr txBox="1">
            <a:spLocks noChangeArrowheads="1"/>
          </p:cNvSpPr>
          <p:nvPr/>
        </p:nvSpPr>
        <p:spPr bwMode="auto">
          <a:xfrm>
            <a:off x="6300788" y="400526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S3</a:t>
            </a:r>
            <a:endParaRPr lang="el-GR" sz="1800"/>
          </a:p>
        </p:txBody>
      </p:sp>
      <p:sp>
        <p:nvSpPr>
          <p:cNvPr id="54286" name="Oval 11"/>
          <p:cNvSpPr>
            <a:spLocks noChangeArrowheads="1"/>
          </p:cNvSpPr>
          <p:nvPr/>
        </p:nvSpPr>
        <p:spPr bwMode="auto">
          <a:xfrm>
            <a:off x="4356100" y="2781300"/>
            <a:ext cx="287338" cy="2873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87" name="Line 12"/>
          <p:cNvSpPr>
            <a:spLocks noChangeShapeType="1"/>
          </p:cNvSpPr>
          <p:nvPr/>
        </p:nvSpPr>
        <p:spPr bwMode="auto">
          <a:xfrm>
            <a:off x="4500563" y="2349500"/>
            <a:ext cx="0" cy="35877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288" name="Line 13"/>
          <p:cNvSpPr>
            <a:spLocks noChangeShapeType="1"/>
          </p:cNvSpPr>
          <p:nvPr/>
        </p:nvSpPr>
        <p:spPr bwMode="auto">
          <a:xfrm flipH="1">
            <a:off x="1979613" y="2997200"/>
            <a:ext cx="237648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289" name="Line 14"/>
          <p:cNvSpPr>
            <a:spLocks noChangeShapeType="1"/>
          </p:cNvSpPr>
          <p:nvPr/>
        </p:nvSpPr>
        <p:spPr bwMode="auto">
          <a:xfrm>
            <a:off x="4572000" y="3068638"/>
            <a:ext cx="2159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290" name="Line 15"/>
          <p:cNvSpPr>
            <a:spLocks noChangeShapeType="1"/>
          </p:cNvSpPr>
          <p:nvPr/>
        </p:nvSpPr>
        <p:spPr bwMode="auto">
          <a:xfrm>
            <a:off x="4643438" y="2924175"/>
            <a:ext cx="1944687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54291" name="Group 16"/>
          <p:cNvGrpSpPr>
            <a:grpSpLocks/>
          </p:cNvGrpSpPr>
          <p:nvPr/>
        </p:nvGrpSpPr>
        <p:grpSpPr bwMode="auto">
          <a:xfrm>
            <a:off x="4621213" y="1016000"/>
            <a:ext cx="1223962" cy="438150"/>
            <a:chOff x="1565" y="709"/>
            <a:chExt cx="771" cy="276"/>
          </a:xfrm>
        </p:grpSpPr>
        <p:sp>
          <p:nvSpPr>
            <p:cNvPr id="54319" name="Oval 17"/>
            <p:cNvSpPr>
              <a:spLocks noChangeArrowheads="1"/>
            </p:cNvSpPr>
            <p:nvPr/>
          </p:nvSpPr>
          <p:spPr bwMode="auto">
            <a:xfrm>
              <a:off x="1565" y="709"/>
              <a:ext cx="771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320" name="Text Box 18"/>
            <p:cNvSpPr txBox="1">
              <a:spLocks noChangeArrowheads="1"/>
            </p:cNvSpPr>
            <p:nvPr/>
          </p:nvSpPr>
          <p:spPr bwMode="auto">
            <a:xfrm>
              <a:off x="1791" y="754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u="sng"/>
                <a:t>C1</a:t>
              </a:r>
              <a:endParaRPr lang="el-GR" sz="1800" u="sng"/>
            </a:p>
          </p:txBody>
        </p:sp>
      </p:grpSp>
      <p:grpSp>
        <p:nvGrpSpPr>
          <p:cNvPr id="54292" name="Group 19"/>
          <p:cNvGrpSpPr>
            <a:grpSpLocks/>
          </p:cNvGrpSpPr>
          <p:nvPr/>
        </p:nvGrpSpPr>
        <p:grpSpPr bwMode="auto">
          <a:xfrm>
            <a:off x="684213" y="4868863"/>
            <a:ext cx="935037" cy="366712"/>
            <a:chOff x="431" y="3067"/>
            <a:chExt cx="589" cy="231"/>
          </a:xfrm>
        </p:grpSpPr>
        <p:sp>
          <p:nvSpPr>
            <p:cNvPr id="54317" name="Oval 20"/>
            <p:cNvSpPr>
              <a:spLocks noChangeArrowheads="1"/>
            </p:cNvSpPr>
            <p:nvPr/>
          </p:nvSpPr>
          <p:spPr bwMode="auto">
            <a:xfrm>
              <a:off x="431" y="3067"/>
              <a:ext cx="589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318" name="Text Box 21"/>
            <p:cNvSpPr txBox="1">
              <a:spLocks noChangeArrowheads="1"/>
            </p:cNvSpPr>
            <p:nvPr/>
          </p:nvSpPr>
          <p:spPr bwMode="auto">
            <a:xfrm>
              <a:off x="476" y="306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S1</a:t>
              </a:r>
              <a:r>
                <a:rPr lang="el-GR" sz="1800"/>
                <a:t>Α</a:t>
              </a:r>
            </a:p>
          </p:txBody>
        </p:sp>
      </p:grpSp>
      <p:sp>
        <p:nvSpPr>
          <p:cNvPr id="54293" name="Freeform 22"/>
          <p:cNvSpPr>
            <a:spLocks/>
          </p:cNvSpPr>
          <p:nvPr/>
        </p:nvSpPr>
        <p:spPr bwMode="auto">
          <a:xfrm>
            <a:off x="3208338" y="3225800"/>
            <a:ext cx="406400" cy="219075"/>
          </a:xfrm>
          <a:custGeom>
            <a:avLst/>
            <a:gdLst>
              <a:gd name="T0" fmla="*/ 0 w 256"/>
              <a:gd name="T1" fmla="*/ 0 h 138"/>
              <a:gd name="T2" fmla="*/ 147 w 256"/>
              <a:gd name="T3" fmla="*/ 125 h 138"/>
              <a:gd name="T4" fmla="*/ 256 w 256"/>
              <a:gd name="T5" fmla="*/ 76 h 138"/>
              <a:gd name="T6" fmla="*/ 0 60000 65536"/>
              <a:gd name="T7" fmla="*/ 0 60000 65536"/>
              <a:gd name="T8" fmla="*/ 0 60000 65536"/>
              <a:gd name="T9" fmla="*/ 0 w 256"/>
              <a:gd name="T10" fmla="*/ 0 h 138"/>
              <a:gd name="T11" fmla="*/ 256 w 256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" h="138">
                <a:moveTo>
                  <a:pt x="0" y="0"/>
                </a:moveTo>
                <a:cubicBezTo>
                  <a:pt x="52" y="56"/>
                  <a:pt x="104" y="112"/>
                  <a:pt x="147" y="125"/>
                </a:cubicBezTo>
                <a:cubicBezTo>
                  <a:pt x="190" y="138"/>
                  <a:pt x="239" y="83"/>
                  <a:pt x="256" y="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294" name="Freeform 23"/>
          <p:cNvSpPr>
            <a:spLocks/>
          </p:cNvSpPr>
          <p:nvPr/>
        </p:nvSpPr>
        <p:spPr bwMode="auto">
          <a:xfrm>
            <a:off x="4433888" y="3373438"/>
            <a:ext cx="371475" cy="203200"/>
          </a:xfrm>
          <a:custGeom>
            <a:avLst/>
            <a:gdLst>
              <a:gd name="T0" fmla="*/ 0 w 234"/>
              <a:gd name="T1" fmla="*/ 21 h 128"/>
              <a:gd name="T2" fmla="*/ 147 w 234"/>
              <a:gd name="T3" fmla="*/ 125 h 128"/>
              <a:gd name="T4" fmla="*/ 234 w 234"/>
              <a:gd name="T5" fmla="*/ 0 h 128"/>
              <a:gd name="T6" fmla="*/ 0 60000 65536"/>
              <a:gd name="T7" fmla="*/ 0 60000 65536"/>
              <a:gd name="T8" fmla="*/ 0 60000 65536"/>
              <a:gd name="T9" fmla="*/ 0 w 234"/>
              <a:gd name="T10" fmla="*/ 0 h 128"/>
              <a:gd name="T11" fmla="*/ 234 w 234"/>
              <a:gd name="T12" fmla="*/ 128 h 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8">
                <a:moveTo>
                  <a:pt x="0" y="21"/>
                </a:moveTo>
                <a:cubicBezTo>
                  <a:pt x="54" y="74"/>
                  <a:pt x="108" y="128"/>
                  <a:pt x="147" y="125"/>
                </a:cubicBezTo>
                <a:cubicBezTo>
                  <a:pt x="186" y="122"/>
                  <a:pt x="210" y="61"/>
                  <a:pt x="23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295" name="Freeform 24"/>
          <p:cNvSpPr>
            <a:spLocks/>
          </p:cNvSpPr>
          <p:nvPr/>
        </p:nvSpPr>
        <p:spPr bwMode="auto">
          <a:xfrm>
            <a:off x="5484813" y="3340100"/>
            <a:ext cx="379412" cy="161925"/>
          </a:xfrm>
          <a:custGeom>
            <a:avLst/>
            <a:gdLst>
              <a:gd name="T0" fmla="*/ 0 w 239"/>
              <a:gd name="T1" fmla="*/ 32 h 102"/>
              <a:gd name="T2" fmla="*/ 104 w 239"/>
              <a:gd name="T3" fmla="*/ 97 h 102"/>
              <a:gd name="T4" fmla="*/ 239 w 239"/>
              <a:gd name="T5" fmla="*/ 0 h 102"/>
              <a:gd name="T6" fmla="*/ 0 60000 65536"/>
              <a:gd name="T7" fmla="*/ 0 60000 65536"/>
              <a:gd name="T8" fmla="*/ 0 60000 65536"/>
              <a:gd name="T9" fmla="*/ 0 w 239"/>
              <a:gd name="T10" fmla="*/ 0 h 102"/>
              <a:gd name="T11" fmla="*/ 239 w 239"/>
              <a:gd name="T12" fmla="*/ 102 h 1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9" h="102">
                <a:moveTo>
                  <a:pt x="0" y="32"/>
                </a:moveTo>
                <a:cubicBezTo>
                  <a:pt x="32" y="67"/>
                  <a:pt x="64" y="102"/>
                  <a:pt x="104" y="97"/>
                </a:cubicBezTo>
                <a:cubicBezTo>
                  <a:pt x="144" y="92"/>
                  <a:pt x="216" y="16"/>
                  <a:pt x="23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296" name="Line 25"/>
          <p:cNvSpPr>
            <a:spLocks noChangeShapeType="1"/>
          </p:cNvSpPr>
          <p:nvPr/>
        </p:nvSpPr>
        <p:spPr bwMode="auto">
          <a:xfrm flipH="1">
            <a:off x="1354138" y="4581525"/>
            <a:ext cx="293687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54297" name="Group 26"/>
          <p:cNvGrpSpPr>
            <a:grpSpLocks/>
          </p:cNvGrpSpPr>
          <p:nvPr/>
        </p:nvGrpSpPr>
        <p:grpSpPr bwMode="auto">
          <a:xfrm>
            <a:off x="6343650" y="4929188"/>
            <a:ext cx="935038" cy="366712"/>
            <a:chOff x="431" y="3067"/>
            <a:chExt cx="589" cy="231"/>
          </a:xfrm>
        </p:grpSpPr>
        <p:sp>
          <p:nvSpPr>
            <p:cNvPr id="54315" name="Oval 27"/>
            <p:cNvSpPr>
              <a:spLocks noChangeArrowheads="1"/>
            </p:cNvSpPr>
            <p:nvPr/>
          </p:nvSpPr>
          <p:spPr bwMode="auto">
            <a:xfrm>
              <a:off x="431" y="3067"/>
              <a:ext cx="589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316" name="Text Box 28"/>
            <p:cNvSpPr txBox="1">
              <a:spLocks noChangeArrowheads="1"/>
            </p:cNvSpPr>
            <p:nvPr/>
          </p:nvSpPr>
          <p:spPr bwMode="auto">
            <a:xfrm>
              <a:off x="476" y="306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S</a:t>
              </a:r>
              <a:r>
                <a:rPr lang="el-GR" sz="1800"/>
                <a:t>3Α</a:t>
              </a:r>
            </a:p>
          </p:txBody>
        </p:sp>
      </p:grpSp>
      <p:grpSp>
        <p:nvGrpSpPr>
          <p:cNvPr id="54298" name="Group 29"/>
          <p:cNvGrpSpPr>
            <a:grpSpLocks/>
          </p:cNvGrpSpPr>
          <p:nvPr/>
        </p:nvGrpSpPr>
        <p:grpSpPr bwMode="auto">
          <a:xfrm>
            <a:off x="3660775" y="5008563"/>
            <a:ext cx="935038" cy="366712"/>
            <a:chOff x="431" y="3067"/>
            <a:chExt cx="589" cy="231"/>
          </a:xfrm>
        </p:grpSpPr>
        <p:sp>
          <p:nvSpPr>
            <p:cNvPr id="54313" name="Oval 30"/>
            <p:cNvSpPr>
              <a:spLocks noChangeArrowheads="1"/>
            </p:cNvSpPr>
            <p:nvPr/>
          </p:nvSpPr>
          <p:spPr bwMode="auto">
            <a:xfrm>
              <a:off x="431" y="3067"/>
              <a:ext cx="589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314" name="Text Box 31"/>
            <p:cNvSpPr txBox="1">
              <a:spLocks noChangeArrowheads="1"/>
            </p:cNvSpPr>
            <p:nvPr/>
          </p:nvSpPr>
          <p:spPr bwMode="auto">
            <a:xfrm>
              <a:off x="476" y="306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S</a:t>
              </a:r>
              <a:r>
                <a:rPr lang="el-GR" sz="1800"/>
                <a:t>2Α</a:t>
              </a:r>
            </a:p>
          </p:txBody>
        </p:sp>
      </p:grpSp>
      <p:sp>
        <p:nvSpPr>
          <p:cNvPr id="54299" name="Line 32"/>
          <p:cNvSpPr>
            <a:spLocks noChangeShapeType="1"/>
          </p:cNvSpPr>
          <p:nvPr/>
        </p:nvSpPr>
        <p:spPr bwMode="auto">
          <a:xfrm flipH="1">
            <a:off x="4183063" y="4640263"/>
            <a:ext cx="77787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300" name="Line 33"/>
          <p:cNvSpPr>
            <a:spLocks noChangeShapeType="1"/>
          </p:cNvSpPr>
          <p:nvPr/>
        </p:nvSpPr>
        <p:spPr bwMode="auto">
          <a:xfrm>
            <a:off x="6591300" y="4675188"/>
            <a:ext cx="188913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301" name="Text Box 34"/>
          <p:cNvSpPr txBox="1">
            <a:spLocks noChangeArrowheads="1"/>
          </p:cNvSpPr>
          <p:nvPr/>
        </p:nvSpPr>
        <p:spPr bwMode="auto">
          <a:xfrm>
            <a:off x="4994275" y="2640013"/>
            <a:ext cx="1104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rgbClr val="FF6600"/>
                </a:solidFill>
              </a:rPr>
              <a:t>ο ή </a:t>
            </a:r>
            <a:r>
              <a:rPr lang="en-US" b="1">
                <a:solidFill>
                  <a:srgbClr val="FF6600"/>
                </a:solidFill>
              </a:rPr>
              <a:t>d</a:t>
            </a:r>
            <a:endParaRPr lang="el-GR" b="1">
              <a:solidFill>
                <a:srgbClr val="FF6600"/>
              </a:solidFill>
            </a:endParaRPr>
          </a:p>
        </p:txBody>
      </p:sp>
      <p:sp>
        <p:nvSpPr>
          <p:cNvPr id="54302" name="Line 35"/>
          <p:cNvSpPr>
            <a:spLocks noChangeShapeType="1"/>
          </p:cNvSpPr>
          <p:nvPr/>
        </p:nvSpPr>
        <p:spPr bwMode="auto">
          <a:xfrm flipH="1">
            <a:off x="4476750" y="2846388"/>
            <a:ext cx="595313" cy="77787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4303" name="Line 36"/>
          <p:cNvSpPr>
            <a:spLocks noChangeShapeType="1"/>
          </p:cNvSpPr>
          <p:nvPr/>
        </p:nvSpPr>
        <p:spPr bwMode="auto">
          <a:xfrm>
            <a:off x="3778250" y="2389188"/>
            <a:ext cx="0" cy="36195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304" name="Line 37"/>
          <p:cNvSpPr>
            <a:spLocks noChangeShapeType="1"/>
          </p:cNvSpPr>
          <p:nvPr/>
        </p:nvSpPr>
        <p:spPr bwMode="auto">
          <a:xfrm>
            <a:off x="3813175" y="2398713"/>
            <a:ext cx="0" cy="344487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305" name="Text Box 38"/>
          <p:cNvSpPr txBox="1">
            <a:spLocks noChangeArrowheads="1"/>
          </p:cNvSpPr>
          <p:nvPr/>
        </p:nvSpPr>
        <p:spPr bwMode="auto">
          <a:xfrm>
            <a:off x="3959225" y="2449513"/>
            <a:ext cx="293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rgbClr val="FF6600"/>
                </a:solidFill>
              </a:rPr>
              <a:t>ή</a:t>
            </a:r>
          </a:p>
        </p:txBody>
      </p:sp>
      <p:sp>
        <p:nvSpPr>
          <p:cNvPr id="54306" name="Text Box 39"/>
          <p:cNvSpPr txBox="1">
            <a:spLocks noChangeArrowheads="1"/>
          </p:cNvSpPr>
          <p:nvPr/>
        </p:nvSpPr>
        <p:spPr bwMode="auto">
          <a:xfrm>
            <a:off x="655638" y="5432425"/>
            <a:ext cx="81375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 Χρειάζεται (σχήμα) σχέσης για την </a:t>
            </a:r>
            <a:r>
              <a:rPr lang="el-GR" sz="1400" dirty="0" err="1">
                <a:latin typeface="Calibri" pitchFamily="34" charset="0"/>
                <a:cs typeface="Calibri" pitchFamily="34" charset="0"/>
              </a:rPr>
              <a:t>υπερκλάση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 ή αρκούν (σχήματα) σχέσεων για την υποκλάση;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	Γενική περίπτωση</a:t>
            </a: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Ειδική περίπτωση: όταν ολική συμμετοχή και μη επικάλυψη</a:t>
            </a:r>
          </a:p>
        </p:txBody>
      </p:sp>
      <p:sp>
        <p:nvSpPr>
          <p:cNvPr id="54307" name="Text Box 40"/>
          <p:cNvSpPr txBox="1">
            <a:spLocks noChangeArrowheads="1"/>
          </p:cNvSpPr>
          <p:nvPr/>
        </p:nvSpPr>
        <p:spPr bwMode="auto">
          <a:xfrm>
            <a:off x="1889125" y="4805363"/>
            <a:ext cx="500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.. .</a:t>
            </a:r>
          </a:p>
        </p:txBody>
      </p:sp>
      <p:sp>
        <p:nvSpPr>
          <p:cNvPr id="54308" name="Text Box 41"/>
          <p:cNvSpPr txBox="1">
            <a:spLocks noChangeArrowheads="1"/>
          </p:cNvSpPr>
          <p:nvPr/>
        </p:nvSpPr>
        <p:spPr bwMode="auto">
          <a:xfrm>
            <a:off x="4916488" y="5021263"/>
            <a:ext cx="500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.. .</a:t>
            </a:r>
          </a:p>
        </p:txBody>
      </p:sp>
      <p:sp>
        <p:nvSpPr>
          <p:cNvPr id="54309" name="Text Box 42"/>
          <p:cNvSpPr txBox="1">
            <a:spLocks noChangeArrowheads="1"/>
          </p:cNvSpPr>
          <p:nvPr/>
        </p:nvSpPr>
        <p:spPr bwMode="auto">
          <a:xfrm>
            <a:off x="7764463" y="4892675"/>
            <a:ext cx="500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.. .</a:t>
            </a:r>
          </a:p>
        </p:txBody>
      </p:sp>
      <p:sp>
        <p:nvSpPr>
          <p:cNvPr id="54310" name="Text Box 43"/>
          <p:cNvSpPr txBox="1">
            <a:spLocks noChangeArrowheads="1"/>
          </p:cNvSpPr>
          <p:nvPr/>
        </p:nvSpPr>
        <p:spPr bwMode="auto">
          <a:xfrm>
            <a:off x="6588125" y="1773238"/>
            <a:ext cx="2232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</a:t>
            </a:r>
          </a:p>
          <a:p>
            <a:r>
              <a:rPr lang="el-GR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Μάθημα </a:t>
            </a:r>
            <a:endParaRPr lang="en-US" sz="12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(Υποχρεωτικό (εξάμηνο)</a:t>
            </a:r>
          </a:p>
          <a:p>
            <a:r>
              <a:rPr lang="el-GR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Επιλογής (κατεύθυνση)</a:t>
            </a:r>
            <a:r>
              <a:rPr lang="en-US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12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Ταινίες</a:t>
            </a:r>
            <a:endParaRPr lang="el-GR" sz="18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311" name="Text Box 44"/>
          <p:cNvSpPr txBox="1">
            <a:spLocks noChangeArrowheads="1"/>
          </p:cNvSpPr>
          <p:nvPr/>
        </p:nvSpPr>
        <p:spPr bwMode="auto">
          <a:xfrm>
            <a:off x="206375" y="842963"/>
            <a:ext cx="3071813" cy="217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επιλογή μιας σχέσης </a:t>
            </a: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(επικάλυψη ή όχι – ένα ή περισσότερα γνωρίσματα ένδειξης τύπου)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επιλογή πολλαπλών σχέσεων</a:t>
            </a: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(υπάρχει ή όχι σχέση για την </a:t>
            </a:r>
            <a:r>
              <a:rPr lang="el-GR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υπερκλάση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54312" name="Line 45"/>
          <p:cNvSpPr>
            <a:spLocks noChangeShapeType="1"/>
          </p:cNvSpPr>
          <p:nvPr/>
        </p:nvSpPr>
        <p:spPr bwMode="auto">
          <a:xfrm flipH="1">
            <a:off x="4652963" y="1420813"/>
            <a:ext cx="227012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06ADA5-CDA0-482F-8064-612CE62CB99E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9575"/>
            <a:ext cx="7543800" cy="576263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Μετατροπή Σχήματος Ο/Σ σε Σχεσιακό</a:t>
            </a:r>
            <a:endParaRPr lang="el-GR" b="0" smtClean="0">
              <a:solidFill>
                <a:srgbClr val="969696"/>
              </a:solidFill>
              <a:latin typeface="Comic Sans MS" pitchFamily="66" charset="0"/>
            </a:endParaRPr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838200" y="280035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Τύπος οντοτήτων		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048000" y="1854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omic Sans MS" pitchFamily="66" charset="0"/>
              </a:rPr>
              <a:t>Ανακεφαλαίωση</a:t>
            </a: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4876800" y="280035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Σχέση (οντοτήτων)</a:t>
            </a: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838200" y="3197225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Τύπος συσχέτισης 1:1 ή 1:Ν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06" name="Text Box 7"/>
          <p:cNvSpPr txBox="1">
            <a:spLocks noChangeArrowheads="1"/>
          </p:cNvSpPr>
          <p:nvPr/>
        </p:nvSpPr>
        <p:spPr bwMode="auto">
          <a:xfrm>
            <a:off x="4876800" y="3197225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Ξένο κλειδί ή Σχέση (συσχέτισης)</a:t>
            </a:r>
          </a:p>
        </p:txBody>
      </p:sp>
      <p:sp>
        <p:nvSpPr>
          <p:cNvPr id="55307" name="Text Box 8"/>
          <p:cNvSpPr txBox="1">
            <a:spLocks noChangeArrowheads="1"/>
          </p:cNvSpPr>
          <p:nvPr/>
        </p:nvSpPr>
        <p:spPr bwMode="auto">
          <a:xfrm>
            <a:off x="838200" y="35941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Τύπος συσχέτισης Μ:Ν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08" name="Text Box 9"/>
          <p:cNvSpPr txBox="1">
            <a:spLocks noChangeArrowheads="1"/>
          </p:cNvSpPr>
          <p:nvPr/>
        </p:nvSpPr>
        <p:spPr bwMode="auto">
          <a:xfrm>
            <a:off x="4876800" y="35941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Σχέση (συσχέτισης) με 2 ξένα κλειδιά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09" name="Text Box 10"/>
          <p:cNvSpPr txBox="1">
            <a:spLocks noChangeArrowheads="1"/>
          </p:cNvSpPr>
          <p:nvPr/>
        </p:nvSpPr>
        <p:spPr bwMode="auto">
          <a:xfrm>
            <a:off x="762000" y="3990975"/>
            <a:ext cx="3581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    (και γενικά) </a:t>
            </a:r>
            <a:r>
              <a:rPr lang="en-US" sz="2000">
                <a:latin typeface="Times New Roman" pitchFamily="18" charset="0"/>
              </a:rPr>
              <a:t>n-</a:t>
            </a:r>
            <a:r>
              <a:rPr lang="el-GR" sz="2000">
                <a:latin typeface="Times New Roman" pitchFamily="18" charset="0"/>
              </a:rPr>
              <a:t>αδικός τύπος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    συσχέτισης		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10" name="Text Box 11"/>
          <p:cNvSpPr txBox="1">
            <a:spLocks noChangeArrowheads="1"/>
          </p:cNvSpPr>
          <p:nvPr/>
        </p:nvSpPr>
        <p:spPr bwMode="auto">
          <a:xfrm>
            <a:off x="4876800" y="4448175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Σχέση (συσχέτισης) με </a:t>
            </a:r>
            <a:r>
              <a:rPr lang="en-US" sz="2000">
                <a:latin typeface="Times New Roman" pitchFamily="18" charset="0"/>
              </a:rPr>
              <a:t>n</a:t>
            </a:r>
            <a:r>
              <a:rPr lang="el-GR" sz="2000">
                <a:latin typeface="Times New Roman" pitchFamily="18" charset="0"/>
              </a:rPr>
              <a:t> ξένα κλειδιά</a:t>
            </a:r>
          </a:p>
        </p:txBody>
      </p:sp>
      <p:sp>
        <p:nvSpPr>
          <p:cNvPr id="55311" name="Text Box 12"/>
          <p:cNvSpPr txBox="1">
            <a:spLocks noChangeArrowheads="1"/>
          </p:cNvSpPr>
          <p:nvPr/>
        </p:nvSpPr>
        <p:spPr bwMode="auto">
          <a:xfrm>
            <a:off x="838200" y="484505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Απλό γνώρισμα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12" name="Text Box 13"/>
          <p:cNvSpPr txBox="1">
            <a:spLocks noChangeArrowheads="1"/>
          </p:cNvSpPr>
          <p:nvPr/>
        </p:nvSpPr>
        <p:spPr bwMode="auto">
          <a:xfrm>
            <a:off x="4876800" y="484505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Γνώρισμα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13" name="Text Box 14"/>
          <p:cNvSpPr txBox="1">
            <a:spLocks noChangeArrowheads="1"/>
          </p:cNvSpPr>
          <p:nvPr/>
        </p:nvSpPr>
        <p:spPr bwMode="auto">
          <a:xfrm>
            <a:off x="838200" y="5241925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Σύνθετο γνώρισμα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14" name="Text Box 15"/>
          <p:cNvSpPr txBox="1">
            <a:spLocks noChangeArrowheads="1"/>
          </p:cNvSpPr>
          <p:nvPr/>
        </p:nvSpPr>
        <p:spPr bwMode="auto">
          <a:xfrm>
            <a:off x="4876800" y="5241925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Σύνολο από γνωρίσματα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15" name="Text Box 16"/>
          <p:cNvSpPr txBox="1">
            <a:spLocks noChangeArrowheads="1"/>
          </p:cNvSpPr>
          <p:nvPr/>
        </p:nvSpPr>
        <p:spPr bwMode="auto">
          <a:xfrm>
            <a:off x="838200" y="56388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Πλειότιμο γνώρισμα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5316" name="Text Box 17"/>
          <p:cNvSpPr txBox="1">
            <a:spLocks noChangeArrowheads="1"/>
          </p:cNvSpPr>
          <p:nvPr/>
        </p:nvSpPr>
        <p:spPr bwMode="auto">
          <a:xfrm>
            <a:off x="4876800" y="56388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Σχέση και ξένο κλειδί</a:t>
            </a:r>
            <a:endParaRPr lang="el-GR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4ED83-045C-41AD-97AA-26F2DC02B05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200" b="0" dirty="0" smtClean="0">
                <a:solidFill>
                  <a:srgbClr val="0033CC"/>
                </a:solidFill>
                <a:latin typeface="Comic Sans MS" pitchFamily="66" charset="0"/>
              </a:rPr>
              <a:t>						</a:t>
            </a:r>
            <a:r>
              <a:rPr lang="el-GR" sz="2200" b="0" dirty="0" smtClean="0">
                <a:solidFill>
                  <a:srgbClr val="969696"/>
                </a:solidFill>
                <a:latin typeface="Comic Sans MS" pitchFamily="66" charset="0"/>
              </a:rPr>
              <a:t>Παράδειγμα Ι</a:t>
            </a:r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351838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Υποθέστε ότι σας έχουν προσλάβει σε ένα τμήμα «Επιστήμης Πουλερικών»</a:t>
            </a:r>
            <a:br>
              <a:rPr lang="el-GR" dirty="0">
                <a:latin typeface="Calibri" pitchFamily="34" charset="0"/>
                <a:cs typeface="Calibri" pitchFamily="34" charset="0"/>
              </a:rPr>
            </a:br>
            <a:r>
              <a:rPr lang="el-GR" dirty="0">
                <a:latin typeface="Calibri" pitchFamily="34" charset="0"/>
                <a:cs typeface="Calibri" pitchFamily="34" charset="0"/>
              </a:rPr>
              <a:t>και σας ζητούν να σχεδιάστε τη βάση δεδομένων τους.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Το βασικό πρόβλημα είναι η αποθήκευση πληροφορίας σχετικά με μια σειρά από</a:t>
            </a:r>
            <a:br>
              <a:rPr lang="el-GR" dirty="0">
                <a:latin typeface="Calibri" pitchFamily="34" charset="0"/>
                <a:cs typeface="Calibri" pitchFamily="34" charset="0"/>
              </a:rPr>
            </a:br>
            <a:r>
              <a:rPr lang="el-GR" dirty="0">
                <a:latin typeface="Calibri" pitchFamily="34" charset="0"/>
                <a:cs typeface="Calibri" pitchFamily="34" charset="0"/>
              </a:rPr>
              <a:t>πειράματα πάνω στον τρόπο εκτροφής κοτόπουλων. 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cs typeface="Calibri" pitchFamily="34" charset="0"/>
              </a:rPr>
              <a:t> Κάθε </a:t>
            </a:r>
            <a:r>
              <a:rPr lang="el-GR" sz="1800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κοτόπουλο</a:t>
            </a:r>
            <a:r>
              <a:rPr lang="el-GR" dirty="0">
                <a:solidFill>
                  <a:srgbClr val="00CC66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έχει έναν όνομα, ένα είδος, μια ημερομηνία γέννησης και ένα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μοναδικό αριθμό που ονομάζεται ID-κοτόπουλου.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cs typeface="Calibri" pitchFamily="34" charset="0"/>
              </a:rPr>
              <a:t> Τα </a:t>
            </a:r>
            <a:r>
              <a:rPr lang="el-GR" sz="1800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πειράματα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έχουν ένα όνομα, ένα μοναδικό αριθμό που ονομάζεται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ID-πειράματος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μια ημερομηνία έναρξης και μια ημερομηνία περάτωσης.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cs typeface="Calibri" pitchFamily="34" charset="0"/>
              </a:rPr>
              <a:t> Για κάθε κοτόπουλο που συμμετέχει σε κάθε πείραμα, πρέπει να καταγράψετε το βάρος του πριν και μετά το πείραμα.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cs typeface="Calibri" pitchFamily="34" charset="0"/>
              </a:rPr>
              <a:t> Κάθε κοτόπουλο συμμετέχει το </a:t>
            </a:r>
            <a:r>
              <a:rPr lang="el-GR" b="1" i="1" dirty="0">
                <a:latin typeface="Calibri" pitchFamily="34" charset="0"/>
                <a:cs typeface="Calibri" pitchFamily="34" charset="0"/>
              </a:rPr>
              <a:t>πολύ σε ένα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πείραμα άλλα σε κάθε πείραμα συμμετέχουν </a:t>
            </a:r>
            <a:r>
              <a:rPr lang="el-GR" b="1" i="1" dirty="0">
                <a:latin typeface="Calibri" pitchFamily="34" charset="0"/>
                <a:cs typeface="Calibri" pitchFamily="34" charset="0"/>
              </a:rPr>
              <a:t>πολλά κοτόπουλα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. Επίσης, κάθε πείραμα αφορά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τουλάχιστον ένα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κοτόπουλο.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cs typeface="Calibri" pitchFamily="34" charset="0"/>
              </a:rPr>
              <a:t>Σχεδιάστε το διάγραμμα Οντοτήτων/Συσχετίσεων (Ο/Σ) που αναπαριστά την παραπάνω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πληροφορία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A13F14-0B2E-4292-A007-8E591BB50159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sz="2200" b="0" smtClean="0">
                <a:solidFill>
                  <a:srgbClr val="969696"/>
                </a:solidFill>
                <a:latin typeface="Comic Sans MS" pitchFamily="66" charset="0"/>
              </a:rPr>
              <a:t>Παράδειγμα Ι (συνέχεια)</a:t>
            </a:r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7920038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Μετατρέψτε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το διάγραμμα σε σχεσιακό σχήμα.</a:t>
            </a: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Δώστε δυο διαφορετικά σχεσιακά σχήματα,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ένα κατάλληλο στην περίπτωση που σχεδόν όλα τα κοτόπουλα συμμετέχουν σε κάποιο πείραμα και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ένα κατάλληλο για την περίπτωση που μόνο ένα πολύ μικρό ποσοστό συμμετέχει σε αυτά. 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Εξηγείστε.</a:t>
            </a:r>
            <a:br>
              <a:rPr lang="el-GR" sz="1800" dirty="0">
                <a:latin typeface="Calibri" pitchFamily="34" charset="0"/>
                <a:cs typeface="Calibri" pitchFamily="34" charset="0"/>
              </a:rPr>
            </a:br>
            <a:r>
              <a:rPr lang="el-GR" sz="1800" dirty="0">
                <a:latin typeface="Calibri" pitchFamily="34" charset="0"/>
                <a:cs typeface="Calibri" pitchFamily="34" charset="0"/>
              </a:rPr>
              <a:t/>
            </a:r>
            <a:br>
              <a:rPr lang="el-GR" sz="1800" dirty="0">
                <a:latin typeface="Calibri" pitchFamily="34" charset="0"/>
                <a:cs typeface="Calibri" pitchFamily="34" charset="0"/>
              </a:rPr>
            </a:b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Βάσεις Δεδομένων 20</a:t>
            </a:r>
            <a:r>
              <a:rPr lang="en-US" altLang="en-US" smtClean="0"/>
              <a:t>1</a:t>
            </a:r>
            <a:r>
              <a:rPr lang="el-GR" altLang="en-US" smtClean="0"/>
              <a:t>2-20</a:t>
            </a:r>
            <a:r>
              <a:rPr lang="en-US" altLang="en-US" smtClean="0"/>
              <a:t>1</a:t>
            </a:r>
            <a:r>
              <a:rPr lang="el-GR" altLang="en-US" smtClean="0"/>
              <a:t>3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F1817E-6FAF-4663-9559-36E4C44D631C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171450"/>
            <a:ext cx="7543800" cy="1295400"/>
          </a:xfrm>
        </p:spPr>
        <p:txBody>
          <a:bodyPr/>
          <a:lstStyle/>
          <a:p>
            <a:pPr algn="r"/>
            <a:r>
              <a:rPr lang="el-GR" sz="2200" b="0" dirty="0" smtClean="0">
                <a:solidFill>
                  <a:srgbClr val="969696"/>
                </a:solidFill>
                <a:latin typeface="Comic Sans MS" pitchFamily="66" charset="0"/>
              </a:rPr>
              <a:t>Παράδειγμα ΙΙ</a:t>
            </a:r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2073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800" dirty="0">
                <a:latin typeface="Calibri" pitchFamily="34" charset="0"/>
                <a:cs typeface="Calibri" pitchFamily="34" charset="0"/>
              </a:rPr>
              <a:t>Θέλουμε να σχεδιάσουμε μια βάση δεδομένων για επεισόδια τηλεοπτικών σειρών.  Στη βάση δεδομένων θέλουμε να έχουμε πληροφορία για: 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Ηθοποιούς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: το όνομα τους, την ημερομηνία γέννησής τους, το φύλο τους και την πόλη που γεννήθηκαν. Θεωρείστε ότι ένας ηθοποιός προσδιορίζεται μοναδικά από τον συνδυασμό του ονόματος και της ημερομηνίας γέννησής του.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Τηλεοπτικές Σειρές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: τον τίτλο, τα χρόνια που προβάλλονται (πχ, 2005, 2006, 2010) και το κανάλι που τις προβάλλει.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Επεισόδια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: Κάθε τηλεοπτική σειρά έχει επεισόδια. Κάθε επεισόδιο έχει έναν αριθμό επεισοδίου και μια ημερομηνία προβολής. 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Εμφανίσεις Ηθοποιού – Ρόλοι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: Οι ηθοποιοί εμφανίζονται σε συγκεκριμένα επεισόδια τηλεοπτικών σειρών υποδυόμενοι έναν ρόλο (π.χ., «Ντάλια», «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Ζουμπουλία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») που μπορεί να είναι διαφορετικός σε κάθε επεισόδιο.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2D30BF-2CB5-43F1-9173-4311D1ACC397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543800" cy="863600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Μετατροπή Σχήματος Ο/Σ σε Σχεσιακό</a:t>
            </a:r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762000" y="2667000"/>
            <a:ext cx="72390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Για κάθε </a:t>
            </a:r>
            <a:r>
              <a:rPr lang="el-GR" sz="2400" i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τύπο οντοτήτων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και για κάθε </a:t>
            </a:r>
            <a:r>
              <a:rPr lang="el-GR" sz="2400" i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τύπο συσχετίσεων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δημιουργούμε ένα </a:t>
            </a:r>
            <a:r>
              <a:rPr lang="el-GR" sz="2400" i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που παίρνει το όνομα του αντίστοιχου τύπου</a:t>
            </a:r>
            <a:r>
              <a:rPr lang="el-GR" sz="2400" b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604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604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DEE014-08AE-4ED1-9809-2027480EBC16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sz="2200" b="0" smtClean="0">
                <a:solidFill>
                  <a:srgbClr val="969696"/>
                </a:solidFill>
                <a:latin typeface="Comic Sans MS" pitchFamily="66" charset="0"/>
              </a:rPr>
              <a:t>Συνέχεια ...</a:t>
            </a:r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9750" y="1773238"/>
            <a:ext cx="792003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1800" dirty="0">
                <a:latin typeface="Calibri" pitchFamily="34" charset="0"/>
                <a:cs typeface="Calibri" pitchFamily="34" charset="0"/>
              </a:rPr>
              <a:t>Μετά τη φάση του σχεδιασμού, καταλήγουμε σε ένα σχεσιακό σχήμα.</a:t>
            </a:r>
          </a:p>
          <a:p>
            <a:pPr marL="457200" indent="-457200" algn="just" eaLnBrk="0" hangingPunct="0"/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1800" dirty="0">
                <a:latin typeface="Calibri" pitchFamily="34" charset="0"/>
                <a:cs typeface="Calibri" pitchFamily="34" charset="0"/>
              </a:rPr>
              <a:t>Δυο ερωτήματα</a:t>
            </a:r>
          </a:p>
          <a:p>
            <a:pPr marL="457200" indent="-457200" algn="just" eaLnBrk="0" hangingPunct="0"/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Tx/>
              <a:buAutoNum type="arabicPeriod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Είναι ο σχεδιασμός μας καλός;</a:t>
            </a:r>
          </a:p>
          <a:p>
            <a:pPr marL="1371600" lvl="2" indent="-457200" algn="just" eaLnBrk="0" hangingPunct="0"/>
            <a:r>
              <a:rPr lang="el-GR" sz="1800" i="1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Θεωρία Κανονικών Μορφών</a:t>
            </a:r>
          </a:p>
          <a:p>
            <a:pPr marL="457200" indent="-457200" algn="just" eaLnBrk="0" hangingPunct="0">
              <a:buFontTx/>
              <a:buAutoNum type="arabicPeriod"/>
            </a:pPr>
            <a:endParaRPr lang="el-GR" sz="1800" dirty="0">
              <a:latin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Tx/>
              <a:buAutoNum type="arabicPeriod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ΣΔΒΔ;</a:t>
            </a:r>
          </a:p>
          <a:p>
            <a:pPr marL="457200" indent="-457200" algn="just" eaLnBrk="0" hangingPunct="0"/>
            <a:r>
              <a:rPr lang="el-GR" sz="18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1800" i="1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Σχεσιακή Άλγεβρα – </a:t>
            </a:r>
            <a:r>
              <a:rPr lang="en-US" sz="1800" i="1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SQL</a:t>
            </a:r>
          </a:p>
          <a:p>
            <a:pPr marL="457200" indent="-457200" algn="just" eaLnBrk="0" hangingPunct="0"/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1800" dirty="0">
                <a:latin typeface="Calibri" pitchFamily="34" charset="0"/>
                <a:cs typeface="Calibri" pitchFamily="34" charset="0"/>
              </a:rPr>
              <a:t>	Θα αρχίσουμε από το ερώτημα 2 – για να δούμε γρήγορα πως η θεωρία βρήκε εφαρμογή σε πραγματικά συστήματα.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6C6E6E-D19A-407E-9987-F6421C6C0A02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543800" cy="792162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Οντότητες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67544" y="2276872"/>
            <a:ext cx="812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Ισχυροί τύποι οντοτήτων με </a:t>
            </a:r>
            <a:r>
              <a:rPr lang="el-GR" sz="2800" dirty="0" err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μονότιμα</a:t>
            </a: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απλά γνωρίσματα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611560" y="3356992"/>
            <a:ext cx="7837487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Για κάθε (ισχυρό) τύπο οντοτήτων Ε δημιουργούμε ένα σχήμα σχέσης R με τα ίδια γνωρίσματα - ένα για κάθε απλό γνώρισμα του Ε.</a:t>
            </a: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762000" y="4784725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Παράδειγμα (ταινία, φοιτητής)</a:t>
            </a: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762000" y="51816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cs typeface="Calibri" pitchFamily="34" charset="0"/>
              </a:rPr>
              <a:t> κλειδί;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28874E-14BF-4338-9584-E1D860F851FE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34275" cy="877887"/>
          </a:xfrm>
        </p:spPr>
        <p:txBody>
          <a:bodyPr/>
          <a:lstStyle/>
          <a:p>
            <a:pPr algn="r"/>
            <a:r>
              <a:rPr lang="el-GR" sz="2000" b="0" dirty="0" smtClean="0">
                <a:solidFill>
                  <a:srgbClr val="969696"/>
                </a:solidFill>
                <a:latin typeface="Comic Sans MS" pitchFamily="66" charset="0"/>
              </a:rPr>
              <a:t>Συσχετίσεις</a:t>
            </a:r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2699792" y="1844824"/>
            <a:ext cx="487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Συσχετίσεις</a:t>
            </a:r>
            <a:endParaRPr lang="el-GR" sz="32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55576" y="2636912"/>
            <a:ext cx="77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Γενικά, για κάθε συσχέτιση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μεταξύ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n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τύπων οντοτήτων που αντιστοιχούν στις σχέσεις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S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… ,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δημιουργούμε μια νέα σχέση R με γνωρίσματα: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τα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γνωρίσματα του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πρωτεύοντος κλειδιού κάθε συμμετέχουσας σχέσης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l-GR" sz="2000" baseline="-25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Αυτά τα γνωρίσματα είναι και ξένα κλειδιά.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τα γνωρίσματα της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αρχικής συσχ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έτισης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αν υπάρχουν)</a:t>
            </a: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15616" y="5445224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Θα δούμε </a:t>
            </a: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και κάποιες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ειδικές περιπτώσεις</a:t>
            </a:r>
            <a:endParaRPr lang="el-GR" sz="2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5F4658-4502-43D0-A201-A46ACC859279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561088" cy="432346"/>
          </a:xfrm>
        </p:spPr>
        <p:txBody>
          <a:bodyPr/>
          <a:lstStyle/>
          <a:p>
            <a:pPr algn="r"/>
            <a:r>
              <a:rPr lang="el-GR" sz="2000" b="0" dirty="0" smtClean="0">
                <a:solidFill>
                  <a:srgbClr val="969696"/>
                </a:solidFill>
                <a:latin typeface="Comic Sans MS" pitchFamily="66" charset="0"/>
              </a:rPr>
              <a:t>Μετατροπή Σχήματος Ο/Σ σε Σχεσιακό</a:t>
            </a:r>
          </a:p>
        </p:txBody>
      </p:sp>
      <p:sp>
        <p:nvSpPr>
          <p:cNvPr id="36870" name="AutoShape 3"/>
          <p:cNvSpPr>
            <a:spLocks noChangeArrowheads="1"/>
          </p:cNvSpPr>
          <p:nvPr/>
        </p:nvSpPr>
        <p:spPr bwMode="auto">
          <a:xfrm>
            <a:off x="3851275" y="2779713"/>
            <a:ext cx="1247775" cy="60007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71" name="AutoShape 4"/>
          <p:cNvSpPr>
            <a:spLocks noChangeArrowheads="1"/>
          </p:cNvSpPr>
          <p:nvPr/>
        </p:nvSpPr>
        <p:spPr bwMode="auto">
          <a:xfrm>
            <a:off x="1979613" y="2420938"/>
            <a:ext cx="1223962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72" name="AutoShape 5"/>
          <p:cNvSpPr>
            <a:spLocks noChangeArrowheads="1"/>
          </p:cNvSpPr>
          <p:nvPr/>
        </p:nvSpPr>
        <p:spPr bwMode="auto">
          <a:xfrm>
            <a:off x="323850" y="2779713"/>
            <a:ext cx="935038" cy="611187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468313" y="2852738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2339975" y="285273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</a:t>
            </a:r>
            <a:endParaRPr lang="el-GR" sz="2400">
              <a:latin typeface="Times New Roman" pitchFamily="18" charset="0"/>
            </a:endParaRPr>
          </a:p>
        </p:txBody>
      </p:sp>
      <p:sp>
        <p:nvSpPr>
          <p:cNvPr id="36875" name="Text Box 8"/>
          <p:cNvSpPr txBox="1">
            <a:spLocks noChangeArrowheads="1"/>
          </p:cNvSpPr>
          <p:nvPr/>
        </p:nvSpPr>
        <p:spPr bwMode="auto">
          <a:xfrm>
            <a:off x="4140200" y="2852738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6876" name="Line 9"/>
          <p:cNvSpPr>
            <a:spLocks noChangeShapeType="1"/>
          </p:cNvSpPr>
          <p:nvPr/>
        </p:nvSpPr>
        <p:spPr bwMode="auto">
          <a:xfrm>
            <a:off x="1258888" y="3068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77" name="Line 10"/>
          <p:cNvSpPr>
            <a:spLocks noChangeShapeType="1"/>
          </p:cNvSpPr>
          <p:nvPr/>
        </p:nvSpPr>
        <p:spPr bwMode="auto">
          <a:xfrm>
            <a:off x="3203575" y="30686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78" name="Oval 11"/>
          <p:cNvSpPr>
            <a:spLocks noChangeArrowheads="1"/>
          </p:cNvSpPr>
          <p:nvPr/>
        </p:nvSpPr>
        <p:spPr bwMode="auto">
          <a:xfrm>
            <a:off x="395288" y="1987550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79" name="Text Box 12"/>
          <p:cNvSpPr txBox="1">
            <a:spLocks noChangeArrowheads="1"/>
          </p:cNvSpPr>
          <p:nvPr/>
        </p:nvSpPr>
        <p:spPr bwMode="auto">
          <a:xfrm>
            <a:off x="612775" y="198755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36880" name="Oval 13"/>
          <p:cNvSpPr>
            <a:spLocks noChangeArrowheads="1"/>
          </p:cNvSpPr>
          <p:nvPr/>
        </p:nvSpPr>
        <p:spPr bwMode="auto">
          <a:xfrm>
            <a:off x="395288" y="39322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611188" y="39322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36882" name="Line 15"/>
          <p:cNvSpPr>
            <a:spLocks noChangeShapeType="1"/>
          </p:cNvSpPr>
          <p:nvPr/>
        </p:nvSpPr>
        <p:spPr bwMode="auto">
          <a:xfrm flipH="1">
            <a:off x="827088" y="2420938"/>
            <a:ext cx="714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883" name="Line 16"/>
          <p:cNvSpPr>
            <a:spLocks noChangeShapeType="1"/>
          </p:cNvSpPr>
          <p:nvPr/>
        </p:nvSpPr>
        <p:spPr bwMode="auto">
          <a:xfrm>
            <a:off x="539750" y="3429000"/>
            <a:ext cx="287338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884" name="Rectangle 17"/>
          <p:cNvSpPr>
            <a:spLocks noChangeArrowheads="1"/>
          </p:cNvSpPr>
          <p:nvPr/>
        </p:nvSpPr>
        <p:spPr bwMode="auto">
          <a:xfrm>
            <a:off x="4500563" y="4652963"/>
            <a:ext cx="12954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85" name="Text Box 18"/>
          <p:cNvSpPr txBox="1">
            <a:spLocks noChangeArrowheads="1"/>
          </p:cNvSpPr>
          <p:nvPr/>
        </p:nvSpPr>
        <p:spPr bwMode="auto">
          <a:xfrm>
            <a:off x="4572000" y="46529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36886" name="Text Box 19"/>
          <p:cNvSpPr txBox="1">
            <a:spLocks noChangeArrowheads="1"/>
          </p:cNvSpPr>
          <p:nvPr/>
        </p:nvSpPr>
        <p:spPr bwMode="auto">
          <a:xfrm>
            <a:off x="5364163" y="465296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36887" name="Line 20"/>
          <p:cNvSpPr>
            <a:spLocks noChangeShapeType="1"/>
          </p:cNvSpPr>
          <p:nvPr/>
        </p:nvSpPr>
        <p:spPr bwMode="auto">
          <a:xfrm>
            <a:off x="5148263" y="46529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888" name="Text Box 21"/>
          <p:cNvSpPr txBox="1">
            <a:spLocks noChangeArrowheads="1"/>
          </p:cNvSpPr>
          <p:nvPr/>
        </p:nvSpPr>
        <p:spPr bwMode="auto">
          <a:xfrm>
            <a:off x="3851275" y="436562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6889" name="Rectangle 22"/>
          <p:cNvSpPr>
            <a:spLocks noChangeArrowheads="1"/>
          </p:cNvSpPr>
          <p:nvPr/>
        </p:nvSpPr>
        <p:spPr bwMode="auto">
          <a:xfrm>
            <a:off x="7237413" y="4581525"/>
            <a:ext cx="12954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90" name="Text Box 23"/>
          <p:cNvSpPr txBox="1">
            <a:spLocks noChangeArrowheads="1"/>
          </p:cNvSpPr>
          <p:nvPr/>
        </p:nvSpPr>
        <p:spPr bwMode="auto">
          <a:xfrm>
            <a:off x="7308850" y="45815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36891" name="Text Box 24"/>
          <p:cNvSpPr txBox="1">
            <a:spLocks noChangeArrowheads="1"/>
          </p:cNvSpPr>
          <p:nvPr/>
        </p:nvSpPr>
        <p:spPr bwMode="auto">
          <a:xfrm>
            <a:off x="8101013" y="458152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36892" name="Line 25"/>
          <p:cNvSpPr>
            <a:spLocks noChangeShapeType="1"/>
          </p:cNvSpPr>
          <p:nvPr/>
        </p:nvSpPr>
        <p:spPr bwMode="auto">
          <a:xfrm>
            <a:off x="7885113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893" name="Text Box 26"/>
          <p:cNvSpPr txBox="1">
            <a:spLocks noChangeArrowheads="1"/>
          </p:cNvSpPr>
          <p:nvPr/>
        </p:nvSpPr>
        <p:spPr bwMode="auto">
          <a:xfrm>
            <a:off x="6588125" y="436562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6894" name="Oval 27"/>
          <p:cNvSpPr>
            <a:spLocks noChangeArrowheads="1"/>
          </p:cNvSpPr>
          <p:nvPr/>
        </p:nvSpPr>
        <p:spPr bwMode="auto">
          <a:xfrm>
            <a:off x="3851275" y="1987550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95" name="Oval 28"/>
          <p:cNvSpPr>
            <a:spLocks noChangeArrowheads="1"/>
          </p:cNvSpPr>
          <p:nvPr/>
        </p:nvSpPr>
        <p:spPr bwMode="auto">
          <a:xfrm>
            <a:off x="3563938" y="3716338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96" name="Line 29"/>
          <p:cNvSpPr>
            <a:spLocks noChangeShapeType="1"/>
          </p:cNvSpPr>
          <p:nvPr/>
        </p:nvSpPr>
        <p:spPr bwMode="auto">
          <a:xfrm flipH="1">
            <a:off x="4283075" y="2420938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897" name="Line 30"/>
          <p:cNvSpPr>
            <a:spLocks noChangeShapeType="1"/>
          </p:cNvSpPr>
          <p:nvPr/>
        </p:nvSpPr>
        <p:spPr bwMode="auto">
          <a:xfrm flipH="1">
            <a:off x="4140200" y="3429000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898" name="Text Box 31"/>
          <p:cNvSpPr txBox="1">
            <a:spLocks noChangeArrowheads="1"/>
          </p:cNvSpPr>
          <p:nvPr/>
        </p:nvSpPr>
        <p:spPr bwMode="auto">
          <a:xfrm>
            <a:off x="4140200" y="19875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36899" name="Text Box 32"/>
          <p:cNvSpPr txBox="1">
            <a:spLocks noChangeArrowheads="1"/>
          </p:cNvSpPr>
          <p:nvPr/>
        </p:nvSpPr>
        <p:spPr bwMode="auto">
          <a:xfrm>
            <a:off x="3779838" y="371633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36900" name="Rectangle 33"/>
          <p:cNvSpPr>
            <a:spLocks noChangeArrowheads="1"/>
          </p:cNvSpPr>
          <p:nvPr/>
        </p:nvSpPr>
        <p:spPr bwMode="auto">
          <a:xfrm>
            <a:off x="6084888" y="5661025"/>
            <a:ext cx="1800225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901" name="Text Box 34"/>
          <p:cNvSpPr txBox="1">
            <a:spLocks noChangeArrowheads="1"/>
          </p:cNvSpPr>
          <p:nvPr/>
        </p:nvSpPr>
        <p:spPr bwMode="auto">
          <a:xfrm>
            <a:off x="6156325" y="56610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36902" name="Text Box 35"/>
          <p:cNvSpPr txBox="1">
            <a:spLocks noChangeArrowheads="1"/>
          </p:cNvSpPr>
          <p:nvPr/>
        </p:nvSpPr>
        <p:spPr bwMode="auto">
          <a:xfrm>
            <a:off x="6804025" y="56610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36903" name="Line 36"/>
          <p:cNvSpPr>
            <a:spLocks noChangeShapeType="1"/>
          </p:cNvSpPr>
          <p:nvPr/>
        </p:nvSpPr>
        <p:spPr bwMode="auto">
          <a:xfrm>
            <a:off x="6732588" y="56610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904" name="Text Box 37"/>
          <p:cNvSpPr txBox="1">
            <a:spLocks noChangeArrowheads="1"/>
          </p:cNvSpPr>
          <p:nvPr/>
        </p:nvSpPr>
        <p:spPr bwMode="auto">
          <a:xfrm>
            <a:off x="5292725" y="558958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6905" name="Line 38"/>
          <p:cNvSpPr>
            <a:spLocks noChangeShapeType="1"/>
          </p:cNvSpPr>
          <p:nvPr/>
        </p:nvSpPr>
        <p:spPr bwMode="auto">
          <a:xfrm flipH="1">
            <a:off x="4859338" y="53006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906" name="Line 39"/>
          <p:cNvSpPr>
            <a:spLocks noChangeShapeType="1"/>
          </p:cNvSpPr>
          <p:nvPr/>
        </p:nvSpPr>
        <p:spPr bwMode="auto">
          <a:xfrm>
            <a:off x="6227763" y="53006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907" name="Line 40"/>
          <p:cNvSpPr>
            <a:spLocks noChangeShapeType="1"/>
          </p:cNvSpPr>
          <p:nvPr/>
        </p:nvSpPr>
        <p:spPr bwMode="auto">
          <a:xfrm flipV="1">
            <a:off x="4859338" y="50133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908" name="Line 41"/>
          <p:cNvSpPr>
            <a:spLocks noChangeShapeType="1"/>
          </p:cNvSpPr>
          <p:nvPr/>
        </p:nvSpPr>
        <p:spPr bwMode="auto">
          <a:xfrm flipV="1">
            <a:off x="7164388" y="52292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909" name="Line 42"/>
          <p:cNvSpPr>
            <a:spLocks noChangeShapeType="1"/>
          </p:cNvSpPr>
          <p:nvPr/>
        </p:nvSpPr>
        <p:spPr bwMode="auto">
          <a:xfrm>
            <a:off x="7164388" y="522922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910" name="Line 43"/>
          <p:cNvSpPr>
            <a:spLocks noChangeShapeType="1"/>
          </p:cNvSpPr>
          <p:nvPr/>
        </p:nvSpPr>
        <p:spPr bwMode="auto">
          <a:xfrm flipV="1">
            <a:off x="7667625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911" name="Oval 44"/>
          <p:cNvSpPr>
            <a:spLocks noChangeArrowheads="1"/>
          </p:cNvSpPr>
          <p:nvPr/>
        </p:nvSpPr>
        <p:spPr bwMode="auto">
          <a:xfrm>
            <a:off x="2124075" y="3932238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912" name="Text Box 45"/>
          <p:cNvSpPr txBox="1">
            <a:spLocks noChangeArrowheads="1"/>
          </p:cNvSpPr>
          <p:nvPr/>
        </p:nvSpPr>
        <p:spPr bwMode="auto">
          <a:xfrm>
            <a:off x="2339975" y="39322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36913" name="Line 46"/>
          <p:cNvSpPr>
            <a:spLocks noChangeShapeType="1"/>
          </p:cNvSpPr>
          <p:nvPr/>
        </p:nvSpPr>
        <p:spPr bwMode="auto">
          <a:xfrm>
            <a:off x="2555875" y="37163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914" name="Line 47"/>
          <p:cNvSpPr>
            <a:spLocks noChangeShapeType="1"/>
          </p:cNvSpPr>
          <p:nvPr/>
        </p:nvSpPr>
        <p:spPr bwMode="auto">
          <a:xfrm>
            <a:off x="7308850" y="56610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915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36916" name="Text Box 49"/>
          <p:cNvSpPr txBox="1">
            <a:spLocks noChangeArrowheads="1"/>
          </p:cNvSpPr>
          <p:nvPr/>
        </p:nvSpPr>
        <p:spPr bwMode="auto">
          <a:xfrm>
            <a:off x="1474788" y="2708275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M</a:t>
            </a:r>
            <a:endParaRPr lang="el-GR" sz="1800"/>
          </a:p>
        </p:txBody>
      </p:sp>
      <p:sp>
        <p:nvSpPr>
          <p:cNvPr id="36917" name="Text Box 50"/>
          <p:cNvSpPr txBox="1">
            <a:spLocks noChangeArrowheads="1"/>
          </p:cNvSpPr>
          <p:nvPr/>
        </p:nvSpPr>
        <p:spPr bwMode="auto">
          <a:xfrm>
            <a:off x="3275013" y="27082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</a:t>
            </a:r>
            <a:endParaRPr lang="el-GR" sz="1800"/>
          </a:p>
        </p:txBody>
      </p:sp>
      <p:sp>
        <p:nvSpPr>
          <p:cNvPr id="36918" name="Text Box 51"/>
          <p:cNvSpPr txBox="1">
            <a:spLocks noChangeArrowheads="1"/>
          </p:cNvSpPr>
          <p:nvPr/>
        </p:nvSpPr>
        <p:spPr bwMode="auto">
          <a:xfrm>
            <a:off x="1907704" y="1268760"/>
            <a:ext cx="4031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Γενική </a:t>
            </a:r>
            <a:r>
              <a:rPr lang="el-GR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Περίπτωση (σχηματικά)</a:t>
            </a:r>
            <a:endParaRPr lang="el-GR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D7B018-7130-47F9-8D72-DF720B4A1277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1074737"/>
          </a:xfrm>
        </p:spPr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Συσχετίσεις</a:t>
            </a:r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684213" y="292417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Ας δούμε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τι γίνεται για συσχετίσεις 1-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N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και 1-1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60DD98-BBBE-4BA1-BAC2-C3FA14665848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sz="2000" b="0" smtClean="0">
                <a:solidFill>
                  <a:srgbClr val="969696"/>
                </a:solidFill>
                <a:latin typeface="Comic Sans MS" pitchFamily="66" charset="0"/>
              </a:rPr>
              <a:t>Συσχετίσεις 1-Ν</a:t>
            </a:r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2195736" y="2564904"/>
            <a:ext cx="4813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1-Ν δυαδική συσχέτιση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1619672" y="5301208"/>
            <a:ext cx="5472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Παράδειγμα: καθηγητής – διδασκαλία (1-Ν)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39552" y="3284984"/>
            <a:ext cx="7772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Έστω μια 1-Ν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δυαδική συσχέτιση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μεταξύ δύο τύπων οντοτήτων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E1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E2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 Έστω η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E1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ότι από την πλευρά του 1.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Ποιο είναι το πρωτεύον κλειδί της σχέσης που προκύπτει για τη συσχέτιση</a:t>
            </a:r>
            <a:r>
              <a:rPr lang="el-GR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en-US" sz="2000" i="1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9832" y="6381328"/>
            <a:ext cx="2952750" cy="196850"/>
          </a:xfrm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2277B-50CD-46A5-A291-DDF1B5FF89C1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488063" cy="504354"/>
          </a:xfrm>
        </p:spPr>
        <p:txBody>
          <a:bodyPr/>
          <a:lstStyle/>
          <a:p>
            <a:pPr algn="r"/>
            <a:r>
              <a:rPr lang="el-GR" sz="2000" b="0" dirty="0" smtClean="0">
                <a:solidFill>
                  <a:srgbClr val="969696"/>
                </a:solidFill>
                <a:latin typeface="Comic Sans MS" pitchFamily="66" charset="0"/>
              </a:rPr>
              <a:t>Συσχετίσεις 1-Ν</a:t>
            </a:r>
          </a:p>
        </p:txBody>
      </p:sp>
      <p:sp>
        <p:nvSpPr>
          <p:cNvPr id="39942" name="AutoShape 3"/>
          <p:cNvSpPr>
            <a:spLocks noChangeArrowheads="1"/>
          </p:cNvSpPr>
          <p:nvPr/>
        </p:nvSpPr>
        <p:spPr bwMode="auto">
          <a:xfrm>
            <a:off x="3850928" y="4004667"/>
            <a:ext cx="1247775" cy="60007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3" name="AutoShape 4"/>
          <p:cNvSpPr>
            <a:spLocks noChangeArrowheads="1"/>
          </p:cNvSpPr>
          <p:nvPr/>
        </p:nvSpPr>
        <p:spPr bwMode="auto">
          <a:xfrm>
            <a:off x="1979265" y="3645892"/>
            <a:ext cx="1223963" cy="12858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4" name="AutoShape 5"/>
          <p:cNvSpPr>
            <a:spLocks noChangeArrowheads="1"/>
          </p:cNvSpPr>
          <p:nvPr/>
        </p:nvSpPr>
        <p:spPr bwMode="auto">
          <a:xfrm>
            <a:off x="323503" y="4004667"/>
            <a:ext cx="935037" cy="61118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467965" y="4077692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2339628" y="4077692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</a:t>
            </a:r>
            <a:endParaRPr lang="el-GR" sz="2400">
              <a:latin typeface="Times New Roman" pitchFamily="18" charset="0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4139853" y="4077692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39948" name="Line 9"/>
          <p:cNvSpPr>
            <a:spLocks noChangeShapeType="1"/>
          </p:cNvSpPr>
          <p:nvPr/>
        </p:nvSpPr>
        <p:spPr bwMode="auto">
          <a:xfrm>
            <a:off x="1258540" y="429359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9" name="Line 10"/>
          <p:cNvSpPr>
            <a:spLocks noChangeShapeType="1"/>
          </p:cNvSpPr>
          <p:nvPr/>
        </p:nvSpPr>
        <p:spPr bwMode="auto">
          <a:xfrm>
            <a:off x="3203228" y="4293592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0" name="Oval 11"/>
          <p:cNvSpPr>
            <a:spLocks noChangeArrowheads="1"/>
          </p:cNvSpPr>
          <p:nvPr/>
        </p:nvSpPr>
        <p:spPr bwMode="auto">
          <a:xfrm>
            <a:off x="394940" y="3212505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1" name="Text Box 12"/>
          <p:cNvSpPr txBox="1">
            <a:spLocks noChangeArrowheads="1"/>
          </p:cNvSpPr>
          <p:nvPr/>
        </p:nvSpPr>
        <p:spPr bwMode="auto">
          <a:xfrm>
            <a:off x="612428" y="3212505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A</a:t>
            </a:r>
            <a:endParaRPr lang="el-GR" sz="1800" u="sng"/>
          </a:p>
        </p:txBody>
      </p:sp>
      <p:sp>
        <p:nvSpPr>
          <p:cNvPr id="39952" name="Oval 13"/>
          <p:cNvSpPr>
            <a:spLocks noChangeArrowheads="1"/>
          </p:cNvSpPr>
          <p:nvPr/>
        </p:nvSpPr>
        <p:spPr bwMode="auto">
          <a:xfrm>
            <a:off x="394940" y="5157192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3" name="Text Box 14"/>
          <p:cNvSpPr txBox="1">
            <a:spLocks noChangeArrowheads="1"/>
          </p:cNvSpPr>
          <p:nvPr/>
        </p:nvSpPr>
        <p:spPr bwMode="auto">
          <a:xfrm>
            <a:off x="610840" y="5157192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</a:t>
            </a:r>
            <a:endParaRPr lang="el-GR" sz="1800"/>
          </a:p>
        </p:txBody>
      </p:sp>
      <p:sp>
        <p:nvSpPr>
          <p:cNvPr id="39954" name="Line 15"/>
          <p:cNvSpPr>
            <a:spLocks noChangeShapeType="1"/>
          </p:cNvSpPr>
          <p:nvPr/>
        </p:nvSpPr>
        <p:spPr bwMode="auto">
          <a:xfrm flipH="1">
            <a:off x="826740" y="3645892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5" name="Line 16"/>
          <p:cNvSpPr>
            <a:spLocks noChangeShapeType="1"/>
          </p:cNvSpPr>
          <p:nvPr/>
        </p:nvSpPr>
        <p:spPr bwMode="auto">
          <a:xfrm>
            <a:off x="539403" y="4653955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6" name="Oval 27"/>
          <p:cNvSpPr>
            <a:spLocks noChangeArrowheads="1"/>
          </p:cNvSpPr>
          <p:nvPr/>
        </p:nvSpPr>
        <p:spPr bwMode="auto">
          <a:xfrm>
            <a:off x="3850928" y="3212505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67" name="Oval 28"/>
          <p:cNvSpPr>
            <a:spLocks noChangeArrowheads="1"/>
          </p:cNvSpPr>
          <p:nvPr/>
        </p:nvSpPr>
        <p:spPr bwMode="auto">
          <a:xfrm>
            <a:off x="3563590" y="4941292"/>
            <a:ext cx="86518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68" name="Line 29"/>
          <p:cNvSpPr>
            <a:spLocks noChangeShapeType="1"/>
          </p:cNvSpPr>
          <p:nvPr/>
        </p:nvSpPr>
        <p:spPr bwMode="auto">
          <a:xfrm flipH="1">
            <a:off x="4282728" y="3645892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9" name="Line 30"/>
          <p:cNvSpPr>
            <a:spLocks noChangeShapeType="1"/>
          </p:cNvSpPr>
          <p:nvPr/>
        </p:nvSpPr>
        <p:spPr bwMode="auto">
          <a:xfrm flipH="1">
            <a:off x="4139853" y="4653955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70" name="Text Box 31"/>
          <p:cNvSpPr txBox="1">
            <a:spLocks noChangeArrowheads="1"/>
          </p:cNvSpPr>
          <p:nvPr/>
        </p:nvSpPr>
        <p:spPr bwMode="auto">
          <a:xfrm>
            <a:off x="4139853" y="3212505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39971" name="Text Box 32"/>
          <p:cNvSpPr txBox="1">
            <a:spLocks noChangeArrowheads="1"/>
          </p:cNvSpPr>
          <p:nvPr/>
        </p:nvSpPr>
        <p:spPr bwMode="auto">
          <a:xfrm>
            <a:off x="3779490" y="4941292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</a:t>
            </a:r>
            <a:endParaRPr lang="el-GR" sz="1800"/>
          </a:p>
        </p:txBody>
      </p:sp>
      <p:sp>
        <p:nvSpPr>
          <p:cNvPr id="39972" name="Oval 33"/>
          <p:cNvSpPr>
            <a:spLocks noChangeArrowheads="1"/>
          </p:cNvSpPr>
          <p:nvPr/>
        </p:nvSpPr>
        <p:spPr bwMode="auto">
          <a:xfrm>
            <a:off x="2123728" y="5157192"/>
            <a:ext cx="865187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73" name="Text Box 34"/>
          <p:cNvSpPr txBox="1">
            <a:spLocks noChangeArrowheads="1"/>
          </p:cNvSpPr>
          <p:nvPr/>
        </p:nvSpPr>
        <p:spPr bwMode="auto">
          <a:xfrm>
            <a:off x="2339628" y="5157192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39974" name="Line 35"/>
          <p:cNvSpPr>
            <a:spLocks noChangeShapeType="1"/>
          </p:cNvSpPr>
          <p:nvPr/>
        </p:nvSpPr>
        <p:spPr bwMode="auto">
          <a:xfrm>
            <a:off x="2555528" y="494129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75" name="Text Box 36"/>
          <p:cNvSpPr txBox="1">
            <a:spLocks noChangeArrowheads="1"/>
          </p:cNvSpPr>
          <p:nvPr/>
        </p:nvSpPr>
        <p:spPr bwMode="auto">
          <a:xfrm>
            <a:off x="1403003" y="3933230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/>
          </a:p>
        </p:txBody>
      </p:sp>
      <p:sp>
        <p:nvSpPr>
          <p:cNvPr id="39976" name="Text Box 37"/>
          <p:cNvSpPr txBox="1">
            <a:spLocks noChangeArrowheads="1"/>
          </p:cNvSpPr>
          <p:nvPr/>
        </p:nvSpPr>
        <p:spPr bwMode="auto">
          <a:xfrm>
            <a:off x="3203228" y="3861792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</a:t>
            </a:r>
            <a:endParaRPr lang="el-GR" sz="1800"/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2411760" y="1268760"/>
            <a:ext cx="4813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1-Ν δυαδική συσχέτιση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323528" y="1844824"/>
            <a:ext cx="842493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Έστω μια 1-Ν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δυαδική συσχέτιση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μεταξύ δύο τύπων οντοτήτων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E1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E2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 Έστω η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E1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ότι από την πλευρά του 1.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Ποιο είναι το πρωτεύον κλειδί της σχέσης που προκύπτει για τη συσχέτιση</a:t>
            </a:r>
            <a:r>
              <a:rPr lang="el-GR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en-US" sz="2000" i="1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47"/>
          <p:cNvSpPr>
            <a:spLocks noChangeArrowheads="1"/>
          </p:cNvSpPr>
          <p:nvPr/>
        </p:nvSpPr>
        <p:spPr bwMode="auto">
          <a:xfrm>
            <a:off x="5436096" y="3789040"/>
            <a:ext cx="12954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" name="Text Box 48"/>
          <p:cNvSpPr txBox="1">
            <a:spLocks noChangeArrowheads="1"/>
          </p:cNvSpPr>
          <p:nvPr/>
        </p:nvSpPr>
        <p:spPr bwMode="auto">
          <a:xfrm>
            <a:off x="5508104" y="3789040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 dirty="0"/>
              <a:t>A</a:t>
            </a:r>
            <a:endParaRPr lang="el-GR" sz="1800" u="sng" dirty="0"/>
          </a:p>
        </p:txBody>
      </p:sp>
      <p:sp>
        <p:nvSpPr>
          <p:cNvPr id="53" name="Text Box 49"/>
          <p:cNvSpPr txBox="1">
            <a:spLocks noChangeArrowheads="1"/>
          </p:cNvSpPr>
          <p:nvPr/>
        </p:nvSpPr>
        <p:spPr bwMode="auto">
          <a:xfrm>
            <a:off x="6300192" y="3789040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B</a:t>
            </a:r>
            <a:endParaRPr lang="el-GR" sz="1800" dirty="0"/>
          </a:p>
        </p:txBody>
      </p:sp>
      <p:sp>
        <p:nvSpPr>
          <p:cNvPr id="54" name="Line 50"/>
          <p:cNvSpPr>
            <a:spLocks noChangeShapeType="1"/>
          </p:cNvSpPr>
          <p:nvPr/>
        </p:nvSpPr>
        <p:spPr bwMode="auto">
          <a:xfrm>
            <a:off x="6012160" y="3789040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5" name="Text Box 51"/>
          <p:cNvSpPr txBox="1">
            <a:spLocks noChangeArrowheads="1"/>
          </p:cNvSpPr>
          <p:nvPr/>
        </p:nvSpPr>
        <p:spPr bwMode="auto">
          <a:xfrm>
            <a:off x="5580112" y="3356992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E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6" name="Rectangle 52"/>
          <p:cNvSpPr>
            <a:spLocks noChangeArrowheads="1"/>
          </p:cNvSpPr>
          <p:nvPr/>
        </p:nvSpPr>
        <p:spPr bwMode="auto">
          <a:xfrm>
            <a:off x="7524328" y="3717032"/>
            <a:ext cx="12954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" name="Text Box 53"/>
          <p:cNvSpPr txBox="1">
            <a:spLocks noChangeArrowheads="1"/>
          </p:cNvSpPr>
          <p:nvPr/>
        </p:nvSpPr>
        <p:spPr bwMode="auto">
          <a:xfrm>
            <a:off x="7668344" y="3717032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 dirty="0"/>
              <a:t>C</a:t>
            </a:r>
            <a:endParaRPr lang="el-GR" sz="1800" u="sng" dirty="0"/>
          </a:p>
        </p:txBody>
      </p:sp>
      <p:sp>
        <p:nvSpPr>
          <p:cNvPr id="58" name="Line 55"/>
          <p:cNvSpPr>
            <a:spLocks noChangeShapeType="1"/>
          </p:cNvSpPr>
          <p:nvPr/>
        </p:nvSpPr>
        <p:spPr bwMode="auto">
          <a:xfrm>
            <a:off x="8172400" y="3717032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6696075" y="4797102"/>
            <a:ext cx="1800225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6767512" y="4797102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el-GR" sz="1800"/>
          </a:p>
        </p:txBody>
      </p:sp>
      <p:sp>
        <p:nvSpPr>
          <p:cNvPr id="61" name="Text Box 59"/>
          <p:cNvSpPr txBox="1">
            <a:spLocks noChangeArrowheads="1"/>
          </p:cNvSpPr>
          <p:nvPr/>
        </p:nvSpPr>
        <p:spPr bwMode="auto">
          <a:xfrm>
            <a:off x="7415212" y="4797102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C</a:t>
            </a:r>
            <a:endParaRPr lang="el-GR" sz="1800" u="sng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7343775" y="4797102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" name="Text Box 61"/>
          <p:cNvSpPr txBox="1">
            <a:spLocks noChangeArrowheads="1"/>
          </p:cNvSpPr>
          <p:nvPr/>
        </p:nvSpPr>
        <p:spPr bwMode="auto">
          <a:xfrm>
            <a:off x="6119812" y="4725665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endParaRPr lang="el-GR" sz="2400" baseline="-25000">
              <a:latin typeface="Times New Roman" pitchFamily="18" charset="0"/>
            </a:endParaRPr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6838950" y="4436740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 flipV="1">
            <a:off x="5724128" y="414908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 flipV="1">
            <a:off x="7775575" y="436530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>
            <a:off x="7775575" y="4365302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V="1">
            <a:off x="8278812" y="4077965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0" name="Line 68"/>
          <p:cNvSpPr>
            <a:spLocks noChangeShapeType="1"/>
          </p:cNvSpPr>
          <p:nvPr/>
        </p:nvSpPr>
        <p:spPr bwMode="auto">
          <a:xfrm>
            <a:off x="7920037" y="4797102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" name="Text Box 69"/>
          <p:cNvSpPr txBox="1">
            <a:spLocks noChangeArrowheads="1"/>
          </p:cNvSpPr>
          <p:nvPr/>
        </p:nvSpPr>
        <p:spPr bwMode="auto">
          <a:xfrm>
            <a:off x="7991475" y="4797102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</a:rPr>
              <a:t>X</a:t>
            </a:r>
            <a:endParaRPr lang="el-GR" sz="1800">
              <a:solidFill>
                <a:srgbClr val="800000"/>
              </a:solidFill>
            </a:endParaRPr>
          </a:p>
        </p:txBody>
      </p:sp>
      <p:sp>
        <p:nvSpPr>
          <p:cNvPr id="72" name="Text Box 51"/>
          <p:cNvSpPr txBox="1">
            <a:spLocks noChangeArrowheads="1"/>
          </p:cNvSpPr>
          <p:nvPr/>
        </p:nvSpPr>
        <p:spPr bwMode="auto">
          <a:xfrm>
            <a:off x="7452320" y="3284984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E</a:t>
            </a:r>
            <a:r>
              <a:rPr lang="en-US" sz="2400" baseline="-25000" dirty="0" smtClean="0">
                <a:latin typeface="Times New Roman" pitchFamily="18" charset="0"/>
              </a:rPr>
              <a:t>2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73" name="Text Box 49"/>
          <p:cNvSpPr txBox="1">
            <a:spLocks noChangeArrowheads="1"/>
          </p:cNvSpPr>
          <p:nvPr/>
        </p:nvSpPr>
        <p:spPr bwMode="auto">
          <a:xfrm>
            <a:off x="8244408" y="3717032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D</a:t>
            </a:r>
            <a:endParaRPr lang="el-GR" sz="1800" dirty="0"/>
          </a:p>
        </p:txBody>
      </p:sp>
      <p:cxnSp>
        <p:nvCxnSpPr>
          <p:cNvPr id="75" name="Straight Connector 74"/>
          <p:cNvCxnSpPr>
            <a:stCxn id="66" idx="0"/>
            <a:endCxn id="65" idx="0"/>
          </p:cNvCxnSpPr>
          <p:nvPr/>
        </p:nvCxnSpPr>
        <p:spPr>
          <a:xfrm>
            <a:off x="5724128" y="4436418"/>
            <a:ext cx="1114822" cy="32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1773</Words>
  <Application>Microsoft Office PowerPoint</Application>
  <PresentationFormat>On-screen Show (4:3)</PresentationFormat>
  <Paragraphs>471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Network</vt:lpstr>
      <vt:lpstr>Slide 1</vt:lpstr>
      <vt:lpstr>Μετατροπή Σχήματος Ο/Σ σε Σχεσιακό</vt:lpstr>
      <vt:lpstr>Μετατροπή Σχήματος Ο/Σ σε Σχεσιακό</vt:lpstr>
      <vt:lpstr>Οντότητες</vt:lpstr>
      <vt:lpstr>Συσχετίσεις</vt:lpstr>
      <vt:lpstr>Μετατροπή Σχήματος Ο/Σ σε Σχεσιακό</vt:lpstr>
      <vt:lpstr>Συσχετίσεις</vt:lpstr>
      <vt:lpstr>Συσχετίσεις 1-Ν</vt:lpstr>
      <vt:lpstr>Συσχετίσεις 1-Ν</vt:lpstr>
      <vt:lpstr>Συσχετίσεις 1-Ν</vt:lpstr>
      <vt:lpstr>Συσχετίσεις 1-Ν</vt:lpstr>
      <vt:lpstr>Συσχετίσεις 1-1</vt:lpstr>
      <vt:lpstr>Slide 13</vt:lpstr>
      <vt:lpstr>Συσχετίσεις 1-1</vt:lpstr>
      <vt:lpstr>Συσχετίσεις 1-1</vt:lpstr>
      <vt:lpstr>Γνωρίσματα</vt:lpstr>
      <vt:lpstr>Ασθενείς Οντότητες</vt:lpstr>
      <vt:lpstr>Slide 18</vt:lpstr>
      <vt:lpstr>Ασθενείς Τύποι Οντοτήτων: Παράδειγμα</vt:lpstr>
      <vt:lpstr>Τριαδικές Συσχετίσεις</vt:lpstr>
      <vt:lpstr>Τριαδικές Συσχετίσεις</vt:lpstr>
      <vt:lpstr>Τριαδικές Συσχετίσεις</vt:lpstr>
      <vt:lpstr>Τριαδικές Συσχετίσεις</vt:lpstr>
      <vt:lpstr>Τριαδικές Συσχετίσεις</vt:lpstr>
      <vt:lpstr>Κλάσεις</vt:lpstr>
      <vt:lpstr>Μετατροπή Σχήματος Ο/Σ σε Σχεσιακό</vt:lpstr>
      <vt:lpstr>      Παράδειγμα Ι</vt:lpstr>
      <vt:lpstr>Παράδειγμα Ι (συνέχεια)</vt:lpstr>
      <vt:lpstr>Παράδειγμα ΙΙ</vt:lpstr>
      <vt:lpstr>Συνέχεια ...</vt:lpstr>
    </vt:vector>
  </TitlesOfParts>
  <Company>ΠΑΝΕΠΙΣΤΗΜΙΟ ΙΩΑΝΝΙΝΩΝ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Χωρίς τίτλο διαφάνειας</dc:title>
  <dc:creator>Ε. ΠΙΤΟΥΡΑ</dc:creator>
  <cp:lastModifiedBy>pitoura</cp:lastModifiedBy>
  <cp:revision>232</cp:revision>
  <dcterms:created xsi:type="dcterms:W3CDTF">1999-09-29T13:41:30Z</dcterms:created>
  <dcterms:modified xsi:type="dcterms:W3CDTF">2012-10-22T15:24:31Z</dcterms:modified>
</cp:coreProperties>
</file>