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619" r:id="rId2"/>
    <p:sldId id="620" r:id="rId3"/>
    <p:sldId id="622" r:id="rId4"/>
    <p:sldId id="623" r:id="rId5"/>
    <p:sldId id="624" r:id="rId6"/>
    <p:sldId id="625" r:id="rId7"/>
    <p:sldId id="626" r:id="rId8"/>
    <p:sldId id="627" r:id="rId9"/>
    <p:sldId id="628" r:id="rId10"/>
    <p:sldId id="633" r:id="rId11"/>
    <p:sldId id="629" r:id="rId12"/>
    <p:sldId id="635" r:id="rId13"/>
    <p:sldId id="636" r:id="rId14"/>
    <p:sldId id="630" r:id="rId15"/>
    <p:sldId id="631" r:id="rId16"/>
    <p:sldId id="638" r:id="rId17"/>
    <p:sldId id="639" r:id="rId18"/>
    <p:sldId id="640" r:id="rId19"/>
    <p:sldId id="637" r:id="rId20"/>
    <p:sldId id="776" r:id="rId21"/>
    <p:sldId id="642" r:id="rId22"/>
    <p:sldId id="644" r:id="rId23"/>
    <p:sldId id="645" r:id="rId24"/>
    <p:sldId id="646" r:id="rId25"/>
    <p:sldId id="647" r:id="rId26"/>
    <p:sldId id="648" r:id="rId27"/>
    <p:sldId id="749" r:id="rId28"/>
    <p:sldId id="750" r:id="rId29"/>
    <p:sldId id="756" r:id="rId30"/>
    <p:sldId id="759" r:id="rId31"/>
    <p:sldId id="760" r:id="rId32"/>
    <p:sldId id="761" r:id="rId33"/>
    <p:sldId id="763" r:id="rId34"/>
    <p:sldId id="764" r:id="rId35"/>
    <p:sldId id="766" r:id="rId36"/>
    <p:sldId id="767" r:id="rId37"/>
    <p:sldId id="768" r:id="rId38"/>
    <p:sldId id="769" r:id="rId39"/>
    <p:sldId id="777" r:id="rId40"/>
    <p:sldId id="773" r:id="rId41"/>
    <p:sldId id="774" r:id="rId42"/>
    <p:sldId id="775" r:id="rId43"/>
    <p:sldId id="748" r:id="rId44"/>
  </p:sldIdLst>
  <p:sldSz cx="9144000" cy="6858000" type="screen4x3"/>
  <p:notesSz cx="7099300" cy="102235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6600"/>
    <a:srgbClr val="FF66CC"/>
    <a:srgbClr val="800000"/>
    <a:srgbClr val="990000"/>
    <a:srgbClr val="993300"/>
    <a:srgbClr val="CC33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60" y="1590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2"/>
            <a:ext cx="3405634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spcBef>
                <a:spcPct val="50000"/>
              </a:spcBef>
              <a:defRPr sz="1000" dirty="0">
                <a:latin typeface="Bodoni MT" pitchFamily="18" charset="0"/>
              </a:defRPr>
            </a:lvl1pPr>
          </a:lstStyle>
          <a:p>
            <a:pPr>
              <a:defRPr/>
            </a:pPr>
            <a:r>
              <a:rPr lang="el-GR" sz="900" dirty="0"/>
              <a:t>Βάσεις Δεδομένων 20</a:t>
            </a:r>
            <a:r>
              <a:rPr lang="en-US" sz="900" dirty="0" smtClean="0"/>
              <a:t>1</a:t>
            </a:r>
            <a:r>
              <a:rPr lang="el-GR" sz="900" dirty="0" smtClean="0"/>
              <a:t>2-20</a:t>
            </a:r>
            <a:r>
              <a:rPr lang="en-US" sz="900" dirty="0" smtClean="0"/>
              <a:t>1</a:t>
            </a:r>
            <a:r>
              <a:rPr lang="el-GR" sz="900" dirty="0" smtClean="0"/>
              <a:t>3</a:t>
            </a:r>
            <a:r>
              <a:rPr lang="el-GR" sz="900" i="1" dirty="0" smtClean="0">
                <a:latin typeface="Times New Roman" pitchFamily="18" charset="0"/>
              </a:rPr>
              <a:t>: </a:t>
            </a:r>
            <a:r>
              <a:rPr lang="el-GR" sz="800" i="1" dirty="0">
                <a:latin typeface="Times New Roman" pitchFamily="18" charset="0"/>
              </a:rPr>
              <a:t>Εισαγωγή στην Επεξεργασία Ερωτήσεων</a:t>
            </a:r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9672638"/>
            <a:ext cx="30480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spcBef>
                <a:spcPct val="50000"/>
              </a:spcBef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fld id="{F9CA95D5-A9D1-4DCC-8721-04E9F5DED0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6163"/>
            <a:ext cx="5207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11A8F38-D145-48CD-B5CE-7083051B30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70D63-C0A7-438B-AC60-98CED68D07E1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671F2-1BDB-47CF-AA31-8703D95CEC99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520E5-7EF9-4F31-B00D-D4F0DD0337ED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17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42</a:t>
            </a:fld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Click to edit Master title style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0177-058D-4871-ADA5-7F9BDAF32CF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5D98-725B-4F51-BFA7-88F5F2B41A6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A8A38-7F3D-4C76-B6CD-082522A1E14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532A3-3B8D-4E3F-B920-6D592DCED1F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AFCAA-0105-4F77-B1D1-5011B975A26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88C6-14FF-4573-84FB-051C01F3CA9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8D86B-13FF-4986-A052-2C91D6F0693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51D34-6A1A-493E-9C20-8D7BD3E6D39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CC5D-9FB4-43DF-A9E1-A5DF5DCADAF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E76C-A1EF-4CC1-B9AF-F32DDA7BAFA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A210-60D1-497A-B931-5FF04873B8D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09867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10</a:t>
            </a:r>
            <a:r>
              <a:rPr lang="el-GR" altLang="en-US"/>
              <a:t>-20</a:t>
            </a:r>
            <a:r>
              <a:rPr lang="en-US" altLang="en-US"/>
              <a:t>11</a:t>
            </a:r>
            <a:endParaRPr lang="el-GR" altLang="en-US"/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162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381750"/>
            <a:ext cx="2051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1F3CFCD-9243-4E2E-9B2C-8B39C1CC670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38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38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5C882B-92E2-4F48-86CB-2057D4116CE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1258888" y="2708275"/>
            <a:ext cx="70104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2400" b="1">
                <a:latin typeface="Comic Sans MS" pitchFamily="66" charset="0"/>
              </a:rPr>
              <a:t>Εισαγωγή στην</a:t>
            </a:r>
          </a:p>
          <a:p>
            <a:pPr algn="r" eaLnBrk="0" hangingPunct="0">
              <a:spcBef>
                <a:spcPct val="50000"/>
              </a:spcBef>
            </a:pPr>
            <a:r>
              <a:rPr lang="el-GR" sz="3600" b="1">
                <a:latin typeface="Comic Sans MS" pitchFamily="66" charset="0"/>
              </a:rPr>
              <a:t>Επεξεργασία  Ερωτήσεων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2514600" y="3138488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>
              <a:latin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6" name="Εξίσωση" r:id="rId4" imgW="114120" imgH="215640" progId="Equation.3">
              <p:embed/>
            </p:oleObj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2514600" y="443547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503238" y="177006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346575" y="22494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00375" y="2419350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971800" y="1647821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R</a:t>
            </a:r>
            <a:r>
              <a:rPr lang="en-US" sz="1800" baseline="-25000">
                <a:latin typeface="Comic Sans MS" pitchFamily="66" charset="0"/>
              </a:rPr>
              <a:t>1</a:t>
            </a:r>
            <a:r>
              <a:rPr lang="en-US" sz="1800">
                <a:latin typeface="Comic Sans MS" pitchFamily="66" charset="0"/>
              </a:rPr>
              <a:t> 	R</a:t>
            </a:r>
            <a:r>
              <a:rPr lang="en-US" sz="1800" baseline="-25000">
                <a:latin typeface="Comic Sans MS" pitchFamily="66" charset="0"/>
              </a:rPr>
              <a:t>2</a:t>
            </a:r>
            <a:r>
              <a:rPr lang="en-US" sz="1800">
                <a:latin typeface="Comic Sans MS" pitchFamily="66" charset="0"/>
              </a:rPr>
              <a:t>	R</a:t>
            </a:r>
            <a:r>
              <a:rPr lang="en-US" sz="1800" baseline="-25000">
                <a:latin typeface="Comic Sans MS" pitchFamily="66" charset="0"/>
              </a:rPr>
              <a:t>3	</a:t>
            </a:r>
            <a:r>
              <a:rPr lang="en-US" sz="3200" baseline="-25000">
                <a:latin typeface="Comic Sans MS" pitchFamily="66" charset="0"/>
              </a:rPr>
              <a:t>…</a:t>
            </a:r>
            <a:r>
              <a:rPr lang="en-US" sz="1800">
                <a:latin typeface="Comic Sans MS" pitchFamily="66" charset="0"/>
              </a:rPr>
              <a:t>		R</a:t>
            </a:r>
            <a:r>
              <a:rPr lang="en-US" sz="1800" baseline="-25000">
                <a:latin typeface="Comic Sans MS" pitchFamily="66" charset="0"/>
              </a:rPr>
              <a:t>m</a:t>
            </a:r>
            <a:endParaRPr lang="el-GR" sz="1800" baseline="-25000">
              <a:latin typeface="Comic Sans MS" pitchFamily="66" charset="0"/>
            </a:endParaRPr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omic Sans MS" pitchFamily="66" charset="0"/>
              </a:rPr>
              <a:t>π </a:t>
            </a:r>
            <a:r>
              <a:rPr lang="el-GR" sz="1600" baseline="-25000">
                <a:latin typeface="Comic Sans MS" pitchFamily="66" charset="0"/>
              </a:rPr>
              <a:t>Α1, Α2, ... </a:t>
            </a:r>
            <a:r>
              <a:rPr lang="en-US" sz="1600" baseline="-25000">
                <a:latin typeface="Comic Sans MS" pitchFamily="66" charset="0"/>
              </a:rPr>
              <a:t>An</a:t>
            </a:r>
            <a:endParaRPr lang="el-GR" sz="1600" baseline="-25000">
              <a:latin typeface="Comic Sans MS" pitchFamily="66" charset="0"/>
            </a:endParaRPr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5" y="3133725"/>
            <a:ext cx="136207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40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r>
              <a:rPr lang="el-GR" sz="1400">
                <a:latin typeface="Calibri" pitchFamily="34" charset="0"/>
                <a:cs typeface="Calibri" pitchFamily="34" charset="0"/>
              </a:rPr>
              <a:t> (ποιες πράξεις και με ποιον αλγόριθμο)</a:t>
            </a:r>
          </a:p>
          <a:p>
            <a:pPr algn="just" eaLnBrk="0" hangingPunct="0">
              <a:spcBef>
                <a:spcPct val="50000"/>
              </a:spcBef>
            </a:pPr>
            <a:endParaRPr lang="el-GR" sz="14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140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40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140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7" name="Rectangle 26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067550" cy="796925"/>
          </a:xfrm>
          <a:noFill/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629400" y="5114925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4FD81-7522-4F4F-8E51-A70E254ABB65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00034" y="26431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Τα διαφορετικά σχέδια εκτέλεσης έχουν και διαφορικό κόστος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500034" y="37861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Βελτιστοποίηση</a:t>
            </a:r>
            <a:r>
              <a:rPr lang="el-GR" sz="2400">
                <a:latin typeface="Calibri" pitchFamily="34" charset="0"/>
                <a:cs typeface="Calibri" pitchFamily="34" charset="0"/>
              </a:rPr>
              <a:t>: η διαδικασία επιλογής του σχεδίου εκτέλεσης που έχει το μικρότερο κόστος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500034" y="51577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cs typeface="Calibri" pitchFamily="34" charset="0"/>
              </a:rPr>
              <a:t> Εκτίμηση του κόστους (συνήθως χρήση στατιστικών στοιχείων)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2-2013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63AB3-92D6-43D8-B145-040A57FC8AE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 Ερωτήσεων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00034" y="3643314"/>
            <a:ext cx="7943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1.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των πράξεων επιλογής με συζευκτικές συνθήκες σε ακολουθίες πράξεων επιλογής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76250" y="4533900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2.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Μετατοπίζουμε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πράξη επιλογής όσο πιο κάτω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επιτρέπεται από τα γνωρίσματα που περιλαμβάνονται στη συνθήκη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514350" y="5438775"/>
            <a:ext cx="801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3.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Επανα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-διευθέτηση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των φύλλων ώστε να εκτελούνται πρώτα οι σχέσεις που έχουν τις πιο περιοριστικές πράξεις επιλογής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785918" y="1714488"/>
            <a:ext cx="536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Μερικοί </a:t>
            </a: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ευριστικοί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κανόνες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1285852" y="2428868"/>
            <a:ext cx="61626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Γενική ιδέα: εκτέλεση πρώτα των πράξεων με μικρή </a:t>
            </a:r>
            <a:r>
              <a:rPr lang="el-GR" sz="1800" i="1" dirty="0" err="1" smtClean="0">
                <a:latin typeface="Calibri" pitchFamily="34" charset="0"/>
                <a:cs typeface="Calibri" pitchFamily="34" charset="0"/>
              </a:rPr>
              <a:t>επιλεξικότητα</a:t>
            </a:r>
            <a:r>
              <a:rPr lang="el-GR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ώστε να περιοριστεί το μέγεθος των ενδιάμεσων αποτελεσμάτων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5E3DB-FE41-4FED-86BA-995012F86798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 Ερωτήσεων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4.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Συνδυασμός μιας πράξης καρτεσιανού γινομένου με μια πράξη επιλογής που ακολουθεί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5.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και</a:t>
            </a:r>
            <a:r>
              <a:rPr lang="el-GR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μετακίνηση των λιστών προβολής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όσο πιο κάτω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γίνεται στο δέντρο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6.</a:t>
            </a:r>
            <a:r>
              <a:rPr lang="el-GR">
                <a:latin typeface="Calibri" pitchFamily="34" charset="0"/>
                <a:cs typeface="Calibri" pitchFamily="34" charset="0"/>
              </a:rPr>
              <a:t> Εντοπισμός υποδέντρων με ομάδες πράξεων που μπορεί να εκτελεστούν με κοινό αλγόριθμο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962E5-B3FF-42C2-A02B-460932297B73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Εκτέλεση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3. Εκτέλεση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cs typeface="Calibri" pitchFamily="34" charset="0"/>
              </a:rPr>
              <a:t>Μηχανή εκτέλεσης που εκτελεί τις βασικές πράξεις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DDBC5-A2D6-4D16-B40E-B1BC5A86BF9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dirty="0" smtClean="0">
                <a:solidFill>
                  <a:schemeClr val="accent1"/>
                </a:solidFill>
                <a:latin typeface="Comic Sans MS" pitchFamily="66" charset="0"/>
              </a:rPr>
              <a:t>Εκτέλεση</a:t>
            </a:r>
            <a:endParaRPr lang="el-GR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785786" y="2214554"/>
            <a:ext cx="72469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Υπάρχουν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υλοποιημένοι μια σειρά από αλγόριθμοι για κάθε βασική πράξη  (π.χ., που χρησιμοποιούν ή όχι ευρετήρια κλπ)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Γενικά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το ΣΔΒΔ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κάνει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εκτίμηση του κόστους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επιλέγει τον αλγόριθμο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για κάθε πράξη με τον μικρότερο (με βάση την εκτίμηση) κόστος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14348" y="4929198"/>
            <a:ext cx="7775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Η εκτίμηση του κόστους γίνεται με βάση στατιστικά στοιχεία που αποθηκεύονται στη βάση δεδομένων για αυτό το σκοπό</a:t>
            </a:r>
            <a:endParaRPr lang="el-GR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AB6B5-7AC0-4432-BE63-7BAD88B1B2E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Αλγόριθμοι Εκτέλεσης Βασικών Πράξεων</a:t>
            </a:r>
            <a:endParaRPr lang="el-GR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95536" y="1628800"/>
            <a:ext cx="820896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Για να επιλέξουμε ποιόν αλγόριθμο θα χρησιμοποιήσουμε, διατηρούμε στατιστικά στοιχεία</a:t>
            </a: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αρχείο δεδομένων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μιας σχέσης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, μπορεί να διατηρούμε στοιχεία όπως: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663545" y="3152765"/>
            <a:ext cx="76962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Calibri" pitchFamily="34" charset="0"/>
                <a:cs typeface="Calibri" pitchFamily="34" charset="0"/>
              </a:rPr>
              <a:t> n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>
                <a:latin typeface="Calibri" pitchFamily="34" charset="0"/>
                <a:cs typeface="Calibri" pitchFamily="34" charset="0"/>
              </a:rPr>
              <a:t>αριθμός πλειάδων της σχέσης </a:t>
            </a:r>
            <a:r>
              <a:rPr lang="en-US" sz="1800">
                <a:latin typeface="Calibri" pitchFamily="34" charset="0"/>
                <a:cs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Calibri" pitchFamily="34" charset="0"/>
                <a:cs typeface="Calibri" pitchFamily="34" charset="0"/>
              </a:rPr>
              <a:t> 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 </a:t>
            </a:r>
            <a:r>
              <a:rPr lang="en-US" sz="180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>
                <a:latin typeface="Calibri" pitchFamily="34" charset="0"/>
                <a:cs typeface="Calibri" pitchFamily="34" charset="0"/>
              </a:rPr>
              <a:t>R</a:t>
            </a:r>
            <a:endParaRPr lang="el-GR" sz="18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Calibri" pitchFamily="34" charset="0"/>
                <a:cs typeface="Calibri" pitchFamily="34" charset="0"/>
              </a:rPr>
              <a:t> s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>
                <a:latin typeface="Calibri" pitchFamily="34" charset="0"/>
                <a:cs typeface="Calibri" pitchFamily="34" charset="0"/>
              </a:rPr>
              <a:t>μέγεθος σε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bytes </a:t>
            </a:r>
            <a:r>
              <a:rPr lang="el-GR" sz="1800">
                <a:latin typeface="Calibri" pitchFamily="34" charset="0"/>
                <a:cs typeface="Calibri" pitchFamily="34" charset="0"/>
              </a:rPr>
              <a:t>κάθε πλειάδας της σχέσης </a:t>
            </a:r>
            <a:r>
              <a:rPr lang="en-US" sz="1800">
                <a:latin typeface="Calibri" pitchFamily="34" charset="0"/>
                <a:cs typeface="Calibri" pitchFamily="34" charset="0"/>
              </a:rPr>
              <a:t>R</a:t>
            </a:r>
            <a:endParaRPr lang="el-GR" sz="18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Calibri" pitchFamily="34" charset="0"/>
                <a:cs typeface="Calibri" pitchFamily="34" charset="0"/>
              </a:rPr>
              <a:t> f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 </a:t>
            </a:r>
            <a:r>
              <a:rPr lang="en-US" sz="180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παράγοντας ομαδοποίησης </a:t>
            </a:r>
            <a:r>
              <a:rPr lang="en-US" sz="1800">
                <a:latin typeface="Calibri" pitchFamily="34" charset="0"/>
                <a:cs typeface="Calibri" pitchFamily="34" charset="0"/>
              </a:rPr>
              <a:t>(</a:t>
            </a:r>
            <a:r>
              <a:rPr lang="el-GR" sz="1800">
                <a:latin typeface="Calibri" pitchFamily="34" charset="0"/>
                <a:cs typeface="Calibri" pitchFamily="34" charset="0"/>
              </a:rPr>
              <a:t>αριθμός εγγραφών ανά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block)</a:t>
            </a:r>
            <a:endParaRPr lang="el-GR" sz="18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	αν μη εκτεινόμενη, </a:t>
            </a:r>
            <a:r>
              <a:rPr lang="en-US" sz="1800">
                <a:latin typeface="Calibri" pitchFamily="34" charset="0"/>
                <a:cs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</a:rPr>
              <a:t>=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B / </a:t>
            </a:r>
            <a:r>
              <a:rPr lang="en-US" sz="1800">
                <a:latin typeface="Calibri" pitchFamily="34" charset="0"/>
                <a:cs typeface="Calibri" pitchFamily="34" charset="0"/>
              </a:rPr>
              <a:t>s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 </a:t>
            </a:r>
            <a:r>
              <a:rPr lang="el-GR" sz="180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=  </a:t>
            </a:r>
            <a:r>
              <a:rPr lang="en-US" sz="1800">
                <a:latin typeface="Calibri" pitchFamily="34" charset="0"/>
                <a:cs typeface="Calibri" pitchFamily="34" charset="0"/>
              </a:rPr>
              <a:t>n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/ </a:t>
            </a:r>
            <a:r>
              <a:rPr lang="en-US" sz="1800">
                <a:latin typeface="Calibri" pitchFamily="34" charset="0"/>
                <a:cs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1620" y="5534015"/>
            <a:ext cx="6848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Ενημέρωση στατιστικών στοιχείων;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46FF8-230D-4F5B-B16A-42FB0BD4D1F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Αλγόριθμοι Εκτέλεσης Βασικών Πράξεων</a:t>
            </a:r>
            <a:endParaRPr lang="el-GR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85720" y="2071678"/>
            <a:ext cx="820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Άλλα στατιστικά στοιχεία;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7696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V(A, R): </a:t>
            </a:r>
            <a:r>
              <a:rPr lang="el-GR" sz="1800" dirty="0" smtClean="0">
                <a:latin typeface="Calibri" pitchFamily="34" charset="0"/>
                <a:cs typeface="Calibri" pitchFamily="34" charset="0"/>
              </a:rPr>
              <a:t>πλήθος των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διαφορετικών τιμών που παίρνει το γνώρισμα 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|π 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(R)| --   αν το Α κλειδί;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SC(A, R): μέσος αριθμός πλειάδων που ικανοποιεί μια συνθήκη (δεδομένου ότι υπάρχει μια τουλάχιστον που την ικανοποιεί)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1 αν κλειδί, αν ομοιόμορφη;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28596" y="6605588"/>
            <a:ext cx="2098675" cy="252412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8603C-9895-46EE-AD77-FAEC719A05C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Αλγόριθμοι Εκτέλεσης Βασικών Πράξεων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428596" y="2000240"/>
            <a:ext cx="808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Στατιστικά στοιχεία επίσης για το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αρχείο ευρετηρίου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(αν υπάρχει)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809596" y="2695565"/>
            <a:ext cx="7696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παράγοντας διακλάδωσης,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 err="1">
                <a:latin typeface="Calibri" pitchFamily="34" charset="0"/>
                <a:cs typeface="Calibri" pitchFamily="34" charset="0"/>
              </a:rPr>
              <a:t>πολυεπίπεδο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0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, Β</a:t>
            </a:r>
            <a:r>
              <a:rPr lang="el-GR" sz="18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δέντρο ~ τάξη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: αριθμός επιπέδων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LΒ</a:t>
            </a:r>
            <a:r>
              <a:rPr lang="en-US" sz="18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φύλλων	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438121" y="4714865"/>
            <a:ext cx="8410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Με βάση τα στατιστικά επιλέγεται ο αλγόριθμος με το μικρότερο κόστος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I/O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>
                <a:latin typeface="Calibri" pitchFamily="34" charset="0"/>
                <a:cs typeface="Calibri" pitchFamily="34" charset="0"/>
              </a:rPr>
              <a:t> (</a:t>
            </a:r>
            <a:r>
              <a:rPr lang="el-GR">
                <a:latin typeface="Calibri" pitchFamily="34" charset="0"/>
                <a:cs typeface="Calibri" pitchFamily="34" charset="0"/>
              </a:rPr>
              <a:t>Αριθμό </a:t>
            </a:r>
            <a:r>
              <a:rPr lang="en-US">
                <a:latin typeface="Calibri" pitchFamily="34" charset="0"/>
                <a:cs typeface="Calibri" pitchFamily="34" charset="0"/>
              </a:rPr>
              <a:t>blocks </a:t>
            </a:r>
            <a:r>
              <a:rPr lang="el-GR">
                <a:latin typeface="Calibri" pitchFamily="34" charset="0"/>
                <a:cs typeface="Calibri" pitchFamily="34" charset="0"/>
              </a:rPr>
              <a:t>που μεταφέρονται</a:t>
            </a:r>
            <a:r>
              <a:rPr lang="en-US">
                <a:latin typeface="Calibri" pitchFamily="34" charset="0"/>
                <a:cs typeface="Calibri" pitchFamily="34" charset="0"/>
              </a:rPr>
              <a:t>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dirty="0" smtClean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552" y="2276872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Στη συνέχεια, θα 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δούμε κάποιους αλγορίθμους για την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εκτέλεση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βασικών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πράξεων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latin typeface="Calibri" pitchFamily="34" charset="0"/>
                <a:cs typeface="Calibri" pitchFamily="34" charset="0"/>
              </a:rPr>
              <a:t>της σχεσιακής άλγεβρας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και κάποια εκτίμηση του κόστους τους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827584" y="4365104"/>
            <a:ext cx="7488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 smtClean="0">
                <a:latin typeface="Calibri" pitchFamily="34" charset="0"/>
                <a:cs typeface="Calibri" pitchFamily="34" charset="0"/>
              </a:rPr>
              <a:t>Διαφορετικοί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αλγόριθμοι ανάλογα με το αν το αρχείο είναι ή όχι διατεταγμένο, αν υπάρχει ή όχι ευρετήριο και από το είδος του ευρετηρίου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0FAA21-E14D-4692-A822-0BC3DD892CF8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09575"/>
            <a:ext cx="7591425" cy="550863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Εισαγωγή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475288" y="38322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ΒΑΣΗ ΔΕΔΟΜΕΝΩΝ</a:t>
            </a:r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1533525" y="3495675"/>
            <a:ext cx="5486400" cy="2205038"/>
            <a:chOff x="1632" y="2208"/>
            <a:chExt cx="3456" cy="1389"/>
          </a:xfrm>
        </p:grpSpPr>
        <p:sp>
          <p:nvSpPr>
            <p:cNvPr id="4109" name="AutoShape 5"/>
            <p:cNvSpPr>
              <a:spLocks noChangeArrowheads="1"/>
            </p:cNvSpPr>
            <p:nvPr/>
          </p:nvSpPr>
          <p:spPr bwMode="auto">
            <a:xfrm>
              <a:off x="1632" y="2208"/>
              <a:ext cx="2400" cy="1389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10" name="Text Box 6"/>
            <p:cNvSpPr txBox="1">
              <a:spLocks noChangeArrowheads="1"/>
            </p:cNvSpPr>
            <p:nvPr/>
          </p:nvSpPr>
          <p:spPr bwMode="auto">
            <a:xfrm>
              <a:off x="1728" y="3216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Αρχεία δεδομένων</a:t>
              </a:r>
            </a:p>
          </p:txBody>
        </p:sp>
        <p:sp>
          <p:nvSpPr>
            <p:cNvPr id="4111" name="Text Box 7"/>
            <p:cNvSpPr txBox="1">
              <a:spLocks noChangeArrowheads="1"/>
            </p:cNvSpPr>
            <p:nvPr/>
          </p:nvSpPr>
          <p:spPr bwMode="auto">
            <a:xfrm>
              <a:off x="1680" y="2544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2"/>
                  </a:solidFill>
                  <a:latin typeface="Calibri" pitchFamily="34" charset="0"/>
                  <a:cs typeface="Calibri" pitchFamily="34" charset="0"/>
                </a:rPr>
                <a:t>Αρχεία ευρετηρίου</a:t>
              </a:r>
            </a:p>
          </p:txBody>
        </p:sp>
        <p:sp>
          <p:nvSpPr>
            <p:cNvPr id="4112" name="Text Box 8"/>
            <p:cNvSpPr txBox="1">
              <a:spLocks noChangeArrowheads="1"/>
            </p:cNvSpPr>
            <p:nvPr/>
          </p:nvSpPr>
          <p:spPr bwMode="auto">
            <a:xfrm>
              <a:off x="3120" y="2688"/>
              <a:ext cx="196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2"/>
                  </a:solidFill>
                  <a:latin typeface="Calibri" pitchFamily="34" charset="0"/>
                  <a:cs typeface="Calibri" pitchFamily="34" charset="0"/>
                </a:rPr>
                <a:t>Κατάλογος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solidFill>
                    <a:schemeClr val="bg2"/>
                  </a:solidFill>
                  <a:latin typeface="Calibri" pitchFamily="34" charset="0"/>
                  <a:cs typeface="Calibri" pitchFamily="34" charset="0"/>
                </a:rPr>
                <a:t>συστήματος</a:t>
              </a:r>
            </a:p>
          </p:txBody>
        </p:sp>
        <p:sp>
          <p:nvSpPr>
            <p:cNvPr id="4113" name="Line 9"/>
            <p:cNvSpPr>
              <a:spLocks noChangeShapeType="1"/>
            </p:cNvSpPr>
            <p:nvPr/>
          </p:nvSpPr>
          <p:spPr bwMode="auto">
            <a:xfrm>
              <a:off x="2304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14" name="Line 10"/>
            <p:cNvSpPr>
              <a:spLocks noChangeShapeType="1"/>
            </p:cNvSpPr>
            <p:nvPr/>
          </p:nvSpPr>
          <p:spPr bwMode="auto">
            <a:xfrm flipH="1" flipV="1">
              <a:off x="2832" y="283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15" name="Line 11"/>
            <p:cNvSpPr>
              <a:spLocks noChangeShapeType="1"/>
            </p:cNvSpPr>
            <p:nvPr/>
          </p:nvSpPr>
          <p:spPr bwMode="auto">
            <a:xfrm flipH="1">
              <a:off x="2880" y="302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827088" y="21336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2627313" y="2420938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omic Sans MS" pitchFamily="66" charset="0"/>
              </a:rPr>
              <a:t>ΣΔΒΔ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6000750" y="20002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Σύνολο από προγράμματα για τη διαχείριση της ΒΔ</a:t>
            </a:r>
          </a:p>
        </p:txBody>
      </p:sp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179388" y="1916113"/>
            <a:ext cx="8713787" cy="417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6553200" y="5445125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Calibri" pitchFamily="34" charset="0"/>
                <a:cs typeface="Calibri" pitchFamily="34" charset="0"/>
              </a:rPr>
              <a:t>Σύστημα Βάσεων Δεδομένων (ΣΒΔ)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42910" y="2428868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800" b="1" dirty="0">
                <a:latin typeface="Calibri" pitchFamily="34" charset="0"/>
                <a:cs typeface="Calibri" pitchFamily="34" charset="0"/>
              </a:rPr>
              <a:t>Επιλογή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BD2D4-42CD-4861-8226-600333CE0CE3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73058" y="2041541"/>
            <a:ext cx="80819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Πιθανοί </a:t>
            </a:r>
            <a:r>
              <a:rPr lang="el-GR" sz="2400" i="1" dirty="0">
                <a:latin typeface="Calibri" pitchFamily="34" charset="0"/>
                <a:cs typeface="Calibri" pitchFamily="34" charset="0"/>
              </a:rPr>
              <a:t>αλγόριθμοι εκτέλεσης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 για την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επιλογή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Ε1: Σειριακή αναζήτηση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Ε2: Δυαδική αναζήτηση (αν το αρχείο είναι ταξινομημένο)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Ε3: Χρήση πρωτεύοντος ευρετηρίου/κατακερματισμού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(αν υπάρχει)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Ε4: Χρήση δευτερεύοντος ευρετηρίου/κατακερματισμού  (αν υπάρχει)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57158" y="5715016"/>
            <a:ext cx="8524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Αν υπάρχει κάποιο ευρετήριο, λέμε ότι έχουμε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μονοπάτι προσπέλασης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(access path)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Ισότητας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74647" y="1946291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Επιλογή - συνθήκη ισότητας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431772" y="2794016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Ε1 Σειριακή αναζήτηση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441922" y="2060591"/>
            <a:ext cx="234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 err="1">
                <a:latin typeface="Calibri" pitchFamily="34" charset="0"/>
                <a:cs typeface="Calibri" pitchFamily="34" charset="0"/>
              </a:rPr>
              <a:t>σ</a:t>
            </a:r>
            <a:r>
              <a:rPr lang="el-GR" sz="2400" b="1" baseline="-25000" dirty="0" err="1">
                <a:latin typeface="Calibri" pitchFamily="34" charset="0"/>
                <a:cs typeface="Calibri" pitchFamily="34" charset="0"/>
              </a:rPr>
              <a:t>Α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 = 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774922" y="4613291"/>
            <a:ext cx="5629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>
                <a:latin typeface="Calibri" pitchFamily="34" charset="0"/>
                <a:cs typeface="Calibri" pitchFamily="34" charset="0"/>
              </a:rPr>
              <a:t>/2 </a:t>
            </a:r>
            <a:r>
              <a:rPr lang="el-GR">
                <a:latin typeface="Calibri" pitchFamily="34" charset="0"/>
                <a:cs typeface="Calibri" pitchFamily="34" charset="0"/>
              </a:rPr>
              <a:t>(μέσος όρος) αν το Α υποψήφιο κλειδί </a:t>
            </a:r>
            <a:r>
              <a:rPr lang="el-GR" sz="1400">
                <a:latin typeface="Calibri" pitchFamily="34" charset="0"/>
                <a:cs typeface="Calibri" pitchFamily="34" charset="0"/>
              </a:rPr>
              <a:t>(οπότε το αποτέλεσμα έχει μόνο μία πλειάδα, σταματάμε την αναζήτηση μόλις τη βρούμε)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2774922" y="4079891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571472" y="5786454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σε οποιοδήποτε αρχείο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4532285" y="3741754"/>
            <a:ext cx="35988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i="1" baseline="-2500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 i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800" i="1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46047" y="3241691"/>
            <a:ext cx="550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Διάβασμα </a:t>
            </a:r>
            <a:r>
              <a:rPr lang="en-US" sz="1800">
                <a:latin typeface="Calibri" pitchFamily="34" charset="0"/>
                <a:cs typeface="Calibri" pitchFamily="34" charset="0"/>
              </a:rPr>
              <a:t>(scan) </a:t>
            </a:r>
            <a:r>
              <a:rPr lang="el-GR" sz="1800">
                <a:latin typeface="Calibri" pitchFamily="34" charset="0"/>
                <a:cs typeface="Calibri" pitchFamily="34" charset="0"/>
              </a:rPr>
              <a:t>όλου του αρχείου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255F-6D24-47B5-8DCF-CE9C23C76556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dirty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Ισότητας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Ε2 Δυαδική αναζήτηση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6725" y="2914650"/>
            <a:ext cx="791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το αρχείο είναι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διατεταγμένο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 βάση το Α (δηλαδή, το γνώρισμα της επιλογής) 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362200" y="3962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 log (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)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H="1">
            <a:off x="4114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της πρώτης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2098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 SC(A, r)/f</a:t>
            </a:r>
            <a:r>
              <a:rPr lang="en-US" baseline="-250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 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 - 1</a:t>
            </a:r>
            <a:endParaRPr lang="el-GR" sz="180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H="1">
            <a:off x="4724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των υπόλοιπων</a:t>
            </a:r>
          </a:p>
        </p:txBody>
      </p:sp>
      <p:sp>
        <p:nvSpPr>
          <p:cNvPr id="26639" name="Text Box 12"/>
          <p:cNvSpPr txBox="1">
            <a:spLocks noChangeArrowheads="1"/>
          </p:cNvSpPr>
          <p:nvPr/>
        </p:nvSpPr>
        <p:spPr bwMode="auto">
          <a:xfrm>
            <a:off x="1676400" y="4419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+</a:t>
            </a:r>
          </a:p>
        </p:txBody>
      </p: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685800" y="55626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υποψήφιο κλειδί;</a:t>
            </a:r>
          </a:p>
        </p:txBody>
      </p:sp>
      <p:sp>
        <p:nvSpPr>
          <p:cNvPr id="26641" name="Text Box 14"/>
          <p:cNvSpPr txBox="1">
            <a:spLocks noChangeArrowheads="1"/>
          </p:cNvSpPr>
          <p:nvPr/>
        </p:nvSpPr>
        <p:spPr bwMode="auto">
          <a:xfrm>
            <a:off x="3563888" y="1916832"/>
            <a:ext cx="5328592" cy="73866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2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μέσος αριθμός πλειάδων που ικανοποιεί μια </a:t>
            </a:r>
            <a:r>
              <a:rPr lang="el-GR" sz="1200" i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συνθήκη («ταιριάσματα») </a:t>
            </a:r>
            <a:endParaRPr lang="el-GR" sz="120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Ισότητας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1047750"/>
            <a:ext cx="723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δεντρικού ευρετηρίου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81025" y="3019425"/>
            <a:ext cx="814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2686050" y="357187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38576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610100" y="34671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247900" y="470535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SC(A, R)/f</a:t>
            </a:r>
            <a:r>
              <a:rPr lang="en-US" baseline="-250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590550" y="417195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-- ευρετήριο συστάδων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5003800" y="1700213"/>
            <a:ext cx="3455988" cy="1165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l-GR" sz="1400" i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επιπέδων (ύψος)</a:t>
            </a:r>
            <a:endParaRPr lang="el-GR" sz="140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238125" y="5346700"/>
            <a:ext cx="85486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b="1" i="1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ΣΗΜΕΙΩΣΗ: Πρωτεύον ευρετήριο στο Α, σημαίνει ότι οι εγγραφές του αρχείου δεδομένων είναι ταξινομημένες (διατεταγμένες) ως προς Α άρα οι υπόλοιπες εγγραφές με την ίδια τιμή (αν υπάρχουν) βρίσκονται σε γειτονικά </a:t>
            </a:r>
            <a:r>
              <a:rPr lang="en-US" sz="1600" b="1" i="1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r>
              <a:rPr lang="el-GR" sz="1600" b="1" i="1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του αρχείου δεδομένων</a:t>
            </a:r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H="1">
            <a:off x="4514850" y="4819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257800" y="4657725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7666" name="Text Box 15"/>
          <p:cNvSpPr txBox="1">
            <a:spLocks noChangeArrowheads="1"/>
          </p:cNvSpPr>
          <p:nvPr/>
        </p:nvSpPr>
        <p:spPr bwMode="auto">
          <a:xfrm>
            <a:off x="466725" y="1971675"/>
            <a:ext cx="26574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Πρωτεύον</a:t>
            </a:r>
            <a:r>
              <a:rPr lang="en-US" sz="16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ευρετήριο σημαίνει ταξινομημένο αρχείο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Ισότητας</a:t>
            </a:r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76250" y="1743075"/>
            <a:ext cx="723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δεντρικού 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ευρετηρίου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38125" y="2752725"/>
            <a:ext cx="824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τέτοιο ευρετήριο στο Α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695450" y="402907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2152650" y="3581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1971675" y="4772025"/>
            <a:ext cx="3524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l-GR" sz="1800" i="1">
                <a:solidFill>
                  <a:srgbClr val="99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ενδιάμεσο επίπεδο</a:t>
            </a: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+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SC(A, R) 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38150" y="4267200"/>
            <a:ext cx="809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</a:t>
            </a:r>
            <a:r>
              <a:rPr lang="el-GR" b="1" u="sng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l-GR" b="1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 για την εύρεση των υπολοίπων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571500" y="314325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είναι υποψήφιο κλειδί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76225" y="5705475"/>
            <a:ext cx="850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Στη χειρότερη περίπτωση κάθε εγγραφή που </a:t>
            </a:r>
            <a:r>
              <a:rPr lang="el-GR" sz="1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ικανοπoιεί</a:t>
            </a:r>
            <a:r>
              <a:rPr lang="el-GR" sz="16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τη συνθήκη σε </a:t>
            </a:r>
            <a:r>
              <a:rPr lang="el-GR" sz="16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διαφορετικό </a:t>
            </a:r>
            <a:r>
              <a:rPr lang="en-US" sz="16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</a:t>
            </a:r>
            <a:endParaRPr lang="el-GR" sz="1600" b="1" u="sng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4232275" y="1547813"/>
            <a:ext cx="3455988" cy="1165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i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i="1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i="1" baseline="-25000" dirty="0" err="1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i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 flipH="1">
            <a:off x="3200400" y="37909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686175" y="3571875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H="1">
            <a:off x="3533775" y="5324475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3952875" y="5172075"/>
            <a:ext cx="330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με Σύγκριση</a:t>
            </a: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500166" y="2428868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Επιλογή - συνθήκη με σύγκριση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338366" y="3114668"/>
            <a:ext cx="421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>
                <a:latin typeface="Calibri" pitchFamily="34" charset="0"/>
                <a:cs typeface="Calibri" pitchFamily="34" charset="0"/>
              </a:rPr>
              <a:t>u</a:t>
            </a:r>
            <a:r>
              <a:rPr lang="el-GR" b="1">
                <a:latin typeface="Calibri" pitchFamily="34" charset="0"/>
                <a:cs typeface="Calibri" pitchFamily="34" charset="0"/>
              </a:rPr>
              <a:t> (</a:t>
            </a:r>
            <a:r>
              <a:rPr lang="en-US" b="1">
                <a:latin typeface="Calibri" pitchFamily="34" charset="0"/>
                <a:cs typeface="Calibri" pitchFamily="34" charset="0"/>
              </a:rPr>
              <a:t>R)  </a:t>
            </a:r>
            <a:r>
              <a:rPr lang="el-GR" b="1">
                <a:latin typeface="Calibri" pitchFamily="34" charset="0"/>
                <a:cs typeface="Calibri" pitchFamily="34" charset="0"/>
              </a:rPr>
              <a:t>ή σ </a:t>
            </a:r>
            <a:r>
              <a:rPr lang="el-GR" sz="2400" b="1" baseline="-2500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 </a:t>
            </a:r>
            <a:r>
              <a:rPr lang="en-US" sz="2400" b="1" baseline="-25000">
                <a:latin typeface="Calibri" pitchFamily="34" charset="0"/>
                <a:cs typeface="Calibri" pitchFamily="34" charset="0"/>
              </a:rPr>
              <a:t>u</a:t>
            </a:r>
            <a:r>
              <a:rPr lang="el-GR" b="1">
                <a:latin typeface="Calibri" pitchFamily="34" charset="0"/>
                <a:cs typeface="Calibri" pitchFamily="34" charset="0"/>
              </a:rPr>
              <a:t> (</a:t>
            </a:r>
            <a:r>
              <a:rPr lang="en-US" b="1">
                <a:latin typeface="Calibri" pitchFamily="34" charset="0"/>
                <a:cs typeface="Calibri" pitchFamily="34" charset="0"/>
              </a:rPr>
              <a:t>R) </a:t>
            </a:r>
            <a:endParaRPr lang="el-GR" b="1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4A5284-5FFD-4321-946F-86AA74443014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με Σύγκριση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500166" y="2143116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Επιλογή - συνθήκη με σύγκριση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2338366" y="2828916"/>
            <a:ext cx="421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>
                <a:latin typeface="Calibri" pitchFamily="34" charset="0"/>
                <a:cs typeface="Calibri" pitchFamily="34" charset="0"/>
              </a:rPr>
              <a:t>u</a:t>
            </a:r>
            <a:r>
              <a:rPr lang="el-GR" b="1">
                <a:latin typeface="Calibri" pitchFamily="34" charset="0"/>
                <a:cs typeface="Calibri" pitchFamily="34" charset="0"/>
              </a:rPr>
              <a:t> (</a:t>
            </a:r>
            <a:r>
              <a:rPr lang="en-US" b="1">
                <a:latin typeface="Calibri" pitchFamily="34" charset="0"/>
                <a:cs typeface="Calibri" pitchFamily="34" charset="0"/>
              </a:rPr>
              <a:t>R)</a:t>
            </a:r>
            <a:endParaRPr lang="el-GR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8" name="TextBox 13"/>
          <p:cNvSpPr txBox="1">
            <a:spLocks noChangeArrowheads="1"/>
          </p:cNvSpPr>
          <p:nvPr/>
        </p:nvSpPr>
        <p:spPr bwMode="auto">
          <a:xfrm>
            <a:off x="736579" y="3748079"/>
            <a:ext cx="74882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Έστω αύξουσα διάταξη</a:t>
            </a:r>
          </a:p>
          <a:p>
            <a:pPr algn="just"/>
            <a:endParaRPr lang="el-GR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Από το 1</a:t>
            </a:r>
            <a:r>
              <a:rPr lang="el-GR" baseline="30000">
                <a:latin typeface="Calibri" pitchFamily="34" charset="0"/>
                <a:cs typeface="Calibri" pitchFamily="34" charset="0"/>
              </a:rPr>
              <a:t>ο</a:t>
            </a:r>
            <a:r>
              <a:rPr lang="el-GR">
                <a:latin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cs typeface="Calibri" pitchFamily="34" charset="0"/>
              </a:rPr>
              <a:t>block </a:t>
            </a:r>
            <a:r>
              <a:rPr lang="el-GR">
                <a:latin typeface="Calibri" pitchFamily="34" charset="0"/>
                <a:cs typeface="Calibri" pitchFamily="34" charset="0"/>
              </a:rPr>
              <a:t>του αρχείου έως την πρώτη εγγραφή με </a:t>
            </a:r>
            <a:r>
              <a:rPr lang="en-US">
                <a:latin typeface="Calibri" pitchFamily="34" charset="0"/>
                <a:cs typeface="Calibri" pitchFamily="34" charset="0"/>
              </a:rPr>
              <a:t>A &gt; u</a:t>
            </a:r>
          </a:p>
          <a:p>
            <a:pPr algn="just"/>
            <a:endParaRPr lang="en-US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EB4-F355-481D-988E-69BE65ABC927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Επιλογή: Συνθήκη με Σύγκριση</a:t>
            </a: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447800" y="1752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Επιλογή - συνθήκη με σύγκριση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2286000" y="2438400"/>
            <a:ext cx="421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2400" b="1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684213" y="3357563"/>
            <a:ext cx="748823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Έστω αρχείου σωρού (δεν υπάρχει διάταξη) και Β+ δέντρο</a:t>
            </a:r>
          </a:p>
          <a:p>
            <a:pPr algn="just"/>
            <a:endParaRPr lang="el-GR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Εύρεση στο Β+ δέντρο της τιμής </a:t>
            </a:r>
            <a:r>
              <a:rPr lang="en-US">
                <a:latin typeface="Calibri" pitchFamily="34" charset="0"/>
                <a:cs typeface="Calibri" pitchFamily="34" charset="0"/>
              </a:rPr>
              <a:t>u </a:t>
            </a:r>
          </a:p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Χρήση εγγραφών στο φύλλο για τις υπόλοιπες τιμές</a:t>
            </a:r>
            <a:endParaRPr lang="en-US">
              <a:latin typeface="Calibri" pitchFamily="34" charset="0"/>
              <a:cs typeface="Calibri" pitchFamily="34" charset="0"/>
            </a:endParaRPr>
          </a:p>
          <a:p>
            <a:pPr algn="just"/>
            <a:endParaRPr lang="en-US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>
                <a:latin typeface="Calibri" pitchFamily="34" charset="0"/>
                <a:cs typeface="Calibri" pitchFamily="34" charset="0"/>
              </a:rPr>
              <a:t>Κόστος?</a:t>
            </a:r>
          </a:p>
          <a:p>
            <a:pPr algn="just"/>
            <a:endParaRPr lang="el-GR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D8DD-FE92-4488-9FD0-287F96AE68F6}" type="slidenum">
              <a:rPr lang="el-GR" altLang="en-US"/>
              <a:pPr/>
              <a:t>29</a:t>
            </a:fld>
            <a:endParaRPr lang="el-GR" alt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 dirty="0">
                <a:solidFill>
                  <a:schemeClr val="accent1"/>
                </a:solidFill>
                <a:latin typeface="Comic Sans MS" pitchFamily="66" charset="0"/>
              </a:rPr>
              <a:t>Επιλογή: Συνθήκη Σύζευξης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1038225" y="501967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285720" y="1928802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Συζευκτική 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επιλογή </a:t>
            </a: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683568" y="270892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Υπάρχει διαδρομή προσπέλασης για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από τα γνωρίσματα που εμφανίζονται σε οποιαδήποτε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514350" y="4457700"/>
            <a:ext cx="8077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Χρήση μιας από τις προηγούμενες μεθόδους για την ανάκτηση των εγγραφών που ικανοποιούν αυτήν την συνθήκη και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έλεγχος για κάθε επιλεγμένη εγγραφή αν ικανοποιεί και τις υπόλοιπες συνθήκες 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447675" y="3562350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Επιλογή του γνωρίσματος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με τη </a:t>
            </a:r>
            <a:r>
              <a:rPr lang="el-GR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μικρότερη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επιλεκτικότητα (γιατί;)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71800" y="2060848"/>
            <a:ext cx="4219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1800" b="1" baseline="-25000" dirty="0" smtClean="0">
                <a:latin typeface="Calibri" pitchFamily="34" charset="0"/>
                <a:cs typeface="Calibri" pitchFamily="34" charset="0"/>
              </a:rPr>
              <a:t>P1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baseline="-25000" dirty="0" smtClean="0">
                <a:latin typeface="Calibri" pitchFamily="34" charset="0"/>
                <a:cs typeface="Calibri" pitchFamily="34" charset="0"/>
              </a:rPr>
              <a:t>… </a:t>
            </a:r>
            <a:r>
              <a:rPr lang="en-US" sz="1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1800" b="1" baseline="-25000" dirty="0" smtClean="0">
                <a:latin typeface="Calibri" pitchFamily="34" charset="0"/>
                <a:cs typeface="Calibri" pitchFamily="34" charset="0"/>
              </a:rPr>
              <a:t>.. PM</a:t>
            </a:r>
            <a:r>
              <a:rPr lang="el-GR" sz="1800" b="1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R)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12-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06A95-EB8A-456A-A3DB-900161E77AE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74737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  <a:endParaRPr lang="el-GR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47675" y="3648075"/>
            <a:ext cx="5038725" cy="14192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1" name="Group 4"/>
          <p:cNvGrpSpPr>
            <a:grpSpLocks/>
          </p:cNvGrpSpPr>
          <p:nvPr/>
        </p:nvGrpSpPr>
        <p:grpSpPr bwMode="auto">
          <a:xfrm>
            <a:off x="4105275" y="5295900"/>
            <a:ext cx="1676400" cy="381000"/>
            <a:chOff x="2544" y="3696"/>
            <a:chExt cx="1056" cy="240"/>
          </a:xfrm>
        </p:grpSpPr>
        <p:sp>
          <p:nvSpPr>
            <p:cNvPr id="6163" name="Text Box 5"/>
            <p:cNvSpPr txBox="1">
              <a:spLocks noChangeArrowheads="1"/>
            </p:cNvSpPr>
            <p:nvPr/>
          </p:nvSpPr>
          <p:spPr bwMode="auto">
            <a:xfrm>
              <a:off x="2544" y="3696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Αποτέλεσμα</a:t>
              </a:r>
            </a:p>
          </p:txBody>
        </p:sp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544" y="369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152" name="Group 7"/>
          <p:cNvGrpSpPr>
            <a:grpSpLocks/>
          </p:cNvGrpSpPr>
          <p:nvPr/>
        </p:nvGrpSpPr>
        <p:grpSpPr bwMode="auto">
          <a:xfrm>
            <a:off x="647700" y="2743200"/>
            <a:ext cx="3106738" cy="809625"/>
            <a:chOff x="288" y="1026"/>
            <a:chExt cx="1957" cy="510"/>
          </a:xfrm>
        </p:grpSpPr>
        <p:grpSp>
          <p:nvGrpSpPr>
            <p:cNvPr id="6157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616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616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3038475" y="5086350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3038475" y="5486400"/>
            <a:ext cx="104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1409700" y="4057650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ΣΒΔ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990600" y="1819275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Θα δούμε την «πορεία» μιας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SQL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ερώτησης (πως εκτελείται)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B443-6205-49E3-A1D4-BDC9324E4F81}" type="slidenum">
              <a:rPr lang="el-GR" altLang="en-US"/>
              <a:pPr/>
              <a:t>30</a:t>
            </a:fld>
            <a:endParaRPr lang="el-GR" alt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Επιλογή: Συνθήκη Διάζευξης</a:t>
            </a:r>
          </a:p>
        </p:txBody>
      </p:sp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381000" y="2014534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Επιλογή - συνθήκη διάζευξης</a:t>
            </a:r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9525" name="Text Box 5"/>
          <p:cNvSpPr txBox="1">
            <a:spLocks noChangeArrowheads="1"/>
          </p:cNvSpPr>
          <p:nvPr/>
        </p:nvSpPr>
        <p:spPr bwMode="auto">
          <a:xfrm>
            <a:off x="1905000" y="2928934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l-GR" sz="2400" baseline="-25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l-GR" sz="2400" baseline="-25000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el-GR" sz="2400" baseline="-25000" dirty="0">
                <a:latin typeface="Calibri" pitchFamily="34" charset="0"/>
                <a:cs typeface="Calibri" pitchFamily="34" charset="0"/>
              </a:rPr>
              <a:t>…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l-GR" sz="2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aseline="-25000" dirty="0" err="1" smtClean="0">
                <a:latin typeface="Calibri" pitchFamily="34" charset="0"/>
                <a:cs typeface="Calibri" pitchFamily="34" charset="0"/>
              </a:rPr>
              <a:t>Pn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(R)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838200" y="3962401"/>
            <a:ext cx="776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έστω και μία από τις συνθήκες δεν έχει διαδρομή προσπέλασης -&gt; σάρωση όλου του αρχείου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CBAB-E438-43BE-AD03-D7647E48DA43}" type="slidenum">
              <a:rPr lang="el-GR" altLang="en-US"/>
              <a:pPr/>
              <a:t>31</a:t>
            </a:fld>
            <a:endParaRPr lang="el-GR" alt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539750" y="2565400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Αλγόριθμους εκτέλεσης βασικών πράξεων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dirty="0">
                <a:solidFill>
                  <a:srgbClr val="B2B2B2"/>
                </a:solidFill>
                <a:latin typeface="Calibri" pitchFamily="34" charset="0"/>
                <a:cs typeface="Calibri" pitchFamily="34" charset="0"/>
              </a:rPr>
              <a:t>Επιλογή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Συνένωση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		Πράξεις συνόλων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32</a:t>
            </a:fld>
            <a:endParaRPr lang="el-GR" alt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</a:t>
            </a:r>
          </a:p>
        </p:txBody>
      </p:sp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619125" y="1619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Συνένωση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1152525" y="27813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Σ1 Εμφωλευμένος (εσωτερικός - εξωτερικός) βρόγχος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Σ3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Ταξινόμηση-Συγχώνευση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54338" y="2060575"/>
            <a:ext cx="3987800" cy="396875"/>
            <a:chOff x="2592" y="2736"/>
            <a:chExt cx="2512" cy="250"/>
          </a:xfrm>
        </p:grpSpPr>
        <p:graphicFrame>
          <p:nvGraphicFramePr>
            <p:cNvPr id="628742" name="Object 6"/>
            <p:cNvGraphicFramePr>
              <a:graphicFrameLocks noChangeAspect="1"/>
            </p:cNvGraphicFramePr>
            <p:nvPr/>
          </p:nvGraphicFramePr>
          <p:xfrm>
            <a:off x="2832" y="2736"/>
            <a:ext cx="312" cy="191"/>
          </p:xfrm>
          <a:graphic>
            <a:graphicData uri="http://schemas.openxmlformats.org/presentationml/2006/ole">
              <p:oleObj spid="_x0000_s15362" name="Εξίσωση" r:id="rId4" imgW="228600" imgH="139680" progId="Equation.3">
                <p:embed/>
              </p:oleObj>
            </a:graphicData>
          </a:graphic>
        </p:graphicFrame>
        <p:sp>
          <p:nvSpPr>
            <p:cNvPr id="628743" name="Text Box 7"/>
            <p:cNvSpPr txBox="1">
              <a:spLocks noChangeArrowheads="1"/>
            </p:cNvSpPr>
            <p:nvPr/>
          </p:nvSpPr>
          <p:spPr bwMode="auto">
            <a:xfrm>
              <a:off x="2592" y="273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  <a:cs typeface="Calibri" pitchFamily="34" charset="0"/>
                </a:rPr>
                <a:t>R	</a:t>
              </a:r>
              <a:r>
                <a:rPr lang="en-US" sz="2400" b="1" baseline="-25000">
                  <a:latin typeface="Calibri" pitchFamily="34" charset="0"/>
                  <a:cs typeface="Calibri" pitchFamily="34" charset="0"/>
                </a:rPr>
                <a:t>R.A op S.B</a:t>
              </a:r>
              <a:r>
                <a:rPr lang="en-US" sz="2000" b="1"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8267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Έχει σημασία πόσο χώρο μνήμης κάθε χρονική στιγμή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(buffers)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μπορούμε να χρησιμοποιήσουμε για τις σχέσεις – δηλαδή, πόσα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στην μνήμη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Αρχικά, ας υποθέσουμε ότι έχουμε </a:t>
            </a:r>
            <a:r>
              <a:rPr lang="el-GR" b="1" u="sng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μόνο 2 </a:t>
            </a:r>
            <a:r>
              <a:rPr lang="en-US" b="1" u="sng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blocks</a:t>
            </a:r>
            <a:endParaRPr lang="el-GR" b="1" u="sng" dirty="0">
              <a:solidFill>
                <a:srgbClr val="0066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C63A-4AF2-421D-B61C-1E802C99D116}" type="slidenum">
              <a:rPr lang="el-GR" altLang="en-US"/>
              <a:pPr/>
              <a:t>33</a:t>
            </a:fld>
            <a:endParaRPr lang="el-GR" alt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</a:t>
            </a:r>
            <a:r>
              <a:rPr lang="en-US" sz="2000" b="0">
                <a:solidFill>
                  <a:schemeClr val="accent1"/>
                </a:solidFill>
                <a:latin typeface="Comic Sans MS" pitchFamily="66" charset="0"/>
              </a:rPr>
              <a:t> (</a:t>
            </a:r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εμφωλευμένος βρόγχος)</a:t>
            </a:r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Σ1 Εμφωλευμένος (εσωτερικός-εξωτερικός) βρόγχος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Για κάθε </a:t>
            </a:r>
            <a:r>
              <a:rPr lang="el-GR" sz="2000">
                <a:solidFill>
                  <a:schemeClr val="accent1"/>
                </a:solidFill>
                <a:latin typeface="Comic Sans MS" pitchFamily="66" charset="0"/>
              </a:rPr>
              <a:t>εγγραφή</a:t>
            </a:r>
            <a:r>
              <a:rPr lang="el-GR" sz="2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t </a:t>
            </a:r>
            <a:r>
              <a:rPr lang="el-GR" sz="2000">
                <a:latin typeface="Comic Sans MS" pitchFamily="66" charset="0"/>
              </a:rPr>
              <a:t>της </a:t>
            </a:r>
            <a:r>
              <a:rPr lang="en-US" sz="2000">
                <a:latin typeface="Comic Sans MS" pitchFamily="66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</a:t>
            </a:r>
            <a:r>
              <a:rPr lang="el-GR" sz="2000">
                <a:latin typeface="Comic Sans MS" pitchFamily="66" charset="0"/>
              </a:rPr>
              <a:t>Για κάθε εγγραφή </a:t>
            </a:r>
            <a:r>
              <a:rPr lang="en-US" sz="2000">
                <a:latin typeface="Comic Sans MS" pitchFamily="66" charset="0"/>
              </a:rPr>
              <a:t>s </a:t>
            </a:r>
            <a:r>
              <a:rPr lang="el-GR" sz="2000">
                <a:latin typeface="Comic Sans MS" pitchFamily="66" charset="0"/>
              </a:rPr>
              <a:t>της </a:t>
            </a:r>
            <a:r>
              <a:rPr lang="en-US" sz="2000">
                <a:latin typeface="Comic Sans MS" pitchFamily="66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	</a:t>
            </a:r>
            <a:r>
              <a:rPr lang="el-GR" sz="2000">
                <a:latin typeface="Comic Sans MS" pitchFamily="66" charset="0"/>
              </a:rPr>
              <a:t>Αν </a:t>
            </a:r>
            <a:r>
              <a:rPr lang="en-US" sz="2000">
                <a:latin typeface="Comic Sans MS" pitchFamily="66" charset="0"/>
              </a:rPr>
              <a:t>t[A] op s[B] </a:t>
            </a:r>
            <a:r>
              <a:rPr lang="el-GR" sz="2000">
                <a:latin typeface="Comic Sans MS" pitchFamily="66" charset="0"/>
              </a:rPr>
              <a:t>πρόσθεσε το </a:t>
            </a:r>
            <a:r>
              <a:rPr lang="en-US" sz="2000">
                <a:latin typeface="Comic Sans MS" pitchFamily="66" charset="0"/>
              </a:rPr>
              <a:t>t</a:t>
            </a:r>
            <a:r>
              <a:rPr lang="el-GR" sz="2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s </a:t>
            </a:r>
            <a:r>
              <a:rPr lang="el-GR" sz="2000">
                <a:latin typeface="Comic Sans MS" pitchFamily="66" charset="0"/>
              </a:rPr>
              <a:t>στο αποτέλεσμα</a:t>
            </a:r>
            <a:r>
              <a:rPr lang="en-US" sz="2000">
                <a:latin typeface="Comic Sans MS" pitchFamily="66" charset="0"/>
              </a:rPr>
              <a:t> 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48000" y="5334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81000" y="4857750"/>
            <a:ext cx="657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838200" y="2514600"/>
            <a:ext cx="7620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BF7D-358E-499B-8E1F-B431ADA7E024}" type="slidenum">
              <a:rPr lang="el-GR" altLang="en-US"/>
              <a:pPr/>
              <a:t>34</a:t>
            </a:fld>
            <a:endParaRPr lang="el-GR" alt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 </a:t>
            </a:r>
            <a:r>
              <a:rPr lang="en-US" sz="2000" b="0">
                <a:solidFill>
                  <a:schemeClr val="accent1"/>
                </a:solidFill>
                <a:latin typeface="Comic Sans MS" pitchFamily="66" charset="0"/>
              </a:rPr>
              <a:t>(</a:t>
            </a:r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εμφωλευμένος βρόγχος)</a:t>
            </a: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2500" y="191452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Για κάθε </a:t>
            </a:r>
            <a:r>
              <a:rPr lang="el-GR" sz="2000">
                <a:solidFill>
                  <a:schemeClr val="accent1"/>
                </a:solidFill>
                <a:latin typeface="Comic Sans MS" pitchFamily="66" charset="0"/>
              </a:rPr>
              <a:t>block</a:t>
            </a:r>
            <a:r>
              <a:rPr lang="el-GR" sz="2000">
                <a:latin typeface="Comic Sans MS" pitchFamily="66" charset="0"/>
              </a:rPr>
              <a:t> B</a:t>
            </a:r>
            <a:r>
              <a:rPr lang="el-GR" sz="2000" baseline="-25000">
                <a:latin typeface="Comic Sans MS" pitchFamily="66" charset="0"/>
              </a:rPr>
              <a:t>r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l-GR" sz="2000">
                <a:latin typeface="Comic Sans MS" pitchFamily="66" charset="0"/>
              </a:rPr>
              <a:t>της </a:t>
            </a:r>
            <a:r>
              <a:rPr lang="en-US" sz="2000">
                <a:latin typeface="Comic Sans MS" pitchFamily="66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     </a:t>
            </a:r>
            <a:r>
              <a:rPr lang="el-GR" sz="2000">
                <a:latin typeface="Comic Sans MS" pitchFamily="66" charset="0"/>
              </a:rPr>
              <a:t>Για κάθε block B</a:t>
            </a:r>
            <a:r>
              <a:rPr lang="en-US" sz="2000" baseline="-25000">
                <a:latin typeface="Comic Sans MS" pitchFamily="66" charset="0"/>
              </a:rPr>
              <a:t>s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l-GR" sz="2000">
                <a:latin typeface="Comic Sans MS" pitchFamily="66" charset="0"/>
              </a:rPr>
              <a:t>της </a:t>
            </a:r>
            <a:r>
              <a:rPr lang="en-US" sz="2000">
                <a:latin typeface="Comic Sans MS" pitchFamily="66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            </a:t>
            </a:r>
            <a:r>
              <a:rPr lang="el-GR" sz="2000">
                <a:latin typeface="Comic Sans MS" pitchFamily="66" charset="0"/>
              </a:rPr>
              <a:t>Για κάθε εγγραφή </a:t>
            </a:r>
            <a:r>
              <a:rPr lang="en-US" sz="2000">
                <a:latin typeface="Comic Sans MS" pitchFamily="66" charset="0"/>
              </a:rPr>
              <a:t>t </a:t>
            </a:r>
            <a:r>
              <a:rPr lang="el-GR" sz="2000">
                <a:latin typeface="Comic Sans MS" pitchFamily="66" charset="0"/>
              </a:rPr>
              <a:t>του B</a:t>
            </a:r>
            <a:r>
              <a:rPr lang="el-GR" sz="2000" baseline="-25000">
                <a:latin typeface="Comic Sans MS" pitchFamily="66" charset="0"/>
              </a:rPr>
              <a:t>r</a:t>
            </a:r>
            <a:endParaRPr lang="en-US" sz="2000"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     </a:t>
            </a:r>
            <a:r>
              <a:rPr lang="el-GR" sz="2000">
                <a:latin typeface="Comic Sans MS" pitchFamily="66" charset="0"/>
              </a:rPr>
              <a:t>Για κάθε εγγραφή </a:t>
            </a:r>
            <a:r>
              <a:rPr lang="en-US" sz="2000">
                <a:latin typeface="Comic Sans MS" pitchFamily="66" charset="0"/>
              </a:rPr>
              <a:t>s </a:t>
            </a:r>
            <a:r>
              <a:rPr lang="el-GR" sz="2000">
                <a:latin typeface="Comic Sans MS" pitchFamily="66" charset="0"/>
              </a:rPr>
              <a:t>του B</a:t>
            </a:r>
            <a:r>
              <a:rPr lang="en-US" sz="20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		</a:t>
            </a:r>
            <a:r>
              <a:rPr lang="el-GR" sz="2000">
                <a:latin typeface="Comic Sans MS" pitchFamily="66" charset="0"/>
              </a:rPr>
              <a:t>Αν </a:t>
            </a:r>
            <a:r>
              <a:rPr lang="en-US" sz="2000">
                <a:latin typeface="Comic Sans MS" pitchFamily="66" charset="0"/>
              </a:rPr>
              <a:t>t[A] op s[B] </a:t>
            </a:r>
            <a:r>
              <a:rPr lang="el-GR" sz="2000">
                <a:latin typeface="Comic Sans MS" pitchFamily="66" charset="0"/>
              </a:rPr>
              <a:t>πρόσθεσε το </a:t>
            </a:r>
            <a:r>
              <a:rPr lang="en-US" sz="2000">
                <a:latin typeface="Comic Sans MS" pitchFamily="66" charset="0"/>
              </a:rPr>
              <a:t>t s </a:t>
            </a:r>
            <a:r>
              <a:rPr lang="el-GR" sz="2000">
                <a:latin typeface="Comic Sans MS" pitchFamily="66" charset="0"/>
              </a:rPr>
              <a:t>στο αποτέλεσμα</a:t>
            </a:r>
            <a:r>
              <a:rPr lang="en-US" sz="2000">
                <a:latin typeface="Comic Sans MS" pitchFamily="66" charset="0"/>
              </a:rPr>
              <a:t> 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915025" y="4733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09575" y="4381500"/>
            <a:ext cx="676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247650" y="5448300"/>
            <a:ext cx="844867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Συμφέρει η τοποθέτηση της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μικρότερης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σχέσης στον εξωτερικό βρόγχο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962025" y="1828800"/>
            <a:ext cx="7772400" cy="2438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4F5C-91D9-4A94-BC50-A812252E2853}" type="slidenum">
              <a:rPr lang="el-GR" altLang="en-US"/>
              <a:pPr/>
              <a:t>35</a:t>
            </a:fld>
            <a:endParaRPr lang="el-GR" alt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 (χρήση ευρετηρίου)</a:t>
            </a:r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400029" y="1885964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295254" y="2305064"/>
            <a:ext cx="856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Η σχέση για την οποία υπάρχει ευρετήριο τοποθετείται στον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εσωτερικό</a:t>
            </a:r>
            <a:r>
              <a:rPr lang="el-GR" sz="2000">
                <a:latin typeface="Calibri" pitchFamily="34" charset="0"/>
                <a:cs typeface="Calibri" pitchFamily="34" charset="0"/>
              </a:rPr>
              <a:t> βρόγχο. Έστω ότι υπάρχει ευρετήριο για το γνώρισμα Β της σχέσης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1571604" y="5429264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*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κόστος μιας επιλογής στο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(δηλαδή της εύρεσης της εγγραφής (εγγραφών) του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που ικανοποιούν τη συνθήκη)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079" y="3200414"/>
            <a:ext cx="8229600" cy="2133600"/>
            <a:chOff x="288" y="2304"/>
            <a:chExt cx="5136" cy="1200"/>
          </a:xfrm>
        </p:grpSpPr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088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cs typeface="Calibri" pitchFamily="34" charset="0"/>
                </a:rPr>
                <a:t>Για κάθε block B</a:t>
              </a:r>
              <a:r>
                <a:rPr lang="el-GR" sz="2000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R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            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Για κάθε εγγραφή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t 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του B</a:t>
              </a:r>
              <a:r>
                <a:rPr lang="el-GR" sz="2000" baseline="-25000">
                  <a:latin typeface="Calibri" pitchFamily="34" charset="0"/>
                  <a:cs typeface="Calibri" pitchFamily="34" charset="0"/>
                </a:rPr>
                <a:t>r </a:t>
              </a:r>
              <a:endParaRPr lang="en-US" sz="2000"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	     </a:t>
              </a:r>
              <a:r>
                <a:rPr lang="el-GR" sz="200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Χρησιμοποίησε το ευρετήριο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 στο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 για να βρεις τις      		εγγραφές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>
                  <a:latin typeface="Calibri" pitchFamily="34" charset="0"/>
                  <a:cs typeface="Calibri" pitchFamily="34" charset="0"/>
                </a:rPr>
                <a:t>τέτοιες ώστε </a:t>
              </a:r>
              <a:r>
                <a:rPr lang="en-US" sz="2000">
                  <a:latin typeface="Calibri" pitchFamily="34" charset="0"/>
                  <a:cs typeface="Calibri" pitchFamily="34" charset="0"/>
                </a:rPr>
                <a:t>t[A] op s[B]</a:t>
              </a:r>
              <a:endParaRPr lang="el-GR" sz="20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288" y="2304"/>
              <a:ext cx="5088" cy="12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659-6715-4340-AD88-AE60A4AFA21D}" type="slidenum">
              <a:rPr lang="el-GR" altLang="en-US"/>
              <a:pPr/>
              <a:t>36</a:t>
            </a:fld>
            <a:endParaRPr lang="el-GR" alt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</a:t>
            </a:r>
            <a:r>
              <a:rPr lang="en-US" sz="2000" b="0">
                <a:solidFill>
                  <a:schemeClr val="accent1"/>
                </a:solidFill>
                <a:latin typeface="Comic Sans MS" pitchFamily="66" charset="0"/>
              </a:rPr>
              <a:t> (</a:t>
            </a:r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ταξινόμηση-συγχώνευση)</a:t>
            </a:r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226982" y="149541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Σ3 Ταξινόμηση - Συγχώνευση</a:t>
            </a: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1447800" y="2362200"/>
            <a:ext cx="6734175" cy="9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85882" y="2524115"/>
            <a:ext cx="6858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>
                <a:latin typeface="Calibri" pitchFamily="34" charset="0"/>
                <a:cs typeface="Calibri" pitchFamily="34" charset="0"/>
              </a:rPr>
              <a:t>R </a:t>
            </a:r>
            <a:r>
              <a:rPr lang="el-GR">
                <a:latin typeface="Calibri" pitchFamily="34" charset="0"/>
                <a:cs typeface="Calibri" pitchFamily="34" charset="0"/>
              </a:rPr>
              <a:t>στο γνώρισμα 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>
                <a:latin typeface="Calibri" pitchFamily="34" charset="0"/>
                <a:cs typeface="Calibri" pitchFamily="34" charset="0"/>
              </a:rPr>
              <a:t>S </a:t>
            </a:r>
            <a:r>
              <a:rPr lang="el-GR">
                <a:latin typeface="Calibri" pitchFamily="34" charset="0"/>
                <a:cs typeface="Calibri" pitchFamily="34" charset="0"/>
              </a:rPr>
              <a:t>στο γνώρισμα Β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while (i </a:t>
            </a:r>
            <a:r>
              <a:rPr lang="en-US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>
                <a:latin typeface="Calibri" pitchFamily="34" charset="0"/>
                <a:cs typeface="Calibri" pitchFamily="34" charset="0"/>
              </a:rPr>
              <a:t> 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>
                <a:latin typeface="Calibri" pitchFamily="34" charset="0"/>
                <a:cs typeface="Calibri" pitchFamily="34" charset="0"/>
              </a:rPr>
              <a:t> and j </a:t>
            </a:r>
            <a:r>
              <a:rPr lang="en-US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if (R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>
                <a:latin typeface="Calibri" pitchFamily="34" charset="0"/>
                <a:cs typeface="Calibri" pitchFamily="34" charset="0"/>
              </a:rPr>
              <a:t>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	 i := i + 1;</a:t>
            </a:r>
            <a:r>
              <a:rPr lang="el-GR">
                <a:latin typeface="Calibri" pitchFamily="34" charset="0"/>
                <a:cs typeface="Calibri" pitchFamily="34" charset="0"/>
              </a:rPr>
              <a:t> (*προχώρησε το δείκτη στην </a:t>
            </a:r>
            <a:r>
              <a:rPr lang="en-US">
                <a:latin typeface="Calibri" pitchFamily="34" charset="0"/>
                <a:cs typeface="Calibri" pitchFamily="34" charset="0"/>
              </a:rPr>
              <a:t>R *</a:t>
            </a:r>
            <a:r>
              <a:rPr lang="el-GR">
                <a:latin typeface="Calibri" pitchFamily="34" charset="0"/>
                <a:cs typeface="Calibri" pitchFamily="34" charset="0"/>
              </a:rPr>
              <a:t>)</a:t>
            </a:r>
            <a:endParaRPr lang="en-US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if (R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>
                <a:latin typeface="Calibri" pitchFamily="34" charset="0"/>
                <a:cs typeface="Calibri" pitchFamily="34" charset="0"/>
              </a:rPr>
              <a:t>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		 j := j + 1; </a:t>
            </a:r>
            <a:r>
              <a:rPr lang="el-GR">
                <a:latin typeface="Calibri" pitchFamily="34" charset="0"/>
                <a:cs typeface="Calibri" pitchFamily="34" charset="0"/>
              </a:rPr>
              <a:t>(</a:t>
            </a:r>
            <a:r>
              <a:rPr lang="en-US">
                <a:latin typeface="Calibri" pitchFamily="34" charset="0"/>
                <a:cs typeface="Calibri" pitchFamily="34" charset="0"/>
              </a:rPr>
              <a:t>* </a:t>
            </a:r>
            <a:r>
              <a:rPr lang="el-GR">
                <a:latin typeface="Calibri" pitchFamily="34" charset="0"/>
                <a:cs typeface="Calibri" pitchFamily="34" charset="0"/>
              </a:rPr>
              <a:t>προχώρησε το δείκτη στην </a:t>
            </a:r>
            <a:r>
              <a:rPr lang="en-US">
                <a:latin typeface="Calibri" pitchFamily="34" charset="0"/>
                <a:cs typeface="Calibri" pitchFamily="34" charset="0"/>
              </a:rPr>
              <a:t>S*</a:t>
            </a:r>
            <a:r>
              <a:rPr lang="el-GR">
                <a:latin typeface="Calibri" pitchFamily="34" charset="0"/>
                <a:cs typeface="Calibri" pitchFamily="34" charset="0"/>
              </a:rPr>
              <a:t>)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1457325" y="2362200"/>
            <a:ext cx="0" cy="3581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>
            <a:off x="8162925" y="2409825"/>
            <a:ext cx="0" cy="3429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14282" y="2000240"/>
            <a:ext cx="300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  <a:cs typeface="Calibri" pitchFamily="34" charset="0"/>
              </a:rPr>
              <a:t>Έστω συνθήκη ισότητας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727-2071-4E7A-94E6-735578EC5DFC}" type="slidenum">
              <a:rPr lang="el-GR" altLang="en-US"/>
              <a:pPr/>
              <a:t>37</a:t>
            </a:fld>
            <a:endParaRPr lang="el-GR" alt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 (ταξινόμηση-συγχώνευση)</a:t>
            </a:r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85666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else   (* 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  *)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k := j + 1;  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ς S </a:t>
            </a:r>
            <a:r>
              <a:rPr lang="el-GR" sz="1600" i="1" dirty="0">
                <a:solidFill>
                  <a:srgbClr val="339966"/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rgbClr val="339966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while ((k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                        k := k + 1;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      m :=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+ 1;  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ς R </a:t>
            </a:r>
            <a:r>
              <a:rPr lang="el-GR" sz="1600" i="1" dirty="0">
                <a:latin typeface="Calibri" pitchFamily="34" charset="0"/>
                <a:cs typeface="Calibri" pitchFamily="34" charset="0"/>
              </a:rPr>
              <a:t>που ταιριάζουν,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  <a:cs typeface="Calibri" pitchFamily="34" charset="0"/>
              </a:rPr>
              <a:t>				αν υπάρχουν *)</a:t>
            </a:r>
            <a:endParaRPr lang="en-US" sz="1600" i="1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while ((m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+ 1;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i := m; j := k;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5908" name="Line 4"/>
          <p:cNvSpPr>
            <a:spLocks noChangeShapeType="1"/>
          </p:cNvSpPr>
          <p:nvPr/>
        </p:nvSpPr>
        <p:spPr bwMode="auto">
          <a:xfrm>
            <a:off x="762000" y="1600200"/>
            <a:ext cx="1588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8990013" y="1600200"/>
            <a:ext cx="1587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785786" y="6215082"/>
            <a:ext cx="8255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3AB7-7D6B-4044-ACA4-F9E8A3ED8DC5}" type="slidenum">
              <a:rPr lang="el-GR" altLang="en-US"/>
              <a:pPr/>
              <a:t>38</a:t>
            </a:fld>
            <a:endParaRPr lang="el-GR" alt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 (ταξινόμηση-συγχώνευση)</a:t>
            </a:r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705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αγνοήσουμε τη ταξινόμηση για τη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συγχώνευση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merge)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απλή σάρωση των δύο αρχείων: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Ταξινόμηση</a:t>
            </a:r>
            <a:r>
              <a:rPr lang="el-GR" sz="200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 </a:t>
            </a:r>
            <a:r>
              <a:rPr lang="en-US" sz="2000">
                <a:latin typeface="Calibri" pitchFamily="34" charset="0"/>
                <a:cs typeface="Calibri" pitchFamily="34" charset="0"/>
              </a:rPr>
              <a:t>* log(b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cs typeface="Calibri" pitchFamily="34" charset="0"/>
              </a:rPr>
              <a:t>) + 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S </a:t>
            </a:r>
            <a:r>
              <a:rPr lang="en-US" sz="2000">
                <a:latin typeface="Calibri" pitchFamily="34" charset="0"/>
                <a:cs typeface="Calibri" pitchFamily="34" charset="0"/>
              </a:rPr>
              <a:t>* log(b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cs typeface="Calibri" pitchFamily="34" charset="0"/>
              </a:rPr>
              <a:t>) 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39</a:t>
            </a:fld>
            <a:endParaRPr lang="el-GR" alt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Συνένωση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11561" y="2781301"/>
            <a:ext cx="77048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/>
              <a:t>∪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(ένωση)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∩</a:t>
            </a:r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(τομή)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(διαφορά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Θα δούμε έναν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αλγόριθμο βασισμένο σε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merge-sort (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ταξινόμηση-συγχώνευση)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191683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</a:rPr>
              <a:t>Πράξεις συνόλου</a:t>
            </a:r>
            <a:endParaRPr lang="el-GR" sz="28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12-</a:t>
            </a:r>
            <a:r>
              <a:rPr lang="el-GR" altLang="en-US" dirty="0" smtClean="0"/>
              <a:t>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1074737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  <a:endParaRPr lang="el-GR" smtClean="0"/>
          </a:p>
        </p:txBody>
      </p:sp>
      <p:grpSp>
        <p:nvGrpSpPr>
          <p:cNvPr id="7174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175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177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7178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185" name="Group 20"/>
            <p:cNvGrpSpPr>
              <a:grpSpLocks/>
            </p:cNvGrpSpPr>
            <p:nvPr/>
          </p:nvGrpSpPr>
          <p:grpSpPr bwMode="auto">
            <a:xfrm>
              <a:off x="1200" y="2558"/>
              <a:ext cx="1536" cy="769"/>
              <a:chOff x="768" y="2976"/>
              <a:chExt cx="1536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179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18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195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B3AA-E3C1-40CD-8C98-E496660C9A35}" type="slidenum">
              <a:rPr lang="el-GR" altLang="en-US"/>
              <a:pPr/>
              <a:t>40</a:t>
            </a:fld>
            <a:endParaRPr lang="el-GR" alt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 dirty="0">
                <a:solidFill>
                  <a:schemeClr val="accent1"/>
                </a:solidFill>
                <a:latin typeface="Comic Sans MS" pitchFamily="66" charset="0"/>
              </a:rPr>
              <a:t>Πράξεις Συνόλων</a:t>
            </a:r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057275" y="1971675"/>
            <a:ext cx="685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σε ένα γνώρισμα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έστω Α)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Ταξινόμησε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στο ίδιο γνώρισμα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9775" y="4305303"/>
            <a:ext cx="1371600" cy="938213"/>
            <a:chOff x="1440" y="2976"/>
            <a:chExt cx="864" cy="591"/>
          </a:xfrm>
        </p:grpSpPr>
        <p:sp>
          <p:nvSpPr>
            <p:cNvPr id="643077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99FF"/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62350" y="4305302"/>
            <a:ext cx="2057400" cy="1246188"/>
            <a:chOff x="2304" y="2976"/>
            <a:chExt cx="1296" cy="785"/>
          </a:xfrm>
        </p:grpSpPr>
        <p:sp>
          <p:nvSpPr>
            <p:cNvPr id="643080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129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304" y="2976"/>
              <a:ext cx="1200" cy="768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48350" y="4305302"/>
            <a:ext cx="2971800" cy="1014413"/>
            <a:chOff x="3696" y="2976"/>
            <a:chExt cx="1872" cy="639"/>
          </a:xfrm>
        </p:grpSpPr>
        <p:sp>
          <p:nvSpPr>
            <p:cNvPr id="643083" name="Text Box 11"/>
            <p:cNvSpPr txBox="1">
              <a:spLocks noChangeArrowheads="1"/>
            </p:cNvSpPr>
            <p:nvPr/>
          </p:nvSpPr>
          <p:spPr bwMode="auto">
            <a:xfrm>
              <a:off x="3792" y="3072"/>
              <a:ext cx="17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τίποτα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3696" y="2976"/>
              <a:ext cx="1008" cy="6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2286000" y="5791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j := j + 1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8A8-3ACF-4BE4-9485-9BE0A520CEAC}" type="slidenum">
              <a:rPr lang="el-GR" altLang="en-US"/>
              <a:pPr/>
              <a:t>41</a:t>
            </a:fld>
            <a:endParaRPr lang="el-GR" alt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Πράξεις Συνόλων</a:t>
            </a:r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else 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&lt;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3"/>
            <a:ext cx="1905000" cy="938213"/>
            <a:chOff x="1440" y="2976"/>
            <a:chExt cx="864" cy="591"/>
          </a:xfrm>
        </p:grpSpPr>
        <p:sp>
          <p:nvSpPr>
            <p:cNvPr id="644101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99FF"/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4102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048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rgbClr val="00CC66"/>
                </a:solidFill>
                <a:latin typeface="Calibri" pitchFamily="34" charset="0"/>
                <a:cs typeface="Calibri" pitchFamily="34" charset="0"/>
              </a:rPr>
              <a:t>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αποτέλεσμα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2743201" y="2276475"/>
            <a:ext cx="2900370" cy="1295401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Διαφορά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 αποτέλεσμα</a:t>
            </a: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791200" y="2276474"/>
            <a:ext cx="3209956" cy="938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304800" y="3352800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:= i + 1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else (* 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=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</a:t>
            </a:r>
            <a:r>
              <a:rPr lang="el-GR">
                <a:latin typeface="Calibri" pitchFamily="34" charset="0"/>
                <a:cs typeface="Calibri" pitchFamily="34" charset="0"/>
              </a:rPr>
              <a:t>Α</a:t>
            </a:r>
            <a:r>
              <a:rPr lang="en-US">
                <a:latin typeface="Calibri" pitchFamily="34" charset="0"/>
                <a:cs typeface="Calibri" pitchFamily="34" charset="0"/>
              </a:rPr>
              <a:t>] *)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609600" y="4344988"/>
            <a:ext cx="2971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Τομή</a:t>
            </a:r>
            <a:endParaRPr lang="el-GR" u="sng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i := i + 1;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j := j + 1;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609600" y="4267200"/>
            <a:ext cx="2890830" cy="2162196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90950" y="4276726"/>
            <a:ext cx="2057400" cy="1400176"/>
            <a:chOff x="2400" y="2784"/>
            <a:chExt cx="1296" cy="882"/>
          </a:xfrm>
        </p:grpSpPr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129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2" name="Rectangle 16"/>
            <p:cNvSpPr>
              <a:spLocks noChangeArrowheads="1"/>
            </p:cNvSpPr>
            <p:nvPr/>
          </p:nvSpPr>
          <p:spPr bwMode="auto">
            <a:xfrm>
              <a:off x="2400" y="2784"/>
              <a:ext cx="1200" cy="768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4267201"/>
            <a:ext cx="1981200" cy="1784351"/>
            <a:chOff x="3792" y="2784"/>
            <a:chExt cx="1248" cy="1124"/>
          </a:xfrm>
        </p:grpSpPr>
        <p:sp>
          <p:nvSpPr>
            <p:cNvPr id="644114" name="Text Box 18"/>
            <p:cNvSpPr txBox="1">
              <a:spLocks noChangeArrowheads="1"/>
            </p:cNvSpPr>
            <p:nvPr/>
          </p:nvSpPr>
          <p:spPr bwMode="auto">
            <a:xfrm>
              <a:off x="3840" y="2784"/>
              <a:ext cx="120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j :=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5" name="Rectangle 19"/>
            <p:cNvSpPr>
              <a:spLocks noChangeArrowheads="1"/>
            </p:cNvSpPr>
            <p:nvPr/>
          </p:nvSpPr>
          <p:spPr bwMode="auto">
            <a:xfrm>
              <a:off x="3792" y="2784"/>
              <a:ext cx="1203" cy="82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altLang="en-US" dirty="0"/>
              <a:t>Β</a:t>
            </a:r>
            <a:r>
              <a:rPr lang="en-US" altLang="en-US" dirty="0"/>
              <a:t>ά</a:t>
            </a:r>
            <a:r>
              <a:rPr lang="el-GR" altLang="en-US" dirty="0"/>
              <a:t>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</a:t>
            </a:r>
            <a:r>
              <a:rPr lang="en-US" altLang="en-US" dirty="0" smtClean="0"/>
              <a:t>013</a:t>
            </a:r>
            <a:endParaRPr lang="el-GR" alt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CF73-B504-46BD-877F-03D999926B4D}" type="slidenum">
              <a:rPr lang="el-GR" altLang="en-US"/>
              <a:pPr/>
              <a:t>42</a:t>
            </a:fld>
            <a:endParaRPr lang="el-GR" alt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8138"/>
            <a:ext cx="7475537" cy="1079500"/>
          </a:xfrm>
        </p:spPr>
        <p:txBody>
          <a:bodyPr/>
          <a:lstStyle/>
          <a:p>
            <a:pPr algn="r"/>
            <a:r>
              <a:rPr lang="el-GR" sz="2000" b="0">
                <a:solidFill>
                  <a:schemeClr val="accent1"/>
                </a:solidFill>
                <a:latin typeface="Comic Sans MS" pitchFamily="66" charset="0"/>
              </a:rPr>
              <a:t>Πράξεις Συνόλων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85786" y="2343150"/>
            <a:ext cx="3657600" cy="4092576"/>
            <a:chOff x="912" y="1632"/>
            <a:chExt cx="2304" cy="2578"/>
          </a:xfrm>
        </p:grpSpPr>
        <p:sp>
          <p:nvSpPr>
            <p:cNvPr id="645124" name="Text Box 4"/>
            <p:cNvSpPr txBox="1">
              <a:spLocks noChangeArrowheads="1"/>
            </p:cNvSpPr>
            <p:nvPr/>
          </p:nvSpPr>
          <p:spPr bwMode="auto">
            <a:xfrm>
              <a:off x="1056" y="1728"/>
              <a:ext cx="2160" cy="2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rgbClr val="00CC66"/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(j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S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j: 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2250" cy="2259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95836" y="2352675"/>
            <a:ext cx="3505200" cy="2630488"/>
            <a:chOff x="3408" y="1632"/>
            <a:chExt cx="2208" cy="1657"/>
          </a:xfrm>
        </p:grpSpPr>
        <p:sp>
          <p:nvSpPr>
            <p:cNvPr id="645127" name="Text Box 7"/>
            <p:cNvSpPr txBox="1">
              <a:spLocks noChangeArrowheads="1"/>
            </p:cNvSpPr>
            <p:nvPr/>
          </p:nvSpPr>
          <p:spPr bwMode="auto">
            <a:xfrm>
              <a:off x="3456" y="1680"/>
              <a:ext cx="216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3408" y="1632"/>
              <a:ext cx="2160" cy="144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038198" y="1700212"/>
            <a:ext cx="62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ακόμα εγγραφές για κάποιο αρχείο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97EEC6-71F8-4DAD-80BC-19A9A724638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547664" y="2852936"/>
            <a:ext cx="5476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i="1" dirty="0">
                <a:solidFill>
                  <a:srgbClr val="FF3300"/>
                </a:solidFill>
                <a:latin typeface="Calibri" pitchFamily="34" charset="0"/>
              </a:rPr>
              <a:t>Τέλος</a:t>
            </a:r>
            <a:endParaRPr lang="en-US" sz="2800" i="1" dirty="0">
              <a:solidFill>
                <a:srgbClr val="FF33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B204-8D72-43DB-935D-F633B9CFD24C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Επεξεργασία Ερωτήσεων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692275" y="3429000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>
                <a:latin typeface="Calibri" pitchFamily="34" charset="0"/>
                <a:cs typeface="Calibri" pitchFamily="34" charset="0"/>
              </a:rPr>
              <a:t>Συντακτική Ανάλυση &amp; Μετάφραση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>
                <a:latin typeface="Calibri" pitchFamily="34" charset="0"/>
                <a:cs typeface="Calibri" pitchFamily="34" charset="0"/>
              </a:rPr>
              <a:t>Βελτιστοποίηση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>
                <a:latin typeface="Calibri" pitchFamily="34" charset="0"/>
                <a:cs typeface="Calibri" pitchFamily="34" charset="0"/>
              </a:rPr>
              <a:t>Υπολογισμός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39552" y="2564904"/>
            <a:ext cx="804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Τα  βασικά βήματα στην επεξεργασία μιας ερώτησης είναι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Συντακτική Ανάλυση &amp; Μετάφραση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409575" y="16764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1. Συντακτική Ανάλυση </a:t>
            </a:r>
            <a:r>
              <a:rPr lang="en-US" sz="2400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(Parsing)</a:t>
            </a:r>
            <a:r>
              <a:rPr lang="el-GR" sz="2400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 &amp; Μετάφραση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784225" y="2332038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Η </a:t>
            </a:r>
            <a:r>
              <a:rPr lang="en-US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</a:t>
            </a:r>
            <a:r>
              <a:rPr lang="el-GR">
                <a:latin typeface="Calibri" pitchFamily="34" charset="0"/>
                <a:cs typeface="Calibri" pitchFamily="34" charset="0"/>
              </a:rPr>
              <a:t> αφού γίνει ο απαραίτητος συντακτικός 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784225" y="3484563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Αντικατάσταση των όψεων από τον ορισμό τους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808038" y="39878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Σε ποια εσωτερική μορφή;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12788" y="463708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n</a:t>
            </a:r>
            <a:endParaRPr lang="en-US" sz="180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m</a:t>
            </a:r>
            <a:endParaRPr lang="en-US" sz="180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>
                <a:latin typeface="Calibri" pitchFamily="34" charset="0"/>
                <a:cs typeface="Calibri" pitchFamily="34" charset="0"/>
              </a:rPr>
              <a:t> P</a:t>
            </a:r>
            <a:endParaRPr lang="el-GR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36975" y="50688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3234C-23B0-40A5-863B-DA6989B47927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57200" y="161925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2. Βελτιστοποίηση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695325" y="2466975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Μια </a:t>
            </a:r>
            <a:r>
              <a:rPr lang="en-US">
                <a:latin typeface="Calibri" pitchFamily="34" charset="0"/>
                <a:cs typeface="Calibri" pitchFamily="34" charset="0"/>
              </a:rPr>
              <a:t>SQL </a:t>
            </a:r>
            <a:r>
              <a:rPr lang="el-GR">
                <a:latin typeface="Calibri" pitchFamily="34" charset="0"/>
                <a:cs typeface="Calibri" pitchFamily="34" charset="0"/>
              </a:rPr>
              <a:t>ερώτηση μπορεί να μεταφραστεί σε διαφορετικές (ισοδύναμες) εκφράσεις της σχεσιακής άλγεβρας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552450" y="3429000"/>
            <a:ext cx="609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>
                <a:latin typeface="Calibri" pitchFamily="34" charset="0"/>
                <a:cs typeface="Calibri" pitchFamily="34" charset="0"/>
              </a:rPr>
              <a:t> balance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>
                <a:latin typeface="Calibri" pitchFamily="34" charset="0"/>
                <a:cs typeface="Calibri" pitchFamily="34" charset="0"/>
              </a:rPr>
              <a:t>account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>
                <a:latin typeface="Calibri" pitchFamily="34" charset="0"/>
                <a:cs typeface="Calibri" pitchFamily="34" charset="0"/>
              </a:rPr>
              <a:t> balance &lt; 25000</a:t>
            </a:r>
            <a:endParaRPr lang="el-GR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733800" y="4257675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latin typeface="Calibri" pitchFamily="34" charset="0"/>
                <a:cs typeface="Calibri" pitchFamily="34" charset="0"/>
              </a:rPr>
              <a:t> σ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>
                <a:latin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>
                <a:latin typeface="Calibri" pitchFamily="34" charset="0"/>
                <a:cs typeface="Calibri" pitchFamily="34" charset="0"/>
              </a:rPr>
              <a:t>(account))</a:t>
            </a:r>
            <a:endParaRPr lang="el-GR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752850" y="347662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latin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>
                <a:latin typeface="Calibri" pitchFamily="34" charset="0"/>
                <a:cs typeface="Calibri" pitchFamily="34" charset="0"/>
              </a:rPr>
              <a:t> (account))</a:t>
            </a:r>
            <a:endParaRPr lang="el-GR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1638300" y="5105400"/>
            <a:ext cx="638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 ποιο κριτήριο γίνεται η επιλογή της έκφρασης;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900113" y="5734050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βελτιστοποίηση είναι το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πιο «δύσκολο» βήμα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6A37-0D57-4DB0-8531-8AF604CB623F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12718" y="5400677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Άρα δεν αρκεί ο προσδιορισμός της πράξης - πρέπει να προσδιορίζεται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ο αλγόριθμος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που θα χρησιμοποιηθεί για την υλοποίησή της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171546" y="2967028"/>
            <a:ext cx="65293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π.χ., για την υλοποίηση της επιλογής μπορεί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είτε να σαρώσουμε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scan –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σειριακή αναζήτηση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όλο το αρχείο ελέγχοντας κάθε εγγραφή αν ικανοποιεί τη συνθήκη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είτε αν υπάρχει π.χ., ένα Β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ευρετήριο στο γνώρισμα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balance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να χρησιμοποιήσουμε το ευρετήριο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57158" y="2071678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Κάθε πράξη της σχεσιακής άλγεβρας μπορεί να υλοποιηθεί με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διαφορετικούς αλγορίθμους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Βελτιστοποίηση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549275" y="203835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βασικές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(primitive)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πράξεις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πράξη + αλγόριθμος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19125" y="2905125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Σχέδιο εκτέλεσης</a:t>
            </a:r>
            <a:r>
              <a:rPr lang="el-GR">
                <a:latin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cs typeface="Calibri" pitchFamily="34" charset="0"/>
              </a:rPr>
              <a:t>(execution plan): </a:t>
            </a:r>
            <a:r>
              <a:rPr lang="el-GR">
                <a:latin typeface="Calibri" pitchFamily="34" charset="0"/>
                <a:cs typeface="Calibri" pitchFamily="34" charset="0"/>
              </a:rPr>
              <a:t>μια ακολουθία από βασικές πράξεις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524125" y="3819525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balance</a:t>
            </a:r>
            <a:endParaRPr lang="el-GR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2066925" y="4352925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σ 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balance &lt; 2500, </a:t>
            </a:r>
            <a:r>
              <a:rPr lang="en-US">
                <a:latin typeface="Calibri" pitchFamily="34" charset="0"/>
                <a:cs typeface="Calibri" pitchFamily="34" charset="0"/>
              </a:rPr>
              <a:t>χρησιμοποί</a:t>
            </a:r>
            <a:r>
              <a:rPr lang="el-GR">
                <a:latin typeface="Calibri" pitchFamily="34" charset="0"/>
                <a:cs typeface="Calibri" pitchFamily="34" charset="0"/>
              </a:rPr>
              <a:t>η</a:t>
            </a:r>
            <a:r>
              <a:rPr lang="en-US">
                <a:latin typeface="Calibri" pitchFamily="34" charset="0"/>
                <a:cs typeface="Calibri" pitchFamily="34" charset="0"/>
              </a:rPr>
              <a:t>σε το ευρετήριο 1</a:t>
            </a:r>
            <a:endParaRPr lang="el-GR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2600325" y="5191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</a:rPr>
              <a:t>account</a:t>
            </a:r>
            <a:endParaRPr lang="el-GR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Line 8"/>
          <p:cNvSpPr>
            <a:spLocks noChangeShapeType="1"/>
          </p:cNvSpPr>
          <p:nvPr/>
        </p:nvSpPr>
        <p:spPr bwMode="auto">
          <a:xfrm>
            <a:off x="2981325" y="4200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9"/>
          <p:cNvSpPr>
            <a:spLocks noChangeShapeType="1"/>
          </p:cNvSpPr>
          <p:nvPr/>
        </p:nvSpPr>
        <p:spPr bwMode="auto">
          <a:xfrm>
            <a:off x="2981325" y="481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4911</TotalTime>
  <Words>2564</Words>
  <Application>Microsoft Office PowerPoint</Application>
  <PresentationFormat>On-screen Show (4:3)</PresentationFormat>
  <Paragraphs>514</Paragraphs>
  <Slides>43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Network</vt:lpstr>
      <vt:lpstr>Εξίσωση</vt:lpstr>
      <vt:lpstr>Slide 1</vt:lpstr>
      <vt:lpstr>Εισαγωγή</vt:lpstr>
      <vt:lpstr>Επεξεργασία Ερωτήσεων</vt:lpstr>
      <vt:lpstr>Επεξεργασία Ερωτήσεων</vt:lpstr>
      <vt:lpstr>Επεξεργασία Ερωτήσεων</vt:lpstr>
      <vt:lpstr>Συντακτική Ανάλυση &amp; Μετάφραση</vt:lpstr>
      <vt:lpstr>Βελτιστοποίηση</vt:lpstr>
      <vt:lpstr>Βελτιστοποίηση</vt:lpstr>
      <vt:lpstr>Βελτιστοποίηση</vt:lpstr>
      <vt:lpstr>Βελτιστοποίηση</vt:lpstr>
      <vt:lpstr>Βελτιστοποίηση</vt:lpstr>
      <vt:lpstr>Βελτιστοποίηση Ερωτήσεων</vt:lpstr>
      <vt:lpstr>Βελτιστοποίηση Ερωτήσεων</vt:lpstr>
      <vt:lpstr>Εκτέλεση</vt:lpstr>
      <vt:lpstr>Εκτέλεση</vt:lpstr>
      <vt:lpstr>Αλγόριθμοι Εκτέλεσης Βασικών Πράξεων</vt:lpstr>
      <vt:lpstr>Αλγόριθμοι Εκτέλεσης Βασικών Πράξεων</vt:lpstr>
      <vt:lpstr>Αλγόριθμοι Εκτέλεσης Βασικών Πράξεων</vt:lpstr>
      <vt:lpstr>Επεξεργασία Ερωτήσεων</vt:lpstr>
      <vt:lpstr>Επεξεργασία Ερωτήσεων</vt:lpstr>
      <vt:lpstr>Επιλογή</vt:lpstr>
      <vt:lpstr>Επιλογή: Συνθήκη Ισότητας</vt:lpstr>
      <vt:lpstr>Επιλογή: Συνθήκη Ισότητας</vt:lpstr>
      <vt:lpstr>Επιλογή: Συνθήκη Ισότητας</vt:lpstr>
      <vt:lpstr>Επιλογή: Συνθήκη Ισότητας</vt:lpstr>
      <vt:lpstr>Επιλογή: Συνθήκη με Σύγκριση</vt:lpstr>
      <vt:lpstr>Επιλογή: Συνθήκη με Σύγκριση</vt:lpstr>
      <vt:lpstr>Επιλογή: Συνθήκη με Σύγκριση</vt:lpstr>
      <vt:lpstr>Επιλογή: Συνθήκη Σύζευξης</vt:lpstr>
      <vt:lpstr>Επιλογή: Συνθήκη Διάζευξης</vt:lpstr>
      <vt:lpstr>Επεξεργασία Ερωτήσεων</vt:lpstr>
      <vt:lpstr>Συνένωση</vt:lpstr>
      <vt:lpstr>Συνένωση (εμφωλευμένος βρόγχος)</vt:lpstr>
      <vt:lpstr>Συνένωση (εμφωλευμένος βρόγχος)</vt:lpstr>
      <vt:lpstr>Συνένωση (χρήση ευρετηρίου)</vt:lpstr>
      <vt:lpstr>Συνένωση (ταξινόμηση-συγχώνευση)</vt:lpstr>
      <vt:lpstr>Συνένωση (ταξινόμηση-συγχώνευση)</vt:lpstr>
      <vt:lpstr>Συνένωση (ταξινόμηση-συγχώνευση)</vt:lpstr>
      <vt:lpstr>Συνένωση</vt:lpstr>
      <vt:lpstr>Πράξεις Συνόλων</vt:lpstr>
      <vt:lpstr>Πράξεις Συνόλων</vt:lpstr>
      <vt:lpstr>Πράξεις Συνόλων</vt:lpstr>
      <vt:lpstr>Slide 43</vt:lpstr>
    </vt:vector>
  </TitlesOfParts>
  <Company>ΠΑΝΕΠΙΣΤΗΜΙΟ ΙΩΑΝΝΙΝΩΝ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Ε. ΠΙΤΟΥΡΑ</dc:creator>
  <cp:lastModifiedBy>pitoura</cp:lastModifiedBy>
  <cp:revision>491</cp:revision>
  <cp:lastPrinted>2000-12-08T12:04:09Z</cp:lastPrinted>
  <dcterms:created xsi:type="dcterms:W3CDTF">1999-09-29T13:41:30Z</dcterms:created>
  <dcterms:modified xsi:type="dcterms:W3CDTF">2013-01-11T16:32:50Z</dcterms:modified>
</cp:coreProperties>
</file>