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5"/>
  </p:notesMasterIdLst>
  <p:handoutMasterIdLst>
    <p:handoutMasterId r:id="rId46"/>
  </p:handoutMasterIdLst>
  <p:sldIdLst>
    <p:sldId id="619" r:id="rId2"/>
    <p:sldId id="620" r:id="rId3"/>
    <p:sldId id="622" r:id="rId4"/>
    <p:sldId id="623" r:id="rId5"/>
    <p:sldId id="624" r:id="rId6"/>
    <p:sldId id="625" r:id="rId7"/>
    <p:sldId id="626" r:id="rId8"/>
    <p:sldId id="627" r:id="rId9"/>
    <p:sldId id="628" r:id="rId10"/>
    <p:sldId id="633" r:id="rId11"/>
    <p:sldId id="629" r:id="rId12"/>
    <p:sldId id="635" r:id="rId13"/>
    <p:sldId id="636" r:id="rId14"/>
    <p:sldId id="630" r:id="rId15"/>
    <p:sldId id="631" r:id="rId16"/>
    <p:sldId id="638" r:id="rId17"/>
    <p:sldId id="639" r:id="rId18"/>
    <p:sldId id="640" r:id="rId19"/>
    <p:sldId id="637" r:id="rId20"/>
    <p:sldId id="776" r:id="rId21"/>
    <p:sldId id="642" r:id="rId22"/>
    <p:sldId id="644" r:id="rId23"/>
    <p:sldId id="645" r:id="rId24"/>
    <p:sldId id="646" r:id="rId25"/>
    <p:sldId id="647" r:id="rId26"/>
    <p:sldId id="648" r:id="rId27"/>
    <p:sldId id="749" r:id="rId28"/>
    <p:sldId id="750" r:id="rId29"/>
    <p:sldId id="756" r:id="rId30"/>
    <p:sldId id="759" r:id="rId31"/>
    <p:sldId id="760" r:id="rId32"/>
    <p:sldId id="761" r:id="rId33"/>
    <p:sldId id="763" r:id="rId34"/>
    <p:sldId id="764" r:id="rId35"/>
    <p:sldId id="766" r:id="rId36"/>
    <p:sldId id="767" r:id="rId37"/>
    <p:sldId id="768" r:id="rId38"/>
    <p:sldId id="769" r:id="rId39"/>
    <p:sldId id="777" r:id="rId40"/>
    <p:sldId id="773" r:id="rId41"/>
    <p:sldId id="774" r:id="rId42"/>
    <p:sldId id="775" r:id="rId43"/>
    <p:sldId id="748" r:id="rId44"/>
  </p:sldIdLst>
  <p:sldSz cx="9144000" cy="6858000" type="screen4x3"/>
  <p:notesSz cx="7099300" cy="102235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FF6600"/>
    <a:srgbClr val="FF66CC"/>
    <a:srgbClr val="800000"/>
    <a:srgbClr val="990000"/>
    <a:srgbClr val="993300"/>
    <a:srgbClr val="CC33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9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60" y="1590"/>
      </p:cViewPr>
      <p:guideLst>
        <p:guide orient="horz" pos="3220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spcBef>
                <a:spcPct val="5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1613" y="0"/>
            <a:ext cx="3048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spcBef>
                <a:spcPct val="5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6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2"/>
            <a:ext cx="3405634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spcBef>
                <a:spcPct val="50000"/>
              </a:spcBef>
              <a:defRPr sz="1000" dirty="0">
                <a:latin typeface="Bodoni MT" pitchFamily="18" charset="0"/>
              </a:defRPr>
            </a:lvl1pPr>
          </a:lstStyle>
          <a:p>
            <a:pPr>
              <a:defRPr/>
            </a:pPr>
            <a:r>
              <a:rPr lang="el-GR" sz="900" dirty="0"/>
              <a:t>Βάσεις Δεδομένων 20</a:t>
            </a:r>
            <a:r>
              <a:rPr lang="en-US" sz="900" dirty="0" smtClean="0"/>
              <a:t>1</a:t>
            </a:r>
            <a:r>
              <a:rPr lang="el-GR" sz="900" dirty="0" smtClean="0"/>
              <a:t>2-20</a:t>
            </a:r>
            <a:r>
              <a:rPr lang="en-US" sz="900" dirty="0" smtClean="0"/>
              <a:t>1</a:t>
            </a:r>
            <a:r>
              <a:rPr lang="el-GR" sz="900" dirty="0" smtClean="0"/>
              <a:t>3</a:t>
            </a:r>
            <a:r>
              <a:rPr lang="el-GR" sz="900" i="1" dirty="0" smtClean="0">
                <a:latin typeface="Times New Roman" pitchFamily="18" charset="0"/>
              </a:rPr>
              <a:t>: </a:t>
            </a:r>
            <a:r>
              <a:rPr lang="el-GR" sz="800" i="1" dirty="0">
                <a:latin typeface="Times New Roman" pitchFamily="18" charset="0"/>
              </a:rPr>
              <a:t>Εισαγωγή στην Επεξεργασία Ερωτήσεων</a:t>
            </a:r>
          </a:p>
        </p:txBody>
      </p:sp>
      <p:sp>
        <p:nvSpPr>
          <p:cNvPr id="306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1613" y="9672638"/>
            <a:ext cx="304800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spcBef>
                <a:spcPct val="50000"/>
              </a:spcBef>
              <a:defRPr sz="1000">
                <a:latin typeface="Comic Sans MS" pitchFamily="66" charset="0"/>
              </a:defRPr>
            </a:lvl1pPr>
          </a:lstStyle>
          <a:p>
            <a:pPr>
              <a:defRPr/>
            </a:pPr>
            <a:fld id="{F9CA95D5-A9D1-4DCC-8721-04E9F5DED00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56163"/>
            <a:ext cx="52070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2325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12325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11A8F38-D145-48CD-B5CE-7083051B30E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70D63-C0A7-438B-AC60-98CED68D07E1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671F2-1BDB-47CF-AA31-8703D95CEC99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9520E5-7EF9-4F31-B00D-D4F0DD0337ED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CD60-28C6-40A1-A0BC-7158272317AB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CD60-28C6-40A1-A0BC-7158272317AB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38</a:t>
            </a:fld>
            <a:endParaRPr lang="el-G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40</a:t>
            </a:fld>
            <a:endParaRPr lang="el-G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41</a:t>
            </a:fld>
            <a:endParaRPr lang="el-G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17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42</a:t>
            </a:fld>
            <a:endParaRPr lang="el-G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43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l-GR" altLang="en-US"/>
              <a:t>Click to edit Master title style</a:t>
            </a:r>
          </a:p>
        </p:txBody>
      </p:sp>
      <p:sp>
        <p:nvSpPr>
          <p:cNvPr id="439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l-GR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60177-058D-4871-ADA5-7F9BDAF32CF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35D98-725B-4F51-BFA7-88F5F2B41A6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A8A38-7F3D-4C76-B6CD-082522A1E14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532A3-3B8D-4E3F-B920-6D592DCED1F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AFCAA-0105-4F77-B1D1-5011B975A26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188C6-14FF-4573-84FB-051C01F3CA9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8D86B-13FF-4986-A052-2C91D6F0693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51D34-6A1A-493E-9C20-8D7BD3E6D39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BCC5D-9FB4-43DF-A9E1-A5DF5DCADAF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FE76C-A1EF-4CC1-B9AF-F32DDA7BAFA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A210-60D1-497A-B931-5FF04873B8D4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4382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09867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10</a:t>
            </a:r>
            <a:r>
              <a:rPr lang="el-GR" altLang="en-US"/>
              <a:t>-20</a:t>
            </a:r>
            <a:r>
              <a:rPr lang="en-US" altLang="en-US"/>
              <a:t>11</a:t>
            </a:r>
            <a:endParaRPr lang="el-GR" altLang="en-US"/>
          </a:p>
        </p:txBody>
      </p:sp>
      <p:sp>
        <p:nvSpPr>
          <p:cNvPr id="4382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162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4382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381750"/>
            <a:ext cx="20510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31F3CFCD-9243-4E2E-9B2C-8B39C1CC6704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382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2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383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5C882B-92E2-4F48-86CB-2057D4116CE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1030" name="Text Box 2"/>
          <p:cNvSpPr txBox="1">
            <a:spLocks noChangeArrowheads="1"/>
          </p:cNvSpPr>
          <p:nvPr/>
        </p:nvSpPr>
        <p:spPr bwMode="auto">
          <a:xfrm>
            <a:off x="1258888" y="2708275"/>
            <a:ext cx="70104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2400" b="1">
                <a:latin typeface="Comic Sans MS" pitchFamily="66" charset="0"/>
              </a:rPr>
              <a:t>Εισαγωγή στην</a:t>
            </a:r>
          </a:p>
          <a:p>
            <a:pPr algn="r" eaLnBrk="0" hangingPunct="0">
              <a:spcBef>
                <a:spcPct val="50000"/>
              </a:spcBef>
            </a:pPr>
            <a:r>
              <a:rPr lang="el-GR" sz="3600" b="1">
                <a:latin typeface="Comic Sans MS" pitchFamily="66" charset="0"/>
              </a:rPr>
              <a:t>Επεξεργασία  Ερωτήσεων</a:t>
            </a:r>
          </a:p>
        </p:txBody>
      </p:sp>
      <p:sp>
        <p:nvSpPr>
          <p:cNvPr id="1031" name="Text Box 3"/>
          <p:cNvSpPr txBox="1">
            <a:spLocks noChangeArrowheads="1"/>
          </p:cNvSpPr>
          <p:nvPr/>
        </p:nvSpPr>
        <p:spPr bwMode="auto">
          <a:xfrm>
            <a:off x="2514600" y="3138488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>
              <a:latin typeface="Times New Roman" pitchFamily="18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p:oleObj spid="_x0000_s1026" name="Εξίσωση" r:id="rId4" imgW="114120" imgH="215640" progId="Equation.3">
              <p:embed/>
            </p:oleObj>
          </a:graphicData>
        </a:graphic>
      </p:graphicFrame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2514600" y="4435475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F7709-62A5-4F6C-9F6C-333F7814E9D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503238" y="1770063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346575" y="224948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3000375" y="2419350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971800" y="1647821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Μετάφραση 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76325" y="5943600"/>
            <a:ext cx="61150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omic Sans MS" pitchFamily="66" charset="0"/>
              </a:rPr>
              <a:t>R</a:t>
            </a:r>
            <a:r>
              <a:rPr lang="en-US" sz="1800" baseline="-25000">
                <a:latin typeface="Comic Sans MS" pitchFamily="66" charset="0"/>
              </a:rPr>
              <a:t>1</a:t>
            </a:r>
            <a:r>
              <a:rPr lang="en-US" sz="1800">
                <a:latin typeface="Comic Sans MS" pitchFamily="66" charset="0"/>
              </a:rPr>
              <a:t> 	R</a:t>
            </a:r>
            <a:r>
              <a:rPr lang="en-US" sz="1800" baseline="-25000">
                <a:latin typeface="Comic Sans MS" pitchFamily="66" charset="0"/>
              </a:rPr>
              <a:t>2</a:t>
            </a:r>
            <a:r>
              <a:rPr lang="en-US" sz="1800">
                <a:latin typeface="Comic Sans MS" pitchFamily="66" charset="0"/>
              </a:rPr>
              <a:t>	R</a:t>
            </a:r>
            <a:r>
              <a:rPr lang="en-US" sz="1800" baseline="-25000">
                <a:latin typeface="Comic Sans MS" pitchFamily="66" charset="0"/>
              </a:rPr>
              <a:t>3	</a:t>
            </a:r>
            <a:r>
              <a:rPr lang="en-US" sz="3200" baseline="-25000">
                <a:latin typeface="Comic Sans MS" pitchFamily="66" charset="0"/>
              </a:rPr>
              <a:t>…</a:t>
            </a:r>
            <a:r>
              <a:rPr lang="en-US" sz="1800">
                <a:latin typeface="Comic Sans MS" pitchFamily="66" charset="0"/>
              </a:rPr>
              <a:t>		R</a:t>
            </a:r>
            <a:r>
              <a:rPr lang="en-US" sz="1800" baseline="-25000">
                <a:latin typeface="Comic Sans MS" pitchFamily="66" charset="0"/>
              </a:rPr>
              <a:t>m</a:t>
            </a:r>
            <a:endParaRPr lang="el-GR" sz="1800" baseline="-25000">
              <a:latin typeface="Comic Sans MS" pitchFamily="66" charset="0"/>
            </a:endParaRPr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V="1">
            <a:off x="1247775" y="5505450"/>
            <a:ext cx="35242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 flipV="1">
            <a:off x="1800225" y="5505450"/>
            <a:ext cx="28575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1571625" y="49339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206625" y="40544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 flipV="1">
            <a:off x="2466975" y="4476750"/>
            <a:ext cx="485775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V="1">
            <a:off x="1866900" y="4410075"/>
            <a:ext cx="3714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V="1">
            <a:off x="2628900" y="3895725"/>
            <a:ext cx="72390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 flipV="1">
            <a:off x="3819525" y="3914775"/>
            <a:ext cx="1924050" cy="212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3413125" y="364172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V="1">
            <a:off x="3552825" y="34861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3400425" y="30861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σ</a:t>
            </a:r>
            <a:r>
              <a:rPr lang="en-US" sz="1800" baseline="-25000">
                <a:latin typeface="Times New Roman" pitchFamily="18" charset="0"/>
              </a:rPr>
              <a:t>P</a:t>
            </a:r>
            <a:endParaRPr lang="el-GR" sz="1800" baseline="-25000">
              <a:latin typeface="Times New Roman" pitchFamily="18" charset="0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568700" y="29019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038475" y="2562225"/>
            <a:ext cx="1619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>
                <a:latin typeface="Comic Sans MS" pitchFamily="66" charset="0"/>
              </a:rPr>
              <a:t>π </a:t>
            </a:r>
            <a:r>
              <a:rPr lang="el-GR" sz="1600" baseline="-25000">
                <a:latin typeface="Comic Sans MS" pitchFamily="66" charset="0"/>
              </a:rPr>
              <a:t>Α1, Α2, ... </a:t>
            </a:r>
            <a:r>
              <a:rPr lang="en-US" sz="1600" baseline="-25000">
                <a:latin typeface="Comic Sans MS" pitchFamily="66" charset="0"/>
              </a:rPr>
              <a:t>An</a:t>
            </a:r>
            <a:endParaRPr lang="el-GR" sz="1600" baseline="-25000">
              <a:latin typeface="Comic Sans MS" pitchFamily="66" charset="0"/>
            </a:endParaRPr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4638675" y="3133725"/>
            <a:ext cx="1362075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5905500" y="2857496"/>
            <a:ext cx="28575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40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Πλάνο εκτέλεσης</a:t>
            </a:r>
            <a:r>
              <a:rPr lang="el-GR" sz="1400">
                <a:latin typeface="Calibri" pitchFamily="34" charset="0"/>
                <a:cs typeface="Calibri" pitchFamily="34" charset="0"/>
              </a:rPr>
              <a:t> (ποιες πράξεις και με ποιον αλγόριθμο)</a:t>
            </a:r>
          </a:p>
          <a:p>
            <a:pPr algn="just" eaLnBrk="0" hangingPunct="0">
              <a:spcBef>
                <a:spcPct val="50000"/>
              </a:spcBef>
            </a:pPr>
            <a:endParaRPr lang="el-GR" sz="140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40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140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40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1400">
                <a:latin typeface="Calibri" pitchFamily="34" charset="0"/>
                <a:cs typeface="Calibri" pitchFamily="34" charset="0"/>
              </a:rPr>
              <a:t>: βασικές πράξεις της σχεσιακής άλγεβρας</a:t>
            </a:r>
          </a:p>
        </p:txBody>
      </p:sp>
      <p:sp>
        <p:nvSpPr>
          <p:cNvPr id="13337" name="Rectangle 26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067550" cy="796925"/>
          </a:xfrm>
          <a:noFill/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Βελτιστοποίηση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>
            <a:off x="6629400" y="5114925"/>
            <a:ext cx="210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 του πλάνου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A4FD81-7522-4F4F-8E51-A70E254ABB65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Βελτιστοποίηση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00034" y="2643182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Τα διαφορετικά σχέδια εκτέλεσης έχουν και διαφορικό κόστος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500034" y="3786182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Βελτιστοποίηση</a:t>
            </a:r>
            <a:r>
              <a:rPr lang="el-GR" sz="2400">
                <a:latin typeface="Calibri" pitchFamily="34" charset="0"/>
                <a:cs typeface="Calibri" pitchFamily="34" charset="0"/>
              </a:rPr>
              <a:t>: η διαδικασία επιλογής του σχεδίου εκτέλεσης που έχει το μικρότερο κόστος 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500034" y="5157782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cs typeface="Calibri" pitchFamily="34" charset="0"/>
              </a:rPr>
              <a:t> Εκτίμηση του κόστους (συνήθως χρήση στατιστικών στοιχείων)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2-2013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763AB3-92D6-43D8-B145-040A57FC8AE2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Βελτιστοποίηση Ερωτήσεων</a:t>
            </a:r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500034" y="3643314"/>
            <a:ext cx="7943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1.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Διάσπαση των πράξεων επιλογής με συζευκτικές συνθήκες σε ακολουθίες πράξεων επιλογής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76250" y="4533900"/>
            <a:ext cx="7991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2.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Μετατοπίζουμε την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πράξη επιλογής όσο πιο κάτω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επιτρέπεται από τα γνωρίσματα που περιλαμβάνονται στη συνθήκη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514350" y="5438775"/>
            <a:ext cx="8010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3.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Επανα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-διευθέτηση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των φύλλων ώστε να εκτελούνται πρώτα οι σχέσεις που έχουν τις πιο περιοριστικές πράξεις επιλογής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785918" y="1714488"/>
            <a:ext cx="5362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Μερικοί </a:t>
            </a:r>
            <a:r>
              <a:rPr lang="el-GR"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ευριστικοί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κανόνες</a:t>
            </a:r>
          </a:p>
        </p:txBody>
      </p:sp>
      <p:sp>
        <p:nvSpPr>
          <p:cNvPr id="15370" name="Text Box 7"/>
          <p:cNvSpPr txBox="1">
            <a:spLocks noChangeArrowheads="1"/>
          </p:cNvSpPr>
          <p:nvPr/>
        </p:nvSpPr>
        <p:spPr bwMode="auto">
          <a:xfrm>
            <a:off x="1285852" y="2428868"/>
            <a:ext cx="6162675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cs typeface="Calibri" pitchFamily="34" charset="0"/>
              </a:rPr>
              <a:t>Γενική ιδέα: εκτέλεση πρώτα των πράξεων με μικρή </a:t>
            </a:r>
            <a:r>
              <a:rPr lang="el-GR" sz="1800" i="1" dirty="0" err="1" smtClean="0">
                <a:latin typeface="Calibri" pitchFamily="34" charset="0"/>
                <a:cs typeface="Calibri" pitchFamily="34" charset="0"/>
              </a:rPr>
              <a:t>επιλεξικότητα</a:t>
            </a:r>
            <a:r>
              <a:rPr lang="el-GR" sz="1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ώστε να περιοριστεί το μέγεθος των ενδιάμεσων αποτελεσμάτων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65E3DB-FE41-4FED-86BA-995012F86798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Βελτιστοποίηση Ερωτήσεων</a:t>
            </a:r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4.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Συνδυασμός μιας πράξης καρτεσιανού γινομένου με μια πράξη επιλογής που ακολουθεί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5.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Διάσπαση και</a:t>
            </a:r>
            <a:r>
              <a:rPr lang="el-GR" i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μετακίνηση των λιστών προβολής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όσο πιο κάτω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γίνεται στο δέντρο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533400" y="48768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  <a:cs typeface="Calibri" pitchFamily="34" charset="0"/>
              </a:rPr>
              <a:t>6.</a:t>
            </a:r>
            <a:r>
              <a:rPr lang="el-GR">
                <a:latin typeface="Calibri" pitchFamily="34" charset="0"/>
                <a:cs typeface="Calibri" pitchFamily="34" charset="0"/>
              </a:rPr>
              <a:t> Εντοπισμός υποδέντρων με ομάδες πράξεων που μπορεί να εκτελεστούν με κοινό αλγόριθμο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4962E5-B3FF-42C2-A02B-460932297B73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Εκτέλεση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33400" y="2362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3. Εκτέλεση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33400" y="32766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cs typeface="Calibri" pitchFamily="34" charset="0"/>
              </a:rPr>
              <a:t>Μηχανή εκτέλεσης που εκτελεί τις βασικές πράξεις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0DDBC5-A2D6-4D16-B40E-B1BC5A86BF96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dirty="0" smtClean="0">
                <a:solidFill>
                  <a:schemeClr val="accent1"/>
                </a:solidFill>
                <a:latin typeface="Comic Sans MS" pitchFamily="66" charset="0"/>
              </a:rPr>
              <a:t>Εκτέλεση</a:t>
            </a:r>
            <a:endParaRPr lang="el-GR" dirty="0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785786" y="2214554"/>
            <a:ext cx="72469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Υπάρχουν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υλοποιημένοι μια σειρά από αλγόριθμοι για κάθε βασική πράξη  (π.χ., που χρησιμοποιούν ή όχι ευρετήρια κλπ)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Γενικά</a:t>
            </a:r>
            <a:r>
              <a:rPr lang="el-GR" dirty="0">
                <a:latin typeface="Calibri" pitchFamily="34" charset="0"/>
                <a:cs typeface="Calibri" pitchFamily="34" charset="0"/>
              </a:rPr>
              <a:t>, το ΣΔΒΔ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κάνει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μια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εκτίμηση του κόστους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και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επιλέγει τον αλγόριθμο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για κάθε πράξη με τον μικρότερο (με βάση την εκτίμηση) κόστος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714348" y="4929198"/>
            <a:ext cx="77755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Η εκτίμηση του κόστους γίνεται με βάση στατιστικά στοιχεία που αποθηκεύονται στη βάση δεδομένων για αυτό το σκοπό</a:t>
            </a:r>
            <a:endParaRPr lang="el-GR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9AB6B5-7AC0-4432-BE63-7BAD88B1B2EE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Αλγόριθμοι Εκτέλεσης Βασικών Πράξεων</a:t>
            </a:r>
            <a:endParaRPr lang="el-GR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95536" y="1628800"/>
            <a:ext cx="8208962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Για να επιλέξουμε ποιόν αλγόριθμο θα χρησιμοποιήσουμε, διατηρούμε στατιστικά στοιχεία</a:t>
            </a: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Για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αρχείο δεδομένων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μιας σχέσης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dirty="0" smtClean="0">
                <a:latin typeface="Calibri" pitchFamily="34" charset="0"/>
                <a:cs typeface="Calibri" pitchFamily="34" charset="0"/>
              </a:rPr>
              <a:t>, μπορεί να διατηρούμε στοιχεία όπως: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663545" y="3152765"/>
            <a:ext cx="76962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Calibri" pitchFamily="34" charset="0"/>
                <a:cs typeface="Calibri" pitchFamily="34" charset="0"/>
              </a:rPr>
              <a:t> n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>
                <a:latin typeface="Calibri" pitchFamily="34" charset="0"/>
                <a:cs typeface="Calibri" pitchFamily="34" charset="0"/>
              </a:rPr>
              <a:t>αριθμός πλειάδων της σχέσης </a:t>
            </a:r>
            <a:r>
              <a:rPr lang="en-US" sz="1800">
                <a:latin typeface="Calibri" pitchFamily="34" charset="0"/>
                <a:cs typeface="Calibri" pitchFamily="34" charset="0"/>
              </a:rPr>
              <a:t>R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Calibri" pitchFamily="34" charset="0"/>
                <a:cs typeface="Calibri" pitchFamily="34" charset="0"/>
              </a:rPr>
              <a:t> b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 </a:t>
            </a:r>
            <a:r>
              <a:rPr lang="en-US" sz="1800"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800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800"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800">
                <a:latin typeface="Calibri" pitchFamily="34" charset="0"/>
                <a:cs typeface="Calibri" pitchFamily="34" charset="0"/>
              </a:rPr>
              <a:t>R</a:t>
            </a:r>
            <a:endParaRPr lang="el-GR" sz="180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Calibri" pitchFamily="34" charset="0"/>
                <a:cs typeface="Calibri" pitchFamily="34" charset="0"/>
              </a:rPr>
              <a:t> s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>
                <a:latin typeface="Calibri" pitchFamily="34" charset="0"/>
                <a:cs typeface="Calibri" pitchFamily="34" charset="0"/>
              </a:rPr>
              <a:t>μέγεθος σε </a:t>
            </a:r>
            <a:r>
              <a:rPr lang="en-US" sz="1800">
                <a:latin typeface="Calibri" pitchFamily="34" charset="0"/>
                <a:cs typeface="Calibri" pitchFamily="34" charset="0"/>
              </a:rPr>
              <a:t>bytes </a:t>
            </a:r>
            <a:r>
              <a:rPr lang="el-GR" sz="1800">
                <a:latin typeface="Calibri" pitchFamily="34" charset="0"/>
                <a:cs typeface="Calibri" pitchFamily="34" charset="0"/>
              </a:rPr>
              <a:t>κάθε πλειάδας της σχέσης </a:t>
            </a:r>
            <a:r>
              <a:rPr lang="en-US" sz="1800">
                <a:latin typeface="Calibri" pitchFamily="34" charset="0"/>
                <a:cs typeface="Calibri" pitchFamily="34" charset="0"/>
              </a:rPr>
              <a:t>R</a:t>
            </a:r>
            <a:endParaRPr lang="el-GR" sz="180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Calibri" pitchFamily="34" charset="0"/>
                <a:cs typeface="Calibri" pitchFamily="34" charset="0"/>
              </a:rPr>
              <a:t> f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 </a:t>
            </a:r>
            <a:r>
              <a:rPr lang="en-US" sz="1800"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>
                <a:latin typeface="Calibri" pitchFamily="34" charset="0"/>
                <a:cs typeface="Calibri" pitchFamily="34" charset="0"/>
              </a:rPr>
              <a:t>παράγοντας ομαδοποίησης </a:t>
            </a:r>
            <a:r>
              <a:rPr lang="en-US" sz="1800">
                <a:latin typeface="Calibri" pitchFamily="34" charset="0"/>
                <a:cs typeface="Calibri" pitchFamily="34" charset="0"/>
              </a:rPr>
              <a:t>(</a:t>
            </a:r>
            <a:r>
              <a:rPr lang="el-GR" sz="1800">
                <a:latin typeface="Calibri" pitchFamily="34" charset="0"/>
                <a:cs typeface="Calibri" pitchFamily="34" charset="0"/>
              </a:rPr>
              <a:t>αριθμός εγγραφών ανά </a:t>
            </a:r>
            <a:r>
              <a:rPr lang="en-US" sz="1800">
                <a:latin typeface="Calibri" pitchFamily="34" charset="0"/>
                <a:cs typeface="Calibri" pitchFamily="34" charset="0"/>
              </a:rPr>
              <a:t>block)</a:t>
            </a:r>
            <a:endParaRPr lang="el-GR" sz="180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	αν μη εκτεινόμενη, </a:t>
            </a:r>
            <a:r>
              <a:rPr lang="en-US" sz="1800">
                <a:latin typeface="Calibri" pitchFamily="34" charset="0"/>
                <a:cs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</a:rPr>
              <a:t>=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B / </a:t>
            </a:r>
            <a:r>
              <a:rPr lang="en-US" sz="1800">
                <a:latin typeface="Calibri" pitchFamily="34" charset="0"/>
                <a:cs typeface="Calibri" pitchFamily="34" charset="0"/>
              </a:rPr>
              <a:t>s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  </a:t>
            </a:r>
            <a:r>
              <a:rPr lang="el-GR" sz="1800"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1800"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 =  </a:t>
            </a:r>
            <a:r>
              <a:rPr lang="en-US" sz="1800">
                <a:latin typeface="Calibri" pitchFamily="34" charset="0"/>
                <a:cs typeface="Calibri" pitchFamily="34" charset="0"/>
              </a:rPr>
              <a:t>n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/ </a:t>
            </a:r>
            <a:r>
              <a:rPr lang="en-US" sz="1800">
                <a:latin typeface="Calibri" pitchFamily="34" charset="0"/>
                <a:cs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</a:t>
            </a:r>
            <a:endParaRPr lang="el-GR" sz="180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1620" y="5534015"/>
            <a:ext cx="6848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Ενημέρωση στατιστικών στοιχείων;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46FF8-230D-4F5B-B16A-42FB0BD4D1F9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Αλγόριθμοι Εκτέλεσης Βασικών Πράξεων</a:t>
            </a:r>
            <a:endParaRPr lang="el-GR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285720" y="2071678"/>
            <a:ext cx="8208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Άλλα στατιστικά στοιχεία;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684213" y="2781300"/>
            <a:ext cx="7696200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V(A, R): </a:t>
            </a:r>
            <a:r>
              <a:rPr lang="el-GR" sz="1800" dirty="0" smtClean="0">
                <a:latin typeface="Calibri" pitchFamily="34" charset="0"/>
                <a:cs typeface="Calibri" pitchFamily="34" charset="0"/>
              </a:rPr>
              <a:t>πλήθος των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διαφορετικών τιμών που παίρνει το γνώρισμα 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|π 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Α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(R)| --   αν το Α κλειδί;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SC(A, R): μέσος αριθμός πλειάδων που ικανοποιεί μια συνθήκη (δεδομένου ότι υπάρχει μια τουλάχιστον που την ικανοποιεί)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1 αν κλειδί, αν ομοιόμορφη;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28596" y="6605588"/>
            <a:ext cx="2098675" cy="252412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38603C-9895-46EE-AD77-FAEC719A05C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Αλγόριθμοι Εκτέλεσης Βασικών Πράξεων</a:t>
            </a:r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428596" y="2000240"/>
            <a:ext cx="808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Στατιστικά στοιχεία επίσης για το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αρχείο ευρετηρίου</a:t>
            </a:r>
            <a:r>
              <a:rPr lang="el-GR" dirty="0">
                <a:latin typeface="Calibri" pitchFamily="34" charset="0"/>
                <a:cs typeface="Calibri" pitchFamily="34" charset="0"/>
              </a:rPr>
              <a:t> (αν υπάρχει)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809596" y="2695565"/>
            <a:ext cx="76962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8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παράγοντας διακλάδωσης, 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 err="1">
                <a:latin typeface="Calibri" pitchFamily="34" charset="0"/>
                <a:cs typeface="Calibri" pitchFamily="34" charset="0"/>
              </a:rPr>
              <a:t>πολυεπίπεδο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f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0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, Β</a:t>
            </a:r>
            <a:r>
              <a:rPr lang="el-GR" sz="1800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δέντρο ~ τάξη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: αριθμός επιπέδων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  <a:cs typeface="Calibri" pitchFamily="34" charset="0"/>
              </a:rPr>
              <a:t>LΒ</a:t>
            </a:r>
            <a:r>
              <a:rPr lang="en-US" sz="18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φύλλων	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438121" y="4714865"/>
            <a:ext cx="84105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Με βάση τα στατιστικά επιλέγεται ο αλγόριθμος με το μικρότερο κόστος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I/O </a:t>
            </a:r>
            <a:r>
              <a:rPr lang="el-GR">
                <a:latin typeface="Calibri" pitchFamily="34" charset="0"/>
                <a:cs typeface="Calibri" pitchFamily="34" charset="0"/>
              </a:rPr>
              <a:t>Κόστος</a:t>
            </a:r>
            <a:r>
              <a:rPr lang="en-US">
                <a:latin typeface="Calibri" pitchFamily="34" charset="0"/>
                <a:cs typeface="Calibri" pitchFamily="34" charset="0"/>
              </a:rPr>
              <a:t> (</a:t>
            </a:r>
            <a:r>
              <a:rPr lang="el-GR">
                <a:latin typeface="Calibri" pitchFamily="34" charset="0"/>
                <a:cs typeface="Calibri" pitchFamily="34" charset="0"/>
              </a:rPr>
              <a:t>Αριθμό </a:t>
            </a:r>
            <a:r>
              <a:rPr lang="en-US">
                <a:latin typeface="Calibri" pitchFamily="34" charset="0"/>
                <a:cs typeface="Calibri" pitchFamily="34" charset="0"/>
              </a:rPr>
              <a:t>blocks </a:t>
            </a:r>
            <a:r>
              <a:rPr lang="el-GR">
                <a:latin typeface="Calibri" pitchFamily="34" charset="0"/>
                <a:cs typeface="Calibri" pitchFamily="34" charset="0"/>
              </a:rPr>
              <a:t>που μεταφέρονται</a:t>
            </a:r>
            <a:r>
              <a:rPr lang="en-US">
                <a:latin typeface="Calibri" pitchFamily="34" charset="0"/>
                <a:cs typeface="Calibri" pitchFamily="34" charset="0"/>
              </a:rPr>
              <a:t>)</a:t>
            </a:r>
            <a:endParaRPr lang="el-GR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3341E7-257B-4B67-9CF0-8CA979926315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dirty="0" smtClean="0">
                <a:solidFill>
                  <a:schemeClr val="accent1"/>
                </a:solidFill>
                <a:latin typeface="Comic Sans MS" pitchFamily="66" charset="0"/>
              </a:rPr>
              <a:t>Επεξεργασία Ερωτήσεων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552" y="2276872"/>
            <a:ext cx="807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Στη συνέχεια, θα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δούμε κάποιους αλγορίθμους για την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εκτέλεση </a:t>
            </a:r>
            <a:r>
              <a:rPr lang="el-GR" sz="2800" i="1" dirty="0">
                <a:latin typeface="Calibri" pitchFamily="34" charset="0"/>
                <a:cs typeface="Calibri" pitchFamily="34" charset="0"/>
              </a:rPr>
              <a:t>βασικών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πράξεων</a:t>
            </a:r>
            <a:r>
              <a:rPr lang="el-GR" sz="2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της σχεσιακής άλγεβρας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και κάποια εκτίμηση του κόστους τους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827584" y="4365104"/>
            <a:ext cx="7488237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 smtClean="0">
                <a:latin typeface="Calibri" pitchFamily="34" charset="0"/>
                <a:cs typeface="Calibri" pitchFamily="34" charset="0"/>
              </a:rPr>
              <a:t>Διαφορετικοί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αλγόριθμοι ανάλογα με το αν το αρχείο είναι ή όχι διατεταγμένο, αν υπάρχει ή όχι ευρετήριο και από το είδος του ευρετηρίου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0FAA21-E14D-4692-A822-0BC3DD892CF8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409575"/>
            <a:ext cx="7591425" cy="550863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Εισαγωγή</a:t>
            </a:r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5475288" y="3832225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  <a:cs typeface="Calibri" pitchFamily="34" charset="0"/>
              </a:rPr>
              <a:t>ΒΑΣΗ ΔΕΔΟΜΕΝΩΝ</a:t>
            </a:r>
          </a:p>
        </p:txBody>
      </p:sp>
      <p:grpSp>
        <p:nvGrpSpPr>
          <p:cNvPr id="4103" name="Group 4"/>
          <p:cNvGrpSpPr>
            <a:grpSpLocks/>
          </p:cNvGrpSpPr>
          <p:nvPr/>
        </p:nvGrpSpPr>
        <p:grpSpPr bwMode="auto">
          <a:xfrm>
            <a:off x="1533525" y="3495675"/>
            <a:ext cx="5486400" cy="2205038"/>
            <a:chOff x="1632" y="2208"/>
            <a:chExt cx="3456" cy="1389"/>
          </a:xfrm>
        </p:grpSpPr>
        <p:sp>
          <p:nvSpPr>
            <p:cNvPr id="4109" name="AutoShape 5"/>
            <p:cNvSpPr>
              <a:spLocks noChangeArrowheads="1"/>
            </p:cNvSpPr>
            <p:nvPr/>
          </p:nvSpPr>
          <p:spPr bwMode="auto">
            <a:xfrm>
              <a:off x="1632" y="2208"/>
              <a:ext cx="2400" cy="1389"/>
            </a:xfrm>
            <a:prstGeom prst="ca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110" name="Text Box 6"/>
            <p:cNvSpPr txBox="1">
              <a:spLocks noChangeArrowheads="1"/>
            </p:cNvSpPr>
            <p:nvPr/>
          </p:nvSpPr>
          <p:spPr bwMode="auto">
            <a:xfrm>
              <a:off x="1728" y="3216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Αρχεία δεδομένων</a:t>
              </a:r>
            </a:p>
          </p:txBody>
        </p:sp>
        <p:sp>
          <p:nvSpPr>
            <p:cNvPr id="4111" name="Text Box 7"/>
            <p:cNvSpPr txBox="1">
              <a:spLocks noChangeArrowheads="1"/>
            </p:cNvSpPr>
            <p:nvPr/>
          </p:nvSpPr>
          <p:spPr bwMode="auto">
            <a:xfrm>
              <a:off x="1680" y="2544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solidFill>
                    <a:schemeClr val="bg2"/>
                  </a:solidFill>
                  <a:latin typeface="Calibri" pitchFamily="34" charset="0"/>
                  <a:cs typeface="Calibri" pitchFamily="34" charset="0"/>
                </a:rPr>
                <a:t>Αρχεία ευρετηρίου</a:t>
              </a:r>
            </a:p>
          </p:txBody>
        </p:sp>
        <p:sp>
          <p:nvSpPr>
            <p:cNvPr id="4112" name="Text Box 8"/>
            <p:cNvSpPr txBox="1">
              <a:spLocks noChangeArrowheads="1"/>
            </p:cNvSpPr>
            <p:nvPr/>
          </p:nvSpPr>
          <p:spPr bwMode="auto">
            <a:xfrm>
              <a:off x="3120" y="2688"/>
              <a:ext cx="196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solidFill>
                    <a:schemeClr val="bg2"/>
                  </a:solidFill>
                  <a:latin typeface="Calibri" pitchFamily="34" charset="0"/>
                  <a:cs typeface="Calibri" pitchFamily="34" charset="0"/>
                </a:rPr>
                <a:t>Κατάλογος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solidFill>
                    <a:schemeClr val="bg2"/>
                  </a:solidFill>
                  <a:latin typeface="Calibri" pitchFamily="34" charset="0"/>
                  <a:cs typeface="Calibri" pitchFamily="34" charset="0"/>
                </a:rPr>
                <a:t>συστήματος</a:t>
              </a:r>
            </a:p>
          </p:txBody>
        </p:sp>
        <p:sp>
          <p:nvSpPr>
            <p:cNvPr id="4113" name="Line 9"/>
            <p:cNvSpPr>
              <a:spLocks noChangeShapeType="1"/>
            </p:cNvSpPr>
            <p:nvPr/>
          </p:nvSpPr>
          <p:spPr bwMode="auto">
            <a:xfrm>
              <a:off x="2304" y="283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114" name="Line 10"/>
            <p:cNvSpPr>
              <a:spLocks noChangeShapeType="1"/>
            </p:cNvSpPr>
            <p:nvPr/>
          </p:nvSpPr>
          <p:spPr bwMode="auto">
            <a:xfrm flipH="1" flipV="1">
              <a:off x="2832" y="2832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115" name="Line 11"/>
            <p:cNvSpPr>
              <a:spLocks noChangeShapeType="1"/>
            </p:cNvSpPr>
            <p:nvPr/>
          </p:nvSpPr>
          <p:spPr bwMode="auto">
            <a:xfrm flipH="1">
              <a:off x="2880" y="3024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827088" y="2133600"/>
            <a:ext cx="495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2627313" y="2420938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omic Sans MS" pitchFamily="66" charset="0"/>
              </a:rPr>
              <a:t>ΣΔΒΔ</a:t>
            </a:r>
          </a:p>
        </p:txBody>
      </p:sp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6000750" y="2000250"/>
            <a:ext cx="2914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Σύνολο από προγράμματα για τη διαχείριση της ΒΔ</a:t>
            </a:r>
          </a:p>
        </p:txBody>
      </p:sp>
      <p:sp>
        <p:nvSpPr>
          <p:cNvPr id="4107" name="Rectangle 15"/>
          <p:cNvSpPr>
            <a:spLocks noChangeArrowheads="1"/>
          </p:cNvSpPr>
          <p:nvPr/>
        </p:nvSpPr>
        <p:spPr bwMode="auto">
          <a:xfrm>
            <a:off x="179388" y="1916113"/>
            <a:ext cx="8713787" cy="4176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Text Box 16"/>
          <p:cNvSpPr txBox="1">
            <a:spLocks noChangeArrowheads="1"/>
          </p:cNvSpPr>
          <p:nvPr/>
        </p:nvSpPr>
        <p:spPr bwMode="auto">
          <a:xfrm>
            <a:off x="6553200" y="5445125"/>
            <a:ext cx="2590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Calibri" pitchFamily="34" charset="0"/>
                <a:cs typeface="Calibri" pitchFamily="34" charset="0"/>
              </a:rPr>
              <a:t>Σύστημα Βάσεων Δεδομένων (ΣΒΔ)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3341E7-257B-4B67-9CF0-8CA979926315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Επεξεργασία Ερωτήσεων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42910" y="2428868"/>
            <a:ext cx="8077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2800" b="1" dirty="0">
                <a:latin typeface="Calibri" pitchFamily="34" charset="0"/>
                <a:cs typeface="Calibri" pitchFamily="34" charset="0"/>
              </a:rPr>
              <a:t>Επιλογή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3BD2D4-42CD-4861-8226-600333CE0CE3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Επιλογή</a:t>
            </a:r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573058" y="2041541"/>
            <a:ext cx="80819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Πιθανοί </a:t>
            </a:r>
            <a:r>
              <a:rPr lang="el-GR" sz="2400" i="1" dirty="0">
                <a:latin typeface="Calibri" pitchFamily="34" charset="0"/>
                <a:cs typeface="Calibri" pitchFamily="34" charset="0"/>
              </a:rPr>
              <a:t>αλγόριθμοι εκτέλεσης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 για την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επιλογή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Ε1: Σειριακή αναζήτηση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Ε2: Δυαδική αναζήτηση (αν το αρχείο είναι ταξινομημένο)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Ε3: Χρήση πρωτεύοντος ευρετηρίου/κατακερματισμού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(αν υπάρχει)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Ε4: Χρήση δευτερεύοντος ευρετηρίου/κατακερματισμού  (αν υπάρχει)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57158" y="5715016"/>
            <a:ext cx="8524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Αν υπάρχει κάποιο ευρετήριο, λέμε ότι έχουμε </a:t>
            </a: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μονοπάτι προσπέλασης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(access path)</a:t>
            </a:r>
            <a:endParaRPr lang="el-GR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C73999-C092-462C-911E-72B0B7A3A10E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Επιλογή: Συνθήκη Ισότητας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74647" y="1946291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Επιλογή - συνθήκη ισότητας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431772" y="2794016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Ε1 Σειριακή αναζήτηση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441922" y="2060591"/>
            <a:ext cx="2343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 err="1">
                <a:latin typeface="Calibri" pitchFamily="34" charset="0"/>
                <a:cs typeface="Calibri" pitchFamily="34" charset="0"/>
              </a:rPr>
              <a:t>σ</a:t>
            </a:r>
            <a:r>
              <a:rPr lang="el-GR" sz="2400" b="1" baseline="-25000" dirty="0" err="1">
                <a:latin typeface="Calibri" pitchFamily="34" charset="0"/>
                <a:cs typeface="Calibri" pitchFamily="34" charset="0"/>
              </a:rPr>
              <a:t>Α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</a:rPr>
              <a:t> = α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R)</a:t>
            </a:r>
            <a:endParaRPr lang="el-GR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2774922" y="4613291"/>
            <a:ext cx="56292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b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>
                <a:latin typeface="Calibri" pitchFamily="34" charset="0"/>
                <a:cs typeface="Calibri" pitchFamily="34" charset="0"/>
              </a:rPr>
              <a:t>/2 </a:t>
            </a:r>
            <a:r>
              <a:rPr lang="el-GR">
                <a:latin typeface="Calibri" pitchFamily="34" charset="0"/>
                <a:cs typeface="Calibri" pitchFamily="34" charset="0"/>
              </a:rPr>
              <a:t>(μέσος όρος) αν το Α υποψήφιο κλειδί </a:t>
            </a:r>
            <a:r>
              <a:rPr lang="el-GR" sz="1400">
                <a:latin typeface="Calibri" pitchFamily="34" charset="0"/>
                <a:cs typeface="Calibri" pitchFamily="34" charset="0"/>
              </a:rPr>
              <a:t>(οπότε το αποτέλεσμα έχει μόνο μία πλειάδα, σταματάμε την αναζήτηση μόλις τη βρούμε)</a:t>
            </a: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2774922" y="4079891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b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R</a:t>
            </a:r>
            <a:endParaRPr lang="el-G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571472" y="5786454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Μπορεί να χρησιμοποιηθεί σε οποιοδήποτε αρχείο 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4532285" y="3741754"/>
            <a:ext cx="3598862" cy="3762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i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i="1" baseline="-2500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i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 i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800" i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800" i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800" i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800" i="1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346047" y="3241691"/>
            <a:ext cx="550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Διάβασμα </a:t>
            </a:r>
            <a:r>
              <a:rPr lang="en-US" sz="1800">
                <a:latin typeface="Calibri" pitchFamily="34" charset="0"/>
                <a:cs typeface="Calibri" pitchFamily="34" charset="0"/>
              </a:rPr>
              <a:t>(scan) </a:t>
            </a:r>
            <a:r>
              <a:rPr lang="el-GR" sz="1800">
                <a:latin typeface="Calibri" pitchFamily="34" charset="0"/>
                <a:cs typeface="Calibri" pitchFamily="34" charset="0"/>
              </a:rPr>
              <a:t>όλου του αρχείου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7255F-6D24-47B5-8DCF-CE9C23C76556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dirty="0" smtClean="0">
                <a:solidFill>
                  <a:schemeClr val="accent1"/>
                </a:solidFill>
                <a:latin typeface="Comic Sans MS" pitchFamily="66" charset="0"/>
              </a:rPr>
              <a:t>Επιλογή: Συνθήκη Ισότητας</a:t>
            </a:r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539750" y="2060575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Ε2 Δυαδική αναζήτηση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66725" y="2914650"/>
            <a:ext cx="7915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μόνο αν το αρχείο είναι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διατεταγμένο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 βάση το Α (δηλαδή, το γνώρισμα της επιλογής) </a:t>
            </a: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1676400" y="42672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6633" name="Rectangle 6"/>
          <p:cNvSpPr>
            <a:spLocks noChangeArrowheads="1"/>
          </p:cNvSpPr>
          <p:nvPr/>
        </p:nvSpPr>
        <p:spPr bwMode="auto">
          <a:xfrm>
            <a:off x="2362200" y="3962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 log ( </a:t>
            </a:r>
            <a:r>
              <a:rPr lang="en-US" sz="1800"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 )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6634" name="Line 7"/>
          <p:cNvSpPr>
            <a:spLocks noChangeShapeType="1"/>
          </p:cNvSpPr>
          <p:nvPr/>
        </p:nvSpPr>
        <p:spPr bwMode="auto">
          <a:xfrm flipH="1">
            <a:off x="41148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953000" y="4114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της πρώτης</a:t>
            </a:r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2209800" y="46482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 SC(A, r)/f</a:t>
            </a:r>
            <a:r>
              <a:rPr lang="en-US" baseline="-250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 </a:t>
            </a: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 - 1</a:t>
            </a:r>
            <a:endParaRPr lang="el-GR" sz="1800">
              <a:solidFill>
                <a:srgbClr val="B2B2B2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6637" name="Line 10"/>
          <p:cNvSpPr>
            <a:spLocks noChangeShapeType="1"/>
          </p:cNvSpPr>
          <p:nvPr/>
        </p:nvSpPr>
        <p:spPr bwMode="auto">
          <a:xfrm flipH="1">
            <a:off x="4724400" y="4876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Text Box 11"/>
          <p:cNvSpPr txBox="1">
            <a:spLocks noChangeArrowheads="1"/>
          </p:cNvSpPr>
          <p:nvPr/>
        </p:nvSpPr>
        <p:spPr bwMode="auto">
          <a:xfrm>
            <a:off x="5638800" y="47244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των υπόλοιπων</a:t>
            </a:r>
          </a:p>
        </p:txBody>
      </p:sp>
      <p:sp>
        <p:nvSpPr>
          <p:cNvPr id="26639" name="Text Box 12"/>
          <p:cNvSpPr txBox="1">
            <a:spLocks noChangeArrowheads="1"/>
          </p:cNvSpPr>
          <p:nvPr/>
        </p:nvSpPr>
        <p:spPr bwMode="auto">
          <a:xfrm>
            <a:off x="1676400" y="4419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omic Sans MS" pitchFamily="66" charset="0"/>
              </a:rPr>
              <a:t>+</a:t>
            </a:r>
          </a:p>
        </p:txBody>
      </p:sp>
      <p:sp>
        <p:nvSpPr>
          <p:cNvPr id="26640" name="Text Box 13"/>
          <p:cNvSpPr txBox="1">
            <a:spLocks noChangeArrowheads="1"/>
          </p:cNvSpPr>
          <p:nvPr/>
        </p:nvSpPr>
        <p:spPr bwMode="auto">
          <a:xfrm>
            <a:off x="685800" y="55626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το Α υποψήφιο κλειδί;</a:t>
            </a:r>
          </a:p>
        </p:txBody>
      </p:sp>
      <p:sp>
        <p:nvSpPr>
          <p:cNvPr id="26641" name="Text Box 14"/>
          <p:cNvSpPr txBox="1">
            <a:spLocks noChangeArrowheads="1"/>
          </p:cNvSpPr>
          <p:nvPr/>
        </p:nvSpPr>
        <p:spPr bwMode="auto">
          <a:xfrm>
            <a:off x="3563888" y="1916832"/>
            <a:ext cx="5328592" cy="73866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i="1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i="1" baseline="-25000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i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400" b="1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2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μέσος αριθμός πλειάδων που ικανοποιεί μια </a:t>
            </a:r>
            <a:r>
              <a:rPr lang="el-GR" sz="1200" i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συνθήκη («ταιριάσματα») </a:t>
            </a:r>
            <a:endParaRPr lang="el-GR" sz="1200" i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1400" b="1" i="1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i="1" baseline="-25000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: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EA7CAE-B140-4DE4-A33F-13151201C90D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Επιλογή: Συνθήκη Ισότητας</a:t>
            </a:r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3850" y="1047750"/>
            <a:ext cx="7239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Ε3 Χρήση πρωτεύοντος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δεντρικού ευρετηρίου</a:t>
            </a: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581025" y="3019425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Μπορεί να χρησιμοποιηθεί μόνο αν υπάρχει τέτοιο ευρετήριο στο Α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1676400" y="42672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2686050" y="3571875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+ 1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7658" name="Line 7"/>
          <p:cNvSpPr>
            <a:spLocks noChangeShapeType="1"/>
          </p:cNvSpPr>
          <p:nvPr/>
        </p:nvSpPr>
        <p:spPr bwMode="auto">
          <a:xfrm flipH="1">
            <a:off x="3857625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8"/>
          <p:cNvSpPr txBox="1">
            <a:spLocks noChangeArrowheads="1"/>
          </p:cNvSpPr>
          <p:nvPr/>
        </p:nvSpPr>
        <p:spPr bwMode="auto">
          <a:xfrm>
            <a:off x="4610100" y="3467100"/>
            <a:ext cx="381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και μεταφορά της πρώτης</a:t>
            </a:r>
          </a:p>
        </p:txBody>
      </p:sp>
      <p:sp>
        <p:nvSpPr>
          <p:cNvPr id="27660" name="Rectangle 9"/>
          <p:cNvSpPr>
            <a:spLocks noChangeArrowheads="1"/>
          </p:cNvSpPr>
          <p:nvPr/>
        </p:nvSpPr>
        <p:spPr bwMode="auto">
          <a:xfrm>
            <a:off x="2247900" y="470535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SC(A, R)/f</a:t>
            </a:r>
            <a:r>
              <a:rPr lang="en-US" baseline="-250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</a:t>
            </a:r>
            <a:endParaRPr lang="el-GR" sz="1800">
              <a:solidFill>
                <a:srgbClr val="B2B2B2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7661" name="Text Box 10"/>
          <p:cNvSpPr txBox="1">
            <a:spLocks noChangeArrowheads="1"/>
          </p:cNvSpPr>
          <p:nvPr/>
        </p:nvSpPr>
        <p:spPr bwMode="auto">
          <a:xfrm>
            <a:off x="590550" y="417195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δεν είναι υποψήφιο κλειδί -- ευρετήριο συστάδων</a:t>
            </a:r>
          </a:p>
        </p:txBody>
      </p:sp>
      <p:sp>
        <p:nvSpPr>
          <p:cNvPr id="27662" name="Text Box 11"/>
          <p:cNvSpPr txBox="1">
            <a:spLocks noChangeArrowheads="1"/>
          </p:cNvSpPr>
          <p:nvPr/>
        </p:nvSpPr>
        <p:spPr bwMode="auto">
          <a:xfrm>
            <a:off x="5003800" y="1700213"/>
            <a:ext cx="3455988" cy="11652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i="1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i="1" baseline="-25000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i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i="1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i="1" baseline="-25000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i="1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i="1" baseline="-25000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l-GR" sz="1400" i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επιπέδων (ύψος)</a:t>
            </a:r>
            <a:endParaRPr lang="el-GR" sz="1400" i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238125" y="5346700"/>
            <a:ext cx="85486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b="1" i="1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ΣΗΜΕΙΩΣΗ: Πρωτεύον ευρετήριο στο Α, σημαίνει ότι οι εγγραφές του αρχείου δεδομένων είναι ταξινομημένες (διατεταγμένες) ως προς Α άρα οι υπόλοιπες εγγραφές με την ίδια τιμή (αν υπάρχουν) βρίσκονται σε γειτονικά </a:t>
            </a:r>
            <a:r>
              <a:rPr lang="en-US" sz="1600" b="1" i="1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blocks</a:t>
            </a:r>
            <a:r>
              <a:rPr lang="el-GR" sz="1600" b="1" i="1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του αρχείου δεδομένων</a:t>
            </a:r>
          </a:p>
        </p:txBody>
      </p:sp>
      <p:sp>
        <p:nvSpPr>
          <p:cNvPr id="27664" name="Line 13"/>
          <p:cNvSpPr>
            <a:spLocks noChangeShapeType="1"/>
          </p:cNvSpPr>
          <p:nvPr/>
        </p:nvSpPr>
        <p:spPr bwMode="auto">
          <a:xfrm flipH="1">
            <a:off x="4514850" y="48196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4"/>
          <p:cNvSpPr txBox="1">
            <a:spLocks noChangeArrowheads="1"/>
          </p:cNvSpPr>
          <p:nvPr/>
        </p:nvSpPr>
        <p:spPr bwMode="auto">
          <a:xfrm>
            <a:off x="5257800" y="4657725"/>
            <a:ext cx="330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και των υπόλοιπων</a:t>
            </a:r>
          </a:p>
        </p:txBody>
      </p:sp>
      <p:sp>
        <p:nvSpPr>
          <p:cNvPr id="27666" name="Text Box 15"/>
          <p:cNvSpPr txBox="1">
            <a:spLocks noChangeArrowheads="1"/>
          </p:cNvSpPr>
          <p:nvPr/>
        </p:nvSpPr>
        <p:spPr bwMode="auto">
          <a:xfrm>
            <a:off x="466725" y="1971675"/>
            <a:ext cx="26574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Πρωτεύον</a:t>
            </a:r>
            <a:r>
              <a:rPr lang="en-US" sz="1600" b="1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b="1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ευρετήριο σημαίνει ταξινομημένο αρχείο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4D3984-8997-4CBD-BDFB-2E9BA30CB3B6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Επιλογή: Συνθήκη Ισότητας</a:t>
            </a:r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76250" y="1743075"/>
            <a:ext cx="7239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Ε4 Χρήση δευτερεύοντος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δεντρικού </a:t>
            </a: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ευρετηρίου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38125" y="2752725"/>
            <a:ext cx="824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μόνο αν υπάρχει τέτοιο ευρετήριο στο Α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695450" y="4029075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8681" name="Rectangle 6"/>
          <p:cNvSpPr>
            <a:spLocks noChangeArrowheads="1"/>
          </p:cNvSpPr>
          <p:nvPr/>
        </p:nvSpPr>
        <p:spPr bwMode="auto">
          <a:xfrm>
            <a:off x="2152650" y="3581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+ 1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8682" name="Rectangle 7"/>
          <p:cNvSpPr>
            <a:spLocks noChangeArrowheads="1"/>
          </p:cNvSpPr>
          <p:nvPr/>
        </p:nvSpPr>
        <p:spPr bwMode="auto">
          <a:xfrm>
            <a:off x="1971675" y="4772025"/>
            <a:ext cx="35242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el-GR" sz="1800" i="1">
                <a:solidFill>
                  <a:srgbClr val="99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ενδιάμεσο επίπεδο</a:t>
            </a:r>
            <a:r>
              <a:rPr lang="el-GR" sz="18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  <a:sym typeface="Symbol" pitchFamily="18" charset="2"/>
              </a:rPr>
              <a:t>+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SC(A, R) 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8683" name="Text Box 8"/>
          <p:cNvSpPr txBox="1">
            <a:spLocks noChangeArrowheads="1"/>
          </p:cNvSpPr>
          <p:nvPr/>
        </p:nvSpPr>
        <p:spPr bwMode="auto">
          <a:xfrm>
            <a:off x="438150" y="4267200"/>
            <a:ext cx="8096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δεν είναι υποψήφιο κλειδί </a:t>
            </a:r>
            <a:r>
              <a:rPr lang="el-GR" b="1" u="sng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el-GR" b="1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κόστος για την εύρεση των υπολοίπων</a:t>
            </a:r>
          </a:p>
        </p:txBody>
      </p: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571500" y="314325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είναι υποψήφιο κλειδί</a:t>
            </a:r>
          </a:p>
        </p:txBody>
      </p:sp>
      <p:sp>
        <p:nvSpPr>
          <p:cNvPr id="28685" name="Text Box 10"/>
          <p:cNvSpPr txBox="1">
            <a:spLocks noChangeArrowheads="1"/>
          </p:cNvSpPr>
          <p:nvPr/>
        </p:nvSpPr>
        <p:spPr bwMode="auto">
          <a:xfrm>
            <a:off x="276225" y="5705475"/>
            <a:ext cx="8505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Στη χειρότερη περίπτωση κάθε εγγραφή που </a:t>
            </a:r>
            <a:r>
              <a:rPr lang="el-GR" sz="16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ικανοπoιεί</a:t>
            </a:r>
            <a:r>
              <a:rPr lang="el-GR" sz="16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 τη συνθήκη σε </a:t>
            </a:r>
            <a:r>
              <a:rPr lang="el-GR" sz="1600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διαφορετικό </a:t>
            </a:r>
            <a:r>
              <a:rPr lang="en-US" sz="1600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block</a:t>
            </a:r>
            <a:endParaRPr lang="el-GR" sz="1600" b="1" u="sng" dirty="0">
              <a:solidFill>
                <a:schemeClr val="tx2">
                  <a:lumMod val="40000"/>
                  <a:lumOff val="60000"/>
                </a:schemeClr>
              </a:solidFill>
              <a:latin typeface="Calibri" pitchFamily="34" charset="0"/>
            </a:endParaRPr>
          </a:p>
        </p:txBody>
      </p:sp>
      <p:sp>
        <p:nvSpPr>
          <p:cNvPr id="28686" name="Text Box 11"/>
          <p:cNvSpPr txBox="1">
            <a:spLocks noChangeArrowheads="1"/>
          </p:cNvSpPr>
          <p:nvPr/>
        </p:nvSpPr>
        <p:spPr bwMode="auto">
          <a:xfrm>
            <a:off x="4232275" y="1547813"/>
            <a:ext cx="3455988" cy="11652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i="1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i="1" baseline="-25000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i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i="1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i="1" baseline="-25000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i="1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i="1" baseline="-25000" dirty="0" err="1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i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  <p:sp>
        <p:nvSpPr>
          <p:cNvPr id="28687" name="Line 12"/>
          <p:cNvSpPr>
            <a:spLocks noChangeShapeType="1"/>
          </p:cNvSpPr>
          <p:nvPr/>
        </p:nvSpPr>
        <p:spPr bwMode="auto">
          <a:xfrm flipH="1">
            <a:off x="3200400" y="37909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3686175" y="3571875"/>
            <a:ext cx="415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Εύρεση και μεταφορά της πρώτης</a:t>
            </a:r>
          </a:p>
        </p:txBody>
      </p:sp>
      <p:sp>
        <p:nvSpPr>
          <p:cNvPr id="28689" name="Line 14"/>
          <p:cNvSpPr>
            <a:spLocks noChangeShapeType="1"/>
          </p:cNvSpPr>
          <p:nvPr/>
        </p:nvSpPr>
        <p:spPr bwMode="auto">
          <a:xfrm flipH="1">
            <a:off x="3533775" y="5324475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Text Box 15"/>
          <p:cNvSpPr txBox="1">
            <a:spLocks noChangeArrowheads="1"/>
          </p:cNvSpPr>
          <p:nvPr/>
        </p:nvSpPr>
        <p:spPr bwMode="auto">
          <a:xfrm>
            <a:off x="3952875" y="5172075"/>
            <a:ext cx="3305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Εύρεση και των υπόλοιπων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DE3A0-D4C4-4EB5-8A2B-E7DFA467EDEB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Επιλογή: Συνθήκη με Σύγκριση</a:t>
            </a:r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1500166" y="2428868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Επιλογή - συνθήκη με σύγκριση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2338366" y="3114668"/>
            <a:ext cx="421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>
                <a:latin typeface="Calibri" pitchFamily="34" charset="0"/>
                <a:cs typeface="Calibri" pitchFamily="34" charset="0"/>
              </a:rPr>
              <a:t>u</a:t>
            </a:r>
            <a:r>
              <a:rPr lang="el-GR" b="1">
                <a:latin typeface="Calibri" pitchFamily="34" charset="0"/>
                <a:cs typeface="Calibri" pitchFamily="34" charset="0"/>
              </a:rPr>
              <a:t> (</a:t>
            </a:r>
            <a:r>
              <a:rPr lang="en-US" b="1">
                <a:latin typeface="Calibri" pitchFamily="34" charset="0"/>
                <a:cs typeface="Calibri" pitchFamily="34" charset="0"/>
              </a:rPr>
              <a:t>R)  </a:t>
            </a:r>
            <a:r>
              <a:rPr lang="el-GR" b="1">
                <a:latin typeface="Calibri" pitchFamily="34" charset="0"/>
                <a:cs typeface="Calibri" pitchFamily="34" charset="0"/>
              </a:rPr>
              <a:t>ή σ </a:t>
            </a:r>
            <a:r>
              <a:rPr lang="el-GR" sz="2400" b="1" baseline="-2500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 </a:t>
            </a:r>
            <a:r>
              <a:rPr lang="en-US" sz="2400" b="1" baseline="-25000">
                <a:latin typeface="Calibri" pitchFamily="34" charset="0"/>
                <a:cs typeface="Calibri" pitchFamily="34" charset="0"/>
              </a:rPr>
              <a:t>u</a:t>
            </a:r>
            <a:r>
              <a:rPr lang="el-GR" b="1">
                <a:latin typeface="Calibri" pitchFamily="34" charset="0"/>
                <a:cs typeface="Calibri" pitchFamily="34" charset="0"/>
              </a:rPr>
              <a:t> (</a:t>
            </a:r>
            <a:r>
              <a:rPr lang="en-US" b="1">
                <a:latin typeface="Calibri" pitchFamily="34" charset="0"/>
                <a:cs typeface="Calibri" pitchFamily="34" charset="0"/>
              </a:rPr>
              <a:t>R) </a:t>
            </a:r>
            <a:endParaRPr lang="el-GR" b="1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4A5284-5FFD-4321-946F-86AA74443014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Επιλογή: Συνθήκη με Σύγκριση</a:t>
            </a:r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1500166" y="2143116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Επιλογή - συνθήκη με σύγκριση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2338366" y="2828916"/>
            <a:ext cx="421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>
                <a:latin typeface="Calibri" pitchFamily="34" charset="0"/>
                <a:cs typeface="Calibri" pitchFamily="34" charset="0"/>
              </a:rPr>
              <a:t>u</a:t>
            </a:r>
            <a:r>
              <a:rPr lang="el-GR" b="1">
                <a:latin typeface="Calibri" pitchFamily="34" charset="0"/>
                <a:cs typeface="Calibri" pitchFamily="34" charset="0"/>
              </a:rPr>
              <a:t> (</a:t>
            </a:r>
            <a:r>
              <a:rPr lang="en-US" b="1">
                <a:latin typeface="Calibri" pitchFamily="34" charset="0"/>
                <a:cs typeface="Calibri" pitchFamily="34" charset="0"/>
              </a:rPr>
              <a:t>R)</a:t>
            </a:r>
            <a:endParaRPr lang="el-GR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28" name="TextBox 13"/>
          <p:cNvSpPr txBox="1">
            <a:spLocks noChangeArrowheads="1"/>
          </p:cNvSpPr>
          <p:nvPr/>
        </p:nvSpPr>
        <p:spPr bwMode="auto">
          <a:xfrm>
            <a:off x="736579" y="3748079"/>
            <a:ext cx="74882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>
                <a:latin typeface="Calibri" pitchFamily="34" charset="0"/>
                <a:cs typeface="Calibri" pitchFamily="34" charset="0"/>
              </a:rPr>
              <a:t>Έστω αύξουσα διάταξη</a:t>
            </a:r>
          </a:p>
          <a:p>
            <a:pPr algn="just"/>
            <a:endParaRPr lang="el-GR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>
                <a:latin typeface="Calibri" pitchFamily="34" charset="0"/>
                <a:cs typeface="Calibri" pitchFamily="34" charset="0"/>
              </a:rPr>
              <a:t>Από το 1</a:t>
            </a:r>
            <a:r>
              <a:rPr lang="el-GR" baseline="30000">
                <a:latin typeface="Calibri" pitchFamily="34" charset="0"/>
                <a:cs typeface="Calibri" pitchFamily="34" charset="0"/>
              </a:rPr>
              <a:t>ο</a:t>
            </a:r>
            <a:r>
              <a:rPr lang="el-GR">
                <a:latin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cs typeface="Calibri" pitchFamily="34" charset="0"/>
              </a:rPr>
              <a:t>block </a:t>
            </a:r>
            <a:r>
              <a:rPr lang="el-GR">
                <a:latin typeface="Calibri" pitchFamily="34" charset="0"/>
                <a:cs typeface="Calibri" pitchFamily="34" charset="0"/>
              </a:rPr>
              <a:t>του αρχείου έως την πρώτη εγγραφή με </a:t>
            </a:r>
            <a:r>
              <a:rPr lang="en-US">
                <a:latin typeface="Calibri" pitchFamily="34" charset="0"/>
                <a:cs typeface="Calibri" pitchFamily="34" charset="0"/>
              </a:rPr>
              <a:t>A &gt; u</a:t>
            </a:r>
          </a:p>
          <a:p>
            <a:pPr algn="just"/>
            <a:endParaRPr lang="en-US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>
                <a:latin typeface="Calibri" pitchFamily="34" charset="0"/>
                <a:cs typeface="Calibri" pitchFamily="34" charset="0"/>
              </a:rPr>
              <a:t>Κόστος?</a:t>
            </a:r>
          </a:p>
          <a:p>
            <a:pPr algn="just"/>
            <a:endParaRPr lang="el-GR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9F7EB4-F355-481D-988E-69BE65ABC927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Επιλογή: Συνθήκη με Σύγκριση</a:t>
            </a:r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447800" y="17526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Επιλογή - συνθήκη με σύγκριση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2286000" y="2438400"/>
            <a:ext cx="421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latin typeface="Calibri" pitchFamily="34" charset="0"/>
                <a:cs typeface="Calibri" pitchFamily="34" charset="0"/>
              </a:rPr>
              <a:t>u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R)</a:t>
            </a:r>
            <a:endParaRPr lang="el-GR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52" name="TextBox 13"/>
          <p:cNvSpPr txBox="1">
            <a:spLocks noChangeArrowheads="1"/>
          </p:cNvSpPr>
          <p:nvPr/>
        </p:nvSpPr>
        <p:spPr bwMode="auto">
          <a:xfrm>
            <a:off x="684213" y="3357563"/>
            <a:ext cx="7488237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>
                <a:latin typeface="Calibri" pitchFamily="34" charset="0"/>
                <a:cs typeface="Calibri" pitchFamily="34" charset="0"/>
              </a:rPr>
              <a:t>Έστω αρχείου σωρού (δεν υπάρχει διάταξη) και Β+ δέντρο</a:t>
            </a:r>
          </a:p>
          <a:p>
            <a:pPr algn="just"/>
            <a:endParaRPr lang="el-GR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>
                <a:latin typeface="Calibri" pitchFamily="34" charset="0"/>
                <a:cs typeface="Calibri" pitchFamily="34" charset="0"/>
              </a:rPr>
              <a:t>Εύρεση στο Β+ δέντρο της τιμής </a:t>
            </a:r>
            <a:r>
              <a:rPr lang="en-US">
                <a:latin typeface="Calibri" pitchFamily="34" charset="0"/>
                <a:cs typeface="Calibri" pitchFamily="34" charset="0"/>
              </a:rPr>
              <a:t>u </a:t>
            </a:r>
          </a:p>
          <a:p>
            <a:pPr algn="just"/>
            <a:r>
              <a:rPr lang="el-GR">
                <a:latin typeface="Calibri" pitchFamily="34" charset="0"/>
                <a:cs typeface="Calibri" pitchFamily="34" charset="0"/>
              </a:rPr>
              <a:t>Χρήση εγγραφών στο φύλλο για τις υπόλοιπες τιμές</a:t>
            </a:r>
            <a:endParaRPr lang="en-US">
              <a:latin typeface="Calibri" pitchFamily="34" charset="0"/>
              <a:cs typeface="Calibri" pitchFamily="34" charset="0"/>
            </a:endParaRPr>
          </a:p>
          <a:p>
            <a:pPr algn="just"/>
            <a:endParaRPr lang="en-US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>
                <a:latin typeface="Calibri" pitchFamily="34" charset="0"/>
                <a:cs typeface="Calibri" pitchFamily="34" charset="0"/>
              </a:rPr>
              <a:t>Κόστος?</a:t>
            </a:r>
          </a:p>
          <a:p>
            <a:pPr algn="just"/>
            <a:endParaRPr lang="el-GR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D8DD-FE92-4488-9FD0-287F96AE68F6}" type="slidenum">
              <a:rPr lang="el-GR" altLang="en-US"/>
              <a:pPr/>
              <a:t>29</a:t>
            </a:fld>
            <a:endParaRPr lang="el-GR" altLang="en-US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 dirty="0">
                <a:solidFill>
                  <a:schemeClr val="accent1"/>
                </a:solidFill>
                <a:latin typeface="Comic Sans MS" pitchFamily="66" charset="0"/>
              </a:rPr>
              <a:t>Επιλογή: Συνθήκη Σύζευξης</a:t>
            </a:r>
          </a:p>
        </p:txBody>
      </p:sp>
      <p:sp>
        <p:nvSpPr>
          <p:cNvPr id="616451" name="Text Box 3"/>
          <p:cNvSpPr txBox="1">
            <a:spLocks noChangeArrowheads="1"/>
          </p:cNvSpPr>
          <p:nvPr/>
        </p:nvSpPr>
        <p:spPr bwMode="auto">
          <a:xfrm>
            <a:off x="1038225" y="5019675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616452" name="Text Box 4"/>
          <p:cNvSpPr txBox="1">
            <a:spLocks noChangeArrowheads="1"/>
          </p:cNvSpPr>
          <p:nvPr/>
        </p:nvSpPr>
        <p:spPr bwMode="auto">
          <a:xfrm>
            <a:off x="285720" y="1928802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Συζευκτική </a:t>
            </a: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επιλογή </a:t>
            </a:r>
          </a:p>
        </p:txBody>
      </p:sp>
      <p:sp>
        <p:nvSpPr>
          <p:cNvPr id="616453" name="Text Box 5"/>
          <p:cNvSpPr txBox="1">
            <a:spLocks noChangeArrowheads="1"/>
          </p:cNvSpPr>
          <p:nvPr/>
        </p:nvSpPr>
        <p:spPr bwMode="auto">
          <a:xfrm>
            <a:off x="683568" y="2708920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Υπάρχει διαδρομή προσπέλασης για </a:t>
            </a:r>
            <a:r>
              <a:rPr lang="el-GR" i="1" u="sng" dirty="0">
                <a:latin typeface="Calibri" pitchFamily="34" charset="0"/>
                <a:cs typeface="Calibri" pitchFamily="34" charset="0"/>
              </a:rPr>
              <a:t>ένα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από τα γνωρίσματα που εμφανίζονται σε οποιαδήποτε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συνθήκη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454" name="Text Box 6"/>
          <p:cNvSpPr txBox="1">
            <a:spLocks noChangeArrowheads="1"/>
          </p:cNvSpPr>
          <p:nvPr/>
        </p:nvSpPr>
        <p:spPr bwMode="auto">
          <a:xfrm>
            <a:off x="514350" y="4457700"/>
            <a:ext cx="80772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Χρήση μιας από τις προηγούμενες μεθόδους για την ανάκτηση των εγγραφών που ικανοποιούν αυτήν την συνθήκη και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έλεγχος για κάθε επιλεγμένη εγγραφή αν ικανοποιεί και τις υπόλοιπες συνθήκες </a:t>
            </a:r>
          </a:p>
        </p:txBody>
      </p:sp>
      <p:sp>
        <p:nvSpPr>
          <p:cNvPr id="616455" name="Text Box 7"/>
          <p:cNvSpPr txBox="1">
            <a:spLocks noChangeArrowheads="1"/>
          </p:cNvSpPr>
          <p:nvPr/>
        </p:nvSpPr>
        <p:spPr bwMode="auto">
          <a:xfrm>
            <a:off x="447675" y="3562350"/>
            <a:ext cx="838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Επιλογή του γνωρίσματος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με τη </a:t>
            </a:r>
            <a:r>
              <a:rPr lang="el-GR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μικρότερη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επιλεκτικότητα (γιατί;)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771800" y="2060848"/>
            <a:ext cx="4219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σ </a:t>
            </a:r>
            <a:r>
              <a:rPr lang="en-US" sz="1800" b="1" baseline="-25000" dirty="0" smtClean="0">
                <a:latin typeface="Calibri" pitchFamily="34" charset="0"/>
                <a:cs typeface="Calibri" pitchFamily="34" charset="0"/>
              </a:rPr>
              <a:t>P1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baseline="-25000" dirty="0" smtClean="0">
                <a:latin typeface="Calibri" pitchFamily="34" charset="0"/>
                <a:cs typeface="Calibri" pitchFamily="34" charset="0"/>
              </a:rPr>
              <a:t>… </a:t>
            </a:r>
            <a:r>
              <a:rPr lang="en-US" sz="18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AND </a:t>
            </a:r>
            <a:r>
              <a:rPr lang="en-US" sz="1800" b="1" baseline="-25000" dirty="0" smtClean="0">
                <a:latin typeface="Calibri" pitchFamily="34" charset="0"/>
                <a:cs typeface="Calibri" pitchFamily="34" charset="0"/>
              </a:rPr>
              <a:t>.. PM</a:t>
            </a:r>
            <a:r>
              <a:rPr lang="el-GR" sz="1800" b="1" baseline="-25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R)</a:t>
            </a:r>
            <a:endParaRPr lang="el-GR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12-</a:t>
            </a:r>
            <a:r>
              <a:rPr lang="el-GR" altLang="en-US" dirty="0" smtClean="0"/>
              <a:t>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06A95-EB8A-456A-A3DB-900161E77AE1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27913" cy="1074737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Επεξεργασία Ερωτήσεων</a:t>
            </a:r>
            <a:endParaRPr lang="el-GR" smtClean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447675" y="3648075"/>
            <a:ext cx="5038725" cy="141922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1" name="Group 4"/>
          <p:cNvGrpSpPr>
            <a:grpSpLocks/>
          </p:cNvGrpSpPr>
          <p:nvPr/>
        </p:nvGrpSpPr>
        <p:grpSpPr bwMode="auto">
          <a:xfrm>
            <a:off x="4105275" y="5295900"/>
            <a:ext cx="1676400" cy="381000"/>
            <a:chOff x="2544" y="3696"/>
            <a:chExt cx="1056" cy="240"/>
          </a:xfrm>
        </p:grpSpPr>
        <p:sp>
          <p:nvSpPr>
            <p:cNvPr id="6163" name="Text Box 5"/>
            <p:cNvSpPr txBox="1">
              <a:spLocks noChangeArrowheads="1"/>
            </p:cNvSpPr>
            <p:nvPr/>
          </p:nvSpPr>
          <p:spPr bwMode="auto">
            <a:xfrm>
              <a:off x="2544" y="3696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Αποτέλεσμα</a:t>
              </a:r>
            </a:p>
          </p:txBody>
        </p:sp>
        <p:sp>
          <p:nvSpPr>
            <p:cNvPr id="6164" name="Rectangle 6"/>
            <p:cNvSpPr>
              <a:spLocks noChangeArrowheads="1"/>
            </p:cNvSpPr>
            <p:nvPr/>
          </p:nvSpPr>
          <p:spPr bwMode="auto">
            <a:xfrm>
              <a:off x="2544" y="3696"/>
              <a:ext cx="96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6152" name="Group 7"/>
          <p:cNvGrpSpPr>
            <a:grpSpLocks/>
          </p:cNvGrpSpPr>
          <p:nvPr/>
        </p:nvGrpSpPr>
        <p:grpSpPr bwMode="auto">
          <a:xfrm>
            <a:off x="647700" y="2743200"/>
            <a:ext cx="3106738" cy="809625"/>
            <a:chOff x="288" y="1026"/>
            <a:chExt cx="1957" cy="510"/>
          </a:xfrm>
        </p:grpSpPr>
        <p:grpSp>
          <p:nvGrpSpPr>
            <p:cNvPr id="6157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616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616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6158" name="Line 11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160" name="Text Box 1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6153" name="Line 14"/>
          <p:cNvSpPr>
            <a:spLocks noChangeShapeType="1"/>
          </p:cNvSpPr>
          <p:nvPr/>
        </p:nvSpPr>
        <p:spPr bwMode="auto">
          <a:xfrm flipH="1">
            <a:off x="3038475" y="5086350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3038475" y="5486400"/>
            <a:ext cx="1047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Text Box 16"/>
          <p:cNvSpPr txBox="1">
            <a:spLocks noChangeArrowheads="1"/>
          </p:cNvSpPr>
          <p:nvPr/>
        </p:nvSpPr>
        <p:spPr bwMode="auto">
          <a:xfrm>
            <a:off x="1409700" y="4057650"/>
            <a:ext cx="225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ΣΒΔ</a:t>
            </a:r>
          </a:p>
        </p:txBody>
      </p:sp>
      <p:sp>
        <p:nvSpPr>
          <p:cNvPr id="6156" name="Text Box 17"/>
          <p:cNvSpPr txBox="1">
            <a:spLocks noChangeArrowheads="1"/>
          </p:cNvSpPr>
          <p:nvPr/>
        </p:nvSpPr>
        <p:spPr bwMode="auto">
          <a:xfrm>
            <a:off x="990600" y="1819275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Θα δούμε την «πορεία» μιας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SQL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ερώτησης (πως εκτελείται)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B443-6205-49E3-A1D4-BDC9324E4F81}" type="slidenum">
              <a:rPr lang="el-GR" altLang="en-US"/>
              <a:pPr/>
              <a:t>30</a:t>
            </a:fld>
            <a:endParaRPr lang="el-GR" altLang="en-US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Επιλογή: Συνθήκη Διάζευξης</a:t>
            </a:r>
          </a:p>
        </p:txBody>
      </p:sp>
      <p:sp>
        <p:nvSpPr>
          <p:cNvPr id="619523" name="Text Box 3"/>
          <p:cNvSpPr txBox="1">
            <a:spLocks noChangeArrowheads="1"/>
          </p:cNvSpPr>
          <p:nvPr/>
        </p:nvSpPr>
        <p:spPr bwMode="auto">
          <a:xfrm>
            <a:off x="381000" y="2014534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Επιλογή - συνθήκη διάζευξης</a:t>
            </a:r>
          </a:p>
        </p:txBody>
      </p:sp>
      <p:sp>
        <p:nvSpPr>
          <p:cNvPr id="619524" name="Text Box 4"/>
          <p:cNvSpPr txBox="1">
            <a:spLocks noChangeArrowheads="1"/>
          </p:cNvSpPr>
          <p:nvPr/>
        </p:nvSpPr>
        <p:spPr bwMode="auto">
          <a:xfrm>
            <a:off x="1066800" y="5257800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619525" name="Text Box 5"/>
          <p:cNvSpPr txBox="1">
            <a:spLocks noChangeArrowheads="1"/>
          </p:cNvSpPr>
          <p:nvPr/>
        </p:nvSpPr>
        <p:spPr bwMode="auto">
          <a:xfrm>
            <a:off x="1905000" y="2928934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 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el-GR" sz="2400" baseline="-25000" dirty="0" smtClean="0">
                <a:latin typeface="Calibri" pitchFamily="34" charset="0"/>
                <a:cs typeface="Calibri" pitchFamily="34" charset="0"/>
              </a:rPr>
              <a:t>1 </a:t>
            </a:r>
            <a:r>
              <a:rPr lang="en-US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OR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el-GR" sz="2400" baseline="-25000" dirty="0" smtClean="0">
                <a:latin typeface="Calibri" pitchFamily="34" charset="0"/>
                <a:cs typeface="Calibri" pitchFamily="34" charset="0"/>
              </a:rPr>
              <a:t>2 </a:t>
            </a:r>
            <a:r>
              <a:rPr lang="el-GR" sz="2400" baseline="-25000" dirty="0">
                <a:latin typeface="Calibri" pitchFamily="34" charset="0"/>
                <a:cs typeface="Calibri" pitchFamily="34" charset="0"/>
              </a:rPr>
              <a:t>…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OR</a:t>
            </a:r>
            <a:r>
              <a:rPr lang="el-GR" sz="2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aseline="-25000" dirty="0" err="1" smtClean="0">
                <a:latin typeface="Calibri" pitchFamily="34" charset="0"/>
                <a:cs typeface="Calibri" pitchFamily="34" charset="0"/>
              </a:rPr>
              <a:t>Pn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(R)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526" name="Text Box 6"/>
          <p:cNvSpPr txBox="1">
            <a:spLocks noChangeArrowheads="1"/>
          </p:cNvSpPr>
          <p:nvPr/>
        </p:nvSpPr>
        <p:spPr bwMode="auto">
          <a:xfrm>
            <a:off x="838200" y="3962401"/>
            <a:ext cx="7766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έστω και μία από τις συνθήκες δεν έχει διαδρομή προσπέλασης -&gt; σάρωση όλου του αρχείου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CBAB-E438-43BE-AD03-D7647E48DA43}" type="slidenum">
              <a:rPr lang="el-GR" altLang="en-US"/>
              <a:pPr/>
              <a:t>31</a:t>
            </a:fld>
            <a:endParaRPr lang="el-GR" alt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Επεξεργασία Ερωτήσεων</a:t>
            </a:r>
          </a:p>
        </p:txBody>
      </p:sp>
      <p:sp>
        <p:nvSpPr>
          <p:cNvPr id="677891" name="Text Box 3"/>
          <p:cNvSpPr txBox="1">
            <a:spLocks noChangeArrowheads="1"/>
          </p:cNvSpPr>
          <p:nvPr/>
        </p:nvSpPr>
        <p:spPr bwMode="auto">
          <a:xfrm>
            <a:off x="539750" y="2565400"/>
            <a:ext cx="8077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Αλγόριθμους εκτέλεσης βασικών πράξεων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dirty="0">
                <a:solidFill>
                  <a:srgbClr val="B2B2B2"/>
                </a:solidFill>
                <a:latin typeface="Calibri" pitchFamily="34" charset="0"/>
                <a:cs typeface="Calibri" pitchFamily="34" charset="0"/>
              </a:rPr>
              <a:t>Επιλογή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Συνένωση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		Πράξεις συνόλων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6F99-7C27-4FAB-B501-108528FEE293}" type="slidenum">
              <a:rPr lang="el-GR" altLang="en-US"/>
              <a:pPr/>
              <a:t>32</a:t>
            </a:fld>
            <a:endParaRPr lang="el-GR" altLang="en-US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Συνένωση</a:t>
            </a:r>
          </a:p>
        </p:txBody>
      </p:sp>
      <p:sp>
        <p:nvSpPr>
          <p:cNvPr id="628739" name="Text Box 3"/>
          <p:cNvSpPr txBox="1">
            <a:spLocks noChangeArrowheads="1"/>
          </p:cNvSpPr>
          <p:nvPr/>
        </p:nvSpPr>
        <p:spPr bwMode="auto">
          <a:xfrm>
            <a:off x="619125" y="161925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Συνένωση</a:t>
            </a:r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1152525" y="2781300"/>
            <a:ext cx="7239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Σ1 Εμφωλευμένος (εσωτερικός - εξωτερικός) βρόγχος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Σ2 Χρήση μιας δομής προσπέλασης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Σ3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Ταξινόμηση-Συγχώνευση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54338" y="2060575"/>
            <a:ext cx="3987800" cy="396875"/>
            <a:chOff x="2592" y="2736"/>
            <a:chExt cx="2512" cy="250"/>
          </a:xfrm>
        </p:grpSpPr>
        <p:graphicFrame>
          <p:nvGraphicFramePr>
            <p:cNvPr id="628742" name="Object 6"/>
            <p:cNvGraphicFramePr>
              <a:graphicFrameLocks noChangeAspect="1"/>
            </p:cNvGraphicFramePr>
            <p:nvPr/>
          </p:nvGraphicFramePr>
          <p:xfrm>
            <a:off x="2832" y="2736"/>
            <a:ext cx="312" cy="191"/>
          </p:xfrm>
          <a:graphic>
            <a:graphicData uri="http://schemas.openxmlformats.org/presentationml/2006/ole">
              <p:oleObj spid="_x0000_s15362" name="Εξίσωση" r:id="rId4" imgW="228600" imgH="139680" progId="Equation.3">
                <p:embed/>
              </p:oleObj>
            </a:graphicData>
          </a:graphic>
        </p:graphicFrame>
        <p:sp>
          <p:nvSpPr>
            <p:cNvPr id="628743" name="Text Box 7"/>
            <p:cNvSpPr txBox="1">
              <a:spLocks noChangeArrowheads="1"/>
            </p:cNvSpPr>
            <p:nvPr/>
          </p:nvSpPr>
          <p:spPr bwMode="auto">
            <a:xfrm>
              <a:off x="2592" y="2736"/>
              <a:ext cx="25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latin typeface="Calibri" pitchFamily="34" charset="0"/>
                  <a:cs typeface="Calibri" pitchFamily="34" charset="0"/>
                </a:rPr>
                <a:t>R	</a:t>
              </a:r>
              <a:r>
                <a:rPr lang="en-US" sz="2400" b="1" baseline="-25000">
                  <a:latin typeface="Calibri" pitchFamily="34" charset="0"/>
                  <a:cs typeface="Calibri" pitchFamily="34" charset="0"/>
                </a:rPr>
                <a:t>R.A op S.B</a:t>
              </a:r>
              <a:r>
                <a:rPr lang="en-US" sz="2000" b="1">
                  <a:latin typeface="Calibri" pitchFamily="34" charset="0"/>
                  <a:cs typeface="Calibri" pitchFamily="34" charset="0"/>
                </a:rPr>
                <a:t>   S</a:t>
              </a:r>
              <a:endParaRPr lang="el-GR" sz="2000" b="1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28744" name="Text Box 8"/>
          <p:cNvSpPr txBox="1">
            <a:spLocks noChangeArrowheads="1"/>
          </p:cNvSpPr>
          <p:nvPr/>
        </p:nvSpPr>
        <p:spPr bwMode="auto">
          <a:xfrm>
            <a:off x="457200" y="4953000"/>
            <a:ext cx="82677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Έχει σημασία πόσο χώρο μνήμης κάθε χρονική στιγμή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(buffers)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μπορούμε να χρησιμοποιήσουμε για τις σχέσεις – δηλαδή, πόσα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στην μνήμη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Αρχικά, ας υποθέσουμε ότι έχουμε </a:t>
            </a:r>
            <a:r>
              <a:rPr lang="el-GR" b="1" u="sng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μόνο 2 </a:t>
            </a:r>
            <a:r>
              <a:rPr lang="en-US" b="1" u="sng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blocks</a:t>
            </a:r>
            <a:endParaRPr lang="el-GR" b="1" u="sng" dirty="0">
              <a:solidFill>
                <a:srgbClr val="0066F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BC63A-4AF2-421D-B61C-1E802C99D116}" type="slidenum">
              <a:rPr lang="el-GR" altLang="en-US"/>
              <a:pPr/>
              <a:t>33</a:t>
            </a:fld>
            <a:endParaRPr lang="el-GR" alt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Συνένωση</a:t>
            </a:r>
            <a:r>
              <a:rPr lang="en-US" sz="2000" b="0">
                <a:solidFill>
                  <a:schemeClr val="accent1"/>
                </a:solidFill>
                <a:latin typeface="Comic Sans MS" pitchFamily="66" charset="0"/>
              </a:rPr>
              <a:t> (</a:t>
            </a:r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εμφωλευμένος βρόγχος)</a:t>
            </a:r>
          </a:p>
        </p:txBody>
      </p:sp>
      <p:sp>
        <p:nvSpPr>
          <p:cNvPr id="62976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Σ1 Εμφωλευμένος (εσωτερικός-εξωτερικός) βρόγχος</a:t>
            </a:r>
          </a:p>
        </p:txBody>
      </p:sp>
      <p:sp>
        <p:nvSpPr>
          <p:cNvPr id="629764" name="Text Box 4"/>
          <p:cNvSpPr txBox="1">
            <a:spLocks noChangeArrowheads="1"/>
          </p:cNvSpPr>
          <p:nvPr/>
        </p:nvSpPr>
        <p:spPr bwMode="auto">
          <a:xfrm>
            <a:off x="838200" y="2743200"/>
            <a:ext cx="7620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omic Sans MS" pitchFamily="66" charset="0"/>
              </a:rPr>
              <a:t>Για κάθε </a:t>
            </a:r>
            <a:r>
              <a:rPr lang="el-GR" sz="2000">
                <a:solidFill>
                  <a:schemeClr val="accent1"/>
                </a:solidFill>
                <a:latin typeface="Comic Sans MS" pitchFamily="66" charset="0"/>
              </a:rPr>
              <a:t>εγγραφή</a:t>
            </a:r>
            <a:r>
              <a:rPr lang="el-GR" sz="2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</a:rPr>
              <a:t>t </a:t>
            </a:r>
            <a:r>
              <a:rPr lang="el-GR" sz="2000">
                <a:latin typeface="Comic Sans MS" pitchFamily="66" charset="0"/>
              </a:rPr>
              <a:t>της </a:t>
            </a:r>
            <a:r>
              <a:rPr lang="en-US" sz="2000">
                <a:latin typeface="Comic Sans MS" pitchFamily="66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	</a:t>
            </a:r>
            <a:r>
              <a:rPr lang="el-GR" sz="2000">
                <a:latin typeface="Comic Sans MS" pitchFamily="66" charset="0"/>
              </a:rPr>
              <a:t>Για κάθε εγγραφή </a:t>
            </a:r>
            <a:r>
              <a:rPr lang="en-US" sz="2000">
                <a:latin typeface="Comic Sans MS" pitchFamily="66" charset="0"/>
              </a:rPr>
              <a:t>s </a:t>
            </a:r>
            <a:r>
              <a:rPr lang="el-GR" sz="2000">
                <a:latin typeface="Comic Sans MS" pitchFamily="66" charset="0"/>
              </a:rPr>
              <a:t>της </a:t>
            </a:r>
            <a:r>
              <a:rPr lang="en-US" sz="2000">
                <a:latin typeface="Comic Sans MS" pitchFamily="66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		</a:t>
            </a:r>
            <a:r>
              <a:rPr lang="el-GR" sz="2000">
                <a:latin typeface="Comic Sans MS" pitchFamily="66" charset="0"/>
              </a:rPr>
              <a:t>Αν </a:t>
            </a:r>
            <a:r>
              <a:rPr lang="en-US" sz="2000">
                <a:latin typeface="Comic Sans MS" pitchFamily="66" charset="0"/>
              </a:rPr>
              <a:t>t[A] op s[B] </a:t>
            </a:r>
            <a:r>
              <a:rPr lang="el-GR" sz="2000">
                <a:latin typeface="Comic Sans MS" pitchFamily="66" charset="0"/>
              </a:rPr>
              <a:t>πρόσθεσε το </a:t>
            </a:r>
            <a:r>
              <a:rPr lang="en-US" sz="2000">
                <a:latin typeface="Comic Sans MS" pitchFamily="66" charset="0"/>
              </a:rPr>
              <a:t>t</a:t>
            </a:r>
            <a:r>
              <a:rPr lang="el-GR" sz="2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</a:rPr>
              <a:t>s </a:t>
            </a:r>
            <a:r>
              <a:rPr lang="el-GR" sz="2000">
                <a:latin typeface="Comic Sans MS" pitchFamily="66" charset="0"/>
              </a:rPr>
              <a:t>στο αποτέλεσμα</a:t>
            </a:r>
            <a:r>
              <a:rPr lang="en-US" sz="2000">
                <a:latin typeface="Comic Sans MS" pitchFamily="66" charset="0"/>
              </a:rPr>
              <a:t> </a:t>
            </a:r>
            <a:endParaRPr lang="el-GR" sz="2000">
              <a:latin typeface="Comic Sans MS" pitchFamily="66" charset="0"/>
            </a:endParaRPr>
          </a:p>
        </p:txBody>
      </p:sp>
      <p:sp>
        <p:nvSpPr>
          <p:cNvPr id="629765" name="Text Box 5"/>
          <p:cNvSpPr txBox="1">
            <a:spLocks noChangeArrowheads="1"/>
          </p:cNvSpPr>
          <p:nvPr/>
        </p:nvSpPr>
        <p:spPr bwMode="auto">
          <a:xfrm>
            <a:off x="3048000" y="53340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cs typeface="Calibri" pitchFamily="34" charset="0"/>
              </a:rPr>
              <a:t>+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000" baseline="-25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* b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9766" name="Text Box 6"/>
          <p:cNvSpPr txBox="1">
            <a:spLocks noChangeArrowheads="1"/>
          </p:cNvSpPr>
          <p:nvPr/>
        </p:nvSpPr>
        <p:spPr bwMode="auto">
          <a:xfrm>
            <a:off x="381000" y="4857750"/>
            <a:ext cx="6572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cs typeface="Calibri" pitchFamily="34" charset="0"/>
              </a:rPr>
              <a:t>Αγνοώντας  την εγγραφή των </a:t>
            </a:r>
            <a:r>
              <a:rPr lang="en-US" sz="2000" i="1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του αποτελέσματος</a:t>
            </a:r>
          </a:p>
        </p:txBody>
      </p:sp>
      <p:sp>
        <p:nvSpPr>
          <p:cNvPr id="629767" name="Rectangle 7"/>
          <p:cNvSpPr>
            <a:spLocks noChangeArrowheads="1"/>
          </p:cNvSpPr>
          <p:nvPr/>
        </p:nvSpPr>
        <p:spPr bwMode="auto">
          <a:xfrm>
            <a:off x="838200" y="2514600"/>
            <a:ext cx="7620000" cy="1752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BF7D-358E-499B-8E1F-B431ADA7E024}" type="slidenum">
              <a:rPr lang="el-GR" altLang="en-US"/>
              <a:pPr/>
              <a:t>34</a:t>
            </a:fld>
            <a:endParaRPr lang="el-GR" altLang="en-US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Συνένωση </a:t>
            </a:r>
            <a:r>
              <a:rPr lang="en-US" sz="2000" b="0">
                <a:solidFill>
                  <a:schemeClr val="accent1"/>
                </a:solidFill>
                <a:latin typeface="Comic Sans MS" pitchFamily="66" charset="0"/>
              </a:rPr>
              <a:t>(</a:t>
            </a:r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εμφωλευμένος βρόγχος)</a:t>
            </a:r>
          </a:p>
        </p:txBody>
      </p:sp>
      <p:sp>
        <p:nvSpPr>
          <p:cNvPr id="630787" name="Text Box 3"/>
          <p:cNvSpPr txBox="1">
            <a:spLocks noChangeArrowheads="1"/>
          </p:cNvSpPr>
          <p:nvPr/>
        </p:nvSpPr>
        <p:spPr bwMode="auto">
          <a:xfrm>
            <a:off x="952500" y="1914525"/>
            <a:ext cx="7772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omic Sans MS" pitchFamily="66" charset="0"/>
              </a:rPr>
              <a:t>Για κάθε </a:t>
            </a:r>
            <a:r>
              <a:rPr lang="el-GR" sz="2000">
                <a:solidFill>
                  <a:schemeClr val="accent1"/>
                </a:solidFill>
                <a:latin typeface="Comic Sans MS" pitchFamily="66" charset="0"/>
              </a:rPr>
              <a:t>block</a:t>
            </a:r>
            <a:r>
              <a:rPr lang="el-GR" sz="2000">
                <a:latin typeface="Comic Sans MS" pitchFamily="66" charset="0"/>
              </a:rPr>
              <a:t> B</a:t>
            </a:r>
            <a:r>
              <a:rPr lang="el-GR" sz="2000" baseline="-25000">
                <a:latin typeface="Comic Sans MS" pitchFamily="66" charset="0"/>
              </a:rPr>
              <a:t>r</a:t>
            </a:r>
            <a:r>
              <a:rPr lang="en-US" sz="2000">
                <a:latin typeface="Comic Sans MS" pitchFamily="66" charset="0"/>
              </a:rPr>
              <a:t> </a:t>
            </a:r>
            <a:r>
              <a:rPr lang="el-GR" sz="2000">
                <a:latin typeface="Comic Sans MS" pitchFamily="66" charset="0"/>
              </a:rPr>
              <a:t>της </a:t>
            </a:r>
            <a:r>
              <a:rPr lang="en-US" sz="2000">
                <a:latin typeface="Comic Sans MS" pitchFamily="66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      </a:t>
            </a:r>
            <a:r>
              <a:rPr lang="el-GR" sz="2000">
                <a:latin typeface="Comic Sans MS" pitchFamily="66" charset="0"/>
              </a:rPr>
              <a:t>Για κάθε block B</a:t>
            </a:r>
            <a:r>
              <a:rPr lang="en-US" sz="2000" baseline="-25000">
                <a:latin typeface="Comic Sans MS" pitchFamily="66" charset="0"/>
              </a:rPr>
              <a:t>s</a:t>
            </a:r>
            <a:r>
              <a:rPr lang="en-US" sz="2000">
                <a:latin typeface="Comic Sans MS" pitchFamily="66" charset="0"/>
              </a:rPr>
              <a:t> </a:t>
            </a:r>
            <a:r>
              <a:rPr lang="el-GR" sz="2000">
                <a:latin typeface="Comic Sans MS" pitchFamily="66" charset="0"/>
              </a:rPr>
              <a:t>της </a:t>
            </a:r>
            <a:r>
              <a:rPr lang="en-US" sz="2000">
                <a:latin typeface="Comic Sans MS" pitchFamily="66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            </a:t>
            </a:r>
            <a:r>
              <a:rPr lang="el-GR" sz="2000">
                <a:latin typeface="Comic Sans MS" pitchFamily="66" charset="0"/>
              </a:rPr>
              <a:t>Για κάθε εγγραφή </a:t>
            </a:r>
            <a:r>
              <a:rPr lang="en-US" sz="2000">
                <a:latin typeface="Comic Sans MS" pitchFamily="66" charset="0"/>
              </a:rPr>
              <a:t>t </a:t>
            </a:r>
            <a:r>
              <a:rPr lang="el-GR" sz="2000">
                <a:latin typeface="Comic Sans MS" pitchFamily="66" charset="0"/>
              </a:rPr>
              <a:t>του B</a:t>
            </a:r>
            <a:r>
              <a:rPr lang="el-GR" sz="2000" baseline="-25000">
                <a:latin typeface="Comic Sans MS" pitchFamily="66" charset="0"/>
              </a:rPr>
              <a:t>r</a:t>
            </a:r>
            <a:endParaRPr lang="en-US" sz="2000">
              <a:latin typeface="Comic Sans MS" pitchFamily="66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	     </a:t>
            </a:r>
            <a:r>
              <a:rPr lang="el-GR" sz="2000">
                <a:latin typeface="Comic Sans MS" pitchFamily="66" charset="0"/>
              </a:rPr>
              <a:t>Για κάθε εγγραφή </a:t>
            </a:r>
            <a:r>
              <a:rPr lang="en-US" sz="2000">
                <a:latin typeface="Comic Sans MS" pitchFamily="66" charset="0"/>
              </a:rPr>
              <a:t>s </a:t>
            </a:r>
            <a:r>
              <a:rPr lang="el-GR" sz="2000">
                <a:latin typeface="Comic Sans MS" pitchFamily="66" charset="0"/>
              </a:rPr>
              <a:t>του B</a:t>
            </a:r>
            <a:r>
              <a:rPr lang="en-US" sz="2000" baseline="-25000">
                <a:latin typeface="Comic Sans MS" pitchFamily="66" charset="0"/>
              </a:rPr>
              <a:t>s</a:t>
            </a:r>
            <a:endParaRPr lang="en-US" sz="2000">
              <a:latin typeface="Comic Sans MS" pitchFamily="66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		</a:t>
            </a:r>
            <a:r>
              <a:rPr lang="el-GR" sz="2000">
                <a:latin typeface="Comic Sans MS" pitchFamily="66" charset="0"/>
              </a:rPr>
              <a:t>Αν </a:t>
            </a:r>
            <a:r>
              <a:rPr lang="en-US" sz="2000">
                <a:latin typeface="Comic Sans MS" pitchFamily="66" charset="0"/>
              </a:rPr>
              <a:t>t[A] op s[B] </a:t>
            </a:r>
            <a:r>
              <a:rPr lang="el-GR" sz="2000">
                <a:latin typeface="Comic Sans MS" pitchFamily="66" charset="0"/>
              </a:rPr>
              <a:t>πρόσθεσε το </a:t>
            </a:r>
            <a:r>
              <a:rPr lang="en-US" sz="2000">
                <a:latin typeface="Comic Sans MS" pitchFamily="66" charset="0"/>
              </a:rPr>
              <a:t>t s </a:t>
            </a:r>
            <a:r>
              <a:rPr lang="el-GR" sz="2000">
                <a:latin typeface="Comic Sans MS" pitchFamily="66" charset="0"/>
              </a:rPr>
              <a:t>στο αποτέλεσμα</a:t>
            </a:r>
            <a:r>
              <a:rPr lang="en-US" sz="2000">
                <a:latin typeface="Comic Sans MS" pitchFamily="66" charset="0"/>
              </a:rPr>
              <a:t> </a:t>
            </a:r>
            <a:endParaRPr lang="el-GR" sz="2000">
              <a:latin typeface="Comic Sans MS" pitchFamily="66" charset="0"/>
            </a:endParaRPr>
          </a:p>
        </p:txBody>
      </p:sp>
      <p:sp>
        <p:nvSpPr>
          <p:cNvPr id="630788" name="Text Box 4"/>
          <p:cNvSpPr txBox="1">
            <a:spLocks noChangeArrowheads="1"/>
          </p:cNvSpPr>
          <p:nvPr/>
        </p:nvSpPr>
        <p:spPr bwMode="auto">
          <a:xfrm>
            <a:off x="5915025" y="473392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+ </a:t>
            </a:r>
            <a:r>
              <a:rPr lang="el-GR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l-GR" sz="2000" baseline="-25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* b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0789" name="Text Box 5"/>
          <p:cNvSpPr txBox="1">
            <a:spLocks noChangeArrowheads="1"/>
          </p:cNvSpPr>
          <p:nvPr/>
        </p:nvSpPr>
        <p:spPr bwMode="auto">
          <a:xfrm>
            <a:off x="409575" y="4381500"/>
            <a:ext cx="676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cs typeface="Calibri" pitchFamily="34" charset="0"/>
              </a:rPr>
              <a:t>Αγνοώντας  την εγγραφή των </a:t>
            </a:r>
            <a:r>
              <a:rPr lang="en-US" sz="2000" i="1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του αποτελέσματος</a:t>
            </a:r>
          </a:p>
        </p:txBody>
      </p:sp>
      <p:sp>
        <p:nvSpPr>
          <p:cNvPr id="630790" name="Text Box 6"/>
          <p:cNvSpPr txBox="1">
            <a:spLocks noChangeArrowheads="1"/>
          </p:cNvSpPr>
          <p:nvPr/>
        </p:nvSpPr>
        <p:spPr bwMode="auto">
          <a:xfrm>
            <a:off x="247650" y="5448300"/>
            <a:ext cx="8448675" cy="396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Συμφέρει η τοποθέτηση της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μικρότερης</a:t>
            </a:r>
            <a:r>
              <a:rPr lang="el-GR" sz="2000">
                <a:latin typeface="Calibri" pitchFamily="34" charset="0"/>
                <a:cs typeface="Calibri" pitchFamily="34" charset="0"/>
              </a:rPr>
              <a:t> σχέσης στον εξωτερικό βρόγχο</a:t>
            </a:r>
          </a:p>
        </p:txBody>
      </p:sp>
      <p:sp>
        <p:nvSpPr>
          <p:cNvPr id="630791" name="Rectangle 7"/>
          <p:cNvSpPr>
            <a:spLocks noChangeArrowheads="1"/>
          </p:cNvSpPr>
          <p:nvPr/>
        </p:nvSpPr>
        <p:spPr bwMode="auto">
          <a:xfrm>
            <a:off x="962025" y="1828800"/>
            <a:ext cx="7772400" cy="2438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4F5C-91D9-4A94-BC50-A812252E2853}" type="slidenum">
              <a:rPr lang="el-GR" altLang="en-US"/>
              <a:pPr/>
              <a:t>35</a:t>
            </a:fld>
            <a:endParaRPr lang="el-GR" alt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Συνένωση (χρήση ευρετηρίου)</a:t>
            </a:r>
          </a:p>
        </p:txBody>
      </p:sp>
      <p:sp>
        <p:nvSpPr>
          <p:cNvPr id="632835" name="Text Box 3"/>
          <p:cNvSpPr txBox="1">
            <a:spLocks noChangeArrowheads="1"/>
          </p:cNvSpPr>
          <p:nvPr/>
        </p:nvSpPr>
        <p:spPr bwMode="auto">
          <a:xfrm>
            <a:off x="400029" y="1885964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Σ2 Χρήση μιας δομής προσπέλασης</a:t>
            </a:r>
          </a:p>
        </p:txBody>
      </p:sp>
      <p:sp>
        <p:nvSpPr>
          <p:cNvPr id="632836" name="Text Box 4"/>
          <p:cNvSpPr txBox="1">
            <a:spLocks noChangeArrowheads="1"/>
          </p:cNvSpPr>
          <p:nvPr/>
        </p:nvSpPr>
        <p:spPr bwMode="auto">
          <a:xfrm>
            <a:off x="295254" y="2305064"/>
            <a:ext cx="8562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Η σχέση για την οποία υπάρχει ευρετήριο τοποθετείται στον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εσωτερικό</a:t>
            </a:r>
            <a:r>
              <a:rPr lang="el-GR" sz="2000">
                <a:latin typeface="Calibri" pitchFamily="34" charset="0"/>
                <a:cs typeface="Calibri" pitchFamily="34" charset="0"/>
              </a:rPr>
              <a:t> βρόγχο. Έστω ότι υπάρχει ευρετήριο για το γνώρισμα Β της σχέσης </a:t>
            </a:r>
            <a:r>
              <a:rPr lang="en-US" sz="2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2837" name="Text Box 5"/>
          <p:cNvSpPr txBox="1">
            <a:spLocks noChangeArrowheads="1"/>
          </p:cNvSpPr>
          <p:nvPr/>
        </p:nvSpPr>
        <p:spPr bwMode="auto">
          <a:xfrm>
            <a:off x="1571604" y="5429264"/>
            <a:ext cx="7215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* </a:t>
            </a:r>
            <a:r>
              <a:rPr lang="en-US" sz="2000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όπου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το κόστος μιας επιλογής στο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S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(δηλαδή της εύρεσης της εγγραφής (εγγραφών) του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που ικανοποιούν τη συνθήκη)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9079" y="3200414"/>
            <a:ext cx="8229600" cy="2133600"/>
            <a:chOff x="288" y="2304"/>
            <a:chExt cx="5136" cy="1200"/>
          </a:xfrm>
        </p:grpSpPr>
        <p:sp>
          <p:nvSpPr>
            <p:cNvPr id="632839" name="Text Box 7"/>
            <p:cNvSpPr txBox="1">
              <a:spLocks noChangeArrowheads="1"/>
            </p:cNvSpPr>
            <p:nvPr/>
          </p:nvSpPr>
          <p:spPr bwMode="auto">
            <a:xfrm>
              <a:off x="336" y="2400"/>
              <a:ext cx="5088" cy="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cs typeface="Calibri" pitchFamily="34" charset="0"/>
                </a:rPr>
                <a:t>Για κάθε block B</a:t>
              </a:r>
              <a:r>
                <a:rPr lang="el-GR" sz="2000" baseline="-25000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sz="200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sz="2000">
                  <a:latin typeface="Calibri" pitchFamily="34" charset="0"/>
                  <a:cs typeface="Calibri" pitchFamily="34" charset="0"/>
                </a:rPr>
                <a:t>της </a:t>
              </a:r>
              <a:r>
                <a:rPr lang="en-US" sz="2000">
                  <a:latin typeface="Calibri" pitchFamily="34" charset="0"/>
                  <a:cs typeface="Calibri" pitchFamily="34" charset="0"/>
                </a:rPr>
                <a:t>R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Calibri" pitchFamily="34" charset="0"/>
                  <a:cs typeface="Calibri" pitchFamily="34" charset="0"/>
                </a:rPr>
                <a:t>            </a:t>
              </a:r>
              <a:r>
                <a:rPr lang="el-GR" sz="2000">
                  <a:latin typeface="Calibri" pitchFamily="34" charset="0"/>
                  <a:cs typeface="Calibri" pitchFamily="34" charset="0"/>
                </a:rPr>
                <a:t>Για κάθε εγγραφή </a:t>
              </a:r>
              <a:r>
                <a:rPr lang="en-US" sz="2000">
                  <a:latin typeface="Calibri" pitchFamily="34" charset="0"/>
                  <a:cs typeface="Calibri" pitchFamily="34" charset="0"/>
                </a:rPr>
                <a:t>t </a:t>
              </a:r>
              <a:r>
                <a:rPr lang="el-GR" sz="2000">
                  <a:latin typeface="Calibri" pitchFamily="34" charset="0"/>
                  <a:cs typeface="Calibri" pitchFamily="34" charset="0"/>
                </a:rPr>
                <a:t>του B</a:t>
              </a:r>
              <a:r>
                <a:rPr lang="el-GR" sz="2000" baseline="-25000">
                  <a:latin typeface="Calibri" pitchFamily="34" charset="0"/>
                  <a:cs typeface="Calibri" pitchFamily="34" charset="0"/>
                </a:rPr>
                <a:t>r </a:t>
              </a:r>
              <a:endParaRPr lang="en-US" sz="2000"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Calibri" pitchFamily="34" charset="0"/>
                  <a:cs typeface="Calibri" pitchFamily="34" charset="0"/>
                </a:rPr>
                <a:t>	     </a:t>
              </a:r>
              <a:r>
                <a:rPr lang="el-GR" sz="200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Χρησιμοποίησε το ευρετήριο</a:t>
              </a:r>
              <a:r>
                <a:rPr lang="el-GR" sz="2000">
                  <a:latin typeface="Calibri" pitchFamily="34" charset="0"/>
                  <a:cs typeface="Calibri" pitchFamily="34" charset="0"/>
                </a:rPr>
                <a:t> στο </a:t>
              </a:r>
              <a:r>
                <a:rPr lang="en-US" sz="2000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>
                  <a:latin typeface="Calibri" pitchFamily="34" charset="0"/>
                  <a:cs typeface="Calibri" pitchFamily="34" charset="0"/>
                </a:rPr>
                <a:t> για να βρεις τις      		εγγραφές </a:t>
              </a:r>
              <a:r>
                <a:rPr lang="en-US" sz="2000">
                  <a:latin typeface="Calibri" pitchFamily="34" charset="0"/>
                  <a:cs typeface="Calibri" pitchFamily="34" charset="0"/>
                </a:rPr>
                <a:t>s </a:t>
              </a:r>
              <a:r>
                <a:rPr lang="el-GR" sz="2000">
                  <a:latin typeface="Calibri" pitchFamily="34" charset="0"/>
                  <a:cs typeface="Calibri" pitchFamily="34" charset="0"/>
                </a:rPr>
                <a:t>της </a:t>
              </a:r>
              <a:r>
                <a:rPr lang="en-US" sz="2000">
                  <a:latin typeface="Calibri" pitchFamily="34" charset="0"/>
                  <a:cs typeface="Calibri" pitchFamily="34" charset="0"/>
                </a:rPr>
                <a:t>S </a:t>
              </a:r>
              <a:r>
                <a:rPr lang="el-GR" sz="2000">
                  <a:latin typeface="Calibri" pitchFamily="34" charset="0"/>
                  <a:cs typeface="Calibri" pitchFamily="34" charset="0"/>
                </a:rPr>
                <a:t>τέτοιες ώστε </a:t>
              </a:r>
              <a:r>
                <a:rPr lang="en-US" sz="2000">
                  <a:latin typeface="Calibri" pitchFamily="34" charset="0"/>
                  <a:cs typeface="Calibri" pitchFamily="34" charset="0"/>
                </a:rPr>
                <a:t>t[A] op s[B]</a:t>
              </a:r>
              <a:endParaRPr lang="el-GR" sz="20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32840" name="Rectangle 8"/>
            <p:cNvSpPr>
              <a:spLocks noChangeArrowheads="1"/>
            </p:cNvSpPr>
            <p:nvPr/>
          </p:nvSpPr>
          <p:spPr bwMode="auto">
            <a:xfrm>
              <a:off x="288" y="2304"/>
              <a:ext cx="5088" cy="120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05659-6715-4340-AD88-AE60A4AFA21D}" type="slidenum">
              <a:rPr lang="el-GR" altLang="en-US"/>
              <a:pPr/>
              <a:t>36</a:t>
            </a:fld>
            <a:endParaRPr lang="el-GR" alt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Συνένωση</a:t>
            </a:r>
            <a:r>
              <a:rPr lang="en-US" sz="2000" b="0">
                <a:solidFill>
                  <a:schemeClr val="accent1"/>
                </a:solidFill>
                <a:latin typeface="Comic Sans MS" pitchFamily="66" charset="0"/>
              </a:rPr>
              <a:t> (</a:t>
            </a:r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ταξινόμηση-συγχώνευση)</a:t>
            </a:r>
          </a:p>
        </p:txBody>
      </p:sp>
      <p:sp>
        <p:nvSpPr>
          <p:cNvPr id="634883" name="Text Box 3"/>
          <p:cNvSpPr txBox="1">
            <a:spLocks noChangeArrowheads="1"/>
          </p:cNvSpPr>
          <p:nvPr/>
        </p:nvSpPr>
        <p:spPr bwMode="auto">
          <a:xfrm>
            <a:off x="226982" y="1495415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Σ3 Ταξινόμηση - Συγχώνευση</a:t>
            </a:r>
          </a:p>
        </p:txBody>
      </p:sp>
      <p:sp>
        <p:nvSpPr>
          <p:cNvPr id="634885" name="Line 5"/>
          <p:cNvSpPr>
            <a:spLocks noChangeShapeType="1"/>
          </p:cNvSpPr>
          <p:nvPr/>
        </p:nvSpPr>
        <p:spPr bwMode="auto">
          <a:xfrm>
            <a:off x="1447800" y="2362200"/>
            <a:ext cx="6734175" cy="95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88" name="Text Box 8"/>
          <p:cNvSpPr txBox="1">
            <a:spLocks noChangeArrowheads="1"/>
          </p:cNvSpPr>
          <p:nvPr/>
        </p:nvSpPr>
        <p:spPr bwMode="auto">
          <a:xfrm>
            <a:off x="1585882" y="2524115"/>
            <a:ext cx="68580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Ταξινόμησε τις πλειάδες της </a:t>
            </a:r>
            <a:r>
              <a:rPr lang="en-US">
                <a:latin typeface="Calibri" pitchFamily="34" charset="0"/>
                <a:cs typeface="Calibri" pitchFamily="34" charset="0"/>
              </a:rPr>
              <a:t>R </a:t>
            </a:r>
            <a:r>
              <a:rPr lang="el-GR">
                <a:latin typeface="Calibri" pitchFamily="34" charset="0"/>
                <a:cs typeface="Calibri" pitchFamily="34" charset="0"/>
              </a:rPr>
              <a:t>στο γνώρισμα 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Ταξινόμησε τις πλειάδες της </a:t>
            </a:r>
            <a:r>
              <a:rPr lang="en-US">
                <a:latin typeface="Calibri" pitchFamily="34" charset="0"/>
                <a:cs typeface="Calibri" pitchFamily="34" charset="0"/>
              </a:rPr>
              <a:t>S </a:t>
            </a:r>
            <a:r>
              <a:rPr lang="el-GR">
                <a:latin typeface="Calibri" pitchFamily="34" charset="0"/>
                <a:cs typeface="Calibri" pitchFamily="34" charset="0"/>
              </a:rPr>
              <a:t>στο γνώρισμα Β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i : = 1;    j := 1;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while (i </a:t>
            </a:r>
            <a:r>
              <a:rPr lang="en-US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>
                <a:latin typeface="Calibri" pitchFamily="34" charset="0"/>
                <a:cs typeface="Calibri" pitchFamily="34" charset="0"/>
              </a:rPr>
              <a:t> n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>
                <a:latin typeface="Calibri" pitchFamily="34" charset="0"/>
                <a:cs typeface="Calibri" pitchFamily="34" charset="0"/>
              </a:rPr>
              <a:t> and j </a:t>
            </a:r>
            <a:r>
              <a:rPr lang="en-US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>
                <a:latin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	if (R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US">
                <a:latin typeface="Calibri" pitchFamily="34" charset="0"/>
                <a:cs typeface="Calibri" pitchFamily="34" charset="0"/>
              </a:rPr>
              <a:t> S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j</a:t>
            </a:r>
            <a:r>
              <a:rPr lang="en-US">
                <a:latin typeface="Calibri" pitchFamily="34" charset="0"/>
                <a:cs typeface="Calibri" pitchFamily="34" charset="0"/>
              </a:rPr>
              <a:t>[B])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		 i := i + 1;</a:t>
            </a:r>
            <a:r>
              <a:rPr lang="el-GR">
                <a:latin typeface="Calibri" pitchFamily="34" charset="0"/>
                <a:cs typeface="Calibri" pitchFamily="34" charset="0"/>
              </a:rPr>
              <a:t> (*προχώρησε το δείκτη στην </a:t>
            </a:r>
            <a:r>
              <a:rPr lang="en-US">
                <a:latin typeface="Calibri" pitchFamily="34" charset="0"/>
                <a:cs typeface="Calibri" pitchFamily="34" charset="0"/>
              </a:rPr>
              <a:t>R *</a:t>
            </a:r>
            <a:r>
              <a:rPr lang="el-GR">
                <a:latin typeface="Calibri" pitchFamily="34" charset="0"/>
                <a:cs typeface="Calibri" pitchFamily="34" charset="0"/>
              </a:rPr>
              <a:t>)</a:t>
            </a:r>
            <a:endParaRPr lang="en-US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	if (R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en-US">
                <a:latin typeface="Calibri" pitchFamily="34" charset="0"/>
                <a:cs typeface="Calibri" pitchFamily="34" charset="0"/>
              </a:rPr>
              <a:t> S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j</a:t>
            </a:r>
            <a:r>
              <a:rPr lang="en-US">
                <a:latin typeface="Calibri" pitchFamily="34" charset="0"/>
                <a:cs typeface="Calibri" pitchFamily="34" charset="0"/>
              </a:rPr>
              <a:t>[B])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		 j := j + 1; </a:t>
            </a:r>
            <a:r>
              <a:rPr lang="el-GR">
                <a:latin typeface="Calibri" pitchFamily="34" charset="0"/>
                <a:cs typeface="Calibri" pitchFamily="34" charset="0"/>
              </a:rPr>
              <a:t>(</a:t>
            </a:r>
            <a:r>
              <a:rPr lang="en-US">
                <a:latin typeface="Calibri" pitchFamily="34" charset="0"/>
                <a:cs typeface="Calibri" pitchFamily="34" charset="0"/>
              </a:rPr>
              <a:t>* </a:t>
            </a:r>
            <a:r>
              <a:rPr lang="el-GR">
                <a:latin typeface="Calibri" pitchFamily="34" charset="0"/>
                <a:cs typeface="Calibri" pitchFamily="34" charset="0"/>
              </a:rPr>
              <a:t>προχώρησε το δείκτη στην </a:t>
            </a:r>
            <a:r>
              <a:rPr lang="en-US">
                <a:latin typeface="Calibri" pitchFamily="34" charset="0"/>
                <a:cs typeface="Calibri" pitchFamily="34" charset="0"/>
              </a:rPr>
              <a:t>S*</a:t>
            </a:r>
            <a:r>
              <a:rPr lang="el-GR">
                <a:latin typeface="Calibri" pitchFamily="34" charset="0"/>
                <a:cs typeface="Calibri" pitchFamily="34" charset="0"/>
              </a:rPr>
              <a:t>)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4889" name="Line 9"/>
          <p:cNvSpPr>
            <a:spLocks noChangeShapeType="1"/>
          </p:cNvSpPr>
          <p:nvPr/>
        </p:nvSpPr>
        <p:spPr bwMode="auto">
          <a:xfrm>
            <a:off x="1457325" y="2362200"/>
            <a:ext cx="0" cy="3581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0" name="Line 10"/>
          <p:cNvSpPr>
            <a:spLocks noChangeShapeType="1"/>
          </p:cNvSpPr>
          <p:nvPr/>
        </p:nvSpPr>
        <p:spPr bwMode="auto">
          <a:xfrm>
            <a:off x="8162925" y="2409825"/>
            <a:ext cx="0" cy="3429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1" name="Text Box 11"/>
          <p:cNvSpPr txBox="1">
            <a:spLocks noChangeArrowheads="1"/>
          </p:cNvSpPr>
          <p:nvPr/>
        </p:nvSpPr>
        <p:spPr bwMode="auto">
          <a:xfrm>
            <a:off x="214282" y="2000240"/>
            <a:ext cx="300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  <a:cs typeface="Calibri" pitchFamily="34" charset="0"/>
              </a:rPr>
              <a:t>Έστω συνθήκη ισότητας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8727-2071-4E7A-94E6-735578EC5DFC}" type="slidenum">
              <a:rPr lang="el-GR" altLang="en-US"/>
              <a:pPr/>
              <a:t>37</a:t>
            </a:fld>
            <a:endParaRPr lang="el-GR" alt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Συνένωση (ταξινόμηση-συγχώνευση)</a:t>
            </a:r>
          </a:p>
        </p:txBody>
      </p:sp>
      <p:sp>
        <p:nvSpPr>
          <p:cNvPr id="635907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85666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            else   (* 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[B]  *)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   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πρόσθεσε 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k := j + 1;  </a:t>
            </a:r>
            <a:r>
              <a:rPr lang="en-US" sz="1600" i="1" dirty="0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(* </a:t>
            </a:r>
            <a:r>
              <a:rPr lang="en-US" sz="1600" i="1" dirty="0" err="1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γράψε</a:t>
            </a:r>
            <a:r>
              <a:rPr lang="en-US" sz="1600" i="1" dirty="0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n-US" sz="1600" i="1" dirty="0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τις</a:t>
            </a:r>
            <a:r>
              <a:rPr lang="en-US" sz="1600" i="1" dirty="0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άλλες</a:t>
            </a:r>
            <a:r>
              <a:rPr lang="en-US" sz="1600" i="1" dirty="0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n-US" sz="1600" i="1" dirty="0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 τ</a:t>
            </a:r>
            <a:r>
              <a:rPr lang="el-GR" sz="1600" i="1" dirty="0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n-US" sz="1600" i="1" dirty="0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ς S </a:t>
            </a:r>
            <a:r>
              <a:rPr lang="el-GR" sz="1600" i="1" dirty="0">
                <a:solidFill>
                  <a:srgbClr val="339966"/>
                </a:solidFill>
                <a:latin typeface="Calibri" pitchFamily="34" charset="0"/>
                <a:cs typeface="Calibri" pitchFamily="34" charset="0"/>
              </a:rPr>
              <a:t>που ταιριάζουν, αν υπάρχουν *)</a:t>
            </a:r>
            <a:endParaRPr lang="en-US" sz="1600" i="1" dirty="0">
              <a:solidFill>
                <a:srgbClr val="339966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while ((k </a:t>
            </a:r>
            <a:r>
              <a:rPr lang="en-US" sz="16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) and (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[B]))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πρόσθεσε 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k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                         k := k + 1;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                  m :=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+ 1;  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(* </a:t>
            </a:r>
            <a:r>
              <a:rPr lang="en-US" sz="1600" i="1" dirty="0" err="1">
                <a:latin typeface="Calibri" pitchFamily="34" charset="0"/>
                <a:cs typeface="Calibri" pitchFamily="34" charset="0"/>
              </a:rPr>
              <a:t>γράψε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  <a:cs typeface="Calibri" pitchFamily="34" charset="0"/>
              </a:rPr>
              <a:t>και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  <a:cs typeface="Calibri" pitchFamily="34" charset="0"/>
              </a:rPr>
              <a:t>τις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  <a:cs typeface="Calibri" pitchFamily="34" charset="0"/>
              </a:rPr>
              <a:t>άλλες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  <a:cs typeface="Calibri" pitchFamily="34" charset="0"/>
              </a:rPr>
              <a:t>πλειάδες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τ</a:t>
            </a:r>
            <a:r>
              <a:rPr lang="el-GR" sz="1600" i="1" dirty="0">
                <a:latin typeface="Calibri" pitchFamily="34" charset="0"/>
                <a:cs typeface="Calibri" pitchFamily="34" charset="0"/>
              </a:rPr>
              <a:t>η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ς R </a:t>
            </a:r>
            <a:r>
              <a:rPr lang="el-GR" sz="1600" i="1" dirty="0">
                <a:latin typeface="Calibri" pitchFamily="34" charset="0"/>
                <a:cs typeface="Calibri" pitchFamily="34" charset="0"/>
              </a:rPr>
              <a:t>που ταιριάζουν,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i="1" dirty="0">
                <a:latin typeface="Calibri" pitchFamily="34" charset="0"/>
                <a:cs typeface="Calibri" pitchFamily="34" charset="0"/>
              </a:rPr>
              <a:t>				αν υπάρχουν *)</a:t>
            </a:r>
            <a:endParaRPr lang="en-US" sz="1600" i="1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while ((m </a:t>
            </a:r>
            <a:r>
              <a:rPr lang="en-US" sz="16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)  and (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[B]))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πρόσθεσε 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 :=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 + 1;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i := m; j := k;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5908" name="Line 4"/>
          <p:cNvSpPr>
            <a:spLocks noChangeShapeType="1"/>
          </p:cNvSpPr>
          <p:nvPr/>
        </p:nvSpPr>
        <p:spPr bwMode="auto">
          <a:xfrm>
            <a:off x="762000" y="1600200"/>
            <a:ext cx="1588" cy="46148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09" name="Line 5"/>
          <p:cNvSpPr>
            <a:spLocks noChangeShapeType="1"/>
          </p:cNvSpPr>
          <p:nvPr/>
        </p:nvSpPr>
        <p:spPr bwMode="auto">
          <a:xfrm>
            <a:off x="8990013" y="1600200"/>
            <a:ext cx="1587" cy="46148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0" name="Line 6"/>
          <p:cNvSpPr>
            <a:spLocks noChangeShapeType="1"/>
          </p:cNvSpPr>
          <p:nvPr/>
        </p:nvSpPr>
        <p:spPr bwMode="auto">
          <a:xfrm>
            <a:off x="785786" y="6215082"/>
            <a:ext cx="8255000" cy="15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3AB7-7D6B-4044-ACA4-F9E8A3ED8DC5}" type="slidenum">
              <a:rPr lang="el-GR" altLang="en-US"/>
              <a:pPr/>
              <a:t>38</a:t>
            </a:fld>
            <a:endParaRPr lang="el-GR" alt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Συνένωση (ταξινόμηση-συγχώνευση)</a:t>
            </a:r>
          </a:p>
        </p:txBody>
      </p:sp>
      <p:sp>
        <p:nvSpPr>
          <p:cNvPr id="636931" name="Text Box 3"/>
          <p:cNvSpPr txBox="1">
            <a:spLocks noChangeArrowheads="1"/>
          </p:cNvSpPr>
          <p:nvPr/>
        </p:nvSpPr>
        <p:spPr bwMode="auto">
          <a:xfrm>
            <a:off x="755650" y="2420938"/>
            <a:ext cx="7056438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Αν αγνοήσουμε τη ταξινόμηση για τη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συγχώνευση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merge)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απλή σάρωση των δύο αρχείων: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S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838200" y="4114800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cs typeface="Calibri" pitchFamily="34" charset="0"/>
              </a:rPr>
              <a:t>Ταξινόμηση</a:t>
            </a:r>
            <a:r>
              <a:rPr lang="el-GR" sz="2000">
                <a:latin typeface="Calibri" pitchFamily="34" charset="0"/>
                <a:cs typeface="Calibri" pitchFamily="34" charset="0"/>
              </a:rPr>
              <a:t>:  </a:t>
            </a: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 </a:t>
            </a:r>
            <a:r>
              <a:rPr lang="en-US" sz="2000">
                <a:latin typeface="Calibri" pitchFamily="34" charset="0"/>
                <a:cs typeface="Calibri" pitchFamily="34" charset="0"/>
              </a:rPr>
              <a:t>* log(b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cs typeface="Calibri" pitchFamily="34" charset="0"/>
              </a:rPr>
              <a:t>) + 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S </a:t>
            </a:r>
            <a:r>
              <a:rPr lang="en-US" sz="2000">
                <a:latin typeface="Calibri" pitchFamily="34" charset="0"/>
                <a:cs typeface="Calibri" pitchFamily="34" charset="0"/>
              </a:rPr>
              <a:t>* log(b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cs typeface="Calibri" pitchFamily="34" charset="0"/>
              </a:rPr>
              <a:t>) 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6F99-7C27-4FAB-B501-108528FEE293}" type="slidenum">
              <a:rPr lang="el-GR" altLang="en-US"/>
              <a:pPr/>
              <a:t>39</a:t>
            </a:fld>
            <a:endParaRPr lang="el-GR" altLang="en-US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Συνένωση</a:t>
            </a:r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611561" y="2781301"/>
            <a:ext cx="770485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 smtClean="0"/>
              <a:t>∪</a:t>
            </a: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(ένωση)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∩</a:t>
            </a:r>
            <a:r>
              <a:rPr lang="el-GR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(τομή)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–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(διαφορά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Θα δούμε έναν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αλγόριθμο βασισμένο σε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merge-sort (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ταξινόμηση-συγχώνευση)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6" y="191683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</a:rPr>
              <a:t>Πράξεις συνόλου</a:t>
            </a:r>
            <a:endParaRPr lang="el-GR" sz="2800" dirty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12-</a:t>
            </a:r>
            <a:r>
              <a:rPr lang="el-GR" altLang="en-US" dirty="0" smtClean="0"/>
              <a:t>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1074737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Επεξεργασία Ερωτήσεων</a:t>
            </a:r>
            <a:endParaRPr lang="el-GR" smtClean="0"/>
          </a:p>
        </p:txBody>
      </p:sp>
      <p:grpSp>
        <p:nvGrpSpPr>
          <p:cNvPr id="7174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Βελτιστοποίηση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7175" name="Group 6"/>
          <p:cNvGrpSpPr>
            <a:grpSpLocks/>
          </p:cNvGrpSpPr>
          <p:nvPr/>
        </p:nvGrpSpPr>
        <p:grpSpPr bwMode="auto">
          <a:xfrm>
            <a:off x="381000" y="1628775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177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7178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451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699" y="2478"/>
              <a:ext cx="1200" cy="19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Σχέδιο Εκτέλεσης</a:t>
              </a:r>
              <a:endParaRPr lang="el-GR" sz="1400" b="1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185" name="Group 20"/>
            <p:cNvGrpSpPr>
              <a:grpSpLocks/>
            </p:cNvGrpSpPr>
            <p:nvPr/>
          </p:nvGrpSpPr>
          <p:grpSpPr bwMode="auto">
            <a:xfrm>
              <a:off x="1200" y="2558"/>
              <a:ext cx="1536" cy="769"/>
              <a:chOff x="768" y="2976"/>
              <a:chExt cx="1536" cy="769"/>
            </a:xfrm>
          </p:grpSpPr>
          <p:sp>
            <p:nvSpPr>
              <p:cNvPr id="7207" name="Text Box 21"/>
              <p:cNvSpPr txBox="1">
                <a:spLocks noChangeArrowheads="1"/>
              </p:cNvSpPr>
              <p:nvPr/>
            </p:nvSpPr>
            <p:spPr bwMode="auto">
              <a:xfrm>
                <a:off x="1056" y="3179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Μηχανή Υπολογισμού</a:t>
                </a:r>
              </a:p>
            </p:txBody>
          </p:sp>
          <p:sp>
            <p:nvSpPr>
              <p:cNvPr id="7208" name="AutoShape 22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536" cy="769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187" name="Group 24"/>
            <p:cNvGrpSpPr>
              <a:grpSpLocks/>
            </p:cNvGrpSpPr>
            <p:nvPr/>
          </p:nvGrpSpPr>
          <p:grpSpPr bwMode="auto">
            <a:xfrm>
              <a:off x="2880" y="3038"/>
              <a:ext cx="618" cy="399"/>
              <a:chOff x="4503" y="3504"/>
              <a:chExt cx="618" cy="399"/>
            </a:xfrm>
          </p:grpSpPr>
          <p:sp>
            <p:nvSpPr>
              <p:cNvPr id="7202" name="AutoShape 25"/>
              <p:cNvSpPr>
                <a:spLocks noChangeArrowheads="1"/>
              </p:cNvSpPr>
              <p:nvPr/>
            </p:nvSpPr>
            <p:spPr bwMode="auto">
              <a:xfrm>
                <a:off x="4896" y="3649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3" name="AutoShape 26"/>
              <p:cNvSpPr>
                <a:spLocks noChangeArrowheads="1"/>
              </p:cNvSpPr>
              <p:nvPr/>
            </p:nvSpPr>
            <p:spPr bwMode="auto">
              <a:xfrm>
                <a:off x="4503" y="3645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4" name="Line 27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5" name="Line 28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6" name="Line 29"/>
              <p:cNvSpPr>
                <a:spLocks noChangeShapeType="1"/>
              </p:cNvSpPr>
              <p:nvPr/>
            </p:nvSpPr>
            <p:spPr bwMode="auto">
              <a:xfrm>
                <a:off x="5040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8" name="Text Box 30"/>
            <p:cNvSpPr txBox="1">
              <a:spLocks noChangeArrowheads="1"/>
            </p:cNvSpPr>
            <p:nvPr/>
          </p:nvSpPr>
          <p:spPr bwMode="auto">
            <a:xfrm>
              <a:off x="3504" y="3278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Δεδομένα</a:t>
              </a:r>
            </a:p>
          </p:txBody>
        </p:sp>
        <p:sp>
          <p:nvSpPr>
            <p:cNvPr id="7189" name="Line 31"/>
            <p:cNvSpPr>
              <a:spLocks noChangeShapeType="1"/>
            </p:cNvSpPr>
            <p:nvPr/>
          </p:nvSpPr>
          <p:spPr bwMode="auto">
            <a:xfrm flipH="1">
              <a:off x="3744" y="227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0" name="Line 32"/>
            <p:cNvSpPr>
              <a:spLocks noChangeShapeType="1"/>
            </p:cNvSpPr>
            <p:nvPr/>
          </p:nvSpPr>
          <p:spPr bwMode="auto">
            <a:xfrm flipH="1">
              <a:off x="2592" y="270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1" name="Line 33"/>
            <p:cNvSpPr>
              <a:spLocks noChangeShapeType="1"/>
            </p:cNvSpPr>
            <p:nvPr/>
          </p:nvSpPr>
          <p:spPr bwMode="auto">
            <a:xfrm>
              <a:off x="2736" y="29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2" name="Line 34"/>
            <p:cNvSpPr>
              <a:spLocks noChangeShapeType="1"/>
            </p:cNvSpPr>
            <p:nvPr/>
          </p:nvSpPr>
          <p:spPr bwMode="auto">
            <a:xfrm>
              <a:off x="3216" y="294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195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2B3AA-E3C1-40CD-8C98-E496660C9A35}" type="slidenum">
              <a:rPr lang="el-GR" altLang="en-US"/>
              <a:pPr/>
              <a:t>40</a:t>
            </a:fld>
            <a:endParaRPr lang="el-GR" altLang="en-US"/>
          </a:p>
        </p:txBody>
      </p:sp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 dirty="0">
                <a:solidFill>
                  <a:schemeClr val="accent1"/>
                </a:solidFill>
                <a:latin typeface="Comic Sans MS" pitchFamily="66" charset="0"/>
              </a:rPr>
              <a:t>Πράξεις Συνόλων</a:t>
            </a:r>
          </a:p>
        </p:txBody>
      </p:sp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057275" y="1971675"/>
            <a:ext cx="6858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Ταξινόμησε τις πλειάδες της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σε ένα γνώρισμα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έστω Α)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Ταξινόμησε τις πλειάδες της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στο ίδιο γνώρισμα 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: = 1;    j := 1;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while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j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</a:t>
            </a:r>
            <a:r>
              <a:rPr lang="el-GR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dirty="0">
                <a:latin typeface="Calibri" pitchFamily="34" charset="0"/>
                <a:cs typeface="Calibri" pitchFamily="34" charset="0"/>
              </a:rPr>
              <a:t>])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09775" y="4305303"/>
            <a:ext cx="1371600" cy="938213"/>
            <a:chOff x="1440" y="2976"/>
            <a:chExt cx="864" cy="591"/>
          </a:xfrm>
        </p:grpSpPr>
        <p:sp>
          <p:nvSpPr>
            <p:cNvPr id="643077" name="Text Box 5"/>
            <p:cNvSpPr txBox="1">
              <a:spLocks noChangeArrowheads="1"/>
            </p:cNvSpPr>
            <p:nvPr/>
          </p:nvSpPr>
          <p:spPr bwMode="auto">
            <a:xfrm>
              <a:off x="1440" y="3024"/>
              <a:ext cx="864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99FF"/>
                  </a:solidFill>
                  <a:latin typeface="Calibri" pitchFamily="34" charset="0"/>
                  <a:cs typeface="Calibri" pitchFamily="34" charset="0"/>
                </a:rPr>
                <a:t>Τομή</a:t>
              </a:r>
              <a:endParaRPr lang="el-GR" u="sng">
                <a:solidFill>
                  <a:srgbClr val="0099FF"/>
                </a:solidFill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τίποτα</a:t>
              </a:r>
            </a:p>
          </p:txBody>
        </p:sp>
        <p:sp>
          <p:nvSpPr>
            <p:cNvPr id="643078" name="Rectangle 6"/>
            <p:cNvSpPr>
              <a:spLocks noChangeArrowheads="1"/>
            </p:cNvSpPr>
            <p:nvPr/>
          </p:nvSpPr>
          <p:spPr bwMode="auto">
            <a:xfrm>
              <a:off x="1440" y="2976"/>
              <a:ext cx="768" cy="576"/>
            </a:xfrm>
            <a:prstGeom prst="rect">
              <a:avLst/>
            </a:prstGeom>
            <a:noFill/>
            <a:ln w="9525">
              <a:solidFill>
                <a:srgbClr val="0099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562350" y="4305302"/>
            <a:ext cx="2057400" cy="1246188"/>
            <a:chOff x="2304" y="2976"/>
            <a:chExt cx="1296" cy="785"/>
          </a:xfrm>
        </p:grpSpPr>
        <p:sp>
          <p:nvSpPr>
            <p:cNvPr id="643080" name="Text Box 8"/>
            <p:cNvSpPr txBox="1">
              <a:spLocks noChangeArrowheads="1"/>
            </p:cNvSpPr>
            <p:nvPr/>
          </p:nvSpPr>
          <p:spPr bwMode="auto">
            <a:xfrm>
              <a:off x="2304" y="3024"/>
              <a:ext cx="1296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CC66"/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S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j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</p:txBody>
        </p:sp>
        <p:sp>
          <p:nvSpPr>
            <p:cNvPr id="643081" name="Rectangle 9"/>
            <p:cNvSpPr>
              <a:spLocks noChangeArrowheads="1"/>
            </p:cNvSpPr>
            <p:nvPr/>
          </p:nvSpPr>
          <p:spPr bwMode="auto">
            <a:xfrm>
              <a:off x="2304" y="2976"/>
              <a:ext cx="1200" cy="768"/>
            </a:xfrm>
            <a:prstGeom prst="rect">
              <a:avLst/>
            </a:prstGeom>
            <a:noFill/>
            <a:ln w="9525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848350" y="4305302"/>
            <a:ext cx="2971800" cy="1014413"/>
            <a:chOff x="3696" y="2976"/>
            <a:chExt cx="1872" cy="639"/>
          </a:xfrm>
        </p:grpSpPr>
        <p:sp>
          <p:nvSpPr>
            <p:cNvPr id="643083" name="Text Box 11"/>
            <p:cNvSpPr txBox="1">
              <a:spLocks noChangeArrowheads="1"/>
            </p:cNvSpPr>
            <p:nvPr/>
          </p:nvSpPr>
          <p:spPr bwMode="auto">
            <a:xfrm>
              <a:off x="3792" y="3072"/>
              <a:ext cx="1776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τίποτα</a:t>
              </a:r>
            </a:p>
          </p:txBody>
        </p:sp>
        <p:sp>
          <p:nvSpPr>
            <p:cNvPr id="643084" name="Rectangle 12"/>
            <p:cNvSpPr>
              <a:spLocks noChangeArrowheads="1"/>
            </p:cNvSpPr>
            <p:nvPr/>
          </p:nvSpPr>
          <p:spPr bwMode="auto">
            <a:xfrm>
              <a:off x="3696" y="2976"/>
              <a:ext cx="1008" cy="624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3085" name="Text Box 13"/>
          <p:cNvSpPr txBox="1">
            <a:spLocks noChangeArrowheads="1"/>
          </p:cNvSpPr>
          <p:nvPr/>
        </p:nvSpPr>
        <p:spPr bwMode="auto">
          <a:xfrm>
            <a:off x="2286000" y="57912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j := j + 1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8A8-3ACF-4BE4-9485-9BE0A520CEAC}" type="slidenum">
              <a:rPr lang="el-GR" altLang="en-US"/>
              <a:pPr/>
              <a:t>41</a:t>
            </a:fld>
            <a:endParaRPr lang="el-GR" altLang="en-US"/>
          </a:p>
        </p:txBody>
      </p:sp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Πράξεις Συνόλων</a:t>
            </a:r>
          </a:p>
        </p:txBody>
      </p:sp>
      <p:sp>
        <p:nvSpPr>
          <p:cNvPr id="64409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472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else 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&lt;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</a:t>
            </a:r>
            <a:r>
              <a:rPr lang="el-GR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dirty="0">
                <a:latin typeface="Calibri" pitchFamily="34" charset="0"/>
                <a:cs typeface="Calibri" pitchFamily="34" charset="0"/>
              </a:rPr>
              <a:t>])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286003"/>
            <a:ext cx="1905000" cy="938213"/>
            <a:chOff x="1440" y="2976"/>
            <a:chExt cx="864" cy="591"/>
          </a:xfrm>
        </p:grpSpPr>
        <p:sp>
          <p:nvSpPr>
            <p:cNvPr id="644101" name="Text Box 5"/>
            <p:cNvSpPr txBox="1">
              <a:spLocks noChangeArrowheads="1"/>
            </p:cNvSpPr>
            <p:nvPr/>
          </p:nvSpPr>
          <p:spPr bwMode="auto">
            <a:xfrm>
              <a:off x="1440" y="3024"/>
              <a:ext cx="864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99FF"/>
                  </a:solidFill>
                  <a:latin typeface="Calibri" pitchFamily="34" charset="0"/>
                  <a:cs typeface="Calibri" pitchFamily="34" charset="0"/>
                </a:rPr>
                <a:t>Τομή</a:t>
              </a:r>
              <a:endParaRPr lang="el-GR" u="sng">
                <a:solidFill>
                  <a:srgbClr val="0099FF"/>
                </a:solidFill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τίποτα</a:t>
              </a:r>
            </a:p>
          </p:txBody>
        </p:sp>
        <p:sp>
          <p:nvSpPr>
            <p:cNvPr id="644102" name="Rectangle 6"/>
            <p:cNvSpPr>
              <a:spLocks noChangeArrowheads="1"/>
            </p:cNvSpPr>
            <p:nvPr/>
          </p:nvSpPr>
          <p:spPr bwMode="auto">
            <a:xfrm>
              <a:off x="1440" y="2976"/>
              <a:ext cx="768" cy="576"/>
            </a:xfrm>
            <a:prstGeom prst="rect">
              <a:avLst/>
            </a:prstGeom>
            <a:noFill/>
            <a:ln w="9525">
              <a:solidFill>
                <a:srgbClr val="0099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4103" name="Text Box 7"/>
          <p:cNvSpPr txBox="1">
            <a:spLocks noChangeArrowheads="1"/>
          </p:cNvSpPr>
          <p:nvPr/>
        </p:nvSpPr>
        <p:spPr bwMode="auto">
          <a:xfrm>
            <a:off x="2743200" y="2362200"/>
            <a:ext cx="3048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>
                <a:solidFill>
                  <a:srgbClr val="00CC66"/>
                </a:solidFill>
                <a:latin typeface="Calibri" pitchFamily="34" charset="0"/>
                <a:cs typeface="Calibri" pitchFamily="34" charset="0"/>
              </a:rPr>
              <a:t>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στο αποτέλεσμα</a:t>
            </a:r>
          </a:p>
        </p:txBody>
      </p:sp>
      <p:sp>
        <p:nvSpPr>
          <p:cNvPr id="644104" name="Rectangle 8"/>
          <p:cNvSpPr>
            <a:spLocks noChangeArrowheads="1"/>
          </p:cNvSpPr>
          <p:nvPr/>
        </p:nvSpPr>
        <p:spPr bwMode="auto">
          <a:xfrm>
            <a:off x="2743201" y="2276475"/>
            <a:ext cx="2900370" cy="1295401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4105" name="Text Box 9"/>
          <p:cNvSpPr txBox="1">
            <a:spLocks noChangeArrowheads="1"/>
          </p:cNvSpPr>
          <p:nvPr/>
        </p:nvSpPr>
        <p:spPr bwMode="auto">
          <a:xfrm>
            <a:off x="5867400" y="2286000"/>
            <a:ext cx="327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Διαφορά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στο  αποτέλεσμα</a:t>
            </a:r>
          </a:p>
        </p:txBody>
      </p:sp>
      <p:sp>
        <p:nvSpPr>
          <p:cNvPr id="644106" name="Rectangle 10"/>
          <p:cNvSpPr>
            <a:spLocks noChangeArrowheads="1"/>
          </p:cNvSpPr>
          <p:nvPr/>
        </p:nvSpPr>
        <p:spPr bwMode="auto">
          <a:xfrm>
            <a:off x="5791200" y="2276474"/>
            <a:ext cx="3209956" cy="9382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4107" name="Text Box 11"/>
          <p:cNvSpPr txBox="1">
            <a:spLocks noChangeArrowheads="1"/>
          </p:cNvSpPr>
          <p:nvPr/>
        </p:nvSpPr>
        <p:spPr bwMode="auto">
          <a:xfrm>
            <a:off x="304800" y="3352800"/>
            <a:ext cx="2590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i := i + 1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else (* 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[A] = S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j</a:t>
            </a:r>
            <a:r>
              <a:rPr lang="en-US">
                <a:latin typeface="Calibri" pitchFamily="34" charset="0"/>
                <a:cs typeface="Calibri" pitchFamily="34" charset="0"/>
              </a:rPr>
              <a:t>[</a:t>
            </a:r>
            <a:r>
              <a:rPr lang="el-GR">
                <a:latin typeface="Calibri" pitchFamily="34" charset="0"/>
                <a:cs typeface="Calibri" pitchFamily="34" charset="0"/>
              </a:rPr>
              <a:t>Α</a:t>
            </a:r>
            <a:r>
              <a:rPr lang="en-US">
                <a:latin typeface="Calibri" pitchFamily="34" charset="0"/>
                <a:cs typeface="Calibri" pitchFamily="34" charset="0"/>
              </a:rPr>
              <a:t>] *)</a:t>
            </a:r>
            <a:endParaRPr lang="el-G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4108" name="Text Box 12"/>
          <p:cNvSpPr txBox="1">
            <a:spLocks noChangeArrowheads="1"/>
          </p:cNvSpPr>
          <p:nvPr/>
        </p:nvSpPr>
        <p:spPr bwMode="auto">
          <a:xfrm>
            <a:off x="609600" y="4344988"/>
            <a:ext cx="29718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>
                <a:solidFill>
                  <a:srgbClr val="0099FF"/>
                </a:solidFill>
                <a:latin typeface="Calibri" pitchFamily="34" charset="0"/>
                <a:cs typeface="Calibri" pitchFamily="34" charset="0"/>
              </a:rPr>
              <a:t>Τομή</a:t>
            </a:r>
            <a:endParaRPr lang="el-GR" u="sng">
              <a:solidFill>
                <a:srgbClr val="0099FF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i := i + 1;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j := j + 1;</a:t>
            </a:r>
          </a:p>
        </p:txBody>
      </p:sp>
      <p:sp>
        <p:nvSpPr>
          <p:cNvPr id="644109" name="Rectangle 13"/>
          <p:cNvSpPr>
            <a:spLocks noChangeArrowheads="1"/>
          </p:cNvSpPr>
          <p:nvPr/>
        </p:nvSpPr>
        <p:spPr bwMode="auto">
          <a:xfrm>
            <a:off x="609600" y="4267200"/>
            <a:ext cx="2890830" cy="2162196"/>
          </a:xfrm>
          <a:prstGeom prst="rect">
            <a:avLst/>
          </a:prstGeom>
          <a:noFill/>
          <a:ln w="9525">
            <a:solidFill>
              <a:srgbClr val="00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790950" y="4276726"/>
            <a:ext cx="2057400" cy="1400176"/>
            <a:chOff x="2400" y="2784"/>
            <a:chExt cx="1296" cy="882"/>
          </a:xfrm>
        </p:grpSpPr>
        <p:sp>
          <p:nvSpPr>
            <p:cNvPr id="644111" name="Text Box 15"/>
            <p:cNvSpPr txBox="1">
              <a:spLocks noChangeArrowheads="1"/>
            </p:cNvSpPr>
            <p:nvPr/>
          </p:nvSpPr>
          <p:spPr bwMode="auto">
            <a:xfrm>
              <a:off x="2400" y="2832"/>
              <a:ext cx="1296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CC66"/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i := i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4112" name="Rectangle 16"/>
            <p:cNvSpPr>
              <a:spLocks noChangeArrowheads="1"/>
            </p:cNvSpPr>
            <p:nvPr/>
          </p:nvSpPr>
          <p:spPr bwMode="auto">
            <a:xfrm>
              <a:off x="2400" y="2784"/>
              <a:ext cx="1200" cy="768"/>
            </a:xfrm>
            <a:prstGeom prst="rect">
              <a:avLst/>
            </a:prstGeom>
            <a:noFill/>
            <a:ln w="9525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019800" y="4267201"/>
            <a:ext cx="1981200" cy="1784351"/>
            <a:chOff x="3792" y="2784"/>
            <a:chExt cx="1248" cy="1124"/>
          </a:xfrm>
        </p:grpSpPr>
        <p:sp>
          <p:nvSpPr>
            <p:cNvPr id="644114" name="Text Box 18"/>
            <p:cNvSpPr txBox="1">
              <a:spLocks noChangeArrowheads="1"/>
            </p:cNvSpPr>
            <p:nvPr/>
          </p:nvSpPr>
          <p:spPr bwMode="auto">
            <a:xfrm>
              <a:off x="3840" y="2784"/>
              <a:ext cx="1200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i := i + 1;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j := j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4115" name="Rectangle 19"/>
            <p:cNvSpPr>
              <a:spLocks noChangeArrowheads="1"/>
            </p:cNvSpPr>
            <p:nvPr/>
          </p:nvSpPr>
          <p:spPr bwMode="auto">
            <a:xfrm>
              <a:off x="3792" y="2784"/>
              <a:ext cx="1203" cy="82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altLang="en-US" dirty="0"/>
              <a:t>Β</a:t>
            </a:r>
            <a:r>
              <a:rPr lang="en-US" altLang="en-US" dirty="0"/>
              <a:t>ά</a:t>
            </a:r>
            <a:r>
              <a:rPr lang="el-GR" altLang="en-US" dirty="0"/>
              <a:t>σεις Δεδομένων </a:t>
            </a:r>
            <a:r>
              <a:rPr lang="el-GR" altLang="en-US" dirty="0" smtClean="0"/>
              <a:t>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</a:t>
            </a:r>
            <a:r>
              <a:rPr lang="en-US" altLang="en-US" dirty="0" smtClean="0"/>
              <a:t>013</a:t>
            </a:r>
            <a:endParaRPr lang="el-GR" alt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CF73-B504-46BD-877F-03D999926B4D}" type="slidenum">
              <a:rPr lang="el-GR" altLang="en-US"/>
              <a:pPr/>
              <a:t>42</a:t>
            </a:fld>
            <a:endParaRPr lang="el-GR" altLang="en-US"/>
          </a:p>
        </p:txBody>
      </p:sp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38138"/>
            <a:ext cx="7475537" cy="1079500"/>
          </a:xfrm>
        </p:spPr>
        <p:txBody>
          <a:bodyPr/>
          <a:lstStyle/>
          <a:p>
            <a:pPr algn="r"/>
            <a:r>
              <a:rPr lang="el-GR" sz="2000" b="0">
                <a:solidFill>
                  <a:schemeClr val="accent1"/>
                </a:solidFill>
                <a:latin typeface="Comic Sans MS" pitchFamily="66" charset="0"/>
              </a:rPr>
              <a:t>Πράξεις Συνόλων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85786" y="2343150"/>
            <a:ext cx="3657600" cy="4092576"/>
            <a:chOff x="912" y="1632"/>
            <a:chExt cx="2304" cy="2578"/>
          </a:xfrm>
        </p:grpSpPr>
        <p:sp>
          <p:nvSpPr>
            <p:cNvPr id="645124" name="Text Box 4"/>
            <p:cNvSpPr txBox="1">
              <a:spLocks noChangeArrowheads="1"/>
            </p:cNvSpPr>
            <p:nvPr/>
          </p:nvSpPr>
          <p:spPr bwMode="auto">
            <a:xfrm>
              <a:off x="1056" y="1728"/>
              <a:ext cx="2160" cy="2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rgbClr val="00CC66"/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while (i </a:t>
              </a:r>
              <a:r>
                <a:rPr lang="el-GR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i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 i: = i + 1;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while (j </a:t>
              </a:r>
              <a:r>
                <a:rPr lang="el-GR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>
                  <a:latin typeface="Calibri" pitchFamily="34" charset="0"/>
                  <a:cs typeface="Calibri" pitchFamily="34" charset="0"/>
                </a:rPr>
                <a:t>S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S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j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 j: = j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5125" name="Rectangle 5"/>
            <p:cNvSpPr>
              <a:spLocks noChangeArrowheads="1"/>
            </p:cNvSpPr>
            <p:nvPr/>
          </p:nvSpPr>
          <p:spPr bwMode="auto">
            <a:xfrm>
              <a:off x="912" y="1632"/>
              <a:ext cx="2250" cy="2259"/>
            </a:xfrm>
            <a:prstGeom prst="rect">
              <a:avLst/>
            </a:prstGeom>
            <a:noFill/>
            <a:ln w="9525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995836" y="2352675"/>
            <a:ext cx="3505200" cy="2630488"/>
            <a:chOff x="3408" y="1632"/>
            <a:chExt cx="2208" cy="1657"/>
          </a:xfrm>
        </p:grpSpPr>
        <p:sp>
          <p:nvSpPr>
            <p:cNvPr id="645127" name="Text Box 7"/>
            <p:cNvSpPr txBox="1">
              <a:spLocks noChangeArrowheads="1"/>
            </p:cNvSpPr>
            <p:nvPr/>
          </p:nvSpPr>
          <p:spPr bwMode="auto">
            <a:xfrm>
              <a:off x="3456" y="1680"/>
              <a:ext cx="2160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while (i </a:t>
              </a:r>
              <a:r>
                <a:rPr lang="el-GR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i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 i: = i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5128" name="Rectangle 8"/>
            <p:cNvSpPr>
              <a:spLocks noChangeArrowheads="1"/>
            </p:cNvSpPr>
            <p:nvPr/>
          </p:nvSpPr>
          <p:spPr bwMode="auto">
            <a:xfrm>
              <a:off x="3408" y="1632"/>
              <a:ext cx="2160" cy="144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5129" name="Text Box 9"/>
          <p:cNvSpPr txBox="1">
            <a:spLocks noChangeArrowheads="1"/>
          </p:cNvSpPr>
          <p:nvPr/>
        </p:nvSpPr>
        <p:spPr bwMode="auto">
          <a:xfrm>
            <a:off x="1038198" y="1700212"/>
            <a:ext cx="62436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υπάρχουν ακόμα εγγραφές για κάποιο αρχείο</a:t>
            </a:r>
            <a:r>
              <a:rPr lang="en-US" dirty="0">
                <a:latin typeface="Calibri" pitchFamily="34" charset="0"/>
                <a:cs typeface="Calibri" pitchFamily="34" charset="0"/>
              </a:rPr>
              <a:t>: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  <a:endParaRPr lang="el-GR" altLang="en-US" dirty="0" smtClean="0"/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97EEC6-71F8-4DAD-80BC-19A9A7246389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32773" name="Text Box 2"/>
          <p:cNvSpPr txBox="1">
            <a:spLocks noChangeArrowheads="1"/>
          </p:cNvSpPr>
          <p:nvPr/>
        </p:nvSpPr>
        <p:spPr bwMode="auto">
          <a:xfrm>
            <a:off x="1547664" y="2852936"/>
            <a:ext cx="5476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i="1" dirty="0">
                <a:solidFill>
                  <a:srgbClr val="FF3300"/>
                </a:solidFill>
                <a:latin typeface="Calibri" pitchFamily="34" charset="0"/>
              </a:rPr>
              <a:t>Τέλος</a:t>
            </a:r>
            <a:endParaRPr lang="en-US" sz="2800" i="1" dirty="0">
              <a:solidFill>
                <a:srgbClr val="FF33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38B204-8D72-43DB-935D-F633B9CFD24C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Επεξεργασία Ερωτήσεων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692275" y="3429000"/>
            <a:ext cx="5867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>
                <a:latin typeface="Calibri" pitchFamily="34" charset="0"/>
                <a:cs typeface="Calibri" pitchFamily="34" charset="0"/>
              </a:rPr>
              <a:t>Συντακτική Ανάλυση &amp; Μετάφραση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>
                <a:latin typeface="Calibri" pitchFamily="34" charset="0"/>
                <a:cs typeface="Calibri" pitchFamily="34" charset="0"/>
              </a:rPr>
              <a:t>Βελτιστοποίηση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>
                <a:latin typeface="Calibri" pitchFamily="34" charset="0"/>
                <a:cs typeface="Calibri" pitchFamily="34" charset="0"/>
              </a:rPr>
              <a:t>Υπολογισμός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39552" y="2564904"/>
            <a:ext cx="804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Τα  βασικά βήματα στην επεξεργασία μιας ερώτησης είναι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51D0-EDB5-47DA-A9B5-063A5373704E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Συντακτική Ανάλυση &amp; Μετάφραση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09575" y="16764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1. Συντακτική Ανάλυση </a:t>
            </a:r>
            <a:r>
              <a:rPr lang="en-US" sz="2400" dirty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(Parsing)</a:t>
            </a:r>
            <a:r>
              <a:rPr lang="el-GR" sz="2400" dirty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 &amp; Μετάφραση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784225" y="2332038"/>
            <a:ext cx="7620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Η </a:t>
            </a:r>
            <a:r>
              <a:rPr lang="en-US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SQL </a:t>
            </a:r>
            <a:r>
              <a:rPr lang="el-GR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ερώτηση</a:t>
            </a:r>
            <a:r>
              <a:rPr lang="el-GR">
                <a:latin typeface="Calibri" pitchFamily="34" charset="0"/>
                <a:cs typeface="Calibri" pitchFamily="34" charset="0"/>
              </a:rPr>
              <a:t> μεταφράζεται σε μια </a:t>
            </a:r>
            <a:r>
              <a:rPr lang="el-GR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εσωτερική μορφή</a:t>
            </a:r>
            <a:r>
              <a:rPr lang="el-GR">
                <a:latin typeface="Calibri" pitchFamily="34" charset="0"/>
                <a:cs typeface="Calibri" pitchFamily="34" charset="0"/>
              </a:rPr>
              <a:t> αφού γίνει ο απαραίτητος συντακτικός  και σημασιολογικός έλεγχος (π.χ., τα ονόματα που αναφέρονται είναι ονόματα σχέσεων που υπάρχουν)</a:t>
            </a:r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784225" y="3484563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Αντικατάσταση των όψεων από τον ορισμό τους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808038" y="39878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Σε ποια εσωτερική μορφή; Έκφραση της σχεσιακής άλγεβρας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712788" y="463708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n</a:t>
            </a:r>
            <a:endParaRPr lang="en-US" sz="180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m</a:t>
            </a:r>
            <a:endParaRPr lang="en-US" sz="180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>
                <a:latin typeface="Calibri" pitchFamily="34" charset="0"/>
                <a:cs typeface="Calibri" pitchFamily="34" charset="0"/>
              </a:rPr>
              <a:t> P</a:t>
            </a:r>
            <a:endParaRPr lang="el-GR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736975" y="506888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12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13</a:t>
            </a:r>
            <a:endParaRPr lang="el-GR" altLang="en-US" dirty="0" smtClean="0"/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73234C-23B0-40A5-863B-DA6989B47927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Βελτιστοποίηση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457200" y="161925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2. Βελτιστοποίηση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695325" y="2466975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Μια </a:t>
            </a:r>
            <a:r>
              <a:rPr lang="en-US">
                <a:latin typeface="Calibri" pitchFamily="34" charset="0"/>
                <a:cs typeface="Calibri" pitchFamily="34" charset="0"/>
              </a:rPr>
              <a:t>SQL </a:t>
            </a:r>
            <a:r>
              <a:rPr lang="el-GR">
                <a:latin typeface="Calibri" pitchFamily="34" charset="0"/>
                <a:cs typeface="Calibri" pitchFamily="34" charset="0"/>
              </a:rPr>
              <a:t>ερώτηση μπορεί να μεταφραστεί σε διαφορετικές (ισοδύναμες) εκφράσεις της σχεσιακής άλγεβρας</a:t>
            </a: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552450" y="3429000"/>
            <a:ext cx="6096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>
                <a:latin typeface="Calibri" pitchFamily="34" charset="0"/>
                <a:cs typeface="Calibri" pitchFamily="34" charset="0"/>
              </a:rPr>
              <a:t> balance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>
                <a:latin typeface="Calibri" pitchFamily="34" charset="0"/>
                <a:cs typeface="Calibri" pitchFamily="34" charset="0"/>
              </a:rPr>
              <a:t>account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>
                <a:latin typeface="Calibri" pitchFamily="34" charset="0"/>
                <a:cs typeface="Calibri" pitchFamily="34" charset="0"/>
              </a:rPr>
              <a:t> balance &lt; 25000</a:t>
            </a:r>
            <a:endParaRPr lang="el-GR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3733800" y="4257675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latin typeface="Calibri" pitchFamily="34" charset="0"/>
                <a:cs typeface="Calibri" pitchFamily="34" charset="0"/>
              </a:rPr>
              <a:t> σ 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balance &lt; 2500</a:t>
            </a:r>
            <a:r>
              <a:rPr lang="en-US" sz="240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>
                <a:latin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balance</a:t>
            </a:r>
            <a:r>
              <a:rPr lang="en-US" sz="2400">
                <a:latin typeface="Calibri" pitchFamily="34" charset="0"/>
                <a:cs typeface="Calibri" pitchFamily="34" charset="0"/>
              </a:rPr>
              <a:t>(account))</a:t>
            </a:r>
            <a:endParaRPr lang="el-GR" sz="24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3752850" y="3476625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latin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balance</a:t>
            </a:r>
            <a:r>
              <a:rPr lang="en-US" sz="240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>
                <a:latin typeface="Calibri" pitchFamily="34" charset="0"/>
                <a:cs typeface="Calibri" pitchFamily="34" charset="0"/>
              </a:rPr>
              <a:t>σ 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balance &lt; 2500</a:t>
            </a:r>
            <a:r>
              <a:rPr lang="en-US" sz="2400">
                <a:latin typeface="Calibri" pitchFamily="34" charset="0"/>
                <a:cs typeface="Calibri" pitchFamily="34" charset="0"/>
              </a:rPr>
              <a:t> (account))</a:t>
            </a:r>
            <a:endParaRPr lang="el-GR" sz="24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1638300" y="5105400"/>
            <a:ext cx="638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Με ποιο κριτήριο γίνεται η επιλογή της έκφρασης;</a:t>
            </a:r>
          </a:p>
        </p:txBody>
      </p:sp>
      <p:sp>
        <p:nvSpPr>
          <p:cNvPr id="10252" name="Text Box 9"/>
          <p:cNvSpPr txBox="1">
            <a:spLocks noChangeArrowheads="1"/>
          </p:cNvSpPr>
          <p:nvPr/>
        </p:nvSpPr>
        <p:spPr bwMode="auto">
          <a:xfrm>
            <a:off x="900113" y="5734050"/>
            <a:ext cx="6264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 βελτιστοποίηση είναι το 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πιο «δύσκολο» βήμα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A16A37-0D57-4DB0-8531-8AF604CB623F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Βελτιστοποίηση</a:t>
            </a:r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12718" y="5400677"/>
            <a:ext cx="807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Άρα δεν αρκεί ο προσδιορισμός της πράξης - πρέπει να προσδιορίζεται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ο αλγόριθμος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 που θα χρησιμοποιηθεί για την υλοποίησή της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171546" y="2967028"/>
            <a:ext cx="652938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π.χ., για την υλοποίηση της επιλογής μπορεί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είτε να σαρώσουμε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scan –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σειριακή αναζήτηση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όλο το αρχείο ελέγχοντας κάθε εγγραφή αν ικανοποιεί τη συνθήκη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είτε αν υπάρχει π.χ., ένα Β</a:t>
            </a:r>
            <a:r>
              <a:rPr lang="el-GR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ευρετήριο στο γνώρισμα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balance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να χρησιμοποιήσουμε το ευρετήριο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357158" y="2071678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Κάθε πράξη της σχεσιακής άλγεβρας μπορεί να υλοποιηθεί με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διαφορετικούς αλγορίθμους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2-20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98CBB-6D69-4A34-8F87-7E0AFC1C0C55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solidFill>
                  <a:schemeClr val="accent1"/>
                </a:solidFill>
                <a:latin typeface="Comic Sans MS" pitchFamily="66" charset="0"/>
              </a:rPr>
              <a:t>Βελτιστοποίηση</a:t>
            </a:r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549275" y="203835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βασικές </a:t>
            </a:r>
            <a:r>
              <a:rPr lang="en-US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(primitive) </a:t>
            </a: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πράξεις</a:t>
            </a:r>
            <a:r>
              <a:rPr lang="en-US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πράξη + αλγόριθμος</a:t>
            </a: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19125" y="2905125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Σχέδιο εκτέλεσης</a:t>
            </a:r>
            <a:r>
              <a:rPr lang="el-GR">
                <a:latin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cs typeface="Calibri" pitchFamily="34" charset="0"/>
              </a:rPr>
              <a:t>(execution plan): </a:t>
            </a:r>
            <a:r>
              <a:rPr lang="el-GR">
                <a:latin typeface="Calibri" pitchFamily="34" charset="0"/>
                <a:cs typeface="Calibri" pitchFamily="34" charset="0"/>
              </a:rPr>
              <a:t>μια ακολουθία από βασικές πράξεις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2524125" y="3819525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balance</a:t>
            </a:r>
            <a:endParaRPr lang="el-GR" baseline="-25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2066925" y="4352925"/>
            <a:ext cx="533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σ 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balance &lt; 2500, </a:t>
            </a:r>
            <a:r>
              <a:rPr lang="en-US">
                <a:latin typeface="Calibri" pitchFamily="34" charset="0"/>
                <a:cs typeface="Calibri" pitchFamily="34" charset="0"/>
              </a:rPr>
              <a:t>χρησιμοποί</a:t>
            </a:r>
            <a:r>
              <a:rPr lang="el-GR">
                <a:latin typeface="Calibri" pitchFamily="34" charset="0"/>
                <a:cs typeface="Calibri" pitchFamily="34" charset="0"/>
              </a:rPr>
              <a:t>η</a:t>
            </a:r>
            <a:r>
              <a:rPr lang="en-US">
                <a:latin typeface="Calibri" pitchFamily="34" charset="0"/>
                <a:cs typeface="Calibri" pitchFamily="34" charset="0"/>
              </a:rPr>
              <a:t>σε το ευρετήριο 1</a:t>
            </a:r>
            <a:endParaRPr lang="el-GR" baseline="-25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2600325" y="519112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</a:rPr>
              <a:t>account</a:t>
            </a:r>
            <a:endParaRPr lang="el-GR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9" name="Line 8"/>
          <p:cNvSpPr>
            <a:spLocks noChangeShapeType="1"/>
          </p:cNvSpPr>
          <p:nvPr/>
        </p:nvSpPr>
        <p:spPr bwMode="auto">
          <a:xfrm>
            <a:off x="2981325" y="42005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9"/>
          <p:cNvSpPr>
            <a:spLocks noChangeShapeType="1"/>
          </p:cNvSpPr>
          <p:nvPr/>
        </p:nvSpPr>
        <p:spPr bwMode="auto">
          <a:xfrm>
            <a:off x="2981325" y="481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4911</TotalTime>
  <Words>2564</Words>
  <Application>Microsoft Office PowerPoint</Application>
  <PresentationFormat>On-screen Show (4:3)</PresentationFormat>
  <Paragraphs>514</Paragraphs>
  <Slides>43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Network</vt:lpstr>
      <vt:lpstr>Εξίσωση</vt:lpstr>
      <vt:lpstr>Slide 1</vt:lpstr>
      <vt:lpstr>Εισαγωγή</vt:lpstr>
      <vt:lpstr>Επεξεργασία Ερωτήσεων</vt:lpstr>
      <vt:lpstr>Επεξεργασία Ερωτήσεων</vt:lpstr>
      <vt:lpstr>Επεξεργασία Ερωτήσεων</vt:lpstr>
      <vt:lpstr>Συντακτική Ανάλυση &amp; Μετάφραση</vt:lpstr>
      <vt:lpstr>Βελτιστοποίηση</vt:lpstr>
      <vt:lpstr>Βελτιστοποίηση</vt:lpstr>
      <vt:lpstr>Βελτιστοποίηση</vt:lpstr>
      <vt:lpstr>Βελτιστοποίηση</vt:lpstr>
      <vt:lpstr>Βελτιστοποίηση</vt:lpstr>
      <vt:lpstr>Βελτιστοποίηση Ερωτήσεων</vt:lpstr>
      <vt:lpstr>Βελτιστοποίηση Ερωτήσεων</vt:lpstr>
      <vt:lpstr>Εκτέλεση</vt:lpstr>
      <vt:lpstr>Εκτέλεση</vt:lpstr>
      <vt:lpstr>Αλγόριθμοι Εκτέλεσης Βασικών Πράξεων</vt:lpstr>
      <vt:lpstr>Αλγόριθμοι Εκτέλεσης Βασικών Πράξεων</vt:lpstr>
      <vt:lpstr>Αλγόριθμοι Εκτέλεσης Βασικών Πράξεων</vt:lpstr>
      <vt:lpstr>Επεξεργασία Ερωτήσεων</vt:lpstr>
      <vt:lpstr>Επεξεργασία Ερωτήσεων</vt:lpstr>
      <vt:lpstr>Επιλογή</vt:lpstr>
      <vt:lpstr>Επιλογή: Συνθήκη Ισότητας</vt:lpstr>
      <vt:lpstr>Επιλογή: Συνθήκη Ισότητας</vt:lpstr>
      <vt:lpstr>Επιλογή: Συνθήκη Ισότητας</vt:lpstr>
      <vt:lpstr>Επιλογή: Συνθήκη Ισότητας</vt:lpstr>
      <vt:lpstr>Επιλογή: Συνθήκη με Σύγκριση</vt:lpstr>
      <vt:lpstr>Επιλογή: Συνθήκη με Σύγκριση</vt:lpstr>
      <vt:lpstr>Επιλογή: Συνθήκη με Σύγκριση</vt:lpstr>
      <vt:lpstr>Επιλογή: Συνθήκη Σύζευξης</vt:lpstr>
      <vt:lpstr>Επιλογή: Συνθήκη Διάζευξης</vt:lpstr>
      <vt:lpstr>Επεξεργασία Ερωτήσεων</vt:lpstr>
      <vt:lpstr>Συνένωση</vt:lpstr>
      <vt:lpstr>Συνένωση (εμφωλευμένος βρόγχος)</vt:lpstr>
      <vt:lpstr>Συνένωση (εμφωλευμένος βρόγχος)</vt:lpstr>
      <vt:lpstr>Συνένωση (χρήση ευρετηρίου)</vt:lpstr>
      <vt:lpstr>Συνένωση (ταξινόμηση-συγχώνευση)</vt:lpstr>
      <vt:lpstr>Συνένωση (ταξινόμηση-συγχώνευση)</vt:lpstr>
      <vt:lpstr>Συνένωση (ταξινόμηση-συγχώνευση)</vt:lpstr>
      <vt:lpstr>Συνένωση</vt:lpstr>
      <vt:lpstr>Πράξεις Συνόλων</vt:lpstr>
      <vt:lpstr>Πράξεις Συνόλων</vt:lpstr>
      <vt:lpstr>Πράξεις Συνόλων</vt:lpstr>
      <vt:lpstr>Slide 43</vt:lpstr>
    </vt:vector>
  </TitlesOfParts>
  <Company>ΠΑΝΕΠΙΣΤΗΜΙΟ ΙΩΑΝΝΙΝΩΝ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Χωρίς τίτλο διαφάνειας</dc:title>
  <dc:creator>Ε. ΠΙΤΟΥΡΑ</dc:creator>
  <cp:lastModifiedBy>pitoura</cp:lastModifiedBy>
  <cp:revision>491</cp:revision>
  <cp:lastPrinted>2000-12-08T12:04:09Z</cp:lastPrinted>
  <dcterms:created xsi:type="dcterms:W3CDTF">1999-09-29T13:41:30Z</dcterms:created>
  <dcterms:modified xsi:type="dcterms:W3CDTF">2013-01-11T16:32:50Z</dcterms:modified>
</cp:coreProperties>
</file>