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1"/>
  </p:notesMasterIdLst>
  <p:handoutMasterIdLst>
    <p:handoutMasterId r:id="rId32"/>
  </p:handoutMasterIdLst>
  <p:sldIdLst>
    <p:sldId id="475" r:id="rId2"/>
    <p:sldId id="476" r:id="rId3"/>
    <p:sldId id="477" r:id="rId4"/>
    <p:sldId id="478" r:id="rId5"/>
    <p:sldId id="479" r:id="rId6"/>
    <p:sldId id="480" r:id="rId7"/>
    <p:sldId id="481" r:id="rId8"/>
    <p:sldId id="482" r:id="rId9"/>
    <p:sldId id="483" r:id="rId10"/>
    <p:sldId id="484" r:id="rId11"/>
    <p:sldId id="485" r:id="rId12"/>
    <p:sldId id="486" r:id="rId13"/>
    <p:sldId id="487" r:id="rId14"/>
    <p:sldId id="488" r:id="rId15"/>
    <p:sldId id="489" r:id="rId16"/>
    <p:sldId id="490" r:id="rId17"/>
    <p:sldId id="491" r:id="rId18"/>
    <p:sldId id="492" r:id="rId19"/>
    <p:sldId id="493" r:id="rId20"/>
    <p:sldId id="494" r:id="rId21"/>
    <p:sldId id="495" r:id="rId22"/>
    <p:sldId id="496" r:id="rId23"/>
    <p:sldId id="497" r:id="rId24"/>
    <p:sldId id="498" r:id="rId25"/>
    <p:sldId id="499" r:id="rId26"/>
    <p:sldId id="500" r:id="rId27"/>
    <p:sldId id="501" r:id="rId28"/>
    <p:sldId id="502" r:id="rId29"/>
    <p:sldId id="503" r:id="rId30"/>
  </p:sldIdLst>
  <p:sldSz cx="9144000" cy="6858000" type="screen4x3"/>
  <p:notesSz cx="7099300" cy="10223500"/>
  <p:defaultTextStyle>
    <a:defPPr>
      <a:defRPr lang="el-GR"/>
    </a:defPPr>
    <a:lvl1pPr algn="l" rtl="0" fontAlgn="base">
      <a:spcBef>
        <a:spcPct val="0"/>
      </a:spcBef>
      <a:spcAft>
        <a:spcPct val="0"/>
      </a:spcAft>
      <a:defRPr sz="1600" kern="1200">
        <a:solidFill>
          <a:schemeClr val="tx1"/>
        </a:solidFill>
        <a:latin typeface="Arial" pitchFamily="34" charset="0"/>
        <a:ea typeface="+mn-ea"/>
        <a:cs typeface="+mn-cs"/>
      </a:defRPr>
    </a:lvl1pPr>
    <a:lvl2pPr marL="457200" algn="l" rtl="0" fontAlgn="base">
      <a:spcBef>
        <a:spcPct val="0"/>
      </a:spcBef>
      <a:spcAft>
        <a:spcPct val="0"/>
      </a:spcAft>
      <a:defRPr sz="1600" kern="1200">
        <a:solidFill>
          <a:schemeClr val="tx1"/>
        </a:solidFill>
        <a:latin typeface="Arial" pitchFamily="34" charset="0"/>
        <a:ea typeface="+mn-ea"/>
        <a:cs typeface="+mn-cs"/>
      </a:defRPr>
    </a:lvl2pPr>
    <a:lvl3pPr marL="914400" algn="l" rtl="0" fontAlgn="base">
      <a:spcBef>
        <a:spcPct val="0"/>
      </a:spcBef>
      <a:spcAft>
        <a:spcPct val="0"/>
      </a:spcAft>
      <a:defRPr sz="1600" kern="1200">
        <a:solidFill>
          <a:schemeClr val="tx1"/>
        </a:solidFill>
        <a:latin typeface="Arial" pitchFamily="34" charset="0"/>
        <a:ea typeface="+mn-ea"/>
        <a:cs typeface="+mn-cs"/>
      </a:defRPr>
    </a:lvl3pPr>
    <a:lvl4pPr marL="1371600" algn="l" rtl="0" fontAlgn="base">
      <a:spcBef>
        <a:spcPct val="0"/>
      </a:spcBef>
      <a:spcAft>
        <a:spcPct val="0"/>
      </a:spcAft>
      <a:defRPr sz="1600" kern="1200">
        <a:solidFill>
          <a:schemeClr val="tx1"/>
        </a:solidFill>
        <a:latin typeface="Arial" pitchFamily="34" charset="0"/>
        <a:ea typeface="+mn-ea"/>
        <a:cs typeface="+mn-cs"/>
      </a:defRPr>
    </a:lvl4pPr>
    <a:lvl5pPr marL="1828800" algn="l" rtl="0" fontAlgn="base">
      <a:spcBef>
        <a:spcPct val="0"/>
      </a:spcBef>
      <a:spcAft>
        <a:spcPct val="0"/>
      </a:spcAft>
      <a:defRPr sz="1600" kern="1200">
        <a:solidFill>
          <a:schemeClr val="tx1"/>
        </a:solidFill>
        <a:latin typeface="Arial" pitchFamily="34" charset="0"/>
        <a:ea typeface="+mn-ea"/>
        <a:cs typeface="+mn-cs"/>
      </a:defRPr>
    </a:lvl5pPr>
    <a:lvl6pPr marL="2286000" algn="l" defTabSz="914400" rtl="0" eaLnBrk="1" latinLnBrk="0" hangingPunct="1">
      <a:defRPr sz="1600" kern="1200">
        <a:solidFill>
          <a:schemeClr val="tx1"/>
        </a:solidFill>
        <a:latin typeface="Arial" pitchFamily="34" charset="0"/>
        <a:ea typeface="+mn-ea"/>
        <a:cs typeface="+mn-cs"/>
      </a:defRPr>
    </a:lvl6pPr>
    <a:lvl7pPr marL="2743200" algn="l" defTabSz="914400" rtl="0" eaLnBrk="1" latinLnBrk="0" hangingPunct="1">
      <a:defRPr sz="1600" kern="1200">
        <a:solidFill>
          <a:schemeClr val="tx1"/>
        </a:solidFill>
        <a:latin typeface="Arial" pitchFamily="34" charset="0"/>
        <a:ea typeface="+mn-ea"/>
        <a:cs typeface="+mn-cs"/>
      </a:defRPr>
    </a:lvl7pPr>
    <a:lvl8pPr marL="3200400" algn="l" defTabSz="914400" rtl="0" eaLnBrk="1" latinLnBrk="0" hangingPunct="1">
      <a:defRPr sz="1600" kern="1200">
        <a:solidFill>
          <a:schemeClr val="tx1"/>
        </a:solidFill>
        <a:latin typeface="Arial" pitchFamily="34" charset="0"/>
        <a:ea typeface="+mn-ea"/>
        <a:cs typeface="+mn-cs"/>
      </a:defRPr>
    </a:lvl8pPr>
    <a:lvl9pPr marL="3657600" algn="l" defTabSz="914400" rtl="0" eaLnBrk="1" latinLnBrk="0" hangingPunct="1">
      <a:defRPr sz="16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CC66"/>
    <a:srgbClr val="99FF99"/>
    <a:srgbClr val="FF33CC"/>
    <a:srgbClr val="FFCCCC"/>
    <a:srgbClr val="CC0000"/>
    <a:srgbClr val="969696"/>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p:scale>
          <a:sx n="100" d="100"/>
          <a:sy n="100" d="100"/>
        </p:scale>
        <p:origin x="-894"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2214" y="-114"/>
      </p:cViewPr>
      <p:guideLst>
        <p:guide orient="horz" pos="3220"/>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0" hangingPunct="0">
              <a:defRPr sz="1300">
                <a:latin typeface="Times New Roman" pitchFamily="18" charset="0"/>
              </a:defRPr>
            </a:lvl1pPr>
          </a:lstStyle>
          <a:p>
            <a:pPr>
              <a:defRPr/>
            </a:pPr>
            <a:endParaRPr lang="el-GR"/>
          </a:p>
        </p:txBody>
      </p:sp>
      <p:sp>
        <p:nvSpPr>
          <p:cNvPr id="12288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0" hangingPunct="0">
              <a:defRPr sz="1300">
                <a:latin typeface="Times New Roman" pitchFamily="18" charset="0"/>
              </a:defRPr>
            </a:lvl1pPr>
          </a:lstStyle>
          <a:p>
            <a:pPr>
              <a:defRPr/>
            </a:pPr>
            <a:endParaRPr lang="el-GR"/>
          </a:p>
        </p:txBody>
      </p:sp>
      <p:sp>
        <p:nvSpPr>
          <p:cNvPr id="122884" name="Rectangle 4"/>
          <p:cNvSpPr>
            <a:spLocks noGrp="1" noChangeArrowheads="1"/>
          </p:cNvSpPr>
          <p:nvPr>
            <p:ph type="ftr" sz="quarter" idx="2"/>
          </p:nvPr>
        </p:nvSpPr>
        <p:spPr bwMode="auto">
          <a:xfrm>
            <a:off x="0" y="9715500"/>
            <a:ext cx="3621088" cy="5080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0" hangingPunct="0">
              <a:defRPr sz="1000">
                <a:latin typeface="Bodoni MT" pitchFamily="18" charset="0"/>
              </a:defRPr>
            </a:lvl1pPr>
          </a:lstStyle>
          <a:p>
            <a:pPr>
              <a:defRPr/>
            </a:pPr>
            <a:r>
              <a:rPr lang="el-GR" dirty="0"/>
              <a:t>Βάσεις Δεδομένων 20</a:t>
            </a:r>
            <a:r>
              <a:rPr lang="en-US" dirty="0"/>
              <a:t>11-</a:t>
            </a:r>
            <a:r>
              <a:rPr lang="el-GR" dirty="0"/>
              <a:t>20</a:t>
            </a:r>
            <a:r>
              <a:rPr lang="en-US" dirty="0"/>
              <a:t>12</a:t>
            </a:r>
            <a:r>
              <a:rPr lang="el-GR" dirty="0"/>
              <a:t>:</a:t>
            </a:r>
            <a:r>
              <a:rPr lang="el-GR" dirty="0">
                <a:latin typeface="Times New Roman" pitchFamily="18" charset="0"/>
              </a:rPr>
              <a:t> </a:t>
            </a:r>
            <a:r>
              <a:rPr lang="el-GR" i="1" dirty="0" smtClean="0">
                <a:latin typeface="Times New Roman" pitchFamily="18" charset="0"/>
              </a:rPr>
              <a:t>Μετατροπή Μοντέλου Ο/Σ σε Σχεσιακό </a:t>
            </a:r>
            <a:endParaRPr lang="el-GR" i="1" dirty="0">
              <a:latin typeface="Times New Roman" pitchFamily="18" charset="0"/>
            </a:endParaRPr>
          </a:p>
        </p:txBody>
      </p:sp>
      <p:sp>
        <p:nvSpPr>
          <p:cNvPr id="122885" name="Rectangle 5"/>
          <p:cNvSpPr>
            <a:spLocks noGrp="1" noChangeArrowheads="1"/>
          </p:cNvSpPr>
          <p:nvPr>
            <p:ph type="sldNum" sz="quarter" idx="3"/>
          </p:nvPr>
        </p:nvSpPr>
        <p:spPr bwMode="auto">
          <a:xfrm>
            <a:off x="4021138" y="97107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0" hangingPunct="0">
              <a:defRPr sz="1000" b="1">
                <a:latin typeface="Comic Sans MS" pitchFamily="66" charset="0"/>
              </a:defRPr>
            </a:lvl1pPr>
          </a:lstStyle>
          <a:p>
            <a:pPr>
              <a:defRPr/>
            </a:pPr>
            <a:fld id="{09CAC25A-987D-401D-80BA-9A04245AD000}"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0" hangingPunct="0">
              <a:defRPr sz="1300">
                <a:latin typeface="Times New Roman" pitchFamily="18" charset="0"/>
              </a:defRPr>
            </a:lvl1pPr>
          </a:lstStyle>
          <a:p>
            <a:pPr>
              <a:defRPr/>
            </a:pPr>
            <a:endParaRPr lang="el-GR"/>
          </a:p>
        </p:txBody>
      </p:sp>
      <p:sp>
        <p:nvSpPr>
          <p:cNvPr id="8195"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0" hangingPunct="0">
              <a:defRPr sz="1300">
                <a:latin typeface="Times New Roman" pitchFamily="18" charset="0"/>
              </a:defRPr>
            </a:lvl1pPr>
          </a:lstStyle>
          <a:p>
            <a:pPr>
              <a:defRPr/>
            </a:pPr>
            <a:endParaRPr lang="el-GR"/>
          </a:p>
        </p:txBody>
      </p:sp>
      <p:sp>
        <p:nvSpPr>
          <p:cNvPr id="61444" name="Rectangle 4"/>
          <p:cNvSpPr>
            <a:spLocks noGrp="1" noRot="1" noChangeAspect="1" noChangeArrowheads="1" noTextEdit="1"/>
          </p:cNvSpPr>
          <p:nvPr>
            <p:ph type="sldImg" idx="2"/>
          </p:nvPr>
        </p:nvSpPr>
        <p:spPr bwMode="auto">
          <a:xfrm>
            <a:off x="993775" y="766763"/>
            <a:ext cx="5111750" cy="3833812"/>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46150" y="4856163"/>
            <a:ext cx="5207000" cy="46005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8198" name="Rectangle 6"/>
          <p:cNvSpPr>
            <a:spLocks noGrp="1" noChangeArrowheads="1"/>
          </p:cNvSpPr>
          <p:nvPr>
            <p:ph type="ftr" sz="quarter" idx="4"/>
          </p:nvPr>
        </p:nvSpPr>
        <p:spPr bwMode="auto">
          <a:xfrm>
            <a:off x="0" y="9712325"/>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0" hangingPunct="0">
              <a:defRPr sz="1300">
                <a:latin typeface="Times New Roman" pitchFamily="18" charset="0"/>
              </a:defRPr>
            </a:lvl1pPr>
          </a:lstStyle>
          <a:p>
            <a:pPr>
              <a:defRPr/>
            </a:pPr>
            <a:endParaRPr lang="el-GR"/>
          </a:p>
        </p:txBody>
      </p:sp>
      <p:sp>
        <p:nvSpPr>
          <p:cNvPr id="8199" name="Rectangle 7"/>
          <p:cNvSpPr>
            <a:spLocks noGrp="1" noChangeArrowheads="1"/>
          </p:cNvSpPr>
          <p:nvPr>
            <p:ph type="sldNum" sz="quarter" idx="5"/>
          </p:nvPr>
        </p:nvSpPr>
        <p:spPr bwMode="auto">
          <a:xfrm>
            <a:off x="4022725" y="9712325"/>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0" hangingPunct="0">
              <a:defRPr sz="1300">
                <a:latin typeface="Times New Roman" pitchFamily="18" charset="0"/>
              </a:defRPr>
            </a:lvl1pPr>
          </a:lstStyle>
          <a:p>
            <a:pPr>
              <a:defRPr/>
            </a:pPr>
            <a:fld id="{25A166AE-1B7F-49D0-8BEF-A8E765795FC2}"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l-G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l-G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l-G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l-G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l-G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l-G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l-G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l-G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l-G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l-G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l-G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l-G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l-G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l-G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l-G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l-G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l-G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l-G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l-G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l-G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l-G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l-G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l-G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l-G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l-G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l-GR"/>
          </a:p>
        </p:txBody>
      </p:sp>
      <p:sp>
        <p:nvSpPr>
          <p:cNvPr id="119811" name="Rectangle 3"/>
          <p:cNvSpPr>
            <a:spLocks noGrp="1" noChangeArrowheads="1"/>
          </p:cNvSpPr>
          <p:nvPr>
            <p:ph type="ctrTitle"/>
          </p:nvPr>
        </p:nvSpPr>
        <p:spPr>
          <a:xfrm>
            <a:off x="315913" y="466725"/>
            <a:ext cx="6781800" cy="2133600"/>
          </a:xfrm>
        </p:spPr>
        <p:txBody>
          <a:bodyPr/>
          <a:lstStyle>
            <a:lvl1pPr algn="r">
              <a:defRPr sz="4800"/>
            </a:lvl1pPr>
          </a:lstStyle>
          <a:p>
            <a:r>
              <a:rPr lang="el-GR" altLang="en-US"/>
              <a:t>Click to edit Master title style</a:t>
            </a:r>
          </a:p>
        </p:txBody>
      </p:sp>
      <p:sp>
        <p:nvSpPr>
          <p:cNvPr id="11981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l-GR"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smtClean="0"/>
            </a:lvl1pPr>
          </a:lstStyle>
          <a:p>
            <a:pPr>
              <a:defRPr/>
            </a:pPr>
            <a:fld id="{EA655BC2-3DD1-46BC-836B-80D4C4602C2F}" type="datetime1">
              <a:rPr lang="el-GR"/>
              <a:pPr>
                <a:defRPr/>
              </a:pPr>
              <a:t>5/11/2011</a:t>
            </a:fld>
            <a:endParaRPr lang="el-GR"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l-GR" altLang="en-US"/>
          </a:p>
        </p:txBody>
      </p:sp>
      <p:sp>
        <p:nvSpPr>
          <p:cNvPr id="40" name="Rectangle 7"/>
          <p:cNvSpPr>
            <a:spLocks noGrp="1" noChangeArrowheads="1"/>
          </p:cNvSpPr>
          <p:nvPr>
            <p:ph type="sldNum" sz="quarter" idx="12"/>
          </p:nvPr>
        </p:nvSpPr>
        <p:spPr>
          <a:xfrm>
            <a:off x="6553200" y="6248400"/>
            <a:ext cx="2133600" cy="457200"/>
          </a:xfrm>
        </p:spPr>
        <p:txBody>
          <a:bodyPr/>
          <a:lstStyle>
            <a:lvl1pPr>
              <a:defRPr/>
            </a:lvl1pPr>
          </a:lstStyle>
          <a:p>
            <a:pPr>
              <a:defRPr/>
            </a:pPr>
            <a:fld id="{ED73CDBE-84A5-4BF6-8AD6-B423E8767F53}" type="slidenum">
              <a:rPr lang="el-GR" altLang="en-US"/>
              <a:pPr>
                <a:defRPr/>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6" name="Rectangle 7"/>
          <p:cNvSpPr>
            <a:spLocks noGrp="1" noChangeArrowheads="1"/>
          </p:cNvSpPr>
          <p:nvPr>
            <p:ph type="sldNum" sz="quarter" idx="12"/>
          </p:nvPr>
        </p:nvSpPr>
        <p:spPr>
          <a:ln/>
        </p:spPr>
        <p:txBody>
          <a:bodyPr/>
          <a:lstStyle>
            <a:lvl1pPr>
              <a:defRPr/>
            </a:lvl1pPr>
          </a:lstStyle>
          <a:p>
            <a:pPr>
              <a:defRPr/>
            </a:pPr>
            <a:fld id="{B1364313-9769-499F-91C6-E28A438C9313}"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6" name="Rectangle 7"/>
          <p:cNvSpPr>
            <a:spLocks noGrp="1" noChangeArrowheads="1"/>
          </p:cNvSpPr>
          <p:nvPr>
            <p:ph type="sldNum" sz="quarter" idx="12"/>
          </p:nvPr>
        </p:nvSpPr>
        <p:spPr>
          <a:ln/>
        </p:spPr>
        <p:txBody>
          <a:bodyPr/>
          <a:lstStyle>
            <a:lvl1pPr>
              <a:defRPr/>
            </a:lvl1pPr>
          </a:lstStyle>
          <a:p>
            <a:pPr>
              <a:defRPr/>
            </a:pPr>
            <a:fld id="{4E622C29-03F4-466F-8FEA-164EA4941E61}"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6" name="Rectangle 7"/>
          <p:cNvSpPr>
            <a:spLocks noGrp="1" noChangeArrowheads="1"/>
          </p:cNvSpPr>
          <p:nvPr>
            <p:ph type="sldNum" sz="quarter" idx="12"/>
          </p:nvPr>
        </p:nvSpPr>
        <p:spPr>
          <a:ln/>
        </p:spPr>
        <p:txBody>
          <a:bodyPr/>
          <a:lstStyle>
            <a:lvl1pPr>
              <a:defRPr/>
            </a:lvl1pPr>
          </a:lstStyle>
          <a:p>
            <a:pPr>
              <a:defRPr/>
            </a:pPr>
            <a:fld id="{D46C8EEB-A114-48B2-AB92-91BB09E05BCF}"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6" name="Rectangle 7"/>
          <p:cNvSpPr>
            <a:spLocks noGrp="1" noChangeArrowheads="1"/>
          </p:cNvSpPr>
          <p:nvPr>
            <p:ph type="sldNum" sz="quarter" idx="12"/>
          </p:nvPr>
        </p:nvSpPr>
        <p:spPr>
          <a:ln/>
        </p:spPr>
        <p:txBody>
          <a:bodyPr/>
          <a:lstStyle>
            <a:lvl1pPr>
              <a:defRPr/>
            </a:lvl1pPr>
          </a:lstStyle>
          <a:p>
            <a:pPr>
              <a:defRPr/>
            </a:pPr>
            <a:fld id="{8881A2D8-61C3-4005-9B17-9A005F1CB7D3}"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7" name="Rectangle 7"/>
          <p:cNvSpPr>
            <a:spLocks noGrp="1" noChangeArrowheads="1"/>
          </p:cNvSpPr>
          <p:nvPr>
            <p:ph type="sldNum" sz="quarter" idx="12"/>
          </p:nvPr>
        </p:nvSpPr>
        <p:spPr>
          <a:ln/>
        </p:spPr>
        <p:txBody>
          <a:bodyPr/>
          <a:lstStyle>
            <a:lvl1pPr>
              <a:defRPr/>
            </a:lvl1pPr>
          </a:lstStyle>
          <a:p>
            <a:pPr>
              <a:defRPr/>
            </a:pPr>
            <a:fld id="{D2910210-A5E7-4FE1-9AF1-70CDD6EC9DC5}"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9" name="Rectangle 7"/>
          <p:cNvSpPr>
            <a:spLocks noGrp="1" noChangeArrowheads="1"/>
          </p:cNvSpPr>
          <p:nvPr>
            <p:ph type="sldNum" sz="quarter" idx="12"/>
          </p:nvPr>
        </p:nvSpPr>
        <p:spPr>
          <a:ln/>
        </p:spPr>
        <p:txBody>
          <a:bodyPr/>
          <a:lstStyle>
            <a:lvl1pPr>
              <a:defRPr/>
            </a:lvl1pPr>
          </a:lstStyle>
          <a:p>
            <a:pPr>
              <a:defRPr/>
            </a:pPr>
            <a:fld id="{C46D34AA-12B3-4F5A-BB1A-943638AD8291}"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5" name="Rectangle 7"/>
          <p:cNvSpPr>
            <a:spLocks noGrp="1" noChangeArrowheads="1"/>
          </p:cNvSpPr>
          <p:nvPr>
            <p:ph type="sldNum" sz="quarter" idx="12"/>
          </p:nvPr>
        </p:nvSpPr>
        <p:spPr>
          <a:ln/>
        </p:spPr>
        <p:txBody>
          <a:bodyPr/>
          <a:lstStyle>
            <a:lvl1pPr>
              <a:defRPr/>
            </a:lvl1pPr>
          </a:lstStyle>
          <a:p>
            <a:pPr>
              <a:defRPr/>
            </a:pPr>
            <a:fld id="{175C39CD-9B70-4448-B0C5-AE62FD958773}"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4" name="Rectangle 7"/>
          <p:cNvSpPr>
            <a:spLocks noGrp="1" noChangeArrowheads="1"/>
          </p:cNvSpPr>
          <p:nvPr>
            <p:ph type="sldNum" sz="quarter" idx="12"/>
          </p:nvPr>
        </p:nvSpPr>
        <p:spPr>
          <a:ln/>
        </p:spPr>
        <p:txBody>
          <a:bodyPr/>
          <a:lstStyle>
            <a:lvl1pPr>
              <a:defRPr/>
            </a:lvl1pPr>
          </a:lstStyle>
          <a:p>
            <a:pPr>
              <a:defRPr/>
            </a:pPr>
            <a:fld id="{69D918B2-D2D5-4CEA-9960-7542AB203F61}"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7" name="Rectangle 7"/>
          <p:cNvSpPr>
            <a:spLocks noGrp="1" noChangeArrowheads="1"/>
          </p:cNvSpPr>
          <p:nvPr>
            <p:ph type="sldNum" sz="quarter" idx="12"/>
          </p:nvPr>
        </p:nvSpPr>
        <p:spPr>
          <a:ln/>
        </p:spPr>
        <p:txBody>
          <a:bodyPr/>
          <a:lstStyle>
            <a:lvl1pPr>
              <a:defRPr/>
            </a:lvl1pPr>
          </a:lstStyle>
          <a:p>
            <a:pPr>
              <a:defRPr/>
            </a:pPr>
            <a:fld id="{D76AA6B4-FA10-42DD-85DE-AA15581F22BF}"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l-GR" altLang="en-US"/>
              <a:t>Ευαγγελία Πιτουρά</a:t>
            </a:r>
          </a:p>
        </p:txBody>
      </p:sp>
      <p:sp>
        <p:nvSpPr>
          <p:cNvPr id="7" name="Rectangle 7"/>
          <p:cNvSpPr>
            <a:spLocks noGrp="1" noChangeArrowheads="1"/>
          </p:cNvSpPr>
          <p:nvPr>
            <p:ph type="sldNum" sz="quarter" idx="12"/>
          </p:nvPr>
        </p:nvSpPr>
        <p:spPr>
          <a:ln/>
        </p:spPr>
        <p:txBody>
          <a:bodyPr/>
          <a:lstStyle>
            <a:lvl1pPr>
              <a:defRPr/>
            </a:lvl1pPr>
          </a:lstStyle>
          <a:p>
            <a:pPr>
              <a:defRPr/>
            </a:pPr>
            <a:fld id="{60458221-D2DF-4C70-8057-17517AD01DCD}"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l-GR"/>
          </a:p>
        </p:txBody>
      </p:sp>
      <p:sp>
        <p:nvSpPr>
          <p:cNvPr id="2051"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altLang="en-US" smtClean="0"/>
              <a:t>Click to edit Master title style</a:t>
            </a:r>
          </a:p>
        </p:txBody>
      </p:sp>
      <p:sp>
        <p:nvSpPr>
          <p:cNvPr id="2052"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n-US" smtClean="0"/>
              <a:t>Click to edit Master text styles</a:t>
            </a:r>
          </a:p>
          <a:p>
            <a:pPr lvl="1"/>
            <a:r>
              <a:rPr lang="el-GR" altLang="en-US" smtClean="0"/>
              <a:t>Second level</a:t>
            </a:r>
          </a:p>
          <a:p>
            <a:pPr lvl="2"/>
            <a:r>
              <a:rPr lang="el-GR" altLang="en-US" smtClean="0"/>
              <a:t>Third level</a:t>
            </a:r>
          </a:p>
          <a:p>
            <a:pPr lvl="3"/>
            <a:r>
              <a:rPr lang="el-GR" altLang="en-US" smtClean="0"/>
              <a:t>Fourth level</a:t>
            </a:r>
          </a:p>
          <a:p>
            <a:pPr lvl="4"/>
            <a:r>
              <a:rPr lang="el-GR" altLang="en-US" smtClean="0"/>
              <a:t>Fifth level</a:t>
            </a:r>
          </a:p>
        </p:txBody>
      </p:sp>
      <p:sp>
        <p:nvSpPr>
          <p:cNvPr id="118789" name="Rectangle 5"/>
          <p:cNvSpPr>
            <a:spLocks noGrp="1" noChangeArrowheads="1"/>
          </p:cNvSpPr>
          <p:nvPr>
            <p:ph type="dt" sz="half" idx="2"/>
          </p:nvPr>
        </p:nvSpPr>
        <p:spPr bwMode="auto">
          <a:xfrm>
            <a:off x="395288" y="6381750"/>
            <a:ext cx="2374900"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el-GR" altLang="en-US"/>
              <a:t>Βάσεις Δεδομένων 20</a:t>
            </a:r>
            <a:r>
              <a:rPr lang="en-US" altLang="en-US"/>
              <a:t>11</a:t>
            </a:r>
            <a:r>
              <a:rPr lang="el-GR" altLang="en-US"/>
              <a:t>-20</a:t>
            </a:r>
            <a:r>
              <a:rPr lang="en-US" altLang="en-US"/>
              <a:t>12</a:t>
            </a:r>
            <a:endParaRPr lang="el-GR" altLang="en-US"/>
          </a:p>
        </p:txBody>
      </p:sp>
      <p:sp>
        <p:nvSpPr>
          <p:cNvPr id="118790" name="Rectangle 6"/>
          <p:cNvSpPr>
            <a:spLocks noGrp="1" noChangeArrowheads="1"/>
          </p:cNvSpPr>
          <p:nvPr>
            <p:ph type="ftr" sz="quarter" idx="3"/>
          </p:nvPr>
        </p:nvSpPr>
        <p:spPr bwMode="auto">
          <a:xfrm>
            <a:off x="3059113" y="6381750"/>
            <a:ext cx="2952750" cy="196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r>
              <a:rPr lang="el-GR" altLang="en-US"/>
              <a:t>Ευαγγελία Πιτουρά</a:t>
            </a:r>
          </a:p>
        </p:txBody>
      </p:sp>
      <p:sp>
        <p:nvSpPr>
          <p:cNvPr id="118791" name="Rectangle 7"/>
          <p:cNvSpPr>
            <a:spLocks noGrp="1" noChangeArrowheads="1"/>
          </p:cNvSpPr>
          <p:nvPr>
            <p:ph type="sldNum" sz="quarter" idx="4"/>
          </p:nvPr>
        </p:nvSpPr>
        <p:spPr bwMode="auto">
          <a:xfrm>
            <a:off x="6516688"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937C40B3-DC86-4CC2-B50E-2B61B1B5CF6A}" type="slidenum">
              <a:rPr lang="el-GR" altLang="en-US"/>
              <a:pPr>
                <a:defRPr/>
              </a:pPr>
              <a:t>‹#›</a:t>
            </a:fld>
            <a:endParaRPr lang="el-GR" altLang="en-US"/>
          </a:p>
        </p:txBody>
      </p:sp>
      <p:grpSp>
        <p:nvGrpSpPr>
          <p:cNvPr id="2056" name="Group 8"/>
          <p:cNvGrpSpPr>
            <a:grpSpLocks/>
          </p:cNvGrpSpPr>
          <p:nvPr/>
        </p:nvGrpSpPr>
        <p:grpSpPr bwMode="auto">
          <a:xfrm>
            <a:off x="8153400" y="152400"/>
            <a:ext cx="792163" cy="1295400"/>
            <a:chOff x="5136" y="960"/>
            <a:chExt cx="528" cy="864"/>
          </a:xfrm>
        </p:grpSpPr>
        <p:sp>
          <p:nvSpPr>
            <p:cNvPr id="11879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l-GR"/>
            </a:p>
          </p:txBody>
        </p:sp>
        <p:sp>
          <p:nvSpPr>
            <p:cNvPr id="11879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l-GR"/>
            </a:p>
          </p:txBody>
        </p:sp>
        <p:sp>
          <p:nvSpPr>
            <p:cNvPr id="118795" name="Oval 11"/>
            <p:cNvSpPr>
              <a:spLocks noChangeArrowheads="1"/>
            </p:cNvSpPr>
            <p:nvPr/>
          </p:nvSpPr>
          <p:spPr bwMode="auto">
            <a:xfrm>
              <a:off x="5360" y="960"/>
              <a:ext cx="77" cy="80"/>
            </a:xfrm>
            <a:prstGeom prst="ellipse">
              <a:avLst/>
            </a:prstGeom>
            <a:solidFill>
              <a:schemeClr val="tx2"/>
            </a:solidFill>
            <a:ln w="9525">
              <a:noFill/>
              <a:round/>
              <a:headEnd/>
              <a:tailEnd/>
            </a:ln>
            <a:effectLst/>
          </p:spPr>
          <p:txBody>
            <a:bodyPr wrap="none" anchor="ctr"/>
            <a:lstStyle/>
            <a:p>
              <a:pPr>
                <a:defRPr/>
              </a:pPr>
              <a:endParaRPr lang="el-GR"/>
            </a:p>
          </p:txBody>
        </p:sp>
        <p:sp>
          <p:nvSpPr>
            <p:cNvPr id="11879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l-GR"/>
            </a:p>
          </p:txBody>
        </p:sp>
        <p:sp>
          <p:nvSpPr>
            <p:cNvPr id="11879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l-GR"/>
            </a:p>
          </p:txBody>
        </p:sp>
        <p:sp>
          <p:nvSpPr>
            <p:cNvPr id="118798" name="Oval 14"/>
            <p:cNvSpPr>
              <a:spLocks noChangeArrowheads="1"/>
            </p:cNvSpPr>
            <p:nvPr/>
          </p:nvSpPr>
          <p:spPr bwMode="auto">
            <a:xfrm>
              <a:off x="5360" y="1072"/>
              <a:ext cx="77" cy="77"/>
            </a:xfrm>
            <a:prstGeom prst="ellipse">
              <a:avLst/>
            </a:prstGeom>
            <a:solidFill>
              <a:schemeClr val="tx2"/>
            </a:solidFill>
            <a:ln w="9525">
              <a:noFill/>
              <a:round/>
              <a:headEnd/>
              <a:tailEnd/>
            </a:ln>
            <a:effectLst/>
          </p:spPr>
          <p:txBody>
            <a:bodyPr wrap="none" anchor="ctr"/>
            <a:lstStyle/>
            <a:p>
              <a:pPr>
                <a:defRPr/>
              </a:pPr>
              <a:endParaRPr lang="el-GR"/>
            </a:p>
          </p:txBody>
        </p:sp>
        <p:sp>
          <p:nvSpPr>
            <p:cNvPr id="118799" name="Oval 15"/>
            <p:cNvSpPr>
              <a:spLocks noChangeArrowheads="1"/>
            </p:cNvSpPr>
            <p:nvPr/>
          </p:nvSpPr>
          <p:spPr bwMode="auto">
            <a:xfrm>
              <a:off x="5472" y="1072"/>
              <a:ext cx="77" cy="77"/>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00" name="Oval 16"/>
            <p:cNvSpPr>
              <a:spLocks noChangeArrowheads="1"/>
            </p:cNvSpPr>
            <p:nvPr/>
          </p:nvSpPr>
          <p:spPr bwMode="auto">
            <a:xfrm>
              <a:off x="5136" y="1184"/>
              <a:ext cx="80" cy="77"/>
            </a:xfrm>
            <a:prstGeom prst="ellipse">
              <a:avLst/>
            </a:prstGeom>
            <a:solidFill>
              <a:schemeClr val="tx2"/>
            </a:solidFill>
            <a:ln w="9525">
              <a:noFill/>
              <a:round/>
              <a:headEnd/>
              <a:tailEnd/>
            </a:ln>
            <a:effectLst/>
          </p:spPr>
          <p:txBody>
            <a:bodyPr wrap="none" anchor="ctr"/>
            <a:lstStyle/>
            <a:p>
              <a:pPr>
                <a:defRPr/>
              </a:pPr>
              <a:endParaRPr lang="el-GR"/>
            </a:p>
          </p:txBody>
        </p:sp>
        <p:sp>
          <p:nvSpPr>
            <p:cNvPr id="118801" name="Oval 17"/>
            <p:cNvSpPr>
              <a:spLocks noChangeArrowheads="1"/>
            </p:cNvSpPr>
            <p:nvPr/>
          </p:nvSpPr>
          <p:spPr bwMode="auto">
            <a:xfrm>
              <a:off x="5248" y="1184"/>
              <a:ext cx="79" cy="77"/>
            </a:xfrm>
            <a:prstGeom prst="ellipse">
              <a:avLst/>
            </a:prstGeom>
            <a:solidFill>
              <a:schemeClr val="tx2"/>
            </a:solidFill>
            <a:ln w="9525">
              <a:noFill/>
              <a:round/>
              <a:headEnd/>
              <a:tailEnd/>
            </a:ln>
            <a:effectLst/>
          </p:spPr>
          <p:txBody>
            <a:bodyPr wrap="none" anchor="ctr"/>
            <a:lstStyle/>
            <a:p>
              <a:pPr>
                <a:defRPr/>
              </a:pPr>
              <a:endParaRPr lang="el-GR"/>
            </a:p>
          </p:txBody>
        </p:sp>
        <p:sp>
          <p:nvSpPr>
            <p:cNvPr id="118802" name="Oval 18"/>
            <p:cNvSpPr>
              <a:spLocks noChangeArrowheads="1"/>
            </p:cNvSpPr>
            <p:nvPr/>
          </p:nvSpPr>
          <p:spPr bwMode="auto">
            <a:xfrm>
              <a:off x="5360" y="1184"/>
              <a:ext cx="77" cy="77"/>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03" name="Oval 19"/>
            <p:cNvSpPr>
              <a:spLocks noChangeArrowheads="1"/>
            </p:cNvSpPr>
            <p:nvPr/>
          </p:nvSpPr>
          <p:spPr bwMode="auto">
            <a:xfrm>
              <a:off x="5472" y="1184"/>
              <a:ext cx="77" cy="77"/>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04" name="Oval 20"/>
            <p:cNvSpPr>
              <a:spLocks noChangeArrowheads="1"/>
            </p:cNvSpPr>
            <p:nvPr/>
          </p:nvSpPr>
          <p:spPr bwMode="auto">
            <a:xfrm>
              <a:off x="5584" y="1184"/>
              <a:ext cx="80" cy="77"/>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0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l-GR"/>
            </a:p>
          </p:txBody>
        </p:sp>
        <p:sp>
          <p:nvSpPr>
            <p:cNvPr id="11880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07" name="Oval 23"/>
            <p:cNvSpPr>
              <a:spLocks noChangeArrowheads="1"/>
            </p:cNvSpPr>
            <p:nvPr/>
          </p:nvSpPr>
          <p:spPr bwMode="auto">
            <a:xfrm>
              <a:off x="5360" y="1296"/>
              <a:ext cx="77" cy="80"/>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08" name="Oval 24"/>
            <p:cNvSpPr>
              <a:spLocks noChangeArrowheads="1"/>
            </p:cNvSpPr>
            <p:nvPr/>
          </p:nvSpPr>
          <p:spPr bwMode="auto">
            <a:xfrm>
              <a:off x="5472" y="1296"/>
              <a:ext cx="77" cy="80"/>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0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1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11" name="Oval 27"/>
            <p:cNvSpPr>
              <a:spLocks noChangeArrowheads="1"/>
            </p:cNvSpPr>
            <p:nvPr/>
          </p:nvSpPr>
          <p:spPr bwMode="auto">
            <a:xfrm>
              <a:off x="5360" y="1408"/>
              <a:ext cx="77" cy="80"/>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12" name="Oval 28"/>
            <p:cNvSpPr>
              <a:spLocks noChangeArrowheads="1"/>
            </p:cNvSpPr>
            <p:nvPr/>
          </p:nvSpPr>
          <p:spPr bwMode="auto">
            <a:xfrm>
              <a:off x="5472" y="1408"/>
              <a:ext cx="77" cy="80"/>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1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l-GR"/>
            </a:p>
          </p:txBody>
        </p:sp>
        <p:sp>
          <p:nvSpPr>
            <p:cNvPr id="11881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l-GR"/>
            </a:p>
          </p:txBody>
        </p:sp>
        <p:sp>
          <p:nvSpPr>
            <p:cNvPr id="11881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16" name="Oval 32"/>
            <p:cNvSpPr>
              <a:spLocks noChangeArrowheads="1"/>
            </p:cNvSpPr>
            <p:nvPr/>
          </p:nvSpPr>
          <p:spPr bwMode="auto">
            <a:xfrm>
              <a:off x="5360" y="1520"/>
              <a:ext cx="77" cy="79"/>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17" name="Oval 33"/>
            <p:cNvSpPr>
              <a:spLocks noChangeArrowheads="1"/>
            </p:cNvSpPr>
            <p:nvPr/>
          </p:nvSpPr>
          <p:spPr bwMode="auto">
            <a:xfrm>
              <a:off x="5472" y="1520"/>
              <a:ext cx="77" cy="79"/>
            </a:xfrm>
            <a:prstGeom prst="ellipse">
              <a:avLst/>
            </a:prstGeom>
            <a:solidFill>
              <a:schemeClr val="folHlink"/>
            </a:solidFill>
            <a:ln w="9525">
              <a:noFill/>
              <a:round/>
              <a:headEnd/>
              <a:tailEnd/>
            </a:ln>
            <a:effectLst/>
          </p:spPr>
          <p:txBody>
            <a:bodyPr wrap="none" anchor="ctr"/>
            <a:lstStyle/>
            <a:p>
              <a:pPr>
                <a:defRPr/>
              </a:pPr>
              <a:endParaRPr lang="el-GR"/>
            </a:p>
          </p:txBody>
        </p:sp>
        <p:sp>
          <p:nvSpPr>
            <p:cNvPr id="118818" name="Oval 34"/>
            <p:cNvSpPr>
              <a:spLocks noChangeArrowheads="1"/>
            </p:cNvSpPr>
            <p:nvPr/>
          </p:nvSpPr>
          <p:spPr bwMode="auto">
            <a:xfrm>
              <a:off x="5136" y="1632"/>
              <a:ext cx="80" cy="77"/>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19" name="Oval 35"/>
            <p:cNvSpPr>
              <a:spLocks noChangeArrowheads="1"/>
            </p:cNvSpPr>
            <p:nvPr/>
          </p:nvSpPr>
          <p:spPr bwMode="auto">
            <a:xfrm>
              <a:off x="5248" y="1632"/>
              <a:ext cx="79" cy="77"/>
            </a:xfrm>
            <a:prstGeom prst="ellipse">
              <a:avLst/>
            </a:prstGeom>
            <a:solidFill>
              <a:schemeClr val="accent1"/>
            </a:solidFill>
            <a:ln w="9525">
              <a:noFill/>
              <a:round/>
              <a:headEnd/>
              <a:tailEnd/>
            </a:ln>
            <a:effectLst/>
          </p:spPr>
          <p:txBody>
            <a:bodyPr wrap="none" anchor="ctr"/>
            <a:lstStyle/>
            <a:p>
              <a:pPr>
                <a:defRPr/>
              </a:pPr>
              <a:endParaRPr lang="el-GR"/>
            </a:p>
          </p:txBody>
        </p:sp>
        <p:sp>
          <p:nvSpPr>
            <p:cNvPr id="118820" name="Oval 36"/>
            <p:cNvSpPr>
              <a:spLocks noChangeArrowheads="1"/>
            </p:cNvSpPr>
            <p:nvPr/>
          </p:nvSpPr>
          <p:spPr bwMode="auto">
            <a:xfrm>
              <a:off x="5360" y="1632"/>
              <a:ext cx="77" cy="77"/>
            </a:xfrm>
            <a:prstGeom prst="ellipse">
              <a:avLst/>
            </a:prstGeom>
            <a:solidFill>
              <a:schemeClr val="folHlink"/>
            </a:solidFill>
            <a:ln w="9525">
              <a:noFill/>
              <a:round/>
              <a:headEnd/>
              <a:tailEnd/>
            </a:ln>
            <a:effectLst/>
          </p:spPr>
          <p:txBody>
            <a:bodyPr wrap="none" anchor="ctr"/>
            <a:lstStyle/>
            <a:p>
              <a:pPr>
                <a:defRPr/>
              </a:pPr>
              <a:endParaRPr lang="el-GR"/>
            </a:p>
          </p:txBody>
        </p:sp>
        <p:sp>
          <p:nvSpPr>
            <p:cNvPr id="118821" name="Oval 37"/>
            <p:cNvSpPr>
              <a:spLocks noChangeArrowheads="1"/>
            </p:cNvSpPr>
            <p:nvPr/>
          </p:nvSpPr>
          <p:spPr bwMode="auto">
            <a:xfrm>
              <a:off x="5472" y="1632"/>
              <a:ext cx="77" cy="77"/>
            </a:xfrm>
            <a:prstGeom prst="ellipse">
              <a:avLst/>
            </a:prstGeom>
            <a:solidFill>
              <a:schemeClr val="folHlink"/>
            </a:solidFill>
            <a:ln w="9525">
              <a:noFill/>
              <a:round/>
              <a:headEnd/>
              <a:tailEnd/>
            </a:ln>
            <a:effectLst/>
          </p:spPr>
          <p:txBody>
            <a:bodyPr wrap="none" anchor="ctr"/>
            <a:lstStyle/>
            <a:p>
              <a:pPr>
                <a:defRPr/>
              </a:pPr>
              <a:endParaRPr lang="el-GR"/>
            </a:p>
          </p:txBody>
        </p:sp>
        <p:sp>
          <p:nvSpPr>
            <p:cNvPr id="11882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l-GR"/>
            </a:p>
          </p:txBody>
        </p:sp>
        <p:sp>
          <p:nvSpPr>
            <p:cNvPr id="118823" name="Oval 39"/>
            <p:cNvSpPr>
              <a:spLocks noChangeArrowheads="1"/>
            </p:cNvSpPr>
            <p:nvPr/>
          </p:nvSpPr>
          <p:spPr bwMode="auto">
            <a:xfrm>
              <a:off x="5472" y="1744"/>
              <a:ext cx="77" cy="80"/>
            </a:xfrm>
            <a:prstGeom prst="ellipse">
              <a:avLst/>
            </a:prstGeom>
            <a:solidFill>
              <a:schemeClr val="folHlink"/>
            </a:solidFill>
            <a:ln w="9525">
              <a:noFill/>
              <a:round/>
              <a:headEnd/>
              <a:tailEnd/>
            </a:ln>
            <a:effectLst/>
          </p:spPr>
          <p:txBody>
            <a:bodyPr wrap="none" anchor="ctr"/>
            <a:lstStyle/>
            <a:p>
              <a:pPr>
                <a:defRPr/>
              </a:pPr>
              <a:endParaRPr lang="el-GR"/>
            </a:p>
          </p:txBody>
        </p:sp>
      </p:grpSp>
    </p:spTree>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hf hdr="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pitchFamily="34" charset="0"/>
        </a:defRPr>
      </a:lvl2pPr>
      <a:lvl3pPr algn="l" rtl="0" eaLnBrk="0" fontAlgn="base" hangingPunct="0">
        <a:spcBef>
          <a:spcPct val="0"/>
        </a:spcBef>
        <a:spcAft>
          <a:spcPct val="0"/>
        </a:spcAft>
        <a:defRPr sz="3900" b="1">
          <a:solidFill>
            <a:schemeClr val="tx2"/>
          </a:solidFill>
          <a:latin typeface="Arial" pitchFamily="34" charset="0"/>
        </a:defRPr>
      </a:lvl3pPr>
      <a:lvl4pPr algn="l" rtl="0" eaLnBrk="0" fontAlgn="base" hangingPunct="0">
        <a:spcBef>
          <a:spcPct val="0"/>
        </a:spcBef>
        <a:spcAft>
          <a:spcPct val="0"/>
        </a:spcAft>
        <a:defRPr sz="3900" b="1">
          <a:solidFill>
            <a:schemeClr val="tx2"/>
          </a:solidFill>
          <a:latin typeface="Arial" pitchFamily="34" charset="0"/>
        </a:defRPr>
      </a:lvl4pPr>
      <a:lvl5pPr algn="l" rtl="0" eaLnBrk="0" fontAlgn="base" hangingPunct="0">
        <a:spcBef>
          <a:spcPct val="0"/>
        </a:spcBef>
        <a:spcAft>
          <a:spcPct val="0"/>
        </a:spcAft>
        <a:defRPr sz="3900" b="1">
          <a:solidFill>
            <a:schemeClr val="tx2"/>
          </a:solidFill>
          <a:latin typeface="Arial" pitchFamily="34" charset="0"/>
        </a:defRPr>
      </a:lvl5pPr>
      <a:lvl6pPr marL="457200" algn="l" rtl="0" fontAlgn="base">
        <a:spcBef>
          <a:spcPct val="0"/>
        </a:spcBef>
        <a:spcAft>
          <a:spcPct val="0"/>
        </a:spcAft>
        <a:defRPr sz="3900" b="1">
          <a:solidFill>
            <a:schemeClr val="tx2"/>
          </a:solidFill>
          <a:latin typeface="Arial" pitchFamily="34" charset="0"/>
        </a:defRPr>
      </a:lvl6pPr>
      <a:lvl7pPr marL="914400" algn="l" rtl="0" fontAlgn="base">
        <a:spcBef>
          <a:spcPct val="0"/>
        </a:spcBef>
        <a:spcAft>
          <a:spcPct val="0"/>
        </a:spcAft>
        <a:defRPr sz="3900" b="1">
          <a:solidFill>
            <a:schemeClr val="tx2"/>
          </a:solidFill>
          <a:latin typeface="Arial" pitchFamily="34" charset="0"/>
        </a:defRPr>
      </a:lvl7pPr>
      <a:lvl8pPr marL="1371600" algn="l" rtl="0" fontAlgn="base">
        <a:spcBef>
          <a:spcPct val="0"/>
        </a:spcBef>
        <a:spcAft>
          <a:spcPct val="0"/>
        </a:spcAft>
        <a:defRPr sz="3900" b="1">
          <a:solidFill>
            <a:schemeClr val="tx2"/>
          </a:solidFill>
          <a:latin typeface="Arial" pitchFamily="34" charset="0"/>
        </a:defRPr>
      </a:lvl8pPr>
      <a:lvl9pPr marL="1828800" algn="l" rtl="0" fontAlgn="base">
        <a:spcBef>
          <a:spcPct val="0"/>
        </a:spcBef>
        <a:spcAft>
          <a:spcPct val="0"/>
        </a:spcAft>
        <a:defRPr sz="3900" b="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1747" name="Rectangle 6"/>
          <p:cNvSpPr>
            <a:spLocks noGrp="1" noChangeArrowheads="1"/>
          </p:cNvSpPr>
          <p:nvPr>
            <p:ph type="ftr" sz="quarter" idx="11"/>
          </p:nvPr>
        </p:nvSpPr>
        <p:spPr>
          <a:noFill/>
        </p:spPr>
        <p:txBody>
          <a:bodyPr/>
          <a:lstStyle/>
          <a:p>
            <a:r>
              <a:rPr lang="el-GR" altLang="en-US"/>
              <a:t>Ευαγγελία Πιτουρά</a:t>
            </a:r>
          </a:p>
        </p:txBody>
      </p:sp>
      <p:sp>
        <p:nvSpPr>
          <p:cNvPr id="31748" name="Rectangle 7"/>
          <p:cNvSpPr>
            <a:spLocks noGrp="1" noChangeArrowheads="1"/>
          </p:cNvSpPr>
          <p:nvPr>
            <p:ph type="sldNum" sz="quarter" idx="12"/>
          </p:nvPr>
        </p:nvSpPr>
        <p:spPr>
          <a:noFill/>
        </p:spPr>
        <p:txBody>
          <a:bodyPr/>
          <a:lstStyle/>
          <a:p>
            <a:fld id="{1434EEE0-3581-40E8-B5FC-0916A0D81861}" type="slidenum">
              <a:rPr lang="el-GR" altLang="en-US" smtClean="0"/>
              <a:pPr/>
              <a:t>1</a:t>
            </a:fld>
            <a:endParaRPr lang="el-GR" altLang="en-US" smtClean="0"/>
          </a:p>
        </p:txBody>
      </p:sp>
      <p:sp>
        <p:nvSpPr>
          <p:cNvPr id="31749" name="Text Box 2"/>
          <p:cNvSpPr txBox="1">
            <a:spLocks noChangeArrowheads="1"/>
          </p:cNvSpPr>
          <p:nvPr/>
        </p:nvSpPr>
        <p:spPr bwMode="auto">
          <a:xfrm>
            <a:off x="1219200" y="2819400"/>
            <a:ext cx="6400800" cy="1190625"/>
          </a:xfrm>
          <a:prstGeom prst="rect">
            <a:avLst/>
          </a:prstGeom>
          <a:noFill/>
          <a:ln w="9525">
            <a:noFill/>
            <a:miter lim="800000"/>
            <a:headEnd/>
            <a:tailEnd/>
          </a:ln>
        </p:spPr>
        <p:txBody>
          <a:bodyPr>
            <a:spAutoFit/>
          </a:bodyPr>
          <a:lstStyle/>
          <a:p>
            <a:pPr algn="r" eaLnBrk="0" hangingPunct="0">
              <a:spcBef>
                <a:spcPct val="50000"/>
              </a:spcBef>
            </a:pPr>
            <a:r>
              <a:rPr lang="el-GR" sz="3600" b="1">
                <a:solidFill>
                  <a:srgbClr val="969696"/>
                </a:solidFill>
                <a:latin typeface="Comic Sans MS" pitchFamily="66" charset="0"/>
              </a:rPr>
              <a:t>Μετατροπή Σχήματος Ο/Σ σε Σχεσιακό</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10</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folHlink"/>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folHlink"/>
          </a:solidFill>
          <a:ln w="9525">
            <a:solidFill>
              <a:schemeClr val="tx1"/>
            </a:solidFill>
            <a:miter lim="800000"/>
            <a:headEnd/>
            <a:tailEnd/>
          </a:ln>
        </p:spPr>
        <p:txBody>
          <a:bodyPr wrap="none" anchor="ctr"/>
          <a:lstStyle/>
          <a:p>
            <a:endParaRPr lang="el-GR"/>
          </a:p>
        </p:txBody>
      </p:sp>
      <p:sp>
        <p:nvSpPr>
          <p:cNvPr id="40967" name="Rectangle 4"/>
          <p:cNvSpPr>
            <a:spLocks noGrp="1" noChangeArrowheads="1"/>
          </p:cNvSpPr>
          <p:nvPr>
            <p:ph type="title"/>
          </p:nvPr>
        </p:nvSpPr>
        <p:spPr>
          <a:xfrm>
            <a:off x="468313" y="260350"/>
            <a:ext cx="7543800" cy="863600"/>
          </a:xfrm>
        </p:spPr>
        <p:txBody>
          <a:bodyPr/>
          <a:lstStyle/>
          <a:p>
            <a:pPr algn="r"/>
            <a:r>
              <a:rPr lang="el-GR" sz="2000" b="0" smtClean="0">
                <a:solidFill>
                  <a:srgbClr val="969696"/>
                </a:solidFill>
                <a:latin typeface="Comic Sans MS" pitchFamily="66" charset="0"/>
              </a:rPr>
              <a:t>Συσχετίσεις 1-Ν</a:t>
            </a: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1258888" y="3716338"/>
            <a:ext cx="2735262" cy="366712"/>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omic Sans MS" pitchFamily="66"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omic Sans MS" pitchFamily="66" charset="0"/>
              </a:rPr>
              <a:t>Συμμετοχή</a:t>
            </a:r>
            <a:r>
              <a:rPr lang="en-US" sz="1800">
                <a:solidFill>
                  <a:srgbClr val="800000"/>
                </a:solidFill>
                <a:latin typeface="Comic Sans MS" pitchFamily="66" charset="0"/>
              </a:rPr>
              <a:t> (</a:t>
            </a:r>
            <a:r>
              <a:rPr lang="el-GR" sz="1800">
                <a:solidFill>
                  <a:srgbClr val="800000"/>
                </a:solidFill>
                <a:latin typeface="Comic Sans MS" pitchFamily="66" charset="0"/>
              </a:rPr>
              <a:t>ολική/μερική) </a:t>
            </a:r>
            <a:r>
              <a:rPr lang="en-US" sz="1800">
                <a:solidFill>
                  <a:srgbClr val="800000"/>
                </a:solidFill>
                <a:latin typeface="Comic Sans MS" pitchFamily="66" charset="0"/>
              </a:rPr>
              <a:t>…</a:t>
            </a:r>
          </a:p>
          <a:p>
            <a:pPr>
              <a:spcBef>
                <a:spcPct val="50000"/>
              </a:spcBef>
            </a:pPr>
            <a:r>
              <a:rPr lang="el-GR" sz="1800">
                <a:solidFill>
                  <a:srgbClr val="800000"/>
                </a:solidFill>
                <a:latin typeface="Comic Sans MS" pitchFamily="66" charset="0"/>
              </a:rPr>
              <a:t>Συνένωση (</a:t>
            </a:r>
            <a:r>
              <a:rPr lang="en-US" sz="1800">
                <a:solidFill>
                  <a:srgbClr val="800000"/>
                </a:solidFill>
                <a:latin typeface="Comic Sans MS" pitchFamily="66" charset="0"/>
              </a:rPr>
              <a:t>join) …</a:t>
            </a:r>
            <a:endParaRPr lang="el-GR" sz="1800">
              <a:solidFill>
                <a:srgbClr val="800000"/>
              </a:solidFill>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11</a:t>
            </a:fld>
            <a:endParaRPr lang="el-GR" altLang="en-US" smtClean="0"/>
          </a:p>
        </p:txBody>
      </p:sp>
      <p:sp>
        <p:nvSpPr>
          <p:cNvPr id="41989" name="Rectangle 2"/>
          <p:cNvSpPr>
            <a:spLocks noGrp="1" noChangeArrowheads="1"/>
          </p:cNvSpPr>
          <p:nvPr>
            <p:ph type="title"/>
          </p:nvPr>
        </p:nvSpPr>
        <p:spPr/>
        <p:txBody>
          <a:bodyPr/>
          <a:lstStyle/>
          <a:p>
            <a:pPr algn="r"/>
            <a:r>
              <a:rPr lang="el-GR" sz="2000" b="0" smtClean="0">
                <a:solidFill>
                  <a:srgbClr val="969696"/>
                </a:solidFill>
                <a:latin typeface="Comic Sans MS" pitchFamily="66" charset="0"/>
              </a:rPr>
              <a:t>Συσχετίσεις 1-1</a:t>
            </a:r>
          </a:p>
        </p:txBody>
      </p:sp>
      <p:sp>
        <p:nvSpPr>
          <p:cNvPr id="41990" name="Text Box 3"/>
          <p:cNvSpPr txBox="1">
            <a:spLocks noChangeArrowheads="1"/>
          </p:cNvSpPr>
          <p:nvPr/>
        </p:nvSpPr>
        <p:spPr bwMode="auto">
          <a:xfrm>
            <a:off x="1692275" y="1700213"/>
            <a:ext cx="5399088"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FF"/>
                </a:solidFill>
                <a:latin typeface="Comic Sans MS" pitchFamily="66" charset="0"/>
              </a:rPr>
              <a:t>1-1 δυαδική (μη ασθενής) συσχέτιση</a:t>
            </a:r>
          </a:p>
        </p:txBody>
      </p:sp>
      <p:sp>
        <p:nvSpPr>
          <p:cNvPr id="41991" name="Text Box 4"/>
          <p:cNvSpPr txBox="1">
            <a:spLocks noChangeArrowheads="1"/>
          </p:cNvSpPr>
          <p:nvPr/>
        </p:nvSpPr>
        <p:spPr bwMode="auto">
          <a:xfrm>
            <a:off x="684213" y="2133600"/>
            <a:ext cx="7915275" cy="16160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κάθε 1-1 δυαδική συσχέτιση </a:t>
            </a:r>
            <a:r>
              <a:rPr lang="en-US" sz="2000">
                <a:latin typeface="Comic Sans MS" pitchFamily="66" charset="0"/>
              </a:rPr>
              <a:t>R</a:t>
            </a:r>
            <a:r>
              <a:rPr lang="el-GR" sz="2000">
                <a:latin typeface="Comic Sans MS" pitchFamily="66" charset="0"/>
              </a:rPr>
              <a:t> μεταξύ δύο τύπων οντοτήτων του διαγράμματος  Ο/Σ που αντιστοιχούν στις σχέσεις </a:t>
            </a:r>
            <a:r>
              <a:rPr lang="en-US" sz="2000">
                <a:latin typeface="Comic Sans MS" pitchFamily="66" charset="0"/>
              </a:rPr>
              <a:t>Τ </a:t>
            </a:r>
            <a:r>
              <a:rPr lang="el-GR" sz="2000">
                <a:latin typeface="Comic Sans MS" pitchFamily="66" charset="0"/>
              </a:rPr>
              <a:t>και </a:t>
            </a:r>
            <a:r>
              <a:rPr lang="en-US" sz="2000">
                <a:latin typeface="Comic Sans MS" pitchFamily="66" charset="0"/>
              </a:rPr>
              <a:t>S </a:t>
            </a:r>
            <a:endParaRPr lang="el-GR" sz="2000">
              <a:latin typeface="Comic Sans MS" pitchFamily="66" charset="0"/>
            </a:endParaRPr>
          </a:p>
          <a:p>
            <a:pPr algn="just" eaLnBrk="0" hangingPunct="0">
              <a:spcBef>
                <a:spcPct val="50000"/>
              </a:spcBef>
            </a:pPr>
            <a:r>
              <a:rPr lang="el-GR" sz="2000">
                <a:latin typeface="Comic Sans MS" pitchFamily="66" charset="0"/>
              </a:rPr>
              <a:t> 1. </a:t>
            </a:r>
            <a:r>
              <a:rPr lang="el-GR" sz="2000" i="1">
                <a:latin typeface="Comic Sans MS" pitchFamily="66" charset="0"/>
              </a:rPr>
              <a:t>επιλογή </a:t>
            </a:r>
            <a:r>
              <a:rPr lang="el-GR" sz="2000">
                <a:latin typeface="Comic Sans MS" pitchFamily="66" charset="0"/>
              </a:rPr>
              <a:t>μιας  εκ των </a:t>
            </a:r>
            <a:r>
              <a:rPr lang="en-US" sz="2000">
                <a:latin typeface="Comic Sans MS" pitchFamily="66" charset="0"/>
              </a:rPr>
              <a:t>Τ  </a:t>
            </a:r>
            <a:r>
              <a:rPr lang="el-GR" sz="2000">
                <a:latin typeface="Comic Sans MS" pitchFamily="66" charset="0"/>
              </a:rPr>
              <a:t>και S</a:t>
            </a:r>
            <a:r>
              <a:rPr lang="en-US" sz="2000">
                <a:latin typeface="Comic Sans MS" pitchFamily="66" charset="0"/>
              </a:rPr>
              <a:t>, </a:t>
            </a:r>
            <a:r>
              <a:rPr lang="el-GR" sz="2000">
                <a:latin typeface="Comic Sans MS" pitchFamily="66" charset="0"/>
              </a:rPr>
              <a:t>έστω της </a:t>
            </a:r>
            <a:r>
              <a:rPr lang="en-US" sz="2000">
                <a:latin typeface="Comic Sans MS" pitchFamily="66" charset="0"/>
              </a:rPr>
              <a:t>S </a:t>
            </a:r>
          </a:p>
          <a:p>
            <a:pPr algn="just" eaLnBrk="0" hangingPunct="0">
              <a:spcBef>
                <a:spcPct val="50000"/>
              </a:spcBef>
            </a:pPr>
            <a:r>
              <a:rPr lang="el-GR" sz="2000">
                <a:latin typeface="Comic Sans MS" pitchFamily="66" charset="0"/>
              </a:rPr>
              <a:t> </a:t>
            </a:r>
            <a:r>
              <a:rPr lang="en-US" sz="2000">
                <a:latin typeface="Comic Sans MS" pitchFamily="66" charset="0"/>
              </a:rPr>
              <a:t>2. το πρωτεύον κλειδί της S </a:t>
            </a:r>
            <a:r>
              <a:rPr lang="el-GR" sz="2000">
                <a:latin typeface="Comic Sans MS" pitchFamily="66" charset="0"/>
              </a:rPr>
              <a:t>γίνεται ξένο κλειδί της </a:t>
            </a:r>
            <a:r>
              <a:rPr lang="en-US" sz="2000">
                <a:latin typeface="Comic Sans MS" pitchFamily="66" charset="0"/>
              </a:rPr>
              <a:t>Τ</a:t>
            </a:r>
          </a:p>
        </p:txBody>
      </p:sp>
      <p:sp>
        <p:nvSpPr>
          <p:cNvPr id="41992" name="Text Box 5"/>
          <p:cNvSpPr txBox="1">
            <a:spLocks noChangeArrowheads="1"/>
          </p:cNvSpPr>
          <p:nvPr/>
        </p:nvSpPr>
        <p:spPr bwMode="auto">
          <a:xfrm>
            <a:off x="611188" y="4868863"/>
            <a:ext cx="8204200" cy="1158875"/>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000">
                <a:latin typeface="Comic Sans MS" pitchFamily="66" charset="0"/>
              </a:rPr>
              <a:t> Προτιμάμε τη σχέση  που αντιστοιχεί σε τύπο οντοτήτων με </a:t>
            </a:r>
            <a:r>
              <a:rPr lang="el-GR" sz="2000">
                <a:solidFill>
                  <a:srgbClr val="FF0000"/>
                </a:solidFill>
                <a:latin typeface="Comic Sans MS" pitchFamily="66" charset="0"/>
              </a:rPr>
              <a:t>ολική συμμετοχή</a:t>
            </a:r>
            <a:r>
              <a:rPr lang="el-GR" sz="2000">
                <a:latin typeface="Comic Sans MS" pitchFamily="66" charset="0"/>
              </a:rPr>
              <a:t>, γιατί;</a:t>
            </a:r>
          </a:p>
          <a:p>
            <a:pPr algn="just" eaLnBrk="0" hangingPunct="0">
              <a:spcBef>
                <a:spcPct val="50000"/>
              </a:spcBef>
              <a:buFontTx/>
              <a:buChar char="•"/>
            </a:pPr>
            <a:r>
              <a:rPr lang="el-GR" sz="2000">
                <a:latin typeface="Comic Sans MS" pitchFamily="66" charset="0"/>
              </a:rPr>
              <a:t> Τα γνωρίσματα της </a:t>
            </a:r>
            <a:r>
              <a:rPr lang="en-US" sz="2000">
                <a:latin typeface="Comic Sans MS" pitchFamily="66" charset="0"/>
              </a:rPr>
              <a:t>R</a:t>
            </a:r>
            <a:r>
              <a:rPr lang="el-GR" sz="2000">
                <a:latin typeface="Comic Sans MS" pitchFamily="66" charset="0"/>
              </a:rPr>
              <a:t>;</a:t>
            </a:r>
          </a:p>
        </p:txBody>
      </p:sp>
      <p:sp>
        <p:nvSpPr>
          <p:cNvPr id="41993" name="Text Box 6"/>
          <p:cNvSpPr txBox="1">
            <a:spLocks noChangeArrowheads="1"/>
          </p:cNvSpPr>
          <p:nvPr/>
        </p:nvSpPr>
        <p:spPr bwMode="auto">
          <a:xfrm>
            <a:off x="2051050" y="4005263"/>
            <a:ext cx="5472113"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Παράδειγμα: καθηγητής – διδασκαλία (1-</a:t>
            </a:r>
            <a:r>
              <a:rPr lang="en-US" sz="1800">
                <a:latin typeface="Comic Sans MS" pitchFamily="66" charset="0"/>
              </a:rPr>
              <a:t>1</a:t>
            </a:r>
            <a:r>
              <a:rPr lang="el-GR" sz="1800">
                <a:latin typeface="Comic Sans MS" pitchFamily="66"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12</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5" name="Rectangle 44"/>
          <p:cNvSpPr>
            <a:spLocks noChangeArrowheads="1"/>
          </p:cNvSpPr>
          <p:nvPr/>
        </p:nvSpPr>
        <p:spPr bwMode="auto">
          <a:xfrm>
            <a:off x="395288" y="476250"/>
            <a:ext cx="7543800" cy="863600"/>
          </a:xfrm>
          <a:prstGeom prst="rect">
            <a:avLst/>
          </a:prstGeom>
          <a:noFill/>
          <a:ln w="9525">
            <a:noFill/>
            <a:miter lim="800000"/>
            <a:headEnd/>
            <a:tailEnd/>
          </a:ln>
        </p:spPr>
        <p:txBody>
          <a:bodyPr anchor="b"/>
          <a:lstStyle/>
          <a:p>
            <a:pPr algn="r" eaLnBrk="0" hangingPunct="0"/>
            <a:r>
              <a:rPr lang="el-GR" sz="2400">
                <a:solidFill>
                  <a:srgbClr val="969696"/>
                </a:solidFill>
                <a:latin typeface="Comic Sans MS" pitchFamily="66" charset="0"/>
              </a:rPr>
              <a:t>Συσχετίσεις 1-1</a:t>
            </a:r>
          </a:p>
        </p:txBody>
      </p:sp>
      <p:sp>
        <p:nvSpPr>
          <p:cNvPr id="43056" name="Text Box 45"/>
          <p:cNvSpPr txBox="1">
            <a:spLocks noChangeArrowheads="1"/>
          </p:cNvSpPr>
          <p:nvPr/>
        </p:nvSpPr>
        <p:spPr bwMode="auto">
          <a:xfrm>
            <a:off x="611188" y="4365625"/>
            <a:ext cx="2881312" cy="1768475"/>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000">
                <a:latin typeface="Comic Sans MS" pitchFamily="66" charset="0"/>
              </a:rPr>
              <a:t> Προτιμάμε τη σχέση  που αντιστοιχεί σε τύπο οντοτήτων με </a:t>
            </a:r>
            <a:r>
              <a:rPr lang="el-GR" sz="2000">
                <a:solidFill>
                  <a:srgbClr val="FF0000"/>
                </a:solidFill>
                <a:latin typeface="Comic Sans MS" pitchFamily="66" charset="0"/>
              </a:rPr>
              <a:t>ολική συμμετοχή</a:t>
            </a:r>
            <a:r>
              <a:rPr lang="el-GR" sz="2000">
                <a:latin typeface="Comic Sans MS" pitchFamily="66" charset="0"/>
              </a:rPr>
              <a:t>, γιατί;</a:t>
            </a:r>
          </a:p>
          <a:p>
            <a:pPr algn="just" eaLnBrk="0" hangingPunct="0">
              <a:spcBef>
                <a:spcPct val="50000"/>
              </a:spcBef>
              <a:buFontTx/>
              <a:buChar char="•"/>
            </a:pPr>
            <a:r>
              <a:rPr lang="el-GR" sz="2000">
                <a:latin typeface="Comic Sans MS" pitchFamily="66" charset="0"/>
              </a:rPr>
              <a:t> Τα γνωρίσματα της </a:t>
            </a:r>
            <a:r>
              <a:rPr lang="en-US" sz="2000">
                <a:latin typeface="Comic Sans MS" pitchFamily="66" charset="0"/>
              </a:rPr>
              <a:t>R</a:t>
            </a:r>
            <a:r>
              <a:rPr lang="el-GR" sz="2000">
                <a:latin typeface="Comic Sans MS" pitchFamily="66" charset="0"/>
              </a:rPr>
              <a:t>;</a:t>
            </a: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13</a:t>
            </a:fld>
            <a:endParaRPr lang="el-GR" altLang="en-US" smtClean="0"/>
          </a:p>
        </p:txBody>
      </p:sp>
      <p:sp>
        <p:nvSpPr>
          <p:cNvPr id="44037" name="Rectangle 2"/>
          <p:cNvSpPr>
            <a:spLocks noGrp="1" noChangeArrowheads="1"/>
          </p:cNvSpPr>
          <p:nvPr>
            <p:ph type="title"/>
          </p:nvPr>
        </p:nvSpPr>
        <p:spPr/>
        <p:txBody>
          <a:bodyPr/>
          <a:lstStyle/>
          <a:p>
            <a:pPr algn="r"/>
            <a:r>
              <a:rPr lang="el-GR" sz="2000" b="0" smtClean="0">
                <a:solidFill>
                  <a:srgbClr val="969696"/>
                </a:solidFill>
                <a:latin typeface="Comic Sans MS" pitchFamily="66" charset="0"/>
              </a:rPr>
              <a:t>Συσχετίσεις 1-1</a:t>
            </a:r>
          </a:p>
        </p:txBody>
      </p:sp>
      <p:sp>
        <p:nvSpPr>
          <p:cNvPr id="44038" name="Text Box 3"/>
          <p:cNvSpPr txBox="1">
            <a:spLocks noChangeArrowheads="1"/>
          </p:cNvSpPr>
          <p:nvPr/>
        </p:nvSpPr>
        <p:spPr bwMode="auto">
          <a:xfrm>
            <a:off x="395288" y="2205038"/>
            <a:ext cx="8128000" cy="3968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omic Sans MS" pitchFamily="66" charset="0"/>
              </a:rPr>
              <a:t> Εναλλακτικά, συγχώνευση των </a:t>
            </a:r>
            <a:r>
              <a:rPr lang="en-US" sz="2000">
                <a:latin typeface="Comic Sans MS" pitchFamily="66" charset="0"/>
              </a:rPr>
              <a:t>S </a:t>
            </a:r>
            <a:r>
              <a:rPr lang="el-GR" sz="2000">
                <a:latin typeface="Comic Sans MS" pitchFamily="66" charset="0"/>
              </a:rPr>
              <a:t>και </a:t>
            </a:r>
            <a:r>
              <a:rPr lang="en-US" sz="2000">
                <a:latin typeface="Comic Sans MS" pitchFamily="66" charset="0"/>
              </a:rPr>
              <a:t>T </a:t>
            </a:r>
            <a:r>
              <a:rPr lang="el-GR" sz="2000">
                <a:latin typeface="Comic Sans MS" pitchFamily="66" charset="0"/>
              </a:rPr>
              <a:t>σε μία μόνο σχέση</a:t>
            </a:r>
          </a:p>
        </p:txBody>
      </p:sp>
      <p:sp>
        <p:nvSpPr>
          <p:cNvPr id="44039" name="Text Box 4"/>
          <p:cNvSpPr txBox="1">
            <a:spLocks noChangeArrowheads="1"/>
          </p:cNvSpPr>
          <p:nvPr/>
        </p:nvSpPr>
        <p:spPr bwMode="auto">
          <a:xfrm>
            <a:off x="1692275" y="3141663"/>
            <a:ext cx="6324600" cy="854075"/>
          </a:xfrm>
          <a:prstGeom prst="rect">
            <a:avLst/>
          </a:prstGeom>
          <a:noFill/>
          <a:ln w="9525">
            <a:noFill/>
            <a:miter lim="800000"/>
            <a:headEnd/>
            <a:tailEnd/>
          </a:ln>
        </p:spPr>
        <p:txBody>
          <a:bodyPr>
            <a:spAutoFit/>
          </a:bodyPr>
          <a:lstStyle/>
          <a:p>
            <a:pPr eaLnBrk="0" hangingPunct="0">
              <a:spcBef>
                <a:spcPct val="50000"/>
              </a:spcBef>
            </a:pPr>
            <a:r>
              <a:rPr lang="el-GR" sz="2000">
                <a:latin typeface="Comic Sans MS" pitchFamily="66" charset="0"/>
              </a:rPr>
              <a:t>-- πότε;</a:t>
            </a:r>
          </a:p>
          <a:p>
            <a:pPr eaLnBrk="0" hangingPunct="0">
              <a:spcBef>
                <a:spcPct val="50000"/>
              </a:spcBef>
            </a:pPr>
            <a:r>
              <a:rPr lang="el-GR" sz="2000">
                <a:latin typeface="Comic Sans MS" pitchFamily="66" charset="0"/>
              </a:rPr>
              <a:t>-- κλειδί;</a:t>
            </a:r>
            <a:endParaRPr lang="el-GR" sz="2000" b="1">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14</a:t>
            </a:fld>
            <a:endParaRPr lang="el-GR" altLang="en-US" smtClean="0"/>
          </a:p>
        </p:txBody>
      </p:sp>
      <p:sp>
        <p:nvSpPr>
          <p:cNvPr id="45061" name="Rectangle 2"/>
          <p:cNvSpPr>
            <a:spLocks noGrp="1" noChangeArrowheads="1"/>
          </p:cNvSpPr>
          <p:nvPr>
            <p:ph type="title"/>
          </p:nvPr>
        </p:nvSpPr>
        <p:spPr>
          <a:xfrm>
            <a:off x="457200" y="554038"/>
            <a:ext cx="7543800" cy="863600"/>
          </a:xfrm>
        </p:spPr>
        <p:txBody>
          <a:bodyPr/>
          <a:lstStyle/>
          <a:p>
            <a:pPr algn="r"/>
            <a:r>
              <a:rPr lang="el-GR" sz="2000" b="0" smtClean="0">
                <a:solidFill>
                  <a:srgbClr val="969696"/>
                </a:solidFill>
                <a:latin typeface="Comic Sans MS" pitchFamily="66" charset="0"/>
              </a:rPr>
              <a:t>Συσχετίσεις 1-1</a:t>
            </a:r>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a:solidFill>
                  <a:srgbClr val="FF0000"/>
                </a:solidFill>
                <a:latin typeface="Comic Sans MS" pitchFamily="66" charset="0"/>
              </a:rPr>
              <a:t>Αλλά πρόβλημα με </a:t>
            </a:r>
            <a:r>
              <a:rPr lang="en-US" sz="1800">
                <a:solidFill>
                  <a:srgbClr val="FF0000"/>
                </a:solidFill>
                <a:latin typeface="Comic Sans MS" pitchFamily="66" charset="0"/>
              </a:rPr>
              <a:t>null </a:t>
            </a:r>
            <a:r>
              <a:rPr lang="el-GR" sz="1800">
                <a:solidFill>
                  <a:srgbClr val="FF0000"/>
                </a:solidFill>
                <a:latin typeface="Comic Sans MS" pitchFamily="66" charset="0"/>
              </a:rPr>
              <a:t>στο κλειδί !!!</a:t>
            </a:r>
          </a:p>
          <a:p>
            <a:pPr>
              <a:spcBef>
                <a:spcPct val="50000"/>
              </a:spcBef>
            </a:pPr>
            <a:r>
              <a:rPr lang="el-GR" sz="1800">
                <a:solidFill>
                  <a:srgbClr val="FF0000"/>
                </a:solidFill>
                <a:latin typeface="Comic Sans MS" pitchFamily="66"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rgbClr val="FF0000"/>
            </a:solidFill>
            <a:miter lim="800000"/>
            <a:headEnd/>
            <a:tailEnd/>
          </a:ln>
        </p:spPr>
        <p:txBody>
          <a:bodyPr wrap="none" anchor="ctr"/>
          <a:lstStyle/>
          <a:p>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6083" name="Rectangle 6"/>
          <p:cNvSpPr>
            <a:spLocks noGrp="1" noChangeArrowheads="1"/>
          </p:cNvSpPr>
          <p:nvPr>
            <p:ph type="ftr" sz="quarter" idx="11"/>
          </p:nvPr>
        </p:nvSpPr>
        <p:spPr>
          <a:noFill/>
        </p:spPr>
        <p:txBody>
          <a:bodyPr/>
          <a:lstStyle/>
          <a:p>
            <a:r>
              <a:rPr lang="el-GR" altLang="en-US"/>
              <a:t>Ευαγγελία Πιτουρά</a:t>
            </a:r>
          </a:p>
        </p:txBody>
      </p:sp>
      <p:sp>
        <p:nvSpPr>
          <p:cNvPr id="46084" name="Rectangle 7"/>
          <p:cNvSpPr>
            <a:spLocks noGrp="1" noChangeArrowheads="1"/>
          </p:cNvSpPr>
          <p:nvPr>
            <p:ph type="sldNum" sz="quarter" idx="12"/>
          </p:nvPr>
        </p:nvSpPr>
        <p:spPr>
          <a:noFill/>
        </p:spPr>
        <p:txBody>
          <a:bodyPr/>
          <a:lstStyle/>
          <a:p>
            <a:fld id="{F5A27D6A-7C80-4EFA-8BBF-780FBD955292}" type="slidenum">
              <a:rPr lang="el-GR" altLang="en-US" smtClean="0"/>
              <a:pPr/>
              <a:t>15</a:t>
            </a:fld>
            <a:endParaRPr lang="el-GR" altLang="en-US" smtClean="0"/>
          </a:p>
        </p:txBody>
      </p:sp>
      <p:sp>
        <p:nvSpPr>
          <p:cNvPr id="46085" name="Rectangle 2"/>
          <p:cNvSpPr>
            <a:spLocks noGrp="1" noChangeArrowheads="1"/>
          </p:cNvSpPr>
          <p:nvPr>
            <p:ph type="title"/>
          </p:nvPr>
        </p:nvSpPr>
        <p:spPr>
          <a:xfrm>
            <a:off x="457200" y="122238"/>
            <a:ext cx="7499350" cy="1074737"/>
          </a:xfrm>
        </p:spPr>
        <p:txBody>
          <a:bodyPr/>
          <a:lstStyle/>
          <a:p>
            <a:pPr algn="r"/>
            <a:r>
              <a:rPr lang="el-GR" sz="2200" b="0" smtClean="0">
                <a:solidFill>
                  <a:srgbClr val="969696"/>
                </a:solidFill>
                <a:latin typeface="Comic Sans MS" pitchFamily="66" charset="0"/>
              </a:rPr>
              <a:t>Παράδειγμα</a:t>
            </a:r>
          </a:p>
        </p:txBody>
      </p:sp>
      <p:sp>
        <p:nvSpPr>
          <p:cNvPr id="46086"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46087" name="Text Box 4"/>
          <p:cNvSpPr txBox="1">
            <a:spLocks noChangeArrowheads="1"/>
          </p:cNvSpPr>
          <p:nvPr/>
        </p:nvSpPr>
        <p:spPr bwMode="auto">
          <a:xfrm>
            <a:off x="587375" y="1919288"/>
            <a:ext cx="7993063" cy="3254375"/>
          </a:xfrm>
          <a:prstGeom prst="rect">
            <a:avLst/>
          </a:prstGeom>
          <a:noFill/>
          <a:ln w="9525">
            <a:noFill/>
            <a:miter lim="800000"/>
            <a:headEnd/>
            <a:tailEnd/>
          </a:ln>
        </p:spPr>
        <p:txBody>
          <a:bodyPr>
            <a:spAutoFit/>
          </a:bodyPr>
          <a:lstStyle/>
          <a:p>
            <a:pPr marL="495300" indent="-495300" algn="just" eaLnBrk="0" hangingPunct="0">
              <a:spcBef>
                <a:spcPct val="50000"/>
              </a:spcBef>
            </a:pPr>
            <a:r>
              <a:rPr lang="el-GR" sz="1800">
                <a:latin typeface="Comic Sans MS" pitchFamily="66" charset="0"/>
              </a:rPr>
              <a:t>Θέλουμε να κατασκευάσουμε μια βδ για δρομολόγια τρένων.</a:t>
            </a:r>
          </a:p>
          <a:p>
            <a:pPr marL="495300" indent="-495300" algn="just" eaLnBrk="0" hangingPunct="0">
              <a:spcBef>
                <a:spcPct val="50000"/>
              </a:spcBef>
            </a:pPr>
            <a:r>
              <a:rPr lang="el-GR" sz="1800">
                <a:latin typeface="Comic Sans MS" pitchFamily="66" charset="0"/>
              </a:rPr>
              <a:t>Κάθε </a:t>
            </a:r>
            <a:r>
              <a:rPr lang="el-GR" sz="1800" i="1">
                <a:solidFill>
                  <a:srgbClr val="FF6600"/>
                </a:solidFill>
                <a:latin typeface="Comic Sans MS" pitchFamily="66" charset="0"/>
              </a:rPr>
              <a:t>σταθμός</a:t>
            </a:r>
            <a:r>
              <a:rPr lang="el-GR" sz="1800">
                <a:latin typeface="Comic Sans MS" pitchFamily="66" charset="0"/>
              </a:rPr>
              <a:t> έχει ένα μοναδικό όνομα και διεύθυνση.</a:t>
            </a:r>
          </a:p>
          <a:p>
            <a:pPr marL="495300" indent="-495300" algn="just" eaLnBrk="0" hangingPunct="0">
              <a:spcBef>
                <a:spcPct val="50000"/>
              </a:spcBef>
            </a:pPr>
            <a:r>
              <a:rPr lang="el-GR" sz="1800">
                <a:latin typeface="Comic Sans MS" pitchFamily="66" charset="0"/>
              </a:rPr>
              <a:t>Κάθε </a:t>
            </a:r>
            <a:r>
              <a:rPr lang="el-GR" sz="1800" i="1">
                <a:solidFill>
                  <a:srgbClr val="FF6600"/>
                </a:solidFill>
                <a:latin typeface="Comic Sans MS" pitchFamily="66" charset="0"/>
              </a:rPr>
              <a:t>δρομολόγιο</a:t>
            </a:r>
            <a:r>
              <a:rPr lang="el-GR" sz="1800">
                <a:latin typeface="Comic Sans MS" pitchFamily="66" charset="0"/>
              </a:rPr>
              <a:t> έχει ένα μοναδικό αριθμό, ένα σταθμό </a:t>
            </a:r>
            <a:r>
              <a:rPr lang="el-GR" sz="1800" i="1">
                <a:solidFill>
                  <a:srgbClr val="FF6600"/>
                </a:solidFill>
                <a:latin typeface="Comic Sans MS" pitchFamily="66" charset="0"/>
              </a:rPr>
              <a:t>προορισμό</a:t>
            </a:r>
            <a:r>
              <a:rPr lang="el-GR" sz="1800">
                <a:latin typeface="Comic Sans MS" pitchFamily="66" charset="0"/>
              </a:rPr>
              <a:t>, ένα σταθμό </a:t>
            </a:r>
            <a:r>
              <a:rPr lang="el-GR" sz="1800" i="1">
                <a:solidFill>
                  <a:srgbClr val="FF6600"/>
                </a:solidFill>
                <a:latin typeface="Comic Sans MS" pitchFamily="66" charset="0"/>
              </a:rPr>
              <a:t>αφετηρία</a:t>
            </a:r>
            <a:r>
              <a:rPr lang="el-GR" sz="1800">
                <a:latin typeface="Comic Sans MS" pitchFamily="66" charset="0"/>
              </a:rPr>
              <a:t>, ένα χρόνο αναχώρησης από την αφετηρία και ένα χρόνο άφιξης στον προορισμό.</a:t>
            </a:r>
          </a:p>
          <a:p>
            <a:pPr marL="495300" indent="-495300" algn="just" eaLnBrk="0" hangingPunct="0">
              <a:spcBef>
                <a:spcPct val="50000"/>
              </a:spcBef>
            </a:pPr>
            <a:r>
              <a:rPr lang="el-GR" sz="1800">
                <a:latin typeface="Comic Sans MS" pitchFamily="66" charset="0"/>
              </a:rPr>
              <a:t>Επίσης, κάθε δρομολόγιο έχει έναν τουλάχιστον </a:t>
            </a:r>
            <a:r>
              <a:rPr lang="el-GR" sz="1800" i="1">
                <a:solidFill>
                  <a:srgbClr val="FF6600"/>
                </a:solidFill>
                <a:latin typeface="Comic Sans MS" pitchFamily="66" charset="0"/>
              </a:rPr>
              <a:t>ενδιάμεσο</a:t>
            </a:r>
            <a:r>
              <a:rPr lang="el-GR" sz="1800">
                <a:latin typeface="Comic Sans MS" pitchFamily="66" charset="0"/>
              </a:rPr>
              <a:t> σταθμό μαζί με το χρόνο άφιξης σε αυτόν.</a:t>
            </a:r>
          </a:p>
          <a:p>
            <a:pPr marL="495300" indent="-495300" algn="just" eaLnBrk="0" hangingPunct="0">
              <a:spcBef>
                <a:spcPct val="50000"/>
              </a:spcBef>
              <a:buFontTx/>
              <a:buAutoNum type="romanLcParenBoth"/>
            </a:pPr>
            <a:r>
              <a:rPr lang="el-GR" sz="1800">
                <a:latin typeface="Comic Sans MS" pitchFamily="66" charset="0"/>
              </a:rPr>
              <a:t>Κατασκευάστε το σχεσιακό μοντέλο </a:t>
            </a:r>
            <a:endParaRPr lang="en-US" sz="1800">
              <a:latin typeface="Comic Sans MS" pitchFamily="66" charset="0"/>
            </a:endParaRPr>
          </a:p>
          <a:p>
            <a:pPr marL="495300" indent="-495300" algn="just" eaLnBrk="0" hangingPunct="0">
              <a:spcBef>
                <a:spcPct val="50000"/>
              </a:spcBef>
              <a:buFontTx/>
              <a:buAutoNum type="romanLcParenBoth"/>
            </a:pPr>
            <a:r>
              <a:rPr lang="el-GR" sz="1800">
                <a:latin typeface="Comic Sans MS" pitchFamily="66" charset="0"/>
              </a:rPr>
              <a:t>Σχολιάστε τις διάφορες σχεδιαστικές επιλογές</a:t>
            </a:r>
            <a:endParaRPr lang="el-GR" sz="1800" i="1"/>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16</a:t>
            </a:fld>
            <a:endParaRPr lang="el-GR" altLang="en-US" smtClean="0"/>
          </a:p>
        </p:txBody>
      </p:sp>
      <p:sp>
        <p:nvSpPr>
          <p:cNvPr id="47109" name="Rectangle 2"/>
          <p:cNvSpPr>
            <a:spLocks noGrp="1" noChangeArrowheads="1"/>
          </p:cNvSpPr>
          <p:nvPr>
            <p:ph type="title"/>
          </p:nvPr>
        </p:nvSpPr>
        <p:spPr>
          <a:xfrm>
            <a:off x="179388" y="115888"/>
            <a:ext cx="7715250" cy="858837"/>
          </a:xfrm>
        </p:spPr>
        <p:txBody>
          <a:bodyPr/>
          <a:lstStyle/>
          <a:p>
            <a:pPr algn="r"/>
            <a:r>
              <a:rPr lang="el-GR" sz="2000" b="0" smtClean="0">
                <a:solidFill>
                  <a:srgbClr val="969696"/>
                </a:solidFill>
                <a:latin typeface="Comic Sans MS" pitchFamily="66" charset="0"/>
              </a:rPr>
              <a:t>Γνωρίσματα</a:t>
            </a:r>
          </a:p>
        </p:txBody>
      </p:sp>
      <p:sp>
        <p:nvSpPr>
          <p:cNvPr id="47110" name="Text Box 3"/>
          <p:cNvSpPr txBox="1">
            <a:spLocks noChangeArrowheads="1"/>
          </p:cNvSpPr>
          <p:nvPr/>
        </p:nvSpPr>
        <p:spPr bwMode="auto">
          <a:xfrm>
            <a:off x="2555875" y="1268413"/>
            <a:ext cx="4876800" cy="519112"/>
          </a:xfrm>
          <a:prstGeom prst="rect">
            <a:avLst/>
          </a:prstGeom>
          <a:noFill/>
          <a:ln w="9525">
            <a:noFill/>
            <a:miter lim="800000"/>
            <a:headEnd/>
            <a:tailEnd/>
          </a:ln>
        </p:spPr>
        <p:txBody>
          <a:bodyPr>
            <a:spAutoFit/>
          </a:bodyPr>
          <a:lstStyle/>
          <a:p>
            <a:pPr eaLnBrk="0" hangingPunct="0">
              <a:spcBef>
                <a:spcPct val="50000"/>
              </a:spcBef>
            </a:pPr>
            <a:r>
              <a:rPr lang="el-GR" sz="2800" u="sng">
                <a:solidFill>
                  <a:srgbClr val="FF00FF"/>
                </a:solidFill>
                <a:latin typeface="Comic Sans MS" pitchFamily="66" charset="0"/>
              </a:rPr>
              <a:t>Γνωρίσματα</a:t>
            </a:r>
            <a:endParaRPr lang="el-GR" sz="2800" u="sng">
              <a:solidFill>
                <a:schemeClr val="tx2"/>
              </a:solidFill>
              <a:latin typeface="Comic Sans MS" pitchFamily="66" charset="0"/>
            </a:endParaRPr>
          </a:p>
        </p:txBody>
      </p:sp>
      <p:sp>
        <p:nvSpPr>
          <p:cNvPr id="47111" name="Text Box 4"/>
          <p:cNvSpPr txBox="1">
            <a:spLocks noChangeArrowheads="1"/>
          </p:cNvSpPr>
          <p:nvPr/>
        </p:nvSpPr>
        <p:spPr bwMode="auto">
          <a:xfrm>
            <a:off x="395288" y="1989138"/>
            <a:ext cx="7772400" cy="396875"/>
          </a:xfrm>
          <a:prstGeom prst="rect">
            <a:avLst/>
          </a:prstGeom>
          <a:noFill/>
          <a:ln w="9525">
            <a:noFill/>
            <a:miter lim="800000"/>
            <a:headEnd/>
            <a:tailEnd/>
          </a:ln>
        </p:spPr>
        <p:txBody>
          <a:bodyPr>
            <a:spAutoFit/>
          </a:bodyPr>
          <a:lstStyle/>
          <a:p>
            <a:pPr algn="just" eaLnBrk="0" hangingPunct="0">
              <a:spcBef>
                <a:spcPct val="50000"/>
              </a:spcBef>
            </a:pPr>
            <a:r>
              <a:rPr lang="el-GR" sz="2000" b="1">
                <a:solidFill>
                  <a:srgbClr val="FF00FF"/>
                </a:solidFill>
                <a:latin typeface="Comic Sans MS" pitchFamily="66" charset="0"/>
              </a:rPr>
              <a:t>Σύνθετα</a:t>
            </a:r>
            <a:endParaRPr lang="el-GR" sz="2000">
              <a:solidFill>
                <a:srgbClr val="FF00FF"/>
              </a:solidFill>
              <a:latin typeface="Comic Sans MS" pitchFamily="66" charset="0"/>
            </a:endParaRPr>
          </a:p>
        </p:txBody>
      </p:sp>
      <p:sp>
        <p:nvSpPr>
          <p:cNvPr id="47112" name="Text Box 5"/>
          <p:cNvSpPr txBox="1">
            <a:spLocks noChangeArrowheads="1"/>
          </p:cNvSpPr>
          <p:nvPr/>
        </p:nvSpPr>
        <p:spPr bwMode="auto">
          <a:xfrm>
            <a:off x="755650" y="2349500"/>
            <a:ext cx="77724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Ένα γνώρισμα για κάθε απλό γνώρισμα που απαρτίζει το σύνθετο.</a:t>
            </a:r>
          </a:p>
        </p:txBody>
      </p:sp>
      <p:sp>
        <p:nvSpPr>
          <p:cNvPr id="47113" name="Text Box 6"/>
          <p:cNvSpPr txBox="1">
            <a:spLocks noChangeArrowheads="1"/>
          </p:cNvSpPr>
          <p:nvPr/>
        </p:nvSpPr>
        <p:spPr bwMode="auto">
          <a:xfrm>
            <a:off x="395288" y="3141663"/>
            <a:ext cx="7772400"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FF"/>
                </a:solidFill>
                <a:latin typeface="Comic Sans MS" pitchFamily="66" charset="0"/>
              </a:rPr>
              <a:t>Πλειότιμα</a:t>
            </a:r>
            <a:endParaRPr lang="el-GR" sz="2000" b="1">
              <a:latin typeface="Comic Sans MS" pitchFamily="66" charset="0"/>
            </a:endParaRPr>
          </a:p>
        </p:txBody>
      </p:sp>
      <p:sp>
        <p:nvSpPr>
          <p:cNvPr id="47114" name="Text Box 7"/>
          <p:cNvSpPr txBox="1">
            <a:spLocks noChangeArrowheads="1"/>
          </p:cNvSpPr>
          <p:nvPr/>
        </p:nvSpPr>
        <p:spPr bwMode="auto">
          <a:xfrm>
            <a:off x="755650" y="3500438"/>
            <a:ext cx="8001000" cy="22256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κάθε πλειότιμο γνώρισμα Α, κατασκευάζουμε μια σχέση </a:t>
            </a:r>
            <a:r>
              <a:rPr lang="en-US" sz="2000">
                <a:latin typeface="Comic Sans MS" pitchFamily="66" charset="0"/>
              </a:rPr>
              <a:t>R </a:t>
            </a:r>
            <a:r>
              <a:rPr lang="el-GR" sz="2000">
                <a:latin typeface="Comic Sans MS" pitchFamily="66" charset="0"/>
              </a:rPr>
              <a:t>με γνωρίσματα:</a:t>
            </a:r>
            <a:endParaRPr lang="en-US" sz="2000">
              <a:latin typeface="Comic Sans MS" pitchFamily="66" charset="0"/>
            </a:endParaRPr>
          </a:p>
          <a:p>
            <a:pPr algn="just" eaLnBrk="0" hangingPunct="0">
              <a:spcBef>
                <a:spcPct val="50000"/>
              </a:spcBef>
              <a:buFontTx/>
              <a:buChar char="•"/>
            </a:pPr>
            <a:r>
              <a:rPr lang="el-GR" sz="2000">
                <a:latin typeface="Comic Sans MS" pitchFamily="66" charset="0"/>
              </a:rPr>
              <a:t> το Α (ή τα γνωρίσματα του Α αν το Α είναι σύνθετο) και</a:t>
            </a:r>
          </a:p>
          <a:p>
            <a:pPr algn="just" eaLnBrk="0" hangingPunct="0">
              <a:spcBef>
                <a:spcPct val="50000"/>
              </a:spcBef>
              <a:buFontTx/>
              <a:buChar char="•"/>
            </a:pPr>
            <a:r>
              <a:rPr lang="el-GR" sz="2000">
                <a:latin typeface="Comic Sans MS" pitchFamily="66" charset="0"/>
              </a:rPr>
              <a:t> τα γνωρίσματα (ξένο κλειδί) του πρωτεύοντος κλειδιού της σχέσης που παριστάνει τον τύπο οντοτήτων η συσχετίσεων του οποίου γνώρισμα είναι το Α</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17</a:t>
            </a:fld>
            <a:endParaRPr lang="el-GR" altLang="en-US" smtClean="0"/>
          </a:p>
        </p:txBody>
      </p:sp>
      <p:sp>
        <p:nvSpPr>
          <p:cNvPr id="48133" name="Rectangle 2"/>
          <p:cNvSpPr>
            <a:spLocks noGrp="1" noChangeArrowheads="1"/>
          </p:cNvSpPr>
          <p:nvPr>
            <p:ph type="title"/>
          </p:nvPr>
        </p:nvSpPr>
        <p:spPr>
          <a:xfrm>
            <a:off x="323850" y="188913"/>
            <a:ext cx="7629525" cy="1042987"/>
          </a:xfrm>
        </p:spPr>
        <p:txBody>
          <a:bodyPr/>
          <a:lstStyle/>
          <a:p>
            <a:pPr algn="r"/>
            <a:r>
              <a:rPr lang="el-GR" sz="2000" b="0" smtClean="0">
                <a:solidFill>
                  <a:srgbClr val="969696"/>
                </a:solidFill>
                <a:latin typeface="Comic Sans MS" pitchFamily="66" charset="0"/>
              </a:rPr>
              <a:t>Ασθενείς Οντότητες</a:t>
            </a:r>
          </a:p>
        </p:txBody>
      </p:sp>
      <p:sp>
        <p:nvSpPr>
          <p:cNvPr id="48134" name="Text Box 3"/>
          <p:cNvSpPr txBox="1">
            <a:spLocks noChangeArrowheads="1"/>
          </p:cNvSpPr>
          <p:nvPr/>
        </p:nvSpPr>
        <p:spPr bwMode="auto">
          <a:xfrm>
            <a:off x="395288" y="1844675"/>
            <a:ext cx="8128000" cy="457200"/>
          </a:xfrm>
          <a:prstGeom prst="rect">
            <a:avLst/>
          </a:prstGeom>
          <a:noFill/>
          <a:ln w="9525">
            <a:noFill/>
            <a:miter lim="800000"/>
            <a:headEnd/>
            <a:tailEnd/>
          </a:ln>
        </p:spPr>
        <p:txBody>
          <a:bodyPr>
            <a:spAutoFit/>
          </a:bodyPr>
          <a:lstStyle/>
          <a:p>
            <a:pPr algn="ctr" eaLnBrk="0" hangingPunct="0">
              <a:spcBef>
                <a:spcPct val="50000"/>
              </a:spcBef>
            </a:pPr>
            <a:r>
              <a:rPr lang="el-GR" sz="2400" b="1">
                <a:solidFill>
                  <a:srgbClr val="FF00FF"/>
                </a:solidFill>
                <a:latin typeface="Comic Sans MS" pitchFamily="66" charset="0"/>
              </a:rPr>
              <a:t>Ασθενείς τύποι οντοτήτων με (μονότιμα) γνωρίσματα</a:t>
            </a:r>
          </a:p>
        </p:txBody>
      </p:sp>
      <p:sp>
        <p:nvSpPr>
          <p:cNvPr id="48135" name="Text Box 4"/>
          <p:cNvSpPr txBox="1">
            <a:spLocks noChangeArrowheads="1"/>
          </p:cNvSpPr>
          <p:nvPr/>
        </p:nvSpPr>
        <p:spPr bwMode="auto">
          <a:xfrm>
            <a:off x="755650" y="2492375"/>
            <a:ext cx="7772400" cy="22256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000">
                <a:latin typeface="Comic Sans MS" pitchFamily="66" charset="0"/>
              </a:rPr>
              <a:t>. τα γνωρίσματα του Α, και</a:t>
            </a:r>
          </a:p>
          <a:p>
            <a:pPr algn="just" eaLnBrk="0" hangingPunct="0">
              <a:spcBef>
                <a:spcPct val="50000"/>
              </a:spcBef>
              <a:buFontTx/>
              <a:buChar char="2"/>
            </a:pPr>
            <a:r>
              <a:rPr lang="el-GR" sz="2000">
                <a:latin typeface="Comic Sans MS" pitchFamily="66" charset="0"/>
              </a:rPr>
              <a:t>. τα γνωρίσματα του </a:t>
            </a:r>
            <a:r>
              <a:rPr lang="el-GR" sz="2000" i="1">
                <a:solidFill>
                  <a:srgbClr val="800000"/>
                </a:solidFill>
                <a:latin typeface="Comic Sans MS" pitchFamily="66" charset="0"/>
              </a:rPr>
              <a:t>πρωτεύοντος κλειδιού</a:t>
            </a:r>
            <a:r>
              <a:rPr lang="el-GR" sz="2000">
                <a:latin typeface="Comic Sans MS" pitchFamily="66" charset="0"/>
              </a:rPr>
              <a:t> του Β</a:t>
            </a:r>
            <a:r>
              <a:rPr lang="en-US" sz="2000">
                <a:latin typeface="Comic Sans MS" pitchFamily="66" charset="0"/>
              </a:rPr>
              <a:t> </a:t>
            </a:r>
            <a:r>
              <a:rPr lang="el-GR" sz="2000">
                <a:latin typeface="Comic Sans MS" pitchFamily="66" charset="0"/>
              </a:rPr>
              <a:t>(τα οποία είναι και </a:t>
            </a:r>
            <a:r>
              <a:rPr lang="el-GR" sz="2000" u="sng">
                <a:solidFill>
                  <a:srgbClr val="0033CC"/>
                </a:solidFill>
                <a:latin typeface="Comic Sans MS" pitchFamily="66" charset="0"/>
              </a:rPr>
              <a:t>ξένο</a:t>
            </a:r>
            <a:r>
              <a:rPr lang="el-GR" sz="2000">
                <a:solidFill>
                  <a:srgbClr val="0099CC"/>
                </a:solidFill>
                <a:latin typeface="Comic Sans MS" pitchFamily="66" charset="0"/>
              </a:rPr>
              <a:t> </a:t>
            </a:r>
            <a:r>
              <a:rPr lang="el-GR" sz="2000">
                <a:latin typeface="Comic Sans MS" pitchFamily="66" charset="0"/>
              </a:rPr>
              <a:t>κλειδί)</a:t>
            </a:r>
          </a:p>
        </p:txBody>
      </p:sp>
      <p:sp>
        <p:nvSpPr>
          <p:cNvPr id="48136" name="Text Box 5"/>
          <p:cNvSpPr txBox="1">
            <a:spLocks noChangeArrowheads="1"/>
          </p:cNvSpPr>
          <p:nvPr/>
        </p:nvSpPr>
        <p:spPr bwMode="auto">
          <a:xfrm>
            <a:off x="468313" y="4941888"/>
            <a:ext cx="7315200" cy="396875"/>
          </a:xfrm>
          <a:prstGeom prst="rect">
            <a:avLst/>
          </a:prstGeom>
          <a:noFill/>
          <a:ln w="9525">
            <a:noFill/>
            <a:miter lim="800000"/>
            <a:headEnd/>
            <a:tailEnd/>
          </a:ln>
        </p:spPr>
        <p:txBody>
          <a:bodyPr>
            <a:spAutoFit/>
          </a:bodyPr>
          <a:lstStyle/>
          <a:p>
            <a:pPr eaLnBrk="0" hangingPunct="0">
              <a:spcBef>
                <a:spcPct val="50000"/>
              </a:spcBef>
            </a:pPr>
            <a:r>
              <a:rPr lang="el-GR" sz="2000">
                <a:latin typeface="Comic Sans MS" pitchFamily="66" charset="0"/>
              </a:rPr>
              <a:t>Κλειδί </a:t>
            </a:r>
            <a:r>
              <a:rPr lang="el-GR" sz="1800" i="1">
                <a:solidFill>
                  <a:srgbClr val="800000"/>
                </a:solidFill>
                <a:latin typeface="Comic Sans MS" pitchFamily="66" charset="0"/>
              </a:rPr>
              <a:t>(μερικό κλειδί+ πρωτεύον κλειδί)</a:t>
            </a:r>
          </a:p>
        </p:txBody>
      </p:sp>
      <p:sp>
        <p:nvSpPr>
          <p:cNvPr id="48137" name="Text Box 6"/>
          <p:cNvSpPr txBox="1">
            <a:spLocks noChangeArrowheads="1"/>
          </p:cNvSpPr>
          <p:nvPr/>
        </p:nvSpPr>
        <p:spPr bwMode="auto">
          <a:xfrm>
            <a:off x="755650" y="5589588"/>
            <a:ext cx="7772400" cy="3968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omic Sans MS" pitchFamily="66" charset="0"/>
              </a:rPr>
              <a:t> παράδειγμα (μάθημα-τμήμα)</a:t>
            </a:r>
            <a:endParaRPr lang="el-GR" sz="2000" b="1">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49155" name="Rectangle 6"/>
          <p:cNvSpPr>
            <a:spLocks noGrp="1" noChangeArrowheads="1"/>
          </p:cNvSpPr>
          <p:nvPr>
            <p:ph type="ftr" sz="quarter" idx="11"/>
          </p:nvPr>
        </p:nvSpPr>
        <p:spPr>
          <a:noFill/>
        </p:spPr>
        <p:txBody>
          <a:bodyPr/>
          <a:lstStyle/>
          <a:p>
            <a:r>
              <a:rPr lang="el-GR" altLang="en-US"/>
              <a:t>Ευαγγελία Πιτουρά</a:t>
            </a:r>
          </a:p>
        </p:txBody>
      </p:sp>
      <p:sp>
        <p:nvSpPr>
          <p:cNvPr id="49156" name="Rectangle 7"/>
          <p:cNvSpPr>
            <a:spLocks noGrp="1" noChangeArrowheads="1"/>
          </p:cNvSpPr>
          <p:nvPr>
            <p:ph type="sldNum" sz="quarter" idx="12"/>
          </p:nvPr>
        </p:nvSpPr>
        <p:spPr>
          <a:noFill/>
        </p:spPr>
        <p:txBody>
          <a:bodyPr/>
          <a:lstStyle/>
          <a:p>
            <a:fld id="{88D6141A-0D0E-48BF-A9CE-9094408C5A88}" type="slidenum">
              <a:rPr lang="el-GR" altLang="en-US" smtClean="0"/>
              <a:pPr/>
              <a:t>18</a:t>
            </a:fld>
            <a:endParaRPr lang="el-GR" altLang="en-US" smtClean="0"/>
          </a:p>
        </p:txBody>
      </p:sp>
      <p:sp>
        <p:nvSpPr>
          <p:cNvPr id="49157" name="Rectangle 2"/>
          <p:cNvSpPr>
            <a:spLocks noGrp="1" noChangeArrowheads="1"/>
          </p:cNvSpPr>
          <p:nvPr>
            <p:ph type="title"/>
          </p:nvPr>
        </p:nvSpPr>
        <p:spPr/>
        <p:txBody>
          <a:bodyPr/>
          <a:lstStyle/>
          <a:p>
            <a:pPr algn="r"/>
            <a:r>
              <a:rPr lang="el-GR" sz="2000" b="0" smtClean="0">
                <a:solidFill>
                  <a:srgbClr val="969696"/>
                </a:solidFill>
                <a:latin typeface="Comic Sans MS" pitchFamily="66" charset="0"/>
              </a:rPr>
              <a:t>Ασθενείς Τύποι Οντοτήτων: Παράδειγμα</a:t>
            </a:r>
          </a:p>
        </p:txBody>
      </p:sp>
      <p:sp>
        <p:nvSpPr>
          <p:cNvPr id="49158" name="Text Box 3"/>
          <p:cNvSpPr txBox="1">
            <a:spLocks noChangeArrowheads="1"/>
          </p:cNvSpPr>
          <p:nvPr/>
        </p:nvSpPr>
        <p:spPr bwMode="auto">
          <a:xfrm>
            <a:off x="381000" y="2193925"/>
            <a:ext cx="8382000" cy="396875"/>
          </a:xfrm>
          <a:prstGeom prst="rect">
            <a:avLst/>
          </a:prstGeom>
          <a:noFill/>
          <a:ln w="9525">
            <a:noFill/>
            <a:miter lim="800000"/>
            <a:headEnd/>
            <a:tailEnd/>
          </a:ln>
        </p:spPr>
        <p:txBody>
          <a:bodyPr>
            <a:spAutoFit/>
          </a:bodyPr>
          <a:lstStyle/>
          <a:p>
            <a:pPr eaLnBrk="0" hangingPunct="0">
              <a:spcBef>
                <a:spcPct val="50000"/>
              </a:spcBef>
            </a:pPr>
            <a:r>
              <a:rPr lang="el-GR" sz="2000" i="1">
                <a:latin typeface="Comic Sans MS" pitchFamily="66" charset="0"/>
              </a:rPr>
              <a:t>	</a:t>
            </a:r>
            <a:r>
              <a:rPr lang="el-GR" sz="2000" b="1">
                <a:latin typeface="Comic Sans MS" pitchFamily="66" charset="0"/>
              </a:rPr>
              <a:t>Παράδειγμα: ιδιοκτήτης τύπος οντοτήτων είναι ασθενής</a:t>
            </a:r>
            <a:endParaRPr lang="el-GR" sz="2000">
              <a:latin typeface="Comic Sans MS" pitchFamily="66" charset="0"/>
            </a:endParaRPr>
          </a:p>
        </p:txBody>
      </p:sp>
      <p:sp>
        <p:nvSpPr>
          <p:cNvPr id="49159" name="Text Box 4"/>
          <p:cNvSpPr txBox="1">
            <a:spLocks noChangeArrowheads="1"/>
          </p:cNvSpPr>
          <p:nvPr/>
        </p:nvSpPr>
        <p:spPr bwMode="auto">
          <a:xfrm>
            <a:off x="406400" y="2819400"/>
            <a:ext cx="7772400" cy="2987675"/>
          </a:xfrm>
          <a:prstGeom prst="rect">
            <a:avLst/>
          </a:prstGeom>
          <a:noFill/>
          <a:ln w="9525">
            <a:noFill/>
            <a:miter lim="800000"/>
            <a:headEnd/>
            <a:tailEnd/>
          </a:ln>
        </p:spPr>
        <p:txBody>
          <a:bodyPr>
            <a:spAutoFit/>
          </a:bodyPr>
          <a:lstStyle/>
          <a:p>
            <a:pPr eaLnBrk="0" hangingPunct="0">
              <a:spcBef>
                <a:spcPct val="50000"/>
              </a:spcBef>
            </a:pPr>
            <a:r>
              <a:rPr lang="el-GR" sz="2000" i="1">
                <a:latin typeface="Comic Sans MS" pitchFamily="66" charset="0"/>
              </a:rPr>
              <a:t>Οντότητες: Πρωτάθλημα, Ομάδες και Παίκτες</a:t>
            </a:r>
            <a:endParaRPr lang="el-GR" sz="2000">
              <a:latin typeface="Comic Sans MS" pitchFamily="66" charset="0"/>
            </a:endParaRPr>
          </a:p>
          <a:p>
            <a:pPr algn="just" eaLnBrk="0" hangingPunct="0">
              <a:spcBef>
                <a:spcPct val="50000"/>
              </a:spcBef>
              <a:buFontTx/>
              <a:buChar char="•"/>
            </a:pPr>
            <a:r>
              <a:rPr lang="el-GR" sz="2000">
                <a:latin typeface="Comic Sans MS" pitchFamily="66" charset="0"/>
              </a:rPr>
              <a:t>  Τα ονόματα των </a:t>
            </a:r>
            <a:r>
              <a:rPr lang="el-GR" sz="1800" i="1">
                <a:solidFill>
                  <a:srgbClr val="FF6600"/>
                </a:solidFill>
                <a:latin typeface="Comic Sans MS" pitchFamily="66" charset="0"/>
              </a:rPr>
              <a:t>πρωταθλημάτων</a:t>
            </a:r>
            <a:r>
              <a:rPr lang="el-GR" sz="2000">
                <a:latin typeface="Comic Sans MS" pitchFamily="66" charset="0"/>
              </a:rPr>
              <a:t> είναι μοναδικά.</a:t>
            </a:r>
          </a:p>
          <a:p>
            <a:pPr algn="just" eaLnBrk="0" hangingPunct="0">
              <a:spcBef>
                <a:spcPct val="50000"/>
              </a:spcBef>
              <a:buFontTx/>
              <a:buChar char="•"/>
            </a:pPr>
            <a:r>
              <a:rPr lang="el-GR" sz="2000">
                <a:latin typeface="Comic Sans MS" pitchFamily="66" charset="0"/>
              </a:rPr>
              <a:t>  Σε κανένα πρωτάθλημα δε συμμετέχουν δυο </a:t>
            </a:r>
            <a:r>
              <a:rPr lang="el-GR" sz="1800" i="1">
                <a:solidFill>
                  <a:srgbClr val="FF6600"/>
                </a:solidFill>
                <a:latin typeface="Comic Sans MS" pitchFamily="66" charset="0"/>
              </a:rPr>
              <a:t>ομάδες</a:t>
            </a:r>
            <a:r>
              <a:rPr lang="el-GR" sz="2000">
                <a:latin typeface="Comic Sans MS" pitchFamily="66" charset="0"/>
              </a:rPr>
              <a:t> με το ίδιο όνομα, αλλά μπορεί να υπάρχουν ομάδες με το ίδιο όνομα σε διαφορετικά πρωταθλήματα</a:t>
            </a:r>
          </a:p>
          <a:p>
            <a:pPr algn="just" eaLnBrk="0" hangingPunct="0">
              <a:spcBef>
                <a:spcPct val="50000"/>
              </a:spcBef>
              <a:buFontTx/>
              <a:buChar char="•"/>
            </a:pPr>
            <a:r>
              <a:rPr lang="el-GR" sz="2000">
                <a:latin typeface="Comic Sans MS" pitchFamily="66" charset="0"/>
              </a:rPr>
              <a:t>  Σε καμιά ομάδα δεν υπάρχουν </a:t>
            </a:r>
            <a:r>
              <a:rPr lang="el-GR" sz="1800" i="1">
                <a:solidFill>
                  <a:srgbClr val="FF6600"/>
                </a:solidFill>
                <a:latin typeface="Comic Sans MS" pitchFamily="66" charset="0"/>
              </a:rPr>
              <a:t>παίκτες</a:t>
            </a:r>
            <a:r>
              <a:rPr lang="el-GR" sz="2000">
                <a:latin typeface="Comic Sans MS" pitchFamily="66" charset="0"/>
              </a:rPr>
              <a:t> με το ίδιο νούμερο. Ωστόσο, μπορεί να υπάρχουν παίκτες με το ίδιο νούμερο σε διαφορετικές</a:t>
            </a:r>
            <a:r>
              <a:rPr lang="el-GR" sz="1800">
                <a:latin typeface="Comic Sans MS" pitchFamily="66" charset="0"/>
              </a:rPr>
              <a:t> ομάδες.</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19</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2" name="Rectangle 3"/>
          <p:cNvSpPr>
            <a:spLocks noGrp="1" noChangeArrowheads="1"/>
          </p:cNvSpPr>
          <p:nvPr>
            <p:ph type="title"/>
          </p:nvPr>
        </p:nvSpPr>
        <p:spPr>
          <a:xfrm>
            <a:off x="457200" y="122238"/>
            <a:ext cx="7283450" cy="930275"/>
          </a:xfrm>
        </p:spPr>
        <p:txBody>
          <a:bodyPr/>
          <a:lstStyle/>
          <a:p>
            <a:pPr algn="r"/>
            <a:r>
              <a:rPr lang="el-GR" sz="2000" b="0" smtClean="0">
                <a:solidFill>
                  <a:srgbClr val="969696"/>
                </a:solidFill>
                <a:latin typeface="Comic Sans MS" pitchFamily="66" charset="0"/>
              </a:rPr>
              <a:t>Τριαδικές Συσχετίσεις</a:t>
            </a: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1" name="Text Box 32"/>
          <p:cNvSpPr txBox="1">
            <a:spLocks noChangeArrowheads="1"/>
          </p:cNvSpPr>
          <p:nvPr/>
        </p:nvSpPr>
        <p:spPr bwMode="auto">
          <a:xfrm>
            <a:off x="5708650" y="2470150"/>
            <a:ext cx="310515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Σχεσιακό μοντέλο;</a:t>
            </a:r>
          </a:p>
        </p:txBody>
      </p:sp>
      <p:sp>
        <p:nvSpPr>
          <p:cNvPr id="50212" name="Text Box 33"/>
          <p:cNvSpPr txBox="1">
            <a:spLocks noChangeArrowheads="1"/>
          </p:cNvSpPr>
          <p:nvPr/>
        </p:nvSpPr>
        <p:spPr bwMode="auto">
          <a:xfrm>
            <a:off x="5140325" y="3760788"/>
            <a:ext cx="3821113" cy="1192212"/>
          </a:xfrm>
          <a:prstGeom prst="rect">
            <a:avLst/>
          </a:prstGeom>
          <a:noFill/>
          <a:ln w="9525">
            <a:noFill/>
            <a:miter lim="800000"/>
            <a:headEnd/>
            <a:tailEnd/>
          </a:ln>
        </p:spPr>
        <p:txBody>
          <a:bodyPr>
            <a:spAutoFit/>
          </a:bodyPr>
          <a:lstStyle/>
          <a:p>
            <a:pPr>
              <a:spcBef>
                <a:spcPct val="50000"/>
              </a:spcBef>
            </a:pPr>
            <a:r>
              <a:rPr lang="el-GR">
                <a:latin typeface="Comic Sans MS" pitchFamily="66" charset="0"/>
              </a:rPr>
              <a:t>Γενικά, </a:t>
            </a:r>
            <a:r>
              <a:rPr lang="en-US">
                <a:latin typeface="Comic Sans MS" pitchFamily="66" charset="0"/>
              </a:rPr>
              <a:t>8 </a:t>
            </a:r>
            <a:r>
              <a:rPr lang="el-GR">
                <a:latin typeface="Comic Sans MS" pitchFamily="66" charset="0"/>
              </a:rPr>
              <a:t>διαφορετικές περιπτώσεις με βάση την πληθικότητα</a:t>
            </a:r>
          </a:p>
          <a:p>
            <a:pPr>
              <a:spcBef>
                <a:spcPct val="50000"/>
              </a:spcBef>
            </a:pPr>
            <a:r>
              <a:rPr lang="el-GR">
                <a:latin typeface="Comic Sans MS" pitchFamily="66" charset="0"/>
              </a:rPr>
              <a:t>Ποια είναι τα αντίστοιχα κλειδιά της </a:t>
            </a:r>
            <a:r>
              <a:rPr lang="en-US">
                <a:latin typeface="Comic Sans MS" pitchFamily="66" charset="0"/>
              </a:rPr>
              <a:t>“</a:t>
            </a:r>
            <a:r>
              <a:rPr lang="el-GR">
                <a:latin typeface="Comic Sans MS" pitchFamily="66" charset="0"/>
              </a:rPr>
              <a:t>Προμηθεύει</a:t>
            </a:r>
            <a:r>
              <a:rPr lang="en-US">
                <a:latin typeface="Comic Sans MS" pitchFamily="66" charset="0"/>
              </a:rPr>
              <a:t>”</a:t>
            </a:r>
            <a:r>
              <a:rPr lang="el-GR">
                <a:latin typeface="Comic Sans MS" pitchFamily="66" charset="0"/>
              </a:rPr>
              <a:t>στο σχεσιακό μοντέλο</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2771" name="Rectangle 6"/>
          <p:cNvSpPr>
            <a:spLocks noGrp="1" noChangeArrowheads="1"/>
          </p:cNvSpPr>
          <p:nvPr>
            <p:ph type="ftr" sz="quarter" idx="11"/>
          </p:nvPr>
        </p:nvSpPr>
        <p:spPr>
          <a:noFill/>
        </p:spPr>
        <p:txBody>
          <a:bodyPr/>
          <a:lstStyle/>
          <a:p>
            <a:r>
              <a:rPr lang="el-GR" altLang="en-US"/>
              <a:t>Ευαγγελία Πιτουρά</a:t>
            </a:r>
          </a:p>
        </p:txBody>
      </p:sp>
      <p:sp>
        <p:nvSpPr>
          <p:cNvPr id="32772" name="Rectangle 7"/>
          <p:cNvSpPr>
            <a:spLocks noGrp="1" noChangeArrowheads="1"/>
          </p:cNvSpPr>
          <p:nvPr>
            <p:ph type="sldNum" sz="quarter" idx="12"/>
          </p:nvPr>
        </p:nvSpPr>
        <p:spPr>
          <a:noFill/>
        </p:spPr>
        <p:txBody>
          <a:bodyPr/>
          <a:lstStyle/>
          <a:p>
            <a:fld id="{A2FDC9BA-02A3-4DEB-97B7-3FBE38D86495}" type="slidenum">
              <a:rPr lang="el-GR" altLang="en-US" smtClean="0"/>
              <a:pPr/>
              <a:t>2</a:t>
            </a:fld>
            <a:endParaRPr lang="el-GR" altLang="en-US" smtClean="0"/>
          </a:p>
        </p:txBody>
      </p:sp>
      <p:sp>
        <p:nvSpPr>
          <p:cNvPr id="32773" name="Rectangle 2"/>
          <p:cNvSpPr>
            <a:spLocks noGrp="1" noChangeArrowheads="1"/>
          </p:cNvSpPr>
          <p:nvPr>
            <p:ph type="title"/>
          </p:nvPr>
        </p:nvSpPr>
        <p:spPr>
          <a:xfrm>
            <a:off x="395288" y="260350"/>
            <a:ext cx="7543800" cy="863600"/>
          </a:xfrm>
        </p:spPr>
        <p:txBody>
          <a:bodyPr/>
          <a:lstStyle/>
          <a:p>
            <a:pPr algn="r"/>
            <a:r>
              <a:rPr lang="el-GR" sz="2000" b="0" smtClean="0">
                <a:solidFill>
                  <a:srgbClr val="969696"/>
                </a:solidFill>
                <a:latin typeface="Comic Sans MS" pitchFamily="66" charset="0"/>
              </a:rPr>
              <a:t>Μετατροπή Σχήματος Ο/Σ σε Σχεσιακό</a:t>
            </a:r>
            <a:endParaRPr lang="el-GR" b="0" smtClean="0">
              <a:solidFill>
                <a:srgbClr val="969696"/>
              </a:solidFill>
              <a:latin typeface="Comic Sans MS" pitchFamily="66" charset="0"/>
            </a:endParaRPr>
          </a:p>
        </p:txBody>
      </p:sp>
      <p:sp>
        <p:nvSpPr>
          <p:cNvPr id="32774" name="Text Box 3"/>
          <p:cNvSpPr txBox="1">
            <a:spLocks noChangeArrowheads="1"/>
          </p:cNvSpPr>
          <p:nvPr/>
        </p:nvSpPr>
        <p:spPr bwMode="auto">
          <a:xfrm>
            <a:off x="900113" y="2276475"/>
            <a:ext cx="7239000" cy="2284413"/>
          </a:xfrm>
          <a:prstGeom prst="rect">
            <a:avLst/>
          </a:prstGeom>
          <a:noFill/>
          <a:ln w="9525">
            <a:noFill/>
            <a:miter lim="800000"/>
            <a:headEnd/>
            <a:tailEnd/>
          </a:ln>
        </p:spPr>
        <p:txBody>
          <a:bodyPr>
            <a:spAutoFit/>
          </a:bodyPr>
          <a:lstStyle/>
          <a:p>
            <a:pPr algn="just" eaLnBrk="0" hangingPunct="0">
              <a:spcBef>
                <a:spcPct val="50000"/>
              </a:spcBef>
            </a:pPr>
            <a:r>
              <a:rPr lang="el-GR" sz="2400">
                <a:latin typeface="Comic Sans MS" pitchFamily="66" charset="0"/>
              </a:rPr>
              <a:t>Προσοχή</a:t>
            </a:r>
          </a:p>
          <a:p>
            <a:pPr algn="just" eaLnBrk="0" hangingPunct="0">
              <a:spcBef>
                <a:spcPct val="50000"/>
              </a:spcBef>
            </a:pPr>
            <a:endParaRPr lang="el-GR" sz="800">
              <a:latin typeface="Comic Sans MS" pitchFamily="66" charset="0"/>
            </a:endParaRPr>
          </a:p>
          <a:p>
            <a:pPr algn="just" eaLnBrk="0" hangingPunct="0">
              <a:spcBef>
                <a:spcPct val="50000"/>
              </a:spcBef>
            </a:pPr>
            <a:r>
              <a:rPr lang="el-GR" sz="2400">
                <a:latin typeface="Comic Sans MS" pitchFamily="66" charset="0"/>
              </a:rPr>
              <a:t>Δείτε αυτά που ακολουθούν ως παράδειγμα </a:t>
            </a:r>
          </a:p>
          <a:p>
            <a:pPr algn="just" eaLnBrk="0" hangingPunct="0">
              <a:spcBef>
                <a:spcPct val="50000"/>
              </a:spcBef>
            </a:pPr>
            <a:endParaRPr lang="en-US" sz="2400">
              <a:solidFill>
                <a:srgbClr val="FF0000"/>
              </a:solidFill>
              <a:latin typeface="Comic Sans MS" pitchFamily="66" charset="0"/>
            </a:endParaRPr>
          </a:p>
          <a:p>
            <a:pPr algn="just" eaLnBrk="0" hangingPunct="0">
              <a:spcBef>
                <a:spcPct val="50000"/>
              </a:spcBef>
            </a:pPr>
            <a:r>
              <a:rPr lang="el-GR" sz="2400">
                <a:solidFill>
                  <a:srgbClr val="FF0000"/>
                </a:solidFill>
                <a:latin typeface="Comic Sans MS" pitchFamily="66" charset="0"/>
              </a:rPr>
              <a:t>Μην τα ακολουθείτε τυφλά ως «μαγική συνταγή»</a:t>
            </a:r>
            <a:endParaRPr lang="el-GR" sz="2400" b="1">
              <a:solidFill>
                <a:srgbClr val="FF0000"/>
              </a:solidFill>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20</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6" name="Rectangle 3"/>
          <p:cNvSpPr>
            <a:spLocks noGrp="1" noChangeArrowheads="1"/>
          </p:cNvSpPr>
          <p:nvPr>
            <p:ph type="title"/>
          </p:nvPr>
        </p:nvSpPr>
        <p:spPr>
          <a:xfrm>
            <a:off x="457200" y="122238"/>
            <a:ext cx="7283450" cy="930275"/>
          </a:xfrm>
        </p:spPr>
        <p:txBody>
          <a:bodyPr/>
          <a:lstStyle/>
          <a:p>
            <a:pPr algn="r"/>
            <a:r>
              <a:rPr lang="el-GR" sz="2000" b="0" smtClean="0">
                <a:solidFill>
                  <a:srgbClr val="969696"/>
                </a:solidFill>
                <a:latin typeface="Comic Sans MS" pitchFamily="66" charset="0"/>
              </a:rPr>
              <a:t>Τριαδικές Συσχετίσεις</a:t>
            </a: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1211"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1212" name="Text Box 9"/>
          <p:cNvSpPr txBox="1">
            <a:spLocks noChangeArrowheads="1"/>
          </p:cNvSpPr>
          <p:nvPr/>
        </p:nvSpPr>
        <p:spPr bwMode="auto">
          <a:xfrm>
            <a:off x="240823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304800"/>
          </a:xfrm>
          <a:prstGeom prst="rect">
            <a:avLst/>
          </a:prstGeom>
          <a:noFill/>
          <a:ln w="9525">
            <a:noFill/>
            <a:miter lim="800000"/>
            <a:headEnd/>
            <a:tailEnd/>
          </a:ln>
        </p:spPr>
        <p:txBody>
          <a:bodyPr>
            <a:spAutoFit/>
          </a:bodyPr>
          <a:lstStyle/>
          <a:p>
            <a:pPr>
              <a:spcBef>
                <a:spcPct val="50000"/>
              </a:spcBef>
            </a:pPr>
            <a:r>
              <a:rPr lang="el-GR" sz="1400">
                <a:latin typeface="Times New Roman" pitchFamily="18" charset="0"/>
              </a:rPr>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1234" name="Text Box 31"/>
          <p:cNvSpPr txBox="1">
            <a:spLocks noChangeArrowheads="1"/>
          </p:cNvSpPr>
          <p:nvPr/>
        </p:nvSpPr>
        <p:spPr bwMode="auto">
          <a:xfrm>
            <a:off x="5710238" y="2078038"/>
            <a:ext cx="3044825" cy="1681162"/>
          </a:xfrm>
          <a:prstGeom prst="rect">
            <a:avLst/>
          </a:prstGeom>
          <a:noFill/>
          <a:ln w="9525">
            <a:noFill/>
            <a:miter lim="800000"/>
            <a:headEnd/>
            <a:tailEnd/>
          </a:ln>
        </p:spPr>
        <p:txBody>
          <a:bodyPr>
            <a:spAutoFit/>
          </a:bodyPr>
          <a:lstStyle/>
          <a:p>
            <a:pPr algn="just">
              <a:spcBef>
                <a:spcPct val="50000"/>
              </a:spcBef>
            </a:pPr>
            <a:r>
              <a:rPr lang="el-GR">
                <a:latin typeface="Comic Sans MS" pitchFamily="66" charset="0"/>
              </a:rPr>
              <a:t>Έργο και εξάρτημα προσδιορίζουν μοναδικά τον προμηθευτή</a:t>
            </a:r>
          </a:p>
          <a:p>
            <a:pPr algn="just">
              <a:spcBef>
                <a:spcPct val="50000"/>
              </a:spcBef>
            </a:pPr>
            <a:r>
              <a:rPr lang="el-GR">
                <a:latin typeface="Comic Sans MS" pitchFamily="66" charset="0"/>
              </a:rPr>
              <a:t>(δηλαδή, ένα εξάρτημα για ένα έργο μόνο από ένα συγκεκριμένο προμηθευτή)</a:t>
            </a:r>
          </a:p>
        </p:txBody>
      </p:sp>
      <p:sp>
        <p:nvSpPr>
          <p:cNvPr id="51235" name="Line 32"/>
          <p:cNvSpPr>
            <a:spLocks noChangeShapeType="1"/>
          </p:cNvSpPr>
          <p:nvPr/>
        </p:nvSpPr>
        <p:spPr bwMode="auto">
          <a:xfrm>
            <a:off x="3097213" y="3709988"/>
            <a:ext cx="0" cy="517525"/>
          </a:xfrm>
          <a:prstGeom prst="line">
            <a:avLst/>
          </a:prstGeom>
          <a:noFill/>
          <a:ln w="9525">
            <a:solidFill>
              <a:schemeClr val="tx1"/>
            </a:solidFill>
            <a:round/>
            <a:headEnd/>
            <a:tailEnd/>
          </a:ln>
        </p:spPr>
        <p:txBody>
          <a:bodyPr/>
          <a:lstStyle/>
          <a:p>
            <a:endParaRPr lang="el-GR"/>
          </a:p>
        </p:txBody>
      </p:sp>
      <p:sp>
        <p:nvSpPr>
          <p:cNvPr id="51236" name="Text Box 33"/>
          <p:cNvSpPr txBox="1">
            <a:spLocks noChangeArrowheads="1"/>
          </p:cNvSpPr>
          <p:nvPr/>
        </p:nvSpPr>
        <p:spPr bwMode="auto">
          <a:xfrm>
            <a:off x="5656263" y="3813175"/>
            <a:ext cx="310515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Σχεσιακό μοντέλο;</a:t>
            </a:r>
          </a:p>
        </p:txBody>
      </p:sp>
      <p:sp>
        <p:nvSpPr>
          <p:cNvPr id="51237" name="Text Box 34"/>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1238" name="Text Box 35"/>
          <p:cNvSpPr txBox="1">
            <a:spLocks noChangeArrowheads="1"/>
          </p:cNvSpPr>
          <p:nvPr/>
        </p:nvSpPr>
        <p:spPr bwMode="auto">
          <a:xfrm>
            <a:off x="3806825" y="2549525"/>
            <a:ext cx="34607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239" name="Text Box 36"/>
          <p:cNvSpPr txBox="1">
            <a:spLocks noChangeArrowheads="1"/>
          </p:cNvSpPr>
          <p:nvPr/>
        </p:nvSpPr>
        <p:spPr bwMode="auto">
          <a:xfrm>
            <a:off x="2287588" y="3556000"/>
            <a:ext cx="523875" cy="366713"/>
          </a:xfrm>
          <a:prstGeom prst="rect">
            <a:avLst/>
          </a:prstGeom>
          <a:noFill/>
          <a:ln w="9525">
            <a:noFill/>
            <a:miter lim="800000"/>
            <a:headEnd/>
            <a:tailEnd/>
          </a:ln>
        </p:spPr>
        <p:txBody>
          <a:bodyPr>
            <a:spAutoFit/>
          </a:bodyPr>
          <a:lstStyle/>
          <a:p>
            <a:pPr>
              <a:spcBef>
                <a:spcPct val="50000"/>
              </a:spcBef>
            </a:pPr>
            <a:r>
              <a:rPr lang="el-GR" sz="1800"/>
              <a:t>Μ</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21</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0" name="Rectangle 3"/>
          <p:cNvSpPr>
            <a:spLocks noGrp="1" noChangeArrowheads="1"/>
          </p:cNvSpPr>
          <p:nvPr>
            <p:ph type="title"/>
          </p:nvPr>
        </p:nvSpPr>
        <p:spPr>
          <a:xfrm>
            <a:off x="457200" y="122238"/>
            <a:ext cx="7283450" cy="930275"/>
          </a:xfrm>
        </p:spPr>
        <p:txBody>
          <a:bodyPr/>
          <a:lstStyle/>
          <a:p>
            <a:pPr algn="r"/>
            <a:r>
              <a:rPr lang="el-GR" sz="2000" b="0" smtClean="0">
                <a:solidFill>
                  <a:srgbClr val="969696"/>
                </a:solidFill>
                <a:latin typeface="Comic Sans MS" pitchFamily="66" charset="0"/>
              </a:rPr>
              <a:t>Τριαδικές Συσχετίσεις</a:t>
            </a: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735638" y="3382963"/>
            <a:ext cx="3165475" cy="1681162"/>
          </a:xfrm>
          <a:prstGeom prst="rect">
            <a:avLst/>
          </a:prstGeom>
          <a:noFill/>
          <a:ln w="9525">
            <a:noFill/>
            <a:miter lim="800000"/>
            <a:headEnd/>
            <a:tailEnd/>
          </a:ln>
        </p:spPr>
        <p:txBody>
          <a:bodyPr>
            <a:spAutoFit/>
          </a:bodyPr>
          <a:lstStyle/>
          <a:p>
            <a:pPr algn="just">
              <a:spcBef>
                <a:spcPct val="50000"/>
              </a:spcBef>
            </a:pPr>
            <a:r>
              <a:rPr lang="el-GR">
                <a:latin typeface="Comic Sans MS" pitchFamily="66" charset="0"/>
              </a:rPr>
              <a:t>Προμηθευτής και έργο προσδιορίζουν μοναδικά το εξάρτημα</a:t>
            </a:r>
          </a:p>
          <a:p>
            <a:pPr algn="just">
              <a:spcBef>
                <a:spcPct val="50000"/>
              </a:spcBef>
            </a:pPr>
            <a:r>
              <a:rPr lang="el-GR">
                <a:latin typeface="Comic Sans MS" pitchFamily="66"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22</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4" name="Rectangle 3"/>
          <p:cNvSpPr>
            <a:spLocks noGrp="1" noChangeArrowheads="1"/>
          </p:cNvSpPr>
          <p:nvPr>
            <p:ph type="title"/>
          </p:nvPr>
        </p:nvSpPr>
        <p:spPr>
          <a:xfrm>
            <a:off x="457200" y="122238"/>
            <a:ext cx="7283450" cy="930275"/>
          </a:xfrm>
        </p:spPr>
        <p:txBody>
          <a:bodyPr/>
          <a:lstStyle/>
          <a:p>
            <a:pPr algn="r"/>
            <a:r>
              <a:rPr lang="el-GR" sz="2000" b="0" smtClean="0">
                <a:solidFill>
                  <a:srgbClr val="969696"/>
                </a:solidFill>
                <a:latin typeface="Comic Sans MS" pitchFamily="66" charset="0"/>
              </a:rPr>
              <a:t>Τριαδικές Συσχετίσεις</a:t>
            </a: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676650"/>
            <a:ext cx="3044825" cy="336550"/>
          </a:xfrm>
          <a:prstGeom prst="rect">
            <a:avLst/>
          </a:prstGeom>
          <a:noFill/>
          <a:ln w="9525">
            <a:noFill/>
            <a:miter lim="800000"/>
            <a:headEnd/>
            <a:tailEnd/>
          </a:ln>
        </p:spPr>
        <p:txBody>
          <a:bodyPr>
            <a:spAutoFit/>
          </a:bodyPr>
          <a:lstStyle/>
          <a:p>
            <a:pPr algn="just">
              <a:spcBef>
                <a:spcPct val="50000"/>
              </a:spcBef>
            </a:pPr>
            <a:r>
              <a:rPr lang="el-GR">
                <a:latin typeface="Comic Sans MS" pitchFamily="66" charset="0"/>
              </a:rPr>
              <a:t>Ισχύουν και τα δύο</a:t>
            </a:r>
          </a:p>
        </p:txBody>
      </p:sp>
      <p:sp>
        <p:nvSpPr>
          <p:cNvPr id="53282" name="Text Box 31"/>
          <p:cNvSpPr txBox="1">
            <a:spLocks noChangeArrowheads="1"/>
          </p:cNvSpPr>
          <p:nvPr/>
        </p:nvSpPr>
        <p:spPr bwMode="auto">
          <a:xfrm>
            <a:off x="5141913" y="4848225"/>
            <a:ext cx="310515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Σχεσιακό μοντέλο;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23</a:t>
            </a:fld>
            <a:endParaRPr lang="el-GR" altLang="en-US" smtClean="0"/>
          </a:p>
        </p:txBody>
      </p:sp>
      <p:sp>
        <p:nvSpPr>
          <p:cNvPr id="54277" name="Rectangle 2"/>
          <p:cNvSpPr>
            <a:spLocks noGrp="1" noChangeArrowheads="1"/>
          </p:cNvSpPr>
          <p:nvPr>
            <p:ph type="title"/>
          </p:nvPr>
        </p:nvSpPr>
        <p:spPr>
          <a:xfrm>
            <a:off x="457200" y="122238"/>
            <a:ext cx="7561263" cy="777875"/>
          </a:xfrm>
        </p:spPr>
        <p:txBody>
          <a:bodyPr/>
          <a:lstStyle/>
          <a:p>
            <a:pPr algn="r"/>
            <a:r>
              <a:rPr lang="el-GR" sz="2000" b="0" smtClean="0">
                <a:solidFill>
                  <a:srgbClr val="969696"/>
                </a:solidFill>
                <a:latin typeface="Comic Sans MS" pitchFamily="66" charset="0"/>
              </a:rPr>
              <a:t>Κλάσεις</a:t>
            </a:r>
          </a:p>
        </p:txBody>
      </p:sp>
      <p:sp>
        <p:nvSpPr>
          <p:cNvPr id="54278" name="Rectangle 3"/>
          <p:cNvSpPr>
            <a:spLocks noChangeArrowheads="1"/>
          </p:cNvSpPr>
          <p:nvPr/>
        </p:nvSpPr>
        <p:spPr bwMode="auto">
          <a:xfrm>
            <a:off x="3563938" y="1700213"/>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144963" y="1844675"/>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971550" y="3933825"/>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331913" y="4076700"/>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348038" y="4005263"/>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492500" y="4076700"/>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011863" y="3933825"/>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300788" y="4005263"/>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356100" y="2781300"/>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500563" y="2349500"/>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1979613" y="2997200"/>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572000" y="3068638"/>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643438" y="2924175"/>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4621213" y="1016000"/>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684213" y="4868863"/>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208338" y="3225800"/>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433888" y="3373438"/>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484813" y="3340100"/>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354138" y="4581525"/>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343650" y="4929188"/>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660775" y="5008563"/>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183063" y="4640263"/>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591300" y="4675188"/>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4994275" y="2640013"/>
            <a:ext cx="1104900"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ο ή </a:t>
            </a:r>
            <a:r>
              <a:rPr lang="en-US" b="1">
                <a:solidFill>
                  <a:srgbClr val="FF6600"/>
                </a:solidFill>
              </a:rPr>
              <a:t>d</a:t>
            </a:r>
            <a:endParaRPr lang="el-GR" b="1">
              <a:solidFill>
                <a:srgbClr val="FF6600"/>
              </a:solidFill>
            </a:endParaRPr>
          </a:p>
        </p:txBody>
      </p:sp>
      <p:sp>
        <p:nvSpPr>
          <p:cNvPr id="54302" name="Line 35"/>
          <p:cNvSpPr>
            <a:spLocks noChangeShapeType="1"/>
          </p:cNvSpPr>
          <p:nvPr/>
        </p:nvSpPr>
        <p:spPr bwMode="auto">
          <a:xfrm flipH="1">
            <a:off x="4476750" y="2846388"/>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778250" y="2389188"/>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813175" y="2398713"/>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3959225" y="2449513"/>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6" name="Text Box 39"/>
          <p:cNvSpPr txBox="1">
            <a:spLocks noChangeArrowheads="1"/>
          </p:cNvSpPr>
          <p:nvPr/>
        </p:nvSpPr>
        <p:spPr bwMode="auto">
          <a:xfrm>
            <a:off x="655638" y="5432425"/>
            <a:ext cx="8137525" cy="9429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1400">
                <a:latin typeface="Comic Sans MS" pitchFamily="66" charset="0"/>
              </a:rPr>
              <a:t> Χρειάζεται (σχήμα) σχέσης για την υπερκλάση ή αρκούν (σχήματα) σχέσεων για την υποκλάση;</a:t>
            </a:r>
          </a:p>
          <a:p>
            <a:pPr>
              <a:spcBef>
                <a:spcPct val="50000"/>
              </a:spcBef>
              <a:buFont typeface="Wingdings" pitchFamily="2" charset="2"/>
              <a:buNone/>
            </a:pPr>
            <a:r>
              <a:rPr lang="el-GR" sz="1400">
                <a:latin typeface="Comic Sans MS" pitchFamily="66" charset="0"/>
              </a:rPr>
              <a:t>	Γενική περίπτωση</a:t>
            </a:r>
          </a:p>
          <a:p>
            <a:pPr lvl="2">
              <a:spcBef>
                <a:spcPct val="50000"/>
              </a:spcBef>
              <a:buFont typeface="Wingdings" pitchFamily="2" charset="2"/>
              <a:buNone/>
            </a:pPr>
            <a:r>
              <a:rPr lang="el-GR" sz="1400">
                <a:latin typeface="Comic Sans MS" pitchFamily="66" charset="0"/>
              </a:rPr>
              <a:t>Ειδική περίπτωση: όταν ολική συμμετοχή και μη επικάλυψη</a:t>
            </a:r>
          </a:p>
        </p:txBody>
      </p:sp>
      <p:sp>
        <p:nvSpPr>
          <p:cNvPr id="54307" name="Text Box 40"/>
          <p:cNvSpPr txBox="1">
            <a:spLocks noChangeArrowheads="1"/>
          </p:cNvSpPr>
          <p:nvPr/>
        </p:nvSpPr>
        <p:spPr bwMode="auto">
          <a:xfrm>
            <a:off x="1889125" y="4805363"/>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4916488" y="5021263"/>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764463" y="4892675"/>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0" name="Text Box 43"/>
          <p:cNvSpPr txBox="1">
            <a:spLocks noChangeArrowheads="1"/>
          </p:cNvSpPr>
          <p:nvPr/>
        </p:nvSpPr>
        <p:spPr bwMode="auto">
          <a:xfrm>
            <a:off x="6588125" y="1773238"/>
            <a:ext cx="2232025" cy="1004887"/>
          </a:xfrm>
          <a:prstGeom prst="rect">
            <a:avLst/>
          </a:prstGeom>
          <a:noFill/>
          <a:ln w="9525">
            <a:noFill/>
            <a:miter lim="800000"/>
            <a:headEnd/>
            <a:tailEnd/>
          </a:ln>
        </p:spPr>
        <p:txBody>
          <a:bodyPr>
            <a:spAutoFit/>
          </a:bodyPr>
          <a:lstStyle/>
          <a:p>
            <a:r>
              <a:rPr lang="el-GR" sz="1200"/>
              <a:t>Παράδειγμα</a:t>
            </a:r>
          </a:p>
          <a:p>
            <a:r>
              <a:rPr lang="el-GR" sz="1200"/>
              <a:t>Μάθημα </a:t>
            </a:r>
            <a:endParaRPr lang="en-US" sz="1200"/>
          </a:p>
          <a:p>
            <a:r>
              <a:rPr lang="el-GR" sz="1200"/>
              <a:t>(Υποχρεωτικό (εξάμηνο)</a:t>
            </a:r>
          </a:p>
          <a:p>
            <a:r>
              <a:rPr lang="el-GR" sz="1200"/>
              <a:t>Επιλογής (κατεύθυνση)</a:t>
            </a:r>
            <a:r>
              <a:rPr lang="en-US" sz="1200"/>
              <a:t>)</a:t>
            </a:r>
            <a:endParaRPr lang="el-GR" sz="1200"/>
          </a:p>
          <a:p>
            <a:r>
              <a:rPr lang="el-GR" sz="1200"/>
              <a:t>Ταινίες</a:t>
            </a:r>
            <a:endParaRPr lang="el-GR" sz="1800"/>
          </a:p>
        </p:txBody>
      </p:sp>
      <p:sp>
        <p:nvSpPr>
          <p:cNvPr id="54311" name="Text Box 44"/>
          <p:cNvSpPr txBox="1">
            <a:spLocks noChangeArrowheads="1"/>
          </p:cNvSpPr>
          <p:nvPr/>
        </p:nvSpPr>
        <p:spPr bwMode="auto">
          <a:xfrm>
            <a:off x="206375" y="842963"/>
            <a:ext cx="3071813" cy="2170112"/>
          </a:xfrm>
          <a:prstGeom prst="rect">
            <a:avLst/>
          </a:prstGeom>
          <a:noFill/>
          <a:ln w="9525">
            <a:noFill/>
            <a:miter lim="800000"/>
            <a:headEnd/>
            <a:tailEnd/>
          </a:ln>
        </p:spPr>
        <p:txBody>
          <a:bodyPr>
            <a:spAutoFit/>
          </a:bodyPr>
          <a:lstStyle/>
          <a:p>
            <a:pPr algn="just">
              <a:spcBef>
                <a:spcPct val="50000"/>
              </a:spcBef>
              <a:buFont typeface="Wingdings" pitchFamily="2" charset="2"/>
              <a:buChar char="§"/>
            </a:pPr>
            <a:r>
              <a:rPr lang="el-GR">
                <a:solidFill>
                  <a:srgbClr val="0033CC"/>
                </a:solidFill>
                <a:latin typeface="Comic Sans MS" pitchFamily="66" charset="0"/>
              </a:rPr>
              <a:t> επιλογή μιας σχέσης </a:t>
            </a:r>
          </a:p>
          <a:p>
            <a:pPr algn="just">
              <a:spcBef>
                <a:spcPct val="50000"/>
              </a:spcBef>
              <a:buFont typeface="Wingdings" pitchFamily="2" charset="2"/>
              <a:buNone/>
            </a:pPr>
            <a:r>
              <a:rPr lang="el-GR">
                <a:solidFill>
                  <a:srgbClr val="0033CC"/>
                </a:solidFill>
                <a:latin typeface="Comic Sans MS" pitchFamily="66" charset="0"/>
              </a:rPr>
              <a:t>(επικάλυψη ή όχι – ένα ή περισσότερα γνωρίσματα ένδειξης τύπου)</a:t>
            </a:r>
          </a:p>
          <a:p>
            <a:pPr algn="just">
              <a:spcBef>
                <a:spcPct val="50000"/>
              </a:spcBef>
              <a:buFont typeface="Wingdings" pitchFamily="2" charset="2"/>
              <a:buChar char="§"/>
            </a:pPr>
            <a:r>
              <a:rPr lang="el-GR">
                <a:solidFill>
                  <a:srgbClr val="0033CC"/>
                </a:solidFill>
                <a:latin typeface="Comic Sans MS" pitchFamily="66" charset="0"/>
              </a:rPr>
              <a:t> επιλογή πολλαπλών σχέσεων</a:t>
            </a:r>
          </a:p>
          <a:p>
            <a:pPr algn="just">
              <a:spcBef>
                <a:spcPct val="50000"/>
              </a:spcBef>
              <a:buFont typeface="Wingdings" pitchFamily="2" charset="2"/>
              <a:buNone/>
            </a:pPr>
            <a:r>
              <a:rPr lang="el-GR">
                <a:solidFill>
                  <a:srgbClr val="0033CC"/>
                </a:solidFill>
                <a:latin typeface="Comic Sans MS" pitchFamily="66" charset="0"/>
              </a:rPr>
              <a:t>(υπάρχει ή όχι σχέση για την υπερκλάση)</a:t>
            </a:r>
          </a:p>
        </p:txBody>
      </p:sp>
      <p:sp>
        <p:nvSpPr>
          <p:cNvPr id="54312" name="Line 45"/>
          <p:cNvSpPr>
            <a:spLocks noChangeShapeType="1"/>
          </p:cNvSpPr>
          <p:nvPr/>
        </p:nvSpPr>
        <p:spPr bwMode="auto">
          <a:xfrm flipH="1">
            <a:off x="4652963" y="1420813"/>
            <a:ext cx="227012" cy="263525"/>
          </a:xfrm>
          <a:prstGeom prst="line">
            <a:avLst/>
          </a:prstGeom>
          <a:noFill/>
          <a:ln w="9525">
            <a:solidFill>
              <a:schemeClr val="tx1"/>
            </a:solidFill>
            <a:round/>
            <a:headEnd/>
            <a:tailEnd/>
          </a:ln>
        </p:spPr>
        <p:txBody>
          <a:bodyPr/>
          <a:lstStyle/>
          <a:p>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24</a:t>
            </a:fld>
            <a:endParaRPr lang="el-GR" altLang="en-US" smtClean="0"/>
          </a:p>
        </p:txBody>
      </p:sp>
      <p:sp>
        <p:nvSpPr>
          <p:cNvPr id="55301" name="Rectangle 2"/>
          <p:cNvSpPr>
            <a:spLocks noGrp="1" noChangeArrowheads="1"/>
          </p:cNvSpPr>
          <p:nvPr>
            <p:ph type="title"/>
          </p:nvPr>
        </p:nvSpPr>
        <p:spPr>
          <a:xfrm>
            <a:off x="457200" y="409575"/>
            <a:ext cx="7543800" cy="576263"/>
          </a:xfrm>
        </p:spPr>
        <p:txBody>
          <a:bodyPr/>
          <a:lstStyle/>
          <a:p>
            <a:pPr algn="r"/>
            <a:r>
              <a:rPr lang="el-GR" sz="2000" b="0" smtClean="0">
                <a:solidFill>
                  <a:srgbClr val="969696"/>
                </a:solidFill>
                <a:latin typeface="Comic Sans MS" pitchFamily="66" charset="0"/>
              </a:rPr>
              <a:t>Μετατροπή Σχήματος Ο/Σ σε Σχεσιακό</a:t>
            </a:r>
            <a:endParaRPr lang="el-GR" b="0" smtClean="0">
              <a:solidFill>
                <a:srgbClr val="969696"/>
              </a:solidFill>
              <a:latin typeface="Comic Sans MS" pitchFamily="66" charset="0"/>
            </a:endParaRPr>
          </a:p>
        </p:txBody>
      </p:sp>
      <p:sp>
        <p:nvSpPr>
          <p:cNvPr id="55302" name="Text Box 3"/>
          <p:cNvSpPr txBox="1">
            <a:spLocks noChangeArrowheads="1"/>
          </p:cNvSpPr>
          <p:nvPr/>
        </p:nvSpPr>
        <p:spPr bwMode="auto">
          <a:xfrm>
            <a:off x="838200" y="2800350"/>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Τύπος οντοτήτων		</a:t>
            </a:r>
            <a:endParaRPr lang="el-GR" sz="2000" b="1">
              <a:latin typeface="Times New Roman" pitchFamily="18" charset="0"/>
            </a:endParaRPr>
          </a:p>
        </p:txBody>
      </p:sp>
      <p:sp>
        <p:nvSpPr>
          <p:cNvPr id="55303" name="Text Box 4"/>
          <p:cNvSpPr txBox="1">
            <a:spLocks noChangeArrowheads="1"/>
          </p:cNvSpPr>
          <p:nvPr/>
        </p:nvSpPr>
        <p:spPr bwMode="auto">
          <a:xfrm>
            <a:off x="3048000" y="1854200"/>
            <a:ext cx="3276600" cy="519113"/>
          </a:xfrm>
          <a:prstGeom prst="rect">
            <a:avLst/>
          </a:prstGeom>
          <a:noFill/>
          <a:ln w="9525">
            <a:noFill/>
            <a:miter lim="800000"/>
            <a:headEnd/>
            <a:tailEnd/>
          </a:ln>
        </p:spPr>
        <p:txBody>
          <a:bodyPr>
            <a:spAutoFit/>
          </a:bodyPr>
          <a:lstStyle/>
          <a:p>
            <a:pPr eaLnBrk="0" hangingPunct="0">
              <a:spcBef>
                <a:spcPct val="50000"/>
              </a:spcBef>
            </a:pPr>
            <a:r>
              <a:rPr lang="el-GR" sz="2800">
                <a:latin typeface="Comic Sans MS" pitchFamily="66" charset="0"/>
              </a:rPr>
              <a:t>Ανακεφαλαίωση</a:t>
            </a:r>
          </a:p>
        </p:txBody>
      </p:sp>
      <p:sp>
        <p:nvSpPr>
          <p:cNvPr id="55304" name="Text Box 5"/>
          <p:cNvSpPr txBox="1">
            <a:spLocks noChangeArrowheads="1"/>
          </p:cNvSpPr>
          <p:nvPr/>
        </p:nvSpPr>
        <p:spPr bwMode="auto">
          <a:xfrm>
            <a:off x="4876800" y="2800350"/>
            <a:ext cx="22098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Σχέση (οντοτήτων)</a:t>
            </a:r>
          </a:p>
        </p:txBody>
      </p:sp>
      <p:sp>
        <p:nvSpPr>
          <p:cNvPr id="55305" name="Text Box 6"/>
          <p:cNvSpPr txBox="1">
            <a:spLocks noChangeArrowheads="1"/>
          </p:cNvSpPr>
          <p:nvPr/>
        </p:nvSpPr>
        <p:spPr bwMode="auto">
          <a:xfrm>
            <a:off x="838200" y="3197225"/>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Τύπος συσχέτισης 1:1 ή 1:Ν</a:t>
            </a:r>
            <a:endParaRPr lang="el-GR" sz="2000" b="1">
              <a:latin typeface="Times New Roman" pitchFamily="18" charset="0"/>
            </a:endParaRPr>
          </a:p>
        </p:txBody>
      </p:sp>
      <p:sp>
        <p:nvSpPr>
          <p:cNvPr id="55306" name="Text Box 7"/>
          <p:cNvSpPr txBox="1">
            <a:spLocks noChangeArrowheads="1"/>
          </p:cNvSpPr>
          <p:nvPr/>
        </p:nvSpPr>
        <p:spPr bwMode="auto">
          <a:xfrm>
            <a:off x="4876800" y="3197225"/>
            <a:ext cx="39624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Ξένο κλειδί ή Σχέση (συσχέτισης)</a:t>
            </a:r>
          </a:p>
        </p:txBody>
      </p:sp>
      <p:sp>
        <p:nvSpPr>
          <p:cNvPr id="55307" name="Text Box 8"/>
          <p:cNvSpPr txBox="1">
            <a:spLocks noChangeArrowheads="1"/>
          </p:cNvSpPr>
          <p:nvPr/>
        </p:nvSpPr>
        <p:spPr bwMode="auto">
          <a:xfrm>
            <a:off x="838200" y="3594100"/>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Τύπος συσχέτισης Μ:Ν</a:t>
            </a:r>
            <a:endParaRPr lang="el-GR" sz="2000" b="1">
              <a:latin typeface="Times New Roman" pitchFamily="18" charset="0"/>
            </a:endParaRPr>
          </a:p>
        </p:txBody>
      </p:sp>
      <p:sp>
        <p:nvSpPr>
          <p:cNvPr id="55308" name="Text Box 9"/>
          <p:cNvSpPr txBox="1">
            <a:spLocks noChangeArrowheads="1"/>
          </p:cNvSpPr>
          <p:nvPr/>
        </p:nvSpPr>
        <p:spPr bwMode="auto">
          <a:xfrm>
            <a:off x="4876800" y="3594100"/>
            <a:ext cx="41148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Σχέση (συσχέτισης) με 2 ξένα κλειδιά</a:t>
            </a:r>
            <a:endParaRPr lang="el-GR" sz="2000" b="1">
              <a:latin typeface="Times New Roman" pitchFamily="18" charset="0"/>
            </a:endParaRPr>
          </a:p>
        </p:txBody>
      </p:sp>
      <p:sp>
        <p:nvSpPr>
          <p:cNvPr id="55309" name="Text Box 10"/>
          <p:cNvSpPr txBox="1">
            <a:spLocks noChangeArrowheads="1"/>
          </p:cNvSpPr>
          <p:nvPr/>
        </p:nvSpPr>
        <p:spPr bwMode="auto">
          <a:xfrm>
            <a:off x="762000" y="3990975"/>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    (και γενικά) </a:t>
            </a:r>
            <a:r>
              <a:rPr lang="en-US" sz="2000">
                <a:latin typeface="Times New Roman" pitchFamily="18" charset="0"/>
              </a:rPr>
              <a:t>n-</a:t>
            </a:r>
            <a:r>
              <a:rPr lang="el-GR" sz="2000">
                <a:latin typeface="Times New Roman" pitchFamily="18" charset="0"/>
              </a:rPr>
              <a:t>αδικός τύπος </a:t>
            </a:r>
          </a:p>
          <a:p>
            <a:pPr algn="just" eaLnBrk="0" hangingPunct="0">
              <a:spcBef>
                <a:spcPct val="50000"/>
              </a:spcBef>
            </a:pPr>
            <a:r>
              <a:rPr lang="el-GR" sz="2000">
                <a:latin typeface="Times New Roman" pitchFamily="18" charset="0"/>
              </a:rPr>
              <a:t>    συσχέτισης		</a:t>
            </a:r>
            <a:endParaRPr lang="el-GR" sz="2000" b="1">
              <a:latin typeface="Times New Roman" pitchFamily="18" charset="0"/>
            </a:endParaRPr>
          </a:p>
        </p:txBody>
      </p:sp>
      <p:sp>
        <p:nvSpPr>
          <p:cNvPr id="55310" name="Text Box 11"/>
          <p:cNvSpPr txBox="1">
            <a:spLocks noChangeArrowheads="1"/>
          </p:cNvSpPr>
          <p:nvPr/>
        </p:nvSpPr>
        <p:spPr bwMode="auto">
          <a:xfrm>
            <a:off x="4876800" y="4448175"/>
            <a:ext cx="41148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Σχέση (συσχέτισης) με </a:t>
            </a:r>
            <a:r>
              <a:rPr lang="en-US" sz="2000">
                <a:latin typeface="Times New Roman" pitchFamily="18" charset="0"/>
              </a:rPr>
              <a:t>n</a:t>
            </a:r>
            <a:r>
              <a:rPr lang="el-GR" sz="2000">
                <a:latin typeface="Times New Roman" pitchFamily="18" charset="0"/>
              </a:rPr>
              <a:t> ξένα κλειδιά</a:t>
            </a:r>
          </a:p>
        </p:txBody>
      </p:sp>
      <p:sp>
        <p:nvSpPr>
          <p:cNvPr id="55311" name="Text Box 12"/>
          <p:cNvSpPr txBox="1">
            <a:spLocks noChangeArrowheads="1"/>
          </p:cNvSpPr>
          <p:nvPr/>
        </p:nvSpPr>
        <p:spPr bwMode="auto">
          <a:xfrm>
            <a:off x="838200" y="4845050"/>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Απλό γνώρισμα</a:t>
            </a:r>
            <a:endParaRPr lang="el-GR" sz="2000" b="1">
              <a:latin typeface="Times New Roman" pitchFamily="18" charset="0"/>
            </a:endParaRPr>
          </a:p>
        </p:txBody>
      </p:sp>
      <p:sp>
        <p:nvSpPr>
          <p:cNvPr id="55312" name="Text Box 13"/>
          <p:cNvSpPr txBox="1">
            <a:spLocks noChangeArrowheads="1"/>
          </p:cNvSpPr>
          <p:nvPr/>
        </p:nvSpPr>
        <p:spPr bwMode="auto">
          <a:xfrm>
            <a:off x="4876800" y="4845050"/>
            <a:ext cx="14478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Γνώρισμα</a:t>
            </a:r>
            <a:endParaRPr lang="el-GR" sz="2000" b="1">
              <a:latin typeface="Times New Roman" pitchFamily="18" charset="0"/>
            </a:endParaRPr>
          </a:p>
        </p:txBody>
      </p:sp>
      <p:sp>
        <p:nvSpPr>
          <p:cNvPr id="55313" name="Text Box 14"/>
          <p:cNvSpPr txBox="1">
            <a:spLocks noChangeArrowheads="1"/>
          </p:cNvSpPr>
          <p:nvPr/>
        </p:nvSpPr>
        <p:spPr bwMode="auto">
          <a:xfrm>
            <a:off x="838200" y="5241925"/>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Σύνθετο γνώρισμα</a:t>
            </a:r>
            <a:endParaRPr lang="el-GR" sz="2000" b="1">
              <a:latin typeface="Times New Roman" pitchFamily="18" charset="0"/>
            </a:endParaRPr>
          </a:p>
        </p:txBody>
      </p:sp>
      <p:sp>
        <p:nvSpPr>
          <p:cNvPr id="55314" name="Text Box 15"/>
          <p:cNvSpPr txBox="1">
            <a:spLocks noChangeArrowheads="1"/>
          </p:cNvSpPr>
          <p:nvPr/>
        </p:nvSpPr>
        <p:spPr bwMode="auto">
          <a:xfrm>
            <a:off x="4876800" y="5241925"/>
            <a:ext cx="32004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Σύνολο από γνωρίσματα</a:t>
            </a:r>
            <a:endParaRPr lang="el-GR" sz="2000" b="1">
              <a:latin typeface="Times New Roman" pitchFamily="18" charset="0"/>
            </a:endParaRPr>
          </a:p>
        </p:txBody>
      </p:sp>
      <p:sp>
        <p:nvSpPr>
          <p:cNvPr id="55315" name="Text Box 16"/>
          <p:cNvSpPr txBox="1">
            <a:spLocks noChangeArrowheads="1"/>
          </p:cNvSpPr>
          <p:nvPr/>
        </p:nvSpPr>
        <p:spPr bwMode="auto">
          <a:xfrm>
            <a:off x="838200" y="5638800"/>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Times New Roman" pitchFamily="18" charset="0"/>
              </a:rPr>
              <a:t>Πλειότιμο γνώρισμα</a:t>
            </a:r>
            <a:endParaRPr lang="el-GR" sz="2000" b="1">
              <a:latin typeface="Times New Roman" pitchFamily="18" charset="0"/>
            </a:endParaRPr>
          </a:p>
        </p:txBody>
      </p:sp>
      <p:sp>
        <p:nvSpPr>
          <p:cNvPr id="55316" name="Text Box 17"/>
          <p:cNvSpPr txBox="1">
            <a:spLocks noChangeArrowheads="1"/>
          </p:cNvSpPr>
          <p:nvPr/>
        </p:nvSpPr>
        <p:spPr bwMode="auto">
          <a:xfrm>
            <a:off x="4876800" y="5638800"/>
            <a:ext cx="2667000" cy="396875"/>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Σχέση και ξένο κλειδί</a:t>
            </a:r>
            <a:endParaRPr lang="el-GR" sz="2000" b="1">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25</a:t>
            </a:fld>
            <a:endParaRPr lang="el-GR" altLang="en-US" smtClean="0"/>
          </a:p>
        </p:txBody>
      </p:sp>
      <p:sp>
        <p:nvSpPr>
          <p:cNvPr id="56325" name="Rectangle 2"/>
          <p:cNvSpPr>
            <a:spLocks noGrp="1" noChangeArrowheads="1"/>
          </p:cNvSpPr>
          <p:nvPr>
            <p:ph type="title"/>
          </p:nvPr>
        </p:nvSpPr>
        <p:spPr/>
        <p:txBody>
          <a:bodyPr/>
          <a:lstStyle/>
          <a:p>
            <a:r>
              <a:rPr lang="el-GR" sz="2200" b="0" smtClean="0">
                <a:solidFill>
                  <a:srgbClr val="0033CC"/>
                </a:solidFill>
                <a:latin typeface="Comic Sans MS" pitchFamily="66" charset="0"/>
              </a:rPr>
              <a:t>						</a:t>
            </a:r>
            <a:r>
              <a:rPr lang="el-GR" sz="2200" b="0" smtClean="0">
                <a:solidFill>
                  <a:srgbClr val="969696"/>
                </a:solidFill>
                <a:latin typeface="Comic Sans MS" pitchFamily="66" charset="0"/>
              </a:rPr>
              <a:t>Παράδειγμα Ι</a:t>
            </a:r>
          </a:p>
        </p:txBody>
      </p:sp>
      <p:sp>
        <p:nvSpPr>
          <p:cNvPr id="56326" name="Text Box 3"/>
          <p:cNvSpPr txBox="1">
            <a:spLocks noChangeArrowheads="1"/>
          </p:cNvSpPr>
          <p:nvPr/>
        </p:nvSpPr>
        <p:spPr bwMode="auto">
          <a:xfrm>
            <a:off x="323850" y="1700213"/>
            <a:ext cx="8351838" cy="4475162"/>
          </a:xfrm>
          <a:prstGeom prst="rect">
            <a:avLst/>
          </a:prstGeom>
          <a:noFill/>
          <a:ln w="9525">
            <a:noFill/>
            <a:miter lim="800000"/>
            <a:headEnd/>
            <a:tailEnd/>
          </a:ln>
        </p:spPr>
        <p:txBody>
          <a:bodyPr>
            <a:spAutoFit/>
          </a:bodyPr>
          <a:lstStyle/>
          <a:p>
            <a:pPr algn="just" eaLnBrk="0" hangingPunct="0">
              <a:spcBef>
                <a:spcPct val="50000"/>
              </a:spcBef>
            </a:pPr>
            <a:r>
              <a:rPr lang="el-GR">
                <a:latin typeface="Comic Sans MS" pitchFamily="66" charset="0"/>
              </a:rPr>
              <a:t>Υποθέστε ότι σας έχουν προσλάβει σε ένα τμήμα «Επιστήμης Πουλερικών»</a:t>
            </a:r>
            <a:br>
              <a:rPr lang="el-GR">
                <a:latin typeface="Comic Sans MS" pitchFamily="66" charset="0"/>
              </a:rPr>
            </a:br>
            <a:r>
              <a:rPr lang="el-GR">
                <a:latin typeface="Comic Sans MS" pitchFamily="66" charset="0"/>
              </a:rPr>
              <a:t>και σας ζητούν να σχεδιάστε τη βάση δεδομένων τους.</a:t>
            </a:r>
          </a:p>
          <a:p>
            <a:pPr algn="just" eaLnBrk="0" hangingPunct="0">
              <a:spcBef>
                <a:spcPct val="50000"/>
              </a:spcBef>
            </a:pPr>
            <a:r>
              <a:rPr lang="el-GR">
                <a:latin typeface="Comic Sans MS" pitchFamily="66" charset="0"/>
              </a:rPr>
              <a:t>Το βασικό πρόβλημα είναι η αποθήκευση πληροφορίας σχετικά με μια σειρά από</a:t>
            </a:r>
            <a:br>
              <a:rPr lang="el-GR">
                <a:latin typeface="Comic Sans MS" pitchFamily="66" charset="0"/>
              </a:rPr>
            </a:br>
            <a:r>
              <a:rPr lang="el-GR">
                <a:latin typeface="Comic Sans MS" pitchFamily="66" charset="0"/>
              </a:rPr>
              <a:t>πειράματα πάνω στον τρόπο εκτροφής κοτόπουλων. </a:t>
            </a:r>
            <a:endParaRPr lang="en-US">
              <a:latin typeface="Comic Sans MS" pitchFamily="66" charset="0"/>
            </a:endParaRPr>
          </a:p>
          <a:p>
            <a:pPr algn="just" eaLnBrk="0" hangingPunct="0">
              <a:spcBef>
                <a:spcPct val="50000"/>
              </a:spcBef>
              <a:buFont typeface="Wingdings" pitchFamily="2" charset="2"/>
              <a:buChar char="§"/>
            </a:pPr>
            <a:r>
              <a:rPr lang="el-GR">
                <a:latin typeface="Comic Sans MS" pitchFamily="66" charset="0"/>
              </a:rPr>
              <a:t> Κάθε </a:t>
            </a:r>
            <a:r>
              <a:rPr lang="el-GR" sz="1800">
                <a:solidFill>
                  <a:srgbClr val="FF6600"/>
                </a:solidFill>
                <a:latin typeface="Comic Sans MS" pitchFamily="66" charset="0"/>
              </a:rPr>
              <a:t>κοτόπουλο</a:t>
            </a:r>
            <a:r>
              <a:rPr lang="el-GR">
                <a:solidFill>
                  <a:srgbClr val="00CC66"/>
                </a:solidFill>
                <a:latin typeface="Comic Sans MS" pitchFamily="66" charset="0"/>
              </a:rPr>
              <a:t> </a:t>
            </a:r>
            <a:r>
              <a:rPr lang="el-GR">
                <a:latin typeface="Comic Sans MS" pitchFamily="66" charset="0"/>
              </a:rPr>
              <a:t>έχει έναν όνομα, ένα είδος, μια ημερομηνία γέννησης και ένα</a:t>
            </a:r>
            <a:r>
              <a:rPr lang="en-US">
                <a:latin typeface="Comic Sans MS" pitchFamily="66" charset="0"/>
              </a:rPr>
              <a:t> </a:t>
            </a:r>
            <a:r>
              <a:rPr lang="el-GR">
                <a:latin typeface="Comic Sans MS" pitchFamily="66" charset="0"/>
              </a:rPr>
              <a:t>μοναδικό αριθμό που ονομάζεται ID-κοτόπουλου.</a:t>
            </a:r>
          </a:p>
          <a:p>
            <a:pPr algn="just" eaLnBrk="0" hangingPunct="0">
              <a:spcBef>
                <a:spcPct val="50000"/>
              </a:spcBef>
              <a:buFont typeface="Wingdings" pitchFamily="2" charset="2"/>
              <a:buChar char="§"/>
            </a:pPr>
            <a:r>
              <a:rPr lang="el-GR">
                <a:latin typeface="Comic Sans MS" pitchFamily="66" charset="0"/>
              </a:rPr>
              <a:t> Τα </a:t>
            </a:r>
            <a:r>
              <a:rPr lang="el-GR" sz="1800">
                <a:solidFill>
                  <a:srgbClr val="FF6600"/>
                </a:solidFill>
                <a:latin typeface="Comic Sans MS" pitchFamily="66" charset="0"/>
              </a:rPr>
              <a:t>πειράματα</a:t>
            </a:r>
            <a:r>
              <a:rPr lang="el-GR">
                <a:latin typeface="Comic Sans MS" pitchFamily="66" charset="0"/>
              </a:rPr>
              <a:t> έχουν ένα όνομα, ένα μοναδικό αριθμό που ονομάζεται</a:t>
            </a:r>
            <a:r>
              <a:rPr lang="en-US">
                <a:latin typeface="Comic Sans MS" pitchFamily="66" charset="0"/>
              </a:rPr>
              <a:t> </a:t>
            </a:r>
            <a:r>
              <a:rPr lang="el-GR">
                <a:latin typeface="Comic Sans MS" pitchFamily="66" charset="0"/>
              </a:rPr>
              <a:t>ID-πειράματος</a:t>
            </a:r>
            <a:r>
              <a:rPr lang="el-GR" sz="2000">
                <a:latin typeface="Times New Roman" pitchFamily="18" charset="0"/>
              </a:rPr>
              <a:t>, </a:t>
            </a:r>
            <a:r>
              <a:rPr lang="el-GR">
                <a:latin typeface="Comic Sans MS" pitchFamily="66" charset="0"/>
              </a:rPr>
              <a:t> μια ημερομηνία έναρξης και μια ημερομηνία περάτωσης.</a:t>
            </a:r>
          </a:p>
          <a:p>
            <a:pPr algn="just" eaLnBrk="0" hangingPunct="0">
              <a:spcBef>
                <a:spcPct val="50000"/>
              </a:spcBef>
              <a:buFont typeface="Wingdings" pitchFamily="2" charset="2"/>
              <a:buChar char="§"/>
            </a:pPr>
            <a:r>
              <a:rPr lang="el-GR">
                <a:latin typeface="Comic Sans MS" pitchFamily="66"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a:latin typeface="Comic Sans MS" pitchFamily="66" charset="0"/>
              </a:rPr>
              <a:t> Κάθε κοτόπουλο συμμετέχει το </a:t>
            </a:r>
            <a:r>
              <a:rPr lang="el-GR" b="1" i="1">
                <a:latin typeface="Comic Sans MS" pitchFamily="66" charset="0"/>
              </a:rPr>
              <a:t>πολύ σε ένα</a:t>
            </a:r>
            <a:r>
              <a:rPr lang="el-GR">
                <a:latin typeface="Comic Sans MS" pitchFamily="66" charset="0"/>
              </a:rPr>
              <a:t> πείραμα άλλα σε κάθε πείραμα συμμετέχουν </a:t>
            </a:r>
            <a:r>
              <a:rPr lang="el-GR" b="1" i="1">
                <a:latin typeface="Comic Sans MS" pitchFamily="66" charset="0"/>
              </a:rPr>
              <a:t>πολλά κοτόπουλα</a:t>
            </a:r>
            <a:r>
              <a:rPr lang="el-GR">
                <a:latin typeface="Comic Sans MS" pitchFamily="66" charset="0"/>
              </a:rPr>
              <a:t>. Επίσης, κάθε πείραμα αφορά </a:t>
            </a:r>
            <a:r>
              <a:rPr lang="el-GR" i="1">
                <a:latin typeface="Comic Sans MS" pitchFamily="66" charset="0"/>
              </a:rPr>
              <a:t>τουλάχιστον ένα</a:t>
            </a:r>
            <a:r>
              <a:rPr lang="el-GR">
                <a:latin typeface="Comic Sans MS" pitchFamily="66" charset="0"/>
              </a:rPr>
              <a:t> κοτόπουλο.</a:t>
            </a:r>
          </a:p>
          <a:p>
            <a:pPr algn="just" eaLnBrk="0" hangingPunct="0">
              <a:spcBef>
                <a:spcPct val="50000"/>
              </a:spcBef>
            </a:pPr>
            <a:r>
              <a:rPr lang="el-GR" i="1">
                <a:latin typeface="Comic Sans MS" pitchFamily="66" charset="0"/>
              </a:rPr>
              <a:t>Σχεδιάστε το διάγραμμα Οντοτήτων/Συσχετίσεων (Ο/Σ) που αναπαριστά την παραπάνω</a:t>
            </a:r>
            <a:r>
              <a:rPr lang="el-GR" sz="2000" i="1">
                <a:latin typeface="Times New Roman" pitchFamily="18" charset="0"/>
              </a:rPr>
              <a:t> </a:t>
            </a:r>
            <a:r>
              <a:rPr lang="el-GR" i="1">
                <a:latin typeface="Comic Sans MS" pitchFamily="66" charset="0"/>
              </a:rPr>
              <a:t>πληροφορία</a:t>
            </a:r>
            <a:r>
              <a:rPr lang="el-GR">
                <a:latin typeface="Comic Sans MS" pitchFamily="66" charset="0"/>
              </a:rPr>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26</a:t>
            </a:fld>
            <a:endParaRPr lang="el-GR" altLang="en-US" smtClean="0"/>
          </a:p>
        </p:txBody>
      </p:sp>
      <p:sp>
        <p:nvSpPr>
          <p:cNvPr id="57349" name="Rectangle 2"/>
          <p:cNvSpPr>
            <a:spLocks noGrp="1" noChangeArrowheads="1"/>
          </p:cNvSpPr>
          <p:nvPr>
            <p:ph type="title"/>
          </p:nvPr>
        </p:nvSpPr>
        <p:spPr/>
        <p:txBody>
          <a:bodyPr/>
          <a:lstStyle/>
          <a:p>
            <a:pPr algn="r"/>
            <a:r>
              <a:rPr lang="el-GR" sz="2200" b="0" smtClean="0">
                <a:solidFill>
                  <a:srgbClr val="969696"/>
                </a:solidFill>
                <a:latin typeface="Comic Sans MS" pitchFamily="66" charset="0"/>
              </a:rPr>
              <a:t>Παράδειγμα Ι (συνέχεια)</a:t>
            </a:r>
          </a:p>
        </p:txBody>
      </p:sp>
      <p:sp>
        <p:nvSpPr>
          <p:cNvPr id="57350" name="Text Box 3"/>
          <p:cNvSpPr txBox="1">
            <a:spLocks noChangeArrowheads="1"/>
          </p:cNvSpPr>
          <p:nvPr/>
        </p:nvSpPr>
        <p:spPr bwMode="auto">
          <a:xfrm>
            <a:off x="323850" y="20605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a:latin typeface="Comic Sans MS" pitchFamily="66" charset="0"/>
              </a:rPr>
              <a:t>Mετατρέψτε το διάγραμμα σε σχεσιακό σχήμα.</a:t>
            </a:r>
          </a:p>
          <a:p>
            <a:pPr algn="just" eaLnBrk="0" hangingPunct="0">
              <a:spcBef>
                <a:spcPct val="50000"/>
              </a:spcBef>
            </a:pPr>
            <a:endParaRPr lang="el-GR" sz="1800">
              <a:latin typeface="Comic Sans MS" pitchFamily="66" charset="0"/>
            </a:endParaRPr>
          </a:p>
          <a:p>
            <a:pPr algn="just" eaLnBrk="0" hangingPunct="0">
              <a:spcBef>
                <a:spcPct val="50000"/>
              </a:spcBef>
            </a:pPr>
            <a:r>
              <a:rPr lang="el-GR" sz="1800">
                <a:latin typeface="Comic Sans MS" pitchFamily="66" charset="0"/>
              </a:rPr>
              <a:t>Δώστε δυο διαφορετικά σχεσιακά σχήματα, </a:t>
            </a:r>
          </a:p>
          <a:p>
            <a:pPr algn="just" eaLnBrk="0" hangingPunct="0">
              <a:spcBef>
                <a:spcPct val="50000"/>
              </a:spcBef>
              <a:buFont typeface="Wingdings" pitchFamily="2" charset="2"/>
              <a:buChar char="§"/>
            </a:pPr>
            <a:r>
              <a:rPr lang="el-GR" sz="1800">
                <a:latin typeface="Comic Sans MS" pitchFamily="66"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a:latin typeface="Comic Sans MS" pitchFamily="66"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a:latin typeface="Comic Sans MS" pitchFamily="66" charset="0"/>
            </a:endParaRPr>
          </a:p>
          <a:p>
            <a:pPr algn="just" eaLnBrk="0" hangingPunct="0">
              <a:spcBef>
                <a:spcPct val="50000"/>
              </a:spcBef>
            </a:pPr>
            <a:r>
              <a:rPr lang="el-GR" sz="1800">
                <a:latin typeface="Comic Sans MS" pitchFamily="66" charset="0"/>
              </a:rPr>
              <a:t>Εξηγείστε.</a:t>
            </a:r>
            <a:br>
              <a:rPr lang="el-GR" sz="1800">
                <a:latin typeface="Comic Sans MS" pitchFamily="66" charset="0"/>
              </a:rPr>
            </a:br>
            <a:r>
              <a:rPr lang="el-GR" sz="1800">
                <a:latin typeface="Comic Sans MS" pitchFamily="66" charset="0"/>
              </a:rPr>
              <a:t/>
            </a:r>
            <a:br>
              <a:rPr lang="el-GR" sz="1800">
                <a:latin typeface="Comic Sans MS" pitchFamily="66" charset="0"/>
              </a:rPr>
            </a:br>
            <a:endParaRPr lang="el-GR" sz="1800">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8371" name="Rectangle 6"/>
          <p:cNvSpPr>
            <a:spLocks noGrp="1" noChangeArrowheads="1"/>
          </p:cNvSpPr>
          <p:nvPr>
            <p:ph type="ftr" sz="quarter" idx="11"/>
          </p:nvPr>
        </p:nvSpPr>
        <p:spPr>
          <a:noFill/>
        </p:spPr>
        <p:txBody>
          <a:bodyPr/>
          <a:lstStyle/>
          <a:p>
            <a:r>
              <a:rPr lang="el-GR" altLang="en-US"/>
              <a:t>Ευαγγελία Πιτουρά</a:t>
            </a:r>
          </a:p>
        </p:txBody>
      </p:sp>
      <p:sp>
        <p:nvSpPr>
          <p:cNvPr id="58372" name="Rectangle 7"/>
          <p:cNvSpPr>
            <a:spLocks noGrp="1" noChangeArrowheads="1"/>
          </p:cNvSpPr>
          <p:nvPr>
            <p:ph type="sldNum" sz="quarter" idx="12"/>
          </p:nvPr>
        </p:nvSpPr>
        <p:spPr>
          <a:noFill/>
        </p:spPr>
        <p:txBody>
          <a:bodyPr/>
          <a:lstStyle/>
          <a:p>
            <a:fld id="{95B1BCE1-9817-4AB5-9415-F882F42ACBBA}" type="slidenum">
              <a:rPr lang="el-GR" altLang="en-US" smtClean="0"/>
              <a:pPr/>
              <a:t>27</a:t>
            </a:fld>
            <a:endParaRPr lang="el-GR" altLang="en-US" smtClean="0"/>
          </a:p>
        </p:txBody>
      </p:sp>
      <p:sp>
        <p:nvSpPr>
          <p:cNvPr id="58373" name="Rectangle 2"/>
          <p:cNvSpPr>
            <a:spLocks noGrp="1" noChangeArrowheads="1"/>
          </p:cNvSpPr>
          <p:nvPr>
            <p:ph type="title"/>
          </p:nvPr>
        </p:nvSpPr>
        <p:spPr>
          <a:xfrm>
            <a:off x="457200" y="122238"/>
            <a:ext cx="7499350" cy="1003300"/>
          </a:xfrm>
        </p:spPr>
        <p:txBody>
          <a:bodyPr/>
          <a:lstStyle/>
          <a:p>
            <a:pPr algn="r"/>
            <a:r>
              <a:rPr lang="el-GR" sz="2200" b="0" smtClean="0">
                <a:solidFill>
                  <a:srgbClr val="969696"/>
                </a:solidFill>
                <a:latin typeface="Comic Sans MS" pitchFamily="66" charset="0"/>
              </a:rPr>
              <a:t>Παράδειγμα</a:t>
            </a:r>
            <a:r>
              <a:rPr lang="en-US" sz="2200" b="0" smtClean="0">
                <a:solidFill>
                  <a:srgbClr val="969696"/>
                </a:solidFill>
                <a:latin typeface="Comic Sans MS" pitchFamily="66" charset="0"/>
              </a:rPr>
              <a:t> II</a:t>
            </a:r>
            <a:endParaRPr lang="el-GR" sz="2200" b="0" smtClean="0">
              <a:solidFill>
                <a:srgbClr val="969696"/>
              </a:solidFill>
              <a:latin typeface="Comic Sans MS" pitchFamily="66" charset="0"/>
            </a:endParaRPr>
          </a:p>
        </p:txBody>
      </p:sp>
      <p:sp>
        <p:nvSpPr>
          <p:cNvPr id="5837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58375" name="Text Box 4"/>
          <p:cNvSpPr txBox="1">
            <a:spLocks noChangeArrowheads="1"/>
          </p:cNvSpPr>
          <p:nvPr/>
        </p:nvSpPr>
        <p:spPr bwMode="auto">
          <a:xfrm>
            <a:off x="179388" y="1773238"/>
            <a:ext cx="8712200" cy="4457700"/>
          </a:xfrm>
          <a:prstGeom prst="rect">
            <a:avLst/>
          </a:prstGeom>
          <a:noFill/>
          <a:ln w="9525">
            <a:noFill/>
            <a:miter lim="800000"/>
            <a:headEnd/>
            <a:tailEnd/>
          </a:ln>
        </p:spPr>
        <p:txBody>
          <a:bodyPr>
            <a:spAutoFit/>
          </a:bodyPr>
          <a:lstStyle/>
          <a:p>
            <a:pPr algn="just"/>
            <a:r>
              <a:rPr lang="el-GR">
                <a:latin typeface="Comic Sans MS" pitchFamily="66"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a:latin typeface="Comic Sans MS" pitchFamily="66" charset="0"/>
            </a:endParaRPr>
          </a:p>
          <a:p>
            <a:pPr algn="just">
              <a:buFont typeface="Wingdings" pitchFamily="2" charset="2"/>
              <a:buChar char="§"/>
            </a:pPr>
            <a:r>
              <a:rPr lang="el-GR" sz="1800">
                <a:latin typeface="Comic Sans MS" pitchFamily="66" charset="0"/>
              </a:rPr>
              <a:t> Κάθε </a:t>
            </a:r>
            <a:r>
              <a:rPr lang="el-GR" sz="1800">
                <a:solidFill>
                  <a:srgbClr val="FF9933"/>
                </a:solidFill>
                <a:latin typeface="Comic Sans MS" pitchFamily="66" charset="0"/>
              </a:rPr>
              <a:t>αγώνισμα</a:t>
            </a:r>
            <a:r>
              <a:rPr lang="el-GR" sz="1800">
                <a:latin typeface="Comic Sans MS" pitchFamily="66"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800">
              <a:latin typeface="Comic Sans MS" pitchFamily="66" charset="0"/>
            </a:endParaRPr>
          </a:p>
          <a:p>
            <a:pPr algn="just">
              <a:buFont typeface="Wingdings" pitchFamily="2" charset="2"/>
              <a:buChar char="§"/>
            </a:pPr>
            <a:r>
              <a:rPr lang="el-GR" sz="1800">
                <a:latin typeface="Comic Sans MS" pitchFamily="66" charset="0"/>
              </a:rPr>
              <a:t> Κάθε αγώνισμα έχει έναν αριθμό από </a:t>
            </a:r>
            <a:r>
              <a:rPr lang="el-GR" sz="1800">
                <a:solidFill>
                  <a:srgbClr val="FF9933"/>
                </a:solidFill>
                <a:latin typeface="Comic Sans MS" pitchFamily="66" charset="0"/>
              </a:rPr>
              <a:t>κούρσες</a:t>
            </a:r>
            <a:r>
              <a:rPr lang="el-GR" sz="1800">
                <a:latin typeface="Comic Sans MS" pitchFamily="66"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800">
              <a:latin typeface="Comic Sans MS" pitchFamily="66" charset="0"/>
            </a:endParaRPr>
          </a:p>
          <a:p>
            <a:pPr algn="just">
              <a:buFont typeface="Wingdings" pitchFamily="2" charset="2"/>
              <a:buChar char="§"/>
            </a:pPr>
            <a:r>
              <a:rPr lang="el-GR" sz="1800">
                <a:latin typeface="Comic Sans MS" pitchFamily="66" charset="0"/>
              </a:rPr>
              <a:t> Κάθε </a:t>
            </a:r>
            <a:r>
              <a:rPr lang="el-GR" sz="1800">
                <a:solidFill>
                  <a:srgbClr val="FF9933"/>
                </a:solidFill>
                <a:latin typeface="Comic Sans MS" pitchFamily="66" charset="0"/>
              </a:rPr>
              <a:t>κολυμβητής</a:t>
            </a:r>
            <a:r>
              <a:rPr lang="el-GR" sz="1800">
                <a:latin typeface="Comic Sans MS" pitchFamily="66" charset="0"/>
              </a:rPr>
              <a:t> έχει ένα μοναδικό όνομα (πχ Michael Phelps). Για κάθε αθλητή καταγράφουμε επίσης την ηλικία του και τη χώρα καταγωγής του.</a:t>
            </a:r>
          </a:p>
          <a:p>
            <a:pPr algn="just">
              <a:buFont typeface="Wingdings" pitchFamily="2" charset="2"/>
              <a:buChar char="§"/>
            </a:pPr>
            <a:endParaRPr lang="el-GR" sz="800">
              <a:latin typeface="Comic Sans MS" pitchFamily="66" charset="0"/>
            </a:endParaRPr>
          </a:p>
          <a:p>
            <a:pPr algn="just">
              <a:buFont typeface="Wingdings" pitchFamily="2" charset="2"/>
              <a:buChar char="§"/>
            </a:pPr>
            <a:r>
              <a:rPr lang="el-GR" sz="1800">
                <a:latin typeface="Comic Sans MS" pitchFamily="66" charset="0"/>
              </a:rPr>
              <a:t> Κάθε κολυμβητής </a:t>
            </a:r>
            <a:r>
              <a:rPr lang="el-GR" sz="1800">
                <a:solidFill>
                  <a:srgbClr val="FF9933"/>
                </a:solidFill>
                <a:latin typeface="Comic Sans MS" pitchFamily="66" charset="0"/>
              </a:rPr>
              <a:t>αγωνίζεται</a:t>
            </a:r>
            <a:r>
              <a:rPr lang="el-GR" sz="1800">
                <a:latin typeface="Comic Sans MS" pitchFamily="66" charset="0"/>
              </a:rPr>
              <a:t> σε μία ή παραπάνω κούρσες και θέλουμε να καταγράψουμε το χρόνο που κάνει σε κάθε κούρσα που συμμετέχει.</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59395" name="Rectangle 6"/>
          <p:cNvSpPr>
            <a:spLocks noGrp="1" noChangeArrowheads="1"/>
          </p:cNvSpPr>
          <p:nvPr>
            <p:ph type="ftr" sz="quarter" idx="11"/>
          </p:nvPr>
        </p:nvSpPr>
        <p:spPr>
          <a:noFill/>
        </p:spPr>
        <p:txBody>
          <a:bodyPr/>
          <a:lstStyle/>
          <a:p>
            <a:r>
              <a:rPr lang="el-GR" altLang="en-US"/>
              <a:t>Ευαγγελία Πιτουρά</a:t>
            </a:r>
          </a:p>
        </p:txBody>
      </p:sp>
      <p:sp>
        <p:nvSpPr>
          <p:cNvPr id="59396" name="Rectangle 7"/>
          <p:cNvSpPr>
            <a:spLocks noGrp="1" noChangeArrowheads="1"/>
          </p:cNvSpPr>
          <p:nvPr>
            <p:ph type="sldNum" sz="quarter" idx="12"/>
          </p:nvPr>
        </p:nvSpPr>
        <p:spPr>
          <a:noFill/>
        </p:spPr>
        <p:txBody>
          <a:bodyPr/>
          <a:lstStyle/>
          <a:p>
            <a:fld id="{1657870D-92DD-4166-A8E1-6A064B853249}" type="slidenum">
              <a:rPr lang="el-GR" altLang="en-US" smtClean="0"/>
              <a:pPr/>
              <a:t>28</a:t>
            </a:fld>
            <a:endParaRPr lang="el-GR" altLang="en-US" smtClean="0"/>
          </a:p>
        </p:txBody>
      </p:sp>
      <p:sp>
        <p:nvSpPr>
          <p:cNvPr id="59397" name="Rectangle 2"/>
          <p:cNvSpPr>
            <a:spLocks noGrp="1" noChangeArrowheads="1"/>
          </p:cNvSpPr>
          <p:nvPr>
            <p:ph type="title"/>
          </p:nvPr>
        </p:nvSpPr>
        <p:spPr>
          <a:xfrm>
            <a:off x="457200" y="122238"/>
            <a:ext cx="7570788" cy="1003300"/>
          </a:xfrm>
        </p:spPr>
        <p:txBody>
          <a:bodyPr/>
          <a:lstStyle/>
          <a:p>
            <a:pPr algn="r"/>
            <a:r>
              <a:rPr lang="el-GR" sz="2200" b="0" smtClean="0">
                <a:solidFill>
                  <a:srgbClr val="969696"/>
                </a:solidFill>
                <a:latin typeface="Comic Sans MS" pitchFamily="66" charset="0"/>
              </a:rPr>
              <a:t>Παράδειγμα</a:t>
            </a:r>
            <a:r>
              <a:rPr lang="en-US" sz="2200" b="0" smtClean="0">
                <a:solidFill>
                  <a:srgbClr val="969696"/>
                </a:solidFill>
                <a:latin typeface="Comic Sans MS" pitchFamily="66" charset="0"/>
              </a:rPr>
              <a:t> III</a:t>
            </a:r>
            <a:endParaRPr lang="el-GR" sz="2200" b="0" smtClean="0">
              <a:solidFill>
                <a:srgbClr val="969696"/>
              </a:solidFill>
              <a:latin typeface="Comic Sans MS" pitchFamily="66" charset="0"/>
            </a:endParaRPr>
          </a:p>
        </p:txBody>
      </p:sp>
      <p:sp>
        <p:nvSpPr>
          <p:cNvPr id="59398" name="Text Box 3"/>
          <p:cNvSpPr txBox="1">
            <a:spLocks noChangeArrowheads="1"/>
          </p:cNvSpPr>
          <p:nvPr/>
        </p:nvSpPr>
        <p:spPr bwMode="auto">
          <a:xfrm>
            <a:off x="395288" y="1773238"/>
            <a:ext cx="8137525" cy="4492625"/>
          </a:xfrm>
          <a:prstGeom prst="rect">
            <a:avLst/>
          </a:prstGeom>
          <a:noFill/>
          <a:ln w="9525">
            <a:noFill/>
            <a:miter lim="800000"/>
            <a:headEnd/>
            <a:tailEnd/>
          </a:ln>
        </p:spPr>
        <p:txBody>
          <a:bodyPr>
            <a:spAutoFit/>
          </a:bodyPr>
          <a:lstStyle/>
          <a:p>
            <a:pPr algn="just" eaLnBrk="0" hangingPunct="0">
              <a:spcBef>
                <a:spcPct val="50000"/>
              </a:spcBef>
            </a:pPr>
            <a:r>
              <a:rPr lang="el-GR" sz="1800">
                <a:latin typeface="Comic Sans MS" pitchFamily="66" charset="0"/>
              </a:rPr>
              <a:t>Θεωρείστε μια βάση δεδομένων για το πρόγραμμα σπουδών για ένα πανεπιστήμιο που να περιέχει τις παρακάτω πληροφορίες:</a:t>
            </a:r>
            <a:endParaRPr lang="en-US" sz="1800">
              <a:latin typeface="Comic Sans MS" pitchFamily="66" charset="0"/>
            </a:endParaRPr>
          </a:p>
          <a:p>
            <a:pPr algn="just" eaLnBrk="0" hangingPunct="0">
              <a:spcBef>
                <a:spcPct val="50000"/>
              </a:spcBef>
              <a:buFont typeface="Wingdings" pitchFamily="2" charset="2"/>
              <a:buChar char="§"/>
            </a:pPr>
            <a:r>
              <a:rPr lang="el-GR" sz="1800">
                <a:latin typeface="Comic Sans MS" pitchFamily="66" charset="0"/>
              </a:rPr>
              <a:t> όνομα, διεύθυνση</a:t>
            </a:r>
            <a:r>
              <a:rPr lang="en-US" sz="1800">
                <a:latin typeface="Comic Sans MS" pitchFamily="66" charset="0"/>
              </a:rPr>
              <a:t>,</a:t>
            </a:r>
            <a:r>
              <a:rPr lang="el-GR" sz="1800">
                <a:latin typeface="Comic Sans MS" pitchFamily="66" charset="0"/>
              </a:rPr>
              <a:t> αριθμό ταυτότητας (που είναι μοναδικός) για </a:t>
            </a:r>
            <a:r>
              <a:rPr lang="en-US" sz="1800">
                <a:solidFill>
                  <a:srgbClr val="FF9933"/>
                </a:solidFill>
                <a:latin typeface="Comic Sans MS" pitchFamily="66" charset="0"/>
              </a:rPr>
              <a:t>K</a:t>
            </a:r>
            <a:r>
              <a:rPr lang="el-GR" sz="1800">
                <a:solidFill>
                  <a:srgbClr val="FF9933"/>
                </a:solidFill>
                <a:latin typeface="Comic Sans MS" pitchFamily="66" charset="0"/>
              </a:rPr>
              <a:t>αθηγητές</a:t>
            </a:r>
            <a:r>
              <a:rPr lang="el-GR" sz="1800">
                <a:latin typeface="Comic Sans MS" pitchFamily="66" charset="0"/>
              </a:rPr>
              <a:t> </a:t>
            </a:r>
          </a:p>
          <a:p>
            <a:pPr algn="just" eaLnBrk="0" hangingPunct="0">
              <a:spcBef>
                <a:spcPct val="50000"/>
              </a:spcBef>
              <a:buFont typeface="Wingdings" pitchFamily="2" charset="2"/>
              <a:buChar char="§"/>
            </a:pPr>
            <a:r>
              <a:rPr lang="el-GR" sz="1800">
                <a:latin typeface="Comic Sans MS" pitchFamily="66" charset="0"/>
              </a:rPr>
              <a:t> όνομα, κωδικό (που είναι μοναδικός), μονάδες, εξάμηνο για </a:t>
            </a:r>
            <a:r>
              <a:rPr lang="el-GR" sz="1800">
                <a:solidFill>
                  <a:srgbClr val="FF9933"/>
                </a:solidFill>
                <a:latin typeface="Comic Sans MS" pitchFamily="66" charset="0"/>
              </a:rPr>
              <a:t>Μαθήματα</a:t>
            </a:r>
            <a:r>
              <a:rPr lang="el-GR" sz="1800">
                <a:latin typeface="Comic Sans MS" pitchFamily="66" charset="0"/>
              </a:rPr>
              <a:t> </a:t>
            </a:r>
          </a:p>
          <a:p>
            <a:pPr algn="just" eaLnBrk="0" hangingPunct="0">
              <a:spcBef>
                <a:spcPct val="50000"/>
              </a:spcBef>
              <a:buFont typeface="Wingdings" pitchFamily="2" charset="2"/>
              <a:buChar char="§"/>
            </a:pPr>
            <a:r>
              <a:rPr lang="el-GR" sz="1800">
                <a:latin typeface="Comic Sans MS" pitchFamily="66" charset="0"/>
              </a:rPr>
              <a:t> ποιοι καθηγητές </a:t>
            </a:r>
            <a:r>
              <a:rPr lang="el-GR" sz="1800">
                <a:solidFill>
                  <a:srgbClr val="FF9933"/>
                </a:solidFill>
                <a:latin typeface="Comic Sans MS" pitchFamily="66" charset="0"/>
              </a:rPr>
              <a:t>διδάσκουν </a:t>
            </a:r>
            <a:r>
              <a:rPr lang="el-GR" sz="1800">
                <a:latin typeface="Comic Sans MS" pitchFamily="66" charset="0"/>
              </a:rPr>
              <a:t>ποια μαθήματα</a:t>
            </a:r>
          </a:p>
          <a:p>
            <a:pPr algn="just" eaLnBrk="0" hangingPunct="0">
              <a:spcBef>
                <a:spcPct val="50000"/>
              </a:spcBef>
            </a:pPr>
            <a:r>
              <a:rPr lang="el-GR" sz="1800">
                <a:latin typeface="Comic Sans MS" pitchFamily="66" charset="0"/>
              </a:rPr>
              <a:t>Υποθέστε ότι καταγράφεται μόνο η ανάθεση των μαθημάτων (διδασκαλία) στο τρέχων εξάμηνο, δηλαδή </a:t>
            </a:r>
            <a:r>
              <a:rPr lang="el-GR" sz="1800" u="sng">
                <a:latin typeface="Comic Sans MS" pitchFamily="66" charset="0"/>
              </a:rPr>
              <a:t>το πολύ μία ανάθεση μαθήματος σε καθηγητές. </a:t>
            </a:r>
          </a:p>
          <a:p>
            <a:pPr algn="just" eaLnBrk="0" hangingPunct="0">
              <a:spcBef>
                <a:spcPct val="50000"/>
              </a:spcBef>
            </a:pPr>
            <a:r>
              <a:rPr lang="el-GR" sz="1800">
                <a:latin typeface="Comic Sans MS" pitchFamily="66" charset="0"/>
              </a:rPr>
              <a:t>Δώστε πληθικότητες/συμμετοχές όταν:</a:t>
            </a:r>
            <a:endParaRPr lang="en-US" sz="800">
              <a:latin typeface="Comic Sans MS" pitchFamily="66" charset="0"/>
            </a:endParaRPr>
          </a:p>
          <a:p>
            <a:pPr algn="just" eaLnBrk="0" hangingPunct="0">
              <a:spcBef>
                <a:spcPct val="50000"/>
              </a:spcBef>
            </a:pPr>
            <a:r>
              <a:rPr lang="el-GR" sz="1800" b="1">
                <a:latin typeface="Comic Sans MS" pitchFamily="66" charset="0"/>
              </a:rPr>
              <a:t>1</a:t>
            </a:r>
            <a:r>
              <a:rPr lang="el-GR" sz="1800">
                <a:latin typeface="Comic Sans MS" pitchFamily="66" charset="0"/>
              </a:rPr>
              <a:t>. Κάθε καθηγητής πρέπει να διδάσκει </a:t>
            </a:r>
            <a:r>
              <a:rPr lang="el-GR" sz="1800" i="1">
                <a:latin typeface="Comic Sans MS" pitchFamily="66" charset="0"/>
              </a:rPr>
              <a:t>τουλάχιστον ένα</a:t>
            </a:r>
            <a:r>
              <a:rPr lang="el-GR" sz="1800">
                <a:latin typeface="Comic Sans MS" pitchFamily="66" charset="0"/>
              </a:rPr>
              <a:t> μάθημα. </a:t>
            </a:r>
          </a:p>
          <a:p>
            <a:pPr algn="just" eaLnBrk="0" hangingPunct="0">
              <a:spcBef>
                <a:spcPct val="50000"/>
              </a:spcBef>
            </a:pPr>
            <a:r>
              <a:rPr lang="el-GR" sz="1800" b="1">
                <a:latin typeface="Comic Sans MS" pitchFamily="66" charset="0"/>
              </a:rPr>
              <a:t>2</a:t>
            </a:r>
            <a:r>
              <a:rPr lang="el-GR" sz="1800">
                <a:latin typeface="Comic Sans MS" pitchFamily="66" charset="0"/>
              </a:rPr>
              <a:t>. Κάθε καθηγητής διδάσκει </a:t>
            </a:r>
            <a:r>
              <a:rPr lang="el-GR" sz="1800" i="1">
                <a:latin typeface="Comic Sans MS" pitchFamily="66" charset="0"/>
              </a:rPr>
              <a:t>ακριβώς ένα</a:t>
            </a:r>
            <a:r>
              <a:rPr lang="el-GR" sz="1800">
                <a:latin typeface="Comic Sans MS" pitchFamily="66" charset="0"/>
              </a:rPr>
              <a:t> μάθημα. </a:t>
            </a:r>
          </a:p>
          <a:p>
            <a:pPr algn="just" eaLnBrk="0" hangingPunct="0">
              <a:spcBef>
                <a:spcPct val="50000"/>
              </a:spcBef>
            </a:pPr>
            <a:r>
              <a:rPr lang="el-GR" sz="1800" b="1">
                <a:latin typeface="Comic Sans MS" pitchFamily="66" charset="0"/>
              </a:rPr>
              <a:t>3</a:t>
            </a:r>
            <a:r>
              <a:rPr lang="el-GR" sz="1800">
                <a:latin typeface="Comic Sans MS" pitchFamily="66" charset="0"/>
              </a:rPr>
              <a:t>. Κάθε καθηγητής διδάσκει </a:t>
            </a:r>
            <a:r>
              <a:rPr lang="el-GR" sz="1800" i="1">
                <a:latin typeface="Comic Sans MS" pitchFamily="66" charset="0"/>
              </a:rPr>
              <a:t>ακριβώς ένα</a:t>
            </a:r>
            <a:r>
              <a:rPr lang="el-GR" sz="1800">
                <a:latin typeface="Comic Sans MS" pitchFamily="66" charset="0"/>
              </a:rPr>
              <a:t> μάθημα και </a:t>
            </a:r>
            <a:r>
              <a:rPr lang="el-GR" sz="1800" i="1">
                <a:latin typeface="Comic Sans MS" pitchFamily="66" charset="0"/>
              </a:rPr>
              <a:t>κάθε μάθημα πρέπει να διδάσκεται</a:t>
            </a:r>
            <a:r>
              <a:rPr lang="el-GR" sz="1800">
                <a:latin typeface="Comic Sans MS" pitchFamily="66" charset="0"/>
              </a:rPr>
              <a:t> από κάποιον καθηγητή.</a:t>
            </a:r>
            <a:endParaRPr lang="el-GR" sz="1800">
              <a:solidFill>
                <a:srgbClr val="0066FF"/>
              </a:solidFill>
              <a:latin typeface="Comic Sans MS" pitchFamily="66"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29</a:t>
            </a:fld>
            <a:endParaRPr lang="el-GR" altLang="en-US" smtClean="0"/>
          </a:p>
        </p:txBody>
      </p:sp>
      <p:sp>
        <p:nvSpPr>
          <p:cNvPr id="60421" name="Rectangle 2"/>
          <p:cNvSpPr>
            <a:spLocks noGrp="1" noChangeArrowheads="1"/>
          </p:cNvSpPr>
          <p:nvPr>
            <p:ph type="title"/>
          </p:nvPr>
        </p:nvSpPr>
        <p:spPr/>
        <p:txBody>
          <a:bodyPr/>
          <a:lstStyle/>
          <a:p>
            <a:pPr algn="r"/>
            <a:r>
              <a:rPr lang="el-GR" sz="2200" b="0" smtClean="0">
                <a:solidFill>
                  <a:srgbClr val="969696"/>
                </a:solidFill>
                <a:latin typeface="Comic Sans MS" pitchFamily="66" charset="0"/>
              </a:rPr>
              <a:t>Συνέχεια ...</a:t>
            </a:r>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539750" y="1773238"/>
            <a:ext cx="7920038" cy="3937000"/>
          </a:xfrm>
          <a:prstGeom prst="rect">
            <a:avLst/>
          </a:prstGeom>
          <a:noFill/>
          <a:ln w="9525">
            <a:noFill/>
            <a:miter lim="800000"/>
            <a:headEnd/>
            <a:tailEnd/>
          </a:ln>
        </p:spPr>
        <p:txBody>
          <a:bodyPr>
            <a:spAutoFit/>
          </a:bodyPr>
          <a:lstStyle/>
          <a:p>
            <a:pPr marL="457200" indent="-457200" algn="just" eaLnBrk="0" hangingPunct="0"/>
            <a:endParaRPr lang="el-GR" sz="1800">
              <a:latin typeface="Comic Sans MS" pitchFamily="66" charset="0"/>
            </a:endParaRPr>
          </a:p>
          <a:p>
            <a:pPr marL="457200" indent="-457200" algn="just" eaLnBrk="0" hangingPunct="0"/>
            <a:r>
              <a:rPr lang="el-GR" sz="1800">
                <a:latin typeface="Comic Sans MS" pitchFamily="66" charset="0"/>
              </a:rPr>
              <a:t>Μετά τη φάση του σχεδιασμού, καταλήγουμε σε ένα σχεσιακό σχήμα.</a:t>
            </a:r>
          </a:p>
          <a:p>
            <a:pPr marL="457200" indent="-457200" algn="just" eaLnBrk="0" hangingPunct="0"/>
            <a:endParaRPr lang="el-GR" sz="1800">
              <a:latin typeface="Comic Sans MS" pitchFamily="66" charset="0"/>
            </a:endParaRPr>
          </a:p>
          <a:p>
            <a:pPr marL="457200" indent="-457200" algn="just" eaLnBrk="0" hangingPunct="0"/>
            <a:r>
              <a:rPr lang="el-GR" sz="1800">
                <a:latin typeface="Comic Sans MS" pitchFamily="66" charset="0"/>
              </a:rPr>
              <a:t>Δυο ερωτήματα</a:t>
            </a:r>
          </a:p>
          <a:p>
            <a:pPr marL="457200" indent="-457200" algn="just" eaLnBrk="0" hangingPunct="0"/>
            <a:endParaRPr lang="el-GR" sz="1800">
              <a:latin typeface="Comic Sans MS" pitchFamily="66" charset="0"/>
            </a:endParaRPr>
          </a:p>
          <a:p>
            <a:pPr marL="457200" indent="-457200" algn="just" eaLnBrk="0" hangingPunct="0">
              <a:buFontTx/>
              <a:buAutoNum type="arabicPeriod"/>
            </a:pPr>
            <a:r>
              <a:rPr lang="el-GR" sz="1800">
                <a:latin typeface="Comic Sans MS" pitchFamily="66" charset="0"/>
              </a:rPr>
              <a:t>Είναι ο σχεδιασμός μας καλός;</a:t>
            </a:r>
          </a:p>
          <a:p>
            <a:pPr marL="1371600" lvl="2" indent="-457200" algn="just" eaLnBrk="0" hangingPunct="0"/>
            <a:r>
              <a:rPr lang="el-GR" sz="1800" i="1">
                <a:solidFill>
                  <a:srgbClr val="FF33CC"/>
                </a:solidFill>
                <a:latin typeface="Comic Sans MS" pitchFamily="66" charset="0"/>
              </a:rPr>
              <a:t>Θεωρία Κανονικών Μορφών</a:t>
            </a:r>
          </a:p>
          <a:p>
            <a:pPr marL="457200" indent="-457200" algn="just" eaLnBrk="0" hangingPunct="0">
              <a:buFontTx/>
              <a:buAutoNum type="arabicPeriod"/>
            </a:pPr>
            <a:endParaRPr lang="el-GR" sz="1800">
              <a:latin typeface="Comic Sans MS" pitchFamily="66" charset="0"/>
            </a:endParaRPr>
          </a:p>
          <a:p>
            <a:pPr marL="457200" indent="-457200" algn="just" eaLnBrk="0" hangingPunct="0">
              <a:buFontTx/>
              <a:buAutoNum type="arabicPeriod"/>
            </a:pPr>
            <a:r>
              <a:rPr lang="el-GR" sz="1800">
                <a:latin typeface="Comic Sans MS" pitchFamily="66" charset="0"/>
              </a:rPr>
              <a:t>Πως θα υλοποιήσουμε (προγραμματίσουμε) την εφαρμογή μας χρησιμοποιώντας ένα ΣΔΒΔ;</a:t>
            </a:r>
          </a:p>
          <a:p>
            <a:pPr marL="457200" indent="-457200" algn="just" eaLnBrk="0" hangingPunct="0"/>
            <a:r>
              <a:rPr lang="el-GR" sz="1800">
                <a:latin typeface="Comic Sans MS" pitchFamily="66" charset="0"/>
              </a:rPr>
              <a:t>		</a:t>
            </a:r>
            <a:r>
              <a:rPr lang="el-GR" sz="1800" i="1">
                <a:solidFill>
                  <a:srgbClr val="FF33CC"/>
                </a:solidFill>
                <a:latin typeface="Comic Sans MS" pitchFamily="66" charset="0"/>
              </a:rPr>
              <a:t>Σχεσιακή Άλγεβρα – </a:t>
            </a:r>
            <a:r>
              <a:rPr lang="en-US" sz="1800" i="1">
                <a:solidFill>
                  <a:srgbClr val="FF33CC"/>
                </a:solidFill>
                <a:latin typeface="Comic Sans MS" pitchFamily="66" charset="0"/>
              </a:rPr>
              <a:t>SQL</a:t>
            </a:r>
          </a:p>
          <a:p>
            <a:pPr marL="457200" indent="-457200" algn="just" eaLnBrk="0" hangingPunct="0"/>
            <a:endParaRPr lang="en-US" sz="1800">
              <a:latin typeface="Comic Sans MS" pitchFamily="66" charset="0"/>
            </a:endParaRPr>
          </a:p>
          <a:p>
            <a:pPr marL="457200" indent="-457200" algn="just" eaLnBrk="0" hangingPunct="0"/>
            <a:r>
              <a:rPr lang="el-GR" sz="1800">
                <a:latin typeface="Comic Sans MS" pitchFamily="66" charset="0"/>
              </a:rPr>
              <a:t>	Θα αρχίσουμε από το ερώτημα 2 – για να δούμε γρήγορα πως η θεωρία βρήκε εφαρμογή σε πραγματικά συστήματα.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3</a:t>
            </a:fld>
            <a:endParaRPr lang="el-GR" altLang="en-US" smtClean="0"/>
          </a:p>
        </p:txBody>
      </p:sp>
      <p:sp>
        <p:nvSpPr>
          <p:cNvPr id="33797" name="Rectangle 2"/>
          <p:cNvSpPr>
            <a:spLocks noGrp="1" noChangeArrowheads="1"/>
          </p:cNvSpPr>
          <p:nvPr>
            <p:ph type="title"/>
          </p:nvPr>
        </p:nvSpPr>
        <p:spPr>
          <a:xfrm>
            <a:off x="468313" y="333375"/>
            <a:ext cx="7543800" cy="863600"/>
          </a:xfrm>
        </p:spPr>
        <p:txBody>
          <a:bodyPr/>
          <a:lstStyle/>
          <a:p>
            <a:pPr algn="r"/>
            <a:r>
              <a:rPr lang="el-GR" sz="2000" b="0" smtClean="0">
                <a:solidFill>
                  <a:srgbClr val="969696"/>
                </a:solidFill>
                <a:latin typeface="Comic Sans MS" pitchFamily="66" charset="0"/>
              </a:rPr>
              <a:t>Μετατροπή Σχήματος Ο/Σ σε Σχεσιακό</a:t>
            </a:r>
          </a:p>
        </p:txBody>
      </p:sp>
      <p:sp>
        <p:nvSpPr>
          <p:cNvPr id="33798" name="Text Box 3"/>
          <p:cNvSpPr txBox="1">
            <a:spLocks noChangeArrowheads="1"/>
          </p:cNvSpPr>
          <p:nvPr/>
        </p:nvSpPr>
        <p:spPr bwMode="auto">
          <a:xfrm>
            <a:off x="762000" y="2667000"/>
            <a:ext cx="7239000" cy="119697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400">
                <a:latin typeface="Comic Sans MS" pitchFamily="66" charset="0"/>
              </a:rPr>
              <a:t>Για κάθε τύπο οντοτήτων και για κάθε τύπο συσχετίσεων δημιουργούμε ένα σχήμα σχέσης  που παίρνει το όνομα του αντίστοιχου τύπου</a:t>
            </a:r>
            <a:r>
              <a:rPr lang="el-GR" sz="2400" b="1">
                <a:latin typeface="Comic Sans MS" pitchFamily="66"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4</a:t>
            </a:fld>
            <a:endParaRPr lang="el-GR" altLang="en-US" smtClean="0"/>
          </a:p>
        </p:txBody>
      </p:sp>
      <p:sp>
        <p:nvSpPr>
          <p:cNvPr id="34821" name="Rectangle 2"/>
          <p:cNvSpPr>
            <a:spLocks noGrp="1" noChangeArrowheads="1"/>
          </p:cNvSpPr>
          <p:nvPr>
            <p:ph type="title"/>
          </p:nvPr>
        </p:nvSpPr>
        <p:spPr>
          <a:xfrm>
            <a:off x="395288" y="404813"/>
            <a:ext cx="7543800" cy="792162"/>
          </a:xfrm>
        </p:spPr>
        <p:txBody>
          <a:bodyPr/>
          <a:lstStyle/>
          <a:p>
            <a:pPr algn="r"/>
            <a:r>
              <a:rPr lang="el-GR" sz="2000" b="0" smtClean="0">
                <a:solidFill>
                  <a:srgbClr val="969696"/>
                </a:solidFill>
                <a:latin typeface="Comic Sans MS" pitchFamily="66" charset="0"/>
              </a:rPr>
              <a:t>Οντότητες</a:t>
            </a:r>
          </a:p>
        </p:txBody>
      </p:sp>
      <p:sp>
        <p:nvSpPr>
          <p:cNvPr id="34822" name="Text Box 3"/>
          <p:cNvSpPr txBox="1">
            <a:spLocks noChangeArrowheads="1"/>
          </p:cNvSpPr>
          <p:nvPr/>
        </p:nvSpPr>
        <p:spPr bwMode="auto">
          <a:xfrm>
            <a:off x="323850" y="2205038"/>
            <a:ext cx="8128000" cy="457200"/>
          </a:xfrm>
          <a:prstGeom prst="rect">
            <a:avLst/>
          </a:prstGeom>
          <a:noFill/>
          <a:ln w="9525">
            <a:noFill/>
            <a:miter lim="800000"/>
            <a:headEnd/>
            <a:tailEnd/>
          </a:ln>
        </p:spPr>
        <p:txBody>
          <a:bodyPr>
            <a:spAutoFit/>
          </a:bodyPr>
          <a:lstStyle/>
          <a:p>
            <a:pPr algn="ctr" eaLnBrk="0" hangingPunct="0">
              <a:spcBef>
                <a:spcPct val="50000"/>
              </a:spcBef>
            </a:pPr>
            <a:r>
              <a:rPr lang="el-GR" sz="2400" b="1">
                <a:solidFill>
                  <a:srgbClr val="FF00FF"/>
                </a:solidFill>
                <a:latin typeface="Comic Sans MS" pitchFamily="66" charset="0"/>
              </a:rPr>
              <a:t>Ισχυροί τύποι οντοτήτων με μονότιμα απλά γνωρίσματα</a:t>
            </a:r>
          </a:p>
        </p:txBody>
      </p:sp>
      <p:sp>
        <p:nvSpPr>
          <p:cNvPr id="34823" name="Text Box 4"/>
          <p:cNvSpPr txBox="1">
            <a:spLocks noChangeArrowheads="1"/>
          </p:cNvSpPr>
          <p:nvPr/>
        </p:nvSpPr>
        <p:spPr bwMode="auto">
          <a:xfrm>
            <a:off x="395288" y="3141663"/>
            <a:ext cx="7837487" cy="10064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κάθε (ισχυρό) τύπο οντοτήτων Ε δημιουργούμε ένα σχήμα σχέσης R με τα ίδια γνωρίσματα - ένα για κάθε απλό γνώρισμα του Ε.</a:t>
            </a:r>
          </a:p>
        </p:txBody>
      </p:sp>
      <p:sp>
        <p:nvSpPr>
          <p:cNvPr id="34824" name="Text Box 5"/>
          <p:cNvSpPr txBox="1">
            <a:spLocks noChangeArrowheads="1"/>
          </p:cNvSpPr>
          <p:nvPr/>
        </p:nvSpPr>
        <p:spPr bwMode="auto">
          <a:xfrm>
            <a:off x="762000" y="4784725"/>
            <a:ext cx="7315200" cy="3968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omic Sans MS" pitchFamily="66" charset="0"/>
              </a:rPr>
              <a:t> Παράδειγμα (ταινία, φοιτητής)</a:t>
            </a:r>
          </a:p>
        </p:txBody>
      </p:sp>
      <p:sp>
        <p:nvSpPr>
          <p:cNvPr id="34825" name="Text Box 6"/>
          <p:cNvSpPr txBox="1">
            <a:spLocks noChangeArrowheads="1"/>
          </p:cNvSpPr>
          <p:nvPr/>
        </p:nvSpPr>
        <p:spPr bwMode="auto">
          <a:xfrm>
            <a:off x="762000" y="5181600"/>
            <a:ext cx="7772400" cy="3968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omic Sans MS" pitchFamily="66" charset="0"/>
              </a:rPr>
              <a:t> κλειδί;</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5</a:t>
            </a:fld>
            <a:endParaRPr lang="el-GR" altLang="en-US" smtClean="0"/>
          </a:p>
        </p:txBody>
      </p:sp>
      <p:sp>
        <p:nvSpPr>
          <p:cNvPr id="35845" name="Rectangle 2"/>
          <p:cNvSpPr>
            <a:spLocks noGrp="1" noChangeArrowheads="1"/>
          </p:cNvSpPr>
          <p:nvPr>
            <p:ph type="title"/>
          </p:nvPr>
        </p:nvSpPr>
        <p:spPr>
          <a:xfrm>
            <a:off x="457200" y="122238"/>
            <a:ext cx="7534275" cy="877887"/>
          </a:xfrm>
        </p:spPr>
        <p:txBody>
          <a:bodyPr/>
          <a:lstStyle/>
          <a:p>
            <a:pPr algn="r"/>
            <a:r>
              <a:rPr lang="el-GR" sz="2000" b="0" smtClean="0">
                <a:solidFill>
                  <a:srgbClr val="969696"/>
                </a:solidFill>
                <a:latin typeface="Comic Sans MS" pitchFamily="66" charset="0"/>
              </a:rPr>
              <a:t>Συσχετίσεις</a:t>
            </a:r>
          </a:p>
        </p:txBody>
      </p:sp>
      <p:sp>
        <p:nvSpPr>
          <p:cNvPr id="35846" name="Text Box 3"/>
          <p:cNvSpPr txBox="1">
            <a:spLocks noChangeArrowheads="1"/>
          </p:cNvSpPr>
          <p:nvPr/>
        </p:nvSpPr>
        <p:spPr bwMode="auto">
          <a:xfrm>
            <a:off x="2743200" y="1752600"/>
            <a:ext cx="4876800" cy="519113"/>
          </a:xfrm>
          <a:prstGeom prst="rect">
            <a:avLst/>
          </a:prstGeom>
          <a:noFill/>
          <a:ln w="9525">
            <a:noFill/>
            <a:miter lim="800000"/>
            <a:headEnd/>
            <a:tailEnd/>
          </a:ln>
        </p:spPr>
        <p:txBody>
          <a:bodyPr>
            <a:spAutoFit/>
          </a:bodyPr>
          <a:lstStyle/>
          <a:p>
            <a:pPr eaLnBrk="0" hangingPunct="0">
              <a:spcBef>
                <a:spcPct val="50000"/>
              </a:spcBef>
            </a:pPr>
            <a:r>
              <a:rPr lang="el-GR" sz="2800" u="sng">
                <a:solidFill>
                  <a:srgbClr val="FF00FF"/>
                </a:solidFill>
                <a:latin typeface="Comic Sans MS" pitchFamily="66" charset="0"/>
              </a:rPr>
              <a:t>Συσχετίσεις</a:t>
            </a:r>
            <a:endParaRPr lang="el-GR" sz="2800" u="sng">
              <a:solidFill>
                <a:schemeClr val="tx2"/>
              </a:solidFill>
              <a:latin typeface="Comic Sans MS" pitchFamily="66" charset="0"/>
            </a:endParaRPr>
          </a:p>
        </p:txBody>
      </p:sp>
      <p:sp>
        <p:nvSpPr>
          <p:cNvPr id="35847" name="Text Box 4"/>
          <p:cNvSpPr txBox="1">
            <a:spLocks noChangeArrowheads="1"/>
          </p:cNvSpPr>
          <p:nvPr/>
        </p:nvSpPr>
        <p:spPr bwMode="auto">
          <a:xfrm>
            <a:off x="762000" y="2500313"/>
            <a:ext cx="7772400" cy="2647950"/>
          </a:xfrm>
          <a:prstGeom prst="rect">
            <a:avLst/>
          </a:prstGeom>
          <a:noFill/>
          <a:ln w="9525">
            <a:noFill/>
            <a:miter lim="800000"/>
            <a:headEnd/>
            <a:tailEnd/>
          </a:ln>
        </p:spPr>
        <p:txBody>
          <a:bodyPr>
            <a:spAutoFit/>
          </a:bodyPr>
          <a:lstStyle/>
          <a:p>
            <a:pPr algn="just" eaLnBrk="0" hangingPunct="0">
              <a:spcBef>
                <a:spcPct val="50000"/>
              </a:spcBef>
            </a:pPr>
            <a:r>
              <a:rPr lang="el-GR" sz="2400">
                <a:latin typeface="Comic Sans MS" pitchFamily="66" charset="0"/>
              </a:rPr>
              <a:t>Γενικά, για κάθε συσχέτιση </a:t>
            </a:r>
            <a:r>
              <a:rPr lang="en-US" sz="2400">
                <a:latin typeface="Comic Sans MS" pitchFamily="66" charset="0"/>
              </a:rPr>
              <a:t>R </a:t>
            </a:r>
            <a:r>
              <a:rPr lang="el-GR" sz="2400">
                <a:latin typeface="Comic Sans MS" pitchFamily="66" charset="0"/>
              </a:rPr>
              <a:t>μεταξύ </a:t>
            </a:r>
            <a:r>
              <a:rPr lang="en-US" sz="2400">
                <a:latin typeface="Comic Sans MS" pitchFamily="66" charset="0"/>
              </a:rPr>
              <a:t>n </a:t>
            </a:r>
            <a:r>
              <a:rPr lang="el-GR" sz="2400">
                <a:latin typeface="Comic Sans MS" pitchFamily="66" charset="0"/>
              </a:rPr>
              <a:t>τύπων οντοτήτων που αντιστοιχούν στις σχέσεις </a:t>
            </a:r>
            <a:r>
              <a:rPr lang="en-US" sz="2400">
                <a:latin typeface="Comic Sans MS" pitchFamily="66" charset="0"/>
              </a:rPr>
              <a:t>S</a:t>
            </a:r>
            <a:r>
              <a:rPr lang="en-US" sz="2400" baseline="-25000">
                <a:latin typeface="Comic Sans MS" pitchFamily="66" charset="0"/>
              </a:rPr>
              <a:t>1</a:t>
            </a:r>
            <a:r>
              <a:rPr lang="en-US" sz="2400">
                <a:latin typeface="Comic Sans MS" pitchFamily="66" charset="0"/>
              </a:rPr>
              <a:t>, S</a:t>
            </a:r>
            <a:r>
              <a:rPr lang="en-US" sz="2400" baseline="-25000">
                <a:latin typeface="Comic Sans MS" pitchFamily="66" charset="0"/>
              </a:rPr>
              <a:t>2</a:t>
            </a:r>
            <a:r>
              <a:rPr lang="en-US" sz="2400">
                <a:latin typeface="Comic Sans MS" pitchFamily="66" charset="0"/>
              </a:rPr>
              <a:t>, … , S</a:t>
            </a:r>
            <a:r>
              <a:rPr lang="en-US" sz="2400" baseline="-25000">
                <a:latin typeface="Comic Sans MS" pitchFamily="66" charset="0"/>
              </a:rPr>
              <a:t>n</a:t>
            </a:r>
            <a:r>
              <a:rPr lang="en-US" sz="2400">
                <a:latin typeface="Comic Sans MS" pitchFamily="66" charset="0"/>
              </a:rPr>
              <a:t> </a:t>
            </a:r>
            <a:r>
              <a:rPr lang="el-GR" sz="2400">
                <a:latin typeface="Comic Sans MS" pitchFamily="66" charset="0"/>
              </a:rPr>
              <a:t>δημιουργούμε μια νέα σχέση R με γνωρίσματα:</a:t>
            </a:r>
          </a:p>
          <a:p>
            <a:pPr algn="just" eaLnBrk="0" hangingPunct="0">
              <a:spcBef>
                <a:spcPct val="50000"/>
              </a:spcBef>
              <a:buFontTx/>
              <a:buChar char="•"/>
            </a:pPr>
            <a:r>
              <a:rPr lang="el-GR" sz="2400">
                <a:latin typeface="Comic Sans MS" pitchFamily="66" charset="0"/>
              </a:rPr>
              <a:t> τα γνωρίσματα (ξένα κλειδιά) του πρωτεύοντος κλειδιού κάθε συμμετέχουσας σχέσης </a:t>
            </a:r>
            <a:r>
              <a:rPr lang="en-US" sz="2400">
                <a:latin typeface="Comic Sans MS" pitchFamily="66" charset="0"/>
              </a:rPr>
              <a:t>S</a:t>
            </a:r>
            <a:r>
              <a:rPr lang="en-US" sz="2400" baseline="-25000">
                <a:latin typeface="Comic Sans MS" pitchFamily="66" charset="0"/>
              </a:rPr>
              <a:t>i</a:t>
            </a:r>
            <a:endParaRPr lang="el-GR" sz="2400">
              <a:latin typeface="Comic Sans MS" pitchFamily="66" charset="0"/>
            </a:endParaRPr>
          </a:p>
          <a:p>
            <a:pPr algn="just" eaLnBrk="0" hangingPunct="0">
              <a:spcBef>
                <a:spcPct val="50000"/>
              </a:spcBef>
              <a:buFontTx/>
              <a:buChar char="•"/>
            </a:pPr>
            <a:r>
              <a:rPr lang="el-GR" sz="2400">
                <a:latin typeface="Comic Sans MS" pitchFamily="66" charset="0"/>
              </a:rPr>
              <a:t> τα γνωρίσματα της </a:t>
            </a:r>
            <a:r>
              <a:rPr lang="en-US" sz="2400">
                <a:latin typeface="Comic Sans MS" pitchFamily="66" charset="0"/>
              </a:rPr>
              <a:t>R (</a:t>
            </a:r>
            <a:r>
              <a:rPr lang="el-GR" sz="2400">
                <a:latin typeface="Comic Sans MS" pitchFamily="66" charset="0"/>
              </a:rPr>
              <a:t>αν υπάρχουν)</a:t>
            </a:r>
          </a:p>
        </p:txBody>
      </p:sp>
      <p:sp>
        <p:nvSpPr>
          <p:cNvPr id="35848" name="Text Box 5"/>
          <p:cNvSpPr txBox="1">
            <a:spLocks noChangeArrowheads="1"/>
          </p:cNvSpPr>
          <p:nvPr/>
        </p:nvSpPr>
        <p:spPr bwMode="auto">
          <a:xfrm>
            <a:off x="762000" y="5410200"/>
            <a:ext cx="7772400" cy="396875"/>
          </a:xfrm>
          <a:prstGeom prst="rect">
            <a:avLst/>
          </a:prstGeom>
          <a:noFill/>
          <a:ln w="9525">
            <a:noFill/>
            <a:miter lim="800000"/>
            <a:headEnd/>
            <a:tailEnd/>
          </a:ln>
        </p:spPr>
        <p:txBody>
          <a:bodyPr>
            <a:spAutoFit/>
          </a:bodyPr>
          <a:lstStyle/>
          <a:p>
            <a:pPr eaLnBrk="0" hangingPunct="0">
              <a:spcBef>
                <a:spcPct val="50000"/>
              </a:spcBef>
            </a:pPr>
            <a:r>
              <a:rPr lang="el-GR" sz="2000">
                <a:latin typeface="Comic Sans MS" pitchFamily="66" charset="0"/>
              </a:rPr>
              <a:t>	</a:t>
            </a:r>
            <a:r>
              <a:rPr lang="el-GR" sz="2000" i="1">
                <a:latin typeface="Comic Sans MS" pitchFamily="66" charset="0"/>
              </a:rPr>
              <a:t>Θα δούμε κάποιες ειδικές περιπτώσεις</a:t>
            </a:r>
            <a:endParaRPr lang="el-GR" sz="2000" b="1">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smtClean="0"/>
          </a:p>
        </p:txBody>
      </p:sp>
      <p:sp>
        <p:nvSpPr>
          <p:cNvPr id="36869" name="Rectangle 2"/>
          <p:cNvSpPr>
            <a:spLocks noGrp="1" noChangeArrowheads="1"/>
          </p:cNvSpPr>
          <p:nvPr>
            <p:ph type="title"/>
          </p:nvPr>
        </p:nvSpPr>
        <p:spPr>
          <a:xfrm>
            <a:off x="395288" y="260350"/>
            <a:ext cx="7543800" cy="863600"/>
          </a:xfrm>
        </p:spPr>
        <p:txBody>
          <a:bodyPr/>
          <a:lstStyle/>
          <a:p>
            <a:pPr algn="r"/>
            <a:r>
              <a:rPr lang="el-GR" sz="2000" b="0" smtClean="0">
                <a:solidFill>
                  <a:srgbClr val="969696"/>
                </a:solidFill>
                <a:latin typeface="Comic Sans MS" pitchFamily="66" charset="0"/>
              </a:rPr>
              <a:t>Μετατροπή Σχήματος Ο/Σ σε Σχεσιακό</a:t>
            </a:r>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6918" name="Text Box 51"/>
          <p:cNvSpPr txBox="1">
            <a:spLocks noChangeArrowheads="1"/>
          </p:cNvSpPr>
          <p:nvPr/>
        </p:nvSpPr>
        <p:spPr bwMode="auto">
          <a:xfrm>
            <a:off x="3276600" y="1412875"/>
            <a:ext cx="2735263" cy="366713"/>
          </a:xfrm>
          <a:prstGeom prst="rect">
            <a:avLst/>
          </a:prstGeom>
          <a:noFill/>
          <a:ln w="9525">
            <a:noFill/>
            <a:miter lim="800000"/>
            <a:headEnd/>
            <a:tailEnd/>
          </a:ln>
        </p:spPr>
        <p:txBody>
          <a:bodyPr>
            <a:spAutoFit/>
          </a:bodyPr>
          <a:lstStyle/>
          <a:p>
            <a:pPr>
              <a:spcBef>
                <a:spcPct val="50000"/>
              </a:spcBef>
            </a:pPr>
            <a:r>
              <a:rPr lang="el-GR" sz="1800" b="1">
                <a:solidFill>
                  <a:srgbClr val="FF0000"/>
                </a:solidFill>
                <a:latin typeface="Comic Sans MS" pitchFamily="66" charset="0"/>
              </a:rPr>
              <a:t>Γενική Περίπτωση</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7891" name="Rectangle 6"/>
          <p:cNvSpPr>
            <a:spLocks noGrp="1" noChangeArrowheads="1"/>
          </p:cNvSpPr>
          <p:nvPr>
            <p:ph type="ftr" sz="quarter" idx="11"/>
          </p:nvPr>
        </p:nvSpPr>
        <p:spPr>
          <a:noFill/>
        </p:spPr>
        <p:txBody>
          <a:bodyPr/>
          <a:lstStyle/>
          <a:p>
            <a:r>
              <a:rPr lang="el-GR" altLang="en-US"/>
              <a:t>Ευαγγελία Πιτουρά</a:t>
            </a:r>
          </a:p>
        </p:txBody>
      </p:sp>
      <p:sp>
        <p:nvSpPr>
          <p:cNvPr id="37892" name="Rectangle 7"/>
          <p:cNvSpPr>
            <a:spLocks noGrp="1" noChangeArrowheads="1"/>
          </p:cNvSpPr>
          <p:nvPr>
            <p:ph type="sldNum" sz="quarter" idx="12"/>
          </p:nvPr>
        </p:nvSpPr>
        <p:spPr>
          <a:noFill/>
        </p:spPr>
        <p:txBody>
          <a:bodyPr/>
          <a:lstStyle/>
          <a:p>
            <a:fld id="{BBD7B018-7130-47F9-8D72-DF720B4A1277}" type="slidenum">
              <a:rPr lang="el-GR" altLang="en-US" smtClean="0"/>
              <a:pPr/>
              <a:t>7</a:t>
            </a:fld>
            <a:endParaRPr lang="el-GR" altLang="en-US" smtClean="0"/>
          </a:p>
        </p:txBody>
      </p:sp>
      <p:sp>
        <p:nvSpPr>
          <p:cNvPr id="37893" name="Rectangle 2"/>
          <p:cNvSpPr>
            <a:spLocks noGrp="1" noChangeArrowheads="1"/>
          </p:cNvSpPr>
          <p:nvPr>
            <p:ph type="title"/>
          </p:nvPr>
        </p:nvSpPr>
        <p:spPr>
          <a:xfrm>
            <a:off x="457200" y="122238"/>
            <a:ext cx="7427913" cy="1074737"/>
          </a:xfrm>
        </p:spPr>
        <p:txBody>
          <a:bodyPr/>
          <a:lstStyle/>
          <a:p>
            <a:pPr algn="r"/>
            <a:r>
              <a:rPr lang="el-GR" sz="2000" b="0" smtClean="0">
                <a:solidFill>
                  <a:srgbClr val="969696"/>
                </a:solidFill>
                <a:latin typeface="Comic Sans MS" pitchFamily="66" charset="0"/>
              </a:rPr>
              <a:t>Συσχετίσεις</a:t>
            </a:r>
          </a:p>
        </p:txBody>
      </p:sp>
      <p:sp>
        <p:nvSpPr>
          <p:cNvPr id="37894" name="Text Box 3"/>
          <p:cNvSpPr txBox="1">
            <a:spLocks noChangeArrowheads="1"/>
          </p:cNvSpPr>
          <p:nvPr/>
        </p:nvSpPr>
        <p:spPr bwMode="auto">
          <a:xfrm>
            <a:off x="684213" y="2924175"/>
            <a:ext cx="77724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να δούμε τι γίνεται για συσχετίσεις 1-</a:t>
            </a:r>
            <a:r>
              <a:rPr lang="en-US" sz="2000">
                <a:latin typeface="Comic Sans MS" pitchFamily="66" charset="0"/>
              </a:rPr>
              <a:t>N </a:t>
            </a:r>
            <a:r>
              <a:rPr lang="el-GR" sz="2000">
                <a:latin typeface="Comic Sans MS" pitchFamily="66" charset="0"/>
              </a:rPr>
              <a:t>και 1-1</a:t>
            </a:r>
            <a:endParaRPr lang="en-US" sz="200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8</a:t>
            </a:fld>
            <a:endParaRPr lang="el-GR" altLang="en-US" smtClean="0"/>
          </a:p>
        </p:txBody>
      </p:sp>
      <p:sp>
        <p:nvSpPr>
          <p:cNvPr id="38917" name="Rectangle 2"/>
          <p:cNvSpPr>
            <a:spLocks noGrp="1" noChangeArrowheads="1"/>
          </p:cNvSpPr>
          <p:nvPr>
            <p:ph type="title"/>
          </p:nvPr>
        </p:nvSpPr>
        <p:spPr/>
        <p:txBody>
          <a:bodyPr/>
          <a:lstStyle/>
          <a:p>
            <a:pPr algn="r"/>
            <a:r>
              <a:rPr lang="el-GR" sz="2000" b="0" smtClean="0">
                <a:solidFill>
                  <a:srgbClr val="969696"/>
                </a:solidFill>
                <a:latin typeface="Comic Sans MS" pitchFamily="66" charset="0"/>
              </a:rPr>
              <a:t>Συσχετίσεις 1-Ν</a:t>
            </a:r>
          </a:p>
        </p:txBody>
      </p:sp>
      <p:sp>
        <p:nvSpPr>
          <p:cNvPr id="38918" name="Text Box 3"/>
          <p:cNvSpPr txBox="1">
            <a:spLocks noChangeArrowheads="1"/>
          </p:cNvSpPr>
          <p:nvPr/>
        </p:nvSpPr>
        <p:spPr bwMode="auto">
          <a:xfrm>
            <a:off x="2339975" y="2420938"/>
            <a:ext cx="4813300"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FF"/>
                </a:solidFill>
                <a:latin typeface="Comic Sans MS" pitchFamily="66" charset="0"/>
              </a:rPr>
              <a:t>1-Ν δυαδική συσχέτιση</a:t>
            </a:r>
          </a:p>
        </p:txBody>
      </p:sp>
      <p:sp>
        <p:nvSpPr>
          <p:cNvPr id="38919" name="Text Box 4"/>
          <p:cNvSpPr txBox="1">
            <a:spLocks noChangeArrowheads="1"/>
          </p:cNvSpPr>
          <p:nvPr/>
        </p:nvSpPr>
        <p:spPr bwMode="auto">
          <a:xfrm>
            <a:off x="684213" y="2924175"/>
            <a:ext cx="7772400" cy="16160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Για κάθε 1-Ν δυαδική συσχέτιση </a:t>
            </a:r>
            <a:r>
              <a:rPr lang="en-US" sz="2000">
                <a:latin typeface="Comic Sans MS" pitchFamily="66" charset="0"/>
              </a:rPr>
              <a:t>R</a:t>
            </a:r>
            <a:r>
              <a:rPr lang="el-GR" sz="2000">
                <a:latin typeface="Comic Sans MS" pitchFamily="66" charset="0"/>
              </a:rPr>
              <a:t> μεταξύ δύο τύπων οντοτήτων του διαγράμματος  Ο/Σ που αντιστοιχούν στις σχέσεις </a:t>
            </a:r>
            <a:r>
              <a:rPr lang="en-US" sz="2000">
                <a:latin typeface="Comic Sans MS" pitchFamily="66" charset="0"/>
              </a:rPr>
              <a:t>Τ </a:t>
            </a:r>
            <a:r>
              <a:rPr lang="el-GR" sz="2000">
                <a:latin typeface="Comic Sans MS" pitchFamily="66" charset="0"/>
              </a:rPr>
              <a:t>και </a:t>
            </a:r>
            <a:r>
              <a:rPr lang="en-US" sz="2000">
                <a:latin typeface="Comic Sans MS" pitchFamily="66" charset="0"/>
              </a:rPr>
              <a:t>S </a:t>
            </a:r>
            <a:endParaRPr lang="el-GR" sz="2000">
              <a:latin typeface="Comic Sans MS" pitchFamily="66" charset="0"/>
            </a:endParaRPr>
          </a:p>
          <a:p>
            <a:pPr algn="just" eaLnBrk="0" hangingPunct="0">
              <a:spcBef>
                <a:spcPct val="50000"/>
              </a:spcBef>
            </a:pPr>
            <a:r>
              <a:rPr lang="el-GR" sz="2000">
                <a:latin typeface="Comic Sans MS" pitchFamily="66" charset="0"/>
              </a:rPr>
              <a:t> 1. έστω </a:t>
            </a:r>
            <a:r>
              <a:rPr lang="en-US" sz="2000">
                <a:latin typeface="Comic Sans MS" pitchFamily="66" charset="0"/>
              </a:rPr>
              <a:t>T </a:t>
            </a:r>
            <a:r>
              <a:rPr lang="el-GR" sz="2000">
                <a:latin typeface="Comic Sans MS" pitchFamily="66" charset="0"/>
              </a:rPr>
              <a:t>από την  </a:t>
            </a:r>
            <a:r>
              <a:rPr lang="el-GR" sz="2000" b="1">
                <a:latin typeface="Comic Sans MS" pitchFamily="66" charset="0"/>
              </a:rPr>
              <a:t>πλευρά </a:t>
            </a:r>
            <a:r>
              <a:rPr lang="en-US" sz="2000" b="1">
                <a:latin typeface="Comic Sans MS" pitchFamily="66" charset="0"/>
              </a:rPr>
              <a:t>1</a:t>
            </a:r>
          </a:p>
          <a:p>
            <a:pPr algn="just" eaLnBrk="0" hangingPunct="0">
              <a:spcBef>
                <a:spcPct val="50000"/>
              </a:spcBef>
            </a:pPr>
            <a:r>
              <a:rPr lang="en-US" sz="2000">
                <a:latin typeface="Comic Sans MS" pitchFamily="66" charset="0"/>
              </a:rPr>
              <a:t>2. το πρωτεύον κλειδί της T </a:t>
            </a:r>
            <a:r>
              <a:rPr lang="el-GR" sz="2000">
                <a:latin typeface="Comic Sans MS" pitchFamily="66" charset="0"/>
              </a:rPr>
              <a:t>γίνεται ξένο κλειδί της </a:t>
            </a:r>
            <a:r>
              <a:rPr lang="en-US" sz="2000">
                <a:latin typeface="Comic Sans MS" pitchFamily="66" charset="0"/>
              </a:rPr>
              <a:t>S</a:t>
            </a:r>
          </a:p>
        </p:txBody>
      </p:sp>
      <p:sp>
        <p:nvSpPr>
          <p:cNvPr id="38920" name="Text Box 5"/>
          <p:cNvSpPr txBox="1">
            <a:spLocks noChangeArrowheads="1"/>
          </p:cNvSpPr>
          <p:nvPr/>
        </p:nvSpPr>
        <p:spPr bwMode="auto">
          <a:xfrm>
            <a:off x="1187450" y="5013325"/>
            <a:ext cx="5472113"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Παράδειγμα: καθηγητής – διδασκαλία (1-Ν)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5"/>
          <p:cNvSpPr>
            <a:spLocks noGrp="1" noChangeArrowheads="1"/>
          </p:cNvSpPr>
          <p:nvPr>
            <p:ph type="dt" sz="quarter" idx="10"/>
          </p:nvPr>
        </p:nvSpPr>
        <p:spPr>
          <a:noFill/>
        </p:spPr>
        <p:txBody>
          <a:bodyPr/>
          <a:lstStyle/>
          <a:p>
            <a:r>
              <a:rPr lang="el-GR" altLang="en-US" smtClean="0"/>
              <a:t>Βάσεις Δεδομένων 20</a:t>
            </a:r>
            <a:r>
              <a:rPr lang="en-US" altLang="en-US" smtClean="0"/>
              <a:t>11</a:t>
            </a:r>
            <a:r>
              <a:rPr lang="el-GR" altLang="en-US" smtClean="0"/>
              <a:t>-20</a:t>
            </a:r>
            <a:r>
              <a:rPr lang="en-US" altLang="en-US" smtClean="0"/>
              <a:t>12</a:t>
            </a:r>
            <a:endParaRPr lang="el-GR" altLang="en-US" smtClean="0"/>
          </a:p>
        </p:txBody>
      </p:sp>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smtClean="0"/>
          </a:p>
        </p:txBody>
      </p:sp>
      <p:sp>
        <p:nvSpPr>
          <p:cNvPr id="39941" name="Rectangle 2"/>
          <p:cNvSpPr>
            <a:spLocks noGrp="1" noChangeArrowheads="1"/>
          </p:cNvSpPr>
          <p:nvPr>
            <p:ph type="title"/>
          </p:nvPr>
        </p:nvSpPr>
        <p:spPr>
          <a:xfrm>
            <a:off x="468313" y="260350"/>
            <a:ext cx="7543800" cy="863600"/>
          </a:xfrm>
        </p:spPr>
        <p:txBody>
          <a:bodyPr/>
          <a:lstStyle/>
          <a:p>
            <a:pPr algn="r"/>
            <a:r>
              <a:rPr lang="el-GR" sz="2000" b="0" smtClean="0">
                <a:solidFill>
                  <a:srgbClr val="969696"/>
                </a:solidFill>
                <a:latin typeface="Comic Sans MS" pitchFamily="66" charset="0"/>
              </a:rPr>
              <a:t>Συσχετίσεις 1-Ν</a:t>
            </a:r>
          </a:p>
        </p:txBody>
      </p:sp>
      <p:sp>
        <p:nvSpPr>
          <p:cNvPr id="39942" name="AutoShape 3"/>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9"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9961" name="Rectangle 22"/>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1785</TotalTime>
  <Words>1722</Words>
  <Application>Microsoft Office PowerPoint</Application>
  <PresentationFormat>On-screen Show (4:3)</PresentationFormat>
  <Paragraphs>423</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Network</vt:lpstr>
      <vt:lpstr>Slide 1</vt:lpstr>
      <vt:lpstr>Μετατροπή Σχήματος Ο/Σ σε Σχεσιακό</vt:lpstr>
      <vt:lpstr>Μετατροπή Σχήματος Ο/Σ σε Σχεσιακό</vt:lpstr>
      <vt:lpstr>Οντότητες</vt:lpstr>
      <vt:lpstr>Συσχετίσεις</vt:lpstr>
      <vt:lpstr>Μετατροπή Σχήματος Ο/Σ σε Σχεσιακό</vt:lpstr>
      <vt:lpstr>Συσχετίσεις</vt:lpstr>
      <vt:lpstr>Συσχετίσεις 1-Ν</vt:lpstr>
      <vt:lpstr>Συσχετίσεις 1-Ν</vt:lpstr>
      <vt:lpstr>Συσχετίσεις 1-Ν</vt:lpstr>
      <vt:lpstr>Συσχετίσεις 1-1</vt:lpstr>
      <vt:lpstr>Slide 12</vt:lpstr>
      <vt:lpstr>Συσχετίσεις 1-1</vt:lpstr>
      <vt:lpstr>Συσχετίσεις 1-1</vt:lpstr>
      <vt:lpstr>Παράδειγμα</vt:lpstr>
      <vt:lpstr>Γνωρίσματα</vt:lpstr>
      <vt:lpstr>Ασθενείς Οντότητες</vt:lpstr>
      <vt:lpstr>Ασθενείς Τύποι Οντοτήτων: Παράδειγμα</vt:lpstr>
      <vt:lpstr>Τριαδικές Συσχετίσεις</vt:lpstr>
      <vt:lpstr>Τριαδικές Συσχετίσεις</vt:lpstr>
      <vt:lpstr>Τριαδικές Συσχετίσεις</vt:lpstr>
      <vt:lpstr>Τριαδικές Συσχετίσεις</vt:lpstr>
      <vt:lpstr>Κλάσεις</vt:lpstr>
      <vt:lpstr>Μετατροπή Σχήματος Ο/Σ σε Σχεσιακό</vt:lpstr>
      <vt:lpstr>      Παράδειγμα Ι</vt:lpstr>
      <vt:lpstr>Παράδειγμα Ι (συνέχεια)</vt:lpstr>
      <vt:lpstr>Παράδειγμα II</vt:lpstr>
      <vt:lpstr>Παράδειγμα III</vt:lpstr>
      <vt:lpstr>Συνέχεια ...</vt:lpstr>
    </vt:vector>
  </TitlesOfParts>
  <Company>ΠΑΝΕΠΙΣΤΗΜΙΟ ΙΩΑΝΝΙΝΩΝ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Χωρίς τίτλο διαφάνειας</dc:title>
  <dc:creator>Ε. ΠΙΤΟΥΡΑ</dc:creator>
  <cp:lastModifiedBy>pitoura</cp:lastModifiedBy>
  <cp:revision>220</cp:revision>
  <dcterms:created xsi:type="dcterms:W3CDTF">1999-09-29T13:41:30Z</dcterms:created>
  <dcterms:modified xsi:type="dcterms:W3CDTF">2011-11-05T13:02:59Z</dcterms:modified>
</cp:coreProperties>
</file>