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08" r:id="rId1"/>
    <p:sldMasterId id="2147484021" r:id="rId2"/>
    <p:sldMasterId id="2147484034" r:id="rId3"/>
  </p:sldMasterIdLst>
  <p:notesMasterIdLst>
    <p:notesMasterId r:id="rId82"/>
  </p:notesMasterIdLst>
  <p:handoutMasterIdLst>
    <p:handoutMasterId r:id="rId83"/>
  </p:handoutMasterIdLst>
  <p:sldIdLst>
    <p:sldId id="1135" r:id="rId4"/>
    <p:sldId id="1332" r:id="rId5"/>
    <p:sldId id="1319" r:id="rId6"/>
    <p:sldId id="1352" r:id="rId7"/>
    <p:sldId id="1351" r:id="rId8"/>
    <p:sldId id="1307" r:id="rId9"/>
    <p:sldId id="1068" r:id="rId10"/>
    <p:sldId id="1069" r:id="rId11"/>
    <p:sldId id="1004" r:id="rId12"/>
    <p:sldId id="1070" r:id="rId13"/>
    <p:sldId id="1101" r:id="rId14"/>
    <p:sldId id="1005" r:id="rId15"/>
    <p:sldId id="1222" r:id="rId16"/>
    <p:sldId id="1377" r:id="rId17"/>
    <p:sldId id="1366" r:id="rId18"/>
    <p:sldId id="1367" r:id="rId19"/>
    <p:sldId id="1368" r:id="rId20"/>
    <p:sldId id="1369" r:id="rId21"/>
    <p:sldId id="1370" r:id="rId22"/>
    <p:sldId id="1371" r:id="rId23"/>
    <p:sldId id="1372" r:id="rId24"/>
    <p:sldId id="1373" r:id="rId25"/>
    <p:sldId id="1374" r:id="rId26"/>
    <p:sldId id="1375" r:id="rId27"/>
    <p:sldId id="1376" r:id="rId28"/>
    <p:sldId id="1378" r:id="rId29"/>
    <p:sldId id="1206" r:id="rId30"/>
    <p:sldId id="1229" r:id="rId31"/>
    <p:sldId id="1230" r:id="rId32"/>
    <p:sldId id="1354" r:id="rId33"/>
    <p:sldId id="1234" r:id="rId34"/>
    <p:sldId id="1232" r:id="rId35"/>
    <p:sldId id="1233" r:id="rId36"/>
    <p:sldId id="1334" r:id="rId37"/>
    <p:sldId id="1235" r:id="rId38"/>
    <p:sldId id="1246" r:id="rId39"/>
    <p:sldId id="1308" r:id="rId40"/>
    <p:sldId id="1236" r:id="rId41"/>
    <p:sldId id="1156" r:id="rId42"/>
    <p:sldId id="1350" r:id="rId43"/>
    <p:sldId id="1299" r:id="rId44"/>
    <p:sldId id="1237" r:id="rId45"/>
    <p:sldId id="1335" r:id="rId46"/>
    <p:sldId id="1238" r:id="rId47"/>
    <p:sldId id="1253" r:id="rId48"/>
    <p:sldId id="1315" r:id="rId49"/>
    <p:sldId id="1316" r:id="rId50"/>
    <p:sldId id="1317" r:id="rId51"/>
    <p:sldId id="1259" r:id="rId52"/>
    <p:sldId id="1300" r:id="rId53"/>
    <p:sldId id="1256" r:id="rId54"/>
    <p:sldId id="1262" r:id="rId55"/>
    <p:sldId id="1263" r:id="rId56"/>
    <p:sldId id="1264" r:id="rId57"/>
    <p:sldId id="1301" r:id="rId58"/>
    <p:sldId id="1302" r:id="rId59"/>
    <p:sldId id="1239" r:id="rId60"/>
    <p:sldId id="1277" r:id="rId61"/>
    <p:sldId id="1297" r:id="rId62"/>
    <p:sldId id="1291" r:id="rId63"/>
    <p:sldId id="1295" r:id="rId64"/>
    <p:sldId id="1303" r:id="rId65"/>
    <p:sldId id="1344" r:id="rId66"/>
    <p:sldId id="1345" r:id="rId67"/>
    <p:sldId id="1340" r:id="rId68"/>
    <p:sldId id="1338" r:id="rId69"/>
    <p:sldId id="1379" r:id="rId70"/>
    <p:sldId id="1309" r:id="rId71"/>
    <p:sldId id="1359" r:id="rId72"/>
    <p:sldId id="1357" r:id="rId73"/>
    <p:sldId id="1360" r:id="rId74"/>
    <p:sldId id="1361" r:id="rId75"/>
    <p:sldId id="1358" r:id="rId76"/>
    <p:sldId id="1363" r:id="rId77"/>
    <p:sldId id="1362" r:id="rId78"/>
    <p:sldId id="1329" r:id="rId79"/>
    <p:sldId id="1330" r:id="rId80"/>
    <p:sldId id="1312" r:id="rId81"/>
  </p:sldIdLst>
  <p:sldSz cx="9144000" cy="6858000" type="screen4x3"/>
  <p:notesSz cx="7099300" cy="102235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7">
          <p15:clr>
            <a:srgbClr val="A4A3A4"/>
          </p15:clr>
        </p15:guide>
        <p15:guide id="2" pos="209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BDD3E9"/>
    <a:srgbClr val="2A7041"/>
    <a:srgbClr val="E6F2ED"/>
    <a:srgbClr val="DBEDE6"/>
    <a:srgbClr val="D7F1E6"/>
    <a:srgbClr val="D4F0E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5" autoAdjust="0"/>
    <p:restoredTop sz="72051" autoAdjust="0"/>
  </p:normalViewPr>
  <p:slideViewPr>
    <p:cSldViewPr>
      <p:cViewPr varScale="1">
        <p:scale>
          <a:sx n="127" d="100"/>
          <a:sy n="127" d="100"/>
        </p:scale>
        <p:origin x="117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798" y="108"/>
      </p:cViewPr>
      <p:guideLst>
        <p:guide orient="horz" pos="3067"/>
        <p:guide pos="209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presProps" Target="presProps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Relationship Id="rId87" Type="http://schemas.openxmlformats.org/officeDocument/2006/relationships/tableStyles" Target="tableStyles.xml"/><Relationship Id="rId61" Type="http://schemas.openxmlformats.org/officeDocument/2006/relationships/slide" Target="slides/slide58.xml"/><Relationship Id="rId8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4.xml"/><Relationship Id="rId13" Type="http://schemas.openxmlformats.org/officeDocument/2006/relationships/slide" Target="slides/slide55.xml"/><Relationship Id="rId3" Type="http://schemas.openxmlformats.org/officeDocument/2006/relationships/slide" Target="slides/slide29.xml"/><Relationship Id="rId7" Type="http://schemas.openxmlformats.org/officeDocument/2006/relationships/slide" Target="slides/slide33.xml"/><Relationship Id="rId12" Type="http://schemas.openxmlformats.org/officeDocument/2006/relationships/slide" Target="slides/slide41.xml"/><Relationship Id="rId2" Type="http://schemas.openxmlformats.org/officeDocument/2006/relationships/slide" Target="slides/slide28.xml"/><Relationship Id="rId1" Type="http://schemas.openxmlformats.org/officeDocument/2006/relationships/slide" Target="slides/slide27.xml"/><Relationship Id="rId6" Type="http://schemas.openxmlformats.org/officeDocument/2006/relationships/slide" Target="slides/slide32.xml"/><Relationship Id="rId11" Type="http://schemas.openxmlformats.org/officeDocument/2006/relationships/slide" Target="slides/slide38.xml"/><Relationship Id="rId5" Type="http://schemas.openxmlformats.org/officeDocument/2006/relationships/slide" Target="slides/slide31.xml"/><Relationship Id="rId10" Type="http://schemas.openxmlformats.org/officeDocument/2006/relationships/slide" Target="slides/slide37.xml"/><Relationship Id="rId4" Type="http://schemas.openxmlformats.org/officeDocument/2006/relationships/slide" Target="slides/slide30.xml"/><Relationship Id="rId9" Type="http://schemas.openxmlformats.org/officeDocument/2006/relationships/slide" Target="slides/slide35.xml"/><Relationship Id="rId14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088" y="0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FAC8717C-415A-44F2-932B-9470F257B40D}" type="datetimeFigureOut">
              <a:rPr lang="de-DE"/>
              <a:pPr>
                <a:defRPr/>
              </a:pPr>
              <a:t>28.03.2025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1312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088" y="9711312"/>
            <a:ext cx="3076672" cy="5104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436286E6-33A4-43B5-AF89-26A9B7F2651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934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1T10:36:33.07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279 78 704,'0'0'1019,"-5"-6"-739,-45-54 1030,48 58-1283,0 1 0,0 0 1,0 0-1,0 0 0,0 0 1,0 0-1,0 0 0,0 0 1,-1 1-1,1-1 1,0 1-1,0 0 0,-1 0 1,1-1-1,0 1 0,-1 1 1,1-1-1,-4 1 0,1 0-34,1-1-1,-1 1 0,1 1 1,-1-1-1,1 1 0,0 0 1,-1 0-1,-4 3 0,-89 71-1464,63-48 1536,34-28 439,1 2-408,1 0-1,-1 0 1,0 0 0,0 0-1,1 0 1,0 0 0,-1 0-1,1 0 1,0-1 0,0 1-1,0 0 1,0 0-1,0-1 1,0 1 0,0-1-1,3 3 1,0-1 5,-1 0 0,1 0 0,0 0 0,1 0 0,-1-1-1,8 3 1,3 1 96,0-2-1,0 0 1,23 3-1,77 5 338,160-5 0,-52-4-229,3-3 356,-207-1-655,216-18 71,10-21 315,103 29-10,-241 12-319,22 1 48,-26 1 192,122-14 0,-123 0-193,1 4 0,0 5-1,0 4 1,120 18-1,-191-16 160,51 0 1713,-83-3-2010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8T11:43:24.7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73 280,'0'0'1344,"0"-60"-1064,-1 54 144,-3 2-311,0 2-113,2 2-64,-1 0-1281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0" y="0"/>
            <a:ext cx="7099300" cy="102235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88776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5363" y="766763"/>
            <a:ext cx="5102225" cy="382746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4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945957" y="4856501"/>
            <a:ext cx="5201223" cy="4592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022630" y="9711312"/>
            <a:ext cx="3070508" cy="503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655445CD-BE69-4A95-B1A9-CC7D8B1B0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66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23EAC6-B8A6-4729-9D15-CF6953B4D4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A5F79C-A3E0-437E-9228-F93ACDA809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6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B26C3-184D-4A6F-A3A7-0B42231C36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57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B632CA24-4D05-442C-BD58-55B5F17DBC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8263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9203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48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83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00CA-A080-476D-84B4-AC6434A6B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40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664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759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1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63340-DC82-45FA-A377-A7AB4170FD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7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950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D-81AD-4FD2-AEF2-53F20508ED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776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FAF4-678C-4170-8B5E-D5D1B48C4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58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C3AD-617C-4A6C-BEE7-10C9A9D603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959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DCE6-A980-4C44-A9E6-6DF329EFA37A}" type="datetime1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05116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B4F9-E290-44B3-BAA6-8FE28E5DE141}" type="datetime1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39692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E9C4-0292-4328-98EC-68CB61317F9B}" type="datetime1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92192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D11F-7E5E-4227-8B9D-13D79BC5901D}" type="datetime1">
              <a:rPr lang="el-GR" smtClean="0"/>
              <a:t>28/3/2025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38495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9569-397A-45E3-B661-310CA69C16CE}" type="datetime1">
              <a:rPr lang="el-GR" smtClean="0"/>
              <a:t>28/3/2025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02394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FB8B-7CDA-4811-BF8A-3BF40C85257D}" type="datetime1">
              <a:rPr lang="el-GR" smtClean="0"/>
              <a:t>28/3/2025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4169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DC507-14BC-4563-BC2B-526CB70ECB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207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72B19-6BB5-4322-BA85-00F42DB4ED67}" type="datetime1">
              <a:rPr lang="el-GR" smtClean="0"/>
              <a:t>28/3/2025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79353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04E9-BDEF-4856-B0A9-C9CA1D36AAD3}" type="datetime1">
              <a:rPr lang="el-GR" smtClean="0"/>
              <a:t>28/3/2025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5539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7EA1-2A42-432B-8651-867C60F8A652}" type="datetime1">
              <a:rPr lang="el-GR" smtClean="0"/>
              <a:t>28/3/2025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35518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31E6-14B9-4E7E-9EE8-B67682DFE990}" type="datetime1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15028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39ED-D51B-4058-8D63-47A77537F2ED}" type="datetime1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12492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1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C6212D-7737-4098-AF0E-481200E4A6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8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F8727-6850-4BD8-A734-C0D1C5560A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0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4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2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36A624-A21F-4536-94D3-C1AEDDF981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1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F1E11-E012-4047-B3BD-26C8F75F4B37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FD112-2322-4E3C-9DD3-0E36B4B34A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3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F1E11-E012-4047-B3BD-26C8F75F4B37}" type="datetimeFigureOut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FB7D08-67DA-430D-B31F-1498AA061A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76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4020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1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9209C-0F2D-4A2B-81C1-73B1EF730F5E}" type="datetime1">
              <a:rPr lang="el-GR" smtClean="0"/>
              <a:t>28/3/2025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708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  <p:sldLayoutId id="214748404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4874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united.com/" TargetMode="Externa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apache.org/lucene-java/PoweredBy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lucene.apache.org/core/9_5_0/demo/index.html" TargetMode="External"/><Relationship Id="rId2" Type="http://schemas.openxmlformats.org/officeDocument/2006/relationships/hyperlink" Target="https://www.manning.com/books/lucene-in-action-second-edi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35.xml.rels><?xml version="1.0" encoding="UTF-8" standalone="yes"?>
<Relationships xmlns="http://schemas.openxmlformats.org/package/2006/relationships"><Relationship Id="rId7" Type="http://schemas.openxmlformats.org/officeDocument/2006/relationships/image" Target="../media/image4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sease.io/2022/01/apache-solr-neural-search.html" TargetMode="External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9.xml"/><Relationship Id="rId4" Type="http://schemas.openxmlformats.org/officeDocument/2006/relationships/hyperlink" Target="https://sease.io/2023/01/apache-solr-neural-search-tutorial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nlp.apache.org/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hyperlink" Target="https://lucene.apache.org/core/7_2_1/core/org/apache/lucene/search/IndexSearcher.html#search-org.apache.lucene.search.Query-int-" TargetMode="External"/><Relationship Id="rId3" Type="http://schemas.openxmlformats.org/officeDocument/2006/relationships/hyperlink" Target="https://lucene.apache.org/core/7_2_1/core/org/apache/lucene/document/Field.html" TargetMode="External"/><Relationship Id="rId7" Type="http://schemas.openxmlformats.org/officeDocument/2006/relationships/hyperlink" Target="https://lucene.apache.org/core/7_2_1/core/org/apache/lucene/search/IndexSearcher.html" TargetMode="External"/><Relationship Id="rId2" Type="http://schemas.openxmlformats.org/officeDocument/2006/relationships/hyperlink" Target="https://lucene.apache.org/core/7_2_1/core/org/apache/lucene/document/Document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ucene.apache.org/core/7_2_1/queryparser/org/apache/lucene/queryparser/classic/QueryParserBase.html#parse(java.lang.String)" TargetMode="External"/><Relationship Id="rId5" Type="http://schemas.openxmlformats.org/officeDocument/2006/relationships/hyperlink" Target="https://lucene.apache.org/core/7_2_1/core/org/apache/lucene/index/IndexWriter.html#addDocument-java.lang.Iterable-" TargetMode="External"/><Relationship Id="rId4" Type="http://schemas.openxmlformats.org/officeDocument/2006/relationships/hyperlink" Target="https://lucene.apache.org/core/7_2_1/core/org/apache/lucene/index/IndexWriter.html" TargetMode="Externa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s://opster.com/guides/elasticsearch/glossary/elasticsearch-shards" TargetMode="External"/><Relationship Id="rId2" Type="http://schemas.openxmlformats.org/officeDocument/2006/relationships/hyperlink" Target="https://opster.com/guides/elasticsearch/glossary/elasticsearch-index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ggle.com/datasets/hadasu92/cnn-articles-after-basic-cleaning/data" TargetMode="Externa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1268760"/>
            <a:ext cx="7056784" cy="4032448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>
                <a:ea typeface="ＭＳ Ｐゴシック" pitchFamily="-112" charset="-128"/>
              </a:rPr>
              <a:t>MYE003</a:t>
            </a:r>
            <a:r>
              <a:rPr lang="el-GR" sz="3200" dirty="0">
                <a:ea typeface="ＭＳ Ｐゴシック" pitchFamily="-112" charset="-128"/>
              </a:rPr>
              <a:t>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endParaRPr lang="en-US" sz="1800" dirty="0">
              <a:solidFill>
                <a:schemeClr val="bg1">
                  <a:lumMod val="95000"/>
                </a:schemeClr>
              </a:solidFill>
              <a:ea typeface="ＭＳ Ｐゴシック" pitchFamily="-112" charset="-128"/>
            </a:endParaRPr>
          </a:p>
          <a:p>
            <a:pPr eaLnBrk="1" hangingPunct="1"/>
            <a:r>
              <a:rPr lang="el-GR" sz="1800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endParaRPr lang="en-US" sz="1800" dirty="0">
              <a:solidFill>
                <a:schemeClr val="bg1">
                  <a:lumMod val="95000"/>
                </a:schemeClr>
              </a:solidFill>
              <a:ea typeface="ＭＳ Ｐゴシック" pitchFamily="-112" charset="-128"/>
            </a:endParaRP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br>
              <a:rPr lang="en-US" dirty="0">
                <a:ea typeface="ＭＳ Ｐゴシック" pitchFamily="-112" charset="-128"/>
              </a:rPr>
            </a:br>
            <a:r>
              <a:rPr lang="el-GR" sz="2800" dirty="0">
                <a:solidFill>
                  <a:schemeClr val="bg1"/>
                </a:solidFill>
                <a:ea typeface="ＭＳ Ｐゴシック" pitchFamily="-112" charset="-128"/>
              </a:rPr>
              <a:t>Εισαγωγή στη </a:t>
            </a:r>
            <a:r>
              <a:rPr lang="en-US" sz="2800" dirty="0">
                <a:solidFill>
                  <a:schemeClr val="bg1"/>
                </a:solidFill>
                <a:ea typeface="ＭＳ Ｐゴシック" pitchFamily="-112" charset="-128"/>
              </a:rPr>
              <a:t>Lucene. </a:t>
            </a:r>
            <a:r>
              <a:rPr lang="el-GR" sz="2800" dirty="0">
                <a:solidFill>
                  <a:schemeClr val="bg1"/>
                </a:solidFill>
                <a:ea typeface="ＭＳ Ｐゴシック" pitchFamily="-112" charset="-128"/>
              </a:rPr>
              <a:t>Περιγραφή Εργασίας</a:t>
            </a:r>
            <a:r>
              <a:rPr lang="en-US" sz="2800" dirty="0">
                <a:solidFill>
                  <a:schemeClr val="bg1"/>
                </a:solidFill>
                <a:ea typeface="ＭＳ Ｐゴシック" pitchFamily="-112" charset="-128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4BD598-0206-46E1-9477-B9334B15D60A}"/>
              </a:ext>
            </a:extLst>
          </p:cNvPr>
          <p:cNvSpPr txBox="1"/>
          <p:nvPr/>
        </p:nvSpPr>
        <p:spPr>
          <a:xfrm>
            <a:off x="4953000" y="6358949"/>
            <a:ext cx="4104456" cy="27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lnSpc>
                <a:spcPct val="70000"/>
              </a:lnSpc>
              <a:spcBef>
                <a:spcPts val="750"/>
              </a:spcBef>
            </a:pPr>
            <a:r>
              <a:rPr lang="el-GR" sz="16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Ακαδημαϊκό Έτος 202</a:t>
            </a:r>
            <a:r>
              <a:rPr lang="en-US" sz="16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4</a:t>
            </a:r>
            <a:r>
              <a:rPr lang="el-GR" sz="16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-202</a:t>
            </a:r>
            <a:r>
              <a:rPr lang="en-US" sz="16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480060" y="281940"/>
            <a:ext cx="8229600" cy="1143000"/>
          </a:xfrm>
        </p:spPr>
        <p:txBody>
          <a:bodyPr/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Ζώνη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503872" y="2209800"/>
            <a:ext cx="82296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34" charset="-128"/>
              </a:rPr>
              <a:t>Η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ζώνη</a:t>
            </a:r>
            <a:r>
              <a:rPr lang="el-GR" dirty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l-GR" dirty="0">
                <a:ea typeface="ＭＳ Ｐゴシック" pitchFamily="34" charset="-128"/>
              </a:rPr>
              <a:t>(</a:t>
            </a:r>
            <a:r>
              <a:rPr lang="en-US" u="sng" dirty="0">
                <a:ea typeface="ＭＳ Ｐゴシック" pitchFamily="34" charset="-128"/>
              </a:rPr>
              <a:t>zone</a:t>
            </a:r>
            <a:r>
              <a:rPr lang="el-GR" dirty="0">
                <a:ea typeface="ＭＳ Ｐゴシック" pitchFamily="34" charset="-128"/>
              </a:rPr>
              <a:t>) είναι μια περιοχή ενός εγγράφου που περιέχει κείμενο, π.χ.,</a:t>
            </a:r>
            <a:r>
              <a:rPr lang="en-US" dirty="0">
                <a:ea typeface="ＭＳ Ｐゴシック" pitchFamily="34" charset="-128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Title</a:t>
            </a:r>
            <a:r>
              <a:rPr lang="el-GR" dirty="0">
                <a:ea typeface="ＭＳ Ｐゴシック" pitchFamily="34" charset="-128"/>
              </a:rPr>
              <a:t> (τίτλος) </a:t>
            </a:r>
            <a:endParaRPr lang="en-US" dirty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Abstract</a:t>
            </a:r>
            <a:r>
              <a:rPr lang="el-GR" dirty="0">
                <a:ea typeface="ＭＳ Ｐゴシック" pitchFamily="34" charset="-128"/>
              </a:rPr>
              <a:t> (περίληψη)</a:t>
            </a:r>
            <a:endParaRPr lang="en-US" dirty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References </a:t>
            </a:r>
            <a:r>
              <a:rPr lang="el-GR" dirty="0">
                <a:ea typeface="ＭＳ Ｐゴシック" pitchFamily="34" charset="-128"/>
              </a:rPr>
              <a:t>(αναφορές) </a:t>
            </a:r>
            <a:r>
              <a:rPr lang="en-US" dirty="0">
                <a:ea typeface="ＭＳ Ｐゴシック" pitchFamily="34" charset="-128"/>
              </a:rPr>
              <a:t>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34" charset="-128"/>
              </a:rPr>
              <a:t>Πρέπει να τροποποιήσουμε τα ευρετήρια ώστε να επιτρέψουμε σχετικά ερωτήματα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l-GR" dirty="0">
                <a:ea typeface="ＭＳ Ｐゴシック" pitchFamily="34" charset="-128"/>
              </a:rPr>
              <a:t>όπως</a:t>
            </a:r>
            <a:endParaRPr lang="en-US" dirty="0">
              <a:ea typeface="ＭＳ Ｐゴシック" pitchFamily="34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>
                <a:ea typeface="ＭＳ Ｐゴシック" pitchFamily="34" charset="-128"/>
              </a:rPr>
              <a:t>πχ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l-GR" dirty="0">
                <a:ea typeface="ＭＳ Ｐゴシック" pitchFamily="34" charset="-128"/>
              </a:rPr>
              <a:t>βρες έγγραφα με τον όρο «</a:t>
            </a:r>
            <a:r>
              <a:rPr lang="en-US" dirty="0">
                <a:ea typeface="ＭＳ Ｐゴシック" pitchFamily="34" charset="-128"/>
              </a:rPr>
              <a:t>merchant</a:t>
            </a:r>
            <a:r>
              <a:rPr lang="el-GR" dirty="0">
                <a:ea typeface="ＭＳ Ｐゴシック" pitchFamily="34" charset="-128"/>
              </a:rPr>
              <a:t>» στον τίτλο τους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l-GR" dirty="0">
              <a:ea typeface="ＭＳ Ｐゴシック" pitchFamily="34" charset="-128"/>
            </a:endParaRPr>
          </a:p>
          <a:p>
            <a:pPr marL="171450" lvl="1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l-GR" sz="2100" dirty="0">
                <a:ea typeface="ＭＳ Ｐゴシック" pitchFamily="34" charset="-128"/>
              </a:rPr>
              <a:t>Επίσης χρήσιμα αν θέλουμε να δώσουμε </a:t>
            </a:r>
            <a:r>
              <a:rPr lang="el-GR" sz="2100" i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μεγαλύτερο βάρος </a:t>
            </a:r>
            <a:r>
              <a:rPr lang="el-GR" sz="2100" dirty="0">
                <a:ea typeface="ＭＳ Ｐゴシック" pitchFamily="34" charset="-128"/>
              </a:rPr>
              <a:t>σε εμφανίσεις όρων στον τίτλο ή στην περίληψη</a:t>
            </a: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BFCFF"/>
                </a:solidFill>
                <a:effectLst/>
                <a:uLnTx/>
                <a:uFillTx/>
                <a:latin typeface="Lucida Sans" pitchFamily="34" charset="0"/>
                <a:ea typeface="Arial Unicode MS" pitchFamily="34" charset="-128"/>
                <a:cs typeface="Arial Unicode MS" pitchFamily="34" charset="-128"/>
              </a:rPr>
              <a:t>Sec. 6.1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E0AAFD-003B-44C8-B87B-FD5DB17AC142}"/>
              </a:ext>
            </a:extLst>
          </p:cNvPr>
          <p:cNvSpPr txBox="1"/>
          <p:nvPr/>
        </p:nvSpPr>
        <p:spPr>
          <a:xfrm>
            <a:off x="480060" y="1295400"/>
            <a:ext cx="78257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4" charset="-128"/>
                <a:cs typeface="Arial Unicode MS" pitchFamily="-112" charset="0"/>
              </a:rPr>
              <a:t>Επίσης, συχνά τα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ＭＳ Ｐゴシック" pitchFamily="34" charset="-128"/>
                <a:cs typeface="Arial Unicode MS" pitchFamily="-112" charset="0"/>
              </a:rPr>
              <a:t>έγγραφα είναι χωρισμένα σε τμήματα (ζώνες)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4" charset="-128"/>
                <a:cs typeface="Arial Unicode MS" pitchFamily="-112" charset="0"/>
              </a:rPr>
              <a:t>με διαφορετική σημασία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itchFamily="34" charset="-128"/>
                <a:cs typeface="Arial Unicode MS" pitchFamily="-112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 Unicode MS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957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608553" y="78790"/>
            <a:ext cx="7886700" cy="1325563"/>
          </a:xfrm>
        </p:spPr>
        <p:txBody>
          <a:bodyPr/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Ευρετήριο πεδίου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341646" y="1325981"/>
            <a:ext cx="8229600" cy="381000"/>
          </a:xfrm>
        </p:spPr>
        <p:txBody>
          <a:bodyPr>
            <a:noAutofit/>
          </a:bodyPr>
          <a:lstStyle/>
          <a:p>
            <a:pPr algn="just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Ευρετήριο πεδίου </a:t>
            </a:r>
            <a:r>
              <a:rPr lang="en-US" dirty="0">
                <a:ea typeface="ＭＳ Ｐゴシック" pitchFamily="34" charset="-128"/>
              </a:rPr>
              <a:t>(Field index) </a:t>
            </a:r>
            <a:r>
              <a:rPr lang="el-GR" dirty="0">
                <a:ea typeface="ＭＳ Ｐゴシック" pitchFamily="34" charset="-128"/>
              </a:rPr>
              <a:t>ή παραμετρικό ευρετήριο (</a:t>
            </a:r>
            <a:r>
              <a:rPr lang="en-US" dirty="0">
                <a:ea typeface="ＭＳ Ｐゴシック" pitchFamily="34" charset="-128"/>
              </a:rPr>
              <a:t>parametric index</a:t>
            </a:r>
            <a:r>
              <a:rPr lang="el-GR" dirty="0">
                <a:ea typeface="ＭＳ Ｐゴシック" pitchFamily="34" charset="-128"/>
              </a:rPr>
              <a:t>)</a:t>
            </a:r>
            <a:r>
              <a:rPr lang="en-US" dirty="0">
                <a:ea typeface="ＭＳ Ｐゴシック" pitchFamily="34" charset="-128"/>
              </a:rPr>
              <a:t>: </a:t>
            </a:r>
            <a:r>
              <a:rPr lang="el-GR" dirty="0">
                <a:ea typeface="ＭＳ Ｐゴシック" pitchFamily="34" charset="-128"/>
              </a:rPr>
              <a:t>καταχωρήσεις (</a:t>
            </a:r>
            <a:r>
              <a:rPr lang="en-US" dirty="0">
                <a:ea typeface="ＭＳ Ｐゴシック" pitchFamily="34" charset="-128"/>
              </a:rPr>
              <a:t>postings</a:t>
            </a:r>
            <a:r>
              <a:rPr lang="el-GR" dirty="0">
                <a:ea typeface="ＭＳ Ｐゴシック" pitchFamily="34" charset="-128"/>
              </a:rPr>
              <a:t>) για κάθε πεδίο </a:t>
            </a:r>
            <a:r>
              <a:rPr lang="en-US" dirty="0">
                <a:ea typeface="ＭＳ Ｐゴシック" pitchFamily="34" charset="-128"/>
              </a:rPr>
              <a:t> </a:t>
            </a:r>
            <a:endParaRPr lang="el-GR" dirty="0">
              <a:ea typeface="ＭＳ Ｐゴシック" pitchFamily="34" charset="-128"/>
            </a:endParaRPr>
          </a:p>
          <a:p>
            <a:pPr lvl="1"/>
            <a:r>
              <a:rPr lang="el-GR" dirty="0">
                <a:ea typeface="ＭＳ Ｐゴシック" pitchFamily="34" charset="-128"/>
              </a:rPr>
              <a:t>Συχνά ειδικού τύπου (πχ δέντρα διαστήματος για ημερομηνίες)</a:t>
            </a:r>
          </a:p>
          <a:p>
            <a:pPr marL="457200" lvl="1" indent="0">
              <a:buNone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BFCFF"/>
                </a:solidFill>
                <a:effectLst/>
                <a:uLnTx/>
                <a:uFillTx/>
                <a:latin typeface="Lucida Sans" pitchFamily="34" charset="0"/>
                <a:ea typeface="Arial Unicode MS" pitchFamily="34" charset="-128"/>
                <a:cs typeface="Arial Unicode MS" pitchFamily="34" charset="-128"/>
              </a:rPr>
              <a:t>Sec. 6.1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7983" y="4365104"/>
            <a:ext cx="5876925" cy="1954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41646" y="2564904"/>
            <a:ext cx="76638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Βασικό ευρετήριο ζώνης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encoded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στο λεξικό (διαφορετικές λίστες καταχωρήσεων)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 Unicode MS" pitchFamily="-11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Ένα ευρετήριο για κάθε ζώνη/πεδίο:</a:t>
            </a:r>
          </a:p>
        </p:txBody>
      </p:sp>
    </p:spTree>
    <p:extLst>
      <p:ext uri="{BB962C8B-B14F-4D97-AF65-F5344CB8AC3E}">
        <p14:creationId xmlns:p14="http://schemas.microsoft.com/office/powerpoint/2010/main" val="1725401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49263"/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Επέκταση καταχωρήσεων</a:t>
            </a:r>
            <a:endParaRPr lang="de-D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D9190B-40F4-4D14-B8A7-A8F5BA31F2B1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" pitchFamily="-112" charset="0"/>
              <a:ea typeface="+mn-ea"/>
              <a:cs typeface="Arial Unicode MS" pitchFamily="-11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550" y="1496818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Ένα ενιαίο ευρετήριο για κάθε έγγραφο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 Unicode MS" pitchFamily="-11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Η πληροφορία ζώνης στις λίστες καταχώρησης: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rial Unicode MS" pitchFamily="34" charset="-128"/>
                <a:cs typeface="Arial Unicode MS" pitchFamily="34" charset="-128"/>
              </a:rPr>
              <a:t>Κεφ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" pitchFamily="34" charset="0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rial Unicode MS" pitchFamily="34" charset="-128"/>
                <a:cs typeface="Arial Unicode MS" pitchFamily="34" charset="-128"/>
              </a:rPr>
              <a:t>6.1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64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9949" y="3049474"/>
            <a:ext cx="509985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2990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D9190B-40F4-4D14-B8A7-A8F5BA31F2B1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" pitchFamily="-112" charset="0"/>
              <a:ea typeface="+mn-ea"/>
              <a:cs typeface="Arial Unicode MS" pitchFamily="-112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rial Unicode MS" pitchFamily="34" charset="-128"/>
                <a:cs typeface="Arial Unicode MS" pitchFamily="34" charset="-128"/>
              </a:rPr>
              <a:t>Κεφ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" pitchFamily="34" charset="0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rial Unicode MS" pitchFamily="34" charset="-128"/>
                <a:cs typeface="Arial Unicode MS" pitchFamily="34" charset="-128"/>
              </a:rPr>
              <a:t>6.1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8520" y="1556792"/>
            <a:ext cx="74295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Ευρετήριο πεδίου: καλύτερο για παραμετρικά ερωτήματα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 Unicode MS" pitchFamily="-112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Επέκταση καταχωρήσεων: ποιο αποδοτικό για υπολογισμό «ενιαίας» ζυγισμένης συνάφειας </a:t>
            </a:r>
          </a:p>
        </p:txBody>
      </p:sp>
    </p:spTree>
    <p:extLst>
      <p:ext uri="{BB962C8B-B14F-4D97-AF65-F5344CB8AC3E}">
        <p14:creationId xmlns:p14="http://schemas.microsoft.com/office/powerpoint/2010/main" val="3600562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693995-D6D3-E122-1364-58AACBECB3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829A6-24E0-427C-CD13-0E3090F96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Περιεχόμενα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C9FFCA-59FD-CF70-22B3-16F4C6288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CF21DA-3C2E-89B1-9043-15773B24206E}"/>
              </a:ext>
            </a:extLst>
          </p:cNvPr>
          <p:cNvSpPr txBox="1"/>
          <p:nvPr/>
        </p:nvSpPr>
        <p:spPr>
          <a:xfrm>
            <a:off x="629287" y="1772816"/>
            <a:ext cx="67687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800" dirty="0">
              <a:solidFill>
                <a:schemeClr val="tx1"/>
              </a:solidFill>
              <a:latin typeface="+mn-lt"/>
            </a:endParaRP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Ευρετήρια ζώνης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rgbClr val="FF0000"/>
                </a:solidFill>
                <a:latin typeface="+mn-lt"/>
              </a:rPr>
              <a:t>Περίληψη αποτελεσμάτων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Lucene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 (βασική εισαγωγή)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E</a:t>
            </a:r>
            <a:r>
              <a:rPr lang="el-GR" sz="2800" dirty="0" err="1">
                <a:solidFill>
                  <a:schemeClr val="tx1"/>
                </a:solidFill>
                <a:latin typeface="+mn-lt"/>
              </a:rPr>
              <a:t>ργασία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 (λίγα περισσότερα)</a:t>
            </a:r>
          </a:p>
          <a:p>
            <a:endParaRPr lang="el-GR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7981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FB0085-5FA1-1389-65BA-79896ABF9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>
            <a:extLst>
              <a:ext uri="{FF2B5EF4-FFF2-40B4-BE49-F238E27FC236}">
                <a16:creationId xmlns:a16="http://schemas.microsoft.com/office/drawing/2014/main" id="{547132C5-90A4-C6D5-B413-AB0370604A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Περιλήψεις αποτελεσμάτων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F2FAFD54-A63F-D4E9-744C-793F9A7A90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34350" cy="1752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charset="-128"/>
              </a:rPr>
              <a:t>Αφού έχουμε διατάξει τα έγγραφα που ταιριάζουν με το ερώτημα, θέλουμε να τα παρουσιάσουμε στο χρήστη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charset="-128"/>
              </a:rPr>
              <a:t>Πιο συχνά ως μια λίστα από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τίτλους</a:t>
            </a:r>
            <a:r>
              <a:rPr lang="el-GR" sz="2400" dirty="0">
                <a:ea typeface="ＭＳ Ｐゴシック" charset="-128"/>
              </a:rPr>
              <a:t> εγγράφων, </a:t>
            </a:r>
            <a:r>
              <a:rPr lang="en-US" sz="2400" dirty="0">
                <a:ea typeface="ＭＳ Ｐゴシック" charset="-128"/>
              </a:rPr>
              <a:t>URL,</a:t>
            </a:r>
            <a:r>
              <a:rPr lang="el-GR" sz="2400" dirty="0">
                <a:ea typeface="ＭＳ Ｐゴシック" charset="-128"/>
              </a:rPr>
              <a:t> μαζί με μια μικρή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περίληψη</a:t>
            </a:r>
            <a:r>
              <a:rPr lang="el-GR" sz="2400" dirty="0">
                <a:ea typeface="ＭＳ Ｐゴシック" charset="-128"/>
              </a:rPr>
              <a:t> (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result snippet</a:t>
            </a:r>
            <a:r>
              <a:rPr lang="en-US" sz="2400" dirty="0">
                <a:ea typeface="ＭＳ Ｐゴシック" charset="-128"/>
              </a:rPr>
              <a:t>)</a:t>
            </a:r>
            <a:r>
              <a:rPr lang="el-GR" sz="2400" dirty="0">
                <a:ea typeface="ＭＳ Ｐゴシック" charset="-128"/>
              </a:rPr>
              <a:t>, </a:t>
            </a:r>
            <a:r>
              <a:rPr lang="en-US" sz="2400" dirty="0">
                <a:ea typeface="ＭＳ Ｐゴシック" charset="-128"/>
              </a:rPr>
              <a:t>aka “10 blue links”</a:t>
            </a:r>
          </a:p>
        </p:txBody>
      </p:sp>
      <p:sp>
        <p:nvSpPr>
          <p:cNvPr id="49154" name="Slide Number Placeholder 5">
            <a:extLst>
              <a:ext uri="{FF2B5EF4-FFF2-40B4-BE49-F238E27FC236}">
                <a16:creationId xmlns:a16="http://schemas.microsoft.com/office/drawing/2014/main" id="{795F4721-B999-D82B-A96C-6879B51E4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49DB27-C939-467A-B0B7-C6A40B31059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" pitchFamily="-112" charset="0"/>
              <a:ea typeface="+mn-ea"/>
              <a:cs typeface="Arial Unicode MS" pitchFamily="-112" charset="0"/>
            </a:endParaRPr>
          </a:p>
        </p:txBody>
      </p:sp>
      <p:pic>
        <p:nvPicPr>
          <p:cNvPr id="49157" name="Picture 4">
            <a:extLst>
              <a:ext uri="{FF2B5EF4-FFF2-40B4-BE49-F238E27FC236}">
                <a16:creationId xmlns:a16="http://schemas.microsoft.com/office/drawing/2014/main" id="{D1E4CA5D-BEE6-7B40-9AF7-310EBD3128B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276600"/>
            <a:ext cx="5791200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8" name="TextBox 4">
            <a:extLst>
              <a:ext uri="{FF2B5EF4-FFF2-40B4-BE49-F238E27FC236}">
                <a16:creationId xmlns:a16="http://schemas.microsoft.com/office/drawing/2014/main" id="{4631A26D-36F4-9AD5-4692-3DA6C3CCD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 Unicode MS" pitchFamily="-112" charset="0"/>
              </a:rPr>
              <a:t>Κεφ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t>. 8.7</a:t>
            </a:r>
          </a:p>
        </p:txBody>
      </p:sp>
    </p:spTree>
    <p:extLst>
      <p:ext uri="{BB962C8B-B14F-4D97-AF65-F5344CB8AC3E}">
        <p14:creationId xmlns:p14="http://schemas.microsoft.com/office/powerpoint/2010/main" val="1875588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7A5BA2-BF48-9C2A-11C5-A19922DAC6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>
            <a:extLst>
              <a:ext uri="{FF2B5EF4-FFF2-40B4-BE49-F238E27FC236}">
                <a16:creationId xmlns:a16="http://schemas.microsoft.com/office/drawing/2014/main" id="{AA3C0A53-B8F7-B095-6F69-1B3004638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Περιλήψεις αποτελεσμάτων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BA1A10AA-305B-C4DE-E0E3-6F6D015518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800" y="1981200"/>
            <a:ext cx="8134350" cy="1752600"/>
          </a:xfrm>
        </p:spPr>
        <p:txBody>
          <a:bodyPr/>
          <a:lstStyle/>
          <a:p>
            <a:pPr eaLnBrk="1" hangingPunct="1"/>
            <a:r>
              <a:rPr lang="el-GR" sz="2400" dirty="0">
                <a:ea typeface="ＭＳ Ｐゴシック" charset="-128"/>
              </a:rPr>
              <a:t>Η περιγραφή του εγγράφου είναι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κρίσιμη</a:t>
            </a:r>
            <a:r>
              <a:rPr lang="el-GR" sz="2400" dirty="0">
                <a:ea typeface="ＭＳ Ｐゴシック" charset="-128"/>
              </a:rPr>
              <a:t> γιατί συχνά οι χρήστες βασίζονται σε αυτήν για να αποφασίσουν αν το έγγραφο είναι σχετικό</a:t>
            </a:r>
          </a:p>
          <a:p>
            <a:pPr lvl="1" eaLnBrk="1" hangingPunct="1"/>
            <a:r>
              <a:rPr lang="el-GR" sz="2000" dirty="0">
                <a:ea typeface="ＭＳ Ｐゴシック" charset="-128"/>
              </a:rPr>
              <a:t>Δε χρειάζεται να διαλέξουν ένα-ένα τα έγγραφα με τη σειρά</a:t>
            </a:r>
            <a:endParaRPr lang="en-US" sz="2000" dirty="0">
              <a:ea typeface="ＭＳ Ｐゴシック" charset="-128"/>
            </a:endParaRPr>
          </a:p>
        </p:txBody>
      </p:sp>
      <p:sp>
        <p:nvSpPr>
          <p:cNvPr id="49154" name="Slide Number Placeholder 5">
            <a:extLst>
              <a:ext uri="{FF2B5EF4-FFF2-40B4-BE49-F238E27FC236}">
                <a16:creationId xmlns:a16="http://schemas.microsoft.com/office/drawing/2014/main" id="{B3E1488A-3369-7332-FE71-4FC0634C2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49DB27-C939-467A-B0B7-C6A40B31059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" pitchFamily="-112" charset="0"/>
              <a:ea typeface="+mn-ea"/>
              <a:cs typeface="Arial Unicode MS" pitchFamily="-112" charset="0"/>
            </a:endParaRPr>
          </a:p>
        </p:txBody>
      </p:sp>
      <p:sp>
        <p:nvSpPr>
          <p:cNvPr id="49158" name="TextBox 4">
            <a:extLst>
              <a:ext uri="{FF2B5EF4-FFF2-40B4-BE49-F238E27FC236}">
                <a16:creationId xmlns:a16="http://schemas.microsoft.com/office/drawing/2014/main" id="{A38DC60A-BAE2-21A8-755C-7247958E2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 Unicode MS" pitchFamily="-112" charset="0"/>
              </a:rPr>
              <a:t>Κεφ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t>. 8.7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269CCA-AA2D-6F19-CDC4-2464D1AF28DA}"/>
              </a:ext>
            </a:extLst>
          </p:cNvPr>
          <p:cNvSpPr txBox="1"/>
          <p:nvPr/>
        </p:nvSpPr>
        <p:spPr>
          <a:xfrm>
            <a:off x="533400" y="41148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Ο τίτλος αυτόματα από </a:t>
            </a:r>
            <a:r>
              <a:rPr kumimoji="0" lang="el-GR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μεταδεδομένα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, αλλά πώς να υπολογίσουμε τις  περιλήψεις;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 Unicode MS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31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6B7166-CF1A-E2BE-D654-9B508D241D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>
            <a:extLst>
              <a:ext uri="{FF2B5EF4-FFF2-40B4-BE49-F238E27FC236}">
                <a16:creationId xmlns:a16="http://schemas.microsoft.com/office/drawing/2014/main" id="{88DD73AB-BC42-7B1D-4A9F-664012A852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Περιλήψεις αποτελεσμάτων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8E66BFE7-4EB8-441D-6820-A361F17659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750" y="1722337"/>
            <a:ext cx="8134350" cy="1752600"/>
          </a:xfrm>
        </p:spPr>
        <p:txBody>
          <a:bodyPr>
            <a:noAutofit/>
          </a:bodyPr>
          <a:lstStyle/>
          <a:p>
            <a:pPr marL="0" indent="0" algn="just" eaLnBrk="1" hangingPunct="1">
              <a:buNone/>
            </a:pPr>
            <a:r>
              <a:rPr lang="el-GR" sz="3200" dirty="0">
                <a:ea typeface="ＭＳ Ｐゴシック" charset="-128"/>
              </a:rPr>
              <a:t>Δύο βασικά είδη περιλήψεων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800" dirty="0"/>
              <a:t> Μια </a:t>
            </a:r>
            <a:r>
              <a:rPr lang="el-GR" sz="2800" dirty="0">
                <a:solidFill>
                  <a:schemeClr val="accent2">
                    <a:lumMod val="75000"/>
                  </a:schemeClr>
                </a:solidFill>
              </a:rPr>
              <a:t>στατική περίληψη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2800" dirty="0"/>
              <a:t>(</a:t>
            </a:r>
            <a:r>
              <a:rPr lang="en-US" sz="2800" dirty="0"/>
              <a:t>static summary</a:t>
            </a:r>
            <a:r>
              <a:rPr lang="el-GR" sz="2800" dirty="0"/>
              <a:t>) ενός εγγράφου είναι πάντα η ίδια </a:t>
            </a:r>
            <a:r>
              <a:rPr lang="el-GR" sz="2800" i="1" dirty="0"/>
              <a:t>ανεξάρτητα από το ερώτημα </a:t>
            </a:r>
            <a:r>
              <a:rPr lang="en-US" sz="2800" i="1" dirty="0"/>
              <a:t> </a:t>
            </a:r>
            <a:r>
              <a:rPr lang="el-GR" sz="2800" dirty="0"/>
              <a:t>που έθεσε ο χρήστης</a:t>
            </a:r>
            <a:endParaRPr lang="en-US" sz="2800" dirty="0"/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800" dirty="0"/>
              <a:t> Μια </a:t>
            </a:r>
            <a:r>
              <a:rPr lang="el-GR" sz="2800" dirty="0">
                <a:solidFill>
                  <a:schemeClr val="accent2">
                    <a:lumMod val="75000"/>
                  </a:schemeClr>
                </a:solidFill>
              </a:rPr>
              <a:t>δυναμική περίληψη </a:t>
            </a:r>
            <a:r>
              <a:rPr lang="el-GR" sz="2800" dirty="0"/>
              <a:t>(</a:t>
            </a:r>
            <a:r>
              <a:rPr lang="en-US" sz="2800" dirty="0"/>
              <a:t>dynamic summary) </a:t>
            </a:r>
            <a:r>
              <a:rPr lang="el-GR" sz="2800" dirty="0"/>
              <a:t>εξαρτάται από το ερώτημα </a:t>
            </a:r>
            <a:r>
              <a:rPr lang="en-US" sz="2800" dirty="0"/>
              <a:t>(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query-dependent</a:t>
            </a:r>
            <a:r>
              <a:rPr lang="en-US" sz="2800" dirty="0"/>
              <a:t>). </a:t>
            </a:r>
            <a:r>
              <a:rPr lang="el-GR" sz="2800" dirty="0"/>
              <a:t>Προσπαθεί να εξηγήσει γιατί το έγγραφο ανακτήθηκε για το </a:t>
            </a:r>
            <a:r>
              <a:rPr lang="el-GR" sz="2800" i="1" dirty="0"/>
              <a:t>συγκεκριμένο</a:t>
            </a:r>
            <a:r>
              <a:rPr lang="el-GR" sz="2800" dirty="0"/>
              <a:t> κάθε φορά ερώτημα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l-GR" sz="2800" dirty="0"/>
          </a:p>
        </p:txBody>
      </p:sp>
      <p:sp>
        <p:nvSpPr>
          <p:cNvPr id="49154" name="Slide Number Placeholder 5">
            <a:extLst>
              <a:ext uri="{FF2B5EF4-FFF2-40B4-BE49-F238E27FC236}">
                <a16:creationId xmlns:a16="http://schemas.microsoft.com/office/drawing/2014/main" id="{044548DB-4F4E-FBC9-E910-723307036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49DB27-C939-467A-B0B7-C6A40B31059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" pitchFamily="-112" charset="0"/>
              <a:ea typeface="+mn-ea"/>
              <a:cs typeface="Arial Unicode MS" pitchFamily="-112" charset="0"/>
            </a:endParaRPr>
          </a:p>
        </p:txBody>
      </p:sp>
      <p:sp>
        <p:nvSpPr>
          <p:cNvPr id="49158" name="TextBox 4">
            <a:extLst>
              <a:ext uri="{FF2B5EF4-FFF2-40B4-BE49-F238E27FC236}">
                <a16:creationId xmlns:a16="http://schemas.microsoft.com/office/drawing/2014/main" id="{8BC3D995-552E-2103-26E7-64E15E370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 Unicode MS" pitchFamily="-112" charset="0"/>
              </a:rPr>
              <a:t>Κεφ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t>. 8.7</a:t>
            </a:r>
          </a:p>
        </p:txBody>
      </p:sp>
    </p:spTree>
    <p:extLst>
      <p:ext uri="{BB962C8B-B14F-4D97-AF65-F5344CB8AC3E}">
        <p14:creationId xmlns:p14="http://schemas.microsoft.com/office/powerpoint/2010/main" val="1658579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56C01F-6EB0-3E8C-F58C-17A4F4091A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>
            <a:extLst>
              <a:ext uri="{FF2B5EF4-FFF2-40B4-BE49-F238E27FC236}">
                <a16:creationId xmlns:a16="http://schemas.microsoft.com/office/drawing/2014/main" id="{20D96CB5-07D5-904A-FC1A-CE6EFE0729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3493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Στατικές Περιλήψεις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4" name="Slide Number Placeholder 5">
            <a:extLst>
              <a:ext uri="{FF2B5EF4-FFF2-40B4-BE49-F238E27FC236}">
                <a16:creationId xmlns:a16="http://schemas.microsoft.com/office/drawing/2014/main" id="{8BA09DBC-6D43-9B20-EBCC-1347A8DD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49DB27-C939-467A-B0B7-C6A40B31059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" pitchFamily="-112" charset="0"/>
              <a:ea typeface="+mn-ea"/>
              <a:cs typeface="Arial Unicode MS" pitchFamily="-112" charset="0"/>
            </a:endParaRPr>
          </a:p>
        </p:txBody>
      </p:sp>
      <p:sp>
        <p:nvSpPr>
          <p:cNvPr id="49158" name="TextBox 4">
            <a:extLst>
              <a:ext uri="{FF2B5EF4-FFF2-40B4-BE49-F238E27FC236}">
                <a16:creationId xmlns:a16="http://schemas.microsoft.com/office/drawing/2014/main" id="{49B7FAE9-7611-9582-1652-3B5CBE72E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 Unicode MS" pitchFamily="-112" charset="0"/>
              </a:rPr>
              <a:t>Κεφ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t>. 8.7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6AE19507-0250-5030-82DE-1000EF0D0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282" y="1295400"/>
            <a:ext cx="8715436" cy="3357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Σε ένα τυπικό σύστημα η στατική περίληψη είναι ένα υποσύνολο του εγγράφου 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Απλός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ευριστικός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: οι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πρώτες περίπου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50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λέξεις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του εγγράφου</a:t>
            </a:r>
          </a:p>
          <a:p>
            <a:pPr marL="1257300" marR="0" lvl="2" indent="-34290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cached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κατά τη δημιουργία του ευρετηρίου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 Unicode MS" pitchFamily="-112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Πιο εξελιγμένες μέθοδοι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(text summarization)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– βρες από κάθε έγγραφο κάποιες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σημαντικές προτάσεις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Arial Unicode MS" pitchFamily="-112" charset="0"/>
            </a:endParaRPr>
          </a:p>
          <a:p>
            <a:pPr marL="1257300" marR="0" lvl="2" indent="-34290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Απλή γλωσσολογική επεξεργασία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NLP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)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με </a:t>
            </a:r>
            <a:r>
              <a:rPr kumimoji="0" 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ευριστικά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 για να βαθμολογηθεί κάθε πρόταση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 (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πληροφορία θέσης: πρώτη και τελευταία παράγραφος, πρώτη και τελευταία πρόταση στην παράγραφο, και περιεχομένου: σημαντικές λέξεις)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 Unicode MS" pitchFamily="-112" charset="0"/>
            </a:endParaRPr>
          </a:p>
          <a:p>
            <a:pPr marL="1257300" marR="0" lvl="2" indent="-34290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 Η περίληψη αποτελείται από τις προτάσεις με το μεγαλύτερο βαθμό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 Unicode MS" pitchFamily="-112" charset="0"/>
              </a:rPr>
              <a:t>Ή και πιο περίπλοκη γλωσσολογική επεξεργασία για τη σύνθεση/δημιουργία περίληψης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 Unicode MS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887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41C12-EAE7-C5FB-8AED-0965D645A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>
            <a:extLst>
              <a:ext uri="{FF2B5EF4-FFF2-40B4-BE49-F238E27FC236}">
                <a16:creationId xmlns:a16="http://schemas.microsoft.com/office/drawing/2014/main" id="{4F4710FF-6A01-8D63-36C7-AED00F7602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4850" y="143974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Δυναμικές Περιλήψεις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4" name="Slide Number Placeholder 5">
            <a:extLst>
              <a:ext uri="{FF2B5EF4-FFF2-40B4-BE49-F238E27FC236}">
                <a16:creationId xmlns:a16="http://schemas.microsoft.com/office/drawing/2014/main" id="{87923599-4608-8B1E-30FD-7FA0C0ABF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49DB27-C939-467A-B0B7-C6A40B31059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" pitchFamily="-112" charset="0"/>
              <a:ea typeface="+mn-ea"/>
              <a:cs typeface="Arial Unicode MS" pitchFamily="-112" charset="0"/>
            </a:endParaRPr>
          </a:p>
        </p:txBody>
      </p:sp>
      <p:sp>
        <p:nvSpPr>
          <p:cNvPr id="49158" name="TextBox 4">
            <a:extLst>
              <a:ext uri="{FF2B5EF4-FFF2-40B4-BE49-F238E27FC236}">
                <a16:creationId xmlns:a16="http://schemas.microsoft.com/office/drawing/2014/main" id="{97AE0D2C-017B-8558-17D8-D5B43187E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 Unicode MS" pitchFamily="-112" charset="0"/>
              </a:rPr>
              <a:t>Κεφ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t>. 8.7</a:t>
            </a:r>
          </a:p>
        </p:txBody>
      </p:sp>
      <p:sp>
        <p:nvSpPr>
          <p:cNvPr id="6" name="Rectangle 1027">
            <a:extLst>
              <a:ext uri="{FF2B5EF4-FFF2-40B4-BE49-F238E27FC236}">
                <a16:creationId xmlns:a16="http://schemas.microsoft.com/office/drawing/2014/main" id="{49E243D6-FDE9-8849-A1B2-E02537621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404" y="1313299"/>
            <a:ext cx="81343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</a:rPr>
              <a:t>Παρουσίασε ένα ή περισσότερα </a:t>
            </a:r>
            <a:r>
              <a:rPr kumimoji="0" lang="el-GR" sz="2400" b="0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</a:rPr>
              <a:t>«παράθυρα»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</a:rPr>
              <a:t>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</a:rPr>
              <a:t>windows, snippets)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</a:rPr>
              <a:t>μέσα στο έγγραφο που να περιέχουν αρκετούς από τους όρους του ερωτήματος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charset="-128"/>
            </a:endParaRPr>
          </a:p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-112" charset="2"/>
              <a:buChar char="§"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  <a:cs typeface="+mn-cs"/>
              </a:rPr>
              <a:t>“KWIC” snippets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  <a:cs typeface="+mn-cs"/>
              </a:rPr>
              <a:t>: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  <a:cs typeface="+mn-cs"/>
              </a:rPr>
              <a:t>αναπαράσταση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  <a:cs typeface="+mn-cs"/>
              </a:rPr>
              <a:t>Keyword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  <a:cs typeface="+mn-cs"/>
              </a:rPr>
              <a:t>-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  <a:cs typeface="+mn-cs"/>
              </a:rPr>
              <a:t>in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  <a:cs typeface="+mn-cs"/>
              </a:rPr>
              <a:t>-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charset="-128"/>
                <a:cs typeface="+mn-cs"/>
              </a:rPr>
              <a:t>Context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5421E9-AF18-F278-2D96-445020982F4B}"/>
              </a:ext>
            </a:extLst>
          </p:cNvPr>
          <p:cNvSpPr txBox="1">
            <a:spLocks/>
          </p:cNvSpPr>
          <p:nvPr/>
        </p:nvSpPr>
        <p:spPr bwMode="auto">
          <a:xfrm>
            <a:off x="6553200" y="46482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itchFamily="-112" charset="0"/>
                <a:ea typeface="+mn-ea"/>
                <a:cs typeface="Arial Unicode MS" pitchFamily="-112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093F6B-F760-412B-A04D-6C8D5F5029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-112" charset="0"/>
                <a:ea typeface="+mn-ea"/>
                <a:cs typeface="Arial Unicode MS" pitchFamily="-112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-112" charset="0"/>
              <a:ea typeface="+mn-ea"/>
              <a:cs typeface="Arial Unicode MS" pitchFamily="-112" charset="0"/>
            </a:endParaRPr>
          </a:p>
        </p:txBody>
      </p:sp>
      <p:grpSp>
        <p:nvGrpSpPr>
          <p:cNvPr id="2" name="Group 11">
            <a:extLst>
              <a:ext uri="{FF2B5EF4-FFF2-40B4-BE49-F238E27FC236}">
                <a16:creationId xmlns:a16="http://schemas.microsoft.com/office/drawing/2014/main" id="{9D61757F-1A79-DA95-D57E-C6C556DCE103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4287838"/>
            <a:ext cx="8972550" cy="741362"/>
            <a:chOff x="76200" y="4287838"/>
            <a:chExt cx="8972550" cy="741362"/>
          </a:xfrm>
        </p:grpSpPr>
        <p:pic>
          <p:nvPicPr>
            <p:cNvPr id="10" name="Picture 4">
              <a:extLst>
                <a:ext uri="{FF2B5EF4-FFF2-40B4-BE49-F238E27FC236}">
                  <a16:creationId xmlns:a16="http://schemas.microsoft.com/office/drawing/2014/main" id="{6E9746A4-0D27-5C10-BD3C-2171A9BA6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200" y="4319588"/>
              <a:ext cx="3886200" cy="557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>
              <a:extLst>
                <a:ext uri="{FF2B5EF4-FFF2-40B4-BE49-F238E27FC236}">
                  <a16:creationId xmlns:a16="http://schemas.microsoft.com/office/drawing/2014/main" id="{CBD018F8-1333-D9EB-7F93-8D3700A64A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62400" y="4287838"/>
              <a:ext cx="5086350" cy="74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Picture 6">
            <a:extLst>
              <a:ext uri="{FF2B5EF4-FFF2-40B4-BE49-F238E27FC236}">
                <a16:creationId xmlns:a16="http://schemas.microsoft.com/office/drawing/2014/main" id="{F603C0AA-CEB6-9FD6-0AD6-293982BBCD3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05200"/>
            <a:ext cx="39624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>
            <a:extLst>
              <a:ext uri="{FF2B5EF4-FFF2-40B4-BE49-F238E27FC236}">
                <a16:creationId xmlns:a16="http://schemas.microsoft.com/office/drawing/2014/main" id="{373A49C1-7C49-26D3-9F27-B6ADD80D28CB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62400" y="3514725"/>
            <a:ext cx="5092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2">
            <a:extLst>
              <a:ext uri="{FF2B5EF4-FFF2-40B4-BE49-F238E27FC236}">
                <a16:creationId xmlns:a16="http://schemas.microsoft.com/office/drawing/2014/main" id="{E5E59331-EC7C-43FA-64C1-E95BBB28F614}"/>
              </a:ext>
            </a:extLst>
          </p:cNvPr>
          <p:cNvGrpSpPr>
            <a:grpSpLocks/>
          </p:cNvGrpSpPr>
          <p:nvPr/>
        </p:nvGrpSpPr>
        <p:grpSpPr bwMode="auto">
          <a:xfrm>
            <a:off x="66675" y="5164138"/>
            <a:ext cx="9077325" cy="855662"/>
            <a:chOff x="66675" y="5164138"/>
            <a:chExt cx="9077325" cy="855662"/>
          </a:xfrm>
        </p:grpSpPr>
        <p:pic>
          <p:nvPicPr>
            <p:cNvPr id="15" name="Picture 10" descr="PPTAC6.png">
              <a:extLst>
                <a:ext uri="{FF2B5EF4-FFF2-40B4-BE49-F238E27FC236}">
                  <a16:creationId xmlns:a16="http://schemas.microsoft.com/office/drawing/2014/main" id="{2EE99CF0-A95D-6142-2641-18501B36BB0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886200" y="5164138"/>
              <a:ext cx="5257800" cy="855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1" descr="PPTAE7.png">
              <a:extLst>
                <a:ext uri="{FF2B5EF4-FFF2-40B4-BE49-F238E27FC236}">
                  <a16:creationId xmlns:a16="http://schemas.microsoft.com/office/drawing/2014/main" id="{2656F44E-72E2-9ED9-BD76-818FBB650FB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675" y="5257800"/>
              <a:ext cx="3743325" cy="407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F54D3C7-EA1D-C033-654C-3702E8FB7405}"/>
                  </a:ext>
                </a:extLst>
              </p14:cNvPr>
              <p14:cNvContentPartPr/>
              <p14:nvPr/>
            </p14:nvContentPartPr>
            <p14:xfrm>
              <a:off x="4042866" y="4554973"/>
              <a:ext cx="1128240" cy="795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5F7A494-F183-4F7F-A945-12743A88516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033866" y="4545973"/>
                <a:ext cx="1145880" cy="9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15725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7FF12B-9CEE-4C59-B983-5C22516ED36F}"/>
              </a:ext>
            </a:extLst>
          </p:cNvPr>
          <p:cNvSpPr txBox="1"/>
          <p:nvPr/>
        </p:nvSpPr>
        <p:spPr>
          <a:xfrm>
            <a:off x="260159" y="404664"/>
            <a:ext cx="835292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Εργασία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sz="2000" b="1" dirty="0">
                <a:solidFill>
                  <a:srgbClr val="C00000"/>
                </a:solidFill>
                <a:latin typeface="+mn-lt"/>
              </a:rPr>
              <a:t>Θέμα: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Σχεδιασμός και υλοποίηση ενός συστήματος αναζήτησης πληροφορίας από ειδησεογραφικά άρθρα. </a:t>
            </a: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pPr marL="342900" indent="-342900" algn="just" rtl="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Το κύριο μέρος της εργασίας αφορά αναζήτηση με λέξεις κλειδιά (80%)</a:t>
            </a:r>
          </a:p>
          <a:p>
            <a:pPr algn="just" rtl="0"/>
            <a:endParaRPr lang="el-GR" sz="2000" dirty="0">
              <a:solidFill>
                <a:schemeClr val="tx1"/>
              </a:solidFill>
              <a:latin typeface="+mn-lt"/>
            </a:endParaRPr>
          </a:p>
          <a:p>
            <a:pPr marL="342900" indent="-342900" algn="just" rtl="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Η αναζήτηση αυτή  θα επεκταθεί για την υποστήριξη διανυσματικής αναζήτησης (20%)</a:t>
            </a:r>
          </a:p>
          <a:p>
            <a:pPr marL="342900" indent="-342900" algn="just" rtl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1"/>
              </a:solidFill>
              <a:latin typeface="+mn-lt"/>
            </a:endParaRPr>
          </a:p>
          <a:p>
            <a:pPr>
              <a:buNone/>
            </a:pPr>
            <a:br>
              <a:rPr lang="el-GR" sz="1600" b="0" dirty="0">
                <a:effectLst/>
              </a:rPr>
            </a:br>
            <a:r>
              <a:rPr lang="el-GR" sz="2000" dirty="0">
                <a:solidFill>
                  <a:schemeClr val="tx1"/>
                </a:solidFill>
                <a:latin typeface="+mn-lt"/>
              </a:rPr>
              <a:t>Για  την   υλοποίηση,  θα  χρησιμοποιήστε   τη   βιβλιοθήκη  </a:t>
            </a:r>
            <a:r>
              <a:rPr lang="el-GR" sz="2000" b="1" dirty="0" err="1">
                <a:solidFill>
                  <a:schemeClr val="tx1"/>
                </a:solidFill>
                <a:latin typeface="+mn-lt"/>
              </a:rPr>
              <a:t>Lucene</a:t>
            </a:r>
            <a:endParaRPr lang="el-GR" sz="2000" b="1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	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3511CD-4EC2-3CFA-A4A3-BE2710FF4611}"/>
              </a:ext>
            </a:extLst>
          </p:cNvPr>
          <p:cNvSpPr txBox="1"/>
          <p:nvPr/>
        </p:nvSpPr>
        <p:spPr>
          <a:xfrm>
            <a:off x="459093" y="5113645"/>
            <a:ext cx="81539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tx1"/>
                </a:solidFill>
                <a:latin typeface="+mn-lt"/>
              </a:rPr>
              <a:t>Η εργασία μετράει σε </a:t>
            </a:r>
            <a:r>
              <a:rPr lang="el-GR" sz="2400" b="1" dirty="0">
                <a:solidFill>
                  <a:srgbClr val="336699"/>
                </a:solidFill>
                <a:latin typeface="+mn-lt"/>
              </a:rPr>
              <a:t>ποσοστό 50% </a:t>
            </a:r>
            <a:r>
              <a:rPr lang="el-GR" sz="2400" dirty="0">
                <a:solidFill>
                  <a:schemeClr val="tx1"/>
                </a:solidFill>
                <a:latin typeface="+mn-lt"/>
              </a:rPr>
              <a:t>στο βαθμό σας στο μάθημα.</a:t>
            </a:r>
          </a:p>
        </p:txBody>
      </p:sp>
    </p:spTree>
    <p:extLst>
      <p:ext uri="{BB962C8B-B14F-4D97-AF65-F5344CB8AC3E}">
        <p14:creationId xmlns:p14="http://schemas.microsoft.com/office/powerpoint/2010/main" val="3098195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13C36-C53A-5450-54C6-3929CE01A6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>
            <a:extLst>
              <a:ext uri="{FF2B5EF4-FFF2-40B4-BE49-F238E27FC236}">
                <a16:creationId xmlns:a16="http://schemas.microsoft.com/office/drawing/2014/main" id="{B06AE637-9DB9-5542-5C26-37EF79C8B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Δυναμικές Περιλήψεις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B2CEE30-44F9-72BD-272B-C11639287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905" y="2043319"/>
            <a:ext cx="8229600" cy="3048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charset="-128"/>
              </a:rPr>
              <a:t>Για τον υπολογισμό τους </a:t>
            </a:r>
            <a:r>
              <a:rPr lang="el-GR" sz="2400" i="1" dirty="0">
                <a:ea typeface="ＭＳ Ｐゴシック" charset="-128"/>
              </a:rPr>
              <a:t>χρειαζόμαστε τα ίδια τα έγγραφα </a:t>
            </a:r>
            <a:r>
              <a:rPr lang="el-GR" sz="2400" dirty="0">
                <a:ea typeface="ＭＳ Ｐゴシック" charset="-128"/>
              </a:rPr>
              <a:t>(δεν αρκεί το ευρετήριο)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charset="-128"/>
              </a:rPr>
              <a:t>Cache </a:t>
            </a:r>
            <a:r>
              <a:rPr lang="el-GR" sz="2400" dirty="0">
                <a:ea typeface="ＭＳ Ｐゴシック" charset="-128"/>
              </a:rPr>
              <a:t>εγγράφων – που πρέπει να ανανεώνεται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charset="-128"/>
              </a:rPr>
              <a:t>Συχνά όχι όλο το έγγραφο αν είναι πολύ μεγάλο, αλλά κάποιο πρόθεμα του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charset="-128"/>
              </a:rPr>
              <a:t>Βρες μικρά παράθυρα στα έγγραφα που περιέχουν όρους του ερωτήματος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charset="-128"/>
              </a:rPr>
              <a:t>Απαιτεί γρήγορη αναζήτηση παράθυρου στην </a:t>
            </a:r>
            <a:r>
              <a:rPr lang="en-US" sz="2400" dirty="0">
                <a:ea typeface="ＭＳ Ｐゴシック" charset="-128"/>
              </a:rPr>
              <a:t>cache</a:t>
            </a:r>
            <a:r>
              <a:rPr lang="el-GR" sz="2400" dirty="0">
                <a:ea typeface="ＭＳ Ｐゴシック" charset="-128"/>
              </a:rPr>
              <a:t> των εγγράφων</a:t>
            </a:r>
            <a:r>
              <a:rPr lang="en-US" sz="2400" dirty="0">
                <a:ea typeface="ＭＳ Ｐゴシック" charset="-128"/>
              </a:rPr>
              <a:t> </a:t>
            </a:r>
            <a:r>
              <a:rPr lang="el-GR" sz="2400" dirty="0">
                <a:ea typeface="ＭＳ Ｐゴシック" charset="-128"/>
              </a:rPr>
              <a:t> </a:t>
            </a:r>
          </a:p>
        </p:txBody>
      </p:sp>
      <p:sp>
        <p:nvSpPr>
          <p:cNvPr id="49154" name="Slide Number Placeholder 5">
            <a:extLst>
              <a:ext uri="{FF2B5EF4-FFF2-40B4-BE49-F238E27FC236}">
                <a16:creationId xmlns:a16="http://schemas.microsoft.com/office/drawing/2014/main" id="{AD043107-895A-DF31-75D7-EFA55B4D3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49DB27-C939-467A-B0B7-C6A40B31059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" pitchFamily="-112" charset="0"/>
              <a:ea typeface="+mn-ea"/>
              <a:cs typeface="Arial Unicode MS" pitchFamily="-112" charset="0"/>
            </a:endParaRPr>
          </a:p>
        </p:txBody>
      </p:sp>
      <p:sp>
        <p:nvSpPr>
          <p:cNvPr id="49158" name="TextBox 4">
            <a:extLst>
              <a:ext uri="{FF2B5EF4-FFF2-40B4-BE49-F238E27FC236}">
                <a16:creationId xmlns:a16="http://schemas.microsoft.com/office/drawing/2014/main" id="{44C24EBB-2D81-540E-4BCC-605035862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 Unicode MS" pitchFamily="-112" charset="0"/>
              </a:rPr>
              <a:t>Κεφ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t>. 8.7</a:t>
            </a:r>
          </a:p>
        </p:txBody>
      </p:sp>
    </p:spTree>
    <p:extLst>
      <p:ext uri="{BB962C8B-B14F-4D97-AF65-F5344CB8AC3E}">
        <p14:creationId xmlns:p14="http://schemas.microsoft.com/office/powerpoint/2010/main" val="2396711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D1488C-5737-4920-3819-47B103B47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>
            <a:extLst>
              <a:ext uri="{FF2B5EF4-FFF2-40B4-BE49-F238E27FC236}">
                <a16:creationId xmlns:a16="http://schemas.microsoft.com/office/drawing/2014/main" id="{990B0C1A-A9AE-2B34-CA1D-49A6D12A26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Δυναμικές Περιλήψεις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42BB510-ABA0-734D-3EE7-21D9DDB2B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025" y="2057400"/>
            <a:ext cx="7219950" cy="2819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charset="-128"/>
              </a:rPr>
              <a:t>Βαθμολόγησε κάθε παράθυρο ως προς το ερώτημα </a:t>
            </a:r>
            <a:endParaRPr lang="en-US" sz="2400" dirty="0">
              <a:ea typeface="ＭＳ Ｐゴシック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charset="-128"/>
              </a:rPr>
              <a:t>Με βάση διάφορα χαρακτηριστικά: το πλάτος του παραθύρου, τη θέση του στο έγγραφο, κλπ</a:t>
            </a:r>
            <a:endParaRPr lang="en-US" sz="2400" dirty="0">
              <a:ea typeface="ＭＳ Ｐゴシック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charset="-128"/>
              </a:rPr>
              <a:t>Συνδύασε τα χαρακτηριστικά </a:t>
            </a:r>
            <a:endParaRPr lang="en-US" sz="2400" baseline="30000" dirty="0">
              <a:ea typeface="ＭＳ Ｐゴシック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charset="-128"/>
              </a:rPr>
              <a:t>Δύσκολο να εκτιμηθεί η ποιότητα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charset="-128"/>
              </a:rPr>
              <a:t>Positional indexes </a:t>
            </a:r>
            <a:endParaRPr lang="el-GR" sz="2400" dirty="0">
              <a:ea typeface="ＭＳ Ｐゴシック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charset="-128"/>
              </a:rPr>
              <a:t>Ο χώρος που διατίθεται για τα παράθυρα είναι μικρός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ea typeface="ＭＳ Ｐゴシック" charset="-128"/>
            </a:endParaRPr>
          </a:p>
        </p:txBody>
      </p:sp>
      <p:sp>
        <p:nvSpPr>
          <p:cNvPr id="49154" name="Slide Number Placeholder 5">
            <a:extLst>
              <a:ext uri="{FF2B5EF4-FFF2-40B4-BE49-F238E27FC236}">
                <a16:creationId xmlns:a16="http://schemas.microsoft.com/office/drawing/2014/main" id="{8B15D77B-E2B9-8304-1D11-03E588B42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49DB27-C939-467A-B0B7-C6A40B31059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" pitchFamily="-112" charset="0"/>
              <a:ea typeface="+mn-ea"/>
              <a:cs typeface="Arial Unicode MS" pitchFamily="-112" charset="0"/>
            </a:endParaRPr>
          </a:p>
        </p:txBody>
      </p:sp>
      <p:sp>
        <p:nvSpPr>
          <p:cNvPr id="49158" name="TextBox 4">
            <a:extLst>
              <a:ext uri="{FF2B5EF4-FFF2-40B4-BE49-F238E27FC236}">
                <a16:creationId xmlns:a16="http://schemas.microsoft.com/office/drawing/2014/main" id="{3704AE9D-810B-1A31-BE03-B42B6F025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 Unicode MS" pitchFamily="-112" charset="0"/>
              </a:rPr>
              <a:t>Κεφ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t>. 8.7</a:t>
            </a:r>
          </a:p>
        </p:txBody>
      </p:sp>
    </p:spTree>
    <p:extLst>
      <p:ext uri="{BB962C8B-B14F-4D97-AF65-F5344CB8AC3E}">
        <p14:creationId xmlns:p14="http://schemas.microsoft.com/office/powerpoint/2010/main" val="4125314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974B6B-4517-0045-6DC2-A7CC073FBC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>
            <a:extLst>
              <a:ext uri="{FF2B5EF4-FFF2-40B4-BE49-F238E27FC236}">
                <a16:creationId xmlns:a16="http://schemas.microsoft.com/office/drawing/2014/main" id="{39A6AE8B-A68A-7960-F978-8AAEEAF24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Δυναμικές Περιλήψεις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4" name="Slide Number Placeholder 5">
            <a:extLst>
              <a:ext uri="{FF2B5EF4-FFF2-40B4-BE49-F238E27FC236}">
                <a16:creationId xmlns:a16="http://schemas.microsoft.com/office/drawing/2014/main" id="{B9DCCBAD-ECAC-A033-432D-A3113E3A1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49DB27-C939-467A-B0B7-C6A40B31059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" pitchFamily="-112" charset="0"/>
              <a:ea typeface="+mn-ea"/>
              <a:cs typeface="Arial Unicode MS" pitchFamily="-112" charset="0"/>
            </a:endParaRPr>
          </a:p>
        </p:txBody>
      </p:sp>
      <p:sp>
        <p:nvSpPr>
          <p:cNvPr id="49158" name="TextBox 4">
            <a:extLst>
              <a:ext uri="{FF2B5EF4-FFF2-40B4-BE49-F238E27FC236}">
                <a16:creationId xmlns:a16="http://schemas.microsoft.com/office/drawing/2014/main" id="{68D440F1-B110-5F2F-000E-8850B466A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 Unicode MS" pitchFamily="-112" charset="0"/>
              </a:rPr>
              <a:t>Κεφ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t>. 8.7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D6E3131A-532E-9FAB-F837-60DDCC916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10" y="1428736"/>
            <a:ext cx="8286808" cy="3357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Query: “new guinea economic development”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Snippets (in bold)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that were extracted from a document: . . . 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Arial Unicode MS" pitchFamily="-112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In recent years, Papua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New Guinea has faced severe economic difficulties and</a:t>
            </a:r>
            <a:r>
              <a:rPr kumimoji="0" lang="el-G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economic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growth has slowed, partly as a result of weak governance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and civil war, and partly as a result of external factors such as the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Bougainville civil war which led to the closure in 1989 of the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Panguna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 mine (at that time the most important foreign exchange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earner and contributor to Government finances), the Asian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financial crisis, a decline in the prices of gold and copper, and a fall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in the production of oil.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PNG’s economic development record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over the past few years is evidence that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governance issues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underly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 many of the country’s problems. Good governance, which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may be defined as the transparent and accountable management of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human, natural, economic and financial resources for the purposes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of equitable and sustainable development, flows from proper public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sector management, efficient fiscal and accounting mechanisms,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 Unicode MS" pitchFamily="-112" charset="0"/>
              </a:rPr>
              <a:t>and a willingness to make service delivery a priority in practice. . . .</a:t>
            </a:r>
          </a:p>
        </p:txBody>
      </p:sp>
    </p:spTree>
    <p:extLst>
      <p:ext uri="{BB962C8B-B14F-4D97-AF65-F5344CB8AC3E}">
        <p14:creationId xmlns:p14="http://schemas.microsoft.com/office/powerpoint/2010/main" val="3267169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D51BC2-6C92-4EBF-622A-EFAF74B030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0CD44C19-40F2-F3C3-8EC2-5ACBDC93B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886700" cy="1325563"/>
          </a:xfrm>
        </p:spPr>
        <p:txBody>
          <a:bodyPr/>
          <a:lstStyle/>
          <a:p>
            <a:pPr algn="ctr"/>
            <a:r>
              <a:rPr lang="en-US" dirty="0" err="1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Quicklinks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0521D0AF-79AC-001E-9D3A-FB975BC59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66800"/>
            <a:ext cx="7886700" cy="4351338"/>
          </a:xfrm>
        </p:spPr>
        <p:txBody>
          <a:bodyPr/>
          <a:lstStyle/>
          <a:p>
            <a:r>
              <a:rPr lang="el-GR" sz="2400" dirty="0">
                <a:ea typeface="ＭＳ Ｐゴシック" charset="-128"/>
              </a:rPr>
              <a:t>Για</a:t>
            </a:r>
            <a:r>
              <a:rPr lang="en-US" sz="2400" dirty="0">
                <a:ea typeface="ＭＳ Ｐゴシック" charset="-128"/>
              </a:rPr>
              <a:t> </a:t>
            </a:r>
            <a:r>
              <a:rPr lang="en-US" sz="2400" i="1" dirty="0">
                <a:ea typeface="ＭＳ Ｐゴシック" charset="-128"/>
              </a:rPr>
              <a:t>navigational query </a:t>
            </a:r>
            <a:r>
              <a:rPr lang="el-GR" sz="2400" i="1" dirty="0">
                <a:ea typeface="ＭＳ Ｐゴシック" charset="-128"/>
              </a:rPr>
              <a:t>(όταν ψάχνουμε μια συγκεκριμένη σελίδα) </a:t>
            </a:r>
            <a:r>
              <a:rPr lang="el-GR" sz="2400" dirty="0">
                <a:ea typeface="ＭＳ Ｐゴシック" charset="-128"/>
              </a:rPr>
              <a:t>όπως</a:t>
            </a:r>
            <a:r>
              <a:rPr lang="en-US" sz="2400" dirty="0">
                <a:ea typeface="ＭＳ Ｐゴシック" charset="-128"/>
              </a:rPr>
              <a:t> </a:t>
            </a:r>
            <a:r>
              <a:rPr lang="en-US" sz="2400" b="1" i="1" dirty="0">
                <a:ea typeface="ＭＳ Ｐゴシック" charset="-128"/>
              </a:rPr>
              <a:t>united airlines</a:t>
            </a:r>
            <a:r>
              <a:rPr lang="en-US" sz="2400" dirty="0">
                <a:ea typeface="ＭＳ Ｐゴシック" charset="-128"/>
              </a:rPr>
              <a:t> </a:t>
            </a:r>
            <a:r>
              <a:rPr lang="el-GR" sz="2400" dirty="0">
                <a:ea typeface="ＭＳ Ｐゴシック" charset="-128"/>
              </a:rPr>
              <a:t>οι χρήστες πιθανόν να ικανοποιούνται από τη σελίδα </a:t>
            </a:r>
            <a:r>
              <a:rPr lang="en-US" sz="2400" u="sng" dirty="0">
                <a:ea typeface="ＭＳ Ｐゴシック" charset="-128"/>
                <a:hlinkClick r:id="rId2"/>
              </a:rPr>
              <a:t>www.united.com</a:t>
            </a:r>
            <a:endParaRPr lang="en-US" sz="2400" u="sng" dirty="0">
              <a:ea typeface="ＭＳ Ｐゴシック" charset="-128"/>
            </a:endParaRPr>
          </a:p>
          <a:p>
            <a:r>
              <a:rPr lang="en-US" sz="2400" dirty="0" err="1">
                <a:ea typeface="ＭＳ Ｐゴシック" charset="-128"/>
              </a:rPr>
              <a:t>Quicklinks</a:t>
            </a:r>
            <a:r>
              <a:rPr lang="en-US" sz="2400" dirty="0">
                <a:ea typeface="ＭＳ Ｐゴシック" charset="-128"/>
              </a:rPr>
              <a:t> </a:t>
            </a:r>
            <a:r>
              <a:rPr lang="el-GR" sz="2400" dirty="0">
                <a:ea typeface="ＭＳ Ｐゴシック" charset="-128"/>
              </a:rPr>
              <a:t>παρέχουν </a:t>
            </a:r>
            <a:r>
              <a:rPr lang="en-US" sz="2400" dirty="0">
                <a:ea typeface="ＭＳ Ｐゴシック" charset="-128"/>
              </a:rPr>
              <a:t>navigational cues </a:t>
            </a:r>
            <a:r>
              <a:rPr lang="el-GR" sz="2400" dirty="0">
                <a:ea typeface="ＭＳ Ｐゴシック" charset="-128"/>
              </a:rPr>
              <a:t>σε αυτή τη σελίδα</a:t>
            </a:r>
            <a:endParaRPr lang="en-US" sz="2400" dirty="0">
              <a:ea typeface="ＭＳ Ｐゴシック" charset="-128"/>
            </a:endParaRPr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4972E7DD-D036-CA64-482B-FFE47ED0B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6E8A31-BBAD-4735-84EB-43F3899EEC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" pitchFamily="-112" charset="0"/>
              <a:ea typeface="+mn-ea"/>
              <a:cs typeface="Arial Unicode MS" pitchFamily="-112" charset="0"/>
            </a:endParaRPr>
          </a:p>
        </p:txBody>
      </p:sp>
      <p:pic>
        <p:nvPicPr>
          <p:cNvPr id="54277" name="Picture 4" descr="PPTAF9.png">
            <a:extLst>
              <a:ext uri="{FF2B5EF4-FFF2-40B4-BE49-F238E27FC236}">
                <a16:creationId xmlns:a16="http://schemas.microsoft.com/office/drawing/2014/main" id="{44893955-0972-F649-4697-E17D5615F6D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048000"/>
            <a:ext cx="59436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250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6C232E-D9C1-ADB2-B669-9C7F302CA9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3E12DA66-5E97-97A0-50D2-B6E440155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>
              <a:ea typeface="ＭＳ Ｐゴシック" charset="-128"/>
            </a:endParaRPr>
          </a:p>
        </p:txBody>
      </p:sp>
      <p:sp>
        <p:nvSpPr>
          <p:cNvPr id="55299" name="Content Placeholder 2">
            <a:extLst>
              <a:ext uri="{FF2B5EF4-FFF2-40B4-BE49-F238E27FC236}">
                <a16:creationId xmlns:a16="http://schemas.microsoft.com/office/drawing/2014/main" id="{10992D27-1E98-7B1B-3A3E-668A32FFE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>
              <a:ea typeface="ＭＳ Ｐゴシック" charset="-128"/>
            </a:endParaRPr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747ADB61-70FA-519F-95F9-C75DE623A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9AA3FA-2F1A-4250-BCA8-8900AE466BDD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" pitchFamily="-112" charset="0"/>
              <a:ea typeface="+mn-ea"/>
              <a:cs typeface="Arial Unicode MS" pitchFamily="-112" charset="0"/>
            </a:endParaRPr>
          </a:p>
        </p:txBody>
      </p:sp>
      <p:pic>
        <p:nvPicPr>
          <p:cNvPr id="55301" name="Content Placeholder 6" descr="PPTAFB.png">
            <a:extLst>
              <a:ext uri="{FF2B5EF4-FFF2-40B4-BE49-F238E27FC236}">
                <a16:creationId xmlns:a16="http://schemas.microsoft.com/office/drawing/2014/main" id="{EDB4AC60-22EB-016E-F332-4EA1533A2F5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7696200" cy="309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2" name="Picture 5" descr="PPTAFF.png">
            <a:extLst>
              <a:ext uri="{FF2B5EF4-FFF2-40B4-BE49-F238E27FC236}">
                <a16:creationId xmlns:a16="http://schemas.microsoft.com/office/drawing/2014/main" id="{C5364430-E755-9503-E428-BC4B20CC179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3429000"/>
            <a:ext cx="6534150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4877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D8B6D9-8A58-DC5E-2808-996885173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2F6FBA91-A0C7-96FC-1E2B-5AE98DA85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Εναλλακτικές αναπαραστάσεις; 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6323" name="Slide Number Placeholder 3">
            <a:extLst>
              <a:ext uri="{FF2B5EF4-FFF2-40B4-BE49-F238E27FC236}">
                <a16:creationId xmlns:a16="http://schemas.microsoft.com/office/drawing/2014/main" id="{799D8820-4979-A41F-DEB2-889F0EA8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9AFFBDA-540C-4AD4-9224-68CF4A21F6E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" pitchFamily="-112" charset="0"/>
              <a:ea typeface="+mn-ea"/>
              <a:cs typeface="Arial Unicode MS" pitchFamily="-112" charset="0"/>
            </a:endParaRPr>
          </a:p>
        </p:txBody>
      </p:sp>
      <p:pic>
        <p:nvPicPr>
          <p:cNvPr id="56324" name="Picture 6" descr="PPT4823.png">
            <a:extLst>
              <a:ext uri="{FF2B5EF4-FFF2-40B4-BE49-F238E27FC236}">
                <a16:creationId xmlns:a16="http://schemas.microsoft.com/office/drawing/2014/main" id="{09365840-0190-3764-CA4D-FA1524FA274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" y="2238375"/>
            <a:ext cx="84010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01591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6E0E80-2D20-BE13-DE09-7E4F0D8BA4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D4D79-9744-382E-3254-C49EECC2B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Περιεχόμενα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2698DE-A56E-6D7E-D0F8-3E5D91656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323277-1BAE-1320-BF30-F596DBF4A6DE}"/>
              </a:ext>
            </a:extLst>
          </p:cNvPr>
          <p:cNvSpPr txBox="1"/>
          <p:nvPr/>
        </p:nvSpPr>
        <p:spPr>
          <a:xfrm>
            <a:off x="629287" y="1772816"/>
            <a:ext cx="67687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800" dirty="0">
              <a:solidFill>
                <a:schemeClr val="tx1"/>
              </a:solidFill>
              <a:latin typeface="+mn-lt"/>
            </a:endParaRP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Ευρετήρια ζώνης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Περίληψη αποτελεσμάτων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Lucene</a:t>
            </a:r>
            <a:r>
              <a:rPr lang="el-GR" sz="2800" dirty="0">
                <a:solidFill>
                  <a:srgbClr val="FF0000"/>
                </a:solidFill>
                <a:latin typeface="+mn-lt"/>
              </a:rPr>
              <a:t> (βασική εισαγωγή)</a:t>
            </a:r>
            <a:endParaRPr lang="en-US" sz="2800" dirty="0">
              <a:solidFill>
                <a:srgbClr val="FF0000"/>
              </a:solidFill>
              <a:latin typeface="+mn-lt"/>
            </a:endParaRP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E</a:t>
            </a:r>
            <a:r>
              <a:rPr lang="el-GR" sz="2800" dirty="0" err="1">
                <a:solidFill>
                  <a:schemeClr val="tx1"/>
                </a:solidFill>
                <a:latin typeface="+mn-lt"/>
              </a:rPr>
              <a:t>ργασία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 (λίγα περισσότερα)</a:t>
            </a:r>
          </a:p>
          <a:p>
            <a:endParaRPr lang="el-GR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75366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Εισαγωγή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27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61648" y="1769319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+mn-lt"/>
              </a:rPr>
              <a:t>Open source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search software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  <a:latin typeface="+mn-lt"/>
              </a:rPr>
              <a:t>Lucene Core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provides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Java-based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indexing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search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as well as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spellchecking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hit highlighting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and advanced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u="sng" dirty="0">
                <a:solidFill>
                  <a:schemeClr val="tx1"/>
                </a:solidFill>
                <a:latin typeface="+mn-lt"/>
              </a:rPr>
              <a:t>analysis/tokenization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capabilities</a:t>
            </a:r>
            <a:r>
              <a:rPr lang="en-US" dirty="0"/>
              <a:t>.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Let you add search to your application, not a complete search system by itself  --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software library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not an application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Written by Doug Cutting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52524020-EE2E-4F63-B10B-7946AC051B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527" y="1161028"/>
            <a:ext cx="3193505" cy="713215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5536" y="34228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Εισαγωγή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28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An “engine”  used by LinkedIn, Twitter, Netflix, Oracle,  …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and many more (see </a:t>
            </a:r>
            <a:r>
              <a:rPr lang="en-US" dirty="0">
                <a:solidFill>
                  <a:schemeClr val="tx1"/>
                </a:solidFill>
                <a:latin typeface="+mn-lt"/>
                <a:hlinkClick r:id="rId2"/>
              </a:rPr>
              <a:t>http://wiki.apache.org/lucene-java/PoweredBy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Ports/integrations to other languages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C/C++, C#, Ruby, Perl, PHP</a:t>
            </a:r>
            <a:endParaRPr lang="el-GR" dirty="0">
              <a:solidFill>
                <a:schemeClr val="tx1"/>
              </a:solidFill>
              <a:latin typeface="+mn-lt"/>
            </a:endParaRPr>
          </a:p>
          <a:p>
            <a:pPr marL="1085850" lvl="1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PyLucene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: a Python port of the Core project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Allows use of Lucene's text indexing and searching capabilities from Python. </a:t>
            </a:r>
          </a:p>
          <a:p>
            <a:pPr lvl="2" indent="0"/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lvl="2" indent="0"/>
            <a:r>
              <a:rPr lang="en-US" sz="2000" dirty="0">
                <a:solidFill>
                  <a:schemeClr val="tx1"/>
                </a:solidFill>
                <a:latin typeface="+mn-lt"/>
              </a:rPr>
              <a:t>https://lucene.apache.org/pylucene/</a:t>
            </a:r>
          </a:p>
        </p:txBody>
      </p:sp>
    </p:spTree>
    <p:extLst>
      <p:ext uri="{BB962C8B-B14F-4D97-AF65-F5344CB8AC3E}">
        <p14:creationId xmlns:p14="http://schemas.microsoft.com/office/powerpoint/2010/main" val="23712766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29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2708920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http://lucene.apache.org/core/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4674" y="1673643"/>
            <a:ext cx="701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Μπορείτε να την κατεβάσετε από 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4496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A8B485-6DAE-4149-BA9F-847E2166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728F43-6DFC-4AF6-B1F2-C321529BC6F8}"/>
              </a:ext>
            </a:extLst>
          </p:cNvPr>
          <p:cNvSpPr txBox="1"/>
          <p:nvPr/>
        </p:nvSpPr>
        <p:spPr>
          <a:xfrm>
            <a:off x="323528" y="836712"/>
            <a:ext cx="806489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Σημαντικές Ημερομηνίες</a:t>
            </a:r>
          </a:p>
          <a:p>
            <a:pPr algn="ctr"/>
            <a:endParaRPr lang="el-GR" sz="3600" dirty="0">
              <a:solidFill>
                <a:srgbClr val="C00000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Θα ανακοινωθεί αύριο (28/3)</a:t>
            </a:r>
          </a:p>
          <a:p>
            <a:endParaRPr lang="el-GR" sz="1600" dirty="0">
              <a:solidFill>
                <a:schemeClr val="tx1"/>
              </a:solidFill>
              <a:latin typeface="+mn-lt"/>
            </a:endParaRPr>
          </a:p>
          <a:p>
            <a:r>
              <a:rPr lang="el-GR" sz="1800" dirty="0">
                <a:solidFill>
                  <a:schemeClr val="tx1"/>
                </a:solidFill>
                <a:latin typeface="+mn-lt"/>
              </a:rPr>
              <a:t>Καταληκτικές Ημερομηνίες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tx1"/>
                </a:solidFill>
                <a:latin typeface="+mn-lt"/>
              </a:rPr>
              <a:t>Δευτέρα  14 Απριλίου 2025: Σύντομη περιγραφή του σχεδιασμού της εφαρμογής και της συλλογής εγγράφων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rgbClr val="FF0000"/>
                </a:solidFill>
                <a:latin typeface="+mn-lt"/>
              </a:rPr>
              <a:t>Παρασκευή 23 Μαΐου 2025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: Παράδοση εργασίας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1800" dirty="0">
                <a:solidFill>
                  <a:schemeClr val="tx1"/>
                </a:solidFill>
                <a:latin typeface="+mn-lt"/>
              </a:rPr>
              <a:t>Εβδομάδα 26 Μαΐου 2025: Προφορική εξέταση (οι ακριβείς ημέρες και ώρες θα ανακοινωθούν αργότερα)</a:t>
            </a:r>
          </a:p>
          <a:p>
            <a:endParaRPr lang="el-GR" sz="1800" dirty="0">
              <a:solidFill>
                <a:schemeClr val="tx1"/>
              </a:solidFill>
              <a:latin typeface="+mn-lt"/>
            </a:endParaRPr>
          </a:p>
          <a:p>
            <a:r>
              <a:rPr lang="el-GR" sz="1800" dirty="0">
                <a:solidFill>
                  <a:schemeClr val="tx1"/>
                </a:solidFill>
                <a:latin typeface="+mn-lt"/>
              </a:rPr>
              <a:t>Οι καταληκτικές ημερομηνίες είναι αυστηρές,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δεν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γίνονται δεκτές αργοπορημένες παραδόσεις ασκήσεων</a:t>
            </a:r>
          </a:p>
          <a:p>
            <a:endParaRPr lang="el-GR" sz="18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el-GR" sz="1800" dirty="0">
                <a:solidFill>
                  <a:schemeClr val="tx1"/>
                </a:solidFill>
                <a:latin typeface="+mn-lt"/>
              </a:rPr>
              <a:t>Η εργασία </a:t>
            </a:r>
            <a:r>
              <a:rPr lang="el-GR" sz="1800" b="1" dirty="0">
                <a:solidFill>
                  <a:schemeClr val="tx1"/>
                </a:solidFill>
                <a:latin typeface="+mn-lt"/>
              </a:rPr>
              <a:t>δεν </a:t>
            </a:r>
            <a:r>
              <a:rPr lang="el-GR" sz="1800" dirty="0">
                <a:solidFill>
                  <a:schemeClr val="tx1"/>
                </a:solidFill>
                <a:latin typeface="+mn-lt"/>
              </a:rPr>
              <a:t>μπορεί να παραδοθεί τον Σεπτέμβρη</a:t>
            </a: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4687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4D5981-F1CE-9C4D-815C-20022B6EA3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>
            <a:extLst>
              <a:ext uri="{FF2B5EF4-FFF2-40B4-BE49-F238E27FC236}">
                <a16:creationId xmlns:a16="http://schemas.microsoft.com/office/drawing/2014/main" id="{C421CBE9-B4DA-65A4-D3BC-E0F77E432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30</a:t>
            </a:fld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04B31CE-5A52-25B2-6EC7-2921FFEFEC34}"/>
              </a:ext>
            </a:extLst>
          </p:cNvPr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24C503-9881-E7DA-554C-BF2F43CB171C}"/>
              </a:ext>
            </a:extLst>
          </p:cNvPr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18BEF8-6C82-A638-752C-13F263AD4A6D}"/>
              </a:ext>
            </a:extLst>
          </p:cNvPr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124763-7A9F-8BE0-30D3-58FA1C89AD5E}"/>
              </a:ext>
            </a:extLst>
          </p:cNvPr>
          <p:cNvSpPr txBox="1"/>
          <p:nvPr/>
        </p:nvSpPr>
        <p:spPr>
          <a:xfrm>
            <a:off x="970506" y="2413890"/>
            <a:ext cx="7345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Κάποια στοιχεία στην παρουσίαση αφορούν προηγούμενες εκδόσεις</a:t>
            </a:r>
          </a:p>
        </p:txBody>
      </p:sp>
    </p:spTree>
    <p:extLst>
      <p:ext uri="{BB962C8B-B14F-4D97-AF65-F5344CB8AC3E}">
        <p14:creationId xmlns:p14="http://schemas.microsoft.com/office/powerpoint/2010/main" val="33877599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3528" y="-67225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31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484924" y="1449385"/>
            <a:ext cx="8305800" cy="4953000"/>
            <a:chOff x="685800" y="1600200"/>
            <a:chExt cx="8305800" cy="4953000"/>
          </a:xfrm>
        </p:grpSpPr>
        <p:sp>
          <p:nvSpPr>
            <p:cNvPr id="7" name="Explosion 1 6"/>
            <p:cNvSpPr/>
            <p:nvPr/>
          </p:nvSpPr>
          <p:spPr>
            <a:xfrm>
              <a:off x="1174368" y="5202392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Raw Content</a:t>
              </a:r>
            </a:p>
          </p:txBody>
        </p:sp>
        <p:sp>
          <p:nvSpPr>
            <p:cNvPr id="8" name="Alternate Process 4"/>
            <p:cNvSpPr/>
            <p:nvPr/>
          </p:nvSpPr>
          <p:spPr>
            <a:xfrm>
              <a:off x="1106091" y="457426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Acquire content</a:t>
              </a:r>
            </a:p>
          </p:txBody>
        </p:sp>
        <p:sp>
          <p:nvSpPr>
            <p:cNvPr id="10" name="Alternate Process 5"/>
            <p:cNvSpPr/>
            <p:nvPr/>
          </p:nvSpPr>
          <p:spPr>
            <a:xfrm>
              <a:off x="1106091" y="367523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Build document</a:t>
              </a:r>
            </a:p>
          </p:txBody>
        </p:sp>
        <p:sp>
          <p:nvSpPr>
            <p:cNvPr id="11" name="Alternate Process 7"/>
            <p:cNvSpPr/>
            <p:nvPr/>
          </p:nvSpPr>
          <p:spPr>
            <a:xfrm>
              <a:off x="1106091" y="2776228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Analyze document</a:t>
              </a:r>
            </a:p>
          </p:txBody>
        </p:sp>
        <p:sp>
          <p:nvSpPr>
            <p:cNvPr id="12" name="Alternate Process 8"/>
            <p:cNvSpPr/>
            <p:nvPr/>
          </p:nvSpPr>
          <p:spPr>
            <a:xfrm>
              <a:off x="1106091" y="1863569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Index document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14175" y="510678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2014175" y="4207753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2014175" y="330871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014175" y="2407540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Magnetic Disk 19"/>
            <p:cNvSpPr/>
            <p:nvPr/>
          </p:nvSpPr>
          <p:spPr>
            <a:xfrm>
              <a:off x="4424351" y="3308718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cxnSp>
          <p:nvCxnSpPr>
            <p:cNvPr id="18" name="Elbow Connector 17"/>
            <p:cNvCxnSpPr>
              <a:stCxn id="12" idx="3"/>
              <a:endCxn id="17" idx="2"/>
            </p:cNvCxnSpPr>
            <p:nvPr/>
          </p:nvCxnSpPr>
          <p:spPr>
            <a:xfrm>
              <a:off x="2922260" y="2129833"/>
              <a:ext cx="1502091" cy="1907246"/>
            </a:xfrm>
            <a:prstGeom prst="bentConnector3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xplosion 1 18"/>
            <p:cNvSpPr/>
            <p:nvPr/>
          </p:nvSpPr>
          <p:spPr>
            <a:xfrm>
              <a:off x="6890220" y="1656554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Users</a:t>
              </a:r>
            </a:p>
          </p:txBody>
        </p:sp>
        <p:sp>
          <p:nvSpPr>
            <p:cNvPr id="20" name="Alternate Process 24"/>
            <p:cNvSpPr/>
            <p:nvPr/>
          </p:nvSpPr>
          <p:spPr>
            <a:xfrm>
              <a:off x="6821943" y="2937914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Search UI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581895" y="3941489"/>
              <a:ext cx="2296265" cy="826146"/>
              <a:chOff x="6581895" y="3941489"/>
              <a:chExt cx="2296265" cy="826146"/>
            </a:xfrm>
          </p:grpSpPr>
          <p:sp>
            <p:nvSpPr>
              <p:cNvPr id="22" name="Alternate Process 25"/>
              <p:cNvSpPr/>
              <p:nvPr/>
            </p:nvSpPr>
            <p:spPr>
              <a:xfrm>
                <a:off x="6581895" y="3941489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Build query</a:t>
                </a:r>
              </a:p>
            </p:txBody>
          </p:sp>
          <p:sp>
            <p:nvSpPr>
              <p:cNvPr id="24" name="Alternate Process 26"/>
              <p:cNvSpPr/>
              <p:nvPr/>
            </p:nvSpPr>
            <p:spPr>
              <a:xfrm>
                <a:off x="7867660" y="3943684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Render results</a:t>
                </a:r>
              </a:p>
            </p:txBody>
          </p:sp>
        </p:grpSp>
        <p:sp>
          <p:nvSpPr>
            <p:cNvPr id="25" name="Alternate Process 27"/>
            <p:cNvSpPr/>
            <p:nvPr/>
          </p:nvSpPr>
          <p:spPr>
            <a:xfrm>
              <a:off x="6821943" y="5193031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 query</a:t>
              </a:r>
            </a:p>
          </p:txBody>
        </p:sp>
        <p:cxnSp>
          <p:nvCxnSpPr>
            <p:cNvPr id="27" name="Straight Arrow Connector 26"/>
            <p:cNvCxnSpPr>
              <a:endCxn id="22" idx="0"/>
            </p:cNvCxnSpPr>
            <p:nvPr/>
          </p:nvCxnSpPr>
          <p:spPr>
            <a:xfrm flipH="1">
              <a:off x="7087145" y="3470441"/>
              <a:ext cx="396016" cy="47104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4" idx="0"/>
            </p:cNvCxnSpPr>
            <p:nvPr/>
          </p:nvCxnSpPr>
          <p:spPr>
            <a:xfrm flipH="1" flipV="1">
              <a:off x="8001000" y="3470441"/>
              <a:ext cx="371910" cy="47324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2" idx="2"/>
            </p:cNvCxnSpPr>
            <p:nvPr/>
          </p:nvCxnSpPr>
          <p:spPr>
            <a:xfrm>
              <a:off x="7087145" y="4765440"/>
              <a:ext cx="396016" cy="427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8001000" y="4719789"/>
              <a:ext cx="338355" cy="4732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25" idx="1"/>
              <a:endCxn id="17" idx="4"/>
            </p:cNvCxnSpPr>
            <p:nvPr/>
          </p:nvCxnSpPr>
          <p:spPr>
            <a:xfrm rot="10800000">
              <a:off x="5871825" y="4037079"/>
              <a:ext cx="950119" cy="1422216"/>
            </a:xfrm>
            <a:prstGeom prst="bentConnector3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20" idx="0"/>
            </p:cNvCxnSpPr>
            <p:nvPr/>
          </p:nvCxnSpPr>
          <p:spPr>
            <a:xfrm>
              <a:off x="7730028" y="2407540"/>
              <a:ext cx="0" cy="53037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685800" y="1600200"/>
              <a:ext cx="3048000" cy="4953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248400" y="3886200"/>
              <a:ext cx="2743200" cy="1905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162800" y="59436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SEARCH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86200" y="56388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INDEX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44378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1520" y="527977"/>
            <a:ext cx="7886700" cy="1325563"/>
          </a:xfrm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Some features (indexing)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32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85750" y="2420888"/>
            <a:ext cx="83529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+mn-lt"/>
              </a:rPr>
              <a:t>Scalable, high-performance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indexing</a:t>
            </a:r>
          </a:p>
          <a:p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over 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800GB/hour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on modern hardware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small RAM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requirements -- only 1MB heap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incremental indexing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as fast as batch indexing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index size roughly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20-30%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the size of text indexed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92535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57589" y="476672"/>
            <a:ext cx="7886700" cy="1325563"/>
          </a:xfrm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Some features (search)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33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323528" y="1640989"/>
            <a:ext cx="835292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Powerful, accurate and efficient search algorithms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ranked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searching -- best results returned first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many powerful </a:t>
            </a:r>
            <a:r>
              <a:rPr lang="en-US" sz="1800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query types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: phrase queries, wildcard queries, proximity queries, range queries and more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fielded searching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(e.g. title, author, contents)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nearest-neighbor search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for high-dimensionality vectors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sorting by any field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multiple-index searching with merged results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allows simultaneous update and searching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flexible faceting, highlighting, joins and result grouping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fast, memory-efficient and typo-tolerant suggesters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pluggable ranking models, including the Vector Space Model and Okapi BM25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configurable storage engine (codecs)</a:t>
            </a:r>
          </a:p>
        </p:txBody>
      </p:sp>
    </p:spTree>
    <p:extLst>
      <p:ext uri="{BB962C8B-B14F-4D97-AF65-F5344CB8AC3E}">
        <p14:creationId xmlns:p14="http://schemas.microsoft.com/office/powerpoint/2010/main" val="23194161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34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950" y="260648"/>
            <a:ext cx="56090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Στόχος 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της παρουσίασης:</a:t>
            </a:r>
          </a:p>
          <a:p>
            <a:pPr lvl="1"/>
            <a:r>
              <a:rPr lang="el-GR" sz="2800" dirty="0">
                <a:solidFill>
                  <a:schemeClr val="tx1"/>
                </a:solidFill>
                <a:latin typeface="+mn-lt"/>
              </a:rPr>
              <a:t>σύντομη εισαγωγή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Περισσότερες πληροφορίες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endParaRPr lang="en-US" sz="2800" dirty="0">
              <a:solidFill>
                <a:srgbClr val="FF0000"/>
              </a:solidFill>
              <a:latin typeface="+mn-lt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Lucene tutorials</a:t>
            </a:r>
          </a:p>
          <a:p>
            <a:pPr lvl="1" indent="0"/>
            <a:endParaRPr lang="en-US" sz="1800" dirty="0">
              <a:solidFill>
                <a:srgbClr val="0563C1"/>
              </a:solidFill>
              <a:latin typeface="+mn-lt"/>
            </a:endParaRPr>
          </a:p>
          <a:p>
            <a:pPr lvl="1" indent="0"/>
            <a:r>
              <a:rPr lang="en-US" sz="1800" dirty="0">
                <a:solidFill>
                  <a:srgbClr val="0563C1"/>
                </a:solidFill>
                <a:latin typeface="+mn-lt"/>
              </a:rPr>
              <a:t>http://www.lucenetutorial.com/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 </a:t>
            </a: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Exampled updated to 9.x</a:t>
            </a:r>
            <a:endParaRPr lang="en-GB" sz="1800" dirty="0">
              <a:latin typeface="+mn-lt"/>
              <a:hlinkClick r:id="rId2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endParaRPr lang="en-GB" sz="1800" dirty="0">
              <a:latin typeface="+mn-lt"/>
              <a:hlinkClick r:id="rId2"/>
            </a:endParaRPr>
          </a:p>
          <a:p>
            <a:pPr lvl="1" indent="0"/>
            <a:endParaRPr lang="en-GB" sz="1800" dirty="0">
              <a:latin typeface="+mn-lt"/>
            </a:endParaRPr>
          </a:p>
          <a:p>
            <a:pPr lvl="1" indent="0"/>
            <a:r>
              <a:rPr lang="en-GB" sz="1800" dirty="0">
                <a:solidFill>
                  <a:schemeClr val="tx1"/>
                </a:solidFill>
                <a:latin typeface="+mn-lt"/>
              </a:rPr>
              <a:t>https://www.lucenetutorial.com/lucene-in-5-minutes.html</a:t>
            </a:r>
          </a:p>
          <a:p>
            <a:pPr marL="1028700" lvl="1"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FF0000"/>
                </a:solidFill>
                <a:latin typeface="+mn-lt"/>
              </a:rPr>
              <a:t>Lucene demo</a:t>
            </a:r>
            <a:endParaRPr lang="en-US" sz="1800" dirty="0">
              <a:solidFill>
                <a:srgbClr val="FF0000"/>
              </a:solidFill>
              <a:latin typeface="+mn-lt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1028700" lvl="1">
              <a:buFont typeface="Wingdings" panose="05000000000000000000" pitchFamily="2" charset="2"/>
              <a:buChar char="§"/>
            </a:pPr>
            <a:endParaRPr lang="en-US" sz="1800" b="1" dirty="0">
              <a:solidFill>
                <a:schemeClr val="accent1">
                  <a:lumMod val="75000"/>
                </a:schemeClr>
              </a:solidFill>
              <a:latin typeface="+mn-lt"/>
              <a:hlinkClick r:id="rId3"/>
            </a:endParaRPr>
          </a:p>
          <a:p>
            <a:pPr lvl="1" indent="0"/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https://lucene.apache.org/core/10_1_0/demo/index.html</a:t>
            </a:r>
          </a:p>
        </p:txBody>
      </p:sp>
      <p:pic>
        <p:nvPicPr>
          <p:cNvPr id="8" name="Picture 7" descr="hatcher2_cover150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392" y="1043165"/>
            <a:ext cx="1417779" cy="17769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4AC291-1B54-BB90-8A33-8A4B4390DC66}"/>
              </a:ext>
            </a:extLst>
          </p:cNvPr>
          <p:cNvSpPr txBox="1"/>
          <p:nvPr/>
        </p:nvSpPr>
        <p:spPr>
          <a:xfrm>
            <a:off x="6175236" y="2904909"/>
            <a:ext cx="26228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+mn-lt"/>
                <a:hlinkClick r:id="rId2"/>
              </a:rPr>
              <a:t>https://www.manning.com/books/lucene-in-action-second-edition</a:t>
            </a:r>
            <a:endParaRPr lang="en-GB" sz="1100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A35ACB-93FE-4D70-A74C-F8FF727CE985}"/>
              </a:ext>
            </a:extLst>
          </p:cNvPr>
          <p:cNvSpPr txBox="1"/>
          <p:nvPr/>
        </p:nvSpPr>
        <p:spPr>
          <a:xfrm>
            <a:off x="31616" y="1944216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https://lucene.apache.org/core/10_1_0/index.html</a:t>
            </a:r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51514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5334" y="180176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document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35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23528" y="1556791"/>
            <a:ext cx="83320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unit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of search and index.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Indexing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involves adding Documents to an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IndexWriter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. </a:t>
            </a:r>
            <a:endParaRPr lang="el-GR" sz="2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Searching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involves retrieving Documents from an index via an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IndexSearcher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A document consists of one or more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Fields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A Field is a name-value pair. </a:t>
            </a:r>
          </a:p>
          <a:p>
            <a:pPr lvl="1" indent="0"/>
            <a:r>
              <a:rPr lang="en-US" sz="2800" dirty="0">
                <a:solidFill>
                  <a:schemeClr val="tx1"/>
                </a:solidFill>
                <a:latin typeface="+mn-lt"/>
              </a:rPr>
              <a:t>    example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: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title, body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,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or metadata (creation time,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etc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2BD29BB-4904-4B6D-8415-A8D6E46E0619}"/>
                  </a:ext>
                </a:extLst>
              </p14:cNvPr>
              <p14:cNvContentPartPr/>
              <p14:nvPr/>
            </p14:nvContentPartPr>
            <p14:xfrm>
              <a:off x="7115444" y="268146"/>
              <a:ext cx="5760" cy="26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2BD29BB-4904-4B6D-8415-A8D6E46E061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06804" y="259506"/>
                <a:ext cx="23400" cy="4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99958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886700" cy="101395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έννοιες: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Fields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0786" y="2474893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You have to translate raw content into </a:t>
            </a:r>
            <a:r>
              <a:rPr lang="en-US" sz="2800" dirty="0">
                <a:solidFill>
                  <a:schemeClr val="tx1"/>
                </a:solidFill>
                <a:latin typeface="+mn-lt"/>
                <a:cs typeface="Courier"/>
              </a:rPr>
              <a:t>Field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s</a:t>
            </a:r>
          </a:p>
          <a:p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0786" y="34290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Search a field using &lt;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field-name:term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&gt;, </a:t>
            </a:r>
          </a:p>
          <a:p>
            <a:pPr marL="1028700" lvl="3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e.g.,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title:lucene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46719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5334" y="180176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index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37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95536" y="1696786"/>
            <a:ext cx="83320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600" dirty="0">
                <a:solidFill>
                  <a:schemeClr val="tx1"/>
                </a:solidFill>
                <a:latin typeface="+mn-lt"/>
              </a:rPr>
              <a:t>Indexing in Lucene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3600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Create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documents comprising of one or more Fields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sz="3600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Add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 these Documents to an </a:t>
            </a:r>
            <a:r>
              <a:rPr lang="en-US" sz="3600" dirty="0" err="1">
                <a:solidFill>
                  <a:schemeClr val="tx1"/>
                </a:solidFill>
                <a:latin typeface="+mn-lt"/>
              </a:rPr>
              <a:t>IndexWriter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5185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8436" y="305210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Βασικές έννοιες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search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38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TextBox 36"/>
          <p:cNvSpPr txBox="1"/>
          <p:nvPr/>
        </p:nvSpPr>
        <p:spPr>
          <a:xfrm>
            <a:off x="323528" y="1556792"/>
            <a:ext cx="83320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Searching requires an index to have already been built.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It involves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Create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a Query (usually via 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QueryParser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 and 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Handle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this Query to an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IndexSearcher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, which returns a list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Hits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Lucene query language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allows the user to specify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which field(s) to search on,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which fields to give more weight to (boosting),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the ability to perform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boolean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queries (AND, OR, NOT) and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n-lt"/>
              </a:rPr>
              <a:t>other functionality.</a:t>
            </a:r>
          </a:p>
        </p:txBody>
      </p:sp>
    </p:spTree>
    <p:extLst>
      <p:ext uri="{BB962C8B-B14F-4D97-AF65-F5344CB8AC3E}">
        <p14:creationId xmlns:p14="http://schemas.microsoft.com/office/powerpoint/2010/main" val="16408647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44B699-5123-4455-B9D2-E0B1AEC14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Neural (semantic) search in Lucene (</a:t>
            </a:r>
            <a:r>
              <a:rPr lang="en-US" dirty="0" err="1"/>
              <a:t>solr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7A0F8430-CA29-4609-983E-6F6CB360A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8E0B35-C73E-49DE-9EA0-4D9F6C87E107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7EAB227-AF29-4A06-8392-3CA83906509D}"/>
                  </a:ext>
                </a:extLst>
              </p:cNvPr>
              <p:cNvSpPr txBox="1"/>
              <p:nvPr/>
            </p:nvSpPr>
            <p:spPr>
              <a:xfrm>
                <a:off x="218059" y="1331691"/>
                <a:ext cx="82296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Given a dense vector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𝑞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that models the query (information need) calculate the distance (Euclidean, cosine, dot product, etc.) between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𝑞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and every vector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𝑑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that represents a document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8064A2">
                        <a:lumMod val="75000"/>
                      </a:srgbClr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DenseVectorField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8064A2">
                        <a:lumMod val="75000"/>
                      </a:srgbClr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 type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8064A2">
                        <a:lumMod val="75000"/>
                      </a:srgbClr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Knn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8064A2">
                        <a:lumMod val="75000"/>
                      </a:srgbClr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+mn-ea"/>
                    <a:cs typeface="+mn-cs"/>
                  </a:rPr>
                  <a:t> Query Parser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Nearest Neighborhood Search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>
                        <a:lumMod val="60000"/>
                        <a:lumOff val="40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Proximity Neighborhood Graph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Vertices (documents) are mapped to nodes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Edges between “similar” vertices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Navigable small world graph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7EAB227-AF29-4A06-8392-3CA839065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059" y="1331691"/>
                <a:ext cx="8229600" cy="3785652"/>
              </a:xfrm>
              <a:prstGeom prst="rect">
                <a:avLst/>
              </a:prstGeom>
              <a:blipFill>
                <a:blip r:embed="rId2"/>
                <a:stretch>
                  <a:fillRect l="-815" t="-805" b="-1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A04831E-8532-40D6-A054-DE552B7FB7B9}"/>
              </a:ext>
            </a:extLst>
          </p:cNvPr>
          <p:cNvSpPr txBox="1"/>
          <p:nvPr/>
        </p:nvSpPr>
        <p:spPr>
          <a:xfrm>
            <a:off x="203176" y="5335273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https://sease.io/2022/01/apache-solr-neural-search.html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4"/>
              </a:rPr>
              <a:t>https://sease.io/2023/01/apache-solr-neural-search-tutorial.html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6390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27D61A-431A-DA48-25FC-2EE9F64EC0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B63C06-325F-A772-4FC1-B3B6200B3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2F5671-0DFF-1813-0F47-06197E743E20}"/>
              </a:ext>
            </a:extLst>
          </p:cNvPr>
          <p:cNvSpPr txBox="1"/>
          <p:nvPr/>
        </p:nvSpPr>
        <p:spPr>
          <a:xfrm>
            <a:off x="439426" y="404664"/>
            <a:ext cx="806489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Διαδικαστικά</a:t>
            </a: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Παράδοση μέσω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ecourse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T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ελική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εργασία στο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github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Η εργασία μπορεί να γίνει σε ομάδες έως 2 ατόμων.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Απορίες/ερωτήσεις μέσω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edsteem</a:t>
            </a:r>
            <a:endParaRPr lang="el-GR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	Βοηθοί για την εργασία</a:t>
            </a: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	Γιώργος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Μπαλανος</a:t>
            </a:r>
            <a:endParaRPr lang="el-GR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	Βαγγέλης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Χασάνης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endParaRPr lang="en-US" sz="2000" dirty="0">
              <a:solidFill>
                <a:schemeClr val="tx1"/>
              </a:solidFill>
              <a:latin typeface="+mn-lt"/>
            </a:endParaRP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18269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18CEE2-6F14-0263-05AB-C308D9A44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131B5F-1A97-A302-C85E-3C843DE3C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Hybrid Search</a:t>
            </a:r>
            <a:endParaRPr lang="el-GR" dirty="0"/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7EC3D7EC-D0A4-4426-95EF-C0C9B5370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8E0B35-C73E-49DE-9EA0-4D9F6C87E107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1C2AB6-887F-BEA7-E80A-0444D7397B3F}"/>
              </a:ext>
            </a:extLst>
          </p:cNvPr>
          <p:cNvSpPr txBox="1"/>
          <p:nvPr/>
        </p:nvSpPr>
        <p:spPr>
          <a:xfrm>
            <a:off x="224228" y="1988840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Combine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vector search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keyword-search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1EE977-6CF0-E0BC-7BAF-B42B2EFA90B3}"/>
              </a:ext>
            </a:extLst>
          </p:cNvPr>
          <p:cNvSpPr txBox="1"/>
          <p:nvPr/>
        </p:nvSpPr>
        <p:spPr>
          <a:xfrm>
            <a:off x="218059" y="3751687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https://sease.io/2023/12/hybrid-search-with-apache-solr.html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36974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41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2594521"/>
            <a:ext cx="70196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n-US" sz="4400" dirty="0">
                <a:solidFill>
                  <a:schemeClr val="tx1"/>
                </a:solidFill>
                <a:latin typeface="+mn-lt"/>
              </a:rPr>
              <a:t> in a search system: 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42154207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449" y="182803"/>
            <a:ext cx="7886700" cy="1013950"/>
          </a:xfrm>
        </p:spPr>
        <p:txBody>
          <a:bodyPr/>
          <a:lstStyle/>
          <a:p>
            <a:r>
              <a:rPr lang="en-US" dirty="0"/>
              <a:t>Lucene in a search system: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index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601424" y="1514123"/>
            <a:ext cx="5186024" cy="4953000"/>
            <a:chOff x="685800" y="1600200"/>
            <a:chExt cx="5186024" cy="4953000"/>
          </a:xfrm>
        </p:grpSpPr>
        <p:sp>
          <p:nvSpPr>
            <p:cNvPr id="4" name="Explosion 1 3"/>
            <p:cNvSpPr/>
            <p:nvPr/>
          </p:nvSpPr>
          <p:spPr>
            <a:xfrm>
              <a:off x="1174368" y="5202392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Raw Content</a:t>
              </a:r>
            </a:p>
          </p:txBody>
        </p:sp>
        <p:sp>
          <p:nvSpPr>
            <p:cNvPr id="5" name="Alternate Process 4"/>
            <p:cNvSpPr/>
            <p:nvPr/>
          </p:nvSpPr>
          <p:spPr>
            <a:xfrm>
              <a:off x="1106091" y="457426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Acquire content</a:t>
              </a:r>
            </a:p>
          </p:txBody>
        </p:sp>
        <p:sp>
          <p:nvSpPr>
            <p:cNvPr id="6" name="Alternate Process 5"/>
            <p:cNvSpPr/>
            <p:nvPr/>
          </p:nvSpPr>
          <p:spPr>
            <a:xfrm>
              <a:off x="1106091" y="3675231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Build document</a:t>
              </a:r>
            </a:p>
          </p:txBody>
        </p:sp>
        <p:sp>
          <p:nvSpPr>
            <p:cNvPr id="8" name="Alternate Process 7"/>
            <p:cNvSpPr/>
            <p:nvPr/>
          </p:nvSpPr>
          <p:spPr>
            <a:xfrm>
              <a:off x="1106091" y="2776228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Analyze document</a:t>
              </a:r>
            </a:p>
          </p:txBody>
        </p:sp>
        <p:sp>
          <p:nvSpPr>
            <p:cNvPr id="9" name="Alternate Process 8"/>
            <p:cNvSpPr/>
            <p:nvPr/>
          </p:nvSpPr>
          <p:spPr>
            <a:xfrm>
              <a:off x="1106091" y="1863569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Index document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14175" y="510678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2014175" y="4207753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2014175" y="3308718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2014175" y="2407540"/>
              <a:ext cx="0" cy="3686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Magnetic Disk 19"/>
            <p:cNvSpPr/>
            <p:nvPr/>
          </p:nvSpPr>
          <p:spPr>
            <a:xfrm>
              <a:off x="4424351" y="3308718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cxnSp>
          <p:nvCxnSpPr>
            <p:cNvPr id="22" name="Elbow Connector 21"/>
            <p:cNvCxnSpPr>
              <a:stCxn id="9" idx="3"/>
              <a:endCxn id="20" idx="2"/>
            </p:cNvCxnSpPr>
            <p:nvPr/>
          </p:nvCxnSpPr>
          <p:spPr>
            <a:xfrm>
              <a:off x="2922260" y="2129833"/>
              <a:ext cx="1502091" cy="1907246"/>
            </a:xfrm>
            <a:prstGeom prst="bentConnector3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685800" y="1600200"/>
              <a:ext cx="3048000" cy="4953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86200" y="56388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INDEX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95536" y="2006960"/>
            <a:ext cx="2971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+mn-lt"/>
              </a:rPr>
              <a:t>Steps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Acquire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+mn-lt"/>
              </a:rPr>
              <a:t>Build 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Analyze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document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Index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documents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latin typeface="+mn-lt"/>
            </a:endParaRPr>
          </a:p>
          <a:p>
            <a:endParaRPr lang="el-G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74131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77458" y="1637557"/>
            <a:ext cx="878908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tx1"/>
                </a:solidFill>
                <a:latin typeface="+mn-lt"/>
              </a:rPr>
              <a:t>Not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supported by core Lucid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Collection depending on type may require: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Crawler or spiders (web)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Specific APIs provided by the application (e.g., Twitter,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FourSquare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imdb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Scrapping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  <a:latin typeface="+mn-lt"/>
              </a:rPr>
              <a:t>https://pypi.org/project/beautifulsoup4/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Complex software if scattered at various location, </a:t>
            </a:r>
            <a:r>
              <a:rPr lang="en-US" sz="2000" dirty="0" err="1">
                <a:solidFill>
                  <a:schemeClr val="tx1"/>
                </a:solidFill>
                <a:latin typeface="+mn-lt"/>
              </a:rPr>
              <a:t>etc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Complex documents (e.g., XML, JSON, relational databases,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pptx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etc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)</a:t>
            </a:r>
          </a:p>
          <a:p>
            <a:endParaRPr lang="el-GR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Tika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the Apache Tika™ toolkit detects and extracts metadata and text from over a thousand different file types (such as PPT, XLS, and PDF)</a:t>
            </a: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http://tika.apache.org/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886700" cy="101395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1: Acquire and build content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395" y="623607"/>
            <a:ext cx="2805208" cy="1104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6386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886700" cy="101395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1: Acquire and build content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395" y="623607"/>
            <a:ext cx="2805208" cy="11045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420ECA2-345C-466A-B2AC-FC12636A51C5}"/>
              </a:ext>
            </a:extLst>
          </p:cNvPr>
          <p:cNvSpPr txBox="1"/>
          <p:nvPr/>
        </p:nvSpPr>
        <p:spPr>
          <a:xfrm>
            <a:off x="354917" y="2708920"/>
            <a:ext cx="878908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OpenNLP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library is a machine learning based toolkit for the processing of natural language text. It supports the most common NLP tasks, such as tokenization, sentence segmentation, part-of-speech tagging, named entity extraction, language detection, chunking (extracting sentences from unstructured text), parsing, and coreference resolution (find all expressions that refer to the same entity in the text)</a:t>
            </a:r>
          </a:p>
          <a:p>
            <a:endParaRPr lang="en-US" sz="18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+mn-lt"/>
                <a:hlinkClick r:id="rId3"/>
              </a:rPr>
              <a:t>https://opennlp.apache.org/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57172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36" y="1412776"/>
            <a:ext cx="8229600" cy="43735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Create documents by adding fields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Fields</a:t>
            </a:r>
            <a:r>
              <a:rPr lang="en-US" sz="2400" dirty="0"/>
              <a:t> may be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indexed</a:t>
            </a:r>
            <a:r>
              <a:rPr lang="en-US" sz="2400" dirty="0"/>
              <a:t> or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Indexed fields may or may not be analyzed (i.e., tokenized with an </a:t>
            </a:r>
            <a:r>
              <a:rPr lang="en-US" sz="2400" dirty="0">
                <a:latin typeface="Courier"/>
                <a:cs typeface="Courier"/>
              </a:rPr>
              <a:t>Analyzer</a:t>
            </a:r>
            <a:r>
              <a:rPr lang="en-US" sz="2400" dirty="0"/>
              <a:t>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</a:rPr>
              <a:t>Non-analyzed fields view the entire value as a single token</a:t>
            </a:r>
            <a:r>
              <a:rPr lang="en-US" sz="2400" dirty="0"/>
              <a:t> (useful for URLs, paths, dates, social security numbers, ...)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stored</a:t>
            </a:r>
            <a:r>
              <a:rPr lang="en-US" sz="2400" dirty="0"/>
              <a:t> or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Useful for fields that you’d like to display to users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Optionally store term vectors and other options such as </a:t>
            </a:r>
          </a:p>
          <a:p>
            <a:pPr marL="685800" lvl="2" indent="0">
              <a:buNone/>
            </a:pPr>
            <a:r>
              <a:rPr lang="en-US" sz="2400" dirty="0"/>
              <a:t>positional indexes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2:Build Documents</a:t>
            </a:r>
          </a:p>
        </p:txBody>
      </p:sp>
    </p:spTree>
    <p:extLst>
      <p:ext uri="{BB962C8B-B14F-4D97-AF65-F5344CB8AC3E}">
        <p14:creationId xmlns:p14="http://schemas.microsoft.com/office/powerpoint/2010/main" val="292006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36" y="1412776"/>
            <a:ext cx="8229600" cy="3168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Create documents by adding fields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2000" b="1" dirty="0"/>
              <a:t>Step 1</a:t>
            </a:r>
            <a:r>
              <a:rPr lang="en-US" sz="2000" dirty="0"/>
              <a:t> − Create a method to get a </a:t>
            </a:r>
            <a:r>
              <a:rPr lang="en-US" sz="2000" dirty="0" err="1"/>
              <a:t>Lucene</a:t>
            </a:r>
            <a:r>
              <a:rPr lang="en-US" sz="2000" dirty="0"/>
              <a:t> document from a text file.</a:t>
            </a:r>
          </a:p>
          <a:p>
            <a:pPr marL="0" indent="0">
              <a:buNone/>
            </a:pPr>
            <a:r>
              <a:rPr lang="en-US" sz="2000" b="1" dirty="0"/>
              <a:t>Step 2</a:t>
            </a:r>
            <a:r>
              <a:rPr lang="en-US" sz="2000" dirty="0"/>
              <a:t> − </a:t>
            </a:r>
            <a:r>
              <a:rPr lang="en-US" sz="2000" dirty="0">
                <a:solidFill>
                  <a:srgbClr val="FF0000"/>
                </a:solidFill>
              </a:rPr>
              <a:t>Create various fields </a:t>
            </a:r>
            <a:r>
              <a:rPr lang="en-US" sz="2000" dirty="0"/>
              <a:t>which are key value pairs containing keys as names and values as contents to be indexed.</a:t>
            </a:r>
          </a:p>
          <a:p>
            <a:pPr marL="0" indent="0">
              <a:buNone/>
            </a:pPr>
            <a:r>
              <a:rPr lang="en-US" sz="2000" b="1" dirty="0"/>
              <a:t>Step 3</a:t>
            </a:r>
            <a:r>
              <a:rPr lang="en-US" sz="2000" dirty="0"/>
              <a:t> − Set field to be </a:t>
            </a:r>
            <a:r>
              <a:rPr lang="en-US" sz="2000" dirty="0">
                <a:solidFill>
                  <a:srgbClr val="FF0000"/>
                </a:solidFill>
              </a:rPr>
              <a:t>analyzed or not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0000"/>
                </a:solidFill>
              </a:rPr>
              <a:t>stored or not</a:t>
            </a:r>
          </a:p>
          <a:p>
            <a:pPr marL="0" indent="0">
              <a:buNone/>
            </a:pPr>
            <a:r>
              <a:rPr lang="en-US" sz="2000" b="1" dirty="0"/>
              <a:t>Step 4</a:t>
            </a:r>
            <a:r>
              <a:rPr lang="en-US" sz="2000" dirty="0"/>
              <a:t> − Add the newly-created fields to the document object and return it to the caller method.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2:Build Documents</a:t>
            </a:r>
          </a:p>
        </p:txBody>
      </p:sp>
    </p:spTree>
    <p:extLst>
      <p:ext uri="{BB962C8B-B14F-4D97-AF65-F5344CB8AC3E}">
        <p14:creationId xmlns:p14="http://schemas.microsoft.com/office/powerpoint/2010/main" val="79464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2:Build Documents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 (παλιότερη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version)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1412776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000" dirty="0"/>
              <a:t>private Document </a:t>
            </a:r>
            <a:r>
              <a:rPr lang="en-GB" sz="1000" dirty="0" err="1"/>
              <a:t>getDocument</a:t>
            </a:r>
            <a:r>
              <a:rPr lang="en-GB" sz="1000" dirty="0"/>
              <a:t>(File file) throws </a:t>
            </a:r>
            <a:r>
              <a:rPr lang="en-GB" sz="1000" dirty="0" err="1"/>
              <a:t>IOException</a:t>
            </a:r>
            <a:r>
              <a:rPr lang="en-GB" sz="1000" dirty="0"/>
              <a:t> {</a:t>
            </a:r>
          </a:p>
          <a:p>
            <a:pPr marL="0" indent="0">
              <a:buNone/>
            </a:pPr>
            <a:r>
              <a:rPr lang="en-GB" sz="1000" dirty="0"/>
              <a:t>Document </a:t>
            </a:r>
            <a:r>
              <a:rPr lang="en-GB" sz="1000" dirty="0" err="1"/>
              <a:t>document</a:t>
            </a:r>
            <a:r>
              <a:rPr lang="en-GB" sz="1000" dirty="0"/>
              <a:t> = new Document();</a:t>
            </a:r>
          </a:p>
          <a:p>
            <a:endParaRPr lang="en-GB" sz="1000" dirty="0"/>
          </a:p>
          <a:p>
            <a:pPr marL="0" indent="0">
              <a:buNone/>
            </a:pPr>
            <a:r>
              <a:rPr lang="en-GB" sz="1000" dirty="0"/>
              <a:t> //index file contents</a:t>
            </a:r>
          </a:p>
          <a:p>
            <a:pPr marL="0" indent="0">
              <a:buNone/>
            </a:pPr>
            <a:r>
              <a:rPr lang="en-GB" sz="1000" dirty="0"/>
              <a:t>Field </a:t>
            </a:r>
            <a:r>
              <a:rPr lang="en-GB" sz="1000" dirty="0" err="1"/>
              <a:t>contentField</a:t>
            </a:r>
            <a:r>
              <a:rPr lang="en-GB" sz="1000" dirty="0"/>
              <a:t> = new Field(</a:t>
            </a:r>
            <a:r>
              <a:rPr lang="en-GB" sz="1000" dirty="0" err="1"/>
              <a:t>LuceneConstants.CONTENTS</a:t>
            </a:r>
            <a:r>
              <a:rPr lang="en-GB" sz="1000" dirty="0"/>
              <a:t>, </a:t>
            </a:r>
          </a:p>
          <a:p>
            <a:pPr marL="0" indent="0">
              <a:buNone/>
            </a:pPr>
            <a:r>
              <a:rPr lang="en-GB" sz="1000" dirty="0"/>
              <a:t>new </a:t>
            </a:r>
            <a:r>
              <a:rPr lang="en-GB" sz="1000" dirty="0" err="1"/>
              <a:t>FileReader</a:t>
            </a:r>
            <a:r>
              <a:rPr lang="en-GB" sz="1000" dirty="0"/>
              <a:t>(file))</a:t>
            </a:r>
          </a:p>
          <a:p>
            <a:pPr marL="0" indent="0">
              <a:buNone/>
            </a:pPr>
            <a:r>
              <a:rPr lang="en-GB" sz="1000" dirty="0"/>
              <a:t>//index file name</a:t>
            </a:r>
          </a:p>
          <a:p>
            <a:pPr marL="0" indent="0">
              <a:buNone/>
            </a:pPr>
            <a:r>
              <a:rPr lang="en-GB" sz="1000" dirty="0"/>
              <a:t>Field </a:t>
            </a:r>
            <a:r>
              <a:rPr lang="en-GB" sz="1000" dirty="0" err="1"/>
              <a:t>fileNameField</a:t>
            </a:r>
            <a:r>
              <a:rPr lang="en-GB" sz="1000" dirty="0"/>
              <a:t> = new Field(</a:t>
            </a:r>
            <a:r>
              <a:rPr lang="en-GB" sz="1000" dirty="0" err="1"/>
              <a:t>LuceneConstants.FILE_NAME</a:t>
            </a:r>
            <a:r>
              <a:rPr lang="en-GB" sz="1000" dirty="0"/>
              <a:t>, </a:t>
            </a:r>
            <a:r>
              <a:rPr lang="en-GB" sz="1000" dirty="0" err="1"/>
              <a:t>file.getName</a:t>
            </a:r>
            <a:r>
              <a:rPr lang="en-GB" sz="1000" dirty="0"/>
              <a:t>(), </a:t>
            </a:r>
            <a:r>
              <a:rPr lang="en-GB" sz="1000" dirty="0" err="1"/>
              <a:t>Field.Store.YES,Field.Index.NOT_ANALYZED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r>
              <a:rPr lang="en-GB" sz="1000" dirty="0"/>
              <a:t>   </a:t>
            </a:r>
          </a:p>
          <a:p>
            <a:pPr marL="0" indent="0">
              <a:buNone/>
            </a:pPr>
            <a:r>
              <a:rPr lang="en-GB" sz="1000" dirty="0"/>
              <a:t>//index file path</a:t>
            </a:r>
          </a:p>
          <a:p>
            <a:pPr marL="0" indent="0">
              <a:buNone/>
            </a:pPr>
            <a:r>
              <a:rPr lang="en-GB" sz="1000" dirty="0"/>
              <a:t> Field </a:t>
            </a:r>
            <a:r>
              <a:rPr lang="en-GB" sz="1000" dirty="0" err="1"/>
              <a:t>filePathField</a:t>
            </a:r>
            <a:r>
              <a:rPr lang="en-GB" sz="1000" dirty="0"/>
              <a:t> = new Field(</a:t>
            </a:r>
            <a:r>
              <a:rPr lang="en-GB" sz="1000" dirty="0" err="1"/>
              <a:t>LuceneConstants.FILE_PATH</a:t>
            </a:r>
            <a:r>
              <a:rPr lang="en-GB" sz="1000" dirty="0"/>
              <a:t>, </a:t>
            </a:r>
            <a:r>
              <a:rPr lang="en-GB" sz="1000" dirty="0" err="1"/>
              <a:t>file.getCanonicalPath</a:t>
            </a:r>
            <a:r>
              <a:rPr lang="en-GB" sz="1000" dirty="0"/>
              <a:t>(),  </a:t>
            </a:r>
            <a:r>
              <a:rPr lang="en-GB" sz="1000" dirty="0" err="1"/>
              <a:t>Field.Store.YES,Field.Index.NOT_ANALYZED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1000" dirty="0" err="1"/>
              <a:t>document.add</a:t>
            </a:r>
            <a:r>
              <a:rPr lang="en-GB" sz="1000" dirty="0"/>
              <a:t>(</a:t>
            </a:r>
            <a:r>
              <a:rPr lang="en-GB" sz="1000" dirty="0" err="1"/>
              <a:t>contentField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r>
              <a:rPr lang="en-GB" sz="1000" dirty="0" err="1"/>
              <a:t>document.add</a:t>
            </a:r>
            <a:r>
              <a:rPr lang="en-GB" sz="1000" dirty="0"/>
              <a:t>(</a:t>
            </a:r>
            <a:r>
              <a:rPr lang="en-GB" sz="1000" dirty="0" err="1"/>
              <a:t>fileNameField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r>
              <a:rPr lang="en-GB" sz="1000" dirty="0"/>
              <a:t> </a:t>
            </a:r>
            <a:r>
              <a:rPr lang="en-GB" sz="1000" dirty="0" err="1"/>
              <a:t>document.add</a:t>
            </a:r>
            <a:r>
              <a:rPr lang="en-GB" sz="1000" dirty="0"/>
              <a:t>(</a:t>
            </a:r>
            <a:r>
              <a:rPr lang="en-GB" sz="1000" dirty="0" err="1"/>
              <a:t>filePathField</a:t>
            </a:r>
            <a:r>
              <a:rPr lang="en-GB" sz="1000" dirty="0"/>
              <a:t>);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1000" dirty="0"/>
              <a:t>return document;</a:t>
            </a:r>
          </a:p>
          <a:p>
            <a:pPr marL="0" indent="0">
              <a:buNone/>
            </a:pPr>
            <a:r>
              <a:rPr lang="en-GB" sz="1000" dirty="0"/>
              <a:t>} </a:t>
            </a:r>
            <a:endParaRPr lang="el-GR" sz="1000" dirty="0"/>
          </a:p>
        </p:txBody>
      </p:sp>
    </p:spTree>
    <p:extLst>
      <p:ext uri="{BB962C8B-B14F-4D97-AF65-F5344CB8AC3E}">
        <p14:creationId xmlns:p14="http://schemas.microsoft.com/office/powerpoint/2010/main" val="10022194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90786" y="332656"/>
            <a:ext cx="7886700" cy="101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Step 3:analyze and index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2325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Create an </a:t>
            </a:r>
            <a:r>
              <a:rPr lang="en-US" dirty="0" err="1"/>
              <a:t>IndexWriter</a:t>
            </a:r>
            <a:r>
              <a:rPr lang="en-US" dirty="0"/>
              <a:t> and add documents to it with </a:t>
            </a:r>
            <a:r>
              <a:rPr lang="en-US" dirty="0" err="1"/>
              <a:t>addDocument</a:t>
            </a:r>
            <a:r>
              <a:rPr lang="en-US" dirty="0"/>
              <a:t>();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39330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721" y="188640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Core indexing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212" y="1700808"/>
            <a:ext cx="7886700" cy="304353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Analyzer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Extracts tokens from a text stream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IndexWriter</a:t>
            </a:r>
            <a:endParaRPr lang="en-US" sz="2400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create a new index, open an existing index, and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add, remove, or update documents in an index</a:t>
            </a:r>
            <a:br>
              <a:rPr lang="en-US" sz="2400" dirty="0">
                <a:cs typeface="Courier"/>
              </a:rPr>
            </a:br>
            <a:endParaRPr lang="en-US" sz="2400" dirty="0">
              <a:cs typeface="Courier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Directory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cs typeface="Courier"/>
              </a:rPr>
              <a:t>Abstract class that represents the location of an index</a:t>
            </a:r>
            <a:br>
              <a:rPr lang="en-US" sz="2400" dirty="0">
                <a:cs typeface="Courier"/>
              </a:rPr>
            </a:br>
            <a:endParaRPr lang="en-US" sz="2400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30510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24ACF0-5220-E6F3-EB22-0F4E974FDF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92998B-3DA0-B506-6665-0EB4A8CFB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8106CB-701C-DF3A-BBF7-D7383881052C}"/>
              </a:ext>
            </a:extLst>
          </p:cNvPr>
          <p:cNvSpPr txBox="1"/>
          <p:nvPr/>
        </p:nvSpPr>
        <p:spPr>
          <a:xfrm>
            <a:off x="899592" y="836712"/>
            <a:ext cx="692985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Προαιρετική Εργασία </a:t>
            </a:r>
          </a:p>
          <a:p>
            <a:pPr algn="ctr"/>
            <a:endParaRPr lang="el-GR" sz="40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Υλοποίηση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RAG 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για την ίδια συλλογή </a:t>
            </a: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Θα ανακοινωθεί την επόμενη εβδομάδα</a:t>
            </a: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Παράδοση: </a:t>
            </a:r>
            <a:r>
              <a:rPr lang="el-GR" sz="2000" dirty="0">
                <a:solidFill>
                  <a:srgbClr val="FF0000"/>
                </a:solidFill>
                <a:latin typeface="+mn-lt"/>
              </a:rPr>
              <a:t>Παρασκευή 23 Μαΐου 2025</a:t>
            </a: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rgbClr val="FF0000"/>
                </a:solidFill>
                <a:latin typeface="+mn-lt"/>
              </a:rPr>
              <a:t>Απαλλακτική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: 50% του βαθμού</a:t>
            </a:r>
            <a:endParaRPr lang="el-GR" sz="2000" dirty="0">
              <a:solidFill>
                <a:srgbClr val="336699"/>
              </a:solidFill>
              <a:latin typeface="+mn-lt"/>
            </a:endParaRPr>
          </a:p>
          <a:p>
            <a:r>
              <a:rPr lang="el-GR" sz="2000" dirty="0">
                <a:solidFill>
                  <a:srgbClr val="336699"/>
                </a:solidFill>
                <a:latin typeface="+mn-lt"/>
              </a:rPr>
              <a:t>	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Αντί για την τελική εξέταση</a:t>
            </a:r>
          </a:p>
          <a:p>
            <a:endParaRPr lang="el-GR" sz="2000" dirty="0">
              <a:solidFill>
                <a:schemeClr val="tx1"/>
              </a:solidFill>
              <a:latin typeface="+mn-lt"/>
            </a:endParaRPr>
          </a:p>
          <a:p>
            <a:r>
              <a:rPr lang="el-GR" sz="2000" dirty="0">
                <a:solidFill>
                  <a:schemeClr val="tx1"/>
                </a:solidFill>
                <a:latin typeface="+mn-lt"/>
              </a:rPr>
              <a:t>		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0235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9512" y="476672"/>
            <a:ext cx="85689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StandardAnalyzer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endParaRPr lang="en-GB" sz="1400" dirty="0">
              <a:solidFill>
                <a:schemeClr val="tx1"/>
              </a:solidFill>
              <a:latin typeface="+mj-lt"/>
            </a:endParaRPr>
          </a:p>
          <a:p>
            <a:r>
              <a:rPr lang="en-GB" sz="1400" i="1" dirty="0">
                <a:solidFill>
                  <a:schemeClr val="tx1"/>
                </a:solidFill>
                <a:latin typeface="+mj-lt"/>
              </a:rPr>
              <a:t> // </a:t>
            </a:r>
            <a:r>
              <a:rPr lang="en-GB" sz="1400" b="1" i="1" dirty="0">
                <a:solidFill>
                  <a:srgbClr val="FF0000"/>
                </a:solidFill>
                <a:latin typeface="+mj-lt"/>
              </a:rPr>
              <a:t>INDEX:</a:t>
            </a:r>
            <a:r>
              <a:rPr lang="en-GB" sz="1400" i="1" dirty="0">
                <a:solidFill>
                  <a:schemeClr val="tx1"/>
                </a:solidFill>
                <a:latin typeface="+mj-lt"/>
              </a:rPr>
              <a:t> Store the index in memory: (</a:t>
            </a:r>
            <a:r>
              <a:rPr lang="el-GR" sz="1400" i="1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</a:rPr>
              <a:t>για την εργασία θα το αποθηκεύστε στο δίσκο </a:t>
            </a:r>
            <a:r>
              <a:rPr lang="el-GR" sz="1400" i="1" dirty="0">
                <a:solidFill>
                  <a:schemeClr val="tx1"/>
                </a:solidFill>
                <a:latin typeface="+mj-lt"/>
              </a:rPr>
              <a:t>– θα δημιουργηθεί μια φορά στην αρχή)</a:t>
            </a:r>
            <a:endParaRPr lang="en-GB" sz="1400" i="1" dirty="0">
              <a:solidFill>
                <a:schemeClr val="tx1"/>
              </a:solidFill>
              <a:latin typeface="+mj-lt"/>
            </a:endParaRP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RAMDirectory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To store an index on disk, use this instead: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FSDirectory.open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tmp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testindex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");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doc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String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text = "This is the text to be indexed.";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doc.add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Field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text,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TextField.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TYPE_STORED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iwriter.addDocument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SEARCH: Now search the index: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DirectoryReader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DirectoryReader.open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// Parse a simple query that searches for "text":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parser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parser.parse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("text");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ScoreDoc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[] hits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isearcher.search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(query, null, 1000).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scoreDocs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Iterate through the results: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for 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0;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&lt;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hits.length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++) {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isearcher.doc(hits[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].doc);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}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  <a:endParaRPr lang="el-GR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9FB351-7171-4197-9464-6B01170A7798}"/>
              </a:ext>
            </a:extLst>
          </p:cNvPr>
          <p:cNvSpPr txBox="1"/>
          <p:nvPr/>
        </p:nvSpPr>
        <p:spPr>
          <a:xfrm>
            <a:off x="4427984" y="260648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παλιότερη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version</a:t>
            </a:r>
            <a:endParaRPr lang="el-GR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29635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Using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"/>
              </a:rPr>
              <a:t>Field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options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855384"/>
              </p:ext>
            </p:extLst>
          </p:nvPr>
        </p:nvGraphicFramePr>
        <p:xfrm>
          <a:off x="395536" y="1988840"/>
          <a:ext cx="8229600" cy="281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9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21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TermVector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Example usage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619">
                <a:tc>
                  <a:txBody>
                    <a:bodyPr/>
                    <a:lstStyle/>
                    <a:p>
                      <a:r>
                        <a:rPr lang="en-US" dirty="0"/>
                        <a:t>NOT_ANALYZED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Identifiers, telephone</a:t>
                      </a:r>
                      <a:r>
                        <a:rPr lang="en-US" baseline="0" dirty="0"/>
                        <a:t>/SSNs, URLs, dates, ...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007">
                <a:tc>
                  <a:txBody>
                    <a:bodyPr/>
                    <a:lstStyle/>
                    <a:p>
                      <a:r>
                        <a:rPr lang="en-US" dirty="0"/>
                        <a:t>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WITH_POSITIONS_OFFSETS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Title, abstract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59">
                <a:tc>
                  <a:txBody>
                    <a:bodyPr/>
                    <a:lstStyle/>
                    <a:p>
                      <a:r>
                        <a:rPr lang="en-US" dirty="0"/>
                        <a:t>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WITH_POSITIONS_OFFSETS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735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Document</a:t>
                      </a:r>
                      <a:r>
                        <a:rPr lang="en-US" baseline="0" dirty="0"/>
                        <a:t> type, DB keys (if not used for searching)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/>
                        <a:t>NOT_ANALYZED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Hidden keywords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5896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Analyzer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18755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/>
              <a:t>Tokenizes the input text</a:t>
            </a:r>
          </a:p>
          <a:p>
            <a:r>
              <a:rPr lang="en-US" dirty="0"/>
              <a:t>Common </a:t>
            </a:r>
            <a:r>
              <a:rPr lang="en-US" dirty="0">
                <a:cs typeface="Courier"/>
              </a:rPr>
              <a:t>Analyzer</a:t>
            </a:r>
            <a:r>
              <a:rPr lang="en-US" dirty="0"/>
              <a:t>s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WhitespaceAnalyzer</a:t>
            </a:r>
            <a:br>
              <a:rPr lang="en-US" dirty="0"/>
            </a:br>
            <a:r>
              <a:rPr lang="en-US" i="1" dirty="0"/>
              <a:t>Splits tokens on whitespace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SimpleAnalyzer</a:t>
            </a:r>
            <a:br>
              <a:rPr lang="en-US" dirty="0"/>
            </a:br>
            <a:r>
              <a:rPr lang="en-US" i="1" dirty="0"/>
              <a:t>Splits tokens on non-letters, and then lowercases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StopAnalyzer</a:t>
            </a:r>
            <a:br>
              <a:rPr lang="en-US" dirty="0"/>
            </a:br>
            <a:r>
              <a:rPr lang="en-US" i="1" dirty="0"/>
              <a:t>Same as </a:t>
            </a:r>
            <a:r>
              <a:rPr lang="en-US" i="1" dirty="0" err="1"/>
              <a:t>SimpleAnalyzer</a:t>
            </a:r>
            <a:r>
              <a:rPr lang="en-US" i="1" dirty="0"/>
              <a:t>, but also removes stop words</a:t>
            </a:r>
          </a:p>
          <a:p>
            <a:pPr lvl="1"/>
            <a:r>
              <a:rPr lang="en-US" dirty="0" err="1">
                <a:solidFill>
                  <a:schemeClr val="accent3">
                    <a:lumMod val="75000"/>
                  </a:schemeClr>
                </a:solidFill>
                <a:cs typeface="Courier"/>
              </a:rPr>
              <a:t>StandardAnalyzer</a:t>
            </a:r>
            <a:br>
              <a:rPr lang="en-US" dirty="0"/>
            </a:br>
            <a:r>
              <a:rPr lang="en-US" i="1" dirty="0"/>
              <a:t>Most sophisticated analyzer that knows about certain token types, lowercases, removes stop words, ...</a:t>
            </a:r>
          </a:p>
        </p:txBody>
      </p:sp>
    </p:spTree>
    <p:extLst>
      <p:ext uri="{BB962C8B-B14F-4D97-AF65-F5344CB8AC3E}">
        <p14:creationId xmlns:p14="http://schemas.microsoft.com/office/powerpoint/2010/main" val="25272778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Analysis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“The quick brown fox jumped over the lazy dog”</a:t>
            </a:r>
          </a:p>
          <a:p>
            <a:r>
              <a:rPr lang="en-US" dirty="0" err="1">
                <a:latin typeface="Courier"/>
                <a:cs typeface="Courier"/>
              </a:rPr>
              <a:t>WhitespaceAnalyzer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[The] [quick] [brown] [fox] [jumped] [over] [the] [lazy] [dog]</a:t>
            </a:r>
          </a:p>
          <a:p>
            <a:r>
              <a:rPr lang="en-US" dirty="0" err="1">
                <a:latin typeface="Courier"/>
                <a:cs typeface="Courier"/>
              </a:rPr>
              <a:t>SimpleAnalyzer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[the] [quick] [brown] [fox] [jumped] [over] [the] [lazy] [dog]</a:t>
            </a:r>
          </a:p>
          <a:p>
            <a:r>
              <a:rPr lang="en-US" dirty="0" err="1">
                <a:latin typeface="Courier"/>
                <a:cs typeface="Courier"/>
              </a:rPr>
              <a:t>StopAnalyzer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[quick] [brown] [fox] [jumped] [over] [lazy] [dog]</a:t>
            </a:r>
          </a:p>
          <a:p>
            <a:r>
              <a:rPr lang="en-US" dirty="0" err="1">
                <a:latin typeface="Courier"/>
                <a:cs typeface="Courier"/>
              </a:rPr>
              <a:t>StandardAnalyzer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[quick] [brown] [fox] [jumped] [over] [lazy] [dog]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418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More analysis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“XY&amp;Z Corporation – </a:t>
            </a:r>
            <a:r>
              <a:rPr lang="en-US" dirty="0" err="1"/>
              <a:t>xyz@example.com</a:t>
            </a:r>
            <a:r>
              <a:rPr lang="en-US" dirty="0"/>
              <a:t>”</a:t>
            </a:r>
          </a:p>
          <a:p>
            <a:r>
              <a:rPr lang="en-US" dirty="0" err="1">
                <a:latin typeface="Courier"/>
                <a:cs typeface="Courier"/>
              </a:rPr>
              <a:t>WhitespaceAnalyzer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[XY&amp;Z] [Corporation] [-] [</a:t>
            </a:r>
            <a:r>
              <a:rPr lang="en-US" dirty="0" err="1"/>
              <a:t>xyz@example.com</a:t>
            </a:r>
            <a:r>
              <a:rPr lang="en-US" dirty="0"/>
              <a:t>]</a:t>
            </a:r>
          </a:p>
          <a:p>
            <a:r>
              <a:rPr lang="en-US" dirty="0" err="1">
                <a:latin typeface="Courier"/>
                <a:cs typeface="Courier"/>
              </a:rPr>
              <a:t>SimpleAnalyzer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</a:t>
            </a:r>
            <a:r>
              <a:rPr lang="en-US" dirty="0" err="1"/>
              <a:t>xy</a:t>
            </a:r>
            <a:r>
              <a:rPr lang="en-US" dirty="0"/>
              <a:t>] [z] [corporation] [xyz] [example] [com]</a:t>
            </a:r>
          </a:p>
          <a:p>
            <a:r>
              <a:rPr lang="en-US" dirty="0" err="1">
                <a:latin typeface="Courier"/>
                <a:cs typeface="Courier"/>
              </a:rPr>
              <a:t>StopAnalyzer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</a:t>
            </a:r>
            <a:r>
              <a:rPr lang="en-US" dirty="0" err="1"/>
              <a:t>xy</a:t>
            </a:r>
            <a:r>
              <a:rPr lang="en-US" dirty="0"/>
              <a:t>] [z] [corporation] [xyz] [example] [com]</a:t>
            </a:r>
          </a:p>
          <a:p>
            <a:r>
              <a:rPr lang="en-US" dirty="0" err="1">
                <a:latin typeface="Courier"/>
                <a:cs typeface="Courier"/>
              </a:rPr>
              <a:t>StandardAnalyzer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/>
              <a:t>[</a:t>
            </a:r>
            <a:r>
              <a:rPr lang="en-US" dirty="0" err="1"/>
              <a:t>xy&amp;z</a:t>
            </a:r>
            <a:r>
              <a:rPr lang="en-US" dirty="0"/>
              <a:t>] [corporation] [</a:t>
            </a:r>
            <a:r>
              <a:rPr lang="en-US" dirty="0" err="1"/>
              <a:t>xyz@example.com</a:t>
            </a:r>
            <a:r>
              <a:rPr lang="en-US" dirty="0"/>
              <a:t>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9065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55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ectangle 25"/>
          <p:cNvSpPr/>
          <p:nvPr/>
        </p:nvSpPr>
        <p:spPr>
          <a:xfrm rot="5400000">
            <a:off x="5544108" y="4617132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4674" y="170080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2594521"/>
            <a:ext cx="7019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in a search system: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365170920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228506-E243-4C19-8FFA-807787CFB7A9}" type="slidenum">
              <a:rPr lang="en-US"/>
              <a:pPr/>
              <a:t>56</a:t>
            </a:fld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0192" y="4509120"/>
            <a:ext cx="1224136" cy="187220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" name="Group 2"/>
          <p:cNvGrpSpPr/>
          <p:nvPr/>
        </p:nvGrpSpPr>
        <p:grpSpPr>
          <a:xfrm>
            <a:off x="1712691" y="1306542"/>
            <a:ext cx="4567249" cy="4687156"/>
            <a:chOff x="4223475" y="1505739"/>
            <a:chExt cx="4567249" cy="4687156"/>
          </a:xfrm>
        </p:grpSpPr>
        <p:sp>
          <p:nvSpPr>
            <p:cNvPr id="26" name="Rectangle 25"/>
            <p:cNvSpPr/>
            <p:nvPr/>
          </p:nvSpPr>
          <p:spPr>
            <a:xfrm rot="5400000">
              <a:off x="5544108" y="4617132"/>
              <a:ext cx="1224136" cy="18722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Magnetic Disk 19"/>
            <p:cNvSpPr/>
            <p:nvPr/>
          </p:nvSpPr>
          <p:spPr>
            <a:xfrm>
              <a:off x="4223475" y="3157903"/>
              <a:ext cx="1447473" cy="1456722"/>
            </a:xfrm>
            <a:prstGeom prst="flowChartMagneticDisk">
              <a:avLst/>
            </a:prstGeom>
            <a:solidFill>
              <a:schemeClr val="accent5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Index</a:t>
              </a:r>
            </a:p>
          </p:txBody>
        </p:sp>
        <p:sp>
          <p:nvSpPr>
            <p:cNvPr id="19" name="Explosion 1 18"/>
            <p:cNvSpPr/>
            <p:nvPr/>
          </p:nvSpPr>
          <p:spPr>
            <a:xfrm>
              <a:off x="6689344" y="1505739"/>
              <a:ext cx="1679615" cy="1119674"/>
            </a:xfrm>
            <a:prstGeom prst="irregularSeal1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Users</a:t>
              </a:r>
            </a:p>
          </p:txBody>
        </p:sp>
        <p:sp>
          <p:nvSpPr>
            <p:cNvPr id="20" name="Alternate Process 24"/>
            <p:cNvSpPr/>
            <p:nvPr/>
          </p:nvSpPr>
          <p:spPr>
            <a:xfrm>
              <a:off x="6621067" y="2787099"/>
              <a:ext cx="1816169" cy="532527"/>
            </a:xfrm>
            <a:prstGeom prst="flowChartAlternate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Search UI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381019" y="3790674"/>
              <a:ext cx="2296265" cy="826146"/>
              <a:chOff x="6581895" y="3941489"/>
              <a:chExt cx="2296265" cy="826146"/>
            </a:xfrm>
          </p:grpSpPr>
          <p:sp>
            <p:nvSpPr>
              <p:cNvPr id="22" name="Alternate Process 25"/>
              <p:cNvSpPr/>
              <p:nvPr/>
            </p:nvSpPr>
            <p:spPr>
              <a:xfrm>
                <a:off x="6581895" y="3941489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Build query</a:t>
                </a:r>
              </a:p>
            </p:txBody>
          </p:sp>
          <p:sp>
            <p:nvSpPr>
              <p:cNvPr id="24" name="Alternate Process 26"/>
              <p:cNvSpPr/>
              <p:nvPr/>
            </p:nvSpPr>
            <p:spPr>
              <a:xfrm>
                <a:off x="7867660" y="3943684"/>
                <a:ext cx="1010500" cy="823951"/>
              </a:xfrm>
              <a:prstGeom prst="flowChartAlternateProcess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/>
                  <a:t>Render results</a:t>
                </a:r>
              </a:p>
            </p:txBody>
          </p:sp>
        </p:grpSp>
        <p:sp>
          <p:nvSpPr>
            <p:cNvPr id="25" name="Alternate Process 27"/>
            <p:cNvSpPr/>
            <p:nvPr/>
          </p:nvSpPr>
          <p:spPr>
            <a:xfrm>
              <a:off x="6621067" y="5042216"/>
              <a:ext cx="1816169" cy="532527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 query</a:t>
              </a:r>
            </a:p>
          </p:txBody>
        </p:sp>
        <p:cxnSp>
          <p:nvCxnSpPr>
            <p:cNvPr id="27" name="Straight Arrow Connector 26"/>
            <p:cNvCxnSpPr>
              <a:endCxn id="22" idx="0"/>
            </p:cNvCxnSpPr>
            <p:nvPr/>
          </p:nvCxnSpPr>
          <p:spPr>
            <a:xfrm flipH="1">
              <a:off x="6886269" y="3319626"/>
              <a:ext cx="396016" cy="47104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4" idx="0"/>
            </p:cNvCxnSpPr>
            <p:nvPr/>
          </p:nvCxnSpPr>
          <p:spPr>
            <a:xfrm flipH="1" flipV="1">
              <a:off x="7800124" y="3319626"/>
              <a:ext cx="371910" cy="47324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2" idx="2"/>
            </p:cNvCxnSpPr>
            <p:nvPr/>
          </p:nvCxnSpPr>
          <p:spPr>
            <a:xfrm>
              <a:off x="6886269" y="4614625"/>
              <a:ext cx="396016" cy="427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7800124" y="4568974"/>
              <a:ext cx="338355" cy="4732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25" idx="1"/>
              <a:endCxn id="17" idx="4"/>
            </p:cNvCxnSpPr>
            <p:nvPr/>
          </p:nvCxnSpPr>
          <p:spPr>
            <a:xfrm rot="10800000">
              <a:off x="5670949" y="3886264"/>
              <a:ext cx="950119" cy="1422216"/>
            </a:xfrm>
            <a:prstGeom prst="bentConnector3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20" idx="0"/>
            </p:cNvCxnSpPr>
            <p:nvPr/>
          </p:nvCxnSpPr>
          <p:spPr>
            <a:xfrm>
              <a:off x="7529152" y="2256725"/>
              <a:ext cx="0" cy="530374"/>
            </a:xfrm>
            <a:prstGeom prst="straightConnector1">
              <a:avLst/>
            </a:prstGeom>
            <a:ln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6047524" y="3735385"/>
              <a:ext cx="2743200" cy="1905000"/>
            </a:xfrm>
            <a:prstGeom prst="rect">
              <a:avLst/>
            </a:prstGeom>
            <a:noFill/>
            <a:ln w="28575" cmpd="sng">
              <a:solidFill>
                <a:srgbClr val="FF9966"/>
              </a:solidFill>
              <a:prstDash val="dash"/>
            </a:ln>
            <a:effectLst>
              <a:outerShdw blurRad="40000" dist="23000" sx="1000" sy="1000" rotWithShape="0">
                <a:srgbClr val="000000"/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961924" y="5792785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SEARCH</a:t>
              </a:r>
              <a:endParaRPr lang="el-GR" sz="2000" b="1" dirty="0">
                <a:solidFill>
                  <a:schemeClr val="accent6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986449" y="182803"/>
            <a:ext cx="7886700" cy="1013950"/>
          </a:xfrm>
        </p:spPr>
        <p:txBody>
          <a:bodyPr/>
          <a:lstStyle/>
          <a:p>
            <a:r>
              <a:rPr lang="en-US" dirty="0"/>
              <a:t>Lucene in a search system: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232273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457200" y="1700808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dirty="0">
              <a:latin typeface="+mn-lt"/>
            </a:endParaRPr>
          </a:p>
          <a:p>
            <a:r>
              <a:rPr lang="en-US" u="sng" dirty="0">
                <a:solidFill>
                  <a:prstClr val="black"/>
                </a:solidFill>
                <a:latin typeface="Calibri"/>
              </a:rPr>
              <a:t>No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default search UI, but many useful modules</a:t>
            </a:r>
          </a:p>
          <a:p>
            <a:pPr lvl="0"/>
            <a:endParaRPr lang="en-US" sz="800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Calibri"/>
              </a:rPr>
              <a:t>General instructions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Simple (do not present a lot of options in the first page)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>
                <a:latin typeface="Calibri"/>
              </a:rPr>
              <a:t>a single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search box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better than 2-step process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Result presentation is very important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highlight matches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make sort order clear,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etc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prstClr val="black"/>
              </a:solidFill>
              <a:latin typeface="Calibri"/>
            </a:endParaRPr>
          </a:p>
          <a:p>
            <a:pPr lvl="0"/>
            <a:endParaRPr lang="en-US" dirty="0">
              <a:solidFill>
                <a:prstClr val="black"/>
              </a:solidFill>
              <a:latin typeface="Calibri"/>
            </a:endParaRPr>
          </a:p>
          <a:p>
            <a:endParaRPr lang="en-US" sz="800" dirty="0">
              <a:latin typeface="+mn-lt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4785" y="332656"/>
            <a:ext cx="7886700" cy="1013950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Search User Interface (UI)</a:t>
            </a:r>
          </a:p>
        </p:txBody>
      </p:sp>
    </p:spTree>
    <p:extLst>
      <p:ext uri="{BB962C8B-B14F-4D97-AF65-F5344CB8AC3E}">
        <p14:creationId xmlns:p14="http://schemas.microsoft.com/office/powerpoint/2010/main" val="380056508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77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Core searching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12767"/>
            <a:ext cx="7416824" cy="21888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QueryParser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Parses a textual representation of a query into a Query instance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Constructed with an analyzer used to interpret query text in the same way as the documents are interpreted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Courier"/>
              </a:rPr>
              <a:t>Query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Contains the results from the </a:t>
            </a:r>
            <a:r>
              <a:rPr lang="en-US" dirty="0" err="1">
                <a:cs typeface="Courier"/>
              </a:rPr>
              <a:t>QueryParser</a:t>
            </a:r>
            <a:r>
              <a:rPr lang="en-US" dirty="0">
                <a:cs typeface="Courier"/>
              </a:rPr>
              <a:t> which is passed to the searcher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Abstract query class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Concrete subclasses represent specific types of queries, e.g., matching terms in fields, </a:t>
            </a:r>
            <a:r>
              <a:rPr lang="en-US" dirty="0" err="1">
                <a:cs typeface="Courier"/>
              </a:rPr>
              <a:t>boolean</a:t>
            </a:r>
            <a:r>
              <a:rPr lang="en-US" dirty="0">
                <a:cs typeface="Courier"/>
              </a:rPr>
              <a:t> queries, phrase queries, 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IndexSearcher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Courier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Central class that exposes several search methods on an index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ourier"/>
              </a:rPr>
              <a:t>Returns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TopDocs</a:t>
            </a:r>
            <a:r>
              <a:rPr lang="en-US" dirty="0">
                <a:cs typeface="Courier"/>
              </a:rPr>
              <a:t> with max n hits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6353053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9512" y="476672"/>
            <a:ext cx="85689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StandardAnalyzer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endParaRPr lang="en-GB" sz="1400" dirty="0">
              <a:solidFill>
                <a:schemeClr val="tx1"/>
              </a:solidFill>
              <a:latin typeface="+mj-lt"/>
            </a:endParaRPr>
          </a:p>
          <a:p>
            <a:r>
              <a:rPr lang="en-GB" sz="1400" i="1" dirty="0">
                <a:solidFill>
                  <a:schemeClr val="tx1"/>
                </a:solidFill>
                <a:latin typeface="+mj-lt"/>
              </a:rPr>
              <a:t> //INDEX:  Store the index in memory: (</a:t>
            </a:r>
            <a:r>
              <a:rPr lang="el-GR" sz="1400" i="1" dirty="0">
                <a:solidFill>
                  <a:schemeClr val="tx1"/>
                </a:solidFill>
                <a:latin typeface="+mj-lt"/>
              </a:rPr>
              <a:t>για την εργασία θα το αποθηκεύστε στο δίσκο – θα δημιουργηθεί μια φορά στην αρχή))</a:t>
            </a:r>
            <a:endParaRPr lang="en-GB" sz="1400" i="1" dirty="0">
              <a:solidFill>
                <a:schemeClr val="tx1"/>
              </a:solidFill>
              <a:latin typeface="+mj-lt"/>
            </a:endParaRP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RAMDirectory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To store an index on disk, use this instead: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FSDirectory.open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tmp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/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testindex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");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IndexWriter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config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doc =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String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text = "This is the text to be indexed.";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doc.add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new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Field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text,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TextField.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TYPE_STORED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iwriter.addDocument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iwriter.close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</a:t>
            </a:r>
            <a:r>
              <a:rPr lang="en-GB" sz="1400" dirty="0">
                <a:solidFill>
                  <a:srgbClr val="FF0000"/>
                </a:solidFill>
                <a:latin typeface="+mj-lt"/>
              </a:rPr>
              <a:t>QUERY: 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Now search the index: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DirectoryReader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DirectoryReader.open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(directory);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IndexSearcher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// Parse a simple query that searches for "text":</a:t>
            </a:r>
          </a:p>
          <a:p>
            <a:r>
              <a:rPr lang="en-GB" sz="1400" dirty="0">
                <a:solidFill>
                  <a:srgbClr val="7030A0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parser = new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QueryParser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("fieldname",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analyzer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query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parser.parse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("text");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rgbClr val="7030A0"/>
                </a:solidFill>
                <a:latin typeface="+mj-lt"/>
              </a:rPr>
              <a:t>ScoreDoc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[] hits =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isearcher.search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(query, null, 1000).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scoreDocs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// Iterate through the results: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for (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0;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&lt;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hits.length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;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++) {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 </a:t>
            </a:r>
            <a:r>
              <a:rPr lang="en-GB" sz="1400" dirty="0">
                <a:solidFill>
                  <a:srgbClr val="7030A0"/>
                </a:solidFill>
                <a:latin typeface="+mj-lt"/>
              </a:rPr>
              <a:t>Document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hitDoc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 = isearcher.doc(hits[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].doc);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}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ireader.close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</a:p>
          <a:p>
            <a:r>
              <a:rPr lang="en-GB" sz="1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dirty="0" err="1">
                <a:solidFill>
                  <a:schemeClr val="tx1"/>
                </a:solidFill>
                <a:latin typeface="+mj-lt"/>
              </a:rPr>
              <a:t>directory.close</a:t>
            </a:r>
            <a:r>
              <a:rPr lang="en-GB" sz="1400" dirty="0">
                <a:solidFill>
                  <a:schemeClr val="tx1"/>
                </a:solidFill>
                <a:latin typeface="+mj-lt"/>
              </a:rPr>
              <a:t>();</a:t>
            </a:r>
            <a:endParaRPr lang="el-GR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90CB4C-555F-446C-887C-20F3BB40C35B}"/>
              </a:ext>
            </a:extLst>
          </p:cNvPr>
          <p:cNvSpPr txBox="1"/>
          <p:nvPr/>
        </p:nvSpPr>
        <p:spPr>
          <a:xfrm>
            <a:off x="4427984" y="260648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παλιότερη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version</a:t>
            </a:r>
            <a:endParaRPr lang="el-GR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6709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Περιεχόμενα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29287" y="1772816"/>
            <a:ext cx="67687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800" dirty="0">
              <a:solidFill>
                <a:schemeClr val="tx1"/>
              </a:solidFill>
              <a:latin typeface="+mn-lt"/>
            </a:endParaRP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rgbClr val="FF0000"/>
                </a:solidFill>
                <a:latin typeface="+mn-lt"/>
              </a:rPr>
              <a:t>Ευρετήρια ζώνης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Περίληψη αποτελεσμάτων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Lucene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 (βασική εισαγωγή)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E</a:t>
            </a:r>
            <a:r>
              <a:rPr lang="el-GR" sz="2800" dirty="0" err="1">
                <a:solidFill>
                  <a:schemeClr val="tx1"/>
                </a:solidFill>
                <a:latin typeface="+mn-lt"/>
              </a:rPr>
              <a:t>ργασία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 (λίγα περισσότερα)</a:t>
            </a:r>
          </a:p>
          <a:p>
            <a:endParaRPr lang="el-GR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835441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5387"/>
            <a:ext cx="7886700" cy="1325563"/>
          </a:xfrm>
        </p:spPr>
        <p:txBody>
          <a:bodyPr/>
          <a:lstStyle/>
          <a:p>
            <a:pPr algn="ctr"/>
            <a:r>
              <a:rPr lang="en-US" dirty="0" err="1">
                <a:solidFill>
                  <a:schemeClr val="accent2">
                    <a:lumMod val="75000"/>
                  </a:schemeClr>
                </a:solidFill>
                <a:cs typeface="Courier"/>
              </a:rPr>
              <a:t>QueryParser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syntax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977930"/>
              </p:ext>
            </p:extLst>
          </p:nvPr>
        </p:nvGraphicFramePr>
        <p:xfrm>
          <a:off x="457200" y="1436340"/>
          <a:ext cx="8229600" cy="471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Quer</a:t>
                      </a:r>
                      <a:r>
                        <a:rPr lang="en-US" baseline="0" dirty="0"/>
                        <a:t>y 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Document matches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if…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the term </a:t>
                      </a:r>
                      <a:r>
                        <a:rPr lang="en-US" i="1" dirty="0"/>
                        <a:t>java</a:t>
                      </a:r>
                      <a:r>
                        <a:rPr lang="en-US" dirty="0"/>
                        <a:t> in the default 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 </a:t>
                      </a:r>
                      <a:r>
                        <a:rPr lang="en-US" dirty="0" err="1"/>
                        <a:t>junit</a:t>
                      </a:r>
                      <a:br>
                        <a:rPr lang="en-US" dirty="0"/>
                      </a:br>
                      <a:r>
                        <a:rPr lang="en-US" dirty="0"/>
                        <a:t>java OR </a:t>
                      </a:r>
                      <a:r>
                        <a:rPr lang="en-US" dirty="0" err="1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the term </a:t>
                      </a:r>
                      <a:r>
                        <a:rPr lang="en-US" i="1" dirty="0"/>
                        <a:t>java</a:t>
                      </a:r>
                      <a:r>
                        <a:rPr lang="en-US" dirty="0"/>
                        <a:t> or </a:t>
                      </a:r>
                      <a:r>
                        <a:rPr lang="en-US" i="1" dirty="0" err="1"/>
                        <a:t>junit</a:t>
                      </a:r>
                      <a:r>
                        <a:rPr lang="en-US" dirty="0"/>
                        <a:t> or both in the default field (</a:t>
                      </a:r>
                      <a:r>
                        <a:rPr lang="en-US" i="1" dirty="0"/>
                        <a:t>the default operator </a:t>
                      </a:r>
                      <a:r>
                        <a:rPr lang="en-US" i="1" baseline="0" dirty="0"/>
                        <a:t>can be changed to </a:t>
                      </a:r>
                      <a:r>
                        <a:rPr lang="en-US" i="0" baseline="0" dirty="0"/>
                        <a:t>AND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+java +</a:t>
                      </a:r>
                      <a:r>
                        <a:rPr lang="en-US" dirty="0" err="1"/>
                        <a:t>junit</a:t>
                      </a:r>
                      <a:endParaRPr lang="en-US" dirty="0"/>
                    </a:p>
                    <a:p>
                      <a:r>
                        <a:rPr lang="en-US" dirty="0"/>
                        <a:t>java AND </a:t>
                      </a:r>
                      <a:r>
                        <a:rPr lang="en-US" dirty="0" err="1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both </a:t>
                      </a:r>
                      <a:r>
                        <a:rPr lang="en-US" i="1" dirty="0"/>
                        <a:t>java</a:t>
                      </a:r>
                      <a:r>
                        <a:rPr lang="en-US" i="0" dirty="0"/>
                        <a:t> and </a:t>
                      </a:r>
                      <a:r>
                        <a:rPr lang="en-US" i="1" dirty="0" err="1"/>
                        <a:t>junit</a:t>
                      </a:r>
                      <a:r>
                        <a:rPr lang="en-US" i="0" dirty="0"/>
                        <a:t> in the default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title:ant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the term </a:t>
                      </a:r>
                      <a:r>
                        <a:rPr lang="en-US" i="1" dirty="0"/>
                        <a:t>ant</a:t>
                      </a:r>
                      <a:r>
                        <a:rPr lang="en-US" i="0" dirty="0"/>
                        <a:t> in the title field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title:extreme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 - </a:t>
                      </a:r>
                      <a:r>
                        <a:rPr lang="en-US" baseline="0" dirty="0" err="1">
                          <a:solidFill>
                            <a:srgbClr val="FF0000"/>
                          </a:solidFill>
                        </a:rPr>
                        <a:t>subject:sports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Contains </a:t>
                      </a:r>
                      <a:r>
                        <a:rPr lang="en-US" i="1" dirty="0"/>
                        <a:t>extreme</a:t>
                      </a:r>
                      <a:r>
                        <a:rPr lang="en-US" i="0" baseline="0" dirty="0"/>
                        <a:t> in the title and not </a:t>
                      </a:r>
                      <a:r>
                        <a:rPr lang="en-US" i="1" baseline="0" dirty="0"/>
                        <a:t>sports</a:t>
                      </a:r>
                      <a:r>
                        <a:rPr lang="en-US" i="0" baseline="0" dirty="0"/>
                        <a:t> in subject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(agile OR extreme) AND java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Boolean</a:t>
                      </a:r>
                      <a:r>
                        <a:rPr lang="en-US" baseline="0" dirty="0"/>
                        <a:t> expression matches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title:”</a:t>
                      </a:r>
                      <a:r>
                        <a:rPr lang="en-US" dirty="0" err="1"/>
                        <a:t>junit</a:t>
                      </a:r>
                      <a:r>
                        <a:rPr lang="en-US" dirty="0"/>
                        <a:t> in action”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Phrase matches in 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title:”</a:t>
                      </a:r>
                      <a:r>
                        <a:rPr lang="en-US" dirty="0" err="1"/>
                        <a:t>junit</a:t>
                      </a:r>
                      <a:r>
                        <a:rPr lang="en-US" dirty="0"/>
                        <a:t> action”~5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Proximity matches (within 5) in 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Wildcard</a:t>
                      </a:r>
                      <a:r>
                        <a:rPr lang="en-US" baseline="0" dirty="0"/>
                        <a:t> matches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java~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Fuzzy matches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lastmodified</a:t>
                      </a:r>
                      <a:r>
                        <a:rPr lang="en-US" dirty="0"/>
                        <a:t>:[1/1/09 TO 12/31/09]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Range matches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79179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Scoring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819399"/>
          </a:xfrm>
        </p:spPr>
        <p:txBody>
          <a:bodyPr>
            <a:noAutofit/>
          </a:bodyPr>
          <a:lstStyle/>
          <a:p>
            <a:r>
              <a:rPr lang="en-US" dirty="0"/>
              <a:t>Scoring function uses basic </a:t>
            </a:r>
            <a:r>
              <a:rPr lang="en-US" i="1" dirty="0" err="1"/>
              <a:t>tf-idf</a:t>
            </a:r>
            <a:r>
              <a:rPr lang="en-US" dirty="0"/>
              <a:t> scoring with</a:t>
            </a:r>
          </a:p>
          <a:p>
            <a:pPr lvl="1"/>
            <a:r>
              <a:rPr lang="en-US" dirty="0"/>
              <a:t>Programmable boost values for certain fields in documents</a:t>
            </a:r>
          </a:p>
          <a:p>
            <a:pPr lvl="1"/>
            <a:r>
              <a:rPr lang="en-US" dirty="0"/>
              <a:t>Length normalization</a:t>
            </a:r>
          </a:p>
          <a:p>
            <a:pPr lvl="1"/>
            <a:r>
              <a:rPr lang="en-US" dirty="0"/>
              <a:t>Boosts for documents containing more of the query terms</a:t>
            </a:r>
            <a:endParaRPr lang="el-GR" dirty="0"/>
          </a:p>
          <a:p>
            <a:pPr lvl="1"/>
            <a:endParaRPr lang="en-US" dirty="0"/>
          </a:p>
          <a:p>
            <a:r>
              <a:rPr lang="en-US" dirty="0" err="1">
                <a:cs typeface="Courier"/>
              </a:rPr>
              <a:t>IndexSearcher</a:t>
            </a:r>
            <a:r>
              <a:rPr lang="en-US" dirty="0"/>
              <a:t> provides a method that explains the scoring of a document</a:t>
            </a:r>
          </a:p>
        </p:txBody>
      </p:sp>
    </p:spTree>
    <p:extLst>
      <p:ext uri="{BB962C8B-B14F-4D97-AF65-F5344CB8AC3E}">
        <p14:creationId xmlns:p14="http://schemas.microsoft.com/office/powerpoint/2010/main" val="176173414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1639253"/>
            <a:ext cx="7565404" cy="20624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6023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To use </a:t>
            </a:r>
            <a:r>
              <a:rPr kumimoji="0" lang="en-US" altLang="el-GR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Lucene</a:t>
            </a: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Create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2" tooltip="class in org.apache.lucene.document"/>
              </a:rPr>
              <a:t>Document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by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adding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3" tooltip="class in org.apache.lucene.document"/>
              </a:rPr>
              <a:t>Field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Create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an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4" tooltip="class in org.apache.lucene.index"/>
              </a:rPr>
              <a:t>IndexWriter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and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add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documents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to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it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with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5"/>
              </a:rPr>
              <a:t>addDocument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5"/>
              </a:rPr>
              <a:t>()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;</a:t>
            </a:r>
            <a:endParaRPr kumimoji="0" lang="en-US" altLang="el-GR" sz="2000" b="0" i="0" u="none" strike="noStrike" cap="none" normalizeH="0" baseline="0" dirty="0">
              <a:ln>
                <a:noFill/>
              </a:ln>
              <a:solidFill>
                <a:srgbClr val="474747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el-GR" altLang="el-GR" sz="2000" b="0" i="0" u="none" strike="noStrike" cap="none" normalizeH="0" baseline="0" dirty="0">
              <a:ln>
                <a:noFill/>
              </a:ln>
              <a:solidFill>
                <a:srgbClr val="474747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Call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6"/>
              </a:rPr>
              <a:t>QueryParser.parse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6"/>
              </a:rPr>
              <a:t>()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to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build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a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query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from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a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string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; and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Create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an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7" tooltip="class in org.apache.lucene.search"/>
              </a:rPr>
              <a:t>IndexSearcher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and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pass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the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query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to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 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its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8"/>
              </a:rPr>
              <a:t>search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A6782"/>
                </a:solidFill>
                <a:effectLst/>
                <a:latin typeface="+mn-lt"/>
                <a:hlinkClick r:id="rId8"/>
              </a:rPr>
              <a:t>()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 </a:t>
            </a:r>
            <a:r>
              <a:rPr kumimoji="0" lang="el-GR" altLang="el-GR" sz="2000" b="0" i="0" u="none" strike="noStrike" cap="none" normalizeH="0" baseline="0" dirty="0" err="1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method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+mn-lt"/>
              </a:rPr>
              <a:t>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68368715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1258" y="1513850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+mn-lt"/>
              </a:rPr>
              <a:t>The Lucene API is divided into several packages: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err="1">
                <a:solidFill>
                  <a:srgbClr val="FF0000"/>
                </a:solidFill>
                <a:latin typeface="+mn-lt"/>
              </a:rPr>
              <a:t>org.apache.lucene.analysis</a:t>
            </a:r>
            <a:r>
              <a:rPr lang="en-US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defines an abstract Analyzer API for converting text from a </a:t>
            </a:r>
            <a:r>
              <a:rPr lang="en-US" sz="1800" b="1" dirty="0">
                <a:solidFill>
                  <a:schemeClr val="tx1"/>
                </a:solidFill>
                <a:latin typeface="+mn-lt"/>
              </a:rPr>
              <a:t>Reader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into a </a:t>
            </a:r>
            <a:r>
              <a:rPr lang="en-US" sz="1800" b="1" dirty="0" err="1">
                <a:solidFill>
                  <a:schemeClr val="tx1"/>
                </a:solidFill>
                <a:latin typeface="+mn-lt"/>
              </a:rPr>
              <a:t>TokenStream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an enumeration of token Attributes.  A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TokenStream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can be composed by applying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TokenFilters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to the output of a Tokenizer.  Tokenizers and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TokenFilters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are strung together and applied with an Analyzer.  analysis-common provides a </a:t>
            </a:r>
            <a:r>
              <a:rPr lang="en-US" sz="1800" b="1" dirty="0">
                <a:solidFill>
                  <a:schemeClr val="tx1"/>
                </a:solidFill>
                <a:latin typeface="+mn-lt"/>
              </a:rPr>
              <a:t>number of Analyzer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implementations, including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StopAnalyzer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and the grammar-based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StandardAnalyzer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err="1">
                <a:solidFill>
                  <a:schemeClr val="tx1"/>
                </a:solidFill>
                <a:latin typeface="+mn-lt"/>
              </a:rPr>
              <a:t>org.apache.lucene.codecs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provides an abstraction over the encoding and decoding of the inverted index structure, as well as different implementations that can be chosen depending upon application needs.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err="1">
                <a:solidFill>
                  <a:srgbClr val="FF0000"/>
                </a:solidFill>
                <a:latin typeface="+mn-lt"/>
              </a:rPr>
              <a:t>org.apache.lucene.document</a:t>
            </a:r>
            <a:r>
              <a:rPr lang="en-US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provides a simple Document class.  A Document is simply </a:t>
            </a:r>
            <a:r>
              <a:rPr lang="en-US" sz="1800" b="1" dirty="0">
                <a:solidFill>
                  <a:schemeClr val="tx1"/>
                </a:solidFill>
                <a:latin typeface="+mn-lt"/>
              </a:rPr>
              <a:t>a set of named Fields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whose values may be strings or instances of Reader.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err="1">
                <a:solidFill>
                  <a:srgbClr val="FF0000"/>
                </a:solidFill>
                <a:latin typeface="+mn-lt"/>
              </a:rPr>
              <a:t>org.apache.lucene.index</a:t>
            </a:r>
            <a:r>
              <a:rPr lang="en-US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provides two primary classes: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IndexWriter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creates and adds documents to indices; and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IndexReader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accesses the data in the index.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6411" y="404664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Summary: Lucene API packages</a:t>
            </a:r>
          </a:p>
          <a:p>
            <a:pPr algn="ctr"/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https://lucene.apache.org/core/9_10_0/core/index.html</a:t>
            </a:r>
          </a:p>
        </p:txBody>
      </p:sp>
    </p:spTree>
    <p:extLst>
      <p:ext uri="{BB962C8B-B14F-4D97-AF65-F5344CB8AC3E}">
        <p14:creationId xmlns:p14="http://schemas.microsoft.com/office/powerpoint/2010/main" val="302252278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2422" y="1916832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err="1">
                <a:solidFill>
                  <a:srgbClr val="FF0000"/>
                </a:solidFill>
                <a:latin typeface="+mn-lt"/>
              </a:rPr>
              <a:t>org.apache.lucene.search</a:t>
            </a:r>
            <a:r>
              <a:rPr lang="en-US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provides data structures to represent queries (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ie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+mn-lt"/>
              </a:rPr>
              <a:t>TermQuery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for individual words, </a:t>
            </a:r>
            <a:r>
              <a:rPr lang="en-US" sz="1800" b="1" dirty="0" err="1">
                <a:solidFill>
                  <a:schemeClr val="tx1"/>
                </a:solidFill>
                <a:latin typeface="+mn-lt"/>
              </a:rPr>
              <a:t>PhraseQuery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for phrases, and </a:t>
            </a:r>
            <a:r>
              <a:rPr lang="en-US" sz="1800" b="1" dirty="0" err="1">
                <a:solidFill>
                  <a:schemeClr val="tx1"/>
                </a:solidFill>
                <a:latin typeface="+mn-lt"/>
              </a:rPr>
              <a:t>BooleanQuery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for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boolean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combinations of queries) and the </a:t>
            </a:r>
            <a:r>
              <a:rPr lang="en-US" sz="1800" b="1" dirty="0" err="1">
                <a:solidFill>
                  <a:schemeClr val="tx1"/>
                </a:solidFill>
                <a:latin typeface="+mn-lt"/>
              </a:rPr>
              <a:t>IndexSearcher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which turns queries into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TopDocs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. A number of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QueryParsers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are provided for producing query structures from strings or xml.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err="1">
                <a:solidFill>
                  <a:srgbClr val="FF0000"/>
                </a:solidFill>
                <a:latin typeface="+mn-lt"/>
              </a:rPr>
              <a:t>org.apache.lucene.store</a:t>
            </a:r>
            <a:r>
              <a:rPr lang="en-US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defines an abstract class for storing persistent data, the </a:t>
            </a:r>
            <a:r>
              <a:rPr lang="en-US" sz="1800" b="1" dirty="0">
                <a:solidFill>
                  <a:schemeClr val="tx1"/>
                </a:solidFill>
                <a:latin typeface="+mn-lt"/>
              </a:rPr>
              <a:t>Directory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which is a collection of named files written by an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IndexOutput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and read by an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IndexInput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.  Multiple implementations are provided, but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FSDirectory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is generally recommended as it tries to use operating system disk buffer caches efficiently.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dirty="0" err="1">
                <a:solidFill>
                  <a:schemeClr val="tx1"/>
                </a:solidFill>
                <a:latin typeface="+mn-lt"/>
              </a:rPr>
              <a:t>org.apache.lucene.util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contains a few handy data structures and util classes,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ie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FixedBitSet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PriorityQueue.lucene.analysis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defines an abstract Analyzer API for converting text from a Reader into a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TokenStream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an enumeration of token Attributes.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404664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Summary: Lucene API packages</a:t>
            </a:r>
          </a:p>
          <a:p>
            <a:pPr algn="ctr"/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https://lucene.apache.org/core/9_10_0/core/index.html</a:t>
            </a:r>
          </a:p>
        </p:txBody>
      </p:sp>
    </p:spTree>
    <p:extLst>
      <p:ext uri="{BB962C8B-B14F-4D97-AF65-F5344CB8AC3E}">
        <p14:creationId xmlns:p14="http://schemas.microsoft.com/office/powerpoint/2010/main" val="168367049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DAEE0D-4214-D4F1-BEA3-3CD25D24B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3CFDFDDF-A67F-60A7-53BC-13595F7390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60648"/>
            <a:ext cx="2619375" cy="17430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582213C-DB00-399E-E764-C3D7BF18EF4F}"/>
              </a:ext>
            </a:extLst>
          </p:cNvPr>
          <p:cNvSpPr txBox="1"/>
          <p:nvPr/>
        </p:nvSpPr>
        <p:spPr>
          <a:xfrm>
            <a:off x="3995936" y="119675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https://solr.apache.org/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F84777-FE5D-1FCA-015D-F3FDF02AC7ED}"/>
              </a:ext>
            </a:extLst>
          </p:cNvPr>
          <p:cNvSpPr txBox="1"/>
          <p:nvPr/>
        </p:nvSpPr>
        <p:spPr>
          <a:xfrm>
            <a:off x="683568" y="3140968"/>
            <a:ext cx="7687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i="0" dirty="0">
                <a:solidFill>
                  <a:srgbClr val="0E0618"/>
                </a:solidFill>
                <a:effectLst/>
                <a:latin typeface="+mn-lt"/>
              </a:rPr>
              <a:t>Lucene is a full-text search engine library, whereas </a:t>
            </a:r>
            <a:r>
              <a:rPr lang="en-US" sz="1600" b="0" i="0" dirty="0" err="1">
                <a:solidFill>
                  <a:srgbClr val="0E0618"/>
                </a:solidFill>
                <a:effectLst/>
                <a:latin typeface="+mn-lt"/>
              </a:rPr>
              <a:t>Solr</a:t>
            </a:r>
            <a:r>
              <a:rPr lang="en-US" sz="1600" b="0" i="0" dirty="0">
                <a:solidFill>
                  <a:srgbClr val="0E0618"/>
                </a:solidFill>
                <a:effectLst/>
                <a:latin typeface="+mn-lt"/>
              </a:rPr>
              <a:t> is a full-text search engine web application built on Lucene</a:t>
            </a:r>
            <a:endParaRPr lang="en-US" sz="2000" b="0" i="0" dirty="0">
              <a:solidFill>
                <a:srgbClr val="292E33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0102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73B8D-7DB5-D1AF-394A-B74A796B0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548680"/>
            <a:ext cx="2808312" cy="1325563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Elasticsearch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5FC084-FCF5-84B9-3F41-D48CE702B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F3431-921B-8022-15D6-B247D67ADF68}"/>
              </a:ext>
            </a:extLst>
          </p:cNvPr>
          <p:cNvSpPr txBox="1"/>
          <p:nvPr/>
        </p:nvSpPr>
        <p:spPr>
          <a:xfrm>
            <a:off x="611560" y="2420888"/>
            <a:ext cx="768776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Built on top of Lucene. 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ML functionality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A distributed system/search engine for scaling horizontally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Provides other features like thread-pool, </a:t>
            </a:r>
            <a:r>
              <a:rPr lang="en-US" sz="2000" b="0" i="0" u="none" strike="noStrike" dirty="0">
                <a:solidFill>
                  <a:srgbClr val="4072EE"/>
                </a:solidFill>
                <a:effectLst/>
                <a:latin typeface="+mn-lt"/>
              </a:rPr>
              <a:t>queues</a:t>
            </a: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, node/</a:t>
            </a:r>
            <a:r>
              <a:rPr lang="en-US" sz="2000" b="0" i="0" u="none" strike="noStrike" dirty="0">
                <a:solidFill>
                  <a:srgbClr val="4072EE"/>
                </a:solidFill>
                <a:effectLst/>
                <a:latin typeface="+mn-lt"/>
              </a:rPr>
              <a:t>cluster</a:t>
            </a: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 monitoring API, data monitoring API, Cluster management, etc.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Hosts data on data </a:t>
            </a:r>
            <a:r>
              <a:rPr lang="en-US" sz="2000" b="0" i="0" u="none" strike="noStrike" dirty="0">
                <a:solidFill>
                  <a:srgbClr val="4072EE"/>
                </a:solidFill>
                <a:effectLst/>
                <a:latin typeface="+mn-lt"/>
              </a:rPr>
              <a:t>nodes</a:t>
            </a: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. Each data node hosts one or more </a:t>
            </a:r>
            <a:r>
              <a:rPr lang="en-US" sz="2000" b="0" i="0" u="none" strike="noStrike" dirty="0">
                <a:solidFill>
                  <a:srgbClr val="4072EE"/>
                </a:solidFill>
                <a:effectLst/>
                <a:latin typeface="+mn-lt"/>
                <a:hlinkClick r:id="rId2" tooltip="Glossary: Index - How to create, list, query and delete indices"/>
              </a:rPr>
              <a:t>indices</a:t>
            </a: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, and each index is divided into </a:t>
            </a:r>
            <a:r>
              <a:rPr lang="en-US" sz="2000" b="0" i="0" u="none" strike="noStrike" dirty="0">
                <a:solidFill>
                  <a:srgbClr val="4072EE"/>
                </a:solidFill>
                <a:effectLst/>
                <a:latin typeface="+mn-lt"/>
                <a:hlinkClick r:id="rId3" tooltip="Glossary: Shards"/>
              </a:rPr>
              <a:t>shards</a:t>
            </a:r>
            <a:r>
              <a:rPr lang="en-US" sz="2000" b="0" i="0" dirty="0">
                <a:solidFill>
                  <a:srgbClr val="292E33"/>
                </a:solidFill>
                <a:effectLst/>
                <a:latin typeface="+mn-lt"/>
              </a:rPr>
              <a:t> with each shard holding part of the index’s data. Each shard created in Elasticsearch is a separate Lucene instance or process.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8AF072-2FEB-9A13-EE95-60F6566C140D}"/>
              </a:ext>
            </a:extLst>
          </p:cNvPr>
          <p:cNvSpPr txBox="1"/>
          <p:nvPr/>
        </p:nvSpPr>
        <p:spPr>
          <a:xfrm>
            <a:off x="4644008" y="1371641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https://www.elastic.co/</a:t>
            </a:r>
          </a:p>
        </p:txBody>
      </p:sp>
      <p:pic>
        <p:nvPicPr>
          <p:cNvPr id="7" name="Picture 6" descr="Chart, bubble chart&#10;&#10;Description automatically generated">
            <a:extLst>
              <a:ext uri="{FF2B5EF4-FFF2-40B4-BE49-F238E27FC236}">
                <a16:creationId xmlns:a16="http://schemas.microsoft.com/office/drawing/2014/main" id="{33ACC6E2-D2DC-7154-8F3C-D8AD1262AA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74" y="332656"/>
            <a:ext cx="1584176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9028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0AF4F0-B368-270D-7707-B7D21390E1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1EB13-6CCA-B279-7F2C-ABB5F35CC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Περιεχόμενα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115552-FE48-F20C-B597-DED91628A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0E3CB7-1895-E40A-6E04-AAD63C2C3967}"/>
              </a:ext>
            </a:extLst>
          </p:cNvPr>
          <p:cNvSpPr txBox="1"/>
          <p:nvPr/>
        </p:nvSpPr>
        <p:spPr>
          <a:xfrm>
            <a:off x="629287" y="1772816"/>
            <a:ext cx="67687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800" dirty="0">
              <a:solidFill>
                <a:schemeClr val="tx1"/>
              </a:solidFill>
              <a:latin typeface="+mn-lt"/>
            </a:endParaRP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Ευρετήρια ζώνης 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1"/>
                </a:solidFill>
                <a:latin typeface="+mn-lt"/>
              </a:rPr>
              <a:t>Περίληψη αποτελεσμάτων</a:t>
            </a: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Lucene</a:t>
            </a:r>
            <a:r>
              <a:rPr lang="el-GR" sz="2800" dirty="0">
                <a:solidFill>
                  <a:schemeClr val="tx1"/>
                </a:solidFill>
                <a:latin typeface="+mn-lt"/>
              </a:rPr>
              <a:t> (βασική εισαγωγή)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marL="1085850" lvl="1" indent="-3429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E</a:t>
            </a:r>
            <a:r>
              <a:rPr lang="el-GR" sz="2800" dirty="0" err="1">
                <a:solidFill>
                  <a:srgbClr val="FF0000"/>
                </a:solidFill>
                <a:latin typeface="+mn-lt"/>
              </a:rPr>
              <a:t>ργασία</a:t>
            </a:r>
            <a:r>
              <a:rPr lang="el-GR" sz="2800" dirty="0">
                <a:solidFill>
                  <a:srgbClr val="FF0000"/>
                </a:solidFill>
                <a:latin typeface="+mn-lt"/>
              </a:rPr>
              <a:t> (λίγα περισσότερα)</a:t>
            </a:r>
          </a:p>
          <a:p>
            <a:endParaRPr lang="el-GR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626397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Συλλογή εγγράφων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3E1A61-34F5-A780-9C9E-A3078228284D}"/>
              </a:ext>
            </a:extLst>
          </p:cNvPr>
          <p:cNvSpPr txBox="1"/>
          <p:nvPr/>
        </p:nvSpPr>
        <p:spPr>
          <a:xfrm>
            <a:off x="364502" y="1382286"/>
            <a:ext cx="768776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buNone/>
            </a:pPr>
            <a:r>
              <a:rPr lang="el-GR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Η εργασία αφορά στο σχεδιασμό και υλοποίηση ενός συστήματος αναζήτησης πληροφορίας από ειδησεογραφικά άρθρα. </a:t>
            </a:r>
          </a:p>
          <a:p>
            <a:pPr algn="just" rtl="0">
              <a:buNone/>
            </a:pPr>
            <a:endParaRPr lang="el-GR" sz="2000" dirty="0">
              <a:solidFill>
                <a:srgbClr val="000000"/>
              </a:solidFill>
              <a:latin typeface="+mn-lt"/>
            </a:endParaRPr>
          </a:p>
          <a:p>
            <a:pPr marL="342900" indent="-342900" algn="just" rtl="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00"/>
                </a:solidFill>
                <a:latin typeface="+mn-lt"/>
              </a:rPr>
              <a:t>CNN news </a:t>
            </a:r>
            <a:r>
              <a:rPr lang="el-GR" sz="2000" dirty="0">
                <a:solidFill>
                  <a:srgbClr val="000000"/>
                </a:solidFill>
                <a:latin typeface="+mn-lt"/>
              </a:rPr>
              <a:t>από το 2011 έως το 2022</a:t>
            </a:r>
            <a:endParaRPr lang="el-GR" sz="2000" b="0" dirty="0">
              <a:effectLst/>
              <a:latin typeface="+mn-lt"/>
            </a:endParaRPr>
          </a:p>
          <a:p>
            <a:pPr algn="just" rtl="0">
              <a:buNone/>
            </a:pPr>
            <a:br>
              <a:rPr lang="el-GR" sz="2000" b="0" dirty="0">
                <a:effectLst/>
                <a:latin typeface="+mn-lt"/>
              </a:rPr>
            </a:br>
            <a:r>
              <a:rPr lang="el-GR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Μπορείτε να κατεβάσετε τα άρθρα από το </a:t>
            </a:r>
            <a:r>
              <a:rPr lang="el-GR" sz="2000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kaggle</a:t>
            </a:r>
            <a:r>
              <a:rPr lang="el-GR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:</a:t>
            </a:r>
          </a:p>
          <a:p>
            <a:pPr algn="just" rtl="0">
              <a:buNone/>
            </a:pPr>
            <a:endParaRPr lang="el-GR" sz="2000" b="0" dirty="0">
              <a:effectLst/>
              <a:latin typeface="+mn-lt"/>
            </a:endParaRPr>
          </a:p>
          <a:p>
            <a:pPr algn="just" rtl="0">
              <a:buNone/>
            </a:pPr>
            <a:r>
              <a:rPr lang="el-GR" sz="2000" b="1" i="0" u="sng" strike="noStrike" dirty="0">
                <a:solidFill>
                  <a:srgbClr val="0563C1"/>
                </a:solidFill>
                <a:effectLst/>
                <a:latin typeface="+mn-lt"/>
                <a:hlinkClick r:id="rId2"/>
              </a:rPr>
              <a:t>https://www.kaggle.com/datasets/hadasu92/cnn-articles-after-basic-cleaning/data</a:t>
            </a:r>
            <a:endParaRPr lang="el-GR" sz="2000" b="1" dirty="0">
              <a:effectLst/>
              <a:latin typeface="+mn-lt"/>
            </a:endParaRPr>
          </a:p>
          <a:p>
            <a:pPr algn="just" rtl="0"/>
            <a:br>
              <a:rPr lang="el-GR" sz="2000" b="0" dirty="0">
                <a:effectLst/>
                <a:latin typeface="+mn-lt"/>
              </a:rPr>
            </a:br>
            <a:r>
              <a:rPr lang="el-GR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Η συλλογή σας θα πρέπει να περιλαμβάνει τουλάχιστον 1.000 από αυτά τα άρθρα.</a:t>
            </a:r>
            <a:endParaRPr lang="el-GR" sz="2000" b="1" dirty="0">
              <a:effectLst/>
              <a:latin typeface="+mn-lt"/>
            </a:endParaRPr>
          </a:p>
          <a:p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9890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7AFF57-EBF2-D53F-9657-B6A4447E51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F8CB-70A2-A226-D581-BD0102142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C5DB49-7B80-AF55-3B4C-1589E8158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2CCA6D-B9DF-7A64-70A4-F52E41E01CBF}"/>
              </a:ext>
            </a:extLst>
          </p:cNvPr>
          <p:cNvSpPr txBox="1"/>
          <p:nvPr/>
        </p:nvSpPr>
        <p:spPr>
          <a:xfrm>
            <a:off x="323528" y="1700808"/>
            <a:ext cx="828092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1005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Αναζήτηση με λέξεις κλειδιά [80% του βαθμού]</a:t>
            </a:r>
          </a:p>
          <a:p>
            <a:pPr algn="just">
              <a:spcBef>
                <a:spcPts val="1005"/>
              </a:spcBef>
            </a:pPr>
            <a:endParaRPr lang="el-GR" sz="2000" dirty="0">
              <a:solidFill>
                <a:schemeClr val="tx1"/>
              </a:solidFill>
              <a:latin typeface="+mn-lt"/>
            </a:endParaRPr>
          </a:p>
          <a:p>
            <a:pPr marL="342900" indent="-342900" algn="just">
              <a:spcBef>
                <a:spcPts val="1005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Διανυσματική Αναζήτηση [20% του βαθμού]</a:t>
            </a:r>
          </a:p>
          <a:p>
            <a:pPr algn="just">
              <a:spcBef>
                <a:spcPts val="1005"/>
              </a:spcBef>
            </a:pPr>
            <a:br>
              <a:rPr lang="el-GR" sz="2000" dirty="0">
                <a:solidFill>
                  <a:schemeClr val="tx1"/>
                </a:solidFill>
                <a:latin typeface="+mn-lt"/>
              </a:rPr>
            </a:br>
            <a:endParaRPr lang="el-GR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7030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886700" cy="1325563"/>
          </a:xfrm>
        </p:spPr>
        <p:txBody>
          <a:bodyPr/>
          <a:lstStyle/>
          <a:p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Παραμετρικά ευρετήρια και ευρετήρια ζώνης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800100" y="1710874"/>
            <a:ext cx="7543800" cy="3048000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34" charset="-128"/>
              </a:rPr>
              <a:t>Για αρκετά έγγραφα εκτός του κειμένου, επιπρόσθετη πληροφορία: </a:t>
            </a:r>
            <a:r>
              <a:rPr lang="el-GR" sz="2400" i="1" dirty="0">
                <a:ea typeface="ＭＳ Ｐゴシック" pitchFamily="34" charset="-128"/>
              </a:rPr>
              <a:t>είναι χωρισμένα σε </a:t>
            </a:r>
            <a:r>
              <a:rPr lang="el-GR" sz="2400" i="1" dirty="0">
                <a:solidFill>
                  <a:srgbClr val="FF0000"/>
                </a:solidFill>
                <a:ea typeface="ＭＳ Ｐゴシック" pitchFamily="34" charset="-128"/>
              </a:rPr>
              <a:t>τμήματα</a:t>
            </a:r>
            <a:r>
              <a:rPr lang="el-GR" sz="2400" i="1" dirty="0">
                <a:ea typeface="ＭＳ Ｐゴシック" pitchFamily="34" charset="-128"/>
              </a:rPr>
              <a:t> </a:t>
            </a:r>
            <a:r>
              <a:rPr lang="el-GR" sz="2400" dirty="0">
                <a:ea typeface="ＭＳ Ｐゴシック" pitchFamily="34" charset="-128"/>
              </a:rPr>
              <a:t>με διαφορετική σημασία</a:t>
            </a:r>
            <a:r>
              <a:rPr lang="en-US" sz="2400" dirty="0">
                <a:ea typeface="ＭＳ Ｐゴシック" pitchFamily="34" charset="-128"/>
              </a:rPr>
              <a:t>:</a:t>
            </a:r>
          </a:p>
          <a:p>
            <a:pPr lvl="1"/>
            <a:r>
              <a:rPr lang="el-GR" sz="2400" dirty="0">
                <a:ea typeface="ＭＳ Ｐゴシック" pitchFamily="34" charset="-128"/>
              </a:rPr>
              <a:t>Συγγραφέας</a:t>
            </a:r>
            <a:endParaRPr lang="en-US" sz="2400" dirty="0">
              <a:ea typeface="ＭＳ Ｐゴシック" pitchFamily="34" charset="-128"/>
            </a:endParaRPr>
          </a:p>
          <a:p>
            <a:pPr lvl="1"/>
            <a:r>
              <a:rPr lang="el-GR" sz="2400" dirty="0">
                <a:ea typeface="ＭＳ Ｐゴシック" pitchFamily="34" charset="-128"/>
              </a:rPr>
              <a:t>Τίτλος</a:t>
            </a:r>
            <a:endParaRPr lang="en-US" sz="2400" dirty="0">
              <a:ea typeface="ＭＳ Ｐゴシック" pitchFamily="34" charset="-128"/>
            </a:endParaRPr>
          </a:p>
          <a:p>
            <a:pPr lvl="1"/>
            <a:r>
              <a:rPr lang="el-GR" sz="2400" dirty="0">
                <a:ea typeface="ＭＳ Ｐゴシック" pitchFamily="34" charset="-128"/>
              </a:rPr>
              <a:t>Ημερομηνία δημοσίευσης</a:t>
            </a:r>
            <a:endParaRPr lang="en-US" sz="2400" dirty="0">
              <a:ea typeface="ＭＳ Ｐゴシック" pitchFamily="34" charset="-128"/>
            </a:endParaRPr>
          </a:p>
          <a:p>
            <a:pPr lvl="1"/>
            <a:r>
              <a:rPr lang="el-GR" sz="2400" dirty="0">
                <a:ea typeface="ＭＳ Ｐゴシック" pitchFamily="34" charset="-128"/>
              </a:rPr>
              <a:t>Γλώσσα</a:t>
            </a:r>
            <a:endParaRPr lang="en-US" sz="2400" dirty="0">
              <a:ea typeface="ＭＳ Ｐゴシック" pitchFamily="34" charset="-128"/>
            </a:endParaRPr>
          </a:p>
          <a:p>
            <a:pPr lvl="1"/>
            <a:r>
              <a:rPr lang="el-GR" sz="2400" dirty="0" err="1">
                <a:ea typeface="ＭＳ Ｐゴシック" pitchFamily="34" charset="-128"/>
              </a:rPr>
              <a:t>κλπ</a:t>
            </a:r>
            <a:endParaRPr lang="el-GR" sz="2400" dirty="0">
              <a:ea typeface="ＭＳ Ｐゴシック" pitchFamily="34" charset="-128"/>
            </a:endParaRPr>
          </a:p>
          <a:p>
            <a:pPr marL="342900" lvl="1" indent="0">
              <a:buNone/>
            </a:pPr>
            <a:endParaRPr lang="en-US" sz="2400" dirty="0">
              <a:ea typeface="ＭＳ Ｐゴシック" pitchFamily="34" charset="-128"/>
            </a:endParaRPr>
          </a:p>
          <a:p>
            <a:r>
              <a:rPr lang="el-GR" sz="2400" dirty="0">
                <a:ea typeface="ＭＳ Ｐゴシック" pitchFamily="34" charset="-128"/>
              </a:rPr>
              <a:t>Καλούνται και </a:t>
            </a:r>
            <a:r>
              <a:rPr lang="el-GR" sz="2400" dirty="0" err="1">
                <a:ea typeface="ＭＳ Ｐゴシック" pitchFamily="34" charset="-128"/>
              </a:rPr>
              <a:t>μεταδεδομένα</a:t>
            </a:r>
            <a:r>
              <a:rPr lang="el-GR" sz="2400" dirty="0">
                <a:ea typeface="ＭＳ Ｐゴシック" pitchFamily="34" charset="-128"/>
              </a:rPr>
              <a:t> (</a:t>
            </a:r>
            <a:r>
              <a:rPr lang="en-US" sz="2400" dirty="0">
                <a:ea typeface="ＭＳ Ｐゴシック" pitchFamily="34" charset="-128"/>
              </a:rPr>
              <a:t>metadata) </a:t>
            </a:r>
            <a:r>
              <a:rPr lang="el-GR" sz="2400" dirty="0">
                <a:ea typeface="ＭＳ Ｐゴシック" pitchFamily="34" charset="-128"/>
              </a:rPr>
              <a:t>του εγγράφου</a:t>
            </a: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BFCFF"/>
                </a:solidFill>
                <a:effectLst/>
                <a:uLnTx/>
                <a:uFillTx/>
                <a:latin typeface="Lucida Sans" pitchFamily="34" charset="0"/>
                <a:ea typeface="Arial Unicode MS" pitchFamily="34" charset="-128"/>
                <a:cs typeface="Arial Unicode MS" pitchFamily="34" charset="-128"/>
              </a:rPr>
              <a:t>Sec. 6.1</a:t>
            </a:r>
          </a:p>
        </p:txBody>
      </p:sp>
    </p:spTree>
    <p:extLst>
      <p:ext uri="{BB962C8B-B14F-4D97-AF65-F5344CB8AC3E}">
        <p14:creationId xmlns:p14="http://schemas.microsoft.com/office/powerpoint/2010/main" val="274939849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40C99C-CFF1-1E1F-3384-920824DDB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FE4B5-7896-9016-8F04-00FBE748B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3DF223-1107-D0E9-FC54-D18FF84C4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E33A86-AC33-D9C2-51E1-75FBDE1A53F8}"/>
              </a:ext>
            </a:extLst>
          </p:cNvPr>
          <p:cNvSpPr txBox="1"/>
          <p:nvPr/>
        </p:nvSpPr>
        <p:spPr>
          <a:xfrm>
            <a:off x="395536" y="1412776"/>
            <a:ext cx="828092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spcBef>
                <a:spcPts val="1005"/>
              </a:spcBef>
              <a:buNone/>
            </a:pPr>
            <a:r>
              <a:rPr lang="el-GR" sz="2000" dirty="0">
                <a:solidFill>
                  <a:srgbClr val="FF0000"/>
                </a:solidFill>
                <a:latin typeface="+mn-lt"/>
              </a:rPr>
              <a:t>(α) Ανάλυση κειμένου και κατασκευή ευρετηρίου. </a:t>
            </a:r>
          </a:p>
          <a:p>
            <a:pPr algn="just" rtl="0">
              <a:spcBef>
                <a:spcPts val="1005"/>
              </a:spcBef>
              <a:buNone/>
            </a:pPr>
            <a:endParaRPr lang="el-GR" sz="2000" dirty="0">
              <a:solidFill>
                <a:schemeClr val="tx1"/>
              </a:solidFill>
              <a:latin typeface="+mn-lt"/>
            </a:endParaRPr>
          </a:p>
          <a:p>
            <a:pPr algn="just" rtl="0">
              <a:spcBef>
                <a:spcPts val="1005"/>
              </a:spcBef>
              <a:buNone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H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παρέχει τη δυνατότητα για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stemming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, απαλοιφή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stop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words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, επέκταση συνωνύμων, κλπ. </a:t>
            </a:r>
          </a:p>
          <a:p>
            <a:pPr algn="just" rtl="0">
              <a:spcBef>
                <a:spcPts val="1005"/>
              </a:spcBef>
              <a:buNone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Κάποιες λειτουργίες, όπως η διόρθωση τυπογραφικών λαθών, ή η επέκταση ακρωνύμων, μπορούν να γίνουν εναλλακτικά κατά τη διάρκεια της αναζήτησης (τροποποιώντας το ερώτημα).</a:t>
            </a:r>
          </a:p>
          <a:p>
            <a:pPr algn="just" rtl="0">
              <a:buNone/>
            </a:pPr>
            <a:br>
              <a:rPr lang="el-GR" sz="2000" dirty="0">
                <a:solidFill>
                  <a:schemeClr val="tx1"/>
                </a:solidFill>
                <a:latin typeface="+mn-lt"/>
              </a:rPr>
            </a:br>
            <a:r>
              <a:rPr lang="el-GR" sz="2000" dirty="0">
                <a:solidFill>
                  <a:schemeClr val="tx1"/>
                </a:solidFill>
                <a:latin typeface="+mn-lt"/>
              </a:rPr>
              <a:t>Επιλέξτε το είδος της ανάλυσης που θεωρείτε κατάλληλο και εξηγείστε την επιλογή σας.</a:t>
            </a:r>
          </a:p>
          <a:p>
            <a:pPr>
              <a:buNone/>
            </a:pPr>
            <a:br>
              <a:rPr lang="el-GR" sz="2000" dirty="0">
                <a:solidFill>
                  <a:schemeClr val="tx1"/>
                </a:solidFill>
                <a:latin typeface="+mn-lt"/>
              </a:rPr>
            </a:br>
            <a:endParaRPr lang="el-GR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385090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32C9AB-8F4C-B494-20DF-094468BC6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C839C-0F02-334E-452C-B3C7F0D29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03CCA4-088B-BFDA-519F-E226CA386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963423-BF9B-6B8D-4FA1-62FEF383D373}"/>
              </a:ext>
            </a:extLst>
          </p:cNvPr>
          <p:cNvSpPr txBox="1"/>
          <p:nvPr/>
        </p:nvSpPr>
        <p:spPr>
          <a:xfrm>
            <a:off x="265035" y="1253407"/>
            <a:ext cx="828092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005"/>
              </a:spcBef>
            </a:pPr>
            <a:r>
              <a:rPr lang="el-GR" sz="2000" dirty="0">
                <a:solidFill>
                  <a:srgbClr val="FF0000"/>
                </a:solidFill>
                <a:latin typeface="+mn-lt"/>
              </a:rPr>
              <a:t>(β) Αναζήτηση</a:t>
            </a:r>
          </a:p>
          <a:p>
            <a:pPr algn="just">
              <a:spcBef>
                <a:spcPts val="1005"/>
              </a:spcBef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Το σύστημά σας θα πρέπει να υποστηρίζει: </a:t>
            </a:r>
          </a:p>
          <a:p>
            <a:pPr algn="just">
              <a:spcBef>
                <a:spcPts val="1005"/>
              </a:spcBef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(α) αναζήτηση με λέξεις κλειδιά και </a:t>
            </a:r>
          </a:p>
          <a:p>
            <a:pPr algn="just">
              <a:spcBef>
                <a:spcPts val="1005"/>
              </a:spcBef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(β) αναζήτηση πεδίου, δηλαδή, εμφάνιση όρων σε συγκεκριμένα πεδία (π.χ., επικεφαλίδα, συγγραφέας, ημερομηνία).</a:t>
            </a:r>
          </a:p>
          <a:p>
            <a:pPr algn="just"/>
            <a:br>
              <a:rPr lang="el-GR" sz="2000" dirty="0">
                <a:solidFill>
                  <a:schemeClr val="tx1"/>
                </a:solidFill>
                <a:latin typeface="+mn-lt"/>
              </a:rPr>
            </a:br>
            <a:r>
              <a:rPr lang="el-GR" sz="2000" dirty="0">
                <a:solidFill>
                  <a:schemeClr val="tx1"/>
                </a:solidFill>
                <a:latin typeface="+mn-lt"/>
              </a:rPr>
              <a:t>Επιπρόσθετα,   το σύστημά σας θα πρέπει να διατηρεί πληροφορία από την ιστορία των αναζητήσεων. </a:t>
            </a:r>
          </a:p>
          <a:p>
            <a:pPr algn="just"/>
            <a:endParaRPr lang="el-GR" sz="2000" dirty="0">
              <a:solidFill>
                <a:schemeClr val="tx1"/>
              </a:solidFill>
              <a:latin typeface="+mn-lt"/>
            </a:endParaRPr>
          </a:p>
          <a:p>
            <a:pPr marL="1085850" lvl="1" indent="-342900" algn="just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Συγκεκριμένα, το σύστημα θα πρέπει να αποθηκεύει τα 20 προηγούμενα ερωτήματα μαζί με τα 5 πρώτα άρθρα της απάντησης.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1"/>
              </a:solidFill>
              <a:latin typeface="+mn-lt"/>
            </a:endParaRPr>
          </a:p>
          <a:p>
            <a:pPr marL="1085850" lvl="1" indent="-342900" algn="just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Χρησιμοποιήστε αυτή την πληροφορία με έναν κατάλληλο τρόπο ώστε να βελτιώσετε την αναζήτηση.</a:t>
            </a:r>
          </a:p>
        </p:txBody>
      </p:sp>
    </p:spTree>
    <p:extLst>
      <p:ext uri="{BB962C8B-B14F-4D97-AF65-F5344CB8AC3E}">
        <p14:creationId xmlns:p14="http://schemas.microsoft.com/office/powerpoint/2010/main" val="258482591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63FB71-33C6-8AF7-DEBF-54ED1A507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D2991-6A8F-3C82-8741-EC5863B52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35F36D-8202-63BB-6992-147CE231F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BD4A75-BEB3-2A3B-15E8-A5D56C1F98BA}"/>
              </a:ext>
            </a:extLst>
          </p:cNvPr>
          <p:cNvSpPr txBox="1"/>
          <p:nvPr/>
        </p:nvSpPr>
        <p:spPr>
          <a:xfrm>
            <a:off x="265035" y="1253407"/>
            <a:ext cx="8280920" cy="419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375"/>
              </a:spcBef>
              <a:buNone/>
            </a:pPr>
            <a:r>
              <a:rPr lang="el-GR" sz="2000" dirty="0">
                <a:solidFill>
                  <a:srgbClr val="FF0000"/>
                </a:solidFill>
                <a:latin typeface="+mn-lt"/>
              </a:rPr>
              <a:t>(γ) Παρουσίαση Αποτελεσμάτων. </a:t>
            </a:r>
          </a:p>
          <a:p>
            <a:pPr algn="just">
              <a:spcBef>
                <a:spcPts val="375"/>
              </a:spcBef>
              <a:buNone/>
            </a:pPr>
            <a:endParaRPr lang="el-GR" sz="2000" dirty="0">
              <a:solidFill>
                <a:srgbClr val="FF0000"/>
              </a:solidFill>
              <a:latin typeface="+mn-lt"/>
            </a:endParaRPr>
          </a:p>
          <a:p>
            <a:pPr algn="just">
              <a:spcBef>
                <a:spcPts val="375"/>
              </a:spcBef>
              <a:buNone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Το σύστημά σας θα πρέπει να παρουσιάζει τα αποτελέσματα σε διάταξη με βάση τη συνάφεια τους με το ερώτημα όπως αυτή υπολογίζεται από την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 algn="just">
              <a:buNone/>
            </a:pPr>
            <a:br>
              <a:rPr lang="el-GR" sz="2000" dirty="0">
                <a:solidFill>
                  <a:schemeClr val="tx1"/>
                </a:solidFill>
                <a:latin typeface="+mn-lt"/>
              </a:rPr>
            </a:br>
            <a:r>
              <a:rPr lang="el-GR" sz="2000" dirty="0">
                <a:solidFill>
                  <a:schemeClr val="tx1"/>
                </a:solidFill>
                <a:latin typeface="+mn-lt"/>
              </a:rPr>
              <a:t>Επιπρόσθετα, θα πρέπει</a:t>
            </a:r>
          </a:p>
          <a:p>
            <a:pPr algn="just">
              <a:buNone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(1) Να παρουσιάζει τα αποτελέσματα ανά 10.</a:t>
            </a:r>
          </a:p>
          <a:p>
            <a:pPr algn="just">
              <a:buNone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(2) Να εμφανίζει τις λέξεις κλειδιά τονισμένες στο αποτέλεσμα.</a:t>
            </a:r>
          </a:p>
          <a:p>
            <a:pPr algn="just">
              <a:buNone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(3) Να παρέχει τη δυνατότητα αναδιάταξης των αποτελεσμάτων αλφαβητικά με βάση τον τίτλο τους. </a:t>
            </a:r>
          </a:p>
          <a:p>
            <a:pPr algn="just">
              <a:buNone/>
            </a:pPr>
            <a:br>
              <a:rPr lang="el-GR" sz="2000" dirty="0">
                <a:solidFill>
                  <a:srgbClr val="FF0000"/>
                </a:solidFill>
                <a:latin typeface="+mn-lt"/>
              </a:rPr>
            </a:br>
            <a:endParaRPr lang="el-GR" sz="20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201070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29C773-3EEC-59CC-1411-B1412739BC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BE9BC-D10B-2507-F7EC-CCED23442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DADC6-8172-EC1C-349B-816D1BEC5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F3F7A5-0375-94F0-9A8D-D52A1A7A2C37}"/>
              </a:ext>
            </a:extLst>
          </p:cNvPr>
          <p:cNvSpPr txBox="1"/>
          <p:nvPr/>
        </p:nvSpPr>
        <p:spPr>
          <a:xfrm>
            <a:off x="395536" y="1412776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el-GR" sz="2000" dirty="0">
                <a:solidFill>
                  <a:srgbClr val="FF0000"/>
                </a:solidFill>
                <a:latin typeface="+mn-lt"/>
              </a:rPr>
              <a:t>Διανυσματική Αναζήτηση</a:t>
            </a:r>
          </a:p>
          <a:p>
            <a:pPr algn="just">
              <a:buNone/>
            </a:pPr>
            <a:br>
              <a:rPr lang="el-GR" sz="2000" dirty="0">
                <a:solidFill>
                  <a:srgbClr val="FF0000"/>
                </a:solidFill>
                <a:latin typeface="+mn-lt"/>
              </a:rPr>
            </a:br>
            <a:r>
              <a:rPr lang="el-GR" sz="2000" dirty="0">
                <a:solidFill>
                  <a:schemeClr val="tx1"/>
                </a:solidFill>
                <a:latin typeface="+mn-lt"/>
              </a:rPr>
              <a:t>Στόχος είναι η υποστήριξη διανυσματικής αναζήτησης. </a:t>
            </a:r>
          </a:p>
          <a:p>
            <a:pPr algn="just">
              <a:buNone/>
            </a:pPr>
            <a:br>
              <a:rPr lang="el-GR" sz="2000" dirty="0">
                <a:solidFill>
                  <a:schemeClr val="tx1"/>
                </a:solidFill>
                <a:latin typeface="+mn-lt"/>
              </a:rPr>
            </a:br>
            <a:r>
              <a:rPr lang="el-GR" sz="2000" dirty="0">
                <a:solidFill>
                  <a:schemeClr val="tx1"/>
                </a:solidFill>
                <a:latin typeface="+mn-lt"/>
              </a:rPr>
              <a:t>Ο βασικός τρόπος διανυσματικής αναζήτησης που υποστηρίζει η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Lucene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είναι η δημιουργία ενός διανύσματος ανά έγγραφο. </a:t>
            </a:r>
          </a:p>
          <a:p>
            <a:pPr algn="just">
              <a:buNone/>
            </a:pPr>
            <a:endParaRPr lang="el-GR" sz="2000" dirty="0">
              <a:solidFill>
                <a:schemeClr val="tx1"/>
              </a:solidFill>
              <a:latin typeface="+mn-lt"/>
            </a:endParaRPr>
          </a:p>
          <a:p>
            <a:pPr algn="just">
              <a:buNone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Αν θέλετε, μπορείτε να χωρίσετε το έγγραφο σε μικρότερα τμήματα  (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chunks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) και να δημιουργήσετε διανύσματα για αυτά, αλλά θα χρειαστεί ειδική διαχείριση και δεν ζητείται.</a:t>
            </a:r>
          </a:p>
          <a:p>
            <a:pPr algn="just">
              <a:buNone/>
            </a:pPr>
            <a:br>
              <a:rPr lang="el-GR" sz="2000" dirty="0">
                <a:solidFill>
                  <a:schemeClr val="tx1"/>
                </a:solidFill>
                <a:latin typeface="+mn-lt"/>
              </a:rPr>
            </a:br>
            <a:endParaRPr lang="el-GR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914339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1003-5CB7-C7DC-E1AD-08A70256F8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15DA-AD2C-49C9-C096-D2FA029E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E83C32-DB51-4D15-FC32-693E2BEC0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5F7A03-4BD9-5349-8671-FF3C4B9D3DAF}"/>
              </a:ext>
            </a:extLst>
          </p:cNvPr>
          <p:cNvSpPr txBox="1"/>
          <p:nvPr/>
        </p:nvSpPr>
        <p:spPr>
          <a:xfrm>
            <a:off x="395536" y="1412776"/>
            <a:ext cx="82809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el-GR" sz="2000" dirty="0">
                <a:solidFill>
                  <a:srgbClr val="FF0000"/>
                </a:solidFill>
                <a:latin typeface="+mn-lt"/>
              </a:rPr>
              <a:t>Διανυσματική Αναζήτηση</a:t>
            </a:r>
          </a:p>
          <a:p>
            <a:pPr algn="just">
              <a:buNone/>
            </a:pPr>
            <a:br>
              <a:rPr lang="el-GR" sz="2000" dirty="0">
                <a:solidFill>
                  <a:srgbClr val="FF0000"/>
                </a:solidFill>
                <a:latin typeface="+mn-lt"/>
              </a:rPr>
            </a:br>
            <a:br>
              <a:rPr lang="el-GR" sz="2000" dirty="0">
                <a:solidFill>
                  <a:schemeClr val="tx1"/>
                </a:solidFill>
                <a:latin typeface="+mn-lt"/>
              </a:rPr>
            </a:br>
            <a:r>
              <a:rPr lang="el-GR" sz="2000" dirty="0">
                <a:solidFill>
                  <a:schemeClr val="tx1"/>
                </a:solidFill>
                <a:latin typeface="+mn-lt"/>
              </a:rPr>
              <a:t>Θα πρέπει πρώτα να δημιουργήσετε διανύσματα (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embeddings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) με χρήση κάποιου υπάρχοντος μοντέλου (πχ all-MiniLM-L6-v2 ) και μετά να τα προσθέσετε σε αντίστοιχο πεδίο στο ευρετήριο (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KnnVectorField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).</a:t>
            </a:r>
          </a:p>
          <a:p>
            <a:pPr algn="just">
              <a:buNone/>
            </a:pPr>
            <a:br>
              <a:rPr lang="el-GR" sz="2000" dirty="0">
                <a:solidFill>
                  <a:schemeClr val="tx1"/>
                </a:solidFill>
                <a:latin typeface="+mn-lt"/>
              </a:rPr>
            </a:br>
            <a:r>
              <a:rPr lang="el-GR" sz="2000" dirty="0">
                <a:solidFill>
                  <a:schemeClr val="tx1"/>
                </a:solidFill>
                <a:latin typeface="+mn-lt"/>
              </a:rPr>
              <a:t>Στη συνέχεια, θα δημιουργείται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embeddings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για κάθε ερώτημα και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και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θα χρησιμοποιείτε το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KnnVectorQuery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για την επεξεργασία τους.</a:t>
            </a:r>
          </a:p>
          <a:p>
            <a:pPr algn="just">
              <a:buNone/>
            </a:pPr>
            <a:br>
              <a:rPr lang="el-GR" sz="2000" dirty="0">
                <a:solidFill>
                  <a:schemeClr val="tx1"/>
                </a:solidFill>
                <a:latin typeface="+mn-lt"/>
              </a:rPr>
            </a:br>
            <a:r>
              <a:rPr lang="el-GR" sz="2000" dirty="0">
                <a:solidFill>
                  <a:schemeClr val="tx1"/>
                </a:solidFill>
                <a:latin typeface="+mn-lt"/>
              </a:rPr>
              <a:t>Χρήσιμη βιβλιοθήκη για τον υπολογισμό των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embeddings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: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Deep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Java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2000" dirty="0" err="1">
                <a:solidFill>
                  <a:schemeClr val="tx1"/>
                </a:solidFill>
                <a:latin typeface="+mn-lt"/>
              </a:rPr>
              <a:t>Library</a:t>
            </a:r>
            <a:r>
              <a:rPr lang="el-GR" sz="2000" dirty="0">
                <a:solidFill>
                  <a:schemeClr val="tx1"/>
                </a:solidFill>
                <a:latin typeface="+mn-lt"/>
              </a:rPr>
              <a:t> (DJL)</a:t>
            </a:r>
          </a:p>
          <a:p>
            <a:pPr algn="just">
              <a:buNone/>
            </a:pPr>
            <a:br>
              <a:rPr lang="el-GR" sz="2000" dirty="0">
                <a:solidFill>
                  <a:schemeClr val="tx1"/>
                </a:solidFill>
                <a:latin typeface="+mn-lt"/>
              </a:rPr>
            </a:br>
            <a:endParaRPr lang="el-GR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70655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925E8C-6BAA-1F74-B203-1AD5856624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EEDAC-5266-4B95-FBF5-279800A55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D64BEA-F1CE-D2A4-5F76-0AB1DF2D9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005770-68CF-426F-6C6E-1DC4CD79DE9A}"/>
              </a:ext>
            </a:extLst>
          </p:cNvPr>
          <p:cNvSpPr txBox="1"/>
          <p:nvPr/>
        </p:nvSpPr>
        <p:spPr>
          <a:xfrm>
            <a:off x="248883" y="2317462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375"/>
              </a:spcBef>
              <a:buNone/>
            </a:pPr>
            <a:r>
              <a:rPr lang="el-GR" sz="2000" dirty="0">
                <a:solidFill>
                  <a:schemeClr val="tx1"/>
                </a:solidFill>
                <a:latin typeface="+mn-lt"/>
              </a:rPr>
              <a:t>Θα βαθμολογηθεί και η ευχρηστία του συστήματός σας.</a:t>
            </a:r>
          </a:p>
          <a:p>
            <a:pPr algn="just">
              <a:buNone/>
            </a:pPr>
            <a:br>
              <a:rPr lang="el-GR" sz="2000" dirty="0">
                <a:solidFill>
                  <a:srgbClr val="FF0000"/>
                </a:solidFill>
                <a:latin typeface="+mn-lt"/>
              </a:rPr>
            </a:br>
            <a:endParaRPr lang="el-GR" sz="20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350919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 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268760"/>
            <a:ext cx="86274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Φάση 1: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Δύο στόχοι:</a:t>
            </a:r>
          </a:p>
          <a:p>
            <a:r>
              <a:rPr lang="el-GR" b="1" i="1" dirty="0">
                <a:solidFill>
                  <a:schemeClr val="tx1"/>
                </a:solidFill>
                <a:latin typeface="+mn-lt"/>
              </a:rPr>
              <a:t>(1) Εξοικείωση με  τη συλλογή</a:t>
            </a:r>
          </a:p>
          <a:p>
            <a:r>
              <a:rPr lang="el-GR" b="1" i="1" dirty="0">
                <a:solidFill>
                  <a:schemeClr val="tx1"/>
                </a:solidFill>
                <a:latin typeface="+mn-lt"/>
              </a:rPr>
              <a:t>(2) Αρχικά βήματα υλοποίησης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	(2α) Εγκατάσταση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Lucene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(2b)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Αρχικός σχεδιασμός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CE2E9D-9EEF-43B3-AEAA-04A77F52217A}"/>
              </a:ext>
            </a:extLst>
          </p:cNvPr>
          <p:cNvSpPr txBox="1"/>
          <p:nvPr/>
        </p:nvSpPr>
        <p:spPr>
          <a:xfrm>
            <a:off x="359532" y="4054051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  <a:latin typeface="+mn-lt"/>
              </a:rPr>
              <a:t>Τι θα παραδώσετε: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link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στη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github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σελίδα που θα περιέχει</a:t>
            </a:r>
          </a:p>
          <a:p>
            <a:pPr marL="457200" indent="-457200">
              <a:buAutoNum type="arabicParenBoth"/>
            </a:pPr>
            <a:r>
              <a:rPr lang="el-GR" dirty="0">
                <a:solidFill>
                  <a:schemeClr val="tx1"/>
                </a:solidFill>
                <a:latin typeface="+mn-lt"/>
              </a:rPr>
              <a:t>Περιγραφή της συλλογής και του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Document (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ποια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fields)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457200" indent="-457200">
              <a:buAutoNum type="arabicParenBoth"/>
            </a:pPr>
            <a:r>
              <a:rPr lang="el-GR" dirty="0">
                <a:solidFill>
                  <a:schemeClr val="tx1"/>
                </a:solidFill>
                <a:latin typeface="+mn-lt"/>
              </a:rPr>
              <a:t>Μια σύντομη (1-2 σελίδες) αρχική περιγραφή του συστήματος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039745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35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400" dirty="0">
                <a:solidFill>
                  <a:schemeClr val="accent2">
                    <a:lumMod val="75000"/>
                  </a:schemeClr>
                </a:solidFill>
              </a:rPr>
              <a:t>Εργασία</a:t>
            </a: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536" y="1268760"/>
            <a:ext cx="86274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/>
                </a:solidFill>
                <a:latin typeface="+mn-lt"/>
              </a:rPr>
              <a:t>Φάση 2: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Στόχος: Ολοκλήρωση της εργασίας</a:t>
            </a:r>
          </a:p>
          <a:p>
            <a:endParaRPr lang="el-GR" b="1" dirty="0">
              <a:solidFill>
                <a:schemeClr val="tx1"/>
              </a:solidFill>
              <a:latin typeface="+mn-lt"/>
            </a:endParaRPr>
          </a:p>
          <a:p>
            <a:r>
              <a:rPr lang="el-GR" b="1" dirty="0">
                <a:solidFill>
                  <a:schemeClr val="tx1"/>
                </a:solidFill>
                <a:latin typeface="+mn-lt"/>
              </a:rPr>
              <a:t>Τι θα παραδώσετε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Στη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github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</a:rPr>
              <a:t>σελίδα: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Περιγραφή της εργασίας (κείμενο)</a:t>
            </a:r>
          </a:p>
          <a:p>
            <a:r>
              <a:rPr lang="el-GR" dirty="0">
                <a:solidFill>
                  <a:schemeClr val="tx1"/>
                </a:solidFill>
                <a:latin typeface="+mn-lt"/>
              </a:rPr>
              <a:t>Πηγαίος κώδικας</a:t>
            </a:r>
          </a:p>
        </p:txBody>
      </p:sp>
    </p:spTree>
    <p:extLst>
      <p:ext uri="{BB962C8B-B14F-4D97-AF65-F5344CB8AC3E}">
        <p14:creationId xmlns:p14="http://schemas.microsoft.com/office/powerpoint/2010/main" val="128332595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79712" y="2852936"/>
            <a:ext cx="5270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chemeClr val="tx1"/>
                </a:solidFill>
                <a:latin typeface="+mn-lt"/>
              </a:rPr>
              <a:t>Ερωτήσεις;</a:t>
            </a:r>
          </a:p>
        </p:txBody>
      </p:sp>
    </p:spTree>
    <p:extLst>
      <p:ext uri="{BB962C8B-B14F-4D97-AF65-F5344CB8AC3E}">
        <p14:creationId xmlns:p14="http://schemas.microsoft.com/office/powerpoint/2010/main" val="2340425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Παραμετρικά ερωτήματα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89877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34" charset="-128"/>
              </a:rPr>
              <a:t>Συχνά αναζήτηση με βάση τα </a:t>
            </a:r>
            <a:r>
              <a:rPr lang="el-GR" sz="2400" dirty="0" err="1">
                <a:ea typeface="ＭＳ Ｐゴシック" pitchFamily="34" charset="-128"/>
              </a:rPr>
              <a:t>μεταδεδομένα</a:t>
            </a:r>
            <a:r>
              <a:rPr lang="el-GR" sz="2400" dirty="0">
                <a:ea typeface="ＭＳ Ｐゴシック" pitchFamily="34" charset="-128"/>
              </a:rPr>
              <a:t> </a:t>
            </a:r>
          </a:p>
          <a:p>
            <a:pPr marL="0" indent="0" algn="just">
              <a:buNone/>
            </a:pPr>
            <a:endParaRPr lang="el-GR" sz="2400" dirty="0">
              <a:ea typeface="ＭＳ Ｐゴシック" pitchFamily="34" charset="-128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34" charset="-128"/>
              </a:rPr>
              <a:t>Π.χ., βρες όλα τα έγγραφα που έγγραψε το 1601 ο </a:t>
            </a:r>
            <a:r>
              <a:rPr lang="en-US" sz="2000" dirty="0">
                <a:ea typeface="ＭＳ Ｐゴシック" pitchFamily="34" charset="-128"/>
              </a:rPr>
              <a:t>William Shakespeare, </a:t>
            </a:r>
            <a:r>
              <a:rPr lang="el-GR" sz="2000" dirty="0">
                <a:ea typeface="ＭＳ Ｐゴシック" pitchFamily="34" charset="-128"/>
              </a:rPr>
              <a:t>που περιέχουν τις λέξεις</a:t>
            </a:r>
            <a:r>
              <a:rPr lang="en-US" sz="2000" dirty="0">
                <a:ea typeface="ＭＳ Ｐゴシック" pitchFamily="34" charset="-128"/>
              </a:rPr>
              <a:t> </a:t>
            </a:r>
            <a:r>
              <a:rPr lang="en-US" sz="2000" i="1" dirty="0">
                <a:ea typeface="ＭＳ Ｐゴシック" pitchFamily="34" charset="-128"/>
              </a:rPr>
              <a:t>alas poor </a:t>
            </a:r>
            <a:r>
              <a:rPr lang="en-US" sz="2000" i="1" dirty="0" err="1">
                <a:ea typeface="ＭＳ Ｐゴシック" pitchFamily="34" charset="-128"/>
              </a:rPr>
              <a:t>Yorick</a:t>
            </a:r>
            <a:endParaRPr lang="en-US" sz="2000" i="1" dirty="0">
              <a:ea typeface="ＭＳ Ｐゴシック" pitchFamily="34" charset="-128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000" dirty="0">
                <a:ea typeface="ＭＳ Ｐゴシック" pitchFamily="34" charset="-128"/>
              </a:rPr>
              <a:t>Year = 1601 </a:t>
            </a:r>
            <a:r>
              <a:rPr lang="el-GR" sz="2000" dirty="0">
                <a:ea typeface="ＭＳ Ｐゴシック" pitchFamily="34" charset="-128"/>
              </a:rPr>
              <a:t>είναι παράδειγμα ενός πεδίου </a:t>
            </a:r>
            <a:r>
              <a:rPr lang="en-US" sz="2000" dirty="0">
                <a:ea typeface="ＭＳ Ｐゴシック" pitchFamily="34" charset="-128"/>
              </a:rPr>
              <a:t>(field)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34" charset="-128"/>
              </a:rPr>
              <a:t>Επίσης</a:t>
            </a:r>
            <a:r>
              <a:rPr lang="en-US" sz="2000" dirty="0">
                <a:ea typeface="ＭＳ Ｐゴシック" pitchFamily="34" charset="-128"/>
              </a:rPr>
              <a:t>, author last name = </a:t>
            </a:r>
            <a:r>
              <a:rPr lang="en-US" sz="2000" dirty="0" err="1">
                <a:ea typeface="ＭＳ Ｐゴシック" pitchFamily="34" charset="-128"/>
              </a:rPr>
              <a:t>shakespeare</a:t>
            </a:r>
            <a:r>
              <a:rPr lang="en-US" sz="2000" dirty="0">
                <a:ea typeface="ＭＳ Ｐゴシック" pitchFamily="34" charset="-128"/>
              </a:rPr>
              <a:t>, </a:t>
            </a:r>
            <a:r>
              <a:rPr lang="el-GR" sz="2000" dirty="0" err="1">
                <a:ea typeface="ＭＳ Ｐゴシック" pitchFamily="34" charset="-128"/>
              </a:rPr>
              <a:t>κλπ</a:t>
            </a:r>
            <a:endParaRPr lang="en-US" sz="2000" dirty="0">
              <a:ea typeface="ＭＳ Ｐゴシック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l-GR" sz="2400" dirty="0">
              <a:ea typeface="ＭＳ Ｐゴシック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34" charset="-128"/>
              </a:rPr>
              <a:t>Ερωτήματα με πεδία (παραμετρικά ερωτήματα) συνήθως ερμηνεύονται ως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συζευκτικά</a:t>
            </a:r>
            <a:r>
              <a:rPr lang="el-GR" sz="2400" dirty="0">
                <a:ea typeface="ＭＳ Ｐゴシック" pitchFamily="34" charset="-128"/>
              </a:rPr>
              <a:t> (</a:t>
            </a:r>
            <a:r>
              <a:rPr lang="en-US" sz="2400" dirty="0">
                <a:ea typeface="ＭＳ Ｐゴシック" pitchFamily="34" charset="-128"/>
              </a:rPr>
              <a:t>conjunction, </a:t>
            </a:r>
            <a:r>
              <a:rPr lang="el-GR" sz="2400" dirty="0">
                <a:ea typeface="ＭＳ Ｐゴシック" pitchFamily="34" charset="-128"/>
              </a:rPr>
              <a:t>σύνδεση με</a:t>
            </a:r>
            <a:r>
              <a:rPr lang="en-US" sz="2400" dirty="0">
                <a:ea typeface="ＭＳ Ｐゴシック" pitchFamily="34" charset="-128"/>
              </a:rPr>
              <a:t> AND) </a:t>
            </a:r>
            <a:r>
              <a:rPr lang="el-GR" sz="2400" dirty="0">
                <a:ea typeface="ＭＳ Ｐゴシック" pitchFamily="34" charset="-128"/>
              </a:rPr>
              <a:t>πρέπει να ισχύουν όλα</a:t>
            </a: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971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BFCFF"/>
                </a:solidFill>
                <a:effectLst/>
                <a:uLnTx/>
                <a:uFillTx/>
                <a:latin typeface="Lucida Sans" pitchFamily="34" charset="0"/>
                <a:ea typeface="Arial Unicode MS" pitchFamily="34" charset="-128"/>
                <a:cs typeface="Arial Unicode MS" pitchFamily="34" charset="-128"/>
              </a:rPr>
              <a:t>Sec. 6.1</a:t>
            </a:r>
          </a:p>
        </p:txBody>
      </p:sp>
    </p:spTree>
    <p:extLst>
      <p:ext uri="{BB962C8B-B14F-4D97-AF65-F5344CB8AC3E}">
        <p14:creationId xmlns:p14="http://schemas.microsoft.com/office/powerpoint/2010/main" val="955560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49263"/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Παραμετρική αναζήτηση</a:t>
            </a:r>
            <a:endParaRPr lang="de-D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D9190B-40F4-4D14-B8A7-A8F5BA31F2B1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ucida Sans" pitchFamily="-112" charset="0"/>
                <a:ea typeface="+mn-ea"/>
                <a:cs typeface="Arial Unicode MS" pitchFamily="-112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" pitchFamily="-112" charset="0"/>
              <a:ea typeface="+mn-ea"/>
              <a:cs typeface="Arial Unicode MS" pitchFamily="-112" charset="0"/>
            </a:endParaRPr>
          </a:p>
        </p:txBody>
      </p:sp>
      <p:pic>
        <p:nvPicPr>
          <p:cNvPr id="263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703699"/>
            <a:ext cx="5476874" cy="297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rial Unicode MS" pitchFamily="34" charset="-128"/>
                <a:cs typeface="Arial Unicode MS" pitchFamily="34" charset="-128"/>
              </a:rPr>
              <a:t>Κεφ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" pitchFamily="34" charset="0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rial Unicode MS" pitchFamily="34" charset="-128"/>
                <a:cs typeface="Arial Unicode MS" pitchFamily="34" charset="-128"/>
              </a:rPr>
              <a:t>6.1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2577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4933</Words>
  <Application>Microsoft Office PowerPoint</Application>
  <PresentationFormat>On-screen Show (4:3)</PresentationFormat>
  <Paragraphs>726</Paragraphs>
  <Slides>78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78</vt:i4>
      </vt:variant>
    </vt:vector>
  </HeadingPairs>
  <TitlesOfParts>
    <vt:vector size="92" baseType="lpstr">
      <vt:lpstr>ＭＳ Ｐゴシック</vt:lpstr>
      <vt:lpstr>Arial</vt:lpstr>
      <vt:lpstr>Arial Narrow</vt:lpstr>
      <vt:lpstr>Arial Unicode MS</vt:lpstr>
      <vt:lpstr>Calibri</vt:lpstr>
      <vt:lpstr>Calibri Light</vt:lpstr>
      <vt:lpstr>Cambria Math</vt:lpstr>
      <vt:lpstr>Courier</vt:lpstr>
      <vt:lpstr>Lucida Sans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Περιεχόμενα</vt:lpstr>
      <vt:lpstr>Παραμετρικά ευρετήρια και ευρετήρια ζώνης</vt:lpstr>
      <vt:lpstr>Παραμετρικά ερωτήματα</vt:lpstr>
      <vt:lpstr>Παραμετρική αναζήτηση</vt:lpstr>
      <vt:lpstr>Ζώνη</vt:lpstr>
      <vt:lpstr>Ευρετήριο πεδίου</vt:lpstr>
      <vt:lpstr>Επέκταση καταχωρήσεων</vt:lpstr>
      <vt:lpstr>PowerPoint Presentation</vt:lpstr>
      <vt:lpstr>Περιεχόμενα</vt:lpstr>
      <vt:lpstr>Περιλήψεις αποτελεσμάτων</vt:lpstr>
      <vt:lpstr>Περιλήψεις αποτελεσμάτων</vt:lpstr>
      <vt:lpstr>Περιλήψεις αποτελεσμάτων</vt:lpstr>
      <vt:lpstr>Στατικές Περιλήψεις</vt:lpstr>
      <vt:lpstr>Δυναμικές Περιλήψεις</vt:lpstr>
      <vt:lpstr>Δυναμικές Περιλήψεις</vt:lpstr>
      <vt:lpstr>Δυναμικές Περιλήψεις</vt:lpstr>
      <vt:lpstr>Δυναμικές Περιλήψεις</vt:lpstr>
      <vt:lpstr>Quicklinks</vt:lpstr>
      <vt:lpstr>PowerPoint Presentation</vt:lpstr>
      <vt:lpstr>Εναλλακτικές αναπαραστάσεις; </vt:lpstr>
      <vt:lpstr>Περιεχόμενα</vt:lpstr>
      <vt:lpstr>Εισαγωγή</vt:lpstr>
      <vt:lpstr>Εισαγωγή</vt:lpstr>
      <vt:lpstr>PowerPoint Presentation</vt:lpstr>
      <vt:lpstr>PowerPoint Presentation</vt:lpstr>
      <vt:lpstr>Βασικές έννοιες</vt:lpstr>
      <vt:lpstr>Some features (indexing)</vt:lpstr>
      <vt:lpstr>Some features (search)</vt:lpstr>
      <vt:lpstr>PowerPoint Presentation</vt:lpstr>
      <vt:lpstr>Βασικές έννοιες: document</vt:lpstr>
      <vt:lpstr>Βασικές έννοιες: Fields</vt:lpstr>
      <vt:lpstr>Βασικές έννοιες: index</vt:lpstr>
      <vt:lpstr>Βασικές έννοιες: search</vt:lpstr>
      <vt:lpstr>Neural (semantic) search in Lucene (solr)</vt:lpstr>
      <vt:lpstr>Hybrid Search</vt:lpstr>
      <vt:lpstr>PowerPoint Presentation</vt:lpstr>
      <vt:lpstr>Lucene in a search system: index</vt:lpstr>
      <vt:lpstr>Step 1: Acquire and build content</vt:lpstr>
      <vt:lpstr>Step 1: Acquire and build content</vt:lpstr>
      <vt:lpstr>PowerPoint Presentation</vt:lpstr>
      <vt:lpstr>PowerPoint Presentation</vt:lpstr>
      <vt:lpstr>PowerPoint Presentation</vt:lpstr>
      <vt:lpstr>PowerPoint Presentation</vt:lpstr>
      <vt:lpstr>Core indexing classes</vt:lpstr>
      <vt:lpstr>PowerPoint Presentation</vt:lpstr>
      <vt:lpstr>Using Field options</vt:lpstr>
      <vt:lpstr>Analyzers</vt:lpstr>
      <vt:lpstr>Analysis examples</vt:lpstr>
      <vt:lpstr>More analysis examples</vt:lpstr>
      <vt:lpstr>PowerPoint Presentation</vt:lpstr>
      <vt:lpstr>Lucene in a search system: search</vt:lpstr>
      <vt:lpstr>Search User Interface (UI)</vt:lpstr>
      <vt:lpstr>Core searching classes</vt:lpstr>
      <vt:lpstr>PowerPoint Presentation</vt:lpstr>
      <vt:lpstr>QueryParser syntax examples</vt:lpstr>
      <vt:lpstr>Scoring</vt:lpstr>
      <vt:lpstr>PowerPoint Presentation</vt:lpstr>
      <vt:lpstr>PowerPoint Presentation</vt:lpstr>
      <vt:lpstr>PowerPoint Presentation</vt:lpstr>
      <vt:lpstr>PowerPoint Presentation</vt:lpstr>
      <vt:lpstr>Elasticsearch</vt:lpstr>
      <vt:lpstr>Περιεχόμενα</vt:lpstr>
      <vt:lpstr>Συλλογή εγγράφων</vt:lpstr>
      <vt:lpstr>Εργασία</vt:lpstr>
      <vt:lpstr>Εργασία</vt:lpstr>
      <vt:lpstr>Εργασία</vt:lpstr>
      <vt:lpstr>Εργασία</vt:lpstr>
      <vt:lpstr>Εργασία</vt:lpstr>
      <vt:lpstr>Εργασία</vt:lpstr>
      <vt:lpstr>Εργασία</vt:lpstr>
      <vt:lpstr>Εργασία </vt:lpstr>
      <vt:lpstr>Εργασία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EVANGELIA PITOURA</cp:lastModifiedBy>
  <cp:revision>1480</cp:revision>
  <cp:lastPrinted>2009-09-22T15:48:09Z</cp:lastPrinted>
  <dcterms:created xsi:type="dcterms:W3CDTF">2009-09-21T23:46:17Z</dcterms:created>
  <dcterms:modified xsi:type="dcterms:W3CDTF">2025-03-28T14:38:51Z</dcterms:modified>
</cp:coreProperties>
</file>