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ink/ink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4.xml" ContentType="application/vnd.openxmlformats-officedocument.presentationml.notesSlide+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81"/>
  </p:notesMasterIdLst>
  <p:handoutMasterIdLst>
    <p:handoutMasterId r:id="rId82"/>
  </p:handoutMasterIdLst>
  <p:sldIdLst>
    <p:sldId id="1135" r:id="rId2"/>
    <p:sldId id="1500" r:id="rId3"/>
    <p:sldId id="1206" r:id="rId4"/>
    <p:sldId id="1485" r:id="rId5"/>
    <p:sldId id="1486" r:id="rId6"/>
    <p:sldId id="1488" r:id="rId7"/>
    <p:sldId id="1272" r:id="rId8"/>
    <p:sldId id="1492" r:id="rId9"/>
    <p:sldId id="1493" r:id="rId10"/>
    <p:sldId id="1484" r:id="rId11"/>
    <p:sldId id="1399" r:id="rId12"/>
    <p:sldId id="1217" r:id="rId13"/>
    <p:sldId id="1503" r:id="rId14"/>
    <p:sldId id="1494" r:id="rId15"/>
    <p:sldId id="1334" r:id="rId16"/>
    <p:sldId id="1218" r:id="rId17"/>
    <p:sldId id="1219" r:id="rId18"/>
    <p:sldId id="1286" r:id="rId19"/>
    <p:sldId id="1220" r:id="rId20"/>
    <p:sldId id="1285" r:id="rId21"/>
    <p:sldId id="1266" r:id="rId22"/>
    <p:sldId id="1466" r:id="rId23"/>
    <p:sldId id="1469" r:id="rId24"/>
    <p:sldId id="1221" r:id="rId25"/>
    <p:sldId id="1222" r:id="rId26"/>
    <p:sldId id="1288" r:id="rId27"/>
    <p:sldId id="1287" r:id="rId28"/>
    <p:sldId id="1289" r:id="rId29"/>
    <p:sldId id="1290" r:id="rId30"/>
    <p:sldId id="1224" r:id="rId31"/>
    <p:sldId id="1291" r:id="rId32"/>
    <p:sldId id="1481" r:id="rId33"/>
    <p:sldId id="1225" r:id="rId34"/>
    <p:sldId id="1226" r:id="rId35"/>
    <p:sldId id="1277" r:id="rId36"/>
    <p:sldId id="1275" r:id="rId37"/>
    <p:sldId id="1227" r:id="rId38"/>
    <p:sldId id="1292" r:id="rId39"/>
    <p:sldId id="1228" r:id="rId40"/>
    <p:sldId id="1294" r:id="rId41"/>
    <p:sldId id="1471" r:id="rId42"/>
    <p:sldId id="1501" r:id="rId43"/>
    <p:sldId id="1229" r:id="rId44"/>
    <p:sldId id="1233" r:id="rId45"/>
    <p:sldId id="1268" r:id="rId46"/>
    <p:sldId id="1230" r:id="rId47"/>
    <p:sldId id="1434" r:id="rId48"/>
    <p:sldId id="1231" r:id="rId49"/>
    <p:sldId id="1234" r:id="rId50"/>
    <p:sldId id="1232" r:id="rId51"/>
    <p:sldId id="1502" r:id="rId52"/>
    <p:sldId id="1235" r:id="rId53"/>
    <p:sldId id="1335" r:id="rId54"/>
    <p:sldId id="1236" r:id="rId55"/>
    <p:sldId id="1237" r:id="rId56"/>
    <p:sldId id="1238" r:id="rId57"/>
    <p:sldId id="1239" r:id="rId58"/>
    <p:sldId id="1270" r:id="rId59"/>
    <p:sldId id="1240" r:id="rId60"/>
    <p:sldId id="1350" r:id="rId61"/>
    <p:sldId id="1336" r:id="rId62"/>
    <p:sldId id="1477" r:id="rId63"/>
    <p:sldId id="1151" r:id="rId64"/>
    <p:sldId id="1152" r:id="rId65"/>
    <p:sldId id="1153" r:id="rId66"/>
    <p:sldId id="1154" r:id="rId67"/>
    <p:sldId id="1149" r:id="rId68"/>
    <p:sldId id="402" r:id="rId69"/>
    <p:sldId id="810" r:id="rId70"/>
    <p:sldId id="406" r:id="rId71"/>
    <p:sldId id="356" r:id="rId72"/>
    <p:sldId id="414" r:id="rId73"/>
    <p:sldId id="357" r:id="rId74"/>
    <p:sldId id="358" r:id="rId75"/>
    <p:sldId id="359" r:id="rId76"/>
    <p:sldId id="407" r:id="rId77"/>
    <p:sldId id="804" r:id="rId78"/>
    <p:sldId id="360" r:id="rId79"/>
    <p:sldId id="361" r:id="rId80"/>
  </p:sldIdLst>
  <p:sldSz cx="9144000" cy="6858000" type="screen4x3"/>
  <p:notesSz cx="7099300" cy="102235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09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GELIA PITOURA" initials="EP" lastIdx="1" clrIdx="0">
    <p:extLst>
      <p:ext uri="{19B8F6BF-5375-455C-9EA6-DF929625EA0E}">
        <p15:presenceInfo xmlns:p15="http://schemas.microsoft.com/office/powerpoint/2012/main" userId="EVANGELIA PITO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6699"/>
    <a:srgbClr val="BDD3E9"/>
    <a:srgbClr val="2A7041"/>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321" autoAdjust="0"/>
    <p:restoredTop sz="96370" autoAdjust="0"/>
  </p:normalViewPr>
  <p:slideViewPr>
    <p:cSldViewPr>
      <p:cViewPr varScale="1">
        <p:scale>
          <a:sx n="85" d="100"/>
          <a:sy n="85" d="100"/>
        </p:scale>
        <p:origin x="876" y="48"/>
      </p:cViewPr>
      <p:guideLst>
        <p:guide orient="horz" pos="2160"/>
        <p:guide pos="2880"/>
      </p:guideLst>
    </p:cSldViewPr>
  </p:slideViewPr>
  <p:outlineViewPr>
    <p:cViewPr varScale="1">
      <p:scale>
        <a:sx n="170" d="200"/>
        <a:sy n="170" d="200"/>
      </p:scale>
      <p:origin x="0" y="-44544"/>
    </p:cViewPr>
    <p:sldLst>
      <p:sld r:id="rId1" collapse="1"/>
    </p:sldLst>
  </p:outlineViewPr>
  <p:notesTextViewPr>
    <p:cViewPr>
      <p:scale>
        <a:sx n="100" d="100"/>
        <a:sy n="100" d="100"/>
      </p:scale>
      <p:origin x="0" y="0"/>
    </p:cViewPr>
  </p:notesTextViewPr>
  <p:sorterViewPr>
    <p:cViewPr varScale="1">
      <p:scale>
        <a:sx n="100" d="100"/>
        <a:sy n="100" d="100"/>
      </p:scale>
      <p:origin x="0" y="-18582"/>
    </p:cViewPr>
  </p:sorterViewPr>
  <p:notesViewPr>
    <p:cSldViewPr>
      <p:cViewPr varScale="1">
        <p:scale>
          <a:sx n="35" d="100"/>
          <a:sy n="35" d="100"/>
        </p:scale>
        <p:origin x="-1578" y="-90"/>
      </p:cViewPr>
      <p:guideLst>
        <p:guide orient="horz" pos="3067"/>
        <p:guide pos="20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05.03.2025</a:t>
            </a:fld>
            <a:endParaRPr lang="de-DE"/>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41218088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1:02:31.983"/>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8:38.286"/>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1,'11'5,"1"0,19 4,-9-3,306 77,-233-67,150 7,282-23,-246-4,2323 4,-1313 0,-1246-2,74-13,-2-1,33-6,-47 5,-61 9,-32 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8:41.020"/>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0,'5992'0,"-5971"0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02T10:49:25.869"/>
    </inkml:context>
    <inkml:brush xml:id="br0">
      <inkml:brushProperty name="width" value="0.05" units="cm"/>
      <inkml:brushProperty name="height" value="0.05" units="cm"/>
      <inkml:brushProperty name="color" value="#004F8B"/>
    </inkml:brush>
  </inkml:definitions>
  <inkml:trace contextRef="#ctx0" brushRef="#br0">12 19 4233,'0'0'3833,"0"-4"-5034,-12-11-1839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35.633"/>
    </inkml:context>
    <inkml:brush xml:id="br0">
      <inkml:brushProperty name="width" value="0.025" units="cm"/>
      <inkml:brushProperty name="height" value="0.025" units="cm"/>
      <inkml:brushProperty name="color" value="#008C3A"/>
    </inkml:brush>
  </inkml:definitions>
  <inkml:trace contextRef="#ctx0" brushRef="#br0">21 154 760,'0'0'808,"0"-77"-1120,-2 58-264,-8-12 576,1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1:24.928"/>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1,'254'18,"-155"-8,47 15,-20-4,-60-14,-21-3,73 16,-59-8,1-2,70 2,-13-2,-82-6,66 19,-83-18,0 0,24 2,-30-7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1:45.608"/>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74,'3'-1,"-1"-1,0 1,0 0,1 0,-1 0,1 1,-1-1,1 0,-1 1,1-1,-1 1,6 0,5-1,41-9,-30 5,-1 0,39 0,590 6,-631-2,0-2,34-6,21-4,-38 10,91-5,44 6,-149 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3T11:51:16.0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3T11:51:30.0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0:06.373"/>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14,'0'0,"0"1,0-1,1 0,-1 1,0-1,1 1,-1-1,0 0,1 1,-1-1,1 0,-1 1,1-1,-1 0,1 0,-1 1,0-1,1 0,0 0,-1 0,1 0,-1 0,1 0,0 0,17 3,-16-3,50 2,-1-2,0-2,58-9,-71 6,60-2,102 7,-82 2,316-2,-413 1,22 4,14 0,98-4,-81-1,-61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7:46.339"/>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62,'256'1,"282"-3,-385-4,72-1,212 8,-417-2,1-2,-1 0,29-8,-23 5,32-4,-17 6,113-7,-137 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7:49.442"/>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1 121,'1199'-10,"-1102"10,71-3,-141 0,29-6,-35 5,1 0,33 0,-33 3,0-1,0-1,37-9,-37 8,0 1,29 0,14-2,-28 0,34-5,-36 0,10-2,5 5,93 0,-132 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099300" cy="102235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022629" y="0"/>
            <a:ext cx="3076671"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995363" y="766763"/>
            <a:ext cx="5102225" cy="3827462"/>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45957" y="4856501"/>
            <a:ext cx="5201223" cy="4592799"/>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a:p>
        </p:txBody>
      </p:sp>
      <p:sp>
        <p:nvSpPr>
          <p:cNvPr id="9225" name="Text Box 9"/>
          <p:cNvSpPr txBox="1">
            <a:spLocks noChangeArrowheads="1"/>
          </p:cNvSpPr>
          <p:nvPr/>
        </p:nvSpPr>
        <p:spPr bwMode="auto">
          <a:xfrm>
            <a:off x="0" y="9713002"/>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022630" y="9711312"/>
            <a:ext cx="3070508" cy="503737"/>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37804080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19</a:t>
            </a:fld>
            <a:endParaRPr lang="en-US"/>
          </a:p>
        </p:txBody>
      </p:sp>
    </p:spTree>
    <p:extLst>
      <p:ext uri="{BB962C8B-B14F-4D97-AF65-F5344CB8AC3E}">
        <p14:creationId xmlns:p14="http://schemas.microsoft.com/office/powerpoint/2010/main" val="145888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655445CD-BE69-4A95-B1A9-CC7D8B1B044C}" type="slidenum">
              <a:rPr lang="en-US" smtClean="0"/>
              <a:pPr>
                <a:defRPr/>
              </a:pPr>
              <a:t>41</a:t>
            </a:fld>
            <a:endParaRPr lang="en-US"/>
          </a:p>
        </p:txBody>
      </p:sp>
    </p:spTree>
    <p:extLst>
      <p:ext uri="{BB962C8B-B14F-4D97-AF65-F5344CB8AC3E}">
        <p14:creationId xmlns:p14="http://schemas.microsoft.com/office/powerpoint/2010/main" val="146785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Why not the reverse?</a:t>
            </a:r>
            <a:endParaRPr lang="el-GR" dirty="0">
              <a:latin typeface="Arial" pitchFamily="34" charset="0"/>
              <a:ea typeface="ＭＳ Ｐゴシック" pitchFamily="34" charset="-128"/>
            </a:endParaRPr>
          </a:p>
          <a:p>
            <a:r>
              <a:rPr lang="en-US" dirty="0"/>
              <a:t>The usual way is to index </a:t>
            </a:r>
            <a:r>
              <a:rPr lang="en-US" dirty="0" err="1"/>
              <a:t>unnormalized</a:t>
            </a:r>
            <a:r>
              <a:rPr lang="en-US" dirty="0"/>
              <a:t> tokens and to maintain a query expansion list of multiple vocabulary entries to consider for a certain query term. A query term is then effectively a disjunction of several postings lists</a:t>
            </a:r>
            <a:endParaRPr lang="el-GR" dirty="0"/>
          </a:p>
          <a:p>
            <a:r>
              <a:rPr lang="en-US" dirty="0"/>
              <a:t>The alternative is to perform the expansion during index construction</a:t>
            </a:r>
            <a:endParaRPr lang="el-GR" dirty="0"/>
          </a:p>
          <a:p>
            <a:r>
              <a:rPr lang="en-US" b="0" dirty="0">
                <a:latin typeface="Arial" pitchFamily="34" charset="0"/>
                <a:ea typeface="ＭＳ Ｐゴシック" pitchFamily="34" charset="-128"/>
              </a:rPr>
              <a:t>Both</a:t>
            </a:r>
            <a:r>
              <a:rPr lang="en-US" b="0" baseline="0" dirty="0">
                <a:latin typeface="Arial" pitchFamily="34" charset="0"/>
                <a:ea typeface="ＭＳ Ｐゴシック" pitchFamily="34" charset="-128"/>
              </a:rPr>
              <a:t> </a:t>
            </a:r>
            <a:r>
              <a:rPr lang="en-US" dirty="0"/>
              <a:t>less efficient than equivalence classing, as there are more postings to store and merge</a:t>
            </a:r>
            <a:endParaRPr lang="en-US" b="0" dirty="0">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44</a:t>
            </a:fld>
            <a:endParaRPr lang="en-US"/>
          </a:p>
        </p:txBody>
      </p:sp>
    </p:spTree>
    <p:extLst>
      <p:ext uri="{BB962C8B-B14F-4D97-AF65-F5344CB8AC3E}">
        <p14:creationId xmlns:p14="http://schemas.microsoft.com/office/powerpoint/2010/main" val="229998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45</a:t>
            </a:fld>
            <a:endParaRPr lang="en-US"/>
          </a:p>
        </p:txBody>
      </p:sp>
    </p:spTree>
    <p:extLst>
      <p:ext uri="{BB962C8B-B14F-4D97-AF65-F5344CB8AC3E}">
        <p14:creationId xmlns:p14="http://schemas.microsoft.com/office/powerpoint/2010/main" val="162982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8A78-7BEA-EE46-860F-F376A41CF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A8A76-C76B-7B02-9CC4-02EB5C1FB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98323-CEC1-760F-3ADA-E10DC55844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AAD5C4-02C2-D5C0-EE01-5A1411DFDB9E}"/>
              </a:ext>
            </a:extLst>
          </p:cNvPr>
          <p:cNvSpPr>
            <a:spLocks noGrp="1"/>
          </p:cNvSpPr>
          <p:nvPr>
            <p:ph type="sldNum"/>
          </p:nvPr>
        </p:nvSpPr>
        <p:spPr/>
        <p:txBody>
          <a:bodyPr/>
          <a:lstStyle/>
          <a:p>
            <a:pPr>
              <a:defRPr/>
            </a:pPr>
            <a:fld id="{655445CD-BE69-4A95-B1A9-CC7D8B1B044C}" type="slidenum">
              <a:rPr lang="en-US" smtClean="0"/>
              <a:pPr>
                <a:defRPr/>
              </a:pPr>
              <a:t>51</a:t>
            </a:fld>
            <a:endParaRPr lang="en-US"/>
          </a:p>
        </p:txBody>
      </p:sp>
    </p:spTree>
    <p:extLst>
      <p:ext uri="{BB962C8B-B14F-4D97-AF65-F5344CB8AC3E}">
        <p14:creationId xmlns:p14="http://schemas.microsoft.com/office/powerpoint/2010/main" val="411476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996950" y="766763"/>
            <a:ext cx="5100638" cy="3827462"/>
          </a:xfrm>
          <a:ln/>
        </p:spPr>
      </p:sp>
      <p:sp>
        <p:nvSpPr>
          <p:cNvPr id="35843" name="Notes Placeholder 2"/>
          <p:cNvSpPr>
            <a:spLocks noGrp="1"/>
          </p:cNvSpPr>
          <p:nvPr>
            <p:ph type="body" idx="1"/>
          </p:nvPr>
        </p:nvSpPr>
        <p:spPr>
          <a:noFill/>
          <a:ln/>
        </p:spPr>
        <p:txBody>
          <a:bodyPr/>
          <a:lstStyle/>
          <a:p>
            <a:pPr eaLnBrk="1" hangingPunct="1"/>
            <a:endParaRPr lang="en-US" dirty="0">
              <a:ea typeface="ＭＳ Ｐゴシック" pitchFamily="-112" charset="-128"/>
            </a:endParaRPr>
          </a:p>
        </p:txBody>
      </p:sp>
      <p:sp>
        <p:nvSpPr>
          <p:cNvPr id="35844" name="Slide Number Placeholder 3"/>
          <p:cNvSpPr>
            <a:spLocks noGrp="1"/>
          </p:cNvSpPr>
          <p:nvPr>
            <p:ph type="sldNum" sz="quarter" idx="5"/>
          </p:nvPr>
        </p:nvSpPr>
        <p:spPr>
          <a:noFill/>
        </p:spPr>
        <p:txBody>
          <a:bodyPr/>
          <a:lstStyle/>
          <a:p>
            <a:fld id="{30BDE975-C902-4C26-B914-324C4926A62D}" type="slidenum">
              <a:rPr lang="en-US">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20410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dirty="0"/>
              <a:t>An example of a vocalized Modern Standard Arabic word. The writing is from right to left and letters undergo complex mutations as they are combined. The representation of short vowels (here, /i/ and /u/) and the final /n/ (</a:t>
            </a:r>
            <a:r>
              <a:rPr lang="en-US" dirty="0" err="1"/>
              <a:t>nunation</a:t>
            </a:r>
            <a:r>
              <a:rPr lang="en-US" dirty="0"/>
              <a:t>) departs from strict linearity by being represented as diacritics above and below letters. Nevertheless, the represented text is still clearly a linear ordering of characters representing sounds. Full vocalization, as here, normally appears only in the Koran and children’s books. Day-to-day text is </a:t>
            </a:r>
            <a:r>
              <a:rPr lang="en-US" dirty="0" err="1"/>
              <a:t>unvocalized</a:t>
            </a:r>
            <a:r>
              <a:rPr lang="en-US" dirty="0"/>
              <a:t> (short vowels are not represented but the letter for a would still appear) or partially vocalized, with short vow ¯ </a:t>
            </a:r>
            <a:r>
              <a:rPr lang="en-US" dirty="0" err="1"/>
              <a:t>els</a:t>
            </a:r>
            <a:r>
              <a:rPr lang="en-US" dirty="0"/>
              <a:t> inserted in places where the writer perceives ambiguities. These choices add further complexities to indexing. </a:t>
            </a:r>
            <a:endParaRPr lang="en-US" dirty="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20</a:t>
            </a:fld>
            <a:endParaRPr lang="en-US"/>
          </a:p>
        </p:txBody>
      </p:sp>
    </p:spTree>
    <p:extLst>
      <p:ext uri="{BB962C8B-B14F-4D97-AF65-F5344CB8AC3E}">
        <p14:creationId xmlns:p14="http://schemas.microsoft.com/office/powerpoint/2010/main" val="26758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21</a:t>
            </a:fld>
            <a:endParaRPr lang="en-US"/>
          </a:p>
        </p:txBody>
      </p:sp>
    </p:spTree>
    <p:extLst>
      <p:ext uri="{BB962C8B-B14F-4D97-AF65-F5344CB8AC3E}">
        <p14:creationId xmlns:p14="http://schemas.microsoft.com/office/powerpoint/2010/main" val="372278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22</a:t>
            </a:fld>
            <a:endParaRPr lang="en-US"/>
          </a:p>
        </p:txBody>
      </p:sp>
    </p:spTree>
    <p:extLst>
      <p:ext uri="{BB962C8B-B14F-4D97-AF65-F5344CB8AC3E}">
        <p14:creationId xmlns:p14="http://schemas.microsoft.com/office/powerpoint/2010/main" val="258817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Hewlett</a:t>
            </a:r>
            <a:r>
              <a:rPr lang="en-US" baseline="0" dirty="0"/>
              <a:t> unclear, co-education better coeducation, last do not keep</a:t>
            </a:r>
          </a:p>
          <a:p>
            <a:r>
              <a:rPr lang="en-US" dirty="0"/>
              <a:t>Handling hyphens automatically can thus be complex: it can either be done as a classification problem, or more commonly by some heuristic rules, such as allowing short hyphenated prefixes on words, but not longer hyphenated</a:t>
            </a:r>
            <a:r>
              <a:rPr lang="en-US" baseline="0" dirty="0"/>
              <a:t> forms</a:t>
            </a:r>
            <a:endParaRPr lang="en-US" dirty="0"/>
          </a:p>
          <a:p>
            <a:r>
              <a:rPr lang="en-US" dirty="0"/>
              <a:t>tokenization interact with handling </a:t>
            </a:r>
            <a:r>
              <a:rPr lang="en-US" b="1" dirty="0"/>
              <a:t>phrase queries </a:t>
            </a:r>
            <a:r>
              <a:rPr lang="en-US" dirty="0"/>
              <a:t>-</a:t>
            </a:r>
            <a:r>
              <a:rPr lang="en-US" baseline="0" dirty="0"/>
              <a:t> </a:t>
            </a:r>
            <a:r>
              <a:rPr lang="en-US" dirty="0"/>
              <a:t>particularly if we would like queries for all of lowercase, lower-case and lower case to </a:t>
            </a:r>
            <a:r>
              <a:rPr lang="en-US" b="1" dirty="0"/>
              <a:t>return the same results</a:t>
            </a:r>
            <a:r>
              <a:rPr lang="en-US" dirty="0"/>
              <a:t>. The last two can be handled by splitting on hyphens and using a phrase index. Getting the first case right would depend on knowing that it is sometimes written as two words and also indexing it in this way. </a:t>
            </a:r>
          </a:p>
          <a:p>
            <a:r>
              <a:rPr lang="en-US" dirty="0"/>
              <a:t>One effective strategy in practice, which is used by some Boolean retrieval systems such as Westlaw and Lexis-Nexis, is to encourage users to enter hyphens wherever they may be possible, and whenever there is a hyphenated form, the system will generalize the query to cover all three of the one word, hyphenated, and two-word forms, so that a query for over-eager will search for over-eager OR “over eager” OR overeager. However, this strategy depends on user training, since if you query using either of the other two forms, you get no generalization</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29</a:t>
            </a:fld>
            <a:endParaRPr lang="en-US"/>
          </a:p>
        </p:txBody>
      </p:sp>
    </p:spTree>
    <p:extLst>
      <p:ext uri="{BB962C8B-B14F-4D97-AF65-F5344CB8AC3E}">
        <p14:creationId xmlns:p14="http://schemas.microsoft.com/office/powerpoint/2010/main" val="5310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possible segmentations of character sequences </a:t>
            </a:r>
            <a:r>
              <a:rPr lang="el-GR" dirty="0"/>
              <a:t>-</a:t>
            </a:r>
            <a:r>
              <a:rPr lang="el-GR" baseline="0" dirty="0"/>
              <a:t> </a:t>
            </a:r>
            <a:r>
              <a:rPr lang="en-US" dirty="0"/>
              <a:t>make mistakes sometimes, and so you are never guaranteed a consistent unique tokenization. </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34</a:t>
            </a:fld>
            <a:endParaRPr lang="en-US"/>
          </a:p>
        </p:txBody>
      </p:sp>
    </p:spTree>
    <p:extLst>
      <p:ext uri="{BB962C8B-B14F-4D97-AF65-F5344CB8AC3E}">
        <p14:creationId xmlns:p14="http://schemas.microsoft.com/office/powerpoint/2010/main" val="174399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approach is to abandon word-based indexing and to do all indexing via just </a:t>
            </a:r>
            <a:r>
              <a:rPr lang="en-US" b="1" dirty="0"/>
              <a:t>short subsequences of characters (character k-grams), </a:t>
            </a:r>
            <a:r>
              <a:rPr lang="en-US" dirty="0"/>
              <a:t>regardless of whether particular sequences cross word boundaries or not. </a:t>
            </a:r>
            <a:endParaRPr lang="el-GR" dirty="0"/>
          </a:p>
          <a:p>
            <a:r>
              <a:rPr lang="en-US" dirty="0"/>
              <a:t>Three reasons why this approach is appealing are that </a:t>
            </a:r>
            <a:r>
              <a:rPr lang="en-US" u="sng" dirty="0">
                <a:solidFill>
                  <a:srgbClr val="336699"/>
                </a:solidFill>
              </a:rPr>
              <a:t>an individual Chinese character is more like a syllable than a letter and usually has some semantic content</a:t>
            </a:r>
            <a:r>
              <a:rPr lang="en-US" dirty="0"/>
              <a:t>, that </a:t>
            </a:r>
            <a:r>
              <a:rPr lang="en-US" u="sng" dirty="0"/>
              <a:t>most words are short </a:t>
            </a:r>
            <a:r>
              <a:rPr lang="en-US" dirty="0"/>
              <a:t>(the commonest length is 2 characters), and that, given the lack of standardization of word breaking in the writing system, it is </a:t>
            </a:r>
            <a:r>
              <a:rPr lang="en-US" u="sng" dirty="0"/>
              <a:t>not always clear where word boundaries should be placed anyway</a:t>
            </a:r>
            <a:r>
              <a:rPr lang="en-US" dirty="0"/>
              <a:t>. </a:t>
            </a:r>
            <a:endParaRPr lang="el-GR" dirty="0"/>
          </a:p>
          <a:p>
            <a:r>
              <a:rPr lang="en-US" dirty="0"/>
              <a:t>Even in English, some cases of where to put word boundaries are just orthographic conventions – think of notwithstanding vs. not to mention or into vs. on to – but people are educated to write the words with consistent use of space</a:t>
            </a:r>
            <a:endParaRPr lang="el-GR" dirty="0"/>
          </a:p>
          <a:p>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38</a:t>
            </a:fld>
            <a:endParaRPr lang="en-US"/>
          </a:p>
        </p:txBody>
      </p:sp>
    </p:spTree>
    <p:extLst>
      <p:ext uri="{BB962C8B-B14F-4D97-AF65-F5344CB8AC3E}">
        <p14:creationId xmlns:p14="http://schemas.microsoft.com/office/powerpoint/2010/main" val="247589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39</a:t>
            </a:fld>
            <a:endParaRPr lang="en-US"/>
          </a:p>
        </p:txBody>
      </p:sp>
    </p:spTree>
    <p:extLst>
      <p:ext uri="{BB962C8B-B14F-4D97-AF65-F5344CB8AC3E}">
        <p14:creationId xmlns:p14="http://schemas.microsoft.com/office/powerpoint/2010/main" val="75904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40</a:t>
            </a:fld>
            <a:endParaRPr lang="en-US"/>
          </a:p>
        </p:txBody>
      </p:sp>
    </p:spTree>
    <p:extLst>
      <p:ext uri="{BB962C8B-B14F-4D97-AF65-F5344CB8AC3E}">
        <p14:creationId xmlns:p14="http://schemas.microsoft.com/office/powerpoint/2010/main" val="305978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defTabSz="914400">
              <a:defRPr/>
            </a:pPr>
            <a:endParaRPr lang="en-US"/>
          </a:p>
        </p:txBody>
      </p:sp>
      <p:sp>
        <p:nvSpPr>
          <p:cNvPr id="5" name="Footer Placeholder 4"/>
          <p:cNvSpPr>
            <a:spLocks noGrp="1"/>
          </p:cNvSpPr>
          <p:nvPr>
            <p:ph type="ftr" sz="quarter" idx="11"/>
          </p:nvPr>
        </p:nvSpPr>
        <p:spPr/>
        <p:txBody>
          <a:bodyPr/>
          <a:lstStyle/>
          <a:p>
            <a:pPr defTabSz="914400">
              <a:defRPr/>
            </a:pPr>
            <a:endParaRPr lang="en-US"/>
          </a:p>
        </p:txBody>
      </p:sp>
      <p:sp>
        <p:nvSpPr>
          <p:cNvPr id="6" name="Slide Number Placeholder 5"/>
          <p:cNvSpPr>
            <a:spLocks noGrp="1"/>
          </p:cNvSpPr>
          <p:nvPr>
            <p:ph type="sldNum" sz="quarter" idx="12"/>
          </p:nvPr>
        </p:nvSpPr>
        <p:spPr/>
        <p:txBody>
          <a:bodyPr/>
          <a:lstStyle/>
          <a:p>
            <a:pPr defTabSz="914400"/>
            <a:fld id="{E2E8D3C3-F6AF-4B77-BE34-0EFDA9AC29B8}" type="slidenum">
              <a:rPr lang="en-US" smtClean="0">
                <a:ea typeface="+mn-ea"/>
                <a:cs typeface="Arial Unicode MS" pitchFamily="-112" charset="0"/>
              </a:rPr>
              <a:pPr defTabSz="914400"/>
              <a:t>‹#›</a:t>
            </a:fld>
            <a:endParaRPr lang="en-US">
              <a:ea typeface="+mn-ea"/>
              <a:cs typeface="Arial Unicode MS" pitchFamily="-112" charset="0"/>
            </a:endParaRPr>
          </a:p>
        </p:txBody>
      </p:sp>
    </p:spTree>
    <p:extLst>
      <p:ext uri="{BB962C8B-B14F-4D97-AF65-F5344CB8AC3E}">
        <p14:creationId xmlns:p14="http://schemas.microsoft.com/office/powerpoint/2010/main" val="31150019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4BC0D7-D61E-4C36-824E-2C016B9C5B46}" type="slidenum">
              <a:rPr lang="en-US" smtClean="0"/>
              <a:pPr/>
              <a:t>‹#›</a:t>
            </a:fld>
            <a:endParaRPr lang="en-US"/>
          </a:p>
        </p:txBody>
      </p:sp>
    </p:spTree>
    <p:extLst>
      <p:ext uri="{BB962C8B-B14F-4D97-AF65-F5344CB8AC3E}">
        <p14:creationId xmlns:p14="http://schemas.microsoft.com/office/powerpoint/2010/main" val="329208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0464F1-9DF7-4EB8-AF1B-FF1B665B2F23}" type="slidenum">
              <a:rPr lang="en-US" smtClean="0"/>
              <a:pPr/>
              <a:t>‹#›</a:t>
            </a:fld>
            <a:endParaRPr lang="en-US"/>
          </a:p>
        </p:txBody>
      </p:sp>
    </p:spTree>
    <p:extLst>
      <p:ext uri="{BB962C8B-B14F-4D97-AF65-F5344CB8AC3E}">
        <p14:creationId xmlns:p14="http://schemas.microsoft.com/office/powerpoint/2010/main" val="14088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B632CA24-4D05-442C-BD58-55B5F17DBC07}" type="slidenum">
              <a:rPr lang="en-US"/>
              <a:pPr/>
              <a:t>‹#›</a:t>
            </a:fld>
            <a:endParaRPr lang="en-US"/>
          </a:p>
        </p:txBody>
      </p:sp>
    </p:spTree>
    <p:extLst>
      <p:ext uri="{BB962C8B-B14F-4D97-AF65-F5344CB8AC3E}">
        <p14:creationId xmlns:p14="http://schemas.microsoft.com/office/powerpoint/2010/main" val="16020169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5AF7B-E247-4AA5-97DB-C858130D4E1F}" type="slidenum">
              <a:rPr lang="en-US" smtClean="0"/>
              <a:pPr/>
              <a:t>‹#›</a:t>
            </a:fld>
            <a:endParaRPr lang="en-US"/>
          </a:p>
        </p:txBody>
      </p:sp>
    </p:spTree>
    <p:extLst>
      <p:ext uri="{BB962C8B-B14F-4D97-AF65-F5344CB8AC3E}">
        <p14:creationId xmlns:p14="http://schemas.microsoft.com/office/powerpoint/2010/main" val="84079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F07C44-CE31-44A2-9F98-32C06BA7502F}" type="slidenum">
              <a:rPr lang="en-US" smtClean="0"/>
              <a:pPr/>
              <a:t>‹#›</a:t>
            </a:fld>
            <a:endParaRPr lang="en-US"/>
          </a:p>
        </p:txBody>
      </p:sp>
    </p:spTree>
    <p:extLst>
      <p:ext uri="{BB962C8B-B14F-4D97-AF65-F5344CB8AC3E}">
        <p14:creationId xmlns:p14="http://schemas.microsoft.com/office/powerpoint/2010/main" val="17682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1DDD03A-87B7-4331-B7E5-AAEC9B8BFD8C}" type="slidenum">
              <a:rPr lang="en-US" smtClean="0"/>
              <a:pPr/>
              <a:t>‹#›</a:t>
            </a:fld>
            <a:endParaRPr lang="en-US"/>
          </a:p>
        </p:txBody>
      </p:sp>
    </p:spTree>
    <p:extLst>
      <p:ext uri="{BB962C8B-B14F-4D97-AF65-F5344CB8AC3E}">
        <p14:creationId xmlns:p14="http://schemas.microsoft.com/office/powerpoint/2010/main" val="42101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1F2D4CE-F0D2-4490-BE9C-8D3F94B1B090}" type="slidenum">
              <a:rPr lang="en-US" smtClean="0"/>
              <a:pPr/>
              <a:t>‹#›</a:t>
            </a:fld>
            <a:endParaRPr lang="en-US"/>
          </a:p>
        </p:txBody>
      </p:sp>
    </p:spTree>
    <p:extLst>
      <p:ext uri="{BB962C8B-B14F-4D97-AF65-F5344CB8AC3E}">
        <p14:creationId xmlns:p14="http://schemas.microsoft.com/office/powerpoint/2010/main" val="48777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0D7C6F-4BE5-4D8B-BC33-560F6B1AB88E}" type="slidenum">
              <a:rPr lang="en-US" smtClean="0"/>
              <a:pPr/>
              <a:t>‹#›</a:t>
            </a:fld>
            <a:endParaRPr lang="en-US"/>
          </a:p>
        </p:txBody>
      </p:sp>
    </p:spTree>
    <p:extLst>
      <p:ext uri="{BB962C8B-B14F-4D97-AF65-F5344CB8AC3E}">
        <p14:creationId xmlns:p14="http://schemas.microsoft.com/office/powerpoint/2010/main" val="25694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D4559FE-E4CF-4C8C-8316-3BAE54D44B16}" type="slidenum">
              <a:rPr lang="en-US" smtClean="0"/>
              <a:pPr/>
              <a:t>‹#›</a:t>
            </a:fld>
            <a:endParaRPr lang="en-US"/>
          </a:p>
        </p:txBody>
      </p:sp>
    </p:spTree>
    <p:extLst>
      <p:ext uri="{BB962C8B-B14F-4D97-AF65-F5344CB8AC3E}">
        <p14:creationId xmlns:p14="http://schemas.microsoft.com/office/powerpoint/2010/main" val="383591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BFA190-4700-4A0A-AB0B-252EB0E956B1}" type="slidenum">
              <a:rPr lang="en-US" smtClean="0"/>
              <a:pPr/>
              <a:t>‹#›</a:t>
            </a:fld>
            <a:endParaRPr lang="en-US"/>
          </a:p>
        </p:txBody>
      </p:sp>
    </p:spTree>
    <p:extLst>
      <p:ext uri="{BB962C8B-B14F-4D97-AF65-F5344CB8AC3E}">
        <p14:creationId xmlns:p14="http://schemas.microsoft.com/office/powerpoint/2010/main" val="20373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923273-BAA5-4233-9C4E-DE6667199B0D}" type="slidenum">
              <a:rPr lang="en-US" smtClean="0"/>
              <a:pPr/>
              <a:t>‹#›</a:t>
            </a:fld>
            <a:endParaRPr lang="en-US"/>
          </a:p>
        </p:txBody>
      </p:sp>
    </p:spTree>
    <p:extLst>
      <p:ext uri="{BB962C8B-B14F-4D97-AF65-F5344CB8AC3E}">
        <p14:creationId xmlns:p14="http://schemas.microsoft.com/office/powerpoint/2010/main" val="42742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E2E8D3C3-F6AF-4B77-BE34-0EFDA9AC29B8}" type="slidenum">
              <a:rPr lang="en-US" smtClean="0">
                <a:ea typeface="+mn-ea"/>
                <a:cs typeface="Arial Unicode MS" pitchFamily="-112" charset="0"/>
              </a:rPr>
              <a:pPr defTabSz="914400"/>
              <a:t>‹#›</a:t>
            </a:fld>
            <a:endParaRPr lang="en-US">
              <a:ea typeface="+mn-ea"/>
              <a:cs typeface="Arial Unicode MS" pitchFamily="-112" charset="0"/>
            </a:endParaRPr>
          </a:p>
        </p:txBody>
      </p:sp>
    </p:spTree>
    <p:extLst>
      <p:ext uri="{BB962C8B-B14F-4D97-AF65-F5344CB8AC3E}">
        <p14:creationId xmlns:p14="http://schemas.microsoft.com/office/powerpoint/2010/main" val="4261976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6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customXml" Target="../ink/ink4.xml"/><Relationship Id="rId1" Type="http://schemas.openxmlformats.org/officeDocument/2006/relationships/slideLayout" Target="../slideLayouts/slideLayout2.xml"/><Relationship Id="rId36" Type="http://schemas.openxmlformats.org/officeDocument/2006/relationships/image" Target="../media/image284.png"/><Relationship Id="rId19" Type="http://schemas.openxmlformats.org/officeDocument/2006/relationships/image" Target="../media/image276.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7.xml"/><Relationship Id="rId91" Type="http://schemas.openxmlformats.org/officeDocument/2006/relationships/customXml" Target="../ink/ink6.xml"/><Relationship Id="rId1" Type="http://schemas.openxmlformats.org/officeDocument/2006/relationships/slideLayout" Target="../slideLayouts/slideLayout2.xml"/><Relationship Id="rId110" Type="http://schemas.openxmlformats.org/officeDocument/2006/relationships/image" Target="../media/image2410.png"/><Relationship Id="rId90" Type="http://schemas.openxmlformats.org/officeDocument/2006/relationships/image" Target="../media/image7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08.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9.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510.png"/><Relationship Id="rId4" Type="http://schemas.openxmlformats.org/officeDocument/2006/relationships/customXml" Target="../ink/ink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customXml" Target="../ink/ink10.xml"/><Relationship Id="rId1" Type="http://schemas.openxmlformats.org/officeDocument/2006/relationships/slideLayout" Target="../slideLayouts/slideLayout2.xml"/><Relationship Id="rId5" Type="http://schemas.openxmlformats.org/officeDocument/2006/relationships/image" Target="../media/image512.png"/><Relationship Id="rId4" Type="http://schemas.openxmlformats.org/officeDocument/2006/relationships/customXml" Target="../ink/ink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115616" y="2060848"/>
            <a:ext cx="7200800" cy="1944216"/>
          </a:xfrm>
        </p:spPr>
        <p:txBody>
          <a:bodyPr>
            <a:noAutofit/>
          </a:bodyPr>
          <a:lstStyle/>
          <a:p>
            <a:pPr eaLnBrk="1" hangingPunct="1"/>
            <a:r>
              <a:rPr lang="el-GR" sz="3200" dirty="0">
                <a:ea typeface="ＭＳ Ｐゴシック" pitchFamily="-112" charset="-128"/>
              </a:rPr>
              <a:t>ΜΥΕ003: Ανάκτηση Πληροφορίας</a:t>
            </a:r>
            <a:endParaRPr lang="en-US" sz="3200" dirty="0">
              <a:ea typeface="ＭＳ Ｐゴシック" pitchFamily="-112" charset="-128"/>
            </a:endParaRPr>
          </a:p>
          <a:p>
            <a:pPr eaLnBrk="1" hangingPunct="1"/>
            <a:r>
              <a:rPr lang="el-GR" sz="1800" dirty="0">
                <a:solidFill>
                  <a:schemeClr val="bg1">
                    <a:lumMod val="95000"/>
                  </a:schemeClr>
                </a:solidFill>
                <a:ea typeface="ＭＳ Ｐゴシック" pitchFamily="-112" charset="-128"/>
              </a:rPr>
              <a:t>Διδάσκουσα: Ευαγγελία </a:t>
            </a:r>
            <a:r>
              <a:rPr lang="el-GR" sz="1800" dirty="0" err="1">
                <a:solidFill>
                  <a:schemeClr val="bg1">
                    <a:lumMod val="95000"/>
                  </a:schemeClr>
                </a:solidFill>
                <a:ea typeface="ＭＳ Ｐゴシック" pitchFamily="-112" charset="-128"/>
              </a:rPr>
              <a:t>Πιτουρά</a:t>
            </a:r>
            <a:endParaRPr lang="en-US" sz="1800" dirty="0">
              <a:solidFill>
                <a:schemeClr val="bg1">
                  <a:lumMod val="95000"/>
                </a:schemeClr>
              </a:solidFill>
              <a:ea typeface="ＭＳ Ｐゴシック" pitchFamily="-112" charset="-128"/>
            </a:endParaRPr>
          </a:p>
          <a:p>
            <a:pPr eaLnBrk="1" hangingPunct="1"/>
            <a:endParaRPr lang="en-US" sz="1800" i="1" dirty="0">
              <a:solidFill>
                <a:schemeClr val="bg1">
                  <a:lumMod val="95000"/>
                </a:schemeClr>
              </a:solidFill>
              <a:ea typeface="ＭＳ Ｐゴシック" pitchFamily="-112" charset="-128"/>
            </a:endParaRPr>
          </a:p>
          <a:p>
            <a:pPr eaLnBrk="1" hangingPunct="1"/>
            <a:endParaRPr lang="en-US" dirty="0">
              <a:ea typeface="ＭＳ Ｐゴシック" pitchFamily="-112" charset="-128"/>
            </a:endParaRPr>
          </a:p>
          <a:p>
            <a:pPr eaLnBrk="1" hangingPunct="1"/>
            <a:br>
              <a:rPr lang="en-US" dirty="0">
                <a:ea typeface="ＭＳ Ｐゴシック" pitchFamily="-112" charset="-128"/>
              </a:rPr>
            </a:br>
            <a:r>
              <a:rPr lang="el-GR" sz="3600" dirty="0">
                <a:solidFill>
                  <a:schemeClr val="bg1"/>
                </a:solidFill>
                <a:ea typeface="ＭＳ Ｐゴシック" pitchFamily="-112" charset="-128"/>
              </a:rPr>
              <a:t>Κατασκευή Λεξιλογίου Όρων.</a:t>
            </a:r>
            <a:endParaRPr lang="en-US" sz="3600" dirty="0">
              <a:solidFill>
                <a:schemeClr val="bg1"/>
              </a:solidFill>
              <a:ea typeface="ＭＳ Ｐゴシック" pitchFamily="-112" charset="-128"/>
            </a:endParaRPr>
          </a:p>
          <a:p>
            <a:pPr eaLnBrk="1" hangingPunct="1"/>
            <a:endParaRPr lang="en-US" sz="2800" dirty="0">
              <a:solidFill>
                <a:schemeClr val="bg1"/>
              </a:solidFill>
              <a:ea typeface="ＭＳ Ｐゴシック" pitchFamily="-112" charset="-128"/>
            </a:endParaRPr>
          </a:p>
          <a:p>
            <a:pPr eaLnBrk="1" hangingPunct="1"/>
            <a:r>
              <a:rPr lang="el-GR" sz="2800" dirty="0">
                <a:solidFill>
                  <a:schemeClr val="bg1"/>
                </a:solidFill>
                <a:ea typeface="ＭＳ Ｐゴシック" pitchFamily="-112" charset="-128"/>
              </a:rPr>
              <a:t> </a:t>
            </a:r>
          </a:p>
        </p:txBody>
      </p:sp>
      <p:sp>
        <p:nvSpPr>
          <p:cNvPr id="3" name="TextBox 2">
            <a:extLst>
              <a:ext uri="{FF2B5EF4-FFF2-40B4-BE49-F238E27FC236}">
                <a16:creationId xmlns:a16="http://schemas.microsoft.com/office/drawing/2014/main" id="{34B1F070-D488-4CB0-B77C-938A39FEBFDB}"/>
              </a:ext>
            </a:extLst>
          </p:cNvPr>
          <p:cNvSpPr txBox="1"/>
          <p:nvPr/>
        </p:nvSpPr>
        <p:spPr>
          <a:xfrm>
            <a:off x="4644008" y="6309320"/>
            <a:ext cx="4104456" cy="344582"/>
          </a:xfrm>
          <a:prstGeom prst="rect">
            <a:avLst/>
          </a:prstGeom>
          <a:noFill/>
        </p:spPr>
        <p:txBody>
          <a:bodyPr wrap="square" rtlCol="0">
            <a:spAutoFit/>
          </a:body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a:t>
            </a:r>
            <a:r>
              <a:rPr lang="el-GR" sz="2200" i="1">
                <a:solidFill>
                  <a:schemeClr val="bg1">
                    <a:lumMod val="95000"/>
                  </a:schemeClr>
                </a:solidFill>
                <a:latin typeface="+mn-lt"/>
                <a:ea typeface="ＭＳ Ｐゴシック" pitchFamily="-112" charset="-128"/>
              </a:rPr>
              <a:t>Έτος 2024-2025</a:t>
            </a:r>
            <a:endParaRPr lang="en-US" sz="2200" i="1" dirty="0">
              <a:solidFill>
                <a:schemeClr val="bg1">
                  <a:lumMod val="95000"/>
                </a:schemeClr>
              </a:solidFill>
              <a:latin typeface="+mn-lt"/>
              <a:ea typeface="ＭＳ Ｐゴシック" pitchFamily="-112"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581245-7B97-4054-81A1-CE397E16CE35}"/>
              </a:ext>
            </a:extLst>
          </p:cNvPr>
          <p:cNvSpPr>
            <a:spLocks noGrp="1"/>
          </p:cNvSpPr>
          <p:nvPr>
            <p:ph type="sldNum" sz="quarter" idx="12"/>
          </p:nvPr>
        </p:nvSpPr>
        <p:spPr/>
        <p:txBody>
          <a:bodyPr/>
          <a:lstStyle/>
          <a:p>
            <a:pPr>
              <a:defRPr/>
            </a:pPr>
            <a:fld id="{74BF2C0F-05D6-4882-A325-BE394602789D}" type="slidenum">
              <a:rPr lang="en-US" smtClean="0"/>
              <a:pPr>
                <a:defRPr/>
              </a:pPr>
              <a:t>10</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A5EEB1D-2094-417D-9103-37F149D13BAE}"/>
                  </a:ext>
                </a:extLst>
              </p14:cNvPr>
              <p14:cNvContentPartPr/>
              <p14:nvPr/>
            </p14:nvContentPartPr>
            <p14:xfrm>
              <a:off x="10324057" y="5336934"/>
              <a:ext cx="360" cy="360"/>
            </p14:xfrm>
          </p:contentPart>
        </mc:Choice>
        <mc:Fallback xmlns="">
          <p:pic>
            <p:nvPicPr>
              <p:cNvPr id="4" name="Ink 3">
                <a:extLst>
                  <a:ext uri="{FF2B5EF4-FFF2-40B4-BE49-F238E27FC236}">
                    <a16:creationId xmlns:a16="http://schemas.microsoft.com/office/drawing/2014/main" id="{BA5EEB1D-2094-417D-9103-37F149D13BAE}"/>
                  </a:ext>
                </a:extLst>
              </p:cNvPr>
              <p:cNvPicPr/>
              <p:nvPr/>
            </p:nvPicPr>
            <p:blipFill>
              <a:blip r:embed="rId5"/>
              <a:stretch>
                <a:fillRect/>
              </a:stretch>
            </p:blipFill>
            <p:spPr>
              <a:xfrm>
                <a:off x="10315057" y="5328294"/>
                <a:ext cx="18000" cy="18000"/>
              </a:xfrm>
              <a:prstGeom prst="rect">
                <a:avLst/>
              </a:prstGeom>
            </p:spPr>
          </p:pic>
        </mc:Fallback>
      </mc:AlternateContent>
      <p:sp>
        <p:nvSpPr>
          <p:cNvPr id="12" name="TextBox 11">
            <a:extLst>
              <a:ext uri="{FF2B5EF4-FFF2-40B4-BE49-F238E27FC236}">
                <a16:creationId xmlns:a16="http://schemas.microsoft.com/office/drawing/2014/main" id="{CC3289EF-2365-A2FD-0004-430C54C2FD43}"/>
              </a:ext>
            </a:extLst>
          </p:cNvPr>
          <p:cNvSpPr txBox="1"/>
          <p:nvPr/>
        </p:nvSpPr>
        <p:spPr>
          <a:xfrm>
            <a:off x="564032" y="260648"/>
            <a:ext cx="4007968" cy="461665"/>
          </a:xfrm>
          <a:prstGeom prst="rect">
            <a:avLst/>
          </a:prstGeom>
          <a:noFill/>
        </p:spPr>
        <p:txBody>
          <a:bodyPr wrap="square" rtlCol="0">
            <a:spAutoFit/>
          </a:bodyPr>
          <a:lstStyle/>
          <a:p>
            <a:r>
              <a:rPr lang="el-GR" dirty="0">
                <a:solidFill>
                  <a:schemeClr val="tx1"/>
                </a:solidFill>
                <a:latin typeface="+mn-lt"/>
              </a:rPr>
              <a:t>Το απλό </a:t>
            </a:r>
            <a:r>
              <a:rPr lang="en-US" dirty="0">
                <a:solidFill>
                  <a:schemeClr val="tx1"/>
                </a:solidFill>
                <a:latin typeface="+mn-lt"/>
              </a:rPr>
              <a:t>Boolean </a:t>
            </a:r>
            <a:r>
              <a:rPr lang="el-GR" dirty="0">
                <a:solidFill>
                  <a:schemeClr val="tx1"/>
                </a:solidFill>
                <a:latin typeface="+mn-lt"/>
              </a:rPr>
              <a:t>μοντέλο</a:t>
            </a:r>
            <a:endParaRPr lang="en-US" dirty="0">
              <a:solidFill>
                <a:schemeClr val="tx1"/>
              </a:solidFill>
              <a:latin typeface="+mn-lt"/>
            </a:endParaRPr>
          </a:p>
        </p:txBody>
      </p:sp>
      <p:sp>
        <p:nvSpPr>
          <p:cNvPr id="139" name="TextBox 138">
            <a:extLst>
              <a:ext uri="{FF2B5EF4-FFF2-40B4-BE49-F238E27FC236}">
                <a16:creationId xmlns:a16="http://schemas.microsoft.com/office/drawing/2014/main" id="{B8CEC7DB-D932-C94A-1DF6-23BF460A270B}"/>
              </a:ext>
            </a:extLst>
          </p:cNvPr>
          <p:cNvSpPr txBox="1"/>
          <p:nvPr/>
        </p:nvSpPr>
        <p:spPr>
          <a:xfrm>
            <a:off x="1187624" y="1501172"/>
            <a:ext cx="4680520" cy="1938992"/>
          </a:xfrm>
          <a:prstGeom prst="rect">
            <a:avLst/>
          </a:prstGeom>
          <a:noFill/>
        </p:spPr>
        <p:txBody>
          <a:bodyPr wrap="square" rtlCol="0">
            <a:spAutoFit/>
          </a:bodyPr>
          <a:lstStyle/>
          <a:p>
            <a:r>
              <a:rPr lang="en-US" b="1" dirty="0">
                <a:solidFill>
                  <a:schemeClr val="tx1"/>
                </a:solidFill>
                <a:latin typeface="+mn-lt"/>
              </a:rPr>
              <a:t>d1 </a:t>
            </a:r>
            <a:r>
              <a:rPr lang="en-US" dirty="0">
                <a:solidFill>
                  <a:schemeClr val="tx1"/>
                </a:solidFill>
                <a:latin typeface="+mn-lt"/>
              </a:rPr>
              <a:t>a b a </a:t>
            </a:r>
            <a:r>
              <a:rPr lang="en-US" dirty="0" err="1">
                <a:solidFill>
                  <a:schemeClr val="tx1"/>
                </a:solidFill>
                <a:latin typeface="+mn-lt"/>
              </a:rPr>
              <a:t>a</a:t>
            </a:r>
            <a:r>
              <a:rPr lang="en-US" dirty="0">
                <a:solidFill>
                  <a:schemeClr val="tx1"/>
                </a:solidFill>
                <a:latin typeface="+mn-lt"/>
              </a:rPr>
              <a:t> d</a:t>
            </a:r>
          </a:p>
          <a:p>
            <a:r>
              <a:rPr lang="en-US" b="1" dirty="0">
                <a:solidFill>
                  <a:schemeClr val="tx1"/>
                </a:solidFill>
                <a:latin typeface="+mn-lt"/>
              </a:rPr>
              <a:t>d2</a:t>
            </a:r>
            <a:r>
              <a:rPr lang="en-US" dirty="0">
                <a:solidFill>
                  <a:schemeClr val="tx1"/>
                </a:solidFill>
                <a:latin typeface="+mn-lt"/>
              </a:rPr>
              <a:t> b d</a:t>
            </a:r>
            <a:r>
              <a:rPr lang="el-GR" dirty="0">
                <a:solidFill>
                  <a:schemeClr val="tx1"/>
                </a:solidFill>
                <a:latin typeface="+mn-lt"/>
              </a:rPr>
              <a:t> </a:t>
            </a:r>
            <a:r>
              <a:rPr lang="en-US" dirty="0">
                <a:solidFill>
                  <a:schemeClr val="tx1"/>
                </a:solidFill>
                <a:latin typeface="+mn-lt"/>
              </a:rPr>
              <a:t>e g </a:t>
            </a:r>
          </a:p>
          <a:p>
            <a:r>
              <a:rPr lang="en-US" b="1" dirty="0">
                <a:solidFill>
                  <a:schemeClr val="tx1"/>
                </a:solidFill>
                <a:latin typeface="+mn-lt"/>
              </a:rPr>
              <a:t>d3</a:t>
            </a:r>
            <a:r>
              <a:rPr lang="en-US" dirty="0">
                <a:solidFill>
                  <a:schemeClr val="tx1"/>
                </a:solidFill>
                <a:latin typeface="+mn-lt"/>
              </a:rPr>
              <a:t> a c </a:t>
            </a:r>
            <a:r>
              <a:rPr lang="en-US" dirty="0" err="1">
                <a:solidFill>
                  <a:schemeClr val="tx1"/>
                </a:solidFill>
                <a:latin typeface="+mn-lt"/>
              </a:rPr>
              <a:t>c</a:t>
            </a:r>
            <a:r>
              <a:rPr lang="en-US" dirty="0">
                <a:solidFill>
                  <a:schemeClr val="tx1"/>
                </a:solidFill>
                <a:latin typeface="+mn-lt"/>
              </a:rPr>
              <a:t> d</a:t>
            </a:r>
          </a:p>
          <a:p>
            <a:r>
              <a:rPr lang="en-US" b="1" dirty="0">
                <a:solidFill>
                  <a:schemeClr val="tx1"/>
                </a:solidFill>
                <a:latin typeface="+mn-lt"/>
              </a:rPr>
              <a:t>d4</a:t>
            </a:r>
            <a:r>
              <a:rPr lang="en-US" dirty="0">
                <a:solidFill>
                  <a:schemeClr val="tx1"/>
                </a:solidFill>
                <a:latin typeface="+mn-lt"/>
              </a:rPr>
              <a:t> a b c d g </a:t>
            </a:r>
            <a:r>
              <a:rPr lang="en-US" dirty="0" err="1">
                <a:solidFill>
                  <a:schemeClr val="tx1"/>
                </a:solidFill>
                <a:latin typeface="+mn-lt"/>
              </a:rPr>
              <a:t>g</a:t>
            </a:r>
            <a:endParaRPr lang="en-US" dirty="0">
              <a:solidFill>
                <a:schemeClr val="tx1"/>
              </a:solidFill>
              <a:latin typeface="+mn-lt"/>
            </a:endParaRPr>
          </a:p>
          <a:p>
            <a:r>
              <a:rPr lang="en-US" b="1" dirty="0">
                <a:solidFill>
                  <a:schemeClr val="tx1"/>
                </a:solidFill>
                <a:latin typeface="+mn-lt"/>
              </a:rPr>
              <a:t>d5</a:t>
            </a:r>
            <a:r>
              <a:rPr lang="en-US" dirty="0">
                <a:solidFill>
                  <a:schemeClr val="tx1"/>
                </a:solidFill>
                <a:latin typeface="+mn-lt"/>
              </a:rPr>
              <a:t> a </a:t>
            </a:r>
            <a:r>
              <a:rPr lang="en-US" dirty="0" err="1">
                <a:solidFill>
                  <a:schemeClr val="tx1"/>
                </a:solidFill>
                <a:latin typeface="+mn-lt"/>
              </a:rPr>
              <a:t>a</a:t>
            </a:r>
            <a:r>
              <a:rPr lang="en-US" dirty="0">
                <a:solidFill>
                  <a:schemeClr val="tx1"/>
                </a:solidFill>
                <a:latin typeface="+mn-lt"/>
              </a:rPr>
              <a:t> e f</a:t>
            </a:r>
          </a:p>
        </p:txBody>
      </p:sp>
    </p:spTree>
    <p:extLst>
      <p:ext uri="{BB962C8B-B14F-4D97-AF65-F5344CB8AC3E}">
        <p14:creationId xmlns:p14="http://schemas.microsoft.com/office/powerpoint/2010/main" val="324747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23664"/>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Βασική Ορολογία</a:t>
            </a:r>
            <a:endParaRPr lang="en-US" dirty="0">
              <a:solidFill>
                <a:schemeClr val="accent2">
                  <a:lumMod val="75000"/>
                </a:schemeClr>
              </a:solidFill>
              <a:ea typeface="ＭＳ Ｐゴシック" pitchFamily="-112" charset="-128"/>
            </a:endParaRPr>
          </a:p>
        </p:txBody>
      </p:sp>
      <p:sp>
        <p:nvSpPr>
          <p:cNvPr id="33795" name="Rectangle 3"/>
          <p:cNvSpPr>
            <a:spLocks noGrp="1" noChangeArrowheads="1"/>
          </p:cNvSpPr>
          <p:nvPr>
            <p:ph idx="1"/>
          </p:nvPr>
        </p:nvSpPr>
        <p:spPr>
          <a:xfrm>
            <a:off x="323528" y="1380719"/>
            <a:ext cx="8496944" cy="3816424"/>
          </a:xfrm>
        </p:spPr>
        <p:txBody>
          <a:bodyPr>
            <a:normAutofit/>
          </a:bodyPr>
          <a:lstStyle/>
          <a:p>
            <a:pPr eaLnBrk="1" hangingPunct="1">
              <a:buFont typeface="Wingdings" pitchFamily="2" charset="2"/>
              <a:buChar char="§"/>
            </a:pPr>
            <a:r>
              <a:rPr lang="el-GR" sz="2400" dirty="0">
                <a:solidFill>
                  <a:srgbClr val="C00000"/>
                </a:solidFill>
                <a:ea typeface="ＭＳ Ｐゴシック" pitchFamily="-112" charset="-128"/>
              </a:rPr>
              <a:t>Αντεστραμμένο ευρετήριο </a:t>
            </a:r>
            <a:r>
              <a:rPr lang="el-GR" sz="2400" dirty="0">
                <a:ea typeface="ＭＳ Ｐゴシック" pitchFamily="-112" charset="-128"/>
              </a:rPr>
              <a:t>(</a:t>
            </a:r>
            <a:r>
              <a:rPr lang="en-US" sz="2400" dirty="0">
                <a:ea typeface="ＭＳ Ｐゴシック" pitchFamily="-112" charset="-128"/>
              </a:rPr>
              <a:t>Inverted index)</a:t>
            </a:r>
          </a:p>
          <a:p>
            <a:pPr eaLnBrk="1" hangingPunct="1">
              <a:buFont typeface="Wingdings" pitchFamily="2" charset="2"/>
              <a:buChar char="§"/>
            </a:pPr>
            <a:endParaRPr lang="el-GR" sz="11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Λίστες καταχωρήσεων </a:t>
            </a:r>
            <a:r>
              <a:rPr lang="en-US" sz="2400" dirty="0">
                <a:ea typeface="ＭＳ Ｐゴシック" pitchFamily="-112" charset="-128"/>
              </a:rPr>
              <a:t>(posting lists) </a:t>
            </a:r>
            <a:r>
              <a:rPr lang="el-GR" sz="2400" dirty="0">
                <a:ea typeface="ＭＳ Ｐゴシック" pitchFamily="-112" charset="-128"/>
              </a:rPr>
              <a:t>– μία για κάθε όρο</a:t>
            </a:r>
          </a:p>
          <a:p>
            <a:pPr lvl="1" eaLnBrk="1" hangingPunct="1">
              <a:buFont typeface="Wingdings" pitchFamily="2" charset="2"/>
              <a:buChar char="§"/>
            </a:pPr>
            <a:r>
              <a:rPr lang="el-GR" sz="2000" dirty="0">
                <a:ea typeface="ＭＳ Ｐゴシック" pitchFamily="-112" charset="-128"/>
              </a:rPr>
              <a:t>Καταχώρηση – ένα στοιχείο της λίστας</a:t>
            </a:r>
          </a:p>
          <a:p>
            <a:pPr lvl="1">
              <a:buFont typeface="Wingdings" pitchFamily="2" charset="2"/>
              <a:buChar char="ü"/>
            </a:pPr>
            <a:r>
              <a:rPr lang="el-GR" dirty="0">
                <a:ea typeface="ＭＳ Ｐゴシック" pitchFamily="-112" charset="-128"/>
              </a:rPr>
              <a:t> Κάθε λίστα είναι διατεταγμένη με το </a:t>
            </a:r>
            <a:r>
              <a:rPr lang="en-US" dirty="0" err="1">
                <a:ea typeface="ＭＳ Ｐゴシック" pitchFamily="-112" charset="-128"/>
              </a:rPr>
              <a:t>DocID</a:t>
            </a:r>
            <a:endParaRPr lang="en-US" dirty="0">
              <a:ea typeface="ＭＳ Ｐゴシック" pitchFamily="-112" charset="-128"/>
            </a:endParaRPr>
          </a:p>
          <a:p>
            <a:pPr eaLnBrk="1" hangingPunct="1">
              <a:buFont typeface="Wingdings" pitchFamily="2" charset="2"/>
              <a:buChar char="§"/>
            </a:pPr>
            <a:endParaRPr lang="el-GR" sz="11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Λεξιλόγιο</a:t>
            </a:r>
            <a:r>
              <a:rPr lang="el-GR" sz="2400" dirty="0">
                <a:ea typeface="ＭＳ Ｐゴシック" pitchFamily="-112" charset="-128"/>
              </a:rPr>
              <a:t> (</a:t>
            </a:r>
            <a:r>
              <a:rPr lang="en-US" sz="2400" dirty="0">
                <a:ea typeface="ＭＳ Ｐゴシック" pitchFamily="-112" charset="-128"/>
              </a:rPr>
              <a:t>Vocabulary): </a:t>
            </a:r>
            <a:r>
              <a:rPr lang="el-GR" sz="2400" dirty="0">
                <a:ea typeface="ＭＳ Ｐゴシック" pitchFamily="-112" charset="-128"/>
              </a:rPr>
              <a:t>το σύνολο των όρων</a:t>
            </a:r>
          </a:p>
          <a:p>
            <a:pPr eaLnBrk="1" hangingPunct="1">
              <a:buFont typeface="Wingdings" pitchFamily="2" charset="2"/>
              <a:buChar char="§"/>
            </a:pPr>
            <a:endParaRPr lang="el-GR" sz="24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Λεξικό</a:t>
            </a:r>
            <a:r>
              <a:rPr lang="el-GR" sz="2400" dirty="0">
                <a:ea typeface="ＭＳ Ｐゴシック" pitchFamily="-112" charset="-128"/>
              </a:rPr>
              <a:t> (</a:t>
            </a:r>
            <a:r>
              <a:rPr lang="en-US" sz="2400" dirty="0">
                <a:ea typeface="ＭＳ Ｐゴシック" pitchFamily="-112" charset="-128"/>
              </a:rPr>
              <a:t>Dictionary) </a:t>
            </a:r>
            <a:r>
              <a:rPr lang="el-GR" sz="2400" dirty="0">
                <a:ea typeface="ＭＳ Ｐゴシック" pitchFamily="-112" charset="-128"/>
              </a:rPr>
              <a:t>δομή δεδομένων για τους όρους </a:t>
            </a:r>
            <a:endParaRPr lang="en-US" sz="2400" dirty="0">
              <a:ea typeface="ＭＳ Ｐゴシック" pitchFamily="-112" charset="-128"/>
            </a:endParaRPr>
          </a:p>
          <a:p>
            <a:pPr lvl="1">
              <a:buFont typeface="Wingdings" pitchFamily="2" charset="2"/>
              <a:buChar char="ü"/>
            </a:pPr>
            <a:r>
              <a:rPr lang="el-GR" dirty="0">
                <a:ea typeface="ＭＳ Ｐゴシック" pitchFamily="-112" charset="-128"/>
              </a:rPr>
              <a:t> Αρχικά ας θεωρήσουμε αλφαβητική διάταξη</a:t>
            </a:r>
            <a:endParaRPr lang="en-US" dirty="0">
              <a:ea typeface="ＭＳ Ｐゴシック" pitchFamily="-112" charset="-128"/>
            </a:endParaRPr>
          </a:p>
          <a:p>
            <a:pPr eaLnBrk="1" hangingPunct="1">
              <a:buNone/>
            </a:pPr>
            <a:endParaRPr lang="el-GR" sz="2400" dirty="0">
              <a:ea typeface="ＭＳ Ｐゴシック" pitchFamily="-112" charset="-128"/>
            </a:endParaRPr>
          </a:p>
        </p:txBody>
      </p:sp>
      <p:sp>
        <p:nvSpPr>
          <p:cNvPr id="33796" name="Slide Number Placeholder 5"/>
          <p:cNvSpPr>
            <a:spLocks noGrp="1"/>
          </p:cNvSpPr>
          <p:nvPr>
            <p:ph type="sldNum" sz="quarter" idx="12"/>
          </p:nvPr>
        </p:nvSpPr>
        <p:spPr bwMode="auto">
          <a:noFill/>
          <a:ln>
            <a:miter lim="800000"/>
            <a:headEnd/>
            <a:tailEnd/>
          </a:ln>
        </p:spPr>
        <p:txBody>
          <a:bodyPr/>
          <a:lstStyle/>
          <a:p>
            <a:fld id="{DDEBD800-2454-44BF-A88B-91F988C1FF9E}" type="slidenum">
              <a:rPr lang="en-US"/>
              <a:pPr/>
              <a:t>11</a:t>
            </a:fld>
            <a:endParaRPr lang="en-US"/>
          </a:p>
        </p:txBody>
      </p:sp>
      <p:sp>
        <p:nvSpPr>
          <p:cNvPr id="33809" name="TextBox 49"/>
          <p:cNvSpPr txBox="1">
            <a:spLocks noChangeArrowheads="1"/>
          </p:cNvSpPr>
          <p:nvPr/>
        </p:nvSpPr>
        <p:spPr bwMode="auto">
          <a:xfrm>
            <a:off x="7665714" y="159845"/>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Tree>
    <p:extLst>
      <p:ext uri="{BB962C8B-B14F-4D97-AF65-F5344CB8AC3E}">
        <p14:creationId xmlns:p14="http://schemas.microsoft.com/office/powerpoint/2010/main" val="400050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620688"/>
            <a:ext cx="7886700" cy="1325563"/>
          </a:xfrm>
        </p:spPr>
        <p:txBody>
          <a:bodyPr>
            <a:normAutofit/>
          </a:bodyPr>
          <a:lstStyle/>
          <a:p>
            <a:pPr algn="ctr" eaLnBrk="1" hangingPunct="1"/>
            <a:r>
              <a:rPr lang="el-GR" sz="4400" i="1" dirty="0">
                <a:solidFill>
                  <a:schemeClr val="accent2">
                    <a:lumMod val="75000"/>
                  </a:schemeClr>
                </a:solidFill>
                <a:ea typeface="ＭＳ Ｐゴシック" pitchFamily="34" charset="-128"/>
              </a:rPr>
              <a:t>Τι θα δούμε σήμερα;</a:t>
            </a:r>
            <a:endParaRPr lang="en-US" sz="4400" i="1" dirty="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793678" y="2451236"/>
            <a:ext cx="7776864" cy="946223"/>
          </a:xfrm>
        </p:spPr>
        <p:txBody>
          <a:bodyPr>
            <a:noAutofit/>
          </a:bodyPr>
          <a:lstStyle/>
          <a:p>
            <a:pPr eaLnBrk="1" hangingPunct="1">
              <a:buFont typeface="Wingdings" pitchFamily="2" charset="2"/>
              <a:buNone/>
            </a:pPr>
            <a:endParaRPr lang="en-US" sz="3200" dirty="0">
              <a:ea typeface="ＭＳ Ｐゴシック" pitchFamily="34" charset="-128"/>
            </a:endParaRPr>
          </a:p>
          <a:p>
            <a:pPr marL="0" indent="0" eaLnBrk="1" hangingPunct="1">
              <a:buNone/>
            </a:pPr>
            <a:r>
              <a:rPr lang="el-GR" sz="3200" dirty="0">
                <a:ea typeface="ＭＳ Ｐゴシック" pitchFamily="34" charset="-128"/>
              </a:rPr>
              <a:t>Προ-επεξεργασία</a:t>
            </a:r>
            <a:r>
              <a:rPr lang="en-US" sz="3200" dirty="0">
                <a:ea typeface="ＭＳ Ｐゴシック" pitchFamily="34" charset="-128"/>
              </a:rPr>
              <a:t> </a:t>
            </a:r>
            <a:r>
              <a:rPr lang="el-GR" sz="3200" dirty="0">
                <a:ea typeface="ＭＳ Ｐゴシック" pitchFamily="34" charset="-128"/>
              </a:rPr>
              <a:t>(</a:t>
            </a:r>
            <a:r>
              <a:rPr lang="en-US" sz="3200" dirty="0">
                <a:ea typeface="ＭＳ Ｐゴシック" pitchFamily="34" charset="-128"/>
              </a:rPr>
              <a:t>parsing)</a:t>
            </a:r>
            <a:r>
              <a:rPr lang="el-GR" sz="3200" dirty="0">
                <a:ea typeface="ＭＳ Ｐゴシック" pitchFamily="34" charset="-128"/>
              </a:rPr>
              <a:t> για τη δημιουργία του λεξιλογίου όρων</a:t>
            </a:r>
            <a:endParaRPr lang="en-US" sz="3200" dirty="0">
              <a:ea typeface="ＭＳ Ｐゴシック" pitchFamily="34" charset="-128"/>
            </a:endParaRPr>
          </a:p>
          <a:p>
            <a:pPr lvl="1" eaLnBrk="1" hangingPunct="1">
              <a:buNone/>
            </a:pPr>
            <a:endParaRPr lang="en-US" sz="3200" dirty="0">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259632" y="2996952"/>
            <a:ext cx="7200800" cy="1944216"/>
          </a:xfrm>
        </p:spPr>
        <p:txBody>
          <a:bodyPr>
            <a:normAutofit fontScale="92500" lnSpcReduction="10000"/>
          </a:bodyPr>
          <a:lstStyle/>
          <a:p>
            <a:pPr eaLnBrk="1" hangingPunct="1"/>
            <a:r>
              <a:rPr lang="el-GR" sz="3200" dirty="0">
                <a:ea typeface="ＭＳ Ｐゴシック" pitchFamily="-112" charset="-128"/>
              </a:rPr>
              <a:t>ΜΥΕ003: Ανάκτηση Πληροφορίας</a:t>
            </a:r>
            <a:endParaRPr lang="en-US" sz="3200" dirty="0">
              <a:ea typeface="ＭＳ Ｐゴシック" pitchFamily="-112" charset="-128"/>
            </a:endParaRPr>
          </a:p>
          <a:p>
            <a:pPr eaLnBrk="1" hangingPunct="1"/>
            <a:r>
              <a:rPr lang="el-GR" sz="1800" dirty="0">
                <a:solidFill>
                  <a:schemeClr val="bg1">
                    <a:lumMod val="95000"/>
                  </a:schemeClr>
                </a:solidFill>
                <a:ea typeface="ＭＳ Ｐゴシック" pitchFamily="-112" charset="-128"/>
              </a:rPr>
              <a:t>Διδάσκουσα: Ευαγγελία </a:t>
            </a:r>
            <a:r>
              <a:rPr lang="el-GR" sz="1800" dirty="0" err="1">
                <a:solidFill>
                  <a:schemeClr val="bg1">
                    <a:lumMod val="95000"/>
                  </a:schemeClr>
                </a:solidFill>
                <a:ea typeface="ＭＳ Ｐゴシック" pitchFamily="-112" charset="-128"/>
              </a:rPr>
              <a:t>Πιτουρά</a:t>
            </a:r>
            <a:endParaRPr lang="en-US" sz="1800" dirty="0">
              <a:solidFill>
                <a:schemeClr val="bg1">
                  <a:lumMod val="95000"/>
                </a:schemeClr>
              </a:solidFill>
              <a:ea typeface="ＭＳ Ｐゴシック" pitchFamily="-112" charset="-128"/>
            </a:endParaRPr>
          </a:p>
          <a:p>
            <a:pPr eaLnBrk="1" hangingPunct="1"/>
            <a:br>
              <a:rPr lang="en-US" dirty="0">
                <a:ea typeface="ＭＳ Ｐゴシック" pitchFamily="-112" charset="-128"/>
              </a:rPr>
            </a:br>
            <a:endParaRPr lang="el-GR" sz="2400" dirty="0">
              <a:ea typeface="ＭＳ Ｐゴシック" pitchFamily="-112" charset="-128"/>
            </a:endParaRPr>
          </a:p>
          <a:p>
            <a:pPr eaLnBrk="1" hangingPunct="1"/>
            <a:r>
              <a:rPr lang="el-GR" sz="3600" dirty="0" err="1">
                <a:solidFill>
                  <a:schemeClr val="bg1"/>
                </a:solidFill>
                <a:ea typeface="ＭＳ Ｐゴシック" pitchFamily="-112" charset="-128"/>
              </a:rPr>
              <a:t>Προεπεξεργασία</a:t>
            </a:r>
            <a:endParaRPr lang="en-US" sz="3600" dirty="0">
              <a:solidFill>
                <a:schemeClr val="bg1"/>
              </a:solidFill>
              <a:ea typeface="ＭＳ Ｐゴシック" pitchFamily="-112" charset="-128"/>
            </a:endParaRPr>
          </a:p>
        </p:txBody>
      </p:sp>
      <p:sp>
        <p:nvSpPr>
          <p:cNvPr id="3" name="TextBox 2">
            <a:extLst>
              <a:ext uri="{FF2B5EF4-FFF2-40B4-BE49-F238E27FC236}">
                <a16:creationId xmlns:a16="http://schemas.microsoft.com/office/drawing/2014/main" id="{34B1F070-D488-4CB0-B77C-938A39FEBFDB}"/>
              </a:ext>
            </a:extLst>
          </p:cNvPr>
          <p:cNvSpPr txBox="1"/>
          <p:nvPr/>
        </p:nvSpPr>
        <p:spPr>
          <a:xfrm>
            <a:off x="4644008" y="6309320"/>
            <a:ext cx="4104456" cy="344582"/>
          </a:xfrm>
          <a:prstGeom prst="rect">
            <a:avLst/>
          </a:prstGeom>
          <a:noFill/>
        </p:spPr>
        <p:txBody>
          <a:bodyPr wrap="square" rtlCol="0">
            <a:spAutoFit/>
          </a:body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4</a:t>
            </a:r>
            <a:r>
              <a:rPr lang="el-GR" sz="2200" i="1" dirty="0">
                <a:solidFill>
                  <a:schemeClr val="bg1">
                    <a:lumMod val="95000"/>
                  </a:schemeClr>
                </a:solidFill>
                <a:latin typeface="+mn-lt"/>
                <a:ea typeface="ＭＳ Ｐゴシック" pitchFamily="-112" charset="-128"/>
              </a:rPr>
              <a:t>-202</a:t>
            </a:r>
            <a:r>
              <a:rPr lang="en-US" sz="2200" i="1">
                <a:solidFill>
                  <a:schemeClr val="bg1">
                    <a:lumMod val="95000"/>
                  </a:schemeClr>
                </a:solidFill>
                <a:latin typeface="+mn-lt"/>
                <a:ea typeface="ＭＳ Ｐゴシック" pitchFamily="-112" charset="-128"/>
              </a:rPr>
              <a:t>5</a:t>
            </a:r>
            <a:endParaRPr lang="en-US" sz="2200" i="1" dirty="0">
              <a:solidFill>
                <a:schemeClr val="bg1">
                  <a:lumMod val="95000"/>
                </a:schemeClr>
              </a:solidFill>
              <a:latin typeface="+mn-lt"/>
              <a:ea typeface="ＭＳ Ｐゴシック" pitchFamily="-112"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73AAE-650F-5923-3E7E-F54E1D52B82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75971A73-F16F-DE6E-25A4-1C3A953ABCF6}"/>
              </a:ext>
            </a:extLst>
          </p:cNvPr>
          <p:cNvSpPr>
            <a:spLocks noGrp="1" noChangeArrowheads="1"/>
          </p:cNvSpPr>
          <p:nvPr>
            <p:ph type="title"/>
          </p:nvPr>
        </p:nvSpPr>
        <p:spPr>
          <a:xfrm>
            <a:off x="592676" y="231229"/>
            <a:ext cx="7886700" cy="1325563"/>
          </a:xfrm>
        </p:spPr>
        <p:txBody>
          <a:bodyPr>
            <a:normAutofit/>
          </a:bodyPr>
          <a:lstStyle/>
          <a:p>
            <a:pPr algn="ctr" eaLnBrk="1" hangingPunct="1"/>
            <a:r>
              <a:rPr lang="el-GR" sz="4800" dirty="0">
                <a:ea typeface="ＭＳ Ｐゴシック" pitchFamily="34" charset="-128"/>
              </a:rPr>
              <a:t>Βασικά Βήματα</a:t>
            </a:r>
            <a:endParaRPr lang="en-US" sz="4800" dirty="0">
              <a:ea typeface="ＭＳ Ｐゴシック" pitchFamily="34" charset="-128"/>
            </a:endParaRPr>
          </a:p>
        </p:txBody>
      </p:sp>
      <p:sp>
        <p:nvSpPr>
          <p:cNvPr id="19462" name="Slide Number Placeholder 5">
            <a:extLst>
              <a:ext uri="{FF2B5EF4-FFF2-40B4-BE49-F238E27FC236}">
                <a16:creationId xmlns:a16="http://schemas.microsoft.com/office/drawing/2014/main" id="{B4EB2972-D020-C65F-1B44-0E458F094F04}"/>
              </a:ext>
            </a:extLst>
          </p:cNvPr>
          <p:cNvSpPr>
            <a:spLocks noGrp="1"/>
          </p:cNvSpPr>
          <p:nvPr>
            <p:ph type="sldNum" sz="quarter" idx="12"/>
          </p:nvPr>
        </p:nvSpPr>
        <p:spPr bwMode="auto">
          <a:noFill/>
          <a:ln>
            <a:miter lim="800000"/>
            <a:headEnd/>
            <a:tailEnd/>
          </a:ln>
        </p:spPr>
        <p:txBody>
          <a:bodyPr/>
          <a:lstStyle/>
          <a:p>
            <a:fld id="{6DF728B7-380D-4D0E-BE06-6152ADA1BCF7}" type="slidenum">
              <a:rPr lang="en-US"/>
              <a:pPr/>
              <a:t>14</a:t>
            </a:fld>
            <a:endParaRPr lang="en-US" dirty="0"/>
          </a:p>
        </p:txBody>
      </p:sp>
      <p:sp>
        <p:nvSpPr>
          <p:cNvPr id="19461" name="TextBox 4">
            <a:extLst>
              <a:ext uri="{FF2B5EF4-FFF2-40B4-BE49-F238E27FC236}">
                <a16:creationId xmlns:a16="http://schemas.microsoft.com/office/drawing/2014/main" id="{0C041B2A-099A-7F23-E540-AEDAC6FA6527}"/>
              </a:ext>
            </a:extLst>
          </p:cNvPr>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a:extLst>
              <a:ext uri="{FF2B5EF4-FFF2-40B4-BE49-F238E27FC236}">
                <a16:creationId xmlns:a16="http://schemas.microsoft.com/office/drawing/2014/main" id="{53E6E91C-4D55-C788-1324-9181521B01C2}"/>
              </a:ext>
            </a:extLst>
          </p:cNvPr>
          <p:cNvSpPr txBox="1"/>
          <p:nvPr/>
        </p:nvSpPr>
        <p:spPr>
          <a:xfrm>
            <a:off x="425861" y="2453757"/>
            <a:ext cx="7848872" cy="3046988"/>
          </a:xfrm>
          <a:prstGeom prst="rect">
            <a:avLst/>
          </a:prstGeom>
          <a:noFill/>
        </p:spPr>
        <p:txBody>
          <a:bodyPr wrap="square" rtlCol="0">
            <a:spAutoFit/>
          </a:bodyPr>
          <a:lstStyle/>
          <a:p>
            <a:r>
              <a:rPr lang="el-GR" dirty="0">
                <a:solidFill>
                  <a:schemeClr val="tx1"/>
                </a:solidFill>
                <a:latin typeface="+mn-lt"/>
              </a:rPr>
              <a:t>(</a:t>
            </a:r>
            <a:r>
              <a:rPr lang="el-GR" dirty="0" err="1">
                <a:solidFill>
                  <a:schemeClr val="tx1"/>
                </a:solidFill>
                <a:latin typeface="+mn-lt"/>
              </a:rPr>
              <a:t>προεπεξεργασία</a:t>
            </a:r>
            <a:r>
              <a:rPr lang="el-GR" dirty="0">
                <a:solidFill>
                  <a:schemeClr val="tx1"/>
                </a:solidFill>
                <a:latin typeface="+mn-lt"/>
              </a:rPr>
              <a:t>)</a:t>
            </a:r>
          </a:p>
          <a:p>
            <a:pPr marL="342900" indent="-342900">
              <a:buFont typeface="Wingdings" panose="05000000000000000000" pitchFamily="2" charset="2"/>
              <a:buChar char="§"/>
            </a:pPr>
            <a:r>
              <a:rPr lang="el-GR" dirty="0">
                <a:solidFill>
                  <a:schemeClr val="tx1"/>
                </a:solidFill>
                <a:latin typeface="+mn-lt"/>
              </a:rPr>
              <a:t>Δημιουργία συλλογής </a:t>
            </a:r>
            <a:r>
              <a:rPr lang="en-US" dirty="0">
                <a:solidFill>
                  <a:schemeClr val="tx1"/>
                </a:solidFill>
                <a:latin typeface="+mn-lt"/>
              </a:rPr>
              <a:t>(corpus</a:t>
            </a:r>
            <a:r>
              <a:rPr lang="el-GR" dirty="0">
                <a:solidFill>
                  <a:schemeClr val="tx1"/>
                </a:solidFill>
                <a:latin typeface="+mn-lt"/>
              </a:rPr>
              <a:t>, </a:t>
            </a:r>
            <a:r>
              <a:rPr lang="en-US" dirty="0">
                <a:solidFill>
                  <a:schemeClr val="tx1"/>
                </a:solidFill>
                <a:latin typeface="+mn-lt"/>
              </a:rPr>
              <a:t>repository)</a:t>
            </a:r>
            <a:r>
              <a:rPr lang="el-GR" dirty="0">
                <a:solidFill>
                  <a:schemeClr val="tx1"/>
                </a:solidFill>
                <a:latin typeface="+mn-lt"/>
              </a:rPr>
              <a:t>: σύλλεξε τα έγγραφα</a:t>
            </a:r>
            <a:r>
              <a:rPr lang="en-US" dirty="0">
                <a:solidFill>
                  <a:schemeClr val="tx1"/>
                </a:solidFill>
                <a:latin typeface="+mn-lt"/>
              </a:rPr>
              <a:t> (</a:t>
            </a:r>
            <a:r>
              <a:rPr lang="el-GR" dirty="0">
                <a:solidFill>
                  <a:schemeClr val="tx1"/>
                </a:solidFill>
                <a:latin typeface="+mn-lt"/>
              </a:rPr>
              <a:t>προαιρετικά)</a:t>
            </a:r>
          </a:p>
          <a:p>
            <a:pPr marL="342900" indent="-342900">
              <a:buFont typeface="Wingdings" panose="05000000000000000000" pitchFamily="2" charset="2"/>
              <a:buChar char="§"/>
            </a:pPr>
            <a:r>
              <a:rPr lang="el-GR" dirty="0">
                <a:solidFill>
                  <a:srgbClr val="FF0000"/>
                </a:solidFill>
                <a:latin typeface="+mn-lt"/>
              </a:rPr>
              <a:t>Ανάλυση </a:t>
            </a:r>
            <a:r>
              <a:rPr lang="en-US" dirty="0">
                <a:solidFill>
                  <a:srgbClr val="FF0000"/>
                </a:solidFill>
                <a:latin typeface="+mn-lt"/>
              </a:rPr>
              <a:t>(parsing): </a:t>
            </a:r>
            <a:r>
              <a:rPr lang="el-GR" dirty="0">
                <a:solidFill>
                  <a:srgbClr val="FF0000"/>
                </a:solidFill>
                <a:latin typeface="+mn-lt"/>
              </a:rPr>
              <a:t>εύρεση όρων</a:t>
            </a:r>
          </a:p>
          <a:p>
            <a:pPr marL="342900" indent="-342900">
              <a:buFont typeface="Wingdings" panose="05000000000000000000" pitchFamily="2" charset="2"/>
              <a:buChar char="§"/>
            </a:pPr>
            <a:r>
              <a:rPr lang="el-GR" dirty="0">
                <a:solidFill>
                  <a:schemeClr val="tx1"/>
                </a:solidFill>
                <a:latin typeface="+mn-lt"/>
              </a:rPr>
              <a:t>Κατασκεύασε βοηθητικές δομές</a:t>
            </a:r>
            <a:r>
              <a:rPr lang="en-US" dirty="0">
                <a:solidFill>
                  <a:schemeClr val="tx1"/>
                </a:solidFill>
                <a:latin typeface="+mn-lt"/>
              </a:rPr>
              <a:t> (indexing)</a:t>
            </a:r>
            <a:r>
              <a:rPr lang="el-GR" dirty="0">
                <a:solidFill>
                  <a:schemeClr val="tx1"/>
                </a:solidFill>
                <a:latin typeface="+mn-lt"/>
              </a:rPr>
              <a:t> – ευρετήρια</a:t>
            </a:r>
          </a:p>
          <a:p>
            <a:endParaRPr lang="el-GR" dirty="0">
              <a:solidFill>
                <a:schemeClr val="tx1"/>
              </a:solidFill>
              <a:latin typeface="+mn-lt"/>
            </a:endParaRPr>
          </a:p>
          <a:p>
            <a:r>
              <a:rPr lang="el-GR" dirty="0">
                <a:solidFill>
                  <a:schemeClr val="tx1"/>
                </a:solidFill>
                <a:latin typeface="+mn-lt"/>
              </a:rPr>
              <a:t>(λειτουργία)</a:t>
            </a:r>
          </a:p>
          <a:p>
            <a:pPr marL="342900" indent="-342900">
              <a:buFont typeface="Wingdings" panose="05000000000000000000" pitchFamily="2" charset="2"/>
              <a:buChar char="§"/>
            </a:pPr>
            <a:r>
              <a:rPr lang="el-GR" dirty="0">
                <a:solidFill>
                  <a:schemeClr val="tx1"/>
                </a:solidFill>
                <a:latin typeface="+mn-lt"/>
              </a:rPr>
              <a:t>Επεξεργασία ερωτήσεων</a:t>
            </a:r>
          </a:p>
        </p:txBody>
      </p:sp>
    </p:spTree>
    <p:extLst>
      <p:ext uri="{BB962C8B-B14F-4D97-AF65-F5344CB8AC3E}">
        <p14:creationId xmlns:p14="http://schemas.microsoft.com/office/powerpoint/2010/main" val="417001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15616" y="1412776"/>
            <a:ext cx="6768752" cy="208823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1</a:t>
            </a:r>
            <a:r>
              <a:rPr lang="el-GR" sz="1400" dirty="0">
                <a:solidFill>
                  <a:schemeClr val="tx1">
                    <a:lumMod val="95000"/>
                    <a:lumOff val="5000"/>
                  </a:schemeClr>
                </a:solidFill>
                <a:latin typeface="+mn-lt"/>
                <a:ea typeface="ＭＳ Ｐゴシック" pitchFamily="-65" charset="-128"/>
                <a:cs typeface="ＭＳ Ｐゴシック" pitchFamily="-65" charset="-128"/>
              </a:rPr>
              <a:t> (</a:t>
            </a:r>
            <a:r>
              <a:rPr lang="en-US" sz="1400" dirty="0">
                <a:solidFill>
                  <a:schemeClr val="tx1">
                    <a:lumMod val="95000"/>
                    <a:lumOff val="5000"/>
                  </a:schemeClr>
                </a:solidFill>
                <a:latin typeface="+mn-lt"/>
                <a:ea typeface="ＭＳ Ｐゴシック" pitchFamily="-65" charset="-128"/>
                <a:cs typeface="ＭＳ Ｐゴシック" pitchFamily="-65" charset="-128"/>
              </a:rPr>
              <a:t>d1) : </a:t>
            </a:r>
            <a:r>
              <a:rPr lang="el-GR" sz="1400" dirty="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2 (d2) : </a:t>
            </a:r>
            <a:r>
              <a:rPr lang="el-GR" sz="1400" dirty="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3 (d3) :  </a:t>
            </a:r>
            <a:r>
              <a:rPr lang="el-GR" sz="1400" dirty="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a:t>
            </a:r>
            <a:r>
              <a:rPr lang="el-GR" sz="1400" dirty="0">
                <a:solidFill>
                  <a:schemeClr val="tx1">
                    <a:lumMod val="95000"/>
                    <a:lumOff val="5000"/>
                  </a:schemeClr>
                </a:solidFill>
                <a:ea typeface="ＭＳ Ｐゴシック" pitchFamily="-65" charset="-128"/>
                <a:cs typeface="ＭＳ Ｐゴシック" pitchFamily="-65" charset="-128"/>
              </a:rPr>
              <a:t>θ΄ αρχίσει </a:t>
            </a:r>
            <a:r>
              <a:rPr lang="el-GR" sz="1400" dirty="0">
                <a:solidFill>
                  <a:schemeClr val="tx1">
                    <a:lumMod val="95000"/>
                    <a:lumOff val="5000"/>
                  </a:schemeClr>
                </a:solidFill>
                <a:latin typeface="+mn-lt"/>
                <a:ea typeface="ＭＳ Ｐゴシック" pitchFamily="-65" charset="-128"/>
                <a:cs typeface="ＭＳ Ｐゴシック" pitchFamily="-65" charset="-128"/>
              </a:rPr>
              <a:t>την 1</a:t>
            </a:r>
            <a:r>
              <a:rPr lang="el-GR" sz="1400" baseline="30000" dirty="0">
                <a:solidFill>
                  <a:schemeClr val="tx1">
                    <a:lumMod val="95000"/>
                    <a:lumOff val="5000"/>
                  </a:schemeClr>
                </a:solidFill>
                <a:latin typeface="+mn-lt"/>
                <a:ea typeface="ＭＳ Ｐゴシック" pitchFamily="-65" charset="-128"/>
                <a:cs typeface="ＭＳ Ｐゴシック" pitchFamily="-65" charset="-128"/>
              </a:rPr>
              <a:t>η</a:t>
            </a:r>
            <a:r>
              <a:rPr lang="el-GR" sz="1400" dirty="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4 (d4) :  </a:t>
            </a:r>
            <a:r>
              <a:rPr lang="el-GR" sz="1400" dirty="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5 (d5): </a:t>
            </a:r>
            <a:r>
              <a:rPr lang="el-GR" sz="1400" dirty="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a:solidFill>
                  <a:schemeClr val="tx1">
                    <a:lumMod val="95000"/>
                    <a:lumOff val="5000"/>
                  </a:schemeClr>
                </a:solidFill>
                <a:latin typeface="+mn-lt"/>
                <a:ea typeface="ＭＳ Ｐゴシック" pitchFamily="-65" charset="-128"/>
                <a:cs typeface="ＭＳ Ｐゴシック" pitchFamily="-65" charset="-128"/>
              </a:rPr>
              <a:t>. </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2411760" y="828001"/>
            <a:ext cx="4680520" cy="584775"/>
          </a:xfrm>
          <a:prstGeom prst="rect">
            <a:avLst/>
          </a:prstGeom>
          <a:noFill/>
          <a:ln w="9525">
            <a:noFill/>
            <a:miter lim="800000"/>
            <a:headEnd/>
            <a:tailEnd/>
          </a:ln>
          <a:effectLst/>
        </p:spPr>
        <p:txBody>
          <a:bodyPr wrap="square">
            <a:spAutoFit/>
          </a:bodyPr>
          <a:lstStyle/>
          <a:p>
            <a:r>
              <a:rPr lang="el-GR" sz="3200" dirty="0">
                <a:solidFill>
                  <a:schemeClr val="accent2">
                    <a:lumMod val="75000"/>
                  </a:schemeClr>
                </a:solidFill>
                <a:latin typeface="+mn-lt"/>
              </a:rPr>
              <a:t>Ακολουθία εγγράφων</a:t>
            </a:r>
          </a:p>
        </p:txBody>
      </p:sp>
      <p:cxnSp>
        <p:nvCxnSpPr>
          <p:cNvPr id="6" name="Straight Arrow Connector 5"/>
          <p:cNvCxnSpPr/>
          <p:nvPr/>
        </p:nvCxnSpPr>
        <p:spPr>
          <a:xfrm>
            <a:off x="3851920" y="3717032"/>
            <a:ext cx="0"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797152"/>
            <a:ext cx="6336704" cy="461665"/>
          </a:xfrm>
          <a:prstGeom prst="rect">
            <a:avLst/>
          </a:prstGeom>
          <a:noFill/>
        </p:spPr>
        <p:txBody>
          <a:bodyPr wrap="square" rtlCol="0">
            <a:spAutoFit/>
          </a:bodyPr>
          <a:lstStyle/>
          <a:p>
            <a:r>
              <a:rPr lang="el-GR" dirty="0">
                <a:solidFill>
                  <a:schemeClr val="tx1"/>
                </a:solidFill>
                <a:latin typeface="+mn-lt"/>
              </a:rPr>
              <a:t>Τους όρους που θα εισάγουμε στο ευρετήριο</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16</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chemeClr val="tx1"/>
                </a:solidFill>
                <a:latin typeface="+mn-lt"/>
              </a:rPr>
              <a:t>2. Διαιρούμε το κείμενο σε γλωσσικά σύμβολα </a:t>
            </a:r>
            <a:r>
              <a:rPr lang="en-US" sz="2000" b="1" dirty="0">
                <a:solidFill>
                  <a:schemeClr val="accent2"/>
                </a:solidFill>
                <a:latin typeface="+mn-lt"/>
              </a:rPr>
              <a:t>(token)</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algn="ctr" eaLnBrk="1" hangingPunct="1"/>
            <a:r>
              <a:rPr lang="en-US" sz="5400" dirty="0">
                <a:solidFill>
                  <a:schemeClr val="accent2">
                    <a:lumMod val="75000"/>
                  </a:schemeClr>
                </a:solidFill>
                <a:ea typeface="ＭＳ Ｐゴシック" pitchFamily="34" charset="-128"/>
              </a:rPr>
              <a:t>Parsing</a:t>
            </a:r>
            <a:r>
              <a:rPr lang="en-US" dirty="0">
                <a:ea typeface="ＭＳ Ｐゴシック" pitchFamily="34" charset="-128"/>
              </a:rPr>
              <a:t> </a:t>
            </a:r>
          </a:p>
        </p:txBody>
      </p:sp>
      <p:sp>
        <p:nvSpPr>
          <p:cNvPr id="22531" name="Rectangle 1027"/>
          <p:cNvSpPr>
            <a:spLocks noGrp="1" noChangeArrowheads="1"/>
          </p:cNvSpPr>
          <p:nvPr>
            <p:ph idx="1"/>
          </p:nvPr>
        </p:nvSpPr>
        <p:spPr>
          <a:xfrm>
            <a:off x="513479" y="1628800"/>
            <a:ext cx="8294841" cy="3556992"/>
          </a:xfrm>
        </p:spPr>
        <p:txBody>
          <a:bodyPr>
            <a:normAutofit fontScale="92500"/>
          </a:bodyPr>
          <a:lstStyle/>
          <a:p>
            <a:pPr marL="0" indent="0" eaLnBrk="1" hangingPunct="1">
              <a:buNone/>
            </a:pPr>
            <a:r>
              <a:rPr lang="el-GR" sz="2400" dirty="0">
                <a:ea typeface="ＭＳ Ｐゴシック" pitchFamily="34" charset="-128"/>
              </a:rPr>
              <a:t>Λήψη της </a:t>
            </a:r>
            <a:r>
              <a:rPr lang="el-GR" sz="2400" dirty="0">
                <a:solidFill>
                  <a:schemeClr val="accent2">
                    <a:lumMod val="75000"/>
                  </a:schemeClr>
                </a:solidFill>
                <a:ea typeface="ＭＳ Ｐゴシック" pitchFamily="34" charset="-128"/>
              </a:rPr>
              <a:t>ακολουθίας χαρακτήρων </a:t>
            </a:r>
            <a:r>
              <a:rPr lang="el-GR" sz="2400" dirty="0">
                <a:ea typeface="ＭＳ Ｐゴシック" pitchFamily="34" charset="-128"/>
              </a:rPr>
              <a:t>ενός εγγράφου</a:t>
            </a:r>
          </a:p>
          <a:p>
            <a:pPr marL="0" indent="0" eaLnBrk="1" hangingPunct="1">
              <a:buNone/>
            </a:pPr>
            <a:endParaRPr lang="en-US" sz="2400" dirty="0">
              <a:ea typeface="ＭＳ Ｐゴシック" pitchFamily="34" charset="-128"/>
            </a:endParaRPr>
          </a:p>
          <a:p>
            <a:pPr marL="0" indent="0" eaLnBrk="1" hangingPunct="1">
              <a:buNone/>
            </a:pPr>
            <a:r>
              <a:rPr lang="el-GR" sz="2600" dirty="0">
                <a:ea typeface="ＭＳ Ｐゴシック" pitchFamily="34" charset="-128"/>
              </a:rPr>
              <a:t>Ποια είναι τα θέματα; </a:t>
            </a:r>
          </a:p>
          <a:p>
            <a:pPr eaLnBrk="1" hangingPunct="1"/>
            <a:r>
              <a:rPr lang="el-GR" sz="2400" dirty="0">
                <a:ea typeface="ＭＳ Ｐゴシック" pitchFamily="34" charset="-128"/>
              </a:rPr>
              <a:t>Σε τι </a:t>
            </a:r>
            <a:r>
              <a:rPr lang="en-US" sz="2400" dirty="0">
                <a:ea typeface="ＭＳ Ｐゴシック" pitchFamily="34" charset="-128"/>
              </a:rPr>
              <a:t>format?</a:t>
            </a:r>
          </a:p>
          <a:p>
            <a:pPr lvl="1" eaLnBrk="1" hangingPunct="1"/>
            <a:r>
              <a:rPr lang="en-US" dirty="0" err="1">
                <a:ea typeface="ＭＳ Ｐゴシック" pitchFamily="34" charset="-128"/>
              </a:rPr>
              <a:t>pdf</a:t>
            </a:r>
            <a:r>
              <a:rPr lang="en-US" dirty="0">
                <a:ea typeface="ＭＳ Ｐゴシック" pitchFamily="34" charset="-128"/>
              </a:rPr>
              <a:t>/word/excel/html</a:t>
            </a:r>
            <a:r>
              <a:rPr lang="el-GR" dirty="0">
                <a:ea typeface="ＭＳ Ｐゴシック" pitchFamily="34" charset="-128"/>
              </a:rPr>
              <a:t> ή και </a:t>
            </a:r>
            <a:r>
              <a:rPr lang="en-US" dirty="0">
                <a:ea typeface="ＭＳ Ｐゴシック" pitchFamily="34" charset="-128"/>
              </a:rPr>
              <a:t>zip</a:t>
            </a:r>
            <a:endParaRPr lang="el-GR" dirty="0">
              <a:ea typeface="ＭＳ Ｐゴシック" pitchFamily="34" charset="-128"/>
            </a:endParaRPr>
          </a:p>
          <a:p>
            <a:pPr marL="457200" lvl="1" indent="0" eaLnBrk="1" hangingPunct="1">
              <a:buNone/>
            </a:pPr>
            <a:r>
              <a:rPr lang="el-GR" dirty="0">
                <a:ea typeface="ＭＳ Ｐゴシック" pitchFamily="34" charset="-128"/>
              </a:rPr>
              <a:t>Αν σε δυαδική μορφή - χρήση αποκωδικοποιητή (</a:t>
            </a:r>
            <a:r>
              <a:rPr lang="en-US" dirty="0">
                <a:ea typeface="ＭＳ Ｐゴシック" pitchFamily="34" charset="-128"/>
              </a:rPr>
              <a:t>decoder</a:t>
            </a:r>
            <a:r>
              <a:rPr lang="el-GR" dirty="0">
                <a:ea typeface="ＭＳ Ｐゴシック" pitchFamily="34" charset="-128"/>
              </a:rPr>
              <a:t>) ώστε ακολουθία χαρακτήρων</a:t>
            </a:r>
            <a:endParaRPr lang="en-US" dirty="0">
              <a:ea typeface="ＭＳ Ｐゴシック" pitchFamily="34" charset="-128"/>
            </a:endParaRPr>
          </a:p>
          <a:p>
            <a:pPr eaLnBrk="1" hangingPunct="1"/>
            <a:r>
              <a:rPr lang="el-GR" sz="2400" dirty="0">
                <a:ea typeface="ＭＳ Ｐゴシック" pitchFamily="34" charset="-128"/>
              </a:rPr>
              <a:t>Σε ποια φυσική γλώσσα</a:t>
            </a:r>
            <a:r>
              <a:rPr lang="en-US" sz="2400" dirty="0">
                <a:ea typeface="ＭＳ Ｐゴシック" pitchFamily="34" charset="-128"/>
              </a:rPr>
              <a:t>?</a:t>
            </a:r>
            <a:endParaRPr lang="el-GR" sz="2400" dirty="0">
              <a:ea typeface="ＭＳ Ｐゴシック" pitchFamily="34" charset="-128"/>
            </a:endParaRPr>
          </a:p>
          <a:p>
            <a:pPr eaLnBrk="1" hangingPunct="1"/>
            <a:r>
              <a:rPr lang="el-GR" sz="2400" dirty="0">
                <a:ea typeface="ＭＳ Ｐゴシック" pitchFamily="34" charset="-128"/>
              </a:rPr>
              <a:t>Σε διαφορετικές κωδικοποιήσεις</a:t>
            </a:r>
            <a:r>
              <a:rPr lang="en-US" sz="2400" dirty="0">
                <a:ea typeface="ＭＳ Ｐゴシック" pitchFamily="34" charset="-128"/>
              </a:rPr>
              <a:t> (</a:t>
            </a:r>
            <a:r>
              <a:rPr lang="el-GR" sz="2400" dirty="0">
                <a:ea typeface="ＭＳ Ｐゴシック" pitchFamily="34" charset="-128"/>
              </a:rPr>
              <a:t>σύνολο</a:t>
            </a:r>
            <a:r>
              <a:rPr lang="en-US" sz="2400" dirty="0">
                <a:ea typeface="ＭＳ Ｐゴシック" pitchFamily="34" charset="-128"/>
              </a:rPr>
              <a:t> </a:t>
            </a:r>
            <a:r>
              <a:rPr lang="el-GR" sz="2400" dirty="0">
                <a:ea typeface="ＭＳ Ｐゴシック" pitchFamily="34" charset="-128"/>
              </a:rPr>
              <a:t>χαρακτήρων</a:t>
            </a:r>
            <a:r>
              <a:rPr lang="en-US" sz="2400" dirty="0">
                <a:ea typeface="ＭＳ Ｐゴシック" pitchFamily="34" charset="-128"/>
              </a:rPr>
              <a:t>/character set) </a:t>
            </a:r>
          </a:p>
          <a:p>
            <a:pPr lvl="1" eaLnBrk="1" hangingPunct="1"/>
            <a:r>
              <a:rPr lang="el-GR" sz="2000" dirty="0">
                <a:ea typeface="ＭＳ Ｐゴシック" pitchFamily="34" charset="-128"/>
              </a:rPr>
              <a:t>Π.χ., </a:t>
            </a:r>
            <a:r>
              <a:rPr lang="en-US" sz="2000" dirty="0">
                <a:ea typeface="ＭＳ Ｐゴシック" pitchFamily="34" charset="-128"/>
              </a:rPr>
              <a:t>UTF-8</a:t>
            </a:r>
            <a:endParaRPr lang="el-GR" sz="2000" dirty="0">
              <a:ea typeface="ＭＳ Ｐゴシック" pitchFamily="34" charset="-128"/>
            </a:endParaRPr>
          </a:p>
          <a:p>
            <a:pPr marL="457200" lvl="1" indent="0" eaLnBrk="1" hangingPunct="1">
              <a:buNone/>
            </a:pPr>
            <a:endParaRPr lang="en-US" sz="2000" dirty="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17</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.1</a:t>
            </a:r>
            <a:endParaRPr lang="en-US"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a:bodyPr>
          <a:lstStyle/>
          <a:p>
            <a:pPr algn="ctr"/>
            <a:r>
              <a:rPr lang="en-US" sz="5400" dirty="0">
                <a:solidFill>
                  <a:schemeClr val="accent2">
                    <a:lumMod val="75000"/>
                  </a:schemeClr>
                </a:solidFill>
                <a:ea typeface="ＭＳ Ｐゴシック" pitchFamily="34" charset="-128"/>
              </a:rPr>
              <a:t>Parsing </a:t>
            </a:r>
          </a:p>
        </p:txBody>
      </p:sp>
      <p:sp>
        <p:nvSpPr>
          <p:cNvPr id="22531" name="Rectangle 1027"/>
          <p:cNvSpPr>
            <a:spLocks noGrp="1" noChangeArrowheads="1"/>
          </p:cNvSpPr>
          <p:nvPr>
            <p:ph idx="1"/>
          </p:nvPr>
        </p:nvSpPr>
        <p:spPr>
          <a:xfrm>
            <a:off x="513479" y="1628800"/>
            <a:ext cx="8294841" cy="3556992"/>
          </a:xfrm>
        </p:spPr>
        <p:txBody>
          <a:bodyPr/>
          <a:lstStyle/>
          <a:p>
            <a:pPr eaLnBrk="1" hangingPunct="1"/>
            <a:r>
              <a:rPr lang="el-GR" sz="2400" dirty="0">
                <a:ea typeface="ＭＳ Ｐゴシック" pitchFamily="34" charset="-128"/>
              </a:rPr>
              <a:t>Να αγνοήσουμε τα ειδικά σύμβολα </a:t>
            </a:r>
            <a:r>
              <a:rPr lang="en-US" sz="2400" dirty="0">
                <a:ea typeface="ＭＳ Ｐゴシック" pitchFamily="34" charset="-128"/>
              </a:rPr>
              <a:t>(mark up)</a:t>
            </a:r>
          </a:p>
          <a:p>
            <a:pPr lvl="1" eaLnBrk="1" hangingPunct="1"/>
            <a:r>
              <a:rPr lang="en-US" dirty="0">
                <a:ea typeface="ＭＳ Ｐゴシック" pitchFamily="34" charset="-128"/>
              </a:rPr>
              <a:t>JSON, XML</a:t>
            </a:r>
          </a:p>
          <a:p>
            <a:pPr lvl="1" eaLnBrk="1" hangingPunct="1"/>
            <a:r>
              <a:rPr lang="el-GR" sz="2000" dirty="0">
                <a:ea typeface="ＭＳ Ｐゴシック" pitchFamily="34" charset="-128"/>
              </a:rPr>
              <a:t>&amp;</a:t>
            </a:r>
            <a:r>
              <a:rPr lang="en-US" sz="2000" dirty="0">
                <a:ea typeface="ＭＳ Ｐゴシック" pitchFamily="34" charset="-128"/>
              </a:rPr>
              <a:t>amp -&gt; &amp; (XML) </a:t>
            </a:r>
            <a:endParaRPr lang="el-GR" sz="2000" dirty="0">
              <a:ea typeface="ＭＳ Ｐゴシック" pitchFamily="34" charset="-128"/>
            </a:endParaRPr>
          </a:p>
          <a:p>
            <a:pPr marL="457200" lvl="1" indent="0" eaLnBrk="1" hangingPunct="1">
              <a:buNone/>
            </a:pPr>
            <a:endParaRPr lang="en-US" sz="2000" dirty="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18</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.1</a:t>
            </a:r>
            <a:endParaRPr lang="en-US" sz="1600" dirty="0">
              <a:solidFill>
                <a:schemeClr val="tx1"/>
              </a:solidFill>
            </a:endParaRPr>
          </a:p>
        </p:txBody>
      </p:sp>
    </p:spTree>
    <p:extLst>
      <p:ext uri="{BB962C8B-B14F-4D97-AF65-F5344CB8AC3E}">
        <p14:creationId xmlns:p14="http://schemas.microsoft.com/office/powerpoint/2010/main" val="275064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Autofit/>
          </a:bodyPr>
          <a:lstStyle/>
          <a:p>
            <a:pPr algn="ctr"/>
            <a:r>
              <a:rPr lang="en-US" sz="3600" dirty="0">
                <a:solidFill>
                  <a:schemeClr val="accent2">
                    <a:lumMod val="75000"/>
                  </a:schemeClr>
                </a:solidFill>
                <a:ea typeface="ＭＳ Ｐゴシック" pitchFamily="34" charset="-128"/>
              </a:rPr>
              <a:t>Complications: Format/language</a:t>
            </a:r>
          </a:p>
        </p:txBody>
      </p:sp>
      <p:sp>
        <p:nvSpPr>
          <p:cNvPr id="23555" name="Rectangle 1027"/>
          <p:cNvSpPr>
            <a:spLocks noGrp="1" noChangeArrowheads="1"/>
          </p:cNvSpPr>
          <p:nvPr>
            <p:ph idx="1"/>
          </p:nvPr>
        </p:nvSpPr>
        <p:spPr>
          <a:xfrm>
            <a:off x="388609" y="1844824"/>
            <a:ext cx="8147248" cy="2836912"/>
          </a:xfrm>
        </p:spPr>
        <p:txBody>
          <a:bodyPr/>
          <a:lstStyle/>
          <a:p>
            <a:pPr eaLnBrk="1" hangingPunct="1">
              <a:lnSpc>
                <a:spcPct val="90000"/>
              </a:lnSpc>
            </a:pPr>
            <a:r>
              <a:rPr lang="el-GR" dirty="0">
                <a:ea typeface="ＭＳ Ｐゴシック" pitchFamily="34" charset="-128"/>
                <a:sym typeface="Symbol" pitchFamily="18" charset="2"/>
              </a:rPr>
              <a:t>Τα έγγραφα για τα οποία κατασκευάζουμε το ευρετήρια μπορεί να είναι γραμμένα σε διαφορετικές γλώσσες το καθένα  </a:t>
            </a:r>
          </a:p>
          <a:p>
            <a:pPr lvl="1" eaLnBrk="1" hangingPunct="1">
              <a:lnSpc>
                <a:spcPct val="90000"/>
              </a:lnSpc>
            </a:pPr>
            <a:r>
              <a:rPr lang="el-GR" sz="1600" i="1" dirty="0">
                <a:solidFill>
                  <a:schemeClr val="tx2">
                    <a:lumMod val="75000"/>
                  </a:schemeClr>
                </a:solidFill>
                <a:ea typeface="ＭＳ Ｐゴシック" pitchFamily="34" charset="-128"/>
                <a:sym typeface="Symbol" pitchFamily="18" charset="2"/>
              </a:rPr>
              <a:t>Στο ίδιο ευρετήριο μπορεί να υπάρχουν όροι από πολλές γλώσσες </a:t>
            </a:r>
            <a:endParaRPr lang="en-US" sz="1600" i="1" dirty="0">
              <a:solidFill>
                <a:schemeClr val="tx2">
                  <a:lumMod val="75000"/>
                </a:schemeClr>
              </a:solidFill>
              <a:ea typeface="ＭＳ Ｐゴシック" pitchFamily="34" charset="-128"/>
              <a:sym typeface="Symbol" pitchFamily="18" charset="2"/>
            </a:endParaRPr>
          </a:p>
          <a:p>
            <a:pPr eaLnBrk="1" hangingPunct="1">
              <a:lnSpc>
                <a:spcPct val="90000"/>
              </a:lnSpc>
            </a:pPr>
            <a:r>
              <a:rPr lang="el-GR" dirty="0">
                <a:ea typeface="ＭＳ Ｐゴシック" pitchFamily="34" charset="-128"/>
                <a:sym typeface="Symbol" pitchFamily="18" charset="2"/>
              </a:rPr>
              <a:t>Πολλαπλές γλώσσες/</a:t>
            </a:r>
            <a:r>
              <a:rPr lang="en-US" dirty="0">
                <a:ea typeface="ＭＳ Ｐゴシック" pitchFamily="34" charset="-128"/>
                <a:sym typeface="Symbol" pitchFamily="18" charset="2"/>
              </a:rPr>
              <a:t>format </a:t>
            </a:r>
            <a:r>
              <a:rPr lang="el-GR" dirty="0">
                <a:ea typeface="ＭＳ Ｐゴシック" pitchFamily="34" charset="-128"/>
                <a:sym typeface="Symbol" pitchFamily="18" charset="2"/>
              </a:rPr>
              <a:t>μπορεί να εμφανίζονται και σε ένα έγγραφο ή στα τμήματά του </a:t>
            </a:r>
          </a:p>
          <a:p>
            <a:pPr lvl="1" eaLnBrk="1" hangingPunct="1">
              <a:lnSpc>
                <a:spcPct val="90000"/>
              </a:lnSpc>
            </a:pPr>
            <a:r>
              <a:rPr lang="en-US" sz="1800" i="1" dirty="0">
                <a:solidFill>
                  <a:schemeClr val="tx2">
                    <a:lumMod val="75000"/>
                  </a:schemeClr>
                </a:solidFill>
                <a:ea typeface="ＭＳ Ｐゴシック" pitchFamily="34" charset="-128"/>
                <a:sym typeface="Symbol" pitchFamily="18" charset="2"/>
              </a:rPr>
              <a:t>French email </a:t>
            </a:r>
            <a:r>
              <a:rPr lang="el-GR" sz="1800" i="1" dirty="0">
                <a:solidFill>
                  <a:schemeClr val="tx2">
                    <a:lumMod val="75000"/>
                  </a:schemeClr>
                </a:solidFill>
                <a:ea typeface="ＭＳ Ｐゴシック" pitchFamily="34" charset="-128"/>
                <a:sym typeface="Symbol" pitchFamily="18" charset="2"/>
              </a:rPr>
              <a:t>στα Γαλλικά με</a:t>
            </a:r>
            <a:r>
              <a:rPr lang="en-US" sz="1800" i="1" dirty="0">
                <a:solidFill>
                  <a:schemeClr val="tx2">
                    <a:lumMod val="75000"/>
                  </a:schemeClr>
                </a:solidFill>
                <a:ea typeface="ＭＳ Ｐゴシック" pitchFamily="34" charset="-128"/>
                <a:sym typeface="Symbol" pitchFamily="18" charset="2"/>
              </a:rPr>
              <a:t> </a:t>
            </a:r>
            <a:r>
              <a:rPr lang="en-US" sz="1800" i="1" dirty="0" err="1">
                <a:solidFill>
                  <a:schemeClr val="tx2">
                    <a:lumMod val="75000"/>
                  </a:schemeClr>
                </a:solidFill>
                <a:ea typeface="ＭＳ Ｐゴシック" pitchFamily="34" charset="-128"/>
                <a:sym typeface="Symbol" pitchFamily="18" charset="2"/>
              </a:rPr>
              <a:t>pdf</a:t>
            </a:r>
            <a:r>
              <a:rPr lang="en-US" sz="1800" i="1" dirty="0">
                <a:solidFill>
                  <a:schemeClr val="tx2">
                    <a:lumMod val="75000"/>
                  </a:schemeClr>
                </a:solidFill>
                <a:ea typeface="ＭＳ Ｐゴシック" pitchFamily="34" charset="-128"/>
                <a:sym typeface="Symbol" pitchFamily="18" charset="2"/>
              </a:rPr>
              <a:t> attachment</a:t>
            </a:r>
            <a:r>
              <a:rPr lang="el-GR" sz="1800" i="1" dirty="0">
                <a:solidFill>
                  <a:schemeClr val="tx2">
                    <a:lumMod val="75000"/>
                  </a:schemeClr>
                </a:solidFill>
                <a:ea typeface="ＭＳ Ｐゴシック" pitchFamily="34" charset="-128"/>
                <a:sym typeface="Symbol" pitchFamily="18" charset="2"/>
              </a:rPr>
              <a:t> στα Γερμανικά</a:t>
            </a:r>
            <a:r>
              <a:rPr lang="en-US" i="1" dirty="0">
                <a:solidFill>
                  <a:schemeClr val="tx2">
                    <a:lumMod val="75000"/>
                  </a:schemeClr>
                </a:solidFill>
                <a:ea typeface="ＭＳ Ｐゴシック" pitchFamily="34" charset="-128"/>
                <a:sym typeface="Symbol" pitchFamily="18" charset="2"/>
              </a:rPr>
              <a:t>.</a:t>
            </a: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19</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p>
        </p:txBody>
      </p:sp>
      <p:sp>
        <p:nvSpPr>
          <p:cNvPr id="6" name="TextBox 5"/>
          <p:cNvSpPr txBox="1"/>
          <p:nvPr/>
        </p:nvSpPr>
        <p:spPr>
          <a:xfrm>
            <a:off x="215516" y="4581128"/>
            <a:ext cx="8712968" cy="923330"/>
          </a:xfrm>
          <a:prstGeom prst="rect">
            <a:avLst/>
          </a:prstGeom>
          <a:noFill/>
          <a:ln>
            <a:solidFill>
              <a:schemeClr val="accent2">
                <a:lumMod val="75000"/>
              </a:schemeClr>
            </a:solidFill>
          </a:ln>
        </p:spPr>
        <p:txBody>
          <a:bodyPr wrap="square" rtlCol="0">
            <a:spAutoFit/>
          </a:bodyPr>
          <a:lstStyle/>
          <a:p>
            <a:pPr marL="342900" lvl="1" indent="-342900">
              <a:buFont typeface="Wingdings" pitchFamily="2" charset="2"/>
              <a:buChar char="v"/>
            </a:pPr>
            <a:r>
              <a:rPr lang="el-GR" sz="1800" dirty="0">
                <a:solidFill>
                  <a:schemeClr val="accent2">
                    <a:lumMod val="50000"/>
                  </a:schemeClr>
                </a:solidFill>
                <a:latin typeface="+mn-lt"/>
                <a:ea typeface="ＭＳ Ｐゴシック" pitchFamily="34" charset="-128"/>
              </a:rPr>
              <a:t>Πως θα το καταλάβουμε;</a:t>
            </a:r>
            <a:endParaRPr lang="en-US" sz="1800" dirty="0">
              <a:solidFill>
                <a:schemeClr val="accent2">
                  <a:lumMod val="50000"/>
                </a:schemeClr>
              </a:solidFill>
              <a:latin typeface="+mn-lt"/>
              <a:ea typeface="ＭＳ Ｐゴシック" pitchFamily="34" charset="-128"/>
            </a:endParaRPr>
          </a:p>
          <a:p>
            <a:pPr marL="0" lvl="1" indent="0"/>
            <a:r>
              <a:rPr lang="el-GR" sz="1800" dirty="0">
                <a:solidFill>
                  <a:schemeClr val="accent2">
                    <a:lumMod val="50000"/>
                  </a:schemeClr>
                </a:solidFill>
                <a:latin typeface="+mn-lt"/>
                <a:ea typeface="ＭＳ Ｐゴシック" pitchFamily="34" charset="-128"/>
              </a:rPr>
              <a:t>Πρόβλημα ταξινόμησης </a:t>
            </a:r>
            <a:r>
              <a:rPr lang="en-US" sz="1800" dirty="0">
                <a:solidFill>
                  <a:schemeClr val="accent2">
                    <a:lumMod val="50000"/>
                  </a:schemeClr>
                </a:solidFill>
                <a:latin typeface="+mn-lt"/>
                <a:ea typeface="ＭＳ Ｐゴシック" pitchFamily="34" charset="-128"/>
              </a:rPr>
              <a:t>(classification) </a:t>
            </a:r>
            <a:r>
              <a:rPr lang="el-GR" sz="1800" dirty="0">
                <a:solidFill>
                  <a:schemeClr val="accent2">
                    <a:lumMod val="50000"/>
                  </a:schemeClr>
                </a:solidFill>
                <a:latin typeface="+mn-lt"/>
                <a:ea typeface="ＭＳ Ｐゴシック" pitchFamily="34" charset="-128"/>
              </a:rPr>
              <a:t>αλλά στην πράξη συνήθως επιλογή από το χρήστη, χρήση </a:t>
            </a:r>
            <a:r>
              <a:rPr lang="el-GR" sz="1800" dirty="0" err="1">
                <a:solidFill>
                  <a:schemeClr val="accent2">
                    <a:lumMod val="50000"/>
                  </a:schemeClr>
                </a:solidFill>
                <a:latin typeface="+mn-lt"/>
                <a:ea typeface="ＭＳ Ｐゴシック" pitchFamily="34" charset="-128"/>
              </a:rPr>
              <a:t>μετα</a:t>
            </a:r>
            <a:r>
              <a:rPr lang="el-GR" sz="1800" dirty="0">
                <a:solidFill>
                  <a:schemeClr val="accent2">
                    <a:lumMod val="50000"/>
                  </a:schemeClr>
                </a:solidFill>
                <a:latin typeface="+mn-lt"/>
                <a:ea typeface="ＭＳ Ｐゴシック" pitchFamily="34" charset="-128"/>
              </a:rPr>
              <a:t>-δεδομένων αρχείου κλπ</a:t>
            </a:r>
            <a:endParaRPr lang="en-US" sz="1800" dirty="0">
              <a:solidFill>
                <a:schemeClr val="accent2">
                  <a:lumMod val="50000"/>
                </a:schemeClr>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E1CD53-624E-7C11-A231-AD9BC6B8D92C}"/>
              </a:ext>
            </a:extLst>
          </p:cNvPr>
          <p:cNvSpPr>
            <a:spLocks noGrp="1"/>
          </p:cNvSpPr>
          <p:nvPr>
            <p:ph type="sldNum" sz="quarter" idx="12"/>
          </p:nvPr>
        </p:nvSpPr>
        <p:spPr/>
        <p:txBody>
          <a:bodyPr/>
          <a:lstStyle/>
          <a:p>
            <a:fld id="{1D4559FE-E4CF-4C8C-8316-3BAE54D44B16}" type="slidenum">
              <a:rPr lang="en-US" smtClean="0"/>
              <a:pPr/>
              <a:t>2</a:t>
            </a:fld>
            <a:endParaRPr lang="en-US"/>
          </a:p>
        </p:txBody>
      </p:sp>
      <p:sp>
        <p:nvSpPr>
          <p:cNvPr id="3" name="TextBox 2">
            <a:extLst>
              <a:ext uri="{FF2B5EF4-FFF2-40B4-BE49-F238E27FC236}">
                <a16:creationId xmlns:a16="http://schemas.microsoft.com/office/drawing/2014/main" id="{B6F7B426-06E9-618D-DA23-1A3CD1729EAF}"/>
              </a:ext>
            </a:extLst>
          </p:cNvPr>
          <p:cNvSpPr txBox="1"/>
          <p:nvPr/>
        </p:nvSpPr>
        <p:spPr>
          <a:xfrm>
            <a:off x="1403648" y="1196752"/>
            <a:ext cx="7111702" cy="2308324"/>
          </a:xfrm>
          <a:prstGeom prst="rect">
            <a:avLst/>
          </a:prstGeom>
          <a:noFill/>
        </p:spPr>
        <p:txBody>
          <a:bodyPr wrap="square" rtlCol="0">
            <a:spAutoFit/>
          </a:bodyPr>
          <a:lstStyle/>
          <a:p>
            <a:r>
              <a:rPr lang="el-GR" dirty="0">
                <a:solidFill>
                  <a:schemeClr val="tx1"/>
                </a:solidFill>
                <a:latin typeface="+mn-lt"/>
              </a:rPr>
              <a:t>Περιεχόμενα</a:t>
            </a:r>
          </a:p>
          <a:p>
            <a:endParaRPr lang="el-GR" dirty="0">
              <a:solidFill>
                <a:schemeClr val="tx1"/>
              </a:solidFill>
              <a:latin typeface="+mn-lt"/>
            </a:endParaRPr>
          </a:p>
          <a:p>
            <a:pPr marL="342900" indent="-342900">
              <a:buFont typeface="Wingdings" panose="05000000000000000000" pitchFamily="2" charset="2"/>
              <a:buChar char="§"/>
            </a:pPr>
            <a:r>
              <a:rPr lang="el-GR" dirty="0">
                <a:solidFill>
                  <a:srgbClr val="FF0000"/>
                </a:solidFill>
                <a:latin typeface="+mn-lt"/>
              </a:rPr>
              <a:t>Σύντομη επανάληψη</a:t>
            </a:r>
          </a:p>
          <a:p>
            <a:pPr marL="342900" indent="-342900">
              <a:buFont typeface="Wingdings" panose="05000000000000000000" pitchFamily="2" charset="2"/>
              <a:buChar char="§"/>
            </a:pPr>
            <a:endParaRPr lang="el-GR" dirty="0">
              <a:solidFill>
                <a:schemeClr val="tx1"/>
              </a:solidFill>
              <a:latin typeface="+mn-lt"/>
            </a:endParaRPr>
          </a:p>
          <a:p>
            <a:pPr marL="342900" indent="-342900">
              <a:buFont typeface="Wingdings" panose="05000000000000000000" pitchFamily="2" charset="2"/>
              <a:buChar char="§"/>
            </a:pPr>
            <a:r>
              <a:rPr lang="el-GR" dirty="0" err="1">
                <a:solidFill>
                  <a:schemeClr val="tx1"/>
                </a:solidFill>
                <a:latin typeface="+mn-lt"/>
              </a:rPr>
              <a:t>Προεπεξεργασία</a:t>
            </a:r>
            <a:r>
              <a:rPr lang="el-GR" dirty="0">
                <a:solidFill>
                  <a:schemeClr val="tx1"/>
                </a:solidFill>
                <a:latin typeface="+mn-lt"/>
              </a:rPr>
              <a:t>: </a:t>
            </a:r>
            <a:r>
              <a:rPr lang="en-US" dirty="0">
                <a:solidFill>
                  <a:schemeClr val="tx1"/>
                </a:solidFill>
                <a:latin typeface="+mn-lt"/>
              </a:rPr>
              <a:t>Parsing</a:t>
            </a:r>
          </a:p>
          <a:p>
            <a:pPr marL="342900" indent="-342900">
              <a:buFont typeface="Wingdings" panose="05000000000000000000" pitchFamily="2" charset="2"/>
              <a:buChar char="§"/>
            </a:pPr>
            <a:r>
              <a:rPr lang="el-GR" dirty="0">
                <a:solidFill>
                  <a:schemeClr val="tx1"/>
                </a:solidFill>
                <a:latin typeface="+mn-lt"/>
              </a:rPr>
              <a:t>Επεκτάσεις των βασικών δομών (λεξικό, ευρετήριο)</a:t>
            </a:r>
            <a:endParaRPr lang="en-US" dirty="0">
              <a:solidFill>
                <a:schemeClr val="tx1"/>
              </a:solidFill>
              <a:latin typeface="+mn-lt"/>
            </a:endParaRPr>
          </a:p>
        </p:txBody>
      </p:sp>
    </p:spTree>
    <p:extLst>
      <p:ext uri="{BB962C8B-B14F-4D97-AF65-F5344CB8AC3E}">
        <p14:creationId xmlns:p14="http://schemas.microsoft.com/office/powerpoint/2010/main" val="16815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442780" y="391375"/>
            <a:ext cx="8630616" cy="1143000"/>
          </a:xfrm>
        </p:spPr>
        <p:txBody>
          <a:bodyPr/>
          <a:lstStyle/>
          <a:p>
            <a:pPr eaLnBrk="1" hangingPunct="1"/>
            <a:r>
              <a:rPr lang="el-GR" sz="3600" dirty="0">
                <a:solidFill>
                  <a:schemeClr val="accent2">
                    <a:lumMod val="75000"/>
                  </a:schemeClr>
                </a:solidFill>
                <a:ea typeface="ＭＳ Ｐゴシック" pitchFamily="34" charset="-128"/>
              </a:rPr>
              <a:t>Όχι πάντα γραμμική ακολουθία χαρακτήρων</a:t>
            </a:r>
            <a:endParaRPr lang="en-US" sz="3600" dirty="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20</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286351"/>
            <a:ext cx="4276184" cy="14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933056"/>
            <a:ext cx="8424936" cy="2677656"/>
          </a:xfrm>
          <a:prstGeom prst="rect">
            <a:avLst/>
          </a:prstGeom>
          <a:noFill/>
        </p:spPr>
        <p:txBody>
          <a:bodyPr wrap="square" rtlCol="0">
            <a:spAutoFit/>
          </a:bodyPr>
          <a:lstStyle/>
          <a:p>
            <a:r>
              <a:rPr lang="el-GR" i="1" dirty="0">
                <a:solidFill>
                  <a:schemeClr val="tx1"/>
                </a:solidFill>
                <a:latin typeface="+mn-lt"/>
              </a:rPr>
              <a:t>Αραβικά</a:t>
            </a:r>
            <a:r>
              <a:rPr lang="el-GR" dirty="0">
                <a:solidFill>
                  <a:schemeClr val="tx1"/>
                </a:solidFill>
                <a:latin typeface="+mn-lt"/>
              </a:rPr>
              <a:t>: δισδιάστατη ακολουθία χαρακτήρων και χαρακτήρες σε μεικτή σειρά (φωνήεντα διακριτικά σημεία πάνω και κάτω από τα γράμματα, μεταλλάξεις όπως συνδυάζονται)</a:t>
            </a:r>
          </a:p>
          <a:p>
            <a:r>
              <a:rPr lang="el-GR" dirty="0">
                <a:solidFill>
                  <a:schemeClr val="tx1"/>
                </a:solidFill>
                <a:latin typeface="+mn-lt"/>
              </a:rPr>
              <a:t>Από δεξιά στα αριστερά</a:t>
            </a:r>
          </a:p>
          <a:p>
            <a:r>
              <a:rPr lang="el-GR" dirty="0">
                <a:solidFill>
                  <a:schemeClr val="tx1"/>
                </a:solidFill>
              </a:rPr>
              <a:t>Η αντίστοιχη </a:t>
            </a:r>
            <a:r>
              <a:rPr lang="el-GR" i="1" dirty="0">
                <a:solidFill>
                  <a:srgbClr val="FF0000"/>
                </a:solidFill>
              </a:rPr>
              <a:t>ακουστική </a:t>
            </a:r>
            <a:r>
              <a:rPr lang="el-GR" dirty="0">
                <a:solidFill>
                  <a:schemeClr val="tx1"/>
                </a:solidFill>
              </a:rPr>
              <a:t>γραμμική ακολουθία</a:t>
            </a:r>
            <a:endParaRPr lang="el-GR" dirty="0">
              <a:solidFill>
                <a:schemeClr val="tx1"/>
              </a:solidFill>
              <a:latin typeface="+mn-lt"/>
            </a:endParaRPr>
          </a:p>
          <a:p>
            <a:r>
              <a:rPr lang="el-GR" dirty="0">
                <a:solidFill>
                  <a:schemeClr val="tx1"/>
                </a:solidFill>
                <a:latin typeface="+mn-lt"/>
              </a:rPr>
              <a:t>Πιθανή απουσία φωνηέντων (τα σύντομα απουσιάζουν ή εμφανίζονται κατά βούληση)</a:t>
            </a:r>
          </a:p>
        </p:txBody>
      </p:sp>
    </p:spTree>
    <p:extLst>
      <p:ext uri="{BB962C8B-B14F-4D97-AF65-F5344CB8AC3E}">
        <p14:creationId xmlns:p14="http://schemas.microsoft.com/office/powerpoint/2010/main" val="302362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61059" y="178604"/>
            <a:ext cx="7886700" cy="1325563"/>
          </a:xfrm>
        </p:spPr>
        <p:txBody>
          <a:bodyPr/>
          <a:lstStyle/>
          <a:p>
            <a:pPr algn="ctr" eaLnBrk="1" hangingPunct="1"/>
            <a:r>
              <a:rPr lang="el-GR" sz="3600" dirty="0">
                <a:solidFill>
                  <a:schemeClr val="accent2">
                    <a:lumMod val="75000"/>
                  </a:schemeClr>
                </a:solidFill>
                <a:ea typeface="ＭＳ Ｐゴシック" pitchFamily="34" charset="-128"/>
              </a:rPr>
              <a:t>Μονάδα εγγράφου</a:t>
            </a:r>
            <a:endParaRPr lang="en-US" sz="3600" dirty="0">
              <a:solidFill>
                <a:schemeClr val="accent2">
                  <a:lumMod val="75000"/>
                </a:schemeClr>
              </a:solidFill>
              <a:ea typeface="ＭＳ Ｐゴシック" pitchFamily="34" charset="-128"/>
            </a:endParaRPr>
          </a:p>
        </p:txBody>
      </p:sp>
      <p:sp>
        <p:nvSpPr>
          <p:cNvPr id="23555" name="Rectangle 1027"/>
          <p:cNvSpPr>
            <a:spLocks noGrp="1" noChangeArrowheads="1"/>
          </p:cNvSpPr>
          <p:nvPr>
            <p:ph idx="1"/>
          </p:nvPr>
        </p:nvSpPr>
        <p:spPr>
          <a:xfrm>
            <a:off x="458897" y="1375741"/>
            <a:ext cx="8056453" cy="3052936"/>
          </a:xfrm>
        </p:spPr>
        <p:txBody>
          <a:bodyPr/>
          <a:lstStyle/>
          <a:p>
            <a:pPr eaLnBrk="1" hangingPunct="1">
              <a:lnSpc>
                <a:spcPct val="90000"/>
              </a:lnSpc>
              <a:buNone/>
            </a:pPr>
            <a:r>
              <a:rPr lang="el-GR" sz="2400" i="1" dirty="0">
                <a:ea typeface="ＭＳ Ｐゴシック" pitchFamily="34" charset="-128"/>
              </a:rPr>
              <a:t>Ποια θεωρείται η </a:t>
            </a:r>
            <a:r>
              <a:rPr lang="el-GR" sz="2400" i="1" dirty="0">
                <a:solidFill>
                  <a:schemeClr val="accent2">
                    <a:lumMod val="75000"/>
                  </a:schemeClr>
                </a:solidFill>
                <a:ea typeface="ＭＳ Ｐゴシック" pitchFamily="34" charset="-128"/>
              </a:rPr>
              <a:t>μονάδα εγγράφου </a:t>
            </a:r>
            <a:r>
              <a:rPr lang="el-GR" sz="2400" i="1" dirty="0">
                <a:ea typeface="ＭＳ Ｐゴシック" pitchFamily="34" charset="-128"/>
              </a:rPr>
              <a:t>που βάζουμε στο ευρετήριο;</a:t>
            </a:r>
          </a:p>
          <a:p>
            <a:pPr lvl="1" eaLnBrk="1" hangingPunct="1">
              <a:lnSpc>
                <a:spcPct val="90000"/>
              </a:lnSpc>
            </a:pPr>
            <a:endParaRPr lang="el-GR" sz="2000" dirty="0">
              <a:ea typeface="ＭＳ Ｐゴシック" pitchFamily="34" charset="-128"/>
            </a:endParaRPr>
          </a:p>
          <a:p>
            <a:pPr lvl="1" eaLnBrk="1" hangingPunct="1">
              <a:lnSpc>
                <a:spcPct val="90000"/>
              </a:lnSpc>
            </a:pPr>
            <a:r>
              <a:rPr lang="el-GR" sz="2000" dirty="0">
                <a:ea typeface="ＭＳ Ｐゴシック" pitchFamily="34" charset="-128"/>
              </a:rPr>
              <a:t>Ένα αρχείο;</a:t>
            </a:r>
            <a:endParaRPr lang="en-US" sz="2000" dirty="0">
              <a:ea typeface="ＭＳ Ｐゴシック" pitchFamily="34" charset="-128"/>
            </a:endParaRPr>
          </a:p>
          <a:p>
            <a:pPr lvl="1" eaLnBrk="1" hangingPunct="1">
              <a:lnSpc>
                <a:spcPct val="90000"/>
              </a:lnSpc>
            </a:pPr>
            <a:r>
              <a:rPr lang="el-GR" sz="2000" dirty="0">
                <a:ea typeface="ＭＳ Ｐゴシック" pitchFamily="34" charset="-128"/>
              </a:rPr>
              <a:t>Ένα </a:t>
            </a:r>
            <a:r>
              <a:rPr lang="en-US" sz="2000" dirty="0">
                <a:ea typeface="ＭＳ Ｐゴシック" pitchFamily="34" charset="-128"/>
              </a:rPr>
              <a:t> email</a:t>
            </a:r>
            <a:r>
              <a:rPr lang="el-GR" sz="2000" dirty="0">
                <a:ea typeface="ＭＳ Ｐゴシック" pitchFamily="34" charset="-128"/>
              </a:rPr>
              <a:t>;</a:t>
            </a:r>
            <a:r>
              <a:rPr lang="en-US" sz="2000" dirty="0">
                <a:ea typeface="ＭＳ Ｐゴシック" pitchFamily="34" charset="-128"/>
              </a:rPr>
              <a:t>  (</a:t>
            </a:r>
            <a:r>
              <a:rPr lang="el-GR" sz="2000" dirty="0">
                <a:ea typeface="ＭＳ Ｐゴシック" pitchFamily="34" charset="-128"/>
              </a:rPr>
              <a:t>από τα πολλά στο ένα αρχείο του </a:t>
            </a:r>
            <a:r>
              <a:rPr lang="en-US" sz="2000" dirty="0" err="1">
                <a:ea typeface="ＭＳ Ｐゴシック" pitchFamily="34" charset="-128"/>
              </a:rPr>
              <a:t>mbox</a:t>
            </a:r>
            <a:r>
              <a:rPr lang="en-US" sz="2000" dirty="0">
                <a:ea typeface="ＭＳ Ｐゴシック" pitchFamily="34" charset="-128"/>
              </a:rPr>
              <a:t>)</a:t>
            </a:r>
          </a:p>
          <a:p>
            <a:pPr lvl="1" eaLnBrk="1" hangingPunct="1">
              <a:lnSpc>
                <a:spcPct val="90000"/>
              </a:lnSpc>
            </a:pPr>
            <a:r>
              <a:rPr lang="el-GR" sz="2000" dirty="0">
                <a:ea typeface="ＭＳ Ｐゴシック" pitchFamily="34" charset="-128"/>
              </a:rPr>
              <a:t>Ένα</a:t>
            </a:r>
            <a:r>
              <a:rPr lang="en-US" sz="2000" dirty="0">
                <a:ea typeface="ＭＳ Ｐゴシック" pitchFamily="34" charset="-128"/>
              </a:rPr>
              <a:t> email </a:t>
            </a:r>
            <a:r>
              <a:rPr lang="el-GR" sz="2000" dirty="0">
                <a:ea typeface="ＭＳ Ｐゴシック" pitchFamily="34" charset="-128"/>
              </a:rPr>
              <a:t>με</a:t>
            </a:r>
            <a:r>
              <a:rPr lang="en-US" sz="2000" dirty="0">
                <a:ea typeface="ＭＳ Ｐゴシック" pitchFamily="34" charset="-128"/>
              </a:rPr>
              <a:t> 5 </a:t>
            </a:r>
            <a:r>
              <a:rPr lang="el-GR" sz="2000" dirty="0">
                <a:ea typeface="ＭＳ Ｐゴシック" pitchFamily="34" charset="-128"/>
              </a:rPr>
              <a:t>συνημμένα έγγραφα (</a:t>
            </a:r>
            <a:r>
              <a:rPr lang="en-US" sz="2000" dirty="0">
                <a:ea typeface="ＭＳ Ｐゴシック" pitchFamily="34" charset="-128"/>
              </a:rPr>
              <a:t>attachments</a:t>
            </a:r>
            <a:r>
              <a:rPr lang="el-GR" sz="2000" dirty="0">
                <a:ea typeface="ＭＳ Ｐゴシック" pitchFamily="34" charset="-128"/>
              </a:rPr>
              <a:t>); Αν το 1 συνημμένο σε μορφή </a:t>
            </a:r>
            <a:r>
              <a:rPr lang="en-US" sz="2000" dirty="0">
                <a:ea typeface="ＭＳ Ｐゴシック" pitchFamily="34" charset="-128"/>
              </a:rPr>
              <a:t>zip</a:t>
            </a:r>
            <a:r>
              <a:rPr lang="el-GR" sz="2000" dirty="0">
                <a:ea typeface="ＭＳ Ｐゴシック" pitchFamily="34" charset="-128"/>
              </a:rPr>
              <a:t>;</a:t>
            </a:r>
            <a:endParaRPr lang="en-US" sz="2000" dirty="0">
              <a:ea typeface="ＭＳ Ｐゴシック" pitchFamily="34" charset="-128"/>
            </a:endParaRPr>
          </a:p>
          <a:p>
            <a:pPr lvl="1" eaLnBrk="1" hangingPunct="1">
              <a:lnSpc>
                <a:spcPct val="90000"/>
              </a:lnSpc>
            </a:pPr>
            <a:r>
              <a:rPr lang="el-GR" sz="2000" dirty="0">
                <a:ea typeface="ＭＳ Ｐゴシック" pitchFamily="34" charset="-128"/>
              </a:rPr>
              <a:t>Ανάποδα: εργαλεία χωρίζουνε ένα αρχείο σε πολλά, </a:t>
            </a:r>
            <a:r>
              <a:rPr lang="en-US" sz="2000" dirty="0">
                <a:ea typeface="ＭＳ Ｐゴシック" pitchFamily="34" charset="-128"/>
              </a:rPr>
              <a:t> (PPT </a:t>
            </a:r>
            <a:r>
              <a:rPr lang="el-GR" sz="2000" dirty="0">
                <a:ea typeface="ＭＳ Ｐゴシック" pitchFamily="34" charset="-128"/>
              </a:rPr>
              <a:t>ή</a:t>
            </a:r>
            <a:r>
              <a:rPr lang="en-US" sz="2000" dirty="0">
                <a:ea typeface="ＭＳ Ｐゴシック" pitchFamily="34" charset="-128"/>
              </a:rPr>
              <a:t> </a:t>
            </a:r>
            <a:r>
              <a:rPr lang="en-US" sz="2000" dirty="0" err="1">
                <a:ea typeface="ＭＳ Ｐゴシック" pitchFamily="34" charset="-128"/>
              </a:rPr>
              <a:t>LaTeX</a:t>
            </a:r>
            <a:r>
              <a:rPr lang="en-US" sz="2000" dirty="0">
                <a:ea typeface="ＭＳ Ｐゴシック" pitchFamily="34" charset="-128"/>
              </a:rPr>
              <a:t> </a:t>
            </a:r>
            <a:r>
              <a:rPr lang="el-GR" sz="2000" dirty="0">
                <a:ea typeface="ＭＳ Ｐゴシック" pitchFamily="34" charset="-128"/>
              </a:rPr>
              <a:t>σε πολλαπλές </a:t>
            </a:r>
            <a:r>
              <a:rPr lang="en-US" sz="2000" dirty="0">
                <a:ea typeface="ＭＳ Ｐゴシック" pitchFamily="34" charset="-128"/>
              </a:rPr>
              <a:t>HTML </a:t>
            </a:r>
            <a:r>
              <a:rPr lang="el-GR" sz="2000" dirty="0">
                <a:ea typeface="ＭＳ Ｐゴシック" pitchFamily="34" charset="-128"/>
              </a:rPr>
              <a:t>σελίδες</a:t>
            </a:r>
            <a:r>
              <a:rPr lang="en-US" sz="2000" dirty="0">
                <a:ea typeface="ＭＳ Ｐゴシック" pitchFamily="34" charset="-128"/>
              </a:rPr>
              <a:t>)</a:t>
            </a:r>
            <a:r>
              <a:rPr lang="el-GR" sz="2000" dirty="0">
                <a:ea typeface="ＭＳ Ｐゴシック" pitchFamily="34" charset="-128"/>
              </a:rPr>
              <a:t> ίσως ένωση τους</a:t>
            </a:r>
            <a:endParaRPr lang="en-US" sz="2000" dirty="0">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21</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.2</a:t>
            </a:r>
            <a:endParaRPr lang="en-US" sz="16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539552" y="388769"/>
            <a:ext cx="7943389" cy="461666"/>
          </a:xfrm>
        </p:spPr>
        <p:txBody>
          <a:bodyPr>
            <a:normAutofit fontScale="90000"/>
          </a:bodyPr>
          <a:lstStyle/>
          <a:p>
            <a:pPr algn="ctr" eaLnBrk="1" hangingPunct="1"/>
            <a:r>
              <a:rPr lang="el-GR" sz="3600" dirty="0">
                <a:solidFill>
                  <a:schemeClr val="accent2">
                    <a:lumMod val="75000"/>
                  </a:schemeClr>
                </a:solidFill>
                <a:ea typeface="ＭＳ Ｐゴシック" pitchFamily="34" charset="-128"/>
              </a:rPr>
              <a:t>Μονάδα εγγράφου</a:t>
            </a:r>
            <a:endParaRPr lang="en-US" sz="3600" dirty="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22</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.2</a:t>
            </a:r>
            <a:endParaRPr lang="en-US" sz="1600" dirty="0">
              <a:solidFill>
                <a:schemeClr val="tx1"/>
              </a:solidFill>
            </a:endParaRPr>
          </a:p>
        </p:txBody>
      </p:sp>
      <p:sp>
        <p:nvSpPr>
          <p:cNvPr id="2" name="TextBox 1"/>
          <p:cNvSpPr txBox="1"/>
          <p:nvPr/>
        </p:nvSpPr>
        <p:spPr>
          <a:xfrm>
            <a:off x="1079611" y="1176148"/>
            <a:ext cx="6984776" cy="461665"/>
          </a:xfrm>
          <a:prstGeom prst="rect">
            <a:avLst/>
          </a:prstGeom>
          <a:noFill/>
        </p:spPr>
        <p:txBody>
          <a:bodyPr wrap="square" rtlCol="0">
            <a:spAutoFit/>
          </a:bodyPr>
          <a:lstStyle/>
          <a:p>
            <a:r>
              <a:rPr lang="el-GR" dirty="0">
                <a:solidFill>
                  <a:srgbClr val="FF0000"/>
                </a:solidFill>
                <a:latin typeface="+mn-lt"/>
              </a:rPr>
              <a:t>Αναλυτικότητα ευρετηρίασης </a:t>
            </a:r>
            <a:r>
              <a:rPr lang="en-US" dirty="0">
                <a:solidFill>
                  <a:srgbClr val="FF0000"/>
                </a:solidFill>
                <a:latin typeface="+mn-lt"/>
              </a:rPr>
              <a:t>(indexing granularity)</a:t>
            </a:r>
          </a:p>
        </p:txBody>
      </p:sp>
      <p:sp>
        <p:nvSpPr>
          <p:cNvPr id="3" name="TextBox 2"/>
          <p:cNvSpPr txBox="1"/>
          <p:nvPr/>
        </p:nvSpPr>
        <p:spPr>
          <a:xfrm>
            <a:off x="305709" y="1988840"/>
            <a:ext cx="8532581" cy="3785652"/>
          </a:xfrm>
          <a:prstGeom prst="rect">
            <a:avLst/>
          </a:prstGeom>
          <a:noFill/>
        </p:spPr>
        <p:txBody>
          <a:bodyPr wrap="square" rtlCol="0">
            <a:spAutoFit/>
          </a:bodyPr>
          <a:lstStyle/>
          <a:p>
            <a:r>
              <a:rPr lang="el-GR" sz="2000" dirty="0">
                <a:solidFill>
                  <a:schemeClr val="accent1">
                    <a:lumMod val="50000"/>
                  </a:schemeClr>
                </a:solidFill>
                <a:latin typeface="+mn-lt"/>
              </a:rPr>
              <a:t>Π.χ., ποια πληροφορία για ένα βιβλίο έχουμε στο ευρετήριο (σε επίπεδο  κεφαλαίου, παραγράφου, πρότασης;) </a:t>
            </a:r>
          </a:p>
          <a:p>
            <a:r>
              <a:rPr lang="el-GR" sz="2000" dirty="0">
                <a:solidFill>
                  <a:schemeClr val="accent1">
                    <a:lumMod val="50000"/>
                  </a:schemeClr>
                </a:solidFill>
                <a:latin typeface="+mn-lt"/>
              </a:rPr>
              <a:t>	</a:t>
            </a:r>
            <a:endParaRPr lang="en-US" sz="2000" dirty="0">
              <a:solidFill>
                <a:schemeClr val="accent1">
                  <a:lumMod val="50000"/>
                </a:schemeClr>
              </a:solidFill>
              <a:latin typeface="+mn-lt"/>
            </a:endParaRPr>
          </a:p>
          <a:p>
            <a:r>
              <a:rPr lang="el-GR" sz="2000" dirty="0">
                <a:solidFill>
                  <a:schemeClr val="accent1">
                    <a:lumMod val="50000"/>
                  </a:schemeClr>
                </a:solidFill>
                <a:latin typeface="+mn-lt"/>
              </a:rPr>
              <a:t>Προσέγγιση 1: Μονάδα = κεφάλαιο</a:t>
            </a:r>
          </a:p>
          <a:p>
            <a:r>
              <a:rPr lang="el-GR" sz="2000" dirty="0">
                <a:solidFill>
                  <a:schemeClr val="accent1">
                    <a:lumMod val="50000"/>
                  </a:schemeClr>
                </a:solidFill>
                <a:latin typeface="+mn-lt"/>
              </a:rPr>
              <a:t>Προσέγγιση 2: Μονάδα = βιβλίο</a:t>
            </a: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r>
              <a:rPr lang="el-GR" sz="2000" dirty="0">
                <a:solidFill>
                  <a:schemeClr val="accent1">
                    <a:lumMod val="50000"/>
                  </a:schemeClr>
                </a:solidFill>
                <a:latin typeface="+mn-lt"/>
              </a:rPr>
              <a:t>Ακρίβεια/ανάκληση</a:t>
            </a:r>
            <a:endParaRPr lang="en-US" sz="2000" dirty="0">
              <a:solidFill>
                <a:schemeClr val="accent1">
                  <a:lumMod val="50000"/>
                </a:schemeClr>
              </a:solidFill>
              <a:latin typeface="+mn-lt"/>
            </a:endParaRP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r>
              <a:rPr lang="el-GR" sz="2000" dirty="0">
                <a:solidFill>
                  <a:schemeClr val="tx1"/>
                </a:solidFill>
                <a:latin typeface="+mn-lt"/>
              </a:rPr>
              <a:t>Πρόβλημα με μεγάλα έγγραφα, θα δούμε πληροφορία εγγύτητας </a:t>
            </a:r>
            <a:endParaRPr lang="en-US" sz="2000" dirty="0">
              <a:solidFill>
                <a:schemeClr val="tx1"/>
              </a:solidFill>
              <a:latin typeface="+mn-lt"/>
            </a:endParaRPr>
          </a:p>
        </p:txBody>
      </p:sp>
    </p:spTree>
    <p:extLst>
      <p:ext uri="{BB962C8B-B14F-4D97-AF65-F5344CB8AC3E}">
        <p14:creationId xmlns:p14="http://schemas.microsoft.com/office/powerpoint/2010/main" val="284129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23</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rgbClr val="FF0000"/>
                </a:solidFill>
                <a:latin typeface="+mn-lt"/>
              </a:rPr>
              <a:t>2. Διαιρούμε το κείμενο σε γλωσσικά σύμβολα </a:t>
            </a:r>
            <a:r>
              <a:rPr lang="en-US" sz="2000" b="1" dirty="0">
                <a:solidFill>
                  <a:srgbClr val="FF0000"/>
                </a:solidFill>
                <a:latin typeface="+mn-lt"/>
              </a:rPr>
              <a:t>(token</a:t>
            </a:r>
            <a:r>
              <a:rPr lang="en-US" sz="2000" b="1" dirty="0">
                <a:solidFill>
                  <a:schemeClr val="accent2"/>
                </a:solidFill>
                <a:latin typeface="+mn-lt"/>
              </a:rPr>
              <a:t>)</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extLst>
      <p:ext uri="{BB962C8B-B14F-4D97-AF65-F5344CB8AC3E}">
        <p14:creationId xmlns:p14="http://schemas.microsoft.com/office/powerpoint/2010/main" val="413574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899592" y="2852936"/>
            <a:ext cx="7920880" cy="1368152"/>
          </a:xfrm>
        </p:spPr>
        <p:txBody>
          <a:bodyPr/>
          <a:lstStyle/>
          <a:p>
            <a:pPr eaLnBrk="1" hangingPunct="1">
              <a:defRPr/>
            </a:pPr>
            <a:r>
              <a:rPr lang="en-US" sz="3600" dirty="0">
                <a:solidFill>
                  <a:schemeClr val="accent2">
                    <a:lumMod val="75000"/>
                  </a:schemeClr>
                </a:solidFill>
                <a:latin typeface="+mn-lt"/>
                <a:ea typeface="ＭＳ Ｐゴシック" charset="-128"/>
                <a:cs typeface="ＭＳ Ｐゴシック" charset="-128"/>
              </a:rPr>
              <a:t>Tokenization</a:t>
            </a:r>
          </a:p>
        </p:txBody>
      </p:sp>
      <p:sp>
        <p:nvSpPr>
          <p:cNvPr id="25604" name="Slide Number Placeholder 4"/>
          <p:cNvSpPr>
            <a:spLocks noGrp="1"/>
          </p:cNvSpPr>
          <p:nvPr>
            <p:ph type="sldNum" sz="quarter" idx="12"/>
          </p:nvPr>
        </p:nvSpPr>
        <p:spPr bwMode="auto">
          <a:noFill/>
          <a:ln>
            <a:miter lim="800000"/>
            <a:headEnd/>
            <a:tailEnd/>
          </a:ln>
        </p:spPr>
        <p:txBody>
          <a:bodyPr/>
          <a:lstStyle/>
          <a:p>
            <a:fld id="{6720D6CA-C085-43ED-B54E-76CCBADFFBB1}"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251520" y="1895091"/>
            <a:ext cx="8640960" cy="4104456"/>
          </a:xfrm>
        </p:spPr>
        <p:txBody>
          <a:bodyPr/>
          <a:lstStyle/>
          <a:p>
            <a:pPr eaLnBrk="1" hangingPunct="1"/>
            <a:r>
              <a:rPr lang="el-GR" sz="2000" u="sng" dirty="0">
                <a:solidFill>
                  <a:srgbClr val="A40508"/>
                </a:solidFill>
                <a:ea typeface="ＭＳ Ｐゴシック" pitchFamily="34" charset="-128"/>
              </a:rPr>
              <a:t>Είσοδος</a:t>
            </a:r>
            <a:r>
              <a:rPr lang="en-US" sz="2000" dirty="0">
                <a:ea typeface="ＭＳ Ｐゴシック" pitchFamily="34" charset="-128"/>
              </a:rPr>
              <a:t>: “</a:t>
            </a:r>
            <a:r>
              <a:rPr lang="en-US" sz="2000" b="1" i="1" dirty="0">
                <a:ea typeface="ＭＳ Ｐゴシック" pitchFamily="34" charset="-128"/>
              </a:rPr>
              <a:t>Friends, Romans, Countrymen</a:t>
            </a:r>
            <a:r>
              <a:rPr lang="en-US" sz="2000" dirty="0">
                <a:ea typeface="ＭＳ Ｐゴシック" pitchFamily="34" charset="-128"/>
              </a:rPr>
              <a:t>”</a:t>
            </a:r>
          </a:p>
          <a:p>
            <a:pPr eaLnBrk="1" hangingPunct="1"/>
            <a:r>
              <a:rPr lang="el-GR" sz="2000" u="sng" dirty="0">
                <a:solidFill>
                  <a:srgbClr val="A40508"/>
                </a:solidFill>
                <a:ea typeface="ＭＳ Ｐゴシック" pitchFamily="34" charset="-128"/>
              </a:rPr>
              <a:t>Έξοδος</a:t>
            </a:r>
            <a:r>
              <a:rPr lang="en-US" sz="2000" dirty="0">
                <a:ea typeface="ＭＳ Ｐゴシック" pitchFamily="34" charset="-128"/>
              </a:rPr>
              <a:t>: Tokens</a:t>
            </a:r>
          </a:p>
          <a:p>
            <a:pPr lvl="1" eaLnBrk="1" hangingPunct="1"/>
            <a:r>
              <a:rPr lang="en-US" sz="2000" b="1" i="1" dirty="0">
                <a:ea typeface="ＭＳ Ｐゴシック" pitchFamily="34" charset="-128"/>
              </a:rPr>
              <a:t>Friends</a:t>
            </a:r>
          </a:p>
          <a:p>
            <a:pPr lvl="1" eaLnBrk="1" hangingPunct="1"/>
            <a:r>
              <a:rPr lang="en-US" sz="2000" b="1" i="1" dirty="0">
                <a:ea typeface="ＭＳ Ｐゴシック" pitchFamily="34" charset="-128"/>
              </a:rPr>
              <a:t>Romans</a:t>
            </a:r>
          </a:p>
          <a:p>
            <a:pPr lvl="1" eaLnBrk="1" hangingPunct="1"/>
            <a:r>
              <a:rPr lang="en-US" sz="2000" b="1" i="1" dirty="0">
                <a:ea typeface="ＭＳ Ｐゴシック" pitchFamily="34" charset="-128"/>
              </a:rPr>
              <a:t>Countrymen</a:t>
            </a:r>
          </a:p>
          <a:p>
            <a:pPr eaLnBrk="1" hangingPunct="1"/>
            <a:r>
              <a:rPr lang="el-GR" sz="2400" dirty="0">
                <a:ea typeface="ＭＳ Ｐゴシック" pitchFamily="34" charset="-128"/>
              </a:rPr>
              <a:t>Ένα σύμβολο </a:t>
            </a:r>
            <a:r>
              <a:rPr lang="el-GR" sz="2400" dirty="0">
                <a:solidFill>
                  <a:schemeClr val="accent2">
                    <a:lumMod val="75000"/>
                  </a:schemeClr>
                </a:solidFill>
                <a:ea typeface="ＭＳ Ｐゴシック" pitchFamily="34" charset="-128"/>
              </a:rPr>
              <a:t>(</a:t>
            </a:r>
            <a:r>
              <a:rPr lang="en-US" sz="2400" dirty="0">
                <a:solidFill>
                  <a:schemeClr val="accent2">
                    <a:lumMod val="75000"/>
                  </a:schemeClr>
                </a:solidFill>
                <a:ea typeface="ＭＳ Ｐゴシック" pitchFamily="34" charset="-128"/>
              </a:rPr>
              <a:t>token</a:t>
            </a:r>
            <a:r>
              <a:rPr lang="el-GR" sz="2400" dirty="0">
                <a:solidFill>
                  <a:schemeClr val="accent2">
                    <a:lumMod val="75000"/>
                  </a:schemeClr>
                </a:solidFill>
                <a:ea typeface="ＭＳ Ｐゴシック" pitchFamily="34" charset="-128"/>
              </a:rPr>
              <a:t>)</a:t>
            </a:r>
            <a:r>
              <a:rPr lang="en-US" sz="2400" dirty="0">
                <a:solidFill>
                  <a:schemeClr val="accent2">
                    <a:lumMod val="75000"/>
                  </a:schemeClr>
                </a:solidFill>
                <a:ea typeface="ＭＳ Ｐゴシック" pitchFamily="34" charset="-128"/>
              </a:rPr>
              <a:t> </a:t>
            </a:r>
            <a:r>
              <a:rPr lang="el-GR" sz="2400" dirty="0">
                <a:ea typeface="ＭＳ Ｐゴシック" pitchFamily="34" charset="-128"/>
              </a:rPr>
              <a:t>είναι μια ακολουθία από χαρακτήρες σε ένα κείμενο  (που είναι ομαδοποιημένοι ως μια χρήσιμη σημασιολογικά μονάδα)</a:t>
            </a:r>
          </a:p>
          <a:p>
            <a:pPr eaLnBrk="1" hangingPunct="1"/>
            <a:r>
              <a:rPr lang="el-GR" sz="2400" dirty="0">
                <a:ea typeface="ＭＳ Ｐゴシック" pitchFamily="34" charset="-128"/>
              </a:rPr>
              <a:t>Κάθε τέτοιο </a:t>
            </a:r>
            <a:r>
              <a:rPr lang="en-US" sz="2400" dirty="0">
                <a:ea typeface="ＭＳ Ｐゴシック" pitchFamily="34" charset="-128"/>
              </a:rPr>
              <a:t>token </a:t>
            </a:r>
            <a:r>
              <a:rPr lang="el-GR" sz="2400" dirty="0">
                <a:ea typeface="ＭＳ Ｐゴシック" pitchFamily="34" charset="-128"/>
              </a:rPr>
              <a:t>είναι υποψήφιο για να εισαχθεί στο ευρετήριο μετά από περαιτέρω επεξεργασία </a:t>
            </a: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25</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97F24DE-7C11-27DB-C5CD-3DEF9AB3755B}"/>
                  </a:ext>
                </a:extLst>
              </p14:cNvPr>
              <p14:cNvContentPartPr/>
              <p14:nvPr/>
            </p14:nvContentPartPr>
            <p14:xfrm>
              <a:off x="2112316" y="2969741"/>
              <a:ext cx="7920" cy="55800"/>
            </p14:xfrm>
          </p:contentPart>
        </mc:Choice>
        <mc:Fallback xmlns="">
          <p:pic>
            <p:nvPicPr>
              <p:cNvPr id="2" name="Ink 1">
                <a:extLst>
                  <a:ext uri="{FF2B5EF4-FFF2-40B4-BE49-F238E27FC236}">
                    <a16:creationId xmlns:a16="http://schemas.microsoft.com/office/drawing/2014/main" id="{897F24DE-7C11-27DB-C5CD-3DEF9AB3755B}"/>
                  </a:ext>
                </a:extLst>
              </p:cNvPr>
              <p:cNvPicPr/>
              <p:nvPr/>
            </p:nvPicPr>
            <p:blipFill>
              <a:blip r:embed="rId3"/>
              <a:stretch>
                <a:fillRect/>
              </a:stretch>
            </p:blipFill>
            <p:spPr>
              <a:xfrm>
                <a:off x="2107996" y="2965421"/>
                <a:ext cx="16560" cy="6444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755576" y="1844824"/>
            <a:ext cx="7848872" cy="4104456"/>
          </a:xfrm>
        </p:spPr>
        <p:txBody>
          <a:bodyPr/>
          <a:lstStyle/>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Token</a:t>
            </a:r>
            <a:r>
              <a:rPr lang="en-US" dirty="0">
                <a:ea typeface="ＭＳ Ｐゴシック" pitchFamily="34" charset="-128"/>
              </a:rPr>
              <a:t> (</a:t>
            </a:r>
            <a:r>
              <a:rPr lang="el-GR" dirty="0">
                <a:ea typeface="ＭＳ Ｐゴシック" pitchFamily="34" charset="-128"/>
              </a:rPr>
              <a:t>λεκτική μονάδα)</a:t>
            </a:r>
            <a:endParaRPr lang="en-US" dirty="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Type</a:t>
            </a:r>
            <a:r>
              <a:rPr lang="el-GR" dirty="0">
                <a:solidFill>
                  <a:schemeClr val="accent2">
                    <a:lumMod val="75000"/>
                  </a:schemeClr>
                </a:solidFill>
                <a:ea typeface="ＭＳ Ｐゴシック" pitchFamily="34" charset="-128"/>
              </a:rPr>
              <a:t> (τύπος) </a:t>
            </a:r>
            <a:r>
              <a:rPr lang="el-GR" dirty="0">
                <a:ea typeface="ＭＳ Ｐゴシック" pitchFamily="34" charset="-128"/>
              </a:rPr>
              <a:t>μία ομάδα (κλάση) από </a:t>
            </a:r>
            <a:r>
              <a:rPr lang="en-US" dirty="0">
                <a:ea typeface="ＭＳ Ｐゴシック" pitchFamily="34" charset="-128"/>
              </a:rPr>
              <a:t>tokens </a:t>
            </a:r>
            <a:r>
              <a:rPr lang="el-GR" dirty="0">
                <a:ea typeface="ＭＳ Ｐゴシック" pitchFamily="34" charset="-128"/>
              </a:rPr>
              <a:t>που αποτελείται από </a:t>
            </a:r>
            <a:r>
              <a:rPr lang="el-GR" i="1" dirty="0">
                <a:ea typeface="ＭＳ Ｐゴシック" pitchFamily="34" charset="-128"/>
              </a:rPr>
              <a:t>την ίδια ακολουθία χαρακτήρων</a:t>
            </a:r>
            <a:endParaRPr lang="en-US" i="1" dirty="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Term</a:t>
            </a:r>
            <a:r>
              <a:rPr lang="el-GR" dirty="0">
                <a:solidFill>
                  <a:schemeClr val="accent2">
                    <a:lumMod val="75000"/>
                  </a:schemeClr>
                </a:solidFill>
                <a:ea typeface="ＭＳ Ｐゴシック" pitchFamily="34" charset="-128"/>
              </a:rPr>
              <a:t> (όρος) </a:t>
            </a:r>
            <a:r>
              <a:rPr lang="el-GR" dirty="0">
                <a:ea typeface="ＭＳ Ｐゴシック" pitchFamily="34" charset="-128"/>
              </a:rPr>
              <a:t>συχνά </a:t>
            </a:r>
            <a:r>
              <a:rPr lang="el-GR" dirty="0" err="1">
                <a:ea typeface="ＭＳ Ｐゴシック" pitchFamily="34" charset="-128"/>
              </a:rPr>
              <a:t>κανονικοποιημένος</a:t>
            </a:r>
            <a:r>
              <a:rPr lang="el-GR" dirty="0">
                <a:ea typeface="ＭＳ Ｐゴシック" pitchFamily="34" charset="-128"/>
              </a:rPr>
              <a:t> τύπος που </a:t>
            </a:r>
            <a:r>
              <a:rPr lang="el-GR" b="1" dirty="0">
                <a:ea typeface="ＭＳ Ｐゴシック" pitchFamily="34" charset="-128"/>
              </a:rPr>
              <a:t>εισάγεται στο ευρετήριο του συστήματος</a:t>
            </a:r>
            <a:endParaRPr lang="en-US" b="1"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26</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971600" y="5085184"/>
            <a:ext cx="5328592" cy="338554"/>
          </a:xfrm>
          <a:prstGeom prst="rect">
            <a:avLst/>
          </a:prstGeom>
          <a:noFill/>
        </p:spPr>
        <p:txBody>
          <a:bodyPr wrap="square" rtlCol="0">
            <a:spAutoFit/>
          </a:bodyPr>
          <a:lstStyle/>
          <a:p>
            <a:r>
              <a:rPr lang="el-GR" sz="1600" i="1" dirty="0">
                <a:solidFill>
                  <a:schemeClr val="tx1"/>
                </a:solidFill>
              </a:rPr>
              <a:t>Παράδειγμα: </a:t>
            </a:r>
            <a:r>
              <a:rPr lang="en-US" sz="1600" i="1" dirty="0">
                <a:solidFill>
                  <a:schemeClr val="tx1"/>
                </a:solidFill>
              </a:rPr>
              <a:t>to sleep perchance to</a:t>
            </a:r>
            <a:r>
              <a:rPr lang="el-GR" sz="1600" i="1" dirty="0">
                <a:solidFill>
                  <a:schemeClr val="tx1"/>
                </a:solidFill>
              </a:rPr>
              <a:t> </a:t>
            </a:r>
            <a:r>
              <a:rPr lang="en-US" sz="1600" i="1" dirty="0">
                <a:solidFill>
                  <a:schemeClr val="tx1"/>
                </a:solidFill>
              </a:rPr>
              <a:t>dream</a:t>
            </a:r>
            <a:endParaRPr lang="en-US" sz="1600" dirty="0">
              <a:solidFill>
                <a:schemeClr val="tx1"/>
              </a:solidFill>
            </a:endParaRPr>
          </a:p>
        </p:txBody>
      </p:sp>
    </p:spTree>
    <p:extLst>
      <p:ext uri="{BB962C8B-B14F-4D97-AF65-F5344CB8AC3E}">
        <p14:creationId xmlns:p14="http://schemas.microsoft.com/office/powerpoint/2010/main" val="161754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454" y="592154"/>
            <a:ext cx="7886700" cy="1325563"/>
          </a:xfrm>
        </p:spPr>
        <p:txBody>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323528" y="2204864"/>
            <a:ext cx="8280920" cy="1296144"/>
          </a:xfrm>
        </p:spPr>
        <p:txBody>
          <a:bodyPr>
            <a:noAutofit/>
          </a:bodyPr>
          <a:lstStyle/>
          <a:p>
            <a:pPr marL="0" indent="0" eaLnBrk="1" hangingPunct="1">
              <a:buNone/>
            </a:pPr>
            <a:r>
              <a:rPr lang="el-GR" sz="3200" i="1" dirty="0">
                <a:solidFill>
                  <a:schemeClr val="accent2">
                    <a:lumMod val="75000"/>
                  </a:schemeClr>
                </a:solidFill>
                <a:ea typeface="ＭＳ Ｐゴシック" pitchFamily="34" charset="-128"/>
              </a:rPr>
              <a:t>Αλλά ποια είναι τα κατάλληλα </a:t>
            </a:r>
            <a:r>
              <a:rPr lang="en-US" sz="3200" i="1" dirty="0">
                <a:solidFill>
                  <a:schemeClr val="accent2">
                    <a:lumMod val="75000"/>
                  </a:schemeClr>
                </a:solidFill>
                <a:ea typeface="ＭＳ Ｐゴシック" pitchFamily="34" charset="-128"/>
              </a:rPr>
              <a:t>tokens; </a:t>
            </a:r>
            <a:endParaRPr lang="el-GR" sz="3200" i="1" dirty="0">
              <a:solidFill>
                <a:schemeClr val="accent2">
                  <a:lumMod val="75000"/>
                </a:schemeClr>
              </a:solidFill>
              <a:ea typeface="ＭＳ Ｐゴシック" pitchFamily="34" charset="-128"/>
            </a:endParaRPr>
          </a:p>
          <a:p>
            <a:pPr marL="0" indent="0" eaLnBrk="1" hangingPunct="1">
              <a:buNone/>
            </a:pPr>
            <a:endParaRPr lang="el-GR" sz="1000" i="1" dirty="0">
              <a:solidFill>
                <a:schemeClr val="accent2">
                  <a:lumMod val="75000"/>
                </a:schemeClr>
              </a:solidFill>
              <a:ea typeface="ＭＳ Ｐゴシック" pitchFamily="34" charset="-128"/>
            </a:endParaRPr>
          </a:p>
          <a:p>
            <a:pPr marL="0" indent="0" eaLnBrk="1" hangingPunct="1">
              <a:buNone/>
            </a:pPr>
            <a:r>
              <a:rPr lang="el-GR" sz="2400" dirty="0">
                <a:ea typeface="ＭＳ Ｐゴシック" pitchFamily="34" charset="-128"/>
              </a:rPr>
              <a:t>Αρκεί να χωρίσουμε το κείμενο στα </a:t>
            </a:r>
            <a:r>
              <a:rPr lang="el-GR" sz="2400" u="sng" dirty="0">
                <a:ea typeface="ＭＳ Ｐゴシック" pitchFamily="34" charset="-128"/>
              </a:rPr>
              <a:t>κενά</a:t>
            </a:r>
            <a:r>
              <a:rPr lang="el-GR" sz="2400" dirty="0">
                <a:ea typeface="ＭＳ Ｐゴシック" pitchFamily="34" charset="-128"/>
              </a:rPr>
              <a:t> και στα </a:t>
            </a:r>
            <a:r>
              <a:rPr lang="el-GR" sz="2400" u="sng" dirty="0">
                <a:ea typeface="ＭＳ Ｐゴシック" pitchFamily="34" charset="-128"/>
              </a:rPr>
              <a:t>σημεία στίξης</a:t>
            </a:r>
            <a:r>
              <a:rPr lang="el-GR" sz="2400" dirty="0">
                <a:ea typeface="ＭＳ Ｐゴシック" pitchFamily="34" charset="-128"/>
              </a:rPr>
              <a:t>;</a:t>
            </a:r>
          </a:p>
          <a:p>
            <a:pPr marL="0" indent="0" eaLnBrk="1" hangingPunct="1">
              <a:buNone/>
            </a:pPr>
            <a:r>
              <a:rPr lang="el-GR" sz="2400" dirty="0">
                <a:ea typeface="ＭＳ Ｐゴシック" pitchFamily="34" charset="-128"/>
              </a:rPr>
              <a:t>Εξαρτάται από τη γλώσσα</a:t>
            </a:r>
            <a:endParaRPr lang="en-US" sz="2400"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27</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extLst>
      <p:ext uri="{BB962C8B-B14F-4D97-AF65-F5344CB8AC3E}">
        <p14:creationId xmlns:p14="http://schemas.microsoft.com/office/powerpoint/2010/main" val="1279209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395536" y="360744"/>
            <a:ext cx="7886700" cy="453576"/>
          </a:xfrm>
        </p:spPr>
        <p:txBody>
          <a:bodyPr>
            <a:normAutofit fontScale="90000"/>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385641" y="1002432"/>
            <a:ext cx="8147248" cy="963751"/>
          </a:xfrm>
        </p:spPr>
        <p:txBody>
          <a:bodyPr/>
          <a:lstStyle/>
          <a:p>
            <a:pPr lvl="1" eaLnBrk="1" hangingPunct="1"/>
            <a:r>
              <a:rPr lang="el-GR" sz="2000" dirty="0">
                <a:ea typeface="ＭＳ Ｐゴシック" pitchFamily="34" charset="-128"/>
              </a:rPr>
              <a:t>Αγγλικά: </a:t>
            </a:r>
            <a:r>
              <a:rPr lang="el-GR" sz="2000" dirty="0">
                <a:solidFill>
                  <a:srgbClr val="FF0000"/>
                </a:solidFill>
                <a:ea typeface="ＭＳ Ｐゴシック" pitchFamily="34" charset="-128"/>
              </a:rPr>
              <a:t>απόστροφος</a:t>
            </a:r>
            <a:r>
              <a:rPr lang="el-GR" sz="2000" dirty="0">
                <a:ea typeface="ＭＳ Ｐゴシック" pitchFamily="34" charset="-128"/>
              </a:rPr>
              <a:t> (σύντμηση και  γενική κτητική)</a:t>
            </a:r>
          </a:p>
          <a:p>
            <a:pPr lvl="2" eaLnBrk="1" hangingPunct="1"/>
            <a:r>
              <a:rPr lang="en-US" b="1" i="1" dirty="0">
                <a:ea typeface="ＭＳ Ｐゴシック" pitchFamily="34" charset="-128"/>
              </a:rPr>
              <a:t>Finland’s capital </a:t>
            </a:r>
            <a:r>
              <a:rPr lang="en-US" b="1" i="1" dirty="0">
                <a:ea typeface="ＭＳ Ｐゴシック" pitchFamily="34" charset="-128"/>
                <a:sym typeface="Symbol" pitchFamily="18" charset="2"/>
              </a:rPr>
              <a:t>  Finland? </a:t>
            </a:r>
            <a:r>
              <a:rPr lang="en-US" b="1" i="1" dirty="0" err="1">
                <a:ea typeface="ＭＳ Ｐゴシック" pitchFamily="34" charset="-128"/>
                <a:sym typeface="Symbol" pitchFamily="18" charset="2"/>
              </a:rPr>
              <a:t>Finlands</a:t>
            </a:r>
            <a:r>
              <a:rPr lang="en-US" b="1" i="1" dirty="0">
                <a:ea typeface="ＭＳ Ｐゴシック" pitchFamily="34" charset="-128"/>
                <a:sym typeface="Symbol" pitchFamily="18" charset="2"/>
              </a:rPr>
              <a:t>? Finland’s?</a:t>
            </a:r>
          </a:p>
          <a:p>
            <a:pPr lvl="2" eaLnBrk="1" hangingPunct="1"/>
            <a:r>
              <a:rPr lang="en-US" b="1" i="1" dirty="0">
                <a:ea typeface="ＭＳ Ｐゴシック" pitchFamily="34" charset="-128"/>
                <a:sym typeface="Symbol" pitchFamily="18" charset="2"/>
              </a:rPr>
              <a:t>Mr. O’ Neill thinks that the boys’ stories about Chile’s capital aren’t amusing</a:t>
            </a: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28</a:t>
            </a:fld>
            <a:endParaRPr lang="en-US" dirty="0"/>
          </a:p>
        </p:txBody>
      </p:sp>
      <p:sp>
        <p:nvSpPr>
          <p:cNvPr id="27652" name="TextBox 4"/>
          <p:cNvSpPr txBox="1">
            <a:spLocks noChangeArrowheads="1"/>
          </p:cNvSpPr>
          <p:nvPr/>
        </p:nvSpPr>
        <p:spPr bwMode="auto">
          <a:xfrm>
            <a:off x="7620000" y="-33546"/>
            <a:ext cx="116878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48880"/>
            <a:ext cx="1728192" cy="18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878" y="2525691"/>
            <a:ext cx="1636015" cy="169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1396" y="4869160"/>
            <a:ext cx="7560840" cy="1323439"/>
          </a:xfrm>
          <a:prstGeom prst="rect">
            <a:avLst/>
          </a:prstGeom>
          <a:noFill/>
        </p:spPr>
        <p:txBody>
          <a:bodyPr wrap="square" rtlCol="0">
            <a:spAutoFit/>
          </a:bodyPr>
          <a:lstStyle/>
          <a:p>
            <a:pPr marL="342900" indent="-342900">
              <a:buFont typeface="Wingdings" panose="05000000000000000000" pitchFamily="2" charset="2"/>
              <a:buChar char="§"/>
            </a:pPr>
            <a:r>
              <a:rPr lang="el-GR" i="1" dirty="0">
                <a:solidFill>
                  <a:schemeClr val="tx2">
                    <a:lumMod val="75000"/>
                  </a:schemeClr>
                </a:solidFill>
                <a:latin typeface="+mn-lt"/>
                <a:ea typeface="ＭＳ Ｐゴシック" pitchFamily="34" charset="-128"/>
              </a:rPr>
              <a:t>καθορίζουν ποιες </a:t>
            </a:r>
            <a:r>
              <a:rPr lang="en-US" i="1" dirty="0">
                <a:solidFill>
                  <a:schemeClr val="tx2">
                    <a:lumMod val="75000"/>
                  </a:schemeClr>
                </a:solidFill>
                <a:latin typeface="+mn-lt"/>
                <a:ea typeface="ＭＳ Ｐゴシック" pitchFamily="34" charset="-128"/>
              </a:rPr>
              <a:t>Boolean </a:t>
            </a:r>
            <a:r>
              <a:rPr lang="el-GR" i="1" dirty="0">
                <a:solidFill>
                  <a:schemeClr val="tx2">
                    <a:lumMod val="75000"/>
                  </a:schemeClr>
                </a:solidFill>
                <a:latin typeface="+mn-lt"/>
                <a:ea typeface="ＭＳ Ｐゴシック" pitchFamily="34" charset="-128"/>
              </a:rPr>
              <a:t>ερωτήσεις θα απαντούν</a:t>
            </a:r>
          </a:p>
          <a:p>
            <a:pPr algn="ctr"/>
            <a:r>
              <a:rPr lang="el-GR" sz="1600" i="1" dirty="0">
                <a:solidFill>
                  <a:schemeClr val="tx1"/>
                </a:solidFill>
                <a:latin typeface="+mn-lt"/>
                <a:ea typeface="ＭＳ Ｐゴシック" pitchFamily="34" charset="-128"/>
              </a:rPr>
              <a:t>Πχ </a:t>
            </a:r>
            <a:r>
              <a:rPr lang="en-US" sz="1600" i="1" dirty="0" err="1">
                <a:solidFill>
                  <a:schemeClr val="tx1"/>
                </a:solidFill>
              </a:rPr>
              <a:t>neill</a:t>
            </a:r>
            <a:r>
              <a:rPr lang="el-GR" sz="1600" i="1" dirty="0">
                <a:solidFill>
                  <a:schemeClr val="tx1"/>
                </a:solidFill>
              </a:rPr>
              <a:t> </a:t>
            </a:r>
            <a:r>
              <a:rPr lang="en-US" sz="1600" i="1" dirty="0">
                <a:solidFill>
                  <a:schemeClr val="tx1"/>
                </a:solidFill>
              </a:rPr>
              <a:t>AND capital</a:t>
            </a:r>
            <a:r>
              <a:rPr lang="el-GR" sz="1600" i="1" dirty="0">
                <a:solidFill>
                  <a:schemeClr val="tx1"/>
                </a:solidFill>
              </a:rPr>
              <a:t>, </a:t>
            </a:r>
            <a:r>
              <a:rPr lang="en-US" sz="1600" i="1" dirty="0" err="1">
                <a:solidFill>
                  <a:schemeClr val="tx1"/>
                </a:solidFill>
              </a:rPr>
              <a:t>o’neill</a:t>
            </a:r>
            <a:r>
              <a:rPr lang="en-US" sz="1600" i="1" dirty="0">
                <a:solidFill>
                  <a:schemeClr val="tx1"/>
                </a:solidFill>
              </a:rPr>
              <a:t> AND capital</a:t>
            </a:r>
            <a:endParaRPr lang="el-GR" sz="1600" i="1" dirty="0">
              <a:solidFill>
                <a:schemeClr val="tx1"/>
              </a:solidFill>
            </a:endParaRPr>
          </a:p>
          <a:p>
            <a:pPr algn="ctr"/>
            <a:endParaRPr lang="el-GR" sz="1600" i="1" dirty="0">
              <a:solidFill>
                <a:schemeClr val="tx1"/>
              </a:solidFill>
              <a:latin typeface="+mn-lt"/>
              <a:ea typeface="ＭＳ Ｐゴシック" pitchFamily="34" charset="-128"/>
            </a:endParaRPr>
          </a:p>
          <a:p>
            <a:r>
              <a:rPr lang="el-GR" i="1" dirty="0">
                <a:solidFill>
                  <a:srgbClr val="0070C0"/>
                </a:solidFill>
                <a:latin typeface="+mn-lt"/>
                <a:ea typeface="ＭＳ Ｐゴシック" pitchFamily="34" charset="-128"/>
              </a:rPr>
              <a:t>Την ίδια πολιτική και στην ερώτηση και στο κείμενο</a:t>
            </a:r>
            <a:r>
              <a:rPr lang="en-US" i="1" dirty="0">
                <a:solidFill>
                  <a:srgbClr val="0070C0"/>
                </a:solidFill>
                <a:latin typeface="+mn-lt"/>
                <a:ea typeface="ＭＳ Ｐゴシック" pitchFamily="34" charset="-128"/>
              </a:rPr>
              <a:t> </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E5B1A199-9074-C6A0-3BB1-9A75B4F833DD}"/>
                  </a:ext>
                </a:extLst>
              </p14:cNvPr>
              <p14:cNvContentPartPr/>
              <p14:nvPr/>
            </p14:nvContentPartPr>
            <p14:xfrm>
              <a:off x="1663756" y="1698581"/>
              <a:ext cx="520920" cy="70200"/>
            </p14:xfrm>
          </p:contentPart>
        </mc:Choice>
        <mc:Fallback xmlns="">
          <p:pic>
            <p:nvPicPr>
              <p:cNvPr id="14" name="Ink 13">
                <a:extLst>
                  <a:ext uri="{FF2B5EF4-FFF2-40B4-BE49-F238E27FC236}">
                    <a16:creationId xmlns:a16="http://schemas.microsoft.com/office/drawing/2014/main" id="{E5B1A199-9074-C6A0-3BB1-9A75B4F833DD}"/>
                  </a:ext>
                </a:extLst>
              </p:cNvPr>
              <p:cNvPicPr/>
              <p:nvPr/>
            </p:nvPicPr>
            <p:blipFill>
              <a:blip r:embed="rId19"/>
              <a:stretch>
                <a:fillRect/>
              </a:stretch>
            </p:blipFill>
            <p:spPr>
              <a:xfrm>
                <a:off x="1610116" y="1590941"/>
                <a:ext cx="628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9C0FB390-D453-D5E2-373F-268A6C70CDFE}"/>
                  </a:ext>
                </a:extLst>
              </p14:cNvPr>
              <p14:cNvContentPartPr/>
              <p14:nvPr/>
            </p14:nvContentPartPr>
            <p14:xfrm>
              <a:off x="6092836" y="1667621"/>
              <a:ext cx="511560" cy="27000"/>
            </p14:xfrm>
          </p:contentPart>
        </mc:Choice>
        <mc:Fallback xmlns="">
          <p:pic>
            <p:nvPicPr>
              <p:cNvPr id="25" name="Ink 24">
                <a:extLst>
                  <a:ext uri="{FF2B5EF4-FFF2-40B4-BE49-F238E27FC236}">
                    <a16:creationId xmlns:a16="http://schemas.microsoft.com/office/drawing/2014/main" id="{9C0FB390-D453-D5E2-373F-268A6C70CDFE}"/>
                  </a:ext>
                </a:extLst>
              </p:cNvPr>
              <p:cNvPicPr/>
              <p:nvPr/>
            </p:nvPicPr>
            <p:blipFill>
              <a:blip r:embed="rId36"/>
              <a:stretch>
                <a:fillRect/>
              </a:stretch>
            </p:blipFill>
            <p:spPr>
              <a:xfrm>
                <a:off x="6038836" y="1559621"/>
                <a:ext cx="619200" cy="242640"/>
              </a:xfrm>
              <a:prstGeom prst="rect">
                <a:avLst/>
              </a:prstGeom>
            </p:spPr>
          </p:pic>
        </mc:Fallback>
      </mc:AlternateContent>
    </p:spTree>
    <p:extLst>
      <p:ext uri="{BB962C8B-B14F-4D97-AF65-F5344CB8AC3E}">
        <p14:creationId xmlns:p14="http://schemas.microsoft.com/office/powerpoint/2010/main" val="142920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745287" y="119259"/>
            <a:ext cx="7886700" cy="501430"/>
          </a:xfrm>
        </p:spPr>
        <p:txBody>
          <a:bodyPr>
            <a:normAutofit fontScale="90000"/>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174443" y="815586"/>
            <a:ext cx="8147248" cy="2116832"/>
          </a:xfrm>
        </p:spPr>
        <p:txBody>
          <a:bodyPr>
            <a:noAutofit/>
          </a:bodyPr>
          <a:lstStyle/>
          <a:p>
            <a:pPr lvl="1" eaLnBrk="1" hangingPunct="1"/>
            <a:r>
              <a:rPr lang="el-GR" sz="1600" dirty="0">
                <a:solidFill>
                  <a:srgbClr val="FF0000"/>
                </a:solidFill>
                <a:ea typeface="ＭＳ Ｐゴシック" pitchFamily="34" charset="-128"/>
                <a:sym typeface="Symbol" pitchFamily="18" charset="2"/>
              </a:rPr>
              <a:t>Ενωτικό </a:t>
            </a:r>
            <a:r>
              <a:rPr lang="en-US" sz="1600" dirty="0">
                <a:solidFill>
                  <a:srgbClr val="FF0000"/>
                </a:solidFill>
                <a:ea typeface="ＭＳ Ｐゴシック" pitchFamily="34" charset="-128"/>
                <a:sym typeface="Symbol" pitchFamily="18" charset="2"/>
              </a:rPr>
              <a:t>(hyphen)</a:t>
            </a:r>
            <a:r>
              <a:rPr lang="el-GR" sz="1600" dirty="0">
                <a:solidFill>
                  <a:srgbClr val="FF0000"/>
                </a:solidFill>
                <a:ea typeface="ＭＳ Ｐゴシック" pitchFamily="34" charset="-128"/>
                <a:sym typeface="Symbol" pitchFamily="18" charset="2"/>
              </a:rPr>
              <a:t>: </a:t>
            </a:r>
          </a:p>
          <a:p>
            <a:pPr lvl="2" eaLnBrk="1" hangingPunct="1"/>
            <a:r>
              <a:rPr lang="el-GR" sz="1600" dirty="0">
                <a:ea typeface="ＭＳ Ｐゴシック" pitchFamily="34" charset="-128"/>
                <a:sym typeface="Symbol" pitchFamily="18" charset="2"/>
              </a:rPr>
              <a:t>(συνένωση λέξεων ως επωνυμίες) </a:t>
            </a:r>
            <a:r>
              <a:rPr lang="en-US" sz="1600" b="1" i="1" dirty="0">
                <a:ea typeface="ＭＳ Ｐゴシック" pitchFamily="34" charset="-128"/>
                <a:sym typeface="Symbol" pitchFamily="18" charset="2"/>
              </a:rPr>
              <a:t>Hewlett-Packard   Hewlett </a:t>
            </a:r>
            <a:r>
              <a:rPr lang="el-GR" sz="1600" dirty="0">
                <a:ea typeface="ＭＳ Ｐゴシック" pitchFamily="34" charset="-128"/>
                <a:sym typeface="Symbol" pitchFamily="18" charset="2"/>
              </a:rPr>
              <a:t>και </a:t>
            </a:r>
            <a:r>
              <a:rPr lang="en-US" sz="1600" b="1" i="1" dirty="0">
                <a:ea typeface="ＭＳ Ｐゴシック" pitchFamily="34" charset="-128"/>
                <a:sym typeface="Symbol" pitchFamily="18" charset="2"/>
              </a:rPr>
              <a:t>Packard</a:t>
            </a:r>
            <a:r>
              <a:rPr lang="en-US" sz="1600" dirty="0">
                <a:ea typeface="ＭＳ Ｐゴシック" pitchFamily="34" charset="-128"/>
                <a:sym typeface="Symbol" pitchFamily="18" charset="2"/>
              </a:rPr>
              <a:t> </a:t>
            </a:r>
            <a:r>
              <a:rPr lang="el-GR" sz="1600" dirty="0">
                <a:ea typeface="ＭＳ Ｐゴシック" pitchFamily="34" charset="-128"/>
                <a:sym typeface="Symbol" pitchFamily="18" charset="2"/>
              </a:rPr>
              <a:t>ως δύο </a:t>
            </a:r>
            <a:r>
              <a:rPr lang="en-US" sz="1600" dirty="0">
                <a:ea typeface="ＭＳ Ｐゴシック" pitchFamily="34" charset="-128"/>
                <a:sym typeface="Symbol" pitchFamily="18" charset="2"/>
              </a:rPr>
              <a:t>tokens</a:t>
            </a:r>
            <a:r>
              <a:rPr lang="el-GR" sz="1600" dirty="0">
                <a:ea typeface="ＭＳ Ｐゴシック" pitchFamily="34" charset="-128"/>
                <a:sym typeface="Symbol" pitchFamily="18" charset="2"/>
              </a:rPr>
              <a:t> </a:t>
            </a:r>
            <a:r>
              <a:rPr lang="en-US" sz="1600" dirty="0">
                <a:ea typeface="ＭＳ Ｐゴシック" pitchFamily="34" charset="-128"/>
                <a:sym typeface="Symbol" pitchFamily="18" charset="2"/>
              </a:rPr>
              <a:t>?</a:t>
            </a:r>
          </a:p>
          <a:p>
            <a:pPr lvl="2" eaLnBrk="1" hangingPunct="1"/>
            <a:r>
              <a:rPr lang="el-GR" sz="1600" dirty="0">
                <a:ea typeface="ＭＳ Ｐゴシック" pitchFamily="34" charset="-128"/>
              </a:rPr>
              <a:t>(ομαδοποίηση λέξεων)  </a:t>
            </a:r>
            <a:r>
              <a:rPr lang="en-US" sz="1600" b="1" i="1" dirty="0">
                <a:ea typeface="ＭＳ Ｐゴシック" pitchFamily="34" charset="-128"/>
              </a:rPr>
              <a:t>state-of-the-art</a:t>
            </a:r>
            <a:r>
              <a:rPr lang="el-GR" sz="1600" dirty="0">
                <a:ea typeface="ＭＳ Ｐゴシック" pitchFamily="34" charset="-128"/>
              </a:rPr>
              <a:t> ή </a:t>
            </a:r>
            <a:r>
              <a:rPr lang="en-US" sz="1600" b="1" i="1" dirty="0">
                <a:ea typeface="ＭＳ Ｐゴシック" pitchFamily="34" charset="-128"/>
              </a:rPr>
              <a:t>the-hold-him-back-and-drag-him-away maneuver  </a:t>
            </a:r>
            <a:r>
              <a:rPr lang="en-US" sz="1600" dirty="0">
                <a:ea typeface="ＭＳ Ｐゴシック" pitchFamily="34" charset="-128"/>
              </a:rPr>
              <a:t>(</a:t>
            </a:r>
            <a:r>
              <a:rPr lang="el-GR" sz="1600" dirty="0">
                <a:ea typeface="ＭＳ Ｐゴシック" pitchFamily="34" charset="-128"/>
              </a:rPr>
              <a:t>να διασπάσουμε την ακολουθία;) </a:t>
            </a:r>
            <a:r>
              <a:rPr lang="en-US" sz="1600" dirty="0">
                <a:ea typeface="ＭＳ Ｐゴシック" pitchFamily="34" charset="-128"/>
              </a:rPr>
              <a:t> </a:t>
            </a:r>
          </a:p>
          <a:p>
            <a:pPr lvl="2" eaLnBrk="1" hangingPunct="1"/>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χωρισμός φωνηέντων)  </a:t>
            </a:r>
            <a:r>
              <a:rPr lang="en-US" sz="1600" b="1" i="1" dirty="0">
                <a:ea typeface="ＭＳ Ｐゴシック" pitchFamily="34" charset="-128"/>
                <a:sym typeface="Symbol" pitchFamily="18" charset="2"/>
              </a:rPr>
              <a:t>co-education </a:t>
            </a:r>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ως μια λέξη;)</a:t>
            </a:r>
            <a:endParaRPr lang="en-US" sz="1600" dirty="0">
              <a:ea typeface="ＭＳ Ｐゴシック" pitchFamily="34" charset="-128"/>
              <a:sym typeface="Symbol" pitchFamily="18" charset="2"/>
            </a:endParaRPr>
          </a:p>
          <a:p>
            <a:pPr lvl="2" eaLnBrk="1" hangingPunct="1"/>
            <a:r>
              <a:rPr lang="en-US" sz="1600" b="1" i="1" dirty="0">
                <a:ea typeface="ＭＳ Ｐゴシック" pitchFamily="34" charset="-128"/>
                <a:sym typeface="Symbol" pitchFamily="18" charset="2"/>
              </a:rPr>
              <a:t>lowercase, lower-case, lower case ?</a:t>
            </a:r>
            <a:endParaRPr lang="el-GR" sz="1600" b="1" i="1" dirty="0">
              <a:ea typeface="ＭＳ Ｐゴシック" pitchFamily="34" charset="-128"/>
              <a:sym typeface="Symbol" pitchFamily="18" charset="2"/>
            </a:endParaRPr>
          </a:p>
          <a:p>
            <a:pPr marL="685800" lvl="2" indent="0" eaLnBrk="1" hangingPunct="1">
              <a:buNone/>
            </a:pPr>
            <a:r>
              <a:rPr lang="el-GR" sz="1600" i="1" dirty="0">
                <a:ea typeface="ＭＳ Ｐゴシック" pitchFamily="34" charset="-128"/>
                <a:sym typeface="Symbol" pitchFamily="18" charset="2"/>
              </a:rPr>
              <a:t>(ως πρόβλημα ταξινόμησης, απλοί </a:t>
            </a:r>
            <a:r>
              <a:rPr lang="el-GR" sz="1600" i="1" dirty="0" err="1">
                <a:ea typeface="ＭＳ Ｐゴシック" pitchFamily="34" charset="-128"/>
                <a:sym typeface="Symbol" pitchFamily="18" charset="2"/>
              </a:rPr>
              <a:t>ευριστικοί</a:t>
            </a:r>
            <a:r>
              <a:rPr lang="el-GR" sz="1600" i="1" dirty="0">
                <a:ea typeface="ＭＳ Ｐゴシック" pitchFamily="34" charset="-128"/>
                <a:sym typeface="Symbol" pitchFamily="18" charset="2"/>
              </a:rPr>
              <a:t> κανόνες, </a:t>
            </a:r>
            <a:r>
              <a:rPr lang="el-GR" sz="1600" i="1" dirty="0" err="1">
                <a:ea typeface="ＭＳ Ｐゴシック" pitchFamily="34" charset="-128"/>
                <a:sym typeface="Symbol" pitchFamily="18" charset="2"/>
              </a:rPr>
              <a:t>κλπ</a:t>
            </a:r>
            <a:r>
              <a:rPr lang="el-GR" sz="1600" i="1" dirty="0">
                <a:ea typeface="ＭＳ Ｐゴシック" pitchFamily="34" charset="-128"/>
                <a:sym typeface="Symbol" pitchFamily="18" charset="2"/>
              </a:rPr>
              <a:t>)</a:t>
            </a:r>
            <a:endParaRPr lang="en-US" sz="1600" i="1" dirty="0">
              <a:ea typeface="ＭＳ Ｐゴシック" pitchFamily="34" charset="-128"/>
              <a:sym typeface="Symbol" pitchFamily="18" charset="2"/>
            </a:endParaRPr>
          </a:p>
          <a:p>
            <a:pPr lvl="1" eaLnBrk="1" hangingPunct="1"/>
            <a:r>
              <a:rPr lang="el-GR" sz="1600" dirty="0">
                <a:solidFill>
                  <a:srgbClr val="FF0000"/>
                </a:solidFill>
                <a:ea typeface="ＭＳ Ｐゴシック" pitchFamily="34" charset="-128"/>
                <a:sym typeface="Symbol" pitchFamily="18" charset="2"/>
              </a:rPr>
              <a:t>Διάσπαση</a:t>
            </a:r>
            <a:r>
              <a:rPr lang="el-GR" sz="1600" b="1" i="1" dirty="0">
                <a:solidFill>
                  <a:srgbClr val="FF0000"/>
                </a:solidFill>
                <a:ea typeface="ＭＳ Ｐゴシック" pitchFamily="34" charset="-128"/>
                <a:sym typeface="Symbol" pitchFamily="18" charset="2"/>
              </a:rPr>
              <a:t> </a:t>
            </a:r>
            <a:r>
              <a:rPr lang="el-GR" sz="1600" dirty="0">
                <a:solidFill>
                  <a:srgbClr val="FF0000"/>
                </a:solidFill>
                <a:ea typeface="ＭＳ Ｐゴシック" pitchFamily="34" charset="-128"/>
                <a:sym typeface="Symbol" pitchFamily="18" charset="2"/>
              </a:rPr>
              <a:t>στο κενό σύμβολο </a:t>
            </a:r>
          </a:p>
          <a:p>
            <a:pPr lvl="2" eaLnBrk="1" hangingPunct="1"/>
            <a:r>
              <a:rPr lang="en-US" sz="1600" b="1" i="1" dirty="0">
                <a:ea typeface="ＭＳ Ｐゴシック" pitchFamily="34" charset="-128"/>
                <a:sym typeface="Symbol" pitchFamily="18" charset="2"/>
              </a:rPr>
              <a:t>San Francisco, Los Angeles </a:t>
            </a:r>
            <a:r>
              <a:rPr lang="el-GR" sz="1600" b="1" i="1" dirty="0">
                <a:ea typeface="ＭＳ Ｐゴシック" pitchFamily="34" charset="-128"/>
                <a:sym typeface="Symbol" pitchFamily="18" charset="2"/>
              </a:rPr>
              <a:t> </a:t>
            </a:r>
            <a:r>
              <a:rPr lang="en-US" sz="1600" b="1" i="1" dirty="0">
                <a:ea typeface="ＭＳ Ｐゴシック" pitchFamily="34" charset="-128"/>
                <a:sym typeface="Symbol" pitchFamily="18" charset="2"/>
              </a:rPr>
              <a:t>York University </a:t>
            </a:r>
            <a:r>
              <a:rPr lang="en-US" sz="1600" b="1" i="1" dirty="0" err="1">
                <a:ea typeface="ＭＳ Ｐゴシック" pitchFamily="34" charset="-128"/>
                <a:sym typeface="Symbol" pitchFamily="18" charset="2"/>
              </a:rPr>
              <a:t>vs</a:t>
            </a:r>
            <a:r>
              <a:rPr lang="en-US" sz="1600" b="1" i="1" dirty="0">
                <a:ea typeface="ＭＳ Ｐゴシック" pitchFamily="34" charset="-128"/>
                <a:sym typeface="Symbol" pitchFamily="18" charset="2"/>
              </a:rPr>
              <a:t> New York University </a:t>
            </a:r>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διάσπαση ονομάτων) αλλά πως μπορούμε να το καταλάβουμε; </a:t>
            </a:r>
          </a:p>
          <a:p>
            <a:pPr lvl="2" eaLnBrk="1" hangingPunct="1"/>
            <a:r>
              <a:rPr lang="el-GR" sz="1600" dirty="0">
                <a:ea typeface="ＭＳ Ｐゴシック" pitchFamily="34" charset="-128"/>
                <a:sym typeface="Symbol" pitchFamily="18" charset="2"/>
              </a:rPr>
              <a:t>Συχνά και τα δύο </a:t>
            </a:r>
            <a:r>
              <a:rPr lang="en-US" sz="1600" b="1" i="1" dirty="0">
                <a:ea typeface="ＭＳ Ｐゴシック" pitchFamily="34" charset="-128"/>
                <a:sym typeface="Symbol" pitchFamily="18" charset="2"/>
              </a:rPr>
              <a:t>white space</a:t>
            </a:r>
            <a:r>
              <a:rPr lang="el-GR" sz="1600" b="1" i="1" dirty="0">
                <a:ea typeface="ＭＳ Ｐゴシック" pitchFamily="34" charset="-128"/>
                <a:sym typeface="Symbol" pitchFamily="18" charset="2"/>
              </a:rPr>
              <a:t>, </a:t>
            </a:r>
            <a:r>
              <a:rPr lang="en-US" sz="1600" b="1" i="1" dirty="0">
                <a:ea typeface="ＭＳ Ｐゴシック" pitchFamily="34" charset="-128"/>
                <a:sym typeface="Symbol" pitchFamily="18" charset="2"/>
              </a:rPr>
              <a:t>white-space </a:t>
            </a:r>
            <a:r>
              <a:rPr lang="el-GR" sz="1600" dirty="0">
                <a:ea typeface="ＭＳ Ｐゴシック" pitchFamily="34" charset="-128"/>
                <a:sym typeface="Symbol" pitchFamily="18" charset="2"/>
              </a:rPr>
              <a:t>και </a:t>
            </a:r>
            <a:r>
              <a:rPr lang="en-US" sz="1600" b="1" i="1" dirty="0">
                <a:ea typeface="ＭＳ Ｐゴシック" pitchFamily="34" charset="-128"/>
                <a:sym typeface="Symbol" pitchFamily="18" charset="2"/>
              </a:rPr>
              <a:t>whitespace</a:t>
            </a:r>
            <a:endParaRPr lang="el-GR" sz="1600" b="1" i="1" dirty="0">
              <a:ea typeface="ＭＳ Ｐゴシック" pitchFamily="34" charset="-128"/>
              <a:sym typeface="Symbol" pitchFamily="18" charset="2"/>
            </a:endParaRPr>
          </a:p>
          <a:p>
            <a:pPr lvl="2" eaLnBrk="1" hangingPunct="1"/>
            <a:r>
              <a:rPr lang="el-GR" sz="1600" dirty="0">
                <a:ea typeface="ＭＳ Ｐゴシック" pitchFamily="34" charset="-128"/>
                <a:sym typeface="Symbol" pitchFamily="18" charset="2"/>
              </a:rPr>
              <a:t>Επίσης, ημερομηνίες και αριθμοί τηλεφώνου</a:t>
            </a:r>
            <a:endParaRPr lang="en-US" sz="1600" dirty="0">
              <a:ea typeface="ＭＳ Ｐゴシック" pitchFamily="34" charset="-128"/>
              <a:sym typeface="Symbol" pitchFamily="18" charset="2"/>
            </a:endParaRPr>
          </a:p>
          <a:p>
            <a:pPr lvl="1" eaLnBrk="1" hangingPunct="1"/>
            <a:r>
              <a:rPr lang="el-GR" sz="1600" dirty="0">
                <a:solidFill>
                  <a:prstClr val="black"/>
                </a:solidFill>
                <a:ea typeface="ＭＳ Ｐゴシック" pitchFamily="34" charset="-128"/>
                <a:sym typeface="Symbol" pitchFamily="18" charset="2"/>
              </a:rPr>
              <a:t>Ή και συνδυασμός </a:t>
            </a:r>
          </a:p>
          <a:p>
            <a:pPr lvl="2" eaLnBrk="1" hangingPunct="1"/>
            <a:r>
              <a:rPr lang="en-US" sz="1600" b="1" i="1" dirty="0">
                <a:ea typeface="ＭＳ Ｐゴシック" pitchFamily="34" charset="-128"/>
                <a:sym typeface="Symbol" pitchFamily="18" charset="2"/>
              </a:rPr>
              <a:t>San Francisco-Los Angeles</a:t>
            </a:r>
            <a:endParaRPr lang="el-GR" sz="1600" b="1" i="1" dirty="0">
              <a:ea typeface="ＭＳ Ｐゴシック" pitchFamily="34" charset="-128"/>
              <a:sym typeface="Symbol" pitchFamily="18" charset="2"/>
            </a:endParaRPr>
          </a:p>
          <a:p>
            <a:pPr lvl="2" eaLnBrk="1" hangingPunct="1"/>
            <a:endParaRPr lang="el-GR" sz="1600" b="1" i="1" dirty="0">
              <a:ea typeface="ＭＳ Ｐゴシック" pitchFamily="34" charset="-128"/>
              <a:sym typeface="Symbol" pitchFamily="18" charset="2"/>
            </a:endParaRPr>
          </a:p>
          <a:p>
            <a:pPr lvl="2" eaLnBrk="1" hangingPunct="1"/>
            <a:endParaRPr lang="en-US" sz="1600" b="1" i="1" dirty="0">
              <a:ea typeface="ＭＳ Ｐゴシック" pitchFamily="34" charset="-128"/>
              <a:sym typeface="Symbol" pitchFamily="18" charset="2"/>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29</a:t>
            </a:fld>
            <a:endParaRPr lang="en-US" dirty="0"/>
          </a:p>
        </p:txBody>
      </p:sp>
      <p:sp>
        <p:nvSpPr>
          <p:cNvPr id="2765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174443" y="4913287"/>
            <a:ext cx="8653133" cy="1477328"/>
          </a:xfrm>
          <a:prstGeom prst="rect">
            <a:avLst/>
          </a:prstGeom>
          <a:noFill/>
        </p:spPr>
        <p:txBody>
          <a:bodyPr wrap="square" rtlCol="0">
            <a:spAutoFit/>
          </a:bodyPr>
          <a:lstStyle/>
          <a:p>
            <a:pPr marL="342900" indent="-342900">
              <a:buFont typeface="Wingdings" pitchFamily="2" charset="2"/>
              <a:buChar char="ü"/>
            </a:pPr>
            <a:r>
              <a:rPr lang="en-US" sz="1800" dirty="0">
                <a:solidFill>
                  <a:schemeClr val="accent2">
                    <a:lumMod val="50000"/>
                  </a:schemeClr>
                </a:solidFill>
                <a:latin typeface="+mn-lt"/>
              </a:rPr>
              <a:t>lower</a:t>
            </a:r>
            <a:r>
              <a:rPr lang="el-GR" sz="1800" dirty="0">
                <a:solidFill>
                  <a:schemeClr val="accent2">
                    <a:lumMod val="50000"/>
                  </a:schemeClr>
                </a:solidFill>
                <a:latin typeface="+mn-lt"/>
              </a:rPr>
              <a:t> </a:t>
            </a:r>
            <a:r>
              <a:rPr lang="en-US" sz="1800" dirty="0">
                <a:solidFill>
                  <a:schemeClr val="accent2">
                    <a:lumMod val="50000"/>
                  </a:schemeClr>
                </a:solidFill>
                <a:latin typeface="+mn-lt"/>
              </a:rPr>
              <a:t>case, lower-case, lowercase: </a:t>
            </a:r>
            <a:r>
              <a:rPr lang="el-GR" sz="1800" dirty="0">
                <a:solidFill>
                  <a:schemeClr val="accent2">
                    <a:lumMod val="50000"/>
                  </a:schemeClr>
                </a:solidFill>
                <a:latin typeface="+mn-lt"/>
              </a:rPr>
              <a:t>ως </a:t>
            </a:r>
            <a:r>
              <a:rPr lang="en-US" sz="1800" dirty="0">
                <a:solidFill>
                  <a:schemeClr val="accent2">
                    <a:lumMod val="50000"/>
                  </a:schemeClr>
                </a:solidFill>
                <a:latin typeface="+mn-lt"/>
              </a:rPr>
              <a:t>“phrase queries” </a:t>
            </a:r>
            <a:r>
              <a:rPr lang="el-GR" sz="1800" dirty="0">
                <a:solidFill>
                  <a:schemeClr val="accent2">
                    <a:lumMod val="50000"/>
                  </a:schemeClr>
                </a:solidFill>
                <a:latin typeface="+mn-lt"/>
              </a:rPr>
              <a:t>αν θέλουμε να επιστρέφουν το ίδιο αποτέλεσμα </a:t>
            </a:r>
            <a:endParaRPr lang="en-US" sz="1800" dirty="0">
              <a:solidFill>
                <a:schemeClr val="accent2">
                  <a:lumMod val="50000"/>
                </a:schemeClr>
              </a:solidFill>
              <a:latin typeface="+mn-lt"/>
            </a:endParaRPr>
          </a:p>
          <a:p>
            <a:pPr marL="342900" indent="-342900">
              <a:buFont typeface="Wingdings" pitchFamily="2" charset="2"/>
              <a:buChar char="ü"/>
            </a:pPr>
            <a:r>
              <a:rPr lang="el-GR" sz="1800" dirty="0">
                <a:solidFill>
                  <a:schemeClr val="accent2">
                    <a:lumMod val="50000"/>
                  </a:schemeClr>
                </a:solidFill>
                <a:latin typeface="+mn-lt"/>
              </a:rPr>
              <a:t>Μερικά εξειδικευμένα συστήματα ζητούν οι χρήστες πάντα το </a:t>
            </a:r>
            <a:r>
              <a:rPr lang="en-US" sz="1800" dirty="0">
                <a:solidFill>
                  <a:schemeClr val="accent2">
                    <a:lumMod val="50000"/>
                  </a:schemeClr>
                </a:solidFill>
                <a:latin typeface="+mn-lt"/>
              </a:rPr>
              <a:t> </a:t>
            </a:r>
            <a:r>
              <a:rPr lang="el-GR" sz="1800" dirty="0">
                <a:solidFill>
                  <a:schemeClr val="accent2">
                    <a:lumMod val="50000"/>
                  </a:schemeClr>
                </a:solidFill>
                <a:latin typeface="+mn-lt"/>
              </a:rPr>
              <a:t>‘–’ στην ερώτηση όταν θέλουν να εξεταστούν όλες οι περιπτώσεις</a:t>
            </a:r>
          </a:p>
          <a:p>
            <a:pPr marL="342900" indent="-342900">
              <a:buFont typeface="Wingdings" pitchFamily="2" charset="2"/>
              <a:buChar char="ü"/>
            </a:pPr>
            <a:r>
              <a:rPr lang="el-GR" sz="1800" dirty="0">
                <a:solidFill>
                  <a:schemeClr val="accent2">
                    <a:lumMod val="50000"/>
                  </a:schemeClr>
                </a:solidFill>
                <a:latin typeface="+mn-lt"/>
              </a:rPr>
              <a:t>Την ίδια πολιτική και στην ερώτηση και στο κείμενο</a:t>
            </a:r>
            <a:r>
              <a:rPr lang="en-US" sz="1800" dirty="0">
                <a:solidFill>
                  <a:schemeClr val="accent2">
                    <a:lumMod val="50000"/>
                  </a:schemeClr>
                </a:solidFill>
                <a:latin typeface="+mn-lt"/>
              </a:rPr>
              <a:t> </a:t>
            </a:r>
          </a:p>
        </p:txBody>
      </p:sp>
    </p:spTree>
    <p:extLst>
      <p:ext uri="{BB962C8B-B14F-4D97-AF65-F5344CB8AC3E}">
        <p14:creationId xmlns:p14="http://schemas.microsoft.com/office/powerpoint/2010/main" val="346805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659964" y="1998402"/>
            <a:ext cx="6667500" cy="4248150"/>
          </a:xfrm>
          <a:prstGeom prst="rect">
            <a:avLst/>
          </a:prstGeom>
          <a:noFill/>
          <a:ln w="9525">
            <a:noFill/>
            <a:miter lim="800000"/>
            <a:headEnd/>
            <a:tailEnd/>
          </a:ln>
        </p:spPr>
      </p:pic>
      <p:sp>
        <p:nvSpPr>
          <p:cNvPr id="9" name="Title 1"/>
          <p:cNvSpPr>
            <a:spLocks noGrp="1"/>
          </p:cNvSpPr>
          <p:nvPr>
            <p:ph type="title"/>
          </p:nvPr>
        </p:nvSpPr>
        <p:spPr/>
        <p:txBody>
          <a:bodyPr/>
          <a:lstStyle/>
          <a:p>
            <a:pPr algn="ctr" eaLnBrk="1" hangingPunct="1"/>
            <a:r>
              <a:rPr lang="el-GR" sz="3600" dirty="0">
                <a:ea typeface="ＭＳ Ｐゴシック" pitchFamily="-112" charset="-128"/>
              </a:rPr>
              <a:t>Τι είναι η </a:t>
            </a:r>
            <a:r>
              <a:rPr lang="el-GR" sz="3200" dirty="0">
                <a:ea typeface="ＭＳ Ｐゴシック" pitchFamily="-112" charset="-128"/>
              </a:rPr>
              <a:t>Ανάκτηση Πληροφορίας </a:t>
            </a:r>
            <a:r>
              <a:rPr lang="en-US" sz="3200" dirty="0">
                <a:ea typeface="ＭＳ Ｐゴシック" pitchFamily="-112" charset="-128"/>
              </a:rPr>
              <a:t>(Information Retrieval)</a:t>
            </a:r>
            <a:r>
              <a:rPr lang="el-GR" sz="3200" dirty="0">
                <a:ea typeface="ＭＳ Ｐゴシック" pitchFamily="-112" charset="-128"/>
              </a:rPr>
              <a:t>;</a:t>
            </a:r>
            <a:endParaRPr lang="en-US" sz="3200" dirty="0">
              <a:ea typeface="ＭＳ Ｐゴシック" pitchFamily="-112"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7228506-E243-4C19-8FFA-807787CFB7A9}" type="slidenum">
              <a:rPr lang="en-US"/>
              <a:pPr/>
              <a:t>3</a:t>
            </a:fld>
            <a:endParaRPr lang="en-US"/>
          </a:p>
        </p:txBody>
      </p:sp>
      <p:sp>
        <p:nvSpPr>
          <p:cNvPr id="27653" name="TextBox 5"/>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solidFill>
                <a:latin typeface="Lucida Sans" pitchFamily="-112" charset="0"/>
                <a:ea typeface="+mn-ea"/>
                <a:cs typeface="Arial Unicode MS" pitchFamily="-112" charset="0"/>
              </a:rPr>
              <a:t>Κεφ</a:t>
            </a:r>
            <a:r>
              <a:rPr lang="en-US" sz="1600" dirty="0">
                <a:solidFill>
                  <a:schemeClr val="tx1"/>
                </a:solidFill>
                <a:latin typeface="Lucida Sans" pitchFamily="-112" charset="0"/>
                <a:ea typeface="+mn-ea"/>
                <a:cs typeface="Arial Unicode MS" pitchFamily="-112" charset="0"/>
              </a:rPr>
              <a:t>. 1.1</a:t>
            </a:r>
          </a:p>
        </p:txBody>
      </p:sp>
      <p:sp>
        <p:nvSpPr>
          <p:cNvPr id="10" name="TextBox 9"/>
          <p:cNvSpPr txBox="1"/>
          <p:nvPr/>
        </p:nvSpPr>
        <p:spPr>
          <a:xfrm>
            <a:off x="1907704" y="2204864"/>
            <a:ext cx="1440160" cy="954107"/>
          </a:xfrm>
          <a:prstGeom prst="rect">
            <a:avLst/>
          </a:prstGeom>
          <a:solidFill>
            <a:schemeClr val="bg1"/>
          </a:solidFill>
        </p:spPr>
        <p:txBody>
          <a:bodyPr wrap="square" rtlCol="0">
            <a:spAutoFit/>
          </a:bodyPr>
          <a:lstStyle/>
          <a:p>
            <a:r>
              <a:rPr lang="el-GR" sz="1400" b="1" dirty="0">
                <a:solidFill>
                  <a:schemeClr val="tx1"/>
                </a:solidFill>
                <a:latin typeface="+mn-lt"/>
              </a:rPr>
              <a:t>Ανάγκη πληροφόρησης</a:t>
            </a:r>
          </a:p>
          <a:p>
            <a:endParaRPr lang="el-GR" sz="1400" b="1" dirty="0">
              <a:solidFill>
                <a:srgbClr val="FF0000"/>
              </a:solidFill>
              <a:latin typeface="+mn-lt"/>
            </a:endParaRPr>
          </a:p>
          <a:p>
            <a:endParaRPr lang="el-GR" sz="1400" b="1" dirty="0">
              <a:solidFill>
                <a:srgbClr val="FF0000"/>
              </a:solidFill>
              <a:latin typeface="+mn-lt"/>
            </a:endParaRPr>
          </a:p>
        </p:txBody>
      </p:sp>
      <p:sp>
        <p:nvSpPr>
          <p:cNvPr id="11" name="TextBox 10"/>
          <p:cNvSpPr txBox="1"/>
          <p:nvPr/>
        </p:nvSpPr>
        <p:spPr>
          <a:xfrm>
            <a:off x="4205158" y="3377308"/>
            <a:ext cx="936104" cy="307777"/>
          </a:xfrm>
          <a:prstGeom prst="rect">
            <a:avLst/>
          </a:prstGeom>
          <a:solidFill>
            <a:schemeClr val="bg1"/>
          </a:solidFill>
        </p:spPr>
        <p:txBody>
          <a:bodyPr wrap="square" rtlCol="0">
            <a:spAutoFit/>
          </a:bodyPr>
          <a:lstStyle/>
          <a:p>
            <a:r>
              <a:rPr lang="en-US" sz="1400" b="1" dirty="0">
                <a:solidFill>
                  <a:schemeClr val="tx1"/>
                </a:solidFill>
                <a:latin typeface="+mn-lt"/>
              </a:rPr>
              <a:t>E</a:t>
            </a:r>
            <a:r>
              <a:rPr lang="el-GR" sz="1400" b="1" dirty="0">
                <a:solidFill>
                  <a:schemeClr val="tx1"/>
                </a:solidFill>
                <a:latin typeface="+mn-lt"/>
              </a:rPr>
              <a:t>ρώτημα</a:t>
            </a:r>
          </a:p>
        </p:txBody>
      </p:sp>
      <p:sp>
        <p:nvSpPr>
          <p:cNvPr id="21" name="Freeform 20"/>
          <p:cNvSpPr/>
          <p:nvPr/>
        </p:nvSpPr>
        <p:spPr>
          <a:xfrm>
            <a:off x="1835696" y="1988840"/>
            <a:ext cx="1730721" cy="1007952"/>
          </a:xfrm>
          <a:custGeom>
            <a:avLst/>
            <a:gdLst>
              <a:gd name="connsiteX0" fmla="*/ 586966 w 1730721"/>
              <a:gd name="connsiteY0" fmla="*/ 30178 h 1007952"/>
              <a:gd name="connsiteX1" fmla="*/ 89026 w 1730721"/>
              <a:gd name="connsiteY1" fmla="*/ 202194 h 1007952"/>
              <a:gd name="connsiteX2" fmla="*/ 52812 w 1730721"/>
              <a:gd name="connsiteY2" fmla="*/ 663920 h 1007952"/>
              <a:gd name="connsiteX3" fmla="*/ 333469 w 1730721"/>
              <a:gd name="connsiteY3" fmla="*/ 799722 h 1007952"/>
              <a:gd name="connsiteX4" fmla="*/ 596020 w 1730721"/>
              <a:gd name="connsiteY4" fmla="*/ 881204 h 1007952"/>
              <a:gd name="connsiteX5" fmla="*/ 641287 w 1730721"/>
              <a:gd name="connsiteY5" fmla="*/ 998899 h 1007952"/>
              <a:gd name="connsiteX6" fmla="*/ 849517 w 1730721"/>
              <a:gd name="connsiteY6" fmla="*/ 935524 h 1007952"/>
              <a:gd name="connsiteX7" fmla="*/ 1365564 w 1730721"/>
              <a:gd name="connsiteY7" fmla="*/ 863097 h 1007952"/>
              <a:gd name="connsiteX8" fmla="*/ 1727703 w 1730721"/>
              <a:gd name="connsiteY8" fmla="*/ 573386 h 1007952"/>
              <a:gd name="connsiteX9" fmla="*/ 1383671 w 1730721"/>
              <a:gd name="connsiteY9" fmla="*/ 184087 h 1007952"/>
              <a:gd name="connsiteX10" fmla="*/ 876677 w 1730721"/>
              <a:gd name="connsiteY10" fmla="*/ 66392 h 1007952"/>
              <a:gd name="connsiteX11" fmla="*/ 650341 w 1730721"/>
              <a:gd name="connsiteY11" fmla="*/ 21124 h 1007952"/>
              <a:gd name="connsiteX12" fmla="*/ 586966 w 1730721"/>
              <a:gd name="connsiteY12" fmla="*/ 30178 h 10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721" h="1007952">
                <a:moveTo>
                  <a:pt x="586966" y="30178"/>
                </a:moveTo>
                <a:cubicBezTo>
                  <a:pt x="493414" y="60356"/>
                  <a:pt x="178052" y="96570"/>
                  <a:pt x="89026" y="202194"/>
                </a:cubicBezTo>
                <a:cubicBezTo>
                  <a:pt x="0" y="307818"/>
                  <a:pt x="12071" y="564332"/>
                  <a:pt x="52812" y="663920"/>
                </a:cubicBezTo>
                <a:cubicBezTo>
                  <a:pt x="93553" y="763508"/>
                  <a:pt x="242934" y="763508"/>
                  <a:pt x="333469" y="799722"/>
                </a:cubicBezTo>
                <a:cubicBezTo>
                  <a:pt x="424004" y="835936"/>
                  <a:pt x="544717" y="848008"/>
                  <a:pt x="596020" y="881204"/>
                </a:cubicBezTo>
                <a:cubicBezTo>
                  <a:pt x="647323" y="914400"/>
                  <a:pt x="599038" y="989846"/>
                  <a:pt x="641287" y="998899"/>
                </a:cubicBezTo>
                <a:cubicBezTo>
                  <a:pt x="683537" y="1007952"/>
                  <a:pt x="728804" y="958158"/>
                  <a:pt x="849517" y="935524"/>
                </a:cubicBezTo>
                <a:cubicBezTo>
                  <a:pt x="970230" y="912890"/>
                  <a:pt x="1219200" y="923453"/>
                  <a:pt x="1365564" y="863097"/>
                </a:cubicBezTo>
                <a:cubicBezTo>
                  <a:pt x="1511928" y="802741"/>
                  <a:pt x="1724685" y="686554"/>
                  <a:pt x="1727703" y="573386"/>
                </a:cubicBezTo>
                <a:cubicBezTo>
                  <a:pt x="1730721" y="460218"/>
                  <a:pt x="1525509" y="268586"/>
                  <a:pt x="1383671" y="184087"/>
                </a:cubicBezTo>
                <a:cubicBezTo>
                  <a:pt x="1241833" y="99588"/>
                  <a:pt x="998899" y="93552"/>
                  <a:pt x="876677" y="66392"/>
                </a:cubicBezTo>
                <a:cubicBezTo>
                  <a:pt x="754455" y="39232"/>
                  <a:pt x="701644" y="28669"/>
                  <a:pt x="650341" y="21124"/>
                </a:cubicBezTo>
                <a:cubicBezTo>
                  <a:pt x="599038" y="13579"/>
                  <a:pt x="680518" y="0"/>
                  <a:pt x="586966" y="30178"/>
                </a:cubicBezTo>
                <a:close/>
              </a:path>
            </a:pathLst>
          </a:cu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rgbClr val="FF0000"/>
              </a:solidFill>
            </a:endParaRPr>
          </a:p>
        </p:txBody>
      </p:sp>
      <p:sp>
        <p:nvSpPr>
          <p:cNvPr id="23" name="Rectangle 22"/>
          <p:cNvSpPr/>
          <p:nvPr/>
        </p:nvSpPr>
        <p:spPr>
          <a:xfrm>
            <a:off x="6300192" y="4509120"/>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6" name="Rectangle 25"/>
          <p:cNvSpPr/>
          <p:nvPr/>
        </p:nvSpPr>
        <p:spPr>
          <a:xfrm rot="5400000">
            <a:off x="5544108" y="4617132"/>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7" name="TextBox 26"/>
          <p:cNvSpPr txBox="1"/>
          <p:nvPr/>
        </p:nvSpPr>
        <p:spPr>
          <a:xfrm>
            <a:off x="4283968" y="4797152"/>
            <a:ext cx="1944216" cy="954107"/>
          </a:xfrm>
          <a:prstGeom prst="rect">
            <a:avLst/>
          </a:prstGeom>
          <a:solidFill>
            <a:schemeClr val="bg1"/>
          </a:solidFill>
        </p:spPr>
        <p:txBody>
          <a:bodyPr wrap="square" rtlCol="0">
            <a:spAutoFit/>
          </a:bodyPr>
          <a:lstStyle/>
          <a:p>
            <a:r>
              <a:rPr lang="el-GR" sz="1400" b="1" dirty="0">
                <a:solidFill>
                  <a:schemeClr val="tx1"/>
                </a:solidFill>
                <a:latin typeface="+mn-lt"/>
              </a:rPr>
              <a:t>Απάντηση</a:t>
            </a:r>
            <a:r>
              <a:rPr lang="en-US" sz="1400" b="1" dirty="0">
                <a:solidFill>
                  <a:schemeClr val="tx1"/>
                </a:solidFill>
                <a:latin typeface="+mn-lt"/>
              </a:rPr>
              <a:t> (</a:t>
            </a:r>
            <a:r>
              <a:rPr lang="el-GR" sz="1400" b="1" dirty="0">
                <a:solidFill>
                  <a:schemeClr val="tx1"/>
                </a:solidFill>
                <a:latin typeface="+mn-lt"/>
              </a:rPr>
              <a:t>συναφή έγγραφα σε διάταξη με βάση τη συνάφεια τους)</a:t>
            </a:r>
          </a:p>
        </p:txBody>
      </p:sp>
      <p:sp>
        <p:nvSpPr>
          <p:cNvPr id="28" name="TextBox 27"/>
          <p:cNvSpPr txBox="1"/>
          <p:nvPr/>
        </p:nvSpPr>
        <p:spPr>
          <a:xfrm>
            <a:off x="5328084" y="2357575"/>
            <a:ext cx="1224136" cy="523220"/>
          </a:xfrm>
          <a:prstGeom prst="rect">
            <a:avLst/>
          </a:prstGeom>
          <a:solidFill>
            <a:schemeClr val="bg1"/>
          </a:solidFill>
        </p:spPr>
        <p:txBody>
          <a:bodyPr wrap="square" rtlCol="0">
            <a:spAutoFit/>
          </a:bodyPr>
          <a:lstStyle/>
          <a:p>
            <a:r>
              <a:rPr lang="el-GR" sz="1400" b="1" dirty="0">
                <a:solidFill>
                  <a:schemeClr val="tx1"/>
                </a:solidFill>
                <a:latin typeface="+mn-lt"/>
              </a:rPr>
              <a:t>Συλλογή Εγγράφων</a:t>
            </a:r>
          </a:p>
        </p:txBody>
      </p:sp>
      <p:sp>
        <p:nvSpPr>
          <p:cNvPr id="29" name="TextBox 28"/>
          <p:cNvSpPr txBox="1"/>
          <p:nvPr/>
        </p:nvSpPr>
        <p:spPr>
          <a:xfrm>
            <a:off x="5508104" y="3501008"/>
            <a:ext cx="864096" cy="461665"/>
          </a:xfrm>
          <a:prstGeom prst="rect">
            <a:avLst/>
          </a:prstGeom>
          <a:solidFill>
            <a:schemeClr val="bg1"/>
          </a:solidFill>
        </p:spPr>
        <p:txBody>
          <a:bodyPr wrap="square" rtlCol="0">
            <a:spAutoFit/>
          </a:bodyPr>
          <a:lstStyle/>
          <a:p>
            <a:r>
              <a:rPr lang="el-GR" dirty="0">
                <a:solidFill>
                  <a:srgbClr val="FF0000"/>
                </a:solidFill>
              </a:rPr>
              <a:t>ΣΑΠ</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 y="3120904"/>
            <a:ext cx="3524912" cy="2114947"/>
          </a:xfrm>
          <a:prstGeom prst="rect">
            <a:avLst/>
          </a:prstGeom>
        </p:spPr>
      </p:pic>
      <p:sp>
        <p:nvSpPr>
          <p:cNvPr id="3" name="TextBox 2"/>
          <p:cNvSpPr txBox="1"/>
          <p:nvPr/>
        </p:nvSpPr>
        <p:spPr>
          <a:xfrm>
            <a:off x="6655652" y="3453798"/>
            <a:ext cx="2308836" cy="830997"/>
          </a:xfrm>
          <a:prstGeom prst="rect">
            <a:avLst/>
          </a:prstGeom>
          <a:noFill/>
        </p:spPr>
        <p:txBody>
          <a:bodyPr wrap="square" rtlCol="0">
            <a:spAutoFit/>
          </a:bodyPr>
          <a:lstStyle/>
          <a:p>
            <a:r>
              <a:rPr lang="el-GR" sz="1200" dirty="0">
                <a:solidFill>
                  <a:srgbClr val="FF0000"/>
                </a:solidFill>
              </a:rPr>
              <a:t>Σύστημα Ανάκτησης Πληροφορίας</a:t>
            </a:r>
            <a:endParaRPr lang="en-US" sz="1200" dirty="0">
              <a:solidFill>
                <a:srgbClr val="FF0000"/>
              </a:solidFill>
            </a:endParaRPr>
          </a:p>
          <a:p>
            <a:r>
              <a:rPr lang="en-US" sz="1200" dirty="0">
                <a:solidFill>
                  <a:srgbClr val="669900"/>
                </a:solidFill>
              </a:rPr>
              <a:t>Information Retrieval </a:t>
            </a:r>
          </a:p>
          <a:p>
            <a:r>
              <a:rPr lang="en-US" sz="1200" dirty="0">
                <a:solidFill>
                  <a:srgbClr val="669900"/>
                </a:solidFill>
              </a:rPr>
              <a:t>System</a:t>
            </a:r>
            <a:endParaRPr lang="el-GR" sz="1200" dirty="0">
              <a:solidFill>
                <a:srgbClr val="669900"/>
              </a:solidFill>
            </a:endParaRPr>
          </a:p>
        </p:txBody>
      </p:sp>
      <p:sp>
        <p:nvSpPr>
          <p:cNvPr id="4" name="TextBox 3">
            <a:extLst>
              <a:ext uri="{FF2B5EF4-FFF2-40B4-BE49-F238E27FC236}">
                <a16:creationId xmlns:a16="http://schemas.microsoft.com/office/drawing/2014/main" id="{018F97B6-9D47-3314-4B59-C7CE22B6F562}"/>
              </a:ext>
            </a:extLst>
          </p:cNvPr>
          <p:cNvSpPr txBox="1"/>
          <p:nvPr/>
        </p:nvSpPr>
        <p:spPr>
          <a:xfrm>
            <a:off x="7151947" y="2468897"/>
            <a:ext cx="1831701" cy="461665"/>
          </a:xfrm>
          <a:prstGeom prst="rect">
            <a:avLst/>
          </a:prstGeom>
          <a:noFill/>
        </p:spPr>
        <p:txBody>
          <a:bodyPr wrap="square" rtlCol="0">
            <a:spAutoFit/>
          </a:bodyPr>
          <a:lstStyle/>
          <a:p>
            <a:r>
              <a:rPr lang="en-US" sz="1200" dirty="0">
                <a:solidFill>
                  <a:srgbClr val="669900"/>
                </a:solidFill>
              </a:rPr>
              <a:t>Corpus</a:t>
            </a:r>
            <a:r>
              <a:rPr lang="el-GR" sz="1200" dirty="0">
                <a:solidFill>
                  <a:srgbClr val="669900"/>
                </a:solidFill>
              </a:rPr>
              <a:t>, </a:t>
            </a:r>
            <a:r>
              <a:rPr lang="en-US" sz="1200" dirty="0">
                <a:solidFill>
                  <a:srgbClr val="669900"/>
                </a:solidFill>
              </a:rPr>
              <a:t>collection, repository</a:t>
            </a:r>
          </a:p>
        </p:txBody>
      </p:sp>
      <p:sp>
        <p:nvSpPr>
          <p:cNvPr id="5" name="TextBox 4">
            <a:extLst>
              <a:ext uri="{FF2B5EF4-FFF2-40B4-BE49-F238E27FC236}">
                <a16:creationId xmlns:a16="http://schemas.microsoft.com/office/drawing/2014/main" id="{5CBED50F-DB54-C8D9-3226-9A8A8BBD55C0}"/>
              </a:ext>
            </a:extLst>
          </p:cNvPr>
          <p:cNvSpPr txBox="1"/>
          <p:nvPr/>
        </p:nvSpPr>
        <p:spPr>
          <a:xfrm>
            <a:off x="3491881" y="2203659"/>
            <a:ext cx="2085704" cy="276999"/>
          </a:xfrm>
          <a:prstGeom prst="rect">
            <a:avLst/>
          </a:prstGeom>
          <a:noFill/>
        </p:spPr>
        <p:txBody>
          <a:bodyPr wrap="square" rtlCol="0">
            <a:spAutoFit/>
          </a:bodyPr>
          <a:lstStyle/>
          <a:p>
            <a:r>
              <a:rPr lang="en-US" sz="1200" dirty="0">
                <a:solidFill>
                  <a:srgbClr val="669900"/>
                </a:solidFill>
              </a:rPr>
              <a:t>Information need</a:t>
            </a:r>
          </a:p>
        </p:txBody>
      </p:sp>
      <p:sp>
        <p:nvSpPr>
          <p:cNvPr id="6" name="TextBox 5">
            <a:extLst>
              <a:ext uri="{FF2B5EF4-FFF2-40B4-BE49-F238E27FC236}">
                <a16:creationId xmlns:a16="http://schemas.microsoft.com/office/drawing/2014/main" id="{7C53026D-ED03-F0C5-42C6-0D8BA7555107}"/>
              </a:ext>
            </a:extLst>
          </p:cNvPr>
          <p:cNvSpPr txBox="1"/>
          <p:nvPr/>
        </p:nvSpPr>
        <p:spPr>
          <a:xfrm>
            <a:off x="4312182" y="3757123"/>
            <a:ext cx="1123914" cy="461665"/>
          </a:xfrm>
          <a:prstGeom prst="rect">
            <a:avLst/>
          </a:prstGeom>
          <a:noFill/>
        </p:spPr>
        <p:txBody>
          <a:bodyPr wrap="square" rtlCol="0">
            <a:spAutoFit/>
          </a:bodyPr>
          <a:lstStyle/>
          <a:p>
            <a:r>
              <a:rPr lang="el-GR" sz="1200" b="1" dirty="0">
                <a:solidFill>
                  <a:schemeClr val="tx1"/>
                </a:solidFill>
                <a:latin typeface="+mn-lt"/>
              </a:rPr>
              <a:t>λέξεις κλειδιά</a:t>
            </a:r>
            <a:r>
              <a:rPr lang="en-US" sz="1200" b="1" dirty="0">
                <a:solidFill>
                  <a:schemeClr val="tx1"/>
                </a:solidFill>
                <a:latin typeface="+mn-lt"/>
              </a:rPr>
              <a:t> (keywords)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28650" y="162513"/>
            <a:ext cx="7886700" cy="1325563"/>
          </a:xfrm>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Αριθμοί</a:t>
            </a:r>
            <a:endParaRPr lang="en-US" dirty="0">
              <a:solidFill>
                <a:schemeClr val="accent2">
                  <a:lumMod val="75000"/>
                </a:schemeClr>
              </a:solidFill>
              <a:ea typeface="ＭＳ Ｐゴシック" pitchFamily="34" charset="-128"/>
            </a:endParaRPr>
          </a:p>
        </p:txBody>
      </p:sp>
      <p:sp>
        <p:nvSpPr>
          <p:cNvPr id="28675" name="Rectangle 3"/>
          <p:cNvSpPr>
            <a:spLocks noGrp="1" noChangeArrowheads="1"/>
          </p:cNvSpPr>
          <p:nvPr>
            <p:ph idx="1"/>
          </p:nvPr>
        </p:nvSpPr>
        <p:spPr>
          <a:xfrm>
            <a:off x="323528" y="1690689"/>
            <a:ext cx="8229600" cy="3888432"/>
          </a:xfrm>
        </p:spPr>
        <p:txBody>
          <a:bodyPr/>
          <a:lstStyle/>
          <a:p>
            <a:pPr eaLnBrk="1" hangingPunct="1"/>
            <a:r>
              <a:rPr lang="en-US" sz="2000" b="1" i="1" dirty="0">
                <a:ea typeface="ＭＳ Ｐゴシック" pitchFamily="34" charset="-128"/>
              </a:rPr>
              <a:t>3/12/91	 Mar. 12, 1991</a:t>
            </a:r>
            <a:r>
              <a:rPr lang="el-GR" sz="2000" b="1" i="1" dirty="0">
                <a:ea typeface="ＭＳ Ｐゴシック" pitchFamily="34" charset="-128"/>
              </a:rPr>
              <a:t>  </a:t>
            </a:r>
            <a:r>
              <a:rPr lang="en-US" sz="2000" b="1" i="1" dirty="0">
                <a:ea typeface="ＭＳ Ｐゴシック" pitchFamily="34" charset="-128"/>
              </a:rPr>
              <a:t>12/3/91</a:t>
            </a:r>
          </a:p>
          <a:p>
            <a:pPr eaLnBrk="1" hangingPunct="1"/>
            <a:r>
              <a:rPr lang="en-US" sz="2000" b="1" i="1" dirty="0">
                <a:ea typeface="ＭＳ Ｐゴシック" pitchFamily="34" charset="-128"/>
              </a:rPr>
              <a:t>55 B.C.</a:t>
            </a:r>
          </a:p>
          <a:p>
            <a:pPr eaLnBrk="1" hangingPunct="1"/>
            <a:r>
              <a:rPr lang="en-US" sz="2000" b="1" i="1" dirty="0">
                <a:ea typeface="ＭＳ Ｐゴシック" pitchFamily="34" charset="-128"/>
              </a:rPr>
              <a:t>B-52</a:t>
            </a:r>
          </a:p>
          <a:p>
            <a:pPr eaLnBrk="1" hangingPunct="1"/>
            <a:r>
              <a:rPr lang="en-US" sz="2000" b="1" i="1" dirty="0">
                <a:ea typeface="ＭＳ Ｐゴシック" pitchFamily="34" charset="-128"/>
              </a:rPr>
              <a:t>My PGP key is 324a3df234cb23e</a:t>
            </a:r>
          </a:p>
          <a:p>
            <a:pPr eaLnBrk="1" hangingPunct="1"/>
            <a:r>
              <a:rPr lang="en-US" sz="2000" b="1" i="1" dirty="0">
                <a:ea typeface="ＭＳ Ｐゴシック" pitchFamily="34" charset="-128"/>
              </a:rPr>
              <a:t>(800) 234-2333</a:t>
            </a:r>
          </a:p>
          <a:p>
            <a:pPr lvl="1" eaLnBrk="1" hangingPunct="1"/>
            <a:r>
              <a:rPr lang="el-GR" dirty="0">
                <a:ea typeface="ＭＳ Ｐゴシック" pitchFamily="34" charset="-128"/>
              </a:rPr>
              <a:t>Συχνά περιέχουν ενδιάμεσα κενά </a:t>
            </a:r>
          </a:p>
          <a:p>
            <a:pPr lvl="1" eaLnBrk="1" hangingPunct="1"/>
            <a:r>
              <a:rPr lang="el-GR" dirty="0">
                <a:ea typeface="ＭＳ Ｐゴシック" pitchFamily="34" charset="-128"/>
              </a:rPr>
              <a:t>Τα παλιότερα συστήματα μπορεί να μη έβαζαν στο ευρετήριο τους αριθμούς </a:t>
            </a:r>
          </a:p>
          <a:p>
            <a:pPr lvl="2" eaLnBrk="1" hangingPunct="1"/>
            <a:r>
              <a:rPr lang="el-GR" dirty="0">
                <a:ea typeface="ＭＳ Ｐゴシック" pitchFamily="34" charset="-128"/>
              </a:rPr>
              <a:t>Συχνά όμως είναι χρήσιμοι, πχ αναζήτηση για κώδικες λάθους </a:t>
            </a:r>
            <a:r>
              <a:rPr lang="en-US" dirty="0">
                <a:ea typeface="ＭＳ Ｐゴシック" pitchFamily="34" charset="-128"/>
              </a:rPr>
              <a:t>error codes/</a:t>
            </a:r>
            <a:r>
              <a:rPr lang="en-US" dirty="0" err="1">
                <a:ea typeface="ＭＳ Ｐゴシック" pitchFamily="34" charset="-128"/>
              </a:rPr>
              <a:t>stacktraces</a:t>
            </a:r>
            <a:r>
              <a:rPr lang="en-US" dirty="0">
                <a:ea typeface="ＭＳ Ｐゴシック" pitchFamily="34" charset="-128"/>
              </a:rPr>
              <a:t> </a:t>
            </a:r>
            <a:r>
              <a:rPr lang="el-GR" dirty="0">
                <a:ea typeface="ＭＳ Ｐゴシック" pitchFamily="34" charset="-128"/>
              </a:rPr>
              <a:t>στο </a:t>
            </a:r>
            <a:r>
              <a:rPr lang="en-US" dirty="0">
                <a:ea typeface="ＭＳ Ｐゴシック" pitchFamily="34" charset="-128"/>
              </a:rPr>
              <a:t>web</a:t>
            </a:r>
            <a:r>
              <a:rPr lang="el-GR" dirty="0">
                <a:ea typeface="ＭＳ Ｐゴシック" pitchFamily="34" charset="-128"/>
              </a:rPr>
              <a:t>, </a:t>
            </a:r>
            <a:r>
              <a:rPr lang="en-US" dirty="0">
                <a:ea typeface="ＭＳ Ｐゴシック" pitchFamily="34" charset="-128"/>
              </a:rPr>
              <a:t>IP </a:t>
            </a:r>
            <a:r>
              <a:rPr lang="el-GR" dirty="0">
                <a:ea typeface="ＭＳ Ｐゴシック" pitchFamily="34" charset="-128"/>
              </a:rPr>
              <a:t>διευθύνσεις, </a:t>
            </a:r>
            <a:r>
              <a:rPr lang="en-US" dirty="0">
                <a:ea typeface="ＭＳ Ｐゴシック" pitchFamily="34" charset="-128"/>
              </a:rPr>
              <a:t>package tracking numbers</a:t>
            </a:r>
          </a:p>
          <a:p>
            <a:pPr lvl="2" eaLnBrk="1" hangingPunct="1"/>
            <a:r>
              <a:rPr lang="en-US" dirty="0">
                <a:ea typeface="ＭＳ Ｐゴシック" pitchFamily="34" charset="-128"/>
              </a:rPr>
              <a:t>(</a:t>
            </a:r>
            <a:r>
              <a:rPr lang="el-GR" dirty="0">
                <a:ea typeface="ＭＳ Ｐゴシック" pitchFamily="34" charset="-128"/>
              </a:rPr>
              <a:t>Χρήση </a:t>
            </a:r>
            <a:r>
              <a:rPr lang="en-US" dirty="0">
                <a:ea typeface="ＭＳ Ｐゴシック" pitchFamily="34" charset="-128"/>
              </a:rPr>
              <a:t>n-grams)</a:t>
            </a:r>
          </a:p>
          <a:p>
            <a:pPr lvl="1" eaLnBrk="1" hangingPunct="1"/>
            <a:r>
              <a:rPr lang="el-GR" dirty="0" err="1">
                <a:ea typeface="ＭＳ Ｐゴシック" pitchFamily="34" charset="-128"/>
              </a:rPr>
              <a:t>Ευρετηριοποίηση</a:t>
            </a:r>
            <a:r>
              <a:rPr lang="el-GR" dirty="0">
                <a:ea typeface="ＭＳ Ｐゴシック" pitchFamily="34" charset="-128"/>
              </a:rPr>
              <a:t> των </a:t>
            </a:r>
            <a:r>
              <a:rPr lang="el-GR" dirty="0" err="1">
                <a:ea typeface="ＭＳ Ｐゴシック" pitchFamily="34" charset="-128"/>
              </a:rPr>
              <a:t>μεταδεδομένων</a:t>
            </a:r>
            <a:r>
              <a:rPr lang="el-GR" dirty="0">
                <a:ea typeface="ＭＳ Ｐゴシック" pitchFamily="34" charset="-128"/>
              </a:rPr>
              <a:t> ξεχωριστά </a:t>
            </a:r>
          </a:p>
          <a:p>
            <a:pPr lvl="2" eaLnBrk="1" hangingPunct="1"/>
            <a:r>
              <a:rPr lang="el-GR" dirty="0">
                <a:ea typeface="ＭＳ Ｐゴシック" pitchFamily="34" charset="-128"/>
              </a:rPr>
              <a:t>Ημερομηνία δημιουργίας, </a:t>
            </a:r>
            <a:r>
              <a:rPr lang="en-US" dirty="0">
                <a:ea typeface="ＭＳ Ｐゴシック" pitchFamily="34" charset="-128"/>
              </a:rPr>
              <a:t>format, </a:t>
            </a:r>
            <a:r>
              <a:rPr lang="el-GR" dirty="0">
                <a:ea typeface="ＭＳ Ｐゴシック" pitchFamily="34" charset="-128"/>
              </a:rPr>
              <a:t>κλπ</a:t>
            </a:r>
            <a:endParaRPr lang="en-US" dirty="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30</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lumMod val="75000"/>
                  </a:schemeClr>
                </a:solidFill>
              </a:rPr>
              <a:t>Κεφ</a:t>
            </a:r>
            <a:r>
              <a:rPr lang="en-US" sz="1600" dirty="0">
                <a:solidFill>
                  <a:schemeClr val="tx2">
                    <a:lumMod val="75000"/>
                  </a:schemeClr>
                </a:solidFill>
              </a:rPr>
              <a:t>. 2.2.1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a:t>
            </a:r>
          </a:p>
        </p:txBody>
      </p:sp>
      <p:sp>
        <p:nvSpPr>
          <p:cNvPr id="28675" name="Rectangle 3"/>
          <p:cNvSpPr>
            <a:spLocks noGrp="1" noChangeArrowheads="1"/>
          </p:cNvSpPr>
          <p:nvPr>
            <p:ph idx="1"/>
          </p:nvPr>
        </p:nvSpPr>
        <p:spPr>
          <a:xfrm>
            <a:off x="539552" y="2060848"/>
            <a:ext cx="7848872" cy="3168352"/>
          </a:xfrm>
        </p:spPr>
        <p:txBody>
          <a:bodyPr>
            <a:normAutofit lnSpcReduction="10000"/>
          </a:bodyPr>
          <a:lstStyle/>
          <a:p>
            <a:pPr eaLnBrk="1" hangingPunct="1"/>
            <a:r>
              <a:rPr lang="el-GR" dirty="0">
                <a:ea typeface="ＭＳ Ｐゴシック" pitchFamily="34" charset="-128"/>
              </a:rPr>
              <a:t>Επίσης ειδικές λέξεις</a:t>
            </a:r>
          </a:p>
          <a:p>
            <a:pPr eaLnBrk="1" hangingPunct="1"/>
            <a:endParaRPr lang="el-GR" dirty="0">
              <a:ea typeface="ＭＳ Ｐゴシック" pitchFamily="34" charset="-128"/>
            </a:endParaRPr>
          </a:p>
          <a:p>
            <a:pPr lvl="1" eaLnBrk="1" hangingPunct="1"/>
            <a:r>
              <a:rPr lang="en-US" dirty="0">
                <a:ea typeface="ＭＳ Ｐゴシック" pitchFamily="34" charset="-128"/>
              </a:rPr>
              <a:t>M*A*S*H </a:t>
            </a:r>
          </a:p>
          <a:p>
            <a:pPr lvl="1" eaLnBrk="1" hangingPunct="1"/>
            <a:r>
              <a:rPr lang="en-US" dirty="0">
                <a:ea typeface="ＭＳ Ｐゴシック" pitchFamily="34" charset="-128"/>
              </a:rPr>
              <a:t>C++</a:t>
            </a:r>
          </a:p>
          <a:p>
            <a:pPr lvl="1" eaLnBrk="1" hangingPunct="1"/>
            <a:r>
              <a:rPr lang="en-US" dirty="0">
                <a:ea typeface="ＭＳ Ｐゴシック" pitchFamily="34" charset="-128"/>
              </a:rPr>
              <a:t>C#</a:t>
            </a:r>
            <a:endParaRPr lang="el-GR" dirty="0">
              <a:ea typeface="ＭＳ Ｐゴシック" pitchFamily="34" charset="-128"/>
            </a:endParaRPr>
          </a:p>
          <a:p>
            <a:pPr lvl="1" eaLnBrk="1" hangingPunct="1"/>
            <a:endParaRPr lang="el-GR" dirty="0">
              <a:ea typeface="ＭＳ Ｐゴシック" pitchFamily="34" charset="-128"/>
            </a:endParaRPr>
          </a:p>
          <a:p>
            <a:pPr lvl="1" eaLnBrk="1" hangingPunct="1"/>
            <a:r>
              <a:rPr lang="en-US" dirty="0">
                <a:ea typeface="ＭＳ Ｐゴシック" pitchFamily="34" charset="-128"/>
              </a:rPr>
              <a:t>C.A.T (</a:t>
            </a:r>
            <a:r>
              <a:rPr lang="el-GR" dirty="0">
                <a:ea typeface="ＭＳ Ｐゴシック" pitchFamily="34" charset="-128"/>
              </a:rPr>
              <a:t>«κακό» ακρώνυμο)</a:t>
            </a:r>
          </a:p>
          <a:p>
            <a:pPr lvl="1" eaLnBrk="1" hangingPunct="1"/>
            <a:endParaRPr lang="el-GR" dirty="0">
              <a:ea typeface="ＭＳ Ｐゴシック" pitchFamily="34" charset="-128"/>
            </a:endParaRPr>
          </a:p>
          <a:p>
            <a:pPr marL="342900" lvl="1" indent="-342900" eaLnBrk="1" hangingPunct="1">
              <a:buClr>
                <a:srgbClr val="437085"/>
              </a:buClr>
            </a:pPr>
            <a:r>
              <a:rPr lang="el-GR" sz="2800" dirty="0">
                <a:ea typeface="ＭＳ Ｐゴシック" pitchFamily="34" charset="-128"/>
                <a:cs typeface="ＭＳ Ｐゴシック" pitchFamily="-65" charset="-128"/>
              </a:rPr>
              <a:t>Αλλά και </a:t>
            </a:r>
            <a:r>
              <a:rPr lang="en-US" sz="2800" dirty="0">
                <a:ea typeface="ＭＳ Ｐゴシック" pitchFamily="34" charset="-128"/>
                <a:cs typeface="ＭＳ Ｐゴシック" pitchFamily="-65" charset="-128"/>
              </a:rPr>
              <a:t>email</a:t>
            </a:r>
            <a:r>
              <a:rPr lang="el-GR" sz="2800" dirty="0">
                <a:ea typeface="ＭＳ Ｐゴシック" pitchFamily="34" charset="-128"/>
                <a:cs typeface="ＭＳ Ｐゴシック" pitchFamily="-65" charset="-128"/>
              </a:rPr>
              <a:t> και </a:t>
            </a:r>
            <a:r>
              <a:rPr lang="en-US" sz="2800" dirty="0">
                <a:ea typeface="ＭＳ Ｐゴシック" pitchFamily="34" charset="-128"/>
                <a:cs typeface="ＭＳ Ｐゴシック" pitchFamily="-65" charset="-128"/>
              </a:rPr>
              <a:t>web</a:t>
            </a:r>
            <a:r>
              <a:rPr lang="el-GR" sz="2800" dirty="0">
                <a:ea typeface="ＭＳ Ｐゴシック" pitchFamily="34" charset="-128"/>
                <a:cs typeface="ＭＳ Ｐゴシック" pitchFamily="-65" charset="-128"/>
              </a:rPr>
              <a:t>, </a:t>
            </a:r>
            <a:r>
              <a:rPr lang="en-US" sz="2800" dirty="0">
                <a:ea typeface="ＭＳ Ｐゴシック" pitchFamily="34" charset="-128"/>
                <a:cs typeface="ＭＳ Ｐゴシック" pitchFamily="-65" charset="-128"/>
              </a:rPr>
              <a:t>IP </a:t>
            </a:r>
            <a:r>
              <a:rPr lang="el-GR" sz="2800" dirty="0">
                <a:ea typeface="ＭＳ Ｐゴシック" pitchFamily="34" charset="-128"/>
                <a:cs typeface="ＭＳ Ｐゴシック" pitchFamily="-65" charset="-128"/>
              </a:rPr>
              <a:t>διευθύνσεις</a:t>
            </a:r>
            <a:r>
              <a:rPr lang="en-US" sz="2800" dirty="0">
                <a:ea typeface="ＭＳ Ｐゴシック" pitchFamily="34" charset="-128"/>
                <a:cs typeface="ＭＳ Ｐゴシック" pitchFamily="-65" charset="-128"/>
              </a:rPr>
              <a:t>, </a:t>
            </a:r>
            <a:r>
              <a:rPr lang="el-GR" sz="2800" dirty="0" err="1">
                <a:ea typeface="ＭＳ Ｐゴシック" pitchFamily="34" charset="-128"/>
                <a:cs typeface="ＭＳ Ｐゴシック" pitchFamily="-65" charset="-128"/>
              </a:rPr>
              <a:t>κλπ</a:t>
            </a:r>
            <a:r>
              <a:rPr lang="el-GR" sz="2800" dirty="0">
                <a:ea typeface="ＭＳ Ｐゴシック" pitchFamily="34" charset="-128"/>
                <a:cs typeface="ＭＳ Ｐゴシック" pitchFamily="-65" charset="-128"/>
              </a:rPr>
              <a:t> δε θέλουμε να τις «σπάσουμε»</a:t>
            </a:r>
          </a:p>
          <a:p>
            <a:pPr marL="457200" lvl="1" indent="0" eaLnBrk="1" hangingPunct="1">
              <a:buNone/>
            </a:pPr>
            <a:endParaRPr lang="en-US" dirty="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31</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extLst>
      <p:ext uri="{BB962C8B-B14F-4D97-AF65-F5344CB8AC3E}">
        <p14:creationId xmlns:p14="http://schemas.microsoft.com/office/powerpoint/2010/main" val="117425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9492" y="99129"/>
            <a:ext cx="7886700" cy="1325563"/>
          </a:xfrm>
        </p:spPr>
        <p:txBody>
          <a:bodyPr>
            <a:normAutofit/>
          </a:bodyPr>
          <a:lstStyle/>
          <a:p>
            <a:pPr algn="ctr" eaLnBrk="1" hangingPunct="1"/>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32</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
        <p:nvSpPr>
          <p:cNvPr id="8" name="TextBox 7">
            <a:extLst>
              <a:ext uri="{FF2B5EF4-FFF2-40B4-BE49-F238E27FC236}">
                <a16:creationId xmlns:a16="http://schemas.microsoft.com/office/drawing/2014/main" id="{9F4F6B33-8D47-4E30-AC82-67C9F1BE17AD}"/>
              </a:ext>
            </a:extLst>
          </p:cNvPr>
          <p:cNvSpPr txBox="1"/>
          <p:nvPr/>
        </p:nvSpPr>
        <p:spPr>
          <a:xfrm>
            <a:off x="251520" y="1196752"/>
            <a:ext cx="4176464" cy="830997"/>
          </a:xfrm>
          <a:prstGeom prst="rect">
            <a:avLst/>
          </a:prstGeom>
          <a:noFill/>
        </p:spPr>
        <p:txBody>
          <a:bodyPr wrap="square" rtlCol="0">
            <a:spAutoFit/>
          </a:bodyPr>
          <a:lstStyle/>
          <a:p>
            <a:r>
              <a:rPr lang="en-US" sz="1600" dirty="0">
                <a:solidFill>
                  <a:schemeClr val="tx1"/>
                </a:solidFill>
                <a:latin typeface="+mn-lt"/>
              </a:rPr>
              <a:t>Percentages of the top 10 million websites on the World Wide Web using various content languages as of Feb 18, 2025</a:t>
            </a:r>
            <a:endParaRPr lang="el-GR" sz="1600" dirty="0">
              <a:solidFill>
                <a:schemeClr val="tx1"/>
              </a:solidFill>
              <a:latin typeface="+mn-lt"/>
            </a:endParaRPr>
          </a:p>
        </p:txBody>
      </p:sp>
      <p:sp>
        <p:nvSpPr>
          <p:cNvPr id="9" name="TextBox 8">
            <a:extLst>
              <a:ext uri="{FF2B5EF4-FFF2-40B4-BE49-F238E27FC236}">
                <a16:creationId xmlns:a16="http://schemas.microsoft.com/office/drawing/2014/main" id="{51E88980-56C5-452F-9BF2-C09224B1500B}"/>
              </a:ext>
            </a:extLst>
          </p:cNvPr>
          <p:cNvSpPr txBox="1"/>
          <p:nvPr/>
        </p:nvSpPr>
        <p:spPr>
          <a:xfrm>
            <a:off x="518153" y="5862638"/>
            <a:ext cx="4248472" cy="400110"/>
          </a:xfrm>
          <a:prstGeom prst="rect">
            <a:avLst/>
          </a:prstGeom>
          <a:noFill/>
        </p:spPr>
        <p:txBody>
          <a:bodyPr wrap="square" rtlCol="0">
            <a:spAutoFit/>
          </a:bodyPr>
          <a:lstStyle/>
          <a:p>
            <a:r>
              <a:rPr lang="el-GR" sz="2000" dirty="0">
                <a:solidFill>
                  <a:schemeClr val="tx1"/>
                </a:solidFill>
                <a:latin typeface="+mn-lt"/>
              </a:rPr>
              <a:t>Πηγή: </a:t>
            </a:r>
            <a:r>
              <a:rPr lang="en-US" sz="2000" dirty="0" err="1">
                <a:solidFill>
                  <a:schemeClr val="tx1"/>
                </a:solidFill>
                <a:latin typeface="+mn-lt"/>
              </a:rPr>
              <a:t>wikipedia</a:t>
            </a:r>
            <a:endParaRPr lang="el-GR" sz="2000" dirty="0">
              <a:solidFill>
                <a:schemeClr val="tx1"/>
              </a:solidFill>
              <a:latin typeface="+mn-lt"/>
            </a:endParaRPr>
          </a:p>
        </p:txBody>
      </p:sp>
      <p:pic>
        <p:nvPicPr>
          <p:cNvPr id="4" name="Picture 3">
            <a:extLst>
              <a:ext uri="{FF2B5EF4-FFF2-40B4-BE49-F238E27FC236}">
                <a16:creationId xmlns:a16="http://schemas.microsoft.com/office/drawing/2014/main" id="{55EAC4D4-F1D1-0631-5277-80F5D47EA80A}"/>
              </a:ext>
            </a:extLst>
          </p:cNvPr>
          <p:cNvPicPr>
            <a:picLocks noChangeAspect="1"/>
          </p:cNvPicPr>
          <p:nvPr/>
        </p:nvPicPr>
        <p:blipFill>
          <a:blip r:embed="rId2"/>
          <a:stretch>
            <a:fillRect/>
          </a:stretch>
        </p:blipFill>
        <p:spPr>
          <a:xfrm>
            <a:off x="3563888" y="1851985"/>
            <a:ext cx="3026786" cy="4077072"/>
          </a:xfrm>
          <a:prstGeom prst="rect">
            <a:avLst/>
          </a:prstGeom>
        </p:spPr>
      </p:pic>
    </p:spTree>
    <p:extLst>
      <p:ext uri="{BB962C8B-B14F-4D97-AF65-F5344CB8AC3E}">
        <p14:creationId xmlns:p14="http://schemas.microsoft.com/office/powerpoint/2010/main" val="3201995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29699" name="Rectangle 1027"/>
          <p:cNvSpPr>
            <a:spLocks noGrp="1" noChangeArrowheads="1"/>
          </p:cNvSpPr>
          <p:nvPr>
            <p:ph idx="1"/>
          </p:nvPr>
        </p:nvSpPr>
        <p:spPr/>
        <p:txBody>
          <a:bodyPr/>
          <a:lstStyle/>
          <a:p>
            <a:pPr eaLnBrk="1" hangingPunct="1"/>
            <a:r>
              <a:rPr lang="el-GR" dirty="0">
                <a:ea typeface="ＭＳ Ｐゴシック" pitchFamily="34" charset="-128"/>
              </a:rPr>
              <a:t>Γαλλικά</a:t>
            </a:r>
            <a:endParaRPr lang="en-US" dirty="0">
              <a:ea typeface="ＭＳ Ｐゴシック" pitchFamily="34" charset="-128"/>
            </a:endParaRPr>
          </a:p>
          <a:p>
            <a:pPr lvl="1" eaLnBrk="1" hangingPunct="1"/>
            <a:r>
              <a:rPr lang="en-US" b="1" i="1" dirty="0" err="1">
                <a:ea typeface="ＭＳ Ｐゴシック" pitchFamily="34" charset="-128"/>
              </a:rPr>
              <a:t>L'ensemble</a:t>
            </a:r>
            <a:r>
              <a:rPr lang="en-US" dirty="0">
                <a:ea typeface="ＭＳ Ｐゴシック" pitchFamily="34" charset="-128"/>
              </a:rPr>
              <a:t> </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(σύντμηση άρθρου)</a:t>
            </a:r>
            <a:endParaRPr lang="en-US" dirty="0">
              <a:ea typeface="ＭＳ Ｐゴシック" pitchFamily="34" charset="-128"/>
              <a:sym typeface="Symbol" pitchFamily="18" charset="2"/>
            </a:endParaRPr>
          </a:p>
          <a:p>
            <a:pPr lvl="2" eaLnBrk="1" hangingPunct="1"/>
            <a:r>
              <a:rPr lang="en-US" b="1" i="1" dirty="0">
                <a:ea typeface="ＭＳ Ｐゴシック" pitchFamily="34" charset="-128"/>
                <a:sym typeface="Symbol" pitchFamily="18" charset="2"/>
              </a:rPr>
              <a:t>L </a:t>
            </a:r>
            <a:r>
              <a:rPr lang="en-US" dirty="0">
                <a:ea typeface="ＭＳ Ｐゴシック" pitchFamily="34" charset="-128"/>
                <a:sym typeface="Symbol" pitchFamily="18" charset="2"/>
              </a:rPr>
              <a:t>? </a:t>
            </a:r>
            <a:r>
              <a:rPr lang="en-US" b="1" i="1" dirty="0">
                <a:ea typeface="ＭＳ Ｐゴシック" pitchFamily="34" charset="-128"/>
                <a:sym typeface="Symbol" pitchFamily="18" charset="2"/>
              </a:rPr>
              <a:t>L’ </a:t>
            </a:r>
            <a:r>
              <a:rPr lang="en-US" dirty="0">
                <a:ea typeface="ＭＳ Ｐゴシック" pitchFamily="34" charset="-128"/>
                <a:sym typeface="Symbol" pitchFamily="18" charset="2"/>
              </a:rPr>
              <a:t>? </a:t>
            </a:r>
            <a:r>
              <a:rPr lang="en-US" b="1" i="1" dirty="0">
                <a:ea typeface="ＭＳ Ｐゴシック" pitchFamily="34" charset="-128"/>
                <a:sym typeface="Symbol" pitchFamily="18" charset="2"/>
              </a:rPr>
              <a:t>Le </a:t>
            </a:r>
            <a:r>
              <a:rPr lang="en-US" dirty="0">
                <a:ea typeface="ＭＳ Ｐゴシック" pitchFamily="34" charset="-128"/>
                <a:sym typeface="Symbol" pitchFamily="18" charset="2"/>
              </a:rPr>
              <a:t>?</a:t>
            </a:r>
          </a:p>
          <a:p>
            <a:pPr lvl="2" eaLnBrk="1" hangingPunct="1"/>
            <a:r>
              <a:rPr lang="el-GR" dirty="0">
                <a:ea typeface="ＭＳ Ｐゴシック" pitchFamily="34" charset="-128"/>
                <a:sym typeface="Symbol" pitchFamily="18" charset="2"/>
              </a:rPr>
              <a:t>Θα θέλαμε τα </a:t>
            </a:r>
            <a:r>
              <a:rPr lang="en-US" dirty="0">
                <a:ea typeface="ＭＳ Ｐゴシック" pitchFamily="34" charset="-128"/>
                <a:sym typeface="Symbol" pitchFamily="18" charset="2"/>
              </a:rPr>
              <a:t> </a:t>
            </a:r>
            <a:r>
              <a:rPr lang="en-US" b="1" i="1" dirty="0" err="1">
                <a:ea typeface="ＭＳ Ｐゴシック" pitchFamily="34" charset="-128"/>
                <a:sym typeface="Symbol" pitchFamily="18" charset="2"/>
              </a:rPr>
              <a:t>l’ensemble</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να ταιριάζει με το </a:t>
            </a:r>
            <a:r>
              <a:rPr lang="en-US" b="1" i="1" dirty="0">
                <a:ea typeface="ＭＳ Ｐゴシック" pitchFamily="34" charset="-128"/>
                <a:sym typeface="Symbol" pitchFamily="18" charset="2"/>
              </a:rPr>
              <a:t>un ensemble</a:t>
            </a:r>
          </a:p>
          <a:p>
            <a:pPr lvl="3" eaLnBrk="1" hangingPunct="1"/>
            <a:r>
              <a:rPr lang="el-GR" dirty="0">
                <a:ea typeface="ＭＳ Ｐゴシック" pitchFamily="34" charset="-128"/>
                <a:sym typeface="Symbol" pitchFamily="18" charset="2"/>
              </a:rPr>
              <a:t>Έως το 2003, δεν το υποστήριζε το </a:t>
            </a:r>
            <a:r>
              <a:rPr lang="en-US" dirty="0">
                <a:ea typeface="ＭＳ Ｐゴシック" pitchFamily="34" charset="-128"/>
                <a:sym typeface="Symbol" pitchFamily="18" charset="2"/>
              </a:rPr>
              <a:t>Google</a:t>
            </a:r>
          </a:p>
          <a:p>
            <a:pPr lvl="3" eaLnBrk="1" hangingPunct="1"/>
            <a:endParaRPr lang="el-GR" dirty="0">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Γερμανικά (οι σύνθετες λέξεις δεν διαχωρίζονται)</a:t>
            </a:r>
          </a:p>
          <a:p>
            <a:pPr lvl="1" eaLnBrk="1" hangingPunct="1"/>
            <a:r>
              <a:rPr lang="en-US" sz="1600" b="1" i="1" dirty="0" err="1">
                <a:ea typeface="ＭＳ Ｐゴシック" pitchFamily="34" charset="-128"/>
                <a:sym typeface="Symbol" pitchFamily="18" charset="2"/>
              </a:rPr>
              <a:t>Lebensversicherungsgesellschaftsangestellter</a:t>
            </a:r>
            <a:r>
              <a:rPr lang="el-GR" sz="1600" b="1" i="1" dirty="0">
                <a:ea typeface="ＭＳ Ｐゴシック" pitchFamily="34" charset="-128"/>
                <a:sym typeface="Symbol" pitchFamily="18" charset="2"/>
              </a:rPr>
              <a:t> </a:t>
            </a:r>
            <a:r>
              <a:rPr lang="el-GR" sz="2000" dirty="0">
                <a:ea typeface="ＭＳ Ｐゴシック" pitchFamily="34" charset="-128"/>
                <a:sym typeface="Symbol" pitchFamily="18" charset="2"/>
              </a:rPr>
              <a:t>(</a:t>
            </a:r>
            <a:r>
              <a:rPr lang="en-US" sz="2000" dirty="0">
                <a:ea typeface="ＭＳ Ｐゴシック" pitchFamily="34" charset="-128"/>
                <a:sym typeface="Symbol" pitchFamily="18" charset="2"/>
              </a:rPr>
              <a:t>life insurance company employee</a:t>
            </a:r>
            <a:r>
              <a:rPr lang="el-GR" sz="2000" dirty="0">
                <a:ea typeface="ＭＳ Ｐゴシック" pitchFamily="34" charset="-128"/>
                <a:sym typeface="Symbol" pitchFamily="18" charset="2"/>
              </a:rPr>
              <a:t>)</a:t>
            </a:r>
            <a:endParaRPr lang="en-US" sz="2000" dirty="0">
              <a:ea typeface="ＭＳ Ｐゴシック" pitchFamily="34" charset="-128"/>
              <a:sym typeface="Symbol" pitchFamily="18" charset="2"/>
            </a:endParaRPr>
          </a:p>
          <a:p>
            <a:pPr lvl="1" eaLnBrk="1" hangingPunct="1"/>
            <a:r>
              <a:rPr lang="el-GR" sz="2000" dirty="0">
                <a:ea typeface="ＭＳ Ｐゴシック" pitchFamily="34" charset="-128"/>
                <a:sym typeface="Symbol" pitchFamily="18" charset="2"/>
              </a:rPr>
              <a:t>Τα Γερμανικά συστήματα ανάκτησης πληροφορίας χρησιμοποιούν μια μονάδα </a:t>
            </a:r>
            <a:r>
              <a:rPr lang="en-US" sz="2000" b="1" dirty="0">
                <a:ea typeface="ＭＳ Ｐゴシック" pitchFamily="34" charset="-128"/>
                <a:sym typeface="Symbol" pitchFamily="18" charset="2"/>
              </a:rPr>
              <a:t>compound splitter</a:t>
            </a:r>
            <a:r>
              <a:rPr lang="el-GR" sz="2000" b="1" dirty="0">
                <a:ea typeface="ＭＳ Ｐゴシック" pitchFamily="34" charset="-128"/>
                <a:sym typeface="Symbol" pitchFamily="18" charset="2"/>
              </a:rPr>
              <a:t> </a:t>
            </a:r>
            <a:endParaRPr lang="en-US" sz="2000" dirty="0">
              <a:ea typeface="ＭＳ Ｐゴシック" pitchFamily="34" charset="-128"/>
              <a:sym typeface="Symbol" pitchFamily="18" charset="2"/>
            </a:endParaRPr>
          </a:p>
          <a:p>
            <a:pPr lvl="3" eaLnBrk="1" hangingPunct="1"/>
            <a:r>
              <a:rPr lang="el-GR" sz="1600" dirty="0">
                <a:ea typeface="ＭＳ Ｐゴシック" pitchFamily="34" charset="-128"/>
                <a:sym typeface="Symbol" pitchFamily="18" charset="2"/>
              </a:rPr>
              <a:t>Βελτίωση της απόδοσης κατά </a:t>
            </a:r>
            <a:r>
              <a:rPr lang="en-US" sz="1600" dirty="0">
                <a:ea typeface="ＭＳ Ｐゴシック" pitchFamily="34" charset="-128"/>
                <a:sym typeface="Symbol" pitchFamily="18" charset="2"/>
              </a:rPr>
              <a:t>15%</a:t>
            </a:r>
          </a:p>
        </p:txBody>
      </p:sp>
      <p:sp>
        <p:nvSpPr>
          <p:cNvPr id="29701" name="Slide Number Placeholder 4"/>
          <p:cNvSpPr>
            <a:spLocks noGrp="1"/>
          </p:cNvSpPr>
          <p:nvPr>
            <p:ph type="sldNum" sz="quarter" idx="12"/>
          </p:nvPr>
        </p:nvSpPr>
        <p:spPr bwMode="auto">
          <a:noFill/>
          <a:ln>
            <a:miter lim="800000"/>
            <a:headEnd/>
            <a:tailEnd/>
          </a:ln>
        </p:spPr>
        <p:txBody>
          <a:bodyPr/>
          <a:lstStyle/>
          <a:p>
            <a:fld id="{B45259E1-7FDD-4765-A69E-EC985A44E147}" type="slidenum">
              <a:rPr lang="en-US"/>
              <a:pPr/>
              <a:t>33</a:t>
            </a:fld>
            <a:endParaRPr lang="en-US"/>
          </a:p>
        </p:txBody>
      </p:sp>
      <p:sp>
        <p:nvSpPr>
          <p:cNvPr id="2970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a:ea typeface="ＭＳ Ｐゴシック" pitchFamily="34" charset="-128"/>
                <a:sym typeface="Symbol" pitchFamily="18" charset="2"/>
              </a:rPr>
              <a:t>Τα Κινέζικα και τα Ιαπωνικά δεν έχουν κενούς χαρακτήρες ανάμεσα στις λέξεις</a:t>
            </a:r>
            <a:r>
              <a:rPr lang="en-US" dirty="0">
                <a:ea typeface="ＭＳ Ｐゴシック" pitchFamily="34" charset="-128"/>
                <a:sym typeface="Symbol" pitchFamily="18" charset="2"/>
              </a:rPr>
              <a:t>:</a:t>
            </a:r>
          </a:p>
          <a:p>
            <a:pPr lvl="1" eaLnBrk="1" hangingPunct="1"/>
            <a:r>
              <a:rPr lang="ja-JP" altLang="en-US" dirty="0">
                <a:ea typeface="ＭＳ Ｐゴシック" pitchFamily="34" charset="-128"/>
                <a:sym typeface="Symbol" pitchFamily="18" charset="2"/>
              </a:rPr>
              <a:t>莎拉波娃现在居住在美国东南部的佛罗里达。</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34</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607282" y="3677490"/>
            <a:ext cx="6912768" cy="1261884"/>
          </a:xfrm>
          <a:prstGeom prst="rect">
            <a:avLst/>
          </a:prstGeom>
          <a:noFill/>
        </p:spPr>
        <p:txBody>
          <a:bodyPr wrap="square" rtlCol="0">
            <a:spAutoFit/>
          </a:bodyPr>
          <a:lstStyle/>
          <a:p>
            <a:r>
              <a:rPr lang="el-GR" sz="2800" dirty="0">
                <a:solidFill>
                  <a:schemeClr val="accent2">
                    <a:lumMod val="75000"/>
                  </a:schemeClr>
                </a:solidFill>
                <a:latin typeface="+mn-lt"/>
                <a:ea typeface="ＭＳ Ｐゴシック" pitchFamily="34" charset="-128"/>
                <a:cs typeface="ＭＳ Ｐゴシック" pitchFamily="-65" charset="-128"/>
              </a:rPr>
              <a:t>Χωρισμός σε λέξεις </a:t>
            </a:r>
            <a:r>
              <a:rPr lang="en-US" sz="2800" dirty="0">
                <a:solidFill>
                  <a:schemeClr val="accent2">
                    <a:lumMod val="75000"/>
                  </a:schemeClr>
                </a:solidFill>
                <a:latin typeface="+mn-lt"/>
                <a:ea typeface="ＭＳ Ｐゴシック" pitchFamily="34" charset="-128"/>
                <a:cs typeface="ＭＳ Ｐゴシック" pitchFamily="-65" charset="-128"/>
              </a:rPr>
              <a:t>(word segmentation)</a:t>
            </a:r>
          </a:p>
          <a:p>
            <a:pPr marL="457200" indent="-457200">
              <a:buFont typeface="Wingdings" panose="05000000000000000000" pitchFamily="2" charset="2"/>
              <a:buChar char="§"/>
            </a:pPr>
            <a:r>
              <a:rPr lang="el-GR" dirty="0">
                <a:solidFill>
                  <a:schemeClr val="tx1"/>
                </a:solidFill>
                <a:latin typeface="+mn-lt"/>
                <a:ea typeface="ＭＳ Ｐゴシック" pitchFamily="34" charset="-128"/>
                <a:cs typeface="ＭＳ Ｐゴシック" pitchFamily="-65" charset="-128"/>
              </a:rPr>
              <a:t>Διάφορες τεχνικές: χρήση λεξικού και ταίριασμα της μεγαλύτερης ακολουθίας, μηχανική μάθηση</a:t>
            </a:r>
            <a:endParaRPr lang="en-US" dirty="0">
              <a:solidFill>
                <a:schemeClr val="tx1"/>
              </a:solidFill>
              <a:latin typeface="+mn-lt"/>
              <a:ea typeface="ＭＳ Ｐゴシック" pitchFamily="34" charset="-128"/>
              <a:cs typeface="ＭＳ Ｐゴシック" pitchFamily="-65" charset="-128"/>
            </a:endParaRPr>
          </a:p>
        </p:txBody>
      </p:sp>
      <p:sp>
        <p:nvSpPr>
          <p:cNvPr id="7" name="TextBox 6"/>
          <p:cNvSpPr txBox="1"/>
          <p:nvPr/>
        </p:nvSpPr>
        <p:spPr>
          <a:xfrm>
            <a:off x="395536" y="5244485"/>
            <a:ext cx="8352928" cy="523220"/>
          </a:xfrm>
          <a:prstGeom prst="rect">
            <a:avLst/>
          </a:prstGeom>
          <a:noFill/>
        </p:spPr>
        <p:txBody>
          <a:bodyPr wrap="square" rtlCol="0">
            <a:spAutoFit/>
          </a:bodyPr>
          <a:lstStyle/>
          <a:p>
            <a:pPr lvl="1" eaLnBrk="1" hangingPunct="1"/>
            <a:r>
              <a:rPr lang="el-GR" sz="2800" dirty="0">
                <a:solidFill>
                  <a:schemeClr val="tx1"/>
                </a:solidFill>
                <a:latin typeface="+mn-lt"/>
                <a:ea typeface="ＭＳ Ｐゴシック" pitchFamily="34" charset="-128"/>
                <a:cs typeface="ＭＳ Ｐゴシック" pitchFamily="-65" charset="-128"/>
                <a:sym typeface="Symbol" pitchFamily="18" charset="2"/>
              </a:rPr>
              <a:t>Αλλά δεν υπάρχει πάντα ένα μοναδικό </a:t>
            </a:r>
            <a:r>
              <a:rPr lang="en-US" sz="2800" dirty="0">
                <a:solidFill>
                  <a:schemeClr val="tx1"/>
                </a:solidFill>
                <a:latin typeface="+mn-lt"/>
                <a:ea typeface="ＭＳ Ｐゴシック" pitchFamily="34" charset="-128"/>
                <a:cs typeface="ＭＳ Ｐゴシック" pitchFamily="-65" charset="-128"/>
                <a:sym typeface="Symbol" pitchFamily="18" charset="2"/>
              </a:rPr>
              <a:t>tokenization</a:t>
            </a:r>
            <a:r>
              <a:rPr lang="ja-JP" altLang="en-US" sz="2800" dirty="0">
                <a:solidFill>
                  <a:schemeClr val="tx1"/>
                </a:solidFill>
                <a:latin typeface="+mn-lt"/>
                <a:ea typeface="ＭＳ Ｐゴシック" pitchFamily="34" charset="-128"/>
                <a:cs typeface="ＭＳ Ｐゴシック" pitchFamily="-65" charset="-128"/>
                <a:sym typeface="Symbol" pitchFamily="18" charset="2"/>
              </a:rPr>
              <a:t> </a:t>
            </a:r>
            <a:endParaRPr lang="en-US" sz="2800" dirty="0">
              <a:solidFill>
                <a:schemeClr val="tx1"/>
              </a:solidFill>
              <a:latin typeface="+mn-lt"/>
              <a:ea typeface="ＭＳ Ｐゴシック" pitchFamily="34" charset="-128"/>
              <a:cs typeface="ＭＳ Ｐゴシック" pitchFamily="-65" charset="-128"/>
              <a:sym typeface="Symbol" pitchFamily="18" charset="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84634" y="839475"/>
            <a:ext cx="7886700" cy="1325563"/>
          </a:xfrm>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35</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3" name="TextBox 2"/>
          <p:cNvSpPr txBox="1"/>
          <p:nvPr/>
        </p:nvSpPr>
        <p:spPr>
          <a:xfrm>
            <a:off x="899592" y="4725144"/>
            <a:ext cx="7056784" cy="707886"/>
          </a:xfrm>
          <a:prstGeom prst="rect">
            <a:avLst/>
          </a:prstGeom>
          <a:noFill/>
        </p:spPr>
        <p:txBody>
          <a:bodyPr wrap="square" rtlCol="0">
            <a:spAutoFit/>
          </a:bodyPr>
          <a:lstStyle/>
          <a:p>
            <a:r>
              <a:rPr lang="el-GR" sz="2000" dirty="0">
                <a:solidFill>
                  <a:schemeClr val="tx1"/>
                </a:solidFill>
                <a:latin typeface="+mn-lt"/>
              </a:rPr>
              <a:t>Κινέζικα: είτε ως ακολουθία δύο λέξεων </a:t>
            </a:r>
            <a:r>
              <a:rPr lang="en-US" sz="2000" dirty="0">
                <a:solidFill>
                  <a:schemeClr val="tx1"/>
                </a:solidFill>
                <a:latin typeface="+mn-lt"/>
              </a:rPr>
              <a:t>“and” </a:t>
            </a:r>
            <a:r>
              <a:rPr lang="el-GR" sz="2000" dirty="0">
                <a:solidFill>
                  <a:schemeClr val="tx1"/>
                </a:solidFill>
                <a:latin typeface="+mn-lt"/>
              </a:rPr>
              <a:t>και </a:t>
            </a:r>
            <a:r>
              <a:rPr lang="en-US" sz="2000" dirty="0">
                <a:solidFill>
                  <a:schemeClr val="tx1"/>
                </a:solidFill>
                <a:latin typeface="+mn-lt"/>
              </a:rPr>
              <a:t>“still” </a:t>
            </a:r>
            <a:r>
              <a:rPr lang="el-GR" sz="2000" dirty="0">
                <a:solidFill>
                  <a:schemeClr val="tx1"/>
                </a:solidFill>
                <a:latin typeface="+mn-lt"/>
              </a:rPr>
              <a:t>ή ως μια λέξη  </a:t>
            </a:r>
            <a:r>
              <a:rPr lang="en-US" sz="2000" dirty="0">
                <a:solidFill>
                  <a:schemeClr val="tx1"/>
                </a:solidFill>
                <a:latin typeface="+mn-lt"/>
              </a:rPr>
              <a:t>“monk” </a:t>
            </a:r>
          </a:p>
        </p:txBody>
      </p:sp>
      <p:pic>
        <p:nvPicPr>
          <p:cNvPr id="9" name="Picture 8" descr="224.png"/>
          <p:cNvPicPr>
            <a:picLocks noChangeAspect="1"/>
          </p:cNvPicPr>
          <p:nvPr/>
        </p:nvPicPr>
        <p:blipFill>
          <a:blip r:embed="rId2" cstate="print"/>
          <a:stretch>
            <a:fillRect/>
          </a:stretch>
        </p:blipFill>
        <p:spPr>
          <a:xfrm>
            <a:off x="2411760" y="2879184"/>
            <a:ext cx="2088232" cy="927329"/>
          </a:xfrm>
          <a:prstGeom prst="rect">
            <a:avLst/>
          </a:prstGeom>
        </p:spPr>
      </p:pic>
    </p:spTree>
    <p:extLst>
      <p:ext uri="{BB962C8B-B14F-4D97-AF65-F5344CB8AC3E}">
        <p14:creationId xmlns:p14="http://schemas.microsoft.com/office/powerpoint/2010/main" val="266475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a:ea typeface="ＭＳ Ｐゴシック" pitchFamily="34" charset="-128"/>
                <a:sym typeface="Symbol" pitchFamily="18" charset="2"/>
              </a:rPr>
              <a:t>Ακόμα πιο δύσκολο στα Ιαπωνικά, ανάμιξη πολλαπλών αλφάβητων</a:t>
            </a:r>
            <a:endParaRPr lang="en-US" dirty="0">
              <a:ea typeface="ＭＳ Ｐゴシック" pitchFamily="34" charset="-128"/>
              <a:sym typeface="Symbol" pitchFamily="18" charset="2"/>
            </a:endParaRPr>
          </a:p>
          <a:p>
            <a:pPr lvl="1" eaLnBrk="1" hangingPunct="1"/>
            <a:r>
              <a:rPr lang="el-GR" dirty="0">
                <a:ea typeface="ＭＳ Ｐゴシック" pitchFamily="34" charset="-128"/>
                <a:sym typeface="Symbol" pitchFamily="18" charset="2"/>
              </a:rPr>
              <a:t>Ημερομηνίες</a:t>
            </a:r>
            <a:r>
              <a:rPr lang="en-US" dirty="0">
                <a:ea typeface="ＭＳ Ｐゴシック" pitchFamily="34" charset="-128"/>
                <a:sym typeface="Symbol" pitchFamily="18" charset="2"/>
              </a:rPr>
              <a:t>/</a:t>
            </a:r>
            <a:r>
              <a:rPr lang="el-GR" dirty="0">
                <a:ea typeface="ＭＳ Ｐゴシック" pitchFamily="34" charset="-128"/>
                <a:sym typeface="Symbol" pitchFamily="18" charset="2"/>
              </a:rPr>
              <a:t>ποσά</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σε πολλά </a:t>
            </a:r>
            <a:r>
              <a:rPr lang="en-US" dirty="0">
                <a:ea typeface="ＭＳ Ｐゴシック" pitchFamily="34" charset="-128"/>
                <a:sym typeface="Symbol" pitchFamily="18" charset="2"/>
              </a:rPr>
              <a:t>formats</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36</a:t>
            </a:fld>
            <a:endParaRPr lang="en-US"/>
          </a:p>
        </p:txBody>
      </p:sp>
      <p:sp>
        <p:nvSpPr>
          <p:cNvPr id="30724" name="Text Box 1037"/>
          <p:cNvSpPr txBox="1">
            <a:spLocks noChangeArrowheads="1"/>
          </p:cNvSpPr>
          <p:nvPr/>
        </p:nvSpPr>
        <p:spPr bwMode="auto">
          <a:xfrm>
            <a:off x="217101" y="2492896"/>
            <a:ext cx="8888413" cy="412750"/>
          </a:xfrm>
          <a:prstGeom prst="rect">
            <a:avLst/>
          </a:prstGeom>
          <a:noFill/>
          <a:ln w="9525">
            <a:noFill/>
            <a:miter lim="800000"/>
            <a:headEnd/>
            <a:tailEnd/>
          </a:ln>
        </p:spPr>
        <p:txBody>
          <a:bodyPr wrap="none">
            <a:spAutoFit/>
          </a:bodyPr>
          <a:lstStyle/>
          <a:p>
            <a:pPr lvl="1">
              <a:spcBef>
                <a:spcPct val="20000"/>
              </a:spcBef>
              <a:buClr>
                <a:schemeClr val="tx1"/>
              </a:buClr>
              <a:buSzPct val="55000"/>
              <a:buFont typeface="Wingdings" pitchFamily="2" charset="2"/>
              <a:buNone/>
            </a:pPr>
            <a:r>
              <a:rPr lang="ja-JP" altLang="en-US" sz="2100" b="1" i="1">
                <a:latin typeface="Tahoma" pitchFamily="34" charset="0"/>
                <a:ea typeface="ＭＳ Ｐゴシック" pitchFamily="34" charset="-128"/>
              </a:rPr>
              <a:t>フ</a:t>
            </a:r>
            <a:r>
              <a:rPr lang="ja-JP" altLang="en-US" sz="2100" b="1" i="1">
                <a:solidFill>
                  <a:schemeClr val="accent1">
                    <a:lumMod val="75000"/>
                  </a:schemeClr>
                </a:solidFill>
                <a:latin typeface="Tahoma" pitchFamily="34" charset="0"/>
                <a:ea typeface="ＭＳ Ｐゴシック" pitchFamily="34" charset="-128"/>
              </a:rPr>
              <a:t>ォーチュン</a:t>
            </a:r>
            <a:r>
              <a:rPr lang="en-US" altLang="ja-JP" sz="2100" b="1" i="1" dirty="0">
                <a:solidFill>
                  <a:schemeClr val="accent1">
                    <a:lumMod val="75000"/>
                  </a:schemeClr>
                </a:solidFill>
                <a:latin typeface="Tahoma" pitchFamily="34" charset="0"/>
                <a:ea typeface="ＭＳ Ｐゴシック" pitchFamily="34" charset="-128"/>
              </a:rPr>
              <a:t>500</a:t>
            </a:r>
            <a:r>
              <a:rPr lang="ja-JP" altLang="en-US" sz="2100" b="1" i="1">
                <a:solidFill>
                  <a:schemeClr val="accent1">
                    <a:lumMod val="75000"/>
                  </a:schemeClr>
                </a:solidFill>
                <a:latin typeface="Tahoma" pitchFamily="34" charset="0"/>
                <a:ea typeface="ＭＳ Ｐゴシック" pitchFamily="34" charset="-128"/>
              </a:rPr>
              <a:t>社は情報不足のため時間あた</a:t>
            </a:r>
            <a:r>
              <a:rPr lang="en-US" altLang="ja-JP" sz="2100" b="1" i="1" dirty="0">
                <a:solidFill>
                  <a:schemeClr val="accent1">
                    <a:lumMod val="75000"/>
                  </a:schemeClr>
                </a:solidFill>
                <a:latin typeface="Tahoma" pitchFamily="34" charset="0"/>
                <a:ea typeface="ＭＳ Ｐゴシック" pitchFamily="34" charset="-128"/>
              </a:rPr>
              <a:t>$500K(</a:t>
            </a:r>
            <a:r>
              <a:rPr lang="ja-JP" altLang="en-US" sz="2100" b="1" i="1">
                <a:solidFill>
                  <a:schemeClr val="accent1">
                    <a:lumMod val="75000"/>
                  </a:schemeClr>
                </a:solidFill>
                <a:latin typeface="Tahoma" pitchFamily="34" charset="0"/>
                <a:ea typeface="ＭＳ Ｐゴシック" pitchFamily="34" charset="-128"/>
              </a:rPr>
              <a:t>約</a:t>
            </a:r>
            <a:r>
              <a:rPr lang="en-US" altLang="ja-JP" sz="2100" b="1" i="1" dirty="0">
                <a:solidFill>
                  <a:schemeClr val="accent1">
                    <a:lumMod val="75000"/>
                  </a:schemeClr>
                </a:solidFill>
                <a:latin typeface="Tahoma" pitchFamily="34" charset="0"/>
                <a:ea typeface="ＭＳ Ｐゴシック" pitchFamily="34" charset="-128"/>
              </a:rPr>
              <a:t>6,000</a:t>
            </a:r>
            <a:r>
              <a:rPr lang="ja-JP" altLang="en-US" sz="2100" b="1" i="1">
                <a:solidFill>
                  <a:schemeClr val="accent1">
                    <a:lumMod val="75000"/>
                  </a:schemeClr>
                </a:solidFill>
                <a:latin typeface="Tahoma" pitchFamily="34" charset="0"/>
                <a:ea typeface="ＭＳ Ｐゴシック" pitchFamily="34" charset="-128"/>
              </a:rPr>
              <a:t>万円</a:t>
            </a:r>
            <a:r>
              <a:rPr lang="en-US" altLang="ja-JP" sz="2100" b="1" i="1" dirty="0">
                <a:solidFill>
                  <a:schemeClr val="accent1">
                    <a:lumMod val="75000"/>
                  </a:schemeClr>
                </a:solidFill>
                <a:latin typeface="Tahoma" pitchFamily="34" charset="0"/>
                <a:ea typeface="ＭＳ Ｐゴシック" pitchFamily="34" charset="-128"/>
              </a:rPr>
              <a:t>)</a:t>
            </a:r>
            <a:endParaRPr lang="en-US" b="1" i="1" dirty="0">
              <a:solidFill>
                <a:schemeClr val="accent1">
                  <a:lumMod val="75000"/>
                </a:schemeClr>
              </a:solidFill>
            </a:endParaRPr>
          </a:p>
        </p:txBody>
      </p:sp>
      <p:grpSp>
        <p:nvGrpSpPr>
          <p:cNvPr id="2" name="Group 1032"/>
          <p:cNvGrpSpPr>
            <a:grpSpLocks/>
          </p:cNvGrpSpPr>
          <p:nvPr/>
        </p:nvGrpSpPr>
        <p:grpSpPr bwMode="auto">
          <a:xfrm>
            <a:off x="1512501" y="3102496"/>
            <a:ext cx="5726113" cy="457200"/>
            <a:chOff x="422" y="3792"/>
            <a:chExt cx="3607" cy="288"/>
          </a:xfrm>
        </p:grpSpPr>
        <p:sp>
          <p:nvSpPr>
            <p:cNvPr id="30740" name="Text Box 1028"/>
            <p:cNvSpPr txBox="1">
              <a:spLocks noChangeArrowheads="1"/>
            </p:cNvSpPr>
            <p:nvPr/>
          </p:nvSpPr>
          <p:spPr bwMode="auto">
            <a:xfrm>
              <a:off x="422" y="3792"/>
              <a:ext cx="968" cy="288"/>
            </a:xfrm>
            <a:prstGeom prst="rect">
              <a:avLst/>
            </a:prstGeom>
            <a:solidFill>
              <a:schemeClr val="accent1">
                <a:alpha val="50195"/>
              </a:schemeClr>
            </a:solidFill>
            <a:ln w="9525">
              <a:noFill/>
              <a:miter lim="800000"/>
              <a:headEnd/>
              <a:tailEnd/>
            </a:ln>
          </p:spPr>
          <p:txBody>
            <a:bodyPr wrap="none">
              <a:spAutoFit/>
            </a:bodyPr>
            <a:lstStyle/>
            <a:p>
              <a:r>
                <a:rPr lang="en-US"/>
                <a:t>Katakana</a:t>
              </a:r>
            </a:p>
          </p:txBody>
        </p:sp>
        <p:sp>
          <p:nvSpPr>
            <p:cNvPr id="30741" name="Text Box 1029"/>
            <p:cNvSpPr txBox="1">
              <a:spLocks noChangeArrowheads="1"/>
            </p:cNvSpPr>
            <p:nvPr/>
          </p:nvSpPr>
          <p:spPr bwMode="auto">
            <a:xfrm>
              <a:off x="1499" y="3792"/>
              <a:ext cx="949" cy="288"/>
            </a:xfrm>
            <a:prstGeom prst="rect">
              <a:avLst/>
            </a:prstGeom>
            <a:solidFill>
              <a:schemeClr val="accent1">
                <a:alpha val="50195"/>
              </a:schemeClr>
            </a:solidFill>
            <a:ln w="9525">
              <a:noFill/>
              <a:miter lim="800000"/>
              <a:headEnd/>
              <a:tailEnd/>
            </a:ln>
          </p:spPr>
          <p:txBody>
            <a:bodyPr wrap="none">
              <a:spAutoFit/>
            </a:bodyPr>
            <a:lstStyle/>
            <a:p>
              <a:r>
                <a:rPr lang="en-US"/>
                <a:t>Hiragana</a:t>
              </a:r>
            </a:p>
          </p:txBody>
        </p:sp>
        <p:sp>
          <p:nvSpPr>
            <p:cNvPr id="30742" name="Text Box 1030"/>
            <p:cNvSpPr txBox="1">
              <a:spLocks noChangeArrowheads="1"/>
            </p:cNvSpPr>
            <p:nvPr/>
          </p:nvSpPr>
          <p:spPr bwMode="auto">
            <a:xfrm>
              <a:off x="2603" y="3792"/>
              <a:ext cx="580" cy="288"/>
            </a:xfrm>
            <a:prstGeom prst="rect">
              <a:avLst/>
            </a:prstGeom>
            <a:solidFill>
              <a:schemeClr val="accent1">
                <a:alpha val="50195"/>
              </a:schemeClr>
            </a:solidFill>
            <a:ln w="9525">
              <a:noFill/>
              <a:miter lim="800000"/>
              <a:headEnd/>
              <a:tailEnd/>
            </a:ln>
          </p:spPr>
          <p:txBody>
            <a:bodyPr wrap="none">
              <a:spAutoFit/>
            </a:bodyPr>
            <a:lstStyle/>
            <a:p>
              <a:r>
                <a:rPr lang="en-US"/>
                <a:t>Kanji</a:t>
              </a:r>
            </a:p>
          </p:txBody>
        </p:sp>
        <p:sp>
          <p:nvSpPr>
            <p:cNvPr id="30743" name="Text Box 1031"/>
            <p:cNvSpPr txBox="1">
              <a:spLocks noChangeArrowheads="1"/>
            </p:cNvSpPr>
            <p:nvPr/>
          </p:nvSpPr>
          <p:spPr bwMode="auto">
            <a:xfrm>
              <a:off x="3275" y="3792"/>
              <a:ext cx="754" cy="288"/>
            </a:xfrm>
            <a:prstGeom prst="rect">
              <a:avLst/>
            </a:prstGeom>
            <a:solidFill>
              <a:schemeClr val="accent1">
                <a:alpha val="50195"/>
              </a:schemeClr>
            </a:solidFill>
            <a:ln w="9525">
              <a:noFill/>
              <a:miter lim="800000"/>
              <a:headEnd/>
              <a:tailEnd/>
            </a:ln>
          </p:spPr>
          <p:txBody>
            <a:bodyPr wrap="none">
              <a:spAutoFit/>
            </a:bodyPr>
            <a:lstStyle/>
            <a:p>
              <a:r>
                <a:rPr lang="en-US"/>
                <a:t>Romaji</a:t>
              </a:r>
            </a:p>
          </p:txBody>
        </p:sp>
      </p:grpSp>
      <p:sp>
        <p:nvSpPr>
          <p:cNvPr id="30726" name="Rectangle 1040"/>
          <p:cNvSpPr>
            <a:spLocks noChangeArrowheads="1"/>
          </p:cNvSpPr>
          <p:nvPr/>
        </p:nvSpPr>
        <p:spPr bwMode="auto">
          <a:xfrm>
            <a:off x="674301" y="2492896"/>
            <a:ext cx="1447800" cy="461963"/>
          </a:xfrm>
          <a:prstGeom prst="rect">
            <a:avLst/>
          </a:prstGeom>
          <a:noFill/>
          <a:ln w="9525">
            <a:solidFill>
              <a:schemeClr val="tx1"/>
            </a:solidFill>
            <a:miter lim="800000"/>
            <a:headEnd/>
            <a:tailEnd/>
          </a:ln>
        </p:spPr>
        <p:txBody>
          <a:bodyPr anchor="ctr">
            <a:spAutoFit/>
          </a:bodyPr>
          <a:lstStyle/>
          <a:p>
            <a:endParaRPr lang="el-GR" dirty="0">
              <a:solidFill>
                <a:schemeClr val="accent1">
                  <a:lumMod val="75000"/>
                </a:schemeClr>
              </a:solidFill>
            </a:endParaRPr>
          </a:p>
        </p:txBody>
      </p:sp>
      <p:cxnSp>
        <p:nvCxnSpPr>
          <p:cNvPr id="30727" name="AutoShape 1041"/>
          <p:cNvCxnSpPr>
            <a:cxnSpLocks noChangeShapeType="1"/>
            <a:stCxn id="30740" idx="0"/>
            <a:endCxn id="30726" idx="2"/>
          </p:cNvCxnSpPr>
          <p:nvPr/>
        </p:nvCxnSpPr>
        <p:spPr bwMode="auto">
          <a:xfrm rot="16200000" flipV="1">
            <a:off x="1765707" y="2587353"/>
            <a:ext cx="147637" cy="882650"/>
          </a:xfrm>
          <a:prstGeom prst="straightConnector1">
            <a:avLst/>
          </a:prstGeom>
          <a:noFill/>
          <a:ln w="9525">
            <a:solidFill>
              <a:schemeClr val="tx1"/>
            </a:solidFill>
            <a:miter lim="800000"/>
            <a:headEnd/>
            <a:tailEnd type="triangle" w="med" len="med"/>
          </a:ln>
        </p:spPr>
      </p:cxnSp>
      <p:sp>
        <p:nvSpPr>
          <p:cNvPr id="30728" name="Rectangle 1044"/>
          <p:cNvSpPr>
            <a:spLocks noChangeArrowheads="1"/>
          </p:cNvSpPr>
          <p:nvPr/>
        </p:nvSpPr>
        <p:spPr bwMode="auto">
          <a:xfrm>
            <a:off x="4255701" y="2492896"/>
            <a:ext cx="7620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29" name="AutoShape 1045"/>
          <p:cNvCxnSpPr>
            <a:cxnSpLocks noChangeShapeType="1"/>
            <a:stCxn id="30741" idx="0"/>
            <a:endCxn id="30728" idx="2"/>
          </p:cNvCxnSpPr>
          <p:nvPr/>
        </p:nvCxnSpPr>
        <p:spPr bwMode="auto">
          <a:xfrm rot="5400000" flipH="1" flipV="1">
            <a:off x="4232682" y="2698478"/>
            <a:ext cx="147637" cy="660400"/>
          </a:xfrm>
          <a:prstGeom prst="straightConnector1">
            <a:avLst/>
          </a:prstGeom>
          <a:noFill/>
          <a:ln w="9525">
            <a:solidFill>
              <a:schemeClr val="tx1"/>
            </a:solidFill>
            <a:miter lim="800000"/>
            <a:headEnd/>
            <a:tailEnd type="triangle" w="med" len="med"/>
          </a:ln>
        </p:spPr>
      </p:cxnSp>
      <p:sp>
        <p:nvSpPr>
          <p:cNvPr id="30730" name="Rectangle 1046"/>
          <p:cNvSpPr>
            <a:spLocks noChangeArrowheads="1"/>
          </p:cNvSpPr>
          <p:nvPr/>
        </p:nvSpPr>
        <p:spPr bwMode="auto">
          <a:xfrm>
            <a:off x="5017701" y="2492896"/>
            <a:ext cx="6096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31" name="AutoShape 1047"/>
          <p:cNvCxnSpPr>
            <a:cxnSpLocks noChangeShapeType="1"/>
            <a:stCxn id="30742" idx="0"/>
            <a:endCxn id="30730" idx="2"/>
          </p:cNvCxnSpPr>
          <p:nvPr/>
        </p:nvCxnSpPr>
        <p:spPr bwMode="auto">
          <a:xfrm rot="16200000" flipV="1">
            <a:off x="5305039" y="2972321"/>
            <a:ext cx="147637" cy="112713"/>
          </a:xfrm>
          <a:prstGeom prst="straightConnector1">
            <a:avLst/>
          </a:prstGeom>
          <a:noFill/>
          <a:ln w="9525">
            <a:solidFill>
              <a:schemeClr val="tx1"/>
            </a:solidFill>
            <a:miter lim="800000"/>
            <a:headEnd/>
            <a:tailEnd type="triangle" w="med" len="med"/>
          </a:ln>
        </p:spPr>
      </p:cxnSp>
      <p:sp>
        <p:nvSpPr>
          <p:cNvPr id="30732" name="Rectangle 1048"/>
          <p:cNvSpPr>
            <a:spLocks noChangeArrowheads="1"/>
          </p:cNvSpPr>
          <p:nvPr/>
        </p:nvSpPr>
        <p:spPr bwMode="auto">
          <a:xfrm>
            <a:off x="6770301" y="2492896"/>
            <a:ext cx="228600" cy="381000"/>
          </a:xfrm>
          <a:prstGeom prst="rect">
            <a:avLst/>
          </a:prstGeom>
          <a:noFill/>
          <a:ln w="9525">
            <a:solidFill>
              <a:schemeClr val="tx1"/>
            </a:solidFill>
            <a:miter lim="800000"/>
            <a:headEnd/>
            <a:tailEnd/>
          </a:ln>
        </p:spPr>
        <p:txBody>
          <a:bodyPr anchor="ctr">
            <a:spAutoFit/>
          </a:bodyPr>
          <a:lstStyle/>
          <a:p>
            <a:endParaRPr lang="el-GR"/>
          </a:p>
        </p:txBody>
      </p:sp>
      <p:cxnSp>
        <p:nvCxnSpPr>
          <p:cNvPr id="30733" name="AutoShape 1049"/>
          <p:cNvCxnSpPr>
            <a:cxnSpLocks noChangeShapeType="1"/>
            <a:stCxn id="30743" idx="0"/>
            <a:endCxn id="30732" idx="2"/>
          </p:cNvCxnSpPr>
          <p:nvPr/>
        </p:nvCxnSpPr>
        <p:spPr bwMode="auto">
          <a:xfrm rot="5400000" flipH="1" flipV="1">
            <a:off x="6648064" y="2865958"/>
            <a:ext cx="228600" cy="244475"/>
          </a:xfrm>
          <a:prstGeom prst="straightConnector1">
            <a:avLst/>
          </a:prstGeom>
          <a:noFill/>
          <a:ln w="9525">
            <a:solidFill>
              <a:schemeClr val="tx1"/>
            </a:solidFill>
            <a:miter lim="800000"/>
            <a:headEnd/>
            <a:tailEnd type="triangle" w="med" len="med"/>
          </a:ln>
        </p:spPr>
      </p:cxnSp>
      <p:grpSp>
        <p:nvGrpSpPr>
          <p:cNvPr id="3" name="Group 1055"/>
          <p:cNvGrpSpPr>
            <a:grpSpLocks/>
          </p:cNvGrpSpPr>
          <p:nvPr/>
        </p:nvGrpSpPr>
        <p:grpSpPr bwMode="auto">
          <a:xfrm>
            <a:off x="6389301" y="2340496"/>
            <a:ext cx="1447800" cy="228600"/>
            <a:chOff x="4176" y="3168"/>
            <a:chExt cx="912" cy="144"/>
          </a:xfrm>
        </p:grpSpPr>
        <p:sp>
          <p:nvSpPr>
            <p:cNvPr id="30738" name="Line 1053"/>
            <p:cNvSpPr>
              <a:spLocks noChangeShapeType="1"/>
            </p:cNvSpPr>
            <p:nvPr/>
          </p:nvSpPr>
          <p:spPr bwMode="auto">
            <a:xfrm>
              <a:off x="4176" y="3168"/>
              <a:ext cx="0" cy="144"/>
            </a:xfrm>
            <a:prstGeom prst="line">
              <a:avLst/>
            </a:prstGeom>
            <a:noFill/>
            <a:ln w="9525">
              <a:solidFill>
                <a:schemeClr val="tx1"/>
              </a:solidFill>
              <a:miter lim="800000"/>
              <a:headEnd/>
              <a:tailEnd type="triangle" w="med" len="med"/>
            </a:ln>
          </p:spPr>
          <p:txBody>
            <a:bodyPr wrap="none">
              <a:spAutoFit/>
            </a:bodyPr>
            <a:lstStyle/>
            <a:p>
              <a:endParaRPr lang="el-GR"/>
            </a:p>
          </p:txBody>
        </p:sp>
        <p:sp>
          <p:nvSpPr>
            <p:cNvPr id="30739" name="Line 1054"/>
            <p:cNvSpPr>
              <a:spLocks noChangeShapeType="1"/>
            </p:cNvSpPr>
            <p:nvPr/>
          </p:nvSpPr>
          <p:spPr bwMode="auto">
            <a:xfrm>
              <a:off x="4176" y="3168"/>
              <a:ext cx="912" cy="144"/>
            </a:xfrm>
            <a:prstGeom prst="line">
              <a:avLst/>
            </a:prstGeom>
            <a:noFill/>
            <a:ln w="9525">
              <a:solidFill>
                <a:schemeClr val="tx1"/>
              </a:solidFill>
              <a:miter lim="800000"/>
              <a:headEnd/>
              <a:tailEnd type="triangle" w="med" len="med"/>
            </a:ln>
          </p:spPr>
          <p:txBody>
            <a:bodyPr wrap="none">
              <a:spAutoFit/>
            </a:bodyPr>
            <a:lstStyle/>
            <a:p>
              <a:endParaRPr lang="el-GR"/>
            </a:p>
          </p:txBody>
        </p:sp>
      </p:gr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4" name="Text Box 3">
            <a:extLst>
              <a:ext uri="{FF2B5EF4-FFF2-40B4-BE49-F238E27FC236}">
                <a16:creationId xmlns:a16="http://schemas.microsoft.com/office/drawing/2014/main" id="{5D8416C3-8E13-91CC-5CA2-307E675829CB}"/>
              </a:ext>
            </a:extLst>
          </p:cNvPr>
          <p:cNvSpPr txBox="1">
            <a:spLocks noChangeArrowheads="1"/>
          </p:cNvSpPr>
          <p:nvPr/>
        </p:nvSpPr>
        <p:spPr bwMode="auto">
          <a:xfrm>
            <a:off x="467544" y="4214818"/>
            <a:ext cx="8176422" cy="2143140"/>
          </a:xfrm>
          <a:prstGeom prst="rect">
            <a:avLst/>
          </a:prstGeom>
          <a:noFill/>
          <a:ln w="9525">
            <a:noFill/>
            <a:round/>
            <a:headEnd/>
            <a:tailEnd/>
          </a:ln>
        </p:spPr>
        <p:txBody>
          <a:bodyPr/>
          <a:lstStyle/>
          <a:p>
            <a:pPr lvl="1">
              <a:spcBef>
                <a:spcPts val="700"/>
              </a:spcBef>
              <a:buClr>
                <a:srgbClr val="336699"/>
              </a:buClr>
            </a:pPr>
            <a:r>
              <a:rPr lang="de-DE" dirty="0">
                <a:solidFill>
                  <a:schemeClr val="tx1"/>
                </a:solidFill>
                <a:latin typeface="+mn-lt"/>
              </a:rPr>
              <a:t>	</a:t>
            </a:r>
            <a:r>
              <a:rPr lang="el-GR" dirty="0">
                <a:solidFill>
                  <a:schemeClr val="tx1"/>
                </a:solidFill>
                <a:latin typeface="+mn-lt"/>
              </a:rPr>
              <a:t>Γιαπωνέζικα - </a:t>
            </a:r>
            <a:r>
              <a:rPr lang="de-DE" dirty="0">
                <a:solidFill>
                  <a:schemeClr val="tx1"/>
                </a:solidFill>
                <a:latin typeface="+mn-lt"/>
              </a:rPr>
              <a:t>4 </a:t>
            </a:r>
            <a:r>
              <a:rPr lang="el-GR" dirty="0">
                <a:solidFill>
                  <a:schemeClr val="tx1"/>
                </a:solidFill>
                <a:latin typeface="+mn-lt"/>
              </a:rPr>
              <a:t>διαφορετικά</a:t>
            </a:r>
            <a:r>
              <a:rPr lang="de-DE" dirty="0">
                <a:solidFill>
                  <a:schemeClr val="tx1"/>
                </a:solidFill>
                <a:latin typeface="+mn-lt"/>
              </a:rPr>
              <a:t> “</a:t>
            </a:r>
            <a:r>
              <a:rPr lang="el-GR" dirty="0">
                <a:solidFill>
                  <a:schemeClr val="tx1"/>
                </a:solidFill>
                <a:latin typeface="+mn-lt"/>
              </a:rPr>
              <a:t>αλφάβητα</a:t>
            </a:r>
            <a:r>
              <a:rPr lang="de-DE" dirty="0">
                <a:solidFill>
                  <a:schemeClr val="tx1"/>
                </a:solidFill>
                <a:latin typeface="+mn-lt"/>
              </a:rPr>
              <a:t>”:</a:t>
            </a:r>
            <a:endParaRPr lang="el-GR" dirty="0">
              <a:solidFill>
                <a:schemeClr val="tx1"/>
              </a:solidFill>
              <a:latin typeface="+mn-lt"/>
            </a:endParaRPr>
          </a:p>
          <a:p>
            <a:pPr marL="800100" lvl="1" indent="-342900">
              <a:spcBef>
                <a:spcPts val="700"/>
              </a:spcBef>
              <a:buClr>
                <a:srgbClr val="336699"/>
              </a:buClr>
              <a:buFont typeface="Wingdings" panose="05000000000000000000" pitchFamily="2" charset="2"/>
              <a:buChar char="§"/>
            </a:pPr>
            <a:r>
              <a:rPr lang="de-DE" dirty="0">
                <a:solidFill>
                  <a:schemeClr val="tx1"/>
                </a:solidFill>
                <a:latin typeface="+mn-lt"/>
              </a:rPr>
              <a:t> </a:t>
            </a:r>
            <a:r>
              <a:rPr lang="el-GR" dirty="0">
                <a:solidFill>
                  <a:schemeClr val="tx1">
                    <a:lumMod val="50000"/>
                    <a:lumOff val="50000"/>
                  </a:schemeClr>
                </a:solidFill>
                <a:latin typeface="+mn-lt"/>
              </a:rPr>
              <a:t>	</a:t>
            </a:r>
            <a:r>
              <a:rPr lang="de-DE" sz="1800" b="1" i="1" dirty="0">
                <a:solidFill>
                  <a:schemeClr val="tx1">
                    <a:lumMod val="50000"/>
                    <a:lumOff val="50000"/>
                  </a:schemeClr>
                </a:solidFill>
                <a:latin typeface="+mn-lt"/>
              </a:rPr>
              <a:t>Chinese</a:t>
            </a:r>
            <a:r>
              <a:rPr lang="de-DE" sz="1800" i="1" dirty="0">
                <a:solidFill>
                  <a:schemeClr val="tx1">
                    <a:lumMod val="50000"/>
                    <a:lumOff val="50000"/>
                  </a:schemeClr>
                </a:solidFill>
                <a:latin typeface="+mn-lt"/>
              </a:rPr>
              <a:t> characters, </a:t>
            </a:r>
            <a:r>
              <a:rPr lang="de-DE" sz="1800" b="1" i="1" dirty="0" err="1">
                <a:solidFill>
                  <a:schemeClr val="tx1">
                    <a:lumMod val="50000"/>
                    <a:lumOff val="50000"/>
                  </a:schemeClr>
                </a:solidFill>
                <a:latin typeface="+mn-lt"/>
              </a:rPr>
              <a:t>hiragana</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inflectional</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endings</a:t>
            </a:r>
            <a:r>
              <a:rPr lang="de-DE" sz="1800" i="1" dirty="0">
                <a:solidFill>
                  <a:schemeClr val="tx1">
                    <a:lumMod val="50000"/>
                    <a:lumOff val="50000"/>
                  </a:schemeClr>
                </a:solidFill>
                <a:latin typeface="+mn-lt"/>
              </a:rPr>
              <a:t> and </a:t>
            </a:r>
            <a:r>
              <a:rPr lang="de-DE" sz="1800" i="1" dirty="0" err="1">
                <a:solidFill>
                  <a:schemeClr val="tx1">
                    <a:lumMod val="50000"/>
                    <a:lumOff val="50000"/>
                  </a:schemeClr>
                </a:solidFill>
                <a:latin typeface="+mn-lt"/>
              </a:rPr>
              <a:t>functional</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words</a:t>
            </a:r>
            <a:r>
              <a:rPr lang="de-DE" sz="1800" i="1" dirty="0">
                <a:solidFill>
                  <a:schemeClr val="tx1">
                    <a:lumMod val="50000"/>
                    <a:lumOff val="50000"/>
                  </a:schemeClr>
                </a:solidFill>
                <a:latin typeface="+mn-lt"/>
              </a:rPr>
              <a:t>, </a:t>
            </a:r>
            <a:r>
              <a:rPr lang="de-DE" sz="1800" b="1" i="1" dirty="0" err="1">
                <a:solidFill>
                  <a:schemeClr val="tx1">
                    <a:lumMod val="50000"/>
                    <a:lumOff val="50000"/>
                  </a:schemeClr>
                </a:solidFill>
                <a:latin typeface="+mn-lt"/>
              </a:rPr>
              <a:t>katakana</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transcription</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of</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foreign</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words</a:t>
            </a:r>
            <a:r>
              <a:rPr lang="de-DE" sz="1800" i="1" dirty="0">
                <a:solidFill>
                  <a:schemeClr val="tx1">
                    <a:lumMod val="50000"/>
                    <a:lumOff val="50000"/>
                  </a:schemeClr>
                </a:solidFill>
                <a:latin typeface="+mn-lt"/>
              </a:rPr>
              <a:t> and </a:t>
            </a:r>
            <a:r>
              <a:rPr lang="de-DE" sz="1800" i="1" dirty="0" err="1">
                <a:solidFill>
                  <a:schemeClr val="tx1">
                    <a:lumMod val="50000"/>
                    <a:lumOff val="50000"/>
                  </a:schemeClr>
                </a:solidFill>
                <a:latin typeface="+mn-lt"/>
              </a:rPr>
              <a:t>other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uses</a:t>
            </a:r>
            <a:r>
              <a:rPr lang="de-DE" sz="1800" i="1" dirty="0">
                <a:solidFill>
                  <a:schemeClr val="tx1">
                    <a:lumMod val="50000"/>
                    <a:lumOff val="50000"/>
                  </a:schemeClr>
                </a:solidFill>
                <a:latin typeface="+mn-lt"/>
              </a:rPr>
              <a:t>, and </a:t>
            </a:r>
            <a:r>
              <a:rPr lang="de-DE" sz="1800" b="1" i="1" dirty="0">
                <a:solidFill>
                  <a:schemeClr val="tx1">
                    <a:lumMod val="50000"/>
                    <a:lumOff val="50000"/>
                  </a:schemeClr>
                </a:solidFill>
                <a:latin typeface="+mn-lt"/>
              </a:rPr>
              <a:t>latin</a:t>
            </a:r>
            <a:endParaRPr lang="de-DE" sz="1800" i="1" dirty="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de-DE" sz="1800" i="1" dirty="0">
                <a:solidFill>
                  <a:schemeClr val="tx1">
                    <a:lumMod val="50000"/>
                    <a:lumOff val="50000"/>
                  </a:schemeClr>
                </a:solidFill>
                <a:latin typeface="+mn-lt"/>
              </a:rPr>
              <a:t>    </a:t>
            </a:r>
            <a:r>
              <a:rPr lang="el-GR" sz="1800" i="1" dirty="0">
                <a:solidFill>
                  <a:schemeClr val="tx1">
                    <a:lumMod val="50000"/>
                    <a:lumOff val="50000"/>
                  </a:schemeClr>
                </a:solidFill>
                <a:latin typeface="+mn-lt"/>
              </a:rPr>
              <a:t>δεν υπάρχουν κενά </a:t>
            </a:r>
            <a:r>
              <a:rPr lang="de-DE" sz="1800" i="1" dirty="0">
                <a:solidFill>
                  <a:schemeClr val="tx1">
                    <a:lumMod val="50000"/>
                    <a:lumOff val="50000"/>
                  </a:schemeClr>
                </a:solidFill>
                <a:latin typeface="+mn-lt"/>
              </a:rPr>
              <a:t>(</a:t>
            </a:r>
            <a:r>
              <a:rPr lang="el-GR" sz="1800" i="1" dirty="0">
                <a:solidFill>
                  <a:schemeClr val="tx1">
                    <a:lumMod val="50000"/>
                    <a:lumOff val="50000"/>
                  </a:schemeClr>
                </a:solidFill>
                <a:latin typeface="+mn-lt"/>
              </a:rPr>
              <a:t>όπως στα Κινέζικα</a:t>
            </a:r>
            <a:r>
              <a:rPr lang="de-DE" sz="1800" i="1" dirty="0">
                <a:solidFill>
                  <a:schemeClr val="tx1">
                    <a:lumMod val="50000"/>
                    <a:lumOff val="50000"/>
                  </a:schemeClr>
                </a:solidFill>
                <a:latin typeface="+mn-lt"/>
              </a:rPr>
              <a:t>). </a:t>
            </a:r>
            <a:endParaRPr lang="el-GR" sz="1800" i="1" dirty="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el-GR" sz="1800" i="1" dirty="0">
                <a:solidFill>
                  <a:schemeClr val="tx1">
                    <a:lumMod val="50000"/>
                    <a:lumOff val="50000"/>
                  </a:schemeClr>
                </a:solidFill>
                <a:latin typeface="+mn-lt"/>
              </a:rPr>
              <a:t>	Οι χρήστες μπορεί μια ερώτηση μόνο σε </a:t>
            </a:r>
            <a:r>
              <a:rPr lang="de-DE" sz="1800" i="1" dirty="0" err="1">
                <a:solidFill>
                  <a:schemeClr val="tx1">
                    <a:lumMod val="50000"/>
                    <a:lumOff val="50000"/>
                  </a:schemeClr>
                </a:solidFill>
                <a:latin typeface="+mn-lt"/>
              </a:rPr>
              <a:t>hiragana</a:t>
            </a:r>
            <a:r>
              <a:rPr lang="de-DE" i="1" dirty="0">
                <a:solidFill>
                  <a:schemeClr val="tx1">
                    <a:lumMod val="50000"/>
                    <a:lumOff val="50000"/>
                  </a:schemeClr>
                </a:solidFill>
                <a:latin typeface="+mn-lt"/>
              </a:rPr>
              <a:t> </a:t>
            </a:r>
          </a:p>
          <a:p>
            <a:pPr lvl="1">
              <a:spcBef>
                <a:spcPts val="700"/>
              </a:spcBef>
              <a:buClr>
                <a:srgbClr val="336699"/>
              </a:buClr>
            </a:pPr>
            <a:r>
              <a:rPr lang="de-DE" i="1" dirty="0">
                <a:solidFill>
                  <a:schemeClr val="accent6">
                    <a:lumMod val="75000"/>
                  </a:schemeClr>
                </a:solidFill>
                <a:latin typeface="+mn-lt"/>
              </a:rPr>
              <a:t> </a:t>
            </a:r>
          </a:p>
        </p:txBody>
      </p:sp>
    </p:spTree>
    <p:extLst>
      <p:ext uri="{BB962C8B-B14F-4D97-AF65-F5344CB8AC3E}">
        <p14:creationId xmlns:p14="http://schemas.microsoft.com/office/powerpoint/2010/main" val="3775026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1747" name="Content Placeholder 2"/>
          <p:cNvSpPr>
            <a:spLocks noGrp="1"/>
          </p:cNvSpPr>
          <p:nvPr>
            <p:ph idx="1"/>
          </p:nvPr>
        </p:nvSpPr>
        <p:spPr/>
        <p:txBody>
          <a:bodyPr/>
          <a:lstStyle/>
          <a:p>
            <a:pPr eaLnBrk="1" hangingPunct="1"/>
            <a:r>
              <a:rPr lang="el-GR" sz="2400" dirty="0">
                <a:ea typeface="ＭＳ Ｐゴシック" pitchFamily="34" charset="-128"/>
              </a:rPr>
              <a:t>Τα Αραβικά και στα Εβραϊκά γράφονται από τα δεξιά προς τα αριστερά, αλλά με συγκεκριμένα τμήματα (πχ αριθμοί)  να γράφονται από τα αριστερά στα δεξιά</a:t>
            </a:r>
          </a:p>
          <a:p>
            <a:pPr eaLnBrk="1" hangingPunct="1"/>
            <a:r>
              <a:rPr lang="el-GR" sz="2400" dirty="0">
                <a:ea typeface="ＭＳ Ｐゴシック" pitchFamily="34" charset="-128"/>
              </a:rPr>
              <a:t>Οι λέξεις διαχωρίζονται αλλά τα γράμματα μέσα στις</a:t>
            </a:r>
          </a:p>
          <a:p>
            <a:pPr marL="0" indent="0" eaLnBrk="1" hangingPunct="1">
              <a:buNone/>
            </a:pPr>
            <a:r>
              <a:rPr lang="el-GR" sz="2400" dirty="0">
                <a:ea typeface="ＭＳ Ｐゴシック" pitchFamily="34" charset="-128"/>
              </a:rPr>
              <a:t> λέξεις περίπλοκοι χαρακτήρες</a:t>
            </a:r>
          </a:p>
          <a:p>
            <a:pPr marL="0" indent="0" eaLnBrk="1" hangingPunct="1">
              <a:buNone/>
            </a:pPr>
            <a:endParaRPr lang="en-US" dirty="0">
              <a:ea typeface="ＭＳ Ｐゴシック" pitchFamily="34" charset="-128"/>
            </a:endParaRPr>
          </a:p>
          <a:p>
            <a:pPr marL="0" indent="0" eaLnBrk="1" hangingPunct="1">
              <a:buNone/>
            </a:pPr>
            <a:r>
              <a:rPr lang="en-US" dirty="0">
                <a:ea typeface="ＭＳ Ｐゴシック" pitchFamily="34" charset="-128"/>
              </a:rPr>
              <a:t>                  		         ←  →    ← →                         ← start</a:t>
            </a:r>
          </a:p>
          <a:p>
            <a:pPr lvl="1" eaLnBrk="1" hangingPunct="1"/>
            <a:r>
              <a:rPr lang="en-US" dirty="0">
                <a:ea typeface="ＭＳ Ｐゴシック" pitchFamily="34" charset="-128"/>
              </a:rPr>
              <a:t>‘Algeria achieved its independence in 1962 after 132 years of French occupation.’</a:t>
            </a:r>
          </a:p>
          <a:p>
            <a:pPr eaLnBrk="1" hangingPunct="1"/>
            <a:r>
              <a:rPr lang="el-GR" sz="2400" dirty="0">
                <a:ea typeface="ＭＳ Ｐゴシック" pitchFamily="34" charset="-128"/>
              </a:rPr>
              <a:t>Με χρήση</a:t>
            </a:r>
            <a:r>
              <a:rPr lang="en-US" sz="2400" dirty="0">
                <a:ea typeface="ＭＳ Ｐゴシック" pitchFamily="34" charset="-128"/>
              </a:rPr>
              <a:t> Unicode, </a:t>
            </a:r>
            <a:r>
              <a:rPr lang="el-GR" sz="2400" dirty="0">
                <a:ea typeface="ＭＳ Ｐゴシック" pitchFamily="34" charset="-128"/>
              </a:rPr>
              <a:t>η αποθηκευμένη μορφή είναι απλοποιημένη</a:t>
            </a:r>
            <a:endParaRPr lang="en-US" dirty="0">
              <a:ea typeface="ＭＳ Ｐゴシック" pitchFamily="34" charset="-128"/>
            </a:endParaRPr>
          </a:p>
        </p:txBody>
      </p:sp>
      <p:sp>
        <p:nvSpPr>
          <p:cNvPr id="31750" name="Slide Number Placeholder 5"/>
          <p:cNvSpPr>
            <a:spLocks noGrp="1"/>
          </p:cNvSpPr>
          <p:nvPr>
            <p:ph type="sldNum" sz="quarter" idx="12"/>
          </p:nvPr>
        </p:nvSpPr>
        <p:spPr bwMode="auto">
          <a:noFill/>
          <a:ln>
            <a:miter lim="800000"/>
            <a:headEnd/>
            <a:tailEnd/>
          </a:ln>
        </p:spPr>
        <p:txBody>
          <a:bodyPr/>
          <a:lstStyle/>
          <a:p>
            <a:fld id="{882B43B0-6440-43ED-ADB4-B6F3958BCE98}" type="slidenum">
              <a:rPr lang="en-US"/>
              <a:pPr/>
              <a:t>37</a:t>
            </a:fld>
            <a:endParaRPr lang="en-US"/>
          </a:p>
        </p:txBody>
      </p:sp>
      <p:pic>
        <p:nvPicPr>
          <p:cNvPr id="31748" name="Picture 3"/>
          <p:cNvPicPr>
            <a:picLocks noChangeAspect="1"/>
          </p:cNvPicPr>
          <p:nvPr/>
        </p:nvPicPr>
        <p:blipFill>
          <a:blip r:embed="rId2" cstate="print"/>
          <a:srcRect/>
          <a:stretch>
            <a:fillRect/>
          </a:stretch>
        </p:blipFill>
        <p:spPr bwMode="auto">
          <a:xfrm>
            <a:off x="914400" y="3789040"/>
            <a:ext cx="7620000" cy="436563"/>
          </a:xfrm>
          <a:prstGeom prst="rect">
            <a:avLst/>
          </a:prstGeom>
          <a:noFill/>
          <a:ln w="9525">
            <a:noFill/>
            <a:miter lim="800000"/>
            <a:headEnd/>
            <a:tailEnd/>
          </a:ln>
        </p:spPr>
      </p:pic>
      <p:sp>
        <p:nvSpPr>
          <p:cNvPr id="3174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92646" y="849839"/>
            <a:ext cx="7886700" cy="1325563"/>
          </a:xfrm>
        </p:spPr>
        <p:txBody>
          <a:bodyPr/>
          <a:lstStyle/>
          <a:p>
            <a:pPr algn="ctr" eaLnBrk="1" hangingPunct="1"/>
            <a:r>
              <a:rPr lang="en-US" i="1" dirty="0">
                <a:solidFill>
                  <a:schemeClr val="accent2">
                    <a:lumMod val="75000"/>
                  </a:schemeClr>
                </a:solidFill>
                <a:ea typeface="ＭＳ Ｐゴシック" pitchFamily="34" charset="-128"/>
              </a:rPr>
              <a:t>k</a:t>
            </a:r>
            <a:r>
              <a:rPr lang="el-GR" dirty="0">
                <a:solidFill>
                  <a:schemeClr val="accent2">
                    <a:lumMod val="75000"/>
                  </a:schemeClr>
                </a:solidFill>
                <a:ea typeface="ＭＳ Ｐゴシック" pitchFamily="34" charset="-128"/>
              </a:rPr>
              <a:t>-</a:t>
            </a:r>
            <a:r>
              <a:rPr lang="en-US" dirty="0">
                <a:solidFill>
                  <a:schemeClr val="accent2">
                    <a:lumMod val="75000"/>
                  </a:schemeClr>
                </a:solidFill>
                <a:ea typeface="ＭＳ Ｐゴシック" pitchFamily="34" charset="-128"/>
              </a:rPr>
              <a:t>grams</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38</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395536" y="2492896"/>
            <a:ext cx="8280920" cy="1384995"/>
          </a:xfrm>
          <a:prstGeom prst="rect">
            <a:avLst/>
          </a:prstGeom>
          <a:noFill/>
        </p:spPr>
        <p:txBody>
          <a:bodyPr wrap="square" rtlCol="0">
            <a:spAutoFit/>
          </a:bodyPr>
          <a:lstStyle/>
          <a:p>
            <a:r>
              <a:rPr lang="el-GR" sz="2800" dirty="0">
                <a:solidFill>
                  <a:schemeClr val="tx1"/>
                </a:solidFill>
                <a:latin typeface="+mn-lt"/>
                <a:ea typeface="ＭＳ Ｐゴシック" pitchFamily="34" charset="-128"/>
                <a:cs typeface="ＭＳ Ｐゴシック" pitchFamily="-65" charset="-128"/>
              </a:rPr>
              <a:t>Αντί για </a:t>
            </a:r>
            <a:r>
              <a:rPr lang="el-GR" sz="2800" dirty="0" err="1">
                <a:solidFill>
                  <a:schemeClr val="tx1"/>
                </a:solidFill>
                <a:latin typeface="+mn-lt"/>
                <a:ea typeface="ＭＳ Ｐゴシック" pitchFamily="34" charset="-128"/>
                <a:cs typeface="ＭＳ Ｐゴシック" pitchFamily="-65" charset="-128"/>
              </a:rPr>
              <a:t>ευρετηριοποίηση</a:t>
            </a:r>
            <a:r>
              <a:rPr lang="el-GR" sz="2800" dirty="0">
                <a:solidFill>
                  <a:schemeClr val="tx1"/>
                </a:solidFill>
                <a:latin typeface="+mn-lt"/>
                <a:ea typeface="ＭＳ Ｐゴシック" pitchFamily="34" charset="-128"/>
                <a:cs typeface="ＭＳ Ｐゴシック" pitchFamily="-65" charset="-128"/>
              </a:rPr>
              <a:t> σε επίπεδο λέξεων </a:t>
            </a:r>
            <a:r>
              <a:rPr lang="el-GR" sz="2800" dirty="0" err="1">
                <a:solidFill>
                  <a:schemeClr val="tx1"/>
                </a:solidFill>
                <a:latin typeface="+mn-lt"/>
                <a:ea typeface="ＭＳ Ｐゴシック" pitchFamily="34" charset="-128"/>
                <a:cs typeface="ＭＳ Ｐゴシック" pitchFamily="-65" charset="-128"/>
              </a:rPr>
              <a:t>ευρετηριοποίηση</a:t>
            </a:r>
            <a:r>
              <a:rPr lang="el-GR" sz="2800" dirty="0">
                <a:solidFill>
                  <a:schemeClr val="tx1"/>
                </a:solidFill>
                <a:latin typeface="+mn-lt"/>
                <a:ea typeface="ＭＳ Ｐゴシック" pitchFamily="34" charset="-128"/>
                <a:cs typeface="ＭＳ Ｐゴシック" pitchFamily="-65" charset="-128"/>
              </a:rPr>
              <a:t> όλων των </a:t>
            </a:r>
            <a:r>
              <a:rPr lang="el-GR" sz="2800" dirty="0">
                <a:solidFill>
                  <a:schemeClr val="accent6">
                    <a:lumMod val="75000"/>
                  </a:schemeClr>
                </a:solidFill>
                <a:latin typeface="+mn-lt"/>
                <a:ea typeface="ＭＳ Ｐゴシック" pitchFamily="34" charset="-128"/>
                <a:cs typeface="ＭＳ Ｐゴシック" pitchFamily="-65" charset="-128"/>
              </a:rPr>
              <a:t>ακολουθιών</a:t>
            </a:r>
            <a:r>
              <a:rPr lang="el-GR" sz="2800" i="1" dirty="0">
                <a:solidFill>
                  <a:schemeClr val="accent6">
                    <a:lumMod val="75000"/>
                  </a:schemeClr>
                </a:solidFill>
                <a:latin typeface="+mn-lt"/>
                <a:ea typeface="ＭＳ Ｐゴシック" pitchFamily="34" charset="-128"/>
                <a:cs typeface="ＭＳ Ｐゴシック" pitchFamily="-65" charset="-128"/>
              </a:rPr>
              <a:t> </a:t>
            </a:r>
            <a:r>
              <a:rPr lang="en-US" sz="2800" i="1" dirty="0">
                <a:solidFill>
                  <a:schemeClr val="accent6">
                    <a:lumMod val="75000"/>
                  </a:schemeClr>
                </a:solidFill>
                <a:latin typeface="+mn-lt"/>
                <a:ea typeface="ＭＳ Ｐゴシック" pitchFamily="34" charset="-128"/>
                <a:cs typeface="ＭＳ Ｐゴシック" pitchFamily="-65" charset="-128"/>
              </a:rPr>
              <a:t>k-</a:t>
            </a:r>
            <a:r>
              <a:rPr lang="el-GR" sz="2800" dirty="0">
                <a:solidFill>
                  <a:schemeClr val="accent6">
                    <a:lumMod val="75000"/>
                  </a:schemeClr>
                </a:solidFill>
                <a:latin typeface="+mn-lt"/>
                <a:ea typeface="ＭＳ Ｐゴシック" pitchFamily="34" charset="-128"/>
                <a:cs typeface="ＭＳ Ｐゴシック" pitchFamily="-65" charset="-128"/>
              </a:rPr>
              <a:t>χαρακτήρων </a:t>
            </a:r>
            <a:r>
              <a:rPr lang="en-US" sz="2800" dirty="0">
                <a:solidFill>
                  <a:schemeClr val="tx1"/>
                </a:solidFill>
                <a:latin typeface="+mn-lt"/>
                <a:ea typeface="ＭＳ Ｐゴシック" pitchFamily="34" charset="-128"/>
                <a:cs typeface="ＭＳ Ｐゴシック" pitchFamily="-65" charset="-128"/>
              </a:rPr>
              <a:t>(</a:t>
            </a:r>
            <a:r>
              <a:rPr lang="en-US" sz="2800" i="1" dirty="0">
                <a:solidFill>
                  <a:schemeClr val="tx1"/>
                </a:solidFill>
                <a:latin typeface="+mn-lt"/>
                <a:ea typeface="ＭＳ Ｐゴシック" pitchFamily="34" charset="-128"/>
                <a:cs typeface="ＭＳ Ｐゴシック" pitchFamily="-65" charset="-128"/>
              </a:rPr>
              <a:t>k</a:t>
            </a:r>
            <a:r>
              <a:rPr lang="en-US" sz="2800" dirty="0">
                <a:solidFill>
                  <a:schemeClr val="tx1"/>
                </a:solidFill>
                <a:latin typeface="+mn-lt"/>
                <a:ea typeface="ＭＳ Ｐゴシック" pitchFamily="34" charset="-128"/>
                <a:cs typeface="ＭＳ Ｐゴシック" pitchFamily="-65" charset="-128"/>
              </a:rPr>
              <a:t>-grams)</a:t>
            </a:r>
          </a:p>
        </p:txBody>
      </p:sp>
      <mc:AlternateContent xmlns:mc="http://schemas.openxmlformats.org/markup-compatibility/2006" xmlns:p14="http://schemas.microsoft.com/office/powerpoint/2010/main">
        <mc:Choice Requires="p14">
          <p:contentPart p14:bwMode="auto" r:id="rId3">
            <p14:nvContentPartPr>
              <p14:cNvPr id="30746" name="Ink 30745">
                <a:extLst>
                  <a:ext uri="{FF2B5EF4-FFF2-40B4-BE49-F238E27FC236}">
                    <a16:creationId xmlns:a16="http://schemas.microsoft.com/office/drawing/2014/main" id="{F68E8131-D970-4ED1-84DC-4AB15589BF88}"/>
                  </a:ext>
                </a:extLst>
              </p14:cNvPr>
              <p14:cNvContentPartPr/>
              <p14:nvPr/>
            </p14:nvContentPartPr>
            <p14:xfrm>
              <a:off x="380160" y="877406"/>
              <a:ext cx="360" cy="360"/>
            </p14:xfrm>
          </p:contentPart>
        </mc:Choice>
        <mc:Fallback xmlns="">
          <p:pic>
            <p:nvPicPr>
              <p:cNvPr id="30746" name="Ink 30745">
                <a:extLst>
                  <a:ext uri="{FF2B5EF4-FFF2-40B4-BE49-F238E27FC236}">
                    <a16:creationId xmlns:a16="http://schemas.microsoft.com/office/drawing/2014/main" id="{F68E8131-D970-4ED1-84DC-4AB15589BF88}"/>
                  </a:ext>
                </a:extLst>
              </p:cNvPr>
              <p:cNvPicPr/>
              <p:nvPr/>
            </p:nvPicPr>
            <p:blipFill>
              <a:blip r:embed="rId90"/>
              <a:stretch>
                <a:fillRect/>
              </a:stretch>
            </p:blipFill>
            <p:spPr>
              <a:xfrm>
                <a:off x="371160" y="868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759" name="Ink 30758">
                <a:extLst>
                  <a:ext uri="{FF2B5EF4-FFF2-40B4-BE49-F238E27FC236}">
                    <a16:creationId xmlns:a16="http://schemas.microsoft.com/office/drawing/2014/main" id="{7F21EC56-BCBD-485B-BB6F-A705F7ADE09D}"/>
                  </a:ext>
                </a:extLst>
              </p14:cNvPr>
              <p14:cNvContentPartPr/>
              <p14:nvPr/>
            </p14:nvContentPartPr>
            <p14:xfrm>
              <a:off x="577440" y="731246"/>
              <a:ext cx="360" cy="360"/>
            </p14:xfrm>
          </p:contentPart>
        </mc:Choice>
        <mc:Fallback xmlns="">
          <p:pic>
            <p:nvPicPr>
              <p:cNvPr id="30759" name="Ink 30758">
                <a:extLst>
                  <a:ext uri="{FF2B5EF4-FFF2-40B4-BE49-F238E27FC236}">
                    <a16:creationId xmlns:a16="http://schemas.microsoft.com/office/drawing/2014/main" id="{7F21EC56-BCBD-485B-BB6F-A705F7ADE09D}"/>
                  </a:ext>
                </a:extLst>
              </p:cNvPr>
              <p:cNvPicPr/>
              <p:nvPr/>
            </p:nvPicPr>
            <p:blipFill>
              <a:blip r:embed="rId110"/>
              <a:stretch>
                <a:fillRect/>
              </a:stretch>
            </p:blipFill>
            <p:spPr>
              <a:xfrm>
                <a:off x="568800" y="722606"/>
                <a:ext cx="18000" cy="18000"/>
              </a:xfrm>
              <a:prstGeom prst="rect">
                <a:avLst/>
              </a:prstGeom>
            </p:spPr>
          </p:pic>
        </mc:Fallback>
      </mc:AlternateContent>
    </p:spTree>
    <p:extLst>
      <p:ext uri="{BB962C8B-B14F-4D97-AF65-F5344CB8AC3E}">
        <p14:creationId xmlns:p14="http://schemas.microsoft.com/office/powerpoint/2010/main" val="3201479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4417" y="476672"/>
            <a:ext cx="7886700" cy="1325563"/>
          </a:xfrm>
        </p:spPr>
        <p:txBody>
          <a:bodyPr/>
          <a:lstStyle/>
          <a:p>
            <a:pPr algn="ctr" eaLnBrk="1" hangingPunct="1"/>
            <a:r>
              <a:rPr lang="en-US" dirty="0">
                <a:solidFill>
                  <a:schemeClr val="accent2">
                    <a:lumMod val="75000"/>
                  </a:schemeClr>
                </a:solidFill>
                <a:ea typeface="ＭＳ Ｐゴシック" pitchFamily="34" charset="-128"/>
              </a:rPr>
              <a:t>Stop words</a:t>
            </a:r>
            <a:r>
              <a:rPr lang="el-GR" dirty="0">
                <a:solidFill>
                  <a:schemeClr val="accent2">
                    <a:lumMod val="75000"/>
                  </a:schemeClr>
                </a:solidFill>
                <a:ea typeface="ＭＳ Ｐゴシック" pitchFamily="34" charset="-128"/>
              </a:rPr>
              <a:t> (Διακόπτουσες λέξεις)</a:t>
            </a:r>
            <a:endParaRPr lang="en-US" dirty="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395536" y="2276872"/>
            <a:ext cx="7823346" cy="3528392"/>
          </a:xfrm>
        </p:spPr>
        <p:txBody>
          <a:bodyPr/>
          <a:lstStyle/>
          <a:p>
            <a:pPr eaLnBrk="1" hangingPunct="1"/>
            <a:r>
              <a:rPr lang="el-GR" sz="2400" dirty="0">
                <a:ea typeface="ＭＳ Ｐゴシック" pitchFamily="34" charset="-128"/>
              </a:rPr>
              <a:t>Χρήση </a:t>
            </a:r>
            <a:r>
              <a:rPr lang="en-US" sz="2400" dirty="0">
                <a:solidFill>
                  <a:srgbClr val="FF0000"/>
                </a:solidFill>
                <a:ea typeface="ＭＳ Ｐゴシック" pitchFamily="34" charset="-128"/>
              </a:rPr>
              <a:t>stop list</a:t>
            </a:r>
            <a:r>
              <a:rPr lang="en-US" sz="2400" dirty="0">
                <a:ea typeface="ＭＳ Ｐゴシック" pitchFamily="34" charset="-128"/>
              </a:rPr>
              <a:t>, </a:t>
            </a:r>
            <a:r>
              <a:rPr lang="el-GR" sz="2400" dirty="0">
                <a:ea typeface="ＭＳ Ｐゴシック" pitchFamily="34" charset="-128"/>
              </a:rPr>
              <a:t>αποκλείουμε από το λεξικό  τις πιο κοινές λέξεις</a:t>
            </a:r>
            <a:r>
              <a:rPr lang="en-US" sz="2400" dirty="0">
                <a:ea typeface="ＭＳ Ｐゴシック" pitchFamily="34" charset="-128"/>
              </a:rPr>
              <a:t> (</a:t>
            </a:r>
            <a:r>
              <a:rPr lang="el-GR" sz="2400" dirty="0">
                <a:ea typeface="ＭＳ Ｐゴシック" pitchFamily="34" charset="-128"/>
              </a:rPr>
              <a:t>με βάση τη συχνότητα συλλογής (</a:t>
            </a:r>
            <a:r>
              <a:rPr lang="en-US" sz="2400" dirty="0">
                <a:ea typeface="ＭＳ Ｐゴシック" pitchFamily="34" charset="-128"/>
              </a:rPr>
              <a:t>collection frequency))</a:t>
            </a:r>
            <a:r>
              <a:rPr lang="el-GR" sz="2400" dirty="0">
                <a:ea typeface="ＭＳ Ｐゴシック" pitchFamily="34" charset="-128"/>
              </a:rPr>
              <a:t>. Γιατί;</a:t>
            </a:r>
          </a:p>
          <a:p>
            <a:pPr marL="0" indent="0" eaLnBrk="1" hangingPunct="1">
              <a:buNone/>
            </a:pPr>
            <a:r>
              <a:rPr lang="el-GR" sz="2400" dirty="0">
                <a:ea typeface="ＭＳ Ｐゴシック" pitchFamily="34" charset="-128"/>
              </a:rPr>
              <a:t> </a:t>
            </a:r>
          </a:p>
          <a:p>
            <a:pPr lvl="1" eaLnBrk="1" hangingPunct="1"/>
            <a:r>
              <a:rPr lang="el-GR" sz="1800" dirty="0">
                <a:ea typeface="ＭＳ Ｐゴシック" pitchFamily="34" charset="-128"/>
              </a:rPr>
              <a:t>Έχουν μικρό σημασιολογικό περιεχόμενο: </a:t>
            </a:r>
            <a:r>
              <a:rPr lang="en-US" sz="1800" dirty="0">
                <a:ea typeface="ＭＳ Ｐゴシック" pitchFamily="34" charset="-128"/>
              </a:rPr>
              <a:t> </a:t>
            </a:r>
            <a:r>
              <a:rPr lang="en-US" sz="1800" i="1" dirty="0">
                <a:solidFill>
                  <a:schemeClr val="accent6">
                    <a:lumMod val="75000"/>
                  </a:schemeClr>
                </a:solidFill>
              </a:rPr>
              <a:t>a, an, and, are, as, at, be, by, for, from, has, he, in, is, it, its, of, on, that, the, to, was, were, will, with</a:t>
            </a:r>
            <a:endParaRPr lang="el-GR" sz="1800" i="1" dirty="0">
              <a:solidFill>
                <a:schemeClr val="accent6">
                  <a:lumMod val="75000"/>
                </a:schemeClr>
              </a:solidFill>
            </a:endParaRPr>
          </a:p>
          <a:p>
            <a:pPr lvl="1" eaLnBrk="1" hangingPunct="1"/>
            <a:endParaRPr lang="en-US" sz="1800" i="1" dirty="0">
              <a:ea typeface="ＭＳ Ｐゴシック" pitchFamily="34" charset="-128"/>
            </a:endParaRPr>
          </a:p>
          <a:p>
            <a:pPr lvl="1" eaLnBrk="1" hangingPunct="1"/>
            <a:r>
              <a:rPr lang="el-GR" sz="1800" dirty="0">
                <a:ea typeface="ＭＳ Ｐゴシック" pitchFamily="34" charset="-128"/>
              </a:rPr>
              <a:t>Είναι πάρα πολλές:</a:t>
            </a:r>
            <a:r>
              <a:rPr lang="en-US" sz="1800" dirty="0">
                <a:ea typeface="ＭＳ Ｐゴシック" pitchFamily="34" charset="-128"/>
              </a:rPr>
              <a:t>~30%</a:t>
            </a:r>
            <a:r>
              <a:rPr lang="el-GR" sz="1800" dirty="0">
                <a:ea typeface="ＭＳ Ｐゴシック" pitchFamily="34" charset="-128"/>
              </a:rPr>
              <a:t> των καταχωρήσεων αφορούν τις πιο συχνές 30 λέξεις </a:t>
            </a:r>
            <a:r>
              <a:rPr lang="en-US" sz="1800" dirty="0">
                <a:ea typeface="ＭＳ Ｐゴシック" pitchFamily="34" charset="-128"/>
              </a:rPr>
              <a:t> </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39</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4</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p:cNvSpPr txBox="1"/>
          <p:nvPr/>
        </p:nvSpPr>
        <p:spPr>
          <a:xfrm>
            <a:off x="395536" y="1579301"/>
            <a:ext cx="7848872" cy="4708981"/>
          </a:xfrm>
          <a:prstGeom prst="rect">
            <a:avLst/>
          </a:prstGeom>
          <a:noFill/>
        </p:spPr>
        <p:txBody>
          <a:bodyPr wrap="square" rtlCol="0">
            <a:spAutoFit/>
          </a:bodyPr>
          <a:lstStyle/>
          <a:p>
            <a:r>
              <a:rPr lang="el-GR" dirty="0">
                <a:solidFill>
                  <a:srgbClr val="002060"/>
                </a:solidFill>
                <a:latin typeface="+mn-lt"/>
              </a:rPr>
              <a:t>Φάση 1: Δημιουργία της μηχανής αναζήτησης</a:t>
            </a:r>
          </a:p>
          <a:p>
            <a:endParaRPr lang="el-GR" dirty="0">
              <a:solidFill>
                <a:srgbClr val="002060"/>
              </a:solidFill>
              <a:latin typeface="+mn-lt"/>
            </a:endParaRPr>
          </a:p>
          <a:p>
            <a:pPr marL="342900" indent="-342900">
              <a:buFont typeface="Wingdings" panose="05000000000000000000" pitchFamily="2" charset="2"/>
              <a:buChar char="§"/>
            </a:pPr>
            <a:r>
              <a:rPr lang="el-GR" dirty="0">
                <a:solidFill>
                  <a:schemeClr val="tx1"/>
                </a:solidFill>
                <a:latin typeface="+mn-lt"/>
              </a:rPr>
              <a:t>Δημιουργία συλλογής</a:t>
            </a:r>
            <a:r>
              <a:rPr lang="en-US" dirty="0">
                <a:solidFill>
                  <a:schemeClr val="tx1"/>
                </a:solidFill>
                <a:latin typeface="+mn-lt"/>
              </a:rPr>
              <a:t> </a:t>
            </a:r>
            <a:r>
              <a:rPr lang="el-GR" dirty="0">
                <a:solidFill>
                  <a:schemeClr val="tx1"/>
                </a:solidFill>
                <a:latin typeface="+mn-lt"/>
              </a:rPr>
              <a:t>(αν δεν υπάρχει): </a:t>
            </a:r>
          </a:p>
          <a:p>
            <a:pPr marL="1085850" lvl="1" indent="-342900">
              <a:buFont typeface="Wingdings" panose="05000000000000000000" pitchFamily="2" charset="2"/>
              <a:buChar char="§"/>
            </a:pPr>
            <a:r>
              <a:rPr lang="en-US" dirty="0">
                <a:solidFill>
                  <a:schemeClr val="tx1"/>
                </a:solidFill>
                <a:latin typeface="+mn-lt"/>
              </a:rPr>
              <a:t>crawl, scrap, use specific APIs (social media)</a:t>
            </a:r>
            <a:endParaRPr lang="el-GR" dirty="0">
              <a:solidFill>
                <a:schemeClr val="tx1"/>
              </a:solidFill>
              <a:latin typeface="+mn-lt"/>
            </a:endParaRPr>
          </a:p>
          <a:p>
            <a:pPr marL="342900" indent="-342900">
              <a:buFont typeface="Wingdings" panose="05000000000000000000" pitchFamily="2" charset="2"/>
              <a:buChar char="§"/>
            </a:pPr>
            <a:r>
              <a:rPr lang="el-GR" dirty="0">
                <a:solidFill>
                  <a:schemeClr val="tx1"/>
                </a:solidFill>
                <a:latin typeface="+mn-lt"/>
              </a:rPr>
              <a:t>Ανάλυση του κειμένου</a:t>
            </a:r>
            <a:r>
              <a:rPr lang="en-US" dirty="0">
                <a:solidFill>
                  <a:schemeClr val="tx1"/>
                </a:solidFill>
                <a:latin typeface="+mn-lt"/>
              </a:rPr>
              <a:t> </a:t>
            </a:r>
            <a:r>
              <a:rPr lang="el-GR" dirty="0">
                <a:solidFill>
                  <a:schemeClr val="tx1"/>
                </a:solidFill>
                <a:latin typeface="+mn-lt"/>
              </a:rPr>
              <a:t>(</a:t>
            </a:r>
            <a:r>
              <a:rPr lang="en-US" dirty="0">
                <a:solidFill>
                  <a:schemeClr val="tx1"/>
                </a:solidFill>
                <a:latin typeface="+mn-lt"/>
              </a:rPr>
              <a:t>parsing)</a:t>
            </a:r>
            <a:endParaRPr lang="el-GR" dirty="0">
              <a:solidFill>
                <a:schemeClr val="tx1"/>
              </a:solidFill>
              <a:latin typeface="+mn-lt"/>
            </a:endParaRPr>
          </a:p>
          <a:p>
            <a:pPr marL="1085850" lvl="1" indent="-342900">
              <a:buFont typeface="Wingdings" panose="05000000000000000000" pitchFamily="2" charset="2"/>
              <a:buChar char="§"/>
            </a:pPr>
            <a:r>
              <a:rPr lang="el-GR" dirty="0">
                <a:solidFill>
                  <a:schemeClr val="tx1"/>
                </a:solidFill>
                <a:latin typeface="+mn-lt"/>
              </a:rPr>
              <a:t>Ποιοι θα είναι οι όροι, περιλαμβάνει και γλωσσολογική επεξεργασία</a:t>
            </a:r>
          </a:p>
          <a:p>
            <a:pPr marL="342900" indent="-342900">
              <a:buFont typeface="Wingdings" panose="05000000000000000000" pitchFamily="2" charset="2"/>
              <a:buChar char="§"/>
            </a:pPr>
            <a:r>
              <a:rPr lang="el-GR" dirty="0">
                <a:solidFill>
                  <a:schemeClr val="tx1"/>
                </a:solidFill>
                <a:latin typeface="+mn-lt"/>
              </a:rPr>
              <a:t>Κατασκευή ευρετηρίων</a:t>
            </a:r>
            <a:r>
              <a:rPr lang="en-US" dirty="0">
                <a:solidFill>
                  <a:schemeClr val="tx1"/>
                </a:solidFill>
                <a:latin typeface="+mn-lt"/>
              </a:rPr>
              <a:t> (indexing)</a:t>
            </a:r>
            <a:endParaRPr lang="el-GR" dirty="0">
              <a:solidFill>
                <a:schemeClr val="tx1"/>
              </a:solidFill>
              <a:latin typeface="+mn-lt"/>
            </a:endParaRPr>
          </a:p>
          <a:p>
            <a:pPr marL="1085850" lvl="1" indent="-342900">
              <a:buFont typeface="Wingdings" panose="05000000000000000000" pitchFamily="2" charset="2"/>
              <a:buChar char="§"/>
            </a:pPr>
            <a:r>
              <a:rPr lang="el-GR" dirty="0">
                <a:solidFill>
                  <a:schemeClr val="tx1"/>
                </a:solidFill>
                <a:latin typeface="+mn-lt"/>
              </a:rPr>
              <a:t>Η πιο απλή μορφή: για κάθε όρο σε ποια έγγραφα εμφανίζεται</a:t>
            </a:r>
            <a:endParaRPr lang="en-US" dirty="0">
              <a:solidFill>
                <a:schemeClr val="tx1"/>
              </a:solidFill>
              <a:latin typeface="+mn-lt"/>
            </a:endParaRPr>
          </a:p>
          <a:p>
            <a:pPr lvl="1" indent="0"/>
            <a:r>
              <a:rPr lang="el-GR" sz="1800" dirty="0">
                <a:solidFill>
                  <a:schemeClr val="tx1"/>
                </a:solidFill>
                <a:latin typeface="+mn-lt"/>
              </a:rPr>
              <a:t>(επεκτάσεις πχ με συχνότητα εμφάνισης, πληροφορία θέσης, συμπίεση, </a:t>
            </a:r>
            <a:r>
              <a:rPr lang="el-GR" sz="1800" dirty="0" err="1">
                <a:solidFill>
                  <a:schemeClr val="tx1"/>
                </a:solidFill>
                <a:latin typeface="+mn-lt"/>
              </a:rPr>
              <a:t>κλπ</a:t>
            </a:r>
            <a:r>
              <a:rPr lang="el-GR" sz="1800" dirty="0">
                <a:solidFill>
                  <a:schemeClr val="tx1"/>
                </a:solidFill>
                <a:latin typeface="+mn-lt"/>
              </a:rPr>
              <a:t>)</a:t>
            </a:r>
          </a:p>
          <a:p>
            <a:endParaRPr lang="el-GR" dirty="0">
              <a:solidFill>
                <a:schemeClr val="tx1"/>
              </a:solidFill>
              <a:latin typeface="+mn-lt"/>
            </a:endParaRPr>
          </a:p>
        </p:txBody>
      </p:sp>
      <p:sp>
        <p:nvSpPr>
          <p:cNvPr id="5" name="Τίτλος 4">
            <a:extLst>
              <a:ext uri="{FF2B5EF4-FFF2-40B4-BE49-F238E27FC236}">
                <a16:creationId xmlns:a16="http://schemas.microsoft.com/office/drawing/2014/main" id="{5CBD02C6-AFCE-4A6B-8A59-E3A78142E2AD}"/>
              </a:ext>
            </a:extLst>
          </p:cNvPr>
          <p:cNvSpPr>
            <a:spLocks noGrp="1"/>
          </p:cNvSpPr>
          <p:nvPr>
            <p:ph type="title"/>
          </p:nvPr>
        </p:nvSpPr>
        <p:spPr>
          <a:xfrm>
            <a:off x="532333" y="167484"/>
            <a:ext cx="7886700" cy="1325563"/>
          </a:xfrm>
        </p:spPr>
        <p:txBody>
          <a:bodyPr/>
          <a:lstStyle/>
          <a:p>
            <a:pPr algn="ctr"/>
            <a:r>
              <a:rPr lang="el-GR" dirty="0">
                <a:solidFill>
                  <a:srgbClr val="002060"/>
                </a:solidFill>
              </a:rPr>
              <a:t>Μηχανές Αναζήτησης</a:t>
            </a:r>
            <a:r>
              <a:rPr lang="en-US" dirty="0">
                <a:solidFill>
                  <a:srgbClr val="002060"/>
                </a:solidFill>
              </a:rPr>
              <a:t> </a:t>
            </a:r>
            <a:endParaRPr lang="el-GR" dirty="0">
              <a:solidFill>
                <a:srgbClr val="002060"/>
              </a:solidFill>
            </a:endParaRPr>
          </a:p>
        </p:txBody>
      </p:sp>
    </p:spTree>
    <p:extLst>
      <p:ext uri="{BB962C8B-B14F-4D97-AF65-F5344CB8AC3E}">
        <p14:creationId xmlns:p14="http://schemas.microsoft.com/office/powerpoint/2010/main" val="3437957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Stop words</a:t>
            </a:r>
            <a:r>
              <a:rPr lang="el-GR" dirty="0">
                <a:solidFill>
                  <a:schemeClr val="accent2">
                    <a:lumMod val="75000"/>
                  </a:schemeClr>
                </a:solidFill>
                <a:ea typeface="ＭＳ Ｐゴシック" pitchFamily="34" charset="-128"/>
              </a:rPr>
              <a:t> (Διακόπτουσες λέξεις)</a:t>
            </a:r>
            <a:endParaRPr lang="en-US" dirty="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406217" y="1844824"/>
            <a:ext cx="8134196" cy="3600400"/>
          </a:xfrm>
        </p:spPr>
        <p:txBody>
          <a:bodyPr>
            <a:noAutofit/>
          </a:bodyPr>
          <a:lstStyle/>
          <a:p>
            <a:pPr eaLnBrk="1" hangingPunct="1"/>
            <a:r>
              <a:rPr lang="el-GR" sz="2800" dirty="0">
                <a:ea typeface="ＭＳ Ｐゴシック" pitchFamily="34" charset="-128"/>
              </a:rPr>
              <a:t>Ωστόσο η τάση είναι </a:t>
            </a:r>
            <a:r>
              <a:rPr lang="el-GR" sz="2800" i="1" dirty="0">
                <a:solidFill>
                  <a:schemeClr val="accent6">
                    <a:lumMod val="75000"/>
                  </a:schemeClr>
                </a:solidFill>
                <a:ea typeface="ＭＳ Ｐゴシック" pitchFamily="34" charset="-128"/>
              </a:rPr>
              <a:t>να μη χρησιμοποιούνται </a:t>
            </a:r>
            <a:r>
              <a:rPr lang="el-GR" sz="2800" dirty="0">
                <a:ea typeface="ＭＳ Ｐゴシック" pitchFamily="34" charset="-128"/>
              </a:rPr>
              <a:t>λίστες</a:t>
            </a:r>
            <a:r>
              <a:rPr lang="en-US" sz="2800" dirty="0">
                <a:ea typeface="ＭＳ Ｐゴシック" pitchFamily="34" charset="-128"/>
              </a:rPr>
              <a:t>:</a:t>
            </a:r>
          </a:p>
          <a:p>
            <a:pPr lvl="1" eaLnBrk="1" hangingPunct="1"/>
            <a:r>
              <a:rPr lang="el-GR" sz="2400" dirty="0">
                <a:ea typeface="ＭＳ Ｐゴシック" pitchFamily="34" charset="-128"/>
              </a:rPr>
              <a:t>Καλές τεχνικές </a:t>
            </a:r>
            <a:r>
              <a:rPr lang="el-GR" sz="2400" i="1" dirty="0">
                <a:ea typeface="ＭＳ Ｐゴシック" pitchFamily="34" charset="-128"/>
              </a:rPr>
              <a:t>συμπίεσης</a:t>
            </a:r>
            <a:r>
              <a:rPr lang="el-GR" sz="2400" dirty="0">
                <a:ea typeface="ＭＳ Ｐゴシック" pitchFamily="34" charset="-128"/>
              </a:rPr>
              <a:t> οδηγούν στο να ελαχιστοποιούν το χώρο που χρειάζεται για την αποθήκευση τους</a:t>
            </a:r>
            <a:endParaRPr lang="en-US" sz="2400" dirty="0">
              <a:ea typeface="ＭＳ Ｐゴシック" pitchFamily="34" charset="-128"/>
            </a:endParaRPr>
          </a:p>
          <a:p>
            <a:pPr lvl="1" eaLnBrk="1" hangingPunct="1"/>
            <a:r>
              <a:rPr lang="el-GR" sz="2400" dirty="0">
                <a:ea typeface="ＭＳ Ｐゴシック" pitchFamily="34" charset="-128"/>
              </a:rPr>
              <a:t>Καλές τεχνικές για την </a:t>
            </a:r>
            <a:r>
              <a:rPr lang="el-GR" sz="2400" i="1" dirty="0">
                <a:ea typeface="ＭＳ Ｐゴシック" pitchFamily="34" charset="-128"/>
              </a:rPr>
              <a:t>επεξεργασία ερωτημάτων </a:t>
            </a:r>
            <a:r>
              <a:rPr lang="el-GR" sz="2400" dirty="0">
                <a:ea typeface="ＭＳ Ｐゴシック" pitchFamily="34" charset="-128"/>
              </a:rPr>
              <a:t>(στάθμιση όρων</a:t>
            </a:r>
            <a:r>
              <a:rPr lang="en-US" sz="2400" dirty="0">
                <a:ea typeface="ＭＳ Ｐゴシック" pitchFamily="34" charset="-128"/>
              </a:rPr>
              <a:t> </a:t>
            </a:r>
            <a:r>
              <a:rPr lang="el-GR" sz="2400" dirty="0">
                <a:ea typeface="ＭＳ Ｐゴシック" pitchFamily="34" charset="-128"/>
              </a:rPr>
              <a:t>και διάταξη όρων στα ευρετήρια με βάση τη σημαντικότητα) μειώνουν το κόστος στην εκτέλεσης μιας ερώτησης εξαιτίας των </a:t>
            </a:r>
            <a:r>
              <a:rPr lang="en-US" sz="2400" dirty="0">
                <a:ea typeface="ＭＳ Ｐゴシック" pitchFamily="34" charset="-128"/>
              </a:rPr>
              <a:t>stop words.</a:t>
            </a:r>
          </a:p>
          <a:p>
            <a:pPr lvl="1" eaLnBrk="1" hangingPunct="1">
              <a:buNone/>
            </a:pPr>
            <a:r>
              <a:rPr lang="el-GR" sz="2000" dirty="0">
                <a:solidFill>
                  <a:schemeClr val="accent6">
                    <a:lumMod val="75000"/>
                  </a:schemeClr>
                </a:solidFill>
                <a:ea typeface="ＭＳ Ｐゴシック" pitchFamily="34" charset="-128"/>
              </a:rPr>
              <a:t>Είναι χρήσιμα για</a:t>
            </a:r>
            <a:r>
              <a:rPr lang="en-US" sz="2000" dirty="0">
                <a:solidFill>
                  <a:schemeClr val="accent6">
                    <a:lumMod val="75000"/>
                  </a:schemeClr>
                </a:solidFill>
                <a:ea typeface="ＭＳ Ｐゴシック" pitchFamily="34" charset="-128"/>
              </a:rPr>
              <a:t>:</a:t>
            </a:r>
          </a:p>
          <a:p>
            <a:pPr lvl="2" eaLnBrk="1" hangingPunct="1"/>
            <a:r>
              <a:rPr lang="el-GR" sz="2000" dirty="0">
                <a:solidFill>
                  <a:schemeClr val="accent6">
                    <a:lumMod val="75000"/>
                  </a:schemeClr>
                </a:solidFill>
                <a:ea typeface="ＭＳ Ｐゴシック" pitchFamily="34" charset="-128"/>
              </a:rPr>
              <a:t>Φράσεις</a:t>
            </a:r>
            <a:r>
              <a:rPr lang="en-US" sz="2000" dirty="0">
                <a:solidFill>
                  <a:schemeClr val="accent6">
                    <a:lumMod val="75000"/>
                  </a:schemeClr>
                </a:solidFill>
                <a:ea typeface="ＭＳ Ｐゴシック" pitchFamily="34" charset="-128"/>
              </a:rPr>
              <a:t>: “King </a:t>
            </a:r>
            <a:r>
              <a:rPr lang="en-US" sz="2000" b="1" dirty="0">
                <a:solidFill>
                  <a:schemeClr val="accent6">
                    <a:lumMod val="75000"/>
                  </a:schemeClr>
                </a:solidFill>
                <a:ea typeface="ＭＳ Ｐゴシック" pitchFamily="34" charset="-128"/>
              </a:rPr>
              <a:t>of </a:t>
            </a:r>
            <a:r>
              <a:rPr lang="en-US" sz="2000" dirty="0">
                <a:solidFill>
                  <a:schemeClr val="accent6">
                    <a:lumMod val="75000"/>
                  </a:schemeClr>
                </a:solidFill>
                <a:ea typeface="ＭＳ Ｐゴシック" pitchFamily="34" charset="-128"/>
              </a:rPr>
              <a:t>Denmark”</a:t>
            </a:r>
            <a:r>
              <a:rPr lang="el-GR" sz="2000" dirty="0">
                <a:solidFill>
                  <a:schemeClr val="accent6">
                    <a:lumMod val="75000"/>
                  </a:schemeClr>
                </a:solidFill>
                <a:ea typeface="ＭＳ Ｐゴシック" pitchFamily="34" charset="-128"/>
              </a:rPr>
              <a:t> </a:t>
            </a:r>
            <a:endParaRPr lang="en-US" sz="2000" dirty="0">
              <a:solidFill>
                <a:schemeClr val="accent6">
                  <a:lumMod val="75000"/>
                </a:schemeClr>
              </a:solidFill>
              <a:ea typeface="ＭＳ Ｐゴシック" pitchFamily="34" charset="-128"/>
            </a:endParaRPr>
          </a:p>
          <a:p>
            <a:pPr lvl="2" eaLnBrk="1" hangingPunct="1"/>
            <a:r>
              <a:rPr lang="el-GR" sz="2000" dirty="0">
                <a:solidFill>
                  <a:schemeClr val="accent6">
                    <a:lumMod val="75000"/>
                  </a:schemeClr>
                </a:solidFill>
                <a:ea typeface="ＭＳ Ｐゴシック" pitchFamily="34" charset="-128"/>
              </a:rPr>
              <a:t>Τίτλους τραγουδιών, κλπ</a:t>
            </a:r>
            <a:r>
              <a:rPr lang="en-US" sz="2000" dirty="0">
                <a:solidFill>
                  <a:schemeClr val="accent6">
                    <a:lumMod val="75000"/>
                  </a:schemeClr>
                </a:solidFill>
                <a:ea typeface="ＭＳ Ｐゴシック" pitchFamily="34" charset="-128"/>
              </a:rPr>
              <a:t>.: “Let it be”, “To be or not to be”</a:t>
            </a:r>
          </a:p>
          <a:p>
            <a:pPr lvl="2" eaLnBrk="1" hangingPunct="1"/>
            <a:r>
              <a:rPr lang="en-US" sz="2000" dirty="0">
                <a:solidFill>
                  <a:schemeClr val="accent6">
                    <a:lumMod val="75000"/>
                  </a:schemeClr>
                </a:solidFill>
                <a:ea typeface="ＭＳ Ｐゴシック" pitchFamily="34" charset="-128"/>
              </a:rPr>
              <a:t>“</a:t>
            </a:r>
            <a:r>
              <a:rPr lang="el-GR" sz="2000" dirty="0">
                <a:solidFill>
                  <a:schemeClr val="accent6">
                    <a:lumMod val="75000"/>
                  </a:schemeClr>
                </a:solidFill>
                <a:ea typeface="ＭＳ Ｐゴシック" pitchFamily="34" charset="-128"/>
              </a:rPr>
              <a:t>Σχεσιακά</a:t>
            </a:r>
            <a:r>
              <a:rPr lang="en-US" sz="2000" dirty="0">
                <a:solidFill>
                  <a:schemeClr val="accent6">
                    <a:lumMod val="75000"/>
                  </a:schemeClr>
                </a:solidFill>
                <a:ea typeface="ＭＳ Ｐゴシック" pitchFamily="34" charset="-128"/>
              </a:rPr>
              <a:t>” </a:t>
            </a:r>
            <a:r>
              <a:rPr lang="el-GR" sz="2000" dirty="0">
                <a:solidFill>
                  <a:schemeClr val="accent6">
                    <a:lumMod val="75000"/>
                  </a:schemeClr>
                </a:solidFill>
                <a:ea typeface="ＭＳ Ｐゴシック" pitchFamily="34" charset="-128"/>
              </a:rPr>
              <a:t>ερωτήματα</a:t>
            </a:r>
            <a:r>
              <a:rPr lang="en-US" sz="2000" dirty="0">
                <a:solidFill>
                  <a:schemeClr val="accent6">
                    <a:lumMod val="75000"/>
                  </a:schemeClr>
                </a:solidFill>
                <a:ea typeface="ＭＳ Ｐゴシック" pitchFamily="34" charset="-128"/>
              </a:rPr>
              <a:t>: “flights to London”</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40</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2.2.2</a:t>
            </a:r>
          </a:p>
        </p:txBody>
      </p:sp>
    </p:spTree>
    <p:extLst>
      <p:ext uri="{BB962C8B-B14F-4D97-AF65-F5344CB8AC3E}">
        <p14:creationId xmlns:p14="http://schemas.microsoft.com/office/powerpoint/2010/main" val="1410070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41</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3"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4"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5"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6"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7"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rgbClr val="FF0000"/>
                </a:solidFill>
                <a:latin typeface="+mn-lt"/>
              </a:rPr>
              <a:t>2. Διαιρούμε το κείμενο σε γλωσσικά σύμβολα </a:t>
            </a:r>
            <a:r>
              <a:rPr lang="en-US" sz="2000" b="1" dirty="0">
                <a:solidFill>
                  <a:srgbClr val="FF0000"/>
                </a:solidFill>
                <a:latin typeface="+mn-lt"/>
              </a:rPr>
              <a:t>(token</a:t>
            </a:r>
            <a:r>
              <a:rPr lang="en-US" sz="2000" b="1" dirty="0">
                <a:solidFill>
                  <a:schemeClr val="accent2"/>
                </a:solidFill>
                <a:latin typeface="+mn-lt"/>
              </a:rPr>
              <a:t>)</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extLst>
      <p:ext uri="{BB962C8B-B14F-4D97-AF65-F5344CB8AC3E}">
        <p14:creationId xmlns:p14="http://schemas.microsoft.com/office/powerpoint/2010/main" val="2591396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536D7-7681-4D6C-5CFB-9FFBFFD3E615}"/>
            </a:ext>
          </a:extLst>
        </p:cNvPr>
        <p:cNvGrpSpPr/>
        <p:nvPr/>
      </p:nvGrpSpPr>
      <p:grpSpPr>
        <a:xfrm>
          <a:off x="0" y="0"/>
          <a:ext cx="0" cy="0"/>
          <a:chOff x="0" y="0"/>
          <a:chExt cx="0" cy="0"/>
        </a:xfrm>
      </p:grpSpPr>
      <p:sp>
        <p:nvSpPr>
          <p:cNvPr id="23554" name="Rectangle 1026">
            <a:extLst>
              <a:ext uri="{FF2B5EF4-FFF2-40B4-BE49-F238E27FC236}">
                <a16:creationId xmlns:a16="http://schemas.microsoft.com/office/drawing/2014/main" id="{A6B57049-284E-39F7-D134-DB7427429092}"/>
              </a:ext>
            </a:extLst>
          </p:cNvPr>
          <p:cNvSpPr>
            <a:spLocks noGrp="1" noChangeArrowheads="1"/>
          </p:cNvSpPr>
          <p:nvPr>
            <p:ph type="title"/>
          </p:nvPr>
        </p:nvSpPr>
        <p:spPr>
          <a:xfrm>
            <a:off x="899592" y="2852936"/>
            <a:ext cx="7920880" cy="1368152"/>
          </a:xfrm>
        </p:spPr>
        <p:txBody>
          <a:bodyPr/>
          <a:lstStyle/>
          <a:p>
            <a:pPr eaLnBrk="1" hangingPunct="1">
              <a:defRPr/>
            </a:pPr>
            <a:r>
              <a:rPr lang="en-US" sz="3600" dirty="0">
                <a:solidFill>
                  <a:schemeClr val="accent2">
                    <a:lumMod val="75000"/>
                  </a:schemeClr>
                </a:solidFill>
                <a:latin typeface="+mn-lt"/>
                <a:ea typeface="ＭＳ Ｐゴシック" charset="-128"/>
                <a:cs typeface="ＭＳ Ｐゴシック" charset="-128"/>
              </a:rPr>
              <a:t>Token normalization</a:t>
            </a:r>
          </a:p>
        </p:txBody>
      </p:sp>
      <p:sp>
        <p:nvSpPr>
          <p:cNvPr id="25604" name="Slide Number Placeholder 4">
            <a:extLst>
              <a:ext uri="{FF2B5EF4-FFF2-40B4-BE49-F238E27FC236}">
                <a16:creationId xmlns:a16="http://schemas.microsoft.com/office/drawing/2014/main" id="{9B6E827B-270A-47F1-95FF-6893EA32D30D}"/>
              </a:ext>
            </a:extLst>
          </p:cNvPr>
          <p:cNvSpPr>
            <a:spLocks noGrp="1"/>
          </p:cNvSpPr>
          <p:nvPr>
            <p:ph type="sldNum" sz="quarter" idx="12"/>
          </p:nvPr>
        </p:nvSpPr>
        <p:spPr bwMode="auto">
          <a:noFill/>
          <a:ln>
            <a:miter lim="800000"/>
            <a:headEnd/>
            <a:tailEnd/>
          </a:ln>
        </p:spPr>
        <p:txBody>
          <a:bodyPr/>
          <a:lstStyle/>
          <a:p>
            <a:fld id="{6720D6CA-C085-43ED-B54E-76CCBADFFBB1}" type="slidenum">
              <a:rPr lang="en-US"/>
              <a:pPr/>
              <a:t>42</a:t>
            </a:fld>
            <a:endParaRPr lang="en-US"/>
          </a:p>
        </p:txBody>
      </p:sp>
    </p:spTree>
    <p:extLst>
      <p:ext uri="{BB962C8B-B14F-4D97-AF65-F5344CB8AC3E}">
        <p14:creationId xmlns:p14="http://schemas.microsoft.com/office/powerpoint/2010/main" val="3439376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l-GR" dirty="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Token normalization)</a:t>
            </a:r>
          </a:p>
        </p:txBody>
      </p:sp>
      <p:sp>
        <p:nvSpPr>
          <p:cNvPr id="34819" name="Rectangle 2051"/>
          <p:cNvSpPr>
            <a:spLocks noGrp="1" noChangeArrowheads="1"/>
          </p:cNvSpPr>
          <p:nvPr>
            <p:ph idx="1"/>
          </p:nvPr>
        </p:nvSpPr>
        <p:spPr>
          <a:xfrm>
            <a:off x="368102" y="1435407"/>
            <a:ext cx="8147248" cy="2404864"/>
          </a:xfrm>
        </p:spPr>
        <p:txBody>
          <a:bodyPr>
            <a:noAutofit/>
          </a:bodyPr>
          <a:lstStyle/>
          <a:p>
            <a:pPr eaLnBrk="1" hangingPunct="1"/>
            <a:r>
              <a:rPr lang="en-US" sz="2400" dirty="0">
                <a:ea typeface="ＭＳ Ｐゴシック" pitchFamily="34" charset="-128"/>
                <a:sym typeface="Symbol" pitchFamily="18" charset="2"/>
              </a:rPr>
              <a:t>Token normalization: </a:t>
            </a:r>
            <a:r>
              <a:rPr lang="el-GR" sz="2400" dirty="0" err="1">
                <a:ea typeface="ＭＳ Ｐゴシック" pitchFamily="34" charset="-128"/>
                <a:sym typeface="Symbol" pitchFamily="18" charset="2"/>
              </a:rPr>
              <a:t>κανονικοποίηση</a:t>
            </a:r>
            <a:r>
              <a:rPr lang="el-GR" sz="2400" dirty="0">
                <a:ea typeface="ＭＳ Ｐゴシック" pitchFamily="34" charset="-128"/>
                <a:sym typeface="Symbol" pitchFamily="18" charset="2"/>
              </a:rPr>
              <a:t> των </a:t>
            </a:r>
            <a:r>
              <a:rPr lang="en-US" sz="2400" dirty="0">
                <a:ea typeface="ＭＳ Ｐゴシック" pitchFamily="34" charset="-128"/>
                <a:sym typeface="Symbol" pitchFamily="18" charset="2"/>
              </a:rPr>
              <a:t>token </a:t>
            </a:r>
            <a:r>
              <a:rPr lang="el-GR" sz="2400" dirty="0">
                <a:ea typeface="ＭＳ Ｐゴシック" pitchFamily="34" charset="-128"/>
                <a:sym typeface="Symbol" pitchFamily="18" charset="2"/>
              </a:rPr>
              <a:t>ώστε να εντοπίζονται αντιστοιχίες και να ταιριάζουν </a:t>
            </a:r>
            <a:r>
              <a:rPr lang="en-US" sz="2400" dirty="0">
                <a:ea typeface="ＭＳ Ｐゴシック" pitchFamily="34" charset="-128"/>
                <a:sym typeface="Symbol" pitchFamily="18" charset="2"/>
              </a:rPr>
              <a:t>tokens </a:t>
            </a:r>
            <a:r>
              <a:rPr lang="el-GR" sz="2400" dirty="0">
                <a:ea typeface="ＭＳ Ｐゴシック" pitchFamily="34" charset="-128"/>
                <a:sym typeface="Symbol" pitchFamily="18" charset="2"/>
              </a:rPr>
              <a:t>παρά κάποιες μικρές διαφορές (πχ </a:t>
            </a:r>
            <a:r>
              <a:rPr lang="en-US" sz="2400" dirty="0">
                <a:ea typeface="ＭＳ Ｐゴシック" pitchFamily="34" charset="-128"/>
                <a:sym typeface="Symbol" pitchFamily="18" charset="2"/>
              </a:rPr>
              <a:t>U.S.A. USA)</a:t>
            </a:r>
          </a:p>
          <a:p>
            <a:pPr eaLnBrk="1" hangingPunct="1"/>
            <a:endParaRPr lang="el-GR" sz="1200" dirty="0">
              <a:ea typeface="ＭＳ Ｐゴシック" pitchFamily="34" charset="-128"/>
              <a:sym typeface="Symbol" pitchFamily="18" charset="2"/>
            </a:endParaRPr>
          </a:p>
          <a:p>
            <a:pPr eaLnBrk="1" hangingPunct="1"/>
            <a:r>
              <a:rPr lang="en-US" sz="2400" dirty="0">
                <a:ea typeface="ＭＳ Ｐゴシック" pitchFamily="34" charset="-128"/>
                <a:sym typeface="Symbol" pitchFamily="18" charset="2"/>
              </a:rPr>
              <a:t> </a:t>
            </a:r>
            <a:r>
              <a:rPr lang="el-GR" sz="2400" dirty="0">
                <a:ea typeface="ＭＳ Ｐゴシック" pitchFamily="34" charset="-128"/>
                <a:sym typeface="Symbol" pitchFamily="18" charset="2"/>
              </a:rPr>
              <a:t>Συχνά ορίζουμε έμμεσα </a:t>
            </a:r>
            <a:r>
              <a:rPr lang="el-GR" sz="2400" dirty="0">
                <a:solidFill>
                  <a:schemeClr val="accent1">
                    <a:lumMod val="75000"/>
                  </a:schemeClr>
                </a:solidFill>
                <a:ea typeface="ＭＳ Ｐゴシック" pitchFamily="34" charset="-128"/>
                <a:sym typeface="Symbol" pitchFamily="18" charset="2"/>
              </a:rPr>
              <a:t>κλάσεις ισοδυναμίας (</a:t>
            </a:r>
            <a:r>
              <a:rPr lang="en-US" sz="2400" dirty="0">
                <a:solidFill>
                  <a:schemeClr val="accent1">
                    <a:lumMod val="75000"/>
                  </a:schemeClr>
                </a:solidFill>
                <a:ea typeface="ＭＳ Ｐゴシック" pitchFamily="34" charset="-128"/>
                <a:sym typeface="Symbol" pitchFamily="18" charset="2"/>
              </a:rPr>
              <a:t>equivalence classes</a:t>
            </a:r>
            <a:r>
              <a:rPr lang="el-GR" sz="2400" dirty="0">
                <a:solidFill>
                  <a:schemeClr val="accent1">
                    <a:lumMod val="75000"/>
                  </a:schemeClr>
                </a:solidFill>
                <a:ea typeface="ＭＳ Ｐゴシック" pitchFamily="34" charset="-128"/>
                <a:sym typeface="Symbol" pitchFamily="18" charset="2"/>
              </a:rPr>
              <a:t>)</a:t>
            </a:r>
            <a:r>
              <a:rPr lang="el-GR" sz="2400" dirty="0">
                <a:solidFill>
                  <a:schemeClr val="tx2">
                    <a:lumMod val="60000"/>
                    <a:lumOff val="40000"/>
                  </a:schemeClr>
                </a:solidFill>
                <a:ea typeface="ＭＳ Ｐゴシック" pitchFamily="34" charset="-128"/>
                <a:sym typeface="Symbol" pitchFamily="18" charset="2"/>
              </a:rPr>
              <a:t> </a:t>
            </a:r>
            <a:r>
              <a:rPr lang="el-GR" sz="2400" dirty="0">
                <a:ea typeface="ＭＳ Ｐゴシック" pitchFamily="34" charset="-128"/>
                <a:sym typeface="Symbol" pitchFamily="18" charset="2"/>
              </a:rPr>
              <a:t>για τους όρους, δηλαδή, τις απεικονίζουμε στον ίδιο όρο π.χ.</a:t>
            </a:r>
            <a:r>
              <a:rPr lang="en-US" sz="2400" dirty="0">
                <a:ea typeface="ＭＳ Ｐゴシック" pitchFamily="34" charset="-128"/>
                <a:sym typeface="Symbol" pitchFamily="18" charset="2"/>
              </a:rPr>
              <a:t>, </a:t>
            </a:r>
          </a:p>
          <a:p>
            <a:pPr lvl="1" eaLnBrk="1" hangingPunct="1"/>
            <a:r>
              <a:rPr lang="el-GR" dirty="0">
                <a:ea typeface="ＭＳ Ｐゴシック" pitchFamily="34" charset="-128"/>
                <a:sym typeface="Symbol" pitchFamily="18" charset="2"/>
              </a:rPr>
              <a:t>Σβήνουμε τις τελείες από έναν όρο </a:t>
            </a:r>
            <a:endParaRPr lang="en-US" dirty="0">
              <a:ea typeface="ＭＳ Ｐゴシック" pitchFamily="34" charset="-128"/>
              <a:sym typeface="Symbol" pitchFamily="18" charset="2"/>
            </a:endParaRPr>
          </a:p>
          <a:p>
            <a:pPr lvl="2" eaLnBrk="1" hangingPunct="1"/>
            <a:r>
              <a:rPr lang="en-US" sz="1800" b="1" i="1" dirty="0">
                <a:ea typeface="ＭＳ Ｐゴシック" pitchFamily="34" charset="-128"/>
                <a:sym typeface="Symbol" pitchFamily="18" charset="2"/>
              </a:rPr>
              <a:t>U.S.A.</a:t>
            </a:r>
            <a:r>
              <a:rPr lang="en-US" sz="1800" b="1" dirty="0">
                <a:ea typeface="ＭＳ Ｐゴシック" pitchFamily="34" charset="-128"/>
                <a:sym typeface="Symbol" pitchFamily="18" charset="2"/>
              </a:rPr>
              <a:t>,</a:t>
            </a:r>
            <a:r>
              <a:rPr lang="en-US" sz="1800" dirty="0">
                <a:ea typeface="ＭＳ Ｐゴシック" pitchFamily="34" charset="-128"/>
                <a:sym typeface="Symbol" pitchFamily="18" charset="2"/>
              </a:rPr>
              <a:t> </a:t>
            </a:r>
            <a:r>
              <a:rPr lang="en-US" sz="1800" b="1" i="1" dirty="0">
                <a:ea typeface="ＭＳ Ｐゴシック" pitchFamily="34" charset="-128"/>
                <a:sym typeface="Symbol" pitchFamily="18" charset="2"/>
              </a:rPr>
              <a:t>USA  </a:t>
            </a:r>
            <a:r>
              <a:rPr lang="en-US" sz="1800" b="1" i="1" dirty="0">
                <a:latin typeface="Wingdings" pitchFamily="2" charset="2"/>
                <a:ea typeface="ＭＳ Ｐゴシック" pitchFamily="34" charset="-128"/>
                <a:sym typeface="Symbol" pitchFamily="18" charset="2"/>
              </a:rPr>
              <a:t></a:t>
            </a:r>
            <a:r>
              <a:rPr lang="en-US" sz="1800" b="1" i="1" dirty="0">
                <a:ea typeface="ＭＳ Ｐゴシック" pitchFamily="34" charset="-128"/>
                <a:sym typeface="Symbol" pitchFamily="18" charset="2"/>
              </a:rPr>
              <a:t>  USA</a:t>
            </a:r>
          </a:p>
          <a:p>
            <a:pPr lvl="1" eaLnBrk="1" hangingPunct="1"/>
            <a:r>
              <a:rPr lang="el-GR" dirty="0">
                <a:ea typeface="ＭＳ Ｐゴシック" pitchFamily="34" charset="-128"/>
                <a:sym typeface="Symbol" pitchFamily="18" charset="2"/>
              </a:rPr>
              <a:t>Σβήνουμε τα ενωτικά από έναν όρο </a:t>
            </a:r>
            <a:r>
              <a:rPr lang="en-US" sz="1800" b="1" i="1" dirty="0">
                <a:ea typeface="ＭＳ Ｐゴシック" pitchFamily="34" charset="-128"/>
                <a:sym typeface="Symbol" pitchFamily="18" charset="2"/>
              </a:rPr>
              <a:t>anti-discriminatory, </a:t>
            </a:r>
            <a:r>
              <a:rPr lang="en-US" sz="1800" b="1" i="1" dirty="0" err="1">
                <a:ea typeface="ＭＳ Ｐゴシック" pitchFamily="34" charset="-128"/>
                <a:sym typeface="Symbol" pitchFamily="18" charset="2"/>
              </a:rPr>
              <a:t>antidiscriminatory</a:t>
            </a:r>
            <a:endParaRPr lang="el-GR" sz="1800" b="1" i="1" dirty="0">
              <a:ea typeface="ＭＳ Ｐゴシック" pitchFamily="34" charset="-128"/>
              <a:sym typeface="Symbol" pitchFamily="18" charset="2"/>
            </a:endParaRPr>
          </a:p>
          <a:p>
            <a:pPr lvl="1" eaLnBrk="1" hangingPunct="1"/>
            <a:endParaRPr lang="en-US" sz="1800" b="1" i="1" dirty="0">
              <a:ea typeface="ＭＳ Ｐゴシック" pitchFamily="34" charset="-128"/>
              <a:sym typeface="Symbol" pitchFamily="18" charset="2"/>
            </a:endParaRPr>
          </a:p>
        </p:txBody>
      </p:sp>
      <p:sp>
        <p:nvSpPr>
          <p:cNvPr id="34821" name="Slide Number Placeholder 4"/>
          <p:cNvSpPr>
            <a:spLocks noGrp="1"/>
          </p:cNvSpPr>
          <p:nvPr>
            <p:ph type="sldNum" sz="quarter" idx="12"/>
          </p:nvPr>
        </p:nvSpPr>
        <p:spPr bwMode="auto">
          <a:noFill/>
          <a:ln>
            <a:miter lim="800000"/>
            <a:headEnd/>
            <a:tailEnd/>
          </a:ln>
        </p:spPr>
        <p:txBody>
          <a:bodyPr/>
          <a:lstStyle/>
          <a:p>
            <a:fld id="{D2BD55F4-3207-4F1F-89F2-BC15AE4FCFF5}" type="slidenum">
              <a:rPr lang="en-US"/>
              <a:pPr/>
              <a:t>43</a:t>
            </a:fld>
            <a:endParaRPr lang="en-US" dirty="0"/>
          </a:p>
        </p:txBody>
      </p:sp>
      <p:sp>
        <p:nvSpPr>
          <p:cNvPr id="348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
        <p:nvSpPr>
          <p:cNvPr id="3" name="TextBox 2"/>
          <p:cNvSpPr txBox="1"/>
          <p:nvPr/>
        </p:nvSpPr>
        <p:spPr>
          <a:xfrm>
            <a:off x="272887" y="4797152"/>
            <a:ext cx="7945995" cy="1384995"/>
          </a:xfrm>
          <a:prstGeom prst="rect">
            <a:avLst/>
          </a:prstGeom>
          <a:noFill/>
        </p:spPr>
        <p:txBody>
          <a:bodyPr wrap="square" rtlCol="0">
            <a:spAutoFit/>
          </a:bodyPr>
          <a:lstStyle/>
          <a:p>
            <a:r>
              <a:rPr lang="el-GR" dirty="0">
                <a:solidFill>
                  <a:schemeClr val="tx1"/>
                </a:solidFill>
                <a:latin typeface="+mn-lt"/>
              </a:rPr>
              <a:t>Απλοί κανόνες αντιστοίχισης</a:t>
            </a:r>
            <a:r>
              <a:rPr lang="en-US" dirty="0">
                <a:solidFill>
                  <a:schemeClr val="tx1"/>
                </a:solidFill>
                <a:latin typeface="+mn-lt"/>
              </a:rPr>
              <a:t> </a:t>
            </a:r>
            <a:r>
              <a:rPr lang="el-GR" dirty="0">
                <a:solidFill>
                  <a:schemeClr val="tx1"/>
                </a:solidFill>
                <a:latin typeface="+mn-lt"/>
              </a:rPr>
              <a:t>(</a:t>
            </a:r>
            <a:r>
              <a:rPr lang="en-US" dirty="0">
                <a:solidFill>
                  <a:schemeClr val="tx1"/>
                </a:solidFill>
                <a:latin typeface="+mn-lt"/>
              </a:rPr>
              <a:t>mapping rules)</a:t>
            </a:r>
            <a:endParaRPr lang="el-GR" dirty="0">
              <a:solidFill>
                <a:schemeClr val="tx1"/>
              </a:solidFill>
              <a:latin typeface="+mn-lt"/>
            </a:endParaRPr>
          </a:p>
          <a:p>
            <a:pPr marL="1085850" lvl="1" indent="-342900">
              <a:buFont typeface="Wingdings" panose="05000000000000000000" pitchFamily="2" charset="2"/>
              <a:buChar char="§"/>
            </a:pPr>
            <a:r>
              <a:rPr lang="el-GR" sz="2000" dirty="0">
                <a:solidFill>
                  <a:schemeClr val="tx1"/>
                </a:solidFill>
                <a:latin typeface="+mn-lt"/>
              </a:rPr>
              <a:t>Δε χρειάζεται πλήρης προσδιορισμός</a:t>
            </a:r>
            <a:r>
              <a:rPr lang="en-US" sz="2000" dirty="0">
                <a:solidFill>
                  <a:schemeClr val="tx1"/>
                </a:solidFill>
                <a:latin typeface="+mn-lt"/>
              </a:rPr>
              <a:t> (</a:t>
            </a:r>
            <a:r>
              <a:rPr lang="el-GR" sz="2000" dirty="0">
                <a:solidFill>
                  <a:schemeClr val="tx1"/>
                </a:solidFill>
                <a:latin typeface="+mn-lt"/>
              </a:rPr>
              <a:t>πχ</a:t>
            </a:r>
            <a:r>
              <a:rPr lang="en-US" sz="2000" dirty="0">
                <a:solidFill>
                  <a:schemeClr val="tx1"/>
                </a:solidFill>
                <a:latin typeface="+mn-lt"/>
              </a:rPr>
              <a:t>, </a:t>
            </a:r>
            <a:r>
              <a:rPr lang="el-GR" sz="2000" dirty="0">
                <a:solidFill>
                  <a:schemeClr val="tx1"/>
                </a:solidFill>
                <a:latin typeface="+mn-lt"/>
              </a:rPr>
              <a:t>απλώς σβήνουμε το -)</a:t>
            </a:r>
          </a:p>
          <a:p>
            <a:pPr marL="1085850" lvl="1" indent="-342900">
              <a:buFont typeface="Wingdings" panose="05000000000000000000" pitchFamily="2" charset="2"/>
              <a:buChar char="§"/>
            </a:pPr>
            <a:r>
              <a:rPr lang="el-GR" sz="2000" dirty="0">
                <a:solidFill>
                  <a:schemeClr val="tx1"/>
                </a:solidFill>
                <a:latin typeface="+mn-lt"/>
              </a:rPr>
              <a:t>Μερικές φορές δεν είναι εύκολο να εντοπιστεί πότε χρειάζεται προσθήκη χαρακτήρων</a:t>
            </a:r>
            <a:endParaRPr lang="en-US" sz="2000" dirty="0">
              <a:solidFill>
                <a:schemeClr val="tx1"/>
              </a:solidFill>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a:xfrm>
            <a:off x="539552" y="329124"/>
            <a:ext cx="7886700" cy="471586"/>
          </a:xfrm>
        </p:spPr>
        <p:txBody>
          <a:bodyPr>
            <a:normAutofit fontScale="90000"/>
          </a:bodyPr>
          <a:lstStyle/>
          <a:p>
            <a:pPr algn="ctr" eaLnBrk="1" hangingPunct="1"/>
            <a:r>
              <a:rPr lang="el-GR" dirty="0" err="1">
                <a:solidFill>
                  <a:schemeClr val="accent2">
                    <a:lumMod val="75000"/>
                  </a:schemeClr>
                </a:solidFill>
                <a:ea typeface="ＭＳ Ｐゴシック" pitchFamily="34" charset="-128"/>
              </a:rPr>
              <a:t>Κανονικοποίηση</a:t>
            </a:r>
            <a:endParaRPr lang="en-US" dirty="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310476" y="773827"/>
            <a:ext cx="8507288" cy="4248472"/>
          </a:xfrm>
        </p:spPr>
        <p:txBody>
          <a:bodyPr>
            <a:noAutofit/>
          </a:bodyPr>
          <a:lstStyle/>
          <a:p>
            <a:pPr marL="0" indent="0" eaLnBrk="1" hangingPunct="1">
              <a:buNone/>
            </a:pPr>
            <a:r>
              <a:rPr lang="el-GR" sz="2400" dirty="0">
                <a:ea typeface="ＭＳ Ｐゴシック" pitchFamily="34" charset="-128"/>
                <a:sym typeface="Symbol" pitchFamily="18" charset="2"/>
              </a:rPr>
              <a:t>Μια εναλλακτική προσέγγιση στις κλάσεις ισοδυναμίας είναι να </a:t>
            </a:r>
            <a:r>
              <a:rPr lang="el-GR" sz="2400" i="1" dirty="0">
                <a:solidFill>
                  <a:schemeClr val="accent6">
                    <a:lumMod val="75000"/>
                  </a:schemeClr>
                </a:solidFill>
                <a:ea typeface="ＭＳ Ｐゴシック" pitchFamily="34" charset="-128"/>
                <a:sym typeface="Symbol" pitchFamily="18" charset="2"/>
              </a:rPr>
              <a:t>κρατάμε όλα </a:t>
            </a:r>
            <a:r>
              <a:rPr lang="el-GR" sz="2400" i="1" dirty="0">
                <a:ea typeface="ＭＳ Ｐゴシック" pitchFamily="34" charset="-128"/>
                <a:sym typeface="Symbol" pitchFamily="18" charset="2"/>
              </a:rPr>
              <a:t>τα μη </a:t>
            </a:r>
            <a:r>
              <a:rPr lang="el-GR" sz="2400" i="1" dirty="0" err="1">
                <a:ea typeface="ＭＳ Ｐゴシック" pitchFamily="34" charset="-128"/>
                <a:sym typeface="Symbol" pitchFamily="18" charset="2"/>
              </a:rPr>
              <a:t>κανονικοποιημένα</a:t>
            </a:r>
            <a:r>
              <a:rPr lang="el-GR" sz="2400" i="1" dirty="0">
                <a:ea typeface="ＭＳ Ｐゴシック" pitchFamily="34" charset="-128"/>
                <a:sym typeface="Symbol" pitchFamily="18" charset="2"/>
              </a:rPr>
              <a:t> </a:t>
            </a:r>
            <a:r>
              <a:rPr lang="en-US" sz="2400" i="1" dirty="0">
                <a:ea typeface="ＭＳ Ｐゴシック" pitchFamily="34" charset="-128"/>
                <a:sym typeface="Symbol" pitchFamily="18" charset="2"/>
              </a:rPr>
              <a:t>token </a:t>
            </a:r>
            <a:r>
              <a:rPr lang="el-GR" sz="2400" i="1" dirty="0">
                <a:ea typeface="ＭＳ Ｐゴシック" pitchFamily="34" charset="-128"/>
                <a:sym typeface="Symbol" pitchFamily="18" charset="2"/>
              </a:rPr>
              <a:t> (να ορίσουμε αντιστοιχία μεταξύ τους)</a:t>
            </a:r>
            <a:endParaRPr lang="en-US" sz="2400" i="1" dirty="0">
              <a:ea typeface="ＭＳ Ｐゴシック" pitchFamily="34" charset="-128"/>
              <a:sym typeface="Symbol" pitchFamily="18" charset="2"/>
            </a:endParaRPr>
          </a:p>
          <a:p>
            <a:pPr lvl="1" eaLnBrk="1" hangingPunct="1"/>
            <a:r>
              <a:rPr lang="el-GR" i="1" dirty="0">
                <a:solidFill>
                  <a:schemeClr val="accent2">
                    <a:lumMod val="50000"/>
                  </a:schemeClr>
                </a:solidFill>
                <a:ea typeface="ＭＳ Ｐゴシック" pitchFamily="34" charset="-128"/>
                <a:sym typeface="Symbol" pitchFamily="18" charset="2"/>
              </a:rPr>
              <a:t>(μπορεί να χρησιμοποιηθεί και για συνώνυμα, «χειροποίητες» λίστες συνωνύμων )</a:t>
            </a:r>
          </a:p>
          <a:p>
            <a:pPr lvl="1" eaLnBrk="1" hangingPunct="1"/>
            <a:endParaRPr lang="el-GR" i="1" dirty="0">
              <a:solidFill>
                <a:schemeClr val="accent2">
                  <a:lumMod val="50000"/>
                </a:schemeClr>
              </a:solidFill>
              <a:ea typeface="ＭＳ Ｐゴシック" pitchFamily="34" charset="-128"/>
              <a:sym typeface="Symbol" pitchFamily="18" charset="2"/>
            </a:endParaRPr>
          </a:p>
          <a:p>
            <a:pPr marL="514350" indent="-514350" eaLnBrk="1" hangingPunct="1">
              <a:buFont typeface="+mj-lt"/>
              <a:buAutoNum type="arabicPeriod"/>
            </a:pPr>
            <a:r>
              <a:rPr lang="el-GR" sz="2400" dirty="0">
                <a:ea typeface="ＭＳ Ｐゴシック" pitchFamily="34" charset="-128"/>
                <a:sym typeface="Symbol" pitchFamily="18" charset="2"/>
              </a:rPr>
              <a:t>Κατά την ερώτηση: </a:t>
            </a:r>
            <a:r>
              <a:rPr lang="en-US" sz="2400" dirty="0">
                <a:ea typeface="ＭＳ Ｐゴシック" pitchFamily="34" charset="-128"/>
                <a:sym typeface="Symbol" pitchFamily="18" charset="2"/>
              </a:rPr>
              <a:t>(</a:t>
            </a:r>
            <a:r>
              <a:rPr lang="el-GR" sz="2400" dirty="0">
                <a:ea typeface="ＭＳ Ｐゴシック" pitchFamily="34" charset="-128"/>
                <a:sym typeface="Symbol" pitchFamily="18" charset="2"/>
              </a:rPr>
              <a:t>α</a:t>
            </a:r>
            <a:r>
              <a:rPr lang="en-US" sz="2400" dirty="0">
                <a:ea typeface="ＭＳ Ｐゴシック" pitchFamily="34" charset="-128"/>
                <a:sym typeface="Symbol" pitchFamily="18" charset="2"/>
              </a:rPr>
              <a:t>) </a:t>
            </a:r>
            <a:r>
              <a:rPr lang="el-GR" sz="2400" dirty="0" err="1">
                <a:ea typeface="ＭＳ Ｐゴシック" pitchFamily="34" charset="-128"/>
                <a:sym typeface="Symbol" pitchFamily="18" charset="2"/>
              </a:rPr>
              <a:t>Ευρετηριοποίηση</a:t>
            </a:r>
            <a:r>
              <a:rPr lang="el-GR" sz="2400" dirty="0">
                <a:ea typeface="ＭＳ Ｐゴシック" pitchFamily="34" charset="-128"/>
                <a:sym typeface="Symbol" pitchFamily="18" charset="2"/>
              </a:rPr>
              <a:t> του μη </a:t>
            </a:r>
            <a:r>
              <a:rPr lang="el-GR" sz="2400" dirty="0" err="1">
                <a:ea typeface="ＭＳ Ｐゴシック" pitchFamily="34" charset="-128"/>
                <a:sym typeface="Symbol" pitchFamily="18" charset="2"/>
              </a:rPr>
              <a:t>κανονικοποιημένου</a:t>
            </a:r>
            <a:r>
              <a:rPr lang="el-GR" sz="2400" dirty="0">
                <a:ea typeface="ＭＳ Ｐゴシック" pitchFamily="34" charset="-128"/>
                <a:sym typeface="Symbol" pitchFamily="18" charset="2"/>
              </a:rPr>
              <a:t> όρου και (β) διεύρυνση κατά την ερώτηση (διάζευξη)</a:t>
            </a:r>
          </a:p>
          <a:p>
            <a:pPr marL="457200" lvl="1" indent="0" eaLnBrk="1" hangingPunct="1">
              <a:buNone/>
            </a:pPr>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 windows, window</a:t>
            </a:r>
          </a:p>
          <a:p>
            <a:pPr marL="457200" lvl="1" indent="0" eaLnBrk="1" hangingPunct="1">
              <a:buNone/>
            </a:pPr>
            <a:r>
              <a:rPr lang="el-GR" i="1" dirty="0">
                <a:solidFill>
                  <a:schemeClr val="accent2">
                    <a:lumMod val="50000"/>
                  </a:schemeClr>
                </a:solidFill>
                <a:ea typeface="ＭＳ Ｐゴシック" pitchFamily="34" charset="-128"/>
                <a:sym typeface="Symbol" pitchFamily="18" charset="2"/>
              </a:rPr>
              <a:t>(συνώνυμα) </a:t>
            </a:r>
            <a:r>
              <a:rPr lang="en-US" i="1" dirty="0">
                <a:solidFill>
                  <a:schemeClr val="accent2">
                    <a:lumMod val="50000"/>
                  </a:schemeClr>
                </a:solidFill>
                <a:ea typeface="ＭＳ Ｐゴシック" pitchFamily="34" charset="-128"/>
                <a:sym typeface="Symbol" pitchFamily="18" charset="2"/>
              </a:rPr>
              <a:t>Enter: car  Search: car automobile</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44</a:t>
            </a:fld>
            <a:endParaRPr lang="en-US"/>
          </a:p>
        </p:txBody>
      </p:sp>
      <p:sp>
        <p:nvSpPr>
          <p:cNvPr id="389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
        <p:nvSpPr>
          <p:cNvPr id="2" name="Rectangle 2051">
            <a:extLst>
              <a:ext uri="{FF2B5EF4-FFF2-40B4-BE49-F238E27FC236}">
                <a16:creationId xmlns:a16="http://schemas.microsoft.com/office/drawing/2014/main" id="{A3691676-ABB3-1302-2831-61D7F69E4D55}"/>
              </a:ext>
            </a:extLst>
          </p:cNvPr>
          <p:cNvSpPr txBox="1">
            <a:spLocks noChangeArrowheads="1"/>
          </p:cNvSpPr>
          <p:nvPr/>
        </p:nvSpPr>
        <p:spPr>
          <a:xfrm>
            <a:off x="310476" y="4365104"/>
            <a:ext cx="8507288" cy="158836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a:ea typeface="ＭＳ Ｐゴシック" pitchFamily="34" charset="-128"/>
                <a:sym typeface="Symbol" pitchFamily="18" charset="2"/>
              </a:rPr>
              <a:t>2. </a:t>
            </a:r>
            <a:r>
              <a:rPr lang="el-GR" sz="2400">
                <a:ea typeface="ＭＳ Ｐゴシック" pitchFamily="34" charset="-128"/>
                <a:sym typeface="Symbol" pitchFamily="18" charset="2"/>
              </a:rPr>
              <a:t>Εναλλακτικά, καταχωρούμε το έγγραφο στις λίστες καταχώρησης κάθε συνώνυμου (πχ έγγραφο που περιέχει το </a:t>
            </a:r>
            <a:r>
              <a:rPr lang="en-US" sz="2400">
                <a:ea typeface="ＭＳ Ｐゴシック" pitchFamily="34" charset="-128"/>
                <a:sym typeface="Symbol" pitchFamily="18" charset="2"/>
              </a:rPr>
              <a:t>car </a:t>
            </a:r>
            <a:r>
              <a:rPr lang="el-GR" sz="2400">
                <a:ea typeface="ＭＳ Ｐゴシック" pitchFamily="34" charset="-128"/>
                <a:sym typeface="Symbol" pitchFamily="18" charset="2"/>
              </a:rPr>
              <a:t>καταχωρείται και στο </a:t>
            </a:r>
            <a:r>
              <a:rPr lang="en-US" sz="2400">
                <a:ea typeface="ＭＳ Ｐゴシック" pitchFamily="34" charset="-128"/>
                <a:sym typeface="Symbol" pitchFamily="18" charset="2"/>
              </a:rPr>
              <a:t>automobile</a:t>
            </a:r>
            <a:r>
              <a:rPr lang="en-US">
                <a:ea typeface="ＭＳ Ｐゴシック" pitchFamily="34" charset="-128"/>
                <a:sym typeface="Symbol" pitchFamily="18" charset="2"/>
              </a:rPr>
              <a:t>)</a:t>
            </a:r>
          </a:p>
          <a:p>
            <a:pPr marL="0" indent="0" fontAlgn="auto">
              <a:spcAft>
                <a:spcPts val="0"/>
              </a:spcAft>
              <a:buFont typeface="Arial" panose="020B0604020202020204" pitchFamily="34" charset="0"/>
              <a:buNone/>
            </a:pPr>
            <a:endParaRPr lang="el-GR">
              <a:ea typeface="ＭＳ Ｐゴシック" pitchFamily="34" charset="-128"/>
              <a:sym typeface="Symbol" pitchFamily="18" charset="2"/>
            </a:endParaRPr>
          </a:p>
          <a:p>
            <a:pPr marL="0" indent="0" fontAlgn="auto">
              <a:spcAft>
                <a:spcPts val="0"/>
              </a:spcAft>
              <a:buFont typeface="Arial" panose="020B0604020202020204" pitchFamily="34" charset="0"/>
              <a:buNone/>
            </a:pPr>
            <a:r>
              <a:rPr lang="el-GR">
                <a:ea typeface="ＭＳ Ｐゴシック" pitchFamily="34" charset="-128"/>
                <a:sym typeface="Symbol" pitchFamily="18" charset="2"/>
              </a:rPr>
              <a:t>Το 1 ή το 2 είναι καλύτερο;</a:t>
            </a:r>
            <a:endParaRPr lang="el-GR" dirty="0">
              <a:ea typeface="ＭＳ Ｐゴシック" pitchFamily="34" charset="-128"/>
              <a:sym typeface="Symbol" pitchFamily="18" charset="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l-GR" dirty="0">
                <a:solidFill>
                  <a:schemeClr val="accent2">
                    <a:lumMod val="75000"/>
                  </a:schemeClr>
                </a:solidFill>
                <a:ea typeface="ＭＳ Ｐゴシック" pitchFamily="34" charset="-128"/>
              </a:rPr>
              <a:t> σε όρους</a:t>
            </a:r>
            <a:endParaRPr lang="en-US" dirty="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467544" y="1862120"/>
            <a:ext cx="7886700" cy="4351338"/>
          </a:xfrm>
        </p:spPr>
        <p:txBody>
          <a:bodyPr/>
          <a:lstStyle/>
          <a:p>
            <a:pPr eaLnBrk="1" hangingPunct="1"/>
            <a:endParaRPr lang="en-US" dirty="0">
              <a:ea typeface="ＭＳ Ｐゴシック" pitchFamily="34" charset="-128"/>
              <a:sym typeface="Symbol" pitchFamily="18" charset="2"/>
            </a:endParaRPr>
          </a:p>
          <a:p>
            <a:pPr marL="0" indent="0" eaLnBrk="1" hangingPunct="1">
              <a:buNone/>
            </a:pPr>
            <a:r>
              <a:rPr lang="el-GR" dirty="0">
                <a:solidFill>
                  <a:srgbClr val="336699"/>
                </a:solidFill>
                <a:ea typeface="ＭＳ Ｐゴシック" pitchFamily="34" charset="-128"/>
                <a:sym typeface="Symbol" pitchFamily="18" charset="2"/>
              </a:rPr>
              <a:t>Μη συμμετρική διεύρυνση </a:t>
            </a:r>
            <a:endParaRPr lang="en-US" dirty="0">
              <a:solidFill>
                <a:srgbClr val="336699"/>
              </a:solidFill>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Ένα παράδειγμα όπου αυτό μπορεί να φανεί χρήσιμο </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 windows</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 windows, window</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a:t>
            </a:r>
            <a:endParaRPr lang="el-GR" sz="2000" b="1" i="1" dirty="0">
              <a:ea typeface="ＭＳ Ｐゴシック" pitchFamily="34" charset="-128"/>
              <a:sym typeface="Symbol" pitchFamily="18" charset="2"/>
            </a:endParaRPr>
          </a:p>
          <a:p>
            <a:pPr lvl="1" eaLnBrk="1" hangingPunct="1"/>
            <a:endParaRPr lang="en-US" sz="2000" b="1" i="1" dirty="0">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Λίστες πιο ισχυρές από τις κλάσεις αλλά λιγότερο αποδοτικές</a:t>
            </a:r>
          </a:p>
          <a:p>
            <a:pPr eaLnBrk="1" hangingPunct="1"/>
            <a:r>
              <a:rPr lang="el-GR" dirty="0">
                <a:ea typeface="ＭＳ Ｐゴシック" pitchFamily="34" charset="-128"/>
                <a:sym typeface="Symbol" pitchFamily="18" charset="2"/>
              </a:rPr>
              <a:t>Είναι η </a:t>
            </a:r>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πάντα καλή, </a:t>
            </a:r>
            <a:r>
              <a:rPr lang="en-US" dirty="0">
                <a:ea typeface="ＭＳ Ｐゴシック" pitchFamily="34" charset="-128"/>
                <a:sym typeface="Symbol" pitchFamily="18" charset="2"/>
              </a:rPr>
              <a:t>U.S.A, C.A.T?</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45</a:t>
            </a:fld>
            <a:endParaRPr lang="en-US"/>
          </a:p>
        </p:txBody>
      </p:sp>
      <p:sp>
        <p:nvSpPr>
          <p:cNvPr id="3891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l-GR" sz="1600" dirty="0">
                <a:solidFill>
                  <a:schemeClr val="tx1"/>
                </a:solidFill>
              </a:rPr>
              <a:t> </a:t>
            </a:r>
            <a:r>
              <a:rPr lang="en-US" sz="1600" dirty="0">
                <a:solidFill>
                  <a:schemeClr val="tx1"/>
                </a:solidFill>
              </a:rPr>
              <a:t>2.2.3</a:t>
            </a:r>
          </a:p>
        </p:txBody>
      </p:sp>
    </p:spTree>
    <p:extLst>
      <p:ext uri="{BB962C8B-B14F-4D97-AF65-F5344CB8AC3E}">
        <p14:creationId xmlns:p14="http://schemas.microsoft.com/office/powerpoint/2010/main" val="2415139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 τόνοι, διακριτικά</a:t>
            </a:r>
            <a:endParaRPr lang="en-US" dirty="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a:xfrm>
            <a:off x="395536" y="2924944"/>
            <a:ext cx="7886700" cy="1963415"/>
          </a:xfrm>
        </p:spPr>
        <p:txBody>
          <a:bodyPr>
            <a:noAutofit/>
          </a:bodyPr>
          <a:lstStyle/>
          <a:p>
            <a:pPr eaLnBrk="1" hangingPunct="1"/>
            <a:r>
              <a:rPr lang="en-US" sz="2000" dirty="0">
                <a:ea typeface="ＭＳ Ｐゴシック" pitchFamily="34" charset="-128"/>
              </a:rPr>
              <a:t>Accents: </a:t>
            </a:r>
            <a:r>
              <a:rPr lang="el-GR" sz="2000" dirty="0">
                <a:ea typeface="ＭＳ Ｐゴシック" pitchFamily="34" charset="-128"/>
              </a:rPr>
              <a:t>π</a:t>
            </a:r>
            <a:r>
              <a:rPr lang="en-US" sz="2000" dirty="0">
                <a:ea typeface="ＭＳ Ｐゴシック" pitchFamily="34" charset="-128"/>
              </a:rPr>
              <a:t>.</a:t>
            </a:r>
            <a:r>
              <a:rPr lang="el-GR" sz="2000" dirty="0">
                <a:ea typeface="ＭＳ Ｐゴシック" pitchFamily="34" charset="-128"/>
              </a:rPr>
              <a:t>χ</a:t>
            </a:r>
            <a:r>
              <a:rPr lang="en-US" sz="2000" dirty="0">
                <a:ea typeface="ＭＳ Ｐゴシック" pitchFamily="34" charset="-128"/>
              </a:rPr>
              <a:t>., </a:t>
            </a:r>
            <a:r>
              <a:rPr lang="el-GR" sz="2000" dirty="0">
                <a:ea typeface="ＭＳ Ｐゴシック" pitchFamily="34" charset="-128"/>
              </a:rPr>
              <a:t>Γαλλικά</a:t>
            </a:r>
            <a:r>
              <a:rPr lang="en-US" sz="2000" b="1" i="1" dirty="0">
                <a:ea typeface="ＭＳ Ｐゴシック" pitchFamily="34" charset="-128"/>
              </a:rPr>
              <a:t> résumé</a:t>
            </a:r>
            <a:r>
              <a:rPr lang="en-US" sz="2000" dirty="0">
                <a:ea typeface="ＭＳ Ｐゴシック" pitchFamily="34" charset="-128"/>
              </a:rPr>
              <a:t> vs. </a:t>
            </a:r>
            <a:r>
              <a:rPr lang="en-US" sz="2000" b="1" i="1" dirty="0">
                <a:ea typeface="ＭＳ Ｐゴシック" pitchFamily="34" charset="-128"/>
              </a:rPr>
              <a:t>resume</a:t>
            </a:r>
            <a:r>
              <a:rPr lang="en-US" sz="2000" b="1" dirty="0">
                <a:ea typeface="ＭＳ Ｐゴシック" pitchFamily="34" charset="-128"/>
              </a:rPr>
              <a:t>.</a:t>
            </a:r>
          </a:p>
          <a:p>
            <a:pPr eaLnBrk="1" hangingPunct="1"/>
            <a:r>
              <a:rPr lang="en-US" sz="2000" dirty="0">
                <a:ea typeface="ＭＳ Ｐゴシック" pitchFamily="34" charset="-128"/>
                <a:sym typeface="Symbol" pitchFamily="18" charset="2"/>
              </a:rPr>
              <a:t>Umlauts: </a:t>
            </a:r>
            <a:r>
              <a:rPr lang="el-GR" sz="2000" dirty="0">
                <a:ea typeface="ＭＳ Ｐゴシック" pitchFamily="34" charset="-128"/>
                <a:sym typeface="Symbol" pitchFamily="18" charset="2"/>
              </a:rPr>
              <a:t>π</a:t>
            </a:r>
            <a:r>
              <a:rPr lang="en-US" sz="2000" dirty="0">
                <a:ea typeface="ＭＳ Ｐゴシック" pitchFamily="34" charset="-128"/>
                <a:sym typeface="Symbol" pitchFamily="18" charset="2"/>
              </a:rPr>
              <a:t>.</a:t>
            </a:r>
            <a:r>
              <a:rPr lang="el-GR" sz="2000" dirty="0">
                <a:ea typeface="ＭＳ Ｐゴシック" pitchFamily="34" charset="-128"/>
                <a:sym typeface="Symbol" pitchFamily="18" charset="2"/>
              </a:rPr>
              <a:t>χ</a:t>
            </a:r>
            <a:r>
              <a:rPr lang="en-US" sz="2000" dirty="0">
                <a:ea typeface="ＭＳ Ｐゴシック" pitchFamily="34" charset="-128"/>
                <a:sym typeface="Symbol" pitchFamily="18" charset="2"/>
              </a:rPr>
              <a:t>., </a:t>
            </a:r>
            <a:r>
              <a:rPr lang="el-GR" sz="2000" dirty="0">
                <a:ea typeface="ＭＳ Ｐゴシック" pitchFamily="34" charset="-128"/>
                <a:sym typeface="Symbol" pitchFamily="18" charset="2"/>
              </a:rPr>
              <a:t>Γερμανικά</a:t>
            </a:r>
            <a:r>
              <a:rPr lang="en-US" sz="2000" dirty="0">
                <a:ea typeface="ＭＳ Ｐゴシック" pitchFamily="34" charset="-128"/>
                <a:sym typeface="Symbol" pitchFamily="18" charset="2"/>
              </a:rPr>
              <a:t>: </a:t>
            </a:r>
            <a:r>
              <a:rPr lang="en-US" sz="2000" b="1" i="1" dirty="0" err="1">
                <a:ea typeface="ＭＳ Ｐゴシック" pitchFamily="34" charset="-128"/>
                <a:sym typeface="Symbol" pitchFamily="18" charset="2"/>
              </a:rPr>
              <a:t>Tuebingen</a:t>
            </a:r>
            <a:r>
              <a:rPr lang="en-US" sz="2000" dirty="0">
                <a:ea typeface="ＭＳ Ｐゴシック" pitchFamily="34" charset="-128"/>
                <a:sym typeface="Symbol" pitchFamily="18" charset="2"/>
              </a:rPr>
              <a:t> vs. </a:t>
            </a:r>
            <a:r>
              <a:rPr lang="en-US" sz="2000" b="1" i="1" dirty="0" err="1">
                <a:ea typeface="ＭＳ Ｐゴシック" pitchFamily="34" charset="-128"/>
                <a:sym typeface="Symbol" pitchFamily="18" charset="2"/>
              </a:rPr>
              <a:t>Tübingen</a:t>
            </a:r>
            <a:endParaRPr lang="en-US" sz="2000" b="1" i="1" dirty="0">
              <a:ea typeface="ＭＳ Ｐゴシック" pitchFamily="34" charset="-128"/>
              <a:sym typeface="Symbol" pitchFamily="18" charset="2"/>
            </a:endParaRPr>
          </a:p>
          <a:p>
            <a:pPr lvl="1" eaLnBrk="1" hangingPunct="1"/>
            <a:r>
              <a:rPr lang="el-GR" sz="2000" dirty="0">
                <a:ea typeface="ＭＳ Ｐゴシック" pitchFamily="34" charset="-128"/>
                <a:sym typeface="Symbol" pitchFamily="18" charset="2"/>
              </a:rPr>
              <a:t>Πρέπει να είναι ισοδύναμα</a:t>
            </a:r>
            <a:endParaRPr lang="en-US" sz="2000" dirty="0">
              <a:ea typeface="ＭＳ Ｐゴシック" pitchFamily="34" charset="-128"/>
              <a:sym typeface="Symbol" pitchFamily="18" charset="2"/>
            </a:endParaRPr>
          </a:p>
          <a:p>
            <a:pPr lvl="1" eaLnBrk="1" hangingPunct="1"/>
            <a:endParaRPr lang="en-US" sz="2000" dirty="0">
              <a:ea typeface="ＭＳ Ｐゴシック" pitchFamily="34" charset="-128"/>
              <a:sym typeface="Symbol" pitchFamily="18" charset="2"/>
            </a:endParaRPr>
          </a:p>
          <a:p>
            <a:pPr marL="0" lvl="1" indent="0" eaLnBrk="1" hangingPunct="1"/>
            <a:r>
              <a:rPr lang="el-GR" sz="2000" dirty="0">
                <a:ea typeface="ＭＳ Ｐゴシック" pitchFamily="34" charset="-128"/>
                <a:sym typeface="Symbol" pitchFamily="18" charset="2"/>
              </a:rPr>
              <a:t> Τόνοι στα Ελληνικά</a:t>
            </a:r>
            <a:endParaRPr lang="en-US" sz="2000" dirty="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46</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 τόνοι, διακριτικά</a:t>
            </a:r>
            <a:endParaRPr lang="en-US" dirty="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p:txBody>
          <a:bodyPr>
            <a:noAutofit/>
          </a:bodyPr>
          <a:lstStyle/>
          <a:p>
            <a:pPr marL="0" indent="0" eaLnBrk="1" hangingPunct="1">
              <a:buNone/>
            </a:pPr>
            <a:endParaRPr lang="en-US" sz="2000"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Πιο σημαντικό κριτήριο</a:t>
            </a:r>
            <a:r>
              <a:rPr lang="en-US" sz="2400" dirty="0">
                <a:ea typeface="ＭＳ Ｐゴシック" pitchFamily="34" charset="-128"/>
                <a:sym typeface="Symbol" pitchFamily="18" charset="2"/>
              </a:rPr>
              <a:t>:</a:t>
            </a:r>
          </a:p>
          <a:p>
            <a:pPr lvl="1" eaLnBrk="1" hangingPunct="1"/>
            <a:r>
              <a:rPr lang="el-GR" dirty="0">
                <a:ea typeface="ＭＳ Ｐゴシック" pitchFamily="34" charset="-128"/>
                <a:sym typeface="Symbol" pitchFamily="18" charset="2"/>
              </a:rPr>
              <a:t>Πως προτιμούν οι χρήστες να γράφουν αυτές τις λέξεις στα ερωτήματά τους</a:t>
            </a:r>
            <a:endParaRPr lang="en-US"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Ακόμα και σε γλώσσες που έχουν </a:t>
            </a:r>
            <a:r>
              <a:rPr lang="en-US" sz="2400" dirty="0">
                <a:ea typeface="ＭＳ Ｐゴシック" pitchFamily="34" charset="-128"/>
                <a:sym typeface="Symbol" pitchFamily="18" charset="2"/>
              </a:rPr>
              <a:t>accents, </a:t>
            </a:r>
            <a:r>
              <a:rPr lang="el-GR" sz="2400" dirty="0">
                <a:ea typeface="ＭＳ Ｐゴシック" pitchFamily="34" charset="-128"/>
                <a:sym typeface="Symbol" pitchFamily="18" charset="2"/>
              </a:rPr>
              <a:t>οι χρήστες δεν τα πληκτρολογούν </a:t>
            </a:r>
            <a:r>
              <a:rPr lang="en-US" sz="2400" dirty="0">
                <a:ea typeface="ＭＳ Ｐゴシック" pitchFamily="34" charset="-128"/>
                <a:sym typeface="Symbol" pitchFamily="18" charset="2"/>
              </a:rPr>
              <a:t> </a:t>
            </a:r>
            <a:r>
              <a:rPr lang="en-US" sz="2400" i="1" dirty="0">
                <a:solidFill>
                  <a:schemeClr val="accent6">
                    <a:lumMod val="75000"/>
                  </a:schemeClr>
                </a:solidFill>
                <a:ea typeface="ＭＳ Ｐゴシック" pitchFamily="34" charset="-128"/>
                <a:sym typeface="Symbol" pitchFamily="18" charset="2"/>
              </a:rPr>
              <a:t>(</a:t>
            </a:r>
            <a:r>
              <a:rPr lang="el-GR" sz="2400" i="1" dirty="0">
                <a:solidFill>
                  <a:schemeClr val="accent6">
                    <a:lumMod val="75000"/>
                  </a:schemeClr>
                </a:solidFill>
                <a:ea typeface="ＭＳ Ｐゴシック" pitchFamily="34" charset="-128"/>
                <a:sym typeface="Symbol" pitchFamily="18" charset="2"/>
              </a:rPr>
              <a:t>σκεφτείτε τους τόνους στα Ελληνικά)</a:t>
            </a:r>
          </a:p>
          <a:p>
            <a:pPr lvl="1" eaLnBrk="1" hangingPunct="1"/>
            <a:r>
              <a:rPr lang="el-GR" sz="2000" dirty="0">
                <a:ea typeface="ＭＳ Ｐゴシック" pitchFamily="34" charset="-128"/>
                <a:sym typeface="Symbol" pitchFamily="18" charset="2"/>
              </a:rPr>
              <a:t>Οπότε συχνά είναι καλύτερο να </a:t>
            </a:r>
            <a:r>
              <a:rPr lang="el-GR" sz="2000" dirty="0" err="1">
                <a:ea typeface="ＭＳ Ｐゴシック" pitchFamily="34" charset="-128"/>
                <a:sym typeface="Symbol" pitchFamily="18" charset="2"/>
              </a:rPr>
              <a:t>κανονικοποιούμε</a:t>
            </a:r>
            <a:r>
              <a:rPr lang="el-GR" sz="2000" dirty="0">
                <a:ea typeface="ＭＳ Ｐゴシック" pitchFamily="34" charset="-128"/>
                <a:sym typeface="Symbol" pitchFamily="18" charset="2"/>
              </a:rPr>
              <a:t> ή να αφαιρούμε το </a:t>
            </a:r>
            <a:r>
              <a:rPr lang="en-US" sz="2000" dirty="0">
                <a:ea typeface="ＭＳ Ｐゴシック" pitchFamily="34" charset="-128"/>
                <a:sym typeface="Symbol" pitchFamily="18" charset="2"/>
              </a:rPr>
              <a:t>accent </a:t>
            </a:r>
            <a:r>
              <a:rPr lang="el-GR" sz="2000" dirty="0">
                <a:ea typeface="ＭＳ Ｐゴシック" pitchFamily="34" charset="-128"/>
                <a:sym typeface="Symbol" pitchFamily="18" charset="2"/>
              </a:rPr>
              <a:t>από ένα όρο</a:t>
            </a:r>
            <a:endParaRPr lang="en-US" sz="2000" dirty="0">
              <a:ea typeface="ＭＳ Ｐゴシック" pitchFamily="34" charset="-128"/>
              <a:sym typeface="Symbol" pitchFamily="18" charset="2"/>
            </a:endParaRPr>
          </a:p>
          <a:p>
            <a:pPr lvl="2" eaLnBrk="1" hangingPunct="1"/>
            <a:r>
              <a:rPr lang="en-US" b="1" i="1" dirty="0" err="1">
                <a:ea typeface="ＭＳ Ｐゴシック" pitchFamily="34" charset="-128"/>
                <a:sym typeface="Symbol" pitchFamily="18" charset="2"/>
              </a:rPr>
              <a:t>Tuebingen</a:t>
            </a:r>
            <a:r>
              <a:rPr lang="en-US" b="1" i="1" dirty="0">
                <a:ea typeface="ＭＳ Ｐゴシック" pitchFamily="34" charset="-128"/>
                <a:sym typeface="Symbol" pitchFamily="18" charset="2"/>
              </a:rPr>
              <a:t>, </a:t>
            </a:r>
            <a:r>
              <a:rPr lang="en-US" b="1" i="1" dirty="0" err="1">
                <a:ea typeface="ＭＳ Ｐゴシック" pitchFamily="34" charset="-128"/>
                <a:sym typeface="Symbol" pitchFamily="18" charset="2"/>
              </a:rPr>
              <a:t>Tübingen</a:t>
            </a:r>
            <a:r>
              <a:rPr lang="en-US" b="1" i="1" dirty="0">
                <a:ea typeface="ＭＳ Ｐゴシック" pitchFamily="34" charset="-128"/>
                <a:sym typeface="Symbol" pitchFamily="18" charset="2"/>
              </a:rPr>
              <a:t>, Tubingen </a:t>
            </a:r>
            <a:r>
              <a:rPr lang="en-US" dirty="0">
                <a:latin typeface="Wingdings" pitchFamily="2" charset="2"/>
                <a:ea typeface="ＭＳ Ｐゴシック" pitchFamily="34" charset="-128"/>
                <a:sym typeface="Symbol" pitchFamily="18" charset="2"/>
              </a:rPr>
              <a:t></a:t>
            </a:r>
            <a:r>
              <a:rPr lang="en-US" b="1" i="1" dirty="0">
                <a:ea typeface="ＭＳ Ｐゴシック" pitchFamily="34" charset="-128"/>
                <a:sym typeface="Symbol" pitchFamily="18" charset="2"/>
              </a:rPr>
              <a:t> Tubingen</a:t>
            </a:r>
            <a:endParaRPr lang="en-US" dirty="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47</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Tree>
    <p:extLst>
      <p:ext uri="{BB962C8B-B14F-4D97-AF65-F5344CB8AC3E}">
        <p14:creationId xmlns:p14="http://schemas.microsoft.com/office/powerpoint/2010/main" val="3354338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6867" name="Rectangle 3"/>
          <p:cNvSpPr>
            <a:spLocks noGrp="1" noChangeArrowheads="1"/>
          </p:cNvSpPr>
          <p:nvPr>
            <p:ph idx="1"/>
          </p:nvPr>
        </p:nvSpPr>
        <p:spPr>
          <a:xfrm>
            <a:off x="395536" y="1412776"/>
            <a:ext cx="8229600" cy="4953000"/>
          </a:xfrm>
        </p:spPr>
        <p:txBody>
          <a:bodyPr/>
          <a:lstStyle/>
          <a:p>
            <a:pPr eaLnBrk="1" hangingPunct="1"/>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σε περιπτώσεις όπως οι ημερομηνίες</a:t>
            </a:r>
            <a:endParaRPr lang="en-US" dirty="0">
              <a:ea typeface="ＭＳ Ｐゴシック" pitchFamily="34" charset="-128"/>
              <a:sym typeface="Symbol" pitchFamily="18" charset="2"/>
            </a:endParaRPr>
          </a:p>
          <a:p>
            <a:pPr lvl="1" eaLnBrk="1" hangingPunct="1"/>
            <a:r>
              <a:rPr lang="en-US" b="1" i="1" dirty="0">
                <a:solidFill>
                  <a:srgbClr val="A40508"/>
                </a:solidFill>
                <a:latin typeface="楷体_GB2312" charset="0"/>
                <a:ea typeface="ＭＳ Ｐゴシック" pitchFamily="34" charset="-128"/>
              </a:rPr>
              <a:t>7</a:t>
            </a:r>
            <a:r>
              <a:rPr lang="ja-JP" altLang="en-US" b="1" i="1" dirty="0">
                <a:solidFill>
                  <a:srgbClr val="A40508"/>
                </a:solidFill>
                <a:latin typeface="楷体_GB2312" charset="0"/>
                <a:ea typeface="ＭＳ Ｐゴシック" pitchFamily="34" charset="-128"/>
              </a:rPr>
              <a:t>月</a:t>
            </a:r>
            <a:r>
              <a:rPr lang="en-US" altLang="ja-JP" b="1" i="1" dirty="0">
                <a:solidFill>
                  <a:srgbClr val="A40508"/>
                </a:solidFill>
                <a:latin typeface="楷体_GB2312" charset="0"/>
                <a:ea typeface="ＭＳ Ｐゴシック" pitchFamily="34" charset="-128"/>
              </a:rPr>
              <a:t>30</a:t>
            </a:r>
            <a:r>
              <a:rPr lang="ja-JP" altLang="en-US" b="1" i="1" dirty="0">
                <a:solidFill>
                  <a:srgbClr val="A40508"/>
                </a:solidFill>
                <a:latin typeface="楷体_GB2312" charset="0"/>
                <a:ea typeface="ＭＳ Ｐゴシック" pitchFamily="34" charset="-128"/>
              </a:rPr>
              <a:t>日</a:t>
            </a:r>
            <a:r>
              <a:rPr lang="en-US" altLang="ja-JP" b="1" i="1" dirty="0">
                <a:solidFill>
                  <a:srgbClr val="A40508"/>
                </a:solidFill>
                <a:latin typeface="楷体_GB2312" charset="0"/>
                <a:ea typeface="ＭＳ Ｐゴシック" pitchFamily="34" charset="-128"/>
              </a:rPr>
              <a:t> vs. 7/30</a:t>
            </a:r>
          </a:p>
          <a:p>
            <a:pPr lvl="1" eaLnBrk="1" hangingPunct="1"/>
            <a:r>
              <a:rPr lang="en-US" b="1" i="1" dirty="0">
                <a:solidFill>
                  <a:srgbClr val="A40508"/>
                </a:solidFill>
                <a:latin typeface="楷体_GB2312" charset="0"/>
                <a:ea typeface="ＭＳ Ｐゴシック" pitchFamily="34" charset="-128"/>
                <a:sym typeface="Symbol" pitchFamily="18" charset="2"/>
              </a:rPr>
              <a:t>Japanese use of kana vs. Chinese characters</a:t>
            </a:r>
            <a:endParaRPr lang="en-US" dirty="0">
              <a:ea typeface="ＭＳ Ｐゴシック" pitchFamily="34" charset="-128"/>
              <a:sym typeface="Symbol" pitchFamily="18" charset="2"/>
            </a:endParaRPr>
          </a:p>
          <a:p>
            <a:pPr eaLnBrk="1" hangingPunct="1"/>
            <a:r>
              <a:rPr lang="en-US" dirty="0">
                <a:ea typeface="ＭＳ Ｐゴシック" pitchFamily="34" charset="-128"/>
                <a:sym typeface="Symbol" pitchFamily="18" charset="2"/>
              </a:rPr>
              <a:t>Tokenization </a:t>
            </a:r>
            <a:r>
              <a:rPr lang="el-GR" dirty="0">
                <a:ea typeface="ＭＳ Ｐゴシック" pitchFamily="34" charset="-128"/>
                <a:sym typeface="Symbol" pitchFamily="18" charset="2"/>
              </a:rPr>
              <a:t>και </a:t>
            </a:r>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μπορεί να εξαρτώνται από τη γλώσσα όποτε μαζί με αναγνώριση γλώσσας </a:t>
            </a:r>
          </a:p>
          <a:p>
            <a:pPr marL="0" indent="0" eaLnBrk="1" hangingPunct="1">
              <a:buNone/>
            </a:pPr>
            <a:endParaRPr lang="el-GR" dirty="0">
              <a:ea typeface="ＭＳ Ｐゴシック" pitchFamily="34" charset="-128"/>
              <a:sym typeface="Symbol" pitchFamily="18" charset="2"/>
            </a:endParaRPr>
          </a:p>
          <a:p>
            <a:pPr eaLnBrk="1" hangingPunct="1"/>
            <a:r>
              <a:rPr lang="el-GR" sz="2400" dirty="0">
                <a:solidFill>
                  <a:schemeClr val="tx2">
                    <a:lumMod val="75000"/>
                  </a:schemeClr>
                </a:solidFill>
                <a:ea typeface="ＭＳ Ｐゴシック" pitchFamily="34" charset="-128"/>
                <a:sym typeface="Symbol" pitchFamily="18" charset="2"/>
              </a:rPr>
              <a:t>Βασικό</a:t>
            </a:r>
            <a:r>
              <a:rPr lang="en-US" sz="2400" dirty="0">
                <a:solidFill>
                  <a:schemeClr val="tx2">
                    <a:lumMod val="75000"/>
                  </a:schemeClr>
                </a:solidFill>
                <a:ea typeface="ＭＳ Ｐゴシック" pitchFamily="34" charset="-128"/>
                <a:sym typeface="Symbol" pitchFamily="18" charset="2"/>
              </a:rPr>
              <a:t>: </a:t>
            </a:r>
            <a:r>
              <a:rPr lang="el-GR" sz="2400" dirty="0">
                <a:solidFill>
                  <a:schemeClr val="tx2">
                    <a:lumMod val="75000"/>
                  </a:schemeClr>
                </a:solidFill>
                <a:ea typeface="ＭＳ Ｐゴシック" pitchFamily="34" charset="-128"/>
                <a:sym typeface="Symbol" pitchFamily="18" charset="2"/>
              </a:rPr>
              <a:t>Πρέπει το κείμενο που θα </a:t>
            </a:r>
            <a:r>
              <a:rPr lang="el-GR" sz="2400" dirty="0" err="1">
                <a:solidFill>
                  <a:schemeClr val="tx2">
                    <a:lumMod val="75000"/>
                  </a:schemeClr>
                </a:solidFill>
                <a:ea typeface="ＭＳ Ｐゴシック" pitchFamily="34" charset="-128"/>
                <a:sym typeface="Symbol" pitchFamily="18" charset="2"/>
              </a:rPr>
              <a:t>ευρετηριοποιηθεί</a:t>
            </a:r>
            <a:r>
              <a:rPr lang="el-GR" sz="2400" dirty="0">
                <a:solidFill>
                  <a:schemeClr val="tx2">
                    <a:lumMod val="75000"/>
                  </a:schemeClr>
                </a:solidFill>
                <a:ea typeface="ＭＳ Ｐゴシック" pitchFamily="34" charset="-128"/>
                <a:sym typeface="Symbol" pitchFamily="18" charset="2"/>
              </a:rPr>
              <a:t> και οι όροι στο ερώτημα να </a:t>
            </a:r>
            <a:r>
              <a:rPr lang="el-GR" sz="2400" dirty="0" err="1">
                <a:solidFill>
                  <a:schemeClr val="tx2">
                    <a:lumMod val="75000"/>
                  </a:schemeClr>
                </a:solidFill>
                <a:ea typeface="ＭＳ Ｐゴシック" pitchFamily="34" charset="-128"/>
                <a:sym typeface="Symbol" pitchFamily="18" charset="2"/>
              </a:rPr>
              <a:t>κανονικοποιούνται</a:t>
            </a:r>
            <a:r>
              <a:rPr lang="el-GR" sz="2400" dirty="0">
                <a:solidFill>
                  <a:schemeClr val="tx2">
                    <a:lumMod val="75000"/>
                  </a:schemeClr>
                </a:solidFill>
                <a:ea typeface="ＭＳ Ｐゴシック" pitchFamily="34" charset="-128"/>
                <a:sym typeface="Symbol" pitchFamily="18" charset="2"/>
              </a:rPr>
              <a:t> με τον ίδιο τρόπο</a:t>
            </a:r>
            <a:endParaRPr lang="en-US" sz="2400" dirty="0">
              <a:solidFill>
                <a:schemeClr val="tx2">
                  <a:lumMod val="75000"/>
                </a:schemeClr>
              </a:solidFill>
              <a:ea typeface="ＭＳ Ｐゴシック" pitchFamily="34" charset="-128"/>
              <a:sym typeface="Symbol" pitchFamily="18" charset="2"/>
            </a:endParaRPr>
          </a:p>
        </p:txBody>
      </p:sp>
      <p:sp>
        <p:nvSpPr>
          <p:cNvPr id="36871" name="Slide Number Placeholder 8"/>
          <p:cNvSpPr>
            <a:spLocks noGrp="1"/>
          </p:cNvSpPr>
          <p:nvPr>
            <p:ph type="sldNum" sz="quarter" idx="12"/>
          </p:nvPr>
        </p:nvSpPr>
        <p:spPr bwMode="auto">
          <a:noFill/>
          <a:ln>
            <a:miter lim="800000"/>
            <a:headEnd/>
            <a:tailEnd/>
          </a:ln>
        </p:spPr>
        <p:txBody>
          <a:bodyPr/>
          <a:lstStyle/>
          <a:p>
            <a:fld id="{D14FDBBC-3DBB-4A3F-AB63-CB9C20CBC587}" type="slidenum">
              <a:rPr lang="en-US"/>
              <a:pPr/>
              <a:t>48</a:t>
            </a:fld>
            <a:endParaRPr lang="en-US"/>
          </a:p>
        </p:txBody>
      </p:sp>
      <p:sp>
        <p:nvSpPr>
          <p:cNvPr id="36868" name="Text Box 6"/>
          <p:cNvSpPr txBox="1">
            <a:spLocks noChangeArrowheads="1"/>
          </p:cNvSpPr>
          <p:nvPr/>
        </p:nvSpPr>
        <p:spPr bwMode="auto">
          <a:xfrm>
            <a:off x="2209800" y="4794250"/>
            <a:ext cx="4140200" cy="457200"/>
          </a:xfrm>
          <a:prstGeom prst="rect">
            <a:avLst/>
          </a:prstGeom>
          <a:noFill/>
          <a:ln w="9525">
            <a:noFill/>
            <a:miter lim="800000"/>
            <a:headEnd/>
            <a:tailEnd/>
          </a:ln>
        </p:spPr>
        <p:txBody>
          <a:bodyPr wrap="none">
            <a:spAutoFit/>
          </a:bodyPr>
          <a:lstStyle/>
          <a:p>
            <a:r>
              <a:rPr lang="en-US" b="1" i="1" dirty="0" err="1">
                <a:solidFill>
                  <a:schemeClr val="accent4">
                    <a:lumMod val="50000"/>
                  </a:schemeClr>
                </a:solidFill>
              </a:rPr>
              <a:t>Morgen</a:t>
            </a:r>
            <a:r>
              <a:rPr lang="en-US" b="1" i="1" dirty="0">
                <a:solidFill>
                  <a:schemeClr val="accent4">
                    <a:lumMod val="50000"/>
                  </a:schemeClr>
                </a:solidFill>
              </a:rPr>
              <a:t> will </a:t>
            </a:r>
            <a:r>
              <a:rPr lang="en-US" b="1" i="1" dirty="0" err="1">
                <a:solidFill>
                  <a:schemeClr val="accent4">
                    <a:lumMod val="50000"/>
                  </a:schemeClr>
                </a:solidFill>
              </a:rPr>
              <a:t>ich</a:t>
            </a:r>
            <a:r>
              <a:rPr lang="en-US" b="1" i="1" dirty="0">
                <a:solidFill>
                  <a:schemeClr val="accent4">
                    <a:lumMod val="50000"/>
                  </a:schemeClr>
                </a:solidFill>
              </a:rPr>
              <a:t> in MIT</a:t>
            </a:r>
            <a:r>
              <a:rPr lang="en-US" dirty="0">
                <a:solidFill>
                  <a:schemeClr val="accent4">
                    <a:lumMod val="50000"/>
                  </a:schemeClr>
                </a:solidFill>
              </a:rPr>
              <a:t> … </a:t>
            </a:r>
          </a:p>
        </p:txBody>
      </p:sp>
      <p:grpSp>
        <p:nvGrpSpPr>
          <p:cNvPr id="2" name="Group 7"/>
          <p:cNvGrpSpPr>
            <a:grpSpLocks/>
          </p:cNvGrpSpPr>
          <p:nvPr/>
        </p:nvGrpSpPr>
        <p:grpSpPr bwMode="auto">
          <a:xfrm>
            <a:off x="5105400" y="4378325"/>
            <a:ext cx="3829050" cy="831850"/>
            <a:chOff x="3216" y="3604"/>
            <a:chExt cx="2412" cy="524"/>
          </a:xfrm>
        </p:grpSpPr>
        <p:sp>
          <p:nvSpPr>
            <p:cNvPr id="36872" name="Rectangle 8"/>
            <p:cNvSpPr>
              <a:spLocks noChangeArrowheads="1"/>
            </p:cNvSpPr>
            <p:nvPr/>
          </p:nvSpPr>
          <p:spPr bwMode="auto">
            <a:xfrm>
              <a:off x="3216" y="3888"/>
              <a:ext cx="432" cy="240"/>
            </a:xfrm>
            <a:prstGeom prst="rect">
              <a:avLst/>
            </a:prstGeom>
            <a:noFill/>
            <a:ln w="9525">
              <a:solidFill>
                <a:schemeClr val="tx1"/>
              </a:solidFill>
              <a:miter lim="800000"/>
              <a:headEnd/>
              <a:tailEnd/>
            </a:ln>
          </p:spPr>
          <p:txBody>
            <a:bodyPr wrap="none" anchor="ctr">
              <a:spAutoFit/>
            </a:bodyPr>
            <a:lstStyle/>
            <a:p>
              <a:endParaRPr lang="el-GR"/>
            </a:p>
          </p:txBody>
        </p:sp>
        <p:sp>
          <p:nvSpPr>
            <p:cNvPr id="36873" name="AutoShape 9"/>
            <p:cNvSpPr>
              <a:spLocks/>
            </p:cNvSpPr>
            <p:nvPr/>
          </p:nvSpPr>
          <p:spPr bwMode="auto">
            <a:xfrm>
              <a:off x="4176" y="3604"/>
              <a:ext cx="1452" cy="524"/>
            </a:xfrm>
            <a:prstGeom prst="borderCallout2">
              <a:avLst>
                <a:gd name="adj1" fmla="val 18750"/>
                <a:gd name="adj2" fmla="val -3083"/>
                <a:gd name="adj3" fmla="val 18750"/>
                <a:gd name="adj4" fmla="val -10218"/>
                <a:gd name="adj5" fmla="val 72917"/>
                <a:gd name="adj6" fmla="val -36056"/>
              </a:avLst>
            </a:prstGeom>
            <a:noFill/>
            <a:ln w="9525">
              <a:solidFill>
                <a:schemeClr val="tx1"/>
              </a:solidFill>
              <a:miter lim="800000"/>
              <a:headEnd/>
              <a:tailEnd/>
            </a:ln>
          </p:spPr>
          <p:txBody>
            <a:bodyPr wrap="none">
              <a:spAutoFit/>
            </a:bodyPr>
            <a:lstStyle/>
            <a:p>
              <a:pPr algn="ctr"/>
              <a:r>
                <a:rPr lang="en-US" dirty="0">
                  <a:solidFill>
                    <a:schemeClr val="accent4">
                      <a:lumMod val="50000"/>
                    </a:schemeClr>
                  </a:solidFill>
                </a:rPr>
                <a:t>Is this</a:t>
              </a:r>
            </a:p>
            <a:p>
              <a:pPr algn="ctr"/>
              <a:r>
                <a:rPr lang="en-US" dirty="0">
                  <a:solidFill>
                    <a:schemeClr val="accent4">
                      <a:lumMod val="50000"/>
                    </a:schemeClr>
                  </a:solidFill>
                </a:rPr>
                <a:t>German “</a:t>
              </a:r>
              <a:r>
                <a:rPr lang="en-US" dirty="0" err="1">
                  <a:solidFill>
                    <a:schemeClr val="accent4">
                      <a:lumMod val="50000"/>
                    </a:schemeClr>
                  </a:solidFill>
                </a:rPr>
                <a:t>mit</a:t>
              </a:r>
              <a:r>
                <a:rPr lang="en-US" dirty="0"/>
                <a:t>”?</a:t>
              </a:r>
            </a:p>
          </p:txBody>
        </p:sp>
      </p:grpSp>
      <p:sp>
        <p:nvSpPr>
          <p:cNvPr id="368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2.2.3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536" y="136524"/>
            <a:ext cx="7886700" cy="1325563"/>
          </a:xfrm>
        </p:spPr>
        <p:txBody>
          <a:bodyPr/>
          <a:lstStyle/>
          <a:p>
            <a:pPr algn="ctr" eaLnBrk="1" hangingPunct="1"/>
            <a:r>
              <a:rPr lang="el-GR" dirty="0">
                <a:solidFill>
                  <a:schemeClr val="accent2">
                    <a:lumMod val="75000"/>
                  </a:schemeClr>
                </a:solidFill>
                <a:ea typeface="ＭＳ Ｐゴシック" pitchFamily="34" charset="-128"/>
              </a:rPr>
              <a:t>Θησαυροί (</a:t>
            </a:r>
            <a:r>
              <a:rPr lang="en-US" dirty="0">
                <a:solidFill>
                  <a:schemeClr val="accent2">
                    <a:lumMod val="75000"/>
                  </a:schemeClr>
                </a:solidFill>
                <a:ea typeface="ＭＳ Ｐゴシック" pitchFamily="34" charset="-128"/>
              </a:rPr>
              <a:t>Thesauri</a:t>
            </a:r>
            <a:r>
              <a:rPr lang="el-GR" dirty="0">
                <a:solidFill>
                  <a:schemeClr val="accent2">
                    <a:lumMod val="75000"/>
                  </a:schemeClr>
                </a:solidFill>
                <a:ea typeface="ＭＳ Ｐゴシック" pitchFamily="34" charset="-128"/>
              </a:rPr>
              <a:t>)</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και</a:t>
            </a:r>
            <a:r>
              <a:rPr lang="en-US" dirty="0">
                <a:solidFill>
                  <a:schemeClr val="accent2">
                    <a:lumMod val="75000"/>
                  </a:schemeClr>
                </a:solidFill>
                <a:ea typeface="ＭＳ Ｐゴシック" pitchFamily="34" charset="-128"/>
              </a:rPr>
              <a:t> </a:t>
            </a:r>
            <a:r>
              <a:rPr lang="en-US" dirty="0" err="1">
                <a:solidFill>
                  <a:schemeClr val="accent2">
                    <a:lumMod val="75000"/>
                  </a:schemeClr>
                </a:solidFill>
                <a:ea typeface="ＭＳ Ｐゴシック" pitchFamily="34" charset="-128"/>
              </a:rPr>
              <a:t>soundex</a:t>
            </a:r>
            <a:endParaRPr lang="en-US" dirty="0">
              <a:solidFill>
                <a:schemeClr val="accent2">
                  <a:lumMod val="75000"/>
                </a:schemeClr>
              </a:solidFill>
              <a:ea typeface="ＭＳ Ｐゴシック" pitchFamily="34" charset="-128"/>
            </a:endParaRPr>
          </a:p>
        </p:txBody>
      </p:sp>
      <p:sp>
        <p:nvSpPr>
          <p:cNvPr id="40963" name="Rectangle 3"/>
          <p:cNvSpPr>
            <a:spLocks noGrp="1" noChangeArrowheads="1"/>
          </p:cNvSpPr>
          <p:nvPr>
            <p:ph idx="1"/>
          </p:nvPr>
        </p:nvSpPr>
        <p:spPr/>
        <p:txBody>
          <a:bodyPr/>
          <a:lstStyle/>
          <a:p>
            <a:pPr eaLnBrk="1" hangingPunct="1">
              <a:lnSpc>
                <a:spcPct val="90000"/>
              </a:lnSpc>
            </a:pPr>
            <a:r>
              <a:rPr lang="el-GR" dirty="0">
                <a:ea typeface="ＭＳ Ｐゴシック" pitchFamily="34" charset="-128"/>
              </a:rPr>
              <a:t>Πως χειριζόμαστε τα συνώνυμα και τα ομώνυμα;</a:t>
            </a:r>
            <a:endParaRPr lang="en-US" dirty="0">
              <a:ea typeface="ＭＳ Ｐゴシック" pitchFamily="34" charset="-128"/>
            </a:endParaRPr>
          </a:p>
          <a:p>
            <a:pPr lvl="1" eaLnBrk="1" hangingPunct="1">
              <a:lnSpc>
                <a:spcPct val="90000"/>
              </a:lnSpc>
            </a:pPr>
            <a:r>
              <a:rPr lang="el-GR" dirty="0">
                <a:ea typeface="ＭＳ Ｐゴシック" pitchFamily="34" charset="-128"/>
              </a:rPr>
              <a:t>Π</a:t>
            </a:r>
            <a:r>
              <a:rPr lang="en-US" dirty="0">
                <a:ea typeface="ＭＳ Ｐゴシック" pitchFamily="34" charset="-128"/>
              </a:rPr>
              <a:t>.</a:t>
            </a:r>
            <a:r>
              <a:rPr lang="el-GR" dirty="0">
                <a:ea typeface="ＭＳ Ｐゴシック" pitchFamily="34" charset="-128"/>
              </a:rPr>
              <a:t>χ</a:t>
            </a:r>
            <a:r>
              <a:rPr lang="en-US" dirty="0">
                <a:ea typeface="ＭＳ Ｐゴシック" pitchFamily="34" charset="-128"/>
              </a:rPr>
              <a:t>., </a:t>
            </a:r>
            <a:r>
              <a:rPr lang="el-GR" dirty="0">
                <a:ea typeface="ＭＳ Ｐゴシック" pitchFamily="34" charset="-128"/>
              </a:rPr>
              <a:t>κατασκευάζοντας </a:t>
            </a:r>
            <a:r>
              <a:rPr lang="el-GR" dirty="0">
                <a:solidFill>
                  <a:srgbClr val="336699"/>
                </a:solidFill>
                <a:ea typeface="ＭＳ Ｐゴシック" pitchFamily="34" charset="-128"/>
              </a:rPr>
              <a:t>λίστες ισοδυναμίας </a:t>
            </a:r>
            <a:r>
              <a:rPr lang="el-GR" dirty="0">
                <a:ea typeface="ＭＳ Ｐゴシック" pitchFamily="34" charset="-128"/>
              </a:rPr>
              <a:t>με το χέρι</a:t>
            </a:r>
          </a:p>
          <a:p>
            <a:pPr lvl="2" eaLnBrk="1" hangingPunct="1">
              <a:lnSpc>
                <a:spcPct val="90000"/>
              </a:lnSpc>
            </a:pPr>
            <a:r>
              <a:rPr lang="en-US" b="1" i="1" dirty="0">
                <a:ea typeface="ＭＳ Ｐゴシック" pitchFamily="34" charset="-128"/>
              </a:rPr>
              <a:t>car</a:t>
            </a:r>
            <a:r>
              <a:rPr lang="en-US" dirty="0">
                <a:ea typeface="ＭＳ Ｐゴシック" pitchFamily="34" charset="-128"/>
              </a:rPr>
              <a:t> = </a:t>
            </a:r>
            <a:r>
              <a:rPr lang="en-US" b="1" i="1" dirty="0">
                <a:ea typeface="ＭＳ Ｐゴシック" pitchFamily="34" charset="-128"/>
              </a:rPr>
              <a:t>automobile	 color</a:t>
            </a:r>
            <a:r>
              <a:rPr lang="en-US" dirty="0">
                <a:ea typeface="ＭＳ Ｐゴシック" pitchFamily="34" charset="-128"/>
              </a:rPr>
              <a:t> = </a:t>
            </a:r>
            <a:r>
              <a:rPr lang="en-US" b="1" i="1" dirty="0" err="1">
                <a:ea typeface="ＭＳ Ｐゴシック" pitchFamily="34" charset="-128"/>
              </a:rPr>
              <a:t>colour</a:t>
            </a:r>
            <a:endParaRPr lang="en-US" b="1" i="1" dirty="0">
              <a:ea typeface="ＭＳ Ｐゴシック" pitchFamily="34" charset="-128"/>
            </a:endParaRPr>
          </a:p>
          <a:p>
            <a:pPr lvl="1" eaLnBrk="1" hangingPunct="1">
              <a:lnSpc>
                <a:spcPct val="90000"/>
              </a:lnSpc>
            </a:pPr>
            <a:r>
              <a:rPr lang="el-GR" dirty="0">
                <a:ea typeface="ＭＳ Ｐゴシック" pitchFamily="34" charset="-128"/>
              </a:rPr>
              <a:t>Μπορούμε να το ξαναγράψουμε  (</a:t>
            </a:r>
            <a:r>
              <a:rPr lang="en-US" dirty="0">
                <a:ea typeface="ＭＳ Ｐゴシック" pitchFamily="34" charset="-128"/>
              </a:rPr>
              <a:t>rewrite</a:t>
            </a:r>
            <a:r>
              <a:rPr lang="el-GR" dirty="0">
                <a:ea typeface="ＭＳ Ｐゴシック" pitchFamily="34" charset="-128"/>
              </a:rPr>
              <a:t>) για να δημιουργήσουμε κλάσεις ισοδυναμίας όρων </a:t>
            </a:r>
            <a:r>
              <a:rPr lang="en-US" dirty="0">
                <a:ea typeface="ＭＳ Ｐゴシック" pitchFamily="34" charset="-128"/>
              </a:rPr>
              <a:t> </a:t>
            </a:r>
          </a:p>
          <a:p>
            <a:pPr lvl="2" eaLnBrk="1" hangingPunct="1">
              <a:lnSpc>
                <a:spcPct val="90000"/>
              </a:lnSpc>
            </a:pPr>
            <a:r>
              <a:rPr lang="el-GR" dirty="0">
                <a:ea typeface="ＭＳ Ｐゴシック" pitchFamily="34" charset="-128"/>
                <a:sym typeface="Symbol" pitchFamily="18" charset="2"/>
              </a:rPr>
              <a:t>Καταχωρούμε το έγγραφο στις λίστες καταχώρησης κάθε συνώνυμου (πχ έγγραφο που περιέχει το </a:t>
            </a:r>
            <a:r>
              <a:rPr lang="en-US" b="1" i="1" dirty="0">
                <a:ea typeface="ＭＳ Ｐゴシック" pitchFamily="34" charset="-128"/>
                <a:sym typeface="Symbol" pitchFamily="18" charset="2"/>
              </a:rPr>
              <a:t>car</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καταχωρείται και στο </a:t>
            </a:r>
            <a:r>
              <a:rPr lang="en-US" b="1" i="1" dirty="0">
                <a:ea typeface="ＭＳ Ｐゴシック" pitchFamily="34" charset="-128"/>
                <a:sym typeface="Symbol" pitchFamily="18" charset="2"/>
              </a:rPr>
              <a:t>automobile</a:t>
            </a:r>
            <a:r>
              <a:rPr lang="el-GR" b="1" i="1" dirty="0">
                <a:ea typeface="ＭＳ Ｐゴシック" pitchFamily="34" charset="-128"/>
                <a:sym typeface="Symbol" pitchFamily="18" charset="2"/>
              </a:rPr>
              <a:t> </a:t>
            </a:r>
            <a:r>
              <a:rPr lang="el-GR" dirty="0">
                <a:ea typeface="ＭＳ Ｐゴシック" pitchFamily="34" charset="-128"/>
                <a:sym typeface="Symbol" pitchFamily="18" charset="2"/>
              </a:rPr>
              <a:t>και το ανάποδο</a:t>
            </a:r>
            <a:r>
              <a:rPr lang="en-US" dirty="0">
                <a:ea typeface="ＭＳ Ｐゴシック" pitchFamily="34" charset="-128"/>
                <a:sym typeface="Symbol" pitchFamily="18" charset="2"/>
              </a:rPr>
              <a:t>)</a:t>
            </a:r>
          </a:p>
          <a:p>
            <a:pPr lvl="1" eaLnBrk="1" hangingPunct="1">
              <a:lnSpc>
                <a:spcPct val="90000"/>
              </a:lnSpc>
            </a:pPr>
            <a:r>
              <a:rPr lang="el-GR" dirty="0">
                <a:ea typeface="ＭＳ Ｐゴシック" pitchFamily="34" charset="-128"/>
              </a:rPr>
              <a:t>Ή να διευρύνουμε το ερώτημα </a:t>
            </a:r>
          </a:p>
          <a:p>
            <a:pPr lvl="2" eaLnBrk="1" hangingPunct="1">
              <a:lnSpc>
                <a:spcPct val="90000"/>
              </a:lnSpc>
            </a:pPr>
            <a:r>
              <a:rPr lang="el-GR" dirty="0">
                <a:ea typeface="ＭＳ Ｐゴシック" pitchFamily="34" charset="-128"/>
              </a:rPr>
              <a:t>Όταν το ερώτημα περιέχει </a:t>
            </a:r>
            <a:r>
              <a:rPr lang="en-US" b="1" i="1" dirty="0">
                <a:ea typeface="ＭＳ Ｐゴシック" pitchFamily="34" charset="-128"/>
              </a:rPr>
              <a:t>automobile</a:t>
            </a:r>
            <a:r>
              <a:rPr lang="en-US" dirty="0">
                <a:ea typeface="ＭＳ Ｐゴシック" pitchFamily="34" charset="-128"/>
              </a:rPr>
              <a:t>, </a:t>
            </a:r>
            <a:r>
              <a:rPr lang="el-GR" dirty="0">
                <a:ea typeface="ＭＳ Ｐゴシック" pitchFamily="34" charset="-128"/>
              </a:rPr>
              <a:t>ψάξε και για το </a:t>
            </a:r>
            <a:r>
              <a:rPr lang="en-US" b="1" i="1" dirty="0">
                <a:ea typeface="ＭＳ Ｐゴシック" pitchFamily="34" charset="-128"/>
              </a:rPr>
              <a:t>car</a:t>
            </a:r>
            <a:endParaRPr lang="en-US" dirty="0">
              <a:ea typeface="ＭＳ Ｐゴシック" pitchFamily="34" charset="-128"/>
            </a:endParaRPr>
          </a:p>
          <a:p>
            <a:pPr eaLnBrk="1" hangingPunct="1">
              <a:lnSpc>
                <a:spcPct val="90000"/>
              </a:lnSpc>
            </a:pPr>
            <a:r>
              <a:rPr lang="el-GR" dirty="0">
                <a:ea typeface="ＭＳ Ｐゴシック" pitchFamily="34" charset="-128"/>
              </a:rPr>
              <a:t>Τι γίνεται με τα ορθογραφικά λάθη (</a:t>
            </a:r>
            <a:r>
              <a:rPr lang="en-US" dirty="0">
                <a:ea typeface="ＭＳ Ｐゴシック" pitchFamily="34" charset="-128"/>
              </a:rPr>
              <a:t>spelling mistakes</a:t>
            </a:r>
            <a:r>
              <a:rPr lang="el-GR" dirty="0">
                <a:ea typeface="ＭＳ Ｐゴシック" pitchFamily="34" charset="-128"/>
              </a:rPr>
              <a:t>)</a:t>
            </a:r>
            <a:r>
              <a:rPr lang="en-US" dirty="0">
                <a:ea typeface="ＭＳ Ｐゴシック" pitchFamily="34" charset="-128"/>
              </a:rPr>
              <a:t>?</a:t>
            </a:r>
          </a:p>
          <a:p>
            <a:pPr lvl="1" eaLnBrk="1" hangingPunct="1">
              <a:lnSpc>
                <a:spcPct val="90000"/>
              </a:lnSpc>
            </a:pPr>
            <a:r>
              <a:rPr lang="el-GR" sz="1600" dirty="0">
                <a:ea typeface="ＭＳ Ｐゴシック" pitchFamily="34" charset="-128"/>
              </a:rPr>
              <a:t>Μια προσέγγιση είναι το </a:t>
            </a:r>
            <a:r>
              <a:rPr lang="en-US" sz="1600" dirty="0" err="1">
                <a:ea typeface="ＭＳ Ｐゴシック" pitchFamily="34" charset="-128"/>
              </a:rPr>
              <a:t>soundex</a:t>
            </a:r>
            <a:r>
              <a:rPr lang="en-US" sz="1600" dirty="0">
                <a:ea typeface="ＭＳ Ｐゴシック" pitchFamily="34" charset="-128"/>
              </a:rPr>
              <a:t>, </a:t>
            </a:r>
            <a:r>
              <a:rPr lang="el-GR" sz="1600" dirty="0">
                <a:ea typeface="ＭＳ Ｐゴシック" pitchFamily="34" charset="-128"/>
              </a:rPr>
              <a:t>που σχηματίζει κλάσεις ισοδυναμίας από λέξεις βασιζόμενες σε ακουστικούς </a:t>
            </a:r>
            <a:r>
              <a:rPr lang="el-GR" sz="1600" dirty="0" err="1">
                <a:ea typeface="ＭＳ Ｐゴシック" pitchFamily="34" charset="-128"/>
              </a:rPr>
              <a:t>ευριστικούς</a:t>
            </a:r>
            <a:r>
              <a:rPr lang="el-GR" sz="1600" dirty="0">
                <a:ea typeface="ＭＳ Ｐゴシック" pitchFamily="34" charset="-128"/>
              </a:rPr>
              <a:t> κανόνες (</a:t>
            </a:r>
            <a:r>
              <a:rPr lang="en-US" sz="1600" dirty="0">
                <a:ea typeface="ＭＳ Ｐゴシック" pitchFamily="34" charset="-128"/>
              </a:rPr>
              <a:t>phonetic heuristics</a:t>
            </a:r>
            <a:r>
              <a:rPr lang="el-GR" sz="1600" dirty="0">
                <a:ea typeface="ＭＳ Ｐゴシック" pitchFamily="34" charset="-128"/>
              </a:rPr>
              <a:t>)</a:t>
            </a:r>
          </a:p>
          <a:p>
            <a:pPr lvl="1" eaLnBrk="1" hangingPunct="1">
              <a:lnSpc>
                <a:spcPct val="90000"/>
              </a:lnSpc>
            </a:pPr>
            <a:endParaRPr lang="en-US" sz="1600" dirty="0">
              <a:ea typeface="ＭＳ Ｐゴシック" pitchFamily="34" charset="-128"/>
            </a:endParaRPr>
          </a:p>
        </p:txBody>
      </p:sp>
      <p:sp>
        <p:nvSpPr>
          <p:cNvPr id="40964" name="Slide Number Placeholder 3"/>
          <p:cNvSpPr>
            <a:spLocks noGrp="1"/>
          </p:cNvSpPr>
          <p:nvPr>
            <p:ph type="sldNum" sz="quarter" idx="12"/>
          </p:nvPr>
        </p:nvSpPr>
        <p:spPr bwMode="auto">
          <a:noFill/>
          <a:ln>
            <a:miter lim="800000"/>
            <a:headEnd/>
            <a:tailEnd/>
          </a:ln>
        </p:spPr>
        <p:txBody>
          <a:bodyPr/>
          <a:lstStyle/>
          <a:p>
            <a:fld id="{CE43F869-6B1E-4928-AB5A-5A5680A5E262}"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5</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p:cNvSpPr txBox="1"/>
          <p:nvPr/>
        </p:nvSpPr>
        <p:spPr>
          <a:xfrm>
            <a:off x="186347" y="1093372"/>
            <a:ext cx="8240283" cy="4893647"/>
          </a:xfrm>
          <a:prstGeom prst="rect">
            <a:avLst/>
          </a:prstGeom>
          <a:noFill/>
        </p:spPr>
        <p:txBody>
          <a:bodyPr wrap="square" rtlCol="0">
            <a:spAutoFit/>
          </a:bodyPr>
          <a:lstStyle/>
          <a:p>
            <a:r>
              <a:rPr lang="el-GR" dirty="0">
                <a:solidFill>
                  <a:srgbClr val="002060"/>
                </a:solidFill>
                <a:latin typeface="+mn-lt"/>
              </a:rPr>
              <a:t>Φάση 2: Λειτουργία</a:t>
            </a:r>
          </a:p>
          <a:p>
            <a:r>
              <a:rPr lang="el-GR" dirty="0">
                <a:solidFill>
                  <a:schemeClr val="tx1"/>
                </a:solidFill>
                <a:latin typeface="+mn-lt"/>
              </a:rPr>
              <a:t>Ο χρήστης υποβάλει ένα ερώτημα</a:t>
            </a:r>
            <a:endParaRPr lang="en-US" dirty="0">
              <a:solidFill>
                <a:schemeClr val="tx1"/>
              </a:solidFill>
              <a:latin typeface="+mn-lt"/>
            </a:endParaRPr>
          </a:p>
          <a:p>
            <a:endParaRPr lang="en-US" dirty="0">
              <a:solidFill>
                <a:schemeClr val="tx1"/>
              </a:solidFill>
              <a:latin typeface="+mn-lt"/>
            </a:endParaRPr>
          </a:p>
          <a:p>
            <a:r>
              <a:rPr lang="el-GR" dirty="0">
                <a:solidFill>
                  <a:schemeClr val="tx1"/>
                </a:solidFill>
                <a:latin typeface="+mn-lt"/>
              </a:rPr>
              <a:t>Επεξεργασία του ερωτήματος</a:t>
            </a:r>
          </a:p>
          <a:p>
            <a:endParaRPr lang="el-GR" dirty="0">
              <a:solidFill>
                <a:schemeClr val="tx1"/>
              </a:solidFill>
              <a:latin typeface="+mn-lt"/>
            </a:endParaRPr>
          </a:p>
          <a:p>
            <a:r>
              <a:rPr lang="el-GR" dirty="0">
                <a:solidFill>
                  <a:schemeClr val="tx1"/>
                </a:solidFill>
                <a:latin typeface="+mn-lt"/>
              </a:rPr>
              <a:t>Χρήση του ευρετηρίου για να βρούμε </a:t>
            </a:r>
            <a:r>
              <a:rPr lang="en-US" dirty="0">
                <a:solidFill>
                  <a:schemeClr val="tx1"/>
                </a:solidFill>
                <a:latin typeface="+mn-lt"/>
              </a:rPr>
              <a:t>(retrieve) </a:t>
            </a:r>
            <a:r>
              <a:rPr lang="el-GR" dirty="0">
                <a:solidFill>
                  <a:schemeClr val="tx1"/>
                </a:solidFill>
                <a:latin typeface="+mn-lt"/>
              </a:rPr>
              <a:t>τα συναφή έγγραφα και να τα </a:t>
            </a:r>
            <a:r>
              <a:rPr lang="el-GR" dirty="0">
                <a:solidFill>
                  <a:srgbClr val="FF0000"/>
                </a:solidFill>
                <a:latin typeface="+mn-lt"/>
              </a:rPr>
              <a:t>διατάξουμε</a:t>
            </a:r>
            <a:r>
              <a:rPr lang="el-GR" dirty="0">
                <a:solidFill>
                  <a:schemeClr val="tx1"/>
                </a:solidFill>
                <a:latin typeface="+mn-lt"/>
              </a:rPr>
              <a:t> με βάση τη </a:t>
            </a:r>
            <a:r>
              <a:rPr lang="el-GR" dirty="0">
                <a:solidFill>
                  <a:srgbClr val="FF0000"/>
                </a:solidFill>
                <a:latin typeface="+mn-lt"/>
              </a:rPr>
              <a:t>συνάφεια</a:t>
            </a:r>
          </a:p>
          <a:p>
            <a:endParaRPr lang="el-GR" dirty="0">
              <a:solidFill>
                <a:schemeClr val="tx1"/>
              </a:solidFill>
              <a:latin typeface="+mn-lt"/>
            </a:endParaRPr>
          </a:p>
          <a:p>
            <a:r>
              <a:rPr lang="el-GR" dirty="0">
                <a:solidFill>
                  <a:schemeClr val="tx1"/>
                </a:solidFill>
                <a:latin typeface="+mn-lt"/>
              </a:rPr>
              <a:t>Πως ορίζουμε τη συνάφεια:</a:t>
            </a:r>
          </a:p>
          <a:p>
            <a:pPr marL="342900" indent="-342900">
              <a:buFontTx/>
              <a:buChar char="-"/>
            </a:pPr>
            <a:r>
              <a:rPr lang="el-GR" sz="1600" dirty="0">
                <a:solidFill>
                  <a:schemeClr val="tx1"/>
                </a:solidFill>
                <a:latin typeface="+mn-lt"/>
              </a:rPr>
              <a:t>Περιεχόμενο: </a:t>
            </a:r>
            <a:r>
              <a:rPr lang="en-US" sz="1600" dirty="0">
                <a:solidFill>
                  <a:schemeClr val="tx1"/>
                </a:solidFill>
                <a:latin typeface="+mn-lt"/>
              </a:rPr>
              <a:t>Boolean model: </a:t>
            </a:r>
            <a:r>
              <a:rPr lang="el-GR" sz="1600" dirty="0">
                <a:solidFill>
                  <a:schemeClr val="tx1"/>
                </a:solidFill>
                <a:latin typeface="+mn-lt"/>
              </a:rPr>
              <a:t>υπάρχει, δεν υπάρχει ο όρος </a:t>
            </a:r>
            <a:r>
              <a:rPr lang="en-US" sz="1600" dirty="0" err="1">
                <a:solidFill>
                  <a:schemeClr val="tx1"/>
                </a:solidFill>
                <a:latin typeface="+mn-lt"/>
              </a:rPr>
              <a:t>tf-idf</a:t>
            </a:r>
            <a:r>
              <a:rPr lang="en-US" sz="1600" dirty="0">
                <a:solidFill>
                  <a:schemeClr val="tx1"/>
                </a:solidFill>
                <a:latin typeface="+mn-lt"/>
              </a:rPr>
              <a:t> (</a:t>
            </a:r>
            <a:r>
              <a:rPr lang="el-GR" sz="1600" dirty="0">
                <a:solidFill>
                  <a:schemeClr val="tx1"/>
                </a:solidFill>
                <a:latin typeface="+mn-lt"/>
              </a:rPr>
              <a:t>βασισμένη σε κείμενο)</a:t>
            </a:r>
          </a:p>
          <a:p>
            <a:pPr marL="342900" indent="-342900">
              <a:buFontTx/>
              <a:buChar char="-"/>
            </a:pPr>
            <a:r>
              <a:rPr lang="en-US" sz="1600" dirty="0">
                <a:solidFill>
                  <a:schemeClr val="tx1"/>
                </a:solidFill>
                <a:latin typeface="+mn-lt"/>
              </a:rPr>
              <a:t>Source importance: clickthrough </a:t>
            </a:r>
            <a:r>
              <a:rPr lang="el-GR" sz="1600" dirty="0">
                <a:solidFill>
                  <a:schemeClr val="tx1"/>
                </a:solidFill>
                <a:latin typeface="+mn-lt"/>
              </a:rPr>
              <a:t>(γενικά </a:t>
            </a:r>
            <a:r>
              <a:rPr lang="en-US" sz="1600" dirty="0">
                <a:solidFill>
                  <a:schemeClr val="tx1"/>
                </a:solidFill>
                <a:latin typeface="+mn-lt"/>
              </a:rPr>
              <a:t>traffic), document age, authority (</a:t>
            </a:r>
            <a:r>
              <a:rPr lang="en-US" sz="1600" dirty="0" err="1">
                <a:solidFill>
                  <a:schemeClr val="tx1"/>
                </a:solidFill>
                <a:latin typeface="+mn-lt"/>
              </a:rPr>
              <a:t>wikipedia</a:t>
            </a:r>
            <a:r>
              <a:rPr lang="en-US" sz="1600" dirty="0">
                <a:solidFill>
                  <a:schemeClr val="tx1"/>
                </a:solidFill>
                <a:latin typeface="+mn-lt"/>
              </a:rPr>
              <a:t>)</a:t>
            </a:r>
            <a:r>
              <a:rPr lang="el-GR" sz="1600" dirty="0">
                <a:solidFill>
                  <a:schemeClr val="tx1"/>
                </a:solidFill>
                <a:latin typeface="+mn-lt"/>
              </a:rPr>
              <a:t>, </a:t>
            </a:r>
            <a:r>
              <a:rPr lang="en-US" sz="1600" dirty="0" err="1">
                <a:solidFill>
                  <a:schemeClr val="tx1"/>
                </a:solidFill>
                <a:latin typeface="+mn-lt"/>
              </a:rPr>
              <a:t>Pagerank</a:t>
            </a:r>
            <a:r>
              <a:rPr lang="en-US" sz="1600" dirty="0">
                <a:solidFill>
                  <a:schemeClr val="tx1"/>
                </a:solidFill>
                <a:latin typeface="+mn-lt"/>
              </a:rPr>
              <a:t> </a:t>
            </a:r>
            <a:r>
              <a:rPr lang="el-GR" sz="1600" dirty="0">
                <a:solidFill>
                  <a:schemeClr val="tx1"/>
                </a:solidFill>
                <a:latin typeface="+mn-lt"/>
              </a:rPr>
              <a:t>(οι συνδέσεις)</a:t>
            </a:r>
            <a:endParaRPr lang="en-US" sz="1600" dirty="0">
              <a:solidFill>
                <a:schemeClr val="tx1"/>
              </a:solidFill>
              <a:latin typeface="+mn-lt"/>
            </a:endParaRPr>
          </a:p>
          <a:p>
            <a:pPr marL="342900" indent="-342900">
              <a:buFontTx/>
              <a:buChar char="-"/>
            </a:pPr>
            <a:r>
              <a:rPr lang="en-US" sz="1600" dirty="0">
                <a:solidFill>
                  <a:schemeClr val="tx1"/>
                </a:solidFill>
                <a:latin typeface="+mn-lt"/>
              </a:rPr>
              <a:t>Personalization, contextualization</a:t>
            </a:r>
          </a:p>
          <a:p>
            <a:pPr marL="342900" indent="-342900">
              <a:buFontTx/>
              <a:buChar char="-"/>
            </a:pPr>
            <a:r>
              <a:rPr lang="en-US" sz="1600" dirty="0">
                <a:solidFill>
                  <a:schemeClr val="tx1"/>
                </a:solidFill>
                <a:latin typeface="+mn-lt"/>
              </a:rPr>
              <a:t>User intent</a:t>
            </a:r>
            <a:endParaRPr lang="el-GR" sz="1600" dirty="0">
              <a:solidFill>
                <a:schemeClr val="tx1"/>
              </a:solidFill>
              <a:latin typeface="+mn-lt"/>
            </a:endParaRPr>
          </a:p>
          <a:p>
            <a:r>
              <a:rPr lang="en-US" sz="1600" dirty="0">
                <a:solidFill>
                  <a:schemeClr val="tx1"/>
                </a:solidFill>
                <a:latin typeface="+mn-lt"/>
              </a:rPr>
              <a:t>-    Learning to rank</a:t>
            </a:r>
            <a:endParaRPr lang="el-GR" sz="1600" dirty="0">
              <a:solidFill>
                <a:schemeClr val="tx1"/>
              </a:solidFill>
              <a:latin typeface="+mn-lt"/>
            </a:endParaRPr>
          </a:p>
        </p:txBody>
      </p:sp>
      <p:sp>
        <p:nvSpPr>
          <p:cNvPr id="11" name="Τίτλος 4">
            <a:extLst>
              <a:ext uri="{FF2B5EF4-FFF2-40B4-BE49-F238E27FC236}">
                <a16:creationId xmlns:a16="http://schemas.microsoft.com/office/drawing/2014/main" id="{C1535FE1-FC32-4809-B85C-3CCF246EC944}"/>
              </a:ext>
            </a:extLst>
          </p:cNvPr>
          <p:cNvSpPr>
            <a:spLocks noGrp="1"/>
          </p:cNvSpPr>
          <p:nvPr>
            <p:ph type="title"/>
          </p:nvPr>
        </p:nvSpPr>
        <p:spPr>
          <a:xfrm>
            <a:off x="539931" y="36409"/>
            <a:ext cx="7886700" cy="1325563"/>
          </a:xfrm>
        </p:spPr>
        <p:txBody>
          <a:bodyPr/>
          <a:lstStyle/>
          <a:p>
            <a:pPr algn="ctr"/>
            <a:r>
              <a:rPr lang="el-GR" dirty="0">
                <a:solidFill>
                  <a:srgbClr val="002060"/>
                </a:solidFill>
              </a:rPr>
              <a:t>Μηχανές Αναζήτησης</a:t>
            </a:r>
          </a:p>
        </p:txBody>
      </p:sp>
    </p:spTree>
    <p:extLst>
      <p:ext uri="{BB962C8B-B14F-4D97-AF65-F5344CB8AC3E}">
        <p14:creationId xmlns:p14="http://schemas.microsoft.com/office/powerpoint/2010/main" val="1594975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Μετατροπή σε κεφαλαία/μικρά</a:t>
            </a:r>
            <a:endParaRPr lang="en-US" dirty="0">
              <a:solidFill>
                <a:schemeClr val="accent2">
                  <a:lumMod val="75000"/>
                </a:schemeClr>
              </a:solidFill>
              <a:ea typeface="ＭＳ Ｐゴシック" pitchFamily="34" charset="-128"/>
            </a:endParaRPr>
          </a:p>
        </p:txBody>
      </p:sp>
      <p:sp>
        <p:nvSpPr>
          <p:cNvPr id="37891" name="Rectangle 7"/>
          <p:cNvSpPr>
            <a:spLocks noGrp="1" noChangeArrowheads="1"/>
          </p:cNvSpPr>
          <p:nvPr>
            <p:ph idx="1"/>
          </p:nvPr>
        </p:nvSpPr>
        <p:spPr>
          <a:xfrm>
            <a:off x="457200" y="1600200"/>
            <a:ext cx="6172200" cy="4953000"/>
          </a:xfrm>
        </p:spPr>
        <p:txBody>
          <a:bodyPr/>
          <a:lstStyle/>
          <a:p>
            <a:pPr eaLnBrk="1" hangingPunct="1"/>
            <a:r>
              <a:rPr lang="el-GR" dirty="0">
                <a:ea typeface="ＭＳ Ｐゴシック" pitchFamily="34" charset="-128"/>
              </a:rPr>
              <a:t>Μετατροπή όλων των γραμμάτων σε μικρά  (</a:t>
            </a:r>
            <a:r>
              <a:rPr lang="en-US" dirty="0">
                <a:ea typeface="ＭＳ Ｐゴシック" pitchFamily="34" charset="-128"/>
              </a:rPr>
              <a:t>case folding)</a:t>
            </a:r>
            <a:endParaRPr lang="el-GR" dirty="0">
              <a:ea typeface="ＭＳ Ｐゴシック" pitchFamily="34" charset="-128"/>
            </a:endParaRPr>
          </a:p>
          <a:p>
            <a:pPr lvl="1" eaLnBrk="1" hangingPunct="1"/>
            <a:r>
              <a:rPr lang="el-GR" dirty="0">
                <a:ea typeface="ＭＳ Ｐゴシック" pitchFamily="34" charset="-128"/>
              </a:rPr>
              <a:t>εξαίρεση</a:t>
            </a:r>
            <a:r>
              <a:rPr lang="en-US" dirty="0">
                <a:ea typeface="ＭＳ Ｐゴシック" pitchFamily="34" charset="-128"/>
              </a:rPr>
              <a:t>: </a:t>
            </a:r>
            <a:r>
              <a:rPr lang="el-GR" dirty="0">
                <a:ea typeface="ＭＳ Ｐゴシック" pitchFamily="34" charset="-128"/>
              </a:rPr>
              <a:t>κεφαλαία στη μέση της πρότασης;</a:t>
            </a:r>
            <a:r>
              <a:rPr lang="en-US" dirty="0">
                <a:ea typeface="ＭＳ Ｐゴシック" pitchFamily="34" charset="-128"/>
              </a:rPr>
              <a:t> </a:t>
            </a:r>
            <a:r>
              <a:rPr lang="en-US" dirty="0">
                <a:solidFill>
                  <a:srgbClr val="FF0000"/>
                </a:solidFill>
                <a:ea typeface="ＭＳ Ｐゴシック" pitchFamily="34" charset="-128"/>
              </a:rPr>
              <a:t>(</a:t>
            </a:r>
            <a:r>
              <a:rPr lang="en-US" dirty="0" err="1">
                <a:solidFill>
                  <a:srgbClr val="FF0000"/>
                </a:solidFill>
                <a:ea typeface="ＭＳ Ｐゴシック" pitchFamily="34" charset="-128"/>
              </a:rPr>
              <a:t>truefolding</a:t>
            </a:r>
            <a:r>
              <a:rPr lang="en-US" dirty="0">
                <a:solidFill>
                  <a:srgbClr val="FF0000"/>
                </a:solidFill>
                <a:ea typeface="ＭＳ Ｐゴシック" pitchFamily="34" charset="-128"/>
              </a:rPr>
              <a:t>)</a:t>
            </a:r>
          </a:p>
          <a:p>
            <a:pPr lvl="2" eaLnBrk="1" hangingPunct="1"/>
            <a:r>
              <a:rPr lang="en-US" sz="1600" dirty="0">
                <a:ea typeface="ＭＳ Ｐゴシック" pitchFamily="34" charset="-128"/>
              </a:rPr>
              <a:t>e.g., </a:t>
            </a:r>
            <a:r>
              <a:rPr lang="en-US" sz="1600" b="1" i="1" dirty="0">
                <a:ea typeface="ＭＳ Ｐゴシック" pitchFamily="34" charset="-128"/>
              </a:rPr>
              <a:t>General Motors</a:t>
            </a:r>
          </a:p>
          <a:p>
            <a:pPr lvl="2" eaLnBrk="1" hangingPunct="1"/>
            <a:r>
              <a:rPr lang="en-US" sz="1600" b="1" i="1" dirty="0">
                <a:ea typeface="ＭＳ Ｐゴシック" pitchFamily="34" charset="-128"/>
              </a:rPr>
              <a:t>Fed</a:t>
            </a:r>
            <a:r>
              <a:rPr lang="en-US" sz="1600" dirty="0">
                <a:ea typeface="ＭＳ Ｐゴシック" pitchFamily="34" charset="-128"/>
              </a:rPr>
              <a:t> vs. </a:t>
            </a:r>
            <a:r>
              <a:rPr lang="en-US" sz="1600" b="1" i="1" dirty="0">
                <a:ea typeface="ＭＳ Ｐゴシック" pitchFamily="34" charset="-128"/>
              </a:rPr>
              <a:t>fed</a:t>
            </a:r>
          </a:p>
          <a:p>
            <a:pPr lvl="2" eaLnBrk="1" hangingPunct="1"/>
            <a:r>
              <a:rPr lang="en-US" sz="1600" b="1" i="1" dirty="0">
                <a:ea typeface="ＭＳ Ｐゴシック" pitchFamily="34" charset="-128"/>
              </a:rPr>
              <a:t>Bush </a:t>
            </a:r>
            <a:r>
              <a:rPr lang="en-US" sz="1600" dirty="0">
                <a:ea typeface="ＭＳ Ｐゴシック" pitchFamily="34" charset="-128"/>
              </a:rPr>
              <a:t>vs</a:t>
            </a:r>
            <a:r>
              <a:rPr lang="en-US" sz="1600" b="1" i="1" dirty="0">
                <a:ea typeface="ＭＳ Ｐゴシック" pitchFamily="34" charset="-128"/>
              </a:rPr>
              <a:t>. bush</a:t>
            </a:r>
          </a:p>
          <a:p>
            <a:pPr lvl="1" eaLnBrk="1" hangingPunct="1"/>
            <a:r>
              <a:rPr lang="el-GR" sz="2000" dirty="0">
                <a:ea typeface="ＭＳ Ｐゴシック" pitchFamily="34" charset="-128"/>
              </a:rPr>
              <a:t>Πρακτικά μετατροπή όλων σε μικρά, αφού συχνά οι χρήστες χρησιμοποιούν μικρά ανεξάρτητα της «σωστής» χρήσης των κεφαλαίων </a:t>
            </a:r>
          </a:p>
          <a:p>
            <a:pPr lvl="1" eaLnBrk="1" hangingPunct="1"/>
            <a:r>
              <a:rPr lang="el-GR" sz="2000" dirty="0">
                <a:ea typeface="ＭＳ Ｐゴシック" pitchFamily="34" charset="-128"/>
              </a:rPr>
              <a:t>Παράδειγμα από τη </a:t>
            </a:r>
            <a:r>
              <a:rPr lang="en-US" sz="2000" dirty="0">
                <a:ea typeface="ＭＳ Ｐゴシック" pitchFamily="34" charset="-128"/>
              </a:rPr>
              <a:t>Google:</a:t>
            </a:r>
            <a:endParaRPr lang="el-GR" sz="2000" dirty="0">
              <a:ea typeface="ＭＳ Ｐゴシック" pitchFamily="34" charset="-128"/>
            </a:endParaRPr>
          </a:p>
          <a:p>
            <a:pPr marL="685800" lvl="2" indent="0">
              <a:buNone/>
            </a:pPr>
            <a:r>
              <a:rPr lang="el-GR" sz="1600" dirty="0">
                <a:ea typeface="ＭＳ Ｐゴシック" pitchFamily="34" charset="-128"/>
                <a:cs typeface="ＭＳ Ｐゴシック" pitchFamily="-65" charset="-128"/>
              </a:rPr>
              <a:t>Δοκιμάστε την ερώτηση</a:t>
            </a:r>
            <a:r>
              <a:rPr lang="en-US" sz="1600" dirty="0">
                <a:ea typeface="ＭＳ Ｐゴシック" pitchFamily="34" charset="-128"/>
                <a:cs typeface="ＭＳ Ｐゴシック" pitchFamily="-65" charset="-128"/>
              </a:rPr>
              <a:t> C.A.T.  </a:t>
            </a:r>
          </a:p>
          <a:p>
            <a:pPr marL="1085850" lvl="3" indent="-342900">
              <a:buClr>
                <a:srgbClr val="437085"/>
              </a:buClr>
            </a:pPr>
            <a:r>
              <a:rPr lang="en-US" sz="1450" dirty="0">
                <a:ea typeface="ＭＳ Ｐゴシック" pitchFamily="34" charset="-128"/>
                <a:cs typeface="ＭＳ Ｐゴシック" pitchFamily="-65" charset="-128"/>
              </a:rPr>
              <a:t>#1 </a:t>
            </a:r>
            <a:r>
              <a:rPr lang="el-GR" sz="1450" dirty="0">
                <a:ea typeface="ＭＳ Ｐゴシック" pitchFamily="34" charset="-128"/>
                <a:cs typeface="ＭＳ Ｐゴシック" pitchFamily="-65" charset="-128"/>
              </a:rPr>
              <a:t>αποτέλεσμα για </a:t>
            </a:r>
            <a:r>
              <a:rPr lang="en-US" sz="1450" dirty="0">
                <a:ea typeface="ＭＳ Ｐゴシック" pitchFamily="34" charset="-128"/>
                <a:cs typeface="ＭＳ Ｐゴシック" pitchFamily="-65" charset="-128"/>
              </a:rPr>
              <a:t>“cat</a:t>
            </a:r>
            <a:r>
              <a:rPr lang="en-US" sz="1450" dirty="0">
                <a:ea typeface="ＭＳ Ｐゴシック" pitchFamily="34" charset="-128"/>
              </a:rPr>
              <a:t>”</a:t>
            </a:r>
          </a:p>
          <a:p>
            <a:pPr lvl="1" eaLnBrk="1" hangingPunct="1"/>
            <a:endParaRPr lang="el-GR" sz="2000" dirty="0">
              <a:ea typeface="ＭＳ Ｐゴシック" pitchFamily="34" charset="-128"/>
            </a:endParaRPr>
          </a:p>
        </p:txBody>
      </p:sp>
      <p:sp>
        <p:nvSpPr>
          <p:cNvPr id="37895" name="Slide Number Placeholder 6"/>
          <p:cNvSpPr>
            <a:spLocks noGrp="1"/>
          </p:cNvSpPr>
          <p:nvPr>
            <p:ph type="sldNum" sz="quarter" idx="12"/>
          </p:nvPr>
        </p:nvSpPr>
        <p:spPr bwMode="auto">
          <a:noFill/>
          <a:ln>
            <a:miter lim="800000"/>
            <a:headEnd/>
            <a:tailEnd/>
          </a:ln>
        </p:spPr>
        <p:txBody>
          <a:bodyPr/>
          <a:lstStyle/>
          <a:p>
            <a:fld id="{BFE315A3-F15D-4EB7-9D07-A39BAFA7B6F1}" type="slidenum">
              <a:rPr lang="en-US"/>
              <a:pPr/>
              <a:t>50</a:t>
            </a:fld>
            <a:endParaRPr lang="en-US"/>
          </a:p>
        </p:txBody>
      </p:sp>
      <p:sp>
        <p:nvSpPr>
          <p:cNvPr id="3789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2.2.3</a:t>
            </a:r>
          </a:p>
        </p:txBody>
      </p:sp>
      <p:pic>
        <p:nvPicPr>
          <p:cNvPr id="37893" name="Picture 4"/>
          <p:cNvPicPr>
            <a:picLocks noChangeAspect="1"/>
          </p:cNvPicPr>
          <p:nvPr/>
        </p:nvPicPr>
        <p:blipFill>
          <a:blip r:embed="rId2" cstate="print"/>
          <a:srcRect/>
          <a:stretch>
            <a:fillRect/>
          </a:stretch>
        </p:blipFill>
        <p:spPr bwMode="auto">
          <a:xfrm>
            <a:off x="6621463" y="3738510"/>
            <a:ext cx="1982985" cy="2898828"/>
          </a:xfrm>
          <a:prstGeom prst="rect">
            <a:avLst/>
          </a:prstGeom>
          <a:noFill/>
          <a:ln w="9525">
            <a:noFill/>
            <a:miter lim="800000"/>
            <a:headEnd/>
            <a:tailEnd/>
          </a:ln>
        </p:spPr>
      </p:pic>
      <p:sp>
        <p:nvSpPr>
          <p:cNvPr id="37894" name="TextBox 5"/>
          <p:cNvSpPr txBox="1">
            <a:spLocks noChangeArrowheads="1"/>
          </p:cNvSpPr>
          <p:nvPr/>
        </p:nvSpPr>
        <p:spPr bwMode="auto">
          <a:xfrm>
            <a:off x="282575" y="5221288"/>
            <a:ext cx="184150" cy="461962"/>
          </a:xfrm>
          <a:prstGeom prst="rect">
            <a:avLst/>
          </a:prstGeom>
          <a:noFill/>
          <a:ln w="9525">
            <a:noFill/>
            <a:miter lim="800000"/>
            <a:headEnd/>
            <a:tailEnd/>
          </a:ln>
        </p:spPr>
        <p:txBody>
          <a:bodyPr wrap="none">
            <a:spAutoFit/>
          </a:bodyPr>
          <a:lstStyle/>
          <a:p>
            <a:endParaRPr lang="el-G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60D4C0C-AA4B-B1D3-0E7E-7CB48B54B7B7}"/>
                  </a:ext>
                </a:extLst>
              </p14:cNvPr>
              <p14:cNvContentPartPr/>
              <p14:nvPr/>
            </p14:nvContentPartPr>
            <p14:xfrm>
              <a:off x="3254236" y="4692701"/>
              <a:ext cx="556560" cy="9360"/>
            </p14:xfrm>
          </p:contentPart>
        </mc:Choice>
        <mc:Fallback xmlns="">
          <p:pic>
            <p:nvPicPr>
              <p:cNvPr id="2" name="Ink 1">
                <a:extLst>
                  <a:ext uri="{FF2B5EF4-FFF2-40B4-BE49-F238E27FC236}">
                    <a16:creationId xmlns:a16="http://schemas.microsoft.com/office/drawing/2014/main" id="{B60D4C0C-AA4B-B1D3-0E7E-7CB48B54B7B7}"/>
                  </a:ext>
                </a:extLst>
              </p:cNvPr>
              <p:cNvPicPr/>
              <p:nvPr/>
            </p:nvPicPr>
            <p:blipFill>
              <a:blip r:embed="rId4"/>
              <a:stretch>
                <a:fillRect/>
              </a:stretch>
            </p:blipFill>
            <p:spPr>
              <a:xfrm>
                <a:off x="3200596" y="4584701"/>
                <a:ext cx="664200" cy="225000"/>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ACC5-18CD-3524-7727-10E04ECC6F29}"/>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5E49D1B6-BBF2-E51B-3E3B-51A28ECC1996}"/>
              </a:ext>
            </a:extLst>
          </p:cNvPr>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a:extLst>
              <a:ext uri="{FF2B5EF4-FFF2-40B4-BE49-F238E27FC236}">
                <a16:creationId xmlns:a16="http://schemas.microsoft.com/office/drawing/2014/main" id="{5D35AA66-67F0-2E02-EADC-D55DE8C97B85}"/>
              </a:ext>
            </a:extLst>
          </p:cNvPr>
          <p:cNvSpPr>
            <a:spLocks noGrp="1"/>
          </p:cNvSpPr>
          <p:nvPr>
            <p:ph type="sldNum" sz="quarter" idx="12"/>
          </p:nvPr>
        </p:nvSpPr>
        <p:spPr bwMode="auto">
          <a:noFill/>
          <a:ln>
            <a:miter lim="800000"/>
            <a:headEnd/>
            <a:tailEnd/>
          </a:ln>
        </p:spPr>
        <p:txBody>
          <a:bodyPr/>
          <a:lstStyle/>
          <a:p>
            <a:fld id="{2FF4BFDE-B856-4CB6-A4E2-BE7902507A37}" type="slidenum">
              <a:rPr lang="en-US"/>
              <a:pPr/>
              <a:t>51</a:t>
            </a:fld>
            <a:endParaRPr lang="en-US"/>
          </a:p>
        </p:txBody>
      </p:sp>
      <p:grpSp>
        <p:nvGrpSpPr>
          <p:cNvPr id="2" name="Group 3">
            <a:extLst>
              <a:ext uri="{FF2B5EF4-FFF2-40B4-BE49-F238E27FC236}">
                <a16:creationId xmlns:a16="http://schemas.microsoft.com/office/drawing/2014/main" id="{ADE9A088-E73C-D55C-3FA6-A3E49512F52D}"/>
              </a:ext>
            </a:extLst>
          </p:cNvPr>
          <p:cNvGrpSpPr>
            <a:grpSpLocks/>
          </p:cNvGrpSpPr>
          <p:nvPr/>
        </p:nvGrpSpPr>
        <p:grpSpPr bwMode="auto">
          <a:xfrm>
            <a:off x="2127251" y="2669232"/>
            <a:ext cx="6907213" cy="1114425"/>
            <a:chOff x="1338" y="1724"/>
            <a:chExt cx="4351" cy="702"/>
          </a:xfrm>
        </p:grpSpPr>
        <p:sp>
          <p:nvSpPr>
            <p:cNvPr id="21551" name="AutoShape 4">
              <a:extLst>
                <a:ext uri="{FF2B5EF4-FFF2-40B4-BE49-F238E27FC236}">
                  <a16:creationId xmlns:a16="http://schemas.microsoft.com/office/drawing/2014/main" id="{42B981BA-D314-62E2-B6A5-6B3DF298FFB2}"/>
                </a:ext>
              </a:extLst>
            </p:cNvPr>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a:extLst>
                <a:ext uri="{FF2B5EF4-FFF2-40B4-BE49-F238E27FC236}">
                  <a16:creationId xmlns:a16="http://schemas.microsoft.com/office/drawing/2014/main" id="{6158ED9A-166E-78AC-80D4-33E66E17CAB3}"/>
                </a:ext>
              </a:extLst>
            </p:cNvPr>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a:extLst>
                <a:ext uri="{FF2B5EF4-FFF2-40B4-BE49-F238E27FC236}">
                  <a16:creationId xmlns:a16="http://schemas.microsoft.com/office/drawing/2014/main" id="{274614AE-9C53-550B-E11E-C158824FA18B}"/>
                </a:ext>
              </a:extLst>
            </p:cNvPr>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a:extLst>
                <a:ext uri="{FF2B5EF4-FFF2-40B4-BE49-F238E27FC236}">
                  <a16:creationId xmlns:a16="http://schemas.microsoft.com/office/drawing/2014/main" id="{DF026103-14D0-7CCC-F957-F58403B84EE0}"/>
                </a:ext>
              </a:extLst>
            </p:cNvPr>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a:extLst>
                <a:ext uri="{FF2B5EF4-FFF2-40B4-BE49-F238E27FC236}">
                  <a16:creationId xmlns:a16="http://schemas.microsoft.com/office/drawing/2014/main" id="{D1A001FB-11DA-3474-877D-C1143B8E313A}"/>
                </a:ext>
              </a:extLst>
            </p:cNvPr>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a:extLst>
                <a:ext uri="{FF2B5EF4-FFF2-40B4-BE49-F238E27FC236}">
                  <a16:creationId xmlns:a16="http://schemas.microsoft.com/office/drawing/2014/main" id="{FD220A89-2F83-726F-B936-4BC1B7E42E23}"/>
                </a:ext>
              </a:extLst>
            </p:cNvPr>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a:extLst>
              <a:ext uri="{FF2B5EF4-FFF2-40B4-BE49-F238E27FC236}">
                <a16:creationId xmlns:a16="http://schemas.microsoft.com/office/drawing/2014/main" id="{771A81A2-6247-E2C5-51BB-6CC21CBCA24C}"/>
              </a:ext>
            </a:extLst>
          </p:cNvPr>
          <p:cNvGrpSpPr>
            <a:grpSpLocks/>
          </p:cNvGrpSpPr>
          <p:nvPr/>
        </p:nvGrpSpPr>
        <p:grpSpPr bwMode="auto">
          <a:xfrm>
            <a:off x="1979613" y="3756639"/>
            <a:ext cx="7054851" cy="1595438"/>
            <a:chOff x="1247" y="2385"/>
            <a:chExt cx="4444" cy="1005"/>
          </a:xfrm>
        </p:grpSpPr>
        <p:sp>
          <p:nvSpPr>
            <p:cNvPr id="21545" name="AutoShape 11">
              <a:extLst>
                <a:ext uri="{FF2B5EF4-FFF2-40B4-BE49-F238E27FC236}">
                  <a16:creationId xmlns:a16="http://schemas.microsoft.com/office/drawing/2014/main" id="{2441E030-A9CF-D26B-C86B-C87C979D2DB3}"/>
                </a:ext>
              </a:extLst>
            </p:cNvPr>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a:extLst>
                <a:ext uri="{FF2B5EF4-FFF2-40B4-BE49-F238E27FC236}">
                  <a16:creationId xmlns:a16="http://schemas.microsoft.com/office/drawing/2014/main" id="{2398C7B2-6AFC-BDD4-A384-2A05E034F781}"/>
                </a:ext>
              </a:extLst>
            </p:cNvPr>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a:extLst>
                <a:ext uri="{FF2B5EF4-FFF2-40B4-BE49-F238E27FC236}">
                  <a16:creationId xmlns:a16="http://schemas.microsoft.com/office/drawing/2014/main" id="{DBF9D820-41F6-B3D3-685E-15B38FD5EDC7}"/>
                </a:ext>
              </a:extLst>
            </p:cNvPr>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a:extLst>
                <a:ext uri="{FF2B5EF4-FFF2-40B4-BE49-F238E27FC236}">
                  <a16:creationId xmlns:a16="http://schemas.microsoft.com/office/drawing/2014/main" id="{16B90E02-E7FF-E425-FD76-1E537AA6A9CF}"/>
                </a:ext>
              </a:extLst>
            </p:cNvPr>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a:extLst>
                <a:ext uri="{FF2B5EF4-FFF2-40B4-BE49-F238E27FC236}">
                  <a16:creationId xmlns:a16="http://schemas.microsoft.com/office/drawing/2014/main" id="{395B695B-FB57-663A-BC01-ADA51B328A25}"/>
                </a:ext>
              </a:extLst>
            </p:cNvPr>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a:extLst>
                <a:ext uri="{FF2B5EF4-FFF2-40B4-BE49-F238E27FC236}">
                  <a16:creationId xmlns:a16="http://schemas.microsoft.com/office/drawing/2014/main" id="{3595A218-22ED-1301-C64A-9A4E3B0C80A9}"/>
                </a:ext>
              </a:extLst>
            </p:cNvPr>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a:extLst>
              <a:ext uri="{FF2B5EF4-FFF2-40B4-BE49-F238E27FC236}">
                <a16:creationId xmlns:a16="http://schemas.microsoft.com/office/drawing/2014/main" id="{EDB3C4CC-0DF5-DE53-4AA7-232E823D14B3}"/>
              </a:ext>
            </a:extLst>
          </p:cNvPr>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a:extLst>
              <a:ext uri="{FF2B5EF4-FFF2-40B4-BE49-F238E27FC236}">
                <a16:creationId xmlns:a16="http://schemas.microsoft.com/office/drawing/2014/main" id="{287583D4-53D4-2DA1-DAC0-4FC96274F240}"/>
              </a:ext>
            </a:extLst>
          </p:cNvPr>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a:extLst>
              <a:ext uri="{FF2B5EF4-FFF2-40B4-BE49-F238E27FC236}">
                <a16:creationId xmlns:a16="http://schemas.microsoft.com/office/drawing/2014/main" id="{CB84FBE2-86BF-71B6-9EB4-0B82A3A518CB}"/>
              </a:ext>
            </a:extLst>
          </p:cNvPr>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a:extLst>
              <a:ext uri="{FF2B5EF4-FFF2-40B4-BE49-F238E27FC236}">
                <a16:creationId xmlns:a16="http://schemas.microsoft.com/office/drawing/2014/main" id="{EFEFCDA0-8863-AA8E-BC56-A40EF9A91200}"/>
              </a:ext>
            </a:extLst>
          </p:cNvPr>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a:extLst>
              <a:ext uri="{FF2B5EF4-FFF2-40B4-BE49-F238E27FC236}">
                <a16:creationId xmlns:a16="http://schemas.microsoft.com/office/drawing/2014/main" id="{9D703108-551C-273A-AB75-3749707833B3}"/>
              </a:ext>
            </a:extLst>
          </p:cNvPr>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a:extLst>
              <a:ext uri="{FF2B5EF4-FFF2-40B4-BE49-F238E27FC236}">
                <a16:creationId xmlns:a16="http://schemas.microsoft.com/office/drawing/2014/main" id="{EB5071AC-070C-998E-0F19-427918FC408A}"/>
              </a:ext>
            </a:extLst>
          </p:cNvPr>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a:extLst>
              <a:ext uri="{FF2B5EF4-FFF2-40B4-BE49-F238E27FC236}">
                <a16:creationId xmlns:a16="http://schemas.microsoft.com/office/drawing/2014/main" id="{E915F661-C479-ECCE-E800-8EC3703145A5}"/>
              </a:ext>
            </a:extLst>
          </p:cNvPr>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a:extLst>
              <a:ext uri="{FF2B5EF4-FFF2-40B4-BE49-F238E27FC236}">
                <a16:creationId xmlns:a16="http://schemas.microsoft.com/office/drawing/2014/main" id="{1C1BCC63-6EE9-1C7A-4431-AB021152408D}"/>
              </a:ext>
            </a:extLst>
          </p:cNvPr>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a:extLst>
              <a:ext uri="{FF2B5EF4-FFF2-40B4-BE49-F238E27FC236}">
                <a16:creationId xmlns:a16="http://schemas.microsoft.com/office/drawing/2014/main" id="{FFF157B1-532B-79CD-5FA0-92ABEE9F8AF8}"/>
              </a:ext>
            </a:extLst>
          </p:cNvPr>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a:extLst>
              <a:ext uri="{FF2B5EF4-FFF2-40B4-BE49-F238E27FC236}">
                <a16:creationId xmlns:a16="http://schemas.microsoft.com/office/drawing/2014/main" id="{A191B495-94A3-1C2C-04F0-C2E5587A8991}"/>
              </a:ext>
            </a:extLst>
          </p:cNvPr>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a:extLst>
              <a:ext uri="{FF2B5EF4-FFF2-40B4-BE49-F238E27FC236}">
                <a16:creationId xmlns:a16="http://schemas.microsoft.com/office/drawing/2014/main" id="{806A4694-98C5-098B-BFE4-B7E7E4F0EF69}"/>
              </a:ext>
            </a:extLst>
          </p:cNvPr>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a:extLst>
              <a:ext uri="{FF2B5EF4-FFF2-40B4-BE49-F238E27FC236}">
                <a16:creationId xmlns:a16="http://schemas.microsoft.com/office/drawing/2014/main" id="{918CF7CF-8D07-11CD-AF88-52D1031260CC}"/>
              </a:ext>
            </a:extLst>
          </p:cNvPr>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a:extLst>
              <a:ext uri="{FF2B5EF4-FFF2-40B4-BE49-F238E27FC236}">
                <a16:creationId xmlns:a16="http://schemas.microsoft.com/office/drawing/2014/main" id="{12910FDD-FDF6-F33D-9AFA-C55C71D47CBD}"/>
              </a:ext>
            </a:extLst>
          </p:cNvPr>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a:extLst>
              <a:ext uri="{FF2B5EF4-FFF2-40B4-BE49-F238E27FC236}">
                <a16:creationId xmlns:a16="http://schemas.microsoft.com/office/drawing/2014/main" id="{FB8DAB2F-FE84-3811-BCEF-C7A2F91181AA}"/>
              </a:ext>
            </a:extLst>
          </p:cNvPr>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a:extLst>
              <a:ext uri="{FF2B5EF4-FFF2-40B4-BE49-F238E27FC236}">
                <a16:creationId xmlns:a16="http://schemas.microsoft.com/office/drawing/2014/main" id="{CF53B050-9500-7A5D-158A-3622E1C606B5}"/>
              </a:ext>
            </a:extLst>
          </p:cNvPr>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a:extLst>
              <a:ext uri="{FF2B5EF4-FFF2-40B4-BE49-F238E27FC236}">
                <a16:creationId xmlns:a16="http://schemas.microsoft.com/office/drawing/2014/main" id="{B7E74D1F-671C-4C8E-BE26-BA6DD82C3CA7}"/>
              </a:ext>
            </a:extLst>
          </p:cNvPr>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a:extLst>
              <a:ext uri="{FF2B5EF4-FFF2-40B4-BE49-F238E27FC236}">
                <a16:creationId xmlns:a16="http://schemas.microsoft.com/office/drawing/2014/main" id="{594CFE13-B3CB-6EEB-CF2D-185D89BAE308}"/>
              </a:ext>
            </a:extLst>
          </p:cNvPr>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a:extLst>
              <a:ext uri="{FF2B5EF4-FFF2-40B4-BE49-F238E27FC236}">
                <a16:creationId xmlns:a16="http://schemas.microsoft.com/office/drawing/2014/main" id="{C75A3F45-D650-E1BD-7A55-D35DCC4CF152}"/>
              </a:ext>
            </a:extLst>
          </p:cNvPr>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a:extLst>
              <a:ext uri="{FF2B5EF4-FFF2-40B4-BE49-F238E27FC236}">
                <a16:creationId xmlns:a16="http://schemas.microsoft.com/office/drawing/2014/main" id="{E0010B16-9473-B5F5-89E4-25CEF0C1DB10}"/>
              </a:ext>
            </a:extLst>
          </p:cNvPr>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a:extLst>
              <a:ext uri="{FF2B5EF4-FFF2-40B4-BE49-F238E27FC236}">
                <a16:creationId xmlns:a16="http://schemas.microsoft.com/office/drawing/2014/main" id="{7F175BC5-0D0F-C14F-4BE8-B3D83FADB1C7}"/>
              </a:ext>
            </a:extLst>
          </p:cNvPr>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a:extLst>
              <a:ext uri="{FF2B5EF4-FFF2-40B4-BE49-F238E27FC236}">
                <a16:creationId xmlns:a16="http://schemas.microsoft.com/office/drawing/2014/main" id="{A5B1C91E-EA4A-F4A0-9D2D-CE55D574AF6C}"/>
              </a:ext>
            </a:extLst>
          </p:cNvPr>
          <p:cNvGrpSpPr>
            <a:grpSpLocks/>
          </p:cNvGrpSpPr>
          <p:nvPr/>
        </p:nvGrpSpPr>
        <p:grpSpPr bwMode="auto">
          <a:xfrm>
            <a:off x="3451225" y="1752600"/>
            <a:ext cx="1196975" cy="406400"/>
            <a:chOff x="399" y="1488"/>
            <a:chExt cx="849" cy="288"/>
          </a:xfrm>
        </p:grpSpPr>
        <p:pic>
          <p:nvPicPr>
            <p:cNvPr id="21518" name="Picture 46">
              <a:extLst>
                <a:ext uri="{FF2B5EF4-FFF2-40B4-BE49-F238E27FC236}">
                  <a16:creationId xmlns:a16="http://schemas.microsoft.com/office/drawing/2014/main" id="{3F4C936D-54F0-0C6F-3E7C-8034534A4191}"/>
                </a:ext>
              </a:extLst>
            </p:cNvPr>
            <p:cNvPicPr>
              <a:picLocks noChangeAspect="1" noChangeArrowheads="1"/>
            </p:cNvPicPr>
            <p:nvPr/>
          </p:nvPicPr>
          <p:blipFill>
            <a:blip r:embed="rId3"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a:extLst>
                <a:ext uri="{FF2B5EF4-FFF2-40B4-BE49-F238E27FC236}">
                  <a16:creationId xmlns:a16="http://schemas.microsoft.com/office/drawing/2014/main" id="{7EE2704A-85B4-2E98-B8D2-1D2B56385B56}"/>
                </a:ext>
              </a:extLst>
            </p:cNvPr>
            <p:cNvPicPr>
              <a:picLocks noChangeAspect="1" noChangeArrowheads="1"/>
            </p:cNvPicPr>
            <p:nvPr/>
          </p:nvPicPr>
          <p:blipFill>
            <a:blip r:embed="rId4"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a:extLst>
                <a:ext uri="{FF2B5EF4-FFF2-40B4-BE49-F238E27FC236}">
                  <a16:creationId xmlns:a16="http://schemas.microsoft.com/office/drawing/2014/main" id="{0713FA90-BBD4-D5E9-76ED-8DC396C8304A}"/>
                </a:ext>
              </a:extLst>
            </p:cNvPr>
            <p:cNvPicPr>
              <a:picLocks noChangeAspect="1" noChangeArrowheads="1"/>
            </p:cNvPicPr>
            <p:nvPr/>
          </p:nvPicPr>
          <p:blipFill>
            <a:blip r:embed="rId5"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a:extLst>
                <a:ext uri="{FF2B5EF4-FFF2-40B4-BE49-F238E27FC236}">
                  <a16:creationId xmlns:a16="http://schemas.microsoft.com/office/drawing/2014/main" id="{B42B5647-1C79-5FAA-3B3D-4247FE39CEE2}"/>
                </a:ext>
              </a:extLst>
            </p:cNvPr>
            <p:cNvPicPr>
              <a:picLocks noChangeAspect="1" noChangeArrowheads="1"/>
            </p:cNvPicPr>
            <p:nvPr/>
          </p:nvPicPr>
          <p:blipFill>
            <a:blip r:embed="rId6"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a:extLst>
                <a:ext uri="{FF2B5EF4-FFF2-40B4-BE49-F238E27FC236}">
                  <a16:creationId xmlns:a16="http://schemas.microsoft.com/office/drawing/2014/main" id="{B5B6A6E8-94F1-B519-5BAE-6C3E7066017A}"/>
                </a:ext>
              </a:extLst>
            </p:cNvPr>
            <p:cNvPicPr>
              <a:picLocks noChangeAspect="1" noChangeArrowheads="1"/>
            </p:cNvPicPr>
            <p:nvPr/>
          </p:nvPicPr>
          <p:blipFill>
            <a:blip r:embed="rId7"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a:extLst>
              <a:ext uri="{FF2B5EF4-FFF2-40B4-BE49-F238E27FC236}">
                <a16:creationId xmlns:a16="http://schemas.microsoft.com/office/drawing/2014/main" id="{0CA28126-F5DB-F55B-D30A-DBD3899D1DCD}"/>
              </a:ext>
            </a:extLst>
          </p:cNvPr>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a:extLst>
              <a:ext uri="{FF2B5EF4-FFF2-40B4-BE49-F238E27FC236}">
                <a16:creationId xmlns:a16="http://schemas.microsoft.com/office/drawing/2014/main" id="{E141C8EE-A2A3-4221-1B5D-DE2C60116810}"/>
              </a:ext>
            </a:extLst>
          </p:cNvPr>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a:extLst>
              <a:ext uri="{FF2B5EF4-FFF2-40B4-BE49-F238E27FC236}">
                <a16:creationId xmlns:a16="http://schemas.microsoft.com/office/drawing/2014/main" id="{2DEDC0F2-D0C8-47E8-E526-FCB6256B8D1E}"/>
              </a:ext>
            </a:extLst>
          </p:cNvPr>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a:extLst>
              <a:ext uri="{FF2B5EF4-FFF2-40B4-BE49-F238E27FC236}">
                <a16:creationId xmlns:a16="http://schemas.microsoft.com/office/drawing/2014/main" id="{D6BB5C83-46EB-5ABD-2D84-E0E4DB02058D}"/>
              </a:ext>
            </a:extLst>
          </p:cNvPr>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a:extLst>
              <a:ext uri="{FF2B5EF4-FFF2-40B4-BE49-F238E27FC236}">
                <a16:creationId xmlns:a16="http://schemas.microsoft.com/office/drawing/2014/main" id="{D01681E8-D097-B6EF-EF38-BF7968D61EB5}"/>
              </a:ext>
            </a:extLst>
          </p:cNvPr>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a:extLst>
              <a:ext uri="{FF2B5EF4-FFF2-40B4-BE49-F238E27FC236}">
                <a16:creationId xmlns:a16="http://schemas.microsoft.com/office/drawing/2014/main" id="{09A0A566-C430-A612-D2C1-00DAB8942B74}"/>
              </a:ext>
            </a:extLst>
          </p:cNvPr>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a:extLst>
              <a:ext uri="{FF2B5EF4-FFF2-40B4-BE49-F238E27FC236}">
                <a16:creationId xmlns:a16="http://schemas.microsoft.com/office/drawing/2014/main" id="{A33FF0B9-9D09-7330-C2D8-E4BCD1C8D16F}"/>
              </a:ext>
            </a:extLst>
          </p:cNvPr>
          <p:cNvSpPr txBox="1"/>
          <p:nvPr/>
        </p:nvSpPr>
        <p:spPr>
          <a:xfrm>
            <a:off x="179512" y="2564904"/>
            <a:ext cx="2808312" cy="646331"/>
          </a:xfrm>
          <a:prstGeom prst="rect">
            <a:avLst/>
          </a:prstGeom>
          <a:noFill/>
        </p:spPr>
        <p:txBody>
          <a:bodyPr wrap="square" rtlCol="0">
            <a:spAutoFit/>
          </a:bodyPr>
          <a:lstStyle/>
          <a:p>
            <a:r>
              <a:rPr lang="el-GR" sz="1600" dirty="0">
                <a:solidFill>
                  <a:srgbClr val="FF0000"/>
                </a:solidFill>
                <a:latin typeface="+mn-lt"/>
              </a:rPr>
              <a:t>2. Διαιρούμε το κείμενο σε γλωσσικά σύμβολα </a:t>
            </a:r>
            <a:r>
              <a:rPr lang="en-US" sz="2000" b="1" dirty="0">
                <a:solidFill>
                  <a:srgbClr val="FF0000"/>
                </a:solidFill>
                <a:latin typeface="+mn-lt"/>
              </a:rPr>
              <a:t>(token</a:t>
            </a:r>
            <a:r>
              <a:rPr lang="en-US" sz="2000" b="1" dirty="0">
                <a:solidFill>
                  <a:schemeClr val="accent2"/>
                </a:solidFill>
                <a:latin typeface="+mn-lt"/>
              </a:rPr>
              <a:t>)</a:t>
            </a:r>
            <a:endParaRPr lang="el-GR" sz="2000" b="1" dirty="0">
              <a:solidFill>
                <a:schemeClr val="accent2"/>
              </a:solidFill>
              <a:latin typeface="+mn-lt"/>
            </a:endParaRPr>
          </a:p>
        </p:txBody>
      </p:sp>
      <p:sp>
        <p:nvSpPr>
          <p:cNvPr id="55" name="TextBox 54">
            <a:extLst>
              <a:ext uri="{FF2B5EF4-FFF2-40B4-BE49-F238E27FC236}">
                <a16:creationId xmlns:a16="http://schemas.microsoft.com/office/drawing/2014/main" id="{8F6DE71A-4661-8DDA-C02E-2A8298FC1C7F}"/>
              </a:ext>
            </a:extLst>
          </p:cNvPr>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a:extLst>
              <a:ext uri="{FF2B5EF4-FFF2-40B4-BE49-F238E27FC236}">
                <a16:creationId xmlns:a16="http://schemas.microsoft.com/office/drawing/2014/main" id="{A37C690A-9182-0F7F-FD23-D0FD2FDD0801}"/>
              </a:ext>
            </a:extLst>
          </p:cNvPr>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extLst>
      <p:ext uri="{BB962C8B-B14F-4D97-AF65-F5344CB8AC3E}">
        <p14:creationId xmlns:p14="http://schemas.microsoft.com/office/powerpoint/2010/main" val="2438603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2066" y="392816"/>
            <a:ext cx="7886700" cy="1325563"/>
          </a:xfrm>
        </p:spPr>
        <p:txBody>
          <a:bodyPr/>
          <a:lstStyle/>
          <a:p>
            <a:pPr algn="ctr" eaLnBrk="1" hangingPunct="1"/>
            <a:r>
              <a:rPr lang="el-GR" dirty="0" err="1">
                <a:solidFill>
                  <a:schemeClr val="accent2">
                    <a:lumMod val="75000"/>
                  </a:schemeClr>
                </a:solidFill>
                <a:ea typeface="ＭＳ Ｐゴシック" pitchFamily="34" charset="-128"/>
              </a:rPr>
              <a:t>Λημματοποίηση</a:t>
            </a:r>
            <a:r>
              <a:rPr lang="el-GR" dirty="0">
                <a:solidFill>
                  <a:schemeClr val="accent2">
                    <a:lumMod val="75000"/>
                  </a:schemeClr>
                </a:solidFill>
                <a:ea typeface="ＭＳ Ｐゴシック" pitchFamily="34" charset="-128"/>
              </a:rPr>
              <a:t> και </a:t>
            </a:r>
            <a:r>
              <a:rPr lang="en-US" dirty="0">
                <a:solidFill>
                  <a:schemeClr val="accent2">
                    <a:lumMod val="75000"/>
                  </a:schemeClr>
                </a:solidFill>
                <a:ea typeface="ＭＳ Ｐゴシック" pitchFamily="34" charset="-128"/>
              </a:rPr>
              <a:t>Stemming</a:t>
            </a:r>
          </a:p>
        </p:txBody>
      </p:sp>
      <p:sp>
        <p:nvSpPr>
          <p:cNvPr id="41987" name="Rectangle 3"/>
          <p:cNvSpPr>
            <a:spLocks noGrp="1" noChangeArrowheads="1"/>
          </p:cNvSpPr>
          <p:nvPr>
            <p:ph idx="1"/>
          </p:nvPr>
        </p:nvSpPr>
        <p:spPr>
          <a:xfrm>
            <a:off x="395536" y="1988840"/>
            <a:ext cx="8229600" cy="1540768"/>
          </a:xfrm>
        </p:spPr>
        <p:txBody>
          <a:bodyPr>
            <a:noAutofit/>
          </a:bodyPr>
          <a:lstStyle/>
          <a:p>
            <a:pPr marL="0" indent="0">
              <a:buNone/>
            </a:pPr>
            <a:r>
              <a:rPr lang="el-GR" sz="2400" dirty="0">
                <a:ea typeface="ＭＳ Ｐゴシック" pitchFamily="34" charset="-128"/>
              </a:rPr>
              <a:t>Δύο διαφορετικές προσεγγίσεις: </a:t>
            </a:r>
            <a:r>
              <a:rPr lang="el-GR" sz="2400" dirty="0" err="1">
                <a:ea typeface="ＭＳ Ｐゴシック" pitchFamily="34" charset="-128"/>
              </a:rPr>
              <a:t>λημματοποίηση</a:t>
            </a:r>
            <a:r>
              <a:rPr lang="el-GR" sz="2400" dirty="0">
                <a:ea typeface="ＭＳ Ｐゴシック" pitchFamily="34" charset="-128"/>
              </a:rPr>
              <a:t> και </a:t>
            </a:r>
            <a:r>
              <a:rPr lang="en-US" sz="2400" dirty="0">
                <a:ea typeface="ＭＳ Ｐゴシック" pitchFamily="34" charset="-128"/>
              </a:rPr>
              <a:t>stemming</a:t>
            </a:r>
            <a:endParaRPr lang="el-GR" sz="2400" dirty="0">
              <a:ea typeface="ＭＳ Ｐゴシック" pitchFamily="34" charset="-128"/>
            </a:endParaRPr>
          </a:p>
          <a:p>
            <a:pPr marL="0" indent="0" eaLnBrk="1" hangingPunct="1">
              <a:buNone/>
            </a:pPr>
            <a:r>
              <a:rPr lang="el-GR" sz="2400" u="sng" dirty="0">
                <a:ea typeface="ＭＳ Ｐゴシック" pitchFamily="34" charset="-128"/>
              </a:rPr>
              <a:t>Πριν</a:t>
            </a:r>
            <a:r>
              <a:rPr lang="el-GR" sz="2400" dirty="0">
                <a:ea typeface="ＭＳ Ｐゴシック" pitchFamily="34" charset="-128"/>
              </a:rPr>
              <a:t> την εισαγωγή στο ευρετήριο</a:t>
            </a:r>
          </a:p>
          <a:p>
            <a:pPr marL="0" indent="0" eaLnBrk="1" hangingPunct="1">
              <a:buNone/>
            </a:pPr>
            <a:endParaRPr lang="en-US" sz="2400" dirty="0">
              <a:ea typeface="ＭＳ Ｐゴシック" pitchFamily="34" charset="-128"/>
            </a:endParaRPr>
          </a:p>
          <a:p>
            <a:pPr eaLnBrk="1" hangingPunct="1"/>
            <a:r>
              <a:rPr lang="el-GR" sz="2400" dirty="0">
                <a:ea typeface="ＭＳ Ｐゴシック" pitchFamily="34" charset="-128"/>
              </a:rPr>
              <a:t>Αναγωγή των όρων </a:t>
            </a:r>
            <a:r>
              <a:rPr lang="el-GR" sz="2400" i="1" dirty="0">
                <a:solidFill>
                  <a:schemeClr val="accent2">
                    <a:lumMod val="75000"/>
                  </a:schemeClr>
                </a:solidFill>
                <a:ea typeface="ＭＳ Ｐゴシック" pitchFamily="34" charset="-128"/>
              </a:rPr>
              <a:t>στις ρίζες του</a:t>
            </a:r>
            <a:r>
              <a:rPr lang="el-GR" sz="2400" dirty="0">
                <a:ea typeface="ＭＳ Ｐゴシック" pitchFamily="34" charset="-128"/>
              </a:rPr>
              <a:t> (</a:t>
            </a:r>
            <a:r>
              <a:rPr lang="el-GR" sz="2400" dirty="0" err="1">
                <a:ea typeface="ＭＳ Ｐゴシック" pitchFamily="34" charset="-128"/>
              </a:rPr>
              <a:t>λημματοποίση</a:t>
            </a:r>
            <a:r>
              <a:rPr lang="el-GR" sz="2400" dirty="0">
                <a:ea typeface="ＭＳ Ｐゴシック" pitchFamily="34" charset="-128"/>
              </a:rPr>
              <a:t>)</a:t>
            </a:r>
          </a:p>
          <a:p>
            <a:pPr eaLnBrk="1" hangingPunct="1"/>
            <a:endParaRPr lang="en-US" sz="2400" dirty="0">
              <a:ea typeface="ＭＳ Ｐゴシック" pitchFamily="34" charset="-128"/>
            </a:endParaRPr>
          </a:p>
          <a:p>
            <a:pPr eaLnBrk="1" hangingPunct="1"/>
            <a:r>
              <a:rPr lang="el-GR" sz="2400" i="1" dirty="0">
                <a:solidFill>
                  <a:schemeClr val="accent2">
                    <a:lumMod val="75000"/>
                  </a:schemeClr>
                </a:solidFill>
                <a:ea typeface="ＭＳ Ｐゴシック" pitchFamily="34" charset="-128"/>
              </a:rPr>
              <a:t>Περικοπή κλιτικών καταλήξεων </a:t>
            </a:r>
            <a:r>
              <a:rPr lang="el-GR" sz="2400" dirty="0">
                <a:ea typeface="ＭＳ Ｐゴシック" pitchFamily="34" charset="-128"/>
              </a:rPr>
              <a:t>και αναγωγή παράγωγων μορφών μιας λέξης σε κοινή βασική μορφή (</a:t>
            </a:r>
            <a:r>
              <a:rPr lang="en-US" sz="2400" dirty="0">
                <a:ea typeface="ＭＳ Ｐゴシック" pitchFamily="34" charset="-128"/>
              </a:rPr>
              <a:t>stemming)</a:t>
            </a:r>
          </a:p>
          <a:p>
            <a:pPr marL="0" indent="0" eaLnBrk="1" hangingPunct="1">
              <a:buNone/>
            </a:pPr>
            <a:endParaRPr lang="en-US" sz="2400" dirty="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52</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Λημματοποίηση</a:t>
            </a:r>
            <a:r>
              <a:rPr lang="el-GR" dirty="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Lemmatization</a:t>
            </a:r>
            <a:r>
              <a:rPr lang="el-GR" dirty="0">
                <a:solidFill>
                  <a:schemeClr val="accent2">
                    <a:lumMod val="75000"/>
                  </a:schemeClr>
                </a:solidFill>
                <a:ea typeface="ＭＳ Ｐゴシック" pitchFamily="34" charset="-128"/>
              </a:rPr>
              <a:t>)</a:t>
            </a:r>
            <a:endParaRPr lang="en-US" dirty="0">
              <a:solidFill>
                <a:schemeClr val="accent2">
                  <a:lumMod val="75000"/>
                </a:schemeClr>
              </a:solidFill>
              <a:ea typeface="ＭＳ Ｐゴシック" pitchFamily="34" charset="-128"/>
            </a:endParaRPr>
          </a:p>
        </p:txBody>
      </p:sp>
      <p:sp>
        <p:nvSpPr>
          <p:cNvPr id="41987" name="Rectangle 3"/>
          <p:cNvSpPr>
            <a:spLocks noGrp="1" noChangeArrowheads="1"/>
          </p:cNvSpPr>
          <p:nvPr>
            <p:ph idx="1"/>
          </p:nvPr>
        </p:nvSpPr>
        <p:spPr>
          <a:xfrm>
            <a:off x="467544" y="1556792"/>
            <a:ext cx="7886700" cy="4351338"/>
          </a:xfrm>
        </p:spPr>
        <p:txBody>
          <a:bodyPr/>
          <a:lstStyle/>
          <a:p>
            <a:pPr marL="0" indent="0" eaLnBrk="1" hangingPunct="1">
              <a:buNone/>
            </a:pPr>
            <a:endParaRPr lang="en-US" sz="2400" dirty="0">
              <a:ea typeface="ＭＳ Ｐゴシック" pitchFamily="34" charset="-128"/>
            </a:endParaRPr>
          </a:p>
          <a:p>
            <a:pPr eaLnBrk="1" hangingPunct="1"/>
            <a:r>
              <a:rPr lang="el-GR" sz="2000" dirty="0">
                <a:ea typeface="ＭＳ Ｐゴシック" pitchFamily="34" charset="-128"/>
              </a:rPr>
              <a:t>Π</a:t>
            </a:r>
            <a:r>
              <a:rPr lang="en-US" sz="2000" dirty="0">
                <a:ea typeface="ＭＳ Ｐゴシック" pitchFamily="34" charset="-128"/>
              </a:rPr>
              <a:t>.</a:t>
            </a:r>
            <a:r>
              <a:rPr lang="el-GR" sz="2000" dirty="0">
                <a:ea typeface="ＭＳ Ｐゴシック" pitchFamily="34" charset="-128"/>
              </a:rPr>
              <a:t>χ</a:t>
            </a:r>
            <a:r>
              <a:rPr lang="en-US" sz="2000" dirty="0">
                <a:ea typeface="ＭＳ Ｐゴシック" pitchFamily="34" charset="-128"/>
              </a:rPr>
              <a:t>.,</a:t>
            </a:r>
          </a:p>
          <a:p>
            <a:pPr lvl="1" eaLnBrk="1" hangingPunct="1">
              <a:spcBef>
                <a:spcPts val="500"/>
              </a:spcBef>
              <a:spcAft>
                <a:spcPts val="500"/>
              </a:spcAft>
            </a:pPr>
            <a:r>
              <a:rPr lang="en-US" sz="2000" i="1" dirty="0">
                <a:ea typeface="ＭＳ Ｐゴシック" pitchFamily="34" charset="-128"/>
              </a:rPr>
              <a:t>am, are,</a:t>
            </a:r>
            <a:r>
              <a:rPr lang="en-US" sz="2000" dirty="0">
                <a:ea typeface="ＭＳ Ｐゴシック" pitchFamily="34" charset="-128"/>
              </a:rPr>
              <a:t> </a:t>
            </a:r>
            <a:r>
              <a:rPr lang="en-US" sz="2000" i="1" dirty="0">
                <a:ea typeface="ＭＳ Ｐゴシック" pitchFamily="34" charset="-128"/>
              </a:rPr>
              <a:t>is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be</a:t>
            </a:r>
            <a:endParaRPr lang="en-US" sz="2000" dirty="0">
              <a:ea typeface="ＭＳ Ｐゴシック" pitchFamily="34" charset="-128"/>
            </a:endParaRPr>
          </a:p>
          <a:p>
            <a:pPr lvl="1" eaLnBrk="1" hangingPunct="1">
              <a:spcBef>
                <a:spcPts val="500"/>
              </a:spcBef>
              <a:spcAft>
                <a:spcPts val="500"/>
              </a:spcAft>
            </a:pPr>
            <a:r>
              <a:rPr lang="en-US" sz="2000" i="1" dirty="0">
                <a:ea typeface="ＭＳ Ｐゴシック" pitchFamily="34" charset="-128"/>
              </a:rPr>
              <a:t>car, cars, car's</a:t>
            </a:r>
            <a:r>
              <a:rPr lang="en-US" sz="2000" dirty="0">
                <a:ea typeface="ＭＳ Ｐゴシック" pitchFamily="34" charset="-128"/>
              </a:rPr>
              <a:t>, </a:t>
            </a:r>
            <a:r>
              <a:rPr lang="en-US" sz="2000" i="1" dirty="0">
                <a:ea typeface="ＭＳ Ｐゴシック" pitchFamily="34" charset="-128"/>
              </a:rPr>
              <a:t>cars'</a:t>
            </a:r>
            <a:r>
              <a:rPr lang="en-US" sz="2000" dirty="0">
                <a:ea typeface="ＭＳ Ｐゴシック" pitchFamily="34" charset="-128"/>
              </a:rPr>
              <a:t>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car</a:t>
            </a:r>
          </a:p>
          <a:p>
            <a:pPr eaLnBrk="1" hangingPunct="1">
              <a:spcBef>
                <a:spcPts val="500"/>
              </a:spcBef>
              <a:spcAft>
                <a:spcPts val="500"/>
              </a:spcAft>
            </a:pPr>
            <a:r>
              <a:rPr lang="en-US" sz="2000" i="1" dirty="0">
                <a:ea typeface="ＭＳ Ｐゴシック" pitchFamily="34" charset="-128"/>
              </a:rPr>
              <a:t>the boy's cars are different colors</a:t>
            </a:r>
            <a:r>
              <a:rPr lang="en-US" sz="2000" dirty="0">
                <a:ea typeface="ＭＳ Ｐゴシック" pitchFamily="34" charset="-128"/>
              </a:rPr>
              <a:t>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the boy car be different color</a:t>
            </a:r>
            <a:endParaRPr lang="en-US" sz="3200" i="1" dirty="0">
              <a:ea typeface="ＭＳ Ｐゴシック" pitchFamily="34" charset="-128"/>
            </a:endParaRPr>
          </a:p>
          <a:p>
            <a:pPr eaLnBrk="1" hangingPunct="1">
              <a:spcBef>
                <a:spcPts val="500"/>
              </a:spcBef>
              <a:spcAft>
                <a:spcPts val="500"/>
              </a:spcAft>
            </a:pPr>
            <a:r>
              <a:rPr lang="el-GR" dirty="0">
                <a:ea typeface="ＭＳ Ｐゴシック" pitchFamily="34" charset="-128"/>
              </a:rPr>
              <a:t>Η </a:t>
            </a:r>
            <a:r>
              <a:rPr lang="el-GR" dirty="0" err="1">
                <a:solidFill>
                  <a:schemeClr val="accent2">
                    <a:lumMod val="75000"/>
                  </a:schemeClr>
                </a:solidFill>
                <a:ea typeface="ＭＳ Ｐゴシック" pitchFamily="34" charset="-128"/>
              </a:rPr>
              <a:t>λημματοποίηση</a:t>
            </a:r>
            <a:r>
              <a:rPr lang="el-GR" dirty="0">
                <a:ea typeface="ＭＳ Ｐゴシック" pitchFamily="34" charset="-128"/>
              </a:rPr>
              <a:t> προϋποθέτει «ορθή» αναγωγή που χρησιμοποιεί λεξιλόγιο και </a:t>
            </a:r>
            <a:r>
              <a:rPr lang="el-GR" i="1" dirty="0">
                <a:ea typeface="ＭＳ Ｐゴシック" pitchFamily="34" charset="-128"/>
              </a:rPr>
              <a:t>μορφολογική ανάλυση </a:t>
            </a:r>
            <a:r>
              <a:rPr lang="el-GR" dirty="0">
                <a:ea typeface="ＭＳ Ｐゴシック" pitchFamily="34" charset="-128"/>
              </a:rPr>
              <a:t>των λέξεων  και επιστρέφει τη βασική μορφή της λέξης, το λήμμα</a:t>
            </a:r>
            <a:endParaRPr lang="en-US" dirty="0">
              <a:ea typeface="ＭＳ Ｐゴシック" pitchFamily="34" charset="-128"/>
            </a:endParaRPr>
          </a:p>
          <a:p>
            <a:pPr eaLnBrk="1" hangingPunct="1">
              <a:spcBef>
                <a:spcPts val="500"/>
              </a:spcBef>
              <a:spcAft>
                <a:spcPts val="500"/>
              </a:spcAft>
            </a:pPr>
            <a:r>
              <a:rPr lang="en-US" sz="2400" dirty="0">
                <a:ea typeface="ＭＳ Ｐゴシック" pitchFamily="34" charset="-128"/>
              </a:rPr>
              <a:t>POS (part of speech)</a:t>
            </a:r>
          </a:p>
          <a:p>
            <a:pPr eaLnBrk="1" hangingPunct="1">
              <a:spcBef>
                <a:spcPts val="500"/>
              </a:spcBef>
              <a:spcAft>
                <a:spcPts val="500"/>
              </a:spcAft>
            </a:pPr>
            <a:endParaRPr lang="en-US" sz="2400" dirty="0">
              <a:ea typeface="ＭＳ Ｐゴシック" pitchFamily="34" charset="-128"/>
            </a:endParaRPr>
          </a:p>
          <a:p>
            <a:pPr marL="0" indent="0" eaLnBrk="1" hangingPunct="1">
              <a:spcBef>
                <a:spcPts val="500"/>
              </a:spcBef>
              <a:spcAft>
                <a:spcPts val="500"/>
              </a:spcAft>
              <a:buNone/>
            </a:pPr>
            <a:r>
              <a:rPr lang="en-US" sz="2400" dirty="0" err="1">
                <a:ea typeface="ＭＳ Ｐゴシック" pitchFamily="34" charset="-128"/>
              </a:rPr>
              <a:t>Lemmatizer</a:t>
            </a:r>
            <a:endParaRPr lang="el-GR" sz="2400" dirty="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53</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extLst>
      <p:ext uri="{BB962C8B-B14F-4D97-AF65-F5344CB8AC3E}">
        <p14:creationId xmlns:p14="http://schemas.microsoft.com/office/powerpoint/2010/main" val="3638642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9637" y="182925"/>
            <a:ext cx="7886700" cy="1325563"/>
          </a:xfrm>
        </p:spPr>
        <p:txBody>
          <a:bodyPr/>
          <a:lstStyle/>
          <a:p>
            <a:pPr algn="ctr" eaLnBrk="1" hangingPunct="1"/>
            <a:r>
              <a:rPr lang="en-US" dirty="0">
                <a:solidFill>
                  <a:schemeClr val="accent2">
                    <a:lumMod val="75000"/>
                  </a:schemeClr>
                </a:solidFill>
                <a:ea typeface="ＭＳ Ｐゴシック" pitchFamily="34" charset="-128"/>
              </a:rPr>
              <a:t>Stemming</a:t>
            </a:r>
            <a:r>
              <a:rPr lang="el-GR" dirty="0">
                <a:solidFill>
                  <a:schemeClr val="accent2">
                    <a:lumMod val="75000"/>
                  </a:schemeClr>
                </a:solidFill>
                <a:ea typeface="ＭＳ Ｐゴシック" pitchFamily="34" charset="-128"/>
              </a:rPr>
              <a:t> (Περιστολή)</a:t>
            </a:r>
            <a:endParaRPr lang="en-US" dirty="0">
              <a:solidFill>
                <a:schemeClr val="accent2">
                  <a:lumMod val="75000"/>
                </a:schemeClr>
              </a:solidFill>
              <a:ea typeface="ＭＳ Ｐゴシック" pitchFamily="34" charset="-128"/>
            </a:endParaRPr>
          </a:p>
        </p:txBody>
      </p:sp>
      <p:sp>
        <p:nvSpPr>
          <p:cNvPr id="43011" name="Rectangle 3"/>
          <p:cNvSpPr>
            <a:spLocks noGrp="1" noChangeArrowheads="1"/>
          </p:cNvSpPr>
          <p:nvPr>
            <p:ph idx="1"/>
          </p:nvPr>
        </p:nvSpPr>
        <p:spPr>
          <a:xfrm>
            <a:off x="417276" y="1722075"/>
            <a:ext cx="8229600" cy="1490901"/>
          </a:xfrm>
        </p:spPr>
        <p:txBody>
          <a:bodyPr/>
          <a:lstStyle/>
          <a:p>
            <a:pPr eaLnBrk="1" hangingPunct="1"/>
            <a:r>
              <a:rPr lang="en-US" dirty="0">
                <a:ea typeface="ＭＳ Ｐゴシック" pitchFamily="34" charset="-128"/>
              </a:rPr>
              <a:t>“Stemming” </a:t>
            </a:r>
            <a:r>
              <a:rPr lang="el-GR" dirty="0">
                <a:ea typeface="ＭＳ Ｐゴシック" pitchFamily="34" charset="-128"/>
              </a:rPr>
              <a:t>υπονοεί ωμό κόψιμο των καταλήξεων </a:t>
            </a:r>
            <a:endParaRPr lang="en-US" dirty="0">
              <a:ea typeface="ＭＳ Ｐゴシック" pitchFamily="34" charset="-128"/>
            </a:endParaRPr>
          </a:p>
          <a:p>
            <a:pPr lvl="1" eaLnBrk="1" hangingPunct="1"/>
            <a:r>
              <a:rPr lang="el-GR" dirty="0">
                <a:ea typeface="ＭＳ Ｐゴシック" pitchFamily="34" charset="-128"/>
              </a:rPr>
              <a:t> εξαρτάται από τη γλώσσα</a:t>
            </a:r>
            <a:endParaRPr lang="en-US" dirty="0">
              <a:ea typeface="ＭＳ Ｐゴシック" pitchFamily="34" charset="-128"/>
            </a:endParaRPr>
          </a:p>
          <a:p>
            <a:pPr lvl="1" eaLnBrk="1" hangingPunct="1"/>
            <a:r>
              <a:rPr lang="el-GR" dirty="0">
                <a:ea typeface="ＭＳ Ｐゴシック" pitchFamily="34" charset="-128"/>
              </a:rPr>
              <a:t>π</a:t>
            </a:r>
            <a:r>
              <a:rPr lang="en-US" dirty="0">
                <a:ea typeface="ＭＳ Ｐゴシック" pitchFamily="34" charset="-128"/>
              </a:rPr>
              <a:t>.</a:t>
            </a:r>
            <a:r>
              <a:rPr lang="el-GR" dirty="0">
                <a:ea typeface="ＭＳ Ｐゴシック" pitchFamily="34" charset="-128"/>
              </a:rPr>
              <a:t>χ</a:t>
            </a:r>
            <a:r>
              <a:rPr lang="en-US" dirty="0">
                <a:ea typeface="ＭＳ Ｐゴシック" pitchFamily="34" charset="-128"/>
              </a:rPr>
              <a:t>., </a:t>
            </a:r>
            <a:r>
              <a:rPr lang="en-US" b="1" i="1" dirty="0">
                <a:ea typeface="ＭＳ Ｐゴシック" pitchFamily="34" charset="-128"/>
              </a:rPr>
              <a:t>automate(s), automatic, automation</a:t>
            </a:r>
            <a:r>
              <a:rPr lang="en-US" dirty="0">
                <a:ea typeface="ＭＳ Ｐゴシック" pitchFamily="34" charset="-128"/>
              </a:rPr>
              <a:t> </a:t>
            </a:r>
            <a:r>
              <a:rPr lang="el-GR" dirty="0">
                <a:ea typeface="ＭＳ Ｐゴシック" pitchFamily="34" charset="-128"/>
              </a:rPr>
              <a:t>όλα ανάγονται στο </a:t>
            </a:r>
            <a:r>
              <a:rPr lang="en-US" b="1" i="1" dirty="0">
                <a:ea typeface="ＭＳ Ｐゴシック" pitchFamily="34" charset="-128"/>
              </a:rPr>
              <a:t>automat</a:t>
            </a:r>
            <a:r>
              <a:rPr lang="en-US" dirty="0">
                <a:ea typeface="ＭＳ Ｐゴシック" pitchFamily="34" charset="-128"/>
              </a:rPr>
              <a:t>.</a:t>
            </a:r>
          </a:p>
        </p:txBody>
      </p:sp>
      <p:sp>
        <p:nvSpPr>
          <p:cNvPr id="43017" name="Slide Number Placeholder 8"/>
          <p:cNvSpPr>
            <a:spLocks noGrp="1"/>
          </p:cNvSpPr>
          <p:nvPr>
            <p:ph type="sldNum" sz="quarter" idx="12"/>
          </p:nvPr>
        </p:nvSpPr>
        <p:spPr bwMode="auto">
          <a:noFill/>
          <a:ln>
            <a:miter lim="800000"/>
            <a:headEnd/>
            <a:tailEnd/>
          </a:ln>
        </p:spPr>
        <p:txBody>
          <a:bodyPr/>
          <a:lstStyle/>
          <a:p>
            <a:fld id="{634EA94B-AEB8-49E1-AF06-58D3791A80B6}" type="slidenum">
              <a:rPr lang="en-US"/>
              <a:pPr/>
              <a:t>54</a:t>
            </a:fld>
            <a:endParaRPr lang="en-US"/>
          </a:p>
        </p:txBody>
      </p:sp>
      <p:sp>
        <p:nvSpPr>
          <p:cNvPr id="43013" name="Rectangle 5"/>
          <p:cNvSpPr>
            <a:spLocks noChangeArrowheads="1"/>
          </p:cNvSpPr>
          <p:nvPr/>
        </p:nvSpPr>
        <p:spPr bwMode="auto">
          <a:xfrm>
            <a:off x="251520" y="3836090"/>
            <a:ext cx="4086225"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r>
              <a:rPr lang="en-US" b="1" i="1">
                <a:latin typeface="Arial" pitchFamily="34" charset="0"/>
              </a:rPr>
              <a:t>for example compressed </a:t>
            </a:r>
          </a:p>
          <a:p>
            <a:r>
              <a:rPr lang="en-US" b="1" i="1">
                <a:latin typeface="Arial" pitchFamily="34" charset="0"/>
              </a:rPr>
              <a:t>and compression are both </a:t>
            </a:r>
          </a:p>
          <a:p>
            <a:r>
              <a:rPr lang="en-US" b="1" i="1">
                <a:latin typeface="Arial" pitchFamily="34" charset="0"/>
              </a:rPr>
              <a:t>accepted as equivalent to </a:t>
            </a:r>
          </a:p>
          <a:p>
            <a:r>
              <a:rPr lang="en-US" b="1" i="1">
                <a:latin typeface="Arial" pitchFamily="34" charset="0"/>
              </a:rPr>
              <a:t>compress</a:t>
            </a:r>
            <a:r>
              <a:rPr lang="en-US">
                <a:latin typeface="Arial" pitchFamily="34" charset="0"/>
              </a:rPr>
              <a:t>.</a:t>
            </a:r>
          </a:p>
        </p:txBody>
      </p:sp>
      <p:sp>
        <p:nvSpPr>
          <p:cNvPr id="43014" name="Rectangle 6"/>
          <p:cNvSpPr>
            <a:spLocks noChangeArrowheads="1"/>
          </p:cNvSpPr>
          <p:nvPr/>
        </p:nvSpPr>
        <p:spPr bwMode="auto">
          <a:xfrm>
            <a:off x="5081550" y="3778940"/>
            <a:ext cx="3609975" cy="1676400"/>
          </a:xfrm>
          <a:prstGeom prst="rect">
            <a:avLst/>
          </a:prstGeom>
          <a:solidFill>
            <a:schemeClr val="accent1">
              <a:alpha val="50195"/>
            </a:schemeClr>
          </a:solidFill>
          <a:ln w="9525">
            <a:solidFill>
              <a:schemeClr val="tx1"/>
            </a:solidFill>
            <a:miter lim="800000"/>
            <a:headEnd/>
            <a:tailEnd/>
          </a:ln>
        </p:spPr>
        <p:txBody>
          <a:bodyPr wrap="none"/>
          <a:lstStyle/>
          <a:p>
            <a:r>
              <a:rPr lang="en-US" dirty="0">
                <a:latin typeface="Arial" pitchFamily="34" charset="0"/>
              </a:rPr>
              <a:t>for </a:t>
            </a:r>
            <a:r>
              <a:rPr lang="en-US" dirty="0" err="1">
                <a:latin typeface="Arial" pitchFamily="34" charset="0"/>
              </a:rPr>
              <a:t>exampl</a:t>
            </a:r>
            <a:r>
              <a:rPr lang="en-US" dirty="0">
                <a:latin typeface="Arial" pitchFamily="34" charset="0"/>
              </a:rPr>
              <a:t> compress and</a:t>
            </a:r>
          </a:p>
          <a:p>
            <a:r>
              <a:rPr lang="en-US" dirty="0">
                <a:latin typeface="Arial" pitchFamily="34" charset="0"/>
              </a:rPr>
              <a:t>compress </a:t>
            </a:r>
            <a:r>
              <a:rPr lang="en-US" dirty="0" err="1">
                <a:latin typeface="Arial" pitchFamily="34" charset="0"/>
              </a:rPr>
              <a:t>ar</a:t>
            </a:r>
            <a:r>
              <a:rPr lang="en-US" dirty="0">
                <a:latin typeface="Arial" pitchFamily="34" charset="0"/>
              </a:rPr>
              <a:t> both accept</a:t>
            </a:r>
          </a:p>
          <a:p>
            <a:r>
              <a:rPr lang="en-US" dirty="0">
                <a:latin typeface="Arial" pitchFamily="34" charset="0"/>
              </a:rPr>
              <a:t>as </a:t>
            </a:r>
            <a:r>
              <a:rPr lang="en-US" dirty="0" err="1">
                <a:latin typeface="Arial" pitchFamily="34" charset="0"/>
              </a:rPr>
              <a:t>equival</a:t>
            </a:r>
            <a:r>
              <a:rPr lang="en-US" dirty="0">
                <a:latin typeface="Arial" pitchFamily="34" charset="0"/>
              </a:rPr>
              <a:t> to compress</a:t>
            </a:r>
          </a:p>
        </p:txBody>
      </p:sp>
      <p:sp>
        <p:nvSpPr>
          <p:cNvPr id="43015" name="AutoShape 7"/>
          <p:cNvSpPr>
            <a:spLocks noChangeArrowheads="1"/>
          </p:cNvSpPr>
          <p:nvPr/>
        </p:nvSpPr>
        <p:spPr bwMode="auto">
          <a:xfrm>
            <a:off x="4572000" y="4600575"/>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
        <p:nvSpPr>
          <p:cNvPr id="430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Ο αλγόριθμος του </a:t>
            </a:r>
            <a:r>
              <a:rPr lang="en-US" dirty="0">
                <a:solidFill>
                  <a:schemeClr val="accent2">
                    <a:lumMod val="75000"/>
                  </a:schemeClr>
                </a:solidFill>
                <a:ea typeface="ＭＳ Ｐゴシック" pitchFamily="34" charset="-128"/>
              </a:rPr>
              <a:t>Porter</a:t>
            </a:r>
          </a:p>
        </p:txBody>
      </p:sp>
      <p:sp>
        <p:nvSpPr>
          <p:cNvPr id="44035" name="Rectangle 3"/>
          <p:cNvSpPr>
            <a:spLocks noGrp="1" noChangeArrowheads="1"/>
          </p:cNvSpPr>
          <p:nvPr>
            <p:ph idx="1"/>
          </p:nvPr>
        </p:nvSpPr>
        <p:spPr/>
        <p:txBody>
          <a:bodyPr/>
          <a:lstStyle/>
          <a:p>
            <a:pPr eaLnBrk="1" hangingPunct="1"/>
            <a:r>
              <a:rPr lang="el-GR" dirty="0">
                <a:ea typeface="ＭＳ Ｐゴシック" pitchFamily="34" charset="-128"/>
              </a:rPr>
              <a:t>Ο πιο διαδεδομένος αλγόριθμος </a:t>
            </a:r>
            <a:r>
              <a:rPr lang="en-US" dirty="0">
                <a:ea typeface="ＭＳ Ｐゴシック" pitchFamily="34" charset="-128"/>
              </a:rPr>
              <a:t>stemming </a:t>
            </a:r>
            <a:r>
              <a:rPr lang="el-GR" dirty="0">
                <a:ea typeface="ＭＳ Ｐゴシック" pitchFamily="34" charset="-128"/>
              </a:rPr>
              <a:t>για τα Αγγλικά</a:t>
            </a:r>
            <a:endParaRPr lang="en-US" dirty="0">
              <a:ea typeface="ＭＳ Ｐゴシック" pitchFamily="34" charset="-128"/>
            </a:endParaRPr>
          </a:p>
          <a:p>
            <a:pPr lvl="1" eaLnBrk="1" hangingPunct="1"/>
            <a:r>
              <a:rPr lang="el-GR" dirty="0">
                <a:ea typeface="ＭＳ Ｐゴシック" pitchFamily="34" charset="-128"/>
              </a:rPr>
              <a:t>Τα αποτελέσματα δείχνουν ότι είναι τουλάχιστον τόσο καλός όσο οι άλλες επιλογές</a:t>
            </a:r>
            <a:endParaRPr lang="en-US" dirty="0">
              <a:ea typeface="ＭＳ Ｐゴシック" pitchFamily="34" charset="-128"/>
            </a:endParaRPr>
          </a:p>
          <a:p>
            <a:pPr eaLnBrk="1" hangingPunct="1"/>
            <a:r>
              <a:rPr lang="el-GR" dirty="0">
                <a:ea typeface="ＭＳ Ｐゴシック" pitchFamily="34" charset="-128"/>
              </a:rPr>
              <a:t>Συμβάσεις</a:t>
            </a:r>
            <a:r>
              <a:rPr lang="en-US" dirty="0">
                <a:ea typeface="ＭＳ Ｐゴシック" pitchFamily="34" charset="-128"/>
              </a:rPr>
              <a:t> + 5 </a:t>
            </a:r>
            <a:r>
              <a:rPr lang="el-GR" dirty="0">
                <a:ea typeface="ＭＳ Ｐゴシック" pitchFamily="34" charset="-128"/>
              </a:rPr>
              <a:t>φάσεις περικοπών </a:t>
            </a:r>
            <a:endParaRPr lang="en-US" dirty="0">
              <a:ea typeface="ＭＳ Ｐゴシック" pitchFamily="34" charset="-128"/>
            </a:endParaRPr>
          </a:p>
          <a:p>
            <a:pPr lvl="1" eaLnBrk="1" hangingPunct="1"/>
            <a:r>
              <a:rPr lang="el-GR" dirty="0">
                <a:ea typeface="ＭＳ Ｐゴシック" pitchFamily="34" charset="-128"/>
              </a:rPr>
              <a:t>Οι φάσεις εφαρμόζονται διαδοχικά</a:t>
            </a:r>
            <a:endParaRPr lang="en-US" dirty="0">
              <a:ea typeface="ＭＳ Ｐゴシック" pitchFamily="34" charset="-128"/>
            </a:endParaRPr>
          </a:p>
          <a:p>
            <a:pPr lvl="1" eaLnBrk="1" hangingPunct="1"/>
            <a:r>
              <a:rPr lang="el-GR" dirty="0">
                <a:ea typeface="ＭＳ Ｐゴシック" pitchFamily="34" charset="-128"/>
              </a:rPr>
              <a:t>Κάθε φάση αποτελείται από ένα σύνολο κανόνων </a:t>
            </a:r>
          </a:p>
          <a:p>
            <a:pPr lvl="1" eaLnBrk="1" hangingPunct="1"/>
            <a:endParaRPr lang="el-GR" sz="800" dirty="0">
              <a:ea typeface="ＭＳ Ｐゴシック" pitchFamily="34" charset="-128"/>
            </a:endParaRPr>
          </a:p>
          <a:p>
            <a:pPr lvl="1" eaLnBrk="1" hangingPunct="1"/>
            <a:r>
              <a:rPr lang="el-GR" dirty="0">
                <a:ea typeface="ＭＳ Ｐゴシック" pitchFamily="34" charset="-128"/>
              </a:rPr>
              <a:t>Παράδειγμα σύμβασης</a:t>
            </a:r>
            <a:r>
              <a:rPr lang="en-US" dirty="0">
                <a:ea typeface="ＭＳ Ｐゴシック" pitchFamily="34" charset="-128"/>
              </a:rPr>
              <a:t>:</a:t>
            </a:r>
            <a:r>
              <a:rPr lang="el-GR" dirty="0">
                <a:ea typeface="ＭＳ Ｐゴシック" pitchFamily="34" charset="-128"/>
              </a:rPr>
              <a:t> Επιλογή εκείνου του κανόνα από κάθε ομάδα που μπορεί να εφαρμοστεί στο μεγαλύτερο επίθεμα</a:t>
            </a:r>
            <a:r>
              <a:rPr lang="en-US" i="1" dirty="0">
                <a:ea typeface="ＭＳ Ｐゴシック" pitchFamily="34" charset="-128"/>
              </a:rPr>
              <a:t>.</a:t>
            </a:r>
          </a:p>
          <a:p>
            <a:pPr eaLnBrk="1" hangingPunct="1"/>
            <a:endParaRPr lang="en-US" dirty="0">
              <a:ea typeface="ＭＳ Ｐゴシック" pitchFamily="34" charset="-128"/>
            </a:endParaRPr>
          </a:p>
        </p:txBody>
      </p:sp>
      <p:sp>
        <p:nvSpPr>
          <p:cNvPr id="44037" name="Slide Number Placeholder 4"/>
          <p:cNvSpPr>
            <a:spLocks noGrp="1"/>
          </p:cNvSpPr>
          <p:nvPr>
            <p:ph type="sldNum" sz="quarter" idx="12"/>
          </p:nvPr>
        </p:nvSpPr>
        <p:spPr bwMode="auto">
          <a:noFill/>
          <a:ln>
            <a:miter lim="800000"/>
            <a:headEnd/>
            <a:tailEnd/>
          </a:ln>
        </p:spPr>
        <p:txBody>
          <a:bodyPr/>
          <a:lstStyle/>
          <a:p>
            <a:fld id="{EA4A16CF-0499-4C1A-A39F-C1EB14460FE9}" type="slidenum">
              <a:rPr lang="en-US"/>
              <a:pPr/>
              <a:t>55</a:t>
            </a:fld>
            <a:endParaRPr lang="en-US"/>
          </a:p>
        </p:txBody>
      </p:sp>
      <p:sp>
        <p:nvSpPr>
          <p:cNvPr id="440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6" name="TextBox 5"/>
          <p:cNvSpPr txBox="1"/>
          <p:nvPr/>
        </p:nvSpPr>
        <p:spPr>
          <a:xfrm>
            <a:off x="539552" y="5543611"/>
            <a:ext cx="7488832" cy="461665"/>
          </a:xfrm>
          <a:prstGeom prst="rect">
            <a:avLst/>
          </a:prstGeom>
          <a:noFill/>
        </p:spPr>
        <p:txBody>
          <a:bodyPr wrap="square" rtlCol="0">
            <a:spAutoFit/>
          </a:bodyPr>
          <a:lstStyle/>
          <a:p>
            <a:r>
              <a:rPr lang="en-US" dirty="0">
                <a:solidFill>
                  <a:schemeClr val="accent6">
                    <a:lumMod val="50000"/>
                  </a:schemeClr>
                </a:solidFill>
              </a:rPr>
              <a:t>www.tartarus.org/~martin/PorterStemmer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dirty="0">
                <a:solidFill>
                  <a:schemeClr val="accent2">
                    <a:lumMod val="75000"/>
                  </a:schemeClr>
                </a:solidFill>
                <a:ea typeface="ＭＳ Ｐゴシック" pitchFamily="34" charset="-128"/>
              </a:rPr>
              <a:t>Χαρακτηριστικοί κανόνες του </a:t>
            </a:r>
            <a:r>
              <a:rPr lang="en-US" dirty="0">
                <a:solidFill>
                  <a:schemeClr val="accent2">
                    <a:lumMod val="75000"/>
                  </a:schemeClr>
                </a:solidFill>
                <a:ea typeface="ＭＳ Ｐゴシック" pitchFamily="34" charset="-128"/>
              </a:rPr>
              <a:t>Porter</a:t>
            </a:r>
          </a:p>
        </p:txBody>
      </p:sp>
      <p:sp>
        <p:nvSpPr>
          <p:cNvPr id="45059" name="Rectangle 3"/>
          <p:cNvSpPr>
            <a:spLocks noGrp="1" noChangeArrowheads="1"/>
          </p:cNvSpPr>
          <p:nvPr>
            <p:ph idx="1"/>
          </p:nvPr>
        </p:nvSpPr>
        <p:spPr>
          <a:xfrm>
            <a:off x="457200" y="1600200"/>
            <a:ext cx="8360564" cy="4349080"/>
          </a:xfrm>
        </p:spPr>
        <p:txBody>
          <a:bodyPr>
            <a:normAutofit fontScale="92500" lnSpcReduction="20000"/>
          </a:bodyPr>
          <a:lstStyle/>
          <a:p>
            <a:pPr marL="0" indent="0" eaLnBrk="1" hangingPunct="1">
              <a:buNone/>
            </a:pPr>
            <a:r>
              <a:rPr lang="el-GR" sz="2400" i="1" dirty="0">
                <a:ea typeface="ＭＳ Ｐゴシック" pitchFamily="34" charset="-128"/>
              </a:rPr>
              <a:t>Ομάδα κανόνων της πρώτης φάσης:</a:t>
            </a:r>
          </a:p>
          <a:p>
            <a:pPr eaLnBrk="1" hangingPunct="1"/>
            <a:r>
              <a:rPr lang="en-US" sz="2000" i="1" dirty="0" err="1">
                <a:ea typeface="ＭＳ Ｐゴシック" pitchFamily="34" charset="-128"/>
              </a:rPr>
              <a:t>sses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ss</a:t>
            </a:r>
            <a:endParaRPr lang="en-US" sz="2000" i="1" dirty="0">
              <a:ea typeface="ＭＳ Ｐゴシック" pitchFamily="34" charset="-128"/>
              <a:sym typeface="Symbol" pitchFamily="18" charset="2"/>
            </a:endParaRPr>
          </a:p>
          <a:p>
            <a:pPr eaLnBrk="1" hangingPunct="1"/>
            <a:r>
              <a:rPr lang="en-US" sz="2000" i="1" dirty="0" err="1">
                <a:ea typeface="ＭＳ Ｐゴシック" pitchFamily="34" charset="-128"/>
              </a:rPr>
              <a:t>ies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i</a:t>
            </a:r>
            <a:endParaRPr lang="en-US" sz="2000" i="1" dirty="0">
              <a:ea typeface="ＭＳ Ｐゴシック" pitchFamily="34" charset="-128"/>
              <a:sym typeface="Symbol" pitchFamily="18" charset="2"/>
            </a:endParaRPr>
          </a:p>
          <a:p>
            <a:pPr eaLnBrk="1" hangingPunct="1"/>
            <a:r>
              <a:rPr lang="en-US" sz="2000" i="1" dirty="0" err="1">
                <a:ea typeface="ＭＳ Ｐゴシック" pitchFamily="34" charset="-128"/>
              </a:rPr>
              <a:t>ss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ss</a:t>
            </a:r>
            <a:endParaRPr lang="en-US" sz="2000" i="1" dirty="0">
              <a:ea typeface="ＭＳ Ｐゴシック" pitchFamily="34" charset="-128"/>
              <a:sym typeface="Symbol" pitchFamily="18" charset="2"/>
            </a:endParaRPr>
          </a:p>
          <a:p>
            <a:pPr eaLnBrk="1" hangingPunct="1"/>
            <a:r>
              <a:rPr lang="en-US" sz="2000" i="1" dirty="0">
                <a:ea typeface="ＭＳ Ｐゴシック" pitchFamily="34" charset="-128"/>
              </a:rPr>
              <a:t>s</a:t>
            </a:r>
            <a:r>
              <a:rPr lang="en-US" sz="2000" dirty="0">
                <a:ea typeface="ＭＳ Ｐゴシック" pitchFamily="34" charset="-128"/>
              </a:rPr>
              <a:t> </a:t>
            </a:r>
            <a:r>
              <a:rPr lang="en-US" sz="2000" dirty="0">
                <a:ea typeface="ＭＳ Ｐゴシック" pitchFamily="34" charset="-128"/>
                <a:sym typeface="Symbol" pitchFamily="18" charset="2"/>
              </a:rPr>
              <a:t></a:t>
            </a:r>
          </a:p>
          <a:p>
            <a:pPr marL="0" indent="0" eaLnBrk="1" hangingPunct="1">
              <a:buNone/>
            </a:pPr>
            <a:endParaRPr lang="en-US" sz="800" i="1" dirty="0">
              <a:ea typeface="ＭＳ Ｐゴシック" pitchFamily="34" charset="-128"/>
              <a:sym typeface="Symbol" pitchFamily="18" charset="2"/>
            </a:endParaRPr>
          </a:p>
          <a:p>
            <a:pPr marL="0" indent="0" eaLnBrk="1" hangingPunct="1">
              <a:buNone/>
            </a:pPr>
            <a:r>
              <a:rPr lang="el-GR" sz="2400" i="1" dirty="0">
                <a:ea typeface="ＭＳ Ｐゴシック" pitchFamily="34" charset="-128"/>
                <a:sym typeface="Symbol" pitchFamily="18" charset="2"/>
              </a:rPr>
              <a:t>Άλλοι κανόνες</a:t>
            </a:r>
            <a:endParaRPr lang="en-US" sz="2400" i="1" dirty="0">
              <a:ea typeface="ＭＳ Ｐゴシック" pitchFamily="34" charset="-128"/>
              <a:sym typeface="Symbol" pitchFamily="18" charset="2"/>
            </a:endParaRPr>
          </a:p>
          <a:p>
            <a:pPr eaLnBrk="1" hangingPunct="1"/>
            <a:r>
              <a:rPr lang="en-US" sz="2000" i="1" dirty="0" err="1">
                <a:ea typeface="ＭＳ Ｐゴシック" pitchFamily="34" charset="-128"/>
              </a:rPr>
              <a:t>ational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a:ea typeface="ＭＳ Ｐゴシック" pitchFamily="34" charset="-128"/>
                <a:sym typeface="Symbol" pitchFamily="18" charset="2"/>
              </a:rPr>
              <a:t>ate</a:t>
            </a:r>
          </a:p>
          <a:p>
            <a:pPr eaLnBrk="1" hangingPunct="1"/>
            <a:r>
              <a:rPr lang="en-US" sz="2000" i="1" dirty="0" err="1">
                <a:ea typeface="ＭＳ Ｐゴシック" pitchFamily="34" charset="-128"/>
              </a:rPr>
              <a:t>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tion</a:t>
            </a:r>
            <a:endParaRPr lang="el-GR" sz="2000" i="1" dirty="0">
              <a:ea typeface="ＭＳ Ｐゴシック" pitchFamily="34" charset="-128"/>
              <a:sym typeface="Symbol" pitchFamily="18" charset="2"/>
            </a:endParaRPr>
          </a:p>
          <a:p>
            <a:pPr eaLnBrk="1" hangingPunct="1"/>
            <a:endParaRPr lang="el-GR" sz="2000"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Οι κανόνες χρησιμοποιούν ένα είδους μέτρου</a:t>
            </a:r>
            <a:r>
              <a:rPr lang="en-US" sz="2400" i="1" dirty="0">
                <a:ea typeface="ＭＳ Ｐゴシック" pitchFamily="34" charset="-128"/>
                <a:sym typeface="Symbol" pitchFamily="18" charset="2"/>
              </a:rPr>
              <a:t> </a:t>
            </a:r>
            <a:r>
              <a:rPr lang="el-GR" sz="2400" i="1" dirty="0">
                <a:ea typeface="ＭＳ Ｐゴシック" pitchFamily="34" charset="-128"/>
                <a:sym typeface="Symbol" pitchFamily="18" charset="2"/>
              </a:rPr>
              <a:t>(</a:t>
            </a:r>
            <a:r>
              <a:rPr lang="en-US" sz="2400" i="1" dirty="0">
                <a:ea typeface="ＭＳ Ｐゴシック" pitchFamily="34" charset="-128"/>
                <a:sym typeface="Symbol" pitchFamily="18" charset="2"/>
              </a:rPr>
              <a:t>measure</a:t>
            </a:r>
            <a:r>
              <a:rPr lang="el-GR" sz="2400" i="1" dirty="0">
                <a:ea typeface="ＭＳ Ｐゴシック" pitchFamily="34" charset="-128"/>
                <a:sym typeface="Symbol" pitchFamily="18" charset="2"/>
              </a:rPr>
              <a:t>)</a:t>
            </a:r>
            <a:r>
              <a:rPr lang="en-US" sz="2400" dirty="0">
                <a:ea typeface="ＭＳ Ｐゴシック" pitchFamily="34" charset="-128"/>
                <a:sym typeface="Symbol" pitchFamily="18" charset="2"/>
              </a:rPr>
              <a:t> </a:t>
            </a:r>
            <a:r>
              <a:rPr lang="el-GR" sz="2400" dirty="0">
                <a:ea typeface="ＭＳ Ｐゴシック" pitchFamily="34" charset="-128"/>
                <a:sym typeface="Symbol" pitchFamily="18" charset="2"/>
              </a:rPr>
              <a:t>που ελέγχει το πλήθος των συλλαβών</a:t>
            </a:r>
            <a:endParaRPr lang="en-US" sz="2400" b="1" i="1" dirty="0">
              <a:ea typeface="ＭＳ Ｐゴシック" pitchFamily="34" charset="-128"/>
              <a:sym typeface="Symbol" pitchFamily="18" charset="2"/>
            </a:endParaRPr>
          </a:p>
          <a:p>
            <a:pPr eaLnBrk="1" hangingPunct="1"/>
            <a:r>
              <a:rPr lang="en-US" sz="2400" dirty="0">
                <a:ea typeface="ＭＳ Ｐゴシック" pitchFamily="34" charset="-128"/>
                <a:sym typeface="Symbol" pitchFamily="18" charset="2"/>
              </a:rPr>
              <a:t> 	</a:t>
            </a:r>
            <a:r>
              <a:rPr lang="en-US" sz="2400" i="1" dirty="0">
                <a:ea typeface="ＭＳ Ｐゴシック" pitchFamily="34" charset="-128"/>
                <a:sym typeface="Symbol" pitchFamily="18" charset="2"/>
              </a:rPr>
              <a:t>(m&gt;1) EMENT </a:t>
            </a:r>
            <a:r>
              <a:rPr lang="en-US" sz="2400" dirty="0">
                <a:ea typeface="ＭＳ Ｐゴシック" pitchFamily="34" charset="-128"/>
                <a:sym typeface="Symbol" pitchFamily="18" charset="2"/>
              </a:rPr>
              <a:t>→</a:t>
            </a:r>
          </a:p>
          <a:p>
            <a:pPr lvl="2" eaLnBrk="1" hangingPunct="1"/>
            <a:r>
              <a:rPr lang="en-US" i="1" dirty="0">
                <a:ea typeface="ＭＳ Ｐゴシック" pitchFamily="34" charset="-128"/>
                <a:sym typeface="Symbol" pitchFamily="18" charset="2"/>
              </a:rPr>
              <a:t>replacement</a:t>
            </a:r>
            <a:r>
              <a:rPr lang="en-US" dirty="0">
                <a:ea typeface="ＭＳ Ｐゴシック" pitchFamily="34" charset="-128"/>
                <a:sym typeface="Symbol" pitchFamily="18" charset="2"/>
              </a:rPr>
              <a:t> → </a:t>
            </a:r>
            <a:r>
              <a:rPr lang="en-US" i="1" dirty="0" err="1">
                <a:ea typeface="ＭＳ Ｐゴシック" pitchFamily="34" charset="-128"/>
                <a:sym typeface="Symbol" pitchFamily="18" charset="2"/>
              </a:rPr>
              <a:t>replac</a:t>
            </a:r>
            <a:endParaRPr lang="en-US" i="1" dirty="0">
              <a:ea typeface="ＭＳ Ｐゴシック" pitchFamily="34" charset="-128"/>
              <a:sym typeface="Symbol" pitchFamily="18" charset="2"/>
            </a:endParaRPr>
          </a:p>
          <a:p>
            <a:pPr lvl="2" eaLnBrk="1" hangingPunct="1"/>
            <a:r>
              <a:rPr lang="en-US" i="1" dirty="0">
                <a:ea typeface="ＭＳ Ｐゴシック" pitchFamily="34" charset="-128"/>
                <a:sym typeface="Symbol" pitchFamily="18" charset="2"/>
              </a:rPr>
              <a:t>cement </a:t>
            </a:r>
            <a:r>
              <a:rPr lang="en-US" dirty="0">
                <a:ea typeface="ＭＳ Ｐゴシック" pitchFamily="34" charset="-128"/>
                <a:sym typeface="Symbol" pitchFamily="18" charset="2"/>
              </a:rPr>
              <a:t> → </a:t>
            </a:r>
            <a:r>
              <a:rPr lang="en-US" i="1" dirty="0">
                <a:ea typeface="ＭＳ Ｐゴシック" pitchFamily="34" charset="-128"/>
                <a:sym typeface="Symbol" pitchFamily="18" charset="2"/>
              </a:rPr>
              <a:t>cement</a:t>
            </a:r>
          </a:p>
          <a:p>
            <a:pPr eaLnBrk="1" hangingPunct="1"/>
            <a:endParaRPr lang="en-US" i="1" dirty="0">
              <a:ea typeface="ＭＳ Ｐゴシック" pitchFamily="34" charset="-128"/>
              <a:sym typeface="Symbol" pitchFamily="18" charset="2"/>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4C999414-E2D0-4192-A009-D974E722A7A8}" type="slidenum">
              <a:rPr lang="en-US"/>
              <a:pPr/>
              <a:t>56</a:t>
            </a:fld>
            <a:endParaRPr lang="en-US"/>
          </a:p>
        </p:txBody>
      </p:sp>
      <p:sp>
        <p:nvSpPr>
          <p:cNvPr id="4506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7" name="Text Box 3"/>
          <p:cNvSpPr txBox="1">
            <a:spLocks noChangeArrowheads="1"/>
          </p:cNvSpPr>
          <p:nvPr/>
        </p:nvSpPr>
        <p:spPr bwMode="auto">
          <a:xfrm>
            <a:off x="4580687" y="1072688"/>
            <a:ext cx="3500462" cy="1643074"/>
          </a:xfrm>
          <a:prstGeom prst="rect">
            <a:avLst/>
          </a:prstGeom>
          <a:noFill/>
          <a:ln w="9525">
            <a:noFill/>
            <a:round/>
            <a:headEnd/>
            <a:tailEnd/>
          </a:ln>
        </p:spPr>
        <p:txBody>
          <a:bodyPr/>
          <a:lstStyle/>
          <a:p>
            <a:pPr lvl="1">
              <a:spcBef>
                <a:spcPts val="700"/>
              </a:spcBef>
              <a:buClr>
                <a:srgbClr val="336699"/>
              </a:buClr>
            </a:pPr>
            <a:endParaRPr lang="el-GR" sz="1800" b="1" dirty="0">
              <a:solidFill>
                <a:schemeClr val="tx1"/>
              </a:solidFill>
              <a:latin typeface="+mn-lt"/>
            </a:endParaRPr>
          </a:p>
          <a:p>
            <a:pPr lvl="1">
              <a:spcBef>
                <a:spcPts val="700"/>
              </a:spcBef>
              <a:buClr>
                <a:srgbClr val="336699"/>
              </a:buClr>
            </a:pPr>
            <a:r>
              <a:rPr lang="el-GR" sz="1800" b="1" dirty="0">
                <a:solidFill>
                  <a:schemeClr val="tx1"/>
                </a:solidFill>
                <a:latin typeface="+mn-lt"/>
              </a:rPr>
              <a:t>Παράδειγμα</a:t>
            </a:r>
            <a:endParaRPr lang="de-DE" sz="1800" b="1" dirty="0">
              <a:solidFill>
                <a:schemeClr val="tx1"/>
              </a:solidFill>
              <a:latin typeface="+mn-lt"/>
            </a:endParaRPr>
          </a:p>
          <a:p>
            <a:pPr lvl="1">
              <a:spcBef>
                <a:spcPts val="700"/>
              </a:spcBef>
              <a:buClr>
                <a:srgbClr val="336699"/>
              </a:buClr>
            </a:pPr>
            <a:r>
              <a:rPr lang="de-DE" sz="1800" dirty="0" err="1">
                <a:solidFill>
                  <a:schemeClr val="tx1"/>
                </a:solidFill>
                <a:latin typeface="+mn-lt"/>
              </a:rPr>
              <a:t>caresses</a:t>
            </a:r>
            <a:r>
              <a:rPr lang="de-DE" sz="1800" dirty="0">
                <a:solidFill>
                  <a:schemeClr val="tx1"/>
                </a:solidFill>
                <a:latin typeface="+mn-lt"/>
              </a:rPr>
              <a:t> → </a:t>
            </a:r>
            <a:r>
              <a:rPr lang="de-DE" sz="1800" dirty="0" err="1">
                <a:solidFill>
                  <a:schemeClr val="tx1"/>
                </a:solidFill>
                <a:latin typeface="+mn-lt"/>
              </a:rPr>
              <a:t>caress</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ponies</a:t>
            </a:r>
            <a:r>
              <a:rPr lang="de-DE" sz="1800" dirty="0">
                <a:solidFill>
                  <a:schemeClr val="tx1"/>
                </a:solidFill>
                <a:latin typeface="+mn-lt"/>
              </a:rPr>
              <a:t> → </a:t>
            </a:r>
            <a:r>
              <a:rPr lang="de-DE" sz="1800" dirty="0" err="1">
                <a:solidFill>
                  <a:schemeClr val="tx1"/>
                </a:solidFill>
                <a:latin typeface="+mn-lt"/>
              </a:rPr>
              <a:t>poni</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caress</a:t>
            </a:r>
            <a:r>
              <a:rPr lang="de-DE" sz="1800" dirty="0">
                <a:solidFill>
                  <a:schemeClr val="tx1"/>
                </a:solidFill>
                <a:latin typeface="+mn-lt"/>
              </a:rPr>
              <a:t> → </a:t>
            </a:r>
            <a:r>
              <a:rPr lang="de-DE" sz="1800" dirty="0" err="1">
                <a:solidFill>
                  <a:schemeClr val="tx1"/>
                </a:solidFill>
                <a:latin typeface="+mn-lt"/>
              </a:rPr>
              <a:t>caress</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cats</a:t>
            </a:r>
            <a:r>
              <a:rPr lang="de-DE" sz="1800" dirty="0">
                <a:solidFill>
                  <a:schemeClr val="tx1"/>
                </a:solidFill>
                <a:latin typeface="+mn-lt"/>
              </a:rPr>
              <a:t> → </a:t>
            </a:r>
            <a:r>
              <a:rPr lang="de-DE" sz="1800" dirty="0" err="1">
                <a:solidFill>
                  <a:schemeClr val="tx1"/>
                </a:solidFill>
                <a:latin typeface="+mn-lt"/>
              </a:rPr>
              <a:t>cat</a:t>
            </a:r>
            <a:endParaRPr lang="en-US" sz="1800" dirty="0">
              <a:solidFill>
                <a:schemeClr val="tx1"/>
              </a:solidFill>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Άλλοι</a:t>
            </a:r>
            <a:r>
              <a:rPr lang="en-US" dirty="0">
                <a:solidFill>
                  <a:schemeClr val="accent2">
                    <a:lumMod val="75000"/>
                  </a:schemeClr>
                </a:solidFill>
                <a:ea typeface="ＭＳ Ｐゴシック" pitchFamily="34" charset="-128"/>
              </a:rPr>
              <a:t> stemmers</a:t>
            </a:r>
          </a:p>
        </p:txBody>
      </p:sp>
      <p:sp>
        <p:nvSpPr>
          <p:cNvPr id="46083" name="Rectangle 3"/>
          <p:cNvSpPr>
            <a:spLocks noGrp="1" noChangeArrowheads="1"/>
          </p:cNvSpPr>
          <p:nvPr>
            <p:ph idx="1"/>
          </p:nvPr>
        </p:nvSpPr>
        <p:spPr>
          <a:xfrm>
            <a:off x="467544" y="1556792"/>
            <a:ext cx="7886700" cy="4351338"/>
          </a:xfrm>
        </p:spPr>
        <p:txBody>
          <a:bodyPr/>
          <a:lstStyle/>
          <a:p>
            <a:pPr eaLnBrk="1" hangingPunct="1"/>
            <a:r>
              <a:rPr lang="el-GR" dirty="0">
                <a:ea typeface="ＭＳ Ｐゴシック" pitchFamily="34" charset="-128"/>
              </a:rPr>
              <a:t>Υπάρχουν και άλλοι π.χ., </a:t>
            </a:r>
            <a:r>
              <a:rPr lang="en-US" dirty="0" err="1">
                <a:ea typeface="ＭＳ Ｐゴシック" pitchFamily="34" charset="-128"/>
              </a:rPr>
              <a:t>Lovins</a:t>
            </a:r>
            <a:r>
              <a:rPr lang="en-US" dirty="0">
                <a:ea typeface="ＭＳ Ｐゴシック" pitchFamily="34" charset="-128"/>
              </a:rPr>
              <a:t> stemmer </a:t>
            </a:r>
          </a:p>
          <a:p>
            <a:pPr lvl="1" eaLnBrk="1" hangingPunct="1"/>
            <a:r>
              <a:rPr lang="en-US" sz="1600" dirty="0">
                <a:ea typeface="ＭＳ Ｐゴシック" pitchFamily="34" charset="-128"/>
              </a:rPr>
              <a:t>http://www.comp.lancs.ac.uk/computing/research/stemming/general/lovins.htm</a:t>
            </a:r>
            <a:endParaRPr lang="en-US" sz="4400" dirty="0">
              <a:ea typeface="ＭＳ Ｐゴシック" pitchFamily="34" charset="-128"/>
            </a:endParaRPr>
          </a:p>
          <a:p>
            <a:pPr lvl="1" eaLnBrk="1" hangingPunct="1"/>
            <a:r>
              <a:rPr lang="el-GR" sz="2000" dirty="0">
                <a:ea typeface="ＭＳ Ｐゴシック" pitchFamily="34" charset="-128"/>
              </a:rPr>
              <a:t>Ένα πέρασμα, αφαίρεση της μεγαλύτερης κατάληξης </a:t>
            </a:r>
            <a:r>
              <a:rPr lang="en-US" sz="2000" dirty="0">
                <a:ea typeface="ＭＳ Ｐゴシック" pitchFamily="34" charset="-128"/>
              </a:rPr>
              <a:t>(</a:t>
            </a:r>
            <a:r>
              <a:rPr lang="el-GR" sz="2000" dirty="0">
                <a:ea typeface="ＭＳ Ｐゴシック" pitchFamily="34" charset="-128"/>
              </a:rPr>
              <a:t>περίπου</a:t>
            </a:r>
            <a:r>
              <a:rPr lang="en-US" sz="2000" dirty="0">
                <a:ea typeface="ＭＳ Ｐゴシック" pitchFamily="34" charset="-128"/>
              </a:rPr>
              <a:t> 250 </a:t>
            </a:r>
            <a:r>
              <a:rPr lang="el-GR" sz="2000" dirty="0">
                <a:ea typeface="ＭＳ Ｐゴシック" pitchFamily="34" charset="-128"/>
              </a:rPr>
              <a:t>κανόνες</a:t>
            </a:r>
            <a:r>
              <a:rPr lang="en-US" sz="2000" dirty="0">
                <a:ea typeface="ＭＳ Ｐゴシック" pitchFamily="34" charset="-128"/>
              </a:rPr>
              <a:t>)</a:t>
            </a:r>
          </a:p>
          <a:p>
            <a:pPr eaLnBrk="1" hangingPunct="1"/>
            <a:endParaRPr lang="en-US" sz="1000" dirty="0">
              <a:ea typeface="ＭＳ Ｐゴシック" pitchFamily="34" charset="-128"/>
            </a:endParaRPr>
          </a:p>
          <a:p>
            <a:pPr eaLnBrk="1" hangingPunct="1">
              <a:spcBef>
                <a:spcPct val="10000"/>
              </a:spcBef>
            </a:pPr>
            <a:r>
              <a:rPr lang="el-GR" sz="2400" dirty="0">
                <a:ea typeface="ＭＳ Ｐゴシック" pitchFamily="34" charset="-128"/>
              </a:rPr>
              <a:t>Πλήρη μορφολογική ανάλυση – περιορισμένα οφέλη</a:t>
            </a:r>
            <a:endParaRPr lang="en-US" sz="2400" dirty="0">
              <a:ea typeface="ＭＳ Ｐゴシック" pitchFamily="34" charset="-128"/>
            </a:endParaRPr>
          </a:p>
          <a:p>
            <a:pPr eaLnBrk="1" hangingPunct="1"/>
            <a:endParaRPr lang="en-US" sz="1000" dirty="0">
              <a:ea typeface="ＭＳ Ｐゴシック" pitchFamily="34" charset="-128"/>
            </a:endParaRPr>
          </a:p>
          <a:p>
            <a:pPr eaLnBrk="1" hangingPunct="1">
              <a:spcBef>
                <a:spcPct val="10000"/>
              </a:spcBef>
            </a:pPr>
            <a:r>
              <a:rPr lang="el-GR" sz="2400" dirty="0">
                <a:ea typeface="ＭＳ Ｐゴシック" pitchFamily="34" charset="-128"/>
              </a:rPr>
              <a:t>Βοηθά το </a:t>
            </a:r>
            <a:r>
              <a:rPr lang="en-US" sz="2400" dirty="0">
                <a:ea typeface="ＭＳ Ｐゴシック" pitchFamily="34" charset="-128"/>
              </a:rPr>
              <a:t>stemming </a:t>
            </a:r>
            <a:r>
              <a:rPr lang="el-GR" sz="2400" dirty="0">
                <a:ea typeface="ＭＳ Ｐゴシック" pitchFamily="34" charset="-128"/>
              </a:rPr>
              <a:t>και οι άλλοι </a:t>
            </a:r>
            <a:r>
              <a:rPr lang="el-GR" sz="2400" dirty="0" err="1">
                <a:ea typeface="ＭＳ Ｐゴシック" pitchFamily="34" charset="-128"/>
              </a:rPr>
              <a:t>κανονικοποιητές</a:t>
            </a:r>
            <a:r>
              <a:rPr lang="el-GR" sz="2400" dirty="0">
                <a:ea typeface="ＭＳ Ｐゴシック" pitchFamily="34" charset="-128"/>
              </a:rPr>
              <a:t>;</a:t>
            </a:r>
          </a:p>
          <a:p>
            <a:pPr lvl="1" eaLnBrk="1" hangingPunct="1">
              <a:spcBef>
                <a:spcPct val="10000"/>
              </a:spcBef>
            </a:pPr>
            <a:r>
              <a:rPr lang="en-US" sz="1800" dirty="0">
                <a:ea typeface="ＭＳ Ｐゴシック" pitchFamily="34" charset="-128"/>
              </a:rPr>
              <a:t>English: </a:t>
            </a:r>
            <a:r>
              <a:rPr lang="el-GR" sz="1800" dirty="0">
                <a:ea typeface="ＭＳ Ｐゴシック" pitchFamily="34" charset="-128"/>
              </a:rPr>
              <a:t>ανάμικτα αποτελέσματα. Βοηθά την ανάκληση αλλά βλάπτει την ακρίβεια </a:t>
            </a:r>
          </a:p>
          <a:p>
            <a:pPr lvl="2" eaLnBrk="1" hangingPunct="1">
              <a:spcBef>
                <a:spcPct val="10000"/>
              </a:spcBef>
            </a:pPr>
            <a:r>
              <a:rPr lang="en-US" dirty="0">
                <a:ea typeface="ＭＳ Ｐゴシック" pitchFamily="34" charset="-128"/>
              </a:rPr>
              <a:t>operative (dentistry)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lvl="2" eaLnBrk="1" hangingPunct="1"/>
            <a:r>
              <a:rPr lang="en-US" dirty="0">
                <a:ea typeface="ＭＳ Ｐゴシック" pitchFamily="34" charset="-128"/>
                <a:cs typeface="Lucida Sans Unicode" pitchFamily="34" charset="0"/>
              </a:rPr>
              <a:t>operational (research</a:t>
            </a:r>
            <a:r>
              <a:rPr lang="en-US" dirty="0">
                <a:ea typeface="ＭＳ Ｐゴシック" pitchFamily="34" charset="-128"/>
              </a:rPr>
              <a:t>)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lvl="2" eaLnBrk="1" hangingPunct="1"/>
            <a:r>
              <a:rPr lang="en-US" dirty="0">
                <a:ea typeface="ＭＳ Ｐゴシック" pitchFamily="34" charset="-128"/>
                <a:cs typeface="Lucida Sans Unicode" pitchFamily="34" charset="0"/>
              </a:rPr>
              <a:t>operating (systems</a:t>
            </a:r>
            <a:r>
              <a:rPr lang="en-US" dirty="0">
                <a:ea typeface="ＭＳ Ｐゴシック" pitchFamily="34" charset="-128"/>
              </a:rPr>
              <a:t>)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marL="342900" lvl="1" indent="-342900" eaLnBrk="1" hangingPunct="1">
              <a:buClr>
                <a:srgbClr val="437085"/>
              </a:buClr>
            </a:pPr>
            <a:r>
              <a:rPr lang="el-GR" dirty="0">
                <a:ea typeface="ＭＳ Ｐゴシック" pitchFamily="34" charset="-128"/>
                <a:cs typeface="ＭＳ Ｐゴシック" pitchFamily="-65" charset="-128"/>
              </a:rPr>
              <a:t>Οπωσδήποτε χρήσιμο για Ισπανικά, Γερμανικά, Φιλανδικά</a:t>
            </a:r>
            <a:endParaRPr lang="en-US" dirty="0">
              <a:ea typeface="ＭＳ Ｐゴシック" pitchFamily="34" charset="-128"/>
              <a:cs typeface="ＭＳ Ｐゴシック" pitchFamily="-65" charset="-128"/>
            </a:endParaRPr>
          </a:p>
          <a:p>
            <a:pPr lvl="2" eaLnBrk="1" hangingPunct="1"/>
            <a:r>
              <a:rPr lang="en-US" sz="1800" dirty="0">
                <a:ea typeface="ＭＳ Ｐゴシック" pitchFamily="34" charset="-128"/>
                <a:cs typeface="Lucida Sans Unicode" pitchFamily="34" charset="0"/>
              </a:rPr>
              <a:t>30% </a:t>
            </a:r>
            <a:r>
              <a:rPr lang="el-GR" sz="1800" dirty="0">
                <a:ea typeface="ＭＳ Ｐゴシック" pitchFamily="34" charset="-128"/>
                <a:cs typeface="Lucida Sans Unicode" pitchFamily="34" charset="0"/>
              </a:rPr>
              <a:t>βελτίωση για τα Φινλανδικά</a:t>
            </a:r>
            <a:endParaRPr lang="en-US" sz="1800" dirty="0">
              <a:ea typeface="ＭＳ Ｐゴシック" pitchFamily="34" charset="-128"/>
              <a:cs typeface="Lucida Sans Unicode" pitchFamily="34" charset="0"/>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57</a:t>
            </a:fld>
            <a:endParaRPr lang="en-US"/>
          </a:p>
        </p:txBody>
      </p:sp>
      <p:sp>
        <p:nvSpPr>
          <p:cNvPr id="460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93898"/>
            <a:ext cx="7886700" cy="1325563"/>
          </a:xfrm>
        </p:spPr>
        <p:txBody>
          <a:bodyPr/>
          <a:lstStyle/>
          <a:p>
            <a:pPr algn="ctr" eaLnBrk="1" hangingPunct="1"/>
            <a:r>
              <a:rPr lang="el-GR" dirty="0">
                <a:solidFill>
                  <a:schemeClr val="accent2">
                    <a:lumMod val="75000"/>
                  </a:schemeClr>
                </a:solidFill>
                <a:ea typeface="ＭＳ Ｐゴシック" pitchFamily="34" charset="-128"/>
              </a:rPr>
              <a:t>Άλλοι</a:t>
            </a:r>
            <a:r>
              <a:rPr lang="en-US" dirty="0">
                <a:solidFill>
                  <a:schemeClr val="accent2">
                    <a:lumMod val="75000"/>
                  </a:schemeClr>
                </a:solidFill>
                <a:ea typeface="ＭＳ Ｐゴシック" pitchFamily="34" charset="-128"/>
              </a:rPr>
              <a:t> stemmers</a:t>
            </a:r>
            <a:r>
              <a:rPr lang="el-GR" dirty="0">
                <a:solidFill>
                  <a:schemeClr val="accent2">
                    <a:lumMod val="75000"/>
                  </a:schemeClr>
                </a:solidFill>
                <a:ea typeface="ＭＳ Ｐゴシック" pitchFamily="34" charset="-128"/>
              </a:rPr>
              <a:t>: σύγκριση</a:t>
            </a:r>
            <a:endParaRPr lang="en-US" dirty="0">
              <a:solidFill>
                <a:schemeClr val="accent2">
                  <a:lumMod val="75000"/>
                </a:schemeClr>
              </a:solidFill>
              <a:ea typeface="ＭＳ Ｐゴシック" pitchFamily="34" charset="-128"/>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58</a:t>
            </a:fld>
            <a:endParaRPr lang="en-US"/>
          </a:p>
        </p:txBody>
      </p:sp>
      <p:sp>
        <p:nvSpPr>
          <p:cNvPr id="46084"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7" name="Text Box 3"/>
          <p:cNvSpPr txBox="1">
            <a:spLocks noChangeArrowheads="1"/>
          </p:cNvSpPr>
          <p:nvPr/>
        </p:nvSpPr>
        <p:spPr bwMode="auto">
          <a:xfrm>
            <a:off x="265924" y="1340768"/>
            <a:ext cx="8491598" cy="4857784"/>
          </a:xfrm>
          <a:prstGeom prst="rect">
            <a:avLst/>
          </a:prstGeom>
          <a:noFill/>
          <a:ln w="9525">
            <a:noFill/>
            <a:round/>
            <a:headEnd/>
            <a:tailEnd/>
          </a:ln>
        </p:spPr>
        <p:txBody>
          <a:bodyPr/>
          <a:lstStyle/>
          <a:p>
            <a:r>
              <a:rPr lang="en-US" sz="2200" i="1" dirty="0">
                <a:solidFill>
                  <a:srgbClr val="0070C0"/>
                </a:solidFill>
                <a:latin typeface="+mj-lt"/>
              </a:rPr>
              <a:t>Sample text: 	  </a:t>
            </a:r>
            <a:r>
              <a:rPr lang="en-US" sz="2200" dirty="0">
                <a:solidFill>
                  <a:schemeClr val="tx1"/>
                </a:solidFill>
                <a:latin typeface="+mj-lt"/>
              </a:rPr>
              <a:t>Such an analysis can reveal features that are not easily</a:t>
            </a:r>
            <a:r>
              <a:rPr lang="en-US" sz="2200" i="1" dirty="0">
                <a:solidFill>
                  <a:schemeClr val="tx1"/>
                </a:solidFill>
                <a:latin typeface="+mj-lt"/>
              </a:rPr>
              <a:t>					  </a:t>
            </a:r>
            <a:r>
              <a:rPr lang="en-US" sz="2200" dirty="0">
                <a:solidFill>
                  <a:schemeClr val="tx1"/>
                </a:solidFill>
                <a:latin typeface="+mj-lt"/>
              </a:rPr>
              <a:t>visible from the variations in the individual genes and    </a:t>
            </a:r>
          </a:p>
          <a:p>
            <a:r>
              <a:rPr lang="en-US" sz="2200" dirty="0">
                <a:solidFill>
                  <a:schemeClr val="tx1"/>
                </a:solidFill>
                <a:latin typeface="+mj-lt"/>
              </a:rPr>
              <a:t>                              can lead to a picture of expression that is more  </a:t>
            </a:r>
          </a:p>
          <a:p>
            <a:r>
              <a:rPr lang="en-US" sz="2200" dirty="0">
                <a:solidFill>
                  <a:schemeClr val="tx1"/>
                </a:solidFill>
                <a:latin typeface="+mj-lt"/>
              </a:rPr>
              <a:t>                              biologically transparent and accessible to interpretation</a:t>
            </a:r>
          </a:p>
          <a:p>
            <a:r>
              <a:rPr lang="en-US" sz="2200" i="1" dirty="0">
                <a:solidFill>
                  <a:srgbClr val="0070C0"/>
                </a:solidFill>
                <a:latin typeface="+mj-lt"/>
              </a:rPr>
              <a:t>Porter stemmer: </a:t>
            </a:r>
            <a:r>
              <a:rPr lang="en-US" sz="2200" dirty="0">
                <a:solidFill>
                  <a:schemeClr val="tx1"/>
                </a:solidFill>
                <a:latin typeface="+mj-lt"/>
              </a:rPr>
              <a:t>such an </a:t>
            </a:r>
            <a:r>
              <a:rPr lang="en-US" sz="2200" dirty="0" err="1">
                <a:solidFill>
                  <a:schemeClr val="tx1"/>
                </a:solidFill>
                <a:latin typeface="+mj-lt"/>
              </a:rPr>
              <a:t>analysi</a:t>
            </a:r>
            <a:r>
              <a:rPr lang="en-US" sz="2200" dirty="0">
                <a:solidFill>
                  <a:schemeClr val="tx1"/>
                </a:solidFill>
                <a:latin typeface="+mj-lt"/>
              </a:rPr>
              <a:t> can reveal </a:t>
            </a:r>
            <a:r>
              <a:rPr lang="en-US" sz="2200" dirty="0" err="1">
                <a:solidFill>
                  <a:schemeClr val="tx1"/>
                </a:solidFill>
                <a:latin typeface="+mj-lt"/>
              </a:rPr>
              <a:t>featur</a:t>
            </a:r>
            <a:r>
              <a:rPr lang="en-US" sz="2200" dirty="0">
                <a:solidFill>
                  <a:schemeClr val="tx1"/>
                </a:solidFill>
                <a:latin typeface="+mj-lt"/>
              </a:rPr>
              <a:t> that </a:t>
            </a:r>
            <a:r>
              <a:rPr lang="en-US" sz="2200" dirty="0" err="1">
                <a:solidFill>
                  <a:schemeClr val="tx1"/>
                </a:solidFill>
                <a:latin typeface="+mj-lt"/>
              </a:rPr>
              <a:t>ar</a:t>
            </a:r>
            <a:r>
              <a:rPr lang="en-US" sz="2200" dirty="0">
                <a:solidFill>
                  <a:schemeClr val="tx1"/>
                </a:solidFill>
                <a:latin typeface="+mj-lt"/>
              </a:rPr>
              <a:t> not </a:t>
            </a:r>
            <a:r>
              <a:rPr lang="en-US" sz="2200" dirty="0" err="1">
                <a:solidFill>
                  <a:schemeClr val="tx1"/>
                </a:solidFill>
                <a:latin typeface="+mj-lt"/>
              </a:rPr>
              <a:t>easili</a:t>
            </a:r>
            <a:r>
              <a:rPr lang="en-US" sz="2200" dirty="0">
                <a:solidFill>
                  <a:schemeClr val="tx1"/>
                </a:solidFill>
                <a:latin typeface="+mj-lt"/>
              </a:rPr>
              <a:t> </a:t>
            </a:r>
            <a:r>
              <a:rPr lang="en-US" sz="2200" dirty="0" err="1">
                <a:solidFill>
                  <a:schemeClr val="tx1"/>
                </a:solidFill>
                <a:latin typeface="+mj-lt"/>
              </a:rPr>
              <a:t>visibl</a:t>
            </a:r>
            <a:r>
              <a:rPr lang="en-US" sz="2200" dirty="0">
                <a:solidFill>
                  <a:schemeClr val="tx1"/>
                </a:solidFill>
                <a:latin typeface="+mj-lt"/>
              </a:rPr>
              <a:t> </a:t>
            </a:r>
            <a:r>
              <a:rPr lang="en-US" sz="2200" i="1" dirty="0">
                <a:solidFill>
                  <a:schemeClr val="tx1"/>
                </a:solidFill>
                <a:latin typeface="+mj-lt"/>
              </a:rPr>
              <a:t>			         	</a:t>
            </a:r>
            <a:r>
              <a:rPr lang="en-US" sz="2200" dirty="0">
                <a:solidFill>
                  <a:schemeClr val="tx1"/>
                </a:solidFill>
                <a:latin typeface="+mj-lt"/>
              </a:rPr>
              <a:t>from the </a:t>
            </a:r>
            <a:r>
              <a:rPr lang="en-US" sz="2200" dirty="0" err="1">
                <a:solidFill>
                  <a:schemeClr val="tx1"/>
                </a:solidFill>
                <a:latin typeface="+mj-lt"/>
              </a:rPr>
              <a:t>variat</a:t>
            </a:r>
            <a:r>
              <a:rPr lang="en-US" sz="2200" dirty="0">
                <a:solidFill>
                  <a:schemeClr val="tx1"/>
                </a:solidFill>
                <a:latin typeface="+mj-lt"/>
              </a:rPr>
              <a:t> in the </a:t>
            </a:r>
            <a:r>
              <a:rPr lang="en-US" sz="2200" dirty="0" err="1">
                <a:solidFill>
                  <a:schemeClr val="tx1"/>
                </a:solidFill>
                <a:latin typeface="+mj-lt"/>
              </a:rPr>
              <a:t>individu</a:t>
            </a:r>
            <a:r>
              <a:rPr lang="en-US" sz="2200" dirty="0">
                <a:solidFill>
                  <a:schemeClr val="tx1"/>
                </a:solidFill>
                <a:latin typeface="+mj-lt"/>
              </a:rPr>
              <a:t> gene and can lead to                   </a:t>
            </a:r>
          </a:p>
          <a:p>
            <a:r>
              <a:rPr lang="en-US" sz="2200" dirty="0">
                <a:solidFill>
                  <a:schemeClr val="tx1"/>
                </a:solidFill>
                <a:latin typeface="+mj-lt"/>
              </a:rPr>
              <a:t>                              </a:t>
            </a:r>
            <a:r>
              <a:rPr lang="en-US" sz="2200" dirty="0" err="1">
                <a:solidFill>
                  <a:schemeClr val="tx1"/>
                </a:solidFill>
                <a:latin typeface="+mj-lt"/>
              </a:rPr>
              <a:t>pictur</a:t>
            </a:r>
            <a:r>
              <a:rPr lang="en-US" sz="2200" dirty="0">
                <a:solidFill>
                  <a:schemeClr val="tx1"/>
                </a:solidFill>
                <a:latin typeface="+mj-lt"/>
              </a:rPr>
              <a:t> of express that is more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transpar</a:t>
            </a:r>
            <a:r>
              <a:rPr lang="en-US" sz="2200" dirty="0">
                <a:solidFill>
                  <a:schemeClr val="tx1"/>
                </a:solidFill>
                <a:latin typeface="+mj-lt"/>
              </a:rPr>
              <a:t> and  </a:t>
            </a:r>
          </a:p>
          <a:p>
            <a:r>
              <a:rPr lang="en-US" sz="2200" dirty="0">
                <a:solidFill>
                  <a:schemeClr val="tx1"/>
                </a:solidFill>
                <a:latin typeface="+mj-lt"/>
              </a:rPr>
              <a:t>                              access to interpret</a:t>
            </a:r>
          </a:p>
          <a:p>
            <a:r>
              <a:rPr lang="en-US" sz="2200" i="1" dirty="0" err="1">
                <a:solidFill>
                  <a:srgbClr val="0070C0"/>
                </a:solidFill>
                <a:latin typeface="+mj-lt"/>
              </a:rPr>
              <a:t>Lovins</a:t>
            </a:r>
            <a:r>
              <a:rPr lang="en-US" sz="2200" i="1" dirty="0">
                <a:solidFill>
                  <a:srgbClr val="0070C0"/>
                </a:solidFill>
                <a:latin typeface="+mj-lt"/>
              </a:rPr>
              <a:t> stemmer: </a:t>
            </a:r>
            <a:r>
              <a:rPr lang="en-US" sz="2200" dirty="0">
                <a:solidFill>
                  <a:schemeClr val="tx1"/>
                </a:solidFill>
                <a:latin typeface="+mj-lt"/>
              </a:rPr>
              <a:t>such an </a:t>
            </a:r>
            <a:r>
              <a:rPr lang="en-US" sz="2200" dirty="0" err="1">
                <a:solidFill>
                  <a:schemeClr val="tx1"/>
                </a:solidFill>
                <a:latin typeface="+mj-lt"/>
              </a:rPr>
              <a:t>analys</a:t>
            </a:r>
            <a:r>
              <a:rPr lang="en-US" sz="2200" dirty="0">
                <a:solidFill>
                  <a:schemeClr val="tx1"/>
                </a:solidFill>
                <a:latin typeface="+mj-lt"/>
              </a:rPr>
              <a:t> can </a:t>
            </a:r>
            <a:r>
              <a:rPr lang="en-US" sz="2200" dirty="0" err="1">
                <a:solidFill>
                  <a:schemeClr val="tx1"/>
                </a:solidFill>
                <a:latin typeface="+mj-lt"/>
              </a:rPr>
              <a:t>reve</a:t>
            </a:r>
            <a:r>
              <a:rPr lang="en-US" sz="2200" dirty="0">
                <a:solidFill>
                  <a:schemeClr val="tx1"/>
                </a:solidFill>
                <a:latin typeface="+mj-lt"/>
              </a:rPr>
              <a:t> </a:t>
            </a:r>
            <a:r>
              <a:rPr lang="en-US" sz="2200" dirty="0" err="1">
                <a:solidFill>
                  <a:schemeClr val="tx1"/>
                </a:solidFill>
                <a:latin typeface="+mj-lt"/>
              </a:rPr>
              <a:t>featur</a:t>
            </a:r>
            <a:r>
              <a:rPr lang="en-US" sz="2200" dirty="0">
                <a:solidFill>
                  <a:schemeClr val="tx1"/>
                </a:solidFill>
                <a:latin typeface="+mj-lt"/>
              </a:rPr>
              <a:t> that </a:t>
            </a:r>
            <a:r>
              <a:rPr lang="en-US" sz="2200" dirty="0" err="1">
                <a:solidFill>
                  <a:schemeClr val="tx1"/>
                </a:solidFill>
                <a:latin typeface="+mj-lt"/>
              </a:rPr>
              <a:t>ar</a:t>
            </a:r>
            <a:r>
              <a:rPr lang="en-US" sz="2200" dirty="0">
                <a:solidFill>
                  <a:schemeClr val="tx1"/>
                </a:solidFill>
                <a:latin typeface="+mj-lt"/>
              </a:rPr>
              <a:t> not </a:t>
            </a:r>
            <a:r>
              <a:rPr lang="en-US" sz="2200" dirty="0" err="1">
                <a:solidFill>
                  <a:schemeClr val="tx1"/>
                </a:solidFill>
                <a:latin typeface="+mj-lt"/>
              </a:rPr>
              <a:t>eas</a:t>
            </a:r>
            <a:r>
              <a:rPr lang="en-US" sz="2200" dirty="0">
                <a:solidFill>
                  <a:schemeClr val="tx1"/>
                </a:solidFill>
                <a:latin typeface="+mj-lt"/>
              </a:rPr>
              <a:t> </a:t>
            </a:r>
            <a:r>
              <a:rPr lang="en-US" sz="2200" dirty="0" err="1">
                <a:solidFill>
                  <a:schemeClr val="tx1"/>
                </a:solidFill>
                <a:latin typeface="+mj-lt"/>
              </a:rPr>
              <a:t>vis</a:t>
            </a:r>
            <a:r>
              <a:rPr lang="en-US" sz="2200" dirty="0">
                <a:solidFill>
                  <a:schemeClr val="tx1"/>
                </a:solidFill>
                <a:latin typeface="+mj-lt"/>
              </a:rPr>
              <a:t> from 				         </a:t>
            </a:r>
            <a:r>
              <a:rPr lang="en-US" sz="2200" dirty="0" err="1">
                <a:solidFill>
                  <a:schemeClr val="tx1"/>
                </a:solidFill>
                <a:latin typeface="+mj-lt"/>
              </a:rPr>
              <a:t>th</a:t>
            </a:r>
            <a:r>
              <a:rPr lang="en-US" sz="2200" dirty="0">
                <a:solidFill>
                  <a:schemeClr val="tx1"/>
                </a:solidFill>
                <a:latin typeface="+mj-lt"/>
              </a:rPr>
              <a:t> </a:t>
            </a:r>
            <a:r>
              <a:rPr lang="en-US" sz="2200" dirty="0" err="1">
                <a:solidFill>
                  <a:schemeClr val="tx1"/>
                </a:solidFill>
                <a:latin typeface="+mj-lt"/>
              </a:rPr>
              <a:t>vari</a:t>
            </a:r>
            <a:r>
              <a:rPr lang="en-US" sz="2200" dirty="0">
                <a:solidFill>
                  <a:schemeClr val="tx1"/>
                </a:solidFill>
                <a:latin typeface="+mj-lt"/>
              </a:rPr>
              <a:t> in </a:t>
            </a:r>
            <a:r>
              <a:rPr lang="en-US" sz="2200" dirty="0" err="1">
                <a:solidFill>
                  <a:schemeClr val="tx1"/>
                </a:solidFill>
                <a:latin typeface="+mj-lt"/>
              </a:rPr>
              <a:t>th</a:t>
            </a:r>
            <a:r>
              <a:rPr lang="en-US" sz="2200" dirty="0">
                <a:solidFill>
                  <a:schemeClr val="tx1"/>
                </a:solidFill>
                <a:latin typeface="+mj-lt"/>
              </a:rPr>
              <a:t> </a:t>
            </a:r>
            <a:r>
              <a:rPr lang="en-US" sz="2200" dirty="0" err="1">
                <a:solidFill>
                  <a:schemeClr val="tx1"/>
                </a:solidFill>
                <a:latin typeface="+mj-lt"/>
              </a:rPr>
              <a:t>individu</a:t>
            </a:r>
            <a:r>
              <a:rPr lang="en-US" sz="2200" dirty="0">
                <a:solidFill>
                  <a:schemeClr val="tx1"/>
                </a:solidFill>
                <a:latin typeface="+mj-lt"/>
              </a:rPr>
              <a:t> gen and can lead to a </a:t>
            </a:r>
            <a:r>
              <a:rPr lang="en-US" sz="2200" dirty="0" err="1">
                <a:solidFill>
                  <a:schemeClr val="tx1"/>
                </a:solidFill>
                <a:latin typeface="+mj-lt"/>
              </a:rPr>
              <a:t>pictur</a:t>
            </a:r>
            <a:r>
              <a:rPr lang="en-US" sz="2200" dirty="0">
                <a:solidFill>
                  <a:schemeClr val="tx1"/>
                </a:solidFill>
                <a:latin typeface="+mj-lt"/>
              </a:rPr>
              <a:t> of   </a:t>
            </a:r>
          </a:p>
          <a:p>
            <a:r>
              <a:rPr lang="en-US" sz="2200" dirty="0">
                <a:solidFill>
                  <a:schemeClr val="tx1"/>
                </a:solidFill>
                <a:latin typeface="+mj-lt"/>
              </a:rPr>
              <a:t>                              </a:t>
            </a:r>
            <a:r>
              <a:rPr lang="en-US" sz="2200" dirty="0" err="1">
                <a:solidFill>
                  <a:schemeClr val="tx1"/>
                </a:solidFill>
                <a:latin typeface="+mj-lt"/>
              </a:rPr>
              <a:t>expres</a:t>
            </a:r>
            <a:r>
              <a:rPr lang="en-US" sz="2200" dirty="0">
                <a:solidFill>
                  <a:schemeClr val="tx1"/>
                </a:solidFill>
                <a:latin typeface="+mj-lt"/>
              </a:rPr>
              <a:t> that is </a:t>
            </a:r>
            <a:r>
              <a:rPr lang="en-US" sz="2200" dirty="0" err="1">
                <a:solidFill>
                  <a:schemeClr val="tx1"/>
                </a:solidFill>
                <a:latin typeface="+mj-lt"/>
              </a:rPr>
              <a:t>mor</a:t>
            </a:r>
            <a:r>
              <a:rPr lang="en-US" sz="2200" dirty="0">
                <a:solidFill>
                  <a:schemeClr val="tx1"/>
                </a:solidFill>
                <a:latin typeface="+mj-lt"/>
              </a:rPr>
              <a:t>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transpar</a:t>
            </a:r>
            <a:r>
              <a:rPr lang="en-US" sz="2200" dirty="0">
                <a:solidFill>
                  <a:schemeClr val="tx1"/>
                </a:solidFill>
                <a:latin typeface="+mj-lt"/>
              </a:rPr>
              <a:t> and </a:t>
            </a:r>
            <a:r>
              <a:rPr lang="en-US" sz="2200" dirty="0" err="1">
                <a:solidFill>
                  <a:schemeClr val="tx1"/>
                </a:solidFill>
                <a:latin typeface="+mj-lt"/>
              </a:rPr>
              <a:t>acces</a:t>
            </a:r>
            <a:r>
              <a:rPr lang="en-US" sz="2200" dirty="0">
                <a:solidFill>
                  <a:schemeClr val="tx1"/>
                </a:solidFill>
                <a:latin typeface="+mj-lt"/>
              </a:rPr>
              <a:t> to   </a:t>
            </a:r>
          </a:p>
          <a:p>
            <a:r>
              <a:rPr lang="en-US" sz="2200" dirty="0">
                <a:solidFill>
                  <a:schemeClr val="tx1"/>
                </a:solidFill>
                <a:latin typeface="+mj-lt"/>
              </a:rPr>
              <a:t>                              </a:t>
            </a:r>
            <a:r>
              <a:rPr lang="en-US" sz="2200" dirty="0" err="1">
                <a:solidFill>
                  <a:schemeClr val="tx1"/>
                </a:solidFill>
                <a:latin typeface="+mj-lt"/>
              </a:rPr>
              <a:t>interpres</a:t>
            </a:r>
            <a:endParaRPr lang="en-US" sz="2200" dirty="0">
              <a:solidFill>
                <a:schemeClr val="tx1"/>
              </a:solidFill>
              <a:latin typeface="+mj-lt"/>
            </a:endParaRPr>
          </a:p>
          <a:p>
            <a:r>
              <a:rPr lang="en-US" sz="2200" i="1" dirty="0" err="1">
                <a:solidFill>
                  <a:srgbClr val="0070C0"/>
                </a:solidFill>
                <a:latin typeface="+mj-lt"/>
              </a:rPr>
              <a:t>Paice</a:t>
            </a:r>
            <a:r>
              <a:rPr lang="en-US" sz="2200" i="1" dirty="0">
                <a:solidFill>
                  <a:srgbClr val="0070C0"/>
                </a:solidFill>
                <a:latin typeface="+mj-lt"/>
              </a:rPr>
              <a:t> stemmer:  </a:t>
            </a:r>
            <a:r>
              <a:rPr lang="en-US" sz="2200" dirty="0">
                <a:solidFill>
                  <a:schemeClr val="tx1"/>
                </a:solidFill>
                <a:latin typeface="+mj-lt"/>
              </a:rPr>
              <a:t>such an </a:t>
            </a:r>
            <a:r>
              <a:rPr lang="en-US" sz="2200" dirty="0" err="1">
                <a:solidFill>
                  <a:schemeClr val="tx1"/>
                </a:solidFill>
                <a:latin typeface="+mj-lt"/>
              </a:rPr>
              <a:t>analys</a:t>
            </a:r>
            <a:r>
              <a:rPr lang="en-US" sz="2200" dirty="0">
                <a:solidFill>
                  <a:schemeClr val="tx1"/>
                </a:solidFill>
                <a:latin typeface="+mj-lt"/>
              </a:rPr>
              <a:t> can rev feat that are not easy </a:t>
            </a:r>
            <a:r>
              <a:rPr lang="en-US" sz="2200" dirty="0" err="1">
                <a:solidFill>
                  <a:schemeClr val="tx1"/>
                </a:solidFill>
                <a:latin typeface="+mj-lt"/>
              </a:rPr>
              <a:t>vis</a:t>
            </a:r>
            <a:r>
              <a:rPr lang="en-US" sz="2200" dirty="0">
                <a:solidFill>
                  <a:schemeClr val="tx1"/>
                </a:solidFill>
                <a:latin typeface="+mj-lt"/>
              </a:rPr>
              <a:t> from    </a:t>
            </a:r>
          </a:p>
          <a:p>
            <a:r>
              <a:rPr lang="en-US" sz="2200" dirty="0">
                <a:solidFill>
                  <a:schemeClr val="tx1"/>
                </a:solidFill>
                <a:latin typeface="+mj-lt"/>
              </a:rPr>
              <a:t>                              the vary in the </a:t>
            </a:r>
            <a:r>
              <a:rPr lang="en-US" sz="2200" dirty="0" err="1">
                <a:solidFill>
                  <a:schemeClr val="tx1"/>
                </a:solidFill>
                <a:latin typeface="+mj-lt"/>
              </a:rPr>
              <a:t>individ</a:t>
            </a:r>
            <a:r>
              <a:rPr lang="en-US" sz="2200" dirty="0">
                <a:solidFill>
                  <a:schemeClr val="tx1"/>
                </a:solidFill>
                <a:latin typeface="+mj-lt"/>
              </a:rPr>
              <a:t> gen and can lead to a </a:t>
            </a:r>
            <a:r>
              <a:rPr lang="en-US" sz="2200" dirty="0" err="1">
                <a:solidFill>
                  <a:schemeClr val="tx1"/>
                </a:solidFill>
                <a:latin typeface="+mj-lt"/>
              </a:rPr>
              <a:t>pict</a:t>
            </a:r>
            <a:r>
              <a:rPr lang="en-US" sz="2200" dirty="0">
                <a:solidFill>
                  <a:schemeClr val="tx1"/>
                </a:solidFill>
                <a:latin typeface="+mj-lt"/>
              </a:rPr>
              <a:t> of    </a:t>
            </a:r>
          </a:p>
          <a:p>
            <a:r>
              <a:rPr lang="en-US" sz="2200" dirty="0">
                <a:solidFill>
                  <a:schemeClr val="tx1"/>
                </a:solidFill>
                <a:latin typeface="+mj-lt"/>
              </a:rPr>
              <a:t>                             express that is </a:t>
            </a:r>
            <a:r>
              <a:rPr lang="en-US" sz="2200" dirty="0" err="1">
                <a:solidFill>
                  <a:schemeClr val="tx1"/>
                </a:solidFill>
                <a:latin typeface="+mj-lt"/>
              </a:rPr>
              <a:t>mor</a:t>
            </a:r>
            <a:r>
              <a:rPr lang="en-US" sz="2200" dirty="0">
                <a:solidFill>
                  <a:schemeClr val="tx1"/>
                </a:solidFill>
                <a:latin typeface="+mj-lt"/>
              </a:rPr>
              <a:t>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t>
            </a:r>
            <a:r>
              <a:rPr lang="en-US" sz="2200" dirty="0">
                <a:solidFill>
                  <a:schemeClr val="tx1"/>
                </a:solidFill>
                <a:latin typeface="+mj-lt"/>
              </a:rPr>
              <a:t> and access to interpret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521CD10-D957-C6FE-72FC-5C06BAF4E0CA}"/>
                  </a:ext>
                </a:extLst>
              </p14:cNvPr>
              <p14:cNvContentPartPr/>
              <p14:nvPr/>
            </p14:nvContentPartPr>
            <p14:xfrm>
              <a:off x="3198076" y="2885861"/>
              <a:ext cx="725760" cy="23040"/>
            </p14:xfrm>
          </p:contentPart>
        </mc:Choice>
        <mc:Fallback xmlns="">
          <p:pic>
            <p:nvPicPr>
              <p:cNvPr id="2" name="Ink 1">
                <a:extLst>
                  <a:ext uri="{FF2B5EF4-FFF2-40B4-BE49-F238E27FC236}">
                    <a16:creationId xmlns:a16="http://schemas.microsoft.com/office/drawing/2014/main" id="{7521CD10-D957-C6FE-72FC-5C06BAF4E0CA}"/>
                  </a:ext>
                </a:extLst>
              </p:cNvPr>
              <p:cNvPicPr/>
              <p:nvPr/>
            </p:nvPicPr>
            <p:blipFill>
              <a:blip r:embed="rId3"/>
              <a:stretch>
                <a:fillRect/>
              </a:stretch>
            </p:blipFill>
            <p:spPr>
              <a:xfrm>
                <a:off x="3144076" y="2777861"/>
                <a:ext cx="833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19DB555-9FEE-8C9B-BCA7-B295B6FE9777}"/>
                  </a:ext>
                </a:extLst>
              </p14:cNvPr>
              <p14:cNvContentPartPr/>
              <p14:nvPr/>
            </p14:nvContentPartPr>
            <p14:xfrm>
              <a:off x="3232636" y="1481861"/>
              <a:ext cx="836640" cy="43920"/>
            </p14:xfrm>
          </p:contentPart>
        </mc:Choice>
        <mc:Fallback xmlns="">
          <p:pic>
            <p:nvPicPr>
              <p:cNvPr id="3" name="Ink 2">
                <a:extLst>
                  <a:ext uri="{FF2B5EF4-FFF2-40B4-BE49-F238E27FC236}">
                    <a16:creationId xmlns:a16="http://schemas.microsoft.com/office/drawing/2014/main" id="{D19DB555-9FEE-8C9B-BCA7-B295B6FE9777}"/>
                  </a:ext>
                </a:extLst>
              </p:cNvPr>
              <p:cNvPicPr/>
              <p:nvPr/>
            </p:nvPicPr>
            <p:blipFill>
              <a:blip r:embed="rId5"/>
              <a:stretch>
                <a:fillRect/>
              </a:stretch>
            </p:blipFill>
            <p:spPr>
              <a:xfrm>
                <a:off x="3178996" y="1373861"/>
                <a:ext cx="944280" cy="259560"/>
              </a:xfrm>
              <a:prstGeom prst="rect">
                <a:avLst/>
              </a:prstGeom>
            </p:spPr>
          </p:pic>
        </mc:Fallback>
      </mc:AlternateContent>
    </p:spTree>
    <p:extLst>
      <p:ext uri="{BB962C8B-B14F-4D97-AF65-F5344CB8AC3E}">
        <p14:creationId xmlns:p14="http://schemas.microsoft.com/office/powerpoint/2010/main" val="3807490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7300" y="664162"/>
            <a:ext cx="7886700" cy="1325563"/>
          </a:xfrm>
        </p:spPr>
        <p:txBody>
          <a:bodyPr/>
          <a:lstStyle/>
          <a:p>
            <a:pPr eaLnBrk="1" hangingPunct="1"/>
            <a:r>
              <a:rPr lang="el-GR" dirty="0">
                <a:solidFill>
                  <a:schemeClr val="accent2">
                    <a:lumMod val="75000"/>
                  </a:schemeClr>
                </a:solidFill>
                <a:ea typeface="ＭＳ Ｐゴシック" pitchFamily="34" charset="-128"/>
              </a:rPr>
              <a:t>Εξάρτηση από τη γλώσσα</a:t>
            </a:r>
            <a:endParaRPr lang="en-US" dirty="0">
              <a:solidFill>
                <a:schemeClr val="accent2">
                  <a:lumMod val="75000"/>
                </a:schemeClr>
              </a:solidFill>
              <a:ea typeface="ＭＳ Ｐゴシック" pitchFamily="34" charset="-128"/>
            </a:endParaRPr>
          </a:p>
        </p:txBody>
      </p:sp>
      <p:sp>
        <p:nvSpPr>
          <p:cNvPr id="47107" name="Rectangle 3"/>
          <p:cNvSpPr>
            <a:spLocks noGrp="1" noChangeArrowheads="1"/>
          </p:cNvSpPr>
          <p:nvPr>
            <p:ph idx="1"/>
          </p:nvPr>
        </p:nvSpPr>
        <p:spPr>
          <a:xfrm>
            <a:off x="428675" y="2348880"/>
            <a:ext cx="8326438" cy="3268960"/>
          </a:xfrm>
        </p:spPr>
        <p:txBody>
          <a:bodyPr/>
          <a:lstStyle/>
          <a:p>
            <a:pPr eaLnBrk="1" hangingPunct="1"/>
            <a:r>
              <a:rPr lang="el-GR" dirty="0">
                <a:ea typeface="ＭＳ Ｐゴシック" pitchFamily="34" charset="-128"/>
              </a:rPr>
              <a:t>Πολλά από τα παραπάνω περιλαμβάνουν μετασχηματισμούς που </a:t>
            </a:r>
          </a:p>
          <a:p>
            <a:pPr lvl="1" eaLnBrk="1" hangingPunct="1"/>
            <a:r>
              <a:rPr lang="el-GR" dirty="0">
                <a:ea typeface="ＭＳ Ｐゴシック" pitchFamily="34" charset="-128"/>
              </a:rPr>
              <a:t>Εξαρτώνται από τη γλώσσα και</a:t>
            </a:r>
            <a:endParaRPr lang="en-US" dirty="0">
              <a:ea typeface="ＭＳ Ｐゴシック" pitchFamily="34" charset="-128"/>
            </a:endParaRPr>
          </a:p>
          <a:p>
            <a:pPr lvl="1" eaLnBrk="1" hangingPunct="1"/>
            <a:r>
              <a:rPr lang="el-GR" dirty="0">
                <a:ea typeface="ＭＳ Ｐゴシック" pitchFamily="34" charset="-128"/>
              </a:rPr>
              <a:t>Συχνά από την εφαρμογή</a:t>
            </a:r>
            <a:endParaRPr lang="en-US" dirty="0">
              <a:ea typeface="ＭＳ Ｐゴシック" pitchFamily="34" charset="-128"/>
            </a:endParaRPr>
          </a:p>
          <a:p>
            <a:pPr eaLnBrk="1" hangingPunct="1"/>
            <a:r>
              <a:rPr lang="el-GR" dirty="0">
                <a:ea typeface="ＭＳ Ｐゴシック" pitchFamily="34" charset="-128"/>
              </a:rPr>
              <a:t>Με τη μορφή </a:t>
            </a:r>
            <a:r>
              <a:rPr lang="en-US" dirty="0">
                <a:ea typeface="ＭＳ Ｐゴシック" pitchFamily="34" charset="-128"/>
              </a:rPr>
              <a:t>“plug-in” </a:t>
            </a:r>
            <a:r>
              <a:rPr lang="el-GR" dirty="0">
                <a:ea typeface="ＭＳ Ｐゴシック" pitchFamily="34" charset="-128"/>
              </a:rPr>
              <a:t>πριν τη διαδικασία δεικτοδότησης </a:t>
            </a:r>
          </a:p>
          <a:p>
            <a:pPr eaLnBrk="1" hangingPunct="1"/>
            <a:r>
              <a:rPr lang="el-GR" dirty="0">
                <a:ea typeface="ＭＳ Ｐゴシック" pitchFamily="34" charset="-128"/>
              </a:rPr>
              <a:t>Ελεύθερου λογισμικού και εμπορικά</a:t>
            </a:r>
            <a:endParaRPr lang="en-US" dirty="0">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59</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8C8B0F-5D78-2897-40C7-FB0BD27353BA}"/>
              </a:ext>
            </a:extLst>
          </p:cNvPr>
          <p:cNvSpPr>
            <a:spLocks noGrp="1"/>
          </p:cNvSpPr>
          <p:nvPr>
            <p:ph type="sldNum" sz="quarter" idx="12"/>
          </p:nvPr>
        </p:nvSpPr>
        <p:spPr/>
        <p:txBody>
          <a:bodyPr/>
          <a:lstStyle/>
          <a:p>
            <a:fld id="{1D4559FE-E4CF-4C8C-8316-3BAE54D44B16}" type="slidenum">
              <a:rPr lang="en-US" smtClean="0"/>
              <a:pPr/>
              <a:t>6</a:t>
            </a:fld>
            <a:endParaRPr lang="en-US"/>
          </a:p>
        </p:txBody>
      </p:sp>
      <p:sp>
        <p:nvSpPr>
          <p:cNvPr id="3" name="TextBox 2">
            <a:extLst>
              <a:ext uri="{FF2B5EF4-FFF2-40B4-BE49-F238E27FC236}">
                <a16:creationId xmlns:a16="http://schemas.microsoft.com/office/drawing/2014/main" id="{8935AB75-34BA-03E8-4451-44DC4D1B86C8}"/>
              </a:ext>
            </a:extLst>
          </p:cNvPr>
          <p:cNvSpPr txBox="1"/>
          <p:nvPr/>
        </p:nvSpPr>
        <p:spPr>
          <a:xfrm>
            <a:off x="467544" y="6237312"/>
            <a:ext cx="6768752" cy="338554"/>
          </a:xfrm>
          <a:prstGeom prst="rect">
            <a:avLst/>
          </a:prstGeom>
          <a:noFill/>
        </p:spPr>
        <p:txBody>
          <a:bodyPr wrap="square" rtlCol="0">
            <a:spAutoFit/>
          </a:bodyPr>
          <a:lstStyle/>
          <a:p>
            <a:r>
              <a:rPr lang="en-US" sz="1600" dirty="0">
                <a:solidFill>
                  <a:schemeClr val="tx1"/>
                </a:solidFill>
                <a:latin typeface="+mn-lt"/>
              </a:rPr>
              <a:t>https://blog.bytebytego.com/p/ep104-how-do-search-engines-work</a:t>
            </a:r>
          </a:p>
        </p:txBody>
      </p:sp>
      <p:pic>
        <p:nvPicPr>
          <p:cNvPr id="5" name="Picture 4" descr="A diagram of a computer program&#10;&#10;AI-generated content may be incorrect.">
            <a:extLst>
              <a:ext uri="{FF2B5EF4-FFF2-40B4-BE49-F238E27FC236}">
                <a16:creationId xmlns:a16="http://schemas.microsoft.com/office/drawing/2014/main" id="{49E23CED-58AF-4E3A-860D-689D87BF3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32656"/>
            <a:ext cx="4077853" cy="5301208"/>
          </a:xfrm>
          <a:prstGeom prst="rect">
            <a:avLst/>
          </a:prstGeom>
        </p:spPr>
      </p:pic>
    </p:spTree>
    <p:extLst>
      <p:ext uri="{BB962C8B-B14F-4D97-AF65-F5344CB8AC3E}">
        <p14:creationId xmlns:p14="http://schemas.microsoft.com/office/powerpoint/2010/main" val="4051044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8125" y="1153722"/>
            <a:ext cx="4896544" cy="201540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1</a:t>
            </a:r>
            <a:r>
              <a:rPr lang="el-GR" sz="1400" dirty="0">
                <a:solidFill>
                  <a:schemeClr val="tx1">
                    <a:lumMod val="95000"/>
                    <a:lumOff val="5000"/>
                  </a:schemeClr>
                </a:solidFill>
                <a:latin typeface="+mn-lt"/>
                <a:ea typeface="ＭＳ Ｐゴシック" pitchFamily="-65" charset="-128"/>
                <a:cs typeface="ＭＳ Ｐゴシック" pitchFamily="-65" charset="-128"/>
              </a:rPr>
              <a:t> (</a:t>
            </a:r>
            <a:r>
              <a:rPr lang="en-US" sz="1400" dirty="0">
                <a:solidFill>
                  <a:schemeClr val="tx1">
                    <a:lumMod val="95000"/>
                    <a:lumOff val="5000"/>
                  </a:schemeClr>
                </a:solidFill>
                <a:latin typeface="+mn-lt"/>
                <a:ea typeface="ＭＳ Ｐゴシック" pitchFamily="-65" charset="-128"/>
                <a:cs typeface="ＭＳ Ｐゴシック" pitchFamily="-65" charset="-128"/>
              </a:rPr>
              <a:t>d1) : </a:t>
            </a:r>
            <a:r>
              <a:rPr lang="el-GR" sz="1400" dirty="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2 (d2) : </a:t>
            </a:r>
            <a:r>
              <a:rPr lang="el-GR" sz="1400" dirty="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3 (d3) :  </a:t>
            </a:r>
            <a:r>
              <a:rPr lang="el-GR" sz="1400" dirty="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θ΄ αρχίσει την 1</a:t>
            </a:r>
            <a:r>
              <a:rPr lang="el-GR" sz="1400" baseline="30000" dirty="0">
                <a:solidFill>
                  <a:schemeClr val="tx1">
                    <a:lumMod val="95000"/>
                    <a:lumOff val="5000"/>
                  </a:schemeClr>
                </a:solidFill>
                <a:latin typeface="+mn-lt"/>
                <a:ea typeface="ＭＳ Ｐゴシック" pitchFamily="-65" charset="-128"/>
                <a:cs typeface="ＭＳ Ｐゴシック" pitchFamily="-65" charset="-128"/>
              </a:rPr>
              <a:t>η</a:t>
            </a:r>
            <a:r>
              <a:rPr lang="el-GR" sz="1400" dirty="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4 (d4) :  </a:t>
            </a:r>
            <a:r>
              <a:rPr lang="el-GR" sz="1400" dirty="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5 (d5): </a:t>
            </a:r>
            <a:r>
              <a:rPr lang="el-GR" sz="1400" dirty="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a:solidFill>
                  <a:schemeClr val="tx1">
                    <a:lumMod val="95000"/>
                    <a:lumOff val="5000"/>
                  </a:schemeClr>
                </a:solidFill>
                <a:latin typeface="+mn-lt"/>
                <a:ea typeface="ＭＳ Ｐゴシック" pitchFamily="-65" charset="-128"/>
                <a:cs typeface="ＭＳ Ｐゴシック" pitchFamily="-65" charset="-128"/>
              </a:rPr>
              <a:t>. </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104303" y="732034"/>
            <a:ext cx="4680520" cy="400110"/>
          </a:xfrm>
          <a:prstGeom prst="rect">
            <a:avLst/>
          </a:prstGeom>
          <a:noFill/>
          <a:ln w="9525">
            <a:noFill/>
            <a:miter lim="800000"/>
            <a:headEnd/>
            <a:tailEnd/>
          </a:ln>
          <a:effectLst/>
        </p:spPr>
        <p:txBody>
          <a:bodyPr wrap="square">
            <a:spAutoFit/>
          </a:bodyPr>
          <a:lstStyle/>
          <a:p>
            <a:pPr algn="ctr"/>
            <a:r>
              <a:rPr lang="el-GR" sz="2000" dirty="0">
                <a:solidFill>
                  <a:schemeClr val="tx1">
                    <a:lumMod val="95000"/>
                    <a:lumOff val="5000"/>
                  </a:schemeClr>
                </a:solidFill>
                <a:latin typeface="+mn-lt"/>
                <a:ea typeface="ＭＳ Ｐゴシック" pitchFamily="-65" charset="-128"/>
              </a:rPr>
              <a:t>Ακολουθία εγγράφων</a:t>
            </a:r>
          </a:p>
        </p:txBody>
      </p:sp>
      <p:sp>
        <p:nvSpPr>
          <p:cNvPr id="7" name="TextBox 6"/>
          <p:cNvSpPr txBox="1"/>
          <p:nvPr/>
        </p:nvSpPr>
        <p:spPr>
          <a:xfrm>
            <a:off x="520346" y="5309042"/>
            <a:ext cx="2880320" cy="707886"/>
          </a:xfrm>
          <a:prstGeom prst="rect">
            <a:avLst/>
          </a:prstGeom>
          <a:noFill/>
        </p:spPr>
        <p:txBody>
          <a:bodyPr wrap="square" rtlCol="0">
            <a:spAutoFit/>
          </a:bodyPr>
          <a:lstStyle/>
          <a:p>
            <a:r>
              <a:rPr lang="el-GR" sz="2000" dirty="0">
                <a:solidFill>
                  <a:schemeClr val="tx1">
                    <a:lumMod val="95000"/>
                    <a:lumOff val="5000"/>
                  </a:schemeClr>
                </a:solidFill>
                <a:latin typeface="+mn-lt"/>
                <a:ea typeface="ＭＳ Ｐゴシック" pitchFamily="-65" charset="-128"/>
                <a:cs typeface="ＭＳ Ｐゴシック" pitchFamily="-65" charset="-128"/>
              </a:rPr>
              <a:t>Όροι </a:t>
            </a:r>
            <a:r>
              <a:rPr lang="en-US" sz="2000" dirty="0">
                <a:solidFill>
                  <a:schemeClr val="tx1">
                    <a:lumMod val="95000"/>
                    <a:lumOff val="5000"/>
                  </a:schemeClr>
                </a:solidFill>
                <a:latin typeface="+mn-lt"/>
                <a:ea typeface="ＭＳ Ｐゴシック" pitchFamily="-65" charset="-128"/>
                <a:cs typeface="ＭＳ Ｐゴシック" pitchFamily="-65" charset="-128"/>
              </a:rPr>
              <a:t>(terms) </a:t>
            </a:r>
            <a:r>
              <a:rPr lang="el-GR" sz="2000" dirty="0">
                <a:solidFill>
                  <a:schemeClr val="tx1">
                    <a:lumMod val="95000"/>
                    <a:lumOff val="5000"/>
                  </a:schemeClr>
                </a:solidFill>
                <a:latin typeface="+mn-lt"/>
                <a:ea typeface="ＭＳ Ｐゴシック" pitchFamily="-65" charset="-128"/>
                <a:cs typeface="ＭＳ Ｐゴシック" pitchFamily="-65" charset="-128"/>
              </a:rPr>
              <a:t>που θα εισαχθούν στο ευρετήριο</a:t>
            </a:r>
          </a:p>
        </p:txBody>
      </p:sp>
      <p:sp>
        <p:nvSpPr>
          <p:cNvPr id="5" name="TextBox 4"/>
          <p:cNvSpPr txBox="1"/>
          <p:nvPr/>
        </p:nvSpPr>
        <p:spPr>
          <a:xfrm>
            <a:off x="515016" y="3867728"/>
            <a:ext cx="2880320" cy="400110"/>
          </a:xfrm>
          <a:prstGeom prst="rect">
            <a:avLst/>
          </a:prstGeom>
          <a:noFill/>
        </p:spPr>
        <p:txBody>
          <a:bodyPr wrap="square" rtlCol="0">
            <a:spAutoFit/>
          </a:bodyPr>
          <a:lstStyle/>
          <a:p>
            <a:r>
              <a:rPr lang="en-US" sz="2000" dirty="0">
                <a:solidFill>
                  <a:schemeClr val="tx1">
                    <a:lumMod val="95000"/>
                    <a:lumOff val="5000"/>
                  </a:schemeClr>
                </a:solidFill>
                <a:latin typeface="+mn-lt"/>
                <a:ea typeface="ＭＳ Ｐゴシック" pitchFamily="-65" charset="-128"/>
                <a:cs typeface="ＭＳ Ｐゴシック" pitchFamily="-65" charset="-128"/>
              </a:rPr>
              <a:t>Token </a:t>
            </a:r>
            <a:r>
              <a:rPr lang="el-GR" sz="2000" dirty="0">
                <a:solidFill>
                  <a:schemeClr val="tx1">
                    <a:lumMod val="95000"/>
                    <a:lumOff val="5000"/>
                  </a:schemeClr>
                </a:solidFill>
                <a:latin typeface="+mn-lt"/>
                <a:ea typeface="ＭＳ Ｐゴシック" pitchFamily="-65" charset="-128"/>
                <a:cs typeface="ＭＳ Ｐゴシック" pitchFamily="-65" charset="-128"/>
              </a:rPr>
              <a:t>(λεκτικές μονάδες)</a:t>
            </a:r>
          </a:p>
        </p:txBody>
      </p:sp>
      <p:cxnSp>
        <p:nvCxnSpPr>
          <p:cNvPr id="11" name="Straight Arrow Connector 10"/>
          <p:cNvCxnSpPr/>
          <p:nvPr/>
        </p:nvCxnSpPr>
        <p:spPr>
          <a:xfrm>
            <a:off x="1820394" y="3209558"/>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8879" y="1858376"/>
            <a:ext cx="3024336" cy="307777"/>
          </a:xfrm>
          <a:prstGeom prst="rect">
            <a:avLst/>
          </a:prstGeom>
          <a:noFill/>
        </p:spPr>
        <p:txBody>
          <a:bodyPr wrap="square" rtlCol="0">
            <a:spAutoFit/>
          </a:bodyPr>
          <a:lstStyle/>
          <a:p>
            <a:r>
              <a:rPr lang="en-US" sz="1400" dirty="0">
                <a:solidFill>
                  <a:schemeClr val="accent6">
                    <a:lumMod val="50000"/>
                  </a:schemeClr>
                </a:solidFill>
                <a:latin typeface="+mn-lt"/>
                <a:ea typeface="ＭＳ Ｐゴシック" pitchFamily="-65" charset="-128"/>
                <a:cs typeface="ＭＳ Ｐゴシック" pitchFamily="-65" charset="-128"/>
              </a:rPr>
              <a:t>Granularity: </a:t>
            </a:r>
            <a:r>
              <a:rPr lang="el-GR" sz="1400" dirty="0">
                <a:solidFill>
                  <a:schemeClr val="accent6">
                    <a:lumMod val="50000"/>
                  </a:schemeClr>
                </a:solidFill>
                <a:latin typeface="+mn-lt"/>
                <a:ea typeface="ＭＳ Ｐゴシック" pitchFamily="-65" charset="-128"/>
                <a:cs typeface="ＭＳ Ｐゴシック" pitchFamily="-65" charset="-128"/>
              </a:rPr>
              <a:t>Μονάδα εγγράφου</a:t>
            </a:r>
          </a:p>
        </p:txBody>
      </p:sp>
      <p:sp>
        <p:nvSpPr>
          <p:cNvPr id="14" name="TextBox 13"/>
          <p:cNvSpPr txBox="1"/>
          <p:nvPr/>
        </p:nvSpPr>
        <p:spPr>
          <a:xfrm>
            <a:off x="3491880" y="5239859"/>
            <a:ext cx="5112568" cy="646331"/>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a:solidFill>
                  <a:schemeClr val="accent6">
                    <a:lumMod val="50000"/>
                  </a:schemeClr>
                </a:solidFill>
                <a:latin typeface="+mn-lt"/>
              </a:rPr>
              <a:t>Περιστολή </a:t>
            </a:r>
            <a:r>
              <a:rPr lang="en-US" sz="1200" b="1" dirty="0">
                <a:solidFill>
                  <a:schemeClr val="accent6">
                    <a:lumMod val="50000"/>
                  </a:schemeClr>
                </a:solidFill>
                <a:latin typeface="+mn-lt"/>
              </a:rPr>
              <a:t>(stemming) </a:t>
            </a:r>
            <a:r>
              <a:rPr lang="el-GR" sz="1200" dirty="0">
                <a:solidFill>
                  <a:schemeClr val="accent6">
                    <a:lumMod val="50000"/>
                  </a:schemeClr>
                </a:solidFill>
                <a:latin typeface="+mn-lt"/>
              </a:rPr>
              <a:t>περικοπή καταλήξεων</a:t>
            </a:r>
            <a:endParaRPr lang="en-US" sz="1200" dirty="0">
              <a:solidFill>
                <a:schemeClr val="accent6">
                  <a:lumMod val="50000"/>
                </a:schemeClr>
              </a:solidFill>
              <a:latin typeface="+mn-lt"/>
            </a:endParaRPr>
          </a:p>
          <a:p>
            <a:pPr marL="171450" indent="-171450">
              <a:buFont typeface="Wingdings" panose="05000000000000000000" pitchFamily="2" charset="2"/>
              <a:buChar char="§"/>
            </a:pPr>
            <a:r>
              <a:rPr lang="el-GR" sz="1200" b="1" dirty="0" err="1">
                <a:solidFill>
                  <a:schemeClr val="accent6">
                    <a:lumMod val="50000"/>
                  </a:schemeClr>
                </a:solidFill>
                <a:latin typeface="+mn-lt"/>
              </a:rPr>
              <a:t>Λημματοποίηση</a:t>
            </a:r>
            <a:r>
              <a:rPr lang="el-GR" sz="1200" b="1" dirty="0">
                <a:solidFill>
                  <a:schemeClr val="accent6">
                    <a:lumMod val="50000"/>
                  </a:schemeClr>
                </a:solidFill>
                <a:latin typeface="+mn-lt"/>
              </a:rPr>
              <a:t> (</a:t>
            </a:r>
            <a:r>
              <a:rPr lang="en-US" sz="1200" b="1" dirty="0">
                <a:solidFill>
                  <a:schemeClr val="accent6">
                    <a:lumMod val="50000"/>
                  </a:schemeClr>
                </a:solidFill>
                <a:latin typeface="+mn-lt"/>
              </a:rPr>
              <a:t>lemmatization) </a:t>
            </a:r>
            <a:r>
              <a:rPr lang="el-GR" sz="1200" dirty="0">
                <a:solidFill>
                  <a:schemeClr val="accent6">
                    <a:lumMod val="50000"/>
                  </a:schemeClr>
                </a:solidFill>
                <a:latin typeface="+mn-lt"/>
              </a:rPr>
              <a:t>γλωσσική/μορφολογική επεξεργασία και αναγωγή της λέξης  στη ρίζα της</a:t>
            </a:r>
          </a:p>
        </p:txBody>
      </p:sp>
      <p:sp>
        <p:nvSpPr>
          <p:cNvPr id="16" name="TextBox 15"/>
          <p:cNvSpPr txBox="1"/>
          <p:nvPr/>
        </p:nvSpPr>
        <p:spPr>
          <a:xfrm>
            <a:off x="3488679" y="3209558"/>
            <a:ext cx="5112568" cy="1569660"/>
          </a:xfrm>
          <a:prstGeom prst="rect">
            <a:avLst/>
          </a:prstGeom>
          <a:noFill/>
        </p:spPr>
        <p:txBody>
          <a:bodyPr wrap="square" rtlCol="0">
            <a:spAutoFit/>
          </a:bodyPr>
          <a:lstStyle/>
          <a:p>
            <a:r>
              <a:rPr lang="el-GR" sz="1200" b="1" u="sng" dirty="0">
                <a:solidFill>
                  <a:schemeClr val="accent6">
                    <a:lumMod val="50000"/>
                  </a:schemeClr>
                </a:solidFill>
                <a:latin typeface="+mn-lt"/>
              </a:rPr>
              <a:t>Θέματα</a:t>
            </a:r>
          </a:p>
          <a:p>
            <a:pPr marL="171450" indent="-171450">
              <a:buFont typeface="Wingdings" panose="05000000000000000000" pitchFamily="2" charset="2"/>
              <a:buChar char="§"/>
            </a:pPr>
            <a:r>
              <a:rPr lang="el-GR" sz="1200" dirty="0">
                <a:solidFill>
                  <a:schemeClr val="accent6">
                    <a:lumMod val="50000"/>
                  </a:schemeClr>
                </a:solidFill>
                <a:latin typeface="+mn-lt"/>
              </a:rPr>
              <a:t>Που σταματάμε: κενό/σημείο στίξης αλλά και απόστροφοι/όχι κενό/παύλα,  </a:t>
            </a:r>
            <a:r>
              <a:rPr lang="el-GR" sz="1200" dirty="0" err="1">
                <a:solidFill>
                  <a:schemeClr val="accent6">
                    <a:lumMod val="50000"/>
                  </a:schemeClr>
                </a:solidFill>
                <a:latin typeface="+mn-lt"/>
              </a:rPr>
              <a:t>κλπ</a:t>
            </a:r>
            <a:r>
              <a:rPr lang="el-GR" sz="1200" dirty="0">
                <a:solidFill>
                  <a:schemeClr val="accent6">
                    <a:lumMod val="50000"/>
                  </a:schemeClr>
                </a:solidFill>
                <a:latin typeface="+mn-lt"/>
              </a:rPr>
              <a:t> </a:t>
            </a:r>
          </a:p>
          <a:p>
            <a:pPr marL="171450" indent="-171450">
              <a:buFont typeface="Wingdings" panose="05000000000000000000" pitchFamily="2" charset="2"/>
              <a:buChar char="§"/>
            </a:pPr>
            <a:r>
              <a:rPr lang="en-US" sz="1200" dirty="0">
                <a:solidFill>
                  <a:schemeClr val="accent6">
                    <a:lumMod val="50000"/>
                  </a:schemeClr>
                </a:solidFill>
                <a:latin typeface="+mn-lt"/>
              </a:rPr>
              <a:t>Stop words </a:t>
            </a:r>
            <a:r>
              <a:rPr lang="el-GR" sz="1200" dirty="0">
                <a:solidFill>
                  <a:schemeClr val="accent6">
                    <a:lumMod val="50000"/>
                  </a:schemeClr>
                </a:solidFill>
                <a:latin typeface="+mn-lt"/>
              </a:rPr>
              <a:t>(το, και?)</a:t>
            </a:r>
          </a:p>
          <a:p>
            <a:pPr marL="171450" indent="-171450">
              <a:buFont typeface="Wingdings" panose="05000000000000000000" pitchFamily="2" charset="2"/>
              <a:buChar char="§"/>
            </a:pPr>
            <a:r>
              <a:rPr lang="el-GR" sz="1200" dirty="0" err="1">
                <a:solidFill>
                  <a:schemeClr val="accent6">
                    <a:lumMod val="50000"/>
                  </a:schemeClr>
                </a:solidFill>
                <a:latin typeface="+mn-lt"/>
              </a:rPr>
              <a:t>Κανονικοποίηση</a:t>
            </a:r>
            <a:endParaRPr lang="el-GR" sz="1200" dirty="0">
              <a:solidFill>
                <a:schemeClr val="accent6">
                  <a:lumMod val="50000"/>
                </a:schemeClr>
              </a:solidFill>
              <a:latin typeface="+mn-lt"/>
            </a:endParaRPr>
          </a:p>
          <a:p>
            <a:pPr marL="914400" lvl="1" indent="-171450">
              <a:buFont typeface="Wingdings" panose="05000000000000000000" pitchFamily="2" charset="2"/>
              <a:buChar char="§"/>
            </a:pPr>
            <a:r>
              <a:rPr lang="el-GR" sz="1200" dirty="0">
                <a:solidFill>
                  <a:schemeClr val="accent6">
                    <a:lumMod val="50000"/>
                  </a:schemeClr>
                </a:solidFill>
                <a:latin typeface="+mn-lt"/>
              </a:rPr>
              <a:t>Κεφαλαία/μικρά</a:t>
            </a:r>
          </a:p>
          <a:p>
            <a:pPr marL="914400" lvl="1" indent="-171450">
              <a:buFont typeface="Wingdings" panose="05000000000000000000" pitchFamily="2" charset="2"/>
              <a:buChar char="§"/>
            </a:pPr>
            <a:r>
              <a:rPr lang="el-GR" sz="1200" dirty="0">
                <a:solidFill>
                  <a:schemeClr val="accent6">
                    <a:lumMod val="50000"/>
                  </a:schemeClr>
                </a:solidFill>
                <a:latin typeface="+mn-lt"/>
              </a:rPr>
              <a:t>Τόνοι</a:t>
            </a:r>
          </a:p>
          <a:p>
            <a:pPr marL="914400" lvl="1" indent="-171450">
              <a:buFont typeface="Wingdings" panose="05000000000000000000" pitchFamily="2" charset="2"/>
              <a:buChar char="§"/>
            </a:pPr>
            <a:r>
              <a:rPr lang="el-GR" sz="1200" dirty="0">
                <a:solidFill>
                  <a:schemeClr val="accent6">
                    <a:lumMod val="50000"/>
                  </a:schemeClr>
                </a:solidFill>
                <a:latin typeface="+mn-lt"/>
              </a:rPr>
              <a:t>Κανόνες </a:t>
            </a:r>
            <a:r>
              <a:rPr lang="en-US" sz="1200" dirty="0">
                <a:solidFill>
                  <a:schemeClr val="accent6">
                    <a:lumMod val="50000"/>
                  </a:schemeClr>
                </a:solidFill>
                <a:latin typeface="+mn-lt"/>
              </a:rPr>
              <a:t>vs </a:t>
            </a:r>
            <a:r>
              <a:rPr lang="el-GR" sz="1200" dirty="0">
                <a:solidFill>
                  <a:schemeClr val="accent6">
                    <a:lumMod val="50000"/>
                  </a:schemeClr>
                </a:solidFill>
                <a:latin typeface="+mn-lt"/>
              </a:rPr>
              <a:t>Λίστες ισοδυναμίας</a:t>
            </a:r>
          </a:p>
        </p:txBody>
      </p:sp>
      <p:cxnSp>
        <p:nvCxnSpPr>
          <p:cNvPr id="19" name="Straight Arrow Connector 18"/>
          <p:cNvCxnSpPr/>
          <p:nvPr/>
        </p:nvCxnSpPr>
        <p:spPr>
          <a:xfrm>
            <a:off x="1820394" y="4352293"/>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8" y="6346831"/>
            <a:ext cx="7056784" cy="338554"/>
          </a:xfrm>
          <a:prstGeom prst="rect">
            <a:avLst/>
          </a:prstGeom>
          <a:noFill/>
        </p:spPr>
        <p:txBody>
          <a:bodyPr wrap="square" rtlCol="0">
            <a:spAutoFit/>
          </a:bodyPr>
          <a:lstStyle/>
          <a:p>
            <a:pPr marL="342900" indent="-342900" algn="ctr">
              <a:buFont typeface="Wingdings" panose="05000000000000000000" pitchFamily="2" charset="2"/>
              <a:buChar char="ü"/>
            </a:pPr>
            <a:r>
              <a:rPr lang="el-GR" sz="1600" dirty="0">
                <a:solidFill>
                  <a:schemeClr val="accent1">
                    <a:lumMod val="75000"/>
                  </a:schemeClr>
                </a:solidFill>
                <a:latin typeface="+mn-lt"/>
              </a:rPr>
              <a:t>Ίδια πολιτική και στο κείμενο και στην ερώτηση</a:t>
            </a:r>
          </a:p>
        </p:txBody>
      </p:sp>
      <p:sp>
        <p:nvSpPr>
          <p:cNvPr id="2" name="TextBox 1"/>
          <p:cNvSpPr txBox="1"/>
          <p:nvPr/>
        </p:nvSpPr>
        <p:spPr>
          <a:xfrm>
            <a:off x="3059832" y="25714"/>
            <a:ext cx="2952328" cy="646331"/>
          </a:xfrm>
          <a:prstGeom prst="rect">
            <a:avLst/>
          </a:prstGeom>
          <a:noFill/>
        </p:spPr>
        <p:txBody>
          <a:bodyPr wrap="square" rtlCol="0">
            <a:spAutoFit/>
          </a:bodyPr>
          <a:lstStyle/>
          <a:p>
            <a:r>
              <a:rPr lang="el-GR" sz="3600" dirty="0">
                <a:solidFill>
                  <a:schemeClr val="accent2">
                    <a:lumMod val="75000"/>
                  </a:schemeClr>
                </a:solidFill>
              </a:rPr>
              <a:t>Περίληψη</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0AFD287-3F61-C7F7-C92C-1B912CF63A46}"/>
                  </a:ext>
                </a:extLst>
              </p14:cNvPr>
              <p14:cNvContentPartPr/>
              <p14:nvPr/>
            </p14:nvContentPartPr>
            <p14:xfrm>
              <a:off x="1325716" y="866621"/>
              <a:ext cx="2172240" cy="53280"/>
            </p14:xfrm>
          </p:contentPart>
        </mc:Choice>
        <mc:Fallback xmlns="">
          <p:pic>
            <p:nvPicPr>
              <p:cNvPr id="6" name="Ink 5">
                <a:extLst>
                  <a:ext uri="{FF2B5EF4-FFF2-40B4-BE49-F238E27FC236}">
                    <a16:creationId xmlns:a16="http://schemas.microsoft.com/office/drawing/2014/main" id="{90AFD287-3F61-C7F7-C92C-1B912CF63A46}"/>
                  </a:ext>
                </a:extLst>
              </p:cNvPr>
              <p:cNvPicPr/>
              <p:nvPr/>
            </p:nvPicPr>
            <p:blipFill>
              <a:blip r:embed="rId3"/>
              <a:stretch>
                <a:fillRect/>
              </a:stretch>
            </p:blipFill>
            <p:spPr>
              <a:xfrm>
                <a:off x="1272076" y="758981"/>
                <a:ext cx="2279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21F3C80-6315-4B33-951B-6C30EB67BA6B}"/>
                  </a:ext>
                </a:extLst>
              </p14:cNvPr>
              <p14:cNvContentPartPr/>
              <p14:nvPr/>
            </p14:nvContentPartPr>
            <p14:xfrm>
              <a:off x="710476" y="5503781"/>
              <a:ext cx="2165400" cy="360"/>
            </p14:xfrm>
          </p:contentPart>
        </mc:Choice>
        <mc:Fallback xmlns="">
          <p:pic>
            <p:nvPicPr>
              <p:cNvPr id="8" name="Ink 7">
                <a:extLst>
                  <a:ext uri="{FF2B5EF4-FFF2-40B4-BE49-F238E27FC236}">
                    <a16:creationId xmlns:a16="http://schemas.microsoft.com/office/drawing/2014/main" id="{D21F3C80-6315-4B33-951B-6C30EB67BA6B}"/>
                  </a:ext>
                </a:extLst>
              </p:cNvPr>
              <p:cNvPicPr/>
              <p:nvPr/>
            </p:nvPicPr>
            <p:blipFill>
              <a:blip r:embed="rId5"/>
              <a:stretch>
                <a:fillRect/>
              </a:stretch>
            </p:blipFill>
            <p:spPr>
              <a:xfrm>
                <a:off x="656836" y="5395781"/>
                <a:ext cx="2273040" cy="216000"/>
              </a:xfrm>
              <a:prstGeom prst="rect">
                <a:avLst/>
              </a:prstGeom>
            </p:spPr>
          </p:pic>
        </mc:Fallback>
      </mc:AlternateContent>
    </p:spTree>
    <p:extLst>
      <p:ext uri="{BB962C8B-B14F-4D97-AF65-F5344CB8AC3E}">
        <p14:creationId xmlns:p14="http://schemas.microsoft.com/office/powerpoint/2010/main" val="102465324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650" y="365127"/>
            <a:ext cx="7886700" cy="543594"/>
          </a:xfrm>
        </p:spPr>
        <p:txBody>
          <a:bodyPr>
            <a:normAutofit fontScale="90000"/>
          </a:bodyPr>
          <a:lstStyle/>
          <a:p>
            <a:pPr algn="ctr" eaLnBrk="1" hangingPunct="1"/>
            <a:r>
              <a:rPr lang="el-GR" dirty="0">
                <a:solidFill>
                  <a:schemeClr val="accent2">
                    <a:lumMod val="75000"/>
                  </a:schemeClr>
                </a:solidFill>
                <a:ea typeface="ＭＳ Ｐゴシック" pitchFamily="34" charset="-128"/>
              </a:rPr>
              <a:t>Επανάληψη (ερωτήσεις)</a:t>
            </a:r>
            <a:endParaRPr lang="en-US" dirty="0">
              <a:solidFill>
                <a:schemeClr val="accent2">
                  <a:lumMod val="75000"/>
                </a:schemeClr>
              </a:solidFill>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61</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bg2">
                    <a:lumMod val="10000"/>
                  </a:schemeClr>
                </a:solidFill>
              </a:rPr>
              <a:t>Κεφ</a:t>
            </a:r>
            <a:r>
              <a:rPr lang="en-US" sz="1600" dirty="0">
                <a:solidFill>
                  <a:schemeClr val="bg2">
                    <a:lumMod val="10000"/>
                  </a:schemeClr>
                </a:solidFill>
              </a:rPr>
              <a:t>. 2.2.4</a:t>
            </a:r>
          </a:p>
        </p:txBody>
      </p:sp>
      <p:sp>
        <p:nvSpPr>
          <p:cNvPr id="3" name="TextBox 2"/>
          <p:cNvSpPr txBox="1"/>
          <p:nvPr/>
        </p:nvSpPr>
        <p:spPr>
          <a:xfrm>
            <a:off x="107504" y="1412988"/>
            <a:ext cx="8496944" cy="4339650"/>
          </a:xfrm>
          <a:prstGeom prst="rect">
            <a:avLst/>
          </a:prstGeom>
          <a:noFill/>
        </p:spPr>
        <p:txBody>
          <a:bodyPr wrap="square" rtlCol="0">
            <a:spAutoFit/>
          </a:bodyPr>
          <a:lstStyle/>
          <a:p>
            <a:r>
              <a:rPr lang="el-GR" dirty="0">
                <a:solidFill>
                  <a:schemeClr val="accent6">
                    <a:lumMod val="75000"/>
                  </a:schemeClr>
                </a:solidFill>
                <a:latin typeface="+mn-lt"/>
              </a:rPr>
              <a:t>Άσκηση 2.1</a:t>
            </a:r>
          </a:p>
          <a:p>
            <a:r>
              <a:rPr lang="en-US" sz="2800" dirty="0">
                <a:solidFill>
                  <a:schemeClr val="tx1"/>
                </a:solidFill>
                <a:latin typeface="+mn-lt"/>
                <a:ea typeface="ＭＳ Ｐゴシック" pitchFamily="34" charset="-128"/>
                <a:cs typeface="ＭＳ Ｐゴシック" pitchFamily="-65" charset="-128"/>
              </a:rPr>
              <a:t>Are the following statements true or false?</a:t>
            </a:r>
          </a:p>
          <a:p>
            <a:pPr marL="514350" indent="-514350">
              <a:buAutoNum type="arabicPeriod"/>
            </a:pPr>
            <a:r>
              <a:rPr lang="en-US" sz="2800" dirty="0">
                <a:solidFill>
                  <a:schemeClr val="tx1"/>
                </a:solidFill>
                <a:latin typeface="+mn-lt"/>
                <a:ea typeface="ＭＳ Ｐゴシック" pitchFamily="34" charset="-128"/>
                <a:cs typeface="ＭＳ Ｐゴシック" pitchFamily="-65" charset="-128"/>
              </a:rPr>
              <a:t>In a Boolean retrieval system, stemming never lowers precision.</a:t>
            </a:r>
            <a:r>
              <a:rPr lang="el-GR" sz="2800" dirty="0">
                <a:solidFill>
                  <a:schemeClr val="tx1"/>
                </a:solidFill>
                <a:latin typeface="+mn-lt"/>
                <a:ea typeface="ＭＳ Ｐゴシック" pitchFamily="34" charset="-128"/>
                <a:cs typeface="ＭＳ Ｐゴシック" pitchFamily="-65" charset="-128"/>
              </a:rPr>
              <a:t> </a:t>
            </a:r>
          </a:p>
          <a:p>
            <a:r>
              <a:rPr lang="el-GR" sz="2800" dirty="0">
                <a:solidFill>
                  <a:schemeClr val="tx1"/>
                </a:solidFill>
                <a:latin typeface="+mn-lt"/>
                <a:ea typeface="ＭＳ Ｐゴシック" pitchFamily="34" charset="-128"/>
                <a:cs typeface="ＭＳ Ｐゴシック" pitchFamily="-65" charset="-128"/>
              </a:rPr>
              <a:t>1Α Σωστό 1Β Λάθος</a:t>
            </a:r>
            <a:endParaRPr lang="en-US" sz="2800" dirty="0">
              <a:solidFill>
                <a:schemeClr val="tx1"/>
              </a:solidFill>
              <a:latin typeface="+mn-lt"/>
              <a:ea typeface="ＭＳ Ｐゴシック" pitchFamily="34" charset="-128"/>
              <a:cs typeface="ＭＳ Ｐゴシック" pitchFamily="-65" charset="-128"/>
            </a:endParaRPr>
          </a:p>
          <a:p>
            <a:endParaRPr lang="en-US" sz="2800" dirty="0">
              <a:solidFill>
                <a:schemeClr val="tx1"/>
              </a:solidFill>
              <a:latin typeface="+mn-lt"/>
              <a:ea typeface="ＭＳ Ｐゴシック" pitchFamily="34" charset="-128"/>
              <a:cs typeface="ＭＳ Ｐゴシック" pitchFamily="-65" charset="-128"/>
            </a:endParaRPr>
          </a:p>
          <a:p>
            <a:endParaRPr lang="en-US" sz="2800" dirty="0">
              <a:solidFill>
                <a:schemeClr val="tx1"/>
              </a:solidFill>
              <a:latin typeface="+mn-lt"/>
              <a:ea typeface="ＭＳ Ｐゴシック" pitchFamily="34" charset="-128"/>
              <a:cs typeface="ＭＳ Ｐゴシック" pitchFamily="-65" charset="-128"/>
            </a:endParaRPr>
          </a:p>
          <a:p>
            <a:r>
              <a:rPr lang="el-GR" sz="2800" dirty="0">
                <a:solidFill>
                  <a:schemeClr val="tx1"/>
                </a:solidFill>
                <a:latin typeface="+mn-lt"/>
                <a:ea typeface="ＭＳ Ｐゴシック" pitchFamily="34" charset="-128"/>
                <a:cs typeface="ＭＳ Ｐゴシック" pitchFamily="-65" charset="-128"/>
              </a:rPr>
              <a:t>2</a:t>
            </a:r>
            <a:r>
              <a:rPr lang="en-US" sz="2800" dirty="0">
                <a:solidFill>
                  <a:schemeClr val="tx1"/>
                </a:solidFill>
                <a:latin typeface="+mn-lt"/>
                <a:ea typeface="ＭＳ Ｐゴシック" pitchFamily="34" charset="-128"/>
                <a:cs typeface="ＭＳ Ｐゴシック" pitchFamily="-65" charset="-128"/>
              </a:rPr>
              <a:t>. In a Boolean retrieval system, stemming never lowers recall.</a:t>
            </a:r>
            <a:endParaRPr lang="el-GR" sz="2800" dirty="0">
              <a:solidFill>
                <a:schemeClr val="tx1"/>
              </a:solidFill>
              <a:latin typeface="+mn-lt"/>
              <a:ea typeface="ＭＳ Ｐゴシック" pitchFamily="34" charset="-128"/>
              <a:cs typeface="ＭＳ Ｐゴシック" pitchFamily="-65" charset="-128"/>
            </a:endParaRPr>
          </a:p>
          <a:p>
            <a:r>
              <a:rPr lang="el-GR" sz="2800" dirty="0">
                <a:solidFill>
                  <a:schemeClr val="tx1"/>
                </a:solidFill>
                <a:latin typeface="+mn-lt"/>
                <a:ea typeface="ＭＳ Ｐゴシック" pitchFamily="34" charset="-128"/>
                <a:cs typeface="ＭＳ Ｐゴシック" pitchFamily="-65" charset="-128"/>
              </a:rPr>
              <a:t>2Α Σωστό 2Β Λάθος</a:t>
            </a:r>
            <a:endParaRPr lang="en-US" sz="2800" dirty="0">
              <a:solidFill>
                <a:schemeClr val="tx1"/>
              </a:solidFill>
              <a:latin typeface="+mn-lt"/>
              <a:ea typeface="ＭＳ Ｐゴシック" pitchFamily="34" charset="-128"/>
              <a:cs typeface="ＭＳ Ｐゴシック" pitchFamily="-65" charset="-128"/>
            </a:endParaRPr>
          </a:p>
        </p:txBody>
      </p:sp>
    </p:spTree>
    <p:extLst>
      <p:ext uri="{BB962C8B-B14F-4D97-AF65-F5344CB8AC3E}">
        <p14:creationId xmlns:p14="http://schemas.microsoft.com/office/powerpoint/2010/main" val="4145854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650" y="365127"/>
            <a:ext cx="7886700" cy="543594"/>
          </a:xfrm>
        </p:spPr>
        <p:txBody>
          <a:bodyPr>
            <a:normAutofit fontScale="90000"/>
          </a:bodyPr>
          <a:lstStyle/>
          <a:p>
            <a:pPr algn="ctr" eaLnBrk="1" hangingPunct="1"/>
            <a:r>
              <a:rPr lang="el-GR" dirty="0">
                <a:solidFill>
                  <a:schemeClr val="accent2">
                    <a:lumMod val="75000"/>
                  </a:schemeClr>
                </a:solidFill>
                <a:ea typeface="ＭＳ Ｐゴシック" pitchFamily="34" charset="-128"/>
              </a:rPr>
              <a:t>Επανάληψη (ερωτήσεις)</a:t>
            </a:r>
            <a:endParaRPr lang="en-US" dirty="0">
              <a:solidFill>
                <a:schemeClr val="accent2">
                  <a:lumMod val="75000"/>
                </a:schemeClr>
              </a:solidFill>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62</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bg2">
                    <a:lumMod val="10000"/>
                  </a:schemeClr>
                </a:solidFill>
              </a:rPr>
              <a:t>Κεφ</a:t>
            </a:r>
            <a:r>
              <a:rPr lang="en-US" sz="1600" dirty="0">
                <a:solidFill>
                  <a:schemeClr val="bg2">
                    <a:lumMod val="10000"/>
                  </a:schemeClr>
                </a:solidFill>
              </a:rPr>
              <a:t>. 2.2.4</a:t>
            </a:r>
          </a:p>
        </p:txBody>
      </p:sp>
      <p:sp>
        <p:nvSpPr>
          <p:cNvPr id="3" name="TextBox 2"/>
          <p:cNvSpPr txBox="1"/>
          <p:nvPr/>
        </p:nvSpPr>
        <p:spPr>
          <a:xfrm>
            <a:off x="320820" y="1160854"/>
            <a:ext cx="8496944" cy="4339650"/>
          </a:xfrm>
          <a:prstGeom prst="rect">
            <a:avLst/>
          </a:prstGeom>
          <a:noFill/>
        </p:spPr>
        <p:txBody>
          <a:bodyPr wrap="square" rtlCol="0">
            <a:spAutoFit/>
          </a:bodyPr>
          <a:lstStyle/>
          <a:p>
            <a:r>
              <a:rPr lang="el-GR" dirty="0">
                <a:solidFill>
                  <a:schemeClr val="accent6">
                    <a:lumMod val="75000"/>
                  </a:schemeClr>
                </a:solidFill>
              </a:rPr>
              <a:t>Άσκηση 2.1</a:t>
            </a:r>
          </a:p>
          <a:p>
            <a:r>
              <a:rPr lang="en-US" sz="2800" dirty="0">
                <a:solidFill>
                  <a:schemeClr val="tx1"/>
                </a:solidFill>
                <a:latin typeface="+mn-lt"/>
                <a:ea typeface="ＭＳ Ｐゴシック" pitchFamily="34" charset="-128"/>
                <a:cs typeface="ＭＳ Ｐゴシック" pitchFamily="-65" charset="-128"/>
              </a:rPr>
              <a:t>Are the following statements true or false?</a:t>
            </a:r>
          </a:p>
          <a:p>
            <a:r>
              <a:rPr lang="el-GR" sz="2800" dirty="0">
                <a:solidFill>
                  <a:schemeClr val="tx1"/>
                </a:solidFill>
                <a:latin typeface="+mn-lt"/>
                <a:ea typeface="ＭＳ Ｐゴシック" pitchFamily="34" charset="-128"/>
                <a:cs typeface="ＭＳ Ｐゴシック" pitchFamily="-65" charset="-128"/>
              </a:rPr>
              <a:t>3</a:t>
            </a:r>
            <a:r>
              <a:rPr lang="en-US" sz="2800" dirty="0">
                <a:solidFill>
                  <a:schemeClr val="tx1"/>
                </a:solidFill>
                <a:latin typeface="+mn-lt"/>
                <a:ea typeface="ＭＳ Ｐゴシック" pitchFamily="34" charset="-128"/>
                <a:cs typeface="ＭＳ Ｐゴシック" pitchFamily="-65" charset="-128"/>
              </a:rPr>
              <a:t>. Stemming increases the size of the vocabulary</a:t>
            </a:r>
            <a:endParaRPr lang="el-GR" sz="2800" dirty="0">
              <a:solidFill>
                <a:schemeClr val="tx1"/>
              </a:solidFill>
              <a:latin typeface="+mn-lt"/>
              <a:ea typeface="ＭＳ Ｐゴシック" pitchFamily="34" charset="-128"/>
              <a:cs typeface="ＭＳ Ｐゴシック" pitchFamily="-65" charset="-128"/>
            </a:endParaRPr>
          </a:p>
          <a:p>
            <a:r>
              <a:rPr lang="el-GR" sz="2800" dirty="0">
                <a:solidFill>
                  <a:schemeClr val="tx1"/>
                </a:solidFill>
                <a:latin typeface="+mn-lt"/>
                <a:ea typeface="ＭＳ Ｐゴシック" pitchFamily="34" charset="-128"/>
                <a:cs typeface="ＭＳ Ｐゴシック" pitchFamily="-65" charset="-128"/>
              </a:rPr>
              <a:t>3Α Σωστό 3Β Λάθος</a:t>
            </a:r>
            <a:endParaRPr lang="en-US" sz="2800" dirty="0">
              <a:solidFill>
                <a:schemeClr val="tx1"/>
              </a:solidFill>
              <a:latin typeface="+mn-lt"/>
              <a:ea typeface="ＭＳ Ｐゴシック" pitchFamily="34" charset="-128"/>
              <a:cs typeface="ＭＳ Ｐゴシック" pitchFamily="-65" charset="-128"/>
            </a:endParaRPr>
          </a:p>
          <a:p>
            <a:endParaRPr lang="en-US" sz="2800" dirty="0">
              <a:solidFill>
                <a:schemeClr val="tx1"/>
              </a:solidFill>
              <a:latin typeface="+mn-lt"/>
              <a:ea typeface="ＭＳ Ｐゴシック" pitchFamily="34" charset="-128"/>
              <a:cs typeface="ＭＳ Ｐゴシック" pitchFamily="-65" charset="-128"/>
            </a:endParaRPr>
          </a:p>
          <a:p>
            <a:endParaRPr lang="en-US" sz="2800" dirty="0">
              <a:solidFill>
                <a:schemeClr val="tx1"/>
              </a:solidFill>
              <a:latin typeface="+mn-lt"/>
              <a:ea typeface="ＭＳ Ｐゴシック" pitchFamily="34" charset="-128"/>
              <a:cs typeface="ＭＳ Ｐゴシック" pitchFamily="-65" charset="-128"/>
            </a:endParaRPr>
          </a:p>
          <a:p>
            <a:endParaRPr lang="en-US" sz="2800" dirty="0">
              <a:solidFill>
                <a:schemeClr val="tx1"/>
              </a:solidFill>
              <a:latin typeface="+mn-lt"/>
              <a:ea typeface="ＭＳ Ｐゴシック" pitchFamily="34" charset="-128"/>
              <a:cs typeface="ＭＳ Ｐゴシック" pitchFamily="-65" charset="-128"/>
            </a:endParaRPr>
          </a:p>
          <a:p>
            <a:r>
              <a:rPr lang="el-GR" sz="2800" dirty="0">
                <a:solidFill>
                  <a:schemeClr val="tx1"/>
                </a:solidFill>
                <a:latin typeface="+mn-lt"/>
                <a:ea typeface="ＭＳ Ｐゴシック" pitchFamily="34" charset="-128"/>
                <a:cs typeface="ＭＳ Ｐゴシック" pitchFamily="-65" charset="-128"/>
              </a:rPr>
              <a:t>4</a:t>
            </a:r>
            <a:r>
              <a:rPr lang="en-US" sz="2800" dirty="0">
                <a:solidFill>
                  <a:schemeClr val="tx1"/>
                </a:solidFill>
                <a:latin typeface="+mn-lt"/>
                <a:ea typeface="ＭＳ Ｐゴシック" pitchFamily="34" charset="-128"/>
                <a:cs typeface="ＭＳ Ｐゴシック" pitchFamily="-65" charset="-128"/>
              </a:rPr>
              <a:t>. Stemming should be invoked at indexing time but not while processing a query</a:t>
            </a:r>
            <a:r>
              <a:rPr lang="el-GR" sz="2800" dirty="0">
                <a:solidFill>
                  <a:schemeClr val="tx1"/>
                </a:solidFill>
                <a:latin typeface="+mn-lt"/>
                <a:ea typeface="ＭＳ Ｐゴシック" pitchFamily="34" charset="-128"/>
                <a:cs typeface="ＭＳ Ｐゴシック" pitchFamily="-65" charset="-128"/>
              </a:rPr>
              <a:t>.</a:t>
            </a:r>
          </a:p>
          <a:p>
            <a:r>
              <a:rPr lang="el-GR" sz="2800" dirty="0">
                <a:solidFill>
                  <a:schemeClr val="tx1"/>
                </a:solidFill>
                <a:latin typeface="+mn-lt"/>
                <a:ea typeface="ＭＳ Ｐゴシック" pitchFamily="34" charset="-128"/>
                <a:cs typeface="ＭＳ Ｐゴシック" pitchFamily="-65" charset="-128"/>
              </a:rPr>
              <a:t>4Α Σωστό 4Β Λάθος</a:t>
            </a:r>
            <a:endParaRPr lang="en-US" sz="2800" dirty="0">
              <a:solidFill>
                <a:schemeClr val="tx1"/>
              </a:solidFill>
              <a:latin typeface="+mn-lt"/>
              <a:ea typeface="ＭＳ Ｐゴシック" pitchFamily="34" charset="-128"/>
              <a:cs typeface="ＭＳ Ｐゴシック" pitchFamily="-65" charset="-128"/>
            </a:endParaRPr>
          </a:p>
        </p:txBody>
      </p:sp>
    </p:spTree>
    <p:extLst>
      <p:ext uri="{BB962C8B-B14F-4D97-AF65-F5344CB8AC3E}">
        <p14:creationId xmlns:p14="http://schemas.microsoft.com/office/powerpoint/2010/main" val="111248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9"/>
          <p:cNvSpPr>
            <a:spLocks noGrp="1" noChangeArrowheads="1"/>
          </p:cNvSpPr>
          <p:nvPr>
            <p:ph type="title"/>
          </p:nvPr>
        </p:nvSpPr>
        <p:spPr>
          <a:xfrm>
            <a:off x="1115616" y="284162"/>
            <a:ext cx="7886700" cy="1325563"/>
          </a:xfrm>
        </p:spPr>
        <p:txBody>
          <a:bodyPr/>
          <a:lstStyle/>
          <a:p>
            <a:pPr eaLnBrk="1" hangingPunct="1"/>
            <a:r>
              <a:rPr lang="el-GR" dirty="0">
                <a:solidFill>
                  <a:schemeClr val="accent2">
                    <a:lumMod val="75000"/>
                  </a:schemeClr>
                </a:solidFill>
                <a:ea typeface="ＭＳ Ｐゴシック" pitchFamily="-112" charset="-128"/>
              </a:rPr>
              <a:t>Βήματα του </a:t>
            </a:r>
            <a:r>
              <a:rPr lang="en-US" dirty="0">
                <a:solidFill>
                  <a:schemeClr val="accent2">
                    <a:lumMod val="75000"/>
                  </a:schemeClr>
                </a:solidFill>
                <a:ea typeface="ＭＳ Ｐゴシック" pitchFamily="-112" charset="-128"/>
              </a:rPr>
              <a:t>Indexer: </a:t>
            </a:r>
            <a:r>
              <a:rPr lang="el-GR" dirty="0">
                <a:solidFill>
                  <a:schemeClr val="accent2">
                    <a:lumMod val="75000"/>
                  </a:schemeClr>
                </a:solidFill>
                <a:ea typeface="ＭＳ Ｐゴシック" pitchFamily="-112" charset="-128"/>
              </a:rPr>
              <a:t>Ακολουθία </a:t>
            </a:r>
            <a:r>
              <a:rPr lang="en-US" dirty="0">
                <a:solidFill>
                  <a:schemeClr val="accent2">
                    <a:lumMod val="75000"/>
                  </a:schemeClr>
                </a:solidFill>
                <a:ea typeface="ＭＳ Ｐゴシック" pitchFamily="-112" charset="-128"/>
              </a:rPr>
              <a:t>Token</a:t>
            </a:r>
          </a:p>
        </p:txBody>
      </p:sp>
      <p:sp>
        <p:nvSpPr>
          <p:cNvPr id="37892" name="Rectangle 2"/>
          <p:cNvSpPr>
            <a:spLocks noGrp="1" noChangeArrowheads="1"/>
          </p:cNvSpPr>
          <p:nvPr>
            <p:ph idx="1"/>
          </p:nvPr>
        </p:nvSpPr>
        <p:spPr>
          <a:xfrm>
            <a:off x="457200" y="1752600"/>
            <a:ext cx="6781800" cy="914400"/>
          </a:xfrm>
        </p:spPr>
        <p:txBody>
          <a:bodyPr/>
          <a:lstStyle/>
          <a:p>
            <a:pPr eaLnBrk="1" hangingPunct="1">
              <a:lnSpc>
                <a:spcPct val="90000"/>
              </a:lnSpc>
            </a:pPr>
            <a:r>
              <a:rPr lang="el-GR" sz="2200" dirty="0">
                <a:ea typeface="ＭＳ Ｐゴシック" pitchFamily="-112" charset="-128"/>
              </a:rPr>
              <a:t>Ακολουθία από ζεύγη </a:t>
            </a:r>
            <a:r>
              <a:rPr lang="en-US" sz="2200" dirty="0">
                <a:ea typeface="ＭＳ Ｐゴシック" pitchFamily="-112" charset="-128"/>
              </a:rPr>
              <a:t>(Modified token, Document ID).</a:t>
            </a:r>
          </a:p>
        </p:txBody>
      </p:sp>
      <p:sp>
        <p:nvSpPr>
          <p:cNvPr id="37893" name="Rectangle 3"/>
          <p:cNvSpPr>
            <a:spLocks noChangeArrowheads="1"/>
          </p:cNvSpPr>
          <p:nvPr/>
        </p:nvSpPr>
        <p:spPr bwMode="auto">
          <a:xfrm>
            <a:off x="104775" y="4324350"/>
            <a:ext cx="2838450"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defTabSz="914400"/>
            <a:r>
              <a:rPr lang="en-US">
                <a:solidFill>
                  <a:prstClr val="black"/>
                </a:solidFill>
                <a:latin typeface="Arial" charset="0"/>
                <a:ea typeface="+mn-ea"/>
                <a:cs typeface="Arial Unicode MS" pitchFamily="-112" charset="0"/>
              </a:rPr>
              <a:t>I did enact Julius</a:t>
            </a:r>
          </a:p>
          <a:p>
            <a:pPr algn="ctr" defTabSz="914400"/>
            <a:r>
              <a:rPr lang="en-US">
                <a:solidFill>
                  <a:prstClr val="black"/>
                </a:solidFill>
                <a:latin typeface="Arial" charset="0"/>
                <a:ea typeface="+mn-ea"/>
                <a:cs typeface="Arial Unicode MS" pitchFamily="-112" charset="0"/>
              </a:rPr>
              <a:t>Caesar I was killed </a:t>
            </a:r>
          </a:p>
          <a:p>
            <a:pPr algn="ctr" defTabSz="914400"/>
            <a:r>
              <a:rPr lang="en-US">
                <a:solidFill>
                  <a:prstClr val="black"/>
                </a:solidFill>
                <a:latin typeface="Arial" charset="0"/>
                <a:ea typeface="+mn-ea"/>
                <a:cs typeface="Arial Unicode MS" pitchFamily="-112" charset="0"/>
              </a:rPr>
              <a:t>i' the Capitol; </a:t>
            </a:r>
          </a:p>
          <a:p>
            <a:pPr algn="ctr" defTabSz="914400"/>
            <a:r>
              <a:rPr lang="en-US">
                <a:solidFill>
                  <a:prstClr val="black"/>
                </a:solidFill>
                <a:latin typeface="Arial" charset="0"/>
                <a:ea typeface="+mn-ea"/>
                <a:cs typeface="Arial Unicode MS" pitchFamily="-112" charset="0"/>
              </a:rPr>
              <a:t>Brutus killed me.</a:t>
            </a:r>
          </a:p>
        </p:txBody>
      </p:sp>
      <p:sp>
        <p:nvSpPr>
          <p:cNvPr id="37894" name="Text Box 4"/>
          <p:cNvSpPr txBox="1">
            <a:spLocks noChangeArrowheads="1"/>
          </p:cNvSpPr>
          <p:nvPr/>
        </p:nvSpPr>
        <p:spPr bwMode="auto">
          <a:xfrm>
            <a:off x="1295400" y="3581400"/>
            <a:ext cx="920750" cy="457200"/>
          </a:xfrm>
          <a:prstGeom prst="rect">
            <a:avLst/>
          </a:prstGeom>
          <a:noFill/>
          <a:ln w="9525">
            <a:noFill/>
            <a:miter lim="800000"/>
            <a:headEnd/>
            <a:tailEnd/>
          </a:ln>
        </p:spPr>
        <p:txBody>
          <a:bodyPr wrap="none">
            <a:spAutoFit/>
          </a:bodyPr>
          <a:lstStyle/>
          <a:p>
            <a:pPr defTabSz="914400"/>
            <a:r>
              <a:rPr lang="en-US">
                <a:solidFill>
                  <a:prstClr val="black"/>
                </a:solidFill>
                <a:latin typeface="Arial" charset="0"/>
                <a:ea typeface="+mn-ea"/>
                <a:cs typeface="Arial Unicode MS" pitchFamily="-112" charset="0"/>
              </a:rPr>
              <a:t>Doc 1</a:t>
            </a:r>
          </a:p>
        </p:txBody>
      </p:sp>
      <p:sp>
        <p:nvSpPr>
          <p:cNvPr id="37895" name="Rectangle 5"/>
          <p:cNvSpPr>
            <a:spLocks noChangeArrowheads="1"/>
          </p:cNvSpPr>
          <p:nvPr/>
        </p:nvSpPr>
        <p:spPr bwMode="auto">
          <a:xfrm>
            <a:off x="3165475" y="4400550"/>
            <a:ext cx="3195638"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defTabSz="914400"/>
            <a:r>
              <a:rPr lang="en-US">
                <a:solidFill>
                  <a:prstClr val="black"/>
                </a:solidFill>
                <a:latin typeface="Arial" charset="0"/>
                <a:ea typeface="+mn-ea"/>
                <a:cs typeface="Arial Unicode MS" pitchFamily="-112" charset="0"/>
              </a:rPr>
              <a:t>So let it be with</a:t>
            </a:r>
          </a:p>
          <a:p>
            <a:pPr algn="ctr" defTabSz="914400"/>
            <a:r>
              <a:rPr lang="en-US">
                <a:solidFill>
                  <a:prstClr val="black"/>
                </a:solidFill>
                <a:latin typeface="Arial" charset="0"/>
                <a:ea typeface="+mn-ea"/>
                <a:cs typeface="Arial Unicode MS" pitchFamily="-112" charset="0"/>
              </a:rPr>
              <a:t>Caesar. The noble</a:t>
            </a:r>
          </a:p>
          <a:p>
            <a:pPr algn="ctr" defTabSz="914400"/>
            <a:r>
              <a:rPr lang="en-US">
                <a:solidFill>
                  <a:prstClr val="black"/>
                </a:solidFill>
                <a:latin typeface="Arial" charset="0"/>
                <a:ea typeface="+mn-ea"/>
                <a:cs typeface="Arial Unicode MS" pitchFamily="-112" charset="0"/>
              </a:rPr>
              <a:t>Brutus hath told you</a:t>
            </a:r>
          </a:p>
          <a:p>
            <a:pPr algn="ctr" defTabSz="914400"/>
            <a:r>
              <a:rPr lang="en-US">
                <a:solidFill>
                  <a:prstClr val="black"/>
                </a:solidFill>
                <a:latin typeface="Arial" charset="0"/>
                <a:ea typeface="+mn-ea"/>
                <a:cs typeface="Arial Unicode MS" pitchFamily="-112" charset="0"/>
              </a:rPr>
              <a:t>Caesar was ambitious</a:t>
            </a:r>
          </a:p>
        </p:txBody>
      </p:sp>
      <p:sp>
        <p:nvSpPr>
          <p:cNvPr id="37896" name="Text Box 6"/>
          <p:cNvSpPr txBox="1">
            <a:spLocks noChangeArrowheads="1"/>
          </p:cNvSpPr>
          <p:nvPr/>
        </p:nvSpPr>
        <p:spPr bwMode="auto">
          <a:xfrm>
            <a:off x="3886200" y="3581400"/>
            <a:ext cx="920750" cy="457200"/>
          </a:xfrm>
          <a:prstGeom prst="rect">
            <a:avLst/>
          </a:prstGeom>
          <a:noFill/>
          <a:ln w="9525">
            <a:noFill/>
            <a:miter lim="800000"/>
            <a:headEnd/>
            <a:tailEnd/>
          </a:ln>
        </p:spPr>
        <p:txBody>
          <a:bodyPr wrap="none">
            <a:spAutoFit/>
          </a:bodyPr>
          <a:lstStyle/>
          <a:p>
            <a:pPr defTabSz="914400"/>
            <a:r>
              <a:rPr lang="en-US">
                <a:solidFill>
                  <a:prstClr val="black"/>
                </a:solidFill>
                <a:latin typeface="Arial" charset="0"/>
                <a:ea typeface="+mn-ea"/>
                <a:cs typeface="Arial Unicode MS" pitchFamily="-112" charset="0"/>
              </a:rPr>
              <a:t>Doc 2</a:t>
            </a:r>
          </a:p>
        </p:txBody>
      </p:sp>
      <p:graphicFrame>
        <p:nvGraphicFramePr>
          <p:cNvPr id="37890" name="Object 4"/>
          <p:cNvGraphicFramePr>
            <a:graphicFrameLocks noChangeAspect="1"/>
          </p:cNvGraphicFramePr>
          <p:nvPr/>
        </p:nvGraphicFramePr>
        <p:xfrm>
          <a:off x="7327900" y="1782763"/>
          <a:ext cx="1319213" cy="4929187"/>
        </p:xfrm>
        <a:graphic>
          <a:graphicData uri="http://schemas.openxmlformats.org/presentationml/2006/ole">
            <mc:AlternateContent xmlns:mc="http://schemas.openxmlformats.org/markup-compatibility/2006">
              <mc:Choice xmlns:v="urn:schemas-microsoft-com:vml" Requires="v">
                <p:oleObj name="Worksheet" r:id="rId2" imgW="4077269" imgH="15242128" progId="Excel.Sheet.8">
                  <p:embed/>
                </p:oleObj>
              </mc:Choice>
              <mc:Fallback>
                <p:oleObj name="Worksheet" r:id="rId2" imgW="4077269" imgH="15242128" progId="Excel.Sheet.8">
                  <p:embed/>
                  <p:pic>
                    <p:nvPicPr>
                      <p:cNvPr id="3789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1782763"/>
                        <a:ext cx="1319213"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4" name="Line 8"/>
          <p:cNvSpPr>
            <a:spLocks noChangeShapeType="1"/>
          </p:cNvSpPr>
          <p:nvPr/>
        </p:nvSpPr>
        <p:spPr bwMode="auto">
          <a:xfrm>
            <a:off x="5867400" y="3886200"/>
            <a:ext cx="1371600" cy="0"/>
          </a:xfrm>
          <a:prstGeom prst="line">
            <a:avLst/>
          </a:prstGeom>
          <a:noFill/>
          <a:ln w="76200">
            <a:solidFill>
              <a:schemeClr val="tx1"/>
            </a:solidFill>
            <a:round/>
            <a:headEnd/>
            <a:tailEnd type="triangle" w="med" len="med"/>
          </a:ln>
          <a:effectLst>
            <a:outerShdw dist="35921" dir="2700000" algn="ctr" rotWithShape="0">
              <a:schemeClr val="bg2"/>
            </a:outerShdw>
          </a:effectLst>
        </p:spPr>
        <p:txBody>
          <a:bodyPr wrap="none" anchor="ctr"/>
          <a:lstStyle/>
          <a:p>
            <a:pPr defTabSz="914400"/>
            <a:endParaRPr lang="el-GR">
              <a:solidFill>
                <a:prstClr val="black"/>
              </a:solidFill>
              <a:ea typeface="+mn-ea"/>
              <a:cs typeface="Arial Unicode MS" pitchFamily="-112" charset="0"/>
            </a:endParaRPr>
          </a:p>
        </p:txBody>
      </p:sp>
      <p:sp>
        <p:nvSpPr>
          <p:cNvPr id="37898" name="TextBox 9"/>
          <p:cNvSpPr txBox="1">
            <a:spLocks noChangeArrowheads="1"/>
          </p:cNvSpPr>
          <p:nvPr/>
        </p:nvSpPr>
        <p:spPr bwMode="auto">
          <a:xfrm>
            <a:off x="7640924" y="195849"/>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p:cNvSpPr>
            <a:spLocks noGrp="1" noChangeArrowheads="1"/>
          </p:cNvSpPr>
          <p:nvPr>
            <p:ph type="title"/>
          </p:nvPr>
        </p:nvSpPr>
        <p:spPr>
          <a:xfrm>
            <a:off x="611560" y="202074"/>
            <a:ext cx="7886700" cy="1325563"/>
          </a:xfrm>
        </p:spPr>
        <p:txBody>
          <a:bodyPr/>
          <a:lstStyle/>
          <a:p>
            <a:pPr eaLnBrk="1" hangingPunct="1"/>
            <a:r>
              <a:rPr lang="el-GR" dirty="0">
                <a:solidFill>
                  <a:schemeClr val="accent2">
                    <a:lumMod val="75000"/>
                  </a:schemeClr>
                </a:solidFill>
                <a:ea typeface="ＭＳ Ｐゴシック" pitchFamily="-112" charset="-128"/>
              </a:rPr>
              <a:t>Βήματα του </a:t>
            </a:r>
            <a:r>
              <a:rPr lang="en-US" dirty="0">
                <a:solidFill>
                  <a:schemeClr val="accent2">
                    <a:lumMod val="75000"/>
                  </a:schemeClr>
                </a:solidFill>
                <a:ea typeface="ＭＳ Ｐゴシック" pitchFamily="-112" charset="-128"/>
              </a:rPr>
              <a:t>Indexer: </a:t>
            </a:r>
            <a:r>
              <a:rPr lang="el-GR" dirty="0">
                <a:solidFill>
                  <a:schemeClr val="accent2">
                    <a:lumMod val="75000"/>
                  </a:schemeClr>
                </a:solidFill>
                <a:ea typeface="ＭＳ Ｐゴシック" pitchFamily="-112" charset="-128"/>
              </a:rPr>
              <a:t>Ταξινόμηση (</a:t>
            </a:r>
            <a:r>
              <a:rPr lang="en-US" dirty="0">
                <a:solidFill>
                  <a:schemeClr val="accent2">
                    <a:lumMod val="75000"/>
                  </a:schemeClr>
                </a:solidFill>
                <a:ea typeface="ＭＳ Ｐゴシック" pitchFamily="-112" charset="-128"/>
              </a:rPr>
              <a:t>sort)</a:t>
            </a:r>
          </a:p>
        </p:txBody>
      </p:sp>
      <p:sp>
        <p:nvSpPr>
          <p:cNvPr id="38917" name="Rectangle 2"/>
          <p:cNvSpPr>
            <a:spLocks noGrp="1" noChangeArrowheads="1"/>
          </p:cNvSpPr>
          <p:nvPr>
            <p:ph idx="1"/>
          </p:nvPr>
        </p:nvSpPr>
        <p:spPr>
          <a:xfrm>
            <a:off x="457200" y="1676400"/>
            <a:ext cx="4572000" cy="609600"/>
          </a:xfrm>
        </p:spPr>
        <p:txBody>
          <a:bodyPr>
            <a:normAutofit fontScale="70000" lnSpcReduction="20000"/>
          </a:bodyPr>
          <a:lstStyle/>
          <a:p>
            <a:pPr eaLnBrk="1" hangingPunct="1"/>
            <a:r>
              <a:rPr lang="el-GR" sz="3400" dirty="0">
                <a:solidFill>
                  <a:srgbClr val="FF0000"/>
                </a:solidFill>
                <a:ea typeface="ＭＳ Ｐゴシック" pitchFamily="-112" charset="-128"/>
              </a:rPr>
              <a:t>Ταξινόμηση</a:t>
            </a:r>
            <a:r>
              <a:rPr lang="el-GR" sz="3400" dirty="0">
                <a:ea typeface="ＭＳ Ｐゴシック" pitchFamily="-112" charset="-128"/>
              </a:rPr>
              <a:t> με βάση τους όρους</a:t>
            </a:r>
            <a:endParaRPr lang="en-US" sz="3400" dirty="0">
              <a:ea typeface="ＭＳ Ｐゴシック" pitchFamily="-112" charset="-128"/>
            </a:endParaRPr>
          </a:p>
          <a:p>
            <a:pPr lvl="1" eaLnBrk="1" hangingPunct="1"/>
            <a:r>
              <a:rPr lang="el-GR" sz="1800" dirty="0">
                <a:ea typeface="ＭＳ Ｐゴシック" pitchFamily="-112" charset="-128"/>
              </a:rPr>
              <a:t>Και μετά το </a:t>
            </a:r>
            <a:r>
              <a:rPr lang="en-US" sz="1800" dirty="0" err="1">
                <a:ea typeface="ＭＳ Ｐゴシック" pitchFamily="-112" charset="-128"/>
              </a:rPr>
              <a:t>docID</a:t>
            </a:r>
            <a:r>
              <a:rPr lang="en-US" sz="1800" dirty="0">
                <a:ea typeface="ＭＳ Ｐゴシック" pitchFamily="-112" charset="-128"/>
              </a:rPr>
              <a:t> </a:t>
            </a:r>
          </a:p>
        </p:txBody>
      </p:sp>
      <p:graphicFrame>
        <p:nvGraphicFramePr>
          <p:cNvPr id="38914" name="Object 2"/>
          <p:cNvGraphicFramePr>
            <a:graphicFrameLocks noChangeAspect="1"/>
          </p:cNvGraphicFramePr>
          <p:nvPr/>
        </p:nvGraphicFramePr>
        <p:xfrm>
          <a:off x="7562850" y="1782763"/>
          <a:ext cx="1217613" cy="4922837"/>
        </p:xfrm>
        <a:graphic>
          <a:graphicData uri="http://schemas.openxmlformats.org/presentationml/2006/ole">
            <mc:AlternateContent xmlns:mc="http://schemas.openxmlformats.org/markup-compatibility/2006">
              <mc:Choice xmlns:v="urn:schemas-microsoft-com:vml" Requires="v">
                <p:oleObj name="Worksheet" r:id="rId2" imgW="4077269" imgH="16270971" progId="Excel.Sheet.8">
                  <p:embed/>
                </p:oleObj>
              </mc:Choice>
              <mc:Fallback>
                <p:oleObj name="Worksheet" r:id="rId2" imgW="4077269" imgH="16270971" progId="Excel.Shee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1782763"/>
                        <a:ext cx="1217613" cy="492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Line 4"/>
          <p:cNvSpPr>
            <a:spLocks noChangeShapeType="1"/>
          </p:cNvSpPr>
          <p:nvPr/>
        </p:nvSpPr>
        <p:spPr bwMode="auto">
          <a:xfrm>
            <a:off x="7162800" y="3886200"/>
            <a:ext cx="381000" cy="0"/>
          </a:xfrm>
          <a:prstGeom prst="line">
            <a:avLst/>
          </a:prstGeom>
          <a:noFill/>
          <a:ln w="76200">
            <a:solidFill>
              <a:schemeClr val="tx1"/>
            </a:solidFill>
            <a:round/>
            <a:headEnd/>
            <a:tailEnd type="triangle" w="med" len="med"/>
          </a:ln>
        </p:spPr>
        <p:txBody>
          <a:bodyPr wrap="none" anchor="ctr"/>
          <a:lstStyle/>
          <a:p>
            <a:pPr defTabSz="914400"/>
            <a:endParaRPr lang="el-GR">
              <a:solidFill>
                <a:prstClr val="black"/>
              </a:solidFill>
              <a:ea typeface="+mn-ea"/>
              <a:cs typeface="Arial Unicode MS" pitchFamily="-112" charset="0"/>
            </a:endParaRPr>
          </a:p>
        </p:txBody>
      </p:sp>
      <p:graphicFrame>
        <p:nvGraphicFramePr>
          <p:cNvPr id="38915" name="Object 3"/>
          <p:cNvGraphicFramePr>
            <a:graphicFrameLocks noChangeAspect="1"/>
          </p:cNvGraphicFramePr>
          <p:nvPr/>
        </p:nvGraphicFramePr>
        <p:xfrm>
          <a:off x="5880100" y="1733550"/>
          <a:ext cx="1352550" cy="5045075"/>
        </p:xfrm>
        <a:graphic>
          <a:graphicData uri="http://schemas.openxmlformats.org/presentationml/2006/ole">
            <mc:AlternateContent xmlns:mc="http://schemas.openxmlformats.org/markup-compatibility/2006">
              <mc:Choice xmlns:v="urn:schemas-microsoft-com:vml" Requires="v">
                <p:oleObj name="Worksheet" r:id="rId4" imgW="4077269" imgH="15127812" progId="Excel.Sheet.8">
                  <p:embed/>
                </p:oleObj>
              </mc:Choice>
              <mc:Fallback>
                <p:oleObj name="Worksheet" r:id="rId4" imgW="4077269" imgH="15127812" progId="Excel.Sheet.8">
                  <p:embed/>
                  <p:pic>
                    <p:nvPicPr>
                      <p:cNvPr id="389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1733550"/>
                        <a:ext cx="1352550" cy="504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9" name="AutoShape 7"/>
          <p:cNvSpPr>
            <a:spLocks noChangeArrowheads="1"/>
          </p:cNvSpPr>
          <p:nvPr/>
        </p:nvSpPr>
        <p:spPr bwMode="auto">
          <a:xfrm>
            <a:off x="902023" y="2780928"/>
            <a:ext cx="3312368" cy="1057037"/>
          </a:xfrm>
          <a:prstGeom prst="upArrowCallout">
            <a:avLst>
              <a:gd name="adj1" fmla="val 105218"/>
              <a:gd name="adj2" fmla="val 105235"/>
              <a:gd name="adj3" fmla="val 16667"/>
              <a:gd name="adj4" fmla="val 66667"/>
            </a:avLst>
          </a:prstGeom>
          <a:solidFill>
            <a:srgbClr val="83ADC1"/>
          </a:solidFill>
          <a:ln w="9525">
            <a:solidFill>
              <a:schemeClr val="tx1"/>
            </a:solidFill>
            <a:miter lim="800000"/>
            <a:headEnd/>
            <a:tailEnd/>
          </a:ln>
        </p:spPr>
        <p:txBody>
          <a:bodyPr wrap="square" anchor="ctr">
            <a:spAutoFit/>
          </a:bodyPr>
          <a:lstStyle/>
          <a:p>
            <a:pPr algn="ctr" defTabSz="914400"/>
            <a:r>
              <a:rPr lang="el-GR" sz="2000" b="1" dirty="0">
                <a:solidFill>
                  <a:prstClr val="black"/>
                </a:solidFill>
                <a:latin typeface="Calibri" pitchFamily="-112" charset="0"/>
                <a:ea typeface="+mn-ea"/>
                <a:cs typeface="Arial Unicode MS" pitchFamily="-112" charset="0"/>
              </a:rPr>
              <a:t>Βασικό βήμα της </a:t>
            </a:r>
            <a:r>
              <a:rPr lang="el-GR" sz="2000" b="1" dirty="0" err="1">
                <a:solidFill>
                  <a:prstClr val="black"/>
                </a:solidFill>
                <a:latin typeface="Calibri" pitchFamily="-112" charset="0"/>
                <a:ea typeface="+mn-ea"/>
                <a:cs typeface="Arial Unicode MS" pitchFamily="-112" charset="0"/>
              </a:rPr>
              <a:t>ευρετηριοποίησης</a:t>
            </a:r>
            <a:endParaRPr lang="en-US" sz="2000" b="1" dirty="0">
              <a:solidFill>
                <a:prstClr val="black"/>
              </a:solidFill>
              <a:latin typeface="Calibri" pitchFamily="-112" charset="0"/>
              <a:ea typeface="+mn-ea"/>
              <a:cs typeface="Arial Unicode MS" pitchFamily="-112" charset="0"/>
            </a:endParaRPr>
          </a:p>
        </p:txBody>
      </p:sp>
      <p:sp>
        <p:nvSpPr>
          <p:cNvPr id="38920" name="TextBox 7"/>
          <p:cNvSpPr txBox="1">
            <a:spLocks noChangeArrowheads="1"/>
          </p:cNvSpPr>
          <p:nvPr/>
        </p:nvSpPr>
        <p:spPr bwMode="auto">
          <a:xfrm>
            <a:off x="7670557" y="152988"/>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title"/>
          </p:nvPr>
        </p:nvSpPr>
        <p:spPr>
          <a:xfrm>
            <a:off x="381000" y="304800"/>
            <a:ext cx="8655496" cy="1179984"/>
          </a:xfrm>
        </p:spPr>
        <p:txBody>
          <a:bodyPr>
            <a:normAutofit/>
          </a:bodyPr>
          <a:lstStyle/>
          <a:p>
            <a:pPr eaLnBrk="1" hangingPunct="1"/>
            <a:r>
              <a:rPr lang="el-GR" dirty="0">
                <a:solidFill>
                  <a:schemeClr val="accent2">
                    <a:lumMod val="75000"/>
                  </a:schemeClr>
                </a:solidFill>
                <a:ea typeface="ＭＳ Ｐゴシック" pitchFamily="-112" charset="-128"/>
              </a:rPr>
              <a:t>Βήματα του </a:t>
            </a:r>
            <a:r>
              <a:rPr lang="en-US" dirty="0">
                <a:solidFill>
                  <a:schemeClr val="accent2">
                    <a:lumMod val="75000"/>
                  </a:schemeClr>
                </a:solidFill>
                <a:ea typeface="ＭＳ Ｐゴシック" pitchFamily="-112" charset="-128"/>
              </a:rPr>
              <a:t>Indexer: </a:t>
            </a:r>
            <a:r>
              <a:rPr lang="el-GR" dirty="0">
                <a:solidFill>
                  <a:schemeClr val="accent2">
                    <a:lumMod val="75000"/>
                  </a:schemeClr>
                </a:solidFill>
                <a:ea typeface="ＭＳ Ｐゴシック" pitchFamily="-112" charset="-128"/>
              </a:rPr>
              <a:t>Λεξικό</a:t>
            </a:r>
            <a:r>
              <a:rPr lang="en-US" dirty="0">
                <a:solidFill>
                  <a:schemeClr val="accent2">
                    <a:lumMod val="75000"/>
                  </a:schemeClr>
                </a:solidFill>
                <a:ea typeface="ＭＳ Ｐゴシック" pitchFamily="-112" charset="-128"/>
              </a:rPr>
              <a:t> &amp; </a:t>
            </a:r>
            <a:r>
              <a:rPr lang="el-GR" dirty="0">
                <a:solidFill>
                  <a:schemeClr val="accent2">
                    <a:lumMod val="75000"/>
                  </a:schemeClr>
                </a:solidFill>
                <a:ea typeface="ＭＳ Ｐゴシック" pitchFamily="-112" charset="-128"/>
              </a:rPr>
              <a:t>Καταχωρήσεις</a:t>
            </a:r>
            <a:endParaRPr lang="en-US" dirty="0">
              <a:solidFill>
                <a:schemeClr val="accent2">
                  <a:lumMod val="75000"/>
                </a:schemeClr>
              </a:solidFill>
              <a:ea typeface="ＭＳ Ｐゴシック" pitchFamily="-112" charset="-128"/>
            </a:endParaRPr>
          </a:p>
        </p:txBody>
      </p:sp>
      <p:sp>
        <p:nvSpPr>
          <p:cNvPr id="39940" name="Rectangle 2"/>
          <p:cNvSpPr>
            <a:spLocks noGrp="1" noChangeArrowheads="1"/>
          </p:cNvSpPr>
          <p:nvPr>
            <p:ph idx="1"/>
          </p:nvPr>
        </p:nvSpPr>
        <p:spPr>
          <a:xfrm>
            <a:off x="228600" y="1700808"/>
            <a:ext cx="3767336" cy="2566392"/>
          </a:xfrm>
        </p:spPr>
        <p:txBody>
          <a:bodyPr>
            <a:normAutofit fontScale="92500" lnSpcReduction="20000"/>
          </a:bodyPr>
          <a:lstStyle/>
          <a:p>
            <a:pPr eaLnBrk="1" hangingPunct="1">
              <a:lnSpc>
                <a:spcPct val="90000"/>
              </a:lnSpc>
            </a:pPr>
            <a:r>
              <a:rPr lang="el-GR" sz="2400" dirty="0">
                <a:ea typeface="ＭＳ Ｐゴシック" pitchFamily="-112" charset="-128"/>
              </a:rPr>
              <a:t>Πολλαπλές εμφανίσεις του όρου σε ένα έγγραφο συγχωνεύονται (</a:t>
            </a:r>
            <a:r>
              <a:rPr lang="en-US" sz="2400" dirty="0">
                <a:ea typeface="ＭＳ Ｐゴシック" pitchFamily="-112" charset="-128"/>
              </a:rPr>
              <a:t>merged</a:t>
            </a:r>
            <a:r>
              <a:rPr lang="el-GR" sz="2400" dirty="0">
                <a:ea typeface="ＭＳ Ｐゴシック" pitchFamily="-112" charset="-128"/>
              </a:rPr>
              <a:t>)</a:t>
            </a:r>
            <a:r>
              <a:rPr lang="en-US" sz="2400" dirty="0">
                <a:ea typeface="ＭＳ Ｐゴシック" pitchFamily="-112" charset="-128"/>
              </a:rPr>
              <a:t>.</a:t>
            </a:r>
          </a:p>
          <a:p>
            <a:pPr eaLnBrk="1" hangingPunct="1">
              <a:lnSpc>
                <a:spcPct val="90000"/>
              </a:lnSpc>
            </a:pPr>
            <a:r>
              <a:rPr lang="el-GR" sz="2400" dirty="0">
                <a:ea typeface="ＭＳ Ｐゴシック" pitchFamily="-112" charset="-128"/>
              </a:rPr>
              <a:t>Διαχωρισμός σε </a:t>
            </a:r>
            <a:r>
              <a:rPr lang="el-GR" sz="2400" i="1" dirty="0">
                <a:solidFill>
                  <a:schemeClr val="accent1">
                    <a:lumMod val="75000"/>
                  </a:schemeClr>
                </a:solidFill>
                <a:ea typeface="ＭＳ Ｐゴシック" pitchFamily="-112" charset="-128"/>
              </a:rPr>
              <a:t>λεξικό</a:t>
            </a:r>
            <a:r>
              <a:rPr lang="el-GR" sz="2400" dirty="0">
                <a:ea typeface="ＭＳ Ｐゴシック" pitchFamily="-112" charset="-128"/>
              </a:rPr>
              <a:t> και </a:t>
            </a:r>
            <a:r>
              <a:rPr lang="el-GR" sz="2400" i="1" dirty="0">
                <a:solidFill>
                  <a:schemeClr val="accent1">
                    <a:lumMod val="75000"/>
                  </a:schemeClr>
                </a:solidFill>
                <a:ea typeface="ＭＳ Ｐゴシック" pitchFamily="-112" charset="-128"/>
              </a:rPr>
              <a:t>καταχωρήσεις</a:t>
            </a:r>
            <a:endParaRPr lang="en-US" sz="2400" i="1" dirty="0">
              <a:solidFill>
                <a:schemeClr val="accent1">
                  <a:lumMod val="75000"/>
                </a:schemeClr>
              </a:solidFill>
              <a:ea typeface="ＭＳ Ｐゴシック" pitchFamily="-112" charset="-128"/>
            </a:endParaRPr>
          </a:p>
          <a:p>
            <a:pPr eaLnBrk="1" hangingPunct="1">
              <a:lnSpc>
                <a:spcPct val="90000"/>
              </a:lnSpc>
            </a:pPr>
            <a:r>
              <a:rPr lang="el-GR" sz="2400" dirty="0">
                <a:ea typeface="ＭＳ Ｐゴシック" pitchFamily="-112" charset="-128"/>
              </a:rPr>
              <a:t>Προσθέτουμε και πληροφορία για τη συχνότητα εγγράφου (</a:t>
            </a:r>
            <a:r>
              <a:rPr lang="en-US" sz="2400" dirty="0">
                <a:ea typeface="ＭＳ Ｐゴシック" pitchFamily="-112" charset="-128"/>
              </a:rPr>
              <a:t>doc. frequency</a:t>
            </a:r>
            <a:r>
              <a:rPr lang="el-GR" sz="2400" dirty="0">
                <a:ea typeface="ＭＳ Ｐゴシック" pitchFamily="-112" charset="-128"/>
              </a:rPr>
              <a:t>)</a:t>
            </a:r>
            <a:r>
              <a:rPr lang="en-US" sz="2400" dirty="0">
                <a:ea typeface="ＭＳ Ｐゴシック" pitchFamily="-112" charset="-128"/>
              </a:rPr>
              <a:t>.</a:t>
            </a:r>
          </a:p>
        </p:txBody>
      </p:sp>
      <p:sp>
        <p:nvSpPr>
          <p:cNvPr id="39941" name="Line 4"/>
          <p:cNvSpPr>
            <a:spLocks noChangeShapeType="1"/>
          </p:cNvSpPr>
          <p:nvPr/>
        </p:nvSpPr>
        <p:spPr bwMode="auto">
          <a:xfrm>
            <a:off x="5334000" y="3657600"/>
            <a:ext cx="685800" cy="0"/>
          </a:xfrm>
          <a:prstGeom prst="line">
            <a:avLst/>
          </a:prstGeom>
          <a:noFill/>
          <a:ln w="76200">
            <a:solidFill>
              <a:schemeClr val="tx1"/>
            </a:solidFill>
            <a:round/>
            <a:headEnd/>
            <a:tailEnd type="triangle" w="med" len="med"/>
          </a:ln>
        </p:spPr>
        <p:txBody>
          <a:bodyPr wrap="none" anchor="ctr"/>
          <a:lstStyle/>
          <a:p>
            <a:pPr defTabSz="914400"/>
            <a:endParaRPr lang="el-GR">
              <a:solidFill>
                <a:prstClr val="black"/>
              </a:solidFill>
              <a:ea typeface="+mn-ea"/>
              <a:cs typeface="Arial Unicode MS" pitchFamily="-112" charset="0"/>
            </a:endParaRPr>
          </a:p>
        </p:txBody>
      </p:sp>
      <p:graphicFrame>
        <p:nvGraphicFramePr>
          <p:cNvPr id="39938" name="Object 35"/>
          <p:cNvGraphicFramePr>
            <a:graphicFrameLocks noChangeAspect="1"/>
          </p:cNvGraphicFramePr>
          <p:nvPr/>
        </p:nvGraphicFramePr>
        <p:xfrm>
          <a:off x="3962400" y="1827213"/>
          <a:ext cx="1217613" cy="4921250"/>
        </p:xfrm>
        <a:graphic>
          <a:graphicData uri="http://schemas.openxmlformats.org/presentationml/2006/ole">
            <mc:AlternateContent xmlns:mc="http://schemas.openxmlformats.org/markup-compatibility/2006">
              <mc:Choice xmlns:v="urn:schemas-microsoft-com:vml" Requires="v">
                <p:oleObj name="Worksheet" r:id="rId2" imgW="4077269" imgH="16270971" progId="Excel.Sheet.8">
                  <p:embed/>
                </p:oleObj>
              </mc:Choice>
              <mc:Fallback>
                <p:oleObj name="Worksheet" r:id="rId2" imgW="4077269" imgH="16270971" progId="Excel.Sheet.8">
                  <p:embed/>
                  <p:pic>
                    <p:nvPicPr>
                      <p:cNvPr id="39938" name="Object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7213"/>
                        <a:ext cx="1217613" cy="492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1" name="AutoShape 7"/>
          <p:cNvSpPr>
            <a:spLocks noChangeArrowheads="1"/>
          </p:cNvSpPr>
          <p:nvPr/>
        </p:nvSpPr>
        <p:spPr bwMode="auto">
          <a:xfrm>
            <a:off x="116825" y="4483224"/>
            <a:ext cx="3691588" cy="873204"/>
          </a:xfrm>
          <a:prstGeom prst="upArrowCallout">
            <a:avLst>
              <a:gd name="adj1" fmla="val 57858"/>
              <a:gd name="adj2" fmla="val 57858"/>
              <a:gd name="adj3" fmla="val 16667"/>
              <a:gd name="adj4" fmla="val 66667"/>
            </a:avLst>
          </a:prstGeom>
          <a:solidFill>
            <a:srgbClr val="83ADC1"/>
          </a:solidFill>
          <a:ln w="9525">
            <a:solidFill>
              <a:schemeClr val="tx1"/>
            </a:solidFill>
            <a:miter lim="800000"/>
            <a:headEnd/>
            <a:tailEnd/>
          </a:ln>
        </p:spPr>
        <p:txBody>
          <a:bodyPr wrap="none" anchor="ctr">
            <a:spAutoFit/>
          </a:bodyPr>
          <a:lstStyle/>
          <a:p>
            <a:pPr algn="ctr" defTabSz="914400">
              <a:defRPr/>
            </a:pPr>
            <a:r>
              <a:rPr lang="el-GR" sz="1600" dirty="0">
                <a:solidFill>
                  <a:prstClr val="black"/>
                </a:solidFill>
                <a:latin typeface="Calibri"/>
                <a:ea typeface="Arial Unicode MS" charset="0"/>
                <a:cs typeface="Arial Unicode MS" charset="0"/>
              </a:rPr>
              <a:t>Γιατί τη συχνότητα;</a:t>
            </a:r>
          </a:p>
          <a:p>
            <a:pPr algn="ctr" defTabSz="914400">
              <a:defRPr/>
            </a:pPr>
            <a:r>
              <a:rPr lang="el-GR" sz="1600" dirty="0">
                <a:solidFill>
                  <a:prstClr val="black"/>
                </a:solidFill>
                <a:latin typeface="Calibri"/>
                <a:ea typeface="Arial Unicode MS" charset="0"/>
                <a:cs typeface="Arial Unicode MS" charset="0"/>
              </a:rPr>
              <a:t>Επίσης, συχνότητα όρου </a:t>
            </a:r>
            <a:r>
              <a:rPr lang="en-US" sz="1600" dirty="0">
                <a:solidFill>
                  <a:prstClr val="black"/>
                </a:solidFill>
                <a:latin typeface="Calibri"/>
                <a:ea typeface="Arial Unicode MS" charset="0"/>
                <a:cs typeface="Arial Unicode MS" charset="0"/>
              </a:rPr>
              <a:t>(term frequency)</a:t>
            </a:r>
          </a:p>
        </p:txBody>
      </p:sp>
      <p:sp>
        <p:nvSpPr>
          <p:cNvPr id="39943" name="TextBox 7"/>
          <p:cNvSpPr txBox="1">
            <a:spLocks noChangeArrowheads="1"/>
          </p:cNvSpPr>
          <p:nvPr/>
        </p:nvSpPr>
        <p:spPr bwMode="auto">
          <a:xfrm>
            <a:off x="7740352" y="189384"/>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pic>
        <p:nvPicPr>
          <p:cNvPr id="39944" name="Picture 8"/>
          <p:cNvPicPr>
            <a:picLocks noChangeAspect="1"/>
          </p:cNvPicPr>
          <p:nvPr/>
        </p:nvPicPr>
        <p:blipFill>
          <a:blip r:embed="rId4" cstate="print"/>
          <a:srcRect/>
          <a:stretch>
            <a:fillRect/>
          </a:stretch>
        </p:blipFill>
        <p:spPr bwMode="auto">
          <a:xfrm>
            <a:off x="6172200" y="1600200"/>
            <a:ext cx="2801938"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7"/>
          <p:cNvPicPr>
            <a:picLocks noChangeAspect="1"/>
          </p:cNvPicPr>
          <p:nvPr/>
        </p:nvPicPr>
        <p:blipFill>
          <a:blip r:embed="rId2" cstate="print"/>
          <a:srcRect/>
          <a:stretch>
            <a:fillRect/>
          </a:stretch>
        </p:blipFill>
        <p:spPr bwMode="auto">
          <a:xfrm>
            <a:off x="2594186" y="1233223"/>
            <a:ext cx="2801938" cy="5105400"/>
          </a:xfrm>
          <a:prstGeom prst="rect">
            <a:avLst/>
          </a:prstGeom>
          <a:noFill/>
          <a:ln w="9525">
            <a:noFill/>
            <a:miter lim="800000"/>
            <a:headEnd/>
            <a:tailEnd/>
          </a:ln>
        </p:spPr>
      </p:pic>
      <p:sp>
        <p:nvSpPr>
          <p:cNvPr id="40964" name="Slide Number Placeholder 5"/>
          <p:cNvSpPr>
            <a:spLocks noGrp="1"/>
          </p:cNvSpPr>
          <p:nvPr>
            <p:ph type="sldNum" sz="quarter" idx="12"/>
          </p:nvPr>
        </p:nvSpPr>
        <p:spPr bwMode="auto">
          <a:noFill/>
          <a:ln>
            <a:miter lim="800000"/>
            <a:headEnd/>
            <a:tailEnd/>
          </a:ln>
        </p:spPr>
        <p:txBody>
          <a:bodyPr/>
          <a:lstStyle/>
          <a:p>
            <a:fld id="{A8BA9879-AF88-4C38-AA4E-55B958734742}" type="slidenum">
              <a:rPr lang="en-US"/>
              <a:pPr/>
              <a:t>66</a:t>
            </a:fld>
            <a:endParaRPr lang="en-US"/>
          </a:p>
        </p:txBody>
      </p:sp>
      <p:sp>
        <p:nvSpPr>
          <p:cNvPr id="40965" name="AutoShape 32"/>
          <p:cNvSpPr>
            <a:spLocks noChangeArrowheads="1"/>
          </p:cNvSpPr>
          <p:nvPr/>
        </p:nvSpPr>
        <p:spPr bwMode="auto">
          <a:xfrm>
            <a:off x="3203848" y="6035676"/>
            <a:ext cx="1189038" cy="685800"/>
          </a:xfrm>
          <a:prstGeom prst="upArrowCallout">
            <a:avLst>
              <a:gd name="adj1" fmla="val 32509"/>
              <a:gd name="adj2" fmla="val 32509"/>
              <a:gd name="adj3" fmla="val 16667"/>
              <a:gd name="adj4" fmla="val 66667"/>
            </a:avLst>
          </a:prstGeom>
          <a:solidFill>
            <a:schemeClr val="accent1">
              <a:alpha val="50195"/>
            </a:schemeClr>
          </a:solidFill>
          <a:ln w="9525">
            <a:solidFill>
              <a:schemeClr val="tx1"/>
            </a:solidFill>
            <a:miter lim="800000"/>
            <a:headEnd/>
            <a:tailEnd/>
          </a:ln>
        </p:spPr>
        <p:txBody>
          <a:bodyPr wrap="none" anchor="ctr"/>
          <a:lstStyle/>
          <a:p>
            <a:pPr algn="ctr" defTabSz="914400"/>
            <a:r>
              <a:rPr lang="en-US" dirty="0">
                <a:solidFill>
                  <a:prstClr val="black"/>
                </a:solidFill>
                <a:latin typeface="Arial" charset="0"/>
                <a:ea typeface="+mn-ea"/>
                <a:cs typeface="Arial Unicode MS" pitchFamily="-112" charset="0"/>
              </a:rPr>
              <a:t>Pointers</a:t>
            </a:r>
          </a:p>
        </p:txBody>
      </p:sp>
      <p:sp>
        <p:nvSpPr>
          <p:cNvPr id="39945" name="AutoShape 33"/>
          <p:cNvSpPr>
            <a:spLocks noChangeArrowheads="1"/>
          </p:cNvSpPr>
          <p:nvPr/>
        </p:nvSpPr>
        <p:spPr bwMode="auto">
          <a:xfrm>
            <a:off x="990600" y="2890838"/>
            <a:ext cx="1600200" cy="1200150"/>
          </a:xfrm>
          <a:prstGeom prst="rightArrowCallout">
            <a:avLst>
              <a:gd name="adj1" fmla="val 25000"/>
              <a:gd name="adj2" fmla="val 25000"/>
              <a:gd name="adj3" fmla="val 3750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defTabSz="914400">
              <a:defRPr/>
            </a:pPr>
            <a:r>
              <a:rPr lang="en-US" dirty="0">
                <a:solidFill>
                  <a:prstClr val="black"/>
                </a:solidFill>
                <a:latin typeface="Calibri"/>
                <a:ea typeface="Arial Unicode MS" charset="0"/>
                <a:cs typeface="Arial Unicode MS" charset="0"/>
              </a:rPr>
              <a:t>Terms and counts</a:t>
            </a:r>
          </a:p>
        </p:txBody>
      </p:sp>
      <p:sp>
        <p:nvSpPr>
          <p:cNvPr id="40968" name="TextBox 36"/>
          <p:cNvSpPr txBox="1">
            <a:spLocks noChangeArrowheads="1"/>
          </p:cNvSpPr>
          <p:nvPr/>
        </p:nvSpPr>
        <p:spPr bwMode="auto">
          <a:xfrm>
            <a:off x="7668344" y="150815"/>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
        <p:nvSpPr>
          <p:cNvPr id="40" name="AutoShape 5"/>
          <p:cNvSpPr>
            <a:spLocks noChangeArrowheads="1"/>
          </p:cNvSpPr>
          <p:nvPr/>
        </p:nvSpPr>
        <p:spPr bwMode="auto">
          <a:xfrm>
            <a:off x="5257800" y="1905000"/>
            <a:ext cx="1905000" cy="831850"/>
          </a:xfrm>
          <a:prstGeom prst="leftArrowCallout">
            <a:avLst>
              <a:gd name="adj1" fmla="val 25000"/>
              <a:gd name="adj2" fmla="val 25000"/>
              <a:gd name="adj3" fmla="val 41190"/>
              <a:gd name="adj4" fmla="val 66667"/>
            </a:avLst>
          </a:prstGeom>
          <a:solidFill>
            <a:schemeClr val="accent1">
              <a:alpha val="50195"/>
            </a:schemeClr>
          </a:solidFill>
          <a:ln w="9525">
            <a:solidFill>
              <a:schemeClr val="tx1"/>
            </a:solidFill>
            <a:miter lim="800000"/>
            <a:headEnd/>
            <a:tailEnd/>
          </a:ln>
        </p:spPr>
        <p:txBody>
          <a:bodyPr anchor="ctr">
            <a:spAutoFit/>
          </a:bodyPr>
          <a:lstStyle/>
          <a:p>
            <a:pPr algn="ctr" defTabSz="914400">
              <a:defRPr/>
            </a:pPr>
            <a:r>
              <a:rPr lang="en-US" dirty="0">
                <a:solidFill>
                  <a:prstClr val="black"/>
                </a:solidFill>
                <a:latin typeface="Calibri"/>
                <a:ea typeface="Arial Unicode MS" charset="0"/>
                <a:cs typeface="Arial Unicode MS" charset="0"/>
              </a:rPr>
              <a:t>Lists of </a:t>
            </a:r>
            <a:r>
              <a:rPr lang="en-US" dirty="0" err="1">
                <a:solidFill>
                  <a:prstClr val="black"/>
                </a:solidFill>
                <a:latin typeface="Calibri"/>
                <a:ea typeface="Arial Unicode MS" charset="0"/>
                <a:cs typeface="Arial Unicode MS" charset="0"/>
              </a:rPr>
              <a:t>docIDs</a:t>
            </a:r>
            <a:endParaRPr lang="en-US" dirty="0">
              <a:solidFill>
                <a:prstClr val="black"/>
              </a:solidFill>
              <a:latin typeface="Calibri"/>
              <a:ea typeface="Arial Unicode MS" charset="0"/>
              <a:cs typeface="Arial Unicode MS" charset="0"/>
            </a:endParaRPr>
          </a:p>
        </p:txBody>
      </p:sp>
      <p:sp>
        <p:nvSpPr>
          <p:cNvPr id="10" name="TextBox 9"/>
          <p:cNvSpPr txBox="1"/>
          <p:nvPr/>
        </p:nvSpPr>
        <p:spPr>
          <a:xfrm>
            <a:off x="251520" y="4581129"/>
            <a:ext cx="2088232" cy="369332"/>
          </a:xfrm>
          <a:prstGeom prst="rect">
            <a:avLst/>
          </a:prstGeom>
          <a:noFill/>
        </p:spPr>
        <p:txBody>
          <a:bodyPr wrap="square" rtlCol="0">
            <a:spAutoFit/>
          </a:bodyPr>
          <a:lstStyle/>
          <a:p>
            <a:r>
              <a:rPr lang="el-GR" sz="1800" dirty="0">
                <a:solidFill>
                  <a:schemeClr val="accent4">
                    <a:lumMod val="75000"/>
                  </a:schemeClr>
                </a:solidFill>
                <a:latin typeface="+mn-lt"/>
              </a:rPr>
              <a:t>Συνήθως στη μνήμη</a:t>
            </a:r>
          </a:p>
        </p:txBody>
      </p:sp>
      <p:sp>
        <p:nvSpPr>
          <p:cNvPr id="11" name="TextBox 10"/>
          <p:cNvSpPr txBox="1"/>
          <p:nvPr/>
        </p:nvSpPr>
        <p:spPr>
          <a:xfrm>
            <a:off x="5076056" y="3429000"/>
            <a:ext cx="2088232" cy="369332"/>
          </a:xfrm>
          <a:prstGeom prst="rect">
            <a:avLst/>
          </a:prstGeom>
          <a:noFill/>
        </p:spPr>
        <p:txBody>
          <a:bodyPr wrap="square" rtlCol="0">
            <a:spAutoFit/>
          </a:bodyPr>
          <a:lstStyle/>
          <a:p>
            <a:r>
              <a:rPr lang="el-GR" sz="1800" dirty="0">
                <a:solidFill>
                  <a:schemeClr val="accent4">
                    <a:lumMod val="75000"/>
                  </a:schemeClr>
                </a:solidFill>
                <a:latin typeface="+mn-lt"/>
              </a:rPr>
              <a:t>Συνήθως στο δίσκο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62609" y="-88019"/>
            <a:ext cx="7931322" cy="1366854"/>
          </a:xfrm>
        </p:spPr>
        <p:txBody>
          <a:bodyPr/>
          <a:lstStyle/>
          <a:p>
            <a:pPr algn="ctr" eaLnBrk="1" hangingPunct="1"/>
            <a:r>
              <a:rPr lang="el-GR" dirty="0">
                <a:solidFill>
                  <a:schemeClr val="accent2">
                    <a:lumMod val="75000"/>
                  </a:schemeClr>
                </a:solidFill>
                <a:ea typeface="ＭＳ Ｐゴシック" pitchFamily="-112" charset="-128"/>
              </a:rPr>
              <a:t>Βασικές Δομές</a:t>
            </a:r>
            <a:endParaRPr lang="en-US" dirty="0">
              <a:solidFill>
                <a:schemeClr val="accent2">
                  <a:lumMod val="75000"/>
                </a:schemeClr>
              </a:solidFill>
              <a:ea typeface="ＭＳ Ｐゴシック" pitchFamily="-112" charset="-128"/>
            </a:endParaRPr>
          </a:p>
        </p:txBody>
      </p:sp>
      <p:sp>
        <p:nvSpPr>
          <p:cNvPr id="34819" name="Rectangle 3"/>
          <p:cNvSpPr>
            <a:spLocks noGrp="1" noChangeArrowheads="1"/>
          </p:cNvSpPr>
          <p:nvPr>
            <p:ph idx="1"/>
          </p:nvPr>
        </p:nvSpPr>
        <p:spPr>
          <a:xfrm>
            <a:off x="577711" y="1258831"/>
            <a:ext cx="7344816" cy="1252736"/>
          </a:xfrm>
        </p:spPr>
        <p:txBody>
          <a:bodyPr>
            <a:noAutofit/>
          </a:bodyPr>
          <a:lstStyle/>
          <a:p>
            <a:pPr eaLnBrk="1" hangingPunct="1"/>
            <a:r>
              <a:rPr lang="el-GR" sz="2400" dirty="0">
                <a:ea typeface="ＭＳ Ｐゴシック" pitchFamily="-112" charset="-128"/>
              </a:rPr>
              <a:t>Λεξικό</a:t>
            </a:r>
          </a:p>
          <a:p>
            <a:pPr eaLnBrk="1" hangingPunct="1"/>
            <a:r>
              <a:rPr lang="el-GR" sz="2400" dirty="0">
                <a:ea typeface="ＭＳ Ｐゴシック" pitchFamily="-112" charset="-128"/>
              </a:rPr>
              <a:t>Ανεστραμμένο ευρετήριο: αποτελείται από λίστες καταχωρήσεων (</a:t>
            </a:r>
            <a:r>
              <a:rPr lang="en-US" sz="2400" dirty="0">
                <a:ea typeface="ＭＳ Ｐゴシック" pitchFamily="-112" charset="-128"/>
              </a:rPr>
              <a:t>postings lists</a:t>
            </a:r>
            <a:r>
              <a:rPr lang="el-GR" sz="2400" dirty="0">
                <a:ea typeface="ＭＳ Ｐゴシック" pitchFamily="-112" charset="-128"/>
              </a:rPr>
              <a:t>), μία για κάθε όρο</a:t>
            </a:r>
            <a:endParaRPr lang="en-US" sz="2400" dirty="0">
              <a:ea typeface="ＭＳ Ｐゴシック" pitchFamily="-112" charset="-128"/>
            </a:endParaRPr>
          </a:p>
        </p:txBody>
      </p:sp>
      <p:sp>
        <p:nvSpPr>
          <p:cNvPr id="34820" name="Slide Number Placeholder 5"/>
          <p:cNvSpPr>
            <a:spLocks noGrp="1"/>
          </p:cNvSpPr>
          <p:nvPr>
            <p:ph type="sldNum" sz="quarter" idx="12"/>
          </p:nvPr>
        </p:nvSpPr>
        <p:spPr bwMode="auto">
          <a:xfrm>
            <a:off x="6926124" y="6442844"/>
            <a:ext cx="2057400" cy="365125"/>
          </a:xfrm>
          <a:noFill/>
          <a:ln>
            <a:miter lim="800000"/>
            <a:headEnd/>
            <a:tailEnd/>
          </a:ln>
        </p:spPr>
        <p:txBody>
          <a:bodyPr/>
          <a:lstStyle/>
          <a:p>
            <a:fld id="{1D7E4F6F-5C1E-4875-AD04-AE8FEE0BFDFD}" type="slidenum">
              <a:rPr lang="en-US"/>
              <a:pPr/>
              <a:t>67</a:t>
            </a:fld>
            <a:endParaRPr lang="en-US"/>
          </a:p>
        </p:txBody>
      </p:sp>
      <p:grpSp>
        <p:nvGrpSpPr>
          <p:cNvPr id="2" name="Group 54"/>
          <p:cNvGrpSpPr>
            <a:grpSpLocks/>
          </p:cNvGrpSpPr>
          <p:nvPr/>
        </p:nvGrpSpPr>
        <p:grpSpPr bwMode="auto">
          <a:xfrm>
            <a:off x="463411" y="3252932"/>
            <a:ext cx="2225678" cy="2311401"/>
            <a:chOff x="192" y="2502"/>
            <a:chExt cx="1402" cy="1456"/>
          </a:xfrm>
        </p:grpSpPr>
        <p:sp>
          <p:nvSpPr>
            <p:cNvPr id="34876" name="AutoShape 46"/>
            <p:cNvSpPr>
              <a:spLocks/>
            </p:cNvSpPr>
            <p:nvPr/>
          </p:nvSpPr>
          <p:spPr bwMode="auto">
            <a:xfrm>
              <a:off x="192" y="2502"/>
              <a:ext cx="144" cy="960"/>
            </a:xfrm>
            <a:prstGeom prst="leftBrace">
              <a:avLst>
                <a:gd name="adj1" fmla="val 55556"/>
                <a:gd name="adj2" fmla="val 50000"/>
              </a:avLst>
            </a:prstGeom>
            <a:noFill/>
            <a:ln w="9525">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3838" name="Text Box 47"/>
            <p:cNvSpPr txBox="1">
              <a:spLocks noChangeArrowheads="1"/>
            </p:cNvSpPr>
            <p:nvPr/>
          </p:nvSpPr>
          <p:spPr bwMode="auto">
            <a:xfrm>
              <a:off x="278" y="3725"/>
              <a:ext cx="1316" cy="233"/>
            </a:xfrm>
            <a:prstGeom prst="rect">
              <a:avLst/>
            </a:prstGeom>
            <a:solidFill>
              <a:schemeClr val="accent1">
                <a:lumMod val="60000"/>
                <a:lumOff val="40000"/>
              </a:schemeClr>
            </a:solidFill>
            <a:ln w="9525">
              <a:noFill/>
              <a:miter lim="800000"/>
              <a:headEnd/>
              <a:tailEnd/>
            </a:ln>
          </p:spPr>
          <p:txBody>
            <a:bodyPr wrap="none">
              <a:spAutoFit/>
            </a:bodyPr>
            <a:lstStyle/>
            <a:p>
              <a:pPr defTabSz="914400">
                <a:defRPr/>
              </a:pPr>
              <a:r>
                <a:rPr lang="el-GR" sz="1800" i="1" dirty="0">
                  <a:solidFill>
                    <a:prstClr val="black"/>
                  </a:solidFill>
                  <a:latin typeface="Tahoma" charset="0"/>
                  <a:ea typeface="Arial Unicode MS" charset="0"/>
                  <a:cs typeface="Arial Unicode MS" charset="0"/>
                </a:rPr>
                <a:t>Λεξικό (</a:t>
              </a:r>
              <a:r>
                <a:rPr lang="en-US" sz="1800" i="1" dirty="0">
                  <a:solidFill>
                    <a:prstClr val="black"/>
                  </a:solidFill>
                  <a:latin typeface="Tahoma" charset="0"/>
                  <a:ea typeface="Arial Unicode MS" charset="0"/>
                  <a:cs typeface="Arial Unicode MS" charset="0"/>
                </a:rPr>
                <a:t>Dictionary</a:t>
              </a:r>
              <a:r>
                <a:rPr lang="el-GR" sz="1800" i="1" dirty="0">
                  <a:solidFill>
                    <a:prstClr val="black"/>
                  </a:solidFill>
                  <a:latin typeface="Tahoma" charset="0"/>
                  <a:ea typeface="Arial Unicode MS" charset="0"/>
                  <a:cs typeface="Arial Unicode MS" charset="0"/>
                </a:rPr>
                <a:t>)</a:t>
              </a:r>
              <a:endParaRPr lang="en-US" sz="1800" i="1" dirty="0">
                <a:solidFill>
                  <a:prstClr val="black"/>
                </a:solidFill>
                <a:latin typeface="Tahoma" charset="0"/>
                <a:ea typeface="Arial Unicode MS" charset="0"/>
                <a:cs typeface="Arial Unicode MS" charset="0"/>
              </a:endParaRPr>
            </a:p>
          </p:txBody>
        </p:sp>
        <p:cxnSp>
          <p:nvCxnSpPr>
            <p:cNvPr id="34878" name="AutoShape 48"/>
            <p:cNvCxnSpPr>
              <a:cxnSpLocks noChangeShapeType="1"/>
              <a:stCxn id="33838" idx="1"/>
              <a:endCxn id="34876" idx="1"/>
            </p:cNvCxnSpPr>
            <p:nvPr/>
          </p:nvCxnSpPr>
          <p:spPr bwMode="auto">
            <a:xfrm rot="10800000">
              <a:off x="192" y="2982"/>
              <a:ext cx="86" cy="859"/>
            </a:xfrm>
            <a:prstGeom prst="curvedConnector3">
              <a:avLst>
                <a:gd name="adj1" fmla="val 267442"/>
              </a:avLst>
            </a:prstGeom>
            <a:noFill/>
            <a:ln w="9525">
              <a:solidFill>
                <a:schemeClr val="tx1"/>
              </a:solidFill>
              <a:miter lim="800000"/>
              <a:headEnd/>
              <a:tailEnd type="triangle" w="med" len="med"/>
            </a:ln>
          </p:spPr>
        </p:cxnSp>
      </p:grpSp>
      <p:grpSp>
        <p:nvGrpSpPr>
          <p:cNvPr id="3" name="Group 53"/>
          <p:cNvGrpSpPr>
            <a:grpSpLocks/>
          </p:cNvGrpSpPr>
          <p:nvPr/>
        </p:nvGrpSpPr>
        <p:grpSpPr bwMode="auto">
          <a:xfrm>
            <a:off x="3816211" y="4726230"/>
            <a:ext cx="4946848" cy="702083"/>
            <a:chOff x="2352" y="3600"/>
            <a:chExt cx="3360" cy="416"/>
          </a:xfrm>
        </p:grpSpPr>
        <p:sp>
          <p:nvSpPr>
            <p:cNvPr id="34874" name="AutoShape 51"/>
            <p:cNvSpPr>
              <a:spLocks/>
            </p:cNvSpPr>
            <p:nvPr/>
          </p:nvSpPr>
          <p:spPr bwMode="auto">
            <a:xfrm rot="-5400000">
              <a:off x="3924" y="2028"/>
              <a:ext cx="216" cy="3360"/>
            </a:xfrm>
            <a:prstGeom prst="leftBrace">
              <a:avLst>
                <a:gd name="adj1" fmla="val 129630"/>
                <a:gd name="adj2" fmla="val 50000"/>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75" name="Text Box 52"/>
            <p:cNvSpPr txBox="1">
              <a:spLocks noChangeArrowheads="1"/>
            </p:cNvSpPr>
            <p:nvPr/>
          </p:nvSpPr>
          <p:spPr bwMode="auto">
            <a:xfrm>
              <a:off x="3600" y="3815"/>
              <a:ext cx="1645" cy="201"/>
            </a:xfrm>
            <a:prstGeom prst="rect">
              <a:avLst/>
            </a:prstGeom>
            <a:solidFill>
              <a:srgbClr val="83ADC1"/>
            </a:solidFill>
            <a:ln w="9525">
              <a:noFill/>
              <a:miter lim="800000"/>
              <a:headEnd/>
              <a:tailEnd/>
            </a:ln>
          </p:spPr>
          <p:txBody>
            <a:bodyPr wrap="none">
              <a:spAutoFit/>
            </a:bodyPr>
            <a:lstStyle/>
            <a:p>
              <a:pPr defTabSz="914400"/>
              <a:r>
                <a:rPr lang="el-GR" sz="1600" i="1" dirty="0">
                  <a:solidFill>
                    <a:prstClr val="black"/>
                  </a:solidFill>
                  <a:latin typeface="Tahoma" pitchFamily="-112" charset="0"/>
                  <a:ea typeface="+mn-ea"/>
                  <a:cs typeface="Arial Unicode MS" pitchFamily="-112" charset="0"/>
                </a:rPr>
                <a:t>Καταχωρήσεις (</a:t>
              </a:r>
              <a:r>
                <a:rPr lang="en-US" sz="1600" i="1" dirty="0">
                  <a:solidFill>
                    <a:prstClr val="black"/>
                  </a:solidFill>
                  <a:latin typeface="Tahoma" pitchFamily="-112" charset="0"/>
                  <a:ea typeface="+mn-ea"/>
                  <a:cs typeface="Arial Unicode MS" pitchFamily="-112" charset="0"/>
                </a:rPr>
                <a:t>Postings)</a:t>
              </a:r>
            </a:p>
          </p:txBody>
        </p:sp>
      </p:grpSp>
      <p:sp>
        <p:nvSpPr>
          <p:cNvPr id="1200183" name="Text Box 55"/>
          <p:cNvSpPr txBox="1">
            <a:spLocks noChangeArrowheads="1"/>
          </p:cNvSpPr>
          <p:nvPr/>
        </p:nvSpPr>
        <p:spPr bwMode="auto">
          <a:xfrm>
            <a:off x="4548131" y="5842194"/>
            <a:ext cx="3097130" cy="369332"/>
          </a:xfrm>
          <a:prstGeom prst="rect">
            <a:avLst/>
          </a:prstGeom>
          <a:solidFill>
            <a:srgbClr val="FFFF99"/>
          </a:solidFill>
          <a:ln w="9525">
            <a:noFill/>
            <a:miter lim="800000"/>
            <a:headEnd/>
            <a:tailEnd/>
          </a:ln>
        </p:spPr>
        <p:txBody>
          <a:bodyPr wrap="none">
            <a:spAutoFit/>
          </a:bodyPr>
          <a:lstStyle/>
          <a:p>
            <a:pPr defTabSz="914400"/>
            <a:r>
              <a:rPr lang="el-GR" sz="1800" dirty="0">
                <a:solidFill>
                  <a:prstClr val="black"/>
                </a:solidFill>
                <a:latin typeface="Lucida Sans" pitchFamily="-112" charset="0"/>
                <a:ea typeface="+mn-ea"/>
                <a:cs typeface="Arial Unicode MS" pitchFamily="-112" charset="0"/>
              </a:rPr>
              <a:t>Σε διάταξη με βάση το </a:t>
            </a:r>
            <a:r>
              <a:rPr lang="en-US" sz="1800" dirty="0" err="1">
                <a:solidFill>
                  <a:prstClr val="black"/>
                </a:solidFill>
                <a:latin typeface="Lucida Sans" pitchFamily="-112" charset="0"/>
                <a:ea typeface="+mn-ea"/>
                <a:cs typeface="Arial Unicode MS" pitchFamily="-112" charset="0"/>
              </a:rPr>
              <a:t>docID</a:t>
            </a:r>
            <a:endParaRPr lang="en-US" sz="1800" dirty="0">
              <a:solidFill>
                <a:prstClr val="black"/>
              </a:solidFill>
              <a:latin typeface="Lucida Sans" pitchFamily="-112" charset="0"/>
              <a:ea typeface="+mn-ea"/>
              <a:cs typeface="Arial Unicode MS" pitchFamily="-112" charset="0"/>
            </a:endParaRPr>
          </a:p>
        </p:txBody>
      </p:sp>
      <p:sp>
        <p:nvSpPr>
          <p:cNvPr id="22568" name="Rectangle 73"/>
          <p:cNvSpPr>
            <a:spLocks noChangeArrowheads="1"/>
          </p:cNvSpPr>
          <p:nvPr/>
        </p:nvSpPr>
        <p:spPr bwMode="auto">
          <a:xfrm>
            <a:off x="7576838" y="2252339"/>
            <a:ext cx="1352872" cy="523220"/>
          </a:xfrm>
          <a:prstGeom prst="rect">
            <a:avLst/>
          </a:prstGeom>
          <a:solidFill>
            <a:schemeClr val="accent2">
              <a:lumMod val="20000"/>
              <a:lumOff val="80000"/>
            </a:schemeClr>
          </a:solidFill>
          <a:ln w="9525">
            <a:solidFill>
              <a:srgbClr val="BE4B48"/>
            </a:solidFill>
            <a:miter lim="800000"/>
            <a:headEnd/>
            <a:tailEnd/>
          </a:ln>
          <a:effectLst>
            <a:outerShdw dist="20000" dir="5400000" rotWithShape="0">
              <a:srgbClr val="808080">
                <a:alpha val="37999"/>
              </a:srgbClr>
            </a:outerShdw>
          </a:effectLst>
        </p:spPr>
        <p:txBody>
          <a:bodyPr wrap="square" anchor="ctr">
            <a:spAutoFit/>
          </a:bodyPr>
          <a:lstStyle/>
          <a:p>
            <a:pPr algn="ctr" defTabSz="914400">
              <a:defRPr/>
            </a:pPr>
            <a:r>
              <a:rPr lang="el-GR" sz="1400" i="1" dirty="0">
                <a:solidFill>
                  <a:srgbClr val="000000"/>
                </a:solidFill>
                <a:latin typeface="Calibri"/>
                <a:ea typeface="Arial Unicode MS" charset="0"/>
                <a:cs typeface="Arial Unicode MS" charset="0"/>
              </a:rPr>
              <a:t>Καταχώρηση (</a:t>
            </a:r>
            <a:r>
              <a:rPr lang="en-US" sz="1400" i="1" dirty="0">
                <a:solidFill>
                  <a:srgbClr val="000000"/>
                </a:solidFill>
                <a:latin typeface="Calibri"/>
                <a:ea typeface="Arial Unicode MS" charset="0"/>
                <a:cs typeface="Arial Unicode MS" charset="0"/>
              </a:rPr>
              <a:t>Posting</a:t>
            </a:r>
            <a:r>
              <a:rPr lang="el-GR" sz="1400" i="1" dirty="0">
                <a:solidFill>
                  <a:srgbClr val="000000"/>
                </a:solidFill>
                <a:latin typeface="Calibri"/>
                <a:ea typeface="Arial Unicode MS" charset="0"/>
                <a:cs typeface="Arial Unicode MS" charset="0"/>
              </a:rPr>
              <a:t>)</a:t>
            </a:r>
            <a:endParaRPr lang="en-US" sz="1400" i="1" dirty="0">
              <a:solidFill>
                <a:srgbClr val="000000"/>
              </a:solidFill>
              <a:latin typeface="Calibri"/>
              <a:ea typeface="Arial Unicode MS" charset="0"/>
              <a:cs typeface="Arial Unicode MS" charset="0"/>
            </a:endParaRPr>
          </a:p>
        </p:txBody>
      </p:sp>
      <p:sp>
        <p:nvSpPr>
          <p:cNvPr id="34825" name="Line 75"/>
          <p:cNvSpPr>
            <a:spLocks noChangeShapeType="1"/>
          </p:cNvSpPr>
          <p:nvPr/>
        </p:nvSpPr>
        <p:spPr bwMode="auto">
          <a:xfrm flipH="1">
            <a:off x="8232324" y="2826654"/>
            <a:ext cx="228600" cy="381000"/>
          </a:xfrm>
          <a:prstGeom prst="line">
            <a:avLst/>
          </a:prstGeom>
          <a:noFill/>
          <a:ln w="9525">
            <a:solidFill>
              <a:schemeClr val="tx1"/>
            </a:solidFill>
            <a:miter lim="800000"/>
            <a:headEnd/>
            <a:tailEnd type="triangle" w="med" len="med"/>
          </a:ln>
        </p:spPr>
        <p:txBody>
          <a:bodyPr wrap="none">
            <a:spAutoFit/>
          </a:bodyPr>
          <a:lstStyle/>
          <a:p>
            <a:pPr defTabSz="914400"/>
            <a:endParaRPr lang="el-GR">
              <a:solidFill>
                <a:prstClr val="black"/>
              </a:solidFill>
              <a:ea typeface="+mn-ea"/>
              <a:cs typeface="Arial Unicode MS" pitchFamily="-112" charset="0"/>
            </a:endParaRPr>
          </a:p>
        </p:txBody>
      </p:sp>
      <p:sp>
        <p:nvSpPr>
          <p:cNvPr id="34826" name="TextBox 52"/>
          <p:cNvSpPr txBox="1">
            <a:spLocks noChangeArrowheads="1"/>
          </p:cNvSpPr>
          <p:nvPr/>
        </p:nvSpPr>
        <p:spPr bwMode="auto">
          <a:xfrm>
            <a:off x="7645261" y="162046"/>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
        <p:nvSpPr>
          <p:cNvPr id="54" name="Text Box 4"/>
          <p:cNvSpPr txBox="1">
            <a:spLocks noChangeArrowheads="1"/>
          </p:cNvSpPr>
          <p:nvPr/>
        </p:nvSpPr>
        <p:spPr bwMode="auto">
          <a:xfrm>
            <a:off x="914261" y="3167206"/>
            <a:ext cx="1092200"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Brutus</a:t>
            </a:r>
          </a:p>
        </p:txBody>
      </p:sp>
      <p:sp>
        <p:nvSpPr>
          <p:cNvPr id="55" name="Text Box 5"/>
          <p:cNvSpPr txBox="1">
            <a:spLocks noChangeArrowheads="1"/>
          </p:cNvSpPr>
          <p:nvPr/>
        </p:nvSpPr>
        <p:spPr bwMode="auto">
          <a:xfrm>
            <a:off x="914261" y="4224481"/>
            <a:ext cx="1490663" cy="461963"/>
          </a:xfrm>
          <a:prstGeom prst="rect">
            <a:avLst/>
          </a:prstGeom>
          <a:noFill/>
          <a:ln w="9525">
            <a:solidFill>
              <a:schemeClr val="tx1"/>
            </a:solidFill>
            <a:miter lim="800000"/>
            <a:headEnd/>
            <a:tailEnd/>
          </a:ln>
        </p:spPr>
        <p:txBody>
          <a:bodyPr wrap="none">
            <a:spAutoFit/>
          </a:bodyPr>
          <a:lstStyle/>
          <a:p>
            <a:pPr defTabSz="914400">
              <a:defRPr/>
            </a:pPr>
            <a:r>
              <a:rPr lang="en-US" b="1" i="1" dirty="0">
                <a:solidFill>
                  <a:prstClr val="black"/>
                </a:solidFill>
                <a:latin typeface="Calibri"/>
                <a:ea typeface="Arial Unicode MS" charset="0"/>
                <a:cs typeface="Arial Unicode MS" charset="0"/>
              </a:rPr>
              <a:t>Calpurnia</a:t>
            </a:r>
          </a:p>
        </p:txBody>
      </p:sp>
      <p:sp>
        <p:nvSpPr>
          <p:cNvPr id="56" name="Text Box 6"/>
          <p:cNvSpPr txBox="1">
            <a:spLocks noChangeArrowheads="1"/>
          </p:cNvSpPr>
          <p:nvPr/>
        </p:nvSpPr>
        <p:spPr bwMode="auto">
          <a:xfrm>
            <a:off x="914261" y="3700606"/>
            <a:ext cx="1149350" cy="466725"/>
          </a:xfrm>
          <a:prstGeom prst="rect">
            <a:avLst/>
          </a:prstGeom>
          <a:noFill/>
          <a:ln w="9525">
            <a:solidFill>
              <a:schemeClr val="tx1"/>
            </a:solidFill>
            <a:miter lim="800000"/>
            <a:headEnd/>
            <a:tailEnd/>
          </a:ln>
        </p:spPr>
        <p:txBody>
          <a:bodyPr>
            <a:spAutoFit/>
          </a:bodyPr>
          <a:lstStyle/>
          <a:p>
            <a:pPr defTabSz="914400">
              <a:defRPr/>
            </a:pPr>
            <a:r>
              <a:rPr lang="en-US" b="1" i="1" dirty="0">
                <a:solidFill>
                  <a:prstClr val="black"/>
                </a:solidFill>
                <a:latin typeface="Calibri"/>
                <a:ea typeface="Arial Unicode MS" charset="0"/>
                <a:cs typeface="Arial Unicode MS" charset="0"/>
              </a:rPr>
              <a:t>Caesar</a:t>
            </a:r>
          </a:p>
        </p:txBody>
      </p:sp>
      <p:sp>
        <p:nvSpPr>
          <p:cNvPr id="34830" name="AutoShape 7"/>
          <p:cNvSpPr>
            <a:spLocks noChangeArrowheads="1"/>
          </p:cNvSpPr>
          <p:nvPr/>
        </p:nvSpPr>
        <p:spPr bwMode="auto">
          <a:xfrm>
            <a:off x="2590661" y="3243406"/>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4831" name="AutoShape 8"/>
          <p:cNvSpPr>
            <a:spLocks noChangeArrowheads="1"/>
          </p:cNvSpPr>
          <p:nvPr/>
        </p:nvSpPr>
        <p:spPr bwMode="auto">
          <a:xfrm>
            <a:off x="2590661" y="3776806"/>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grpSp>
        <p:nvGrpSpPr>
          <p:cNvPr id="4" name="Group 26"/>
          <p:cNvGrpSpPr>
            <a:grpSpLocks/>
          </p:cNvGrpSpPr>
          <p:nvPr/>
        </p:nvGrpSpPr>
        <p:grpSpPr bwMode="auto">
          <a:xfrm>
            <a:off x="3809861" y="4310206"/>
            <a:ext cx="4876800" cy="304800"/>
            <a:chOff x="2064" y="2448"/>
            <a:chExt cx="3072" cy="192"/>
          </a:xfrm>
        </p:grpSpPr>
        <p:sp>
          <p:nvSpPr>
            <p:cNvPr id="34869" name="Rectangle 27"/>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4870" name="Rectangle 28"/>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71" name="Rectangle 29"/>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72" name="Rectangle 30"/>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73" name="Line 31"/>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a:solidFill>
                  <a:prstClr val="black"/>
                </a:solidFill>
                <a:ea typeface="+mn-ea"/>
                <a:cs typeface="Arial Unicode MS" pitchFamily="-112" charset="0"/>
              </a:endParaRPr>
            </a:p>
          </p:txBody>
        </p:sp>
      </p:grpSp>
      <p:grpSp>
        <p:nvGrpSpPr>
          <p:cNvPr id="5" name="Group 51"/>
          <p:cNvGrpSpPr>
            <a:grpSpLocks/>
          </p:cNvGrpSpPr>
          <p:nvPr/>
        </p:nvGrpSpPr>
        <p:grpSpPr bwMode="auto">
          <a:xfrm>
            <a:off x="3809861" y="3700606"/>
            <a:ext cx="4959350" cy="461963"/>
            <a:chOff x="2064" y="2688"/>
            <a:chExt cx="3124" cy="291"/>
          </a:xfrm>
        </p:grpSpPr>
        <p:grpSp>
          <p:nvGrpSpPr>
            <p:cNvPr id="6" name="Group 20"/>
            <p:cNvGrpSpPr>
              <a:grpSpLocks/>
            </p:cNvGrpSpPr>
            <p:nvPr/>
          </p:nvGrpSpPr>
          <p:grpSpPr bwMode="auto">
            <a:xfrm>
              <a:off x="2064" y="2736"/>
              <a:ext cx="3072" cy="192"/>
              <a:chOff x="2064" y="2448"/>
              <a:chExt cx="3072" cy="192"/>
            </a:xfrm>
          </p:grpSpPr>
          <p:sp>
            <p:nvSpPr>
              <p:cNvPr id="34864" name="Rectangle 21"/>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4865" name="Rectangle 22"/>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66" name="Rectangle 23"/>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67" name="Rectangle 24"/>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68" name="Line 25"/>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a:solidFill>
                    <a:prstClr val="black"/>
                  </a:solidFill>
                  <a:ea typeface="+mn-ea"/>
                  <a:cs typeface="Arial Unicode MS" pitchFamily="-112" charset="0"/>
                </a:endParaRPr>
              </a:p>
            </p:txBody>
          </p:sp>
        </p:grpSp>
        <p:sp>
          <p:nvSpPr>
            <p:cNvPr id="34856" name="Text Box 32"/>
            <p:cNvSpPr txBox="1">
              <a:spLocks noChangeArrowheads="1"/>
            </p:cNvSpPr>
            <p:nvPr/>
          </p:nvSpPr>
          <p:spPr bwMode="auto">
            <a:xfrm>
              <a:off x="2150" y="2688"/>
              <a:ext cx="223" cy="288"/>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a:t>
              </a:r>
            </a:p>
          </p:txBody>
        </p:sp>
        <p:sp>
          <p:nvSpPr>
            <p:cNvPr id="34857" name="Text Box 33"/>
            <p:cNvSpPr txBox="1">
              <a:spLocks noChangeArrowheads="1"/>
            </p:cNvSpPr>
            <p:nvPr/>
          </p:nvSpPr>
          <p:spPr bwMode="auto">
            <a:xfrm>
              <a:off x="2582" y="2688"/>
              <a:ext cx="223" cy="288"/>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2</a:t>
              </a:r>
            </a:p>
          </p:txBody>
        </p:sp>
        <p:sp>
          <p:nvSpPr>
            <p:cNvPr id="34858" name="Text Box 34"/>
            <p:cNvSpPr txBox="1">
              <a:spLocks noChangeArrowheads="1"/>
            </p:cNvSpPr>
            <p:nvPr/>
          </p:nvSpPr>
          <p:spPr bwMode="auto">
            <a:xfrm>
              <a:off x="2945" y="2688"/>
              <a:ext cx="239"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4</a:t>
              </a:r>
            </a:p>
          </p:txBody>
        </p:sp>
        <p:sp>
          <p:nvSpPr>
            <p:cNvPr id="34859" name="Text Box 35"/>
            <p:cNvSpPr txBox="1">
              <a:spLocks noChangeArrowheads="1"/>
            </p:cNvSpPr>
            <p:nvPr/>
          </p:nvSpPr>
          <p:spPr bwMode="auto">
            <a:xfrm>
              <a:off x="3312" y="2688"/>
              <a:ext cx="223" cy="288"/>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5</a:t>
              </a:r>
            </a:p>
          </p:txBody>
        </p:sp>
        <p:sp>
          <p:nvSpPr>
            <p:cNvPr id="34860" name="Text Box 36"/>
            <p:cNvSpPr txBox="1">
              <a:spLocks noChangeArrowheads="1"/>
            </p:cNvSpPr>
            <p:nvPr/>
          </p:nvSpPr>
          <p:spPr bwMode="auto">
            <a:xfrm>
              <a:off x="3665" y="2688"/>
              <a:ext cx="239"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6</a:t>
              </a:r>
            </a:p>
          </p:txBody>
        </p:sp>
        <p:sp>
          <p:nvSpPr>
            <p:cNvPr id="34861" name="Text Box 37"/>
            <p:cNvSpPr txBox="1">
              <a:spLocks noChangeArrowheads="1"/>
            </p:cNvSpPr>
            <p:nvPr/>
          </p:nvSpPr>
          <p:spPr bwMode="auto">
            <a:xfrm>
              <a:off x="4049" y="2688"/>
              <a:ext cx="362"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16</a:t>
              </a:r>
            </a:p>
          </p:txBody>
        </p:sp>
        <p:sp>
          <p:nvSpPr>
            <p:cNvPr id="34862" name="Text Box 38"/>
            <p:cNvSpPr txBox="1">
              <a:spLocks noChangeArrowheads="1"/>
            </p:cNvSpPr>
            <p:nvPr/>
          </p:nvSpPr>
          <p:spPr bwMode="auto">
            <a:xfrm>
              <a:off x="4416" y="2688"/>
              <a:ext cx="362"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57</a:t>
              </a:r>
            </a:p>
          </p:txBody>
        </p:sp>
        <p:sp>
          <p:nvSpPr>
            <p:cNvPr id="34863" name="Text Box 39"/>
            <p:cNvSpPr txBox="1">
              <a:spLocks noChangeArrowheads="1"/>
            </p:cNvSpPr>
            <p:nvPr/>
          </p:nvSpPr>
          <p:spPr bwMode="auto">
            <a:xfrm>
              <a:off x="4704" y="2688"/>
              <a:ext cx="484"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132</a:t>
              </a:r>
            </a:p>
          </p:txBody>
        </p:sp>
      </p:grpSp>
      <p:grpSp>
        <p:nvGrpSpPr>
          <p:cNvPr id="7" name="Group 52"/>
          <p:cNvGrpSpPr>
            <a:grpSpLocks/>
          </p:cNvGrpSpPr>
          <p:nvPr/>
        </p:nvGrpSpPr>
        <p:grpSpPr bwMode="auto">
          <a:xfrm>
            <a:off x="3809861" y="3167206"/>
            <a:ext cx="4876800" cy="461963"/>
            <a:chOff x="2064" y="2400"/>
            <a:chExt cx="3072" cy="291"/>
          </a:xfrm>
        </p:grpSpPr>
        <p:grpSp>
          <p:nvGrpSpPr>
            <p:cNvPr id="8" name="Group 19"/>
            <p:cNvGrpSpPr>
              <a:grpSpLocks/>
            </p:cNvGrpSpPr>
            <p:nvPr/>
          </p:nvGrpSpPr>
          <p:grpSpPr bwMode="auto">
            <a:xfrm>
              <a:off x="2064" y="2448"/>
              <a:ext cx="3072" cy="192"/>
              <a:chOff x="2064" y="2448"/>
              <a:chExt cx="3072" cy="192"/>
            </a:xfrm>
          </p:grpSpPr>
          <p:sp>
            <p:nvSpPr>
              <p:cNvPr id="34850" name="Rectangle 11"/>
              <p:cNvSpPr>
                <a:spLocks noChangeArrowheads="1"/>
              </p:cNvSpPr>
              <p:nvPr/>
            </p:nvSpPr>
            <p:spPr bwMode="auto">
              <a:xfrm>
                <a:off x="2064" y="2448"/>
                <a:ext cx="3072" cy="192"/>
              </a:xfrm>
              <a:prstGeom prst="rect">
                <a:avLst/>
              </a:prstGeom>
              <a:noFill/>
              <a:ln w="25400">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4851" name="Rectangle 13"/>
              <p:cNvSpPr>
                <a:spLocks noChangeArrowheads="1"/>
              </p:cNvSpPr>
              <p:nvPr/>
            </p:nvSpPr>
            <p:spPr bwMode="auto">
              <a:xfrm>
                <a:off x="2448" y="2448"/>
                <a:ext cx="2304"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52" name="Rectangle 15"/>
              <p:cNvSpPr>
                <a:spLocks noChangeArrowheads="1"/>
              </p:cNvSpPr>
              <p:nvPr/>
            </p:nvSpPr>
            <p:spPr bwMode="auto">
              <a:xfrm>
                <a:off x="2832" y="2448"/>
                <a:ext cx="1536"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53" name="Rectangle 16"/>
              <p:cNvSpPr>
                <a:spLocks noChangeArrowheads="1"/>
              </p:cNvSpPr>
              <p:nvPr/>
            </p:nvSpPr>
            <p:spPr bwMode="auto">
              <a:xfrm>
                <a:off x="3216" y="2448"/>
                <a:ext cx="768" cy="192"/>
              </a:xfrm>
              <a:prstGeom prst="rect">
                <a:avLst/>
              </a:prstGeom>
              <a:noFill/>
              <a:ln w="9525">
                <a:solidFill>
                  <a:schemeClr val="tx1"/>
                </a:solidFill>
                <a:miter lim="800000"/>
                <a:headEnd/>
                <a:tailEnd/>
              </a:ln>
            </p:spPr>
            <p:txBody>
              <a:bodyPr anchor="ctr">
                <a:spAutoFit/>
              </a:bodyPr>
              <a:lstStyle/>
              <a:p>
                <a:pPr defTabSz="914400"/>
                <a:endParaRPr lang="el-GR">
                  <a:solidFill>
                    <a:prstClr val="black"/>
                  </a:solidFill>
                  <a:ea typeface="+mn-ea"/>
                  <a:cs typeface="Arial Unicode MS" pitchFamily="-112" charset="0"/>
                </a:endParaRPr>
              </a:p>
            </p:txBody>
          </p:sp>
          <p:sp>
            <p:nvSpPr>
              <p:cNvPr id="34854" name="Line 18"/>
              <p:cNvSpPr>
                <a:spLocks noChangeShapeType="1"/>
              </p:cNvSpPr>
              <p:nvPr/>
            </p:nvSpPr>
            <p:spPr bwMode="auto">
              <a:xfrm>
                <a:off x="3600" y="2448"/>
                <a:ext cx="0" cy="192"/>
              </a:xfrm>
              <a:prstGeom prst="line">
                <a:avLst/>
              </a:prstGeom>
              <a:noFill/>
              <a:ln w="9525">
                <a:solidFill>
                  <a:schemeClr val="tx1"/>
                </a:solidFill>
                <a:miter lim="800000"/>
                <a:headEnd/>
                <a:tailEnd/>
              </a:ln>
            </p:spPr>
            <p:txBody>
              <a:bodyPr wrap="none">
                <a:spAutoFit/>
              </a:bodyPr>
              <a:lstStyle/>
              <a:p>
                <a:pPr defTabSz="914400"/>
                <a:endParaRPr lang="el-GR">
                  <a:solidFill>
                    <a:prstClr val="black"/>
                  </a:solidFill>
                  <a:ea typeface="+mn-ea"/>
                  <a:cs typeface="Arial Unicode MS" pitchFamily="-112" charset="0"/>
                </a:endParaRPr>
              </a:p>
            </p:txBody>
          </p:sp>
        </p:grpSp>
        <p:sp>
          <p:nvSpPr>
            <p:cNvPr id="34842" name="Text Box 40"/>
            <p:cNvSpPr txBox="1">
              <a:spLocks noChangeArrowheads="1"/>
            </p:cNvSpPr>
            <p:nvPr/>
          </p:nvSpPr>
          <p:spPr bwMode="auto">
            <a:xfrm>
              <a:off x="2160" y="2400"/>
              <a:ext cx="239"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a:t>
              </a:r>
            </a:p>
          </p:txBody>
        </p:sp>
        <p:sp>
          <p:nvSpPr>
            <p:cNvPr id="34843" name="Text Box 41"/>
            <p:cNvSpPr txBox="1">
              <a:spLocks noChangeArrowheads="1"/>
            </p:cNvSpPr>
            <p:nvPr/>
          </p:nvSpPr>
          <p:spPr bwMode="auto">
            <a:xfrm>
              <a:off x="2513" y="2400"/>
              <a:ext cx="239"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2</a:t>
              </a:r>
            </a:p>
          </p:txBody>
        </p:sp>
        <p:sp>
          <p:nvSpPr>
            <p:cNvPr id="34844" name="Text Box 42"/>
            <p:cNvSpPr txBox="1">
              <a:spLocks noChangeArrowheads="1"/>
            </p:cNvSpPr>
            <p:nvPr/>
          </p:nvSpPr>
          <p:spPr bwMode="auto">
            <a:xfrm>
              <a:off x="2928" y="2400"/>
              <a:ext cx="239"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4</a:t>
              </a:r>
            </a:p>
          </p:txBody>
        </p:sp>
        <p:sp>
          <p:nvSpPr>
            <p:cNvPr id="34845" name="Text Box 43"/>
            <p:cNvSpPr txBox="1">
              <a:spLocks noChangeArrowheads="1"/>
            </p:cNvSpPr>
            <p:nvPr/>
          </p:nvSpPr>
          <p:spPr bwMode="auto">
            <a:xfrm>
              <a:off x="3264" y="2400"/>
              <a:ext cx="362"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11</a:t>
              </a:r>
            </a:p>
          </p:txBody>
        </p:sp>
        <p:sp>
          <p:nvSpPr>
            <p:cNvPr id="34846" name="Text Box 44"/>
            <p:cNvSpPr txBox="1">
              <a:spLocks noChangeArrowheads="1"/>
            </p:cNvSpPr>
            <p:nvPr/>
          </p:nvSpPr>
          <p:spPr bwMode="auto">
            <a:xfrm>
              <a:off x="3665" y="2400"/>
              <a:ext cx="362"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31</a:t>
              </a:r>
            </a:p>
          </p:txBody>
        </p:sp>
        <p:sp>
          <p:nvSpPr>
            <p:cNvPr id="34847" name="Text Box 45"/>
            <p:cNvSpPr txBox="1">
              <a:spLocks noChangeArrowheads="1"/>
            </p:cNvSpPr>
            <p:nvPr/>
          </p:nvSpPr>
          <p:spPr bwMode="auto">
            <a:xfrm>
              <a:off x="4049" y="2400"/>
              <a:ext cx="362"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45</a:t>
              </a:r>
            </a:p>
          </p:txBody>
        </p:sp>
        <p:sp>
          <p:nvSpPr>
            <p:cNvPr id="34848" name="Text Box 46"/>
            <p:cNvSpPr txBox="1">
              <a:spLocks noChangeArrowheads="1"/>
            </p:cNvSpPr>
            <p:nvPr/>
          </p:nvSpPr>
          <p:spPr bwMode="auto">
            <a:xfrm>
              <a:off x="4320" y="2400"/>
              <a:ext cx="484" cy="291"/>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173</a:t>
              </a:r>
            </a:p>
          </p:txBody>
        </p:sp>
        <p:sp>
          <p:nvSpPr>
            <p:cNvPr id="34849" name="Text Box 47"/>
            <p:cNvSpPr txBox="1">
              <a:spLocks noChangeArrowheads="1"/>
            </p:cNvSpPr>
            <p:nvPr/>
          </p:nvSpPr>
          <p:spPr bwMode="auto">
            <a:xfrm>
              <a:off x="4747" y="2400"/>
              <a:ext cx="116" cy="288"/>
            </a:xfrm>
            <a:prstGeom prst="rect">
              <a:avLst/>
            </a:prstGeom>
            <a:noFill/>
            <a:ln w="9525">
              <a:noFill/>
              <a:miter lim="800000"/>
              <a:headEnd/>
              <a:tailEnd/>
            </a:ln>
          </p:spPr>
          <p:txBody>
            <a:bodyPr wrap="none">
              <a:spAutoFit/>
            </a:bodyPr>
            <a:lstStyle/>
            <a:p>
              <a:pPr defTabSz="914400"/>
              <a:endParaRPr lang="el-GR">
                <a:solidFill>
                  <a:prstClr val="black"/>
                </a:solidFill>
                <a:ea typeface="+mn-ea"/>
                <a:cs typeface="Arial Unicode MS" pitchFamily="-112" charset="0"/>
              </a:endParaRPr>
            </a:p>
          </p:txBody>
        </p:sp>
      </p:grpSp>
      <p:sp>
        <p:nvSpPr>
          <p:cNvPr id="34835" name="Text Box 48"/>
          <p:cNvSpPr txBox="1">
            <a:spLocks noChangeArrowheads="1"/>
          </p:cNvSpPr>
          <p:nvPr/>
        </p:nvSpPr>
        <p:spPr bwMode="auto">
          <a:xfrm>
            <a:off x="3809861" y="4234006"/>
            <a:ext cx="379413" cy="461963"/>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2</a:t>
            </a:r>
          </a:p>
        </p:txBody>
      </p:sp>
      <p:sp>
        <p:nvSpPr>
          <p:cNvPr id="34836" name="AutoShape 49"/>
          <p:cNvSpPr>
            <a:spLocks noChangeArrowheads="1"/>
          </p:cNvSpPr>
          <p:nvPr/>
        </p:nvSpPr>
        <p:spPr bwMode="auto">
          <a:xfrm>
            <a:off x="2590661" y="4310206"/>
            <a:ext cx="1143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spAutoFit/>
          </a:bodyPr>
          <a:lstStyle/>
          <a:p>
            <a:pPr defTabSz="914400"/>
            <a:endParaRPr lang="el-GR">
              <a:solidFill>
                <a:prstClr val="black"/>
              </a:solidFill>
              <a:ea typeface="+mn-ea"/>
              <a:cs typeface="Arial Unicode MS" pitchFamily="-112" charset="0"/>
            </a:endParaRPr>
          </a:p>
        </p:txBody>
      </p:sp>
      <p:sp>
        <p:nvSpPr>
          <p:cNvPr id="34837" name="Text Box 50"/>
          <p:cNvSpPr txBox="1">
            <a:spLocks noChangeArrowheads="1"/>
          </p:cNvSpPr>
          <p:nvPr/>
        </p:nvSpPr>
        <p:spPr bwMode="auto">
          <a:xfrm>
            <a:off x="4428986" y="4234006"/>
            <a:ext cx="573088" cy="461963"/>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31</a:t>
            </a:r>
          </a:p>
        </p:txBody>
      </p:sp>
      <p:sp>
        <p:nvSpPr>
          <p:cNvPr id="34838" name="Text Box 46"/>
          <p:cNvSpPr txBox="1">
            <a:spLocks noChangeArrowheads="1"/>
          </p:cNvSpPr>
          <p:nvPr/>
        </p:nvSpPr>
        <p:spPr bwMode="auto">
          <a:xfrm>
            <a:off x="8000861" y="3167206"/>
            <a:ext cx="768350" cy="461963"/>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174</a:t>
            </a:r>
          </a:p>
        </p:txBody>
      </p:sp>
      <p:sp>
        <p:nvSpPr>
          <p:cNvPr id="34839" name="Text Box 50"/>
          <p:cNvSpPr txBox="1">
            <a:spLocks noChangeArrowheads="1"/>
          </p:cNvSpPr>
          <p:nvPr/>
        </p:nvSpPr>
        <p:spPr bwMode="auto">
          <a:xfrm>
            <a:off x="5140186" y="4234006"/>
            <a:ext cx="574675" cy="461963"/>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54</a:t>
            </a:r>
          </a:p>
        </p:txBody>
      </p:sp>
      <p:sp>
        <p:nvSpPr>
          <p:cNvPr id="34840" name="Text Box 50"/>
          <p:cNvSpPr txBox="1">
            <a:spLocks noChangeArrowheads="1"/>
          </p:cNvSpPr>
          <p:nvPr/>
        </p:nvSpPr>
        <p:spPr bwMode="auto">
          <a:xfrm>
            <a:off x="5562461" y="4234006"/>
            <a:ext cx="768350" cy="461963"/>
          </a:xfrm>
          <a:prstGeom prst="rect">
            <a:avLst/>
          </a:prstGeom>
          <a:noFill/>
          <a:ln w="9525">
            <a:noFill/>
            <a:miter lim="800000"/>
            <a:headEnd/>
            <a:tailEnd/>
          </a:ln>
        </p:spPr>
        <p:txBody>
          <a:bodyPr wrap="none">
            <a:spAutoFit/>
          </a:bodyPr>
          <a:lstStyle/>
          <a:p>
            <a:pPr defTabSz="914400"/>
            <a:r>
              <a:rPr lang="en-US">
                <a:solidFill>
                  <a:prstClr val="black"/>
                </a:solidFill>
                <a:latin typeface="Lucida Sans" pitchFamily="-112" charset="0"/>
                <a:ea typeface="+mn-ea"/>
                <a:cs typeface="Arial Unicode MS" pitchFamily="-112" charset="0"/>
              </a:rPr>
              <a:t>101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0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8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24558" y="2819400"/>
            <a:ext cx="7490792" cy="1981200"/>
          </a:xfrm>
        </p:spPr>
        <p:txBody>
          <a:bodyPr>
            <a:noAutofit/>
          </a:bodyPr>
          <a:lstStyle/>
          <a:p>
            <a:pPr eaLnBrk="1" hangingPunct="1"/>
            <a:r>
              <a:rPr lang="el-GR" sz="3200" dirty="0">
                <a:ea typeface="ＭＳ Ｐゴシック" pitchFamily="-112" charset="-128"/>
              </a:rPr>
              <a:t>ΜΥΕ00</a:t>
            </a:r>
            <a:r>
              <a:rPr lang="en-US" sz="3200" dirty="0">
                <a:ea typeface="ＭＳ Ｐゴシック" pitchFamily="-112" charset="-128"/>
              </a:rPr>
              <a:t>3</a:t>
            </a:r>
            <a:r>
              <a:rPr lang="el-GR" sz="3200" dirty="0">
                <a:ea typeface="ＭＳ Ｐゴシック" pitchFamily="-112" charset="-128"/>
              </a:rPr>
              <a:t>: Ανάκτηση Πληροφορίας</a:t>
            </a:r>
            <a:endParaRPr lang="en-US" sz="3200" dirty="0">
              <a:ea typeface="ＭＳ Ｐゴシック" pitchFamily="-112" charset="-128"/>
            </a:endParaRPr>
          </a:p>
          <a:p>
            <a:pPr eaLnBrk="1" hangingPunct="1"/>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endParaRPr lang="en-US" sz="1800" i="1" dirty="0">
              <a:solidFill>
                <a:schemeClr val="bg1">
                  <a:lumMod val="95000"/>
                </a:schemeClr>
              </a:solidFill>
              <a:ea typeface="ＭＳ Ｐゴシック" pitchFamily="-112" charset="-128"/>
            </a:endParaRPr>
          </a:p>
          <a:p>
            <a:pPr eaLnBrk="1" hangingPunct="1"/>
            <a:endParaRPr lang="en-US" sz="1800" i="1" dirty="0">
              <a:solidFill>
                <a:schemeClr val="bg1">
                  <a:lumMod val="95000"/>
                </a:schemeClr>
              </a:solidFill>
              <a:ea typeface="ＭＳ Ｐゴシック" pitchFamily="-112" charset="-128"/>
            </a:endParaRPr>
          </a:p>
          <a:p>
            <a:pPr eaLnBrk="1" hangingPunct="1"/>
            <a:r>
              <a:rPr lang="el-GR" sz="3200" dirty="0">
                <a:solidFill>
                  <a:schemeClr val="bg1"/>
                </a:solidFill>
                <a:ea typeface="ＭＳ Ｐゴシック" pitchFamily="-112" charset="-128"/>
              </a:rPr>
              <a:t>Δομές για Λεξικά </a:t>
            </a:r>
          </a:p>
          <a:p>
            <a:pPr eaLnBrk="1" hangingPunct="1"/>
            <a:endParaRPr lang="en-US" sz="3900" dirty="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68</a:t>
            </a:fld>
            <a:endParaRPr lang="en-US"/>
          </a:p>
        </p:txBody>
      </p:sp>
      <p:sp>
        <p:nvSpPr>
          <p:cNvPr id="4" name="TextBox 3">
            <a:extLst>
              <a:ext uri="{FF2B5EF4-FFF2-40B4-BE49-F238E27FC236}">
                <a16:creationId xmlns:a16="http://schemas.microsoft.com/office/drawing/2014/main" id="{1B4D9507-E875-4BDA-8CE9-1137AB3B0A3E}"/>
              </a:ext>
            </a:extLst>
          </p:cNvPr>
          <p:cNvSpPr txBox="1"/>
          <p:nvPr/>
        </p:nvSpPr>
        <p:spPr>
          <a:xfrm>
            <a:off x="4953000" y="6358949"/>
            <a:ext cx="4104456" cy="344582"/>
          </a:xfrm>
          <a:prstGeom prst="rect">
            <a:avLst/>
          </a:prstGeom>
          <a:noFill/>
        </p:spPr>
        <p:txBody>
          <a:bodyPr wrap="square" rtlCol="0">
            <a:spAutoFit/>
          </a:body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4</a:t>
            </a:r>
            <a:r>
              <a:rPr lang="el-GR" sz="2200" i="1" dirty="0">
                <a:solidFill>
                  <a:schemeClr val="bg1">
                    <a:lumMod val="95000"/>
                  </a:schemeClr>
                </a:solidFill>
                <a:latin typeface="+mn-lt"/>
                <a:ea typeface="ＭＳ Ｐゴシック" pitchFamily="-112" charset="-128"/>
              </a:rPr>
              <a:t>-202</a:t>
            </a:r>
            <a:r>
              <a:rPr lang="en-US" sz="2200" i="1" dirty="0">
                <a:solidFill>
                  <a:schemeClr val="bg1">
                    <a:lumMod val="95000"/>
                  </a:schemeClr>
                </a:solidFill>
                <a:latin typeface="+mn-lt"/>
                <a:ea typeface="ＭＳ Ｐゴシック" pitchFamily="-112" charset="-128"/>
              </a:rPr>
              <a:t>5</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07F7853-8DA4-45F5-816C-9EF8658580D0}"/>
                  </a:ext>
                </a:extLst>
              </p14:cNvPr>
              <p14:cNvContentPartPr/>
              <p14:nvPr/>
            </p14:nvContentPartPr>
            <p14:xfrm>
              <a:off x="6632306" y="700957"/>
              <a:ext cx="4680" cy="6840"/>
            </p14:xfrm>
          </p:contentPart>
        </mc:Choice>
        <mc:Fallback xmlns="">
          <p:pic>
            <p:nvPicPr>
              <p:cNvPr id="2" name="Ink 1">
                <a:extLst>
                  <a:ext uri="{FF2B5EF4-FFF2-40B4-BE49-F238E27FC236}">
                    <a16:creationId xmlns:a16="http://schemas.microsoft.com/office/drawing/2014/main" id="{C07F7853-8DA4-45F5-816C-9EF8658580D0}"/>
                  </a:ext>
                </a:extLst>
              </p:cNvPr>
              <p:cNvPicPr/>
              <p:nvPr/>
            </p:nvPicPr>
            <p:blipFill>
              <a:blip r:embed="rId3"/>
              <a:stretch>
                <a:fillRect/>
              </a:stretch>
            </p:blipFill>
            <p:spPr>
              <a:xfrm>
                <a:off x="6623306" y="691957"/>
                <a:ext cx="22320" cy="24480"/>
              </a:xfrm>
              <a:prstGeom prst="rect">
                <a:avLst/>
              </a:prstGeom>
            </p:spPr>
          </p:pic>
        </mc:Fallback>
      </mc:AlternateContent>
    </p:spTree>
    <p:extLst>
      <p:ext uri="{BB962C8B-B14F-4D97-AF65-F5344CB8AC3E}">
        <p14:creationId xmlns:p14="http://schemas.microsoft.com/office/powerpoint/2010/main" val="2773373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9193" y="149978"/>
            <a:ext cx="7886700" cy="1325563"/>
          </a:xfrm>
        </p:spPr>
        <p:txBody>
          <a:bodyPr/>
          <a:lstStyle/>
          <a:p>
            <a:pPr algn="ctr" eaLnBrk="1" hangingPunct="1"/>
            <a:r>
              <a:rPr lang="el-GR" dirty="0">
                <a:solidFill>
                  <a:schemeClr val="accent2">
                    <a:lumMod val="75000"/>
                  </a:schemeClr>
                </a:solidFill>
                <a:ea typeface="ＭＳ Ｐゴシック" pitchFamily="-112" charset="-128"/>
              </a:rPr>
              <a:t>Δομές Δεδομένων για Λεξικά</a:t>
            </a:r>
            <a:endParaRPr lang="en-US" dirty="0">
              <a:solidFill>
                <a:schemeClr val="accent2">
                  <a:lumMod val="75000"/>
                </a:schemeClr>
              </a:solidFill>
              <a:ea typeface="ＭＳ Ｐゴシック" pitchFamily="-112" charset="-128"/>
            </a:endParaRPr>
          </a:p>
        </p:txBody>
      </p:sp>
      <p:sp>
        <p:nvSpPr>
          <p:cNvPr id="21507" name="Content Placeholder 2"/>
          <p:cNvSpPr>
            <a:spLocks noGrp="1"/>
          </p:cNvSpPr>
          <p:nvPr>
            <p:ph idx="1"/>
          </p:nvPr>
        </p:nvSpPr>
        <p:spPr>
          <a:xfrm>
            <a:off x="190500" y="1524000"/>
            <a:ext cx="8515350" cy="2667000"/>
          </a:xfrm>
        </p:spPr>
        <p:txBody>
          <a:bodyPr>
            <a:noAutofit/>
          </a:bodyPr>
          <a:lstStyle/>
          <a:p>
            <a:pPr eaLnBrk="1" hangingPunct="1">
              <a:buFont typeface="Wingdings" panose="05000000000000000000" pitchFamily="2" charset="2"/>
              <a:buChar char="§"/>
            </a:pPr>
            <a:r>
              <a:rPr lang="el-GR" sz="2000" dirty="0">
                <a:ea typeface="ＭＳ Ｐゴシック" pitchFamily="-112" charset="-128"/>
              </a:rPr>
              <a:t>Το </a:t>
            </a:r>
            <a:r>
              <a:rPr lang="el-GR" sz="2000" i="1" dirty="0">
                <a:solidFill>
                  <a:srgbClr val="FF0000"/>
                </a:solidFill>
                <a:ea typeface="ＭＳ Ｐゴシック" pitchFamily="-112" charset="-128"/>
              </a:rPr>
              <a:t>λεξικό</a:t>
            </a:r>
            <a:r>
              <a:rPr lang="el-GR" sz="2000" dirty="0">
                <a:ea typeface="ＭＳ Ｐゴシック" pitchFamily="-112" charset="-128"/>
              </a:rPr>
              <a:t> περιέχει: το </a:t>
            </a:r>
            <a:r>
              <a:rPr lang="el-GR" sz="2000" i="1" dirty="0">
                <a:solidFill>
                  <a:srgbClr val="FF0000"/>
                </a:solidFill>
                <a:ea typeface="ＭＳ Ｐゴシック" pitchFamily="-112" charset="-128"/>
              </a:rPr>
              <a:t>λεξιλόγιο</a:t>
            </a:r>
            <a:r>
              <a:rPr lang="el-GR" sz="2000" i="1" dirty="0">
                <a:ea typeface="ＭＳ Ｐゴシック" pitchFamily="-112" charset="-128"/>
              </a:rPr>
              <a:t> όρων -- </a:t>
            </a:r>
            <a:r>
              <a:rPr lang="el-GR" sz="2000" dirty="0">
                <a:ea typeface="ＭＳ Ｐゴシック" pitchFamily="-112" charset="-128"/>
              </a:rPr>
              <a:t>για κάθε όρο: τη συχνότητα εγγράφου (</a:t>
            </a:r>
            <a:r>
              <a:rPr lang="en-US" sz="2000" dirty="0">
                <a:ea typeface="ＭＳ Ｐゴシック" pitchFamily="-112" charset="-128"/>
              </a:rPr>
              <a:t>document frequency</a:t>
            </a:r>
            <a:r>
              <a:rPr lang="el-GR" sz="2000" dirty="0">
                <a:ea typeface="ＭＳ Ｐゴシック" pitchFamily="-112" charset="-128"/>
              </a:rPr>
              <a:t>) και δείκτη στη λίστα καταχωρήσεων </a:t>
            </a:r>
          </a:p>
          <a:p>
            <a:pPr eaLnBrk="1" hangingPunct="1">
              <a:buFont typeface="Wingdings" panose="05000000000000000000" pitchFamily="2" charset="2"/>
              <a:buChar char="§"/>
            </a:pPr>
            <a:r>
              <a:rPr lang="el-GR" sz="2000" dirty="0">
                <a:ea typeface="ＭＳ Ｐゴシック" pitchFamily="-112" charset="-128"/>
              </a:rPr>
              <a:t>Σε κάθε ερώτημα, </a:t>
            </a:r>
            <a:r>
              <a:rPr lang="el-GR" sz="2000" i="1" u="sng" dirty="0">
                <a:ea typeface="ＭＳ Ｐゴシック" pitchFamily="-112" charset="-128"/>
              </a:rPr>
              <a:t>αναζήτηση στο λεξικό</a:t>
            </a:r>
            <a:r>
              <a:rPr lang="el-GR" sz="2000" i="1" dirty="0">
                <a:ea typeface="ＭＳ Ｐゴシック" pitchFamily="-112" charset="-128"/>
              </a:rPr>
              <a:t> </a:t>
            </a:r>
            <a:r>
              <a:rPr lang="el-GR" sz="2000" dirty="0">
                <a:ea typeface="ＭＳ Ｐゴシック" pitchFamily="-112" charset="-128"/>
              </a:rPr>
              <a:t>αν υπάρχει ο όρος και</a:t>
            </a:r>
            <a:r>
              <a:rPr lang="en-US" sz="2000" dirty="0">
                <a:ea typeface="ＭＳ Ｐゴシック" pitchFamily="-112" charset="-128"/>
              </a:rPr>
              <a:t> </a:t>
            </a:r>
            <a:r>
              <a:rPr lang="el-GR" sz="2000" dirty="0">
                <a:ea typeface="ＭＳ Ｐゴシック" pitchFamily="-112" charset="-128"/>
              </a:rPr>
              <a:t> σε ποιες λίστες</a:t>
            </a:r>
          </a:p>
          <a:p>
            <a:pPr eaLnBrk="1" hangingPunct="1">
              <a:buFont typeface="Wingdings" panose="05000000000000000000" pitchFamily="2" charset="2"/>
              <a:buChar char="§"/>
            </a:pPr>
            <a:endParaRPr lang="el-GR" sz="2000" dirty="0">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eaLnBrk="1" hangingPunct="1">
              <a:buFont typeface="Wingdings" panose="05000000000000000000" pitchFamily="2" charset="2"/>
              <a:buChar char="§"/>
            </a:pPr>
            <a:endParaRPr lang="el-GR" sz="2000" dirty="0">
              <a:solidFill>
                <a:srgbClr val="00A000"/>
              </a:solidFill>
              <a:ea typeface="ＭＳ Ｐゴシック" pitchFamily="-112" charset="-128"/>
            </a:endParaRPr>
          </a:p>
          <a:p>
            <a:pPr marL="0" indent="0" eaLnBrk="1" hangingPunct="1">
              <a:buNone/>
            </a:pPr>
            <a:r>
              <a:rPr lang="el-GR" sz="2000" dirty="0">
                <a:ea typeface="ＭＳ Ｐゴシック" pitchFamily="-112" charset="-128"/>
              </a:rPr>
              <a:t>Ποια δομή δεδομένων είναι κατάλληλη;</a:t>
            </a:r>
            <a:endParaRPr lang="en-US" sz="2000" dirty="0">
              <a:ea typeface="ＭＳ Ｐゴシック" pitchFamily="-112" charset="-128"/>
            </a:endParaRPr>
          </a:p>
          <a:p>
            <a:pPr lvl="1" eaLnBrk="1" hangingPunct="1">
              <a:buFont typeface="Wingdings" panose="05000000000000000000" pitchFamily="2" charset="2"/>
              <a:buChar char="§"/>
            </a:pPr>
            <a:endParaRPr lang="en-US" dirty="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69</a:t>
            </a:fld>
            <a:endParaRPr lang="en-US" dirty="0"/>
          </a:p>
        </p:txBody>
      </p:sp>
      <p:pic>
        <p:nvPicPr>
          <p:cNvPr id="21508" name="Picture 3"/>
          <p:cNvPicPr>
            <a:picLocks noChangeAspect="1"/>
          </p:cNvPicPr>
          <p:nvPr/>
        </p:nvPicPr>
        <p:blipFill>
          <a:blip r:embed="rId2" cstate="print"/>
          <a:srcRect/>
          <a:stretch>
            <a:fillRect/>
          </a:stretch>
        </p:blipFill>
        <p:spPr bwMode="auto">
          <a:xfrm>
            <a:off x="2057400" y="3061096"/>
            <a:ext cx="5867400" cy="2472531"/>
          </a:xfrm>
          <a:prstGeom prst="rect">
            <a:avLst/>
          </a:prstGeom>
          <a:noFill/>
          <a:ln w="9525">
            <a:noFill/>
            <a:miter lim="800000"/>
            <a:headEnd/>
            <a:tailEnd/>
          </a:ln>
        </p:spPr>
      </p:pic>
      <p:sp>
        <p:nvSpPr>
          <p:cNvPr id="21509" name="TextBox 4"/>
          <p:cNvSpPr txBox="1">
            <a:spLocks noChangeArrowheads="1"/>
          </p:cNvSpPr>
          <p:nvPr/>
        </p:nvSpPr>
        <p:spPr bwMode="auto">
          <a:xfrm>
            <a:off x="7620000" y="-65743"/>
            <a:ext cx="1002197" cy="338554"/>
          </a:xfrm>
          <a:prstGeom prst="rect">
            <a:avLst/>
          </a:prstGeom>
          <a:noFill/>
          <a:ln w="9525">
            <a:noFill/>
            <a:miter lim="800000"/>
            <a:headEnd/>
            <a:tailEnd/>
          </a:ln>
        </p:spPr>
        <p:txBody>
          <a:bodyPr wrap="none" anchor="ctr">
            <a:spAutoFit/>
          </a:bodyPr>
          <a:lstStyle/>
          <a:p>
            <a:r>
              <a:rPr lang="el-GR" sz="1600" dirty="0"/>
              <a:t>Κεφ. </a:t>
            </a:r>
            <a:r>
              <a:rPr lang="en-US" sz="1600" dirty="0"/>
              <a:t>3.1</a:t>
            </a:r>
          </a:p>
        </p:txBody>
      </p:sp>
      <p:sp>
        <p:nvSpPr>
          <p:cNvPr id="7" name="TextBox 6"/>
          <p:cNvSpPr txBox="1"/>
          <p:nvPr/>
        </p:nvSpPr>
        <p:spPr>
          <a:xfrm>
            <a:off x="1752600" y="5270896"/>
            <a:ext cx="2057400" cy="457200"/>
          </a:xfrm>
          <a:prstGeom prst="rect">
            <a:avLst/>
          </a:prstGeom>
          <a:solidFill>
            <a:schemeClr val="bg1"/>
          </a:solidFill>
        </p:spPr>
        <p:txBody>
          <a:bodyPr wrap="square" rtlCol="0">
            <a:spAutoFit/>
          </a:bodyPr>
          <a:lstStyle/>
          <a:p>
            <a:pPr algn="ctr"/>
            <a:r>
              <a:rPr lang="el-GR" dirty="0">
                <a:solidFill>
                  <a:schemeClr val="accent2">
                    <a:lumMod val="50000"/>
                  </a:schemeClr>
                </a:solidFill>
                <a:latin typeface="+mn-lt"/>
                <a:cs typeface="Kokila" pitchFamily="34" charset="0"/>
              </a:rPr>
              <a:t>Λεξικό</a:t>
            </a:r>
          </a:p>
        </p:txBody>
      </p:sp>
    </p:spTree>
    <p:extLst>
      <p:ext uri="{BB962C8B-B14F-4D97-AF65-F5344CB8AC3E}">
        <p14:creationId xmlns:p14="http://schemas.microsoft.com/office/powerpoint/2010/main" val="131595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7</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p:cNvSpPr txBox="1"/>
          <p:nvPr/>
        </p:nvSpPr>
        <p:spPr>
          <a:xfrm>
            <a:off x="395536" y="1124744"/>
            <a:ext cx="7992888" cy="1754326"/>
          </a:xfrm>
          <a:prstGeom prst="rect">
            <a:avLst/>
          </a:prstGeom>
          <a:noFill/>
        </p:spPr>
        <p:txBody>
          <a:bodyPr wrap="square" rtlCol="0">
            <a:spAutoFit/>
          </a:bodyPr>
          <a:lstStyle/>
          <a:p>
            <a:r>
              <a:rPr lang="el-GR" sz="2800" dirty="0">
                <a:solidFill>
                  <a:srgbClr val="002060"/>
                </a:solidFill>
                <a:latin typeface="+mn-lt"/>
              </a:rPr>
              <a:t>Αξιολόγηση</a:t>
            </a:r>
            <a:endParaRPr lang="en-US" sz="2800" dirty="0">
              <a:solidFill>
                <a:srgbClr val="002060"/>
              </a:solidFill>
              <a:latin typeface="+mn-lt"/>
            </a:endParaRPr>
          </a:p>
          <a:p>
            <a:r>
              <a:rPr lang="el-GR" sz="2000" dirty="0">
                <a:solidFill>
                  <a:schemeClr val="tx1"/>
                </a:solidFill>
                <a:latin typeface="+mn-lt"/>
              </a:rPr>
              <a:t>Ποιότητα των αποτελεσμάτων με βάση τη συνάφεια τους με το ερώτημα </a:t>
            </a:r>
            <a:endParaRPr lang="en-US" sz="2000" dirty="0">
              <a:solidFill>
                <a:schemeClr val="tx1"/>
              </a:solidFill>
              <a:latin typeface="+mn-lt"/>
            </a:endParaRPr>
          </a:p>
          <a:p>
            <a:r>
              <a:rPr lang="el-GR" sz="2000" dirty="0">
                <a:solidFill>
                  <a:schemeClr val="tx1"/>
                </a:solidFill>
                <a:latin typeface="+mn-lt"/>
              </a:rPr>
              <a:t>Τυπικά με χρήση </a:t>
            </a:r>
            <a:r>
              <a:rPr lang="en-US" sz="2000" dirty="0">
                <a:solidFill>
                  <a:schemeClr val="tx1"/>
                </a:solidFill>
                <a:latin typeface="+mn-lt"/>
              </a:rPr>
              <a:t>benchmark</a:t>
            </a:r>
          </a:p>
          <a:p>
            <a:endParaRPr lang="en-US" sz="2000" dirty="0">
              <a:solidFill>
                <a:schemeClr val="tx1"/>
              </a:solidFill>
              <a:latin typeface="+mn-lt"/>
            </a:endParaRPr>
          </a:p>
          <a:p>
            <a:r>
              <a:rPr lang="el-GR" sz="2000" dirty="0">
                <a:solidFill>
                  <a:schemeClr val="tx1"/>
                </a:solidFill>
                <a:latin typeface="+mn-lt"/>
              </a:rPr>
              <a:t>Πολλές διαφορετικές μετρικές</a:t>
            </a:r>
            <a:r>
              <a:rPr lang="en-US" sz="2000" dirty="0">
                <a:solidFill>
                  <a:schemeClr val="tx1"/>
                </a:solidFill>
                <a:latin typeface="+mn-lt"/>
              </a:rPr>
              <a:t>, </a:t>
            </a:r>
            <a:r>
              <a:rPr lang="el-GR" sz="2000" dirty="0">
                <a:solidFill>
                  <a:schemeClr val="tx1"/>
                </a:solidFill>
                <a:latin typeface="+mn-lt"/>
              </a:rPr>
              <a:t>δύο βασικές</a:t>
            </a:r>
          </a:p>
        </p:txBody>
      </p:sp>
      <p:sp>
        <p:nvSpPr>
          <p:cNvPr id="11" name="Τίτλος 4">
            <a:extLst>
              <a:ext uri="{FF2B5EF4-FFF2-40B4-BE49-F238E27FC236}">
                <a16:creationId xmlns:a16="http://schemas.microsoft.com/office/drawing/2014/main" id="{C1535FE1-FC32-4809-B85C-3CCF246EC944}"/>
              </a:ext>
            </a:extLst>
          </p:cNvPr>
          <p:cNvSpPr>
            <a:spLocks noGrp="1"/>
          </p:cNvSpPr>
          <p:nvPr>
            <p:ph type="title"/>
          </p:nvPr>
        </p:nvSpPr>
        <p:spPr>
          <a:xfrm>
            <a:off x="539931" y="36409"/>
            <a:ext cx="7886700" cy="1325563"/>
          </a:xfrm>
        </p:spPr>
        <p:txBody>
          <a:bodyPr/>
          <a:lstStyle/>
          <a:p>
            <a:pPr algn="ctr"/>
            <a:r>
              <a:rPr lang="el-GR" dirty="0">
                <a:solidFill>
                  <a:srgbClr val="002060"/>
                </a:solidFill>
              </a:rPr>
              <a:t>Μηχανές Αναζήτησης</a:t>
            </a:r>
          </a:p>
        </p:txBody>
      </p:sp>
      <p:sp>
        <p:nvSpPr>
          <p:cNvPr id="2" name="Content Placeholder 2">
            <a:extLst>
              <a:ext uri="{FF2B5EF4-FFF2-40B4-BE49-F238E27FC236}">
                <a16:creationId xmlns:a16="http://schemas.microsoft.com/office/drawing/2014/main" id="{712D1E15-7EE1-B540-E88E-FAC6A52592B1}"/>
              </a:ext>
            </a:extLst>
          </p:cNvPr>
          <p:cNvSpPr>
            <a:spLocks noGrp="1"/>
          </p:cNvSpPr>
          <p:nvPr>
            <p:ph idx="1"/>
          </p:nvPr>
        </p:nvSpPr>
        <p:spPr>
          <a:xfrm>
            <a:off x="391095" y="2940139"/>
            <a:ext cx="8208912" cy="1814280"/>
          </a:xfrm>
        </p:spPr>
        <p:txBody>
          <a:bodyPr>
            <a:normAutofit/>
          </a:bodyPr>
          <a:lstStyle/>
          <a:p>
            <a:pPr eaLnBrk="1" hangingPunct="1">
              <a:buNone/>
            </a:pPr>
            <a:endParaRPr lang="el-GR" sz="1800" i="1" dirty="0">
              <a:solidFill>
                <a:srgbClr val="139CB7"/>
              </a:solidFill>
              <a:ea typeface="ＭＳ Ｐゴシック" pitchFamily="-112" charset="-128"/>
            </a:endParaRPr>
          </a:p>
          <a:p>
            <a:pPr eaLnBrk="1" hangingPunct="1">
              <a:buFont typeface="Wingdings" pitchFamily="2" charset="2"/>
              <a:buChar char="§"/>
            </a:pPr>
            <a:r>
              <a:rPr lang="el-GR" sz="1800" i="1" dirty="0">
                <a:solidFill>
                  <a:srgbClr val="FF0000"/>
                </a:solidFill>
                <a:ea typeface="ＭＳ Ｐゴシック" pitchFamily="-112" charset="-128"/>
              </a:rPr>
              <a:t>Ακρίβεια (</a:t>
            </a:r>
            <a:r>
              <a:rPr lang="en-US" sz="1800" i="1" dirty="0">
                <a:solidFill>
                  <a:srgbClr val="FF0000"/>
                </a:solidFill>
                <a:ea typeface="ＭＳ Ｐゴシック" pitchFamily="-112" charset="-128"/>
              </a:rPr>
              <a:t>Precision</a:t>
            </a:r>
            <a:r>
              <a:rPr lang="el-GR" sz="1800" i="1" dirty="0">
                <a:solidFill>
                  <a:srgbClr val="FF0000"/>
                </a:solidFill>
                <a:ea typeface="ＭＳ Ｐゴシック" pitchFamily="-112" charset="-128"/>
              </a:rPr>
              <a:t>)</a:t>
            </a:r>
            <a:r>
              <a:rPr lang="en-US" sz="1800" dirty="0">
                <a:ea typeface="ＭＳ Ｐゴシック" pitchFamily="-112" charset="-128"/>
              </a:rPr>
              <a:t>: </a:t>
            </a:r>
            <a:r>
              <a:rPr lang="el-GR" sz="1800" dirty="0">
                <a:ea typeface="ＭＳ Ｐゴシック" pitchFamily="-112" charset="-128"/>
              </a:rPr>
              <a:t>Το ποσοστό των εγγράφων που ανακτήθηκαν που είναι συναφή με την ανάγκη πληροφόρησης του χρήστη</a:t>
            </a:r>
            <a:endParaRPr lang="en-US" sz="1800" dirty="0">
              <a:ea typeface="ＭＳ Ｐゴシック" pitchFamily="-112" charset="-128"/>
            </a:endParaRPr>
          </a:p>
          <a:p>
            <a:pPr eaLnBrk="1" hangingPunct="1">
              <a:buFont typeface="Wingdings" pitchFamily="2" charset="2"/>
              <a:buChar char="§"/>
            </a:pPr>
            <a:r>
              <a:rPr lang="el-GR" sz="1800" i="1" dirty="0">
                <a:solidFill>
                  <a:srgbClr val="FF0000"/>
                </a:solidFill>
                <a:ea typeface="ＭＳ Ｐゴシック" pitchFamily="-112" charset="-128"/>
              </a:rPr>
              <a:t>Ανάκληση (</a:t>
            </a:r>
            <a:r>
              <a:rPr lang="en-US" sz="1800" i="1" dirty="0">
                <a:solidFill>
                  <a:srgbClr val="FF0000"/>
                </a:solidFill>
                <a:ea typeface="ＭＳ Ｐゴシック" pitchFamily="-112" charset="-128"/>
              </a:rPr>
              <a:t>Recall</a:t>
            </a:r>
            <a:r>
              <a:rPr lang="el-GR" sz="1800" i="1" dirty="0">
                <a:solidFill>
                  <a:srgbClr val="FF0000"/>
                </a:solidFill>
                <a:ea typeface="ＭＳ Ｐゴシック" pitchFamily="-112" charset="-128"/>
              </a:rPr>
              <a:t>)</a:t>
            </a:r>
            <a:r>
              <a:rPr lang="en-US" sz="1800" dirty="0">
                <a:solidFill>
                  <a:srgbClr val="FF0000"/>
                </a:solidFill>
                <a:ea typeface="ＭＳ Ｐゴシック" pitchFamily="-112" charset="-128"/>
              </a:rPr>
              <a:t> </a:t>
            </a:r>
            <a:r>
              <a:rPr lang="en-US" sz="1800" dirty="0">
                <a:ea typeface="ＭＳ Ｐゴシック" pitchFamily="-112" charset="-128"/>
              </a:rPr>
              <a:t>: </a:t>
            </a:r>
            <a:r>
              <a:rPr lang="el-GR" sz="1800" dirty="0">
                <a:ea typeface="ＭＳ Ｐゴシック" pitchFamily="-112" charset="-128"/>
              </a:rPr>
              <a:t>Το ποσοστό των συναφών με την ανάγκη πληροφόρησης του χρήστη εγγράφων της συλλογής που ανακτήθηκαν από το σύστημα</a:t>
            </a:r>
            <a:endParaRPr lang="en-US" sz="1800" dirty="0">
              <a:ea typeface="ＭＳ Ｐゴシック" pitchFamily="-112" charset="-128"/>
            </a:endParaRPr>
          </a:p>
        </p:txBody>
      </p:sp>
      <p:sp>
        <p:nvSpPr>
          <p:cNvPr id="3" name="TextBox 2">
            <a:extLst>
              <a:ext uri="{FF2B5EF4-FFF2-40B4-BE49-F238E27FC236}">
                <a16:creationId xmlns:a16="http://schemas.microsoft.com/office/drawing/2014/main" id="{CB93492D-23A5-0398-54FB-C7A3A0B42E5E}"/>
              </a:ext>
            </a:extLst>
          </p:cNvPr>
          <p:cNvSpPr txBox="1"/>
          <p:nvPr/>
        </p:nvSpPr>
        <p:spPr>
          <a:xfrm>
            <a:off x="469310" y="4898648"/>
            <a:ext cx="7554005" cy="1231106"/>
          </a:xfrm>
          <a:prstGeom prst="rect">
            <a:avLst/>
          </a:prstGeom>
          <a:noFill/>
        </p:spPr>
        <p:txBody>
          <a:bodyPr wrap="square" rtlCol="0">
            <a:spAutoFit/>
          </a:bodyPr>
          <a:lstStyle/>
          <a:p>
            <a:r>
              <a:rPr lang="el-GR" sz="2000" dirty="0">
                <a:solidFill>
                  <a:schemeClr val="tx1"/>
                </a:solidFill>
                <a:latin typeface="+mn-lt"/>
              </a:rPr>
              <a:t>Παράδειγμα</a:t>
            </a:r>
          </a:p>
          <a:p>
            <a:r>
              <a:rPr lang="el-GR" sz="1800" dirty="0">
                <a:solidFill>
                  <a:schemeClr val="tx1"/>
                </a:solidFill>
                <a:latin typeface="+mn-lt"/>
              </a:rPr>
              <a:t>Έστω μια συλλογή</a:t>
            </a:r>
            <a:r>
              <a:rPr lang="en-US" sz="1800" dirty="0">
                <a:solidFill>
                  <a:schemeClr val="tx1"/>
                </a:solidFill>
                <a:latin typeface="+mn-lt"/>
              </a:rPr>
              <a:t> </a:t>
            </a:r>
            <a:r>
              <a:rPr lang="el-GR" sz="1800" dirty="0">
                <a:solidFill>
                  <a:schemeClr val="tx1"/>
                </a:solidFill>
                <a:latin typeface="+mn-lt"/>
              </a:rPr>
              <a:t>με 1.000 έγγραφα. Ο χρήστης υποβάλει μια ερώτηση για την οποία υπάρχουν 20 συναφή έγγραφα. Το σύστημα επιστρέφει 15 έγγραφα από τα οποία το 12 είναι συναφή και τα 3 δεν είναι συναφή. </a:t>
            </a:r>
            <a:endParaRPr lang="en-US" sz="1800" dirty="0">
              <a:solidFill>
                <a:schemeClr val="tx1"/>
              </a:solidFill>
              <a:latin typeface="+mn-lt"/>
            </a:endParaRPr>
          </a:p>
        </p:txBody>
      </p:sp>
    </p:spTree>
    <p:extLst>
      <p:ext uri="{BB962C8B-B14F-4D97-AF65-F5344CB8AC3E}">
        <p14:creationId xmlns:p14="http://schemas.microsoft.com/office/powerpoint/2010/main" val="3077760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Δομές Δεδομένων για Λεξικά</a:t>
            </a:r>
            <a:endParaRPr lang="en-US" dirty="0">
              <a:solidFill>
                <a:schemeClr val="accent2">
                  <a:lumMod val="75000"/>
                </a:schemeClr>
              </a:solidFill>
              <a:ea typeface="ＭＳ Ｐゴシック" pitchFamily="-112" charset="-128"/>
            </a:endParaRPr>
          </a:p>
        </p:txBody>
      </p:sp>
      <p:sp>
        <p:nvSpPr>
          <p:cNvPr id="9" name="Content Placeholder 2"/>
          <p:cNvSpPr>
            <a:spLocks noGrp="1"/>
          </p:cNvSpPr>
          <p:nvPr>
            <p:ph idx="1"/>
          </p:nvPr>
        </p:nvSpPr>
        <p:spPr>
          <a:xfrm>
            <a:off x="533400" y="2362200"/>
            <a:ext cx="7981950" cy="2438400"/>
          </a:xfrm>
        </p:spPr>
        <p:txBody>
          <a:bodyPr>
            <a:noAutofit/>
          </a:bodyPr>
          <a:lstStyle/>
          <a:p>
            <a:pPr eaLnBrk="1" hangingPunct="1">
              <a:buNone/>
            </a:pPr>
            <a:r>
              <a:rPr lang="el-GR" sz="2400" dirty="0">
                <a:solidFill>
                  <a:schemeClr val="accent2">
                    <a:lumMod val="75000"/>
                  </a:schemeClr>
                </a:solidFill>
                <a:ea typeface="ＭＳ Ｐゴシック" pitchFamily="-112" charset="-128"/>
              </a:rPr>
              <a:t>Λεξιλόγιο </a:t>
            </a:r>
            <a:r>
              <a:rPr lang="en-US" sz="2400" dirty="0">
                <a:solidFill>
                  <a:schemeClr val="accent2">
                    <a:lumMod val="75000"/>
                  </a:schemeClr>
                </a:solidFill>
                <a:ea typeface="ＭＳ Ｐゴシック" pitchFamily="-112" charset="-128"/>
              </a:rPr>
              <a:t>(vocabulary)</a:t>
            </a:r>
            <a:r>
              <a:rPr lang="el-GR" sz="2400" dirty="0">
                <a:solidFill>
                  <a:schemeClr val="accent2">
                    <a:lumMod val="75000"/>
                  </a:schemeClr>
                </a:solidFill>
                <a:ea typeface="ＭＳ Ｐゴシック" pitchFamily="-112" charset="-128"/>
              </a:rPr>
              <a:t>: </a:t>
            </a:r>
            <a:r>
              <a:rPr lang="el-GR" sz="2400" dirty="0">
                <a:ea typeface="ＭＳ Ｐゴシック" pitchFamily="-112" charset="-128"/>
              </a:rPr>
              <a:t>το σύνολο των όρων</a:t>
            </a:r>
            <a:endParaRPr lang="en-US" sz="2400" dirty="0">
              <a:ea typeface="ＭＳ Ｐゴシック" pitchFamily="-112" charset="-128"/>
            </a:endParaRPr>
          </a:p>
          <a:p>
            <a:pPr eaLnBrk="1" hangingPunct="1">
              <a:buNone/>
            </a:pPr>
            <a:r>
              <a:rPr lang="el-GR" sz="2400" dirty="0">
                <a:solidFill>
                  <a:schemeClr val="accent2">
                    <a:lumMod val="75000"/>
                  </a:schemeClr>
                </a:solidFill>
                <a:ea typeface="ＭＳ Ｐゴシック" pitchFamily="-112" charset="-128"/>
              </a:rPr>
              <a:t>Λεξικό (</a:t>
            </a:r>
            <a:r>
              <a:rPr lang="en-US" sz="2400" dirty="0">
                <a:solidFill>
                  <a:schemeClr val="accent2">
                    <a:lumMod val="75000"/>
                  </a:schemeClr>
                </a:solidFill>
                <a:ea typeface="ＭＳ Ｐゴシック" pitchFamily="-112" charset="-128"/>
              </a:rPr>
              <a:t>dictionary): </a:t>
            </a:r>
            <a:r>
              <a:rPr lang="el-GR" sz="2400" dirty="0">
                <a:ea typeface="ＭＳ Ｐゴシック" pitchFamily="-112" charset="-128"/>
              </a:rPr>
              <a:t>μια δομή για την αποθήκευση του λεξιλογίου</a:t>
            </a:r>
          </a:p>
          <a:p>
            <a:pPr eaLnBrk="1" hangingPunct="1">
              <a:buNone/>
            </a:pPr>
            <a:endParaRPr lang="en-US" sz="800" dirty="0">
              <a:ea typeface="ＭＳ Ｐゴシック" pitchFamily="-112" charset="-128"/>
            </a:endParaRPr>
          </a:p>
          <a:p>
            <a:pPr eaLnBrk="1" hangingPunct="1">
              <a:buNone/>
            </a:pPr>
            <a:r>
              <a:rPr lang="el-GR" sz="2400" i="1" dirty="0">
                <a:ea typeface="ＭＳ Ｐゴシック" pitchFamily="-112" charset="-128"/>
              </a:rPr>
              <a:t>Πως αποθηκεύουμε ένα λεξικό </a:t>
            </a:r>
            <a:r>
              <a:rPr lang="en-US" sz="2400" i="1" dirty="0">
                <a:ea typeface="ＭＳ Ｐゴシック" pitchFamily="-112" charset="-128"/>
              </a:rPr>
              <a:t>(</a:t>
            </a:r>
            <a:r>
              <a:rPr lang="el-GR" sz="2400" i="1" dirty="0">
                <a:ea typeface="ＭＳ Ｐゴシック" pitchFamily="-112" charset="-128"/>
              </a:rPr>
              <a:t>στη μνήμη</a:t>
            </a:r>
            <a:r>
              <a:rPr lang="en-US" sz="2400" i="1" dirty="0">
                <a:ea typeface="ＭＳ Ｐゴシック" pitchFamily="-112" charset="-128"/>
              </a:rPr>
              <a:t>)</a:t>
            </a:r>
            <a:r>
              <a:rPr lang="el-GR" sz="2400" i="1" dirty="0">
                <a:ea typeface="ＭＳ Ｐゴシック" pitchFamily="-112" charset="-128"/>
              </a:rPr>
              <a:t> αποδοτικά;</a:t>
            </a:r>
            <a:endParaRPr lang="en-US" sz="2400" i="1" dirty="0">
              <a:ea typeface="ＭＳ Ｐゴシック" pitchFamily="-112" charset="-128"/>
            </a:endParaRPr>
          </a:p>
        </p:txBody>
      </p:sp>
      <p:sp>
        <p:nvSpPr>
          <p:cNvPr id="10" name="Slide Number Placeholder 9"/>
          <p:cNvSpPr>
            <a:spLocks noGrp="1"/>
          </p:cNvSpPr>
          <p:nvPr>
            <p:ph type="sldNum" sz="quarter" idx="12"/>
          </p:nvPr>
        </p:nvSpPr>
        <p:spPr/>
        <p:txBody>
          <a:bodyPr/>
          <a:lstStyle/>
          <a:p>
            <a:fld id="{0ED9190B-40F4-4D14-B8A7-A8F5BA31F2B1}" type="slidenum">
              <a:rPr lang="en-US" smtClean="0"/>
              <a:pPr/>
              <a:t>70</a:t>
            </a:fld>
            <a:endParaRPr lang="en-US"/>
          </a:p>
        </p:txBody>
      </p:sp>
      <p:sp>
        <p:nvSpPr>
          <p:cNvPr id="21509" name="TextBox 4"/>
          <p:cNvSpPr txBox="1">
            <a:spLocks noChangeArrowheads="1"/>
          </p:cNvSpPr>
          <p:nvPr/>
        </p:nvSpPr>
        <p:spPr bwMode="auto">
          <a:xfrm>
            <a:off x="7620000" y="-63700"/>
            <a:ext cx="1047482" cy="338554"/>
          </a:xfrm>
          <a:prstGeom prst="rect">
            <a:avLst/>
          </a:prstGeom>
          <a:noFill/>
          <a:ln w="9525">
            <a:noFill/>
            <a:miter lim="800000"/>
            <a:headEnd/>
            <a:tailEnd/>
          </a:ln>
        </p:spPr>
        <p:txBody>
          <a:bodyPr wrap="square" anchor="ctr">
            <a:spAutoFit/>
          </a:bodyPr>
          <a:lstStyle/>
          <a:p>
            <a:r>
              <a:rPr lang="el-GR" sz="1600" dirty="0"/>
              <a:t>Κεφ. </a:t>
            </a:r>
            <a:r>
              <a:rPr lang="en-US" sz="1600" dirty="0"/>
              <a:t>3.1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52450" y="50361"/>
            <a:ext cx="7886700" cy="1325563"/>
          </a:xfrm>
        </p:spPr>
        <p:txBody>
          <a:bodyPr/>
          <a:lstStyle/>
          <a:p>
            <a:pPr algn="ctr" eaLnBrk="1" hangingPunct="1"/>
            <a:r>
              <a:rPr lang="el-GR" dirty="0">
                <a:solidFill>
                  <a:schemeClr val="accent2">
                    <a:lumMod val="75000"/>
                  </a:schemeClr>
                </a:solidFill>
                <a:ea typeface="ＭＳ Ｐゴシック" pitchFamily="-112" charset="-128"/>
              </a:rPr>
              <a:t>Μια απλοϊκή λύση</a:t>
            </a:r>
            <a:r>
              <a:rPr lang="en-US" dirty="0">
                <a:solidFill>
                  <a:schemeClr val="accent2">
                    <a:lumMod val="75000"/>
                  </a:schemeClr>
                </a:solidFill>
                <a:ea typeface="ＭＳ Ｐゴシック" pitchFamily="-112" charset="-128"/>
              </a:rPr>
              <a:t> </a:t>
            </a:r>
          </a:p>
        </p:txBody>
      </p:sp>
      <p:sp>
        <p:nvSpPr>
          <p:cNvPr id="22531" name="Content Placeholder 2"/>
          <p:cNvSpPr>
            <a:spLocks noGrp="1"/>
          </p:cNvSpPr>
          <p:nvPr>
            <p:ph idx="1"/>
          </p:nvPr>
        </p:nvSpPr>
        <p:spPr>
          <a:xfrm>
            <a:off x="457200" y="1447800"/>
            <a:ext cx="8134350" cy="457200"/>
          </a:xfrm>
        </p:spPr>
        <p:txBody>
          <a:bodyPr>
            <a:noAutofit/>
          </a:bodyPr>
          <a:lstStyle/>
          <a:p>
            <a:pPr eaLnBrk="1" hangingPunct="1"/>
            <a:r>
              <a:rPr lang="en-US" dirty="0">
                <a:ea typeface="ＭＳ Ｐゴシック" pitchFamily="-112" charset="-128"/>
              </a:rPr>
              <a:t>array of </a:t>
            </a:r>
            <a:r>
              <a:rPr lang="en-US" dirty="0" err="1">
                <a:ea typeface="ＭＳ Ｐゴシック" pitchFamily="-112" charset="-128"/>
              </a:rPr>
              <a:t>struct</a:t>
            </a:r>
            <a:r>
              <a:rPr lang="en-US" dirty="0">
                <a:ea typeface="ＭＳ Ｐゴシック" pitchFamily="-112" charset="-128"/>
              </a:rPr>
              <a:t>:</a:t>
            </a:r>
          </a:p>
          <a:p>
            <a:pPr eaLnBrk="1" hangingPunct="1"/>
            <a:endParaRPr lang="en-US" dirty="0">
              <a:ea typeface="ＭＳ Ｐゴシック" pitchFamily="-112" charset="-128"/>
            </a:endParaRPr>
          </a:p>
          <a:p>
            <a:pPr eaLnBrk="1" hangingPunct="1"/>
            <a:endParaRPr lang="en-US" sz="2000" dirty="0">
              <a:ea typeface="ＭＳ Ｐゴシック" pitchFamily="-112" charset="-128"/>
            </a:endParaRPr>
          </a:p>
          <a:p>
            <a:pPr eaLnBrk="1" hangingPunct="1"/>
            <a:endParaRPr lang="en-US" sz="2000" dirty="0">
              <a:ea typeface="ＭＳ Ｐゴシック" pitchFamily="-112" charset="-128"/>
            </a:endParaRPr>
          </a:p>
          <a:p>
            <a:pPr eaLnBrk="1" hangingPunct="1"/>
            <a:endParaRPr lang="en-US" sz="2000" dirty="0">
              <a:ea typeface="ＭＳ Ｐゴシック" pitchFamily="-112" charset="-128"/>
            </a:endParaRPr>
          </a:p>
          <a:p>
            <a:pPr eaLnBrk="1" hangingPunct="1"/>
            <a:endParaRPr lang="en-US" dirty="0">
              <a:ea typeface="ＭＳ Ｐゴシック" pitchFamily="-112" charset="-128"/>
            </a:endParaRPr>
          </a:p>
          <a:p>
            <a:pPr eaLnBrk="1" hangingPunct="1"/>
            <a:endParaRPr lang="en-US" dirty="0">
              <a:ea typeface="ＭＳ Ｐゴシック" pitchFamily="-112" charset="-128"/>
            </a:endParaRPr>
          </a:p>
          <a:p>
            <a:pPr eaLnBrk="1" hangingPunct="1">
              <a:buFont typeface="Wingdings" pitchFamily="-112" charset="2"/>
              <a:buNone/>
            </a:pPr>
            <a:r>
              <a:rPr lang="en-US" sz="2400" dirty="0">
                <a:ea typeface="ＭＳ Ｐゴシック" pitchFamily="-112" charset="-128"/>
              </a:rPr>
              <a:t>        </a:t>
            </a:r>
            <a:endParaRPr lang="el-GR" sz="2400" dirty="0">
              <a:ea typeface="ＭＳ Ｐゴシック" pitchFamily="-112" charset="-128"/>
            </a:endParaRPr>
          </a:p>
          <a:p>
            <a:pPr eaLnBrk="1" hangingPunct="1">
              <a:buFont typeface="Wingdings" pitchFamily="-112" charset="2"/>
              <a:buNone/>
            </a:pPr>
            <a:r>
              <a:rPr lang="en-US" sz="2400" dirty="0">
                <a:ea typeface="ＭＳ Ｐゴシック" pitchFamily="-112" charset="-128"/>
              </a:rPr>
              <a:t> char[20]  </a:t>
            </a:r>
            <a:r>
              <a:rPr lang="el-GR" sz="2400" dirty="0">
                <a:ea typeface="ＭＳ Ｐゴシック" pitchFamily="-112" charset="-128"/>
              </a:rPr>
              <a:t> 		</a:t>
            </a:r>
            <a:r>
              <a:rPr lang="en-US" sz="2400" dirty="0">
                <a:ea typeface="ＭＳ Ｐゴシック" pitchFamily="-112" charset="-128"/>
              </a:rPr>
              <a:t> </a:t>
            </a:r>
            <a:r>
              <a:rPr lang="en-US" sz="2400" dirty="0" err="1">
                <a:ea typeface="ＭＳ Ｐゴシック" pitchFamily="-112" charset="-128"/>
              </a:rPr>
              <a:t>int</a:t>
            </a:r>
            <a:r>
              <a:rPr lang="en-US" sz="2400" dirty="0">
                <a:ea typeface="ＭＳ Ｐゴシック" pitchFamily="-112" charset="-128"/>
              </a:rPr>
              <a:t>                   </a:t>
            </a:r>
            <a:r>
              <a:rPr lang="el-GR" sz="2400" dirty="0">
                <a:ea typeface="ＭＳ Ｐゴシック" pitchFamily="-112" charset="-128"/>
              </a:rPr>
              <a:t>	</a:t>
            </a:r>
            <a:r>
              <a:rPr lang="en-US" sz="2400" dirty="0">
                <a:ea typeface="ＭＳ Ｐゴシック" pitchFamily="-112" charset="-128"/>
              </a:rPr>
              <a:t>Postings *</a:t>
            </a:r>
          </a:p>
          <a:p>
            <a:pPr eaLnBrk="1" hangingPunct="1">
              <a:buFont typeface="Wingdings" pitchFamily="-112" charset="2"/>
              <a:buNone/>
            </a:pPr>
            <a:r>
              <a:rPr lang="en-US" sz="2400" dirty="0">
                <a:ea typeface="ＭＳ Ｐゴシック" pitchFamily="-112" charset="-128"/>
              </a:rPr>
              <a:t> </a:t>
            </a:r>
            <a:r>
              <a:rPr lang="en-US" sz="2400" dirty="0">
                <a:solidFill>
                  <a:srgbClr val="00A000"/>
                </a:solidFill>
                <a:ea typeface="ＭＳ Ｐゴシック" pitchFamily="-112" charset="-128"/>
              </a:rPr>
              <a:t>20 bytes   </a:t>
            </a:r>
            <a:r>
              <a:rPr lang="el-GR" sz="2400" dirty="0">
                <a:solidFill>
                  <a:srgbClr val="00A000"/>
                </a:solidFill>
                <a:ea typeface="ＭＳ Ｐゴシック" pitchFamily="-112" charset="-128"/>
              </a:rPr>
              <a:t>		</a:t>
            </a:r>
            <a:r>
              <a:rPr lang="en-US" sz="2400" dirty="0">
                <a:solidFill>
                  <a:srgbClr val="00A000"/>
                </a:solidFill>
                <a:ea typeface="ＭＳ Ｐゴシック" pitchFamily="-112" charset="-128"/>
              </a:rPr>
              <a:t>4/8 bytes      </a:t>
            </a:r>
            <a:r>
              <a:rPr lang="el-GR" sz="2400" dirty="0">
                <a:solidFill>
                  <a:srgbClr val="00A000"/>
                </a:solidFill>
                <a:ea typeface="ＭＳ Ｐゴシック" pitchFamily="-112" charset="-128"/>
              </a:rPr>
              <a:t>	</a:t>
            </a:r>
            <a:r>
              <a:rPr lang="en-US" sz="2400" dirty="0">
                <a:solidFill>
                  <a:srgbClr val="00A000"/>
                </a:solidFill>
                <a:ea typeface="ＭＳ Ｐゴシック" pitchFamily="-112" charset="-128"/>
              </a:rPr>
              <a:t>  4/8 bytes  </a:t>
            </a:r>
          </a:p>
        </p:txBody>
      </p:sp>
      <p:sp>
        <p:nvSpPr>
          <p:cNvPr id="7" name="Slide Number Placeholder 6"/>
          <p:cNvSpPr>
            <a:spLocks noGrp="1"/>
          </p:cNvSpPr>
          <p:nvPr>
            <p:ph type="sldNum" sz="quarter" idx="12"/>
          </p:nvPr>
        </p:nvSpPr>
        <p:spPr/>
        <p:txBody>
          <a:bodyPr/>
          <a:lstStyle/>
          <a:p>
            <a:fld id="{0ED9190B-40F4-4D14-B8A7-A8F5BA31F2B1}" type="slidenum">
              <a:rPr lang="en-US" smtClean="0"/>
              <a:pPr/>
              <a:t>71</a:t>
            </a:fld>
            <a:endParaRPr lang="en-US" dirty="0"/>
          </a:p>
        </p:txBody>
      </p:sp>
      <p:pic>
        <p:nvPicPr>
          <p:cNvPr id="22532" name="Picture 3"/>
          <p:cNvPicPr>
            <a:picLocks noChangeAspect="1"/>
          </p:cNvPicPr>
          <p:nvPr/>
        </p:nvPicPr>
        <p:blipFill>
          <a:blip r:embed="rId2" cstate="print"/>
          <a:srcRect/>
          <a:stretch>
            <a:fillRect/>
          </a:stretch>
        </p:blipFill>
        <p:spPr bwMode="auto">
          <a:xfrm>
            <a:off x="1600200" y="1905000"/>
            <a:ext cx="5638800" cy="2501900"/>
          </a:xfrm>
          <a:prstGeom prst="rect">
            <a:avLst/>
          </a:prstGeom>
          <a:noFill/>
          <a:ln w="9525">
            <a:noFill/>
            <a:miter lim="800000"/>
            <a:headEnd/>
            <a:tailEnd/>
          </a:ln>
        </p:spPr>
      </p:pic>
      <p:sp>
        <p:nvSpPr>
          <p:cNvPr id="22533" name="TextBox 4"/>
          <p:cNvSpPr txBox="1">
            <a:spLocks noChangeArrowheads="1"/>
          </p:cNvSpPr>
          <p:nvPr/>
        </p:nvSpPr>
        <p:spPr bwMode="auto">
          <a:xfrm>
            <a:off x="7589353" y="70402"/>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
        <p:nvSpPr>
          <p:cNvPr id="8" name="TextBox 7"/>
          <p:cNvSpPr txBox="1"/>
          <p:nvPr/>
        </p:nvSpPr>
        <p:spPr>
          <a:xfrm>
            <a:off x="304800" y="5486400"/>
            <a:ext cx="8382000" cy="830997"/>
          </a:xfrm>
          <a:prstGeom prst="rect">
            <a:avLst/>
          </a:prstGeom>
          <a:noFill/>
        </p:spPr>
        <p:txBody>
          <a:bodyPr wrap="square" rtlCol="0">
            <a:spAutoFit/>
          </a:bodyPr>
          <a:lstStyle/>
          <a:p>
            <a:pPr marL="342900" lvl="0" indent="-342900" defTabSz="457200">
              <a:spcBef>
                <a:spcPct val="20000"/>
              </a:spcBef>
              <a:buFont typeface="Wingdings" pitchFamily="-112" charset="2"/>
              <a:buChar char="§"/>
            </a:pPr>
            <a:r>
              <a:rPr lang="el-GR" dirty="0">
                <a:solidFill>
                  <a:schemeClr val="tx1"/>
                </a:solidFill>
                <a:latin typeface="Calibri"/>
                <a:ea typeface="ＭＳ Ｐゴシック" pitchFamily="-112" charset="-128"/>
              </a:rPr>
              <a:t>Πως αναζητούμε έναν όρο (κλειδί, </a:t>
            </a:r>
            <a:r>
              <a:rPr lang="en-US" dirty="0">
                <a:solidFill>
                  <a:schemeClr val="tx1"/>
                </a:solidFill>
                <a:latin typeface="Calibri"/>
                <a:ea typeface="ＭＳ Ｐゴシック" pitchFamily="-112" charset="-128"/>
              </a:rPr>
              <a:t>key) </a:t>
            </a:r>
            <a:r>
              <a:rPr lang="el-GR" dirty="0">
                <a:solidFill>
                  <a:schemeClr val="tx1"/>
                </a:solidFill>
                <a:latin typeface="Calibri"/>
                <a:ea typeface="ＭＳ Ｐゴシック" pitchFamily="-112" charset="-128"/>
              </a:rPr>
              <a:t>στο λεξικό γρήγορα κατά την εκτέλεση του ερωτήματος;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Δομές Δεδομένων για Λεξικά</a:t>
            </a:r>
            <a:endParaRPr lang="en-US" dirty="0">
              <a:solidFill>
                <a:schemeClr val="accent2">
                  <a:lumMod val="75000"/>
                </a:schemeClr>
              </a:solidFill>
              <a:ea typeface="ＭＳ Ｐゴシック" pitchFamily="-112" charset="-128"/>
            </a:endParaRPr>
          </a:p>
        </p:txBody>
      </p:sp>
      <p:sp>
        <p:nvSpPr>
          <p:cNvPr id="9" name="Content Placeholder 2"/>
          <p:cNvSpPr>
            <a:spLocks noGrp="1"/>
          </p:cNvSpPr>
          <p:nvPr>
            <p:ph idx="1"/>
          </p:nvPr>
        </p:nvSpPr>
        <p:spPr>
          <a:xfrm>
            <a:off x="361950" y="1750807"/>
            <a:ext cx="8153400" cy="3810000"/>
          </a:xfrm>
        </p:spPr>
        <p:txBody>
          <a:bodyPr>
            <a:noAutofit/>
          </a:bodyPr>
          <a:lstStyle/>
          <a:p>
            <a:pPr eaLnBrk="1" hangingPunct="1">
              <a:buNone/>
            </a:pPr>
            <a:endParaRPr lang="en-US" sz="800" dirty="0">
              <a:ea typeface="ＭＳ Ｐゴシック" pitchFamily="-112" charset="-128"/>
            </a:endParaRPr>
          </a:p>
          <a:p>
            <a:pPr eaLnBrk="1" hangingPunct="1">
              <a:buNone/>
            </a:pPr>
            <a:r>
              <a:rPr lang="el-GR" sz="2800" dirty="0">
                <a:ea typeface="ＭＳ Ｐゴシック" pitchFamily="-112" charset="-128"/>
              </a:rPr>
              <a:t>Κριτήρια για την επιλογή δομής:</a:t>
            </a:r>
            <a:endParaRPr lang="en-US" sz="2800" dirty="0">
              <a:ea typeface="ＭＳ Ｐゴシック" pitchFamily="-112" charset="-128"/>
            </a:endParaRPr>
          </a:p>
          <a:p>
            <a:pPr eaLnBrk="1" hangingPunct="1">
              <a:buNone/>
            </a:pPr>
            <a:r>
              <a:rPr lang="en-US" sz="2400" dirty="0">
                <a:ea typeface="ＭＳ Ｐゴシック" pitchFamily="-112" charset="-128"/>
              </a:rPr>
              <a:t>(</a:t>
            </a:r>
            <a:r>
              <a:rPr lang="el-GR" sz="2400" dirty="0">
                <a:ea typeface="ＭＳ Ｐゴシック" pitchFamily="-112" charset="-128"/>
              </a:rPr>
              <a:t>ποιες λειτουργίες, </a:t>
            </a:r>
            <a:r>
              <a:rPr lang="en-US" sz="2400" dirty="0">
                <a:ea typeface="ＭＳ Ｐゴシック" pitchFamily="-112" charset="-128"/>
              </a:rPr>
              <a:t>workload, </a:t>
            </a:r>
            <a:r>
              <a:rPr lang="el-GR" sz="2400" dirty="0">
                <a:ea typeface="ＭＳ Ｐゴシック" pitchFamily="-112" charset="-128"/>
              </a:rPr>
              <a:t>μέγεθος</a:t>
            </a:r>
            <a:r>
              <a:rPr lang="en-US" sz="2400" dirty="0">
                <a:ea typeface="ＭＳ Ｐゴシック" pitchFamily="-112" charset="-128"/>
              </a:rPr>
              <a:t>)</a:t>
            </a:r>
            <a:endParaRPr lang="el-GR"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Αποδοτική αναζήτηση ενός όρου (κλειδιού) στο λεξικό.</a:t>
            </a:r>
          </a:p>
          <a:p>
            <a:pPr eaLnBrk="1" hangingPunct="1">
              <a:buFont typeface="Wingdings" panose="05000000000000000000" pitchFamily="2" charset="2"/>
              <a:buChar char="§"/>
            </a:pPr>
            <a:r>
              <a:rPr lang="el-GR" sz="2400" dirty="0">
                <a:ea typeface="ＭＳ Ｐゴシック" pitchFamily="-112" charset="-128"/>
              </a:rPr>
              <a:t>Είναι στατικό ή έχουμε συχνά εισαγωγές/διαγραφές όρων ή και τροποποιήσεις</a:t>
            </a:r>
            <a:r>
              <a:rPr lang="en-US" sz="2400" dirty="0">
                <a:ea typeface="ＭＳ Ｐゴシック" pitchFamily="-112" charset="-128"/>
              </a:rPr>
              <a:t>;</a:t>
            </a:r>
            <a:r>
              <a:rPr lang="el-GR" sz="2400" dirty="0">
                <a:ea typeface="ＭＳ Ｐゴシック" pitchFamily="-112" charset="-128"/>
              </a:rPr>
              <a:t> Μόνο εισαγωγές </a:t>
            </a:r>
            <a:r>
              <a:rPr lang="en-US" sz="2400" dirty="0">
                <a:ea typeface="ＭＳ Ｐゴシック" pitchFamily="-112" charset="-128"/>
              </a:rPr>
              <a:t>(insert only – append only)</a:t>
            </a:r>
            <a:endParaRPr lang="el-GR" sz="2400" dirty="0">
              <a:ea typeface="ＭＳ Ｐゴシック" pitchFamily="-112" charset="-128"/>
            </a:endParaRPr>
          </a:p>
          <a:p>
            <a:pPr>
              <a:buFont typeface="Wingdings" panose="05000000000000000000" pitchFamily="2" charset="2"/>
              <a:buChar char="§"/>
            </a:pPr>
            <a:r>
              <a:rPr lang="el-GR" sz="2400" dirty="0">
                <a:ea typeface="ＭＳ Ｐゴシック" pitchFamily="-112" charset="-128"/>
              </a:rPr>
              <a:t>Πόσοι είναι οι όροι</a:t>
            </a:r>
            <a:endParaRPr lang="en-US" sz="2400" dirty="0">
              <a:ea typeface="ＭＳ Ｐゴシック" pitchFamily="-112" charset="-128"/>
            </a:endParaRPr>
          </a:p>
          <a:p>
            <a:pPr>
              <a:buFont typeface="Wingdings" panose="05000000000000000000" pitchFamily="2" charset="2"/>
              <a:buChar char="§"/>
            </a:pPr>
            <a:r>
              <a:rPr lang="el-GR" sz="2400" dirty="0">
                <a:ea typeface="ＭＳ Ｐゴシック" pitchFamily="-112" charset="-128"/>
              </a:rPr>
              <a:t>Σχετικές συχνότητες προσπέλασης των κλειδιών (πιο γρήγορα οι συχνοί όροι;)</a:t>
            </a:r>
          </a:p>
          <a:p>
            <a:pPr eaLnBrk="1" hangingPunct="1">
              <a:buFont typeface="Wingdings" panose="05000000000000000000" pitchFamily="2" charset="2"/>
              <a:buChar char="§"/>
            </a:pPr>
            <a:endParaRPr lang="el-GR" sz="2400" dirty="0">
              <a:ea typeface="ＭＳ Ｐゴシック" pitchFamily="-112" charset="-128"/>
            </a:endParaRPr>
          </a:p>
        </p:txBody>
      </p:sp>
      <p:sp>
        <p:nvSpPr>
          <p:cNvPr id="10" name="Slide Number Placeholder 9"/>
          <p:cNvSpPr>
            <a:spLocks noGrp="1"/>
          </p:cNvSpPr>
          <p:nvPr>
            <p:ph type="sldNum" sz="quarter" idx="12"/>
          </p:nvPr>
        </p:nvSpPr>
        <p:spPr/>
        <p:txBody>
          <a:bodyPr/>
          <a:lstStyle/>
          <a:p>
            <a:fld id="{0ED9190B-40F4-4D14-B8A7-A8F5BA31F2B1}" type="slidenum">
              <a:rPr lang="en-US" smtClean="0"/>
              <a:pPr/>
              <a:t>72</a:t>
            </a:fld>
            <a:endParaRPr lang="en-US"/>
          </a:p>
        </p:txBody>
      </p:sp>
      <p:sp>
        <p:nvSpPr>
          <p:cNvPr id="21509" name="TextBox 4"/>
          <p:cNvSpPr txBox="1">
            <a:spLocks noChangeArrowheads="1"/>
          </p:cNvSpPr>
          <p:nvPr/>
        </p:nvSpPr>
        <p:spPr bwMode="auto">
          <a:xfrm>
            <a:off x="7620000" y="305008"/>
            <a:ext cx="1002197" cy="338554"/>
          </a:xfrm>
          <a:prstGeom prst="rect">
            <a:avLst/>
          </a:prstGeom>
          <a:noFill/>
          <a:ln w="9525">
            <a:noFill/>
            <a:miter lim="800000"/>
            <a:headEnd/>
            <a:tailEnd/>
          </a:ln>
        </p:spPr>
        <p:txBody>
          <a:bodyPr wrap="none" anchor="ctr">
            <a:spAutoFit/>
          </a:bodyPr>
          <a:lstStyle/>
          <a:p>
            <a:r>
              <a:rPr lang="el-GR" sz="1600" dirty="0"/>
              <a:t>Κεφ. </a:t>
            </a:r>
            <a:r>
              <a:rPr lang="en-US" sz="1600" dirty="0"/>
              <a:t>3.1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Δομές Δεδομένων για το Λεξικό</a:t>
            </a:r>
            <a:endParaRPr lang="en-US" dirty="0">
              <a:solidFill>
                <a:schemeClr val="accent2">
                  <a:lumMod val="75000"/>
                </a:schemeClr>
              </a:solidFill>
              <a:ea typeface="ＭＳ Ｐゴシック" pitchFamily="-112" charset="-128"/>
            </a:endParaRPr>
          </a:p>
        </p:txBody>
      </p:sp>
      <p:sp>
        <p:nvSpPr>
          <p:cNvPr id="23555" name="Content Placeholder 2"/>
          <p:cNvSpPr>
            <a:spLocks noGrp="1"/>
          </p:cNvSpPr>
          <p:nvPr>
            <p:ph idx="1"/>
          </p:nvPr>
        </p:nvSpPr>
        <p:spPr>
          <a:xfrm>
            <a:off x="533400" y="2133600"/>
            <a:ext cx="7924800" cy="2743200"/>
          </a:xfrm>
        </p:spPr>
        <p:txBody>
          <a:bodyPr>
            <a:noAutofit/>
          </a:bodyPr>
          <a:lstStyle/>
          <a:p>
            <a:pPr eaLnBrk="1" hangingPunct="1">
              <a:buFont typeface="Wingdings" panose="05000000000000000000" pitchFamily="2" charset="2"/>
              <a:buChar char="§"/>
            </a:pPr>
            <a:r>
              <a:rPr lang="el-GR" sz="3200" dirty="0">
                <a:ea typeface="ＭＳ Ｐゴシック" pitchFamily="-112" charset="-128"/>
              </a:rPr>
              <a:t> Δυο βασικές επιλογές:</a:t>
            </a:r>
          </a:p>
          <a:p>
            <a:pPr lvl="1">
              <a:buFont typeface="Courier New" panose="02070309020205020404" pitchFamily="49" charset="0"/>
              <a:buChar char="o"/>
            </a:pPr>
            <a:r>
              <a:rPr lang="el-GR" sz="2900" dirty="0">
                <a:ea typeface="ＭＳ Ｐゴシック" pitchFamily="-112" charset="-128"/>
              </a:rPr>
              <a:t> Πίνακες Κατακερματισμού (</a:t>
            </a:r>
            <a:r>
              <a:rPr lang="en-US" sz="2900" dirty="0" err="1">
                <a:ea typeface="ＭＳ Ｐゴシック" pitchFamily="-112" charset="-128"/>
              </a:rPr>
              <a:t>Hashtables</a:t>
            </a:r>
            <a:r>
              <a:rPr lang="el-GR" sz="2900" dirty="0">
                <a:ea typeface="ＭＳ Ｐゴシック" pitchFamily="-112" charset="-128"/>
              </a:rPr>
              <a:t>)</a:t>
            </a:r>
          </a:p>
          <a:p>
            <a:pPr lvl="1">
              <a:buFont typeface="Courier New" panose="02070309020205020404" pitchFamily="49" charset="0"/>
              <a:buChar char="o"/>
            </a:pPr>
            <a:r>
              <a:rPr lang="el-GR" sz="2900" dirty="0">
                <a:ea typeface="ＭＳ Ｐゴシック" pitchFamily="-112" charset="-128"/>
              </a:rPr>
              <a:t>  Δέντρα (</a:t>
            </a:r>
            <a:r>
              <a:rPr lang="en-US" sz="2900" dirty="0">
                <a:ea typeface="ＭＳ Ｐゴシック" pitchFamily="-112" charset="-128"/>
              </a:rPr>
              <a:t>Trees</a:t>
            </a:r>
            <a:r>
              <a:rPr lang="el-GR" sz="2900" dirty="0">
                <a:ea typeface="ＭＳ Ｐゴシック" pitchFamily="-112" charset="-128"/>
              </a:rPr>
              <a:t>)</a:t>
            </a:r>
          </a:p>
          <a:p>
            <a:pPr lvl="1" eaLnBrk="1" hangingPunct="1">
              <a:buFont typeface="Wingdings" panose="05000000000000000000" pitchFamily="2" charset="2"/>
              <a:buChar char="§"/>
            </a:pPr>
            <a:endParaRPr lang="en-US" sz="3200" dirty="0">
              <a:ea typeface="ＭＳ Ｐゴシック" pitchFamily="-112" charset="-128"/>
            </a:endParaRPr>
          </a:p>
          <a:p>
            <a:pPr eaLnBrk="1" hangingPunct="1">
              <a:buFont typeface="Wingdings" panose="05000000000000000000" pitchFamily="2" charset="2"/>
              <a:buChar char="§"/>
            </a:pPr>
            <a:r>
              <a:rPr lang="el-GR" sz="3200" dirty="0">
                <a:ea typeface="ＭＳ Ｐゴシック" pitchFamily="-112" charset="-128"/>
              </a:rPr>
              <a:t> Μερικά συστήματα ανάκτησης πληροφορίας χρησιμοποιούν πίνακες κατακερματισμού άλλα δέντρα</a:t>
            </a:r>
            <a:endParaRPr lang="en-US" sz="32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73</a:t>
            </a:fld>
            <a:endParaRPr lang="en-US"/>
          </a:p>
        </p:txBody>
      </p:sp>
      <p:sp>
        <p:nvSpPr>
          <p:cNvPr id="23556" name="TextBox 3"/>
          <p:cNvSpPr txBox="1">
            <a:spLocks noChangeArrowheads="1"/>
          </p:cNvSpPr>
          <p:nvPr/>
        </p:nvSpPr>
        <p:spPr bwMode="auto">
          <a:xfrm>
            <a:off x="7596336" y="136524"/>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352247"/>
            <a:ext cx="7886700" cy="1325563"/>
          </a:xfrm>
        </p:spPr>
        <p:txBody>
          <a:bodyPr/>
          <a:lstStyle/>
          <a:p>
            <a:pPr algn="ctr" eaLnBrk="1" hangingPunct="1"/>
            <a:r>
              <a:rPr lang="el-GR" dirty="0">
                <a:solidFill>
                  <a:schemeClr val="accent2">
                    <a:lumMod val="75000"/>
                  </a:schemeClr>
                </a:solidFill>
                <a:ea typeface="ＭＳ Ｐゴシック" pitchFamily="-112" charset="-128"/>
              </a:rPr>
              <a:t>Πίνακες Κατακερματισμού</a:t>
            </a:r>
            <a:endParaRPr lang="en-US" dirty="0">
              <a:solidFill>
                <a:schemeClr val="accent2">
                  <a:lumMod val="75000"/>
                </a:schemeClr>
              </a:solidFill>
              <a:ea typeface="ＭＳ Ｐゴシック" pitchFamily="-112" charset="-128"/>
            </a:endParaRPr>
          </a:p>
        </p:txBody>
      </p:sp>
      <p:sp>
        <p:nvSpPr>
          <p:cNvPr id="24579" name="Content Placeholder 2"/>
          <p:cNvSpPr>
            <a:spLocks noGrp="1"/>
          </p:cNvSpPr>
          <p:nvPr>
            <p:ph idx="1"/>
          </p:nvPr>
        </p:nvSpPr>
        <p:spPr>
          <a:xfrm>
            <a:off x="228600" y="1600200"/>
            <a:ext cx="8458200" cy="4038600"/>
          </a:xfrm>
        </p:spPr>
        <p:txBody>
          <a:bodyPr/>
          <a:lstStyle/>
          <a:p>
            <a:pPr eaLnBrk="1" hangingPunct="1">
              <a:buNone/>
            </a:pPr>
            <a:r>
              <a:rPr lang="el-GR" sz="2400" dirty="0">
                <a:solidFill>
                  <a:schemeClr val="accent2">
                    <a:lumMod val="50000"/>
                  </a:schemeClr>
                </a:solidFill>
                <a:ea typeface="ＭＳ Ｐゴシック" pitchFamily="-112" charset="-128"/>
              </a:rPr>
              <a:t>Κάθε όρος του λεξιλογίου κατακερματίζεται σε έναν ακέραιο </a:t>
            </a:r>
            <a:r>
              <a:rPr lang="en-US" sz="2400" dirty="0">
                <a:solidFill>
                  <a:schemeClr val="accent2">
                    <a:lumMod val="50000"/>
                  </a:schemeClr>
                </a:solidFill>
                <a:ea typeface="ＭＳ Ｐゴシック" pitchFamily="-112" charset="-128"/>
              </a:rPr>
              <a:t> </a:t>
            </a:r>
            <a:endParaRPr lang="el-GR" sz="2400" dirty="0">
              <a:solidFill>
                <a:schemeClr val="accent2">
                  <a:lumMod val="50000"/>
                </a:schemeClr>
              </a:solidFill>
              <a:ea typeface="ＭＳ Ｐゴシック" pitchFamily="-112" charset="-128"/>
            </a:endParaRPr>
          </a:p>
          <a:p>
            <a:pPr eaLnBrk="1" hangingPunct="1">
              <a:buNone/>
            </a:pPr>
            <a:endParaRPr lang="en-US" sz="1800" dirty="0">
              <a:solidFill>
                <a:schemeClr val="accent2">
                  <a:lumMod val="50000"/>
                </a:schemeClr>
              </a:solidFill>
              <a:ea typeface="ＭＳ Ｐゴシック" pitchFamily="-112" charset="-128"/>
            </a:endParaRPr>
          </a:p>
          <a:p>
            <a:pPr marL="0" indent="0" eaLnBrk="1" hangingPunct="1">
              <a:buNone/>
            </a:pPr>
            <a:r>
              <a:rPr lang="el-GR" sz="3600" dirty="0">
                <a:ea typeface="ＭＳ Ｐゴシック" pitchFamily="-112" charset="-128"/>
              </a:rPr>
              <a:t>+:</a:t>
            </a:r>
            <a:endParaRPr lang="en-US" sz="3600" dirty="0">
              <a:ea typeface="ＭＳ Ｐゴシック" pitchFamily="-112" charset="-128"/>
            </a:endParaRPr>
          </a:p>
          <a:p>
            <a:pPr lvl="1" eaLnBrk="1" hangingPunct="1">
              <a:buFont typeface="Wingdings" panose="05000000000000000000" pitchFamily="2" charset="2"/>
              <a:buChar char="§"/>
            </a:pPr>
            <a:r>
              <a:rPr lang="el-GR" dirty="0">
                <a:ea typeface="ＭＳ Ｐゴシック" pitchFamily="-112" charset="-128"/>
              </a:rPr>
              <a:t>Η αναζήτηση είναι πιο γρήγορη από ένα δέντρο</a:t>
            </a:r>
            <a:r>
              <a:rPr lang="en-US" dirty="0">
                <a:ea typeface="ＭＳ Ｐゴシック" pitchFamily="-112" charset="-128"/>
              </a:rPr>
              <a:t>: O(1)</a:t>
            </a:r>
          </a:p>
          <a:p>
            <a:pPr marL="0" indent="0" eaLnBrk="1" hangingPunct="1">
              <a:buNone/>
            </a:pPr>
            <a:r>
              <a:rPr lang="el-GR" sz="3600" dirty="0">
                <a:ea typeface="ＭＳ Ｐゴシック" pitchFamily="-112" charset="-128"/>
              </a:rPr>
              <a:t>- </a:t>
            </a:r>
            <a:r>
              <a:rPr lang="en-US" sz="3600" dirty="0">
                <a:ea typeface="ＭＳ Ｐゴシック" pitchFamily="-112" charset="-128"/>
              </a:rPr>
              <a:t>:</a:t>
            </a:r>
          </a:p>
          <a:p>
            <a:pPr lvl="1" eaLnBrk="1" hangingPunct="1">
              <a:buFont typeface="Wingdings" panose="05000000000000000000" pitchFamily="2" charset="2"/>
              <a:buChar char="§"/>
            </a:pPr>
            <a:r>
              <a:rPr lang="el-GR" dirty="0">
                <a:ea typeface="ＭＳ Ｐゴシック" pitchFamily="-112" charset="-128"/>
              </a:rPr>
              <a:t>Δεν υπάρχει εύκολος τρόπος να βρεθούν μικρές παραλλαγές ενός όρου</a:t>
            </a:r>
          </a:p>
          <a:p>
            <a:pPr lvl="2" eaLnBrk="1" hangingPunct="1">
              <a:buFont typeface="Wingdings" panose="05000000000000000000" pitchFamily="2" charset="2"/>
              <a:buChar char="§"/>
            </a:pPr>
            <a:r>
              <a:rPr lang="en-US" dirty="0">
                <a:ea typeface="ＭＳ Ｐゴシック" pitchFamily="-112" charset="-128"/>
              </a:rPr>
              <a:t>judgment/</a:t>
            </a:r>
            <a:r>
              <a:rPr lang="en-US" dirty="0" err="1">
                <a:ea typeface="ＭＳ Ｐゴシック" pitchFamily="-112" charset="-128"/>
              </a:rPr>
              <a:t>judgement</a:t>
            </a:r>
            <a:r>
              <a:rPr lang="en-US" dirty="0">
                <a:ea typeface="ＭＳ Ｐゴシック" pitchFamily="-112" charset="-128"/>
              </a:rPr>
              <a:t>, </a:t>
            </a:r>
            <a:r>
              <a:rPr lang="en-US" i="1" dirty="0"/>
              <a:t>resume</a:t>
            </a:r>
            <a:r>
              <a:rPr lang="en-US" dirty="0"/>
              <a:t> vs. </a:t>
            </a:r>
            <a:r>
              <a:rPr lang="en-US" i="1" dirty="0"/>
              <a:t>r</a:t>
            </a:r>
            <a:r>
              <a:rPr lang="en-US" i="1" dirty="0">
                <a:cs typeface="Calibri"/>
              </a:rPr>
              <a:t>é</a:t>
            </a:r>
            <a:r>
              <a:rPr lang="en-US" i="1" dirty="0"/>
              <a:t>sum</a:t>
            </a:r>
            <a:r>
              <a:rPr lang="en-US" i="1" dirty="0">
                <a:cs typeface="Calibri"/>
              </a:rPr>
              <a:t>é</a:t>
            </a:r>
            <a:endParaRPr lang="en-US" dirty="0">
              <a:ea typeface="ＭＳ Ｐゴシック" pitchFamily="-112" charset="-128"/>
            </a:endParaRPr>
          </a:p>
          <a:p>
            <a:pPr lvl="1" eaLnBrk="1" hangingPunct="1">
              <a:buFont typeface="Wingdings" panose="05000000000000000000" pitchFamily="2" charset="2"/>
              <a:buChar char="§"/>
            </a:pPr>
            <a:r>
              <a:rPr lang="el-GR" dirty="0">
                <a:ea typeface="ＭＳ Ｐゴシック" pitchFamily="-112" charset="-128"/>
              </a:rPr>
              <a:t>Μη δυνατή η προθεματική αναζήτηση </a:t>
            </a:r>
            <a:r>
              <a:rPr lang="en-US" dirty="0">
                <a:solidFill>
                  <a:srgbClr val="00A000"/>
                </a:solidFill>
                <a:ea typeface="ＭＳ Ｐゴシック" pitchFamily="-112" charset="-128"/>
              </a:rPr>
              <a:t>[</a:t>
            </a:r>
            <a:r>
              <a:rPr lang="el-GR" dirty="0">
                <a:solidFill>
                  <a:srgbClr val="00A000"/>
                </a:solidFill>
                <a:ea typeface="ＭＳ Ｐゴシック" pitchFamily="-112" charset="-128"/>
              </a:rPr>
              <a:t>ανεκτική ανάκληση</a:t>
            </a:r>
            <a:r>
              <a:rPr lang="en-US" dirty="0">
                <a:solidFill>
                  <a:srgbClr val="00A000"/>
                </a:solidFill>
                <a:ea typeface="ＭＳ Ｐゴシック" pitchFamily="-112" charset="-128"/>
              </a:rPr>
              <a:t>]</a:t>
            </a:r>
          </a:p>
          <a:p>
            <a:pPr lvl="1" eaLnBrk="1" hangingPunct="1">
              <a:buFont typeface="Wingdings" panose="05000000000000000000" pitchFamily="2" charset="2"/>
              <a:buChar char="§"/>
            </a:pPr>
            <a:r>
              <a:rPr lang="el-GR" dirty="0">
                <a:ea typeface="ＭＳ Ｐゴシック" pitchFamily="-112" charset="-128"/>
              </a:rPr>
              <a:t>Αν το λεξιλόγιο μεγαλώνει συνεχώς, ανάγκη για να γίνει κατακερματισμός από την αρχή </a:t>
            </a:r>
            <a:endParaRPr lang="en-US"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74</a:t>
            </a:fld>
            <a:endParaRPr lang="en-US"/>
          </a:p>
        </p:txBody>
      </p:sp>
      <p:sp>
        <p:nvSpPr>
          <p:cNvPr id="24580" name="TextBox 3"/>
          <p:cNvSpPr txBox="1">
            <a:spLocks noChangeArrowheads="1"/>
          </p:cNvSpPr>
          <p:nvPr/>
        </p:nvSpPr>
        <p:spPr bwMode="auto">
          <a:xfrm>
            <a:off x="7684603" y="182970"/>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457200" y="1524000"/>
            <a:ext cx="8305800" cy="5226906"/>
            <a:chOff x="76200" y="1458913"/>
            <a:chExt cx="8991600" cy="5456871"/>
          </a:xfrm>
        </p:grpSpPr>
        <p:sp>
          <p:nvSpPr>
            <p:cNvPr id="25602" name="Oval 2"/>
            <p:cNvSpPr>
              <a:spLocks noChangeArrowheads="1"/>
            </p:cNvSpPr>
            <p:nvPr/>
          </p:nvSpPr>
          <p:spPr bwMode="auto">
            <a:xfrm>
              <a:off x="4267200" y="1458913"/>
              <a:ext cx="457200" cy="457200"/>
            </a:xfrm>
            <a:prstGeom prst="ellipse">
              <a:avLst/>
            </a:prstGeom>
            <a:noFill/>
            <a:ln w="12700">
              <a:solidFill>
                <a:schemeClr val="tx1"/>
              </a:solidFill>
              <a:round/>
              <a:headEnd/>
              <a:tailEnd/>
            </a:ln>
          </p:spPr>
          <p:txBody>
            <a:bodyPr wrap="none" anchor="ctr"/>
            <a:lstStyle/>
            <a:p>
              <a:pPr algn="ctr"/>
              <a:r>
                <a:rPr lang="en-US" sz="1400" dirty="0">
                  <a:solidFill>
                    <a:schemeClr val="tx1"/>
                  </a:solidFill>
                </a:rPr>
                <a:t>Root</a:t>
              </a:r>
            </a:p>
          </p:txBody>
        </p:sp>
        <p:sp>
          <p:nvSpPr>
            <p:cNvPr id="25617" name="Oval 23"/>
            <p:cNvSpPr>
              <a:spLocks noChangeArrowheads="1"/>
            </p:cNvSpPr>
            <p:nvPr/>
          </p:nvSpPr>
          <p:spPr bwMode="auto">
            <a:xfrm>
              <a:off x="762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45" name="Text Box 57"/>
            <p:cNvSpPr txBox="1">
              <a:spLocks noChangeArrowheads="1"/>
            </p:cNvSpPr>
            <p:nvPr/>
          </p:nvSpPr>
          <p:spPr bwMode="auto">
            <a:xfrm rot="17400000">
              <a:off x="-141947" y="6204288"/>
              <a:ext cx="1089803" cy="333190"/>
            </a:xfrm>
            <a:prstGeom prst="rect">
              <a:avLst/>
            </a:prstGeom>
            <a:noFill/>
            <a:ln w="9525">
              <a:noFill/>
              <a:miter lim="800000"/>
              <a:headEnd/>
              <a:tailEnd/>
            </a:ln>
          </p:spPr>
          <p:txBody>
            <a:bodyPr wrap="none">
              <a:spAutoFit/>
            </a:bodyPr>
            <a:lstStyle/>
            <a:p>
              <a:r>
                <a:rPr lang="en-US" sz="1400" dirty="0">
                  <a:solidFill>
                    <a:schemeClr val="tx1"/>
                  </a:solidFill>
                  <a:latin typeface="Courier" pitchFamily="-112" charset="0"/>
                </a:rPr>
                <a:t>aardvark</a:t>
              </a:r>
            </a:p>
          </p:txBody>
        </p:sp>
        <p:sp>
          <p:nvSpPr>
            <p:cNvPr id="25646" name="Text Box 58"/>
            <p:cNvSpPr txBox="1">
              <a:spLocks noChangeArrowheads="1"/>
            </p:cNvSpPr>
            <p:nvPr/>
          </p:nvSpPr>
          <p:spPr bwMode="auto">
            <a:xfrm rot="17400000">
              <a:off x="2463912" y="6252462"/>
              <a:ext cx="977677" cy="333190"/>
            </a:xfrm>
            <a:prstGeom prst="rect">
              <a:avLst/>
            </a:prstGeom>
            <a:noFill/>
            <a:ln w="9525">
              <a:noFill/>
              <a:miter lim="800000"/>
              <a:headEnd/>
              <a:tailEnd/>
            </a:ln>
          </p:spPr>
          <p:txBody>
            <a:bodyPr wrap="none">
              <a:spAutoFit/>
            </a:bodyPr>
            <a:lstStyle/>
            <a:p>
              <a:r>
                <a:rPr lang="en-US" sz="1400">
                  <a:solidFill>
                    <a:schemeClr val="tx1"/>
                  </a:solidFill>
                  <a:latin typeface="Courier" pitchFamily="-112" charset="0"/>
                </a:rPr>
                <a:t>huygens</a:t>
              </a:r>
            </a:p>
          </p:txBody>
        </p:sp>
        <p:sp>
          <p:nvSpPr>
            <p:cNvPr id="25649" name="Text Box 61"/>
            <p:cNvSpPr txBox="1">
              <a:spLocks noChangeArrowheads="1"/>
            </p:cNvSpPr>
            <p:nvPr/>
          </p:nvSpPr>
          <p:spPr bwMode="auto">
            <a:xfrm rot="17400000">
              <a:off x="5339376" y="6199281"/>
              <a:ext cx="865549" cy="333190"/>
            </a:xfrm>
            <a:prstGeom prst="rect">
              <a:avLst/>
            </a:prstGeom>
            <a:noFill/>
            <a:ln w="9525">
              <a:noFill/>
              <a:miter lim="800000"/>
              <a:headEnd/>
              <a:tailEnd/>
            </a:ln>
          </p:spPr>
          <p:txBody>
            <a:bodyPr wrap="none">
              <a:spAutoFit/>
            </a:bodyPr>
            <a:lstStyle/>
            <a:p>
              <a:r>
                <a:rPr lang="en-US" sz="1400">
                  <a:solidFill>
                    <a:schemeClr val="tx1"/>
                  </a:solidFill>
                  <a:latin typeface="Courier" pitchFamily="-112" charset="0"/>
                </a:rPr>
                <a:t>sickle</a:t>
              </a:r>
            </a:p>
          </p:txBody>
        </p:sp>
        <p:sp>
          <p:nvSpPr>
            <p:cNvPr id="25650" name="Text Box 62"/>
            <p:cNvSpPr txBox="1">
              <a:spLocks noChangeArrowheads="1"/>
            </p:cNvSpPr>
            <p:nvPr/>
          </p:nvSpPr>
          <p:spPr bwMode="auto">
            <a:xfrm rot="17400000">
              <a:off x="8445027" y="6146099"/>
              <a:ext cx="753423" cy="333190"/>
            </a:xfrm>
            <a:prstGeom prst="rect">
              <a:avLst/>
            </a:prstGeom>
            <a:noFill/>
            <a:ln w="9525">
              <a:noFill/>
              <a:miter lim="800000"/>
              <a:headEnd/>
              <a:tailEnd/>
            </a:ln>
          </p:spPr>
          <p:txBody>
            <a:bodyPr wrap="none">
              <a:spAutoFit/>
            </a:bodyPr>
            <a:lstStyle/>
            <a:p>
              <a:r>
                <a:rPr lang="en-US" sz="1400">
                  <a:solidFill>
                    <a:schemeClr val="tx1"/>
                  </a:solidFill>
                  <a:latin typeface="Courier" pitchFamily="-112" charset="0"/>
                </a:rPr>
                <a:t>zygot</a:t>
              </a:r>
            </a:p>
          </p:txBody>
        </p:sp>
        <p:grpSp>
          <p:nvGrpSpPr>
            <p:cNvPr id="57" name="Group 56"/>
            <p:cNvGrpSpPr/>
            <p:nvPr/>
          </p:nvGrpSpPr>
          <p:grpSpPr>
            <a:xfrm>
              <a:off x="304800" y="1671638"/>
              <a:ext cx="8763000" cy="4359275"/>
              <a:chOff x="304800" y="1671638"/>
              <a:chExt cx="8763000" cy="4359275"/>
            </a:xfrm>
          </p:grpSpPr>
          <p:sp>
            <p:nvSpPr>
              <p:cNvPr id="25603" name="Oval 4"/>
              <p:cNvSpPr>
                <a:spLocks noChangeArrowheads="1"/>
              </p:cNvSpPr>
              <p:nvPr/>
            </p:nvSpPr>
            <p:spPr bwMode="auto">
              <a:xfrm>
                <a:off x="6324600" y="2373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04" name="Oval 5"/>
              <p:cNvSpPr>
                <a:spLocks noChangeArrowheads="1"/>
              </p:cNvSpPr>
              <p:nvPr/>
            </p:nvSpPr>
            <p:spPr bwMode="auto">
              <a:xfrm>
                <a:off x="2209800" y="2373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05" name="Oval 6"/>
              <p:cNvSpPr>
                <a:spLocks noChangeArrowheads="1"/>
              </p:cNvSpPr>
              <p:nvPr/>
            </p:nvSpPr>
            <p:spPr bwMode="auto">
              <a:xfrm>
                <a:off x="7010400" y="32115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06" name="Oval 7"/>
              <p:cNvSpPr>
                <a:spLocks noChangeArrowheads="1"/>
              </p:cNvSpPr>
              <p:nvPr/>
            </p:nvSpPr>
            <p:spPr bwMode="auto">
              <a:xfrm>
                <a:off x="2743200" y="3287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07" name="Oval 9"/>
              <p:cNvSpPr>
                <a:spLocks noChangeArrowheads="1"/>
              </p:cNvSpPr>
              <p:nvPr/>
            </p:nvSpPr>
            <p:spPr bwMode="auto">
              <a:xfrm>
                <a:off x="1676400" y="3287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08" name="Oval 10"/>
              <p:cNvSpPr>
                <a:spLocks noChangeArrowheads="1"/>
              </p:cNvSpPr>
              <p:nvPr/>
            </p:nvSpPr>
            <p:spPr bwMode="auto">
              <a:xfrm>
                <a:off x="5715000" y="32115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5609" name="AutoShape 12"/>
              <p:cNvCxnSpPr>
                <a:cxnSpLocks noChangeShapeType="1"/>
                <a:stCxn id="25602" idx="3"/>
                <a:endCxn id="25604" idx="0"/>
              </p:cNvCxnSpPr>
              <p:nvPr/>
            </p:nvCxnSpPr>
            <p:spPr bwMode="auto">
              <a:xfrm flipH="1">
                <a:off x="2438400" y="1849438"/>
                <a:ext cx="1895475" cy="523875"/>
              </a:xfrm>
              <a:prstGeom prst="straightConnector1">
                <a:avLst/>
              </a:prstGeom>
              <a:noFill/>
              <a:ln w="9525">
                <a:solidFill>
                  <a:schemeClr val="tx1"/>
                </a:solidFill>
                <a:round/>
                <a:headEnd/>
                <a:tailEnd type="triangle" w="med" len="med"/>
              </a:ln>
            </p:spPr>
          </p:cxnSp>
          <p:cxnSp>
            <p:nvCxnSpPr>
              <p:cNvPr id="25610" name="AutoShape 14"/>
              <p:cNvCxnSpPr>
                <a:cxnSpLocks noChangeShapeType="1"/>
                <a:stCxn id="25602" idx="5"/>
                <a:endCxn id="25603" idx="0"/>
              </p:cNvCxnSpPr>
              <p:nvPr/>
            </p:nvCxnSpPr>
            <p:spPr bwMode="auto">
              <a:xfrm>
                <a:off x="4657725" y="1849438"/>
                <a:ext cx="1895475" cy="523875"/>
              </a:xfrm>
              <a:prstGeom prst="straightConnector1">
                <a:avLst/>
              </a:prstGeom>
              <a:noFill/>
              <a:ln w="9525">
                <a:solidFill>
                  <a:schemeClr val="tx1"/>
                </a:solidFill>
                <a:round/>
                <a:headEnd/>
                <a:tailEnd type="triangle" w="med" len="med"/>
              </a:ln>
            </p:spPr>
          </p:cxnSp>
          <p:cxnSp>
            <p:nvCxnSpPr>
              <p:cNvPr id="25611" name="AutoShape 15"/>
              <p:cNvCxnSpPr>
                <a:cxnSpLocks noChangeShapeType="1"/>
                <a:stCxn id="25604" idx="3"/>
                <a:endCxn id="25607" idx="0"/>
              </p:cNvCxnSpPr>
              <p:nvPr/>
            </p:nvCxnSpPr>
            <p:spPr bwMode="auto">
              <a:xfrm flipH="1">
                <a:off x="1905000" y="2763838"/>
                <a:ext cx="371475" cy="523875"/>
              </a:xfrm>
              <a:prstGeom prst="straightConnector1">
                <a:avLst/>
              </a:prstGeom>
              <a:noFill/>
              <a:ln w="9525">
                <a:solidFill>
                  <a:schemeClr val="tx1"/>
                </a:solidFill>
                <a:round/>
                <a:headEnd/>
                <a:tailEnd type="triangle" w="med" len="med"/>
              </a:ln>
            </p:spPr>
          </p:cxnSp>
          <p:cxnSp>
            <p:nvCxnSpPr>
              <p:cNvPr id="25612" name="AutoShape 16"/>
              <p:cNvCxnSpPr>
                <a:cxnSpLocks noChangeShapeType="1"/>
                <a:stCxn id="25604" idx="5"/>
                <a:endCxn id="25606" idx="0"/>
              </p:cNvCxnSpPr>
              <p:nvPr/>
            </p:nvCxnSpPr>
            <p:spPr bwMode="auto">
              <a:xfrm>
                <a:off x="2600325" y="2763838"/>
                <a:ext cx="371475" cy="523875"/>
              </a:xfrm>
              <a:prstGeom prst="straightConnector1">
                <a:avLst/>
              </a:prstGeom>
              <a:noFill/>
              <a:ln w="9525">
                <a:solidFill>
                  <a:schemeClr val="tx1"/>
                </a:solidFill>
                <a:round/>
                <a:headEnd/>
                <a:tailEnd type="triangle" w="med" len="med"/>
              </a:ln>
            </p:spPr>
          </p:cxnSp>
          <p:cxnSp>
            <p:nvCxnSpPr>
              <p:cNvPr id="25613" name="AutoShape 17"/>
              <p:cNvCxnSpPr>
                <a:cxnSpLocks noChangeShapeType="1"/>
                <a:stCxn id="25603" idx="3"/>
                <a:endCxn id="25608" idx="0"/>
              </p:cNvCxnSpPr>
              <p:nvPr/>
            </p:nvCxnSpPr>
            <p:spPr bwMode="auto">
              <a:xfrm flipH="1">
                <a:off x="5943600" y="2763838"/>
                <a:ext cx="447675" cy="447675"/>
              </a:xfrm>
              <a:prstGeom prst="straightConnector1">
                <a:avLst/>
              </a:prstGeom>
              <a:noFill/>
              <a:ln w="9525">
                <a:solidFill>
                  <a:schemeClr val="tx1"/>
                </a:solidFill>
                <a:round/>
                <a:headEnd/>
                <a:tailEnd type="triangle" w="med" len="med"/>
              </a:ln>
            </p:spPr>
          </p:cxnSp>
          <p:cxnSp>
            <p:nvCxnSpPr>
              <p:cNvPr id="25614" name="AutoShape 18"/>
              <p:cNvCxnSpPr>
                <a:cxnSpLocks noChangeShapeType="1"/>
                <a:stCxn id="25603" idx="5"/>
                <a:endCxn id="25605" idx="0"/>
              </p:cNvCxnSpPr>
              <p:nvPr/>
            </p:nvCxnSpPr>
            <p:spPr bwMode="auto">
              <a:xfrm>
                <a:off x="6715125" y="2763838"/>
                <a:ext cx="523875" cy="447675"/>
              </a:xfrm>
              <a:prstGeom prst="straightConnector1">
                <a:avLst/>
              </a:prstGeom>
              <a:noFill/>
              <a:ln w="9525">
                <a:solidFill>
                  <a:schemeClr val="tx1"/>
                </a:solidFill>
                <a:round/>
                <a:headEnd/>
                <a:tailEnd type="triangle" w="med" len="med"/>
              </a:ln>
            </p:spPr>
          </p:cxnSp>
          <p:sp>
            <p:nvSpPr>
              <p:cNvPr id="25615" name="Oval 21"/>
              <p:cNvSpPr>
                <a:spLocks noChangeArrowheads="1"/>
              </p:cNvSpPr>
              <p:nvPr/>
            </p:nvSpPr>
            <p:spPr bwMode="auto">
              <a:xfrm>
                <a:off x="609600" y="4659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16" name="Oval 22"/>
              <p:cNvSpPr>
                <a:spLocks noChangeArrowheads="1"/>
              </p:cNvSpPr>
              <p:nvPr/>
            </p:nvSpPr>
            <p:spPr bwMode="auto">
              <a:xfrm>
                <a:off x="11430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5618" name="AutoShape 24"/>
              <p:cNvCxnSpPr>
                <a:cxnSpLocks noChangeShapeType="1"/>
                <a:stCxn id="25615" idx="3"/>
                <a:endCxn id="25617" idx="0"/>
              </p:cNvCxnSpPr>
              <p:nvPr/>
            </p:nvCxnSpPr>
            <p:spPr bwMode="auto">
              <a:xfrm flipH="1">
                <a:off x="304800" y="5049838"/>
                <a:ext cx="371475" cy="523875"/>
              </a:xfrm>
              <a:prstGeom prst="straightConnector1">
                <a:avLst/>
              </a:prstGeom>
              <a:noFill/>
              <a:ln w="9525">
                <a:solidFill>
                  <a:schemeClr val="tx1"/>
                </a:solidFill>
                <a:round/>
                <a:headEnd/>
                <a:tailEnd type="triangle" w="med" len="med"/>
              </a:ln>
            </p:spPr>
          </p:cxnSp>
          <p:cxnSp>
            <p:nvCxnSpPr>
              <p:cNvPr id="25619" name="AutoShape 25"/>
              <p:cNvCxnSpPr>
                <a:cxnSpLocks noChangeShapeType="1"/>
                <a:stCxn id="25615" idx="5"/>
                <a:endCxn id="25616" idx="0"/>
              </p:cNvCxnSpPr>
              <p:nvPr/>
            </p:nvCxnSpPr>
            <p:spPr bwMode="auto">
              <a:xfrm>
                <a:off x="1000125" y="5049838"/>
                <a:ext cx="371475" cy="523875"/>
              </a:xfrm>
              <a:prstGeom prst="straightConnector1">
                <a:avLst/>
              </a:prstGeom>
              <a:noFill/>
              <a:ln w="9525">
                <a:solidFill>
                  <a:schemeClr val="tx1"/>
                </a:solidFill>
                <a:round/>
                <a:headEnd/>
                <a:tailEnd type="triangle" w="med" len="med"/>
              </a:ln>
            </p:spPr>
          </p:cxnSp>
          <p:sp>
            <p:nvSpPr>
              <p:cNvPr id="25620" name="Oval 26"/>
              <p:cNvSpPr>
                <a:spLocks noChangeArrowheads="1"/>
              </p:cNvSpPr>
              <p:nvPr/>
            </p:nvSpPr>
            <p:spPr bwMode="auto">
              <a:xfrm>
                <a:off x="2286000" y="4659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21" name="Oval 27"/>
              <p:cNvSpPr>
                <a:spLocks noChangeArrowheads="1"/>
              </p:cNvSpPr>
              <p:nvPr/>
            </p:nvSpPr>
            <p:spPr bwMode="auto">
              <a:xfrm>
                <a:off x="28194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22" name="Oval 28"/>
              <p:cNvSpPr>
                <a:spLocks noChangeArrowheads="1"/>
              </p:cNvSpPr>
              <p:nvPr/>
            </p:nvSpPr>
            <p:spPr bwMode="auto">
              <a:xfrm>
                <a:off x="17526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5623" name="AutoShape 29"/>
              <p:cNvCxnSpPr>
                <a:cxnSpLocks noChangeShapeType="1"/>
                <a:stCxn id="25620" idx="3"/>
                <a:endCxn id="25622" idx="0"/>
              </p:cNvCxnSpPr>
              <p:nvPr/>
            </p:nvCxnSpPr>
            <p:spPr bwMode="auto">
              <a:xfrm flipH="1">
                <a:off x="1981200" y="5049838"/>
                <a:ext cx="371475" cy="523875"/>
              </a:xfrm>
              <a:prstGeom prst="straightConnector1">
                <a:avLst/>
              </a:prstGeom>
              <a:noFill/>
              <a:ln w="9525">
                <a:solidFill>
                  <a:schemeClr val="tx1"/>
                </a:solidFill>
                <a:round/>
                <a:headEnd/>
                <a:tailEnd type="triangle" w="med" len="med"/>
              </a:ln>
            </p:spPr>
          </p:cxnSp>
          <p:cxnSp>
            <p:nvCxnSpPr>
              <p:cNvPr id="25624" name="AutoShape 30"/>
              <p:cNvCxnSpPr>
                <a:cxnSpLocks noChangeShapeType="1"/>
                <a:stCxn id="25620" idx="5"/>
                <a:endCxn id="25621" idx="0"/>
              </p:cNvCxnSpPr>
              <p:nvPr/>
            </p:nvCxnSpPr>
            <p:spPr bwMode="auto">
              <a:xfrm>
                <a:off x="2676525" y="5049838"/>
                <a:ext cx="371475" cy="523875"/>
              </a:xfrm>
              <a:prstGeom prst="straightConnector1">
                <a:avLst/>
              </a:prstGeom>
              <a:noFill/>
              <a:ln w="9525">
                <a:solidFill>
                  <a:schemeClr val="tx1"/>
                </a:solidFill>
                <a:round/>
                <a:headEnd/>
                <a:tailEnd type="triangle" w="med" len="med"/>
              </a:ln>
            </p:spPr>
          </p:cxnSp>
          <p:sp>
            <p:nvSpPr>
              <p:cNvPr id="25625" name="Oval 31"/>
              <p:cNvSpPr>
                <a:spLocks noChangeArrowheads="1"/>
              </p:cNvSpPr>
              <p:nvPr/>
            </p:nvSpPr>
            <p:spPr bwMode="auto">
              <a:xfrm>
                <a:off x="6400800" y="4659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26" name="Oval 32"/>
              <p:cNvSpPr>
                <a:spLocks noChangeArrowheads="1"/>
              </p:cNvSpPr>
              <p:nvPr/>
            </p:nvSpPr>
            <p:spPr bwMode="auto">
              <a:xfrm>
                <a:off x="69342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27" name="Oval 33"/>
              <p:cNvSpPr>
                <a:spLocks noChangeArrowheads="1"/>
              </p:cNvSpPr>
              <p:nvPr/>
            </p:nvSpPr>
            <p:spPr bwMode="auto">
              <a:xfrm>
                <a:off x="58674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5628" name="AutoShape 34"/>
              <p:cNvCxnSpPr>
                <a:cxnSpLocks noChangeShapeType="1"/>
                <a:stCxn id="25625" idx="3"/>
                <a:endCxn id="25627" idx="0"/>
              </p:cNvCxnSpPr>
              <p:nvPr/>
            </p:nvCxnSpPr>
            <p:spPr bwMode="auto">
              <a:xfrm flipH="1">
                <a:off x="6096000" y="5049838"/>
                <a:ext cx="371475" cy="523875"/>
              </a:xfrm>
              <a:prstGeom prst="straightConnector1">
                <a:avLst/>
              </a:prstGeom>
              <a:noFill/>
              <a:ln w="9525">
                <a:solidFill>
                  <a:schemeClr val="tx1"/>
                </a:solidFill>
                <a:round/>
                <a:headEnd/>
                <a:tailEnd type="triangle" w="med" len="med"/>
              </a:ln>
            </p:spPr>
          </p:cxnSp>
          <p:cxnSp>
            <p:nvCxnSpPr>
              <p:cNvPr id="25629" name="AutoShape 35"/>
              <p:cNvCxnSpPr>
                <a:cxnSpLocks noChangeShapeType="1"/>
                <a:stCxn id="25625" idx="5"/>
                <a:endCxn id="25626" idx="0"/>
              </p:cNvCxnSpPr>
              <p:nvPr/>
            </p:nvCxnSpPr>
            <p:spPr bwMode="auto">
              <a:xfrm>
                <a:off x="6791325" y="5049838"/>
                <a:ext cx="371475" cy="523875"/>
              </a:xfrm>
              <a:prstGeom prst="straightConnector1">
                <a:avLst/>
              </a:prstGeom>
              <a:noFill/>
              <a:ln w="9525">
                <a:solidFill>
                  <a:schemeClr val="tx1"/>
                </a:solidFill>
                <a:round/>
                <a:headEnd/>
                <a:tailEnd type="triangle" w="med" len="med"/>
              </a:ln>
            </p:spPr>
          </p:cxnSp>
          <p:sp>
            <p:nvSpPr>
              <p:cNvPr id="25630" name="Oval 36"/>
              <p:cNvSpPr>
                <a:spLocks noChangeArrowheads="1"/>
              </p:cNvSpPr>
              <p:nvPr/>
            </p:nvSpPr>
            <p:spPr bwMode="auto">
              <a:xfrm>
                <a:off x="8077200" y="46593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31" name="Oval 37"/>
              <p:cNvSpPr>
                <a:spLocks noChangeArrowheads="1"/>
              </p:cNvSpPr>
              <p:nvPr/>
            </p:nvSpPr>
            <p:spPr bwMode="auto">
              <a:xfrm>
                <a:off x="86106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5632" name="Oval 38"/>
              <p:cNvSpPr>
                <a:spLocks noChangeArrowheads="1"/>
              </p:cNvSpPr>
              <p:nvPr/>
            </p:nvSpPr>
            <p:spPr bwMode="auto">
              <a:xfrm>
                <a:off x="7543800" y="5573713"/>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5633" name="AutoShape 39"/>
              <p:cNvCxnSpPr>
                <a:cxnSpLocks noChangeShapeType="1"/>
                <a:stCxn id="25630" idx="3"/>
                <a:endCxn id="25632" idx="0"/>
              </p:cNvCxnSpPr>
              <p:nvPr/>
            </p:nvCxnSpPr>
            <p:spPr bwMode="auto">
              <a:xfrm flipH="1">
                <a:off x="7772400" y="5049838"/>
                <a:ext cx="371475" cy="523875"/>
              </a:xfrm>
              <a:prstGeom prst="straightConnector1">
                <a:avLst/>
              </a:prstGeom>
              <a:noFill/>
              <a:ln w="9525">
                <a:solidFill>
                  <a:schemeClr val="tx1"/>
                </a:solidFill>
                <a:round/>
                <a:headEnd/>
                <a:tailEnd type="triangle" w="med" len="med"/>
              </a:ln>
            </p:spPr>
          </p:cxnSp>
          <p:cxnSp>
            <p:nvCxnSpPr>
              <p:cNvPr id="25634" name="AutoShape 40"/>
              <p:cNvCxnSpPr>
                <a:cxnSpLocks noChangeShapeType="1"/>
                <a:stCxn id="25630" idx="5"/>
                <a:endCxn id="25631" idx="0"/>
              </p:cNvCxnSpPr>
              <p:nvPr/>
            </p:nvCxnSpPr>
            <p:spPr bwMode="auto">
              <a:xfrm>
                <a:off x="8467725" y="5049838"/>
                <a:ext cx="371475" cy="523875"/>
              </a:xfrm>
              <a:prstGeom prst="straightConnector1">
                <a:avLst/>
              </a:prstGeom>
              <a:noFill/>
              <a:ln w="9525">
                <a:solidFill>
                  <a:schemeClr val="tx1"/>
                </a:solidFill>
                <a:round/>
                <a:headEnd/>
                <a:tailEnd type="triangle" w="med" len="med"/>
              </a:ln>
            </p:spPr>
          </p:cxnSp>
          <p:sp>
            <p:nvSpPr>
              <p:cNvPr id="25635" name="Text Box 41"/>
              <p:cNvSpPr txBox="1">
                <a:spLocks noChangeArrowheads="1"/>
              </p:cNvSpPr>
              <p:nvPr/>
            </p:nvSpPr>
            <p:spPr bwMode="auto">
              <a:xfrm>
                <a:off x="3505200" y="1671638"/>
                <a:ext cx="604253" cy="353449"/>
              </a:xfrm>
              <a:prstGeom prst="rect">
                <a:avLst/>
              </a:prstGeom>
              <a:noFill/>
              <a:ln w="9525">
                <a:noFill/>
                <a:miter lim="800000"/>
                <a:headEnd/>
                <a:tailEnd/>
              </a:ln>
            </p:spPr>
            <p:txBody>
              <a:bodyPr wrap="none">
                <a:spAutoFit/>
              </a:bodyPr>
              <a:lstStyle/>
              <a:p>
                <a:r>
                  <a:rPr lang="en-US" sz="1600">
                    <a:solidFill>
                      <a:schemeClr val="tx1"/>
                    </a:solidFill>
                  </a:rPr>
                  <a:t>a-m</a:t>
                </a:r>
              </a:p>
            </p:txBody>
          </p:sp>
          <p:sp>
            <p:nvSpPr>
              <p:cNvPr id="25636" name="Text Box 42"/>
              <p:cNvSpPr txBox="1">
                <a:spLocks noChangeArrowheads="1"/>
              </p:cNvSpPr>
              <p:nvPr/>
            </p:nvSpPr>
            <p:spPr bwMode="auto">
              <a:xfrm>
                <a:off x="4952999" y="1676400"/>
                <a:ext cx="536574" cy="353449"/>
              </a:xfrm>
              <a:prstGeom prst="rect">
                <a:avLst/>
              </a:prstGeom>
              <a:noFill/>
              <a:ln w="9525">
                <a:noFill/>
                <a:miter lim="800000"/>
                <a:headEnd/>
                <a:tailEnd/>
              </a:ln>
            </p:spPr>
            <p:txBody>
              <a:bodyPr wrap="none">
                <a:spAutoFit/>
              </a:bodyPr>
              <a:lstStyle/>
              <a:p>
                <a:r>
                  <a:rPr lang="en-US" sz="1600" dirty="0">
                    <a:solidFill>
                      <a:schemeClr val="tx1"/>
                    </a:solidFill>
                  </a:rPr>
                  <a:t>n-z</a:t>
                </a:r>
              </a:p>
            </p:txBody>
          </p:sp>
          <p:sp>
            <p:nvSpPr>
              <p:cNvPr id="25637" name="Oval 44"/>
              <p:cNvSpPr>
                <a:spLocks noChangeAspect="1" noChangeArrowheads="1"/>
              </p:cNvSpPr>
              <p:nvPr/>
            </p:nvSpPr>
            <p:spPr bwMode="auto">
              <a:xfrm>
                <a:off x="4038600" y="4354513"/>
                <a:ext cx="55563" cy="55562"/>
              </a:xfrm>
              <a:prstGeom prst="ellipse">
                <a:avLst/>
              </a:prstGeom>
              <a:solidFill>
                <a:schemeClr val="tx2"/>
              </a:solidFill>
              <a:ln w="9525">
                <a:solidFill>
                  <a:schemeClr val="tx1"/>
                </a:solidFill>
                <a:round/>
                <a:headEnd/>
                <a:tailEnd/>
              </a:ln>
            </p:spPr>
            <p:txBody>
              <a:bodyPr wrap="none" anchor="ctr"/>
              <a:lstStyle/>
              <a:p>
                <a:endParaRPr lang="el-GR">
                  <a:solidFill>
                    <a:schemeClr val="tx1"/>
                  </a:solidFill>
                </a:endParaRPr>
              </a:p>
            </p:txBody>
          </p:sp>
          <p:sp>
            <p:nvSpPr>
              <p:cNvPr id="25638" name="Oval 45"/>
              <p:cNvSpPr>
                <a:spLocks noChangeAspect="1" noChangeArrowheads="1"/>
              </p:cNvSpPr>
              <p:nvPr/>
            </p:nvSpPr>
            <p:spPr bwMode="auto">
              <a:xfrm>
                <a:off x="4267200" y="4354513"/>
                <a:ext cx="55563" cy="55562"/>
              </a:xfrm>
              <a:prstGeom prst="ellipse">
                <a:avLst/>
              </a:prstGeom>
              <a:solidFill>
                <a:schemeClr val="tx2"/>
              </a:solidFill>
              <a:ln w="9525">
                <a:solidFill>
                  <a:schemeClr val="tx1"/>
                </a:solidFill>
                <a:round/>
                <a:headEnd/>
                <a:tailEnd/>
              </a:ln>
            </p:spPr>
            <p:txBody>
              <a:bodyPr wrap="none" anchor="ctr"/>
              <a:lstStyle/>
              <a:p>
                <a:endParaRPr lang="el-GR">
                  <a:solidFill>
                    <a:schemeClr val="tx1"/>
                  </a:solidFill>
                </a:endParaRPr>
              </a:p>
            </p:txBody>
          </p:sp>
          <p:sp>
            <p:nvSpPr>
              <p:cNvPr id="25639" name="Oval 46"/>
              <p:cNvSpPr>
                <a:spLocks noChangeAspect="1" noChangeArrowheads="1"/>
              </p:cNvSpPr>
              <p:nvPr/>
            </p:nvSpPr>
            <p:spPr bwMode="auto">
              <a:xfrm>
                <a:off x="4495800" y="4354513"/>
                <a:ext cx="55563" cy="55562"/>
              </a:xfrm>
              <a:prstGeom prst="ellipse">
                <a:avLst/>
              </a:prstGeom>
              <a:solidFill>
                <a:schemeClr val="tx2"/>
              </a:solidFill>
              <a:ln w="9525">
                <a:solidFill>
                  <a:schemeClr val="tx1"/>
                </a:solidFill>
                <a:round/>
                <a:headEnd/>
                <a:tailEnd/>
              </a:ln>
            </p:spPr>
            <p:txBody>
              <a:bodyPr wrap="none" anchor="ctr"/>
              <a:lstStyle/>
              <a:p>
                <a:endParaRPr lang="el-GR">
                  <a:solidFill>
                    <a:schemeClr val="tx1"/>
                  </a:solidFill>
                </a:endParaRPr>
              </a:p>
            </p:txBody>
          </p:sp>
          <p:sp>
            <p:nvSpPr>
              <p:cNvPr id="25640" name="Oval 47"/>
              <p:cNvSpPr>
                <a:spLocks noChangeAspect="1" noChangeArrowheads="1"/>
              </p:cNvSpPr>
              <p:nvPr/>
            </p:nvSpPr>
            <p:spPr bwMode="auto">
              <a:xfrm>
                <a:off x="4724400" y="4354513"/>
                <a:ext cx="55563" cy="55562"/>
              </a:xfrm>
              <a:prstGeom prst="ellipse">
                <a:avLst/>
              </a:prstGeom>
              <a:solidFill>
                <a:schemeClr val="tx2"/>
              </a:solidFill>
              <a:ln w="9525">
                <a:solidFill>
                  <a:schemeClr val="tx1"/>
                </a:solidFill>
                <a:round/>
                <a:headEnd/>
                <a:tailEnd/>
              </a:ln>
            </p:spPr>
            <p:txBody>
              <a:bodyPr wrap="none" anchor="ctr"/>
              <a:lstStyle/>
              <a:p>
                <a:endParaRPr lang="el-GR">
                  <a:solidFill>
                    <a:schemeClr val="tx1"/>
                  </a:solidFill>
                </a:endParaRPr>
              </a:p>
            </p:txBody>
          </p:sp>
          <p:sp>
            <p:nvSpPr>
              <p:cNvPr id="25641" name="Text Box 53"/>
              <p:cNvSpPr txBox="1">
                <a:spLocks noChangeArrowheads="1"/>
              </p:cNvSpPr>
              <p:nvPr/>
            </p:nvSpPr>
            <p:spPr bwMode="auto">
              <a:xfrm>
                <a:off x="1447800" y="2798763"/>
                <a:ext cx="670197" cy="353449"/>
              </a:xfrm>
              <a:prstGeom prst="rect">
                <a:avLst/>
              </a:prstGeom>
              <a:noFill/>
              <a:ln w="9525">
                <a:noFill/>
                <a:miter lim="800000"/>
                <a:headEnd/>
                <a:tailEnd/>
              </a:ln>
            </p:spPr>
            <p:txBody>
              <a:bodyPr wrap="none">
                <a:spAutoFit/>
              </a:bodyPr>
              <a:lstStyle/>
              <a:p>
                <a:r>
                  <a:rPr lang="en-US" sz="1600">
                    <a:solidFill>
                      <a:schemeClr val="tx1"/>
                    </a:solidFill>
                  </a:rPr>
                  <a:t>a-hu</a:t>
                </a:r>
              </a:p>
            </p:txBody>
          </p:sp>
          <p:sp>
            <p:nvSpPr>
              <p:cNvPr id="25642" name="Text Box 54"/>
              <p:cNvSpPr txBox="1">
                <a:spLocks noChangeArrowheads="1"/>
              </p:cNvSpPr>
              <p:nvPr/>
            </p:nvSpPr>
            <p:spPr bwMode="auto">
              <a:xfrm>
                <a:off x="2762249" y="2798763"/>
                <a:ext cx="734405" cy="353449"/>
              </a:xfrm>
              <a:prstGeom prst="rect">
                <a:avLst/>
              </a:prstGeom>
              <a:noFill/>
              <a:ln w="9525">
                <a:noFill/>
                <a:miter lim="800000"/>
                <a:headEnd/>
                <a:tailEnd/>
              </a:ln>
            </p:spPr>
            <p:txBody>
              <a:bodyPr wrap="none">
                <a:spAutoFit/>
              </a:bodyPr>
              <a:lstStyle/>
              <a:p>
                <a:r>
                  <a:rPr lang="en-US" sz="1600">
                    <a:solidFill>
                      <a:schemeClr val="tx1"/>
                    </a:solidFill>
                  </a:rPr>
                  <a:t>hy-m</a:t>
                </a:r>
              </a:p>
            </p:txBody>
          </p:sp>
          <p:sp>
            <p:nvSpPr>
              <p:cNvPr id="25643" name="Text Box 55"/>
              <p:cNvSpPr txBox="1">
                <a:spLocks noChangeArrowheads="1"/>
              </p:cNvSpPr>
              <p:nvPr/>
            </p:nvSpPr>
            <p:spPr bwMode="auto">
              <a:xfrm>
                <a:off x="5459413" y="2798763"/>
                <a:ext cx="659785" cy="353449"/>
              </a:xfrm>
              <a:prstGeom prst="rect">
                <a:avLst/>
              </a:prstGeom>
              <a:noFill/>
              <a:ln w="9525">
                <a:noFill/>
                <a:miter lim="800000"/>
                <a:headEnd/>
                <a:tailEnd/>
              </a:ln>
            </p:spPr>
            <p:txBody>
              <a:bodyPr wrap="none">
                <a:spAutoFit/>
              </a:bodyPr>
              <a:lstStyle/>
              <a:p>
                <a:r>
                  <a:rPr lang="en-US" sz="1600">
                    <a:solidFill>
                      <a:schemeClr val="tx1"/>
                    </a:solidFill>
                  </a:rPr>
                  <a:t>n-sh</a:t>
                </a:r>
              </a:p>
            </p:txBody>
          </p:sp>
          <p:sp>
            <p:nvSpPr>
              <p:cNvPr id="25644" name="Text Box 56"/>
              <p:cNvSpPr txBox="1">
                <a:spLocks noChangeArrowheads="1"/>
              </p:cNvSpPr>
              <p:nvPr/>
            </p:nvSpPr>
            <p:spPr bwMode="auto">
              <a:xfrm>
                <a:off x="7040563" y="2798763"/>
                <a:ext cx="576487" cy="353449"/>
              </a:xfrm>
              <a:prstGeom prst="rect">
                <a:avLst/>
              </a:prstGeom>
              <a:noFill/>
              <a:ln w="9525">
                <a:noFill/>
                <a:miter lim="800000"/>
                <a:headEnd/>
                <a:tailEnd/>
              </a:ln>
            </p:spPr>
            <p:txBody>
              <a:bodyPr wrap="none">
                <a:spAutoFit/>
              </a:bodyPr>
              <a:lstStyle/>
              <a:p>
                <a:r>
                  <a:rPr lang="en-US" sz="1600">
                    <a:solidFill>
                      <a:schemeClr val="tx1"/>
                    </a:solidFill>
                  </a:rPr>
                  <a:t>si-z</a:t>
                </a:r>
              </a:p>
            </p:txBody>
          </p:sp>
          <p:sp>
            <p:nvSpPr>
              <p:cNvPr id="25647" name="Line 59"/>
              <p:cNvSpPr>
                <a:spLocks noChangeShapeType="1"/>
              </p:cNvSpPr>
              <p:nvPr/>
            </p:nvSpPr>
            <p:spPr bwMode="auto">
              <a:xfrm flipH="1">
                <a:off x="1371600" y="3668713"/>
                <a:ext cx="381000" cy="457200"/>
              </a:xfrm>
              <a:prstGeom prst="line">
                <a:avLst/>
              </a:prstGeom>
              <a:noFill/>
              <a:ln w="9525">
                <a:solidFill>
                  <a:schemeClr val="tx1"/>
                </a:solidFill>
                <a:round/>
                <a:headEnd/>
                <a:tailEnd type="triangle" w="med" len="med"/>
              </a:ln>
            </p:spPr>
            <p:txBody>
              <a:bodyPr/>
              <a:lstStyle/>
              <a:p>
                <a:endParaRPr lang="el-GR">
                  <a:solidFill>
                    <a:schemeClr val="tx1"/>
                  </a:solidFill>
                </a:endParaRPr>
              </a:p>
            </p:txBody>
          </p:sp>
          <p:sp>
            <p:nvSpPr>
              <p:cNvPr id="25648" name="Line 60"/>
              <p:cNvSpPr>
                <a:spLocks noChangeShapeType="1"/>
              </p:cNvSpPr>
              <p:nvPr/>
            </p:nvSpPr>
            <p:spPr bwMode="auto">
              <a:xfrm>
                <a:off x="2057400" y="3668713"/>
                <a:ext cx="304800" cy="457200"/>
              </a:xfrm>
              <a:prstGeom prst="line">
                <a:avLst/>
              </a:prstGeom>
              <a:noFill/>
              <a:ln w="9525">
                <a:solidFill>
                  <a:schemeClr val="tx1"/>
                </a:solidFill>
                <a:round/>
                <a:headEnd/>
                <a:tailEnd type="triangle" w="med" len="med"/>
              </a:ln>
            </p:spPr>
            <p:txBody>
              <a:bodyPr/>
              <a:lstStyle/>
              <a:p>
                <a:endParaRPr lang="el-GR">
                  <a:solidFill>
                    <a:schemeClr val="tx1"/>
                  </a:solidFill>
                </a:endParaRPr>
              </a:p>
            </p:txBody>
          </p:sp>
          <p:sp>
            <p:nvSpPr>
              <p:cNvPr id="25651" name="Line 63"/>
              <p:cNvSpPr>
                <a:spLocks noChangeShapeType="1"/>
              </p:cNvSpPr>
              <p:nvPr/>
            </p:nvSpPr>
            <p:spPr bwMode="auto">
              <a:xfrm flipH="1">
                <a:off x="6781800" y="3592513"/>
                <a:ext cx="304800" cy="533400"/>
              </a:xfrm>
              <a:prstGeom prst="line">
                <a:avLst/>
              </a:prstGeom>
              <a:noFill/>
              <a:ln w="9525">
                <a:solidFill>
                  <a:schemeClr val="tx1"/>
                </a:solidFill>
                <a:round/>
                <a:headEnd/>
                <a:tailEnd type="triangle" w="med" len="med"/>
              </a:ln>
            </p:spPr>
            <p:txBody>
              <a:bodyPr/>
              <a:lstStyle/>
              <a:p>
                <a:endParaRPr lang="el-GR">
                  <a:solidFill>
                    <a:schemeClr val="tx1"/>
                  </a:solidFill>
                </a:endParaRPr>
              </a:p>
            </p:txBody>
          </p:sp>
          <p:sp>
            <p:nvSpPr>
              <p:cNvPr id="25652" name="Line 64"/>
              <p:cNvSpPr>
                <a:spLocks noChangeShapeType="1"/>
              </p:cNvSpPr>
              <p:nvPr/>
            </p:nvSpPr>
            <p:spPr bwMode="auto">
              <a:xfrm>
                <a:off x="7467600" y="3516313"/>
                <a:ext cx="609600" cy="609600"/>
              </a:xfrm>
              <a:prstGeom prst="line">
                <a:avLst/>
              </a:prstGeom>
              <a:noFill/>
              <a:ln w="9525">
                <a:solidFill>
                  <a:schemeClr val="tx1"/>
                </a:solidFill>
                <a:round/>
                <a:headEnd/>
                <a:tailEnd type="triangle" w="med" len="med"/>
              </a:ln>
            </p:spPr>
            <p:txBody>
              <a:bodyPr/>
              <a:lstStyle/>
              <a:p>
                <a:endParaRPr lang="el-GR">
                  <a:solidFill>
                    <a:schemeClr val="tx1"/>
                  </a:solidFill>
                </a:endParaRPr>
              </a:p>
            </p:txBody>
          </p:sp>
        </p:grpSp>
      </p:grpSp>
      <p:sp>
        <p:nvSpPr>
          <p:cNvPr id="25653" name="Title 52"/>
          <p:cNvSpPr>
            <a:spLocks noGrp="1"/>
          </p:cNvSpPr>
          <p:nvPr>
            <p:ph type="title"/>
          </p:nvPr>
        </p:nvSpPr>
        <p:spPr>
          <a:xfrm>
            <a:off x="457200" y="228600"/>
            <a:ext cx="8229600" cy="1143000"/>
          </a:xfrm>
        </p:spPr>
        <p:txBody>
          <a:bodyPr/>
          <a:lstStyle/>
          <a:p>
            <a:pPr algn="ctr" eaLnBrk="1" hangingPunct="1"/>
            <a:r>
              <a:rPr lang="el-GR" dirty="0">
                <a:solidFill>
                  <a:schemeClr val="accent2">
                    <a:lumMod val="75000"/>
                  </a:schemeClr>
                </a:solidFill>
                <a:ea typeface="ＭＳ Ｐゴシック" pitchFamily="-112" charset="-128"/>
              </a:rPr>
              <a:t>Δέντρα Αναζήτησης</a:t>
            </a:r>
            <a:r>
              <a:rPr lang="en-US" dirty="0">
                <a:solidFill>
                  <a:schemeClr val="accent2">
                    <a:lumMod val="75000"/>
                  </a:schemeClr>
                </a:solidFill>
                <a:ea typeface="ＭＳ Ｐゴシック" pitchFamily="-112" charset="-128"/>
              </a:rPr>
              <a:t>: </a:t>
            </a:r>
            <a:r>
              <a:rPr lang="el-GR" dirty="0">
                <a:solidFill>
                  <a:schemeClr val="accent2">
                    <a:lumMod val="75000"/>
                  </a:schemeClr>
                </a:solidFill>
                <a:ea typeface="ＭＳ Ｐゴシック" pitchFamily="-112" charset="-128"/>
              </a:rPr>
              <a:t>Δυαδικό Δέντρο</a:t>
            </a:r>
            <a:endParaRPr lang="en-US" dirty="0">
              <a:solidFill>
                <a:schemeClr val="accent2">
                  <a:lumMod val="75000"/>
                </a:schemeClr>
              </a:solidFill>
              <a:ea typeface="ＭＳ Ｐゴシック" pitchFamily="-112" charset="-128"/>
            </a:endParaRPr>
          </a:p>
        </p:txBody>
      </p:sp>
      <p:sp>
        <p:nvSpPr>
          <p:cNvPr id="56" name="Slide Number Placeholder 55"/>
          <p:cNvSpPr>
            <a:spLocks noGrp="1"/>
          </p:cNvSpPr>
          <p:nvPr>
            <p:ph type="sldNum" sz="quarter" idx="12"/>
          </p:nvPr>
        </p:nvSpPr>
        <p:spPr/>
        <p:txBody>
          <a:bodyPr/>
          <a:lstStyle/>
          <a:p>
            <a:fld id="{0ED9190B-40F4-4D14-B8A7-A8F5BA31F2B1}" type="slidenum">
              <a:rPr lang="en-US" smtClean="0"/>
              <a:pPr/>
              <a:t>75</a:t>
            </a:fld>
            <a:endParaRPr lang="en-US"/>
          </a:p>
        </p:txBody>
      </p:sp>
      <p:sp>
        <p:nvSpPr>
          <p:cNvPr id="25654" name="TextBox 53"/>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3" name="Title 52"/>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Δέντρα Αναζήτησης</a:t>
            </a:r>
            <a:r>
              <a:rPr lang="en-US" dirty="0">
                <a:solidFill>
                  <a:schemeClr val="accent2">
                    <a:lumMod val="75000"/>
                  </a:schemeClr>
                </a:solidFill>
                <a:ea typeface="ＭＳ Ｐゴシック" pitchFamily="-112" charset="-128"/>
              </a:rPr>
              <a:t>: </a:t>
            </a:r>
            <a:r>
              <a:rPr lang="el-GR" dirty="0">
                <a:solidFill>
                  <a:schemeClr val="accent2">
                    <a:lumMod val="75000"/>
                  </a:schemeClr>
                </a:solidFill>
                <a:ea typeface="ＭＳ Ｐゴシック" pitchFamily="-112" charset="-128"/>
              </a:rPr>
              <a:t>Δυαδικό Δέντρο</a:t>
            </a:r>
            <a:endParaRPr lang="en-US" dirty="0">
              <a:solidFill>
                <a:schemeClr val="accent2">
                  <a:lumMod val="75000"/>
                </a:schemeClr>
              </a:solidFill>
              <a:ea typeface="ＭＳ Ｐゴシック" pitchFamily="-112" charset="-128"/>
            </a:endParaRPr>
          </a:p>
        </p:txBody>
      </p:sp>
      <p:sp>
        <p:nvSpPr>
          <p:cNvPr id="57" name="Slide Number Placeholder 56"/>
          <p:cNvSpPr>
            <a:spLocks noGrp="1"/>
          </p:cNvSpPr>
          <p:nvPr>
            <p:ph type="sldNum" sz="quarter" idx="12"/>
          </p:nvPr>
        </p:nvSpPr>
        <p:spPr/>
        <p:txBody>
          <a:bodyPr/>
          <a:lstStyle/>
          <a:p>
            <a:fld id="{0ED9190B-40F4-4D14-B8A7-A8F5BA31F2B1}" type="slidenum">
              <a:rPr lang="en-US" smtClean="0"/>
              <a:pPr/>
              <a:t>76</a:t>
            </a:fld>
            <a:endParaRPr lang="en-US"/>
          </a:p>
        </p:txBody>
      </p:sp>
      <p:sp>
        <p:nvSpPr>
          <p:cNvPr id="25654" name="TextBox 53"/>
          <p:cNvSpPr txBox="1">
            <a:spLocks noChangeArrowheads="1"/>
          </p:cNvSpPr>
          <p:nvPr/>
        </p:nvSpPr>
        <p:spPr bwMode="auto">
          <a:xfrm>
            <a:off x="7848600" y="181030"/>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
        <p:nvSpPr>
          <p:cNvPr id="56" name="TextBox 55"/>
          <p:cNvSpPr txBox="1"/>
          <p:nvPr/>
        </p:nvSpPr>
        <p:spPr>
          <a:xfrm>
            <a:off x="533399" y="2286000"/>
            <a:ext cx="8088797" cy="830997"/>
          </a:xfrm>
          <a:prstGeom prst="rect">
            <a:avLst/>
          </a:prstGeom>
          <a:noFill/>
        </p:spPr>
        <p:txBody>
          <a:bodyPr wrap="square" rtlCol="0">
            <a:spAutoFit/>
          </a:bodyPr>
          <a:lstStyle/>
          <a:p>
            <a:pPr>
              <a:buFont typeface="Wingdings" pitchFamily="2" charset="2"/>
              <a:buChar char="§"/>
            </a:pPr>
            <a:r>
              <a:rPr lang="el-GR" dirty="0">
                <a:solidFill>
                  <a:schemeClr val="tx1"/>
                </a:solidFill>
                <a:latin typeface="+mn-lt"/>
              </a:rPr>
              <a:t> </a:t>
            </a:r>
            <a:r>
              <a:rPr lang="en-US" dirty="0">
                <a:solidFill>
                  <a:schemeClr val="tx1"/>
                </a:solidFill>
                <a:latin typeface="+mn-lt"/>
              </a:rPr>
              <a:t>O(log M), M: </a:t>
            </a:r>
            <a:r>
              <a:rPr lang="el-GR" dirty="0">
                <a:solidFill>
                  <a:schemeClr val="tx1"/>
                </a:solidFill>
                <a:latin typeface="+mn-lt"/>
              </a:rPr>
              <a:t>αριθμός των όρων</a:t>
            </a:r>
            <a:r>
              <a:rPr lang="en-US" dirty="0">
                <a:solidFill>
                  <a:schemeClr val="tx1"/>
                </a:solidFill>
                <a:latin typeface="+mn-lt"/>
              </a:rPr>
              <a:t> (</a:t>
            </a:r>
            <a:r>
              <a:rPr lang="el-GR" dirty="0">
                <a:solidFill>
                  <a:schemeClr val="tx1"/>
                </a:solidFill>
                <a:latin typeface="+mn-lt"/>
              </a:rPr>
              <a:t>το μέγεθος του λεξικού)</a:t>
            </a:r>
          </a:p>
          <a:p>
            <a:pPr lvl="1">
              <a:buFont typeface="Wingdings" pitchFamily="2" charset="2"/>
              <a:buChar char="§"/>
            </a:pPr>
            <a:r>
              <a:rPr lang="el-GR" dirty="0">
                <a:solidFill>
                  <a:schemeClr val="tx1"/>
                </a:solidFill>
                <a:latin typeface="+mn-lt"/>
              </a:rPr>
              <a:t> προϋποθέτει </a:t>
            </a:r>
            <a:r>
              <a:rPr lang="el-GR" dirty="0" err="1">
                <a:solidFill>
                  <a:schemeClr val="tx1"/>
                </a:solidFill>
                <a:latin typeface="+mn-lt"/>
              </a:rPr>
              <a:t>ισοζύγιση</a:t>
            </a:r>
            <a:endParaRPr lang="el-GR" dirty="0">
              <a:solidFill>
                <a:schemeClr val="tx1"/>
              </a:solidFill>
              <a:latin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itle 20"/>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Δέντρα</a:t>
            </a:r>
            <a:r>
              <a:rPr lang="en-US" dirty="0">
                <a:solidFill>
                  <a:schemeClr val="accent2">
                    <a:lumMod val="75000"/>
                  </a:schemeClr>
                </a:solidFill>
                <a:ea typeface="ＭＳ Ｐゴシック" pitchFamily="-112" charset="-128"/>
              </a:rPr>
              <a:t>: B-</a:t>
            </a:r>
            <a:r>
              <a:rPr lang="el-GR" dirty="0">
                <a:solidFill>
                  <a:schemeClr val="accent2">
                    <a:lumMod val="75000"/>
                  </a:schemeClr>
                </a:solidFill>
                <a:ea typeface="ＭＳ Ｐゴシック" pitchFamily="-112" charset="-128"/>
              </a:rPr>
              <a:t>δέντρα</a:t>
            </a:r>
            <a:endParaRPr lang="en-US" dirty="0">
              <a:solidFill>
                <a:schemeClr val="accent2">
                  <a:lumMod val="75000"/>
                </a:schemeClr>
              </a:solidFill>
              <a:ea typeface="ＭＳ Ｐゴシック" pitchFamily="-112" charset="-128"/>
            </a:endParaRPr>
          </a:p>
        </p:txBody>
      </p:sp>
      <p:sp>
        <p:nvSpPr>
          <p:cNvPr id="28" name="Slide Number Placeholder 27"/>
          <p:cNvSpPr>
            <a:spLocks noGrp="1"/>
          </p:cNvSpPr>
          <p:nvPr>
            <p:ph type="sldNum" sz="quarter" idx="12"/>
          </p:nvPr>
        </p:nvSpPr>
        <p:spPr/>
        <p:txBody>
          <a:bodyPr/>
          <a:lstStyle/>
          <a:p>
            <a:fld id="{0ED9190B-40F4-4D14-B8A7-A8F5BA31F2B1}" type="slidenum">
              <a:rPr lang="en-US" smtClean="0"/>
              <a:pPr/>
              <a:t>77</a:t>
            </a:fld>
            <a:endParaRPr lang="en-US"/>
          </a:p>
        </p:txBody>
      </p:sp>
      <p:sp>
        <p:nvSpPr>
          <p:cNvPr id="26650" name="TextBox 25"/>
          <p:cNvSpPr txBox="1">
            <a:spLocks noChangeArrowheads="1"/>
          </p:cNvSpPr>
          <p:nvPr/>
        </p:nvSpPr>
        <p:spPr bwMode="auto">
          <a:xfrm>
            <a:off x="7668344" y="67715"/>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pic>
        <p:nvPicPr>
          <p:cNvPr id="3" name="Picture 2"/>
          <p:cNvPicPr>
            <a:picLocks noChangeAspect="1"/>
          </p:cNvPicPr>
          <p:nvPr/>
        </p:nvPicPr>
        <p:blipFill>
          <a:blip r:embed="rId2"/>
          <a:stretch>
            <a:fillRect/>
          </a:stretch>
        </p:blipFill>
        <p:spPr>
          <a:xfrm>
            <a:off x="613410" y="3332638"/>
            <a:ext cx="7218615" cy="2096865"/>
          </a:xfrm>
          <a:prstGeom prst="rect">
            <a:avLst/>
          </a:prstGeom>
        </p:spPr>
      </p:pic>
      <p:sp>
        <p:nvSpPr>
          <p:cNvPr id="30" name="Content Placeholder 21"/>
          <p:cNvSpPr>
            <a:spLocks noGrp="1"/>
          </p:cNvSpPr>
          <p:nvPr>
            <p:ph idx="1"/>
          </p:nvPr>
        </p:nvSpPr>
        <p:spPr>
          <a:xfrm>
            <a:off x="571500" y="1946957"/>
            <a:ext cx="8001000" cy="1524000"/>
          </a:xfrm>
        </p:spPr>
        <p:txBody>
          <a:bodyPr/>
          <a:lstStyle/>
          <a:p>
            <a:pPr marL="342900" lvl="1" indent="-342900" eaLnBrk="1" hangingPunct="1">
              <a:buClr>
                <a:srgbClr val="A50021"/>
              </a:buClr>
              <a:buSzPct val="60000"/>
              <a:buNone/>
            </a:pPr>
            <a:r>
              <a:rPr lang="el-GR" dirty="0">
                <a:ea typeface="ＭＳ Ｐゴシック" pitchFamily="-112" charset="-128"/>
              </a:rPr>
              <a:t>Ορισμός</a:t>
            </a:r>
            <a:r>
              <a:rPr lang="en-US" dirty="0">
                <a:ea typeface="ＭＳ Ｐゴシック" pitchFamily="-112" charset="-128"/>
              </a:rPr>
              <a:t>: </a:t>
            </a:r>
            <a:r>
              <a:rPr lang="el-GR" dirty="0">
                <a:ea typeface="ＭＳ Ｐゴシック" pitchFamily="-112" charset="-128"/>
              </a:rPr>
              <a:t>Κάθε εσωτερικός κόμβος έχει έναν αριθμό από παιδιά στο διάστημα </a:t>
            </a:r>
            <a:r>
              <a:rPr lang="en-US" dirty="0">
                <a:ea typeface="ＭＳ Ｐゴシック" pitchFamily="-112" charset="-128"/>
              </a:rPr>
              <a:t> [</a:t>
            </a:r>
            <a:r>
              <a:rPr lang="en-US" i="1" dirty="0">
                <a:ea typeface="ＭＳ Ｐゴシック" pitchFamily="-112" charset="-128"/>
              </a:rPr>
              <a:t>a</a:t>
            </a:r>
            <a:r>
              <a:rPr lang="en-US" dirty="0">
                <a:ea typeface="ＭＳ Ｐゴシック" pitchFamily="-112" charset="-128"/>
              </a:rPr>
              <a:t>,</a:t>
            </a:r>
            <a:r>
              <a:rPr lang="el-GR" dirty="0">
                <a:ea typeface="ＭＳ Ｐゴシック" pitchFamily="-112" charset="-128"/>
              </a:rPr>
              <a:t> </a:t>
            </a:r>
            <a:r>
              <a:rPr lang="en-US" i="1" dirty="0">
                <a:ea typeface="ＭＳ Ｐゴシック" pitchFamily="-112" charset="-128"/>
              </a:rPr>
              <a:t>b</a:t>
            </a:r>
            <a:r>
              <a:rPr lang="en-US" dirty="0">
                <a:ea typeface="ＭＳ Ｐゴシック" pitchFamily="-112" charset="-128"/>
              </a:rPr>
              <a:t>] </a:t>
            </a:r>
            <a:r>
              <a:rPr lang="el-GR" dirty="0">
                <a:ea typeface="ＭＳ Ｐゴシック" pitchFamily="-112" charset="-128"/>
              </a:rPr>
              <a:t>όπου</a:t>
            </a:r>
            <a:r>
              <a:rPr lang="en-US" dirty="0">
                <a:ea typeface="ＭＳ Ｐゴシック" pitchFamily="-112" charset="-128"/>
              </a:rPr>
              <a:t> </a:t>
            </a:r>
            <a:r>
              <a:rPr lang="en-US" i="1" dirty="0">
                <a:ea typeface="ＭＳ Ｐゴシック" pitchFamily="-112" charset="-128"/>
              </a:rPr>
              <a:t>a, b</a:t>
            </a:r>
            <a:r>
              <a:rPr lang="en-US" dirty="0">
                <a:ea typeface="ＭＳ Ｐゴシック" pitchFamily="-112" charset="-128"/>
              </a:rPr>
              <a:t> </a:t>
            </a:r>
            <a:r>
              <a:rPr lang="el-GR" dirty="0">
                <a:ea typeface="ＭＳ Ｐゴシック" pitchFamily="-112" charset="-128"/>
              </a:rPr>
              <a:t>είναι κατάλληλοι φυσικοί αριθμοί, π.χ., </a:t>
            </a:r>
            <a:r>
              <a:rPr lang="en-US" dirty="0">
                <a:ea typeface="ＭＳ Ｐゴシック" pitchFamily="-112" charset="-128"/>
              </a:rPr>
              <a:t>[2,</a:t>
            </a:r>
            <a:r>
              <a:rPr lang="el-GR" dirty="0">
                <a:ea typeface="ＭＳ Ｐゴシック" pitchFamily="-112" charset="-128"/>
              </a:rPr>
              <a:t> </a:t>
            </a:r>
            <a:r>
              <a:rPr lang="en-US" dirty="0">
                <a:ea typeface="ＭＳ Ｐゴシック" pitchFamily="-112" charset="-128"/>
              </a:rPr>
              <a:t>4]</a:t>
            </a:r>
          </a:p>
        </p:txBody>
      </p:sp>
    </p:spTree>
    <p:extLst>
      <p:ext uri="{BB962C8B-B14F-4D97-AF65-F5344CB8AC3E}">
        <p14:creationId xmlns:p14="http://schemas.microsoft.com/office/powerpoint/2010/main" val="2519267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4"/>
          <p:cNvSpPr>
            <a:spLocks noChangeArrowheads="1"/>
          </p:cNvSpPr>
          <p:nvPr/>
        </p:nvSpPr>
        <p:spPr bwMode="auto">
          <a:xfrm>
            <a:off x="3810000" y="19050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27" name="Oval 5"/>
          <p:cNvSpPr>
            <a:spLocks noChangeArrowheads="1"/>
          </p:cNvSpPr>
          <p:nvPr/>
        </p:nvSpPr>
        <p:spPr bwMode="auto">
          <a:xfrm>
            <a:off x="6324600" y="36576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28" name="Oval 6"/>
          <p:cNvSpPr>
            <a:spLocks noChangeArrowheads="1"/>
          </p:cNvSpPr>
          <p:nvPr/>
        </p:nvSpPr>
        <p:spPr bwMode="auto">
          <a:xfrm>
            <a:off x="4953000" y="28194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29" name="Oval 7"/>
          <p:cNvSpPr>
            <a:spLocks noChangeArrowheads="1"/>
          </p:cNvSpPr>
          <p:nvPr/>
        </p:nvSpPr>
        <p:spPr bwMode="auto">
          <a:xfrm>
            <a:off x="2667000" y="28194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0" name="Oval 8"/>
          <p:cNvSpPr>
            <a:spLocks noChangeArrowheads="1"/>
          </p:cNvSpPr>
          <p:nvPr/>
        </p:nvSpPr>
        <p:spPr bwMode="auto">
          <a:xfrm>
            <a:off x="5410200" y="36576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1" name="Oval 9"/>
          <p:cNvSpPr>
            <a:spLocks noChangeArrowheads="1"/>
          </p:cNvSpPr>
          <p:nvPr/>
        </p:nvSpPr>
        <p:spPr bwMode="auto">
          <a:xfrm>
            <a:off x="3124200" y="37338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2" name="Oval 10"/>
          <p:cNvSpPr>
            <a:spLocks noChangeArrowheads="1"/>
          </p:cNvSpPr>
          <p:nvPr/>
        </p:nvSpPr>
        <p:spPr bwMode="auto">
          <a:xfrm rot="-5400000">
            <a:off x="3810000" y="28194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3" name="Oval 11"/>
          <p:cNvSpPr>
            <a:spLocks noChangeArrowheads="1"/>
          </p:cNvSpPr>
          <p:nvPr/>
        </p:nvSpPr>
        <p:spPr bwMode="auto">
          <a:xfrm>
            <a:off x="2057400" y="37338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4" name="Oval 12"/>
          <p:cNvSpPr>
            <a:spLocks noChangeArrowheads="1"/>
          </p:cNvSpPr>
          <p:nvPr/>
        </p:nvSpPr>
        <p:spPr bwMode="auto">
          <a:xfrm>
            <a:off x="4343400" y="36576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sp>
        <p:nvSpPr>
          <p:cNvPr id="26635" name="Oval 13"/>
          <p:cNvSpPr>
            <a:spLocks noChangeArrowheads="1"/>
          </p:cNvSpPr>
          <p:nvPr/>
        </p:nvSpPr>
        <p:spPr bwMode="auto">
          <a:xfrm>
            <a:off x="7239000" y="3657600"/>
            <a:ext cx="457200" cy="457200"/>
          </a:xfrm>
          <a:prstGeom prst="ellipse">
            <a:avLst/>
          </a:prstGeom>
          <a:noFill/>
          <a:ln w="12700">
            <a:solidFill>
              <a:schemeClr val="tx1"/>
            </a:solidFill>
            <a:round/>
            <a:headEnd/>
            <a:tailEnd/>
          </a:ln>
        </p:spPr>
        <p:txBody>
          <a:bodyPr wrap="none" anchor="ctr"/>
          <a:lstStyle/>
          <a:p>
            <a:endParaRPr lang="el-GR">
              <a:solidFill>
                <a:schemeClr val="tx1"/>
              </a:solidFill>
            </a:endParaRPr>
          </a:p>
        </p:txBody>
      </p:sp>
      <p:cxnSp>
        <p:nvCxnSpPr>
          <p:cNvPr id="26636" name="AutoShape 14"/>
          <p:cNvCxnSpPr>
            <a:cxnSpLocks noChangeShapeType="1"/>
            <a:stCxn id="26626" idx="3"/>
            <a:endCxn id="26629" idx="0"/>
          </p:cNvCxnSpPr>
          <p:nvPr/>
        </p:nvCxnSpPr>
        <p:spPr bwMode="auto">
          <a:xfrm flipH="1">
            <a:off x="2895600" y="2295525"/>
            <a:ext cx="981075" cy="523875"/>
          </a:xfrm>
          <a:prstGeom prst="straightConnector1">
            <a:avLst/>
          </a:prstGeom>
          <a:noFill/>
          <a:ln w="9525">
            <a:solidFill>
              <a:schemeClr val="tx1"/>
            </a:solidFill>
            <a:round/>
            <a:headEnd/>
            <a:tailEnd type="triangle" w="med" len="med"/>
          </a:ln>
        </p:spPr>
      </p:cxnSp>
      <p:cxnSp>
        <p:nvCxnSpPr>
          <p:cNvPr id="26637" name="AutoShape 15"/>
          <p:cNvCxnSpPr>
            <a:cxnSpLocks noChangeShapeType="1"/>
            <a:stCxn id="26626" idx="4"/>
            <a:endCxn id="26632" idx="6"/>
          </p:cNvCxnSpPr>
          <p:nvPr/>
        </p:nvCxnSpPr>
        <p:spPr bwMode="auto">
          <a:xfrm>
            <a:off x="4038600" y="2362200"/>
            <a:ext cx="0" cy="457200"/>
          </a:xfrm>
          <a:prstGeom prst="straightConnector1">
            <a:avLst/>
          </a:prstGeom>
          <a:noFill/>
          <a:ln w="9525">
            <a:solidFill>
              <a:schemeClr val="tx1"/>
            </a:solidFill>
            <a:round/>
            <a:headEnd/>
            <a:tailEnd type="triangle" w="med" len="med"/>
          </a:ln>
        </p:spPr>
      </p:cxnSp>
      <p:cxnSp>
        <p:nvCxnSpPr>
          <p:cNvPr id="26638" name="AutoShape 16"/>
          <p:cNvCxnSpPr>
            <a:cxnSpLocks noChangeShapeType="1"/>
            <a:stCxn id="26626" idx="5"/>
            <a:endCxn id="26628" idx="0"/>
          </p:cNvCxnSpPr>
          <p:nvPr/>
        </p:nvCxnSpPr>
        <p:spPr bwMode="auto">
          <a:xfrm>
            <a:off x="4200525" y="2295525"/>
            <a:ext cx="981075" cy="523875"/>
          </a:xfrm>
          <a:prstGeom prst="straightConnector1">
            <a:avLst/>
          </a:prstGeom>
          <a:noFill/>
          <a:ln w="9525">
            <a:solidFill>
              <a:schemeClr val="tx1"/>
            </a:solidFill>
            <a:round/>
            <a:headEnd/>
            <a:tailEnd type="triangle" w="med" len="med"/>
          </a:ln>
        </p:spPr>
      </p:cxnSp>
      <p:cxnSp>
        <p:nvCxnSpPr>
          <p:cNvPr id="26639" name="AutoShape 17"/>
          <p:cNvCxnSpPr>
            <a:cxnSpLocks noChangeShapeType="1"/>
            <a:stCxn id="26629" idx="3"/>
            <a:endCxn id="26633" idx="0"/>
          </p:cNvCxnSpPr>
          <p:nvPr/>
        </p:nvCxnSpPr>
        <p:spPr bwMode="auto">
          <a:xfrm flipH="1">
            <a:off x="2286000" y="3209925"/>
            <a:ext cx="447675" cy="523875"/>
          </a:xfrm>
          <a:prstGeom prst="straightConnector1">
            <a:avLst/>
          </a:prstGeom>
          <a:noFill/>
          <a:ln w="9525">
            <a:solidFill>
              <a:schemeClr val="tx1"/>
            </a:solidFill>
            <a:round/>
            <a:headEnd/>
            <a:tailEnd type="triangle" w="med" len="med"/>
          </a:ln>
        </p:spPr>
      </p:cxnSp>
      <p:cxnSp>
        <p:nvCxnSpPr>
          <p:cNvPr id="26640" name="AutoShape 18"/>
          <p:cNvCxnSpPr>
            <a:cxnSpLocks noChangeShapeType="1"/>
            <a:stCxn id="26629" idx="5"/>
            <a:endCxn id="26631" idx="0"/>
          </p:cNvCxnSpPr>
          <p:nvPr/>
        </p:nvCxnSpPr>
        <p:spPr bwMode="auto">
          <a:xfrm>
            <a:off x="3057525" y="3209925"/>
            <a:ext cx="295275" cy="523875"/>
          </a:xfrm>
          <a:prstGeom prst="straightConnector1">
            <a:avLst/>
          </a:prstGeom>
          <a:noFill/>
          <a:ln w="9525">
            <a:solidFill>
              <a:schemeClr val="tx1"/>
            </a:solidFill>
            <a:round/>
            <a:headEnd/>
            <a:tailEnd type="triangle" w="med" len="med"/>
          </a:ln>
        </p:spPr>
      </p:cxnSp>
      <p:cxnSp>
        <p:nvCxnSpPr>
          <p:cNvPr id="26641" name="AutoShape 19"/>
          <p:cNvCxnSpPr>
            <a:cxnSpLocks noChangeShapeType="1"/>
            <a:stCxn id="26628" idx="3"/>
            <a:endCxn id="26634" idx="0"/>
          </p:cNvCxnSpPr>
          <p:nvPr/>
        </p:nvCxnSpPr>
        <p:spPr bwMode="auto">
          <a:xfrm flipH="1">
            <a:off x="4572000" y="3209925"/>
            <a:ext cx="447675" cy="447675"/>
          </a:xfrm>
          <a:prstGeom prst="straightConnector1">
            <a:avLst/>
          </a:prstGeom>
          <a:noFill/>
          <a:ln w="9525">
            <a:solidFill>
              <a:schemeClr val="tx1"/>
            </a:solidFill>
            <a:round/>
            <a:headEnd/>
            <a:tailEnd type="triangle" w="med" len="med"/>
          </a:ln>
        </p:spPr>
      </p:cxnSp>
      <p:cxnSp>
        <p:nvCxnSpPr>
          <p:cNvPr id="26642" name="AutoShape 20"/>
          <p:cNvCxnSpPr>
            <a:cxnSpLocks noChangeShapeType="1"/>
            <a:stCxn id="26628" idx="4"/>
            <a:endCxn id="26630" idx="0"/>
          </p:cNvCxnSpPr>
          <p:nvPr/>
        </p:nvCxnSpPr>
        <p:spPr bwMode="auto">
          <a:xfrm>
            <a:off x="5181600" y="3276600"/>
            <a:ext cx="457200" cy="381000"/>
          </a:xfrm>
          <a:prstGeom prst="straightConnector1">
            <a:avLst/>
          </a:prstGeom>
          <a:noFill/>
          <a:ln w="9525">
            <a:solidFill>
              <a:schemeClr val="tx1"/>
            </a:solidFill>
            <a:round/>
            <a:headEnd/>
            <a:tailEnd type="triangle" w="med" len="med"/>
          </a:ln>
        </p:spPr>
      </p:cxnSp>
      <p:cxnSp>
        <p:nvCxnSpPr>
          <p:cNvPr id="26643" name="AutoShape 21"/>
          <p:cNvCxnSpPr>
            <a:cxnSpLocks noChangeShapeType="1"/>
            <a:stCxn id="26628" idx="5"/>
            <a:endCxn id="26627" idx="0"/>
          </p:cNvCxnSpPr>
          <p:nvPr/>
        </p:nvCxnSpPr>
        <p:spPr bwMode="auto">
          <a:xfrm>
            <a:off x="5343525" y="3209925"/>
            <a:ext cx="1209675" cy="447675"/>
          </a:xfrm>
          <a:prstGeom prst="straightConnector1">
            <a:avLst/>
          </a:prstGeom>
          <a:noFill/>
          <a:ln w="9525">
            <a:solidFill>
              <a:schemeClr val="tx1"/>
            </a:solidFill>
            <a:round/>
            <a:headEnd/>
            <a:tailEnd type="triangle" w="med" len="med"/>
          </a:ln>
        </p:spPr>
      </p:cxnSp>
      <p:cxnSp>
        <p:nvCxnSpPr>
          <p:cNvPr id="26644" name="AutoShape 22"/>
          <p:cNvCxnSpPr>
            <a:cxnSpLocks noChangeShapeType="1"/>
            <a:stCxn id="26628" idx="6"/>
            <a:endCxn id="26635" idx="0"/>
          </p:cNvCxnSpPr>
          <p:nvPr/>
        </p:nvCxnSpPr>
        <p:spPr bwMode="auto">
          <a:xfrm>
            <a:off x="5410200" y="3048000"/>
            <a:ext cx="2057400" cy="609600"/>
          </a:xfrm>
          <a:prstGeom prst="straightConnector1">
            <a:avLst/>
          </a:prstGeom>
          <a:noFill/>
          <a:ln w="9525">
            <a:solidFill>
              <a:schemeClr val="tx1"/>
            </a:solidFill>
            <a:round/>
            <a:headEnd/>
            <a:tailEnd type="triangle" w="med" len="med"/>
          </a:ln>
        </p:spPr>
      </p:cxnSp>
      <p:sp>
        <p:nvSpPr>
          <p:cNvPr id="26645" name="Title 20"/>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Δέντρα</a:t>
            </a:r>
            <a:r>
              <a:rPr lang="en-US" dirty="0">
                <a:solidFill>
                  <a:schemeClr val="accent2">
                    <a:lumMod val="75000"/>
                  </a:schemeClr>
                </a:solidFill>
                <a:ea typeface="ＭＳ Ｐゴシック" pitchFamily="-112" charset="-128"/>
              </a:rPr>
              <a:t>: B-</a:t>
            </a:r>
            <a:r>
              <a:rPr lang="el-GR" dirty="0">
                <a:solidFill>
                  <a:schemeClr val="accent2">
                    <a:lumMod val="75000"/>
                  </a:schemeClr>
                </a:solidFill>
                <a:ea typeface="ＭＳ Ｐゴシック" pitchFamily="-112" charset="-128"/>
              </a:rPr>
              <a:t>δέντρα</a:t>
            </a:r>
            <a:endParaRPr lang="en-US" dirty="0">
              <a:solidFill>
                <a:schemeClr val="accent2">
                  <a:lumMod val="75000"/>
                </a:schemeClr>
              </a:solidFill>
              <a:ea typeface="ＭＳ Ｐゴシック" pitchFamily="-112" charset="-128"/>
            </a:endParaRPr>
          </a:p>
        </p:txBody>
      </p:sp>
      <p:sp>
        <p:nvSpPr>
          <p:cNvPr id="26646" name="Content Placeholder 21"/>
          <p:cNvSpPr>
            <a:spLocks noGrp="1"/>
          </p:cNvSpPr>
          <p:nvPr>
            <p:ph idx="1"/>
          </p:nvPr>
        </p:nvSpPr>
        <p:spPr>
          <a:xfrm>
            <a:off x="457200" y="5105400"/>
            <a:ext cx="8001000" cy="1524000"/>
          </a:xfrm>
        </p:spPr>
        <p:txBody>
          <a:bodyPr/>
          <a:lstStyle/>
          <a:p>
            <a:pPr marL="342900" lvl="1" indent="-342900" eaLnBrk="1" hangingPunct="1">
              <a:buClr>
                <a:srgbClr val="A50021"/>
              </a:buClr>
              <a:buSzPct val="60000"/>
              <a:buNone/>
            </a:pPr>
            <a:r>
              <a:rPr lang="el-GR" dirty="0">
                <a:ea typeface="ＭＳ Ｐゴシック" pitchFamily="-112" charset="-128"/>
              </a:rPr>
              <a:t>Ορισμός</a:t>
            </a:r>
            <a:r>
              <a:rPr lang="en-US" dirty="0">
                <a:ea typeface="ＭＳ Ｐゴシック" pitchFamily="-112" charset="-128"/>
              </a:rPr>
              <a:t>: </a:t>
            </a:r>
            <a:r>
              <a:rPr lang="el-GR" dirty="0">
                <a:ea typeface="ＭＳ Ｐゴシック" pitchFamily="-112" charset="-128"/>
              </a:rPr>
              <a:t>Κάθε εσωτερικός κόμβος έχει έναν αριθμό από παιδιά στο διάστημα </a:t>
            </a:r>
            <a:r>
              <a:rPr lang="en-US" dirty="0">
                <a:ea typeface="ＭＳ Ｐゴシック" pitchFamily="-112" charset="-128"/>
              </a:rPr>
              <a:t> [</a:t>
            </a:r>
            <a:r>
              <a:rPr lang="en-US" i="1" dirty="0">
                <a:ea typeface="ＭＳ Ｐゴシック" pitchFamily="-112" charset="-128"/>
              </a:rPr>
              <a:t>a</a:t>
            </a:r>
            <a:r>
              <a:rPr lang="en-US" dirty="0">
                <a:ea typeface="ＭＳ Ｐゴシック" pitchFamily="-112" charset="-128"/>
              </a:rPr>
              <a:t>,</a:t>
            </a:r>
            <a:r>
              <a:rPr lang="el-GR" dirty="0">
                <a:ea typeface="ＭＳ Ｐゴシック" pitchFamily="-112" charset="-128"/>
              </a:rPr>
              <a:t> </a:t>
            </a:r>
            <a:r>
              <a:rPr lang="en-US" i="1" dirty="0">
                <a:ea typeface="ＭＳ Ｐゴシック" pitchFamily="-112" charset="-128"/>
              </a:rPr>
              <a:t>b</a:t>
            </a:r>
            <a:r>
              <a:rPr lang="en-US" dirty="0">
                <a:ea typeface="ＭＳ Ｐゴシック" pitchFamily="-112" charset="-128"/>
              </a:rPr>
              <a:t>] </a:t>
            </a:r>
            <a:r>
              <a:rPr lang="el-GR" dirty="0">
                <a:ea typeface="ＭＳ Ｐゴシック" pitchFamily="-112" charset="-128"/>
              </a:rPr>
              <a:t>όπου</a:t>
            </a:r>
            <a:r>
              <a:rPr lang="en-US" dirty="0">
                <a:ea typeface="ＭＳ Ｐゴシック" pitchFamily="-112" charset="-128"/>
              </a:rPr>
              <a:t> </a:t>
            </a:r>
            <a:r>
              <a:rPr lang="en-US" i="1" dirty="0">
                <a:ea typeface="ＭＳ Ｐゴシック" pitchFamily="-112" charset="-128"/>
              </a:rPr>
              <a:t>a, b</a:t>
            </a:r>
            <a:r>
              <a:rPr lang="en-US" dirty="0">
                <a:ea typeface="ＭＳ Ｐゴシック" pitchFamily="-112" charset="-128"/>
              </a:rPr>
              <a:t> </a:t>
            </a:r>
            <a:r>
              <a:rPr lang="el-GR" dirty="0">
                <a:ea typeface="ＭＳ Ｐゴシック" pitchFamily="-112" charset="-128"/>
              </a:rPr>
              <a:t>είναι κατάλληλοι φυσικοί αριθμοί, π.χ., </a:t>
            </a:r>
            <a:r>
              <a:rPr lang="en-US" dirty="0">
                <a:ea typeface="ＭＳ Ｐゴシック" pitchFamily="-112" charset="-128"/>
              </a:rPr>
              <a:t>[2,</a:t>
            </a:r>
            <a:r>
              <a:rPr lang="el-GR" dirty="0">
                <a:ea typeface="ＭＳ Ｐゴシック" pitchFamily="-112" charset="-128"/>
              </a:rPr>
              <a:t> </a:t>
            </a:r>
            <a:r>
              <a:rPr lang="en-US" dirty="0">
                <a:ea typeface="ＭＳ Ｐゴシック" pitchFamily="-112" charset="-128"/>
              </a:rPr>
              <a:t>4]</a:t>
            </a:r>
          </a:p>
        </p:txBody>
      </p:sp>
      <p:sp>
        <p:nvSpPr>
          <p:cNvPr id="28" name="Slide Number Placeholder 27"/>
          <p:cNvSpPr>
            <a:spLocks noGrp="1"/>
          </p:cNvSpPr>
          <p:nvPr>
            <p:ph type="sldNum" sz="quarter" idx="12"/>
          </p:nvPr>
        </p:nvSpPr>
        <p:spPr/>
        <p:txBody>
          <a:bodyPr/>
          <a:lstStyle/>
          <a:p>
            <a:fld id="{0ED9190B-40F4-4D14-B8A7-A8F5BA31F2B1}" type="slidenum">
              <a:rPr lang="en-US" smtClean="0"/>
              <a:pPr/>
              <a:t>78</a:t>
            </a:fld>
            <a:endParaRPr lang="en-US"/>
          </a:p>
        </p:txBody>
      </p:sp>
      <p:sp>
        <p:nvSpPr>
          <p:cNvPr id="26647" name="Text Box 53"/>
          <p:cNvSpPr txBox="1">
            <a:spLocks noChangeArrowheads="1"/>
          </p:cNvSpPr>
          <p:nvPr/>
        </p:nvSpPr>
        <p:spPr bwMode="auto">
          <a:xfrm>
            <a:off x="2838450" y="2209800"/>
            <a:ext cx="619080" cy="338554"/>
          </a:xfrm>
          <a:prstGeom prst="rect">
            <a:avLst/>
          </a:prstGeom>
          <a:noFill/>
          <a:ln w="9525">
            <a:noFill/>
            <a:miter lim="800000"/>
            <a:headEnd/>
            <a:tailEnd/>
          </a:ln>
        </p:spPr>
        <p:txBody>
          <a:bodyPr wrap="none">
            <a:spAutoFit/>
          </a:bodyPr>
          <a:lstStyle/>
          <a:p>
            <a:r>
              <a:rPr lang="en-US" sz="1600">
                <a:solidFill>
                  <a:schemeClr val="tx1"/>
                </a:solidFill>
              </a:rPr>
              <a:t>a-hu</a:t>
            </a:r>
          </a:p>
        </p:txBody>
      </p:sp>
      <p:sp>
        <p:nvSpPr>
          <p:cNvPr id="26648" name="Text Box 54"/>
          <p:cNvSpPr txBox="1">
            <a:spLocks noChangeArrowheads="1"/>
          </p:cNvSpPr>
          <p:nvPr/>
        </p:nvSpPr>
        <p:spPr bwMode="auto">
          <a:xfrm>
            <a:off x="3429000" y="2406650"/>
            <a:ext cx="678391" cy="338554"/>
          </a:xfrm>
          <a:prstGeom prst="rect">
            <a:avLst/>
          </a:prstGeom>
          <a:noFill/>
          <a:ln w="9525">
            <a:noFill/>
            <a:miter lim="800000"/>
            <a:headEnd/>
            <a:tailEnd/>
          </a:ln>
        </p:spPr>
        <p:txBody>
          <a:bodyPr wrap="none">
            <a:spAutoFit/>
          </a:bodyPr>
          <a:lstStyle/>
          <a:p>
            <a:r>
              <a:rPr lang="en-US" sz="1600">
                <a:solidFill>
                  <a:schemeClr val="tx1"/>
                </a:solidFill>
              </a:rPr>
              <a:t>hy-m</a:t>
            </a:r>
          </a:p>
        </p:txBody>
      </p:sp>
      <p:sp>
        <p:nvSpPr>
          <p:cNvPr id="26649" name="Text Box 42"/>
          <p:cNvSpPr txBox="1">
            <a:spLocks noChangeArrowheads="1"/>
          </p:cNvSpPr>
          <p:nvPr/>
        </p:nvSpPr>
        <p:spPr bwMode="auto">
          <a:xfrm>
            <a:off x="4495800" y="2178050"/>
            <a:ext cx="495649" cy="338554"/>
          </a:xfrm>
          <a:prstGeom prst="rect">
            <a:avLst/>
          </a:prstGeom>
          <a:noFill/>
          <a:ln w="9525">
            <a:noFill/>
            <a:miter lim="800000"/>
            <a:headEnd/>
            <a:tailEnd/>
          </a:ln>
        </p:spPr>
        <p:txBody>
          <a:bodyPr wrap="none">
            <a:spAutoFit/>
          </a:bodyPr>
          <a:lstStyle/>
          <a:p>
            <a:r>
              <a:rPr lang="en-US" sz="1600">
                <a:solidFill>
                  <a:schemeClr val="tx1"/>
                </a:solidFill>
              </a:rPr>
              <a:t>n-z</a:t>
            </a:r>
          </a:p>
        </p:txBody>
      </p:sp>
      <p:sp>
        <p:nvSpPr>
          <p:cNvPr id="26650" name="TextBox 25"/>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Δέντρα</a:t>
            </a:r>
            <a:endParaRPr lang="en-US" dirty="0">
              <a:solidFill>
                <a:schemeClr val="accent2">
                  <a:lumMod val="75000"/>
                </a:schemeClr>
              </a:solidFill>
              <a:ea typeface="ＭＳ Ｐゴシック" pitchFamily="-112" charset="-128"/>
            </a:endParaRPr>
          </a:p>
        </p:txBody>
      </p:sp>
      <p:sp>
        <p:nvSpPr>
          <p:cNvPr id="27651" name="Content Placeholder 2"/>
          <p:cNvSpPr>
            <a:spLocks noGrp="1"/>
          </p:cNvSpPr>
          <p:nvPr>
            <p:ph idx="1"/>
          </p:nvPr>
        </p:nvSpPr>
        <p:spPr>
          <a:xfrm>
            <a:off x="381000" y="1600200"/>
            <a:ext cx="8534400" cy="4724400"/>
          </a:xfrm>
        </p:spPr>
        <p:txBody>
          <a:bodyPr/>
          <a:lstStyle/>
          <a:p>
            <a:pPr eaLnBrk="1" hangingPunct="1">
              <a:buFont typeface="Wingdings" panose="05000000000000000000" pitchFamily="2" charset="2"/>
              <a:buChar char="§"/>
            </a:pPr>
            <a:r>
              <a:rPr lang="el-GR" sz="2400" dirty="0">
                <a:ea typeface="ＭＳ Ｐゴシック" pitchFamily="-112" charset="-128"/>
              </a:rPr>
              <a:t>Το απλούστερο</a:t>
            </a:r>
            <a:r>
              <a:rPr lang="en-US" sz="2400" dirty="0">
                <a:ea typeface="ＭＳ Ｐゴシック" pitchFamily="-112" charset="-128"/>
              </a:rPr>
              <a:t>: </a:t>
            </a:r>
            <a:r>
              <a:rPr lang="el-GR" sz="2400" dirty="0">
                <a:ea typeface="ＭＳ Ｐゴシック" pitchFamily="-112" charset="-128"/>
              </a:rPr>
              <a:t>δυαδικό δέντρο</a:t>
            </a:r>
            <a:endParaRPr lang="en-US"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Το πιο συνηθισμένο</a:t>
            </a:r>
            <a:r>
              <a:rPr lang="en-US" sz="2400" dirty="0">
                <a:ea typeface="ＭＳ Ｐゴシック" pitchFamily="-112" charset="-128"/>
              </a:rPr>
              <a:t>: B-</a:t>
            </a:r>
            <a:r>
              <a:rPr lang="el-GR" sz="2400" dirty="0">
                <a:ea typeface="ＭＳ Ｐゴシック" pitchFamily="-112" charset="-128"/>
              </a:rPr>
              <a:t>δέντρα</a:t>
            </a:r>
            <a:endParaRPr lang="en-US"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Τα δέντρα απαιτούν ένα δεδομένο τρόπο διάταξης των χαρακτήρων (αλλά συνήθως υπάρχει</a:t>
            </a:r>
            <a:r>
              <a:rPr lang="en-US" sz="2400" dirty="0">
                <a:ea typeface="ＭＳ Ｐゴシック" pitchFamily="-112" charset="-128"/>
              </a:rPr>
              <a:t> </a:t>
            </a:r>
            <a:r>
              <a:rPr lang="el-GR" sz="2400" dirty="0">
                <a:ea typeface="ＭＳ Ｐゴシック" pitchFamily="-112" charset="-128"/>
              </a:rPr>
              <a:t>ή μπορεί να οριστεί)</a:t>
            </a:r>
          </a:p>
          <a:p>
            <a:pPr marL="0" indent="0" eaLnBrk="1" hangingPunct="1">
              <a:buNone/>
            </a:pPr>
            <a:endParaRPr lang="en-US" sz="2400" dirty="0">
              <a:ea typeface="ＭＳ Ｐゴシック" pitchFamily="-112" charset="-128"/>
            </a:endParaRPr>
          </a:p>
          <a:p>
            <a:pPr eaLnBrk="1" hangingPunct="1">
              <a:buNone/>
            </a:pPr>
            <a:r>
              <a:rPr lang="el-GR" sz="2400" dirty="0">
                <a:ea typeface="ＭＳ Ｐゴシック" pitchFamily="-112" charset="-128"/>
              </a:rPr>
              <a:t>+</a:t>
            </a:r>
            <a:r>
              <a:rPr lang="en-US" sz="2400" dirty="0">
                <a:ea typeface="ＭＳ Ｐゴシック" pitchFamily="-112" charset="-128"/>
              </a:rPr>
              <a:t>:</a:t>
            </a:r>
          </a:p>
          <a:p>
            <a:pPr lvl="2" eaLnBrk="1" hangingPunct="1">
              <a:buFont typeface="Wingdings" panose="05000000000000000000" pitchFamily="2" charset="2"/>
              <a:buChar char="§"/>
            </a:pPr>
            <a:r>
              <a:rPr lang="el-GR" sz="1600" dirty="0">
                <a:ea typeface="ＭＳ Ｐゴシック" pitchFamily="-112" charset="-128"/>
              </a:rPr>
              <a:t>Λύνουν το πρόβλημα προθέματος </a:t>
            </a:r>
            <a:r>
              <a:rPr lang="en-US" sz="1600" dirty="0">
                <a:ea typeface="ＭＳ Ｐゴシック" pitchFamily="-112" charset="-128"/>
              </a:rPr>
              <a:t>(</a:t>
            </a:r>
            <a:r>
              <a:rPr lang="el-GR" sz="1600" dirty="0">
                <a:ea typeface="ＭＳ Ｐゴシック" pitchFamily="-112" charset="-128"/>
              </a:rPr>
              <a:t>π.χ., όροι που αρχίζουν με </a:t>
            </a:r>
            <a:r>
              <a:rPr lang="en-US" sz="1600" i="1" dirty="0" err="1">
                <a:ea typeface="ＭＳ Ｐゴシック" pitchFamily="-112" charset="-128"/>
              </a:rPr>
              <a:t>hyp</a:t>
            </a:r>
            <a:r>
              <a:rPr lang="en-US" sz="1600" dirty="0">
                <a:ea typeface="ＭＳ Ｐゴシック" pitchFamily="-112" charset="-128"/>
              </a:rPr>
              <a:t>)</a:t>
            </a:r>
            <a:endParaRPr lang="el-GR" sz="1600" dirty="0">
              <a:ea typeface="ＭＳ Ｐゴシック" pitchFamily="-112" charset="-128"/>
            </a:endParaRPr>
          </a:p>
          <a:p>
            <a:pPr lvl="2" eaLnBrk="1" hangingPunct="1">
              <a:buFont typeface="Wingdings" panose="05000000000000000000" pitchFamily="2" charset="2"/>
              <a:buChar char="§"/>
            </a:pPr>
            <a:r>
              <a:rPr lang="el-GR" sz="1600" dirty="0">
                <a:ea typeface="ＭＳ Ｐゴシック" pitchFamily="-112" charset="-128"/>
              </a:rPr>
              <a:t>Πλεονεκτούν όταν το λεξικό αποθηκεύεται στο δίσκο (τότε τα </a:t>
            </a:r>
            <a:r>
              <a:rPr lang="en-US" sz="1600" i="1" dirty="0">
                <a:ea typeface="ＭＳ Ｐゴシック" pitchFamily="-112" charset="-128"/>
              </a:rPr>
              <a:t>a</a:t>
            </a:r>
            <a:r>
              <a:rPr lang="el-GR" sz="1600" dirty="0">
                <a:ea typeface="ＭＳ Ｐゴシック" pitchFamily="-112" charset="-128"/>
              </a:rPr>
              <a:t> και </a:t>
            </a:r>
            <a:r>
              <a:rPr lang="en-US" sz="1600" i="1" dirty="0">
                <a:ea typeface="ＭＳ Ｐゴシック" pitchFamily="-112" charset="-128"/>
              </a:rPr>
              <a:t>b</a:t>
            </a:r>
            <a:r>
              <a:rPr lang="el-GR" sz="1600" dirty="0">
                <a:ea typeface="ＭＳ Ｐゴシック" pitchFamily="-112" charset="-128"/>
              </a:rPr>
              <a:t> καθορίζονται από το μέγεθος του </a:t>
            </a:r>
            <a:r>
              <a:rPr lang="en-US" sz="1600" dirty="0">
                <a:ea typeface="ＭＳ Ｐゴシック" pitchFamily="-112" charset="-128"/>
              </a:rPr>
              <a:t>block)</a:t>
            </a:r>
          </a:p>
          <a:p>
            <a:pPr eaLnBrk="1" hangingPunct="1">
              <a:buNone/>
            </a:pPr>
            <a:r>
              <a:rPr lang="el-GR" sz="2400" dirty="0">
                <a:ea typeface="ＭＳ Ｐゴシック" pitchFamily="-112" charset="-128"/>
              </a:rPr>
              <a:t>-</a:t>
            </a:r>
            <a:r>
              <a:rPr lang="en-US" sz="2400" dirty="0">
                <a:ea typeface="ＭＳ Ｐゴシック" pitchFamily="-112" charset="-128"/>
              </a:rPr>
              <a:t>:</a:t>
            </a:r>
          </a:p>
          <a:p>
            <a:pPr lvl="2" eaLnBrk="1" hangingPunct="1">
              <a:buFont typeface="Wingdings" panose="05000000000000000000" pitchFamily="2" charset="2"/>
              <a:buChar char="§"/>
            </a:pPr>
            <a:r>
              <a:rPr lang="el-GR" dirty="0">
                <a:ea typeface="ＭＳ Ｐゴシック" pitchFamily="-112" charset="-128"/>
              </a:rPr>
              <a:t>Πιο αργή</a:t>
            </a:r>
            <a:r>
              <a:rPr lang="en-US" dirty="0">
                <a:ea typeface="ＭＳ Ｐゴシック" pitchFamily="-112" charset="-128"/>
              </a:rPr>
              <a:t>: O(log </a:t>
            </a:r>
            <a:r>
              <a:rPr lang="en-US" i="1" dirty="0">
                <a:ea typeface="ＭＳ Ｐゴシック" pitchFamily="-112" charset="-128"/>
              </a:rPr>
              <a:t>M</a:t>
            </a:r>
            <a:r>
              <a:rPr lang="en-US" dirty="0">
                <a:ea typeface="ＭＳ Ｐゴシック" pitchFamily="-112" charset="-128"/>
              </a:rPr>
              <a:t>)  [</a:t>
            </a:r>
            <a:r>
              <a:rPr lang="el-GR" dirty="0">
                <a:ea typeface="ＭＳ Ｐゴシック" pitchFamily="-112" charset="-128"/>
              </a:rPr>
              <a:t>και αυτό απαιτεί (</a:t>
            </a:r>
            <a:r>
              <a:rPr lang="el-GR" i="1" dirty="0">
                <a:solidFill>
                  <a:srgbClr val="00A000"/>
                </a:solidFill>
                <a:ea typeface="ＭＳ Ｐゴシック" pitchFamily="-112" charset="-128"/>
              </a:rPr>
              <a:t>ισοζυγισμένα</a:t>
            </a:r>
            <a:r>
              <a:rPr lang="el-GR" dirty="0">
                <a:ea typeface="ＭＳ Ｐゴシック" pitchFamily="-112" charset="-128"/>
              </a:rPr>
              <a:t> (</a:t>
            </a:r>
            <a:r>
              <a:rPr lang="en-US" i="1" dirty="0">
                <a:solidFill>
                  <a:srgbClr val="00A000"/>
                </a:solidFill>
                <a:ea typeface="ＭＳ Ｐゴシック" pitchFamily="-112" charset="-128"/>
              </a:rPr>
              <a:t>balanced</a:t>
            </a:r>
            <a:r>
              <a:rPr lang="el-GR" i="1" dirty="0">
                <a:solidFill>
                  <a:srgbClr val="00A000"/>
                </a:solidFill>
                <a:ea typeface="ＭＳ Ｐゴシック" pitchFamily="-112" charset="-128"/>
              </a:rPr>
              <a:t>)</a:t>
            </a:r>
            <a:r>
              <a:rPr lang="en-US" dirty="0">
                <a:ea typeface="ＭＳ Ｐゴシック" pitchFamily="-112" charset="-128"/>
              </a:rPr>
              <a:t> </a:t>
            </a:r>
            <a:r>
              <a:rPr lang="el-GR" dirty="0">
                <a:ea typeface="ＭＳ Ｐゴシック" pitchFamily="-112" charset="-128"/>
              </a:rPr>
              <a:t>δέντρα)</a:t>
            </a:r>
            <a:endParaRPr lang="en-US" dirty="0">
              <a:ea typeface="ＭＳ Ｐゴシック" pitchFamily="-112" charset="-128"/>
            </a:endParaRPr>
          </a:p>
          <a:p>
            <a:pPr lvl="2" eaLnBrk="1" hangingPunct="1">
              <a:buFont typeface="Wingdings" panose="05000000000000000000" pitchFamily="2" charset="2"/>
              <a:buChar char="§"/>
            </a:pPr>
            <a:r>
              <a:rPr lang="el-GR" dirty="0">
                <a:ea typeface="ＭＳ Ｐゴシック" pitchFamily="-112" charset="-128"/>
              </a:rPr>
              <a:t>Η </a:t>
            </a:r>
            <a:r>
              <a:rPr lang="el-GR" dirty="0" err="1">
                <a:ea typeface="ＭＳ Ｐゴシック" pitchFamily="-112" charset="-128"/>
              </a:rPr>
              <a:t>επανα-ισοζύγιση</a:t>
            </a:r>
            <a:r>
              <a:rPr lang="el-GR" dirty="0">
                <a:ea typeface="ＭＳ Ｐゴシック" pitchFamily="-112" charset="-128"/>
              </a:rPr>
              <a:t> (</a:t>
            </a:r>
            <a:r>
              <a:rPr lang="en-US" dirty="0">
                <a:ea typeface="ＭＳ Ｐゴシック" pitchFamily="-112" charset="-128"/>
              </a:rPr>
              <a:t>rebalancing) </a:t>
            </a:r>
            <a:r>
              <a:rPr lang="el-GR" dirty="0">
                <a:ea typeface="ＭＳ Ｐゴシック" pitchFamily="-112" charset="-128"/>
              </a:rPr>
              <a:t>των</a:t>
            </a:r>
            <a:r>
              <a:rPr lang="en-US" dirty="0">
                <a:ea typeface="ＭＳ Ｐゴシック" pitchFamily="-112" charset="-128"/>
              </a:rPr>
              <a:t> </a:t>
            </a:r>
            <a:r>
              <a:rPr lang="el-GR" dirty="0">
                <a:ea typeface="ＭＳ Ｐゴシック" pitchFamily="-112" charset="-128"/>
              </a:rPr>
              <a:t>δυαδικών δέντρων είναι ακριβή </a:t>
            </a:r>
            <a:endParaRPr lang="en-US" dirty="0">
              <a:ea typeface="ＭＳ Ｐゴシック" pitchFamily="-112" charset="-128"/>
            </a:endParaRPr>
          </a:p>
          <a:p>
            <a:pPr lvl="3" eaLnBrk="1" hangingPunct="1">
              <a:buFont typeface="Wingdings" panose="05000000000000000000" pitchFamily="2" charset="2"/>
              <a:buChar char="§"/>
            </a:pPr>
            <a:r>
              <a:rPr lang="el-GR" dirty="0">
                <a:ea typeface="ＭＳ Ｐゴシック" pitchFamily="-112" charset="-128"/>
              </a:rPr>
              <a:t>Αλλά τα </a:t>
            </a:r>
            <a:r>
              <a:rPr lang="en-US" dirty="0">
                <a:ea typeface="ＭＳ Ｐゴシック" pitchFamily="-112" charset="-128"/>
              </a:rPr>
              <a:t>B-</a:t>
            </a:r>
            <a:r>
              <a:rPr lang="el-GR" dirty="0">
                <a:ea typeface="ＭＳ Ｐゴシック" pitchFamily="-112" charset="-128"/>
              </a:rPr>
              <a:t>δέντρα</a:t>
            </a:r>
            <a:r>
              <a:rPr lang="en-US" dirty="0">
                <a:ea typeface="ＭＳ Ｐゴシック" pitchFamily="-112" charset="-128"/>
              </a:rPr>
              <a:t> </a:t>
            </a:r>
            <a:r>
              <a:rPr lang="el-GR" dirty="0">
                <a:ea typeface="ＭＳ Ｐゴシック" pitchFamily="-112" charset="-128"/>
              </a:rPr>
              <a:t>καλύτερα</a:t>
            </a:r>
            <a:endParaRPr lang="en-US"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79</a:t>
            </a:fld>
            <a:endParaRPr lang="en-US"/>
          </a:p>
        </p:txBody>
      </p:sp>
      <p:sp>
        <p:nvSpPr>
          <p:cNvPr id="27652" name="TextBox 3"/>
          <p:cNvSpPr txBox="1">
            <a:spLocks noChangeArrowheads="1"/>
          </p:cNvSpPr>
          <p:nvPr/>
        </p:nvSpPr>
        <p:spPr bwMode="auto">
          <a:xfrm>
            <a:off x="7596336" y="1948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2676" y="231229"/>
            <a:ext cx="7886700" cy="1325563"/>
          </a:xfrm>
        </p:spPr>
        <p:txBody>
          <a:bodyPr>
            <a:normAutofit/>
          </a:bodyPr>
          <a:lstStyle/>
          <a:p>
            <a:pPr algn="ctr" eaLnBrk="1" hangingPunct="1"/>
            <a:r>
              <a:rPr lang="el-GR" sz="4800" dirty="0">
                <a:ea typeface="ＭＳ Ｐゴシック" pitchFamily="34" charset="-128"/>
              </a:rPr>
              <a:t>Βασικά Βήματα</a:t>
            </a:r>
            <a:endParaRPr lang="en-US" sz="4800" dirty="0">
              <a:ea typeface="ＭＳ Ｐゴシック" pitchFamily="34" charset="-128"/>
            </a:endParaRPr>
          </a:p>
        </p:txBody>
      </p:sp>
      <p:sp>
        <p:nvSpPr>
          <p:cNvPr id="19462" name="Slide Number Placeholder 5"/>
          <p:cNvSpPr>
            <a:spLocks noGrp="1"/>
          </p:cNvSpPr>
          <p:nvPr>
            <p:ph type="sldNum" sz="quarter" idx="12"/>
          </p:nvPr>
        </p:nvSpPr>
        <p:spPr bwMode="auto">
          <a:noFill/>
          <a:ln>
            <a:miter lim="800000"/>
            <a:headEnd/>
            <a:tailEnd/>
          </a:ln>
        </p:spPr>
        <p:txBody>
          <a:bodyPr/>
          <a:lstStyle/>
          <a:p>
            <a:fld id="{6DF728B7-380D-4D0E-BE06-6152ADA1BCF7}" type="slidenum">
              <a:rPr lang="en-US"/>
              <a:pPr/>
              <a:t>8</a:t>
            </a:fld>
            <a:endParaRPr lang="en-US" dirty="0"/>
          </a:p>
        </p:txBody>
      </p:sp>
      <p:sp>
        <p:nvSpPr>
          <p:cNvPr id="19461"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p:cNvSpPr txBox="1"/>
          <p:nvPr/>
        </p:nvSpPr>
        <p:spPr>
          <a:xfrm>
            <a:off x="395536" y="1579301"/>
            <a:ext cx="7848872" cy="3046988"/>
          </a:xfrm>
          <a:prstGeom prst="rect">
            <a:avLst/>
          </a:prstGeom>
          <a:noFill/>
        </p:spPr>
        <p:txBody>
          <a:bodyPr wrap="square" rtlCol="0">
            <a:spAutoFit/>
          </a:bodyPr>
          <a:lstStyle/>
          <a:p>
            <a:r>
              <a:rPr lang="el-GR" dirty="0">
                <a:solidFill>
                  <a:srgbClr val="FF0000"/>
                </a:solidFill>
                <a:latin typeface="+mn-lt"/>
              </a:rPr>
              <a:t>(</a:t>
            </a:r>
            <a:r>
              <a:rPr lang="el-GR" dirty="0" err="1">
                <a:solidFill>
                  <a:srgbClr val="FF0000"/>
                </a:solidFill>
                <a:latin typeface="+mn-lt"/>
              </a:rPr>
              <a:t>προεπεξεργασία</a:t>
            </a:r>
            <a:r>
              <a:rPr lang="el-GR" dirty="0">
                <a:solidFill>
                  <a:srgbClr val="FF0000"/>
                </a:solidFill>
                <a:latin typeface="+mn-lt"/>
              </a:rPr>
              <a:t>)</a:t>
            </a:r>
          </a:p>
          <a:p>
            <a:pPr marL="342900" indent="-342900">
              <a:buFont typeface="Wingdings" panose="05000000000000000000" pitchFamily="2" charset="2"/>
              <a:buChar char="§"/>
            </a:pPr>
            <a:r>
              <a:rPr lang="el-GR" dirty="0">
                <a:solidFill>
                  <a:schemeClr val="tx1"/>
                </a:solidFill>
                <a:latin typeface="+mn-lt"/>
              </a:rPr>
              <a:t>Δημιουργία συλλογής </a:t>
            </a:r>
            <a:r>
              <a:rPr lang="en-US" dirty="0">
                <a:solidFill>
                  <a:schemeClr val="tx1"/>
                </a:solidFill>
                <a:latin typeface="+mn-lt"/>
              </a:rPr>
              <a:t>(corpus</a:t>
            </a:r>
            <a:r>
              <a:rPr lang="el-GR" dirty="0">
                <a:solidFill>
                  <a:schemeClr val="tx1"/>
                </a:solidFill>
                <a:latin typeface="+mn-lt"/>
              </a:rPr>
              <a:t>, </a:t>
            </a:r>
            <a:r>
              <a:rPr lang="en-US" dirty="0">
                <a:solidFill>
                  <a:schemeClr val="tx1"/>
                </a:solidFill>
                <a:latin typeface="+mn-lt"/>
              </a:rPr>
              <a:t>collection, repository)</a:t>
            </a:r>
            <a:r>
              <a:rPr lang="el-GR" dirty="0">
                <a:solidFill>
                  <a:schemeClr val="tx1"/>
                </a:solidFill>
                <a:latin typeface="+mn-lt"/>
              </a:rPr>
              <a:t>: σύλλεξε τα έγγραφα</a:t>
            </a:r>
            <a:r>
              <a:rPr lang="en-US" dirty="0">
                <a:solidFill>
                  <a:schemeClr val="tx1"/>
                </a:solidFill>
                <a:latin typeface="+mn-lt"/>
              </a:rPr>
              <a:t> (</a:t>
            </a:r>
            <a:r>
              <a:rPr lang="el-GR" dirty="0">
                <a:solidFill>
                  <a:schemeClr val="tx1"/>
                </a:solidFill>
                <a:latin typeface="+mn-lt"/>
              </a:rPr>
              <a:t>προαιρετικά)</a:t>
            </a:r>
          </a:p>
          <a:p>
            <a:pPr marL="342900" indent="-342900">
              <a:buFont typeface="Wingdings" panose="05000000000000000000" pitchFamily="2" charset="2"/>
              <a:buChar char="§"/>
            </a:pPr>
            <a:r>
              <a:rPr lang="el-GR" dirty="0">
                <a:solidFill>
                  <a:schemeClr val="tx1"/>
                </a:solidFill>
                <a:latin typeface="+mn-lt"/>
              </a:rPr>
              <a:t>Ανάλυση </a:t>
            </a:r>
            <a:r>
              <a:rPr lang="en-US" dirty="0">
                <a:solidFill>
                  <a:schemeClr val="tx1"/>
                </a:solidFill>
                <a:latin typeface="+mn-lt"/>
              </a:rPr>
              <a:t>(parsing): </a:t>
            </a:r>
            <a:r>
              <a:rPr lang="el-GR" dirty="0">
                <a:solidFill>
                  <a:schemeClr val="tx1"/>
                </a:solidFill>
                <a:latin typeface="+mn-lt"/>
              </a:rPr>
              <a:t>εύρεση όρων</a:t>
            </a:r>
          </a:p>
          <a:p>
            <a:pPr marL="342900" indent="-342900">
              <a:buFont typeface="Wingdings" panose="05000000000000000000" pitchFamily="2" charset="2"/>
              <a:buChar char="§"/>
            </a:pPr>
            <a:r>
              <a:rPr lang="el-GR" dirty="0">
                <a:solidFill>
                  <a:schemeClr val="tx1"/>
                </a:solidFill>
                <a:latin typeface="+mn-lt"/>
              </a:rPr>
              <a:t>Κατασκεύασε βοηθητικές δομές</a:t>
            </a:r>
            <a:r>
              <a:rPr lang="en-US" dirty="0">
                <a:solidFill>
                  <a:schemeClr val="tx1"/>
                </a:solidFill>
                <a:latin typeface="+mn-lt"/>
              </a:rPr>
              <a:t> (indexing)</a:t>
            </a:r>
            <a:r>
              <a:rPr lang="el-GR" dirty="0">
                <a:solidFill>
                  <a:schemeClr val="tx1"/>
                </a:solidFill>
                <a:latin typeface="+mn-lt"/>
              </a:rPr>
              <a:t> – ευρετήρια</a:t>
            </a:r>
          </a:p>
          <a:p>
            <a:endParaRPr lang="el-GR" dirty="0">
              <a:solidFill>
                <a:schemeClr val="tx1"/>
              </a:solidFill>
              <a:latin typeface="+mn-lt"/>
            </a:endParaRPr>
          </a:p>
          <a:p>
            <a:r>
              <a:rPr lang="el-GR" dirty="0">
                <a:solidFill>
                  <a:srgbClr val="FF0000"/>
                </a:solidFill>
                <a:latin typeface="+mn-lt"/>
              </a:rPr>
              <a:t>(λειτουργία)</a:t>
            </a:r>
          </a:p>
          <a:p>
            <a:pPr marL="342900" indent="-342900">
              <a:buFont typeface="Wingdings" panose="05000000000000000000" pitchFamily="2" charset="2"/>
              <a:buChar char="§"/>
            </a:pPr>
            <a:r>
              <a:rPr lang="el-GR" dirty="0">
                <a:solidFill>
                  <a:schemeClr val="tx1"/>
                </a:solidFill>
                <a:latin typeface="+mn-lt"/>
              </a:rPr>
              <a:t>Επεξεργασία ερωτήσεων</a:t>
            </a:r>
          </a:p>
        </p:txBody>
      </p:sp>
    </p:spTree>
    <p:extLst>
      <p:ext uri="{BB962C8B-B14F-4D97-AF65-F5344CB8AC3E}">
        <p14:creationId xmlns:p14="http://schemas.microsoft.com/office/powerpoint/2010/main" val="408507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1A01-9A57-FA42-CC1D-2A9D4C302EE4}"/>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83EED433-891F-B5BB-FDBB-DA4E01A40C10}"/>
              </a:ext>
            </a:extLst>
          </p:cNvPr>
          <p:cNvSpPr>
            <a:spLocks noGrp="1" noChangeArrowheads="1"/>
          </p:cNvSpPr>
          <p:nvPr>
            <p:ph type="title"/>
          </p:nvPr>
        </p:nvSpPr>
        <p:spPr>
          <a:xfrm>
            <a:off x="592676" y="231229"/>
            <a:ext cx="7886700" cy="1325563"/>
          </a:xfrm>
        </p:spPr>
        <p:txBody>
          <a:bodyPr>
            <a:normAutofit/>
          </a:bodyPr>
          <a:lstStyle/>
          <a:p>
            <a:pPr algn="ctr" eaLnBrk="1" hangingPunct="1"/>
            <a:r>
              <a:rPr lang="el-GR" sz="4800" dirty="0">
                <a:ea typeface="ＭＳ Ｐゴシック" pitchFamily="34" charset="-128"/>
              </a:rPr>
              <a:t>Βασικά Βήματα</a:t>
            </a:r>
            <a:endParaRPr lang="en-US" sz="4800" dirty="0">
              <a:ea typeface="ＭＳ Ｐゴシック" pitchFamily="34" charset="-128"/>
            </a:endParaRPr>
          </a:p>
        </p:txBody>
      </p:sp>
      <p:sp>
        <p:nvSpPr>
          <p:cNvPr id="19462" name="Slide Number Placeholder 5">
            <a:extLst>
              <a:ext uri="{FF2B5EF4-FFF2-40B4-BE49-F238E27FC236}">
                <a16:creationId xmlns:a16="http://schemas.microsoft.com/office/drawing/2014/main" id="{588FBE1B-79F3-45A8-2EF7-5370E4C29D00}"/>
              </a:ext>
            </a:extLst>
          </p:cNvPr>
          <p:cNvSpPr>
            <a:spLocks noGrp="1"/>
          </p:cNvSpPr>
          <p:nvPr>
            <p:ph type="sldNum" sz="quarter" idx="12"/>
          </p:nvPr>
        </p:nvSpPr>
        <p:spPr bwMode="auto">
          <a:noFill/>
          <a:ln>
            <a:miter lim="800000"/>
            <a:headEnd/>
            <a:tailEnd/>
          </a:ln>
        </p:spPr>
        <p:txBody>
          <a:bodyPr/>
          <a:lstStyle/>
          <a:p>
            <a:fld id="{6DF728B7-380D-4D0E-BE06-6152ADA1BCF7}" type="slidenum">
              <a:rPr lang="en-US"/>
              <a:pPr/>
              <a:t>9</a:t>
            </a:fld>
            <a:endParaRPr lang="en-US" dirty="0"/>
          </a:p>
        </p:txBody>
      </p:sp>
      <p:sp>
        <p:nvSpPr>
          <p:cNvPr id="19461" name="TextBox 4">
            <a:extLst>
              <a:ext uri="{FF2B5EF4-FFF2-40B4-BE49-F238E27FC236}">
                <a16:creationId xmlns:a16="http://schemas.microsoft.com/office/drawing/2014/main" id="{6C10E84E-E133-630C-A531-D6DE3017AD16}"/>
              </a:ext>
            </a:extLst>
          </p:cNvPr>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1</a:t>
            </a:r>
          </a:p>
        </p:txBody>
      </p:sp>
      <p:sp>
        <p:nvSpPr>
          <p:cNvPr id="4" name="TextBox 3">
            <a:extLst>
              <a:ext uri="{FF2B5EF4-FFF2-40B4-BE49-F238E27FC236}">
                <a16:creationId xmlns:a16="http://schemas.microsoft.com/office/drawing/2014/main" id="{07DD4F6D-FDA0-33D4-84A4-D1A71CFD39DD}"/>
              </a:ext>
            </a:extLst>
          </p:cNvPr>
          <p:cNvSpPr txBox="1"/>
          <p:nvPr/>
        </p:nvSpPr>
        <p:spPr>
          <a:xfrm>
            <a:off x="425861" y="2453757"/>
            <a:ext cx="7848872" cy="3046988"/>
          </a:xfrm>
          <a:prstGeom prst="rect">
            <a:avLst/>
          </a:prstGeom>
          <a:noFill/>
        </p:spPr>
        <p:txBody>
          <a:bodyPr wrap="square" rtlCol="0">
            <a:spAutoFit/>
          </a:bodyPr>
          <a:lstStyle/>
          <a:p>
            <a:r>
              <a:rPr lang="el-GR" dirty="0">
                <a:solidFill>
                  <a:srgbClr val="FF0000"/>
                </a:solidFill>
                <a:latin typeface="+mn-lt"/>
              </a:rPr>
              <a:t>(</a:t>
            </a:r>
            <a:r>
              <a:rPr lang="el-GR" dirty="0" err="1">
                <a:solidFill>
                  <a:srgbClr val="FF0000"/>
                </a:solidFill>
                <a:latin typeface="+mn-lt"/>
              </a:rPr>
              <a:t>προεπεξεργασία</a:t>
            </a:r>
            <a:r>
              <a:rPr lang="el-GR" dirty="0">
                <a:solidFill>
                  <a:srgbClr val="FF0000"/>
                </a:solidFill>
                <a:latin typeface="+mn-lt"/>
              </a:rPr>
              <a:t>)</a:t>
            </a:r>
          </a:p>
          <a:p>
            <a:pPr marL="342900" indent="-342900">
              <a:buFont typeface="Wingdings" panose="05000000000000000000" pitchFamily="2" charset="2"/>
              <a:buChar char="§"/>
            </a:pPr>
            <a:r>
              <a:rPr lang="el-GR" dirty="0">
                <a:solidFill>
                  <a:schemeClr val="bg1">
                    <a:lumMod val="75000"/>
                  </a:schemeClr>
                </a:solidFill>
                <a:latin typeface="+mn-lt"/>
              </a:rPr>
              <a:t>Δημιουργία συλλογής </a:t>
            </a:r>
            <a:r>
              <a:rPr lang="en-US" dirty="0">
                <a:solidFill>
                  <a:schemeClr val="bg1">
                    <a:lumMod val="75000"/>
                  </a:schemeClr>
                </a:solidFill>
                <a:latin typeface="+mn-lt"/>
              </a:rPr>
              <a:t>(corpus</a:t>
            </a:r>
            <a:r>
              <a:rPr lang="el-GR" dirty="0">
                <a:solidFill>
                  <a:schemeClr val="bg1">
                    <a:lumMod val="75000"/>
                  </a:schemeClr>
                </a:solidFill>
                <a:latin typeface="+mn-lt"/>
              </a:rPr>
              <a:t>, </a:t>
            </a:r>
            <a:r>
              <a:rPr lang="en-US" dirty="0">
                <a:solidFill>
                  <a:schemeClr val="bg1">
                    <a:lumMod val="75000"/>
                  </a:schemeClr>
                </a:solidFill>
                <a:latin typeface="+mn-lt"/>
              </a:rPr>
              <a:t>repository)</a:t>
            </a:r>
            <a:r>
              <a:rPr lang="el-GR" dirty="0">
                <a:solidFill>
                  <a:schemeClr val="bg1">
                    <a:lumMod val="75000"/>
                  </a:schemeClr>
                </a:solidFill>
                <a:latin typeface="+mn-lt"/>
              </a:rPr>
              <a:t>: σύλλεξε τα έγγραφα</a:t>
            </a:r>
            <a:r>
              <a:rPr lang="en-US" dirty="0">
                <a:solidFill>
                  <a:schemeClr val="bg1">
                    <a:lumMod val="75000"/>
                  </a:schemeClr>
                </a:solidFill>
                <a:latin typeface="+mn-lt"/>
              </a:rPr>
              <a:t> (</a:t>
            </a:r>
            <a:r>
              <a:rPr lang="el-GR" dirty="0">
                <a:solidFill>
                  <a:schemeClr val="bg1">
                    <a:lumMod val="75000"/>
                  </a:schemeClr>
                </a:solidFill>
                <a:latin typeface="+mn-lt"/>
              </a:rPr>
              <a:t>προαιρετικά)</a:t>
            </a:r>
          </a:p>
          <a:p>
            <a:pPr marL="342900" indent="-342900">
              <a:buFont typeface="Wingdings" panose="05000000000000000000" pitchFamily="2" charset="2"/>
              <a:buChar char="§"/>
            </a:pPr>
            <a:r>
              <a:rPr lang="el-GR" dirty="0">
                <a:solidFill>
                  <a:schemeClr val="bg1">
                    <a:lumMod val="75000"/>
                  </a:schemeClr>
                </a:solidFill>
                <a:latin typeface="+mn-lt"/>
              </a:rPr>
              <a:t>Ανάλυση </a:t>
            </a:r>
            <a:r>
              <a:rPr lang="en-US" dirty="0">
                <a:solidFill>
                  <a:schemeClr val="bg1">
                    <a:lumMod val="75000"/>
                  </a:schemeClr>
                </a:solidFill>
                <a:latin typeface="+mn-lt"/>
              </a:rPr>
              <a:t>(parsing): </a:t>
            </a:r>
            <a:r>
              <a:rPr lang="el-GR" dirty="0">
                <a:solidFill>
                  <a:schemeClr val="bg1">
                    <a:lumMod val="75000"/>
                  </a:schemeClr>
                </a:solidFill>
                <a:latin typeface="+mn-lt"/>
              </a:rPr>
              <a:t>εύρεση όρων</a:t>
            </a:r>
          </a:p>
          <a:p>
            <a:pPr marL="342900" indent="-342900">
              <a:buFont typeface="Wingdings" panose="05000000000000000000" pitchFamily="2" charset="2"/>
              <a:buChar char="§"/>
            </a:pPr>
            <a:r>
              <a:rPr lang="el-GR" dirty="0">
                <a:solidFill>
                  <a:srgbClr val="669900"/>
                </a:solidFill>
                <a:latin typeface="+mn-lt"/>
              </a:rPr>
              <a:t>Κατασκεύασε βοηθητικές δομές</a:t>
            </a:r>
            <a:r>
              <a:rPr lang="en-US" dirty="0">
                <a:solidFill>
                  <a:srgbClr val="669900"/>
                </a:solidFill>
                <a:latin typeface="+mn-lt"/>
              </a:rPr>
              <a:t> (indexing)</a:t>
            </a:r>
            <a:r>
              <a:rPr lang="el-GR" dirty="0">
                <a:solidFill>
                  <a:srgbClr val="669900"/>
                </a:solidFill>
                <a:latin typeface="+mn-lt"/>
              </a:rPr>
              <a:t> – ευρετήρια</a:t>
            </a:r>
          </a:p>
          <a:p>
            <a:endParaRPr lang="el-GR" dirty="0">
              <a:solidFill>
                <a:schemeClr val="tx1"/>
              </a:solidFill>
              <a:latin typeface="+mn-lt"/>
            </a:endParaRPr>
          </a:p>
          <a:p>
            <a:r>
              <a:rPr lang="el-GR" dirty="0">
                <a:solidFill>
                  <a:srgbClr val="FF0000"/>
                </a:solidFill>
                <a:latin typeface="+mn-lt"/>
              </a:rPr>
              <a:t>(λειτουργία)</a:t>
            </a:r>
          </a:p>
          <a:p>
            <a:pPr marL="342900" indent="-342900">
              <a:buFont typeface="Wingdings" panose="05000000000000000000" pitchFamily="2" charset="2"/>
              <a:buChar char="§"/>
            </a:pPr>
            <a:r>
              <a:rPr lang="el-GR" dirty="0">
                <a:solidFill>
                  <a:srgbClr val="669900"/>
                </a:solidFill>
                <a:latin typeface="+mn-lt"/>
              </a:rPr>
              <a:t>Επεξεργασία ερωτήσεων</a:t>
            </a:r>
          </a:p>
        </p:txBody>
      </p:sp>
      <p:sp>
        <p:nvSpPr>
          <p:cNvPr id="2" name="TextBox 1">
            <a:extLst>
              <a:ext uri="{FF2B5EF4-FFF2-40B4-BE49-F238E27FC236}">
                <a16:creationId xmlns:a16="http://schemas.microsoft.com/office/drawing/2014/main" id="{23B48CA1-9F18-F443-E2F4-0BE7FC617652}"/>
              </a:ext>
            </a:extLst>
          </p:cNvPr>
          <p:cNvSpPr txBox="1"/>
          <p:nvPr/>
        </p:nvSpPr>
        <p:spPr>
          <a:xfrm>
            <a:off x="425861" y="1412776"/>
            <a:ext cx="6624736" cy="769441"/>
          </a:xfrm>
          <a:prstGeom prst="rect">
            <a:avLst/>
          </a:prstGeom>
          <a:noFill/>
        </p:spPr>
        <p:txBody>
          <a:bodyPr wrap="square" rtlCol="0">
            <a:spAutoFit/>
          </a:bodyPr>
          <a:lstStyle/>
          <a:p>
            <a:r>
              <a:rPr lang="el-GR" dirty="0">
                <a:solidFill>
                  <a:schemeClr val="tx1"/>
                </a:solidFill>
                <a:latin typeface="+mn-lt"/>
              </a:rPr>
              <a:t>Για το απλούστερο μοντέλο </a:t>
            </a:r>
            <a:r>
              <a:rPr lang="en-US" dirty="0">
                <a:solidFill>
                  <a:schemeClr val="tx1"/>
                </a:solidFill>
                <a:latin typeface="+mn-lt"/>
              </a:rPr>
              <a:t>(Boolean)</a:t>
            </a:r>
            <a:endParaRPr lang="el-GR" dirty="0">
              <a:solidFill>
                <a:schemeClr val="tx1"/>
              </a:solidFill>
              <a:latin typeface="+mn-lt"/>
            </a:endParaRPr>
          </a:p>
          <a:p>
            <a:r>
              <a:rPr lang="el-GR" sz="2000" dirty="0">
                <a:solidFill>
                  <a:schemeClr val="tx1"/>
                </a:solidFill>
                <a:latin typeface="+mn-lt"/>
              </a:rPr>
              <a:t>όροι συνδεδεμένοι με </a:t>
            </a:r>
            <a:r>
              <a:rPr lang="en-US" sz="2000" dirty="0">
                <a:solidFill>
                  <a:schemeClr val="tx1"/>
                </a:solidFill>
                <a:latin typeface="+mn-lt"/>
              </a:rPr>
              <a:t>AND, OR, NOT</a:t>
            </a:r>
            <a:endParaRPr lang="el-GR" sz="2000" dirty="0">
              <a:solidFill>
                <a:schemeClr val="tx1"/>
              </a:solidFill>
              <a:latin typeface="+mn-lt"/>
            </a:endParaRPr>
          </a:p>
        </p:txBody>
      </p:sp>
    </p:spTree>
    <p:extLst>
      <p:ext uri="{BB962C8B-B14F-4D97-AF65-F5344CB8AC3E}">
        <p14:creationId xmlns:p14="http://schemas.microsoft.com/office/powerpoint/2010/main" val="3626483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2991</TotalTime>
  <Words>5707</Words>
  <Application>Microsoft Office PowerPoint</Application>
  <PresentationFormat>On-screen Show (4:3)</PresentationFormat>
  <Paragraphs>927</Paragraphs>
  <Slides>79</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3" baseType="lpstr">
      <vt:lpstr>ＭＳ Ｐゴシック</vt:lpstr>
      <vt:lpstr>Arial</vt:lpstr>
      <vt:lpstr>Calibri</vt:lpstr>
      <vt:lpstr>Calibri Light</vt:lpstr>
      <vt:lpstr>Courier</vt:lpstr>
      <vt:lpstr>Courier New</vt:lpstr>
      <vt:lpstr>楷体_GB2312</vt:lpstr>
      <vt:lpstr>Lucida Sans</vt:lpstr>
      <vt:lpstr>Lucida Sans Unicode</vt:lpstr>
      <vt:lpstr>Tahoma</vt:lpstr>
      <vt:lpstr>Times New Roman</vt:lpstr>
      <vt:lpstr>Wingdings</vt:lpstr>
      <vt:lpstr>Office Theme</vt:lpstr>
      <vt:lpstr>Worksheet</vt:lpstr>
      <vt:lpstr>PowerPoint Presentation</vt:lpstr>
      <vt:lpstr>PowerPoint Presentation</vt:lpstr>
      <vt:lpstr>Τι είναι η Ανάκτηση Πληροφορίας (Information Retrieval);</vt:lpstr>
      <vt:lpstr>Μηχανές Αναζήτησης </vt:lpstr>
      <vt:lpstr>Μηχανές Αναζήτησης</vt:lpstr>
      <vt:lpstr>PowerPoint Presentation</vt:lpstr>
      <vt:lpstr>Μηχανές Αναζήτησης</vt:lpstr>
      <vt:lpstr>Βασικά Βήματα</vt:lpstr>
      <vt:lpstr>Βασικά Βήματα</vt:lpstr>
      <vt:lpstr>PowerPoint Presentation</vt:lpstr>
      <vt:lpstr>Βασική Ορολογία</vt:lpstr>
      <vt:lpstr>Τι θα δούμε σήμερα;</vt:lpstr>
      <vt:lpstr>PowerPoint Presentation</vt:lpstr>
      <vt:lpstr>Βασικά Βήματα</vt:lpstr>
      <vt:lpstr>PowerPoint Presentation</vt:lpstr>
      <vt:lpstr>Τα βασικά βήματα για την κατασκευή του ευρετηρίου</vt:lpstr>
      <vt:lpstr>Parsing </vt:lpstr>
      <vt:lpstr>Parsing </vt:lpstr>
      <vt:lpstr>Complications: Format/language</vt:lpstr>
      <vt:lpstr>Όχι πάντα γραμμική ακολουθία χαρακτήρων</vt:lpstr>
      <vt:lpstr>Μονάδα εγγράφου</vt:lpstr>
      <vt:lpstr>Μονάδα εγγράφου</vt:lpstr>
      <vt:lpstr>Τα βασικά βήματα για την κατασκευή του ευρετηρίου</vt:lpstr>
      <vt:lpstr>Tokenization</vt:lpstr>
      <vt:lpstr>Tokenization – Διαίρεση σε Σύμβολα</vt:lpstr>
      <vt:lpstr>Tokenization – Διαίρεση σε Σύμβολα</vt:lpstr>
      <vt:lpstr>Tokenization – Διαίρεση σε Σύμβολα</vt:lpstr>
      <vt:lpstr>Tokenization: Θέματα</vt:lpstr>
      <vt:lpstr>Tokenization: Θέματα</vt:lpstr>
      <vt:lpstr>Tokenization: Αριθμοί</vt:lpstr>
      <vt:lpstr>Tokenization</vt:lpstr>
      <vt:lpstr>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k-grams</vt:lpstr>
      <vt:lpstr>Stop words (Διακόπτουσες λέξεις)</vt:lpstr>
      <vt:lpstr>Stop words (Διακόπτουσες λέξεις)</vt:lpstr>
      <vt:lpstr>Τα βασικά βήματα για την κατασκευή του ευρετηρίου</vt:lpstr>
      <vt:lpstr>Token normalization</vt:lpstr>
      <vt:lpstr>Κανονικοποίηση (Token normalization)</vt:lpstr>
      <vt:lpstr>Κανονικοποίηση</vt:lpstr>
      <vt:lpstr>Κανονικοποίηση σε όρους</vt:lpstr>
      <vt:lpstr>Κανονικοποίηση: άλλες γλώσσες, τόνοι, διακριτικά</vt:lpstr>
      <vt:lpstr>Κανονικοποίηση: άλλες γλώσσες, τόνοι, διακριτικά</vt:lpstr>
      <vt:lpstr>Κανονικοποίηση: άλλες γλώσσες</vt:lpstr>
      <vt:lpstr>Θησαυροί (Thesauri) και soundex</vt:lpstr>
      <vt:lpstr>Μετατροπή σε κεφαλαία/μικρά</vt:lpstr>
      <vt:lpstr>Τα βασικά βήματα για την κατασκευή του ευρετηρίου</vt:lpstr>
      <vt:lpstr>Λημματοποίηση και Stemming</vt:lpstr>
      <vt:lpstr>Λημματοποίηση (Lemmatization)</vt:lpstr>
      <vt:lpstr>Stemming (Περιστολή)</vt:lpstr>
      <vt:lpstr>Ο αλγόριθμος του Porter</vt:lpstr>
      <vt:lpstr>Χαρακτηριστικοί κανόνες του Porter</vt:lpstr>
      <vt:lpstr>Άλλοι stemmers</vt:lpstr>
      <vt:lpstr>Άλλοι stemmers: σύγκριση</vt:lpstr>
      <vt:lpstr>Εξάρτηση από τη γλώσσα</vt:lpstr>
      <vt:lpstr>PowerPoint Presentation</vt:lpstr>
      <vt:lpstr>Επανάληψη (ερωτήσεις)</vt:lpstr>
      <vt:lpstr>Επανάληψη (ερωτήσεις)</vt:lpstr>
      <vt:lpstr>Βήματα του Indexer: Ακολουθία Token</vt:lpstr>
      <vt:lpstr>Βήματα του Indexer: Ταξινόμηση (sort)</vt:lpstr>
      <vt:lpstr>Βήματα του Indexer: Λεξικό &amp; Καταχωρήσεις</vt:lpstr>
      <vt:lpstr>PowerPoint Presentation</vt:lpstr>
      <vt:lpstr>Βασικές Δομές</vt:lpstr>
      <vt:lpstr>PowerPoint Presentation</vt:lpstr>
      <vt:lpstr>Δομές Δεδομένων για Λεξικά</vt:lpstr>
      <vt:lpstr>Δομές Δεδομένων για Λεξικά</vt:lpstr>
      <vt:lpstr>Μια απλοϊκή λύση </vt:lpstr>
      <vt:lpstr>Δομές Δεδομένων για Λεξικά</vt:lpstr>
      <vt:lpstr>Δομές Δεδομένων για το Λεξικό</vt:lpstr>
      <vt:lpstr>Πίνακες Κατακερματισμού</vt:lpstr>
      <vt:lpstr>Δέντρα Αναζήτησης: Δυαδικό Δέντρο</vt:lpstr>
      <vt:lpstr>Δέντρα Αναζήτησης: Δυαδικό Δέντρο</vt:lpstr>
      <vt:lpstr>Δέντρα: B-δέντρα</vt:lpstr>
      <vt:lpstr>Δέντρα: B-δέντρα</vt:lpstr>
      <vt:lpstr>Δέντρα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EVANGELIA PITOURA</cp:lastModifiedBy>
  <cp:revision>1610</cp:revision>
  <cp:lastPrinted>2009-09-22T15:48:09Z</cp:lastPrinted>
  <dcterms:created xsi:type="dcterms:W3CDTF">2009-09-21T23:46:17Z</dcterms:created>
  <dcterms:modified xsi:type="dcterms:W3CDTF">2025-03-05T08:31:40Z</dcterms:modified>
</cp:coreProperties>
</file>