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8" r:id="rId1"/>
    <p:sldMasterId id="2147484022" r:id="rId2"/>
  </p:sldMasterIdLst>
  <p:notesMasterIdLst>
    <p:notesMasterId r:id="rId44"/>
  </p:notesMasterIdLst>
  <p:handoutMasterIdLst>
    <p:handoutMasterId r:id="rId45"/>
  </p:handoutMasterIdLst>
  <p:sldIdLst>
    <p:sldId id="1135" r:id="rId3"/>
    <p:sldId id="1236" r:id="rId4"/>
    <p:sldId id="1216" r:id="rId5"/>
    <p:sldId id="1217" r:id="rId6"/>
    <p:sldId id="1249" r:id="rId7"/>
    <p:sldId id="1246" r:id="rId8"/>
    <p:sldId id="1185" r:id="rId9"/>
    <p:sldId id="1218" r:id="rId10"/>
    <p:sldId id="1285" r:id="rId11"/>
    <p:sldId id="1199" r:id="rId12"/>
    <p:sldId id="1487" r:id="rId13"/>
    <p:sldId id="1214" r:id="rId14"/>
    <p:sldId id="1237" r:id="rId15"/>
    <p:sldId id="1204" r:id="rId16"/>
    <p:sldId id="1250" r:id="rId17"/>
    <p:sldId id="1251" r:id="rId18"/>
    <p:sldId id="1259" r:id="rId19"/>
    <p:sldId id="1280" r:id="rId20"/>
    <p:sldId id="1281" r:id="rId21"/>
    <p:sldId id="1282" r:id="rId22"/>
    <p:sldId id="1275" r:id="rId23"/>
    <p:sldId id="1269" r:id="rId24"/>
    <p:sldId id="1258" r:id="rId25"/>
    <p:sldId id="1252" r:id="rId26"/>
    <p:sldId id="1253" r:id="rId27"/>
    <p:sldId id="1261" r:id="rId28"/>
    <p:sldId id="1254" r:id="rId29"/>
    <p:sldId id="1255" r:id="rId30"/>
    <p:sldId id="1287" r:id="rId31"/>
    <p:sldId id="1226" r:id="rId32"/>
    <p:sldId id="1278" r:id="rId33"/>
    <p:sldId id="1178" r:id="rId34"/>
    <p:sldId id="1288" r:id="rId35"/>
    <p:sldId id="1230" r:id="rId36"/>
    <p:sldId id="1272" r:id="rId37"/>
    <p:sldId id="1289" r:id="rId38"/>
    <p:sldId id="1233" r:id="rId39"/>
    <p:sldId id="1221" r:id="rId40"/>
    <p:sldId id="1292" r:id="rId41"/>
    <p:sldId id="1234" r:id="rId42"/>
    <p:sldId id="1283" r:id="rId43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>
          <p15:clr>
            <a:srgbClr val="A4A3A4"/>
          </p15:clr>
        </p15:guide>
        <p15:guide id="2" pos="209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GELIA PITOURA" initials="EP" lastIdx="1" clrIdx="0">
    <p:extLst>
      <p:ext uri="{19B8F6BF-5375-455C-9EA6-DF929625EA0E}">
        <p15:presenceInfo xmlns:p15="http://schemas.microsoft.com/office/powerpoint/2012/main" userId="EVANGELIA PITO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BDD3E9"/>
    <a:srgbClr val="2A7041"/>
    <a:srgbClr val="E6F2ED"/>
    <a:srgbClr val="DBEDE6"/>
    <a:srgbClr val="D7F1E6"/>
    <a:srgbClr val="D4F0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0" autoAdjust="0"/>
    <p:restoredTop sz="96327" autoAdjust="0"/>
  </p:normalViewPr>
  <p:slideViewPr>
    <p:cSldViewPr>
      <p:cViewPr varScale="1">
        <p:scale>
          <a:sx n="109" d="100"/>
          <a:sy n="109" d="100"/>
        </p:scale>
        <p:origin x="1611" y="5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587"/>
    </p:cViewPr>
  </p:sorterViewPr>
  <p:notesViewPr>
    <p:cSldViewPr>
      <p:cViewPr varScale="1">
        <p:scale>
          <a:sx n="75" d="100"/>
          <a:sy n="75" d="100"/>
        </p:scale>
        <p:origin x="2478" y="54"/>
      </p:cViewPr>
      <p:guideLst>
        <p:guide orient="horz" pos="3067"/>
        <p:guide pos="20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05.03.2023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3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2225" cy="3827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5957" y="4856501"/>
            <a:ext cx="5201223" cy="459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2630" y="9711312"/>
            <a:ext cx="3070508" cy="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Κάτι σαν </a:t>
            </a:r>
            <a:r>
              <a:rPr lang="en-US" dirty="0"/>
              <a:t>autocorrect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Κάτι σαν </a:t>
            </a:r>
            <a:r>
              <a:rPr lang="en-US" dirty="0"/>
              <a:t>autocorrect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2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Κάτι σαν </a:t>
            </a:r>
            <a:r>
              <a:rPr lang="en-US" dirty="0"/>
              <a:t>autocorrect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1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Κάτι σαν </a:t>
            </a:r>
            <a:r>
              <a:rPr lang="en-US" dirty="0"/>
              <a:t>autocorrect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3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Κάτι σαν </a:t>
            </a:r>
            <a:r>
              <a:rPr lang="en-US" dirty="0"/>
              <a:t>autocorrect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55445CD-BE69-4A95-B1A9-CC7D8B1B044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6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3EAC6-B8A6-4729-9D15-CF6953B4D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5F79C-A3E0-437E-9228-F93ACDA80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B26C3-184D-4A6F-A3A7-0B42231C36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7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B632CA24-4D05-442C-BD58-55B5F17DB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26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DCE6-A980-4C44-A9E6-6DF329EFA3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4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4F9-E290-44B3-BAA6-8FE28E5DE14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38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4-0292-4328-98EC-68CB61317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8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11F-7E5E-4227-8B9D-13D79BC5901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93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569-397A-45E3-B661-310CA69C16C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84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B8B-7CDA-4811-BF8A-3BF40C85257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18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B19-6BB5-4322-BA85-00F42DB4ED6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5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04E9-BDEF-4856-B0A9-C9CA1D36AAD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15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7EA1-2A42-432B-8651-867C60F8A65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71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31E6-14B9-4E7E-9EE8-B67682DFE99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9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9ED-D51B-4058-8D63-47A77537F2E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5/3/2023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14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Bulle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8D0-EACD-4646-A4C1-82BCC9602B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2800"/>
            </a:lvl1pPr>
            <a:lvl2pPr marL="457200" indent="0">
              <a:spcBef>
                <a:spcPts val="1500"/>
              </a:spcBef>
              <a:buNone/>
              <a:defRPr sz="2400"/>
            </a:lvl2pPr>
            <a:lvl3pPr marL="800100" indent="0">
              <a:spcBef>
                <a:spcPts val="1200"/>
              </a:spcBef>
              <a:buNone/>
              <a:defRPr sz="2400"/>
            </a:lvl3pPr>
            <a:lvl4pPr marL="1143000" indent="0">
              <a:spcBef>
                <a:spcPts val="900"/>
              </a:spcBef>
              <a:buNone/>
              <a:defRPr sz="2000"/>
            </a:lvl4pPr>
            <a:lvl5pPr marL="1485900" indent="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9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DC507-14BC-4563-BC2B-526CB70EC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2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6212D-7737-4098-AF0E-481200E4A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F8727-6850-4BD8-A734-C0D1C5560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6A624-A21F-4536-94D3-C1AEDDF981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FD112-2322-4E3C-9DD3-0E36B4B34A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1E11-E012-4047-B3BD-26C8F75F4B37}" type="datetimeFigureOut">
              <a:rPr lang="el-GR" smtClean="0"/>
              <a:t>5/3/2023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FB7D08-67DA-430D-B31F-1498AA061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7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CA9209C-0F2D-4A2B-81C1-73B1EF730F5E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5/3/2023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1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636912"/>
            <a:ext cx="7056784" cy="177504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3200" dirty="0">
                <a:ea typeface="ＭＳ Ｐゴシック" pitchFamily="-112" charset="-128"/>
              </a:rPr>
              <a:t>MYE003</a:t>
            </a:r>
            <a:r>
              <a:rPr lang="el-GR" sz="3200" dirty="0">
                <a:ea typeface="ＭＳ Ｐゴシック" pitchFamily="-112" charset="-128"/>
              </a:rPr>
              <a:t>: Ανάκτηση Πληροφορίας</a:t>
            </a:r>
          </a:p>
          <a:p>
            <a:pPr eaLnBrk="1" hangingPunct="1"/>
            <a:r>
              <a:rPr lang="el-GR" sz="24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24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l-GR" sz="24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24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br>
              <a:rPr lang="en-US" dirty="0">
                <a:ea typeface="ＭＳ Ｐゴシック" pitchFamily="-112" charset="-128"/>
              </a:rPr>
            </a:br>
            <a:r>
              <a:rPr lang="el-GR" sz="4000" dirty="0">
                <a:solidFill>
                  <a:schemeClr val="bg1"/>
                </a:solidFill>
                <a:ea typeface="ＭＳ Ｐゴシック" pitchFamily="-112" charset="-128"/>
              </a:rPr>
              <a:t>Εισαγωγή</a:t>
            </a:r>
            <a:r>
              <a:rPr lang="el-GR" sz="2400" dirty="0">
                <a:ea typeface="ＭＳ Ｐゴシック" pitchFamily="-112" charset="-128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BC1F8-1FC4-42CB-A993-F933A894C4DB}"/>
              </a:ext>
            </a:extLst>
          </p:cNvPr>
          <p:cNvSpPr txBox="1"/>
          <p:nvPr/>
        </p:nvSpPr>
        <p:spPr>
          <a:xfrm>
            <a:off x="4644008" y="630932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2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56642" y="11498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Ορισμός</a:t>
            </a:r>
            <a:endParaRPr lang="en-US" sz="44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663534"/>
            <a:ext cx="8208912" cy="36004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sz="2400" dirty="0">
                <a:ea typeface="ＭＳ Ｐゴシック" pitchFamily="-112" charset="-128"/>
              </a:rPr>
              <a:t>Ανάκτηση Πληροφορίας 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Retrieval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-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(IR)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endParaRPr lang="el-GR" sz="12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είναι η εύρεση αντικειμένων  κυρίως εγγράφων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documents</a:t>
            </a:r>
            <a:r>
              <a:rPr lang="en-US" sz="2400" dirty="0">
                <a:ea typeface="ＭＳ Ｐゴシック" pitchFamily="-112" charset="-128"/>
              </a:rPr>
              <a:t>)</a:t>
            </a:r>
            <a:r>
              <a:rPr lang="el-GR" sz="2400" dirty="0">
                <a:ea typeface="ＭＳ Ｐゴシック" pitchFamily="-112" charset="-128"/>
              </a:rPr>
              <a:t> αδόμητης φύσης 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(*)</a:t>
            </a:r>
            <a:r>
              <a:rPr lang="el-GR" sz="2400" dirty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unstructured</a:t>
            </a:r>
            <a:r>
              <a:rPr lang="el-GR" sz="2400" dirty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l-GR" sz="2400" dirty="0">
                <a:ea typeface="ＭＳ Ｐゴシック" pitchFamily="-112" charset="-128"/>
              </a:rPr>
              <a:t> που συνήθως έχουν τη μορφή κειμένου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text</a:t>
            </a:r>
            <a:r>
              <a:rPr lang="en-US" sz="2400" dirty="0">
                <a:ea typeface="ＭＳ Ｐゴシック" pitchFamily="-112" charset="-128"/>
              </a:rPr>
              <a:t>)</a:t>
            </a:r>
            <a:endParaRPr lang="el-GR" sz="2400" dirty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από μεγάλες συλλογές (συνήθως </a:t>
            </a:r>
            <a:r>
              <a:rPr lang="el-GR" sz="2400" dirty="0" err="1">
                <a:ea typeface="ＭＳ Ｐゴシック" pitchFamily="-112" charset="-128"/>
              </a:rPr>
              <a:t>αποθηκευμένες</a:t>
            </a:r>
            <a:r>
              <a:rPr lang="el-GR" sz="2400" dirty="0">
                <a:ea typeface="ＭＳ Ｐゴシック" pitchFamily="-112" charset="-128"/>
              </a:rPr>
              <a:t> σε υπολογιστές)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τα οποία ικανοποιούν μια ανάγκη πληροφόρησης </a:t>
            </a:r>
            <a:r>
              <a:rPr lang="en-US" sz="2400" dirty="0"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 </a:t>
            </a: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573325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(*) όχι ακριβώς!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88840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14682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Τι είναι η 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(Information Retrieval)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56176" y="4129794"/>
            <a:ext cx="157834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Απάντηση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ΣΑΠ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tx1"/>
                </a:solidFill>
              </a:rPr>
              <a:t>Σύστημα Ανάκτησης Πληροφορίας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0DFB1-45F2-48CE-A004-58CC2CE3F559}"/>
              </a:ext>
            </a:extLst>
          </p:cNvPr>
          <p:cNvSpPr txBox="1"/>
          <p:nvPr/>
        </p:nvSpPr>
        <p:spPr>
          <a:xfrm>
            <a:off x="4203198" y="5091315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Retrieves documents ranked by relevance to query</a:t>
            </a:r>
            <a:endParaRPr lang="el-G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2C6E5-785D-4B90-8F67-91A255D050BD}"/>
              </a:ext>
            </a:extLst>
          </p:cNvPr>
          <p:cNvSpPr txBox="1"/>
          <p:nvPr/>
        </p:nvSpPr>
        <p:spPr>
          <a:xfrm>
            <a:off x="5479504" y="1711542"/>
            <a:ext cx="1675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corpus/collection</a:t>
            </a:r>
            <a:endParaRPr lang="el-GR" sz="1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FBA7E1-79CB-4380-8A2E-3DDDDF256373}"/>
              </a:ext>
            </a:extLst>
          </p:cNvPr>
          <p:cNvSpPr txBox="1"/>
          <p:nvPr/>
        </p:nvSpPr>
        <p:spPr>
          <a:xfrm>
            <a:off x="373831" y="1906959"/>
            <a:ext cx="2716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information need</a:t>
            </a:r>
            <a:endParaRPr lang="el-GR" sz="1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F1467-4213-43D2-AE6F-7A0E898BDEC7}"/>
              </a:ext>
            </a:extLst>
          </p:cNvPr>
          <p:cNvSpPr txBox="1"/>
          <p:nvPr/>
        </p:nvSpPr>
        <p:spPr>
          <a:xfrm>
            <a:off x="4259229" y="3698859"/>
            <a:ext cx="93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keyword query</a:t>
            </a:r>
            <a:endParaRPr lang="el-GR" sz="1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912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9527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Αδόμητα δεδομένα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2372" y="1708165"/>
            <a:ext cx="8219256" cy="36290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Τυπικά αναφέρεται σε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ελεύθερο κείμενο 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Επιτρέπει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Ερωτήματα με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λέξεις κλειδιά</a:t>
            </a:r>
            <a:r>
              <a:rPr lang="el-GR" sz="24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>
                <a:ea typeface="ＭＳ Ｐゴシック" pitchFamily="-112" charset="-128"/>
              </a:rPr>
              <a:t>(</a:t>
            </a:r>
            <a:r>
              <a:rPr lang="en-US" sz="2400" dirty="0">
                <a:ea typeface="ＭＳ Ｐゴシック" pitchFamily="-112" charset="-128"/>
              </a:rPr>
              <a:t>keyword</a:t>
            </a:r>
            <a:r>
              <a:rPr lang="el-GR" sz="2400" dirty="0">
                <a:ea typeface="ＭＳ Ｐゴシック" pitchFamily="-112" charset="-128"/>
              </a:rPr>
              <a:t>) με πιθανούς τελεστές</a:t>
            </a:r>
            <a:endParaRPr lang="en-US" sz="24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Ποιο περίπλοκες ερωτήσεις για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έννοιες</a:t>
            </a:r>
            <a:r>
              <a:rPr lang="el-GR" sz="2400" dirty="0">
                <a:ea typeface="ＭＳ Ｐゴシック" pitchFamily="-112" charset="-128"/>
              </a:rPr>
              <a:t>: π.χ., </a:t>
            </a:r>
            <a:endParaRPr lang="en-US" sz="2400" dirty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Βρες όλες τις </a:t>
            </a:r>
            <a:r>
              <a:rPr lang="en-US" sz="2400" dirty="0">
                <a:ea typeface="ＭＳ Ｐゴシック" pitchFamily="-112" charset="-128"/>
              </a:rPr>
              <a:t>web </a:t>
            </a:r>
            <a:r>
              <a:rPr lang="el-GR" sz="2400" dirty="0">
                <a:ea typeface="ＭＳ Ｐゴシック" pitchFamily="-112" charset="-128"/>
              </a:rPr>
              <a:t>σελίδες για την απελευθέρωση των Ιωαννίνων</a:t>
            </a:r>
            <a:endParaRPr lang="en-US" sz="2400" i="1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Κλασσικό μοντέλο για αναζήτηση σε έγγραφα κειμένου</a:t>
            </a:r>
            <a:endParaRPr lang="en-US" sz="24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55337-D0B1-4164-8633-D7EB04CF9482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3EAF16-7410-4D68-9999-61DACCDA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1D4A2-EEFD-45AB-A8EF-0F3CE6F25BD2}"/>
              </a:ext>
            </a:extLst>
          </p:cNvPr>
          <p:cNvSpPr txBox="1"/>
          <p:nvPr/>
        </p:nvSpPr>
        <p:spPr>
          <a:xfrm>
            <a:off x="179512" y="6260430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https://www.altexsoft.com/blog/structured-unstructured-data/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FE46325-B274-4969-A9FE-D77F58837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22" y="239589"/>
            <a:ext cx="5130155" cy="2443195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8AAA92-DA5A-4C42-9B97-C2CCB7F2C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31154"/>
            <a:ext cx="4356484" cy="3080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824224-2B70-4613-9E55-A6714A5C7718}"/>
              </a:ext>
            </a:extLst>
          </p:cNvPr>
          <p:cNvSpPr txBox="1"/>
          <p:nvPr/>
        </p:nvSpPr>
        <p:spPr>
          <a:xfrm>
            <a:off x="251520" y="289793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structured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9B970-19C8-4B9F-826C-1E434369B3D3}"/>
              </a:ext>
            </a:extLst>
          </p:cNvPr>
          <p:cNvSpPr txBox="1"/>
          <p:nvPr/>
        </p:nvSpPr>
        <p:spPr>
          <a:xfrm>
            <a:off x="1655676" y="396050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unstructured</a:t>
            </a:r>
          </a:p>
        </p:txBody>
      </p:sp>
    </p:spTree>
    <p:extLst>
      <p:ext uri="{BB962C8B-B14F-4D97-AF65-F5344CB8AC3E}">
        <p14:creationId xmlns:p14="http://schemas.microsoft.com/office/powerpoint/2010/main" val="285927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5740" y="7110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err="1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Ημιδομημένα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δεδομένα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5240" cy="4349080"/>
          </a:xfrm>
        </p:spPr>
        <p:txBody>
          <a:bodyPr/>
          <a:lstStyle/>
          <a:p>
            <a:pPr eaLnBrk="1" hangingPunct="1"/>
            <a:r>
              <a:rPr lang="el-GR" dirty="0">
                <a:ea typeface="ＭＳ Ｐゴシック" pitchFamily="-112" charset="-128"/>
              </a:rPr>
              <a:t>Στην πραγματικότητα, δεν υπάρχουν αμιγώς μη δομημένα δεδομένα 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l-GR" dirty="0">
                <a:ea typeface="ＭＳ Ｐゴシック" pitchFamily="-112" charset="-128"/>
              </a:rPr>
              <a:t>π</a:t>
            </a:r>
            <a:r>
              <a:rPr lang="en-US" dirty="0">
                <a:ea typeface="ＭＳ Ｐゴシック" pitchFamily="-112" charset="-128"/>
              </a:rPr>
              <a:t>.</a:t>
            </a:r>
            <a:r>
              <a:rPr lang="el-GR" dirty="0">
                <a:ea typeface="ＭＳ Ｐゴシック" pitchFamily="-112" charset="-128"/>
              </a:rPr>
              <a:t>χ</a:t>
            </a:r>
            <a:r>
              <a:rPr lang="en-US" dirty="0">
                <a:ea typeface="ＭＳ Ｐゴシック" pitchFamily="-112" charset="-128"/>
              </a:rPr>
              <a:t>., </a:t>
            </a:r>
            <a:r>
              <a:rPr lang="el-GR" dirty="0">
                <a:ea typeface="ＭＳ Ｐゴシック" pitchFamily="-112" charset="-128"/>
              </a:rPr>
              <a:t>αυτή η διαφάνεια έχει διακριτές ζώνες όπως </a:t>
            </a:r>
            <a:r>
              <a:rPr lang="en-US" i="1" dirty="0">
                <a:ea typeface="ＭＳ Ｐゴシック" pitchFamily="-112" charset="-128"/>
              </a:rPr>
              <a:t>Title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και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n-US" i="1" dirty="0">
                <a:ea typeface="ＭＳ Ｐゴシック" pitchFamily="-112" charset="-128"/>
              </a:rPr>
              <a:t>Bullets</a:t>
            </a:r>
            <a:endParaRPr lang="el-GR" i="1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Web pages?</a:t>
            </a:r>
            <a:endParaRPr lang="el-GR" i="1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Emails?</a:t>
            </a:r>
          </a:p>
          <a:p>
            <a:pPr eaLnBrk="1" hangingPunct="1"/>
            <a:r>
              <a:rPr lang="el-GR" dirty="0">
                <a:ea typeface="ＭＳ Ｐゴシック" pitchFamily="-112" charset="-128"/>
              </a:rPr>
              <a:t>«</a:t>
            </a:r>
            <a:r>
              <a:rPr lang="el-GR" dirty="0" err="1">
                <a:ea typeface="ＭＳ Ｐゴシック" pitchFamily="-112" charset="-128"/>
              </a:rPr>
              <a:t>Ημιδομημένη</a:t>
            </a:r>
            <a:r>
              <a:rPr lang="el-GR" dirty="0">
                <a:ea typeface="ＭＳ Ｐゴシック" pitchFamily="-112" charset="-128"/>
              </a:rPr>
              <a:t>» αναζήτηση όπως:</a:t>
            </a:r>
            <a:endParaRPr lang="en-US" dirty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>
                <a:ea typeface="ＭＳ Ｐゴシック" pitchFamily="-112" charset="-128"/>
              </a:rPr>
              <a:t>Title</a:t>
            </a:r>
            <a:r>
              <a:rPr lang="en-US" dirty="0">
                <a:ea typeface="ＭＳ Ｐゴシック" pitchFamily="-112" charset="-128"/>
              </a:rPr>
              <a:t> contains </a:t>
            </a:r>
            <a:r>
              <a:rPr lang="el-GR" u="sng" dirty="0" err="1">
                <a:ea typeface="ＭＳ Ｐゴシック" pitchFamily="-112" charset="-128"/>
              </a:rPr>
              <a:t>ημιδομημένα</a:t>
            </a:r>
            <a:r>
              <a:rPr lang="en-US" dirty="0">
                <a:ea typeface="ＭＳ Ｐゴシック" pitchFamily="-112" charset="-128"/>
              </a:rPr>
              <a:t> AND </a:t>
            </a:r>
            <a:r>
              <a:rPr lang="en-US" i="1" dirty="0">
                <a:ea typeface="ＭＳ Ｐゴシック" pitchFamily="-112" charset="-128"/>
              </a:rPr>
              <a:t>Bullets</a:t>
            </a:r>
            <a:r>
              <a:rPr lang="en-US" dirty="0">
                <a:ea typeface="ＭＳ Ｐゴシック" pitchFamily="-112" charset="-128"/>
              </a:rPr>
              <a:t> contain </a:t>
            </a:r>
            <a:r>
              <a:rPr lang="el-GR" u="sng" dirty="0">
                <a:ea typeface="ＭＳ Ｐゴシック" pitchFamily="-112" charset="-128"/>
              </a:rPr>
              <a:t>αναζήτηση</a:t>
            </a:r>
            <a:endParaRPr lang="en-US" u="sng" dirty="0">
              <a:ea typeface="ＭＳ Ｐゴシック" pitchFamily="-112" charset="-128"/>
            </a:endParaRPr>
          </a:p>
          <a:p>
            <a:pPr lvl="1" eaLnBrk="1" hangingPunct="1">
              <a:buNone/>
            </a:pPr>
            <a:endParaRPr lang="en-US" u="sng" dirty="0">
              <a:ea typeface="ＭＳ Ｐゴシック" pitchFamily="-112" charset="-128"/>
            </a:endParaRPr>
          </a:p>
          <a:p>
            <a:pPr lvl="2" eaLnBrk="1" hangingPunct="1">
              <a:buFont typeface="Wingdings" pitchFamily="-112" charset="2"/>
              <a:buNone/>
            </a:pPr>
            <a:r>
              <a:rPr lang="en-US" sz="2400" dirty="0">
                <a:ea typeface="ＭＳ Ｐゴシック" pitchFamily="-112" charset="-128"/>
              </a:rPr>
              <a:t>… </a:t>
            </a:r>
            <a:r>
              <a:rPr lang="el-GR" sz="2400" dirty="0">
                <a:ea typeface="ＭＳ Ｐゴシック" pitchFamily="-112" charset="-128"/>
              </a:rPr>
              <a:t>και βέβαια υπάρχει πάντα η γλωσσική δομή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F9ED8-7F41-43B9-8183-685D4E7FE7FF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9A00-8017-BC9A-A685-29564E4D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6524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Νέα αυτή τη χρονιά: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71763A-02E4-8A3C-457B-8F011557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2AA75-221B-9EED-917F-4417CA99AEDD}"/>
              </a:ext>
            </a:extLst>
          </p:cNvPr>
          <p:cNvSpPr txBox="1"/>
          <p:nvPr/>
        </p:nvSpPr>
        <p:spPr>
          <a:xfrm>
            <a:off x="539552" y="162880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Χρήση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mentimeter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		</a:t>
            </a:r>
            <a:r>
              <a:rPr lang="el-GR" dirty="0">
                <a:solidFill>
                  <a:schemeClr val="tx1"/>
                </a:solidFill>
              </a:rPr>
              <a:t>για </a:t>
            </a:r>
            <a:r>
              <a:rPr lang="el-GR" dirty="0" err="1">
                <a:solidFill>
                  <a:schemeClr val="tx1"/>
                </a:solidFill>
              </a:rPr>
              <a:t>διαδραστικότητα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401D768D-85BC-CC6C-B79C-1B4999F7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86075"/>
            <a:ext cx="2143125" cy="214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2225B0-652C-A03B-B9FC-D9F19B87C1B6}"/>
              </a:ext>
            </a:extLst>
          </p:cNvPr>
          <p:cNvSpPr txBox="1"/>
          <p:nvPr/>
        </p:nvSpPr>
        <p:spPr>
          <a:xfrm>
            <a:off x="899592" y="384658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+mn-lt"/>
              </a:rPr>
              <a:t>ChatGPT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38166-6872-4851-0BAC-0393EC4DF457}"/>
              </a:ext>
            </a:extLst>
          </p:cNvPr>
          <p:cNvSpPr txBox="1"/>
          <p:nvPr/>
        </p:nvSpPr>
        <p:spPr>
          <a:xfrm>
            <a:off x="5603698" y="383447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1033599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15DDD0-9A47-808C-4365-8B666501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BBB1C-39A5-C1BD-710A-D80AD888D240}"/>
              </a:ext>
            </a:extLst>
          </p:cNvPr>
          <p:cNvSpPr txBox="1"/>
          <p:nvPr/>
        </p:nvSpPr>
        <p:spPr>
          <a:xfrm>
            <a:off x="1259632" y="83671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Poll 1: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Ποιοι είστε;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D5603E9-1068-E1C0-2300-B5DC6A443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5303573" cy="29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74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DF57C-B401-45BC-B167-CBD672C0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97F9C84-49B8-47B0-9941-3DF9464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B03343-7098-4ACB-89D6-E67B27682F46}"/>
              </a:ext>
            </a:extLst>
          </p:cNvPr>
          <p:cNvSpPr txBox="1"/>
          <p:nvPr/>
        </p:nvSpPr>
        <p:spPr>
          <a:xfrm>
            <a:off x="899592" y="2204864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Poll 2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Το έχετε χρησιμοποιήσει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;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Μέχρι 3 πιο θετικά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Μέχρι 3 πιο αρνητικά</a:t>
            </a:r>
          </a:p>
        </p:txBody>
      </p:sp>
    </p:spTree>
    <p:extLst>
      <p:ext uri="{BB962C8B-B14F-4D97-AF65-F5344CB8AC3E}">
        <p14:creationId xmlns:p14="http://schemas.microsoft.com/office/powerpoint/2010/main" val="3634900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DF57C-B401-45BC-B167-CBD672C0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97F9C84-49B8-47B0-9941-3DF9464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67B5EFA4-722B-544C-221E-0433A76F7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574477" cy="36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24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DF57C-B401-45BC-B167-CBD672C0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97F9C84-49B8-47B0-9941-3DF9464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F68DB76A-F0DE-F982-7473-99D136FE1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0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B3F9C3-88C7-4F92-ACD9-90D44989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E7F2E-2C11-444B-9D27-DE13F0FFC051}"/>
              </a:ext>
            </a:extLst>
          </p:cNvPr>
          <p:cNvSpPr txBox="1"/>
          <p:nvPr/>
        </p:nvSpPr>
        <p:spPr>
          <a:xfrm>
            <a:off x="827584" y="148478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Αναζήτηση με λέξεις κλειδιά σε μεγάλες συλλογές κυρίως κειμένου 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354F52-C1FC-4861-9CF5-C2590BAE6628}"/>
              </a:ext>
            </a:extLst>
          </p:cNvPr>
          <p:cNvSpPr txBox="1"/>
          <p:nvPr/>
        </p:nvSpPr>
        <p:spPr>
          <a:xfrm>
            <a:off x="755576" y="342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solidFill>
                  <a:schemeClr val="tx1"/>
                </a:solidFill>
              </a:rPr>
              <a:t>Εφαρμογές;</a:t>
            </a:r>
          </a:p>
        </p:txBody>
      </p:sp>
    </p:spTree>
    <p:extLst>
      <p:ext uri="{BB962C8B-B14F-4D97-AF65-F5344CB8AC3E}">
        <p14:creationId xmlns:p14="http://schemas.microsoft.com/office/powerpoint/2010/main" val="3086077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DF57C-B401-45BC-B167-CBD672C0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97F9C84-49B8-47B0-9941-3DF9464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8E5BA64B-669C-AE2C-C2A8-C8EAC34BB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020272" cy="39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0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DF57C-B401-45BC-B167-CBD672C0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en-US" sz="3300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sz="3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97F9C84-49B8-47B0-9941-3DF9464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293FA-793E-48FC-BFFD-2B8A4C4AA147}"/>
              </a:ext>
            </a:extLst>
          </p:cNvPr>
          <p:cNvSpPr txBox="1"/>
          <p:nvPr/>
        </p:nvSpPr>
        <p:spPr>
          <a:xfrm>
            <a:off x="792560" y="162880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Τι είναι σε μια πρόταση</a:t>
            </a:r>
          </a:p>
        </p:txBody>
      </p:sp>
    </p:spTree>
    <p:extLst>
      <p:ext uri="{BB962C8B-B14F-4D97-AF65-F5344CB8AC3E}">
        <p14:creationId xmlns:p14="http://schemas.microsoft.com/office/powerpoint/2010/main" val="950589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26BE549-91A3-4F9B-8F90-C3FFA9975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F80BF1F-F9A1-4AAE-AE05-C59C8B6C5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36" y="0"/>
            <a:ext cx="491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28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14FFE50-2758-4C7C-B247-C2C1249D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A43A06-93ED-478B-ADF3-007606B6D735}"/>
              </a:ext>
            </a:extLst>
          </p:cNvPr>
          <p:cNvSpPr txBox="1"/>
          <p:nvPr/>
        </p:nvSpPr>
        <p:spPr>
          <a:xfrm>
            <a:off x="611560" y="76470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Συζήτηση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8D87D-D969-4FB2-BF2B-0E10A50219EB}"/>
              </a:ext>
            </a:extLst>
          </p:cNvPr>
          <p:cNvSpPr txBox="1"/>
          <p:nvPr/>
        </p:nvSpPr>
        <p:spPr>
          <a:xfrm>
            <a:off x="827584" y="155679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Λάθη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Λογοκλοπή (οικειοποιείται κείμενο άλλων)</a:t>
            </a:r>
          </a:p>
        </p:txBody>
      </p:sp>
    </p:spTree>
    <p:extLst>
      <p:ext uri="{BB962C8B-B14F-4D97-AF65-F5344CB8AC3E}">
        <p14:creationId xmlns:p14="http://schemas.microsoft.com/office/powerpoint/2010/main" val="1456233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C590-A1A9-C664-03EC-5325FD1F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και ΜΥΕ003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10285-FBE7-DB86-85EB-745D13D6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A0B88-E5E6-771C-2B35-989DBF5B4BA7}"/>
              </a:ext>
            </a:extLst>
          </p:cNvPr>
          <p:cNvSpPr txBox="1"/>
          <p:nvPr/>
        </p:nvSpPr>
        <p:spPr>
          <a:xfrm>
            <a:off x="683568" y="1844824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Δύο οπτικές γωνίες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/“disruptive”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σε δύο άξονες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Εκπαίδευση γενικά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Στο αντικείμενο του μαθήματος: σχέση με αναζήτηση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8912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C590-A1A9-C664-03EC-5325FD1F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και εκπαίδευση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10285-FBE7-DB86-85EB-745D13D6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A0B88-E5E6-771C-2B35-989DBF5B4BA7}"/>
              </a:ext>
            </a:extLst>
          </p:cNvPr>
          <p:cNvSpPr txBox="1"/>
          <p:nvPr/>
        </p:nvSpPr>
        <p:spPr>
          <a:xfrm>
            <a:off x="683568" y="184482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900B2-6A2D-4C9D-9784-77DCFB1FCCEF}"/>
              </a:ext>
            </a:extLst>
          </p:cNvPr>
          <p:cNvSpPr txBox="1"/>
          <p:nvPr/>
        </p:nvSpPr>
        <p:spPr>
          <a:xfrm>
            <a:off x="467544" y="1687413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Ως πηγή γνώσης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educational resource)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		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Ιδέες: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5532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C6B7E45-6D8A-4DCB-B007-C64B40E3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32AECDC-1069-4C6B-AB46-9E76814F6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1711452"/>
            <a:ext cx="7117080" cy="3435096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4C9277DA-A121-48F6-982F-A4551CDBBA7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ChatGPT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05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C590-A1A9-C664-03EC-5325FD1F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και εκπαίδευση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10285-FBE7-DB86-85EB-745D13D6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A0B88-E5E6-771C-2B35-989DBF5B4BA7}"/>
              </a:ext>
            </a:extLst>
          </p:cNvPr>
          <p:cNvSpPr txBox="1"/>
          <p:nvPr/>
        </p:nvSpPr>
        <p:spPr>
          <a:xfrm>
            <a:off x="683568" y="184482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900B2-6A2D-4C9D-9784-77DCFB1FCCEF}"/>
              </a:ext>
            </a:extLst>
          </p:cNvPr>
          <p:cNvSpPr txBox="1"/>
          <p:nvPr/>
        </p:nvSpPr>
        <p:spPr>
          <a:xfrm>
            <a:off x="503548" y="1865324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Επίδραση στην αξιολόγηση των μαθητών/φοιτητών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	Προσεγγίσεις:</a:t>
            </a:r>
          </a:p>
          <a:p>
            <a:pPr marL="1165225">
              <a:buFont typeface="+mj-lt"/>
              <a:buAutoNum type="arabicPeriod"/>
            </a:pPr>
            <a:r>
              <a:rPr lang="el-GR" dirty="0">
                <a:solidFill>
                  <a:schemeClr val="tx1"/>
                </a:solidFill>
                <a:latin typeface="+mn-lt"/>
              </a:rPr>
              <a:t> Απαγόρευση	</a:t>
            </a:r>
          </a:p>
          <a:p>
            <a:pPr marL="1165225"/>
            <a:r>
              <a:rPr lang="el-GR" dirty="0">
                <a:solidFill>
                  <a:schemeClr val="tx1"/>
                </a:solidFill>
                <a:latin typeface="+mn-lt"/>
              </a:rPr>
              <a:t>Πως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1165225"/>
            <a:r>
              <a:rPr lang="el-GR" dirty="0">
                <a:solidFill>
                  <a:schemeClr val="tx1"/>
                </a:solidFill>
                <a:latin typeface="+mn-lt"/>
              </a:rPr>
              <a:t>Άλλου τύπου αξιολόγηση, αποκλεισμός πρόσβασης</a:t>
            </a:r>
          </a:p>
          <a:p>
            <a:pPr marL="1165225"/>
            <a:r>
              <a:rPr lang="el-GR" dirty="0">
                <a:solidFill>
                  <a:schemeClr val="tx1"/>
                </a:solidFill>
                <a:latin typeface="+mn-lt"/>
              </a:rPr>
              <a:t>2. Όχι απαγόρευση</a:t>
            </a:r>
          </a:p>
          <a:p>
            <a:pPr marL="2251075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Χρήση με αναφορά</a:t>
            </a:r>
          </a:p>
          <a:p>
            <a:pPr marL="2251075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Χρήση χωρίς αναφορά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3270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C590-A1A9-C664-03EC-5325FD1F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32" y="2527741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ChatGPT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και Ανάκτηση Πληροφορία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10285-FBE7-DB86-85EB-745D13D6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A0B88-E5E6-771C-2B35-989DBF5B4BA7}"/>
              </a:ext>
            </a:extLst>
          </p:cNvPr>
          <p:cNvSpPr txBox="1"/>
          <p:nvPr/>
        </p:nvSpPr>
        <p:spPr>
          <a:xfrm>
            <a:off x="683568" y="184482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8856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7FD38F-4495-4D0E-8305-CCA2CF59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 three models of satisfying information needs</a:t>
            </a:r>
            <a:endParaRPr lang="el-G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80CC0B3-1217-4BD8-94E5-F244AE18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BDAB1-DB76-4B8A-A74B-08BD1CBBD9EC}"/>
              </a:ext>
            </a:extLst>
          </p:cNvPr>
          <p:cNvSpPr txBox="1"/>
          <p:nvPr/>
        </p:nvSpPr>
        <p:spPr>
          <a:xfrm>
            <a:off x="1475656" y="242088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Structures queries		Search Engines		Large Language Models</a:t>
            </a:r>
            <a:endParaRPr lang="el-GR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7FD907-CB43-4245-BBD4-6D31DFD56826}"/>
              </a:ext>
            </a:extLst>
          </p:cNvPr>
          <p:cNvSpPr txBox="1"/>
          <p:nvPr/>
        </p:nvSpPr>
        <p:spPr>
          <a:xfrm>
            <a:off x="251521" y="2820998"/>
            <a:ext cx="87129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Systems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	DBMS 					Google search			</a:t>
            </a:r>
            <a:r>
              <a:rPr lang="en-US" sz="1800" b="1" dirty="0" err="1">
                <a:solidFill>
                  <a:schemeClr val="tx1"/>
                </a:solidFill>
                <a:latin typeface="+mn-lt"/>
              </a:rPr>
              <a:t>ChatGPT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Corpus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		Relational tables			Web+				Web texts, books, 															Wikipedia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Input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		SQL						Keywords			Natural language</a:t>
            </a:r>
          </a:p>
          <a:p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Output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 		Data in tables				Ranked sources		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New content</a:t>
            </a:r>
            <a:endParaRPr lang="el-GR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AE09908-A269-4877-8836-5B6D6C92FF21}"/>
              </a:ext>
            </a:extLst>
          </p:cNvPr>
          <p:cNvSpPr/>
          <p:nvPr/>
        </p:nvSpPr>
        <p:spPr>
          <a:xfrm>
            <a:off x="4139952" y="2348880"/>
            <a:ext cx="2016224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527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Γιατί να μας ενδιαφέρει;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331683"/>
            <a:ext cx="4536504" cy="17281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>
                <a:ea typeface="ＭＳ Ｐゴシック" pitchFamily="-112" charset="-128"/>
              </a:rPr>
              <a:t>Παλιότερα, 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l-GR" dirty="0">
                <a:ea typeface="ＭＳ Ｐゴシック" pitchFamily="-112" charset="-128"/>
              </a:rPr>
              <a:t>Βιβλιοθηκονόμους, βοηθούς νομικών επαγγελμάτων κλπ;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3</a:t>
            </a:fld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3600400" cy="2016224"/>
          </a:xfrm>
          <a:prstGeom prst="rect">
            <a:avLst/>
          </a:prstGeom>
        </p:spPr>
      </p:pic>
      <p:pic>
        <p:nvPicPr>
          <p:cNvPr id="6" name="Picture 5" descr="396px-Automated_Storage_and_Retrieval_System_-_Defense_Visual_Information_Center_·_DD-ST-96-002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212976"/>
            <a:ext cx="1999096" cy="3028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3182" y="1444424"/>
            <a:ext cx="3595241" cy="169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ISBN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0-201-12227-8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Author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Salton, Gerard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Title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Automatic text processing: the transformation,  analysis, and retrieval of information by computer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Editor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Addison-Wesley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Date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1989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>
                <a:solidFill>
                  <a:schemeClr val="tx1"/>
                </a:solidFill>
                <a:latin typeface="+mn-lt"/>
              </a:rPr>
              <a:t>Content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&lt;Text&gt;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l-GR" sz="1050" dirty="0">
              <a:solidFill>
                <a:srgbClr val="FF0000"/>
              </a:solidFill>
              <a:latin typeface="+mn-lt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external attributes </a:t>
            </a:r>
            <a:r>
              <a:rPr lang="el-GR" altLang="el-GR" sz="105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metadata) 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internal attribute 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(content)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Search by external attributes = Search in DB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IR: search by content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99" y="2076449"/>
            <a:ext cx="7987159" cy="1221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4C58A1-5EBD-473C-9786-FB2175CC22EC}"/>
              </a:ext>
            </a:extLst>
          </p:cNvPr>
          <p:cNvSpPr txBox="1"/>
          <p:nvPr/>
        </p:nvSpPr>
        <p:spPr>
          <a:xfrm>
            <a:off x="720899" y="4149080"/>
            <a:ext cx="7811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Τι θα γίνει με το κείμενο που παράγει το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ChatGPT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και γενικά από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AI tools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Θα γίνει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index?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3784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AA4C15-9735-4D1E-BBEE-9F9FB967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420888"/>
            <a:ext cx="7886700" cy="1325563"/>
          </a:xfrm>
        </p:spPr>
        <p:txBody>
          <a:bodyPr/>
          <a:lstStyle/>
          <a:p>
            <a:r>
              <a:rPr lang="el-GR" dirty="0"/>
              <a:t>Πίσω στο ΜΥΕ003: τι θα μάθουμε;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1DF9E34-13AD-4552-965D-4E3B5221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8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343" y="20796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Αναζήτηση</a:t>
            </a:r>
            <a:endParaRPr lang="en-US" sz="40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90689"/>
            <a:ext cx="7886700" cy="435133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</a:t>
            </a:r>
            <a:r>
              <a:rPr lang="el-GR" sz="3000" dirty="0" err="1">
                <a:ea typeface="ＭＳ Ｐゴシック" pitchFamily="-112" charset="-128"/>
              </a:rPr>
              <a:t>Μοντελοποίηση</a:t>
            </a:r>
            <a:endParaRPr lang="el-GR" sz="3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Επεξεργασία (φυσικές γλώσσες)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Βασικές δομές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>
                <a:ea typeface="ＭＳ Ｐゴシック" pitchFamily="-112" charset="-128"/>
              </a:rPr>
              <a:t> Αξιολόγηση</a:t>
            </a:r>
          </a:p>
          <a:p>
            <a:pPr marL="0" indent="0" eaLnBrk="1" hangingPunct="1">
              <a:buNone/>
            </a:pPr>
            <a:endParaRPr lang="en-US" sz="3000" dirty="0">
              <a:ea typeface="ＭＳ Ｐゴシック" pitchFamily="-112" charset="-128"/>
            </a:endParaRP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1F1783-7A1D-4A74-8DBD-539F9BA22C82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579301"/>
            <a:ext cx="78488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2060"/>
                </a:solidFill>
                <a:latin typeface="+mn-lt"/>
              </a:rPr>
              <a:t>Δημιουργία της μηχανής αναζήτησης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Δημιουργία συλλογής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(αν δεν υπάρχει):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crawl, scrap, use specific APIs (social media)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Ανάλυση του κειμένου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Ποιοι θα είναι οι όροι, περιλαμβάνει και γλωσσολογική επεξεργασία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Κατασκευή ευρετηρίων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Η πιο απλή μορφή: για κάθε όρο σε ποια έγγραφα εμφανίζεται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lvl="1" indent="0"/>
            <a:r>
              <a:rPr lang="el-GR" sz="1800" dirty="0">
                <a:solidFill>
                  <a:schemeClr val="tx1"/>
                </a:solidFill>
                <a:latin typeface="+mn-lt"/>
              </a:rPr>
              <a:t>(επεκτάσεις πχ με συχνότητα εμφάνισης, πληροφορία θέσης, συμπίεση, </a:t>
            </a:r>
            <a:r>
              <a:rPr lang="el-GR" sz="1800" dirty="0" err="1">
                <a:solidFill>
                  <a:schemeClr val="tx1"/>
                </a:solidFill>
                <a:latin typeface="+mn-lt"/>
              </a:rPr>
              <a:t>κλπ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5CBD02C6-AFCE-4A6B-8A59-E3A78142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33" y="167484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Μηχανές Αναζήτησης</a:t>
            </a:r>
          </a:p>
        </p:txBody>
      </p:sp>
    </p:spTree>
    <p:extLst>
      <p:ext uri="{BB962C8B-B14F-4D97-AF65-F5344CB8AC3E}">
        <p14:creationId xmlns:p14="http://schemas.microsoft.com/office/powerpoint/2010/main" val="3437957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347" y="1093372"/>
            <a:ext cx="824028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2060"/>
                </a:solidFill>
                <a:latin typeface="+mn-lt"/>
              </a:rPr>
              <a:t>Λειτουργία</a:t>
            </a: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Ο χρήστης υποβάλει ένα ερώτημα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Επεξεργασία του ερωτήματος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Χρήση του ευρετηρίου για να βρούμε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(retrieve)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τα συναφή έγγραφα και να τα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διατάξουμε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 με βάση τη </a:t>
            </a:r>
            <a:r>
              <a:rPr lang="el-GR" dirty="0">
                <a:solidFill>
                  <a:srgbClr val="FF0000"/>
                </a:solidFill>
                <a:latin typeface="+mn-lt"/>
              </a:rPr>
              <a:t>συνάφεια</a:t>
            </a: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tx1"/>
                </a:solidFill>
                <a:latin typeface="+mn-lt"/>
              </a:rPr>
              <a:t>Πως ορίζουμε τη συνάφεια: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Boolean model: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υπάρχει, δεν υπάρχει ο όρος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+mn-lt"/>
              </a:rPr>
              <a:t>tf-idf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βασισμένη σε κείμενο)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Source importance: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Pagerank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(οι συνδέσεις)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clickthrough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(γενικά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traffic), document age, authority (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wikipedia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Personalization, contextualization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User intent</a:t>
            </a:r>
            <a:endParaRPr lang="el-GR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-	Learning to rank</a:t>
            </a:r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Τίτλος 4">
            <a:extLst>
              <a:ext uri="{FF2B5EF4-FFF2-40B4-BE49-F238E27FC236}">
                <a16:creationId xmlns:a16="http://schemas.microsoft.com/office/drawing/2014/main" id="{C1535FE1-FC32-4809-B85C-3CCF246E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1" y="36409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Μηχανές Αναζήτησης</a:t>
            </a:r>
          </a:p>
        </p:txBody>
      </p:sp>
    </p:spTree>
    <p:extLst>
      <p:ext uri="{BB962C8B-B14F-4D97-AF65-F5344CB8AC3E}">
        <p14:creationId xmlns:p14="http://schemas.microsoft.com/office/powerpoint/2010/main" val="1594975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347" y="1093372"/>
            <a:ext cx="824028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  <a:latin typeface="+mn-lt"/>
              </a:rPr>
              <a:t>Αξιολόγηση</a:t>
            </a:r>
          </a:p>
          <a:p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Δε μας ενδιαφέρει η διάταξη: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Recall/Precision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/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AUC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Μας ενδιαφέρει η διάταξη: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MAP, NDCG</a:t>
            </a:r>
            <a:endParaRPr lang="el-GR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el-GR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el-GR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Word embeddings + ML</a:t>
            </a:r>
          </a:p>
          <a:p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Διανυσματικές αναπαραστάσεις όρων 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word2vec (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σε βάθος),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transformers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l-GR" sz="2800" dirty="0" err="1">
                <a:solidFill>
                  <a:srgbClr val="002060"/>
                </a:solidFill>
                <a:latin typeface="+mn-lt"/>
              </a:rPr>
              <a:t>Lucene</a:t>
            </a:r>
            <a:endParaRPr lang="el-GR" sz="2800" dirty="0">
              <a:solidFill>
                <a:srgbClr val="002060"/>
              </a:solidFill>
              <a:latin typeface="+mn-lt"/>
            </a:endParaRPr>
          </a:p>
          <a:p>
            <a:r>
              <a:rPr lang="el-G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Open-source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l-G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software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για τη δημιουργία μηχανών αναζήτησης</a:t>
            </a:r>
          </a:p>
        </p:txBody>
      </p:sp>
      <p:sp>
        <p:nvSpPr>
          <p:cNvPr id="11" name="Τίτλος 4">
            <a:extLst>
              <a:ext uri="{FF2B5EF4-FFF2-40B4-BE49-F238E27FC236}">
                <a16:creationId xmlns:a16="http://schemas.microsoft.com/office/drawing/2014/main" id="{C1535FE1-FC32-4809-B85C-3CCF246E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1" y="36409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Μηχανές Αναζήτησης</a:t>
            </a:r>
          </a:p>
        </p:txBody>
      </p:sp>
    </p:spTree>
    <p:extLst>
      <p:ext uri="{BB962C8B-B14F-4D97-AF65-F5344CB8AC3E}">
        <p14:creationId xmlns:p14="http://schemas.microsoft.com/office/powerpoint/2010/main" val="3077760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>
                <a:solidFill>
                  <a:schemeClr val="tx1"/>
                </a:solidFill>
              </a:rPr>
              <a:t>Κεφ</a:t>
            </a:r>
            <a:r>
              <a:rPr lang="en-US" sz="1600" dirty="0">
                <a:solidFill>
                  <a:schemeClr val="tx1"/>
                </a:solidFill>
              </a:rPr>
              <a:t>.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348" y="1761020"/>
            <a:ext cx="8240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Lucene</a:t>
            </a:r>
            <a:endParaRPr lang="el-GR" sz="2800" dirty="0">
              <a:solidFill>
                <a:srgbClr val="002060"/>
              </a:solidFill>
              <a:latin typeface="+mn-lt"/>
            </a:endParaRPr>
          </a:p>
          <a:p>
            <a:endParaRPr lang="el-GR" sz="2800" dirty="0">
              <a:solidFill>
                <a:srgbClr val="002060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Open-source software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για τη δημιουργία μηχανών αναζήτησης</a:t>
            </a:r>
          </a:p>
          <a:p>
            <a:endParaRPr lang="el-GR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" name="Τίτλος 4">
            <a:extLst>
              <a:ext uri="{FF2B5EF4-FFF2-40B4-BE49-F238E27FC236}">
                <a16:creationId xmlns:a16="http://schemas.microsoft.com/office/drawing/2014/main" id="{C1535FE1-FC32-4809-B85C-3CCF246E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1" y="36409"/>
            <a:ext cx="7886700" cy="1325563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Μηχανές Αναζήτησης</a:t>
            </a:r>
          </a:p>
        </p:txBody>
      </p:sp>
    </p:spTree>
    <p:extLst>
      <p:ext uri="{BB962C8B-B14F-4D97-AF65-F5344CB8AC3E}">
        <p14:creationId xmlns:p14="http://schemas.microsoft.com/office/powerpoint/2010/main" val="3144249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4286906" y="2485799"/>
            <a:ext cx="3854277" cy="3509368"/>
            <a:chOff x="-1" y="-215542"/>
            <a:chExt cx="5481576" cy="4991100"/>
          </a:xfrm>
        </p:grpSpPr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-1" y="-215542"/>
            <a:ext cx="5481576" cy="499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2" imgW="0" imgH="0" progId="MSGraph.Chart.8">
                    <p:embed/>
                  </p:oleObj>
                </mc:Choice>
                <mc:Fallback>
                  <p:oleObj name="Chart" r:id="rId2" imgW="0" imgH="0" progId="MSGraph.Chart.8">
                    <p:embed/>
                    <p:pic>
                      <p:nvPicPr>
                        <p:cNvPr id="0" name="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" y="-215542"/>
                          <a:ext cx="5481576" cy="4991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AutoShape 4"/>
            <p:cNvSpPr>
              <a:spLocks/>
            </p:cNvSpPr>
            <p:nvPr/>
          </p:nvSpPr>
          <p:spPr bwMode="auto">
            <a:xfrm>
              <a:off x="2199209" y="1122679"/>
              <a:ext cx="1078836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>
                  <a:solidFill>
                    <a:srgbClr val="0365C0"/>
                  </a:solidFill>
                  <a:latin typeface="Calibri"/>
                  <a:ea typeface="+mn-ea"/>
                </a:rPr>
                <a:t>king</a:t>
              </a:r>
              <a:endParaRPr lang="en-US" sz="18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8" name="AutoShape 5"/>
            <p:cNvSpPr>
              <a:spLocks/>
            </p:cNvSpPr>
            <p:nvPr/>
          </p:nvSpPr>
          <p:spPr bwMode="auto">
            <a:xfrm>
              <a:off x="1738071" y="3414571"/>
              <a:ext cx="1060215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365C0"/>
                  </a:solidFill>
                  <a:latin typeface="Calibri"/>
                  <a:ea typeface="+mn-ea"/>
                </a:rPr>
                <a:t>man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9" name="AutoShape 6"/>
            <p:cNvSpPr>
              <a:spLocks/>
            </p:cNvSpPr>
            <p:nvPr/>
          </p:nvSpPr>
          <p:spPr bwMode="auto">
            <a:xfrm>
              <a:off x="3625417" y="2721609"/>
              <a:ext cx="1733449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365C0"/>
                  </a:solidFill>
                  <a:latin typeface="Calibri"/>
                  <a:ea typeface="+mn-ea"/>
                </a:rPr>
                <a:t>woman</a:t>
              </a:r>
              <a:endParaRPr lang="en-US" sz="18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30" name="AutoShape 9"/>
          <p:cNvSpPr>
            <a:spLocks/>
          </p:cNvSpPr>
          <p:nvPr/>
        </p:nvSpPr>
        <p:spPr bwMode="auto">
          <a:xfrm>
            <a:off x="1022330" y="353980"/>
            <a:ext cx="7665020" cy="437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4" tIns="35714" rIns="35714" bIns="35714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l-GR" sz="3600" dirty="0">
                <a:solidFill>
                  <a:schemeClr val="accent1">
                    <a:lumMod val="75000"/>
                  </a:schemeClr>
                </a:solidFill>
                <a:latin typeface="Calibri"/>
                <a:ea typeface="+mn-ea"/>
              </a:rPr>
              <a:t>Μερικά Στοιχεία Μηχανικής Μάθησης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</a:endParaRPr>
          </a:p>
        </p:txBody>
      </p: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626853" y="3033625"/>
            <a:ext cx="3042791" cy="1560463"/>
            <a:chOff x="-1" y="0"/>
            <a:chExt cx="4326079" cy="2219326"/>
          </a:xfrm>
        </p:grpSpPr>
        <p:sp>
          <p:nvSpPr>
            <p:cNvPr id="32" name="AutoShape 15"/>
            <p:cNvSpPr>
              <a:spLocks/>
            </p:cNvSpPr>
            <p:nvPr/>
          </p:nvSpPr>
          <p:spPr bwMode="auto">
            <a:xfrm>
              <a:off x="0" y="831850"/>
              <a:ext cx="92945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srgbClr val="0365C0"/>
                  </a:solidFill>
                  <a:latin typeface="Calibri"/>
                  <a:ea typeface="+mn-ea"/>
                </a:rPr>
                <a:t>man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3" name="AutoShape 16"/>
            <p:cNvSpPr>
              <a:spLocks/>
            </p:cNvSpPr>
            <p:nvPr/>
          </p:nvSpPr>
          <p:spPr bwMode="auto">
            <a:xfrm>
              <a:off x="0" y="1609725"/>
              <a:ext cx="146506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365C0"/>
                  </a:solidFill>
                  <a:latin typeface="Calibri"/>
                  <a:ea typeface="+mn-ea"/>
                </a:rPr>
                <a:t>woman</a:t>
              </a:r>
              <a:endParaRPr lang="en-US" sz="16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4" name="AutoShape 17"/>
            <p:cNvSpPr>
              <a:spLocks/>
            </p:cNvSpPr>
            <p:nvPr/>
          </p:nvSpPr>
          <p:spPr bwMode="auto">
            <a:xfrm>
              <a:off x="1951990" y="83185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[ 0.20 0.20 ]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5" name="AutoShape 18"/>
            <p:cNvSpPr>
              <a:spLocks/>
            </p:cNvSpPr>
            <p:nvPr/>
          </p:nvSpPr>
          <p:spPr bwMode="auto">
            <a:xfrm>
              <a:off x="1951990" y="1609725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[ 0.60 0.30 ]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6" name="AutoShape 19"/>
            <p:cNvSpPr>
              <a:spLocks/>
            </p:cNvSpPr>
            <p:nvPr/>
          </p:nvSpPr>
          <p:spPr bwMode="auto">
            <a:xfrm>
              <a:off x="0" y="0"/>
              <a:ext cx="90598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365C0"/>
                  </a:solidFill>
                  <a:latin typeface="Calibri"/>
                  <a:ea typeface="+mn-ea"/>
                </a:rPr>
                <a:t>king</a:t>
              </a:r>
              <a:endParaRPr lang="en-US" sz="16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AutoShape 20"/>
            <p:cNvSpPr>
              <a:spLocks/>
            </p:cNvSpPr>
            <p:nvPr/>
          </p:nvSpPr>
          <p:spPr bwMode="auto">
            <a:xfrm>
              <a:off x="1951990" y="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[ 0.30 0.70 ]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38" name="Group 21"/>
          <p:cNvGrpSpPr>
            <a:grpSpLocks/>
          </p:cNvGrpSpPr>
          <p:nvPr/>
        </p:nvGrpSpPr>
        <p:grpSpPr bwMode="auto">
          <a:xfrm>
            <a:off x="212737" y="3020230"/>
            <a:ext cx="3527227" cy="2385342"/>
            <a:chOff x="0" y="0"/>
            <a:chExt cx="5016354" cy="3393123"/>
          </a:xfrm>
        </p:grpSpPr>
        <p:sp>
          <p:nvSpPr>
            <p:cNvPr id="39" name="AutoShape 22"/>
            <p:cNvSpPr>
              <a:spLocks/>
            </p:cNvSpPr>
            <p:nvPr/>
          </p:nvSpPr>
          <p:spPr bwMode="auto">
            <a:xfrm>
              <a:off x="2541016" y="2783522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solidFill>
                    <a:prstClr val="black"/>
                  </a:solidFill>
                  <a:latin typeface="Calibri"/>
                  <a:ea typeface="+mn-ea"/>
                </a:rPr>
                <a:t>[ 0.70 0.80 ]</a:t>
              </a:r>
              <a:endParaRPr lang="en-US" sz="16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0" y="0"/>
              <a:ext cx="5016354" cy="2561908"/>
              <a:chOff x="0" y="0"/>
              <a:chExt cx="5016354" cy="2561908"/>
            </a:xfrm>
          </p:grpSpPr>
          <p:sp>
            <p:nvSpPr>
              <p:cNvPr id="41" name="AutoShape 24"/>
              <p:cNvSpPr>
                <a:spLocks/>
              </p:cNvSpPr>
              <p:nvPr/>
            </p:nvSpPr>
            <p:spPr bwMode="auto">
              <a:xfrm>
                <a:off x="74752" y="831850"/>
                <a:ext cx="266548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ＭＳ ゴシック"/>
                    <a:ea typeface="ＭＳ ゴシック"/>
                    <a:cs typeface="ＭＳ ゴシック"/>
                  </a:rPr>
                  <a:t>−</a:t>
                </a:r>
                <a:endParaRPr lang="en-US" sz="1600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2" name="AutoShape 25"/>
              <p:cNvSpPr>
                <a:spLocks/>
              </p:cNvSpPr>
              <p:nvPr/>
            </p:nvSpPr>
            <p:spPr bwMode="auto">
              <a:xfrm>
                <a:off x="0" y="1603057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solidFill>
                      <a:prstClr val="black"/>
                    </a:solidFill>
                    <a:latin typeface="Calibri"/>
                    <a:ea typeface="+mn-ea"/>
                  </a:rPr>
                  <a:t>+</a:t>
                </a:r>
              </a:p>
            </p:txBody>
          </p:sp>
          <p:sp>
            <p:nvSpPr>
              <p:cNvPr id="43" name="AutoShape 26"/>
              <p:cNvSpPr>
                <a:spLocks/>
              </p:cNvSpPr>
              <p:nvPr/>
            </p:nvSpPr>
            <p:spPr bwMode="auto">
              <a:xfrm>
                <a:off x="0" y="0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solidFill>
                      <a:prstClr val="black"/>
                    </a:solidFill>
                    <a:latin typeface="Calibri"/>
                    <a:ea typeface="+mn-ea"/>
                  </a:rPr>
                  <a:t>+</a:t>
                </a:r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>
                <a:off x="101250" y="2561907"/>
                <a:ext cx="4915104" cy="1"/>
              </a:xfrm>
              <a:prstGeom prst="lin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40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</p:grpSp>
      <p:sp>
        <p:nvSpPr>
          <p:cNvPr id="54" name="AutoShape 29"/>
          <p:cNvSpPr>
            <a:spLocks/>
          </p:cNvSpPr>
          <p:nvPr/>
        </p:nvSpPr>
        <p:spPr bwMode="auto">
          <a:xfrm>
            <a:off x="684176" y="5019007"/>
            <a:ext cx="915820" cy="4285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rgbClr val="0365C0"/>
                </a:solidFill>
                <a:latin typeface="Calibri"/>
                <a:ea typeface="+mn-ea"/>
              </a:rPr>
              <a:t>queen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283" y="1340768"/>
            <a:ext cx="608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Word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embeddings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04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52" y="12955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Διαδικαστικά</a:t>
            </a:r>
            <a:endParaRPr lang="en-US" sz="40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96944" cy="15121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Ιστοσελίδα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Βιβλίο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/>
              <a:t>Cristopher</a:t>
            </a:r>
            <a:r>
              <a:rPr lang="en-US" dirty="0"/>
              <a:t> D. Manning, </a:t>
            </a:r>
            <a:r>
              <a:rPr lang="en-US" dirty="0" err="1"/>
              <a:t>Prabhakar</a:t>
            </a:r>
            <a:r>
              <a:rPr lang="en-US" dirty="0"/>
              <a:t> </a:t>
            </a:r>
            <a:r>
              <a:rPr lang="en-US" dirty="0" err="1"/>
              <a:t>Raghavan</a:t>
            </a:r>
            <a:r>
              <a:rPr lang="en-US" dirty="0"/>
              <a:t> and </a:t>
            </a:r>
            <a:r>
              <a:rPr lang="en-US" dirty="0" err="1"/>
              <a:t>Hinrich</a:t>
            </a:r>
            <a:r>
              <a:rPr lang="en-US" dirty="0"/>
              <a:t> </a:t>
            </a:r>
            <a:r>
              <a:rPr lang="en-US" dirty="0" err="1"/>
              <a:t>Schutze</a:t>
            </a:r>
            <a:r>
              <a:rPr lang="en-US" dirty="0"/>
              <a:t>.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</a:rPr>
              <a:t>Εισαγωγή στην Ανάκτηση Πληροφοριών</a:t>
            </a:r>
            <a:r>
              <a:rPr lang="el-GR" dirty="0"/>
              <a:t>, Εκδόσεις Κλειδάριθμος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Η αγγλική έκδοση διαθέσιμη δωρεάν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38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pic>
        <p:nvPicPr>
          <p:cNvPr id="8" name="Picture 7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206947"/>
            <a:ext cx="1666214" cy="1546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318152"/>
            <a:ext cx="7787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Ricardo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Baeza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-Yates and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Berthier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 Ribeiro-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Neto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4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 2</a:t>
            </a:r>
            <a:r>
              <a:rPr lang="el-GR" sz="1400" baseline="30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η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Έκδοση, Εκδόσεις </a:t>
            </a:r>
            <a:r>
              <a:rPr lang="el-GR" sz="1400" dirty="0" err="1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Τζιόλα</a:t>
            </a:r>
            <a:endParaRPr lang="en-US" sz="1400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766" y="1916832"/>
            <a:ext cx="807168" cy="10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01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73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002060"/>
                </a:solidFill>
              </a:rPr>
              <a:t>Διαδικαστικά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280920" cy="204482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Βαθμολογία</a:t>
            </a:r>
            <a:r>
              <a:rPr lang="en-US" dirty="0">
                <a:ea typeface="ＭＳ Ｐゴシック" pitchFamily="-112" charset="-128"/>
              </a:rPr>
              <a:t> (</a:t>
            </a:r>
            <a:r>
              <a:rPr lang="el-GR" dirty="0">
                <a:ea typeface="ＭＳ Ｐゴシック" pitchFamily="-112" charset="-128"/>
              </a:rPr>
              <a:t>μπορεί να αλλάξει)</a:t>
            </a:r>
            <a:r>
              <a:rPr lang="en-US" dirty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Εργασία (έως 2 άτομα) – σε φάσεις</a:t>
            </a:r>
            <a:r>
              <a:rPr lang="en-US" dirty="0">
                <a:ea typeface="ＭＳ Ｐゴシック" pitchFamily="-112" charset="-128"/>
              </a:rPr>
              <a:t>:	</a:t>
            </a:r>
            <a:r>
              <a:rPr lang="el-GR" dirty="0">
                <a:ea typeface="ＭＳ Ｐゴシック" pitchFamily="-112" charset="-128"/>
              </a:rPr>
              <a:t>5</a:t>
            </a:r>
            <a:r>
              <a:rPr lang="en-US" dirty="0">
                <a:ea typeface="ＭＳ Ｐゴシック" pitchFamily="-112" charset="-128"/>
              </a:rPr>
              <a:t>0%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Προαιρετική εργασία – ανεξάρτητη μελέτη </a:t>
            </a:r>
            <a:r>
              <a:rPr lang="en-US" dirty="0">
                <a:ea typeface="ＭＳ Ｐゴシック" pitchFamily="-112" charset="-128"/>
              </a:rPr>
              <a:t>ML </a:t>
            </a:r>
            <a:r>
              <a:rPr lang="el-GR" dirty="0">
                <a:ea typeface="ＭＳ Ｐゴシック" pitchFamily="-112" charset="-128"/>
              </a:rPr>
              <a:t>μοντέλων (20%) ή σύνδεση τους με τη μηχανή αναζήτησης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Τελικό Διαγώνισμα</a:t>
            </a:r>
            <a:r>
              <a:rPr lang="en-US" dirty="0">
                <a:ea typeface="ＭＳ Ｐゴシック" pitchFamily="-112" charset="-128"/>
              </a:rPr>
              <a:t>:		</a:t>
            </a:r>
            <a:r>
              <a:rPr lang="el-GR" dirty="0">
                <a:ea typeface="ＭＳ Ｐゴシック" pitchFamily="-112" charset="-128"/>
              </a:rPr>
              <a:t>	</a:t>
            </a:r>
            <a:r>
              <a:rPr lang="en-US" sz="2000" dirty="0">
                <a:ea typeface="ＭＳ Ｐゴシック" pitchFamily="-112" charset="-128"/>
              </a:rPr>
              <a:t>5</a:t>
            </a:r>
            <a:r>
              <a:rPr lang="el-GR" sz="2000" dirty="0">
                <a:ea typeface="ＭＳ Ｐゴシック" pitchFamily="-112" charset="-128"/>
              </a:rPr>
              <a:t>0% (αν όχι την προαιρετική εργασία)</a:t>
            </a:r>
            <a:endParaRPr lang="en-US" sz="2000" dirty="0">
              <a:ea typeface="ＭＳ Ｐゴシック" pitchFamily="-112" charset="-128"/>
            </a:endParaRPr>
          </a:p>
          <a:p>
            <a:pPr marL="2743200" lvl="8" indent="0">
              <a:buNone/>
            </a:pPr>
            <a:r>
              <a:rPr lang="el-GR" sz="2000" dirty="0">
                <a:ea typeface="ＭＳ Ｐゴシック" pitchFamily="-112" charset="-128"/>
              </a:rPr>
              <a:t>                        30% (αν την προαιρετική εργασία)</a:t>
            </a:r>
            <a:endParaRPr lang="en-US" sz="2000" dirty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39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2FD2A0-DB1B-4277-9A58-4BB79E4914DF}"/>
                  </a:ext>
                </a:extLst>
              </p:cNvPr>
              <p:cNvSpPr txBox="1"/>
              <p:nvPr/>
            </p:nvSpPr>
            <p:spPr>
              <a:xfrm>
                <a:off x="701570" y="5013176"/>
                <a:ext cx="77408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Η εργασία δεν «κρατιέται»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solidFill>
                      <a:schemeClr val="tx1"/>
                    </a:solidFill>
                    <a:latin typeface="+mn-lt"/>
                  </a:rPr>
                  <a:t>Για να περάσετε το μάθημα, βαθμός διαγωνίσματος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2FD2A0-DB1B-4277-9A58-4BB79E491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0" y="5013176"/>
                <a:ext cx="7740860" cy="830997"/>
              </a:xfrm>
              <a:prstGeom prst="rect">
                <a:avLst/>
              </a:prstGeom>
              <a:blipFill>
                <a:blip r:embed="rId2"/>
                <a:stretch>
                  <a:fillRect l="-1024" t="-5839" b="-153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98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64088" y="430784"/>
            <a:ext cx="34563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8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Baidu</a:t>
            </a:r>
            <a:r>
              <a:rPr lang="el-GR" sz="1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</a:t>
            </a:r>
            <a:r>
              <a:rPr lang="el-GR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2η μεγαλύτερη μηχανή αναζήτησης στον κόσμο, και κατέχει το 76.05% του μεριδίου αγοράς στην αγορά μηχανών αναζήτησης της </a:t>
            </a:r>
            <a:r>
              <a:rPr lang="el-GR" sz="16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Κίνας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.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l-GR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8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Yandex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ρωσική πολυεθνική τεχνολογική εταιρεία που ειδικεύεται σε υπηρεσίες και προϊόντα σχετικά με το Διαδίκτυο και θεωρείται η μεγαλύτερη εταιρεία τεχνολογίας της </a:t>
            </a:r>
            <a:r>
              <a:rPr lang="el-GR" sz="16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Ρωσίας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. Λειτουργεί την μεγαλύτερη μηχανή αναζήτησης στη Ρωσία με μερίδιο αγοράς περίπου </a:t>
            </a:r>
            <a:r>
              <a:rPr lang="el-GR" sz="1600" i="1" dirty="0">
                <a:solidFill>
                  <a:schemeClr val="tx1"/>
                </a:solidFill>
                <a:latin typeface="+mn-lt"/>
              </a:rPr>
              <a:t>65%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. 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l-GR" sz="1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8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DuckDuckGo</a:t>
            </a:r>
            <a:r>
              <a:rPr lang="el-GR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είναι διαδικτυακή μηχανή αναζήτησης που δίνει έμφαση στην </a:t>
            </a:r>
            <a:r>
              <a:rPr lang="el-GR" sz="16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προστασία της ιδιωτικής ζωής 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των χρηστών της και στην αποφυγή του “</a:t>
            </a:r>
            <a:r>
              <a:rPr lang="el-GR" sz="16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φίλτρου φυσαλίδας</a:t>
            </a:r>
            <a:r>
              <a:rPr lang="el-GR" sz="1600" dirty="0">
                <a:solidFill>
                  <a:schemeClr val="tx1"/>
                </a:solidFill>
                <a:latin typeface="+mn-lt"/>
              </a:rPr>
              <a:t>” των εξατομικευμένων αποτελεσμάτων αναζήτησης. </a:t>
            </a:r>
          </a:p>
          <a:p>
            <a:pPr marL="285750" indent="-285750" algn="r">
              <a:buFont typeface="Wingdings" panose="05000000000000000000" pitchFamily="2" charset="2"/>
              <a:buChar char="§"/>
            </a:pPr>
            <a:r>
              <a:rPr lang="el-GR" sz="1600" i="1" dirty="0">
                <a:solidFill>
                  <a:schemeClr val="tx1"/>
                </a:solidFill>
                <a:latin typeface="+mn-lt"/>
              </a:rPr>
              <a:t>Πηγή: 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Wikipedia</a:t>
            </a:r>
            <a:endParaRPr lang="el-GR" sz="1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182F5-D44A-F79B-C867-9126F86B300E}"/>
              </a:ext>
            </a:extLst>
          </p:cNvPr>
          <p:cNvSpPr txBox="1"/>
          <p:nvPr/>
        </p:nvSpPr>
        <p:spPr>
          <a:xfrm>
            <a:off x="357209" y="5805264"/>
            <a:ext cx="40707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+mn-lt"/>
              </a:rPr>
              <a:t>https://gs.statcounter.com/search-engine-market-share</a:t>
            </a:r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984BA5FC-BB98-264B-AAEA-4E6974018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5129343" cy="39125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7F9A95-CB72-9AAB-54A7-06A1995C191D}"/>
              </a:ext>
            </a:extLst>
          </p:cNvPr>
          <p:cNvSpPr txBox="1"/>
          <p:nvPr/>
        </p:nvSpPr>
        <p:spPr>
          <a:xfrm>
            <a:off x="467544" y="4877165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Last 12 months, worldwide, all platforms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CEFB4E-E314-4D33-94ED-290787461492}"/>
              </a:ext>
            </a:extLst>
          </p:cNvPr>
          <p:cNvSpPr txBox="1"/>
          <p:nvPr/>
        </p:nvSpPr>
        <p:spPr>
          <a:xfrm>
            <a:off x="357209" y="30667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Search Engines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731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Λίγα λόγια για την εργασία</a:t>
            </a:r>
            <a:endParaRPr lang="en-US" sz="48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7787208" cy="2044824"/>
          </a:xfrm>
        </p:spPr>
        <p:txBody>
          <a:bodyPr>
            <a:noAutofit/>
          </a:bodyPr>
          <a:lstStyle/>
          <a:p>
            <a:pPr marL="342900" lvl="1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Μηχανή αναζήτησης</a:t>
            </a:r>
          </a:p>
          <a:p>
            <a:pPr marL="342900" lvl="1" indent="0"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Lucene</a:t>
            </a:r>
            <a:r>
              <a:rPr lang="el-GR" sz="2400" dirty="0">
                <a:ea typeface="ＭＳ Ｐゴシック" pitchFamily="-112" charset="-128"/>
              </a:rPr>
              <a:t> (</a:t>
            </a:r>
            <a:r>
              <a:rPr lang="en-US" sz="2400" dirty="0">
                <a:ea typeface="ＭＳ Ｐゴシック" pitchFamily="-112" charset="-128"/>
              </a:rPr>
              <a:t>solar)</a:t>
            </a:r>
          </a:p>
          <a:p>
            <a:pPr marL="342900" lvl="1" indent="0" eaLnBrk="1" hangingPunct="1">
              <a:buNone/>
            </a:pPr>
            <a:endParaRPr lang="en-US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2 καταληκτικές ημερομηνίες</a:t>
            </a:r>
          </a:p>
          <a:p>
            <a:pPr marL="342900" lvl="1" indent="0"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Θεματικό (πέρυσι αναζήτηση ταινιών</a:t>
            </a:r>
            <a:r>
              <a:rPr lang="en-US" sz="2400" dirty="0">
                <a:ea typeface="ＭＳ Ｐゴシック" pitchFamily="-112" charset="-128"/>
              </a:rPr>
              <a:t>)</a:t>
            </a:r>
            <a:endParaRPr lang="el-GR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4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40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00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636912"/>
            <a:ext cx="7056784" cy="177504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ea typeface="ＭＳ Ｐゴシック" pitchFamily="-112" charset="-128"/>
              </a:rPr>
              <a:t>MYE003</a:t>
            </a:r>
            <a:r>
              <a:rPr lang="el-GR" sz="3200" dirty="0">
                <a:ea typeface="ＭＳ Ｐゴシック" pitchFamily="-112" charset="-128"/>
              </a:rPr>
              <a:t>: Ανάκτηση Πληροφορίας</a:t>
            </a:r>
          </a:p>
          <a:p>
            <a:pPr eaLnBrk="1" hangingPunct="1"/>
            <a:r>
              <a:rPr lang="el-GR" sz="24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24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l-GR" sz="24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24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br>
              <a:rPr lang="en-US" dirty="0">
                <a:ea typeface="ＭＳ Ｐゴシック" pitchFamily="-112" charset="-128"/>
              </a:rPr>
            </a:br>
            <a:r>
              <a:rPr lang="el-GR" sz="4000" dirty="0">
                <a:solidFill>
                  <a:schemeClr val="bg1"/>
                </a:solidFill>
                <a:ea typeface="ＭＳ Ｐゴシック" pitchFamily="-112" charset="-128"/>
              </a:rPr>
              <a:t>Εισαγωγή</a:t>
            </a: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BC1F8-1FC4-42CB-A993-F933A894C4DB}"/>
              </a:ext>
            </a:extLst>
          </p:cNvPr>
          <p:cNvSpPr txBox="1"/>
          <p:nvPr/>
        </p:nvSpPr>
        <p:spPr>
          <a:xfrm>
            <a:off x="4644008" y="630932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2</a:t>
            </a: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-202</a:t>
            </a:r>
            <a:r>
              <a:rPr lang="en-US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182F5-D44A-F79B-C867-9126F86B300E}"/>
              </a:ext>
            </a:extLst>
          </p:cNvPr>
          <p:cNvSpPr txBox="1"/>
          <p:nvPr/>
        </p:nvSpPr>
        <p:spPr>
          <a:xfrm>
            <a:off x="656161" y="6170329"/>
            <a:ext cx="8496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  <a:latin typeface="+mn-lt"/>
              </a:rPr>
              <a:t>https://gs.statcounter.com/search-engine-market-share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F9A95-CB72-9AAB-54A7-06A1995C191D}"/>
              </a:ext>
            </a:extLst>
          </p:cNvPr>
          <p:cNvSpPr txBox="1"/>
          <p:nvPr/>
        </p:nvSpPr>
        <p:spPr>
          <a:xfrm>
            <a:off x="621173" y="475060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Last 12 months, Greece, mobile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9BE01F3-CCAC-3452-990F-CCDDDCFED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8915"/>
            <a:ext cx="4942734" cy="3777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A5ABF5-5FE8-40F6-9473-9ED7233A0FEB}"/>
              </a:ext>
            </a:extLst>
          </p:cNvPr>
          <p:cNvSpPr txBox="1"/>
          <p:nvPr/>
        </p:nvSpPr>
        <p:spPr>
          <a:xfrm>
            <a:off x="5580112" y="20608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Petal search: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Developed by Huawei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410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7B857F5-E0AA-4EBF-9094-FA857023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697584-CE01-4229-86AD-69BB8791BB19}"/>
              </a:ext>
            </a:extLst>
          </p:cNvPr>
          <p:cNvSpPr txBox="1"/>
          <p:nvPr/>
        </p:nvSpPr>
        <p:spPr>
          <a:xfrm>
            <a:off x="5033011" y="6080350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latin typeface="+mn-lt"/>
              </a:rPr>
              <a:t>https://www.reliablesoft.net/top-10-search-engines-in-the-world/</a:t>
            </a:r>
            <a:endParaRPr lang="el-GR" sz="11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1724EC-9FE0-49D6-AFD0-FEC8719E2ABB}"/>
              </a:ext>
            </a:extLst>
          </p:cNvPr>
          <p:cNvSpPr txBox="1">
            <a:spLocks/>
          </p:cNvSpPr>
          <p:nvPr/>
        </p:nvSpPr>
        <p:spPr>
          <a:xfrm>
            <a:off x="742122" y="242897"/>
            <a:ext cx="7886700" cy="65223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Web search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9" name="Picture 8" descr="Chart, waterfall chart&#10;&#10;Description automatically generated">
            <a:extLst>
              <a:ext uri="{FF2B5EF4-FFF2-40B4-BE49-F238E27FC236}">
                <a16:creationId xmlns:a16="http://schemas.microsoft.com/office/drawing/2014/main" id="{13995015-DC81-E410-2769-528675171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5" y="879034"/>
            <a:ext cx="4796741" cy="3514120"/>
          </a:xfrm>
          <a:prstGeom prst="rect">
            <a:avLst/>
          </a:prstGeom>
        </p:spPr>
      </p:pic>
      <p:pic>
        <p:nvPicPr>
          <p:cNvPr id="10" name="Εικόνα 3">
            <a:extLst>
              <a:ext uri="{FF2B5EF4-FFF2-40B4-BE49-F238E27FC236}">
                <a16:creationId xmlns:a16="http://schemas.microsoft.com/office/drawing/2014/main" id="{13E75663-A978-91E9-2E13-AD359B5B3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885" y="2204864"/>
            <a:ext cx="2688299" cy="2016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078BB2-423F-439D-A4A3-F0ADDC4408FF}"/>
              </a:ext>
            </a:extLst>
          </p:cNvPr>
          <p:cNvSpPr txBox="1"/>
          <p:nvPr/>
        </p:nvSpPr>
        <p:spPr>
          <a:xfrm>
            <a:off x="1259632" y="422108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2022</a:t>
            </a:r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EB8BC-47FF-40BE-B30C-A59C6F47CCBE}"/>
              </a:ext>
            </a:extLst>
          </p:cNvPr>
          <p:cNvSpPr txBox="1"/>
          <p:nvPr/>
        </p:nvSpPr>
        <p:spPr>
          <a:xfrm>
            <a:off x="5703812" y="450912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2021</a:t>
            </a:r>
            <a:endParaRPr lang="el-GR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62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7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2611" y="257456"/>
            <a:ext cx="7886700" cy="652234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Desktop search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A7ABE3-D78C-2A6B-9305-57ABD9F7C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4824536" cy="3618402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D56CE4D-787A-6DA6-E72B-0A1087C79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1997348" cy="19973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88224" y="6237312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1813332"/>
            <a:ext cx="6912768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Email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Social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Enterprise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Domain specific search: Legal information retrieval, Digital libraries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360" y="469614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j-lt"/>
              </a:rPr>
              <a:t>Διαφορετικές απαιτήσεις ανάλογα με την εφαρμογή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467116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27584" y="216307"/>
            <a:ext cx="7886700" cy="79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>
                <a:solidFill>
                  <a:schemeClr val="accent1">
                    <a:lumMod val="50000"/>
                  </a:schemeClr>
                </a:solidFill>
                <a:ea typeface="ＭＳ Ｐゴシック" pitchFamily="-112" charset="-128"/>
              </a:rPr>
              <a:t>Κατηγορίες εφαρμογών</a:t>
            </a:r>
            <a:endParaRPr lang="en-US" sz="4400" dirty="0">
              <a:solidFill>
                <a:schemeClr val="accent1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55576" y="1522133"/>
            <a:ext cx="7632848" cy="3528392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Στο </a:t>
            </a:r>
            <a:r>
              <a:rPr lang="en-US" sz="2800" dirty="0">
                <a:ea typeface="ＭＳ Ｐゴシック" pitchFamily="-112" charset="-128"/>
              </a:rPr>
              <a:t>web/</a:t>
            </a:r>
            <a:r>
              <a:rPr lang="el-GR" sz="2800" dirty="0">
                <a:ea typeface="ＭＳ Ｐゴシック" pitchFamily="-112" charset="-128"/>
              </a:rPr>
              <a:t>διαδίκτυο</a:t>
            </a:r>
            <a:r>
              <a:rPr lang="en-US" sz="2800" dirty="0">
                <a:ea typeface="ＭＳ Ｐゴシック" pitchFamily="-112" charset="-128"/>
              </a:rPr>
              <a:t> (search engines)</a:t>
            </a:r>
            <a:endParaRPr lang="el-GR" sz="28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400" dirty="0">
                <a:ea typeface="ＭＳ Ｐゴシック" pitchFamily="-112" charset="-128"/>
              </a:rPr>
              <a:t>	</a:t>
            </a:r>
            <a:r>
              <a:rPr lang="el-GR" sz="2000" dirty="0">
                <a:ea typeface="ＭＳ Ｐゴシック" pitchFamily="-112" charset="-128"/>
              </a:rPr>
              <a:t>Δισεκατομμύρια έγγραφα σε εκατομμύρια υπολογιστές. </a:t>
            </a:r>
            <a:endParaRPr lang="en-US" sz="20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Συλλογή εγγράφων, κλίμακα, διάταξη αποτελεσμάτων, ..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Προσωπική ανάκτηση πληροφορίας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pitchFamily="-112" charset="-128"/>
              </a:rPr>
              <a:t>		</a:t>
            </a:r>
            <a:r>
              <a:rPr lang="el-GR" sz="2000" dirty="0">
                <a:ea typeface="ＭＳ Ｐゴシック" pitchFamily="-112" charset="-128"/>
              </a:rPr>
              <a:t>(στον προσωπικό υπολογιστή, </a:t>
            </a:r>
            <a:r>
              <a:rPr lang="en-US" sz="2000" dirty="0">
                <a:ea typeface="ＭＳ Ｐゴシック" pitchFamily="-112" charset="-128"/>
              </a:rPr>
              <a:t>email, </a:t>
            </a:r>
            <a:r>
              <a:rPr lang="el-GR" sz="2000" dirty="0" err="1">
                <a:ea typeface="ＭＳ Ｐゴシック" pitchFamily="-112" charset="-128"/>
              </a:rPr>
              <a:t>κλπ</a:t>
            </a:r>
            <a:r>
              <a:rPr lang="el-GR" sz="2000" dirty="0">
                <a:ea typeface="ＭＳ Ｐゴシック" pitchFamily="-112" charset="-128"/>
              </a:rPr>
              <a:t>)</a:t>
            </a:r>
            <a:endParaRPr lang="en-US" sz="2000" dirty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Διαφορετικά είδη αρχείων, </a:t>
            </a:r>
            <a:r>
              <a:rPr lang="en-US" sz="2000" dirty="0">
                <a:ea typeface="ＭＳ Ｐゴシック" pitchFamily="-112" charset="-128"/>
              </a:rPr>
              <a:t>light-weight, maintenance-free, …</a:t>
            </a:r>
            <a:endParaRPr lang="el-GR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>
                <a:ea typeface="ＭＳ Ｐゴシック" pitchFamily="-112" charset="-128"/>
              </a:rPr>
              <a:t>  </a:t>
            </a:r>
            <a:r>
              <a:rPr lang="el-GR" sz="2800" dirty="0">
                <a:ea typeface="ＭＳ Ｐゴシック" pitchFamily="-112" charset="-128"/>
              </a:rPr>
              <a:t>Σε επίπεδο επιχείρησης, οργανισμού</a:t>
            </a:r>
            <a:r>
              <a:rPr lang="en-US" sz="2800" dirty="0">
                <a:ea typeface="ＭＳ Ｐゴシック" pitchFamily="-112" charset="-128"/>
              </a:rPr>
              <a:t> (enterprise, institutional)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800" dirty="0">
                <a:ea typeface="ＭＳ Ｐゴシック" pitchFamily="-112" charset="-128"/>
              </a:rPr>
              <a:t> A</a:t>
            </a:r>
            <a:r>
              <a:rPr lang="el-GR" sz="2800" dirty="0" err="1">
                <a:ea typeface="ＭＳ Ｐゴシック" pitchFamily="-112" charset="-128"/>
              </a:rPr>
              <a:t>ναζήτηση</a:t>
            </a:r>
            <a:r>
              <a:rPr lang="el-GR" sz="2800" dirty="0">
                <a:ea typeface="ＭＳ Ｐゴシック" pitchFamily="-112" charset="-128"/>
              </a:rPr>
              <a:t> ειδικού σκοπού (</a:t>
            </a:r>
            <a:r>
              <a:rPr lang="en-US" sz="2800" dirty="0">
                <a:ea typeface="ＭＳ Ｐゴシック" pitchFamily="-112" charset="-128"/>
              </a:rPr>
              <a:t>domain-specific search) </a:t>
            </a:r>
            <a:r>
              <a:rPr lang="en-US" dirty="0">
                <a:ea typeface="ＭＳ Ｐゴシック" pitchFamily="-112" charset="-128"/>
              </a:rPr>
              <a:t>– </a:t>
            </a:r>
            <a:r>
              <a:rPr lang="el-GR" sz="2000" dirty="0">
                <a:ea typeface="ＭＳ Ｐゴシック" pitchFamily="-112" charset="-128"/>
              </a:rPr>
              <a:t>πχ ερευνητικά άρθρα σε βιοχημεία</a:t>
            </a: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000" dirty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1293</Words>
  <Application>Microsoft Office PowerPoint</Application>
  <PresentationFormat>On-screen Show (4:3)</PresentationFormat>
  <Paragraphs>299</Paragraphs>
  <Slides>41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ＭＳ ゴシック</vt:lpstr>
      <vt:lpstr>Arial</vt:lpstr>
      <vt:lpstr>Calibri</vt:lpstr>
      <vt:lpstr>Calibri Light</vt:lpstr>
      <vt:lpstr>Cambria Math</vt:lpstr>
      <vt:lpstr>Lucida Sans</vt:lpstr>
      <vt:lpstr>Times New Roman</vt:lpstr>
      <vt:lpstr>Wingdings</vt:lpstr>
      <vt:lpstr>Office Theme</vt:lpstr>
      <vt:lpstr>1_Office Theme</vt:lpstr>
      <vt:lpstr>Chart</vt:lpstr>
      <vt:lpstr>PowerPoint Presentation</vt:lpstr>
      <vt:lpstr>PowerPoint Presentation</vt:lpstr>
      <vt:lpstr>Γιατί να μας ενδιαφέρει;</vt:lpstr>
      <vt:lpstr>PowerPoint Presentation</vt:lpstr>
      <vt:lpstr>PowerPoint Presentation</vt:lpstr>
      <vt:lpstr>PowerPoint Presentation</vt:lpstr>
      <vt:lpstr>Desktop search</vt:lpstr>
      <vt:lpstr>Εφαρμογές</vt:lpstr>
      <vt:lpstr>Κατηγορίες εφαρμογών</vt:lpstr>
      <vt:lpstr>Ορισμός</vt:lpstr>
      <vt:lpstr>Τι είναι η Ανάκτηση Πληροφορίας (Information Retrieval);</vt:lpstr>
      <vt:lpstr>Αδόμητα δεδομένα</vt:lpstr>
      <vt:lpstr>PowerPoint Presentation</vt:lpstr>
      <vt:lpstr>Ημιδομημένα δεδομένα</vt:lpstr>
      <vt:lpstr>Νέα αυτή τη χρονιά:</vt:lpstr>
      <vt:lpstr>PowerPoint Presentation</vt:lpstr>
      <vt:lpstr>ChatGPT</vt:lpstr>
      <vt:lpstr>ChatGPT</vt:lpstr>
      <vt:lpstr>ChatGPT</vt:lpstr>
      <vt:lpstr>ChatGPT</vt:lpstr>
      <vt:lpstr>ChatGPT</vt:lpstr>
      <vt:lpstr>PowerPoint Presentation</vt:lpstr>
      <vt:lpstr>PowerPoint Presentation</vt:lpstr>
      <vt:lpstr>ChatGPT και ΜΥΕ003</vt:lpstr>
      <vt:lpstr>ChatGPT και εκπαίδευση</vt:lpstr>
      <vt:lpstr>PowerPoint Presentation</vt:lpstr>
      <vt:lpstr>ChatGPT και εκπαίδευση</vt:lpstr>
      <vt:lpstr>ChatGPT και Ανάκτηση Πληροφορία</vt:lpstr>
      <vt:lpstr>The three models of satisfying information needs</vt:lpstr>
      <vt:lpstr>PowerPoint Presentation</vt:lpstr>
      <vt:lpstr>Πίσω στο ΜΥΕ003: τι θα μάθουμε;</vt:lpstr>
      <vt:lpstr>Αναζήτηση</vt:lpstr>
      <vt:lpstr>Μηχανές Αναζήτησης</vt:lpstr>
      <vt:lpstr>Μηχανές Αναζήτησης</vt:lpstr>
      <vt:lpstr>Μηχανές Αναζήτησης</vt:lpstr>
      <vt:lpstr>Μηχανές Αναζήτησης</vt:lpstr>
      <vt:lpstr>PowerPoint Presentation</vt:lpstr>
      <vt:lpstr>Διαδικαστικά</vt:lpstr>
      <vt:lpstr>Διαδικαστικά</vt:lpstr>
      <vt:lpstr>Λίγα λόγια για την εργασία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EVANGELIA PITOURA</cp:lastModifiedBy>
  <cp:revision>1459</cp:revision>
  <cp:lastPrinted>2009-09-22T15:48:09Z</cp:lastPrinted>
  <dcterms:created xsi:type="dcterms:W3CDTF">2009-09-21T23:46:17Z</dcterms:created>
  <dcterms:modified xsi:type="dcterms:W3CDTF">2023-03-05T12:58:06Z</dcterms:modified>
</cp:coreProperties>
</file>