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64"/>
  </p:notesMasterIdLst>
  <p:handoutMasterIdLst>
    <p:handoutMasterId r:id="rId65"/>
  </p:handoutMasterIdLst>
  <p:sldIdLst>
    <p:sldId id="675" r:id="rId2"/>
    <p:sldId id="885" r:id="rId3"/>
    <p:sldId id="745" r:id="rId4"/>
    <p:sldId id="757" r:id="rId5"/>
    <p:sldId id="837" r:id="rId6"/>
    <p:sldId id="838" r:id="rId7"/>
    <p:sldId id="859" r:id="rId8"/>
    <p:sldId id="759" r:id="rId9"/>
    <p:sldId id="879" r:id="rId10"/>
    <p:sldId id="880" r:id="rId11"/>
    <p:sldId id="878" r:id="rId12"/>
    <p:sldId id="881" r:id="rId13"/>
    <p:sldId id="883" r:id="rId14"/>
    <p:sldId id="908" r:id="rId15"/>
    <p:sldId id="882" r:id="rId16"/>
    <p:sldId id="877" r:id="rId17"/>
    <p:sldId id="884" r:id="rId18"/>
    <p:sldId id="840" r:id="rId19"/>
    <p:sldId id="750" r:id="rId20"/>
    <p:sldId id="751" r:id="rId21"/>
    <p:sldId id="841" r:id="rId22"/>
    <p:sldId id="763" r:id="rId23"/>
    <p:sldId id="752" r:id="rId24"/>
    <p:sldId id="842" r:id="rId25"/>
    <p:sldId id="766" r:id="rId26"/>
    <p:sldId id="754" r:id="rId27"/>
    <p:sldId id="843" r:id="rId28"/>
    <p:sldId id="844" r:id="rId29"/>
    <p:sldId id="845" r:id="rId30"/>
    <p:sldId id="846" r:id="rId31"/>
    <p:sldId id="847" r:id="rId32"/>
    <p:sldId id="848" r:id="rId33"/>
    <p:sldId id="849" r:id="rId34"/>
    <p:sldId id="850" r:id="rId35"/>
    <p:sldId id="900" r:id="rId36"/>
    <p:sldId id="901" r:id="rId37"/>
    <p:sldId id="902" r:id="rId38"/>
    <p:sldId id="851" r:id="rId39"/>
    <p:sldId id="852" r:id="rId40"/>
    <p:sldId id="903" r:id="rId41"/>
    <p:sldId id="853" r:id="rId42"/>
    <p:sldId id="854" r:id="rId43"/>
    <p:sldId id="904" r:id="rId44"/>
    <p:sldId id="857" r:id="rId45"/>
    <p:sldId id="860" r:id="rId46"/>
    <p:sldId id="861" r:id="rId47"/>
    <p:sldId id="862" r:id="rId48"/>
    <p:sldId id="875" r:id="rId49"/>
    <p:sldId id="863" r:id="rId50"/>
    <p:sldId id="864" r:id="rId51"/>
    <p:sldId id="865" r:id="rId52"/>
    <p:sldId id="866" r:id="rId53"/>
    <p:sldId id="867" r:id="rId54"/>
    <p:sldId id="868" r:id="rId55"/>
    <p:sldId id="869" r:id="rId56"/>
    <p:sldId id="906" r:id="rId57"/>
    <p:sldId id="870" r:id="rId58"/>
    <p:sldId id="871" r:id="rId59"/>
    <p:sldId id="905" r:id="rId60"/>
    <p:sldId id="872" r:id="rId61"/>
    <p:sldId id="873" r:id="rId62"/>
    <p:sldId id="874" r:id="rId63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00"/>
    <a:srgbClr val="FF9966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00" autoAdjust="0"/>
    <p:restoredTop sz="96052" autoAdjust="0"/>
  </p:normalViewPr>
  <p:slideViewPr>
    <p:cSldViewPr>
      <p:cViewPr varScale="1">
        <p:scale>
          <a:sx n="126" d="100"/>
          <a:sy n="126" d="100"/>
        </p:scale>
        <p:origin x="123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588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19:46.2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198 9 176,'0'0'832,"-100"0"-440,64-2-392,5-2-200,0 2-1000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6:49.6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4841,'0'0'3849,"64"0"-5265,-28 0-433</inkml:trace>
  <inkml:trace contextRef="#ctx0" brushRef="#br0" timeOffset="1">482 16 4721,'0'0'1152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7:15.8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5313,'0'0'1104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7:16.2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5209,'0'0'4753,"0"2"-6201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32:11.7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7034,'0'0'1592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1.7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62 225 856,'0'0'1841,"-5"-15"-1376,-32-126 1271,36 134-1593,-2-5 376,0 0-1,-1 0 0,-5-13 1,9 59-360,6 12-77,2 0 1,26 83 0,-18-75 1,2 6 91,12 49-115,-28-95-87,1 0 0,-2 0 0,0 0 0,-1 0 0,-2 27 0,1-37-66,0-1 0,0 1 0,0-1 1,-1 1-1,1-1 0,-1 0 0,0 0 0,0 1 0,0-1 0,0-1 0,-1 1 1,-4 5-1,-1-1-729,-1 0 0,-17 11 0,-5-2-2800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2.3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80 126 4481,'0'0'1351,"-8"17"-1318,-29 57-9,31-61 41,1 1 0,0-1 0,0 1 0,2 0 0,-4 28 0,4-22 20,8-167 1019,-1 129-1109,0-1 0,1 1-1,1 1 1,1-1 0,1 1 0,11-21-1,4-6-47,-22 43 57,-1 0 0,1 0 0,0 1 0,0-1 0,0 0 0,0 1 1,0-1-1,0 1 0,0-1 0,0 1 0,0 0 0,0-1 0,0 1 1,0 0-1,0 0 0,0 0 0,0 0 0,1 0 0,0 0 0,29 1 75,-21-1-63,27-1 218,-26-1-173,1 2 0,-1-1 1,1 2-1,-1-1 0,0 2 0,18 3 1,-28-4-75,-1-1 1,1 1 0,0-1-1,-1 1 1,1 0 0,-1-1-1,1 1 1,0 0 0,-1-1-1,0 1 1,1 0 0,-1 0-1,1 0 1,-1 0 0,0-1-1,0 1 1,1 0 0,-1 0-1,0 0 1,0 0 0,0 0-1,0 1 1,-1 26-882,1-19 258,0 7-1543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3.0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1328,'0'0'3765,"0"-3"-3445,0-7-80,0 7-112,1 13 132,4 9-113,1-1-1,15 33 0,-5-14-3,39 80 394,8 22 223,-69-155 2453,-6-14-6996,6 15-606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5.2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86 155 312,'0'0'5813,"0"-9"-5574,-9 159 295,0 6-393,9-156-259,-1 18 463,-1-13 112,-3-10-438,-7-26-28,2-1 1,1-1-1,1 1 1,2-1-1,-4-64 1,8 80-14,1 2 4,0 0 1,1 0 0,2-21 0,-1 32 12,-1 0 0,1 0 0,0-1 0,1 1 0,-1 0 0,1 1 0,0-1 0,0 0 0,0 0 0,0 1 0,1-1 0,-1 1 0,1 0 0,0 0 0,0 0 0,5-4 0,1 1-9,-1 1 0,1 0-1,0 0 1,0 1 0,0 0 0,1 1 0,0 0 0,15-2 0,1 1 35,0 2 0,29 0 0,-53 2-24,0 0-1,0 0 1,0 0 0,0 1 0,0-1 0,0 0-1,0 1 1,0-1 0,-1 1 0,1 0-1,0-1 1,0 1 0,0 0 0,-1 0 0,1 0-1,0 1 1,-1-1 0,1 0 0,-1 1-1,1-1 1,-1 1 0,0-1 0,0 1 0,0-1-1,0 1 1,0 0 0,0 0 0,0-1-1,0 1 1,0 0 0,-1 0 0,1 0-1,-1 0 1,1 3 0,-1 0 17,0 0-1,0 1 1,0-1-1,-1 0 1,1 0-1,-1 0 1,-1 0-1,1 0 1,-1 0-1,1-1 1,-1 1-1,-5 8 1,-79 101-54,60-82 74,2 0 0,-32 53 0,54-80-57,-1-1-1,1 1 1,0 0-1,0-1 1,1 1-1,-1 0 1,1 0-1,0 0 1,1 0-1,-1 0 1,1 1-1,0 5 1,0-10 20,1-1 1,-1 1-1,0 0 1,1-1-1,-1 0 1,0 1 0,1-1-1,-1 1 1,1-1-1,-1 1 1,1-1-1,-1 0 1,1 1-1,-1-1 1,1 0-1,-1 1 1,1-1-1,0 0 1,-1 0-1,1 0 1,-1 0-1,1 1 1,0-1-1,0 0 1,19 1 28,-18-1-13,21 1-38,-1-2-1,1-1 1,-1 0-1,43-11 0,-27 1-1431,67-29 0,-59 19-2261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5.6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225 1 3321,'0'0'2651,"-5"3"-2008,-17 15-513,1 1 1,0 0 0,1 1 0,2 2-1,0 0 1,1 0 0,1 2-1,2 0 1,-13 27 0,22-39-105,0 1 1,1 0-1,1 0 0,0 1 1,1-1-1,0 1 1,1-1-1,1 1 0,1 19 1,-1-31-34,0 0 0,1 0 0,-1 0 0,1 0 0,-1 0 0,1-1 0,0 1 0,-1 0 0,1-1 0,0 1 0,0 0 0,0-1 0,0 1 0,1-1 0,-1 0 0,0 1-1,1-1 1,-1 0 0,1 0 0,-1 1 0,1-1 0,-1-1 0,1 1 0,0 0 0,-1 0 0,1 0 0,0-1 0,2 1 0,5 1-67,0-1 0,0 0 0,1 0 0,14-2 0,-9 1-12,-7 0-157,1-1 0,-1 0 0,0 0 0,0-1 0,0 0 0,0 0 0,0-1 0,0 0 0,0-1 0,-1 1 0,0-1 1,12-9-1,10-8-1869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6.1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57 488,'0'0'4849,"4"14"-4397,11 56 311,26 97-36,-34-144-663,1-1 0,1 0-1,1 0 1,1 0 0,16 23 0,-25-43-38,-1 0 1,1 0-1,-1 0 1,1 0-1,0-1 1,0 1-1,0-1 1,0 1-1,3 1 1,-4-3 20,-1 1 1,1-1 0,0 0-1,0 0 1,-1 0 0,1 0-1,0 1 1,0-1-1,0 0 1,-1 0 0,1 0-1,0-1 1,0 1 0,-1 0-1,1 0 1,0 0-1,0-1 1,-1 1 0,1 0-1,0-1 1,0 1 0,-1 0-1,1-1 1,0 1-1,-1-1 1,1 1 0,-1-1-1,1 1 1,-1-1 0,1 0-1,-1 1 1,1-1-1,0-1 1,9-16 266,-1 0-1,-1-1 1,-1 0 0,7-25-1,-3 8-150,3-5-366,-2 0 0,-2-1 0,-2 0-1,-1 0 1,1-69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6.5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3 4241,'0'0'4253,"0"-2"-4149,0 5-120,0 59 110,-2 10 195,4-1 0,15 96 0,-15-156-288,-1-10-108,-1 1-1,1-1 0,-1 0 0,1 1 0,-1-1 0,0 1 0,0-1 0,1 1 0,-1 0 0,0-1 1,0 1-1,-1-1 0,1 1 0,0-1 0,0 1 0,-1-1 0,1 1 0,-1-1 0,1 1 1,-1-1-1,0 0 0,-1 3 0,-16 8-2106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19:52.0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5 3913,'0'0'2472,"-2"-4"-2464,-5 4-5313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6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9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7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26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5554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2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</a:t>
            </a:r>
            <a:r>
              <a:rPr lang="en-US" baseline="0" dirty="0"/>
              <a:t> get richer</a:t>
            </a:r>
          </a:p>
          <a:p>
            <a:r>
              <a:rPr lang="el-GR" baseline="0" dirty="0"/>
              <a:t>Το 1% του πληθυσμού το 50% πλούτου</a:t>
            </a:r>
          </a:p>
          <a:p>
            <a:r>
              <a:rPr lang="el-GR" baseline="0" dirty="0"/>
              <a:t>Πληθυσμός πόλεων, αριθμό </a:t>
            </a:r>
            <a:r>
              <a:rPr lang="en-US" baseline="0" dirty="0"/>
              <a:t>followers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2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0" dirty="0"/>
              <a:t> bytes per term. Few words in English more than 20 characters</a:t>
            </a:r>
          </a:p>
          <a:p>
            <a:r>
              <a:rPr lang="en-US" baseline="0" dirty="0"/>
              <a:t>4 bytes pointers -&gt; 4GB address space (more bytes may be needed for larger collections)</a:t>
            </a:r>
          </a:p>
          <a:p>
            <a:r>
              <a:rPr lang="en-US" baseline="0" dirty="0"/>
              <a:t>1GB = 10^9 * 8 bits </a:t>
            </a:r>
            <a:r>
              <a:rPr lang="el-GR" baseline="0" dirty="0"/>
              <a:t>ή </a:t>
            </a:r>
            <a:r>
              <a:rPr lang="en-US" baseline="0" dirty="0"/>
              <a:t>2^30 * 8 bits</a:t>
            </a:r>
          </a:p>
          <a:p>
            <a:r>
              <a:rPr lang="en-US" baseline="0" dirty="0"/>
              <a:t>Pointers 2*32 bits total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As before, the first byte of each entry encodes the number of characters.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0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300.png"/><Relationship Id="rId3" Type="http://schemas.openxmlformats.org/officeDocument/2006/relationships/image" Target="../media/image4.png"/><Relationship Id="rId7" Type="http://schemas.openxmlformats.org/officeDocument/2006/relationships/image" Target="../media/image297.png"/><Relationship Id="rId12" Type="http://schemas.openxmlformats.org/officeDocument/2006/relationships/customXml" Target="../ink/ink6.xml"/><Relationship Id="rId17" Type="http://schemas.openxmlformats.org/officeDocument/2006/relationships/image" Target="../media/image302.png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3.xml"/><Relationship Id="rId11" Type="http://schemas.openxmlformats.org/officeDocument/2006/relationships/image" Target="../media/image299.png"/><Relationship Id="rId5" Type="http://schemas.openxmlformats.org/officeDocument/2006/relationships/image" Target="../media/image296.png"/><Relationship Id="rId15" Type="http://schemas.openxmlformats.org/officeDocument/2006/relationships/image" Target="../media/image301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298.png"/><Relationship Id="rId14" Type="http://schemas.openxmlformats.org/officeDocument/2006/relationships/customXml" Target="../ink/ink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4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customXml" Target="../ink/ink9.xml"/><Relationship Id="rId4" Type="http://schemas.openxmlformats.org/officeDocument/2006/relationships/image" Target="../media/image9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5" Type="http://schemas.openxmlformats.org/officeDocument/2006/relationships/image" Target="../media/image547.png"/><Relationship Id="rId50" Type="http://schemas.openxmlformats.org/officeDocument/2006/relationships/customXml" Target="../ink/ink11.xml"/><Relationship Id="rId84" Type="http://schemas.openxmlformats.org/officeDocument/2006/relationships/customXml" Target="../ink/ink12.xml"/><Relationship Id="rId2" Type="http://schemas.openxmlformats.org/officeDocument/2006/relationships/customXml" Target="../ink/ink10.xml"/><Relationship Id="rId83" Type="http://schemas.openxmlformats.org/officeDocument/2006/relationships/image" Target="../media/image425.png"/><Relationship Id="rId1" Type="http://schemas.openxmlformats.org/officeDocument/2006/relationships/slideLayout" Target="../slideLayouts/slideLayout2.xml"/><Relationship Id="rId49" Type="http://schemas.openxmlformats.org/officeDocument/2006/relationships/image" Target="../media/image530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02637" y="2514600"/>
            <a:ext cx="7490792" cy="1349896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ΜΥΕ003: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br>
              <a:rPr lang="en-US" dirty="0">
                <a:ea typeface="ＭＳ Ｐゴシック" pitchFamily="-112" charset="-128"/>
              </a:rPr>
            </a:br>
            <a:r>
              <a:rPr lang="el-GR" sz="2400" dirty="0">
                <a:ea typeface="ＭＳ Ｐゴシック" pitchFamily="-112" charset="-128"/>
              </a:rPr>
              <a:t>Κεφάλαιο</a:t>
            </a:r>
            <a:r>
              <a:rPr lang="en-US" sz="2400" dirty="0">
                <a:ea typeface="ＭＳ Ｐゴシック" pitchFamily="-112" charset="-128"/>
              </a:rPr>
              <a:t>  5: </a:t>
            </a:r>
            <a:r>
              <a:rPr lang="el-GR" sz="2400" dirty="0">
                <a:ea typeface="ＭＳ Ｐゴシック" pitchFamily="-112" charset="-128"/>
              </a:rPr>
              <a:t>Στατιστικά Συλλογής. Συμπίεση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4DDB29-932A-4CFB-9C68-1D6645413954}"/>
              </a:ext>
            </a:extLst>
          </p:cNvPr>
          <p:cNvSpPr txBox="1"/>
          <p:nvPr/>
        </p:nvSpPr>
        <p:spPr>
          <a:xfrm>
            <a:off x="3962400" y="6011769"/>
            <a:ext cx="4104456" cy="34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2021-2022</a:t>
            </a:r>
            <a:endParaRPr lang="en-US" sz="22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463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910345"/>
              </p:ext>
            </p:extLst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2EB77-808A-4314-BFA4-5996E13254A7}"/>
              </a:ext>
            </a:extLst>
          </p:cNvPr>
          <p:cNvSpPr txBox="1"/>
          <p:nvPr/>
        </p:nvSpPr>
        <p:spPr>
          <a:xfrm>
            <a:off x="304800" y="54864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Το </a:t>
            </a:r>
            <a:r>
              <a:rPr lang="en-US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stemming </a:t>
            </a:r>
            <a:r>
              <a:rPr lang="el-GR" sz="1800" dirty="0">
                <a:latin typeface="+mn-lt"/>
              </a:rPr>
              <a:t> μειώνει το μέγεθος του </a:t>
            </a:r>
            <a:r>
              <a:rPr lang="en-US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</a:t>
            </a:r>
          </a:p>
          <a:p>
            <a:pPr marL="457200" indent="-457200">
              <a:buAutoNum type="alphaUcPeriod"/>
            </a:pPr>
            <a:r>
              <a:rPr lang="el-GR" sz="1800" dirty="0">
                <a:latin typeface="+mn-lt"/>
              </a:rPr>
              <a:t>Σωστό</a:t>
            </a:r>
          </a:p>
          <a:p>
            <a:pPr marL="457200" indent="-457200">
              <a:buAutoNum type="alphaUcPeriod"/>
            </a:pPr>
            <a:r>
              <a:rPr lang="el-GR" sz="1800" dirty="0">
                <a:latin typeface="+mn-lt"/>
              </a:rPr>
              <a:t>Λάθος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658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639866"/>
              </p:ext>
            </p:extLst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75536" y="3962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36" y="5295587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E612A-7CF0-4922-B456-6A2C0C194218}"/>
              </a:ext>
            </a:extLst>
          </p:cNvPr>
          <p:cNvSpPr txBox="1"/>
          <p:nvPr/>
        </p:nvSpPr>
        <p:spPr>
          <a:xfrm>
            <a:off x="685800" y="5943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Γιατί </a:t>
            </a:r>
            <a:r>
              <a:rPr lang="en-US" dirty="0">
                <a:latin typeface="+mn-lt"/>
              </a:rPr>
              <a:t>0;</a:t>
            </a:r>
          </a:p>
        </p:txBody>
      </p:sp>
    </p:spTree>
    <p:extLst>
      <p:ext uri="{BB962C8B-B14F-4D97-AF65-F5344CB8AC3E}">
        <p14:creationId xmlns:p14="http://schemas.microsoft.com/office/powerpoint/2010/main" val="359464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B8C803-F4A8-4490-9F26-1A60354567CC}"/>
              </a:ext>
            </a:extLst>
          </p:cNvPr>
          <p:cNvGrpSpPr/>
          <p:nvPr/>
        </p:nvGrpSpPr>
        <p:grpSpPr>
          <a:xfrm>
            <a:off x="914400" y="1222573"/>
            <a:ext cx="7543800" cy="766464"/>
            <a:chOff x="457200" y="1143000"/>
            <a:chExt cx="7543800" cy="7664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C3BF0D0-44E6-4C55-ACAE-942236980DBB}"/>
                </a:ext>
              </a:extLst>
            </p:cNvPr>
            <p:cNvSpPr txBox="1"/>
            <p:nvPr/>
          </p:nvSpPr>
          <p:spPr>
            <a:xfrm>
              <a:off x="457200" y="1447799"/>
              <a:ext cx="754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windows … window … windows</a:t>
              </a:r>
              <a:r>
                <a:rPr lang="el-GR" dirty="0">
                  <a:latin typeface="+mn-lt"/>
                </a:rPr>
                <a:t> …</a:t>
              </a:r>
              <a:r>
                <a:rPr lang="en-US" dirty="0">
                  <a:latin typeface="+mn-lt"/>
                </a:rPr>
                <a:t>. windows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DB153-62A7-4BB3-AE31-D32463BBF153}"/>
                </a:ext>
              </a:extLst>
            </p:cNvPr>
            <p:cNvSpPr txBox="1"/>
            <p:nvPr/>
          </p:nvSpPr>
          <p:spPr>
            <a:xfrm>
              <a:off x="1371600" y="1143000"/>
              <a:ext cx="5791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		75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Non positional</a:t>
            </a:r>
          </a:p>
        </p:txBody>
      </p:sp>
    </p:spTree>
    <p:extLst>
      <p:ext uri="{BB962C8B-B14F-4D97-AF65-F5344CB8AC3E}">
        <p14:creationId xmlns:p14="http://schemas.microsoft.com/office/powerpoint/2010/main" val="3985447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12, 16, 75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16, 75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Positional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4C9C45B-0A0D-4C84-98FB-F457EFD31628}"/>
              </a:ext>
            </a:extLst>
          </p:cNvPr>
          <p:cNvGrpSpPr/>
          <p:nvPr/>
        </p:nvGrpSpPr>
        <p:grpSpPr>
          <a:xfrm>
            <a:off x="914400" y="1222573"/>
            <a:ext cx="7543800" cy="766464"/>
            <a:chOff x="457200" y="1143000"/>
            <a:chExt cx="7543800" cy="7664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FD97665-4918-418C-8092-5DB55071F9D1}"/>
                </a:ext>
              </a:extLst>
            </p:cNvPr>
            <p:cNvSpPr txBox="1"/>
            <p:nvPr/>
          </p:nvSpPr>
          <p:spPr>
            <a:xfrm>
              <a:off x="457200" y="1447799"/>
              <a:ext cx="754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windows … window … windows</a:t>
              </a:r>
              <a:r>
                <a:rPr lang="el-GR" dirty="0">
                  <a:latin typeface="+mn-lt"/>
                </a:rPr>
                <a:t> …</a:t>
              </a:r>
              <a:r>
                <a:rPr lang="en-US" dirty="0">
                  <a:latin typeface="+mn-lt"/>
                </a:rPr>
                <a:t>. windows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52DDB4-5EAB-45F4-A815-1C335166CAF4}"/>
                </a:ext>
              </a:extLst>
            </p:cNvPr>
            <p:cNvSpPr txBox="1"/>
            <p:nvPr/>
          </p:nvSpPr>
          <p:spPr>
            <a:xfrm>
              <a:off x="1371600" y="1143000"/>
              <a:ext cx="5791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		75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400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1236F-7DB1-42FD-80D9-80D489444906}"/>
              </a:ext>
            </a:extLst>
          </p:cNvPr>
          <p:cNvSpPr txBox="1"/>
          <p:nvPr/>
        </p:nvSpPr>
        <p:spPr>
          <a:xfrm>
            <a:off x="381000" y="5334000"/>
            <a:ext cx="8058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Το κέρδος από την αφαίρεση των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stopwords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πολύ μεγαλύτερο, στα </a:t>
            </a:r>
            <a:r>
              <a:rPr lang="en-US" sz="2000" dirty="0">
                <a:latin typeface="+mn-lt"/>
              </a:rPr>
              <a:t>positional </a:t>
            </a:r>
            <a:r>
              <a:rPr lang="el-GR" sz="2000" dirty="0">
                <a:latin typeface="+mn-lt"/>
              </a:rPr>
              <a:t>από ότι στα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non-positional</a:t>
            </a:r>
          </a:p>
          <a:p>
            <a:r>
              <a:rPr lang="el-GR" sz="2000" dirty="0">
                <a:latin typeface="+mn-lt"/>
              </a:rPr>
              <a:t>Α. Σωστό</a:t>
            </a:r>
          </a:p>
          <a:p>
            <a:r>
              <a:rPr lang="el-GR" sz="2000" dirty="0">
                <a:latin typeface="+mn-lt"/>
              </a:rPr>
              <a:t>Β. Λάθος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2586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04615" y="219392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0102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15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772400" y="4312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693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9688D1D-5FCB-470B-9EFA-A8671BCD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82E7563-1858-4CCA-9EE9-B7A37CCEA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40402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872587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09892" cy="304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Νόμος του </a:t>
            </a:r>
            <a:r>
              <a:rPr lang="en-US" sz="2400" dirty="0">
                <a:ea typeface="ＭＳ Ｐゴシック" pitchFamily="-112" charset="-128"/>
              </a:rPr>
              <a:t>Heaps: </a:t>
            </a:r>
            <a:endParaRPr lang="en-US" sz="2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800" i="1" dirty="0">
                <a:ea typeface="ＭＳ Ｐゴシック" pitchFamily="-112" charset="-128"/>
              </a:rPr>
              <a:t> = k</a:t>
            </a:r>
            <a:r>
              <a:rPr lang="el-GR" sz="2800" i="1" dirty="0">
                <a:ea typeface="ＭＳ Ｐゴシック" pitchFamily="-112" charset="-128"/>
              </a:rPr>
              <a:t>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8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είναι το μέγεθος του λεξιλογίου (αριθμός όρων</a:t>
            </a:r>
            <a:r>
              <a:rPr lang="en-US" sz="2000" dirty="0">
                <a:ea typeface="ＭＳ Ｐゴシック" pitchFamily="-112" charset="-128"/>
              </a:rPr>
              <a:t>, terms</a:t>
            </a:r>
            <a:r>
              <a:rPr lang="el-GR" sz="2000" dirty="0">
                <a:ea typeface="ＭＳ Ｐゴシック" pitchFamily="-112" charset="-128"/>
              </a:rPr>
              <a:t>),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ο αριθμός των </a:t>
            </a:r>
            <a:r>
              <a:rPr lang="en-US" sz="2000" dirty="0">
                <a:ea typeface="ＭＳ Ｐゴシック" pitchFamily="-112" charset="-128"/>
              </a:rPr>
              <a:t>tokens </a:t>
            </a:r>
            <a:r>
              <a:rPr lang="el-GR" sz="20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endParaRPr lang="el-GR" sz="20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περιγράφει πόσο μεγαλώνει το λεξιλόγιο όσο μεγαλώνει η συλλογή (το συνολικό μήκος των εγγράφων)</a:t>
            </a:r>
            <a:endParaRPr lang="en-US" sz="20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  <a:tabLst>
                <a:tab pos="1792288" algn="l"/>
              </a:tabLst>
            </a:pPr>
            <a:endParaRPr lang="el-GR" sz="8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88300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707380" y="3834244"/>
            <a:ext cx="28956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400" dirty="0">
                <a:ea typeface="ＭＳ Ｐゴシック" pitchFamily="-112" charset="-128"/>
              </a:rPr>
              <a:t>Νόμος του </a:t>
            </a:r>
            <a:r>
              <a:rPr lang="en-US" sz="1400" dirty="0">
                <a:ea typeface="ＭＳ Ｐゴシック" pitchFamily="-112" charset="-128"/>
              </a:rPr>
              <a:t>Heaps: </a:t>
            </a:r>
            <a:endParaRPr lang="en-US" sz="1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1400" i="1" dirty="0">
                <a:ea typeface="ＭＳ Ｐゴシック" pitchFamily="-112" charset="-128"/>
              </a:rPr>
              <a:t> = k</a:t>
            </a:r>
            <a:r>
              <a:rPr lang="el-GR" sz="1400" i="1" dirty="0"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14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l-GR" sz="1400" dirty="0">
                <a:ea typeface="ＭＳ Ｐゴシック" pitchFamily="-112" charset="-128"/>
              </a:rPr>
              <a:t>είναι το μέγεθος του λεξιλογίου (αριθμός όρων - </a:t>
            </a:r>
            <a:r>
              <a:rPr lang="en-US" sz="1400" dirty="0">
                <a:ea typeface="ＭＳ Ｐゴシック" pitchFamily="-112" charset="-128"/>
              </a:rPr>
              <a:t>terms</a:t>
            </a:r>
            <a:r>
              <a:rPr lang="el-GR" sz="1400" dirty="0">
                <a:ea typeface="ＭＳ Ｐゴシック" pitchFamily="-112" charset="-128"/>
              </a:rPr>
              <a:t>), 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l-GR" sz="1400" dirty="0">
                <a:ea typeface="ＭＳ Ｐゴシック" pitchFamily="-112" charset="-128"/>
              </a:rPr>
              <a:t>ο αριθμός των </a:t>
            </a:r>
            <a:r>
              <a:rPr lang="en-US" sz="1400" dirty="0">
                <a:ea typeface="ＭＳ Ｐゴシック" pitchFamily="-112" charset="-128"/>
              </a:rPr>
              <a:t>tokens </a:t>
            </a:r>
            <a:r>
              <a:rPr lang="el-GR" sz="14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  <a:tabLst>
                <a:tab pos="1792288" algn="l"/>
              </a:tabLst>
            </a:pPr>
            <a:endParaRPr lang="el-GR" sz="6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sz="1400" dirty="0">
                <a:ea typeface="ＭＳ Ｐゴシック" pitchFamily="-112" charset="-128"/>
              </a:rPr>
              <a:t>Συνήθης τιμές</a:t>
            </a:r>
            <a:r>
              <a:rPr lang="en-US" sz="1400" dirty="0">
                <a:ea typeface="ＭＳ Ｐゴシック" pitchFamily="-112" charset="-128"/>
              </a:rPr>
              <a:t>: 30 ≤</a:t>
            </a:r>
            <a:r>
              <a:rPr lang="en-US" sz="1400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sz="1400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1400" dirty="0">
                <a:ea typeface="ＭＳ Ｐゴシック" pitchFamily="-112" charset="-128"/>
              </a:rPr>
              <a:t>≤ 100 </a:t>
            </a:r>
            <a:r>
              <a:rPr lang="el-GR" sz="1400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sz="1400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18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03A3-D051-468D-A8FE-8D5532F8D9D0}"/>
              </a:ext>
            </a:extLst>
          </p:cNvPr>
          <p:cNvSpPr txBox="1"/>
          <p:nvPr/>
        </p:nvSpPr>
        <p:spPr>
          <a:xfrm>
            <a:off x="228600" y="2743200"/>
            <a:ext cx="7600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Παράδειγμα: Έχω μια συλλογή με έγγραφα που το καθένα έχει περίπου </a:t>
            </a:r>
            <a:r>
              <a:rPr lang="el-GR" sz="2000" i="1" dirty="0">
                <a:latin typeface="+mn-lt"/>
              </a:rPr>
              <a:t>1000 λέξεις</a:t>
            </a:r>
            <a:r>
              <a:rPr lang="en-US" sz="2000" i="1" dirty="0">
                <a:latin typeface="+mn-lt"/>
              </a:rPr>
              <a:t> (tokens)</a:t>
            </a:r>
            <a:r>
              <a:rPr lang="el-GR" sz="2000" dirty="0">
                <a:latin typeface="+mn-lt"/>
              </a:rPr>
              <a:t>. Έστω ότι έχω </a:t>
            </a:r>
            <a:r>
              <a:rPr lang="el-GR" sz="2000" i="1" dirty="0">
                <a:latin typeface="+mn-lt"/>
              </a:rPr>
              <a:t>500 </a:t>
            </a:r>
            <a:r>
              <a:rPr lang="el-GR" sz="2000" dirty="0">
                <a:latin typeface="+mn-lt"/>
              </a:rPr>
              <a:t>έγγραφα και έρχεται ακόμα </a:t>
            </a:r>
            <a:r>
              <a:rPr lang="en-US" sz="2000" dirty="0">
                <a:latin typeface="+mn-lt"/>
              </a:rPr>
              <a:t>1 </a:t>
            </a:r>
            <a:r>
              <a:rPr lang="el-GR" sz="2000" dirty="0">
                <a:latin typeface="+mn-lt"/>
              </a:rPr>
              <a:t>έγγραφο. Έστω </a:t>
            </a:r>
            <a:r>
              <a:rPr lang="en-US" sz="2000" dirty="0">
                <a:latin typeface="+mn-lt"/>
              </a:rPr>
              <a:t>b = 0.5</a:t>
            </a:r>
            <a:endParaRPr lang="el-GR" sz="2000" dirty="0">
              <a:latin typeface="+mn-lt"/>
            </a:endParaRPr>
          </a:p>
          <a:p>
            <a:endParaRPr lang="el-GR" sz="2000" dirty="0">
              <a:latin typeface="+mn-lt"/>
            </a:endParaRPr>
          </a:p>
          <a:p>
            <a:r>
              <a:rPr lang="el-GR" sz="2000" b="1" dirty="0">
                <a:latin typeface="+mn-lt"/>
              </a:rPr>
              <a:t>Πριν</a:t>
            </a: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 = 500,00</a:t>
            </a:r>
            <a:r>
              <a:rPr lang="el-GR" sz="2000" dirty="0">
                <a:latin typeface="+mn-lt"/>
              </a:rPr>
              <a:t>0 </a:t>
            </a:r>
            <a:r>
              <a:rPr lang="en-US" sz="2000" dirty="0">
                <a:latin typeface="+mn-lt"/>
              </a:rPr>
              <a:t>tokens </a:t>
            </a:r>
            <a:r>
              <a:rPr lang="el-GR" sz="2000" dirty="0">
                <a:latin typeface="+mn-lt"/>
              </a:rPr>
              <a:t>άρα</a:t>
            </a:r>
            <a:r>
              <a:rPr lang="el-GR" sz="2000" b="1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Μ  = </a:t>
            </a:r>
            <a:r>
              <a:rPr lang="en-US" sz="2000" dirty="0">
                <a:latin typeface="+mn-lt"/>
              </a:rPr>
              <a:t>k*707.1 </a:t>
            </a:r>
            <a:r>
              <a:rPr lang="el-GR" sz="2000" dirty="0">
                <a:latin typeface="+mn-lt"/>
              </a:rPr>
              <a:t>όροι </a:t>
            </a:r>
          </a:p>
          <a:p>
            <a:r>
              <a:rPr lang="el-GR" sz="2000" b="1" dirty="0">
                <a:solidFill>
                  <a:prstClr val="black"/>
                </a:solidFill>
                <a:latin typeface="Calibri" panose="020F0502020204030204"/>
              </a:rPr>
              <a:t>Μετά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 Τ’ = 501,000 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tokens 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άρα </a:t>
            </a:r>
            <a:r>
              <a:rPr lang="el-GR" sz="2000" dirty="0">
                <a:latin typeface="+mn-lt"/>
              </a:rPr>
              <a:t>Μ’ =</a:t>
            </a:r>
            <a:r>
              <a:rPr lang="en-US" sz="2000" dirty="0">
                <a:latin typeface="+mn-lt"/>
              </a:rPr>
              <a:t> k*707.8</a:t>
            </a:r>
            <a:r>
              <a:rPr lang="el-GR" sz="2000" dirty="0">
                <a:latin typeface="+mn-lt"/>
              </a:rPr>
              <a:t> όροι</a:t>
            </a:r>
            <a:endParaRPr lang="en-US" sz="2000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DEE7F1-77B4-4968-B3F5-EE8E765D3F3C}"/>
              </a:ext>
            </a:extLst>
          </p:cNvPr>
          <p:cNvSpPr/>
          <p:nvPr/>
        </p:nvSpPr>
        <p:spPr>
          <a:xfrm>
            <a:off x="5638800" y="3739982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FEC6D5-06FC-4773-AA1C-0ECCC5C086DF}"/>
              </a:ext>
            </a:extLst>
          </p:cNvPr>
          <p:cNvSpPr txBox="1"/>
          <p:nvPr/>
        </p:nvSpPr>
        <p:spPr>
          <a:xfrm>
            <a:off x="533400" y="1584885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O </a:t>
            </a:r>
            <a:r>
              <a:rPr lang="el-GR" sz="2000" dirty="0">
                <a:latin typeface="+mn-lt"/>
              </a:rPr>
              <a:t>νόμος του </a:t>
            </a:r>
            <a:r>
              <a:rPr lang="en-US" sz="2000" dirty="0">
                <a:latin typeface="+mn-lt"/>
              </a:rPr>
              <a:t>Heaps</a:t>
            </a:r>
            <a:r>
              <a:rPr lang="el-GR" sz="2000" dirty="0">
                <a:latin typeface="+mn-lt"/>
              </a:rPr>
              <a:t> απαντά πχ στο:</a:t>
            </a:r>
          </a:p>
          <a:p>
            <a:r>
              <a:rPr lang="el-GR" sz="2000" i="1" dirty="0">
                <a:latin typeface="+mn-lt"/>
              </a:rPr>
              <a:t>Πόσο περιμένω να μεγαλώσει το λεξικό</a:t>
            </a:r>
            <a:r>
              <a:rPr lang="en-US" sz="2000" i="1" dirty="0">
                <a:latin typeface="+mn-lt"/>
              </a:rPr>
              <a:t>, </a:t>
            </a:r>
            <a:r>
              <a:rPr lang="el-GR" sz="2000" i="1" dirty="0">
                <a:latin typeface="+mn-lt"/>
              </a:rPr>
              <a:t>δηλαδή, πόσοι  περιμένω να είναι οι νέοι όροι στο καινούργιο έγγραφο</a:t>
            </a:r>
          </a:p>
        </p:txBody>
      </p:sp>
    </p:spTree>
    <p:extLst>
      <p:ext uri="{BB962C8B-B14F-4D97-AF65-F5344CB8AC3E}">
        <p14:creationId xmlns:p14="http://schemas.microsoft.com/office/powerpoint/2010/main" val="1039776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458200" cy="3657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l-GR" dirty="0">
                    <a:ea typeface="ＭＳ Ｐゴシック" pitchFamily="-112" charset="-128"/>
                  </a:rPr>
                  <a:t>Ο </a:t>
                </a:r>
                <a:r>
                  <a:rPr lang="el-GR" b="1" dirty="0">
                    <a:ea typeface="ＭＳ Ｐゴシック" pitchFamily="-112" charset="-128"/>
                  </a:rPr>
                  <a:t>νόμος του </a:t>
                </a:r>
                <a:r>
                  <a:rPr lang="en-US" b="1" dirty="0">
                    <a:ea typeface="ＭＳ Ｐゴシック" pitchFamily="-112" charset="-128"/>
                  </a:rPr>
                  <a:t>Heaps</a:t>
                </a:r>
                <a:r>
                  <a:rPr lang="en-US" dirty="0">
                    <a:ea typeface="ＭＳ Ｐゴシック" pitchFamily="-112" charset="-128"/>
                  </a:rPr>
                  <a:t>: </a:t>
                </a:r>
                <a:endParaRPr lang="el-GR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:r>
                  <a:rPr lang="el-GR" i="1" dirty="0">
                    <a:ea typeface="ＭＳ Ｐゴシック" pitchFamily="-112" charset="-128"/>
                  </a:rPr>
                  <a:t>	</a:t>
                </a:r>
                <a:r>
                  <a:rPr lang="en-US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M</a:t>
                </a:r>
                <a:r>
                  <a:rPr lang="en-US" i="1" dirty="0">
                    <a:ea typeface="ＭＳ Ｐゴシック" pitchFamily="-112" charset="-128"/>
                  </a:rPr>
                  <a:t> = k</a:t>
                </a:r>
                <a:r>
                  <a:rPr lang="el-GR" i="1" dirty="0">
                    <a:ea typeface="ＭＳ Ｐゴシック" pitchFamily="-112" charset="-128"/>
                  </a:rPr>
                  <a:t> </a:t>
                </a:r>
                <a:r>
                  <a:rPr lang="en-US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T</a:t>
                </a:r>
                <a:r>
                  <a:rPr lang="en-US" i="1" baseline="30000" dirty="0">
                    <a:ea typeface="ＭＳ Ｐゴシック" pitchFamily="-112" charset="-128"/>
                  </a:rPr>
                  <a:t>b</a:t>
                </a:r>
              </a:p>
              <a:p>
                <a:pPr marL="0" indent="0">
                  <a:buNone/>
                </a:pPr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M</a:t>
                </a:r>
                <a:r>
                  <a:rPr lang="en-US" sz="2400" dirty="0">
                    <a:ea typeface="ＭＳ Ｐゴシック" pitchFamily="-112" charset="-128"/>
                  </a:rPr>
                  <a:t> </a:t>
                </a:r>
                <a:r>
                  <a:rPr lang="el-GR" sz="2400" dirty="0">
                    <a:ea typeface="ＭＳ Ｐゴシック" pitchFamily="-112" charset="-128"/>
                  </a:rPr>
                  <a:t>είναι το μέγεθος του λεξιλογίου (αριθμός όρων), </a:t>
                </a:r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T</a:t>
                </a:r>
                <a:r>
                  <a:rPr lang="en-US" sz="2400" dirty="0">
                    <a:ea typeface="ＭＳ Ｐゴシック" pitchFamily="-112" charset="-128"/>
                  </a:rPr>
                  <a:t> </a:t>
                </a:r>
                <a:r>
                  <a:rPr lang="el-GR" sz="2400" dirty="0">
                    <a:ea typeface="ＭＳ Ｐゴシック" pitchFamily="-112" charset="-128"/>
                  </a:rPr>
                  <a:t>ο αριθμός των </a:t>
                </a:r>
                <a:r>
                  <a:rPr lang="en-US" sz="2400" dirty="0">
                    <a:ea typeface="ＭＳ Ｐゴシック" pitchFamily="-112" charset="-128"/>
                  </a:rPr>
                  <a:t>tokens </a:t>
                </a:r>
                <a:r>
                  <a:rPr lang="el-GR" sz="2400" dirty="0">
                    <a:ea typeface="ＭＳ Ｐゴシック" pitchFamily="-112" charset="-128"/>
                  </a:rPr>
                  <a:t>στη συλλογή</a:t>
                </a:r>
              </a:p>
              <a:p>
                <a:pPr marL="0" indent="0">
                  <a:buNone/>
                </a:pPr>
                <a:endParaRPr lang="en-US" dirty="0">
                  <a:ea typeface="ＭＳ Ｐゴシック" pitchFamily="-112" charset="-128"/>
                </a:endParaRPr>
              </a:p>
              <a:p>
                <a:r>
                  <a:rPr lang="el-GR" sz="2800" dirty="0">
                    <a:ea typeface="ＭＳ Ｐゴシック" pitchFamily="-112" charset="-128"/>
                  </a:rPr>
                  <a:t> Σε</a:t>
                </a:r>
                <a:r>
                  <a:rPr lang="en-US" sz="2800" dirty="0">
                    <a:ea typeface="ＭＳ Ｐゴシック" pitchFamily="-112" charset="-128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ea typeface="ＭＳ Ｐゴシック" pitchFamily="-112" charset="-128"/>
                  </a:rPr>
                  <a:t>log-log plot </a:t>
                </a:r>
                <a:r>
                  <a:rPr lang="el-GR" sz="2800" dirty="0">
                    <a:ea typeface="ＭＳ Ｐゴシック" pitchFamily="-112" charset="-128"/>
                  </a:rPr>
                  <a:t>του μεγέθους Μ του λεξιλογίου με το Τ, ο νόμος προβλέπει γραμμή με κλίση </a:t>
                </a:r>
                <a:r>
                  <a:rPr lang="en-US" sz="2800" dirty="0">
                    <a:ea typeface="ＭＳ Ｐゴシック" pitchFamily="-112" charset="-128"/>
                  </a:rPr>
                  <a:t>b</a:t>
                </a:r>
                <a:endParaRPr lang="el-GR" sz="2800" dirty="0">
                  <a:ea typeface="ＭＳ Ｐゴシック" pitchFamily="-112" charset="-128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𝑀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) = </m:t>
                      </m:r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𝑘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) +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𝑏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𝑇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)</m:t>
                      </m:r>
                    </m:oMath>
                  </m:oMathPara>
                </a14:m>
                <a:endParaRPr lang="en-US" sz="2800" dirty="0">
                  <a:ea typeface="ＭＳ Ｐゴシック" pitchFamily="-112" charset="-128"/>
                </a:endParaRPr>
              </a:p>
              <a:p>
                <a:pPr marL="457200" lvl="1" indent="0">
                  <a:buNone/>
                </a:pPr>
                <a:endParaRPr lang="en-US" dirty="0">
                  <a:ea typeface="ＭＳ Ｐゴシック" pitchFamily="-112" charset="-128"/>
                </a:endParaRPr>
              </a:p>
            </p:txBody>
          </p:sp>
        </mc:Choice>
        <mc:Fallback xmlns="">
          <p:sp>
            <p:nvSpPr>
              <p:cNvPr id="2867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458200" cy="3657600"/>
              </a:xfrm>
              <a:blipFill>
                <a:blip r:embed="rId2"/>
                <a:stretch>
                  <a:fillRect l="-1298" t="-2000" r="-4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01115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5486400" cy="1905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endParaRPr lang="el-GR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Στατιστικά για τη συλλογή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Συμπίεση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38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/>
              <a:t>Κεφ</a:t>
            </a:r>
            <a:r>
              <a:rPr lang="en-US" sz="1600" dirty="0"/>
              <a:t>. 4-5</a:t>
            </a:r>
          </a:p>
        </p:txBody>
      </p:sp>
    </p:spTree>
    <p:extLst>
      <p:ext uri="{BB962C8B-B14F-4D97-AF65-F5344CB8AC3E}">
        <p14:creationId xmlns:p14="http://schemas.microsoft.com/office/powerpoint/2010/main" val="290754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88" y="1287428"/>
            <a:ext cx="4629150" cy="4273619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>
                <a:ea typeface="ＭＳ Ｐゴシック" pitchFamily="-112" charset="-128"/>
              </a:rPr>
              <a:t>Για το</a:t>
            </a:r>
            <a:r>
              <a:rPr lang="en-US" sz="2400" dirty="0">
                <a:ea typeface="ＭＳ Ｐゴシック" pitchFamily="-112" charset="-128"/>
              </a:rPr>
              <a:t> RCV1, </a:t>
            </a:r>
            <a:r>
              <a:rPr lang="el-GR" sz="2400" dirty="0">
                <a:ea typeface="ＭＳ Ｐゴシック" pitchFamily="-112" charset="-128"/>
              </a:rPr>
              <a:t>η διακεκομμένη γραμμή 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n-US" sz="2400" dirty="0">
                <a:ea typeface="ＭＳ Ｐゴシック" pitchFamily="-112" charset="-128"/>
              </a:rPr>
              <a:t>best least squares fit</a:t>
            </a:r>
            <a:r>
              <a:rPr lang="el-GR" sz="2400" dirty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Οπότε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>
                <a:ea typeface="ＭＳ Ｐゴシック" pitchFamily="-112" charset="-128"/>
              </a:rPr>
              <a:t>, άρα </a:t>
            </a:r>
            <a:r>
              <a:rPr lang="en-US" sz="2400" i="1" dirty="0">
                <a:ea typeface="ＭＳ Ｐゴシック" pitchFamily="-112" charset="-128"/>
              </a:rPr>
              <a:t>k</a:t>
            </a:r>
            <a:r>
              <a:rPr lang="en-US" sz="2400" dirty="0">
                <a:ea typeface="ＭＳ Ｐゴシック" pitchFamily="-112" charset="-128"/>
              </a:rPr>
              <a:t> = 10</a:t>
            </a:r>
            <a:r>
              <a:rPr lang="en-US" sz="2400" baseline="30000" dirty="0">
                <a:ea typeface="ＭＳ Ｐゴシック" pitchFamily="-112" charset="-128"/>
              </a:rPr>
              <a:t>1.64 </a:t>
            </a:r>
            <a:r>
              <a:rPr lang="en-US" sz="2400" dirty="0">
                <a:ea typeface="ＭＳ Ｐゴシック" pitchFamily="-112" charset="-128"/>
              </a:rPr>
              <a:t>≈ 44 </a:t>
            </a:r>
            <a:r>
              <a:rPr lang="el-GR" sz="2400" dirty="0">
                <a:ea typeface="ＭＳ Ｐゴシック" pitchFamily="-112" charset="-128"/>
              </a:rPr>
              <a:t>και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b</a:t>
            </a:r>
            <a:r>
              <a:rPr lang="en-US" sz="2400" dirty="0">
                <a:ea typeface="ＭＳ Ｐゴシック" pitchFamily="-112" charset="-128"/>
              </a:rPr>
              <a:t> = 0.49.</a:t>
            </a:r>
          </a:p>
          <a:p>
            <a:endParaRPr lang="en-US" sz="11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Καλή προσέγγιση για το </a:t>
            </a:r>
            <a:r>
              <a:rPr lang="en-US" sz="2400" dirty="0">
                <a:ea typeface="ＭＳ Ｐゴシック" pitchFamily="-112" charset="-128"/>
              </a:rPr>
              <a:t>Reuters RCV1!</a:t>
            </a:r>
            <a:endParaRPr lang="en-US" sz="18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Για το πρώτα </a:t>
            </a:r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1,000,020</a:t>
            </a:r>
            <a:r>
              <a:rPr lang="en-US" sz="2400" dirty="0">
                <a:ea typeface="ＭＳ Ｐゴシック" pitchFamily="-112" charset="-128"/>
              </a:rPr>
              <a:t> tokens,</a:t>
            </a:r>
            <a:r>
              <a:rPr lang="el-GR" sz="2400" dirty="0">
                <a:ea typeface="ＭＳ Ｐゴシック" pitchFamily="-112" charset="-128"/>
              </a:rPr>
              <a:t> ο νόμος προβλέπει </a:t>
            </a:r>
            <a:r>
              <a:rPr lang="en-US" sz="2400" dirty="0">
                <a:ea typeface="ＭＳ Ｐゴシック" pitchFamily="-112" charset="-128"/>
              </a:rPr>
              <a:t> 38,323 </a:t>
            </a:r>
            <a:r>
              <a:rPr lang="el-GR" sz="2400" dirty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6874807-322C-444D-A3A4-A3F4FDDFB165}"/>
              </a:ext>
            </a:extLst>
          </p:cNvPr>
          <p:cNvGrpSpPr/>
          <p:nvPr/>
        </p:nvGrpSpPr>
        <p:grpSpPr>
          <a:xfrm>
            <a:off x="6262890" y="3072477"/>
            <a:ext cx="140760" cy="318960"/>
            <a:chOff x="6262890" y="3072477"/>
            <a:chExt cx="140760" cy="31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539AADD-5052-4FA2-BB46-6F271AD8A4C4}"/>
                    </a:ext>
                  </a:extLst>
                </p14:cNvPr>
                <p14:cNvContentPartPr/>
                <p14:nvPr/>
              </p14:nvContentPartPr>
              <p14:xfrm>
                <a:off x="6319410" y="3080757"/>
                <a:ext cx="43200" cy="2466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539AADD-5052-4FA2-BB46-6F271AD8A4C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310410" y="3072117"/>
                  <a:ext cx="6084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D0817E9-F2E0-4208-90FF-9895FF3252ED}"/>
                    </a:ext>
                  </a:extLst>
                </p14:cNvPr>
                <p14:cNvContentPartPr/>
                <p14:nvPr/>
              </p14:nvContentPartPr>
              <p14:xfrm>
                <a:off x="6262890" y="3072477"/>
                <a:ext cx="103320" cy="124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D0817E9-F2E0-4208-90FF-9895FF3252E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254250" y="3063477"/>
                  <a:ext cx="1209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5D8859C-0AFA-4912-B80C-FC0E1730CFE2}"/>
                    </a:ext>
                  </a:extLst>
                </p14:cNvPr>
                <p14:cNvContentPartPr/>
                <p14:nvPr/>
              </p14:nvContentPartPr>
              <p14:xfrm>
                <a:off x="6343170" y="3250317"/>
                <a:ext cx="60480" cy="1411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5D8859C-0AFA-4912-B80C-FC0E1730CFE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334530" y="3241317"/>
                  <a:ext cx="78120" cy="158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775BE8-5C55-4BF7-B217-759DBDB5892C}"/>
              </a:ext>
            </a:extLst>
          </p:cNvPr>
          <p:cNvGrpSpPr/>
          <p:nvPr/>
        </p:nvGrpSpPr>
        <p:grpSpPr>
          <a:xfrm>
            <a:off x="6572850" y="3075717"/>
            <a:ext cx="506880" cy="245520"/>
            <a:chOff x="6572850" y="3075717"/>
            <a:chExt cx="506880" cy="24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9A135EA-D8F0-4801-B350-0B215E6C96B3}"/>
                    </a:ext>
                  </a:extLst>
                </p14:cNvPr>
                <p14:cNvContentPartPr/>
                <p14:nvPr/>
              </p14:nvContentPartPr>
              <p14:xfrm>
                <a:off x="6572850" y="3149877"/>
                <a:ext cx="162000" cy="171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9A135EA-D8F0-4801-B350-0B215E6C96B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564210" y="3140877"/>
                  <a:ext cx="1796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43185A4-B187-4338-81A5-1A2986F7EF18}"/>
                    </a:ext>
                  </a:extLst>
                </p14:cNvPr>
                <p14:cNvContentPartPr/>
                <p14:nvPr/>
              </p14:nvContentPartPr>
              <p14:xfrm>
                <a:off x="6748530" y="3144837"/>
                <a:ext cx="92160" cy="1591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43185A4-B187-4338-81A5-1A2986F7EF1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739890" y="3136197"/>
                  <a:ext cx="1098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900B518-23B8-4277-B788-91167E07465A}"/>
                    </a:ext>
                  </a:extLst>
                </p14:cNvPr>
                <p14:cNvContentPartPr/>
                <p14:nvPr/>
              </p14:nvContentPartPr>
              <p14:xfrm>
                <a:off x="6871290" y="3137277"/>
                <a:ext cx="106200" cy="174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900B518-23B8-4277-B788-91167E07465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862290" y="3128637"/>
                  <a:ext cx="12384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D7E2340-473D-4AC7-A6C7-89D8806582CF}"/>
                    </a:ext>
                  </a:extLst>
                </p14:cNvPr>
                <p14:cNvContentPartPr/>
                <p14:nvPr/>
              </p14:nvContentPartPr>
              <p14:xfrm>
                <a:off x="7070730" y="3075717"/>
                <a:ext cx="9000" cy="1566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D7E2340-473D-4AC7-A6C7-89D8806582C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061730" y="3067077"/>
                  <a:ext cx="26640" cy="174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30311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88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2209800"/>
            <a:ext cx="7813508" cy="1730250"/>
          </a:xfrm>
        </p:spPr>
        <p:txBody>
          <a:bodyPr>
            <a:noAutofit/>
          </a:bodyPr>
          <a:lstStyle/>
          <a:p>
            <a:r>
              <a:rPr lang="en-US" sz="2400" dirty="0">
                <a:ea typeface="ＭＳ Ｐゴシック" pitchFamily="-112" charset="-128"/>
              </a:rPr>
              <a:t>Diminishing returns: </a:t>
            </a:r>
            <a:r>
              <a:rPr lang="el-GR" sz="2400" dirty="0">
                <a:ea typeface="ＭＳ Ｐゴシック" pitchFamily="-112" charset="-128"/>
              </a:rPr>
              <a:t>μπορούμε γρήγορα να καλύψουμε μέρος του λεξιλογίου, αλλά γίνεται όλο και πιο δύσκολο να το καλύψουμε όλο</a:t>
            </a:r>
          </a:p>
          <a:p>
            <a:endParaRPr lang="el-GR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Σε</a:t>
            </a:r>
            <a:r>
              <a:rPr lang="en-US" sz="2400" dirty="0">
                <a:ea typeface="ＭＳ Ｐゴシック" pitchFamily="-112" charset="-128"/>
              </a:rPr>
              <a:t> log-log plot </a:t>
            </a:r>
            <a:r>
              <a:rPr lang="el-GR" sz="2400" dirty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sz="2400" dirty="0">
                <a:ea typeface="ＭＳ Ｐゴシック" pitchFamily="-112" charset="-128"/>
              </a:rPr>
              <a:t> ½</a:t>
            </a: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247599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35497" y="1357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Heaps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90600" y="2063854"/>
            <a:ext cx="68580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Τα παρακάτω επηρεάζουν το μέγεθος του λεξικού (και την παράμετρο </a:t>
            </a:r>
            <a:r>
              <a:rPr lang="en-US" sz="2400" dirty="0"/>
              <a:t>k)</a:t>
            </a:r>
            <a:r>
              <a:rPr lang="el-GR" sz="2400" dirty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Stemming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Including numbers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Spelling errors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Case folding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033736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   </a:t>
            </a:r>
            <a:r>
              <a:rPr lang="el-GR" sz="2400" dirty="0">
                <a:ea typeface="ＭＳ Ｐゴシック" pitchFamily="-112" charset="-128"/>
              </a:rPr>
              <a:t>Ο νόμος του </a:t>
            </a:r>
            <a:r>
              <a:rPr lang="en-US" sz="2400" dirty="0">
                <a:ea typeface="ＭＳ Ｐゴシック" pitchFamily="-112" charset="-128"/>
              </a:rPr>
              <a:t>Heaps </a:t>
            </a:r>
            <a:r>
              <a:rPr lang="el-GR" sz="2400" dirty="0">
                <a:ea typeface="ＭＳ Ｐゴシック" pitchFamily="-112" charset="-128"/>
              </a:rPr>
              <a:t>μας δίνει το μέγεθος του λεξιλογίου μιας συλλογής </a:t>
            </a:r>
            <a:r>
              <a:rPr lang="en-US" sz="2400" dirty="0">
                <a:ea typeface="ＭＳ Ｐゴシック" pitchFamily="-112" charset="-128"/>
              </a:rPr>
              <a:t>(</a:t>
            </a:r>
            <a:r>
              <a:rPr lang="el-GR" sz="2400" dirty="0">
                <a:ea typeface="ＭＳ Ｐゴシック" pitchFamily="-112" charset="-128"/>
              </a:rPr>
              <a:t>σε συνάρτηση του μεγέθους της συλλογής)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Θα εξετάσουμε τη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των όρων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Στις φυσικές γλώσσες, υπάρχουν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λίγοι πολύ συχνοί </a:t>
            </a:r>
            <a:r>
              <a:rPr lang="el-GR" sz="2400" dirty="0">
                <a:ea typeface="ＭＳ Ｐゴシック" pitchFamily="-112" charset="-128"/>
              </a:rPr>
              <a:t>όροι και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πάρα πολύ σπάνιοι 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814161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309"/>
            <a:ext cx="7677150" cy="83489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52400" y="882345"/>
            <a:ext cx="8686800" cy="2525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l-GR" sz="2400" b="1" dirty="0">
                <a:ea typeface="ＭＳ Ｐゴシック" pitchFamily="-112" charset="-128"/>
              </a:rPr>
              <a:t>νόμος του </a:t>
            </a:r>
            <a:r>
              <a:rPr lang="en-US" sz="2400" b="1" dirty="0" err="1">
                <a:ea typeface="ＭＳ Ｐゴシック" pitchFamily="-112" charset="-128"/>
              </a:rPr>
              <a:t>Zipf</a:t>
            </a:r>
            <a:r>
              <a:rPr lang="en-US" sz="2400" b="1" dirty="0">
                <a:ea typeface="ＭＳ Ｐゴシック" pitchFamily="-112" charset="-128"/>
              </a:rPr>
              <a:t>: </a:t>
            </a:r>
            <a:r>
              <a:rPr lang="el-GR" sz="2400" b="1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-</a:t>
            </a:r>
            <a:r>
              <a:rPr lang="el-GR" sz="2400" dirty="0" err="1">
                <a:ea typeface="ＭＳ Ｐゴシック" pitchFamily="-112" charset="-128"/>
              </a:rPr>
              <a:t>οστός</a:t>
            </a:r>
            <a:r>
              <a:rPr lang="el-GR" sz="2400" dirty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sz="2400" dirty="0">
                <a:ea typeface="ＭＳ Ｐゴシック" pitchFamily="-112" charset="-128"/>
              </a:rPr>
              <a:t>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.</a:t>
            </a:r>
            <a:endParaRPr lang="el-GR" sz="2400" dirty="0"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∝ 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= m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baseline="30000" dirty="0">
                <a:ea typeface="ＭＳ Ｐゴシック" pitchFamily="-112" charset="-128"/>
              </a:rPr>
              <a:t>-k</a:t>
            </a:r>
            <a:r>
              <a:rPr lang="en-US" sz="2400" i="1" dirty="0">
                <a:ea typeface="ＭＳ Ｐゴシック" pitchFamily="-112" charset="-128"/>
              </a:rPr>
              <a:t> </a:t>
            </a:r>
            <a:endParaRPr lang="el-GR" sz="2400" i="1" dirty="0">
              <a:ea typeface="ＭＳ Ｐゴシック" pitchFamily="-112" charset="-128"/>
            </a:endParaRPr>
          </a:p>
          <a:p>
            <a:pPr marL="0" lvl="1" indent="0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collection frequency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 err="1">
                <a:ea typeface="ＭＳ Ｐゴシック" pitchFamily="-112" charset="-128"/>
              </a:rPr>
              <a:t>t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στη συλλογή (διαφορετικό από το </a:t>
            </a:r>
            <a:r>
              <a:rPr lang="en-US" sz="2400" dirty="0">
                <a:ea typeface="ＭＳ Ｐゴシック" pitchFamily="-112" charset="-128"/>
              </a:rPr>
              <a:t>df: document frequency)</a:t>
            </a:r>
          </a:p>
          <a:p>
            <a:pPr marL="0" lvl="1" indent="0">
              <a:buNone/>
            </a:pPr>
            <a:endParaRPr lang="el-GR" sz="2000" i="1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lvl="1" indent="0">
              <a:spcBef>
                <a:spcPts val="750"/>
              </a:spcBef>
              <a:buNone/>
            </a:pPr>
            <a:r>
              <a:rPr lang="en-US" sz="2400" i="1" dirty="0">
                <a:ea typeface="ＭＳ Ｐゴシック" pitchFamily="-112" charset="-128"/>
              </a:rPr>
              <a:t>H </a:t>
            </a:r>
            <a:r>
              <a:rPr lang="el-GR" sz="2400" i="1" dirty="0">
                <a:ea typeface="ＭＳ Ｐゴシック" pitchFamily="-112" charset="-128"/>
              </a:rPr>
              <a:t>συχνότητα εμφάνισης ενός όρου είναι αντιστρόφως ανάλογη της θέσης του στη διάταξη με βάση τις συχνότητες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0039" y="4343400"/>
            <a:ext cx="832432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Αν ο πιο συχνός όρος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l-GR" sz="2000" dirty="0">
                <a:ea typeface="ＭＳ Ｐゴシック" pitchFamily="-112" charset="-128"/>
              </a:rPr>
              <a:t>ο όρος </a:t>
            </a:r>
            <a:r>
              <a:rPr lang="en-US" sz="2000" i="1" dirty="0">
                <a:ea typeface="ＭＳ Ｐゴシック" pitchFamily="-112" charset="-128"/>
              </a:rPr>
              <a:t>the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 </a:t>
            </a:r>
            <a:r>
              <a:rPr lang="en-US" sz="2000" dirty="0">
                <a:ea typeface="ＭＳ Ｐゴシック" pitchFamily="-112" charset="-128"/>
              </a:rPr>
              <a:t>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Τότε ο δεύτερος πιο συχνός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of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</a:t>
            </a:r>
            <a:r>
              <a:rPr lang="en-US" sz="2000" dirty="0">
                <a:ea typeface="ＭＳ Ｐゴシック" pitchFamily="-112" charset="-128"/>
              </a:rPr>
              <a:t>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/2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Ο τρίτος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and</a:t>
            </a:r>
            <a:r>
              <a:rPr lang="en-US" sz="2000" dirty="0">
                <a:ea typeface="ＭＳ Ｐゴシック" pitchFamily="-112" charset="-128"/>
              </a:rPr>
              <a:t>) 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/3 </a:t>
            </a:r>
            <a:r>
              <a:rPr lang="el-GR" sz="2000" dirty="0">
                <a:ea typeface="ＭＳ Ｐゴシック" pitchFamily="-112" charset="-128"/>
              </a:rPr>
              <a:t>φορές </a:t>
            </a:r>
            <a:r>
              <a:rPr lang="en-US" sz="2000" dirty="0">
                <a:ea typeface="ＭＳ Ｐゴシック" pitchFamily="-112" charset="-128"/>
              </a:rPr>
              <a:t> </a:t>
            </a:r>
            <a:endParaRPr lang="el-GR" sz="2000" dirty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ea typeface="ＭＳ Ｐゴシック" pitchFamily="-112" charset="-128"/>
              </a:rPr>
              <a:t>… </a:t>
            </a:r>
            <a:endParaRPr lang="el-GR" sz="20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207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 bwMode="auto">
              <a:xfrm>
                <a:off x="457200" y="2209800"/>
                <a:ext cx="8324324" cy="1447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437085"/>
                  </a:buClr>
                  <a:buFont typeface="Wingdings" pitchFamily="-11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ＭＳ Ｐゴシック" pitchFamily="-65" charset="-128"/>
                  </a:defRPr>
                </a:lvl1pPr>
                <a:lvl2pPr marL="742950" indent="-28575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57E69"/>
                  </a:buClr>
                  <a:buFont typeface="Wingdings" pitchFamily="-11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2pPr>
                <a:lvl3pPr marL="11430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18BA3"/>
                  </a:buClr>
                  <a:buFont typeface="Wingdings" pitchFamily="-11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2F6E7E"/>
                  </a:buClr>
                  <a:buFont typeface="Wingdings" pitchFamily="-11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4pPr>
                <a:lvl5pPr marL="20574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233337"/>
                  </a:buClr>
                  <a:buFont typeface="Wingdings" pitchFamily="-11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𝑐𝑓</m:t>
                      </m:r>
                      <m:r>
                        <a:rPr lang="en-US" i="1" baseline="-25000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𝑖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=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𝑚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  <m:t>𝑖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  <m:t>−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baseline="30000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</m:t>
                      </m:r>
                      <m:r>
                        <a:rPr lang="en-US" i="1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𝑐𝑓</m:t>
                      </m:r>
                      <m:r>
                        <a:rPr lang="en-US" i="1" baseline="-25000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𝑖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𝑚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−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𝑘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</m:t>
                      </m:r>
                      <m:r>
                        <a:rPr lang="en-US" i="1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𝑖</m:t>
                      </m:r>
                    </m:oMath>
                  </m:oMathPara>
                </a14:m>
                <a:endParaRPr lang="en-US" i="1" dirty="0">
                  <a:ea typeface="ＭＳ Ｐゴシック" pitchFamily="-112" charset="-128"/>
                </a:endParaRPr>
              </a:p>
              <a:p>
                <a:pPr lvl="1"/>
                <a:r>
                  <a:rPr lang="el-GR" dirty="0">
                    <a:ea typeface="ＭＳ Ｐゴシック" pitchFamily="-112" charset="-128"/>
                  </a:rPr>
                  <a:t>Γραμμική σχέση μεταξύ </a:t>
                </a:r>
                <a:r>
                  <a:rPr lang="en-US" dirty="0">
                    <a:ea typeface="ＭＳ Ｐゴシック" pitchFamily="-112" charset="-128"/>
                  </a:rPr>
                  <a:t>log </a:t>
                </a:r>
                <a:r>
                  <a:rPr lang="en-US" dirty="0" err="1">
                    <a:ea typeface="ＭＳ Ｐゴシック" pitchFamily="-112" charset="-128"/>
                  </a:rPr>
                  <a:t>cf</a:t>
                </a:r>
                <a:r>
                  <a:rPr lang="en-US" i="1" baseline="-25000" dirty="0" err="1">
                    <a:ea typeface="ＭＳ Ｐゴシック" pitchFamily="-112" charset="-128"/>
                  </a:rPr>
                  <a:t>i</a:t>
                </a:r>
                <a:r>
                  <a:rPr lang="en-US" dirty="0">
                    <a:ea typeface="ＭＳ Ｐゴシック" pitchFamily="-112" charset="-128"/>
                  </a:rPr>
                  <a:t> </a:t>
                </a:r>
                <a:r>
                  <a:rPr lang="el-GR" dirty="0">
                    <a:ea typeface="ＭＳ Ｐゴシック" pitchFamily="-112" charset="-128"/>
                  </a:rPr>
                  <a:t>και</a:t>
                </a:r>
                <a:r>
                  <a:rPr lang="en-US" dirty="0">
                    <a:ea typeface="ＭＳ Ｐゴシック" pitchFamily="-112" charset="-128"/>
                  </a:rPr>
                  <a:t> log </a:t>
                </a:r>
                <a:r>
                  <a:rPr lang="en-US" i="1" dirty="0" err="1">
                    <a:ea typeface="ＭＳ Ｐゴシック" pitchFamily="-112" charset="-128"/>
                  </a:rPr>
                  <a:t>i</a:t>
                </a:r>
                <a:endParaRPr lang="en-US" i="1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:endParaRPr lang="el-GR" sz="800" dirty="0">
                  <a:solidFill>
                    <a:schemeClr val="tx2">
                      <a:lumMod val="75000"/>
                    </a:schemeClr>
                  </a:solidFill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:endParaRPr lang="en-US" sz="2400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ＭＳ Ｐゴシック" pitchFamily="-112" charset="-128"/>
                      </a:rPr>
                      <m:t>𝑐𝑓</m:t>
                    </m:r>
                    <m:r>
                      <a:rPr lang="en-US" sz="2400" i="1" baseline="-25000" dirty="0" err="1">
                        <a:latin typeface="Cambria Math" panose="02040503050406030204" pitchFamily="18" charset="0"/>
                        <a:ea typeface="ＭＳ Ｐゴシック" pitchFamily="-112" charset="-128"/>
                      </a:rPr>
                      <m:t>𝑖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ＭＳ Ｐゴシック" pitchFamily="-112" charset="-128"/>
                      </a:rPr>
                      <m:t> =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ＭＳ Ｐゴシック" pitchFamily="-112" charset="-128"/>
                      </a:rPr>
                      <m:t>𝑚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  <m:t>𝑖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ea typeface="ＭＳ Ｐゴシック" pitchFamily="-112" charset="-128"/>
                  </a:rPr>
                  <a:t>, k = 1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  <a:ea typeface="ＭＳ Ｐゴシック" pitchFamily="-112" charset="-128"/>
                  </a:rPr>
                  <a:t>power law </a:t>
                </a:r>
                <a:r>
                  <a:rPr lang="el-GR" sz="2400" dirty="0">
                    <a:solidFill>
                      <a:schemeClr val="accent6">
                        <a:lumMod val="75000"/>
                      </a:schemeClr>
                    </a:solidFill>
                    <a:ea typeface="ＭＳ Ｐゴシック" pitchFamily="-112" charset="-128"/>
                  </a:rPr>
                  <a:t>σχέση (εκθετικός νόμος)</a:t>
                </a:r>
                <a:endParaRPr lang="en-US" sz="2400" dirty="0">
                  <a:solidFill>
                    <a:schemeClr val="accent6">
                      <a:lumMod val="75000"/>
                    </a:schemeClr>
                  </a:solidFill>
                  <a:ea typeface="ＭＳ Ｐゴシック" pitchFamily="-112" charset="-128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209800"/>
                <a:ext cx="8324324" cy="1447800"/>
              </a:xfrm>
              <a:prstGeom prst="rect">
                <a:avLst/>
              </a:prstGeom>
              <a:blipFill>
                <a:blip r:embed="rId2"/>
                <a:stretch>
                  <a:fillRect l="-1098" b="-1071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2DC170F-9EF9-45A4-8873-AE55B0EF9BB3}"/>
              </a:ext>
            </a:extLst>
          </p:cNvPr>
          <p:cNvSpPr txBox="1"/>
          <p:nvPr/>
        </p:nvSpPr>
        <p:spPr>
          <a:xfrm>
            <a:off x="304800" y="1600200"/>
            <a:ext cx="5867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Η συχνότητα εμφάνισης του</a:t>
            </a:r>
            <a:r>
              <a:rPr lang="el-GR" i="1" dirty="0">
                <a:latin typeface="+mn-lt"/>
              </a:rPr>
              <a:t> </a:t>
            </a:r>
            <a:r>
              <a:rPr lang="en-US" i="1" dirty="0" err="1">
                <a:latin typeface="+mn-lt"/>
              </a:rPr>
              <a:t>i</a:t>
            </a:r>
            <a:r>
              <a:rPr lang="en-US" i="1" dirty="0">
                <a:latin typeface="+mn-lt"/>
              </a:rPr>
              <a:t>-</a:t>
            </a:r>
            <a:r>
              <a:rPr lang="el-GR" dirty="0">
                <a:latin typeface="+mn-lt"/>
              </a:rPr>
              <a:t>οστού όρου: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9016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Zipf’s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709777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>
                <a:ea typeface="ＭＳ Ｐゴシック" pitchFamily="-112" charset="-128"/>
              </a:rPr>
              <a:t>ΣΥΜΠΙΕΣΗ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46072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389626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Θα δούμε μερικά θέματα για τη συμπίεση το </a:t>
            </a:r>
            <a:r>
              <a:rPr lang="el-GR" sz="3200" i="1" dirty="0">
                <a:ea typeface="ＭＳ Ｐゴシック" pitchFamily="-112" charset="-128"/>
              </a:rPr>
              <a:t>λεξικού</a:t>
            </a:r>
            <a:r>
              <a:rPr lang="el-GR" sz="3200" dirty="0">
                <a:ea typeface="ＭＳ Ｐゴシック" pitchFamily="-112" charset="-128"/>
              </a:rPr>
              <a:t> και των </a:t>
            </a:r>
            <a:r>
              <a:rPr lang="el-GR" sz="3200" i="1" dirty="0">
                <a:ea typeface="ＭＳ Ｐゴシック" pitchFamily="-112" charset="-128"/>
              </a:rPr>
              <a:t>λιστών καταχωρήσεων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Βασικό </a:t>
            </a:r>
            <a:r>
              <a:rPr lang="en-US" sz="3200" dirty="0">
                <a:ea typeface="ＭＳ Ｐゴシック" pitchFamily="-112" charset="-128"/>
              </a:rPr>
              <a:t>Boolean </a:t>
            </a:r>
            <a:r>
              <a:rPr lang="el-GR" sz="3200" dirty="0">
                <a:ea typeface="ＭＳ Ｐゴシック" pitchFamily="-112" charset="-128"/>
              </a:rPr>
              <a:t>ανεστραμμένο ευρετήριο, χωρίς πληροφορία θέσης κλπ</a:t>
            </a:r>
            <a:endParaRPr lang="en-US" sz="3200" dirty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87034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Γιατί συμπίεση; 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167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Λιγότερος </a:t>
            </a:r>
            <a:r>
              <a:rPr lang="el-GR" sz="2400" i="1" dirty="0">
                <a:ea typeface="ＭＳ Ｐゴシック" pitchFamily="-112" charset="-128"/>
              </a:rPr>
              <a:t>χώρος στη μνήμη </a:t>
            </a:r>
            <a:endParaRPr lang="en-US" sz="2400" i="1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Λίγο πιο οικονομικό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Κρατάμε περισσότερα πράγματα στη μνήμη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sz="2400" dirty="0">
                <a:ea typeface="ＭＳ Ｐゴシック" pitchFamily="-112" charset="-128"/>
              </a:rPr>
              <a:t>γρηγορότερο από</a:t>
            </a:r>
            <a:r>
              <a:rPr lang="en-US" sz="2400" dirty="0">
                <a:ea typeface="ＭＳ Ｐゴシック" pitchFamily="-112" charset="-128"/>
              </a:rPr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Προϋπόθεση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Γρήγοροι αλγόριθμοι </a:t>
            </a:r>
            <a:r>
              <a:rPr lang="el-GR" sz="2400" dirty="0" err="1">
                <a:ea typeface="ＭＳ Ｐゴシック" pitchFamily="-112" charset="-128"/>
              </a:rPr>
              <a:t>αποσυμπίεσης</a:t>
            </a:r>
            <a:r>
              <a:rPr lang="el-GR" sz="2400" dirty="0">
                <a:ea typeface="ＭＳ Ｐゴシック" pitchFamily="-112" charset="-128"/>
              </a:rPr>
              <a:t> 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3480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>
                <a:ea typeface="ＭＳ Ｐゴシック" pitchFamily="34" charset="-128"/>
              </a:rPr>
              <a:t>ΣΤΑΤΙΣΤΙΚΑ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8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Απωλεστική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και μη 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1905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(μη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Διατηρείτε όλη η πληροφορία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Αυτή που κυρίως χρησιμοποιείται σε ΑΠ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Κάποια πληροφορία χάνεται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προ-επεξεργασίας </a:t>
            </a:r>
            <a:r>
              <a:rPr lang="el-GR" sz="2400" dirty="0">
                <a:ea typeface="ＭＳ Ｐゴシック" pitchFamily="-112" charset="-128"/>
              </a:rPr>
              <a:t>(μετατροπή σε μικρά, </a:t>
            </a:r>
            <a:r>
              <a:rPr lang="en-US" sz="2400" dirty="0">
                <a:ea typeface="ＭＳ Ｐゴシック" pitchFamily="-112" charset="-128"/>
              </a:rPr>
              <a:t>stop words, stemming, number elimination</a:t>
            </a:r>
            <a:r>
              <a:rPr lang="el-GR" sz="2400" dirty="0">
                <a:ea typeface="ＭＳ Ｐゴシック" pitchFamily="-112" charset="-128"/>
              </a:rPr>
              <a:t>) μπορεί να θεωρηθούν ως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505261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dirty="0">
                <a:ea typeface="ＭＳ Ｐゴシック" pitchFamily="-112" charset="-128"/>
              </a:rPr>
              <a:t>ΣΥΜΠΙΕΣΗ ΛΕΞΙΚΟΥ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1421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Η αναζήτηση αρχίζει από το λεξικό -&gt; Θα θέλαμε να το κρατάμε στη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Συνυπάρχει με άλλες εφαρμογές (</a:t>
            </a:r>
            <a:r>
              <a:rPr lang="en-US" sz="2800" dirty="0">
                <a:ea typeface="ＭＳ Ｐゴシック" pitchFamily="-112" charset="-128"/>
              </a:rPr>
              <a:t>memory footprint competition)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Κινητές/ενσωματωμένες συσκευές μικρή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4237111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5732"/>
            <a:ext cx="7886700" cy="9648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493713" y="962059"/>
            <a:ext cx="8458200" cy="751094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Κάθε εγγραφή: τον όρο, συχνότητα εμφάνισης, δείκτη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Θα θεωρήσουμε </a:t>
            </a:r>
            <a:r>
              <a:rPr lang="el-GR" sz="2000" i="1" dirty="0">
                <a:solidFill>
                  <a:srgbClr val="FF0000"/>
                </a:solidFill>
                <a:ea typeface="ＭＳ Ｐゴシック" pitchFamily="-112" charset="-128"/>
              </a:rPr>
              <a:t>την πιο απλή αποθήκευση</a:t>
            </a:r>
            <a:r>
              <a:rPr lang="el-GR" sz="2000" dirty="0">
                <a:ea typeface="ＭＳ Ｐゴシック" pitchFamily="-112" charset="-128"/>
              </a:rPr>
              <a:t>, ως ταξινομημένο πίνακα εγγραφών σταθερού μεγέθους (</a:t>
            </a:r>
            <a:r>
              <a:rPr lang="en-US" sz="2000" dirty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1600" dirty="0">
                <a:ea typeface="ＭＳ Ｐゴシック" pitchFamily="-112" charset="-128"/>
              </a:rPr>
              <a:t>~400,000 </a:t>
            </a:r>
            <a:r>
              <a:rPr lang="el-GR" sz="1600" dirty="0">
                <a:ea typeface="ＭＳ Ｐゴシック" pitchFamily="-112" charset="-128"/>
              </a:rPr>
              <a:t>όροι</a:t>
            </a:r>
            <a:r>
              <a:rPr lang="en-US" sz="1600" dirty="0">
                <a:ea typeface="ＭＳ Ｐゴシック" pitchFamily="-112" charset="-128"/>
              </a:rPr>
              <a:t>; 28 bytes/term = 11.2 MB.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xfrm>
            <a:off x="6932613" y="6298306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17813" y="26287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6560657" imgH="4067652" progId="Word.Document.8">
                  <p:embed/>
                </p:oleObj>
              </mc:Choice>
              <mc:Fallback>
                <p:oleObj name="Document" r:id="rId4" imgW="6560657" imgH="40676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6287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5942013" y="3390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5942013" y="3771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5942013" y="47623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26987" y="5100238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446213" y="33907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446213" y="43051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79413" y="38479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836613" y="36955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03413" y="33907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03413" y="36955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03413" y="46099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03413" y="43051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836613" y="41527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894013" y="52099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24388" y="52099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7228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086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576" y="5757075"/>
            <a:ext cx="417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20+4+4)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400,000=11,2MB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013" y="6400303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Θα την αγνοήσουμε</a:t>
            </a:r>
          </a:p>
        </p:txBody>
      </p:sp>
      <p:cxnSp>
        <p:nvCxnSpPr>
          <p:cNvPr id="5" name="Elbow Connector 4"/>
          <p:cNvCxnSpPr/>
          <p:nvPr/>
        </p:nvCxnSpPr>
        <p:spPr>
          <a:xfrm rot="5400000" flipH="1" flipV="1">
            <a:off x="2026300" y="6321476"/>
            <a:ext cx="290800" cy="228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10000" y="6290377"/>
            <a:ext cx="445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4 bytes pointers -&gt; 4GB address space (more bytes may be needed for larger collections)</a:t>
            </a:r>
          </a:p>
        </p:txBody>
      </p:sp>
    </p:spTree>
    <p:extLst>
      <p:ext uri="{BB962C8B-B14F-4D97-AF65-F5344CB8AC3E}">
        <p14:creationId xmlns:p14="http://schemas.microsoft.com/office/powerpoint/2010/main" val="2568077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94438" y="86176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1219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800" dirty="0">
                <a:ea typeface="ＭＳ Ｐゴシック" pitchFamily="-112" charset="-128"/>
              </a:rPr>
              <a:t>Σπατάλη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στη στήλη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Term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i="1" dirty="0">
                <a:ea typeface="ＭＳ Ｐゴシック" pitchFamily="-112" charset="-128"/>
              </a:rPr>
              <a:t>δεν</a:t>
            </a:r>
            <a:r>
              <a:rPr lang="el-GR" sz="2400" dirty="0">
                <a:ea typeface="ＭＳ Ｐゴシック" pitchFamily="-112" charset="-128"/>
              </a:rPr>
              <a:t> χρησιμοποιούνται </a:t>
            </a:r>
            <a:r>
              <a:rPr lang="en-US" sz="2400" dirty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 δίνουμε </a:t>
            </a:r>
            <a:r>
              <a:rPr lang="en-US" sz="2400" dirty="0">
                <a:ea typeface="ＭＳ Ｐゴシック" pitchFamily="-112" charset="-128"/>
              </a:rPr>
              <a:t>20 bytes </a:t>
            </a:r>
            <a:r>
              <a:rPr lang="el-GR" sz="2400" dirty="0">
                <a:ea typeface="ＭＳ Ｐゴシック" pitchFamily="-112" charset="-128"/>
              </a:rPr>
              <a:t>για όρους με 1 χαρακτήρα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600" i="1" dirty="0">
                <a:ea typeface="ＭＳ Ｐゴシック" pitchFamily="-112" charset="-128"/>
              </a:rPr>
              <a:t>supercalifragilisticexpialidocious </a:t>
            </a:r>
            <a:r>
              <a:rPr lang="el-GR" sz="1600" dirty="0">
                <a:ea typeface="ＭＳ Ｐゴシック" pitchFamily="-112" charset="-128"/>
              </a:rPr>
              <a:t>ή</a:t>
            </a:r>
            <a:r>
              <a:rPr lang="en-US" sz="1600" dirty="0">
                <a:ea typeface="ＭＳ Ｐゴシック" pitchFamily="-112" charset="-128"/>
              </a:rPr>
              <a:t> </a:t>
            </a:r>
            <a:r>
              <a:rPr lang="en-US" sz="1600" i="1" dirty="0" err="1">
                <a:ea typeface="ＭＳ Ｐゴシック" pitchFamily="-112" charset="-128"/>
              </a:rPr>
              <a:t>hydrochlorofluorocarbons</a:t>
            </a:r>
            <a:r>
              <a:rPr lang="el-GR" sz="1600" i="1" dirty="0">
                <a:ea typeface="ＭＳ Ｐゴシック" pitchFamily="-112" charset="-128"/>
              </a:rPr>
              <a:t> (λέξεις με πάνω από 20 χαρακτήρες)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endParaRPr lang="en-US" sz="1600" i="1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χαρακτήρες</a:t>
            </a:r>
          </a:p>
          <a:p>
            <a:pPr marL="342900" lvl="1" indent="0" eaLnBrk="1" hangingPunct="1">
              <a:buNone/>
            </a:pP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247112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676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76300" y="2630507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45464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6403848" imgH="3941064" progId="Word.Document.8">
                  <p:embed/>
                </p:oleObj>
              </mc:Choice>
              <mc:Fallback>
                <p:oleObj name="Document" r:id="rId3" imgW="6403848" imgH="3941064" progId="Word.Document.8">
                  <p:embed/>
                  <p:pic>
                    <p:nvPicPr>
                      <p:cNvPr id="4096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>
                <a:latin typeface="+mn-lt"/>
              </a:rPr>
              <a:t>Αποθήκευσε το λεξικό ως ένα </a:t>
            </a:r>
            <a:r>
              <a:rPr lang="en-US" sz="2600" dirty="0">
                <a:latin typeface="+mn-lt"/>
              </a:rPr>
              <a:t>(</a:t>
            </a:r>
            <a:r>
              <a:rPr lang="el-GR" sz="2600" dirty="0">
                <a:latin typeface="+mn-lt"/>
              </a:rPr>
              <a:t>μεγάλο</a:t>
            </a:r>
            <a:r>
              <a:rPr lang="en-US" sz="2600" dirty="0">
                <a:latin typeface="+mn-lt"/>
              </a:rPr>
              <a:t>) string </a:t>
            </a:r>
            <a:r>
              <a:rPr lang="el-GR" sz="2600" dirty="0">
                <a:latin typeface="+mn-lt"/>
              </a:rPr>
              <a:t>χαρακτήρων</a:t>
            </a:r>
            <a:r>
              <a:rPr lang="en-US" sz="2600" dirty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Ένας δείκτης δείχνει στο τέλος της τρέχουσας λέξης (αρχή επόμενης) </a:t>
            </a: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3062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914400" y="1981200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Θα μειώσουμε το χώρο για την αποθήκευση των </a:t>
            </a:r>
            <a:r>
              <a:rPr lang="en-US" dirty="0">
                <a:latin typeface="+mn-lt"/>
              </a:rPr>
              <a:t>terms</a:t>
            </a:r>
          </a:p>
          <a:p>
            <a:r>
              <a:rPr lang="el-GR" b="1" dirty="0">
                <a:latin typeface="+mn-lt"/>
              </a:rPr>
              <a:t>Αρχικά</a:t>
            </a:r>
            <a:endParaRPr lang="en-US" b="1" dirty="0">
              <a:latin typeface="+mn-lt"/>
            </a:endParaRPr>
          </a:p>
          <a:p>
            <a:r>
              <a:rPr lang="el-GR" dirty="0">
                <a:latin typeface="+mn-lt"/>
              </a:rPr>
              <a:t>20 </a:t>
            </a:r>
            <a:r>
              <a:rPr lang="en-US" dirty="0">
                <a:latin typeface="+mn-lt"/>
              </a:rPr>
              <a:t>per term</a:t>
            </a:r>
          </a:p>
          <a:p>
            <a:r>
              <a:rPr lang="el-GR" dirty="0">
                <a:latin typeface="+mn-lt"/>
              </a:rPr>
              <a:t>Σύνολο: </a:t>
            </a:r>
            <a:r>
              <a:rPr lang="en-US" dirty="0">
                <a:latin typeface="+mn-lt"/>
              </a:rPr>
              <a:t>20 x 400,000</a:t>
            </a:r>
            <a:endParaRPr lang="el-GR" dirty="0">
              <a:latin typeface="+mn-lt"/>
            </a:endParaRPr>
          </a:p>
          <a:p>
            <a:r>
              <a:rPr lang="el-GR" b="1" dirty="0">
                <a:latin typeface="+mn-lt"/>
              </a:rPr>
              <a:t>Τώρα</a:t>
            </a:r>
          </a:p>
          <a:p>
            <a:r>
              <a:rPr lang="el-GR" dirty="0">
                <a:latin typeface="+mn-lt"/>
              </a:rPr>
              <a:t>Ένα μεγάλο </a:t>
            </a:r>
            <a:r>
              <a:rPr lang="en-US" dirty="0">
                <a:latin typeface="+mn-lt"/>
              </a:rPr>
              <a:t>string +</a:t>
            </a:r>
          </a:p>
          <a:p>
            <a:r>
              <a:rPr lang="el-GR" dirty="0">
                <a:latin typeface="+mn-lt"/>
              </a:rPr>
              <a:t>Ένα δείκτη </a:t>
            </a:r>
            <a:r>
              <a:rPr lang="en-US" dirty="0">
                <a:latin typeface="+mn-lt"/>
              </a:rPr>
              <a:t>per term </a:t>
            </a:r>
            <a:r>
              <a:rPr lang="el-GR" dirty="0">
                <a:latin typeface="+mn-lt"/>
              </a:rPr>
              <a:t>(που δείχνει στη θέση του στο μεγάλο </a:t>
            </a:r>
            <a:r>
              <a:rPr lang="en-US" dirty="0">
                <a:latin typeface="+mn-lt"/>
              </a:rPr>
              <a:t>string)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941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xfrm>
            <a:off x="6350000" y="5090027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178050" y="1934076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649762"/>
              </p:ext>
            </p:extLst>
          </p:nvPr>
        </p:nvGraphicFramePr>
        <p:xfrm>
          <a:off x="122238" y="2751639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6403848" imgH="3941064" progId="Word.Document.8">
                  <p:embed/>
                </p:oleObj>
              </mc:Choice>
              <mc:Fallback>
                <p:oleObj name="Document" r:id="rId3" imgW="6403848" imgH="39410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2751639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794000" y="3367589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479800" y="260558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641600" y="2300789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794000" y="3672389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784600" y="2529389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403600" y="230078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794000" y="4053389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241800" y="2300789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794000" y="4510589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080000" y="2300789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146800" y="2453189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>
                <a:latin typeface="Times New Roman" pitchFamily="-112" charset="0"/>
              </a:rPr>
              <a:t>Συνολικό μήκος της σειράς (</a:t>
            </a:r>
            <a:r>
              <a:rPr lang="en-US" sz="1400" dirty="0">
                <a:latin typeface="Times New Roman" pitchFamily="-112" charset="0"/>
              </a:rPr>
              <a:t>string</a:t>
            </a:r>
            <a:r>
              <a:rPr lang="el-GR" sz="1400" dirty="0">
                <a:latin typeface="Times New Roman" pitchFamily="-112" charset="0"/>
              </a:rPr>
              <a:t>)</a:t>
            </a:r>
            <a:r>
              <a:rPr lang="en-US" sz="1400" dirty="0">
                <a:latin typeface="Times New Roman" pitchFamily="-112" charset="0"/>
              </a:rPr>
              <a:t> 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</a:t>
            </a:r>
            <a:r>
              <a:rPr lang="en-US" sz="1400" dirty="0">
                <a:solidFill>
                  <a:srgbClr val="FF0000"/>
                </a:solidFill>
                <a:latin typeface="Times New Roman" pitchFamily="-112" charset="0"/>
              </a:rPr>
              <a:t>8</a:t>
            </a:r>
            <a:r>
              <a:rPr lang="en-US" sz="1400" dirty="0">
                <a:latin typeface="Times New Roman" pitchFamily="-112" charset="0"/>
              </a:rPr>
              <a:t>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156200" y="3900989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Δείκτες για </a:t>
            </a:r>
            <a:r>
              <a:rPr lang="en-US" dirty="0">
                <a:latin typeface="Times New Roman" pitchFamily="-112" charset="0"/>
              </a:rPr>
              <a:t>3.2M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θέσεις</a:t>
            </a:r>
            <a:r>
              <a:rPr lang="en-US" dirty="0">
                <a:latin typeface="Times New Roman" pitchFamily="-112" charset="0"/>
              </a:rPr>
              <a:t>: 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</a:t>
            </a:r>
            <a:r>
              <a:rPr lang="en-US" dirty="0">
                <a:solidFill>
                  <a:srgbClr val="FF0000"/>
                </a:solidFill>
                <a:latin typeface="Times New Roman" pitchFamily="-112" charset="0"/>
              </a:rPr>
              <a:t>3</a:t>
            </a:r>
            <a:r>
              <a:rPr lang="en-US" dirty="0">
                <a:latin typeface="Times New Roman" pitchFamily="-112" charset="0"/>
              </a:rPr>
              <a:t>bytes</a:t>
            </a: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0650" y="5026525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352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196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Χώρος για το λεξικό ως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058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το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δείκτες σε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Postings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3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Κατά μέσο όρο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 </a:t>
            </a:r>
            <a:r>
              <a:rPr lang="en-US" dirty="0">
                <a:ea typeface="ＭＳ Ｐゴシック" pitchFamily="-112" charset="-128"/>
              </a:rPr>
              <a:t>bytes </a:t>
            </a:r>
            <a:r>
              <a:rPr lang="el-GR" dirty="0">
                <a:ea typeface="ＭＳ Ｐゴシック" pitchFamily="-112" charset="-128"/>
              </a:rPr>
              <a:t>ανά όρο στο </a:t>
            </a:r>
            <a:r>
              <a:rPr lang="en-US" dirty="0">
                <a:ea typeface="ＭＳ Ｐゴシック" pitchFamily="-112" charset="-128"/>
              </a:rPr>
              <a:t>string</a:t>
            </a:r>
            <a:r>
              <a:rPr lang="el-GR" dirty="0">
                <a:ea typeface="ＭＳ Ｐゴシック" pitchFamily="-112" charset="-128"/>
              </a:rPr>
              <a:t> (3.2ΜΒ)</a:t>
            </a:r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400K </a:t>
            </a:r>
            <a:r>
              <a:rPr lang="el-GR" dirty="0">
                <a:ea typeface="ＭＳ Ｐゴシック" pitchFamily="-112" charset="-128"/>
              </a:rPr>
              <a:t>όροι</a:t>
            </a:r>
            <a:r>
              <a:rPr lang="en-US" dirty="0">
                <a:ea typeface="ＭＳ Ｐゴシック" pitchFamily="-112" charset="-128"/>
              </a:rPr>
              <a:t> x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 7.6 MB (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έναντι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 11.2MB 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για σταθερό μήκος λέξης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)</a:t>
            </a:r>
            <a:endParaRPr lang="el-GR" dirty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6600" y="2209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  <a:sym typeface="Symbol" pitchFamily="-112" charset="2"/>
              </a:rPr>
              <a:t>Κατά μέσο όρο:</a:t>
            </a:r>
            <a:r>
              <a:rPr lang="en-US" dirty="0">
                <a:solidFill>
                  <a:srgbClr val="FF0000"/>
                </a:solidFill>
                <a:latin typeface="+mn-lt"/>
                <a:sym typeface="Symbol" pitchFamily="-112" charset="2"/>
              </a:rPr>
              <a:t>11</a:t>
            </a:r>
            <a:r>
              <a:rPr lang="en-US" dirty="0">
                <a:latin typeface="+mn-lt"/>
                <a:sym typeface="Symbol" pitchFamily="-112" charset="2"/>
              </a:rPr>
              <a:t>bytes/term</a:t>
            </a:r>
            <a:endParaRPr lang="el-GR" dirty="0"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53200" y="2286000"/>
            <a:ext cx="457200" cy="838200"/>
          </a:xfrm>
          <a:prstGeom prst="rightBrac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9050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+mn-lt"/>
              </a:rPr>
              <a:t>11+8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209800" y="4800600"/>
            <a:ext cx="0" cy="2286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8">
            <a:extLst>
              <a:ext uri="{FF2B5EF4-FFF2-40B4-BE49-F238E27FC236}">
                <a16:creationId xmlns:a16="http://schemas.microsoft.com/office/drawing/2014/main" id="{0042828D-2B60-4FA0-AF46-4CADB4F93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5386626"/>
            <a:ext cx="65674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000" dirty="0">
                <a:latin typeface="+mn-lt"/>
              </a:rPr>
              <a:t>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Εξοικονόμηση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60%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του χώρου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23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Στατιστικά</a:t>
            </a:r>
            <a:endParaRPr lang="en-US" sz="4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90919"/>
            <a:ext cx="8534400" cy="6096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 Πόσο μεγάλο είναι το λεξικό και οι καταχωρήσεις; </a:t>
            </a:r>
            <a:endParaRPr lang="en-US" sz="2800" dirty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440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9021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28230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dirty="0">
                <a:latin typeface="+mn-lt"/>
                <a:sym typeface="Symbol" pitchFamily="-112" charset="2"/>
              </a:rPr>
              <a:t> </a:t>
            </a:r>
            <a:r>
              <a:rPr lang="el-GR" dirty="0">
                <a:latin typeface="+mn-lt"/>
                <a:sym typeface="Symbol" pitchFamily="-112" charset="2"/>
              </a:rPr>
              <a:t>Κερδίζουμε 3 </a:t>
            </a:r>
            <a:r>
              <a:rPr lang="en-US" dirty="0">
                <a:latin typeface="+mn-lt"/>
                <a:sym typeface="Symbol" pitchFamily="-112" charset="2"/>
              </a:rPr>
              <a:t>bytes</a:t>
            </a:r>
          </a:p>
          <a:p>
            <a:r>
              <a:rPr lang="en-US" dirty="0">
                <a:latin typeface="+mn-lt"/>
                <a:sym typeface="Symbol" pitchFamily="-112" charset="2"/>
              </a:rPr>
              <a:t> </a:t>
            </a:r>
            <a:r>
              <a:rPr lang="el-GR" dirty="0">
                <a:latin typeface="+mn-lt"/>
                <a:sym typeface="Symbol" pitchFamily="-112" charset="2"/>
              </a:rPr>
              <a:t>για</a:t>
            </a:r>
            <a:r>
              <a:rPr lang="en-US" dirty="0">
                <a:latin typeface="+mn-lt"/>
                <a:sym typeface="Symbol" pitchFamily="-112" charset="2"/>
              </a:rPr>
              <a:t> k - 1</a:t>
            </a:r>
            <a:r>
              <a:rPr lang="el-GR" dirty="0">
                <a:latin typeface="+mn-lt"/>
                <a:sym typeface="Symbol" pitchFamily="-112" charset="2"/>
              </a:rPr>
              <a:t> </a:t>
            </a:r>
            <a:endParaRPr lang="en-US" dirty="0">
              <a:latin typeface="+mn-lt"/>
              <a:sym typeface="Symbol" pitchFamily="-112" charset="2"/>
            </a:endParaRPr>
          </a:p>
          <a:p>
            <a:r>
              <a:rPr lang="en-US" dirty="0">
                <a:latin typeface="+mn-lt"/>
                <a:sym typeface="Symbol" pitchFamily="-112" charset="2"/>
              </a:rPr>
              <a:t> </a:t>
            </a:r>
            <a:r>
              <a:rPr lang="el-GR" dirty="0">
                <a:latin typeface="+mn-lt"/>
                <a:sym typeface="Symbol" pitchFamily="-112" charset="2"/>
              </a:rPr>
              <a:t>δείκτες</a:t>
            </a:r>
            <a:r>
              <a:rPr lang="en-US" dirty="0">
                <a:latin typeface="Times New Roman" pitchFamily="-112" charset="0"/>
                <a:sym typeface="Symbol" pitchFamily="-112" charset="2"/>
              </a:rPr>
              <a:t>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9132" y="88314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(Δείκτες σε ομάδες)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371600"/>
            <a:ext cx="8001000" cy="25146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-112" charset="-128"/>
              </a:rPr>
              <a:t>Διαίρεσε το </a:t>
            </a:r>
            <a:r>
              <a:rPr lang="en-US" dirty="0">
                <a:ea typeface="ＭＳ Ｐゴシック" pitchFamily="-112" charset="-128"/>
              </a:rPr>
              <a:t>string </a:t>
            </a:r>
            <a:r>
              <a:rPr lang="el-GR" dirty="0">
                <a:ea typeface="ＭＳ Ｐゴシック" pitchFamily="-112" charset="-128"/>
              </a:rPr>
              <a:t>σε ομάδες </a:t>
            </a:r>
            <a:r>
              <a:rPr lang="en-US" dirty="0">
                <a:ea typeface="ＭＳ Ｐゴシック" pitchFamily="-112" charset="-128"/>
              </a:rPr>
              <a:t>(blocks) </a:t>
            </a:r>
            <a:r>
              <a:rPr lang="el-GR" dirty="0">
                <a:ea typeface="ＭＳ Ｐゴシック" pitchFamily="-112" charset="-128"/>
              </a:rPr>
              <a:t>των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Διατήρησε ένα δείκτη σε κάθε ομάδα</a:t>
            </a:r>
            <a:endParaRPr lang="en-US" dirty="0">
              <a:ea typeface="ＭＳ Ｐゴシック" pitchFamily="-112" charset="-128"/>
            </a:endParaRPr>
          </a:p>
          <a:p>
            <a:pPr lvl="1" eaLnBrk="1" hangingPunct="1"/>
            <a:r>
              <a:rPr lang="el-GR" dirty="0">
                <a:ea typeface="ＭＳ Ｐゴシック" pitchFamily="-112" charset="-128"/>
              </a:rPr>
              <a:t>Παράδειγμα</a:t>
            </a:r>
            <a:r>
              <a:rPr lang="en-US" dirty="0">
                <a:ea typeface="ＭＳ Ｐゴシック" pitchFamily="-112" charset="-128"/>
              </a:rPr>
              <a:t>: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=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Χρειαζόμαστε και το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μήκος </a:t>
            </a:r>
            <a:r>
              <a:rPr lang="el-GR" dirty="0">
                <a:ea typeface="ＭＳ Ｐゴシック" pitchFamily="-112" charset="-128"/>
              </a:rPr>
              <a:t>του όρου</a:t>
            </a:r>
            <a:r>
              <a:rPr lang="en-US" dirty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3" imgW="6598920" imgH="4687824" progId="Word.Document.8">
                  <p:embed/>
                </p:oleObj>
              </mc:Choice>
              <mc:Fallback>
                <p:oleObj name="Document" r:id="rId3" imgW="6598920" imgH="4687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7416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dirty="0">
                <a:latin typeface="Times New Roman" pitchFamily="-112" charset="0"/>
              </a:rPr>
              <a:t>Χάνουμε</a:t>
            </a:r>
            <a:r>
              <a:rPr lang="en-US" sz="1600" dirty="0">
                <a:latin typeface="Times New Roman" pitchFamily="-112" charset="0"/>
              </a:rPr>
              <a:t> </a:t>
            </a:r>
            <a:r>
              <a:rPr lang="en-US" sz="1600" i="1" dirty="0">
                <a:latin typeface="Times New Roman" pitchFamily="-112" charset="0"/>
              </a:rPr>
              <a:t>k</a:t>
            </a:r>
            <a:r>
              <a:rPr lang="en-US" sz="1600" dirty="0">
                <a:latin typeface="Times New Roman" pitchFamily="-112" charset="0"/>
              </a:rPr>
              <a:t>  bytes </a:t>
            </a:r>
            <a:r>
              <a:rPr lang="el-GR" sz="1600" dirty="0">
                <a:latin typeface="Times New Roman" pitchFamily="-112" charset="0"/>
              </a:rPr>
              <a:t>για</a:t>
            </a:r>
          </a:p>
          <a:p>
            <a:pPr algn="ctr" eaLnBrk="0" hangingPunct="0"/>
            <a:r>
              <a:rPr lang="el-GR" sz="1600" dirty="0">
                <a:latin typeface="Times New Roman" pitchFamily="-112" charset="0"/>
              </a:rPr>
              <a:t> το μήκος του όρου</a:t>
            </a:r>
            <a:endParaRPr lang="en-US" sz="1600" dirty="0">
              <a:latin typeface="Times New Roman" pitchFamily="-112" charset="0"/>
            </a:endParaRP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1388" y="4038600"/>
            <a:ext cx="175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 </a:t>
            </a:r>
            <a:r>
              <a:rPr lang="en-US" sz="2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-112" charset="-128"/>
                <a:cs typeface="+mn-cs"/>
              </a:rPr>
              <a:t>k</a:t>
            </a:r>
            <a:r>
              <a:rPr lang="en-US" dirty="0"/>
              <a:t>:</a:t>
            </a:r>
            <a:endParaRPr lang="el-GR" dirty="0"/>
          </a:p>
        </p:txBody>
      </p:sp>
      <p:cxnSp>
        <p:nvCxnSpPr>
          <p:cNvPr id="4" name="Straight Arrow Connector 3"/>
          <p:cNvCxnSpPr>
            <a:endCxn id="43019" idx="0"/>
          </p:cNvCxnSpPr>
          <p:nvPr/>
        </p:nvCxnSpPr>
        <p:spPr>
          <a:xfrm flipH="1">
            <a:off x="4748466" y="4500265"/>
            <a:ext cx="141154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57950" y="4500265"/>
            <a:ext cx="116205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56F929F-C75F-492A-A894-A7AFA3E52675}"/>
                  </a:ext>
                </a:extLst>
              </p14:cNvPr>
              <p14:cNvContentPartPr/>
              <p14:nvPr/>
            </p14:nvContentPartPr>
            <p14:xfrm>
              <a:off x="1888481" y="3505557"/>
              <a:ext cx="3600" cy="18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56F929F-C75F-492A-A894-A7AFA3E5267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79841" y="3496917"/>
                <a:ext cx="2124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86770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Συνολικό όφελος για </a:t>
            </a:r>
            <a:r>
              <a:rPr lang="en-US" dirty="0">
                <a:ea typeface="ＭＳ Ｐゴシック" pitchFamily="-112" charset="-128"/>
              </a:rPr>
              <a:t>block size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Χωρίς </a:t>
            </a:r>
            <a:r>
              <a:rPr lang="en-US" dirty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3 x 4 = 12 bytes, (</a:t>
            </a:r>
            <a:r>
              <a:rPr lang="el-GR" dirty="0">
                <a:ea typeface="ＭＳ Ｐゴシック" pitchFamily="-112" charset="-128"/>
              </a:rPr>
              <a:t>ανά </a:t>
            </a:r>
            <a:r>
              <a:rPr lang="en-US" dirty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>
                <a:ea typeface="ＭＳ Ｐゴシック" pitchFamily="-112" charset="-128"/>
              </a:rPr>
              <a:t>Τώρα </a:t>
            </a:r>
            <a:r>
              <a:rPr lang="en-US" dirty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19087" y="3568672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~0.5MB.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7.6 MB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σε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 7.1 MB.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784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Γιατί όχι ακόμα μεγαλύτερο </a:t>
            </a:r>
            <a:r>
              <a:rPr lang="en-US" sz="3200" i="1" dirty="0">
                <a:latin typeface="+mn-lt"/>
              </a:rPr>
              <a:t>k</a:t>
            </a:r>
            <a:r>
              <a:rPr lang="en-US" sz="3200" dirty="0">
                <a:latin typeface="+mn-lt"/>
              </a:rPr>
              <a:t>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466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 +</a:t>
            </a:r>
          </a:p>
          <a:p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Συγχώνευση των κοινών προθεμάτων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462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65126"/>
            <a:ext cx="8991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automata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automate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>
                <a:ea typeface="ＭＳ Ｐゴシック" pitchFamily="-112" charset="-128"/>
              </a:rPr>
              <a:t>automatic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33763983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7924800" cy="4098609"/>
        </p:xfrm>
        <a:graphic>
          <a:graphicData uri="http://schemas.openxmlformats.org/drawingml/2006/table">
            <a:tbl>
              <a:tblPr/>
              <a:tblGrid>
                <a:gridCol w="601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286468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879233"/>
            <a:ext cx="7886700" cy="2852737"/>
          </a:xfrm>
        </p:spPr>
        <p:txBody>
          <a:bodyPr/>
          <a:lstStyle/>
          <a:p>
            <a:r>
              <a:rPr lang="el-GR" cap="none" dirty="0">
                <a:ea typeface="ＭＳ Ｐゴシック" pitchFamily="-112" charset="-128"/>
              </a:rPr>
              <a:t>ΣΥΜΠΙΕΣΗ ΤΩΝ ΚΑΤΑΧΩΡΗΣΕΩΝ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651832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70881" y="1981200"/>
            <a:ext cx="8274176" cy="381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Το αρχείο των καταχωρήσεων είναι </a:t>
            </a:r>
            <a:r>
              <a:rPr lang="el-GR" sz="28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πολύ μεγαλύτερο </a:t>
            </a:r>
            <a:r>
              <a:rPr lang="el-GR" sz="2800" dirty="0">
                <a:ea typeface="ＭＳ Ｐゴシック" pitchFamily="-112" charset="-128"/>
              </a:rPr>
              <a:t>αυτού του λεξικού - τουλάχιστον 10 φορές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Βασική επιδίωξη: </a:t>
            </a:r>
            <a:r>
              <a:rPr lang="el-GR" sz="2800" i="1" dirty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sz="2800" i="1" dirty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sz="2800" dirty="0" err="1">
                <a:solidFill>
                  <a:srgbClr val="FF0000"/>
                </a:solidFill>
                <a:ea typeface="ＭＳ Ｐゴシック" pitchFamily="-112" charset="-128"/>
              </a:rPr>
              <a:t>docID</a:t>
            </a:r>
            <a:r>
              <a:rPr lang="el-GR" sz="2800" dirty="0">
                <a:ea typeface="ＭＳ Ｐゴシック" pitchFamily="-112" charset="-128"/>
              </a:rPr>
              <a:t>)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Για τη συλλογή του</a:t>
            </a:r>
            <a:r>
              <a:rPr lang="en-US" sz="2000" dirty="0">
                <a:ea typeface="ＭＳ Ｐゴシック" pitchFamily="-112" charset="-128"/>
              </a:rPr>
              <a:t> Reuters (800,000 </a:t>
            </a:r>
            <a:r>
              <a:rPr lang="el-GR" sz="2000" dirty="0">
                <a:ea typeface="ＭＳ Ｐゴシック" pitchFamily="-112" charset="-128"/>
              </a:rPr>
              <a:t>έγγραφα</a:t>
            </a:r>
            <a:r>
              <a:rPr lang="en-US" sz="2000" dirty="0">
                <a:ea typeface="ＭＳ Ｐゴシック" pitchFamily="-112" charset="-128"/>
              </a:rPr>
              <a:t>), </a:t>
            </a:r>
            <a:r>
              <a:rPr lang="el-GR" sz="2000" dirty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>
                <a:ea typeface="ＭＳ Ｐゴシック" pitchFamily="-112" charset="-128"/>
              </a:rPr>
              <a:t> 32 bits </a:t>
            </a:r>
            <a:r>
              <a:rPr lang="el-GR" sz="2000" dirty="0">
                <a:ea typeface="ＭＳ Ｐゴシック" pitchFamily="-112" charset="-128"/>
              </a:rPr>
              <a:t>ανά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n-US" sz="2000" dirty="0" err="1"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αν έχουμε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ακεραίους </a:t>
            </a:r>
            <a:r>
              <a:rPr lang="en-US" sz="2000" dirty="0">
                <a:ea typeface="ＭＳ Ｐゴシック" pitchFamily="-112" charset="-128"/>
              </a:rPr>
              <a:t>4-bytes.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Εναλλακτικά, </a:t>
            </a:r>
            <a:r>
              <a:rPr lang="en-US" sz="2000" dirty="0">
                <a:ea typeface="ＭＳ Ｐゴシック" pitchFamily="-112" charset="-128"/>
              </a:rPr>
              <a:t>log</a:t>
            </a:r>
            <a:r>
              <a:rPr lang="en-US" sz="2000" baseline="-25000" dirty="0">
                <a:ea typeface="ＭＳ Ｐゴシック" pitchFamily="-112" charset="-128"/>
              </a:rPr>
              <a:t>2</a:t>
            </a:r>
            <a:r>
              <a:rPr lang="en-US" sz="2000" dirty="0">
                <a:ea typeface="ＭＳ Ｐゴシック" pitchFamily="-112" charset="-128"/>
              </a:rPr>
              <a:t> 800,000 ≈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20 bits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ανά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9430475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595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533400" y="1760332"/>
            <a:ext cx="8229600" cy="3505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της συλλογής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800,000</a:t>
            </a:r>
            <a:r>
              <a:rPr lang="el-GR" sz="2400" dirty="0"/>
              <a:t> (έγγραφα)</a:t>
            </a:r>
            <a:r>
              <a:rPr lang="en-US" sz="2400" dirty="0"/>
              <a:t>×200 </a:t>
            </a:r>
            <a:r>
              <a:rPr lang="el-GR" sz="2400" dirty="0"/>
              <a:t>(</a:t>
            </a:r>
            <a:r>
              <a:rPr lang="en-US" sz="2400" dirty="0"/>
              <a:t>token)× 6 bytes = 960 MB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του αρχείου καταχωρήσεων</a:t>
            </a:r>
            <a:r>
              <a:rPr lang="en-US" sz="2400" dirty="0"/>
              <a:t> (</a:t>
            </a:r>
            <a:r>
              <a:rPr lang="el-GR" sz="2400" dirty="0"/>
              <a:t>ευρετηρίου)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100,000,000</a:t>
            </a:r>
            <a:r>
              <a:rPr lang="el-GR" sz="2400" dirty="0"/>
              <a:t> (καταχωρήσεις)</a:t>
            </a:r>
            <a:r>
              <a:rPr lang="en-US" sz="2400" dirty="0"/>
              <a:t>×20/8 bytes = 250MB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C8BFF3-0267-4809-AE94-705A219E8B01}"/>
              </a:ext>
            </a:extLst>
          </p:cNvPr>
          <p:cNvSpPr txBox="1"/>
          <p:nvPr/>
        </p:nvSpPr>
        <p:spPr>
          <a:xfrm>
            <a:off x="838200" y="5181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Μπορούμε να το μειώσουμε;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432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Η συλλογή </a:t>
            </a:r>
            <a:r>
              <a:rPr lang="en-US" dirty="0">
                <a:ea typeface="ＭＳ Ｐゴシック" charset="-128"/>
              </a:rPr>
              <a:t>RCV1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Μερικά στατιστικά </a:t>
            </a: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eaLnBrk="1" hangingPunct="1"/>
            <a:r>
              <a:rPr lang="el-GR" dirty="0">
                <a:ea typeface="ＭＳ Ｐゴシック" charset="-128"/>
              </a:rPr>
              <a:t>Θα χρησιμοποιήσουμε τη συλλογή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RCV1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l-GR" dirty="0">
                <a:ea typeface="ＭＳ Ｐゴシック" charset="-128"/>
              </a:rPr>
              <a:t>Είναι ένας χρόνος του κυκλώματος ειδήσεων του </a:t>
            </a:r>
            <a:r>
              <a:rPr lang="en-US" dirty="0">
                <a:ea typeface="ＭＳ Ｐゴシック" charset="-128"/>
              </a:rPr>
              <a:t>Reuters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>
                <a:ea typeface="ＭＳ Ｐゴシック" charset="-128"/>
              </a:rPr>
              <a:t>Reuters newswire</a:t>
            </a:r>
            <a:r>
              <a:rPr lang="el-GR" dirty="0">
                <a:ea typeface="ＭＳ Ｐゴシック" charset="-128"/>
              </a:rPr>
              <a:t>)</a:t>
            </a:r>
            <a:r>
              <a:rPr lang="en-US" dirty="0">
                <a:ea typeface="ＭＳ Ｐゴシック" charset="-128"/>
              </a:rPr>
              <a:t> (</a:t>
            </a:r>
            <a:r>
              <a:rPr lang="el-GR" dirty="0">
                <a:ea typeface="ＭＳ Ｐゴシック" charset="-128"/>
              </a:rPr>
              <a:t>μέρος του </a:t>
            </a:r>
            <a:r>
              <a:rPr lang="en-US" dirty="0">
                <a:ea typeface="ＭＳ Ｐゴシック" charset="-128"/>
              </a:rPr>
              <a:t>1995 </a:t>
            </a:r>
            <a:r>
              <a:rPr lang="el-GR" dirty="0">
                <a:ea typeface="ＭＳ Ｐゴシック" charset="-128"/>
              </a:rPr>
              <a:t>και</a:t>
            </a:r>
            <a:r>
              <a:rPr lang="en-US" dirty="0">
                <a:ea typeface="ＭＳ Ｐゴシック" charset="-128"/>
              </a:rPr>
              <a:t> 1996)</a:t>
            </a:r>
            <a:endParaRPr lang="el-GR" dirty="0">
              <a:ea typeface="ＭＳ Ｐゴシック" charset="-128"/>
            </a:endParaRPr>
          </a:p>
          <a:p>
            <a:pPr lvl="1" eaLnBrk="1" hangingPunct="1"/>
            <a:r>
              <a:rPr lang="el-GR" dirty="0">
                <a:ea typeface="ＭＳ Ｐゴシック" charset="-128"/>
              </a:rPr>
              <a:t>1</a:t>
            </a:r>
            <a:r>
              <a:rPr lang="en-US" dirty="0">
                <a:ea typeface="ＭＳ Ｐゴシック" charset="-128"/>
              </a:rPr>
              <a:t>GB </a:t>
            </a:r>
            <a:r>
              <a:rPr lang="el-GR" dirty="0">
                <a:ea typeface="ＭＳ Ｐゴシック" charset="-128"/>
              </a:rPr>
              <a:t>κειμένου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  <a:p>
            <a:pPr marL="0" lvl="1" indent="0">
              <a:tabLst>
                <a:tab pos="0" algn="l"/>
              </a:tabLst>
            </a:pP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Δεν είναι πολύ μεγάλη, αλλά είναι διαθέσιμη στο κοινό.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Κεφ</a:t>
            </a:r>
            <a:r>
              <a:rPr lang="en-US" sz="1600" dirty="0">
                <a:solidFill>
                  <a:srgbClr val="FBFCFF"/>
                </a:solidFill>
              </a:rPr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504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1434" y="2325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94714" y="1828800"/>
            <a:ext cx="8210550" cy="2670175"/>
          </a:xfrm>
        </p:spPr>
        <p:txBody>
          <a:bodyPr>
            <a:noAutofit/>
          </a:bodyPr>
          <a:lstStyle/>
          <a:p>
            <a:pPr algn="just" eaLnBrk="1" hangingPunct="1"/>
            <a:r>
              <a:rPr lang="el-GR" sz="2400" dirty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sz="2400" dirty="0" err="1">
                <a:ea typeface="ＭＳ Ｐゴシック" pitchFamily="-112" charset="-128"/>
              </a:rPr>
              <a:t>docID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b="1" i="1" dirty="0">
                <a:ea typeface="ＭＳ Ｐゴシック" pitchFamily="-112" charset="-128"/>
              </a:rPr>
              <a:t>computer</a:t>
            </a:r>
            <a:r>
              <a:rPr lang="en-US" sz="2400" dirty="0">
                <a:ea typeface="ＭＳ Ｐゴシック" pitchFamily="-112" charset="-128"/>
              </a:rPr>
              <a:t>: 33, 47, 154, 159, 202 …</a:t>
            </a:r>
          </a:p>
          <a:p>
            <a:pPr algn="just" eaLnBrk="1" hangingPunct="1"/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διάκενα (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dirty="0">
                <a:ea typeface="ＭＳ Ｐゴシック" pitchFamily="-112" charset="-128"/>
              </a:rPr>
              <a:t>33, 14, 107, 5, 43 …</a:t>
            </a:r>
            <a:endParaRPr lang="el-GR" sz="2400" dirty="0">
              <a:ea typeface="ＭＳ Ｐゴシック" pitchFamily="-112" charset="-128"/>
            </a:endParaRPr>
          </a:p>
          <a:p>
            <a:pPr lvl="1" algn="just" eaLnBrk="1" hangingPunct="1"/>
            <a:endParaRPr lang="en-US" sz="2400" dirty="0">
              <a:ea typeface="ＭＳ Ｐゴシック" pitchFamily="-112" charset="-128"/>
            </a:endParaRPr>
          </a:p>
          <a:p>
            <a:pPr algn="just" eaLnBrk="1" hangingPunct="1"/>
            <a:r>
              <a:rPr lang="el-GR" sz="2400" u="sng" dirty="0">
                <a:ea typeface="ＭＳ Ｐゴシック" pitchFamily="-112" charset="-128"/>
              </a:rPr>
              <a:t>Γιατί;</a:t>
            </a:r>
            <a:r>
              <a:rPr lang="el-GR" sz="2400" dirty="0">
                <a:ea typeface="ＭＳ Ｐゴシック" pitchFamily="-112" charset="-128"/>
              </a:rPr>
              <a:t> Τα περισσότερα διάκενα μπορεί να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κωδικοποιηθούν/αποθηκευτούν με πολύ λιγότερα από  </a:t>
            </a:r>
            <a:r>
              <a:rPr lang="en-US" sz="2400" dirty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C8628F3-3824-4B43-9AB2-EC1F3E6E4FEB}"/>
                  </a:ext>
                </a:extLst>
              </p14:cNvPr>
              <p14:cNvContentPartPr/>
              <p14:nvPr/>
            </p14:nvContentPartPr>
            <p14:xfrm>
              <a:off x="5203721" y="2525997"/>
              <a:ext cx="173520" cy="61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C8628F3-3824-4B43-9AB2-EC1F3E6E4FE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194721" y="2517357"/>
                <a:ext cx="19116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4291" name="Ink 54290">
                <a:extLst>
                  <a:ext uri="{FF2B5EF4-FFF2-40B4-BE49-F238E27FC236}">
                    <a16:creationId xmlns:a16="http://schemas.microsoft.com/office/drawing/2014/main" id="{BB1DDE7C-3D06-4738-AB36-DC69552EEA82}"/>
                  </a:ext>
                </a:extLst>
              </p14:cNvPr>
              <p14:cNvContentPartPr/>
              <p14:nvPr/>
            </p14:nvContentPartPr>
            <p14:xfrm>
              <a:off x="3132641" y="4010637"/>
              <a:ext cx="360" cy="360"/>
            </p14:xfrm>
          </p:contentPart>
        </mc:Choice>
        <mc:Fallback xmlns="">
          <p:pic>
            <p:nvPicPr>
              <p:cNvPr id="54291" name="Ink 54290">
                <a:extLst>
                  <a:ext uri="{FF2B5EF4-FFF2-40B4-BE49-F238E27FC236}">
                    <a16:creationId xmlns:a16="http://schemas.microsoft.com/office/drawing/2014/main" id="{BB1DDE7C-3D06-4738-AB36-DC69552EEA82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124001" y="40019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54292" name="Ink 54291">
                <a:extLst>
                  <a:ext uri="{FF2B5EF4-FFF2-40B4-BE49-F238E27FC236}">
                    <a16:creationId xmlns:a16="http://schemas.microsoft.com/office/drawing/2014/main" id="{8423BC4D-CA97-41F6-993B-029E0F0F70B3}"/>
                  </a:ext>
                </a:extLst>
              </p14:cNvPr>
              <p14:cNvContentPartPr/>
              <p14:nvPr/>
            </p14:nvContentPartPr>
            <p14:xfrm>
              <a:off x="3369521" y="3997677"/>
              <a:ext cx="360" cy="1080"/>
            </p14:xfrm>
          </p:contentPart>
        </mc:Choice>
        <mc:Fallback xmlns="">
          <p:pic>
            <p:nvPicPr>
              <p:cNvPr id="54292" name="Ink 54291">
                <a:extLst>
                  <a:ext uri="{FF2B5EF4-FFF2-40B4-BE49-F238E27FC236}">
                    <a16:creationId xmlns:a16="http://schemas.microsoft.com/office/drawing/2014/main" id="{8423BC4D-CA97-41F6-993B-029E0F0F70B3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360881" y="3988677"/>
                <a:ext cx="18000" cy="1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50456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661" y="1698969"/>
            <a:ext cx="8732677" cy="1752600"/>
          </a:xfrm>
        </p:spPr>
      </p:pic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878" y="451939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Παρόμοια ιδέα και για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indexes </a:t>
            </a:r>
            <a:r>
              <a:rPr lang="en-US" dirty="0">
                <a:latin typeface="+mn-lt"/>
              </a:rPr>
              <a:t>(</a:t>
            </a:r>
            <a:r>
              <a:rPr lang="el-GR" dirty="0">
                <a:latin typeface="+mn-lt"/>
              </a:rPr>
              <a:t>κωδικοποίηση των κενών ανάμεσα στις θέσεις)</a:t>
            </a:r>
          </a:p>
        </p:txBody>
      </p:sp>
    </p:spTree>
    <p:extLst>
      <p:ext uri="{BB962C8B-B14F-4D97-AF65-F5344CB8AC3E}">
        <p14:creationId xmlns:p14="http://schemas.microsoft.com/office/powerpoint/2010/main" val="32459275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3251" name="Rectangle 2051"/>
          <p:cNvSpPr>
            <a:spLocks noGrp="1" noChangeArrowheads="1"/>
          </p:cNvSpPr>
          <p:nvPr>
            <p:ph idx="1"/>
          </p:nvPr>
        </p:nvSpPr>
        <p:spPr>
          <a:xfrm>
            <a:off x="495300" y="2187679"/>
            <a:ext cx="8153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n-US" sz="2800" b="1" i="1" dirty="0" err="1">
                <a:ea typeface="ＭＳ Ｐゴシック" pitchFamily="-112" charset="-128"/>
              </a:rPr>
              <a:t>arachnocentric</a:t>
            </a:r>
            <a:r>
              <a:rPr lang="en-US" sz="2800" b="1" i="1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 </a:t>
            </a:r>
            <a:r>
              <a:rPr lang="en-US" sz="2800" b="1" i="1" dirty="0">
                <a:ea typeface="ＭＳ Ｐゴシック" pitchFamily="-112" charset="-128"/>
              </a:rPr>
              <a:t>the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sz="2800" dirty="0">
                <a:ea typeface="ＭＳ Ｐゴシック" pitchFamily="-112" charset="-128"/>
              </a:rPr>
              <a:t>20 bits/</a:t>
            </a:r>
            <a:r>
              <a:rPr lang="el-GR" sz="2800" dirty="0">
                <a:ea typeface="ＭＳ Ｐゴシック" pitchFamily="-112" charset="-128"/>
              </a:rPr>
              <a:t>εγγραφή πολύ ακριβό </a:t>
            </a:r>
          </a:p>
          <a:p>
            <a:pPr lvl="1" eaLnBrk="1" hangingPunct="1"/>
            <a:endParaRPr lang="en-US" sz="2800" dirty="0">
              <a:ea typeface="ＭＳ Ｐゴシック" pitchFamily="-112" charset="-128"/>
            </a:endParaRP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0103236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763000" cy="21336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Στόχος</a:t>
            </a:r>
            <a:r>
              <a:rPr lang="en-US" dirty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 err="1">
                <a:ea typeface="ＭＳ Ｐゴシック" pitchFamily="-112" charset="-128"/>
              </a:rPr>
              <a:t>arachnocentric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 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>
                <a:ea typeface="ＭＳ Ｐゴシック" pitchFamily="-112" charset="-128"/>
              </a:rPr>
              <a:t>the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Αν το μέσο κενό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για έναν όρο είναι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l-GR" sz="2400" dirty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>
                <a:ea typeface="ＭＳ Ｐゴシック" pitchFamily="-112" charset="-128"/>
              </a:rPr>
              <a:t>~log</a:t>
            </a:r>
            <a:r>
              <a:rPr lang="en-US" sz="2400" baseline="-25000" dirty="0">
                <a:ea typeface="ＭＳ Ｐゴシック" pitchFamily="-112" charset="-128"/>
              </a:rPr>
              <a:t>2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>
                <a:ea typeface="ＭＳ Ｐゴシック" pitchFamily="-112" charset="-128"/>
              </a:rPr>
              <a:t>Βασική πρόκληση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κωδικοποίηση κάθε ακεραίου </a:t>
            </a:r>
            <a:r>
              <a:rPr lang="en-US" sz="2400" dirty="0">
                <a:ea typeface="ＭＳ Ｐゴシック" pitchFamily="-112" charset="-128"/>
              </a:rPr>
              <a:t>(gap)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με όσα λιγότερα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bits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8008885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04800" y="1870284"/>
            <a:ext cx="8131175" cy="1600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sz="2400" dirty="0">
                <a:ea typeface="ＭＳ Ｐゴシック" pitchFamily="-112" charset="-128"/>
              </a:rPr>
              <a:t>bytes</a:t>
            </a:r>
          </a:p>
          <a:p>
            <a:r>
              <a:rPr lang="el-GR" sz="2400" dirty="0">
                <a:ea typeface="ＭＳ Ｐゴシック" pitchFamily="-112" charset="-128"/>
              </a:rPr>
              <a:t>Το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πρώτο</a:t>
            </a: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κάθε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χρησιμοποιείται ως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bit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συνέχισης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(continuation bit)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αν ακολουθεί και άλλο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byte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1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αλλιώς (αν το τελευταίο)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3"/>
            <a:r>
              <a:rPr lang="el-GR" sz="2250" dirty="0">
                <a:ea typeface="ＭＳ Ｐゴシック" pitchFamily="-112" charset="-128"/>
              </a:rPr>
              <a:t>Είναι 0 σε όλα τα </a:t>
            </a:r>
            <a:r>
              <a:rPr lang="en-US" sz="2250" dirty="0">
                <a:ea typeface="ＭＳ Ｐゴシック" pitchFamily="-112" charset="-128"/>
              </a:rPr>
              <a:t>bytes </a:t>
            </a:r>
            <a:r>
              <a:rPr lang="el-GR" sz="2250" dirty="0">
                <a:ea typeface="ＭＳ Ｐゴシック" pitchFamily="-112" charset="-128"/>
              </a:rPr>
              <a:t>εκτός από το τελευταίο, όπου είναι 1</a:t>
            </a:r>
            <a:endParaRPr lang="el-GR" sz="225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της κωδικοποίησης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29942806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20605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Ξεκίνα με ένα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για την αποθήκευση του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Αν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≤127, </a:t>
            </a:r>
            <a:r>
              <a:rPr lang="el-GR" sz="2400" dirty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sz="2400" dirty="0">
                <a:ea typeface="ＭＳ Ｐゴシック" pitchFamily="-112" charset="-128"/>
              </a:rPr>
              <a:t>7 </a:t>
            </a:r>
            <a:r>
              <a:rPr lang="el-GR" sz="2400" dirty="0">
                <a:ea typeface="ＭＳ Ｐゴシック" pitchFamily="-112" charset="-128"/>
              </a:rPr>
              <a:t>διαθέσιμα </a:t>
            </a:r>
            <a:r>
              <a:rPr lang="en-US" sz="2400" dirty="0">
                <a:ea typeface="ＭＳ Ｐゴシック" pitchFamily="-112" charset="-128"/>
              </a:rPr>
              <a:t>bits and </a:t>
            </a:r>
            <a:r>
              <a:rPr lang="el-GR" sz="2400" dirty="0">
                <a:ea typeface="ＭＳ Ｐゴシック" pitchFamily="-112" charset="-128"/>
              </a:rPr>
              <a:t>θέσε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c </a:t>
            </a:r>
            <a:r>
              <a:rPr lang="en-US" sz="2400" dirty="0">
                <a:ea typeface="ＭＳ Ｐゴシック" pitchFamily="-112" charset="-128"/>
              </a:rPr>
              <a:t>=1</a:t>
            </a:r>
          </a:p>
          <a:p>
            <a:r>
              <a:rPr lang="el-GR" sz="2400" dirty="0">
                <a:ea typeface="ＭＳ Ｐゴシック" pitchFamily="-112" charset="-128"/>
              </a:rPr>
              <a:t>Αλλιώς, κωδικοποίησε τα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sz="2400" dirty="0">
                <a:ea typeface="ＭＳ Ｐゴシック" pitchFamily="-112" charset="-128"/>
              </a:rPr>
              <a:t>του </a:t>
            </a:r>
            <a:r>
              <a:rPr lang="en-US" sz="2400" dirty="0">
                <a:ea typeface="ＭＳ Ｐゴシック" pitchFamily="-112" charset="-128"/>
              </a:rPr>
              <a:t>G </a:t>
            </a:r>
            <a:r>
              <a:rPr lang="el-GR" sz="2400" dirty="0">
                <a:ea typeface="ＭＳ Ｐゴシック" pitchFamily="-112" charset="-128"/>
              </a:rPr>
              <a:t>και χρησιμοποίησε επιπρόσθετα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για να κωδικοποιήσεις τα </a:t>
            </a:r>
            <a:r>
              <a:rPr lang="en-US" sz="2400" dirty="0">
                <a:ea typeface="ＭＳ Ｐゴシック" pitchFamily="-112" charset="-128"/>
              </a:rPr>
              <a:t>higher order bits </a:t>
            </a:r>
            <a:r>
              <a:rPr lang="el-GR" sz="2400" dirty="0">
                <a:ea typeface="ＭＳ Ｐゴシック" pitchFamily="-112" charset="-128"/>
              </a:rPr>
              <a:t>με τον ίδιο αλγόριθμο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Στο τέλος, θέσε το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συνέχισης του τελευταίου </a:t>
            </a:r>
            <a:r>
              <a:rPr lang="en-US" sz="2400" dirty="0">
                <a:ea typeface="ＭＳ Ｐゴシック" pitchFamily="-112" charset="-128"/>
              </a:rPr>
              <a:t>byte</a:t>
            </a:r>
            <a:r>
              <a:rPr lang="el-GR" sz="2400" dirty="0">
                <a:ea typeface="ＭＳ Ｐゴシック" pitchFamily="-112" charset="-128"/>
              </a:rPr>
              <a:t> σε 1, </a:t>
            </a:r>
            <a:r>
              <a:rPr lang="en-US" sz="2400" dirty="0">
                <a:ea typeface="ＭＳ Ｐゴシック" pitchFamily="-112" charset="-128"/>
              </a:rPr>
              <a:t>c = 1 </a:t>
            </a:r>
            <a:r>
              <a:rPr lang="el-GR" sz="2400" dirty="0">
                <a:ea typeface="ＭＳ Ｐゴシック" pitchFamily="-112" charset="-128"/>
              </a:rPr>
              <a:t>και στα άλλα σε 0, </a:t>
            </a:r>
            <a:r>
              <a:rPr lang="en-US" sz="2400" i="1" dirty="0">
                <a:ea typeface="ＭＳ Ｐゴシック" pitchFamily="-112" charset="-128"/>
              </a:rPr>
              <a:t>c</a:t>
            </a:r>
            <a:r>
              <a:rPr lang="en-US" sz="2400" dirty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5034146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600200" y="1600200"/>
            <a:ext cx="44639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10000101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    </a:t>
            </a:r>
            <a:r>
              <a:rPr lang="en-US" dirty="0">
                <a:latin typeface="+mn-lt"/>
              </a:rPr>
              <a:t>0</a:t>
            </a:r>
            <a:r>
              <a:rPr lang="el-GR" dirty="0">
                <a:latin typeface="+mn-lt"/>
              </a:rPr>
              <a:t>0000110   </a:t>
            </a:r>
            <a:r>
              <a:rPr lang="en-US" dirty="0">
                <a:latin typeface="+mn-lt"/>
              </a:rPr>
              <a:t>1</a:t>
            </a:r>
            <a:r>
              <a:rPr lang="el-GR" dirty="0">
                <a:latin typeface="+mn-lt"/>
              </a:rPr>
              <a:t>0111000</a:t>
            </a:r>
          </a:p>
          <a:p>
            <a:endParaRPr lang="el-GR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FADF9E51-5E40-44F7-B5E1-F3AE14D6FACB}"/>
                  </a:ext>
                </a:extLst>
              </p14:cNvPr>
              <p14:cNvContentPartPr/>
              <p14:nvPr/>
            </p14:nvContentPartPr>
            <p14:xfrm>
              <a:off x="7112795" y="3414372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FADF9E51-5E40-44F7-B5E1-F3AE14D6FA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03795" y="340537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45493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76300" y="2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531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57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Key property: VB-encoded postings are</a:t>
            </a:r>
          </a:p>
          <a:p>
            <a:r>
              <a:rPr lang="en-US" dirty="0"/>
              <a:t>uniquely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prefix-decodable</a:t>
            </a:r>
            <a:r>
              <a:rPr lang="en-US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8211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Άλλες κωδικοποιήσεις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19100" y="1905000"/>
            <a:ext cx="8305800" cy="1981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Αντί για </a:t>
            </a:r>
            <a:r>
              <a:rPr lang="en-US" sz="2400" dirty="0">
                <a:ea typeface="ＭＳ Ｐゴシック" pitchFamily="-112" charset="-128"/>
              </a:rPr>
              <a:t>bytes</a:t>
            </a:r>
            <a:r>
              <a:rPr lang="el-GR" sz="2400" dirty="0">
                <a:ea typeface="ＭＳ Ｐゴシック" pitchFamily="-112" charset="-128"/>
              </a:rPr>
              <a:t>, δηλαδή 8 </a:t>
            </a:r>
            <a:r>
              <a:rPr lang="en-US" sz="2400" dirty="0">
                <a:ea typeface="ＭＳ Ｐゴシック" pitchFamily="-112" charset="-128"/>
              </a:rPr>
              <a:t>bits, </a:t>
            </a:r>
            <a:r>
              <a:rPr lang="el-GR" sz="2400" dirty="0">
                <a:ea typeface="ＭＳ Ｐゴシック" pitchFamily="-112" charset="-128"/>
              </a:rPr>
              <a:t>άλλες μονάδες πχ 3</a:t>
            </a:r>
            <a:r>
              <a:rPr lang="en-US" sz="2400" dirty="0">
                <a:ea typeface="ＭＳ Ｐゴシック" pitchFamily="-112" charset="-128"/>
              </a:rPr>
              <a:t>2 bits (words), 16 bits, 4 bits (nibbles).</a:t>
            </a:r>
            <a:endParaRPr lang="el-GR" sz="2400" dirty="0">
              <a:ea typeface="ＭＳ Ｐゴシック" pitchFamily="-112" charset="-128"/>
            </a:endParaRPr>
          </a:p>
          <a:p>
            <a:endParaRPr lang="en-US" sz="900" dirty="0">
              <a:ea typeface="ＭＳ Ｐゴシック" pitchFamily="-112" charset="-128"/>
            </a:endParaRPr>
          </a:p>
          <a:p>
            <a:pP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Compression ratio </a:t>
            </a: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vs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speed of decompression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χάνουμε κάποιο χώρο αν πολύ μικρά διάκενα </a:t>
            </a:r>
            <a:r>
              <a:rPr lang="en-US" sz="2400" dirty="0">
                <a:ea typeface="ＭＳ Ｐゴシック" pitchFamily="-112" charset="-128"/>
              </a:rPr>
              <a:t>– nibbles </a:t>
            </a:r>
            <a:r>
              <a:rPr lang="el-GR" sz="2400" dirty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Μικρές λέξεις, πιο περίπλοκος χειρισμός</a:t>
            </a:r>
          </a:p>
          <a:p>
            <a:pPr lvl="1"/>
            <a:endParaRPr lang="en-US" sz="12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Οι κωδικοί </a:t>
            </a:r>
            <a:r>
              <a:rPr lang="en-US" sz="2400" dirty="0">
                <a:ea typeface="ＭＳ Ｐゴシック" pitchFamily="-112" charset="-128"/>
              </a:rPr>
              <a:t>V</a:t>
            </a:r>
            <a:r>
              <a:rPr lang="el-GR" sz="2400" dirty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8895101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219200" y="838200"/>
            <a:ext cx="563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1101</a:t>
            </a:r>
          </a:p>
          <a:p>
            <a:pPr marL="457200" indent="-457200">
              <a:buAutoNum type="arabicPlain" startAt="5"/>
            </a:pP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</a:t>
            </a:r>
            <a:r>
              <a:rPr lang="en-US" dirty="0">
                <a:latin typeface="+mn-lt"/>
              </a:rPr>
              <a:t>0</a:t>
            </a:r>
            <a:r>
              <a:rPr lang="el-GR" dirty="0">
                <a:latin typeface="+mn-lt"/>
              </a:rPr>
              <a:t>001 0100 0111 </a:t>
            </a:r>
            <a:r>
              <a:rPr lang="en-US" dirty="0">
                <a:latin typeface="+mn-lt"/>
              </a:rPr>
              <a:t>1</a:t>
            </a:r>
            <a:r>
              <a:rPr lang="el-GR" dirty="0">
                <a:latin typeface="+mn-lt"/>
              </a:rPr>
              <a:t>000 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C4E6BC6-E319-4CE5-A274-CE1401B696FA}"/>
              </a:ext>
            </a:extLst>
          </p:cNvPr>
          <p:cNvCxnSpPr>
            <a:cxnSpLocks/>
          </p:cNvCxnSpPr>
          <p:nvPr/>
        </p:nvCxnSpPr>
        <p:spPr>
          <a:xfrm flipH="1">
            <a:off x="31242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858084A-BAB7-4A52-ABD1-2A354D51B5CE}"/>
              </a:ext>
            </a:extLst>
          </p:cNvPr>
          <p:cNvCxnSpPr>
            <a:cxnSpLocks/>
          </p:cNvCxnSpPr>
          <p:nvPr/>
        </p:nvCxnSpPr>
        <p:spPr>
          <a:xfrm flipH="1">
            <a:off x="26670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AF9095-1592-4525-9C8F-128CB77E4957}"/>
              </a:ext>
            </a:extLst>
          </p:cNvPr>
          <p:cNvCxnSpPr>
            <a:cxnSpLocks/>
          </p:cNvCxnSpPr>
          <p:nvPr/>
        </p:nvCxnSpPr>
        <p:spPr>
          <a:xfrm flipH="1">
            <a:off x="2209800" y="1985375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5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>
                <a:ea typeface="ＭＳ Ｐゴシック" charset="-128"/>
              </a:rPr>
              <a:t>Ένα έγγραφο της συλλογής </a:t>
            </a:r>
            <a:r>
              <a:rPr lang="en-US" dirty="0">
                <a:ea typeface="ＭＳ Ｐゴシック" charset="-128"/>
              </a:rPr>
              <a:t>Reuters RCV1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955800"/>
            <a:ext cx="84328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74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4867733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655658" y="26235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Συμπεράσματα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511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sz="2400" dirty="0">
                <a:ea typeface="ＭＳ Ｐゴシック" pitchFamily="-112" charset="-128"/>
              </a:rPr>
              <a:t>Boolean </a:t>
            </a:r>
            <a:r>
              <a:rPr lang="el-GR" sz="2400" dirty="0">
                <a:ea typeface="ＭＳ Ｐゴシック" pitchFamily="-112" charset="-128"/>
              </a:rPr>
              <a:t>ανάκτηση πολύ αποδοτικό από άποψη χώρου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Μόνο </a:t>
            </a:r>
            <a:r>
              <a:rPr lang="en-US" sz="2400" dirty="0">
                <a:ea typeface="ＭＳ Ｐゴシック" pitchFamily="-112" charset="-128"/>
              </a:rPr>
              <a:t> 4% </a:t>
            </a:r>
            <a:r>
              <a:rPr lang="el-GR" sz="2400" dirty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Μόνο το </a:t>
            </a:r>
            <a:r>
              <a:rPr lang="en-US" sz="2400" dirty="0">
                <a:ea typeface="ＭＳ Ｐゴシック" pitchFamily="-112" charset="-128"/>
              </a:rPr>
              <a:t>10-15% </a:t>
            </a:r>
            <a:r>
              <a:rPr lang="el-GR" sz="2400" dirty="0">
                <a:ea typeface="ＭＳ Ｐゴシック" pitchFamily="-112" charset="-128"/>
              </a:rPr>
              <a:t>του συνολικού </a:t>
            </a:r>
            <a:r>
              <a:rPr lang="el-GR" sz="2400" u="sng" dirty="0">
                <a:ea typeface="ＭＳ Ｐゴシック" pitchFamily="-112" charset="-128"/>
              </a:rPr>
              <a:t>κειμένου</a:t>
            </a:r>
            <a:r>
              <a:rPr lang="el-GR" sz="2400" dirty="0">
                <a:ea typeface="ＭＳ Ｐゴシック" pitchFamily="-112" charset="-128"/>
              </a:rPr>
              <a:t>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Βέβαια, έχουμε αγνοήσει την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πληροφορία θέσης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(positional indexes)</a:t>
            </a:r>
            <a:endParaRPr lang="el-GR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Αλλά, οι τεχνικές είναι παρόμοιες </a:t>
            </a:r>
            <a:r>
              <a:rPr lang="en-US" sz="2400" dirty="0">
                <a:ea typeface="ＭＳ Ｐゴシック" pitchFamily="-112" charset="-128"/>
              </a:rPr>
              <a:t>– </a:t>
            </a:r>
            <a:r>
              <a:rPr lang="el-GR" sz="2400" dirty="0">
                <a:ea typeface="ＭＳ Ｐゴシック" pitchFamily="-112" charset="-128"/>
              </a:rPr>
              <a:t>χρησιμοποίηση </a:t>
            </a:r>
            <a:r>
              <a:rPr lang="en-US" sz="2400" dirty="0">
                <a:ea typeface="ＭＳ Ｐゴシック" pitchFamily="-112" charset="-128"/>
              </a:rPr>
              <a:t>gaps </a:t>
            </a:r>
            <a:r>
              <a:rPr lang="el-GR" sz="2400" dirty="0">
                <a:ea typeface="ＭＳ Ｐゴシック" pitchFamily="-112" charset="-128"/>
              </a:rPr>
              <a:t>και για τις θέσεις στο έγγραφο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</p:spTree>
    <p:extLst>
      <p:ext uri="{BB962C8B-B14F-4D97-AF65-F5344CB8AC3E}">
        <p14:creationId xmlns:p14="http://schemas.microsoft.com/office/powerpoint/2010/main" val="36889485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ΤΕΛΟΣ </a:t>
            </a:r>
            <a:r>
              <a:rPr lang="en-US" dirty="0">
                <a:ea typeface="ＭＳ Ｐゴシック" pitchFamily="-112" charset="-128"/>
              </a:rPr>
              <a:t>5</a:t>
            </a:r>
            <a:r>
              <a:rPr lang="el-GR" baseline="30000" dirty="0">
                <a:ea typeface="ＭＳ Ｐゴシック" pitchFamily="-112" charset="-128"/>
              </a:rPr>
              <a:t>ου</a:t>
            </a:r>
            <a:r>
              <a:rPr lang="el-GR" dirty="0">
                <a:ea typeface="ＭＳ Ｐゴシック" pitchFamily="-112" charset="-128"/>
              </a:rPr>
              <a:t> Κεφαλαίου</a:t>
            </a:r>
          </a:p>
          <a:p>
            <a:pPr algn="ctr" eaLnBrk="1" hangingPunct="1">
              <a:buNone/>
            </a:pPr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Ερωτήσεις?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  <p:extLst>
      <p:ext uri="{BB962C8B-B14F-4D97-AF65-F5344CB8AC3E}">
        <p14:creationId xmlns:p14="http://schemas.microsoft.com/office/powerpoint/2010/main" val="31048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7745"/>
            <a:ext cx="8210550" cy="89665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0034" y="3951629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Γιατί κατά μέσο ένα </a:t>
            </a:r>
            <a:r>
              <a:rPr lang="en-US" sz="1800" dirty="0">
                <a:latin typeface="+mn-lt"/>
              </a:rPr>
              <a:t>term </a:t>
            </a:r>
            <a:r>
              <a:rPr lang="el-GR" sz="1800" dirty="0">
                <a:latin typeface="+mn-lt"/>
              </a:rPr>
              <a:t>είναι μεγαλύτερο από ένα </a:t>
            </a:r>
            <a:r>
              <a:rPr lang="en-US" sz="1800" dirty="0">
                <a:latin typeface="+mn-lt"/>
              </a:rPr>
              <a:t>token;</a:t>
            </a:r>
            <a:endParaRPr lang="el-GR" sz="18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Πόσες είναι οι λίστες καταχωρήσεων;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Πόσο μεγάλος είναι ο πίνακας;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Πόσες μη μηδενικές τιμές στον πίνακα;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63506"/>
              </p:ext>
            </p:extLst>
          </p:nvPr>
        </p:nvGraphicFramePr>
        <p:xfrm>
          <a:off x="500034" y="941683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0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107327"/>
            <a:ext cx="8382000" cy="42607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109512"/>
              </p:ext>
            </p:extLst>
          </p:nvPr>
        </p:nvGraphicFramePr>
        <p:xfrm>
          <a:off x="38100" y="838200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1.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44029E-ED99-4EE5-9F9D-38193BA18854}"/>
              </a:ext>
            </a:extLst>
          </p:cNvPr>
          <p:cNvSpPr txBox="1"/>
          <p:nvPr/>
        </p:nvSpPr>
        <p:spPr>
          <a:xfrm flipH="1">
            <a:off x="304800" y="538614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λεξικού</a:t>
            </a:r>
            <a:r>
              <a:rPr lang="el-GR" sz="2000" dirty="0">
                <a:latin typeface="+mn-lt"/>
              </a:rPr>
              <a:t>?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6204AC-8F49-45B1-A7B2-DF41B4CCF786}"/>
                  </a:ext>
                </a:extLst>
              </p14:cNvPr>
              <p14:cNvContentPartPr/>
              <p14:nvPr/>
            </p14:nvContentPartPr>
            <p14:xfrm>
              <a:off x="2082570" y="790871"/>
              <a:ext cx="71640" cy="3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6204AC-8F49-45B1-A7B2-DF41B4CCF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3570" y="782231"/>
                <a:ext cx="89280" cy="2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356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35731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411739"/>
              </p:ext>
            </p:extLst>
          </p:nvPr>
        </p:nvGraphicFramePr>
        <p:xfrm>
          <a:off x="76200" y="854968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2419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51977-0F48-4DE4-8498-557F3D560D9F}"/>
              </a:ext>
            </a:extLst>
          </p:cNvPr>
          <p:cNvSpPr txBox="1"/>
          <p:nvPr/>
        </p:nvSpPr>
        <p:spPr>
          <a:xfrm flipH="1">
            <a:off x="228600" y="5240635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ανεστραμμένου ευρετηρίου</a:t>
            </a:r>
            <a:r>
              <a:rPr lang="el-GR" sz="2000" dirty="0">
                <a:latin typeface="+mn-lt"/>
              </a:rPr>
              <a:t>?</a:t>
            </a:r>
          </a:p>
          <a:p>
            <a:r>
              <a:rPr lang="el-GR" sz="2000" dirty="0">
                <a:latin typeface="+mn-lt"/>
              </a:rPr>
              <a:t>(συνολικός αριθμός καταχωρήσεων)</a:t>
            </a:r>
            <a:endParaRPr lang="en-US" sz="2000" dirty="0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7C8B1-D8F2-488B-BB2E-523CE90882D9}"/>
              </a:ext>
            </a:extLst>
          </p:cNvPr>
          <p:cNvSpPr/>
          <p:nvPr/>
        </p:nvSpPr>
        <p:spPr>
          <a:xfrm>
            <a:off x="4175955" y="2628443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109,971</a:t>
            </a:r>
          </a:p>
        </p:txBody>
      </p:sp>
    </p:spTree>
    <p:extLst>
      <p:ext uri="{BB962C8B-B14F-4D97-AF65-F5344CB8AC3E}">
        <p14:creationId xmlns:p14="http://schemas.microsoft.com/office/powerpoint/2010/main" val="185247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29461</TotalTime>
  <Words>3756</Words>
  <Application>Microsoft Office PowerPoint</Application>
  <PresentationFormat>Προβολή στην οθόνη (4:3)</PresentationFormat>
  <Paragraphs>952</Paragraphs>
  <Slides>62</Slides>
  <Notes>10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74" baseType="lpstr">
      <vt:lpstr>Arial</vt:lpstr>
      <vt:lpstr>Calibri</vt:lpstr>
      <vt:lpstr>Calibri Light</vt:lpstr>
      <vt:lpstr>Cambria Math</vt:lpstr>
      <vt:lpstr>Courier New</vt:lpstr>
      <vt:lpstr>Lucida Sans</vt:lpstr>
      <vt:lpstr>Symbol</vt:lpstr>
      <vt:lpstr>Tahoma</vt:lpstr>
      <vt:lpstr>Times New Roman</vt:lpstr>
      <vt:lpstr>Wingdings</vt:lpstr>
      <vt:lpstr>Office Theme</vt:lpstr>
      <vt:lpstr>Document</vt:lpstr>
      <vt:lpstr>Παρουσίαση του PowerPoint</vt:lpstr>
      <vt:lpstr>Τι θα δούμε σήμερα</vt:lpstr>
      <vt:lpstr>ΣΤΑΤΙΣΤΙΚΑ</vt:lpstr>
      <vt:lpstr>Στατιστικά</vt:lpstr>
      <vt:lpstr>Η συλλογή RCV1</vt:lpstr>
      <vt:lpstr>Ένα έγγραφο της συλλογής Reuters RCV1</vt:lpstr>
      <vt:lpstr>Η συλλογή RCV1: στατιστικά</vt:lpstr>
      <vt:lpstr>Μέγεθος ευρετηρίου</vt:lpstr>
      <vt:lpstr>Μέγεθος ευρετηρίου</vt:lpstr>
      <vt:lpstr>Μέγεθος ευρετηρίου</vt:lpstr>
      <vt:lpstr>Μέγεθος ευρετηρίου</vt:lpstr>
      <vt:lpstr>Παρουσίαση του PowerPoint</vt:lpstr>
      <vt:lpstr>Παρουσίαση του PowerPoint</vt:lpstr>
      <vt:lpstr>Μέγεθος ευρετηρίου</vt:lpstr>
      <vt:lpstr>Μέγεθος ευρετηρίου</vt:lpstr>
      <vt:lpstr>Μέγεθος ευρετηρίου</vt:lpstr>
      <vt:lpstr>Λεξιλόγιο και μέγεθος συλλογής</vt:lpstr>
      <vt:lpstr>Λεξιλόγιο και μέγεθος συλλογής</vt:lpstr>
      <vt:lpstr>Λεξιλόγιο και μέγεθος συλλογής</vt:lpstr>
      <vt:lpstr>Heaps’ Law</vt:lpstr>
      <vt:lpstr>Λεξιλόγιο και μέγεθος συλλογής</vt:lpstr>
      <vt:lpstr>Ο νόμος του Heaps</vt:lpstr>
      <vt:lpstr>Ο νόμος του Zipf</vt:lpstr>
      <vt:lpstr>Ο νόμος του Zipf</vt:lpstr>
      <vt:lpstr>Ο νόμος του Zipf</vt:lpstr>
      <vt:lpstr>Zipf’s law for Reuters RCV1</vt:lpstr>
      <vt:lpstr>ΣΥΜΠΙΕΣΗ</vt:lpstr>
      <vt:lpstr>Συμπίεση</vt:lpstr>
      <vt:lpstr>Γιατί συμπίεση; </vt:lpstr>
      <vt:lpstr>Απωλεστική και μη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Παρουσίαση του PowerPoint</vt:lpstr>
      <vt:lpstr>Συμπίεση της λίστας όρων:  Λεξικό-ως-Σειρά-Χαρακτήρων </vt:lpstr>
      <vt:lpstr>Παρουσίαση του PowerPoint</vt:lpstr>
      <vt:lpstr>Συμπίεση της λίστας όρων:  Λεξικό-ως-Σειρά-Χαρακτήρων </vt:lpstr>
      <vt:lpstr>Χώρος για το λεξικό ως string</vt:lpstr>
      <vt:lpstr>Παρουσίαση του PowerPoint</vt:lpstr>
      <vt:lpstr>Blocking (Δείκτες σε ομάδες)</vt:lpstr>
      <vt:lpstr>Blocking</vt:lpstr>
      <vt:lpstr>Παρουσίαση του PowerPoint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Η συλλογή RCV1: στατιστικά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Παρουσίαση του PowerPoint</vt:lpstr>
      <vt:lpstr>Παράδειγμα</vt:lpstr>
      <vt:lpstr>Άλλες κωδικοποιήσεις</vt:lpstr>
      <vt:lpstr>Παρουσίαση του PowerPoint</vt:lpstr>
      <vt:lpstr>Συμπίεση του RCV1</vt:lpstr>
      <vt:lpstr>Συμπεράσματα</vt:lpstr>
      <vt:lpstr>Παρουσίαση του PowerPoint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ep</dc:creator>
  <cp:lastModifiedBy>EVANGELIA PITOURA</cp:lastModifiedBy>
  <cp:revision>579</cp:revision>
  <cp:lastPrinted>2011-04-04T04:19:57Z</cp:lastPrinted>
  <dcterms:created xsi:type="dcterms:W3CDTF">2011-04-01T01:43:31Z</dcterms:created>
  <dcterms:modified xsi:type="dcterms:W3CDTF">2022-03-28T12:01:35Z</dcterms:modified>
</cp:coreProperties>
</file>